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7"/>
  </p:notesMasterIdLst>
  <p:sldIdLst>
    <p:sldId id="334" r:id="rId3"/>
    <p:sldId id="271" r:id="rId4"/>
    <p:sldId id="308" r:id="rId5"/>
    <p:sldId id="268" r:id="rId6"/>
    <p:sldId id="335" r:id="rId7"/>
    <p:sldId id="319" r:id="rId8"/>
    <p:sldId id="333" r:id="rId9"/>
    <p:sldId id="338" r:id="rId10"/>
    <p:sldId id="340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36" r:id="rId20"/>
    <p:sldId id="328" r:id="rId21"/>
    <p:sldId id="350" r:id="rId22"/>
    <p:sldId id="351" r:id="rId23"/>
    <p:sldId id="298" r:id="rId24"/>
    <p:sldId id="331" r:id="rId25"/>
    <p:sldId id="289" r:id="rId26"/>
    <p:sldId id="352" r:id="rId27"/>
    <p:sldId id="353" r:id="rId28"/>
    <p:sldId id="291" r:id="rId29"/>
    <p:sldId id="292" r:id="rId30"/>
    <p:sldId id="294" r:id="rId31"/>
    <p:sldId id="295" r:id="rId32"/>
    <p:sldId id="311" r:id="rId33"/>
    <p:sldId id="279" r:id="rId34"/>
    <p:sldId id="337" r:id="rId35"/>
    <p:sldId id="281" r:id="rId36"/>
    <p:sldId id="314" r:id="rId37"/>
    <p:sldId id="306" r:id="rId38"/>
    <p:sldId id="323" r:id="rId39"/>
    <p:sldId id="282" r:id="rId40"/>
    <p:sldId id="317" r:id="rId41"/>
    <p:sldId id="325" r:id="rId42"/>
    <p:sldId id="326" r:id="rId43"/>
    <p:sldId id="327" r:id="rId44"/>
    <p:sldId id="324" r:id="rId45"/>
    <p:sldId id="30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71" autoAdjust="0"/>
  </p:normalViewPr>
  <p:slideViewPr>
    <p:cSldViewPr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84336-DC29-440F-9610-501EDD6218A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3FFB4D-3D90-4E40-89F9-87192123D923}">
      <dgm:prSet phldrT="[Text]" custT="1"/>
      <dgm:spPr/>
      <dgm:t>
        <a:bodyPr/>
        <a:lstStyle/>
        <a:p>
          <a:r>
            <a:rPr lang="en-US" sz="1800" dirty="0" smtClean="0"/>
            <a:t>Nov-Jan</a:t>
          </a:r>
          <a:endParaRPr lang="en-US" sz="1800" dirty="0"/>
        </a:p>
      </dgm:t>
    </dgm:pt>
    <dgm:pt modelId="{AE0DE8AC-14C0-49E5-90FC-4896819FB41B}" type="parTrans" cxnId="{38C6ADD7-03BD-4B06-90F0-8F5ED192C883}">
      <dgm:prSet/>
      <dgm:spPr/>
      <dgm:t>
        <a:bodyPr/>
        <a:lstStyle/>
        <a:p>
          <a:endParaRPr lang="en-US"/>
        </a:p>
      </dgm:t>
    </dgm:pt>
    <dgm:pt modelId="{15E06286-C923-42A6-8D06-9EE8B9F7CD06}" type="sibTrans" cxnId="{38C6ADD7-03BD-4B06-90F0-8F5ED192C883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19B87D6C-6EA5-4314-9244-013F4F527B77}">
      <dgm:prSet phldrT="[Text]"/>
      <dgm:spPr/>
      <dgm:t>
        <a:bodyPr/>
        <a:lstStyle/>
        <a:p>
          <a:r>
            <a:rPr lang="en-US" dirty="0" smtClean="0"/>
            <a:t>Charter</a:t>
          </a:r>
          <a:endParaRPr lang="en-US" dirty="0"/>
        </a:p>
      </dgm:t>
    </dgm:pt>
    <dgm:pt modelId="{68406518-2F85-4A27-8F7F-4304D48536DD}" type="parTrans" cxnId="{75C13CE8-B491-47E5-809D-78EA163D126C}">
      <dgm:prSet/>
      <dgm:spPr/>
      <dgm:t>
        <a:bodyPr/>
        <a:lstStyle/>
        <a:p>
          <a:endParaRPr lang="en-US"/>
        </a:p>
      </dgm:t>
    </dgm:pt>
    <dgm:pt modelId="{58F597F2-4B54-40A9-AD57-432BF9FB0E07}" type="sibTrans" cxnId="{75C13CE8-B491-47E5-809D-78EA163D126C}">
      <dgm:prSet/>
      <dgm:spPr/>
      <dgm:t>
        <a:bodyPr/>
        <a:lstStyle/>
        <a:p>
          <a:endParaRPr lang="en-US"/>
        </a:p>
      </dgm:t>
    </dgm:pt>
    <dgm:pt modelId="{5BC5D168-D56A-40B5-834A-1F744391F38C}">
      <dgm:prSet phldrT="[Text]" custT="1"/>
      <dgm:spPr/>
      <dgm:t>
        <a:bodyPr/>
        <a:lstStyle/>
        <a:p>
          <a:r>
            <a:rPr lang="en-US" sz="1800" dirty="0" smtClean="0"/>
            <a:t>Jan-Feb</a:t>
          </a:r>
          <a:endParaRPr lang="en-US" sz="1800" dirty="0"/>
        </a:p>
      </dgm:t>
    </dgm:pt>
    <dgm:pt modelId="{8D87F0A5-D52C-4A98-8518-DFB786D6E104}" type="parTrans" cxnId="{E195744A-F9CA-4033-8B38-DAEDC59E57BC}">
      <dgm:prSet/>
      <dgm:spPr/>
      <dgm:t>
        <a:bodyPr/>
        <a:lstStyle/>
        <a:p>
          <a:endParaRPr lang="en-US"/>
        </a:p>
      </dgm:t>
    </dgm:pt>
    <dgm:pt modelId="{7355FF38-3A41-4D0D-A8F2-C151A468CF2A}" type="sibTrans" cxnId="{E195744A-F9CA-4033-8B38-DAEDC59E57B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2A5A997A-B17E-4B20-AF0C-5628E3B7FC7D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B78012CB-2D66-4DDE-811C-98EECDD3FB1C}" type="parTrans" cxnId="{6120F3D2-43DD-45E4-A8DD-F4C26DD68DEB}">
      <dgm:prSet/>
      <dgm:spPr/>
      <dgm:t>
        <a:bodyPr/>
        <a:lstStyle/>
        <a:p>
          <a:endParaRPr lang="en-US"/>
        </a:p>
      </dgm:t>
    </dgm:pt>
    <dgm:pt modelId="{41EDE1E7-87E4-4196-A0C5-42BA5789D074}" type="sibTrans" cxnId="{6120F3D2-43DD-45E4-A8DD-F4C26DD68DEB}">
      <dgm:prSet/>
      <dgm:spPr/>
      <dgm:t>
        <a:bodyPr/>
        <a:lstStyle/>
        <a:p>
          <a:endParaRPr lang="en-US"/>
        </a:p>
      </dgm:t>
    </dgm:pt>
    <dgm:pt modelId="{251EDCA1-6111-4A3D-9B1B-812A71DE6A70}">
      <dgm:prSet phldrT="[Text]" custT="1"/>
      <dgm:spPr/>
      <dgm:t>
        <a:bodyPr/>
        <a:lstStyle/>
        <a:p>
          <a:r>
            <a:rPr lang="en-US" sz="1800" dirty="0" smtClean="0"/>
            <a:t>Feb-Apr</a:t>
          </a:r>
          <a:endParaRPr lang="en-US" sz="1800" dirty="0"/>
        </a:p>
      </dgm:t>
    </dgm:pt>
    <dgm:pt modelId="{7C5F283F-181D-41E3-A6B6-088F7DCBA2C1}" type="parTrans" cxnId="{355B673F-4B0D-4C93-899B-022A77BEF27A}">
      <dgm:prSet/>
      <dgm:spPr/>
      <dgm:t>
        <a:bodyPr/>
        <a:lstStyle/>
        <a:p>
          <a:endParaRPr lang="en-US"/>
        </a:p>
      </dgm:t>
    </dgm:pt>
    <dgm:pt modelId="{C2CE2E3D-C41C-4FFE-BB8C-10FB13CE9802}" type="sibTrans" cxnId="{355B673F-4B0D-4C93-899B-022A77BEF27A}">
      <dgm:prSet/>
      <dgm:spPr/>
      <dgm:t>
        <a:bodyPr/>
        <a:lstStyle/>
        <a:p>
          <a:endParaRPr lang="en-US"/>
        </a:p>
      </dgm:t>
    </dgm:pt>
    <dgm:pt modelId="{D47C4992-56D2-44E4-A803-43F5CB9D8287}">
      <dgm:prSet phldrT="[Text]"/>
      <dgm:spPr/>
      <dgm:t>
        <a:bodyPr/>
        <a:lstStyle/>
        <a:p>
          <a:r>
            <a:rPr lang="en-US" dirty="0" smtClean="0"/>
            <a:t>Planning &amp; Making Change</a:t>
          </a:r>
          <a:endParaRPr lang="en-US" dirty="0"/>
        </a:p>
      </dgm:t>
    </dgm:pt>
    <dgm:pt modelId="{4EC0B937-EB63-4147-815B-602E072C7E9F}" type="parTrans" cxnId="{E0CC41B9-B526-4F1E-B986-488E69512E39}">
      <dgm:prSet/>
      <dgm:spPr/>
      <dgm:t>
        <a:bodyPr/>
        <a:lstStyle/>
        <a:p>
          <a:endParaRPr lang="en-US"/>
        </a:p>
      </dgm:t>
    </dgm:pt>
    <dgm:pt modelId="{62A1CBC2-2D1E-483B-B0D7-84E390F0335F}" type="sibTrans" cxnId="{E0CC41B9-B526-4F1E-B986-488E69512E39}">
      <dgm:prSet/>
      <dgm:spPr/>
      <dgm:t>
        <a:bodyPr/>
        <a:lstStyle/>
        <a:p>
          <a:endParaRPr lang="en-US"/>
        </a:p>
      </dgm:t>
    </dgm:pt>
    <dgm:pt modelId="{52FA0F84-5959-4135-B996-C2CBF1EFD438}">
      <dgm:prSet phldrT="[Text]"/>
      <dgm:spPr/>
      <dgm:t>
        <a:bodyPr/>
        <a:lstStyle/>
        <a:p>
          <a:r>
            <a:rPr lang="en-US" dirty="0" smtClean="0"/>
            <a:t>Aim</a:t>
          </a:r>
          <a:endParaRPr lang="en-US" dirty="0"/>
        </a:p>
      </dgm:t>
    </dgm:pt>
    <dgm:pt modelId="{655B7566-241C-4F81-8C95-277A34032628}" type="parTrans" cxnId="{63B95E28-25A3-4DD6-B065-ACD64BAEDC8A}">
      <dgm:prSet/>
      <dgm:spPr/>
      <dgm:t>
        <a:bodyPr/>
        <a:lstStyle/>
        <a:p>
          <a:endParaRPr lang="en-US"/>
        </a:p>
      </dgm:t>
    </dgm:pt>
    <dgm:pt modelId="{2B868E87-E4B3-42DF-A352-45510AA95978}" type="sibTrans" cxnId="{63B95E28-25A3-4DD6-B065-ACD64BAEDC8A}">
      <dgm:prSet/>
      <dgm:spPr/>
      <dgm:t>
        <a:bodyPr/>
        <a:lstStyle/>
        <a:p>
          <a:endParaRPr lang="en-US"/>
        </a:p>
      </dgm:t>
    </dgm:pt>
    <dgm:pt modelId="{7480322F-CED6-4AF4-ADEA-0FE7E97937E0}">
      <dgm:prSet phldrT="[Text]"/>
      <dgm:spPr/>
      <dgm:t>
        <a:bodyPr/>
        <a:lstStyle/>
        <a:p>
          <a:r>
            <a:rPr lang="en-US" dirty="0" smtClean="0"/>
            <a:t>Fishbone</a:t>
          </a:r>
          <a:endParaRPr lang="en-US" dirty="0"/>
        </a:p>
      </dgm:t>
    </dgm:pt>
    <dgm:pt modelId="{E3FCDD15-A486-48AB-A64B-3722594788A6}" type="parTrans" cxnId="{36D82C3A-073F-40EF-A9F9-A964BE681ED1}">
      <dgm:prSet/>
      <dgm:spPr/>
      <dgm:t>
        <a:bodyPr/>
        <a:lstStyle/>
        <a:p>
          <a:endParaRPr lang="en-US"/>
        </a:p>
      </dgm:t>
    </dgm:pt>
    <dgm:pt modelId="{6755967B-DDA6-4A7C-A500-E7CFE6BF1781}" type="sibTrans" cxnId="{36D82C3A-073F-40EF-A9F9-A964BE681ED1}">
      <dgm:prSet/>
      <dgm:spPr/>
      <dgm:t>
        <a:bodyPr/>
        <a:lstStyle/>
        <a:p>
          <a:endParaRPr lang="en-US"/>
        </a:p>
      </dgm:t>
    </dgm:pt>
    <dgm:pt modelId="{E046AAB9-33E3-4B43-BBE3-B16C4F3D86B9}">
      <dgm:prSet phldrT="[Text]"/>
      <dgm:spPr/>
      <dgm:t>
        <a:bodyPr/>
        <a:lstStyle/>
        <a:p>
          <a:r>
            <a:rPr lang="en-US" dirty="0" smtClean="0"/>
            <a:t>Stakeholders</a:t>
          </a:r>
          <a:endParaRPr lang="en-US" dirty="0"/>
        </a:p>
      </dgm:t>
    </dgm:pt>
    <dgm:pt modelId="{2698C920-1353-4589-9D35-7ECF2350B7BF}" type="parTrans" cxnId="{F38FC330-5024-48F6-A6A8-C3C9F152C6E7}">
      <dgm:prSet/>
      <dgm:spPr/>
      <dgm:t>
        <a:bodyPr/>
        <a:lstStyle/>
        <a:p>
          <a:endParaRPr lang="en-US"/>
        </a:p>
      </dgm:t>
    </dgm:pt>
    <dgm:pt modelId="{74CDFB85-75A4-4079-B085-AC5BF85DD7E9}" type="sibTrans" cxnId="{F38FC330-5024-48F6-A6A8-C3C9F152C6E7}">
      <dgm:prSet/>
      <dgm:spPr/>
      <dgm:t>
        <a:bodyPr/>
        <a:lstStyle/>
        <a:p>
          <a:endParaRPr lang="en-US"/>
        </a:p>
      </dgm:t>
    </dgm:pt>
    <dgm:pt modelId="{42485B96-D0AB-40F9-94FB-40EA633BB353}">
      <dgm:prSet phldrT="[Text]"/>
      <dgm:spPr/>
      <dgm:t>
        <a:bodyPr/>
        <a:lstStyle/>
        <a:p>
          <a:r>
            <a:rPr lang="en-US" dirty="0" smtClean="0"/>
            <a:t>Flowchart</a:t>
          </a:r>
          <a:endParaRPr lang="en-US" dirty="0"/>
        </a:p>
      </dgm:t>
    </dgm:pt>
    <dgm:pt modelId="{0E317D5C-A0E6-4FB1-921A-A39499A463DF}" type="parTrans" cxnId="{8EA8FE10-88F0-4FC0-AA65-DA5C90C9B07F}">
      <dgm:prSet/>
      <dgm:spPr/>
      <dgm:t>
        <a:bodyPr/>
        <a:lstStyle/>
        <a:p>
          <a:endParaRPr lang="en-US"/>
        </a:p>
      </dgm:t>
    </dgm:pt>
    <dgm:pt modelId="{7EE9B5C3-21D4-4015-B398-48C9181CD406}" type="sibTrans" cxnId="{8EA8FE10-88F0-4FC0-AA65-DA5C90C9B07F}">
      <dgm:prSet/>
      <dgm:spPr/>
      <dgm:t>
        <a:bodyPr/>
        <a:lstStyle/>
        <a:p>
          <a:endParaRPr lang="en-US"/>
        </a:p>
      </dgm:t>
    </dgm:pt>
    <dgm:pt modelId="{BD87DC63-4423-4515-BC48-033CA0A5CAD5}">
      <dgm:prSet phldrT="[Text]"/>
      <dgm:spPr/>
      <dgm:t>
        <a:bodyPr/>
        <a:lstStyle/>
        <a:p>
          <a:r>
            <a:rPr lang="en-US" dirty="0" smtClean="0"/>
            <a:t>Change Ideas</a:t>
          </a:r>
          <a:endParaRPr lang="en-US" dirty="0"/>
        </a:p>
      </dgm:t>
    </dgm:pt>
    <dgm:pt modelId="{9FBAA63D-A68B-4CEB-AE8F-ABA2C135D94A}" type="parTrans" cxnId="{2F4246E8-A8FE-40A0-82F1-5C2273B915A2}">
      <dgm:prSet/>
      <dgm:spPr/>
      <dgm:t>
        <a:bodyPr/>
        <a:lstStyle/>
        <a:p>
          <a:endParaRPr lang="en-US"/>
        </a:p>
      </dgm:t>
    </dgm:pt>
    <dgm:pt modelId="{C70043AA-5804-4E4C-A35F-DF0220D4880D}" type="sibTrans" cxnId="{2F4246E8-A8FE-40A0-82F1-5C2273B915A2}">
      <dgm:prSet/>
      <dgm:spPr/>
      <dgm:t>
        <a:bodyPr/>
        <a:lstStyle/>
        <a:p>
          <a:endParaRPr lang="en-US"/>
        </a:p>
      </dgm:t>
    </dgm:pt>
    <dgm:pt modelId="{472D5402-348C-48F9-9D85-05C027D039E5}" type="pres">
      <dgm:prSet presAssocID="{0A184336-DC29-440F-9610-501EDD6218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085769-9556-4D3C-BAB8-05D9FDA07090}" type="pres">
      <dgm:prSet presAssocID="{993FFB4D-3D90-4E40-89F9-87192123D923}" presName="composite" presStyleCnt="0"/>
      <dgm:spPr/>
    </dgm:pt>
    <dgm:pt modelId="{0CBA586E-77E4-4155-9111-FB8B3AD4DFF3}" type="pres">
      <dgm:prSet presAssocID="{993FFB4D-3D90-4E40-89F9-87192123D92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BA19F-A2B1-47FC-A82F-BDB9A68336CC}" type="pres">
      <dgm:prSet presAssocID="{993FFB4D-3D90-4E40-89F9-87192123D923}" presName="parSh" presStyleLbl="node1" presStyleIdx="0" presStyleCnt="3"/>
      <dgm:spPr/>
      <dgm:t>
        <a:bodyPr/>
        <a:lstStyle/>
        <a:p>
          <a:endParaRPr lang="en-US"/>
        </a:p>
      </dgm:t>
    </dgm:pt>
    <dgm:pt modelId="{976D99DC-4B76-4CA0-9B27-B66B547C290A}" type="pres">
      <dgm:prSet presAssocID="{993FFB4D-3D90-4E40-89F9-87192123D923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4C907-266E-4D99-B104-3657C2B01465}" type="pres">
      <dgm:prSet presAssocID="{15E06286-C923-42A6-8D06-9EE8B9F7CD0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3B0EF34-83A8-42D2-A433-2E1B37EAB396}" type="pres">
      <dgm:prSet presAssocID="{15E06286-C923-42A6-8D06-9EE8B9F7CD06}" presName="connTx" presStyleLbl="sibTrans2D1" presStyleIdx="0" presStyleCnt="2"/>
      <dgm:spPr/>
      <dgm:t>
        <a:bodyPr/>
        <a:lstStyle/>
        <a:p>
          <a:endParaRPr lang="en-US"/>
        </a:p>
      </dgm:t>
    </dgm:pt>
    <dgm:pt modelId="{1FF5D6B2-567E-4FB4-934E-B8498D3BE8F4}" type="pres">
      <dgm:prSet presAssocID="{5BC5D168-D56A-40B5-834A-1F744391F38C}" presName="composite" presStyleCnt="0"/>
      <dgm:spPr/>
    </dgm:pt>
    <dgm:pt modelId="{CBD1B460-8A1C-4298-8E92-6A8396EC5198}" type="pres">
      <dgm:prSet presAssocID="{5BC5D168-D56A-40B5-834A-1F744391F38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6B7D9-BB7F-4A3B-8951-BA428C4D197D}" type="pres">
      <dgm:prSet presAssocID="{5BC5D168-D56A-40B5-834A-1F744391F38C}" presName="parSh" presStyleLbl="node1" presStyleIdx="1" presStyleCnt="3"/>
      <dgm:spPr/>
      <dgm:t>
        <a:bodyPr/>
        <a:lstStyle/>
        <a:p>
          <a:endParaRPr lang="en-US"/>
        </a:p>
      </dgm:t>
    </dgm:pt>
    <dgm:pt modelId="{FB58ABF8-9D58-4C85-B16C-58587A0D9EDD}" type="pres">
      <dgm:prSet presAssocID="{5BC5D168-D56A-40B5-834A-1F744391F38C}" presName="desTx" presStyleLbl="fgAcc1" presStyleIdx="1" presStyleCnt="3" custScaleX="112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B1BDB-256A-4B81-AFD9-40DD479A1BC4}" type="pres">
      <dgm:prSet presAssocID="{7355FF38-3A41-4D0D-A8F2-C151A468CF2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D0F098B-EE59-42B9-9934-3ACF019BFBFF}" type="pres">
      <dgm:prSet presAssocID="{7355FF38-3A41-4D0D-A8F2-C151A468CF2A}" presName="connTx" presStyleLbl="sibTrans2D1" presStyleIdx="1" presStyleCnt="2"/>
      <dgm:spPr/>
      <dgm:t>
        <a:bodyPr/>
        <a:lstStyle/>
        <a:p>
          <a:endParaRPr lang="en-US"/>
        </a:p>
      </dgm:t>
    </dgm:pt>
    <dgm:pt modelId="{B6F69EE3-3F06-4B7C-A6D3-5B4165740708}" type="pres">
      <dgm:prSet presAssocID="{251EDCA1-6111-4A3D-9B1B-812A71DE6A70}" presName="composite" presStyleCnt="0"/>
      <dgm:spPr/>
    </dgm:pt>
    <dgm:pt modelId="{5EFE5E38-257A-4942-808E-F9BA0D36904E}" type="pres">
      <dgm:prSet presAssocID="{251EDCA1-6111-4A3D-9B1B-812A71DE6A7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0822D-A0B6-4A3B-9C1B-E16996EC9363}" type="pres">
      <dgm:prSet presAssocID="{251EDCA1-6111-4A3D-9B1B-812A71DE6A70}" presName="parSh" presStyleLbl="node1" presStyleIdx="2" presStyleCnt="3"/>
      <dgm:spPr/>
      <dgm:t>
        <a:bodyPr/>
        <a:lstStyle/>
        <a:p>
          <a:endParaRPr lang="en-US"/>
        </a:p>
      </dgm:t>
    </dgm:pt>
    <dgm:pt modelId="{8A8A0C84-867A-4986-AE47-B6AABD5672FD}" type="pres">
      <dgm:prSet presAssocID="{251EDCA1-6111-4A3D-9B1B-812A71DE6A70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F3A1DA-9104-4DA3-818C-F86624A1D1AD}" type="presOf" srcId="{15E06286-C923-42A6-8D06-9EE8B9F7CD06}" destId="{B3B0EF34-83A8-42D2-A433-2E1B37EAB396}" srcOrd="1" destOrd="0" presId="urn:microsoft.com/office/officeart/2005/8/layout/process3"/>
    <dgm:cxn modelId="{8EA8FE10-88F0-4FC0-AA65-DA5C90C9B07F}" srcId="{993FFB4D-3D90-4E40-89F9-87192123D923}" destId="{42485B96-D0AB-40F9-94FB-40EA633BB353}" srcOrd="3" destOrd="0" parTransId="{0E317D5C-A0E6-4FB1-921A-A39499A463DF}" sibTransId="{7EE9B5C3-21D4-4015-B398-48C9181CD406}"/>
    <dgm:cxn modelId="{63B95E28-25A3-4DD6-B065-ACD64BAEDC8A}" srcId="{993FFB4D-3D90-4E40-89F9-87192123D923}" destId="{52FA0F84-5959-4135-B996-C2CBF1EFD438}" srcOrd="1" destOrd="0" parTransId="{655B7566-241C-4F81-8C95-277A34032628}" sibTransId="{2B868E87-E4B3-42DF-A352-45510AA95978}"/>
    <dgm:cxn modelId="{F38FC330-5024-48F6-A6A8-C3C9F152C6E7}" srcId="{5BC5D168-D56A-40B5-834A-1F744391F38C}" destId="{E046AAB9-33E3-4B43-BBE3-B16C4F3D86B9}" srcOrd="1" destOrd="0" parTransId="{2698C920-1353-4589-9D35-7ECF2350B7BF}" sibTransId="{74CDFB85-75A4-4079-B085-AC5BF85DD7E9}"/>
    <dgm:cxn modelId="{F6149DAD-059A-477E-A168-35C4ABF1EE7B}" type="presOf" srcId="{993FFB4D-3D90-4E40-89F9-87192123D923}" destId="{0CBA586E-77E4-4155-9111-FB8B3AD4DFF3}" srcOrd="0" destOrd="0" presId="urn:microsoft.com/office/officeart/2005/8/layout/process3"/>
    <dgm:cxn modelId="{0CD1349D-C556-4B3F-8936-89CC2E5B64DE}" type="presOf" srcId="{7355FF38-3A41-4D0D-A8F2-C151A468CF2A}" destId="{729B1BDB-256A-4B81-AFD9-40DD479A1BC4}" srcOrd="0" destOrd="0" presId="urn:microsoft.com/office/officeart/2005/8/layout/process3"/>
    <dgm:cxn modelId="{75C13CE8-B491-47E5-809D-78EA163D126C}" srcId="{993FFB4D-3D90-4E40-89F9-87192123D923}" destId="{19B87D6C-6EA5-4314-9244-013F4F527B77}" srcOrd="0" destOrd="0" parTransId="{68406518-2F85-4A27-8F7F-4304D48536DD}" sibTransId="{58F597F2-4B54-40A9-AD57-432BF9FB0E07}"/>
    <dgm:cxn modelId="{7C0D235C-28E7-4029-823F-937D46D6116C}" type="presOf" srcId="{7355FF38-3A41-4D0D-A8F2-C151A468CF2A}" destId="{6D0F098B-EE59-42B9-9934-3ACF019BFBFF}" srcOrd="1" destOrd="0" presId="urn:microsoft.com/office/officeart/2005/8/layout/process3"/>
    <dgm:cxn modelId="{352FB521-1220-4C3F-9005-74FA230DEF00}" type="presOf" srcId="{52FA0F84-5959-4135-B996-C2CBF1EFD438}" destId="{976D99DC-4B76-4CA0-9B27-B66B547C290A}" srcOrd="0" destOrd="1" presId="urn:microsoft.com/office/officeart/2005/8/layout/process3"/>
    <dgm:cxn modelId="{68998564-2B22-466B-937B-7C7226259F21}" type="presOf" srcId="{0A184336-DC29-440F-9610-501EDD6218AA}" destId="{472D5402-348C-48F9-9D85-05C027D039E5}" srcOrd="0" destOrd="0" presId="urn:microsoft.com/office/officeart/2005/8/layout/process3"/>
    <dgm:cxn modelId="{E195744A-F9CA-4033-8B38-DAEDC59E57BC}" srcId="{0A184336-DC29-440F-9610-501EDD6218AA}" destId="{5BC5D168-D56A-40B5-834A-1F744391F38C}" srcOrd="1" destOrd="0" parTransId="{8D87F0A5-D52C-4A98-8518-DFB786D6E104}" sibTransId="{7355FF38-3A41-4D0D-A8F2-C151A468CF2A}"/>
    <dgm:cxn modelId="{355B673F-4B0D-4C93-899B-022A77BEF27A}" srcId="{0A184336-DC29-440F-9610-501EDD6218AA}" destId="{251EDCA1-6111-4A3D-9B1B-812A71DE6A70}" srcOrd="2" destOrd="0" parTransId="{7C5F283F-181D-41E3-A6B6-088F7DCBA2C1}" sibTransId="{C2CE2E3D-C41C-4FFE-BB8C-10FB13CE9802}"/>
    <dgm:cxn modelId="{B8A03177-EA31-49E7-AFB4-3AFB791BB2DA}" type="presOf" srcId="{E046AAB9-33E3-4B43-BBE3-B16C4F3D86B9}" destId="{FB58ABF8-9D58-4C85-B16C-58587A0D9EDD}" srcOrd="0" destOrd="1" presId="urn:microsoft.com/office/officeart/2005/8/layout/process3"/>
    <dgm:cxn modelId="{E0CC41B9-B526-4F1E-B986-488E69512E39}" srcId="{251EDCA1-6111-4A3D-9B1B-812A71DE6A70}" destId="{D47C4992-56D2-44E4-A803-43F5CB9D8287}" srcOrd="0" destOrd="0" parTransId="{4EC0B937-EB63-4147-815B-602E072C7E9F}" sibTransId="{62A1CBC2-2D1E-483B-B0D7-84E390F0335F}"/>
    <dgm:cxn modelId="{1A61494B-8EEA-447C-8771-24AEE9FDA5B3}" type="presOf" srcId="{251EDCA1-6111-4A3D-9B1B-812A71DE6A70}" destId="{0B50822D-A0B6-4A3B-9C1B-E16996EC9363}" srcOrd="1" destOrd="0" presId="urn:microsoft.com/office/officeart/2005/8/layout/process3"/>
    <dgm:cxn modelId="{37FA3FD3-962A-4771-8484-2EF090AF8B5F}" type="presOf" srcId="{15E06286-C923-42A6-8D06-9EE8B9F7CD06}" destId="{F834C907-266E-4D99-B104-3657C2B01465}" srcOrd="0" destOrd="0" presId="urn:microsoft.com/office/officeart/2005/8/layout/process3"/>
    <dgm:cxn modelId="{8EC95FFF-01AA-4AF2-A5C5-C66E3BABC5D9}" type="presOf" srcId="{D47C4992-56D2-44E4-A803-43F5CB9D8287}" destId="{8A8A0C84-867A-4986-AE47-B6AABD5672FD}" srcOrd="0" destOrd="0" presId="urn:microsoft.com/office/officeart/2005/8/layout/process3"/>
    <dgm:cxn modelId="{87ABA175-42C8-41D2-86F5-C4B4A89C94BF}" type="presOf" srcId="{42485B96-D0AB-40F9-94FB-40EA633BB353}" destId="{976D99DC-4B76-4CA0-9B27-B66B547C290A}" srcOrd="0" destOrd="3" presId="urn:microsoft.com/office/officeart/2005/8/layout/process3"/>
    <dgm:cxn modelId="{2BF56DE4-CB92-4A84-9504-60AD55B53BFD}" type="presOf" srcId="{19B87D6C-6EA5-4314-9244-013F4F527B77}" destId="{976D99DC-4B76-4CA0-9B27-B66B547C290A}" srcOrd="0" destOrd="0" presId="urn:microsoft.com/office/officeart/2005/8/layout/process3"/>
    <dgm:cxn modelId="{811D8FF8-0A5B-4033-B4D0-7564ED047560}" type="presOf" srcId="{BD87DC63-4423-4515-BC48-033CA0A5CAD5}" destId="{FB58ABF8-9D58-4C85-B16C-58587A0D9EDD}" srcOrd="0" destOrd="2" presId="urn:microsoft.com/office/officeart/2005/8/layout/process3"/>
    <dgm:cxn modelId="{36D82C3A-073F-40EF-A9F9-A964BE681ED1}" srcId="{993FFB4D-3D90-4E40-89F9-87192123D923}" destId="{7480322F-CED6-4AF4-ADEA-0FE7E97937E0}" srcOrd="2" destOrd="0" parTransId="{E3FCDD15-A486-48AB-A64B-3722594788A6}" sibTransId="{6755967B-DDA6-4A7C-A500-E7CFE6BF1781}"/>
    <dgm:cxn modelId="{0C6D9812-AC13-4766-9B94-CA9C03CE459D}" type="presOf" srcId="{7480322F-CED6-4AF4-ADEA-0FE7E97937E0}" destId="{976D99DC-4B76-4CA0-9B27-B66B547C290A}" srcOrd="0" destOrd="2" presId="urn:microsoft.com/office/officeart/2005/8/layout/process3"/>
    <dgm:cxn modelId="{6120F3D2-43DD-45E4-A8DD-F4C26DD68DEB}" srcId="{5BC5D168-D56A-40B5-834A-1F744391F38C}" destId="{2A5A997A-B17E-4B20-AF0C-5628E3B7FC7D}" srcOrd="0" destOrd="0" parTransId="{B78012CB-2D66-4DDE-811C-98EECDD3FB1C}" sibTransId="{41EDE1E7-87E4-4196-A0C5-42BA5789D074}"/>
    <dgm:cxn modelId="{F3721150-0360-4BCA-A6B5-B559D0DD4063}" type="presOf" srcId="{2A5A997A-B17E-4B20-AF0C-5628E3B7FC7D}" destId="{FB58ABF8-9D58-4C85-B16C-58587A0D9EDD}" srcOrd="0" destOrd="0" presId="urn:microsoft.com/office/officeart/2005/8/layout/process3"/>
    <dgm:cxn modelId="{1F0D4E2F-A26B-404B-8029-9566D335A467}" type="presOf" srcId="{251EDCA1-6111-4A3D-9B1B-812A71DE6A70}" destId="{5EFE5E38-257A-4942-808E-F9BA0D36904E}" srcOrd="0" destOrd="0" presId="urn:microsoft.com/office/officeart/2005/8/layout/process3"/>
    <dgm:cxn modelId="{F963D366-0F3E-42A6-985E-ACA1B28C0567}" type="presOf" srcId="{993FFB4D-3D90-4E40-89F9-87192123D923}" destId="{2D6BA19F-A2B1-47FC-A82F-BDB9A68336CC}" srcOrd="1" destOrd="0" presId="urn:microsoft.com/office/officeart/2005/8/layout/process3"/>
    <dgm:cxn modelId="{2F4246E8-A8FE-40A0-82F1-5C2273B915A2}" srcId="{5BC5D168-D56A-40B5-834A-1F744391F38C}" destId="{BD87DC63-4423-4515-BC48-033CA0A5CAD5}" srcOrd="2" destOrd="0" parTransId="{9FBAA63D-A68B-4CEB-AE8F-ABA2C135D94A}" sibTransId="{C70043AA-5804-4E4C-A35F-DF0220D4880D}"/>
    <dgm:cxn modelId="{38C6ADD7-03BD-4B06-90F0-8F5ED192C883}" srcId="{0A184336-DC29-440F-9610-501EDD6218AA}" destId="{993FFB4D-3D90-4E40-89F9-87192123D923}" srcOrd="0" destOrd="0" parTransId="{AE0DE8AC-14C0-49E5-90FC-4896819FB41B}" sibTransId="{15E06286-C923-42A6-8D06-9EE8B9F7CD06}"/>
    <dgm:cxn modelId="{ABDB353F-ADA2-40F1-B3AC-C93318C1A926}" type="presOf" srcId="{5BC5D168-D56A-40B5-834A-1F744391F38C}" destId="{CBD1B460-8A1C-4298-8E92-6A8396EC5198}" srcOrd="0" destOrd="0" presId="urn:microsoft.com/office/officeart/2005/8/layout/process3"/>
    <dgm:cxn modelId="{4E096414-08AA-4F94-9F84-83CB95978040}" type="presOf" srcId="{5BC5D168-D56A-40B5-834A-1F744391F38C}" destId="{4E86B7D9-BB7F-4A3B-8951-BA428C4D197D}" srcOrd="1" destOrd="0" presId="urn:microsoft.com/office/officeart/2005/8/layout/process3"/>
    <dgm:cxn modelId="{F1EE40B6-A1C9-492D-839F-D7AB98E03289}" type="presParOf" srcId="{472D5402-348C-48F9-9D85-05C027D039E5}" destId="{E8085769-9556-4D3C-BAB8-05D9FDA07090}" srcOrd="0" destOrd="0" presId="urn:microsoft.com/office/officeart/2005/8/layout/process3"/>
    <dgm:cxn modelId="{56C62363-BDAA-412C-A191-3F37760C0084}" type="presParOf" srcId="{E8085769-9556-4D3C-BAB8-05D9FDA07090}" destId="{0CBA586E-77E4-4155-9111-FB8B3AD4DFF3}" srcOrd="0" destOrd="0" presId="urn:microsoft.com/office/officeart/2005/8/layout/process3"/>
    <dgm:cxn modelId="{D738118F-555F-4BE1-8A68-41A26F6CFF3E}" type="presParOf" srcId="{E8085769-9556-4D3C-BAB8-05D9FDA07090}" destId="{2D6BA19F-A2B1-47FC-A82F-BDB9A68336CC}" srcOrd="1" destOrd="0" presId="urn:microsoft.com/office/officeart/2005/8/layout/process3"/>
    <dgm:cxn modelId="{82A83322-0C98-4BF3-AF7D-A53ACF2D55D4}" type="presParOf" srcId="{E8085769-9556-4D3C-BAB8-05D9FDA07090}" destId="{976D99DC-4B76-4CA0-9B27-B66B547C290A}" srcOrd="2" destOrd="0" presId="urn:microsoft.com/office/officeart/2005/8/layout/process3"/>
    <dgm:cxn modelId="{3AA343CA-394B-444F-8C3A-21F8021F8F0C}" type="presParOf" srcId="{472D5402-348C-48F9-9D85-05C027D039E5}" destId="{F834C907-266E-4D99-B104-3657C2B01465}" srcOrd="1" destOrd="0" presId="urn:microsoft.com/office/officeart/2005/8/layout/process3"/>
    <dgm:cxn modelId="{00FA71F6-974E-4472-8737-B10A0FBEA5FD}" type="presParOf" srcId="{F834C907-266E-4D99-B104-3657C2B01465}" destId="{B3B0EF34-83A8-42D2-A433-2E1B37EAB396}" srcOrd="0" destOrd="0" presId="urn:microsoft.com/office/officeart/2005/8/layout/process3"/>
    <dgm:cxn modelId="{9B2B5D3D-4436-4654-BBAB-5344535841DE}" type="presParOf" srcId="{472D5402-348C-48F9-9D85-05C027D039E5}" destId="{1FF5D6B2-567E-4FB4-934E-B8498D3BE8F4}" srcOrd="2" destOrd="0" presId="urn:microsoft.com/office/officeart/2005/8/layout/process3"/>
    <dgm:cxn modelId="{3CC9D131-23D7-4BEB-B5E6-E35CFE632F27}" type="presParOf" srcId="{1FF5D6B2-567E-4FB4-934E-B8498D3BE8F4}" destId="{CBD1B460-8A1C-4298-8E92-6A8396EC5198}" srcOrd="0" destOrd="0" presId="urn:microsoft.com/office/officeart/2005/8/layout/process3"/>
    <dgm:cxn modelId="{D9C62D89-153A-4E6E-A514-0CEC3E1A1B54}" type="presParOf" srcId="{1FF5D6B2-567E-4FB4-934E-B8498D3BE8F4}" destId="{4E86B7D9-BB7F-4A3B-8951-BA428C4D197D}" srcOrd="1" destOrd="0" presId="urn:microsoft.com/office/officeart/2005/8/layout/process3"/>
    <dgm:cxn modelId="{6EEF214C-4B66-4ABE-9FA8-8ED1AB8C750E}" type="presParOf" srcId="{1FF5D6B2-567E-4FB4-934E-B8498D3BE8F4}" destId="{FB58ABF8-9D58-4C85-B16C-58587A0D9EDD}" srcOrd="2" destOrd="0" presId="urn:microsoft.com/office/officeart/2005/8/layout/process3"/>
    <dgm:cxn modelId="{08BFF815-6EA9-4575-9CBD-DE16A367DD2F}" type="presParOf" srcId="{472D5402-348C-48F9-9D85-05C027D039E5}" destId="{729B1BDB-256A-4B81-AFD9-40DD479A1BC4}" srcOrd="3" destOrd="0" presId="urn:microsoft.com/office/officeart/2005/8/layout/process3"/>
    <dgm:cxn modelId="{AA93BB2F-6C69-43A7-9B8A-D75985EB37DC}" type="presParOf" srcId="{729B1BDB-256A-4B81-AFD9-40DD479A1BC4}" destId="{6D0F098B-EE59-42B9-9934-3ACF019BFBFF}" srcOrd="0" destOrd="0" presId="urn:microsoft.com/office/officeart/2005/8/layout/process3"/>
    <dgm:cxn modelId="{73305505-E826-4904-A135-FCF72D0C1935}" type="presParOf" srcId="{472D5402-348C-48F9-9D85-05C027D039E5}" destId="{B6F69EE3-3F06-4B7C-A6D3-5B4165740708}" srcOrd="4" destOrd="0" presId="urn:microsoft.com/office/officeart/2005/8/layout/process3"/>
    <dgm:cxn modelId="{F12E9F4B-1D3A-41C1-A7BE-3E98D75F4EE9}" type="presParOf" srcId="{B6F69EE3-3F06-4B7C-A6D3-5B4165740708}" destId="{5EFE5E38-257A-4942-808E-F9BA0D36904E}" srcOrd="0" destOrd="0" presId="urn:microsoft.com/office/officeart/2005/8/layout/process3"/>
    <dgm:cxn modelId="{372089AB-DB97-4123-A2C9-597408EEAD10}" type="presParOf" srcId="{B6F69EE3-3F06-4B7C-A6D3-5B4165740708}" destId="{0B50822D-A0B6-4A3B-9C1B-E16996EC9363}" srcOrd="1" destOrd="0" presId="urn:microsoft.com/office/officeart/2005/8/layout/process3"/>
    <dgm:cxn modelId="{30FA949F-2E87-4325-AC09-E34A79C2AB4C}" type="presParOf" srcId="{B6F69EE3-3F06-4B7C-A6D3-5B4165740708}" destId="{8A8A0C84-867A-4986-AE47-B6AABD5672F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05FC9-D276-4A07-82CB-AC391D08B6F5}" type="doc">
      <dgm:prSet loTypeId="urn:diagrams.loki3.com/BracketList" loCatId="officeonlin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3A3AFA6-B13B-489B-A46B-6687FDE40E13}">
      <dgm:prSet phldrT="[Text]" custT="1"/>
      <dgm:spPr>
        <a:xfrm>
          <a:off x="0" y="25192"/>
          <a:ext cx="2133600" cy="732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Problem Statement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36E1FB7-41B8-4E8F-B457-AF5703EF04D9}" type="parTrans" cxnId="{7882C875-A119-4191-852D-1A7B2676EF1B}">
      <dgm:prSet/>
      <dgm:spPr/>
      <dgm:t>
        <a:bodyPr/>
        <a:lstStyle/>
        <a:p>
          <a:endParaRPr lang="en-US"/>
        </a:p>
      </dgm:t>
    </dgm:pt>
    <dgm:pt modelId="{7A61AFC7-0B09-48C9-A0A7-9346A3046FAB}" type="sibTrans" cxnId="{7882C875-A119-4191-852D-1A7B2676EF1B}">
      <dgm:prSet/>
      <dgm:spPr/>
      <dgm:t>
        <a:bodyPr/>
        <a:lstStyle/>
        <a:p>
          <a:endParaRPr lang="en-US"/>
        </a:p>
      </dgm:t>
    </dgm:pt>
    <dgm:pt modelId="{3813E08C-A6B4-4575-8607-27256BFF40E7}">
      <dgm:prSet phldrT="[Text]" custT="1"/>
      <dgm:spPr>
        <a:xfrm>
          <a:off x="2731008" y="25192"/>
          <a:ext cx="5803393" cy="732600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Create this statement with team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E483DFA1-6A3E-467C-B337-E3E6EFC9D0DB}" type="parTrans" cxnId="{73F6FCDE-F35A-47E3-8120-33A6184801CD}">
      <dgm:prSet/>
      <dgm:spPr/>
      <dgm:t>
        <a:bodyPr/>
        <a:lstStyle/>
        <a:p>
          <a:endParaRPr lang="en-US"/>
        </a:p>
      </dgm:t>
    </dgm:pt>
    <dgm:pt modelId="{C6772784-C542-4609-A52B-276462F04E2D}" type="sibTrans" cxnId="{73F6FCDE-F35A-47E3-8120-33A6184801CD}">
      <dgm:prSet/>
      <dgm:spPr/>
      <dgm:t>
        <a:bodyPr/>
        <a:lstStyle/>
        <a:p>
          <a:endParaRPr lang="en-US"/>
        </a:p>
      </dgm:t>
    </dgm:pt>
    <dgm:pt modelId="{5FBC0F64-3125-49BF-840F-2F443A68BDC2}">
      <dgm:prSet phldrT="[Text]" custT="1"/>
      <dgm:spPr>
        <a:xfrm>
          <a:off x="0" y="890992"/>
          <a:ext cx="2133600" cy="732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Team Members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0593E55-7BBA-49F8-9CA4-5AA4C9F21BE0}" type="parTrans" cxnId="{369361BD-FCE8-4E52-ADF3-EB28628409AF}">
      <dgm:prSet/>
      <dgm:spPr/>
      <dgm:t>
        <a:bodyPr/>
        <a:lstStyle/>
        <a:p>
          <a:endParaRPr lang="en-US"/>
        </a:p>
      </dgm:t>
    </dgm:pt>
    <dgm:pt modelId="{3E595E6E-B955-47FE-886F-AD5365D36725}" type="sibTrans" cxnId="{369361BD-FCE8-4E52-ADF3-EB28628409AF}">
      <dgm:prSet/>
      <dgm:spPr/>
      <dgm:t>
        <a:bodyPr/>
        <a:lstStyle/>
        <a:p>
          <a:endParaRPr lang="en-US"/>
        </a:p>
      </dgm:t>
    </dgm:pt>
    <dgm:pt modelId="{0C39AF44-80A8-4909-9017-EC682FC16446}">
      <dgm:prSet phldrT="[Text]" custT="1"/>
      <dgm:spPr>
        <a:xfrm>
          <a:off x="0" y="1756792"/>
          <a:ext cx="2133600" cy="10531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Central Question/ Why</a:t>
          </a:r>
          <a:r>
            <a:rPr lang="en-US" sz="1400" b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work on this now?</a:t>
          </a:r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B5F584F-A29E-404D-80AD-88ECD20B955A}" type="parTrans" cxnId="{7181E062-C273-400C-83DB-0120FBD04AB1}">
      <dgm:prSet/>
      <dgm:spPr/>
      <dgm:t>
        <a:bodyPr/>
        <a:lstStyle/>
        <a:p>
          <a:endParaRPr lang="en-US"/>
        </a:p>
      </dgm:t>
    </dgm:pt>
    <dgm:pt modelId="{156988DD-B059-4030-810C-ACE544FC0D2B}" type="sibTrans" cxnId="{7181E062-C273-400C-83DB-0120FBD04AB1}">
      <dgm:prSet/>
      <dgm:spPr/>
      <dgm:t>
        <a:bodyPr/>
        <a:lstStyle/>
        <a:p>
          <a:endParaRPr lang="en-US"/>
        </a:p>
      </dgm:t>
    </dgm:pt>
    <dgm:pt modelId="{A25D86C3-EADB-4275-95F0-CD9034AE095F}">
      <dgm:prSet phldrT="[Text]" custT="1"/>
      <dgm:spPr>
        <a:xfrm>
          <a:off x="2731008" y="890992"/>
          <a:ext cx="5803393" cy="732600"/>
        </a:xfrm>
        <a:prstGeom prst="rect">
          <a:avLst/>
        </a:prstGeom>
        <a:gradFill rotWithShape="0">
          <a:gsLst>
            <a:gs pos="0">
              <a:srgbClr val="4472C4">
                <a:hueOff val="-1225557"/>
                <a:satOff val="-1705"/>
                <a:lumOff val="-654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1225557"/>
                <a:satOff val="-1705"/>
                <a:lumOff val="-654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1225557"/>
                <a:satOff val="-1705"/>
                <a:lumOff val="-654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Include coach, sponsor and each member (core and extended)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C17B3235-A1B1-4E35-A7B0-6096F37B2902}" type="parTrans" cxnId="{3474F3FE-9BDD-4A1B-BDF6-D1FE15CAB424}">
      <dgm:prSet/>
      <dgm:spPr/>
      <dgm:t>
        <a:bodyPr/>
        <a:lstStyle/>
        <a:p>
          <a:endParaRPr lang="en-US"/>
        </a:p>
      </dgm:t>
    </dgm:pt>
    <dgm:pt modelId="{535956B3-8C12-4973-AD83-B9DE006810F8}" type="sibTrans" cxnId="{3474F3FE-9BDD-4A1B-BDF6-D1FE15CAB424}">
      <dgm:prSet/>
      <dgm:spPr/>
      <dgm:t>
        <a:bodyPr/>
        <a:lstStyle/>
        <a:p>
          <a:endParaRPr lang="en-US"/>
        </a:p>
      </dgm:t>
    </dgm:pt>
    <dgm:pt modelId="{4579C739-9B1A-4433-84B2-C9284774BA7B}">
      <dgm:prSet phldrT="[Text]" custT="1"/>
      <dgm:spPr>
        <a:xfrm>
          <a:off x="0" y="2943105"/>
          <a:ext cx="2133600" cy="732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Measures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47CD5C7-AB18-4BB9-B5F2-81622E221E95}" type="parTrans" cxnId="{876D57BB-7599-4ADD-81D1-37A9A01588BD}">
      <dgm:prSet/>
      <dgm:spPr/>
      <dgm:t>
        <a:bodyPr/>
        <a:lstStyle/>
        <a:p>
          <a:endParaRPr lang="en-US"/>
        </a:p>
      </dgm:t>
    </dgm:pt>
    <dgm:pt modelId="{8E0D6C29-B589-4E34-B403-17513CF6DEDA}" type="sibTrans" cxnId="{876D57BB-7599-4ADD-81D1-37A9A01588BD}">
      <dgm:prSet/>
      <dgm:spPr/>
      <dgm:t>
        <a:bodyPr/>
        <a:lstStyle/>
        <a:p>
          <a:endParaRPr lang="en-US"/>
        </a:p>
      </dgm:t>
    </dgm:pt>
    <dgm:pt modelId="{B0A966FA-6428-4D34-9A3E-37A364C55447}">
      <dgm:prSet phldrT="[Text]" custT="1"/>
      <dgm:spPr>
        <a:xfrm>
          <a:off x="2731008" y="1756792"/>
          <a:ext cx="5803393" cy="1053112"/>
        </a:xfrm>
        <a:prstGeom prst="rect">
          <a:avLst/>
        </a:prstGeom>
        <a:gradFill rotWithShape="0">
          <a:gsLst>
            <a:gs pos="0">
              <a:srgbClr val="4472C4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What is the impact anticipated OR what are the current losses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CDAC0042-7ECE-4C22-9D11-63ACDBEBA70C}" type="parTrans" cxnId="{1B6DFF90-F503-4C0F-8043-BC44F6EDCE01}">
      <dgm:prSet/>
      <dgm:spPr/>
      <dgm:t>
        <a:bodyPr/>
        <a:lstStyle/>
        <a:p>
          <a:endParaRPr lang="en-US"/>
        </a:p>
      </dgm:t>
    </dgm:pt>
    <dgm:pt modelId="{601BAAAD-70A9-416A-A707-D0099D7C5C81}" type="sibTrans" cxnId="{1B6DFF90-F503-4C0F-8043-BC44F6EDCE01}">
      <dgm:prSet/>
      <dgm:spPr/>
      <dgm:t>
        <a:bodyPr/>
        <a:lstStyle/>
        <a:p>
          <a:endParaRPr lang="en-US"/>
        </a:p>
      </dgm:t>
    </dgm:pt>
    <dgm:pt modelId="{3A08CB7D-CF45-452D-9A18-25D9A783F106}">
      <dgm:prSet phldrT="[Text]" custT="1"/>
      <dgm:spPr>
        <a:xfrm>
          <a:off x="0" y="5540505"/>
          <a:ext cx="2133600" cy="77838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Scope</a:t>
          </a:r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1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A6A79BE-34FA-44CC-B83A-8F4B4CF983CB}" type="parTrans" cxnId="{54725FA8-5613-4976-AD64-921163BAA73B}">
      <dgm:prSet/>
      <dgm:spPr/>
      <dgm:t>
        <a:bodyPr/>
        <a:lstStyle/>
        <a:p>
          <a:endParaRPr lang="en-US"/>
        </a:p>
      </dgm:t>
    </dgm:pt>
    <dgm:pt modelId="{CAD487F5-A709-437E-ABFE-06F6E019932C}" type="sibTrans" cxnId="{54725FA8-5613-4976-AD64-921163BAA73B}">
      <dgm:prSet/>
      <dgm:spPr/>
      <dgm:t>
        <a:bodyPr/>
        <a:lstStyle/>
        <a:p>
          <a:endParaRPr lang="en-US"/>
        </a:p>
      </dgm:t>
    </dgm:pt>
    <dgm:pt modelId="{4116D923-3DE5-4EC5-BFDB-86285A8C3598}">
      <dgm:prSet phldrT="[Text]" custT="1"/>
      <dgm:spPr>
        <a:xfrm>
          <a:off x="0" y="3808905"/>
          <a:ext cx="2133600" cy="732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Goal Statement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A854F54-B4EC-4130-9E51-B3E5DA9923DF}" type="parTrans" cxnId="{312D7F26-6BC7-4814-B1BE-2BBFD19598E6}">
      <dgm:prSet/>
      <dgm:spPr/>
      <dgm:t>
        <a:bodyPr/>
        <a:lstStyle/>
        <a:p>
          <a:endParaRPr lang="en-US"/>
        </a:p>
      </dgm:t>
    </dgm:pt>
    <dgm:pt modelId="{2B5C527C-2A5F-4F71-9138-CA7B8E4F7548}" type="sibTrans" cxnId="{312D7F26-6BC7-4814-B1BE-2BBFD19598E6}">
      <dgm:prSet/>
      <dgm:spPr/>
      <dgm:t>
        <a:bodyPr/>
        <a:lstStyle/>
        <a:p>
          <a:endParaRPr lang="en-US"/>
        </a:p>
      </dgm:t>
    </dgm:pt>
    <dgm:pt modelId="{BDA20F66-4E23-47B5-AAB7-687B7DCDED00}">
      <dgm:prSet phldrT="[Text]" custT="1"/>
      <dgm:spPr>
        <a:xfrm>
          <a:off x="2731008" y="2943105"/>
          <a:ext cx="5803393" cy="732600"/>
        </a:xfrm>
        <a:prstGeom prst="rect">
          <a:avLst/>
        </a:prstGeom>
        <a:gradFill rotWithShape="0">
          <a:gsLst>
            <a:gs pos="0">
              <a:srgbClr val="4472C4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Measurement from PI Goals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406BE115-C2F1-4F53-B5B3-01C28047908F}" type="parTrans" cxnId="{C36E4F41-5493-437F-BC53-BF5BB0B2D5B1}">
      <dgm:prSet/>
      <dgm:spPr/>
      <dgm:t>
        <a:bodyPr/>
        <a:lstStyle/>
        <a:p>
          <a:endParaRPr lang="en-US"/>
        </a:p>
      </dgm:t>
    </dgm:pt>
    <dgm:pt modelId="{3CF7C7F8-401D-4A06-B410-0ADED022F434}" type="sibTrans" cxnId="{C36E4F41-5493-437F-BC53-BF5BB0B2D5B1}">
      <dgm:prSet/>
      <dgm:spPr/>
      <dgm:t>
        <a:bodyPr/>
        <a:lstStyle/>
        <a:p>
          <a:endParaRPr lang="en-US"/>
        </a:p>
      </dgm:t>
    </dgm:pt>
    <dgm:pt modelId="{92574F46-373C-491B-B78A-0DB237A8F20D}">
      <dgm:prSet phldrT="[Text]" custT="1"/>
      <dgm:spPr>
        <a:xfrm>
          <a:off x="0" y="4674705"/>
          <a:ext cx="2133600" cy="732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Milestones/ Dates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4214B7D-93D4-4423-BA77-60C104AF58B9}" type="parTrans" cxnId="{41792CFF-8ADA-4B31-9079-347A8AF001BA}">
      <dgm:prSet/>
      <dgm:spPr/>
      <dgm:t>
        <a:bodyPr/>
        <a:lstStyle/>
        <a:p>
          <a:endParaRPr lang="en-US"/>
        </a:p>
      </dgm:t>
    </dgm:pt>
    <dgm:pt modelId="{8786E44A-3A10-4E65-BB66-8F7FCC063FBE}" type="sibTrans" cxnId="{41792CFF-8ADA-4B31-9079-347A8AF001BA}">
      <dgm:prSet/>
      <dgm:spPr/>
      <dgm:t>
        <a:bodyPr/>
        <a:lstStyle/>
        <a:p>
          <a:endParaRPr lang="en-US"/>
        </a:p>
      </dgm:t>
    </dgm:pt>
    <dgm:pt modelId="{64E7A648-6028-43E8-9DC0-8C6598AEFD20}">
      <dgm:prSet phldrT="[Text]" custT="1"/>
      <dgm:spPr>
        <a:xfrm>
          <a:off x="2731008" y="3808905"/>
          <a:ext cx="5803393" cy="732600"/>
        </a:xfrm>
        <a:prstGeom prst="rect">
          <a:avLst/>
        </a:prstGeom>
        <a:gradFill rotWithShape="0">
          <a:gsLst>
            <a:gs pos="0">
              <a:srgbClr val="4472C4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Goals from PI Goals spreadsheet – baseline and follow up. 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E2BA33E-1491-466E-8A19-EEF93FAFE440}" type="parTrans" cxnId="{7E66283D-97AE-47D7-B763-285373F879C8}">
      <dgm:prSet/>
      <dgm:spPr/>
      <dgm:t>
        <a:bodyPr/>
        <a:lstStyle/>
        <a:p>
          <a:endParaRPr lang="en-US"/>
        </a:p>
      </dgm:t>
    </dgm:pt>
    <dgm:pt modelId="{7B5DD2BD-721A-4E33-83DC-8B7E4D1E6FBF}" type="sibTrans" cxnId="{7E66283D-97AE-47D7-B763-285373F879C8}">
      <dgm:prSet/>
      <dgm:spPr/>
      <dgm:t>
        <a:bodyPr/>
        <a:lstStyle/>
        <a:p>
          <a:endParaRPr lang="en-US"/>
        </a:p>
      </dgm:t>
    </dgm:pt>
    <dgm:pt modelId="{C574DDDE-1C8E-44C0-88BA-DA7F9F2F5D62}">
      <dgm:prSet phldrT="[Text]" custT="1"/>
      <dgm:spPr>
        <a:xfrm>
          <a:off x="2731008" y="4674705"/>
          <a:ext cx="5803393" cy="732600"/>
        </a:xfrm>
        <a:prstGeom prst="rect">
          <a:avLst/>
        </a:prstGeom>
        <a:gradFill rotWithShape="0">
          <a:gsLst>
            <a:gs pos="0">
              <a:srgbClr val="4472C4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Date team first meeting and date project charter created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F1FC445-FE69-4207-91C3-E343E67DEE6F}" type="parTrans" cxnId="{D3705155-5226-4F07-B5F5-CE65EC2D21AF}">
      <dgm:prSet/>
      <dgm:spPr/>
      <dgm:t>
        <a:bodyPr/>
        <a:lstStyle/>
        <a:p>
          <a:endParaRPr lang="en-US"/>
        </a:p>
      </dgm:t>
    </dgm:pt>
    <dgm:pt modelId="{80766AF2-9C43-43B6-A2E8-D5D5EBAC48FF}" type="sibTrans" cxnId="{D3705155-5226-4F07-B5F5-CE65EC2D21AF}">
      <dgm:prSet/>
      <dgm:spPr/>
      <dgm:t>
        <a:bodyPr/>
        <a:lstStyle/>
        <a:p>
          <a:endParaRPr lang="en-US"/>
        </a:p>
      </dgm:t>
    </dgm:pt>
    <dgm:pt modelId="{77D1A00C-0B5A-49EB-823C-92741D5D63F3}">
      <dgm:prSet phldrT="[Text]" custT="1"/>
      <dgm:spPr>
        <a:xfrm>
          <a:off x="2731008" y="5540505"/>
          <a:ext cx="5803393" cy="778387"/>
        </a:xfrm>
        <a:prstGeom prst="rect">
          <a:avLst/>
        </a:prstGeom>
        <a:gradFill rotWithShape="0">
          <a:gsLst>
            <a:gs pos="0">
              <a:srgbClr val="4472C4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Document first &amp; last process steps.</a:t>
          </a:r>
          <a:r>
            <a:rPr lang="en-US" sz="1400" b="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 </a:t>
          </a:r>
          <a:endParaRPr lang="en-US" sz="11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1B83B93-60BE-4F36-AB43-108AF1693B07}" type="parTrans" cxnId="{384A93AA-7CD9-458F-84B3-3C00AAE8ABAA}">
      <dgm:prSet/>
      <dgm:spPr/>
      <dgm:t>
        <a:bodyPr/>
        <a:lstStyle/>
        <a:p>
          <a:endParaRPr lang="en-US"/>
        </a:p>
      </dgm:t>
    </dgm:pt>
    <dgm:pt modelId="{9137D04F-9163-43E0-AD78-F71976DEDD91}" type="sibTrans" cxnId="{384A93AA-7CD9-458F-84B3-3C00AAE8ABAA}">
      <dgm:prSet/>
      <dgm:spPr/>
      <dgm:t>
        <a:bodyPr/>
        <a:lstStyle/>
        <a:p>
          <a:endParaRPr lang="en-US"/>
        </a:p>
      </dgm:t>
    </dgm:pt>
    <dgm:pt modelId="{FE7E4222-A842-4F8C-9EE0-1A5A64A0F78B}">
      <dgm:prSet phldrT="[Text]" custT="1"/>
      <dgm:spPr>
        <a:xfrm>
          <a:off x="2731008" y="4674705"/>
          <a:ext cx="5803393" cy="732600"/>
        </a:xfrm>
        <a:gradFill rotWithShape="0">
          <a:gsLst>
            <a:gs pos="0">
              <a:srgbClr val="4472C4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Deliverables and when they are due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DFA94B34-BC70-4652-84D4-5CCF9FC87A31}" type="parTrans" cxnId="{3D258F68-FB42-4257-A4EE-BCEA781960CC}">
      <dgm:prSet/>
      <dgm:spPr/>
      <dgm:t>
        <a:bodyPr/>
        <a:lstStyle/>
        <a:p>
          <a:endParaRPr lang="en-US"/>
        </a:p>
      </dgm:t>
    </dgm:pt>
    <dgm:pt modelId="{07999A3B-C1FC-40E6-B8E2-94883A2EEA09}" type="sibTrans" cxnId="{3D258F68-FB42-4257-A4EE-BCEA781960CC}">
      <dgm:prSet/>
      <dgm:spPr/>
      <dgm:t>
        <a:bodyPr/>
        <a:lstStyle/>
        <a:p>
          <a:endParaRPr lang="en-US"/>
        </a:p>
      </dgm:t>
    </dgm:pt>
    <dgm:pt modelId="{6773ABD8-EA2F-4981-AD7D-A33765B8EACC}">
      <dgm:prSet phldrT="[Text]" custT="1"/>
      <dgm:spPr>
        <a:xfrm>
          <a:off x="2731008" y="2943105"/>
          <a:ext cx="5803393" cy="732600"/>
        </a:xfrm>
        <a:gradFill rotWithShape="0">
          <a:gsLst>
            <a:gs pos="0">
              <a:srgbClr val="4472C4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If implementation goal –evidence that it is implemented?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EE3BE24-5AF8-410F-8A8A-81303EFF89D9}" type="parTrans" cxnId="{F199CA6B-7FE0-4063-9850-2C59C6B71DCC}">
      <dgm:prSet/>
      <dgm:spPr/>
      <dgm:t>
        <a:bodyPr/>
        <a:lstStyle/>
        <a:p>
          <a:endParaRPr lang="en-US"/>
        </a:p>
      </dgm:t>
    </dgm:pt>
    <dgm:pt modelId="{094C1CE9-4361-4680-A84A-81706F485810}" type="sibTrans" cxnId="{F199CA6B-7FE0-4063-9850-2C59C6B71DCC}">
      <dgm:prSet/>
      <dgm:spPr/>
      <dgm:t>
        <a:bodyPr/>
        <a:lstStyle/>
        <a:p>
          <a:endParaRPr lang="en-US"/>
        </a:p>
      </dgm:t>
    </dgm:pt>
    <dgm:pt modelId="{63AB0D71-9067-4C93-B6E2-891F3E87FAE9}">
      <dgm:prSet custT="1"/>
      <dgm:spPr/>
      <dgm:t>
        <a:bodyPr/>
        <a:lstStyle/>
        <a:p>
          <a:r>
            <a:rPr lang="en-US" sz="1400" b="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List areas of exclusion for this project</a:t>
          </a:r>
          <a:endParaRPr lang="en-US" sz="1400" dirty="0"/>
        </a:p>
      </dgm:t>
    </dgm:pt>
    <dgm:pt modelId="{ABFE15F6-0CC6-4B3C-B7F8-41C591EBE78B}" type="parTrans" cxnId="{A3984E4E-D183-45FE-946E-E92A291A7A94}">
      <dgm:prSet/>
      <dgm:spPr/>
      <dgm:t>
        <a:bodyPr/>
        <a:lstStyle/>
        <a:p>
          <a:endParaRPr lang="en-US"/>
        </a:p>
      </dgm:t>
    </dgm:pt>
    <dgm:pt modelId="{15673AEB-3F43-4087-A382-22843CC8DB60}" type="sibTrans" cxnId="{A3984E4E-D183-45FE-946E-E92A291A7A94}">
      <dgm:prSet/>
      <dgm:spPr/>
      <dgm:t>
        <a:bodyPr/>
        <a:lstStyle/>
        <a:p>
          <a:endParaRPr lang="en-US"/>
        </a:p>
      </dgm:t>
    </dgm:pt>
    <dgm:pt modelId="{75D35A07-64D8-4EC8-864C-92A053CE7D68}">
      <dgm:prSet phldrT="[Text]" custT="1"/>
      <dgm:spPr>
        <a:xfrm>
          <a:off x="2731008" y="1756792"/>
          <a:ext cx="5803393" cy="1053112"/>
        </a:xfrm>
        <a:gradFill rotWithShape="0">
          <a:gsLst>
            <a:gs pos="0">
              <a:srgbClr val="4472C4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Create this statement with team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27372AF-DD89-4413-99CD-904E209E551D}" type="parTrans" cxnId="{4EA3CFE7-2A19-495A-A711-BB4BE5CBD2EB}">
      <dgm:prSet/>
      <dgm:spPr/>
      <dgm:t>
        <a:bodyPr/>
        <a:lstStyle/>
        <a:p>
          <a:endParaRPr lang="en-US"/>
        </a:p>
      </dgm:t>
    </dgm:pt>
    <dgm:pt modelId="{0D910E83-7181-4BBF-A8A0-638C8A59827C}" type="sibTrans" cxnId="{4EA3CFE7-2A19-495A-A711-BB4BE5CBD2EB}">
      <dgm:prSet/>
      <dgm:spPr/>
      <dgm:t>
        <a:bodyPr/>
        <a:lstStyle/>
        <a:p>
          <a:endParaRPr lang="en-US"/>
        </a:p>
      </dgm:t>
    </dgm:pt>
    <dgm:pt modelId="{F7DDD677-0F79-4B03-8982-340409B7879A}">
      <dgm:prSet phldrT="[Text]" custT="1"/>
      <dgm:spPr>
        <a:xfrm>
          <a:off x="2731008" y="4674705"/>
          <a:ext cx="5803393" cy="732600"/>
        </a:xfrm>
        <a:gradFill rotWithShape="0">
          <a:gsLst>
            <a:gs pos="0">
              <a:srgbClr val="4472C4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Date each PDSA launched, completed.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D8B1E61D-CD95-4630-8244-927C790B00ED}" type="parTrans" cxnId="{258E1A51-CC87-430D-ABF9-8D8A2CEE912F}">
      <dgm:prSet/>
      <dgm:spPr/>
      <dgm:t>
        <a:bodyPr/>
        <a:lstStyle/>
        <a:p>
          <a:endParaRPr lang="en-US"/>
        </a:p>
      </dgm:t>
    </dgm:pt>
    <dgm:pt modelId="{9856C320-1E85-4BC9-87A7-CE8466E73A2D}" type="sibTrans" cxnId="{258E1A51-CC87-430D-ABF9-8D8A2CEE912F}">
      <dgm:prSet/>
      <dgm:spPr/>
      <dgm:t>
        <a:bodyPr/>
        <a:lstStyle/>
        <a:p>
          <a:endParaRPr lang="en-US"/>
        </a:p>
      </dgm:t>
    </dgm:pt>
    <dgm:pt modelId="{8F1142C3-B784-4016-BFCC-B7CADB5F8409}" type="pres">
      <dgm:prSet presAssocID="{78B05FC9-D276-4A07-82CB-AC391D08B6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E50067-E7E4-4107-A51D-B8C33106E781}" type="pres">
      <dgm:prSet presAssocID="{23A3AFA6-B13B-489B-A46B-6687FDE40E13}" presName="linNode" presStyleCnt="0"/>
      <dgm:spPr/>
    </dgm:pt>
    <dgm:pt modelId="{E680A0CF-98D3-4A0C-9072-749E075594E9}" type="pres">
      <dgm:prSet presAssocID="{23A3AFA6-B13B-489B-A46B-6687FDE40E13}" presName="parTx" presStyleLbl="revTx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70D22-2400-4AA0-ABD0-D7025A0FB700}" type="pres">
      <dgm:prSet presAssocID="{23A3AFA6-B13B-489B-A46B-6687FDE40E13}" presName="bracket" presStyleLbl="parChTrans1D1" presStyleIdx="0" presStyleCnt="7" custScaleY="58418"/>
      <dgm:spPr>
        <a:xfrm>
          <a:off x="2133600" y="177507"/>
          <a:ext cx="426720" cy="427970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0BF52DD-451C-4315-865D-CBFD2907717D}" type="pres">
      <dgm:prSet presAssocID="{23A3AFA6-B13B-489B-A46B-6687FDE40E13}" presName="spH" presStyleCnt="0"/>
      <dgm:spPr/>
    </dgm:pt>
    <dgm:pt modelId="{D17170AC-1F0C-4EB3-A65A-0D85CEB86422}" type="pres">
      <dgm:prSet presAssocID="{23A3AFA6-B13B-489B-A46B-6687FDE40E13}" presName="des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AF31C-82C2-4100-9261-4433C3F7C549}" type="pres">
      <dgm:prSet presAssocID="{7A61AFC7-0B09-48C9-A0A7-9346A3046FAB}" presName="spV" presStyleCnt="0"/>
      <dgm:spPr/>
    </dgm:pt>
    <dgm:pt modelId="{F642FB94-BB8C-4948-8B0D-BC941AB1862E}" type="pres">
      <dgm:prSet presAssocID="{5FBC0F64-3125-49BF-840F-2F443A68BDC2}" presName="linNode" presStyleCnt="0"/>
      <dgm:spPr/>
    </dgm:pt>
    <dgm:pt modelId="{115C7564-30C5-4A8F-8876-466BC249709D}" type="pres">
      <dgm:prSet presAssocID="{5FBC0F64-3125-49BF-840F-2F443A68BDC2}" presName="parTx" presStyleLbl="revTx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D5F9A-76DC-4C6E-B6B4-7840225F3BD9}" type="pres">
      <dgm:prSet presAssocID="{5FBC0F64-3125-49BF-840F-2F443A68BDC2}" presName="bracket" presStyleLbl="parChTrans1D1" presStyleIdx="1" presStyleCnt="7" custScaleY="64817"/>
      <dgm:spPr>
        <a:xfrm>
          <a:off x="2133600" y="1019867"/>
          <a:ext cx="426720" cy="474849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 highlightClick="1"/>
          </dgm14:cNvPr>
        </a:ext>
      </dgm:extLst>
    </dgm:pt>
    <dgm:pt modelId="{A4A3162C-D362-4108-AF4B-D5659287C7F5}" type="pres">
      <dgm:prSet presAssocID="{5FBC0F64-3125-49BF-840F-2F443A68BDC2}" presName="spH" presStyleCnt="0"/>
      <dgm:spPr/>
    </dgm:pt>
    <dgm:pt modelId="{751F17BF-FDD8-4613-B5BB-B9FBDFA0334C}" type="pres">
      <dgm:prSet presAssocID="{5FBC0F64-3125-49BF-840F-2F443A68BDC2}" presName="des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D74FF-7702-42B6-B3DD-A74DDED9B434}" type="pres">
      <dgm:prSet presAssocID="{3E595E6E-B955-47FE-886F-AD5365D36725}" presName="spV" presStyleCnt="0"/>
      <dgm:spPr/>
    </dgm:pt>
    <dgm:pt modelId="{50E53184-DE8A-4C80-BEEE-606AD4561D23}" type="pres">
      <dgm:prSet presAssocID="{0C39AF44-80A8-4909-9017-EC682FC16446}" presName="linNode" presStyleCnt="0"/>
      <dgm:spPr/>
    </dgm:pt>
    <dgm:pt modelId="{9D077E78-0E9C-46AD-8A74-7B3899C15CD8}" type="pres">
      <dgm:prSet presAssocID="{0C39AF44-80A8-4909-9017-EC682FC16446}" presName="parTx" presStyleLbl="revTx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7E1D1-AB1D-4C0D-9B27-E12DB15ADE55}" type="pres">
      <dgm:prSet presAssocID="{0C39AF44-80A8-4909-9017-EC682FC16446}" presName="bracket" presStyleLbl="parChTrans1D1" presStyleIdx="2" presStyleCnt="7" custScaleY="61337"/>
      <dgm:spPr>
        <a:xfrm>
          <a:off x="2133600" y="1960374"/>
          <a:ext cx="426720" cy="645947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DF653467-87A7-41D5-A1CA-44172674291A}" type="pres">
      <dgm:prSet presAssocID="{0C39AF44-80A8-4909-9017-EC682FC16446}" presName="spH" presStyleCnt="0"/>
      <dgm:spPr/>
    </dgm:pt>
    <dgm:pt modelId="{27414293-2DD2-476B-96CA-CF84F88EA85C}" type="pres">
      <dgm:prSet presAssocID="{0C39AF44-80A8-4909-9017-EC682FC16446}" presName="desTx" presStyleLbl="node1" presStyleIdx="2" presStyleCnt="7" custLinFactNeighborX="608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6688D9-7D39-40B1-B6AE-0648126063F7}" type="pres">
      <dgm:prSet presAssocID="{156988DD-B059-4030-810C-ACE544FC0D2B}" presName="spV" presStyleCnt="0"/>
      <dgm:spPr/>
    </dgm:pt>
    <dgm:pt modelId="{AACE447C-F5A8-4782-A028-24C49C473647}" type="pres">
      <dgm:prSet presAssocID="{4579C739-9B1A-4433-84B2-C9284774BA7B}" presName="linNode" presStyleCnt="0"/>
      <dgm:spPr/>
    </dgm:pt>
    <dgm:pt modelId="{21E230A2-64D0-4C8B-854F-5F59CC7EA649}" type="pres">
      <dgm:prSet presAssocID="{4579C739-9B1A-4433-84B2-C9284774BA7B}" presName="parTx" presStyleLbl="revTx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EAB6E-FEEE-4F83-B0ED-A139C5EAF7B5}" type="pres">
      <dgm:prSet presAssocID="{4579C739-9B1A-4433-84B2-C9284774BA7B}" presName="bracket" presStyleLbl="parChTrans1D1" presStyleIdx="3" presStyleCnt="7" custScaleY="66652"/>
      <dgm:spPr>
        <a:xfrm>
          <a:off x="2133600" y="3065258"/>
          <a:ext cx="426720" cy="488292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153FEFB-B68A-4A98-B610-E6F90F05FAEC}" type="pres">
      <dgm:prSet presAssocID="{4579C739-9B1A-4433-84B2-C9284774BA7B}" presName="spH" presStyleCnt="0"/>
      <dgm:spPr/>
    </dgm:pt>
    <dgm:pt modelId="{ACBBEEB6-2E01-4AE7-A6CA-C6E79DDB90FB}" type="pres">
      <dgm:prSet presAssocID="{4579C739-9B1A-4433-84B2-C9284774BA7B}" presName="desTx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D63994A-DED2-4CE2-92EA-9DFB02B0E65B}" type="pres">
      <dgm:prSet presAssocID="{8E0D6C29-B589-4E34-B403-17513CF6DEDA}" presName="spV" presStyleCnt="0"/>
      <dgm:spPr/>
    </dgm:pt>
    <dgm:pt modelId="{E3A77278-5CE5-4FE7-AE08-3D6A94BDA486}" type="pres">
      <dgm:prSet presAssocID="{4116D923-3DE5-4EC5-BFDB-86285A8C3598}" presName="linNode" presStyleCnt="0"/>
      <dgm:spPr/>
    </dgm:pt>
    <dgm:pt modelId="{7322587A-D17B-491D-A5C5-528BA13D75A5}" type="pres">
      <dgm:prSet presAssocID="{4116D923-3DE5-4EC5-BFDB-86285A8C3598}" presName="parTx" presStyleLbl="revTx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3C570-93D4-4BB4-A97B-49E93FBB10AF}" type="pres">
      <dgm:prSet presAssocID="{4116D923-3DE5-4EC5-BFDB-86285A8C3598}" presName="bracket" presStyleLbl="parChTrans1D1" presStyleIdx="4" presStyleCnt="7" custScaleY="69943"/>
      <dgm:spPr>
        <a:xfrm>
          <a:off x="2133600" y="3919003"/>
          <a:ext cx="426720" cy="512402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8AAC000-7280-4CD8-AE6A-A316A0E39DB1}" type="pres">
      <dgm:prSet presAssocID="{4116D923-3DE5-4EC5-BFDB-86285A8C3598}" presName="spH" presStyleCnt="0"/>
      <dgm:spPr/>
    </dgm:pt>
    <dgm:pt modelId="{75C79C7C-3729-4806-AAEE-46D8F6DADC47}" type="pres">
      <dgm:prSet presAssocID="{4116D923-3DE5-4EC5-BFDB-86285A8C3598}" presName="des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0BA17-AFBB-4F49-A492-1D67F6EF476E}" type="pres">
      <dgm:prSet presAssocID="{2B5C527C-2A5F-4F71-9138-CA7B8E4F7548}" presName="spV" presStyleCnt="0"/>
      <dgm:spPr/>
    </dgm:pt>
    <dgm:pt modelId="{7314BAF3-18FB-4FBD-893A-5910253B3749}" type="pres">
      <dgm:prSet presAssocID="{92574F46-373C-491B-B78A-0DB237A8F20D}" presName="linNode" presStyleCnt="0"/>
      <dgm:spPr/>
    </dgm:pt>
    <dgm:pt modelId="{12A0EA5F-1926-48BF-83F6-B4F870D4B0A4}" type="pres">
      <dgm:prSet presAssocID="{92574F46-373C-491B-B78A-0DB237A8F20D}" presName="parTx" presStyleLbl="revTx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5A123-C233-4E3C-932E-9E4C8554CA5E}" type="pres">
      <dgm:prSet presAssocID="{92574F46-373C-491B-B78A-0DB237A8F20D}" presName="bracket" presStyleLbl="parChTrans1D1" presStyleIdx="5" presStyleCnt="7" custScaleY="73233"/>
      <dgm:spPr>
        <a:xfrm>
          <a:off x="2133600" y="4772752"/>
          <a:ext cx="426720" cy="536504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A30ABBE-2F36-4DD2-9F8D-72916AFA1899}" type="pres">
      <dgm:prSet presAssocID="{92574F46-373C-491B-B78A-0DB237A8F20D}" presName="spH" presStyleCnt="0"/>
      <dgm:spPr/>
    </dgm:pt>
    <dgm:pt modelId="{73D0CDEF-A320-49DE-BBCD-C1B64239A42A}" type="pres">
      <dgm:prSet presAssocID="{92574F46-373C-491B-B78A-0DB237A8F20D}" presName="desTx" presStyleLbl="node1" presStyleIdx="5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361E9D-58A8-48D0-8591-33CFE3361D9D}" type="pres">
      <dgm:prSet presAssocID="{8786E44A-3A10-4E65-BB66-8F7FCC063FBE}" presName="spV" presStyleCnt="0"/>
      <dgm:spPr/>
    </dgm:pt>
    <dgm:pt modelId="{7F521090-8B6F-479E-99C2-4578B9EFFDB7}" type="pres">
      <dgm:prSet presAssocID="{3A08CB7D-CF45-452D-9A18-25D9A783F106}" presName="linNode" presStyleCnt="0"/>
      <dgm:spPr/>
    </dgm:pt>
    <dgm:pt modelId="{7240E5F8-C9A4-4722-8F67-A02EC9104147}" type="pres">
      <dgm:prSet presAssocID="{3A08CB7D-CF45-452D-9A18-25D9A783F106}" presName="parTx" presStyleLbl="revTx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3D6AF-CB77-4456-B3AF-AA29308BA3EF}" type="pres">
      <dgm:prSet presAssocID="{3A08CB7D-CF45-452D-9A18-25D9A783F106}" presName="bracket" presStyleLbl="parChTrans1D1" presStyleIdx="6" presStyleCnt="7" custScaleY="69864"/>
      <dgm:spPr>
        <a:xfrm>
          <a:off x="2133600" y="5657792"/>
          <a:ext cx="426720" cy="543812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E8C6D19-5F05-4000-A7C6-F7C86DC5533B}" type="pres">
      <dgm:prSet presAssocID="{3A08CB7D-CF45-452D-9A18-25D9A783F106}" presName="spH" presStyleCnt="0"/>
      <dgm:spPr/>
    </dgm:pt>
    <dgm:pt modelId="{4DB6B1F6-7160-4409-B1BE-7A15B209AB12}" type="pres">
      <dgm:prSet presAssocID="{3A08CB7D-CF45-452D-9A18-25D9A783F106}" presName="des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81E062-C273-400C-83DB-0120FBD04AB1}" srcId="{78B05FC9-D276-4A07-82CB-AC391D08B6F5}" destId="{0C39AF44-80A8-4909-9017-EC682FC16446}" srcOrd="2" destOrd="0" parTransId="{BB5F584F-A29E-404D-80AD-88ECD20B955A}" sibTransId="{156988DD-B059-4030-810C-ACE544FC0D2B}"/>
    <dgm:cxn modelId="{814148EA-9BCB-4C87-91BC-7079BD9C4434}" type="presOf" srcId="{4579C739-9B1A-4433-84B2-C9284774BA7B}" destId="{21E230A2-64D0-4C8B-854F-5F59CC7EA649}" srcOrd="0" destOrd="0" presId="urn:diagrams.loki3.com/BracketList"/>
    <dgm:cxn modelId="{45F19CFD-B1D7-42DF-8C08-649E0400263D}" type="presOf" srcId="{92574F46-373C-491B-B78A-0DB237A8F20D}" destId="{12A0EA5F-1926-48BF-83F6-B4F870D4B0A4}" srcOrd="0" destOrd="0" presId="urn:diagrams.loki3.com/BracketList"/>
    <dgm:cxn modelId="{41A19FB9-1912-4A19-8DF3-BA505562A5A0}" type="presOf" srcId="{75D35A07-64D8-4EC8-864C-92A053CE7D68}" destId="{27414293-2DD2-476B-96CA-CF84F88EA85C}" srcOrd="0" destOrd="0" presId="urn:diagrams.loki3.com/BracketList"/>
    <dgm:cxn modelId="{C935C025-B350-49D2-8CCA-2285546782FB}" type="presOf" srcId="{23A3AFA6-B13B-489B-A46B-6687FDE40E13}" destId="{E680A0CF-98D3-4A0C-9072-749E075594E9}" srcOrd="0" destOrd="0" presId="urn:diagrams.loki3.com/BracketList"/>
    <dgm:cxn modelId="{7882C875-A119-4191-852D-1A7B2676EF1B}" srcId="{78B05FC9-D276-4A07-82CB-AC391D08B6F5}" destId="{23A3AFA6-B13B-489B-A46B-6687FDE40E13}" srcOrd="0" destOrd="0" parTransId="{836E1FB7-41B8-4E8F-B457-AF5703EF04D9}" sibTransId="{7A61AFC7-0B09-48C9-A0A7-9346A3046FAB}"/>
    <dgm:cxn modelId="{2CCD0DFA-72EF-4ED8-8B56-7744313C4149}" type="presOf" srcId="{3A08CB7D-CF45-452D-9A18-25D9A783F106}" destId="{7240E5F8-C9A4-4722-8F67-A02EC9104147}" srcOrd="0" destOrd="0" presId="urn:diagrams.loki3.com/BracketList"/>
    <dgm:cxn modelId="{3D258F68-FB42-4257-A4EE-BCEA781960CC}" srcId="{92574F46-373C-491B-B78A-0DB237A8F20D}" destId="{FE7E4222-A842-4F8C-9EE0-1A5A64A0F78B}" srcOrd="1" destOrd="0" parTransId="{DFA94B34-BC70-4652-84D4-5CCF9FC87A31}" sibTransId="{07999A3B-C1FC-40E6-B8E2-94883A2EEA09}"/>
    <dgm:cxn modelId="{258E1A51-CC87-430D-ABF9-8D8A2CEE912F}" srcId="{92574F46-373C-491B-B78A-0DB237A8F20D}" destId="{F7DDD677-0F79-4B03-8982-340409B7879A}" srcOrd="2" destOrd="0" parTransId="{D8B1E61D-CD95-4630-8244-927C790B00ED}" sibTransId="{9856C320-1E85-4BC9-87A7-CE8466E73A2D}"/>
    <dgm:cxn modelId="{41792CFF-8ADA-4B31-9079-347A8AF001BA}" srcId="{78B05FC9-D276-4A07-82CB-AC391D08B6F5}" destId="{92574F46-373C-491B-B78A-0DB237A8F20D}" srcOrd="5" destOrd="0" parTransId="{44214B7D-93D4-4423-BA77-60C104AF58B9}" sibTransId="{8786E44A-3A10-4E65-BB66-8F7FCC063FBE}"/>
    <dgm:cxn modelId="{312D7F26-6BC7-4814-B1BE-2BBFD19598E6}" srcId="{78B05FC9-D276-4A07-82CB-AC391D08B6F5}" destId="{4116D923-3DE5-4EC5-BFDB-86285A8C3598}" srcOrd="4" destOrd="0" parTransId="{DA854F54-B4EC-4130-9E51-B3E5DA9923DF}" sibTransId="{2B5C527C-2A5F-4F71-9138-CA7B8E4F7548}"/>
    <dgm:cxn modelId="{7C55FC01-1114-40B7-A72C-5C1A2CC8BCAA}" type="presOf" srcId="{6773ABD8-EA2F-4981-AD7D-A33765B8EACC}" destId="{ACBBEEB6-2E01-4AE7-A6CA-C6E79DDB90FB}" srcOrd="0" destOrd="1" presId="urn:diagrams.loki3.com/BracketList"/>
    <dgm:cxn modelId="{A3984E4E-D183-45FE-946E-E92A291A7A94}" srcId="{3A08CB7D-CF45-452D-9A18-25D9A783F106}" destId="{63AB0D71-9067-4C93-B6E2-891F3E87FAE9}" srcOrd="1" destOrd="0" parTransId="{ABFE15F6-0CC6-4B3C-B7F8-41C591EBE78B}" sibTransId="{15673AEB-3F43-4087-A382-22843CC8DB60}"/>
    <dgm:cxn modelId="{4CC1254A-733D-4FE5-8AA3-23E01E7D9AD6}" type="presOf" srcId="{5FBC0F64-3125-49BF-840F-2F443A68BDC2}" destId="{115C7564-30C5-4A8F-8876-466BC249709D}" srcOrd="0" destOrd="0" presId="urn:diagrams.loki3.com/BracketList"/>
    <dgm:cxn modelId="{C36E4F41-5493-437F-BC53-BF5BB0B2D5B1}" srcId="{4579C739-9B1A-4433-84B2-C9284774BA7B}" destId="{BDA20F66-4E23-47B5-AAB7-687B7DCDED00}" srcOrd="0" destOrd="0" parTransId="{406BE115-C2F1-4F53-B5B3-01C28047908F}" sibTransId="{3CF7C7F8-401D-4A06-B410-0ADED022F434}"/>
    <dgm:cxn modelId="{90DB13E8-ED30-419C-ADDB-6DF68D550EDA}" type="presOf" srcId="{78B05FC9-D276-4A07-82CB-AC391D08B6F5}" destId="{8F1142C3-B784-4016-BFCC-B7CADB5F8409}" srcOrd="0" destOrd="0" presId="urn:diagrams.loki3.com/BracketList"/>
    <dgm:cxn modelId="{384A93AA-7CD9-458F-84B3-3C00AAE8ABAA}" srcId="{3A08CB7D-CF45-452D-9A18-25D9A783F106}" destId="{77D1A00C-0B5A-49EB-823C-92741D5D63F3}" srcOrd="0" destOrd="0" parTransId="{51B83B93-60BE-4F36-AB43-108AF1693B07}" sibTransId="{9137D04F-9163-43E0-AD78-F71976DEDD91}"/>
    <dgm:cxn modelId="{876D57BB-7599-4ADD-81D1-37A9A01588BD}" srcId="{78B05FC9-D276-4A07-82CB-AC391D08B6F5}" destId="{4579C739-9B1A-4433-84B2-C9284774BA7B}" srcOrd="3" destOrd="0" parTransId="{B47CD5C7-AB18-4BB9-B5F2-81622E221E95}" sibTransId="{8E0D6C29-B589-4E34-B403-17513CF6DEDA}"/>
    <dgm:cxn modelId="{E9C0B154-3E97-4B01-A45C-72CAC922521C}" type="presOf" srcId="{64E7A648-6028-43E8-9DC0-8C6598AEFD20}" destId="{75C79C7C-3729-4806-AAEE-46D8F6DADC47}" srcOrd="0" destOrd="0" presId="urn:diagrams.loki3.com/BracketList"/>
    <dgm:cxn modelId="{231A58C5-5540-40F4-BF97-59839A76F7DF}" type="presOf" srcId="{C574DDDE-1C8E-44C0-88BA-DA7F9F2F5D62}" destId="{73D0CDEF-A320-49DE-BBCD-C1B64239A42A}" srcOrd="0" destOrd="0" presId="urn:diagrams.loki3.com/BracketList"/>
    <dgm:cxn modelId="{644BDA21-EB70-47C0-B2A4-AC7753E8B130}" type="presOf" srcId="{B0A966FA-6428-4D34-9A3E-37A364C55447}" destId="{27414293-2DD2-476B-96CA-CF84F88EA85C}" srcOrd="0" destOrd="1" presId="urn:diagrams.loki3.com/BracketList"/>
    <dgm:cxn modelId="{369361BD-FCE8-4E52-ADF3-EB28628409AF}" srcId="{78B05FC9-D276-4A07-82CB-AC391D08B6F5}" destId="{5FBC0F64-3125-49BF-840F-2F443A68BDC2}" srcOrd="1" destOrd="0" parTransId="{B0593E55-7BBA-49F8-9CA4-5AA4C9F21BE0}" sibTransId="{3E595E6E-B955-47FE-886F-AD5365D36725}"/>
    <dgm:cxn modelId="{1B6DFF90-F503-4C0F-8043-BC44F6EDCE01}" srcId="{0C39AF44-80A8-4909-9017-EC682FC16446}" destId="{B0A966FA-6428-4D34-9A3E-37A364C55447}" srcOrd="1" destOrd="0" parTransId="{CDAC0042-7ECE-4C22-9D11-63ACDBEBA70C}" sibTransId="{601BAAAD-70A9-416A-A707-D0099D7C5C81}"/>
    <dgm:cxn modelId="{3474F3FE-9BDD-4A1B-BDF6-D1FE15CAB424}" srcId="{5FBC0F64-3125-49BF-840F-2F443A68BDC2}" destId="{A25D86C3-EADB-4275-95F0-CD9034AE095F}" srcOrd="0" destOrd="0" parTransId="{C17B3235-A1B1-4E35-A7B0-6096F37B2902}" sibTransId="{535956B3-8C12-4973-AD83-B9DE006810F8}"/>
    <dgm:cxn modelId="{A50A5E69-EA8E-4A85-B15E-94E12F047BC8}" type="presOf" srcId="{F7DDD677-0F79-4B03-8982-340409B7879A}" destId="{73D0CDEF-A320-49DE-BBCD-C1B64239A42A}" srcOrd="0" destOrd="2" presId="urn:diagrams.loki3.com/BracketList"/>
    <dgm:cxn modelId="{410D285F-6800-4E2F-9408-70DE0811CD9A}" type="presOf" srcId="{A25D86C3-EADB-4275-95F0-CD9034AE095F}" destId="{751F17BF-FDD8-4613-B5BB-B9FBDFA0334C}" srcOrd="0" destOrd="0" presId="urn:diagrams.loki3.com/BracketList"/>
    <dgm:cxn modelId="{7E66283D-97AE-47D7-B763-285373F879C8}" srcId="{4116D923-3DE5-4EC5-BFDB-86285A8C3598}" destId="{64E7A648-6028-43E8-9DC0-8C6598AEFD20}" srcOrd="0" destOrd="0" parTransId="{5E2BA33E-1491-466E-8A19-EEF93FAFE440}" sibTransId="{7B5DD2BD-721A-4E33-83DC-8B7E4D1E6FBF}"/>
    <dgm:cxn modelId="{4EA3CFE7-2A19-495A-A711-BB4BE5CBD2EB}" srcId="{0C39AF44-80A8-4909-9017-EC682FC16446}" destId="{75D35A07-64D8-4EC8-864C-92A053CE7D68}" srcOrd="0" destOrd="0" parTransId="{F27372AF-DD89-4413-99CD-904E209E551D}" sibTransId="{0D910E83-7181-4BBF-A8A0-638C8A59827C}"/>
    <dgm:cxn modelId="{8CA5E71D-B33B-4F4E-9800-6C73F59CF629}" type="presOf" srcId="{0C39AF44-80A8-4909-9017-EC682FC16446}" destId="{9D077E78-0E9C-46AD-8A74-7B3899C15CD8}" srcOrd="0" destOrd="0" presId="urn:diagrams.loki3.com/BracketList"/>
    <dgm:cxn modelId="{F199CA6B-7FE0-4063-9850-2C59C6B71DCC}" srcId="{4579C739-9B1A-4433-84B2-C9284774BA7B}" destId="{6773ABD8-EA2F-4981-AD7D-A33765B8EACC}" srcOrd="1" destOrd="0" parTransId="{FEE3BE24-5AF8-410F-8A8A-81303EFF89D9}" sibTransId="{094C1CE9-4361-4680-A84A-81706F485810}"/>
    <dgm:cxn modelId="{5CF8CAE2-F253-4CDD-A51D-7CDB72451BAB}" type="presOf" srcId="{77D1A00C-0B5A-49EB-823C-92741D5D63F3}" destId="{4DB6B1F6-7160-4409-B1BE-7A15B209AB12}" srcOrd="0" destOrd="0" presId="urn:diagrams.loki3.com/BracketList"/>
    <dgm:cxn modelId="{D3705155-5226-4F07-B5F5-CE65EC2D21AF}" srcId="{92574F46-373C-491B-B78A-0DB237A8F20D}" destId="{C574DDDE-1C8E-44C0-88BA-DA7F9F2F5D62}" srcOrd="0" destOrd="0" parTransId="{5F1FC445-FE69-4207-91C3-E343E67DEE6F}" sibTransId="{80766AF2-9C43-43B6-A2E8-D5D5EBAC48FF}"/>
    <dgm:cxn modelId="{5B8F41FE-CEF1-41A8-91C3-E58CD895CE4F}" type="presOf" srcId="{3813E08C-A6B4-4575-8607-27256BFF40E7}" destId="{D17170AC-1F0C-4EB3-A65A-0D85CEB86422}" srcOrd="0" destOrd="0" presId="urn:diagrams.loki3.com/BracketList"/>
    <dgm:cxn modelId="{54725FA8-5613-4976-AD64-921163BAA73B}" srcId="{78B05FC9-D276-4A07-82CB-AC391D08B6F5}" destId="{3A08CB7D-CF45-452D-9A18-25D9A783F106}" srcOrd="6" destOrd="0" parTransId="{5A6A79BE-34FA-44CC-B83A-8F4B4CF983CB}" sibTransId="{CAD487F5-A709-437E-ABFE-06F6E019932C}"/>
    <dgm:cxn modelId="{92BA6121-2F40-4600-ADDB-8F5E61F36BFF}" type="presOf" srcId="{4116D923-3DE5-4EC5-BFDB-86285A8C3598}" destId="{7322587A-D17B-491D-A5C5-528BA13D75A5}" srcOrd="0" destOrd="0" presId="urn:diagrams.loki3.com/BracketList"/>
    <dgm:cxn modelId="{73F6FCDE-F35A-47E3-8120-33A6184801CD}" srcId="{23A3AFA6-B13B-489B-A46B-6687FDE40E13}" destId="{3813E08C-A6B4-4575-8607-27256BFF40E7}" srcOrd="0" destOrd="0" parTransId="{E483DFA1-6A3E-467C-B337-E3E6EFC9D0DB}" sibTransId="{C6772784-C542-4609-A52B-276462F04E2D}"/>
    <dgm:cxn modelId="{2C19ECD2-FB2F-42DF-92B1-D5612FACEE12}" type="presOf" srcId="{FE7E4222-A842-4F8C-9EE0-1A5A64A0F78B}" destId="{73D0CDEF-A320-49DE-BBCD-C1B64239A42A}" srcOrd="0" destOrd="1" presId="urn:diagrams.loki3.com/BracketList"/>
    <dgm:cxn modelId="{82DA8810-0BE4-436F-88D0-F07F62D06BDF}" type="presOf" srcId="{63AB0D71-9067-4C93-B6E2-891F3E87FAE9}" destId="{4DB6B1F6-7160-4409-B1BE-7A15B209AB12}" srcOrd="0" destOrd="1" presId="urn:diagrams.loki3.com/BracketList"/>
    <dgm:cxn modelId="{A5C845C4-7CAB-43B3-AC0B-DA9B10EDB85D}" type="presOf" srcId="{BDA20F66-4E23-47B5-AAB7-687B7DCDED00}" destId="{ACBBEEB6-2E01-4AE7-A6CA-C6E79DDB90FB}" srcOrd="0" destOrd="0" presId="urn:diagrams.loki3.com/BracketList"/>
    <dgm:cxn modelId="{0077B798-3CA8-4945-8833-3A893744F24E}" type="presParOf" srcId="{8F1142C3-B784-4016-BFCC-B7CADB5F8409}" destId="{F1E50067-E7E4-4107-A51D-B8C33106E781}" srcOrd="0" destOrd="0" presId="urn:diagrams.loki3.com/BracketList"/>
    <dgm:cxn modelId="{163228DD-23C0-4F97-BE4F-780915B36850}" type="presParOf" srcId="{F1E50067-E7E4-4107-A51D-B8C33106E781}" destId="{E680A0CF-98D3-4A0C-9072-749E075594E9}" srcOrd="0" destOrd="0" presId="urn:diagrams.loki3.com/BracketList"/>
    <dgm:cxn modelId="{24A77986-1595-4B76-82F8-5A6B9D954799}" type="presParOf" srcId="{F1E50067-E7E4-4107-A51D-B8C33106E781}" destId="{6D570D22-2400-4AA0-ABD0-D7025A0FB700}" srcOrd="1" destOrd="0" presId="urn:diagrams.loki3.com/BracketList"/>
    <dgm:cxn modelId="{6E614F4C-2FBF-49C7-8825-855A6E98360B}" type="presParOf" srcId="{F1E50067-E7E4-4107-A51D-B8C33106E781}" destId="{80BF52DD-451C-4315-865D-CBFD2907717D}" srcOrd="2" destOrd="0" presId="urn:diagrams.loki3.com/BracketList"/>
    <dgm:cxn modelId="{32E8B352-299B-4029-BEDA-D79992E77986}" type="presParOf" srcId="{F1E50067-E7E4-4107-A51D-B8C33106E781}" destId="{D17170AC-1F0C-4EB3-A65A-0D85CEB86422}" srcOrd="3" destOrd="0" presId="urn:diagrams.loki3.com/BracketList"/>
    <dgm:cxn modelId="{0416D76A-30A5-495C-B3BA-9C488C9F0C48}" type="presParOf" srcId="{8F1142C3-B784-4016-BFCC-B7CADB5F8409}" destId="{01DAF31C-82C2-4100-9261-4433C3F7C549}" srcOrd="1" destOrd="0" presId="urn:diagrams.loki3.com/BracketList"/>
    <dgm:cxn modelId="{6D45503C-C081-4CF3-9E09-A1D47B3213A6}" type="presParOf" srcId="{8F1142C3-B784-4016-BFCC-B7CADB5F8409}" destId="{F642FB94-BB8C-4948-8B0D-BC941AB1862E}" srcOrd="2" destOrd="0" presId="urn:diagrams.loki3.com/BracketList"/>
    <dgm:cxn modelId="{B7F8752D-8194-4A31-B78A-D10E3FF1C4DD}" type="presParOf" srcId="{F642FB94-BB8C-4948-8B0D-BC941AB1862E}" destId="{115C7564-30C5-4A8F-8876-466BC249709D}" srcOrd="0" destOrd="0" presId="urn:diagrams.loki3.com/BracketList"/>
    <dgm:cxn modelId="{69F392BA-75CE-47C9-91C0-88ED53506DDF}" type="presParOf" srcId="{F642FB94-BB8C-4948-8B0D-BC941AB1862E}" destId="{D50D5F9A-76DC-4C6E-B6B4-7840225F3BD9}" srcOrd="1" destOrd="0" presId="urn:diagrams.loki3.com/BracketList"/>
    <dgm:cxn modelId="{EE568D74-394F-408E-93FA-5CF1D359A31B}" type="presParOf" srcId="{F642FB94-BB8C-4948-8B0D-BC941AB1862E}" destId="{A4A3162C-D362-4108-AF4B-D5659287C7F5}" srcOrd="2" destOrd="0" presId="urn:diagrams.loki3.com/BracketList"/>
    <dgm:cxn modelId="{51CE7340-037E-4BD8-B237-71566BB78AF1}" type="presParOf" srcId="{F642FB94-BB8C-4948-8B0D-BC941AB1862E}" destId="{751F17BF-FDD8-4613-B5BB-B9FBDFA0334C}" srcOrd="3" destOrd="0" presId="urn:diagrams.loki3.com/BracketList"/>
    <dgm:cxn modelId="{891A258D-3D0C-489C-A914-5972F376CE4A}" type="presParOf" srcId="{8F1142C3-B784-4016-BFCC-B7CADB5F8409}" destId="{17FD74FF-7702-42B6-B3DD-A74DDED9B434}" srcOrd="3" destOrd="0" presId="urn:diagrams.loki3.com/BracketList"/>
    <dgm:cxn modelId="{EDD670E7-AC52-4F0C-A42B-DA4CC9FCA2EA}" type="presParOf" srcId="{8F1142C3-B784-4016-BFCC-B7CADB5F8409}" destId="{50E53184-DE8A-4C80-BEEE-606AD4561D23}" srcOrd="4" destOrd="0" presId="urn:diagrams.loki3.com/BracketList"/>
    <dgm:cxn modelId="{7833B2C7-5A15-4C04-9C99-43E245F6BD9D}" type="presParOf" srcId="{50E53184-DE8A-4C80-BEEE-606AD4561D23}" destId="{9D077E78-0E9C-46AD-8A74-7B3899C15CD8}" srcOrd="0" destOrd="0" presId="urn:diagrams.loki3.com/BracketList"/>
    <dgm:cxn modelId="{AC04FC3D-78EF-44EF-AEF1-422E5C9C5BA5}" type="presParOf" srcId="{50E53184-DE8A-4C80-BEEE-606AD4561D23}" destId="{3F17E1D1-AB1D-4C0D-9B27-E12DB15ADE55}" srcOrd="1" destOrd="0" presId="urn:diagrams.loki3.com/BracketList"/>
    <dgm:cxn modelId="{88668B54-4322-4DF4-AC74-955C927EE81A}" type="presParOf" srcId="{50E53184-DE8A-4C80-BEEE-606AD4561D23}" destId="{DF653467-87A7-41D5-A1CA-44172674291A}" srcOrd="2" destOrd="0" presId="urn:diagrams.loki3.com/BracketList"/>
    <dgm:cxn modelId="{694862DA-9FC1-40D5-B212-52ABB74234B4}" type="presParOf" srcId="{50E53184-DE8A-4C80-BEEE-606AD4561D23}" destId="{27414293-2DD2-476B-96CA-CF84F88EA85C}" srcOrd="3" destOrd="0" presId="urn:diagrams.loki3.com/BracketList"/>
    <dgm:cxn modelId="{082A07C8-01FC-4CBB-A73C-3812C24DEDC0}" type="presParOf" srcId="{8F1142C3-B784-4016-BFCC-B7CADB5F8409}" destId="{5F6688D9-7D39-40B1-B6AE-0648126063F7}" srcOrd="5" destOrd="0" presId="urn:diagrams.loki3.com/BracketList"/>
    <dgm:cxn modelId="{AFD17F05-5C53-4357-905D-1349002FAE06}" type="presParOf" srcId="{8F1142C3-B784-4016-BFCC-B7CADB5F8409}" destId="{AACE447C-F5A8-4782-A028-24C49C473647}" srcOrd="6" destOrd="0" presId="urn:diagrams.loki3.com/BracketList"/>
    <dgm:cxn modelId="{3B54E6B0-5B90-48AC-9564-CAFB9F9E0BEB}" type="presParOf" srcId="{AACE447C-F5A8-4782-A028-24C49C473647}" destId="{21E230A2-64D0-4C8B-854F-5F59CC7EA649}" srcOrd="0" destOrd="0" presId="urn:diagrams.loki3.com/BracketList"/>
    <dgm:cxn modelId="{C0CE168B-9047-4E7E-8F8D-32A9D8221EDB}" type="presParOf" srcId="{AACE447C-F5A8-4782-A028-24C49C473647}" destId="{BEEEAB6E-FEEE-4F83-B0ED-A139C5EAF7B5}" srcOrd="1" destOrd="0" presId="urn:diagrams.loki3.com/BracketList"/>
    <dgm:cxn modelId="{7FC49954-9CFD-4C74-8B8E-5448D2328DA8}" type="presParOf" srcId="{AACE447C-F5A8-4782-A028-24C49C473647}" destId="{5153FEFB-B68A-4A98-B610-E6F90F05FAEC}" srcOrd="2" destOrd="0" presId="urn:diagrams.loki3.com/BracketList"/>
    <dgm:cxn modelId="{0695F01D-6A81-4AC7-8C97-B736D1AA3078}" type="presParOf" srcId="{AACE447C-F5A8-4782-A028-24C49C473647}" destId="{ACBBEEB6-2E01-4AE7-A6CA-C6E79DDB90FB}" srcOrd="3" destOrd="0" presId="urn:diagrams.loki3.com/BracketList"/>
    <dgm:cxn modelId="{4014D864-3504-4A0F-8962-83FDF228B01F}" type="presParOf" srcId="{8F1142C3-B784-4016-BFCC-B7CADB5F8409}" destId="{3D63994A-DED2-4CE2-92EA-9DFB02B0E65B}" srcOrd="7" destOrd="0" presId="urn:diagrams.loki3.com/BracketList"/>
    <dgm:cxn modelId="{D2123CD8-5A41-44E6-BE9A-3F23216BFA38}" type="presParOf" srcId="{8F1142C3-B784-4016-BFCC-B7CADB5F8409}" destId="{E3A77278-5CE5-4FE7-AE08-3D6A94BDA486}" srcOrd="8" destOrd="0" presId="urn:diagrams.loki3.com/BracketList"/>
    <dgm:cxn modelId="{FD80515C-513B-4A5E-8418-A1E1D9B829F7}" type="presParOf" srcId="{E3A77278-5CE5-4FE7-AE08-3D6A94BDA486}" destId="{7322587A-D17B-491D-A5C5-528BA13D75A5}" srcOrd="0" destOrd="0" presId="urn:diagrams.loki3.com/BracketList"/>
    <dgm:cxn modelId="{ABFDFF2A-4ECE-49EE-90DF-0F4E205B8E6A}" type="presParOf" srcId="{E3A77278-5CE5-4FE7-AE08-3D6A94BDA486}" destId="{5A73C570-93D4-4BB4-A97B-49E93FBB10AF}" srcOrd="1" destOrd="0" presId="urn:diagrams.loki3.com/BracketList"/>
    <dgm:cxn modelId="{701C3234-A3D2-4815-BAB2-51940DE0999C}" type="presParOf" srcId="{E3A77278-5CE5-4FE7-AE08-3D6A94BDA486}" destId="{E8AAC000-7280-4CD8-AE6A-A316A0E39DB1}" srcOrd="2" destOrd="0" presId="urn:diagrams.loki3.com/BracketList"/>
    <dgm:cxn modelId="{D83566BF-6A4E-4D33-8AA2-BB02FF16C433}" type="presParOf" srcId="{E3A77278-5CE5-4FE7-AE08-3D6A94BDA486}" destId="{75C79C7C-3729-4806-AAEE-46D8F6DADC47}" srcOrd="3" destOrd="0" presId="urn:diagrams.loki3.com/BracketList"/>
    <dgm:cxn modelId="{21BAE17A-82E5-4283-95CE-0201A7602AA5}" type="presParOf" srcId="{8F1142C3-B784-4016-BFCC-B7CADB5F8409}" destId="{FBA0BA17-AFBB-4F49-A492-1D67F6EF476E}" srcOrd="9" destOrd="0" presId="urn:diagrams.loki3.com/BracketList"/>
    <dgm:cxn modelId="{4BCC0A42-2FE9-4FC1-8DF2-D3EFBAD42BE9}" type="presParOf" srcId="{8F1142C3-B784-4016-BFCC-B7CADB5F8409}" destId="{7314BAF3-18FB-4FBD-893A-5910253B3749}" srcOrd="10" destOrd="0" presId="urn:diagrams.loki3.com/BracketList"/>
    <dgm:cxn modelId="{E0D6A4BC-B8D1-4433-AC77-B38B2773F2C4}" type="presParOf" srcId="{7314BAF3-18FB-4FBD-893A-5910253B3749}" destId="{12A0EA5F-1926-48BF-83F6-B4F870D4B0A4}" srcOrd="0" destOrd="0" presId="urn:diagrams.loki3.com/BracketList"/>
    <dgm:cxn modelId="{1BBE3E1A-BAF4-4EBB-856D-AEA63F1D678C}" type="presParOf" srcId="{7314BAF3-18FB-4FBD-893A-5910253B3749}" destId="{3A65A123-C233-4E3C-932E-9E4C8554CA5E}" srcOrd="1" destOrd="0" presId="urn:diagrams.loki3.com/BracketList"/>
    <dgm:cxn modelId="{5E54255B-1B32-48D2-9F30-15B7BEC2670B}" type="presParOf" srcId="{7314BAF3-18FB-4FBD-893A-5910253B3749}" destId="{4A30ABBE-2F36-4DD2-9F8D-72916AFA1899}" srcOrd="2" destOrd="0" presId="urn:diagrams.loki3.com/BracketList"/>
    <dgm:cxn modelId="{69DDDEEA-BD28-42F3-B089-E75F9BD9C67A}" type="presParOf" srcId="{7314BAF3-18FB-4FBD-893A-5910253B3749}" destId="{73D0CDEF-A320-49DE-BBCD-C1B64239A42A}" srcOrd="3" destOrd="0" presId="urn:diagrams.loki3.com/BracketList"/>
    <dgm:cxn modelId="{33CB7BBB-D628-4DDC-9919-7E52FC630785}" type="presParOf" srcId="{8F1142C3-B784-4016-BFCC-B7CADB5F8409}" destId="{BF361E9D-58A8-48D0-8591-33CFE3361D9D}" srcOrd="11" destOrd="0" presId="urn:diagrams.loki3.com/BracketList"/>
    <dgm:cxn modelId="{33F3CDF1-DA34-4759-A152-374725522290}" type="presParOf" srcId="{8F1142C3-B784-4016-BFCC-B7CADB5F8409}" destId="{7F521090-8B6F-479E-99C2-4578B9EFFDB7}" srcOrd="12" destOrd="0" presId="urn:diagrams.loki3.com/BracketList"/>
    <dgm:cxn modelId="{DAA37F45-7FE4-4FD2-8942-186DC0D49613}" type="presParOf" srcId="{7F521090-8B6F-479E-99C2-4578B9EFFDB7}" destId="{7240E5F8-C9A4-4722-8F67-A02EC9104147}" srcOrd="0" destOrd="0" presId="urn:diagrams.loki3.com/BracketList"/>
    <dgm:cxn modelId="{2403595D-0C21-49F1-84AC-39BC60FDBED6}" type="presParOf" srcId="{7F521090-8B6F-479E-99C2-4578B9EFFDB7}" destId="{F153D6AF-CB77-4456-B3AF-AA29308BA3EF}" srcOrd="1" destOrd="0" presId="urn:diagrams.loki3.com/BracketList"/>
    <dgm:cxn modelId="{44386308-3FB7-4976-98C9-3F353C70F3DA}" type="presParOf" srcId="{7F521090-8B6F-479E-99C2-4578B9EFFDB7}" destId="{8E8C6D19-5F05-4000-A7C6-F7C86DC5533B}" srcOrd="2" destOrd="0" presId="urn:diagrams.loki3.com/BracketList"/>
    <dgm:cxn modelId="{A94E79D2-F545-45C8-98C6-0E113FABDB53}" type="presParOf" srcId="{7F521090-8B6F-479E-99C2-4578B9EFFDB7}" destId="{4DB6B1F6-7160-4409-B1BE-7A15B209AB1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BA19F-A2B1-47FC-A82F-BDB9A68336CC}">
      <dsp:nvSpPr>
        <dsp:cNvPr id="0" name=""/>
        <dsp:cNvSpPr/>
      </dsp:nvSpPr>
      <dsp:spPr>
        <a:xfrm>
          <a:off x="5584" y="1199031"/>
          <a:ext cx="1426740" cy="674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Nov-Jan</a:t>
          </a:r>
          <a:endParaRPr lang="en-US" sz="1800" kern="1200" dirty="0"/>
        </a:p>
      </dsp:txBody>
      <dsp:txXfrm>
        <a:off x="5584" y="1199031"/>
        <a:ext cx="1426740" cy="449337"/>
      </dsp:txXfrm>
    </dsp:sp>
    <dsp:sp modelId="{976D99DC-4B76-4CA0-9B27-B66B547C290A}">
      <dsp:nvSpPr>
        <dsp:cNvPr id="0" name=""/>
        <dsp:cNvSpPr/>
      </dsp:nvSpPr>
      <dsp:spPr>
        <a:xfrm>
          <a:off x="297808" y="1648368"/>
          <a:ext cx="1426740" cy="124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Charter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Aim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Fishbone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Flowchart</a:t>
          </a:r>
          <a:endParaRPr lang="en-US" sz="1500" kern="1200" dirty="0"/>
        </a:p>
      </dsp:txBody>
      <dsp:txXfrm>
        <a:off x="334185" y="1684745"/>
        <a:ext cx="1353986" cy="1169246"/>
      </dsp:txXfrm>
    </dsp:sp>
    <dsp:sp modelId="{F834C907-266E-4D99-B104-3657C2B01465}">
      <dsp:nvSpPr>
        <dsp:cNvPr id="0" name=""/>
        <dsp:cNvSpPr/>
      </dsp:nvSpPr>
      <dsp:spPr>
        <a:xfrm>
          <a:off x="1648614" y="1246091"/>
          <a:ext cx="458532" cy="35521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648614" y="1317134"/>
        <a:ext cx="351967" cy="213131"/>
      </dsp:txXfrm>
    </dsp:sp>
    <dsp:sp modelId="{4E86B7D9-BB7F-4A3B-8951-BA428C4D197D}">
      <dsp:nvSpPr>
        <dsp:cNvPr id="0" name=""/>
        <dsp:cNvSpPr/>
      </dsp:nvSpPr>
      <dsp:spPr>
        <a:xfrm>
          <a:off x="2297480" y="1199031"/>
          <a:ext cx="1426740" cy="674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Jan-Feb</a:t>
          </a:r>
          <a:endParaRPr lang="en-US" sz="1800" kern="1200" dirty="0"/>
        </a:p>
      </dsp:txBody>
      <dsp:txXfrm>
        <a:off x="2297480" y="1199031"/>
        <a:ext cx="1426740" cy="449337"/>
      </dsp:txXfrm>
    </dsp:sp>
    <dsp:sp modelId="{FB58ABF8-9D58-4C85-B16C-58587A0D9EDD}">
      <dsp:nvSpPr>
        <dsp:cNvPr id="0" name=""/>
        <dsp:cNvSpPr/>
      </dsp:nvSpPr>
      <dsp:spPr>
        <a:xfrm>
          <a:off x="2502830" y="1648368"/>
          <a:ext cx="1600489" cy="124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Data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Stakeholders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Change Ideas</a:t>
          </a:r>
          <a:endParaRPr lang="en-US" sz="1500" kern="1200" dirty="0"/>
        </a:p>
      </dsp:txBody>
      <dsp:txXfrm>
        <a:off x="2539207" y="1684745"/>
        <a:ext cx="1527735" cy="1169246"/>
      </dsp:txXfrm>
    </dsp:sp>
    <dsp:sp modelId="{729B1BDB-256A-4B81-AFD9-40DD479A1BC4}">
      <dsp:nvSpPr>
        <dsp:cNvPr id="0" name=""/>
        <dsp:cNvSpPr/>
      </dsp:nvSpPr>
      <dsp:spPr>
        <a:xfrm>
          <a:off x="3962228" y="1246091"/>
          <a:ext cx="504575" cy="35521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962228" y="1317134"/>
        <a:ext cx="398010" cy="213131"/>
      </dsp:txXfrm>
    </dsp:sp>
    <dsp:sp modelId="{0B50822D-A0B6-4A3B-9C1B-E16996EC9363}">
      <dsp:nvSpPr>
        <dsp:cNvPr id="0" name=""/>
        <dsp:cNvSpPr/>
      </dsp:nvSpPr>
      <dsp:spPr>
        <a:xfrm>
          <a:off x="4676250" y="1199031"/>
          <a:ext cx="1426740" cy="674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Feb-Apr</a:t>
          </a:r>
          <a:endParaRPr lang="en-US" sz="1800" kern="1200" dirty="0"/>
        </a:p>
      </dsp:txBody>
      <dsp:txXfrm>
        <a:off x="4676250" y="1199031"/>
        <a:ext cx="1426740" cy="449337"/>
      </dsp:txXfrm>
    </dsp:sp>
    <dsp:sp modelId="{8A8A0C84-867A-4986-AE47-B6AABD5672FD}">
      <dsp:nvSpPr>
        <dsp:cNvPr id="0" name=""/>
        <dsp:cNvSpPr/>
      </dsp:nvSpPr>
      <dsp:spPr>
        <a:xfrm>
          <a:off x="4968474" y="1648368"/>
          <a:ext cx="1426740" cy="124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Planning &amp; Making Change</a:t>
          </a:r>
          <a:endParaRPr lang="en-US" sz="1500" kern="1200" dirty="0"/>
        </a:p>
      </dsp:txBody>
      <dsp:txXfrm>
        <a:off x="5004851" y="1684745"/>
        <a:ext cx="1353986" cy="1169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0A0CF-98D3-4A0C-9072-749E075594E9}">
      <dsp:nvSpPr>
        <dsp:cNvPr id="0" name=""/>
        <dsp:cNvSpPr/>
      </dsp:nvSpPr>
      <dsp:spPr>
        <a:xfrm>
          <a:off x="0" y="8833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Problem Statement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8833"/>
        <a:ext cx="1714500" cy="613800"/>
      </dsp:txXfrm>
    </dsp:sp>
    <dsp:sp modelId="{6D570D22-2400-4AA0-ABD0-D7025A0FB700}">
      <dsp:nvSpPr>
        <dsp:cNvPr id="0" name=""/>
        <dsp:cNvSpPr/>
      </dsp:nvSpPr>
      <dsp:spPr>
        <a:xfrm>
          <a:off x="1714500" y="136449"/>
          <a:ext cx="342900" cy="358569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170AC-1F0C-4EB3-A65A-0D85CEB86422}">
      <dsp:nvSpPr>
        <dsp:cNvPr id="0" name=""/>
        <dsp:cNvSpPr/>
      </dsp:nvSpPr>
      <dsp:spPr>
        <a:xfrm>
          <a:off x="2194560" y="8833"/>
          <a:ext cx="4663441" cy="613800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Create this statement with team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8833"/>
        <a:ext cx="4663441" cy="613800"/>
      </dsp:txXfrm>
    </dsp:sp>
    <dsp:sp modelId="{115C7564-30C5-4A8F-8876-466BC249709D}">
      <dsp:nvSpPr>
        <dsp:cNvPr id="0" name=""/>
        <dsp:cNvSpPr/>
      </dsp:nvSpPr>
      <dsp:spPr>
        <a:xfrm>
          <a:off x="0" y="734233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Team Members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734233"/>
        <a:ext cx="1714500" cy="613800"/>
      </dsp:txXfrm>
    </dsp:sp>
    <dsp:sp modelId="{D50D5F9A-76DC-4C6E-B6B4-7840225F3BD9}">
      <dsp:nvSpPr>
        <dsp:cNvPr id="0" name=""/>
        <dsp:cNvSpPr/>
      </dsp:nvSpPr>
      <dsp:spPr>
        <a:xfrm>
          <a:off x="1714500" y="842210"/>
          <a:ext cx="342900" cy="397846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F17BF-FDD8-4613-B5BB-B9FBDFA0334C}">
      <dsp:nvSpPr>
        <dsp:cNvPr id="0" name=""/>
        <dsp:cNvSpPr/>
      </dsp:nvSpPr>
      <dsp:spPr>
        <a:xfrm>
          <a:off x="2194560" y="734233"/>
          <a:ext cx="4663441" cy="613800"/>
        </a:xfrm>
        <a:prstGeom prst="rect">
          <a:avLst/>
        </a:prstGeom>
        <a:gradFill rotWithShape="0">
          <a:gsLst>
            <a:gs pos="0">
              <a:srgbClr val="4472C4">
                <a:hueOff val="-1225557"/>
                <a:satOff val="-1705"/>
                <a:lumOff val="-654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1225557"/>
                <a:satOff val="-1705"/>
                <a:lumOff val="-654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1225557"/>
                <a:satOff val="-1705"/>
                <a:lumOff val="-654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Include coach, sponsor and each member (core and extended)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734233"/>
        <a:ext cx="4663441" cy="613800"/>
      </dsp:txXfrm>
    </dsp:sp>
    <dsp:sp modelId="{9D077E78-0E9C-46AD-8A74-7B3899C15CD8}">
      <dsp:nvSpPr>
        <dsp:cNvPr id="0" name=""/>
        <dsp:cNvSpPr/>
      </dsp:nvSpPr>
      <dsp:spPr>
        <a:xfrm>
          <a:off x="0" y="1491103"/>
          <a:ext cx="1714500" cy="671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Central Question/ Why</a:t>
          </a:r>
          <a:r>
            <a:rPr lang="en-US" sz="1400" b="1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work on this now?</a:t>
          </a:r>
          <a:endParaRPr 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1491103"/>
        <a:ext cx="1714500" cy="671343"/>
      </dsp:txXfrm>
    </dsp:sp>
    <dsp:sp modelId="{3F17E1D1-AB1D-4C0D-9B27-E12DB15ADE55}">
      <dsp:nvSpPr>
        <dsp:cNvPr id="0" name=""/>
        <dsp:cNvSpPr/>
      </dsp:nvSpPr>
      <dsp:spPr>
        <a:xfrm>
          <a:off x="1714500" y="1601581"/>
          <a:ext cx="342900" cy="450386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14293-2DD2-476B-96CA-CF84F88EA85C}">
      <dsp:nvSpPr>
        <dsp:cNvPr id="0" name=""/>
        <dsp:cNvSpPr/>
      </dsp:nvSpPr>
      <dsp:spPr>
        <a:xfrm>
          <a:off x="2194560" y="1459633"/>
          <a:ext cx="4663441" cy="734282"/>
        </a:xfrm>
        <a:prstGeom prst="rect">
          <a:avLst/>
        </a:prstGeom>
        <a:gradFill rotWithShape="0">
          <a:gsLst>
            <a:gs pos="0">
              <a:srgbClr val="4472C4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Create this statement with team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What is the impact anticipated OR what are the current losses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1459633"/>
        <a:ext cx="4663441" cy="734282"/>
      </dsp:txXfrm>
    </dsp:sp>
    <dsp:sp modelId="{21E230A2-64D0-4C8B-854F-5F59CC7EA649}">
      <dsp:nvSpPr>
        <dsp:cNvPr id="0" name=""/>
        <dsp:cNvSpPr/>
      </dsp:nvSpPr>
      <dsp:spPr>
        <a:xfrm>
          <a:off x="0" y="2305516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Measures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305516"/>
        <a:ext cx="1714500" cy="613800"/>
      </dsp:txXfrm>
    </dsp:sp>
    <dsp:sp modelId="{BEEEAB6E-FEEE-4F83-B0ED-A139C5EAF7B5}">
      <dsp:nvSpPr>
        <dsp:cNvPr id="0" name=""/>
        <dsp:cNvSpPr/>
      </dsp:nvSpPr>
      <dsp:spPr>
        <a:xfrm>
          <a:off x="1714500" y="2407861"/>
          <a:ext cx="342900" cy="409109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BEEB6-2E01-4AE7-A6CA-C6E79DDB90FB}">
      <dsp:nvSpPr>
        <dsp:cNvPr id="0" name=""/>
        <dsp:cNvSpPr/>
      </dsp:nvSpPr>
      <dsp:spPr>
        <a:xfrm>
          <a:off x="2194560" y="2305516"/>
          <a:ext cx="4663441" cy="613800"/>
        </a:xfrm>
        <a:prstGeom prst="rect">
          <a:avLst/>
        </a:prstGeom>
        <a:gradFill rotWithShape="0">
          <a:gsLst>
            <a:gs pos="0">
              <a:srgbClr val="4472C4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Measurement from PI Goals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If implementation goal –evidence that it is implemented?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2305516"/>
        <a:ext cx="4663441" cy="613800"/>
      </dsp:txXfrm>
    </dsp:sp>
    <dsp:sp modelId="{7322587A-D17B-491D-A5C5-528BA13D75A5}">
      <dsp:nvSpPr>
        <dsp:cNvPr id="0" name=""/>
        <dsp:cNvSpPr/>
      </dsp:nvSpPr>
      <dsp:spPr>
        <a:xfrm>
          <a:off x="0" y="3030916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Goal Statement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3030916"/>
        <a:ext cx="1714500" cy="613800"/>
      </dsp:txXfrm>
    </dsp:sp>
    <dsp:sp modelId="{5A73C570-93D4-4BB4-A97B-49E93FBB10AF}">
      <dsp:nvSpPr>
        <dsp:cNvPr id="0" name=""/>
        <dsp:cNvSpPr/>
      </dsp:nvSpPr>
      <dsp:spPr>
        <a:xfrm>
          <a:off x="1714500" y="3123161"/>
          <a:ext cx="342900" cy="429310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79C7C-3729-4806-AAEE-46D8F6DADC47}">
      <dsp:nvSpPr>
        <dsp:cNvPr id="0" name=""/>
        <dsp:cNvSpPr/>
      </dsp:nvSpPr>
      <dsp:spPr>
        <a:xfrm>
          <a:off x="2194560" y="3030916"/>
          <a:ext cx="4663441" cy="613800"/>
        </a:xfrm>
        <a:prstGeom prst="rect">
          <a:avLst/>
        </a:prstGeom>
        <a:gradFill rotWithShape="0">
          <a:gsLst>
            <a:gs pos="0">
              <a:srgbClr val="4472C4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Goals from PI Goals spreadsheet – baseline and follow up. 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3030916"/>
        <a:ext cx="4663441" cy="613800"/>
      </dsp:txXfrm>
    </dsp:sp>
    <dsp:sp modelId="{12A0EA5F-1926-48BF-83F6-B4F870D4B0A4}">
      <dsp:nvSpPr>
        <dsp:cNvPr id="0" name=""/>
        <dsp:cNvSpPr/>
      </dsp:nvSpPr>
      <dsp:spPr>
        <a:xfrm>
          <a:off x="0" y="3833041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Milestones/ Dates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3833041"/>
        <a:ext cx="1714500" cy="613800"/>
      </dsp:txXfrm>
    </dsp:sp>
    <dsp:sp modelId="{3A65A123-C233-4E3C-932E-9E4C8554CA5E}">
      <dsp:nvSpPr>
        <dsp:cNvPr id="0" name=""/>
        <dsp:cNvSpPr/>
      </dsp:nvSpPr>
      <dsp:spPr>
        <a:xfrm>
          <a:off x="1714500" y="3859001"/>
          <a:ext cx="342900" cy="561880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0CDEF-A320-49DE-BBCD-C1B64239A42A}">
      <dsp:nvSpPr>
        <dsp:cNvPr id="0" name=""/>
        <dsp:cNvSpPr/>
      </dsp:nvSpPr>
      <dsp:spPr>
        <a:xfrm>
          <a:off x="2194560" y="3756316"/>
          <a:ext cx="4663441" cy="767250"/>
        </a:xfrm>
        <a:prstGeom prst="rect">
          <a:avLst/>
        </a:prstGeom>
        <a:gradFill rotWithShape="0">
          <a:gsLst>
            <a:gs pos="0">
              <a:srgbClr val="4472C4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Date team first meeting and date project charter created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Deliverables and when they are due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Date each PDSA launched, completed.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3756316"/>
        <a:ext cx="4663441" cy="767250"/>
      </dsp:txXfrm>
    </dsp:sp>
    <dsp:sp modelId="{7240E5F8-C9A4-4722-8F67-A02EC9104147}">
      <dsp:nvSpPr>
        <dsp:cNvPr id="0" name=""/>
        <dsp:cNvSpPr/>
      </dsp:nvSpPr>
      <dsp:spPr>
        <a:xfrm>
          <a:off x="0" y="4635166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Scope</a:t>
          </a: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1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4635166"/>
        <a:ext cx="1714500" cy="613800"/>
      </dsp:txXfrm>
    </dsp:sp>
    <dsp:sp modelId="{F153D6AF-CB77-4456-B3AF-AA29308BA3EF}">
      <dsp:nvSpPr>
        <dsp:cNvPr id="0" name=""/>
        <dsp:cNvSpPr/>
      </dsp:nvSpPr>
      <dsp:spPr>
        <a:xfrm>
          <a:off x="1714500" y="4727653"/>
          <a:ext cx="342900" cy="428825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6B1F6-7160-4409-B1BE-7A15B209AB12}">
      <dsp:nvSpPr>
        <dsp:cNvPr id="0" name=""/>
        <dsp:cNvSpPr/>
      </dsp:nvSpPr>
      <dsp:spPr>
        <a:xfrm>
          <a:off x="2194560" y="4635166"/>
          <a:ext cx="4663441" cy="613800"/>
        </a:xfrm>
        <a:prstGeom prst="rect">
          <a:avLst/>
        </a:prstGeom>
        <a:gradFill rotWithShape="0">
          <a:gsLst>
            <a:gs pos="0">
              <a:srgbClr val="4472C4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Document first &amp; last process steps.</a:t>
          </a:r>
          <a:r>
            <a:rPr lang="en-US" sz="1400" b="0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 </a:t>
          </a:r>
          <a:endParaRPr lang="en-US" sz="11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List areas of exclusion for this project</a:t>
          </a:r>
          <a:endParaRPr lang="en-US" sz="1400" kern="1200" dirty="0"/>
        </a:p>
      </dsp:txBody>
      <dsp:txXfrm>
        <a:off x="2194560" y="4635166"/>
        <a:ext cx="4663441" cy="613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21FE2-E792-4DF8-8099-7A6AF6BD10C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FBD2D-0805-48FF-AB52-683E231F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1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77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96DB0-86FC-4D73-B4C6-D58317CED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970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96DB0-86FC-4D73-B4C6-D58317CED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549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96DB0-86FC-4D73-B4C6-D58317CED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400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96DB0-86FC-4D73-B4C6-D58317CED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86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Pace of busy clinic can mean patients leave without getting their pictures done if no one can take images right before/after their visit.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96DB0-86FC-4D73-B4C6-D58317CED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112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4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0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6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1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0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87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56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52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2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175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8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228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708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522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35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735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035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60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pitchFamily="34" charset="0"/>
                <a:ea typeface="MS PGothic" pitchFamily="34" charset="-128"/>
              </a:rPr>
              <a:t>www.clinicalmicrosystem.org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852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81EA2-7E66-4711-952B-774383B5C38F}" type="slidenum">
              <a:rPr lang="en-US" altLang="en-US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n-US" altLang="en-US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48" y="4343713"/>
            <a:ext cx="5037705" cy="411229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10066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433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47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pitchFamily="34" charset="0"/>
                <a:ea typeface="MS PGothic" pitchFamily="34" charset="-128"/>
              </a:rPr>
              <a:t>www.clinicalmicrosystem.org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852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81EA2-7E66-4711-952B-774383B5C38F}" type="slidenum">
              <a:rPr lang="en-US" altLang="en-US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48" y="4343713"/>
            <a:ext cx="5037705" cy="411229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74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FBD2D-0805-48FF-AB52-683E231FD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2863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indent="0">
              <a:lnSpc>
                <a:spcPct val="110000"/>
              </a:lnSpc>
              <a:buNone/>
              <a:defRPr/>
            </a:pPr>
            <a:endParaRPr lang="en-US" altLang="en-US" b="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70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A9C65A-1558-4DE8-9D98-77B967BA53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264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581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pitchFamily="34" charset="0"/>
                <a:ea typeface="MS PGothic" pitchFamily="34" charset="-128"/>
              </a:rPr>
              <a:t>www.clinicalmicrosystem.org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852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81EA2-7E66-4711-952B-774383B5C38F}" type="slidenum">
              <a:rPr lang="en-US" altLang="en-US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en-US" altLang="en-US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48" y="4343713"/>
            <a:ext cx="5037705" cy="411229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87293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pitchFamily="34" charset="0"/>
                <a:ea typeface="MS PGothic" pitchFamily="34" charset="-128"/>
              </a:rPr>
              <a:t>www.clinicalmicrosystem.org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852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81EA2-7E66-4711-952B-774383B5C38F}" type="slidenum">
              <a:rPr lang="en-US" altLang="en-US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en-US" altLang="en-US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48" y="4343713"/>
            <a:ext cx="5037705" cy="411229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16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45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17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96DB0-86FC-4D73-B4C6-D58317CED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280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96DB0-86FC-4D73-B4C6-D58317CED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47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3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9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33455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7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2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04C7-8AA5-4830-A0CC-1095D9730D2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465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04C7-8AA5-4830-A0CC-1095D9730D2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099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04C7-8AA5-4830-A0CC-1095D9730D2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005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04C7-8AA5-4830-A0CC-1095D9730D2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46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6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04C7-8AA5-4830-A0CC-1095D9730D2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11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04C7-8AA5-4830-A0CC-1095D9730D2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73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04C7-8AA5-4830-A0CC-1095D9730D2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76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62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7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28504C7-8AA5-4830-A0CC-1095D9730D2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7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3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1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04C7-8AA5-4830-A0CC-1095D9730D2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36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04C7-8AA5-4830-A0CC-1095D9730D2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54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3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3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04C7-8AA5-4830-A0CC-1095D9730D2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70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6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5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4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1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4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8B149-E0F2-46F0-AC55-6D3947D2FD4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8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7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28504C7-8AA5-4830-A0CC-1095D9730D2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7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7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C21ED6B3-D349-42EF-8C37-20C37B5C623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57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meo.com/635689772/3b1600807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chc1.com/course/view.php?id=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mprovingprimarycare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improvingprimarycare.org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rldefense.com/v3/__https:/vimeo.com/635689772/3b16008074__;!!CfiprD0C6IEL0SLVhA0!6zNy-9_vzo2yPAcuJs_dSdsILwBfsDhdHEwvWjCrpAxQvuj6Opr5aCgZ1kHF8A$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291682" y="1029808"/>
            <a:ext cx="8623718" cy="4168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8779" tIns="43611" rIns="88779" bIns="43611"/>
          <a:lstStyle/>
          <a:p>
            <a:pPr marL="336427" indent="-336427" algn="ctr" eaLnBrk="0" hangingPunct="0">
              <a:spcBef>
                <a:spcPct val="20000"/>
              </a:spcBef>
              <a:spcAft>
                <a:spcPts val="987"/>
              </a:spcAft>
              <a:buClr>
                <a:schemeClr val="hlink"/>
              </a:buClr>
              <a:buSzPct val="75000"/>
              <a:defRPr/>
            </a:pPr>
            <a:endParaRPr lang="en-US" altLang="en-US" b="1" kern="0" dirty="0">
              <a:solidFill>
                <a:schemeClr val="bg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r>
              <a:rPr lang="en-US" altLang="en-US" sz="4800" b="1" kern="0" dirty="0" smtClean="0">
                <a:solidFill>
                  <a:schemeClr val="bg1"/>
                </a:solidFill>
              </a:rPr>
              <a:t>Quality Improvement Seminar</a:t>
            </a: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endParaRPr lang="en-US" altLang="en-US" sz="2800" b="1" kern="0" dirty="0">
              <a:solidFill>
                <a:schemeClr val="bg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endParaRPr lang="en-US" altLang="en-US" sz="2800" b="1" kern="0" dirty="0">
              <a:solidFill>
                <a:schemeClr val="bg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r>
              <a:rPr lang="en-US" altLang="en-US" sz="32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Mark Splaine &amp; Emma Warshauer</a:t>
            </a: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r>
              <a:rPr lang="en-US" altLang="en-US" sz="32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October 24, 2024</a:t>
            </a:r>
            <a:endParaRPr lang="en-US" altLang="en-US" sz="3200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endParaRPr lang="en-US" altLang="en-US" sz="2800" b="1" kern="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056967"/>
            <a:ext cx="1000125" cy="10001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4525" y="5047792"/>
            <a:ext cx="745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93BC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Nurse Practitioner &amp; Physician Assistant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4525" y="5432513"/>
            <a:ext cx="5668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Training Programs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 rot="21353334">
            <a:off x="80962" y="238100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INTERACTIVE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667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INFORMATIVE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 rot="730540">
            <a:off x="5992201" y="314847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SKILL BUILDING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362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 WORK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1287501">
            <a:off x="701247" y="95984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STRATEGIC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330888">
            <a:off x="5735387" y="100262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FOCUSED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1197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FUN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1062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RELEVANT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0519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1" y="685801"/>
            <a:ext cx="2115127" cy="533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838201"/>
            <a:ext cx="86683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CADE4"/>
                </a:solidFill>
                <a:latin typeface="Calibri" panose="020F0502020204030204"/>
              </a:rPr>
              <a:t>Stakeholders 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(MAs, LVN, RN, Clinic Coordinator, Front Desk Clerk, Clinic Manager, NP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dirty="0">
              <a:solidFill>
                <a:srgbClr val="1CADE4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During QI meeting, stakeholders provided with feedback on current screening and future QI plan, discussed barriers in screening process and possible solutions.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dirty="0">
                <a:solidFill>
                  <a:srgbClr val="1CADE4"/>
                </a:solidFill>
                <a:latin typeface="Calibri" panose="020F0502020204030204"/>
              </a:rPr>
              <a:t>Challenges from Stakeholders </a:t>
            </a:r>
            <a:r>
              <a:rPr lang="en-US" dirty="0">
                <a:solidFill>
                  <a:srgbClr val="1CADE4"/>
                </a:solidFill>
                <a:latin typeface="Calibri" panose="020F0502020204030204"/>
              </a:rPr>
              <a:t>Perspective</a:t>
            </a:r>
            <a:endParaRPr lang="en-US" dirty="0">
              <a:solidFill>
                <a:srgbClr val="1CADE4"/>
              </a:solidFill>
              <a:latin typeface="Calibri" panose="020F0502020204030204"/>
            </a:endParaRP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previously tried to implement in-clinic retinal screening with minimal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screening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required trained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operators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time consuming process that takes 15-30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minutes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limited access to warm handoffs due to staffing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required additional space and specific environment for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needed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community partners to read the images</a:t>
            </a: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dirty="0">
              <a:solidFill>
                <a:srgbClr val="1CADE4"/>
              </a:solidFill>
              <a:latin typeface="Calibri" panose="020F0502020204030204"/>
            </a:endParaRPr>
          </a:p>
          <a:p>
            <a:endParaRPr lang="en-US" dirty="0">
              <a:solidFill>
                <a:srgbClr val="1CADE4"/>
              </a:solidFill>
              <a:latin typeface="Calibri" panose="020F0502020204030204"/>
            </a:endParaRPr>
          </a:p>
          <a:p>
            <a:endParaRPr lang="en-US" dirty="0">
              <a:solidFill>
                <a:srgbClr val="1CADE4"/>
              </a:solidFill>
              <a:latin typeface="Calibri" panose="020F0502020204030204"/>
            </a:endParaRPr>
          </a:p>
          <a:p>
            <a:endParaRPr lang="en-US" dirty="0">
              <a:solidFill>
                <a:srgbClr val="1CADE4"/>
              </a:solidFill>
              <a:latin typeface="Calibri" panose="020F0502020204030204"/>
            </a:endParaRPr>
          </a:p>
          <a:p>
            <a:endParaRPr lang="en-US" dirty="0">
              <a:solidFill>
                <a:srgbClr val="1CADE4"/>
              </a:solidFill>
              <a:latin typeface="Calibri" panose="020F0502020204030204"/>
            </a:endParaRPr>
          </a:p>
          <a:p>
            <a:endParaRPr lang="en-US" dirty="0">
              <a:solidFill>
                <a:srgbClr val="1CADE4"/>
              </a:solidFill>
              <a:latin typeface="Calibri" panose="020F0502020204030204"/>
            </a:endParaRPr>
          </a:p>
          <a:p>
            <a:r>
              <a:rPr lang="en-US" dirty="0">
                <a:solidFill>
                  <a:srgbClr val="1CADE4"/>
                </a:solidFill>
                <a:latin typeface="Calibri" panose="020F0502020204030204"/>
              </a:rPr>
              <a:t> </a:t>
            </a:r>
            <a:endParaRPr lang="en-US" dirty="0">
              <a:solidFill>
                <a:srgbClr val="1CADE4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18527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838201"/>
            <a:ext cx="2209800" cy="521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70973"/>
            <a:ext cx="5791200" cy="4775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1" y="990600"/>
            <a:ext cx="26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131" y="1143000"/>
            <a:ext cx="11868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2362200"/>
            <a:ext cx="160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CADE4"/>
                </a:solidFill>
                <a:latin typeface="Calibri" panose="020F0502020204030204"/>
              </a:rPr>
              <a:t>Initial Process</a:t>
            </a:r>
            <a:endParaRPr lang="en-US" dirty="0">
              <a:solidFill>
                <a:srgbClr val="1CADE4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8743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685800"/>
            <a:ext cx="1905238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8288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dirty="0">
              <a:solidFill>
                <a:srgbClr val="1CADE4"/>
              </a:solidFill>
              <a:latin typeface="Calibri" panose="020F0502020204030204"/>
            </a:endParaRPr>
          </a:p>
          <a:p>
            <a:endParaRPr lang="en-US" dirty="0">
              <a:solidFill>
                <a:srgbClr val="1CADE4"/>
              </a:solidFill>
              <a:latin typeface="Calibri" panose="020F0502020204030204"/>
            </a:endParaRP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066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CADE4"/>
                </a:solidFill>
                <a:latin typeface="Calibri" panose="020F0502020204030204"/>
              </a:rPr>
              <a:t>PDSA Cycle</a:t>
            </a:r>
          </a:p>
          <a:p>
            <a:endParaRPr lang="en-US" dirty="0">
              <a:solidFill>
                <a:srgbClr val="1CADE4"/>
              </a:solidFill>
              <a:latin typeface="Calibri" panose="020F0502020204030204"/>
            </a:endParaRPr>
          </a:p>
          <a:p>
            <a:r>
              <a:rPr lang="en-US" dirty="0">
                <a:solidFill>
                  <a:srgbClr val="1CADE4"/>
                </a:solidFill>
                <a:latin typeface="Calibri" panose="020F0502020204030204"/>
              </a:rPr>
              <a:t>Plan/Do: </a:t>
            </a:r>
          </a:p>
          <a:p>
            <a:endParaRPr lang="en-US" dirty="0">
              <a:solidFill>
                <a:srgbClr val="1CADE4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Identify diabetic patients that are due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for diabetic retinal exam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Do robust calls and assess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the need for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screening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Educate patients on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importance of retinal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screening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Place educational DM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retinopathy posters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in rooms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Create dot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phrase and visual images for outreach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Obtain record If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patient had screening done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elsewhere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Provide options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for exam, either through warm handoffs same day or in the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future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Add additional 2 additional clinics for diabetic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retinal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screenings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Train supportive staff to do screening</a:t>
            </a:r>
            <a:endParaRPr lang="en-US" dirty="0">
              <a:solidFill>
                <a:srgbClr val="1CADE4"/>
              </a:solidFill>
              <a:latin typeface="Calibri" panose="020F0502020204030204"/>
            </a:endParaRPr>
          </a:p>
          <a:p>
            <a:endParaRPr lang="en-US" dirty="0">
              <a:solidFill>
                <a:srgbClr val="1CADE4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39037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idx="4294967295"/>
          </p:nvPr>
        </p:nvSpPr>
        <p:spPr>
          <a:xfrm>
            <a:off x="-1" y="1212857"/>
            <a:ext cx="8915400" cy="685800"/>
          </a:xfrm>
        </p:spPr>
        <p:txBody>
          <a:bodyPr anchor="t">
            <a:no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Diabetic Retinal Screening Workflow - WHO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9" name="Picture 3" descr="S:\MEDIA SERVICES\Logos\Approved Logos\Logo-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0"/>
            <a:ext cx="1981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6291"/>
            <a:ext cx="9144000" cy="3969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1" y="1860557"/>
            <a:ext cx="17526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1826291"/>
            <a:ext cx="80010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8275425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idx="4294967295"/>
          </p:nvPr>
        </p:nvSpPr>
        <p:spPr>
          <a:xfrm>
            <a:off x="0" y="1219200"/>
            <a:ext cx="8915400" cy="685800"/>
          </a:xfrm>
        </p:spPr>
        <p:txBody>
          <a:bodyPr anchor="t">
            <a:no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Diabetic Retinal Screening Workflow - Scheduled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9" name="Picture 3" descr="S:\MEDIA SERVICES\Logos\Approved Logos\Logo-Horizon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0"/>
            <a:ext cx="1981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8296"/>
            <a:ext cx="9144000" cy="39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64544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1" y="685800"/>
            <a:ext cx="1902117" cy="457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219201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Data Over Time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Observations: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More patients had retinal screening done during their appointments with providers.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Patients were scheduling future appointments. More appointment slots are needed. Completion rate increased.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October –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23%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November – 23%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December – 24%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January – 26%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February – 29%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March – 32%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April – 35%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May – 36%</a:t>
            </a: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9888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90" y="1186195"/>
            <a:ext cx="8714510" cy="510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842963"/>
            <a:ext cx="8915400" cy="685800"/>
          </a:xfrm>
        </p:spPr>
        <p:txBody>
          <a:bodyPr anchor="t">
            <a:no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9" name="Picture 3" descr="S:\MEDIA SERVICES\Logos\Approved Logos\Logo-Horizon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1"/>
            <a:ext cx="1828800" cy="42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99304" y="1425724"/>
            <a:ext cx="3286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CADE4"/>
                </a:solidFill>
                <a:latin typeface="Calibri" panose="020F0502020204030204"/>
              </a:rPr>
              <a:t>1/2/2023-3/14/2023</a:t>
            </a:r>
            <a:endParaRPr lang="en-US" sz="2800" b="1" dirty="0">
              <a:solidFill>
                <a:srgbClr val="1CADE4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5633" y="2971800"/>
            <a:ext cx="3049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Implemented Retinal Clinic</a:t>
            </a: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ight Arrow 6"/>
          <p:cNvSpPr/>
          <p:nvPr/>
        </p:nvSpPr>
        <p:spPr>
          <a:xfrm rot="1116681">
            <a:off x="4506363" y="3559944"/>
            <a:ext cx="1486256" cy="309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745254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914400"/>
            <a:ext cx="8915400" cy="990600"/>
          </a:xfrm>
        </p:spPr>
        <p:txBody>
          <a:bodyPr anchor="t">
            <a:no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Lessons Learned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9" name="Picture 3" descr="S:\MEDIA SERVICES\Logos\Approved Logos\Logo-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600200"/>
            <a:ext cx="8534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3636"/>
                </a:solidFill>
                <a:latin typeface="Helvetica Neue"/>
              </a:rPr>
              <a:t>Challenging due to different levels of administrative buy-in and available </a:t>
            </a:r>
            <a:r>
              <a:rPr lang="en-US" dirty="0">
                <a:solidFill>
                  <a:srgbClr val="383636"/>
                </a:solidFill>
                <a:latin typeface="Helvetica Neue"/>
              </a:rPr>
              <a:t>resources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3636"/>
                </a:solidFill>
                <a:latin typeface="Helvetica Neue"/>
              </a:rPr>
              <a:t>Difficulty with image </a:t>
            </a:r>
            <a:r>
              <a:rPr lang="en-US" dirty="0">
                <a:solidFill>
                  <a:srgbClr val="383636"/>
                </a:solidFill>
                <a:latin typeface="Helvetica Neue"/>
              </a:rPr>
              <a:t>capture (staying in dark room for 5 minutes to allow eyes to dilate</a:t>
            </a:r>
            <a:r>
              <a:rPr lang="en-US" dirty="0">
                <a:solidFill>
                  <a:srgbClr val="383636"/>
                </a:solidFill>
                <a:latin typeface="Helvetica Neue"/>
              </a:rPr>
              <a:t>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3636"/>
                </a:solidFill>
                <a:latin typeface="Helvetica Neue"/>
              </a:rPr>
              <a:t>Some patients more challenging than other to take images (history of </a:t>
            </a:r>
            <a:r>
              <a:rPr lang="en-US" dirty="0">
                <a:solidFill>
                  <a:srgbClr val="383636"/>
                </a:solidFill>
                <a:latin typeface="Helvetica Neue"/>
              </a:rPr>
              <a:t>cataract/glaucoma</a:t>
            </a:r>
            <a:r>
              <a:rPr lang="en-US" dirty="0">
                <a:solidFill>
                  <a:srgbClr val="383636"/>
                </a:solidFill>
                <a:latin typeface="Helvetica Neue"/>
              </a:rPr>
              <a:t>, eyelid problem, older patients, patients with tremors, smaller and less responsive to light pupils with opiate use, lighter eyes</a:t>
            </a:r>
            <a:r>
              <a:rPr lang="en-US" dirty="0">
                <a:solidFill>
                  <a:srgbClr val="383636"/>
                </a:solidFill>
                <a:latin typeface="Helvetica Neue"/>
              </a:rPr>
              <a:t>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3636"/>
                </a:solidFill>
                <a:latin typeface="Helvetica Neue"/>
              </a:rPr>
              <a:t>Warm handoffs (WHOs) challenging if only limited staff trained (need someone not rooming patients or having a few designated people to take pictures</a:t>
            </a:r>
            <a:r>
              <a:rPr lang="en-US" dirty="0">
                <a:solidFill>
                  <a:srgbClr val="383636"/>
                </a:solidFill>
                <a:latin typeface="Helvetica Neue"/>
              </a:rPr>
              <a:t>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3636"/>
                </a:solidFill>
                <a:latin typeface="Helvetica Neue"/>
              </a:rPr>
              <a:t>Scrub the schedule for possible WHOs for patients being seen in clinic that </a:t>
            </a:r>
            <a:r>
              <a:rPr lang="en-US" dirty="0">
                <a:solidFill>
                  <a:srgbClr val="383636"/>
                </a:solidFill>
                <a:latin typeface="Helvetica Neue"/>
              </a:rPr>
              <a:t>day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3636"/>
                </a:solidFill>
                <a:latin typeface="Helvetica Neue"/>
              </a:rPr>
              <a:t>Need </a:t>
            </a:r>
            <a:r>
              <a:rPr lang="en-US" dirty="0">
                <a:solidFill>
                  <a:srgbClr val="383636"/>
                </a:solidFill>
                <a:latin typeface="Helvetica Neue"/>
              </a:rPr>
              <a:t>to educate patients about why this is </a:t>
            </a:r>
            <a:r>
              <a:rPr lang="en-US" dirty="0">
                <a:solidFill>
                  <a:srgbClr val="383636"/>
                </a:solidFill>
                <a:latin typeface="Helvetica Neue"/>
              </a:rPr>
              <a:t>important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3636"/>
                </a:solidFill>
                <a:latin typeface="Helvetica Neue"/>
              </a:rPr>
              <a:t>Along with increased efforts at retinal imaging, also increased efforts to obtain retinopathy reports from specialists for patients with established </a:t>
            </a:r>
            <a:r>
              <a:rPr lang="en-US" dirty="0">
                <a:solidFill>
                  <a:srgbClr val="383636"/>
                </a:solidFill>
                <a:latin typeface="Helvetica Neue"/>
              </a:rPr>
              <a:t>retinopathy </a:t>
            </a:r>
            <a:endParaRPr lang="en-US" dirty="0">
              <a:solidFill>
                <a:srgbClr val="383636"/>
              </a:solidFill>
              <a:latin typeface="Helvetica Neue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383636"/>
              </a:solidFill>
              <a:latin typeface="Helvetica Neue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383636"/>
              </a:solidFill>
              <a:latin typeface="Helvetica Neue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383636"/>
              </a:solidFill>
              <a:latin typeface="Helvetica Neue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383636"/>
              </a:solidFill>
              <a:latin typeface="Helvetica Neue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383636"/>
              </a:solidFill>
              <a:latin typeface="Helvetica Neue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383636"/>
              </a:solidFill>
              <a:latin typeface="Helvetica Neue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383636"/>
              </a:solidFill>
              <a:latin typeface="Helvetica Neue"/>
            </a:endParaRPr>
          </a:p>
          <a:p>
            <a:pPr lvl="1" fontAlgn="base"/>
            <a:endParaRPr lang="en-US" dirty="0">
              <a:solidFill>
                <a:srgbClr val="383636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8215236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515" y="1600200"/>
            <a:ext cx="8071733" cy="2181521"/>
          </a:xfrm>
        </p:spPr>
        <p:txBody>
          <a:bodyPr/>
          <a:lstStyle/>
          <a:p>
            <a:r>
              <a:rPr lang="en-US" altLang="en-US" b="1" dirty="0" smtClean="0"/>
              <a:t>High Performing, Patient-Centered, Team-Based</a:t>
            </a:r>
            <a:br>
              <a:rPr lang="en-US" altLang="en-US" b="1" dirty="0" smtClean="0"/>
            </a:br>
            <a:r>
              <a:rPr lang="en-US" altLang="en-US" b="1" dirty="0" smtClean="0"/>
              <a:t>Primary Care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093" y="3980928"/>
            <a:ext cx="8116866" cy="142927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What does the evidence tell us?</a:t>
            </a:r>
          </a:p>
        </p:txBody>
      </p:sp>
    </p:spTree>
    <p:extLst>
      <p:ext uri="{BB962C8B-B14F-4D97-AF65-F5344CB8AC3E}">
        <p14:creationId xmlns:p14="http://schemas.microsoft.com/office/powerpoint/2010/main" val="32200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533400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Patient-Centered Medical Home</a:t>
            </a:r>
            <a:endParaRPr lang="en-US" altLang="en-US" b="1" dirty="0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732" y="4652352"/>
            <a:ext cx="3783602" cy="165856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82278" y="1540398"/>
            <a:ext cx="2626360" cy="1623504"/>
            <a:chOff x="457200" y="4290504"/>
            <a:chExt cx="3388360" cy="2209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" y="4290504"/>
              <a:ext cx="3388360" cy="2209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3711" y="5562600"/>
              <a:ext cx="2116689" cy="78530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985538" y="5181600"/>
            <a:ext cx="3850351" cy="1079471"/>
            <a:chOff x="5092239" y="5410200"/>
            <a:chExt cx="3850351" cy="107947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2239" y="5410200"/>
              <a:ext cx="3850351" cy="107947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0" y="5486400"/>
              <a:ext cx="905084" cy="90508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562600" y="3276600"/>
            <a:ext cx="3433764" cy="1600200"/>
            <a:chOff x="169710" y="2114652"/>
            <a:chExt cx="3433764" cy="16002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710" y="2114652"/>
              <a:ext cx="3433763" cy="1600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838" y="2118895"/>
              <a:ext cx="3407636" cy="809314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14055" t="19792" r="14495" b="31250"/>
          <a:stretch/>
        </p:blipFill>
        <p:spPr>
          <a:xfrm>
            <a:off x="257496" y="1459925"/>
            <a:ext cx="5517050" cy="212542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2350" y="3321324"/>
            <a:ext cx="5117961" cy="1267122"/>
            <a:chOff x="2590800" y="3682269"/>
            <a:chExt cx="6400800" cy="1740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90800" y="3682269"/>
              <a:ext cx="6400800" cy="174002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6165" y="3793568"/>
              <a:ext cx="3496035" cy="680525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2941630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6" y="701982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Session Goals</a:t>
            </a:r>
            <a:endParaRPr lang="en-US" altLang="en-US" b="1" dirty="0"/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1" y="1752650"/>
            <a:ext cx="8267178" cy="46325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Hear about and discuss many of the things you are noticing and wondering about</a:t>
            </a: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Review the evidence for the team-based care approach in primary care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Share some examples of team-based care in your setting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77" name="Slide Number Placeholder 5"/>
          <p:cNvSpPr txBox="1">
            <a:spLocks noGrp="1"/>
          </p:cNvSpPr>
          <p:nvPr/>
        </p:nvSpPr>
        <p:spPr bwMode="auto">
          <a:xfrm>
            <a:off x="6552679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8168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High Performing Primary Care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932" t="14584" r="25988" b="6249"/>
          <a:stretch/>
        </p:blipFill>
        <p:spPr>
          <a:xfrm>
            <a:off x="0" y="1285336"/>
            <a:ext cx="9144000" cy="5572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057400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Bodenheimer</a:t>
            </a:r>
            <a:r>
              <a:rPr lang="en-US" sz="1400" i="1" dirty="0" smtClean="0"/>
              <a:t> T, et. al.  Ann Fam Med </a:t>
            </a:r>
            <a:r>
              <a:rPr lang="en-US" sz="1400" i="1" dirty="0" smtClean="0"/>
              <a:t>2014;166-171. doi:10.1370/afm.1616</a:t>
            </a:r>
            <a:endParaRPr lang="en-US" sz="1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104" t="81250" r="60542" b="9375"/>
          <a:stretch/>
        </p:blipFill>
        <p:spPr>
          <a:xfrm>
            <a:off x="76200" y="6294120"/>
            <a:ext cx="20574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High Performing Primary Care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347" t="16667" r="16618" b="11459"/>
          <a:stretch/>
        </p:blipFill>
        <p:spPr>
          <a:xfrm>
            <a:off x="0" y="1195039"/>
            <a:ext cx="9144000" cy="5129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104" t="81250" r="60542" b="9375"/>
          <a:stretch/>
        </p:blipFill>
        <p:spPr>
          <a:xfrm>
            <a:off x="76200" y="5836920"/>
            <a:ext cx="20574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558" y="1375329"/>
            <a:ext cx="8005042" cy="456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867400"/>
            <a:ext cx="845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hlinkClick r:id="rId4"/>
              </a:rPr>
              <a:t>https://vimeo.com/635689772/3b16008074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62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National Cooperative Agreement (NCA) Webinars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326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Advancing Team-Based Care Webinar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Why are teams important?</a:t>
            </a:r>
          </a:p>
          <a:p>
            <a:r>
              <a:rPr lang="en-US" dirty="0" smtClean="0"/>
              <a:t>What do the data show about impact of teams?</a:t>
            </a:r>
          </a:p>
          <a:p>
            <a:r>
              <a:rPr lang="en-US" dirty="0" smtClean="0"/>
              <a:t>What lessons were learned from studying 30 high-performing practices?</a:t>
            </a:r>
          </a:p>
          <a:p>
            <a:r>
              <a:rPr lang="en-US" dirty="0" smtClean="0"/>
              <a:t>What is the composition of teams?</a:t>
            </a:r>
          </a:p>
          <a:p>
            <a:r>
              <a:rPr lang="en-US" dirty="0" smtClean="0"/>
              <a:t>How do teams enable practices to become high performing?</a:t>
            </a:r>
          </a:p>
          <a:p>
            <a:r>
              <a:rPr lang="en-US" dirty="0" smtClean="0"/>
              <a:t>What are the key functions/competencies of excellent primary care?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Additional webinars on many of the above topics can be accessed using the link below</a:t>
            </a:r>
          </a:p>
          <a:p>
            <a:pPr lvl="1"/>
            <a:r>
              <a:rPr lang="en-US" u="sng" dirty="0">
                <a:hlinkClick r:id="rId3"/>
              </a:rPr>
              <a:t>https://learn.chc1.com/course/view.php?id=6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25199"/>
            <a:ext cx="8839200" cy="55994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66800" y="2286000"/>
            <a:ext cx="548591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933" t="17708" r="9004" b="6250"/>
          <a:stretch/>
        </p:blipFill>
        <p:spPr>
          <a:xfrm>
            <a:off x="0" y="762000"/>
            <a:ext cx="9143999" cy="5562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104" t="81250" r="60542" b="9375"/>
          <a:stretch/>
        </p:blipFill>
        <p:spPr>
          <a:xfrm>
            <a:off x="76200" y="5836920"/>
            <a:ext cx="20574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346" t="15625" r="14275" b="6250"/>
          <a:stretch/>
        </p:blipFill>
        <p:spPr>
          <a:xfrm>
            <a:off x="-1860" y="761999"/>
            <a:ext cx="9145859" cy="5533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3104" t="81250" r="60542" b="9375"/>
          <a:stretch/>
        </p:blipFill>
        <p:spPr>
          <a:xfrm>
            <a:off x="76200" y="5836920"/>
            <a:ext cx="20574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762000"/>
            <a:ext cx="8763000" cy="5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0"/>
            <a:ext cx="8839200" cy="559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771525"/>
            <a:ext cx="8763000" cy="5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10285"/>
            <a:ext cx="7816241" cy="752249"/>
          </a:xfrm>
        </p:spPr>
        <p:txBody>
          <a:bodyPr lIns="90918" tIns="45457" rIns="90918" bIns="45457" anchor="t">
            <a:noAutofit/>
          </a:bodyPr>
          <a:lstStyle/>
          <a:p>
            <a:r>
              <a:rPr lang="en-US" altLang="en-US" b="1" dirty="0" smtClean="0"/>
              <a:t>Roles</a:t>
            </a:r>
            <a:endParaRPr lang="en-US" altLang="en-US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880" y="1548380"/>
            <a:ext cx="7816241" cy="4740113"/>
          </a:xfrm>
        </p:spPr>
        <p:txBody>
          <a:bodyPr lIns="90918" tIns="45457" rIns="90918" bIns="45457">
            <a:norm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Theory burst presenter</a:t>
            </a:r>
            <a:endParaRPr lang="en-US" altLang="en-US" dirty="0">
              <a:solidFill>
                <a:schemeClr val="tx2"/>
              </a:solidFill>
            </a:endParaRP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Mark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Facilitator, timekeeper &amp; technical genius</a:t>
            </a:r>
            <a:endParaRPr lang="en-US" altLang="en-US" dirty="0">
              <a:solidFill>
                <a:schemeClr val="tx2"/>
              </a:solidFill>
            </a:endParaRP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Emma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Take-home thoughts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Emma and Mark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endParaRPr lang="en-US" altLang="en-US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32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0"/>
            <a:ext cx="8915400" cy="5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7886" y="820607"/>
            <a:ext cx="37446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://improvingprimarycare.org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01" y="1251862"/>
            <a:ext cx="9170005" cy="55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58440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Poll Questions</a:t>
            </a:r>
            <a:endParaRPr lang="en-US" altLang="en-US" b="1" dirty="0"/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1" y="1676400"/>
            <a:ext cx="8267178" cy="463259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Have you experienced team-based care at your health center? (choose one)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Yes, No, Maybe, but not sure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In your clinical work, do you work with any of the following (select any that apply)</a:t>
            </a:r>
            <a:endParaRPr lang="en-US" sz="3200" dirty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Medical Assistant, </a:t>
            </a:r>
            <a:r>
              <a:rPr lang="en-US" altLang="en-US" dirty="0" smtClean="0">
                <a:solidFill>
                  <a:schemeClr val="tx2"/>
                </a:solidFill>
              </a:rPr>
              <a:t>Nurse, </a:t>
            </a:r>
            <a:r>
              <a:rPr lang="en-US" altLang="en-US" dirty="0" smtClean="0">
                <a:solidFill>
                  <a:schemeClr val="tx2"/>
                </a:solidFill>
              </a:rPr>
              <a:t>Behavioral Health Provider, Nutritionist, Pharmacist, Social Worker, Other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772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58440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Examples from Sites</a:t>
            </a:r>
            <a:endParaRPr lang="en-US" altLang="en-US" b="1" dirty="0"/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1" y="1676400"/>
            <a:ext cx="8267178" cy="46325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ask for volunteers to share an example of team-based care you have seen at your site 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DePaul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CHC </a:t>
            </a:r>
            <a:r>
              <a:rPr lang="en-US" altLang="en-US" dirty="0" smtClean="0">
                <a:solidFill>
                  <a:schemeClr val="tx2"/>
                </a:solidFill>
              </a:rPr>
              <a:t>Middletown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Yakima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Montefiore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CHC </a:t>
            </a:r>
            <a:r>
              <a:rPr lang="en-US" altLang="en-US" dirty="0" smtClean="0">
                <a:solidFill>
                  <a:schemeClr val="tx2"/>
                </a:solidFill>
              </a:rPr>
              <a:t>Hartford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In your response, please include any information you may have regarding: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Who </a:t>
            </a:r>
            <a:r>
              <a:rPr lang="en-US" dirty="0">
                <a:solidFill>
                  <a:schemeClr val="tx2"/>
                </a:solidFill>
              </a:rPr>
              <a:t>you work with directly when you provide </a:t>
            </a:r>
            <a:r>
              <a:rPr lang="en-US" dirty="0" smtClean="0">
                <a:solidFill>
                  <a:schemeClr val="tx2"/>
                </a:solidFill>
              </a:rPr>
              <a:t>care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Which health professional disciplines are available at your </a:t>
            </a:r>
            <a:r>
              <a:rPr lang="en-US" dirty="0" smtClean="0">
                <a:solidFill>
                  <a:schemeClr val="tx2"/>
                </a:solidFill>
              </a:rPr>
              <a:t>site</a:t>
            </a:r>
            <a:endParaRPr lang="en-US" sz="32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hear from as many sites as time allows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81656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408" y="1730175"/>
            <a:ext cx="7816241" cy="2181521"/>
          </a:xfrm>
        </p:spPr>
        <p:txBody>
          <a:bodyPr/>
          <a:lstStyle/>
          <a:p>
            <a:r>
              <a:rPr lang="en-US" altLang="en-US" b="1" dirty="0" smtClean="0"/>
              <a:t>Break!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093" y="3218928"/>
            <a:ext cx="8116866" cy="142927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Take five minutes to recharge and refresh.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271016"/>
            <a:ext cx="2438400" cy="1624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710" y="1201667"/>
            <a:ext cx="1812676" cy="1972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833" y="4419600"/>
            <a:ext cx="2657385" cy="187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63880" y="1793703"/>
            <a:ext cx="7816241" cy="4265981"/>
          </a:xfrm>
        </p:spPr>
        <p:txBody>
          <a:bodyPr lIns="90918" tIns="45457" rIns="90918" bIns="45457">
            <a:normAutofit fontScale="70000" lnSpcReduction="2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Now we will focus on your assignment for today’s session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divide into two breakout rooms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Emma </a:t>
            </a:r>
            <a:r>
              <a:rPr lang="en-US" altLang="en-US" dirty="0" smtClean="0">
                <a:solidFill>
                  <a:schemeClr val="tx2"/>
                </a:solidFill>
              </a:rPr>
              <a:t>and Mark will facilitate the discussion in each room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When in your group please share about either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 quality </a:t>
            </a:r>
            <a:r>
              <a:rPr lang="en-US" altLang="en-US" dirty="0" smtClean="0">
                <a:solidFill>
                  <a:schemeClr val="tx2"/>
                </a:solidFill>
              </a:rPr>
              <a:t>improvement priority for your organization</a:t>
            </a:r>
            <a:endParaRPr lang="en-US" altLang="en-US" dirty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An </a:t>
            </a:r>
            <a:r>
              <a:rPr lang="en-US" altLang="en-US" dirty="0" smtClean="0">
                <a:solidFill>
                  <a:schemeClr val="tx2"/>
                </a:solidFill>
              </a:rPr>
              <a:t>example of something you noticed and are wondering about in their clinic setting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Each group will ask for a volunteer to report on highlights of the discussion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After the small group discussion, we will return to the large group to hear each reporter’s summary ideas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52412"/>
            <a:ext cx="7816241" cy="1128373"/>
          </a:xfrm>
        </p:spPr>
        <p:txBody>
          <a:bodyPr lIns="90918" tIns="45457" rIns="90918" bIns="45457"/>
          <a:lstStyle/>
          <a:p>
            <a:pPr eaLnBrk="1" hangingPunct="1"/>
            <a:r>
              <a:rPr lang="en-US" altLang="en-US" b="1" dirty="0" smtClean="0"/>
              <a:t>Session II </a:t>
            </a:r>
            <a:r>
              <a:rPr lang="en-US" altLang="en-US" b="1" dirty="0" smtClean="0"/>
              <a:t>Assignment</a:t>
            </a:r>
            <a:endParaRPr lang="en-US" altLang="en-US" b="1" dirty="0" smtClean="0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337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515" y="1730175"/>
            <a:ext cx="8071733" cy="2181521"/>
          </a:xfrm>
        </p:spPr>
        <p:txBody>
          <a:bodyPr/>
          <a:lstStyle/>
          <a:p>
            <a:r>
              <a:rPr lang="en-US" altLang="en-US" b="1" dirty="0" smtClean="0"/>
              <a:t>What haven’t we figured out yet?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093" y="3805125"/>
            <a:ext cx="8116866" cy="142927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Questions or issues that remain unclear?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1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408" y="1730175"/>
            <a:ext cx="7816241" cy="2181521"/>
          </a:xfrm>
        </p:spPr>
        <p:txBody>
          <a:bodyPr/>
          <a:lstStyle/>
          <a:p>
            <a:r>
              <a:rPr lang="en-US" altLang="en-US" b="1" dirty="0" smtClean="0"/>
              <a:t>Take-home Thoughts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093" y="3805125"/>
            <a:ext cx="8116866" cy="142927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Mark &amp; Emma </a:t>
            </a:r>
            <a:r>
              <a:rPr lang="en-US" altLang="en-US" dirty="0" smtClean="0">
                <a:solidFill>
                  <a:schemeClr val="tx2"/>
                </a:solidFill>
              </a:rPr>
              <a:t>– share 1 or 2 ideas you will take away from our </a:t>
            </a:r>
            <a:r>
              <a:rPr lang="en-US" altLang="en-US" dirty="0" smtClean="0">
                <a:solidFill>
                  <a:schemeClr val="tx2"/>
                </a:solidFill>
              </a:rPr>
              <a:t>small group discussion</a:t>
            </a:r>
            <a:endParaRPr lang="en-US" altLang="en-US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0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695432"/>
            <a:ext cx="7816241" cy="1128373"/>
          </a:xfrm>
        </p:spPr>
        <p:txBody>
          <a:bodyPr/>
          <a:lstStyle/>
          <a:p>
            <a:r>
              <a:rPr lang="en-US" altLang="en-US" b="1" dirty="0" smtClean="0"/>
              <a:t>Summary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880" y="1676400"/>
            <a:ext cx="7816241" cy="446468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dirty="0" smtClean="0">
                <a:solidFill>
                  <a:schemeClr val="tx2"/>
                </a:solidFill>
              </a:rPr>
              <a:t>You have learned about frameworks to guide your thinking about how to organize improvement work</a:t>
            </a:r>
          </a:p>
          <a:p>
            <a:r>
              <a:rPr lang="en-US" altLang="en-US" sz="2800" dirty="0" smtClean="0">
                <a:solidFill>
                  <a:schemeClr val="tx2"/>
                </a:solidFill>
              </a:rPr>
              <a:t>You have identified some of your organization’s priorities for improvement</a:t>
            </a:r>
          </a:p>
          <a:p>
            <a:r>
              <a:rPr lang="en-US" altLang="en-US" sz="2800" dirty="0" smtClean="0">
                <a:solidFill>
                  <a:schemeClr val="tx2"/>
                </a:solidFill>
              </a:rPr>
              <a:t>You have begun to investigate processes in the clinical environment that you think can be improved with quality improvement interventions</a:t>
            </a:r>
          </a:p>
          <a:p>
            <a:pPr lvl="1"/>
            <a:r>
              <a:rPr lang="en-US" altLang="en-US" sz="2400" dirty="0" smtClean="0">
                <a:solidFill>
                  <a:schemeClr val="tx2"/>
                </a:solidFill>
              </a:rPr>
              <a:t>Consider using one of these processes for your team’s QI project </a:t>
            </a:r>
            <a:endParaRPr lang="en-US" altLang="en-US" sz="2400" dirty="0">
              <a:solidFill>
                <a:schemeClr val="tx2"/>
              </a:solidFill>
            </a:endParaRPr>
          </a:p>
          <a:p>
            <a:r>
              <a:rPr lang="en-US" altLang="en-US" sz="2800" dirty="0" smtClean="0">
                <a:solidFill>
                  <a:schemeClr val="tx2"/>
                </a:solidFill>
              </a:rPr>
              <a:t>We have discussed the person-centered, team-based approach to primary care and emphasized the great opportunity at health centers to provide integrated care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8265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63880" y="1793703"/>
            <a:ext cx="7816241" cy="4494790"/>
          </a:xfrm>
        </p:spPr>
        <p:txBody>
          <a:bodyPr lIns="90918" tIns="45457" rIns="90918" bIns="45457"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chemeClr val="tx2"/>
                </a:solidFill>
              </a:rPr>
              <a:t>Send a list of who you will be working with </a:t>
            </a:r>
            <a:r>
              <a:rPr lang="en-US" dirty="0" smtClean="0">
                <a:solidFill>
                  <a:schemeClr val="tx2"/>
                </a:solidFill>
              </a:rPr>
              <a:t>and what you will focus on for </a:t>
            </a:r>
            <a:r>
              <a:rPr lang="en-US" dirty="0">
                <a:solidFill>
                  <a:schemeClr val="tx2"/>
                </a:solidFill>
              </a:rPr>
              <a:t>your QI project to </a:t>
            </a:r>
            <a:r>
              <a:rPr lang="en-US" dirty="0" smtClean="0">
                <a:solidFill>
                  <a:schemeClr val="tx2"/>
                </a:solidFill>
              </a:rPr>
              <a:t>Mark &amp; Emma </a:t>
            </a:r>
            <a:r>
              <a:rPr lang="en-US" dirty="0" smtClean="0">
                <a:solidFill>
                  <a:schemeClr val="tx2"/>
                </a:solidFill>
              </a:rPr>
              <a:t>by 11/8/24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lvl="0"/>
            <a:r>
              <a:rPr lang="en-US" dirty="0" smtClean="0">
                <a:solidFill>
                  <a:schemeClr val="tx2"/>
                </a:solidFill>
              </a:rPr>
              <a:t>Work </a:t>
            </a:r>
            <a:r>
              <a:rPr lang="en-US" dirty="0">
                <a:solidFill>
                  <a:schemeClr val="tx2"/>
                </a:solidFill>
              </a:rPr>
              <a:t>with your </a:t>
            </a:r>
            <a:r>
              <a:rPr lang="en-US" dirty="0" smtClean="0">
                <a:solidFill>
                  <a:schemeClr val="tx2"/>
                </a:solidFill>
              </a:rPr>
              <a:t>project team to make a draft of the project charter 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Send your draft project charter </a:t>
            </a:r>
            <a:r>
              <a:rPr lang="en-US" altLang="en-US" dirty="0">
                <a:solidFill>
                  <a:schemeClr val="tx2"/>
                </a:solidFill>
              </a:rPr>
              <a:t>to </a:t>
            </a:r>
            <a:r>
              <a:rPr lang="en-US" altLang="en-US" dirty="0" smtClean="0">
                <a:solidFill>
                  <a:schemeClr val="tx2"/>
                </a:solidFill>
              </a:rPr>
              <a:t>us by Wednesday, 11/8/24 at 6pm EST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52412"/>
            <a:ext cx="7816241" cy="1128373"/>
          </a:xfrm>
        </p:spPr>
        <p:txBody>
          <a:bodyPr lIns="90918" tIns="45457" rIns="90918" bIns="45457"/>
          <a:lstStyle/>
          <a:p>
            <a:pPr eaLnBrk="1" hangingPunct="1"/>
            <a:r>
              <a:rPr lang="en-US" altLang="en-US" b="1" dirty="0" smtClean="0"/>
              <a:t>Assignment for Session III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920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72954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/>
              <a:t>Agenda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0" y="1705038"/>
            <a:ext cx="8387219" cy="4632598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Welcome and announcements (10 mins</a:t>
            </a:r>
            <a:r>
              <a:rPr lang="en-US" altLang="en-US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Theory burst on team-based care (20 mins)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Examples of team-based care (15 mins)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Brief break (5 </a:t>
            </a:r>
            <a:r>
              <a:rPr lang="en-US" altLang="en-US" dirty="0" err="1" smtClean="0">
                <a:solidFill>
                  <a:schemeClr val="tx2"/>
                </a:solidFill>
              </a:rPr>
              <a:t>mins</a:t>
            </a:r>
            <a:r>
              <a:rPr lang="en-US" altLang="en-US" dirty="0" smtClean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Assignment small group discussion (30 </a:t>
            </a:r>
            <a:r>
              <a:rPr lang="en-US" altLang="en-US" dirty="0" err="1" smtClean="0">
                <a:solidFill>
                  <a:schemeClr val="tx2"/>
                </a:solidFill>
              </a:rPr>
              <a:t>mins</a:t>
            </a:r>
            <a:r>
              <a:rPr lang="en-US" altLang="en-US" dirty="0" smtClean="0">
                <a:solidFill>
                  <a:schemeClr val="tx2"/>
                </a:solidFill>
              </a:rPr>
              <a:t>)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Summary and take-home points (5 mins)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Preview of next </a:t>
            </a:r>
            <a:r>
              <a:rPr lang="en-US" altLang="en-US" dirty="0">
                <a:solidFill>
                  <a:schemeClr val="tx2"/>
                </a:solidFill>
              </a:rPr>
              <a:t>s</a:t>
            </a:r>
            <a:r>
              <a:rPr lang="en-US" altLang="en-US" dirty="0" smtClean="0">
                <a:solidFill>
                  <a:schemeClr val="tx2"/>
                </a:solidFill>
              </a:rPr>
              <a:t>ession (5 mins)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55262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334000"/>
          </a:xfrm>
        </p:spPr>
        <p:txBody>
          <a:bodyPr anchor="ctr" anchorCtr="0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altLang="en-US" b="1" i="1" dirty="0" smtClean="0">
                <a:solidFill>
                  <a:schemeClr val="tx2"/>
                </a:solidFill>
              </a:rPr>
              <a:t>A </a:t>
            </a:r>
            <a:r>
              <a:rPr lang="en-US" altLang="en-US" sz="4200" b="1" dirty="0" smtClean="0">
                <a:solidFill>
                  <a:schemeClr val="accent6">
                    <a:lumMod val="75000"/>
                  </a:schemeClr>
                </a:solidFill>
              </a:rPr>
              <a:t>PROJECT CHARTER </a:t>
            </a:r>
            <a:r>
              <a:rPr lang="en-US" altLang="en-US" b="1" i="1" dirty="0" smtClean="0">
                <a:solidFill>
                  <a:schemeClr val="tx2"/>
                </a:solidFill>
              </a:rPr>
              <a:t>adds structure as you plan</a:t>
            </a:r>
            <a:endParaRPr lang="en-US" altLang="en-US" b="1" i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b="1" dirty="0" smtClean="0">
                <a:solidFill>
                  <a:schemeClr val="tx2"/>
                </a:solidFill>
              </a:rPr>
              <a:t>What</a:t>
            </a:r>
            <a:r>
              <a:rPr lang="en-US" altLang="en-US" dirty="0" smtClean="0">
                <a:solidFill>
                  <a:schemeClr val="tx2"/>
                </a:solidFill>
              </a:rPr>
              <a:t> are we trying to accomplish? &amp; </a:t>
            </a:r>
            <a:r>
              <a:rPr lang="en-US" altLang="en-US" b="1" dirty="0" smtClean="0">
                <a:solidFill>
                  <a:schemeClr val="tx2"/>
                </a:solidFill>
              </a:rPr>
              <a:t>Why</a:t>
            </a:r>
            <a:r>
              <a:rPr lang="en-US" altLang="en-US" dirty="0" smtClean="0">
                <a:solidFill>
                  <a:schemeClr val="tx2"/>
                </a:solidFill>
              </a:rPr>
              <a:t>?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Will we know if the change made an impact?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 tool for training and/or communication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Baseline data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Goals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Measures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Stakeholders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Barriers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Expectations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Ideas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3" name="Picture 2" descr="How Many Calories in a Banana - Howmanypedia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9145">
            <a:off x="4709422" y="3435193"/>
            <a:ext cx="1827170" cy="23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8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hlinkClick r:id="" action="ppaction://hlinkshowjump?jump=nextslide" highlightClick="1"/>
          </p:cNvPr>
          <p:cNvGraphicFramePr/>
          <p:nvPr>
            <p:extLst/>
          </p:nvPr>
        </p:nvGraphicFramePr>
        <p:xfrm>
          <a:off x="1905000" y="914400"/>
          <a:ext cx="685800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25908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Charter Template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4495" y="123767"/>
            <a:ext cx="1863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charter revised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7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63880" y="1793703"/>
            <a:ext cx="7816241" cy="4494790"/>
          </a:xfrm>
        </p:spPr>
        <p:txBody>
          <a:bodyPr lIns="90918" tIns="45457" rIns="90918" bIns="45457"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hear reports from several groups about their draft project charter for their project idea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introduce and briefly discuss the templates for creating: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 global aim statement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 fishbone diagram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52412"/>
            <a:ext cx="7816241" cy="1128373"/>
          </a:xfrm>
        </p:spPr>
        <p:txBody>
          <a:bodyPr lIns="90918" tIns="45457" rIns="90918" bIns="45457"/>
          <a:lstStyle/>
          <a:p>
            <a:pPr eaLnBrk="1" hangingPunct="1"/>
            <a:r>
              <a:rPr lang="en-US" altLang="en-US" b="1" dirty="0" smtClean="0"/>
              <a:t>Session III Highlights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43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1000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63880" y="1752600"/>
            <a:ext cx="7816241" cy="4494790"/>
          </a:xfrm>
        </p:spPr>
        <p:txBody>
          <a:bodyPr lIns="90918" tIns="45457" rIns="90918" bIns="45457"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The Primary Care Team Guide (</a:t>
            </a: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improvingprimarycare.org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 err="1" smtClean="0">
                <a:solidFill>
                  <a:schemeClr val="tx2"/>
                </a:solidFill>
              </a:rPr>
              <a:t>Bodenheimer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T, </a:t>
            </a:r>
            <a:r>
              <a:rPr lang="en-US" sz="2800" dirty="0" err="1" smtClean="0">
                <a:solidFill>
                  <a:schemeClr val="tx2"/>
                </a:solidFill>
              </a:rPr>
              <a:t>Ghorob</a:t>
            </a:r>
            <a:r>
              <a:rPr lang="en-US" sz="2800" dirty="0" smtClean="0">
                <a:solidFill>
                  <a:schemeClr val="tx2"/>
                </a:solidFill>
              </a:rPr>
              <a:t> A, Willard-Grace R, </a:t>
            </a:r>
            <a:r>
              <a:rPr lang="en-US" sz="2800" dirty="0" err="1" smtClean="0">
                <a:solidFill>
                  <a:schemeClr val="tx2"/>
                </a:solidFill>
              </a:rPr>
              <a:t>Grumbach</a:t>
            </a:r>
            <a:r>
              <a:rPr lang="en-US" sz="2800" dirty="0" smtClean="0">
                <a:solidFill>
                  <a:schemeClr val="tx2"/>
                </a:solidFill>
              </a:rPr>
              <a:t> K.  </a:t>
            </a:r>
            <a:r>
              <a:rPr lang="en-US" sz="2800" dirty="0">
                <a:solidFill>
                  <a:schemeClr val="tx2"/>
                </a:solidFill>
              </a:rPr>
              <a:t>Ann Fam Med 2014;166-171. doi:10.1370/afm.1616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NCA </a:t>
            </a:r>
            <a:r>
              <a:rPr lang="en-US" sz="2800" dirty="0">
                <a:solidFill>
                  <a:schemeClr val="tx2"/>
                </a:solidFill>
              </a:rPr>
              <a:t>Implementing Team-Based Care Webinar 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800" u="sng" dirty="0">
                <a:hlinkClick r:id="rId4"/>
              </a:rPr>
              <a:t>https://</a:t>
            </a:r>
            <a:r>
              <a:rPr lang="en-US" sz="2800" u="sng" dirty="0" smtClean="0">
                <a:hlinkClick r:id="rId4"/>
              </a:rPr>
              <a:t>vimeo.com/635689772/3b16008074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2800" dirty="0" err="1">
                <a:solidFill>
                  <a:schemeClr val="tx2"/>
                </a:solidFill>
              </a:rPr>
              <a:t>Batalden</a:t>
            </a:r>
            <a:r>
              <a:rPr lang="en-US" sz="2800" dirty="0">
                <a:solidFill>
                  <a:schemeClr val="tx2"/>
                </a:solidFill>
              </a:rPr>
              <a:t> PB, Davidoff F. </a:t>
            </a:r>
            <a:r>
              <a:rPr lang="en-US" sz="2800" dirty="0" err="1">
                <a:solidFill>
                  <a:schemeClr val="tx2"/>
                </a:solidFill>
              </a:rPr>
              <a:t>Qual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Saf</a:t>
            </a:r>
            <a:r>
              <a:rPr lang="en-US" sz="2800" dirty="0">
                <a:solidFill>
                  <a:schemeClr val="tx2"/>
                </a:solidFill>
              </a:rPr>
              <a:t> Health Care. 2007; 16:2-3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52412"/>
            <a:ext cx="7816241" cy="1128373"/>
          </a:xfrm>
        </p:spPr>
        <p:txBody>
          <a:bodyPr lIns="90918" tIns="45457" rIns="90918" bIns="45457"/>
          <a:lstStyle/>
          <a:p>
            <a:pPr eaLnBrk="1" hangingPunct="1"/>
            <a:r>
              <a:rPr lang="en-US" altLang="en-US" b="1" dirty="0" smtClean="0"/>
              <a:t>References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44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961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i="1" dirty="0" smtClean="0">
                <a:solidFill>
                  <a:schemeClr val="bg1"/>
                </a:solidFill>
              </a:rPr>
              <a:t>An </a:t>
            </a:r>
            <a:r>
              <a:rPr lang="en-US" sz="2400" i="1" dirty="0">
                <a:solidFill>
                  <a:schemeClr val="bg1"/>
                </a:solidFill>
              </a:rPr>
              <a:t>overview of Quality Improvement (10/10/24)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Care </a:t>
            </a:r>
            <a:r>
              <a:rPr lang="en-US" sz="2400" b="1" dirty="0">
                <a:solidFill>
                  <a:schemeClr val="tx2"/>
                </a:solidFill>
              </a:rPr>
              <a:t>Observations &amp; Stakeholder Considerations (10/24/24)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Organizing </a:t>
            </a:r>
            <a:r>
              <a:rPr lang="en-US" sz="2400" dirty="0">
                <a:solidFill>
                  <a:schemeClr val="tx2"/>
                </a:solidFill>
              </a:rPr>
              <a:t>your Improvement Project (11/14/24)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Global </a:t>
            </a:r>
            <a:r>
              <a:rPr lang="en-US" sz="2400" dirty="0">
                <a:solidFill>
                  <a:schemeClr val="tx2"/>
                </a:solidFill>
              </a:rPr>
              <a:t>Aim and Fishbone Diagram (12/12/24)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Process </a:t>
            </a:r>
            <a:r>
              <a:rPr lang="en-US" sz="2400" dirty="0">
                <a:solidFill>
                  <a:schemeClr val="tx2"/>
                </a:solidFill>
              </a:rPr>
              <a:t>Mapping (Flowcharts) (1/9/25)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Measurement </a:t>
            </a:r>
            <a:r>
              <a:rPr lang="en-US" sz="2400" dirty="0">
                <a:solidFill>
                  <a:schemeClr val="tx2"/>
                </a:solidFill>
              </a:rPr>
              <a:t>to Inform Change (1/23/25 &amp; 1/30/25)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An </a:t>
            </a:r>
            <a:r>
              <a:rPr lang="en-US" sz="2400" dirty="0">
                <a:solidFill>
                  <a:schemeClr val="tx2"/>
                </a:solidFill>
              </a:rPr>
              <a:t>Approach to Testing a Change (2/13/25)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Communication </a:t>
            </a:r>
            <a:r>
              <a:rPr lang="en-US" sz="2400" dirty="0">
                <a:solidFill>
                  <a:schemeClr val="tx2"/>
                </a:solidFill>
              </a:rPr>
              <a:t>about your Improvement Effort (2/27/25)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Stakeholder </a:t>
            </a:r>
            <a:r>
              <a:rPr lang="en-US" sz="2400" dirty="0">
                <a:solidFill>
                  <a:schemeClr val="tx2"/>
                </a:solidFill>
              </a:rPr>
              <a:t>Analysis &amp; Conflict Management (3/13/25)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Managing </a:t>
            </a:r>
            <a:r>
              <a:rPr lang="en-US" sz="2400" dirty="0">
                <a:solidFill>
                  <a:schemeClr val="tx2"/>
                </a:solidFill>
              </a:rPr>
              <a:t>Up and Gaining Leadership Buy-In (3/27/25)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Negotiation </a:t>
            </a:r>
            <a:r>
              <a:rPr lang="en-US" sz="2400" dirty="0">
                <a:solidFill>
                  <a:schemeClr val="tx2"/>
                </a:solidFill>
              </a:rPr>
              <a:t>(4/10/25)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Negotiation </a:t>
            </a:r>
            <a:r>
              <a:rPr lang="en-US" sz="2400" dirty="0">
                <a:solidFill>
                  <a:schemeClr val="tx2"/>
                </a:solidFill>
              </a:rPr>
              <a:t>and More About Cycles of Change (4/24/25)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Sustaining </a:t>
            </a:r>
            <a:r>
              <a:rPr lang="en-US" sz="2400" dirty="0">
                <a:solidFill>
                  <a:schemeClr val="tx2"/>
                </a:solidFill>
              </a:rPr>
              <a:t>your Improvement Effort (5/8/25)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Resident </a:t>
            </a:r>
            <a:r>
              <a:rPr lang="en-US" sz="2400" dirty="0">
                <a:solidFill>
                  <a:schemeClr val="tx2"/>
                </a:solidFill>
              </a:rPr>
              <a:t>Presentations (5/22/25, 6/12/25, 6/26/25)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966" y="609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Curriculum Plan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6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72954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Office Hours</a:t>
            </a:r>
            <a:endParaRPr lang="en-US" altLang="en-US" b="1" dirty="0"/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0" y="1705038"/>
            <a:ext cx="8387219" cy="4632598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Mark will hold office hours for all residents on the 1</a:t>
            </a:r>
            <a:r>
              <a:rPr lang="en-US" altLang="en-US" baseline="30000" dirty="0" smtClean="0">
                <a:solidFill>
                  <a:schemeClr val="tx2"/>
                </a:solidFill>
              </a:rPr>
              <a:t>st</a:t>
            </a:r>
            <a:r>
              <a:rPr lang="en-US" altLang="en-US" dirty="0" smtClean="0">
                <a:solidFill>
                  <a:schemeClr val="tx2"/>
                </a:solidFill>
              </a:rPr>
              <a:t> Thursday of each month from </a:t>
            </a:r>
            <a:r>
              <a:rPr lang="en-US" altLang="en-US" dirty="0" smtClean="0">
                <a:solidFill>
                  <a:schemeClr val="tx2"/>
                </a:solidFill>
              </a:rPr>
              <a:t>11:00am-12:00pm </a:t>
            </a:r>
            <a:r>
              <a:rPr lang="en-US" altLang="en-US" dirty="0" smtClean="0">
                <a:solidFill>
                  <a:schemeClr val="tx2"/>
                </a:solidFill>
              </a:rPr>
              <a:t>ET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endParaRPr lang="en-US" altLang="en-US" dirty="0">
              <a:solidFill>
                <a:schemeClr val="tx2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Mark is available to meet with any resident or team if you need an alternative time – just email to set up a time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211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72954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More About Projects</a:t>
            </a:r>
            <a:endParaRPr lang="en-US" altLang="en-US" b="1" dirty="0"/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8387219" cy="1723962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Two expectations – periodic sharing &amp; presentation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As much about the journey as the product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400310" y="5424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49558943"/>
              </p:ext>
            </p:extLst>
          </p:nvPr>
        </p:nvGraphicFramePr>
        <p:xfrm>
          <a:off x="228600" y="762000"/>
          <a:ext cx="64008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558614" y="2019591"/>
            <a:ext cx="504575" cy="355217"/>
            <a:chOff x="3962228" y="1381091"/>
            <a:chExt cx="504575" cy="355217"/>
          </a:xfrm>
        </p:grpSpPr>
        <p:sp>
          <p:nvSpPr>
            <p:cNvPr id="13" name="Right Arrow 12"/>
            <p:cNvSpPr/>
            <p:nvPr/>
          </p:nvSpPr>
          <p:spPr>
            <a:xfrm>
              <a:off x="3962228" y="1381091"/>
              <a:ext cx="504575" cy="35521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4"/>
            <p:cNvSpPr txBox="1"/>
            <p:nvPr/>
          </p:nvSpPr>
          <p:spPr>
            <a:xfrm>
              <a:off x="3962228" y="1452134"/>
              <a:ext cx="398010" cy="213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72636" y="1981200"/>
            <a:ext cx="1426740" cy="648000"/>
            <a:chOff x="4676250" y="1342700"/>
            <a:chExt cx="1426740" cy="648000"/>
          </a:xfrm>
        </p:grpSpPr>
        <p:sp>
          <p:nvSpPr>
            <p:cNvPr id="11" name="Rounded Rectangle 10"/>
            <p:cNvSpPr/>
            <p:nvPr/>
          </p:nvSpPr>
          <p:spPr>
            <a:xfrm>
              <a:off x="4676250" y="1342700"/>
              <a:ext cx="1426740" cy="648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6"/>
            <p:cNvSpPr txBox="1"/>
            <p:nvPr/>
          </p:nvSpPr>
          <p:spPr>
            <a:xfrm>
              <a:off x="4676250" y="1342700"/>
              <a:ext cx="1426740" cy="43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5715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Apr-Jun</a:t>
              </a:r>
              <a:endParaRPr lang="en-US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64860" y="2413200"/>
            <a:ext cx="1426740" cy="1730966"/>
            <a:chOff x="4968474" y="1774700"/>
            <a:chExt cx="1426740" cy="1260599"/>
          </a:xfrm>
        </p:grpSpPr>
        <p:sp>
          <p:nvSpPr>
            <p:cNvPr id="9" name="Rounded Rectangle 8"/>
            <p:cNvSpPr/>
            <p:nvPr/>
          </p:nvSpPr>
          <p:spPr>
            <a:xfrm>
              <a:off x="4968474" y="1774700"/>
              <a:ext cx="1426740" cy="972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8"/>
            <p:cNvSpPr txBox="1"/>
            <p:nvPr/>
          </p:nvSpPr>
          <p:spPr>
            <a:xfrm>
              <a:off x="4996943" y="1803168"/>
              <a:ext cx="1369802" cy="1232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Assess/revise changes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dirty="0" smtClean="0"/>
                <a:t>Collect data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/>
                <a:t>Prepare presentation</a:t>
              </a:r>
              <a:endParaRPr lang="en-US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3273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762001"/>
            <a:ext cx="2054530" cy="566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600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Quality Improvement:</a:t>
            </a:r>
          </a:p>
          <a:p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Implementing Diabetic Retinopathy Screening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981200" y="349353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Presented by: Katy 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Kellogg, FNP &amp; Tatsiana Franco, PA-C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2739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762001"/>
            <a:ext cx="2054530" cy="566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133601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CADE4"/>
                </a:solidFill>
                <a:latin typeface="Calibri" panose="020F0502020204030204"/>
              </a:rPr>
              <a:t>Aim Statement </a:t>
            </a: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Our goal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is to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improve the rate for in-house diabetic retinopathy exams in Eureka Community Health Centers, Family Medicine</a:t>
            </a:r>
          </a:p>
        </p:txBody>
      </p:sp>
    </p:spTree>
    <p:extLst>
      <p:ext uri="{BB962C8B-B14F-4D97-AF65-F5344CB8AC3E}">
        <p14:creationId xmlns:p14="http://schemas.microsoft.com/office/powerpoint/2010/main" val="37917772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C_WI_PPTtemp_Option2_R0524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CHC_WI_PPTtemp_Option2_R052416</Template>
  <TotalTime>8511</TotalTime>
  <Words>1655</Words>
  <Application>Microsoft Office PowerPoint</Application>
  <PresentationFormat>On-screen Show (4:3)</PresentationFormat>
  <Paragraphs>321</Paragraphs>
  <Slides>44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MS PGothic</vt:lpstr>
      <vt:lpstr>Aharoni</vt:lpstr>
      <vt:lpstr>Arial</vt:lpstr>
      <vt:lpstr>Calibri</vt:lpstr>
      <vt:lpstr>Calibri Light</vt:lpstr>
      <vt:lpstr>Helvetica Neue</vt:lpstr>
      <vt:lpstr>Open Sans</vt:lpstr>
      <vt:lpstr>Times New Roman</vt:lpstr>
      <vt:lpstr>Wingdings</vt:lpstr>
      <vt:lpstr>CHC_WI_PPTtemp_Option2_R052416</vt:lpstr>
      <vt:lpstr>Retrospect</vt:lpstr>
      <vt:lpstr>PowerPoint Presentation</vt:lpstr>
      <vt:lpstr>Session Goals</vt:lpstr>
      <vt:lpstr>Roles</vt:lpstr>
      <vt:lpstr>Agenda</vt:lpstr>
      <vt:lpstr>PowerPoint Presentation</vt:lpstr>
      <vt:lpstr>Office Hours</vt:lpstr>
      <vt:lpstr>More About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Diabetic Retinal Screening Workflow - WHO</vt:lpstr>
      <vt:lpstr>Diabetic Retinal Screening Workflow - Scheduled</vt:lpstr>
      <vt:lpstr>PowerPoint Presentation</vt:lpstr>
      <vt:lpstr>Results</vt:lpstr>
      <vt:lpstr>Lessons Learned</vt:lpstr>
      <vt:lpstr>High Performing, Patient-Centered, Team-Based Primary Care</vt:lpstr>
      <vt:lpstr>Patient-Centered Medical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Poll Questions</vt:lpstr>
      <vt:lpstr>Examples from Sites</vt:lpstr>
      <vt:lpstr>Break!</vt:lpstr>
      <vt:lpstr>Session II Assignment</vt:lpstr>
      <vt:lpstr>What haven’t we figured out yet?</vt:lpstr>
      <vt:lpstr>Take-home Thoughts</vt:lpstr>
      <vt:lpstr>Summary</vt:lpstr>
      <vt:lpstr>Assignment for Session III</vt:lpstr>
      <vt:lpstr>PowerPoint Presentation</vt:lpstr>
      <vt:lpstr>PowerPoint Presentation</vt:lpstr>
      <vt:lpstr>PowerPoint Presentation</vt:lpstr>
      <vt:lpstr>Session III Highlights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Feeney, Patti</dc:creator>
  <cp:lastModifiedBy>Splaine, Mark</cp:lastModifiedBy>
  <cp:revision>156</cp:revision>
  <dcterms:created xsi:type="dcterms:W3CDTF">2016-09-01T16:53:39Z</dcterms:created>
  <dcterms:modified xsi:type="dcterms:W3CDTF">2024-10-22T19:48:11Z</dcterms:modified>
</cp:coreProperties>
</file>