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 id="2147483839" r:id="rId2"/>
    <p:sldMasterId id="2147483846" r:id="rId3"/>
  </p:sldMasterIdLst>
  <p:notesMasterIdLst>
    <p:notesMasterId r:id="rId67"/>
  </p:notesMasterIdLst>
  <p:sldIdLst>
    <p:sldId id="267" r:id="rId4"/>
    <p:sldId id="330" r:id="rId5"/>
    <p:sldId id="331" r:id="rId6"/>
    <p:sldId id="305" r:id="rId7"/>
    <p:sldId id="306" r:id="rId8"/>
    <p:sldId id="307" r:id="rId9"/>
    <p:sldId id="308" r:id="rId10"/>
    <p:sldId id="336" r:id="rId11"/>
    <p:sldId id="309" r:id="rId12"/>
    <p:sldId id="310" r:id="rId13"/>
    <p:sldId id="311" r:id="rId14"/>
    <p:sldId id="312" r:id="rId15"/>
    <p:sldId id="313" r:id="rId16"/>
    <p:sldId id="314" r:id="rId17"/>
    <p:sldId id="315" r:id="rId18"/>
    <p:sldId id="334" r:id="rId19"/>
    <p:sldId id="316" r:id="rId20"/>
    <p:sldId id="317" r:id="rId21"/>
    <p:sldId id="318" r:id="rId22"/>
    <p:sldId id="319" r:id="rId23"/>
    <p:sldId id="327" r:id="rId24"/>
    <p:sldId id="320" r:id="rId25"/>
    <p:sldId id="322" r:id="rId26"/>
    <p:sldId id="323" r:id="rId27"/>
    <p:sldId id="324" r:id="rId28"/>
    <p:sldId id="325" r:id="rId29"/>
    <p:sldId id="326" r:id="rId30"/>
    <p:sldId id="328" r:id="rId31"/>
    <p:sldId id="332" r:id="rId32"/>
    <p:sldId id="270" r:id="rId33"/>
    <p:sldId id="272" r:id="rId34"/>
    <p:sldId id="273" r:id="rId35"/>
    <p:sldId id="274" r:id="rId36"/>
    <p:sldId id="275" r:id="rId37"/>
    <p:sldId id="276" r:id="rId38"/>
    <p:sldId id="278" r:id="rId39"/>
    <p:sldId id="262" r:id="rId40"/>
    <p:sldId id="304"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295" r:id="rId57"/>
    <p:sldId id="296" r:id="rId58"/>
    <p:sldId id="297" r:id="rId59"/>
    <p:sldId id="298" r:id="rId60"/>
    <p:sldId id="333" r:id="rId61"/>
    <p:sldId id="299" r:id="rId62"/>
    <p:sldId id="300" r:id="rId63"/>
    <p:sldId id="301" r:id="rId64"/>
    <p:sldId id="302" r:id="rId65"/>
    <p:sldId id="303" r:id="rId66"/>
  </p:sldIdLst>
  <p:sldSz cx="12192000" cy="6858000"/>
  <p:notesSz cx="6858000" cy="9144000"/>
  <p:custDataLst>
    <p:tags r:id="rId68"/>
  </p:custDataLst>
  <p:defaultTextStyle>
    <a:defPPr>
      <a:defRPr lang="en-US"/>
    </a:defPPr>
    <a:lvl1pPr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5pPr>
    <a:lvl6pPr marL="2286000" algn="l" defTabSz="914400" rtl="0" eaLnBrk="1" latinLnBrk="0" hangingPunct="1">
      <a:defRPr kern="1200">
        <a:solidFill>
          <a:schemeClr val="tx1"/>
        </a:solidFill>
        <a:latin typeface="Garamond" panose="02020404030301010803" pitchFamily="18" charset="0"/>
        <a:ea typeface="+mn-ea"/>
        <a:cs typeface="+mn-cs"/>
      </a:defRPr>
    </a:lvl6pPr>
    <a:lvl7pPr marL="2743200" algn="l" defTabSz="914400" rtl="0" eaLnBrk="1" latinLnBrk="0" hangingPunct="1">
      <a:defRPr kern="1200">
        <a:solidFill>
          <a:schemeClr val="tx1"/>
        </a:solidFill>
        <a:latin typeface="Garamond" panose="02020404030301010803" pitchFamily="18" charset="0"/>
        <a:ea typeface="+mn-ea"/>
        <a:cs typeface="+mn-cs"/>
      </a:defRPr>
    </a:lvl7pPr>
    <a:lvl8pPr marL="3200400" algn="l" defTabSz="914400" rtl="0" eaLnBrk="1" latinLnBrk="0" hangingPunct="1">
      <a:defRPr kern="1200">
        <a:solidFill>
          <a:schemeClr val="tx1"/>
        </a:solidFill>
        <a:latin typeface="Garamond" panose="02020404030301010803" pitchFamily="18" charset="0"/>
        <a:ea typeface="+mn-ea"/>
        <a:cs typeface="+mn-cs"/>
      </a:defRPr>
    </a:lvl8pPr>
    <a:lvl9pPr marL="3657600" algn="l" defTabSz="914400" rtl="0" eaLnBrk="1" latinLnBrk="0" hangingPunct="1">
      <a:defRPr kern="1200">
        <a:solidFill>
          <a:schemeClr val="tx1"/>
        </a:solidFill>
        <a:latin typeface="Garamond" panose="020204040303010108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7621"/>
    <a:srgbClr val="539433"/>
    <a:srgbClr val="53731C"/>
    <a:srgbClr val="4379BD"/>
    <a:srgbClr val="042B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98"/>
  </p:normalViewPr>
  <p:slideViewPr>
    <p:cSldViewPr>
      <p:cViewPr varScale="1">
        <p:scale>
          <a:sx n="115" d="100"/>
          <a:sy n="115" d="100"/>
        </p:scale>
        <p:origin x="312" y="108"/>
      </p:cViewPr>
      <p:guideLst>
        <p:guide orient="horz" pos="2160"/>
        <p:guide pos="3840"/>
      </p:guideLst>
    </p:cSldViewPr>
  </p:slideViewPr>
  <p:notesTextViewPr>
    <p:cViewPr>
      <p:scale>
        <a:sx n="3" d="2"/>
        <a:sy n="3" d="2"/>
      </p:scale>
      <p:origin x="0" y="0"/>
    </p:cViewPr>
  </p:notesTextViewPr>
  <p:sorterViewPr>
    <p:cViewPr>
      <p:scale>
        <a:sx n="166" d="100"/>
        <a:sy n="166" d="100"/>
      </p:scale>
      <p:origin x="0" y="-125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ags" Target="tags/tag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8T18:25:34.38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8T18:25:39.607"/>
    </inkml:context>
    <inkml:brush xml:id="br0">
      <inkml:brushProperty name="width" value="0.05" units="cm"/>
      <inkml:brushProperty name="height" value="0.05" units="cm"/>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8T18:27:19.549"/>
    </inkml:context>
    <inkml:brush xml:id="br0">
      <inkml:brushProperty name="width" value="0.05" units="cm"/>
      <inkml:brushProperty name="height" value="0.05" units="cm"/>
    </inkml:brush>
  </inkml:definitions>
  <inkml:trace contextRef="#ctx0" brushRef="#br0">5357 163 24575,'0'0'0,"0"0"0,-9-3 0,-182-48 0,-128-26 0,202 60 0,-1 7 0,-1 5 0,1 6 0,0 5 0,1 6 0,-1 6 0,1 5 0,-156 55 0,-201 112 0,10 32 0,398-189 0,-508 279 0,406-205 0,-200 168 0,227-153 0,-192 211 0,268-257 0,4 1 0,3 4 0,3 3 0,-76 154 0,78-114 0,-75 258 0,1 145 0,106-438 0,-262 1422 0,260-1355 0,-6 189 0,28-271 0,3 1 0,3-1 0,2 1 0,30 126 0,-12-110 0,4-1 0,63 135 0,103 157 0,-120-244 0,204 338 0,-215-382 0,4-4 0,145 147 0,-40-79 0,6-8 0,308 194 0,-350-260 0,3-6 0,4-7 0,2-7 0,220 63 0,244 4 0,7-44 0,-432-64 0,241 37 0,283 34 0,-496-73 0,289-12 0,-330-19 0,-2-9 0,197-49 0,227-95 0,-402 107 0,-8 3 0,-4-10 0,193-97 0,-180 58 0,-6-10 0,295-230 0,-146 56 0,-234 189 0,104-126 0,-8-42 0,-152 190 0,68-145 0,-3-63 0,-15-9 0,-67 203 0,92-315 0,-32-10 0,-67 249 0,-6-1 0,-6 0 0,-8-1 0,-5-1 0,-9 2 0,-44-247 0,21 240 0,-79-238 0,67 280 0,-4 3 0,-89-162 0,55 144 0,-6 4 0,-6 4 0,-135-149 0,109 154 0,-6 5 0,-252-190 0,241 218 0,-3 7 0,-5 6 0,-228-96 0,319 160 0,-533-228 0,461 191-33,-325-145-394,-12 31 111,238 110-253,-361-50 0,-234 55-2069,578 58-1001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8T18:28:41.461"/>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8T18:28:41.844"/>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8T18:28:42.68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8T18:28:43.017"/>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8T18:28:43.399"/>
    </inkml:context>
    <inkml:brush xml:id="br0">
      <inkml:brushProperty name="width" value="0.05" units="cm"/>
      <inkml:brushProperty name="height" value="0.05" units="cm"/>
      <inkml:brushProperty name="color" value="#E71224"/>
    </inkml:brush>
  </inkml:definitions>
  <inkml:trace contextRef="#ctx0" brushRef="#br0">0 0 24575,'0'0'-8191</inkml:trace>
  <inkml:trace contextRef="#ctx0" brushRef="#br0" timeOffset="1">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8T18:28:43.764"/>
    </inkml:context>
    <inkml:brush xml:id="br0">
      <inkml:brushProperty name="width" value="0.05" units="cm"/>
      <inkml:brushProperty name="height" value="0.05" units="cm"/>
      <inkml:brushProperty name="color" value="#E71224"/>
    </inkml:brush>
  </inkml:definitions>
  <inkml:trace contextRef="#ctx0" brushRef="#br0">0 0 24575,'0'0'-8191</inkml:trace>
  <inkml:trace contextRef="#ctx0" brushRef="#br0" timeOffset="1">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6A8C94B-3792-48A2-A000-EF25CDA65F7B}" type="datetimeFigureOut">
              <a:rPr lang="en-US"/>
              <a:pPr>
                <a:defRPr/>
              </a:pPr>
              <a:t>11/26/2024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334D276-CBCB-4240-AAFC-3AD9C7222D8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p:spPr>
        <p:txBody>
          <a:bodyPr/>
          <a:lstStyle/>
          <a:p>
            <a:fld id="{B40330B4-E7CC-4A2E-9D9C-E1F9340F7D29}" type="slidenum">
              <a:rPr lang="en-US" smtClean="0"/>
              <a:pPr/>
              <a:t>4</a:t>
            </a:fld>
            <a:endParaRPr lang="en-US"/>
          </a:p>
        </p:txBody>
      </p:sp>
      <p:sp>
        <p:nvSpPr>
          <p:cNvPr id="364547" name="Rectangle 2"/>
          <p:cNvSpPr>
            <a:spLocks noGrp="1" noRot="1" noChangeAspect="1" noChangeArrowheads="1" noTextEdit="1"/>
          </p:cNvSpPr>
          <p:nvPr>
            <p:ph type="sldImg"/>
          </p:nvPr>
        </p:nvSpPr>
        <p:spPr>
          <a:ln/>
        </p:spPr>
      </p:sp>
      <p:sp>
        <p:nvSpPr>
          <p:cNvPr id="36454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979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75246B9A-8DE3-4494-9E67-17E1443C62F8}" type="slidenum">
              <a:rPr lang="en-US" smtClean="0"/>
              <a:pPr/>
              <a:t>55</a:t>
            </a:fld>
            <a:endParaRPr lang="en-US"/>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32603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75246B9A-8DE3-4494-9E67-17E1443C62F8}" type="slidenum">
              <a:rPr lang="en-US" smtClean="0"/>
              <a:pPr/>
              <a:t>56</a:t>
            </a:fld>
            <a:endParaRPr lang="en-US"/>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3766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975BBA64-1614-43C2-B959-DE5588EBAAFC}" type="slidenum">
              <a:rPr lang="en-US" smtClean="0"/>
              <a:pPr/>
              <a:t>57</a:t>
            </a:fld>
            <a:endParaRPr lang="en-US"/>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30864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975BBA64-1614-43C2-B959-DE5588EBAAFC}" type="slidenum">
              <a:rPr lang="en-US" smtClean="0"/>
              <a:pPr/>
              <a:t>58</a:t>
            </a:fld>
            <a:endParaRPr lang="en-US"/>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63454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B15F57AD-CF8A-4793-AD7B-BACEB36DC1B8}" type="slidenum">
              <a:rPr lang="en-US" smtClean="0"/>
              <a:pPr/>
              <a:t>5</a:t>
            </a:fld>
            <a:endParaRPr lang="en-US"/>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45896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1F7523F5-4BFE-4EED-87A7-9F11DDE1686F}" type="slidenum">
              <a:rPr lang="en-US" smtClean="0"/>
              <a:pPr/>
              <a:t>7</a:t>
            </a:fld>
            <a:endParaRPr lang="en-US"/>
          </a:p>
        </p:txBody>
      </p:sp>
      <p:sp>
        <p:nvSpPr>
          <p:cNvPr id="365571" name="Rectangle 2"/>
          <p:cNvSpPr>
            <a:spLocks noGrp="1" noRot="1" noChangeAspect="1" noChangeArrowheads="1" noTextEdit="1"/>
          </p:cNvSpPr>
          <p:nvPr>
            <p:ph type="sldImg"/>
          </p:nvPr>
        </p:nvSpPr>
        <p:spPr>
          <a:ln/>
        </p:spPr>
      </p:sp>
      <p:sp>
        <p:nvSpPr>
          <p:cNvPr id="3655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0174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2CBAFFE4-385D-44E0-BEF5-135CABB9EE55}" type="slidenum">
              <a:rPr lang="en-US" smtClean="0"/>
              <a:pPr/>
              <a:t>22</a:t>
            </a:fld>
            <a:endParaRPr lang="en-US"/>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73393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FD9DC6F2-2C3E-4E0E-9645-C0A869D461D3}" type="slidenum">
              <a:rPr lang="en-US" smtClean="0"/>
              <a:pPr/>
              <a:t>32</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35055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FD9DC6F2-2C3E-4E0E-9645-C0A869D461D3}" type="slidenum">
              <a:rPr lang="en-US" smtClean="0"/>
              <a:pPr/>
              <a:t>33</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52644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520DA977-FB3F-45CD-BA00-9F00F694CB2D}" type="slidenum">
              <a:rPr lang="en-US" smtClean="0"/>
              <a:pPr/>
              <a:t>35</a:t>
            </a:fld>
            <a:endParaRPr lang="en-US"/>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334526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4B931F42-DB53-4268-AFDE-F7798859F817}" type="slidenum">
              <a:rPr lang="en-US" smtClean="0"/>
              <a:pPr/>
              <a:t>52</a:t>
            </a:fld>
            <a:endParaRPr lang="en-US"/>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23735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B1276C5F-DF08-4C1D-8909-537EB5ECF77A}" type="slidenum">
              <a:rPr lang="en-US" smtClean="0"/>
              <a:pPr/>
              <a:t>54</a:t>
            </a:fld>
            <a:endParaRPr lang="en-US"/>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6075491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12.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1066800" y="1752600"/>
            <a:ext cx="10134600" cy="2057400"/>
          </a:xfrm>
          <a:prstGeom prst="rect">
            <a:avLst/>
          </a:prstGeom>
        </p:spPr>
        <p:txBody>
          <a:bodyPr anchor="b"/>
          <a:lstStyle>
            <a:lvl1pPr marL="0" indent="0" algn="l">
              <a:buNone/>
              <a:defRPr sz="4400" b="1" baseline="0">
                <a:solidFill>
                  <a:srgbClr val="4379BD"/>
                </a:solidFill>
                <a:latin typeface="Calibri Light" panose="020F0302020204030204" pitchFamily="34" charset="0"/>
                <a:cs typeface="Calibri Light" panose="020F0302020204030204" pitchFamily="34" charset="0"/>
              </a:defRPr>
            </a:lvl1pPr>
          </a:lstStyle>
          <a:p>
            <a:pPr lvl="0"/>
            <a:endParaRPr lang="en-US" dirty="0"/>
          </a:p>
        </p:txBody>
      </p:sp>
      <p:sp>
        <p:nvSpPr>
          <p:cNvPr id="11" name="Text Placeholder 9"/>
          <p:cNvSpPr>
            <a:spLocks noGrp="1"/>
          </p:cNvSpPr>
          <p:nvPr>
            <p:ph type="body" sz="quarter" idx="11"/>
          </p:nvPr>
        </p:nvSpPr>
        <p:spPr>
          <a:xfrm>
            <a:off x="1066800" y="4038600"/>
            <a:ext cx="10134600" cy="1676400"/>
          </a:xfrm>
          <a:prstGeom prst="rect">
            <a:avLst/>
          </a:prstGeom>
        </p:spPr>
        <p:txBody>
          <a:bodyPr anchor="t"/>
          <a:lstStyle>
            <a:lvl1pPr marL="0" indent="0" algn="l">
              <a:buNone/>
              <a:defRPr sz="3200" baseline="0">
                <a:solidFill>
                  <a:schemeClr val="tx1"/>
                </a:solidFill>
                <a:latin typeface="+mj-lt"/>
              </a:defRPr>
            </a:lvl1pPr>
          </a:lstStyle>
          <a:p>
            <a:pPr lvl="0"/>
            <a:endParaRPr lang="en-US" dirty="0"/>
          </a:p>
        </p:txBody>
      </p:sp>
    </p:spTree>
    <p:custDataLst>
      <p:tags r:id="rId1"/>
    </p:custDataLst>
    <p:extLst>
      <p:ext uri="{BB962C8B-B14F-4D97-AF65-F5344CB8AC3E}">
        <p14:creationId xmlns:p14="http://schemas.microsoft.com/office/powerpoint/2010/main" val="46779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No footer">
    <p:spTree>
      <p:nvGrpSpPr>
        <p:cNvPr id="1" name=""/>
        <p:cNvGrpSpPr/>
        <p:nvPr/>
      </p:nvGrpSpPr>
      <p:grpSpPr>
        <a:xfrm>
          <a:off x="0" y="0"/>
          <a:ext cx="0" cy="0"/>
          <a:chOff x="0" y="0"/>
          <a:chExt cx="0" cy="0"/>
        </a:xfrm>
      </p:grpSpPr>
      <p:sp>
        <p:nvSpPr>
          <p:cNvPr id="5" name="Text Placeholder 9"/>
          <p:cNvSpPr>
            <a:spLocks noGrp="1"/>
          </p:cNvSpPr>
          <p:nvPr>
            <p:ph type="body" sz="quarter" idx="10"/>
          </p:nvPr>
        </p:nvSpPr>
        <p:spPr>
          <a:xfrm>
            <a:off x="1066800" y="1752600"/>
            <a:ext cx="10134600" cy="2057400"/>
          </a:xfrm>
          <a:prstGeom prst="rect">
            <a:avLst/>
          </a:prstGeom>
        </p:spPr>
        <p:txBody>
          <a:bodyPr anchor="b"/>
          <a:lstStyle>
            <a:lvl1pPr marL="0" indent="0" algn="l">
              <a:buNone/>
              <a:defRPr sz="4400" b="1" baseline="0">
                <a:solidFill>
                  <a:srgbClr val="4379BD"/>
                </a:solidFill>
                <a:latin typeface="+mj-lt"/>
                <a:cs typeface="Calibri" panose="020F0502020204030204" pitchFamily="34" charset="0"/>
              </a:defRPr>
            </a:lvl1pPr>
          </a:lstStyle>
          <a:p>
            <a:pPr lvl="0"/>
            <a:endParaRPr lang="en-US" dirty="0"/>
          </a:p>
        </p:txBody>
      </p:sp>
      <p:sp>
        <p:nvSpPr>
          <p:cNvPr id="6" name="Text Placeholder 9"/>
          <p:cNvSpPr>
            <a:spLocks noGrp="1"/>
          </p:cNvSpPr>
          <p:nvPr>
            <p:ph type="body" sz="quarter" idx="11"/>
          </p:nvPr>
        </p:nvSpPr>
        <p:spPr>
          <a:xfrm>
            <a:off x="1066800" y="4038600"/>
            <a:ext cx="10134600" cy="1676400"/>
          </a:xfrm>
          <a:prstGeom prst="rect">
            <a:avLst/>
          </a:prstGeom>
        </p:spPr>
        <p:txBody>
          <a:bodyPr anchor="t"/>
          <a:lstStyle>
            <a:lvl1pPr marL="0" indent="0" algn="l">
              <a:buNone/>
              <a:defRPr sz="3200" b="1" baseline="0">
                <a:solidFill>
                  <a:schemeClr val="tx1"/>
                </a:solidFill>
                <a:latin typeface="+mj-lt"/>
              </a:defRPr>
            </a:lvl1pPr>
          </a:lstStyle>
          <a:p>
            <a:pPr lvl="0"/>
            <a:endParaRPr lang="en-US" dirty="0"/>
          </a:p>
        </p:txBody>
      </p:sp>
    </p:spTree>
    <p:custDataLst>
      <p:tags r:id="rId1"/>
    </p:custDataLst>
    <p:extLst>
      <p:ext uri="{BB962C8B-B14F-4D97-AF65-F5344CB8AC3E}">
        <p14:creationId xmlns:p14="http://schemas.microsoft.com/office/powerpoint/2010/main" val="206140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ed Text and Image - No footer">
    <p:spTree>
      <p:nvGrpSpPr>
        <p:cNvPr id="1" name=""/>
        <p:cNvGrpSpPr/>
        <p:nvPr/>
      </p:nvGrpSpPr>
      <p:grpSpPr>
        <a:xfrm>
          <a:off x="0" y="0"/>
          <a:ext cx="0" cy="0"/>
          <a:chOff x="0" y="0"/>
          <a:chExt cx="0" cy="0"/>
        </a:xfrm>
      </p:grpSpPr>
      <p:sp>
        <p:nvSpPr>
          <p:cNvPr id="3" name="Title 1"/>
          <p:cNvSpPr>
            <a:spLocks noGrp="1"/>
          </p:cNvSpPr>
          <p:nvPr>
            <p:ph type="title"/>
          </p:nvPr>
        </p:nvSpPr>
        <p:spPr>
          <a:xfrm>
            <a:off x="914400" y="1066801"/>
            <a:ext cx="10515600" cy="838199"/>
          </a:xfrm>
          <a:prstGeom prst="rect">
            <a:avLst/>
          </a:prstGeom>
        </p:spPr>
        <p:txBody>
          <a:bodyPr/>
          <a:lstStyle>
            <a:lvl1pPr algn="ctr">
              <a:defRPr sz="3600">
                <a:solidFill>
                  <a:schemeClr val="tx1">
                    <a:lumMod val="95000"/>
                    <a:lumOff val="5000"/>
                  </a:schemeClr>
                </a:solidFill>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914400" y="2057400"/>
            <a:ext cx="4724400" cy="4038600"/>
          </a:xfrm>
          <a:prstGeom prst="rect">
            <a:avLst/>
          </a:prstGeom>
        </p:spPr>
        <p:txBody>
          <a:bodyPr/>
          <a:lstStyle>
            <a:lvl1pPr marL="342900" indent="-342900">
              <a:buSzPct val="85000"/>
              <a:buFont typeface="Arial" panose="020B0604020202020204" pitchFamily="34" charset="0"/>
              <a:buChar char="•"/>
              <a:defRPr sz="2400">
                <a:solidFill>
                  <a:schemeClr val="tx1">
                    <a:lumMod val="95000"/>
                    <a:lumOff val="5000"/>
                  </a:schemeClr>
                </a:solidFill>
              </a:defRPr>
            </a:lvl1pPr>
          </a:lstStyle>
          <a:p>
            <a:pPr lvl="0"/>
            <a:endParaRPr lang="en-US" dirty="0" smtClean="0"/>
          </a:p>
        </p:txBody>
      </p:sp>
      <p:sp>
        <p:nvSpPr>
          <p:cNvPr id="5" name="Picture Placeholder 6"/>
          <p:cNvSpPr>
            <a:spLocks noGrp="1"/>
          </p:cNvSpPr>
          <p:nvPr>
            <p:ph type="pic" sz="quarter" idx="11"/>
          </p:nvPr>
        </p:nvSpPr>
        <p:spPr>
          <a:xfrm>
            <a:off x="5943600" y="2057400"/>
            <a:ext cx="5486400" cy="4038600"/>
          </a:xfrm>
          <a:prstGeom prst="rect">
            <a:avLst/>
          </a:prstGeom>
        </p:spPr>
        <p:txBody>
          <a:bodyPr/>
          <a:lstStyle>
            <a:lvl1pPr marL="0" indent="0">
              <a:buNone/>
              <a:defRPr/>
            </a:lvl1pPr>
          </a:lstStyle>
          <a:p>
            <a:pPr lvl="0"/>
            <a:endParaRPr lang="en-US" noProof="0" dirty="0"/>
          </a:p>
        </p:txBody>
      </p:sp>
    </p:spTree>
    <p:custDataLst>
      <p:tags r:id="rId1"/>
    </p:custDataLst>
    <p:extLst>
      <p:ext uri="{BB962C8B-B14F-4D97-AF65-F5344CB8AC3E}">
        <p14:creationId xmlns:p14="http://schemas.microsoft.com/office/powerpoint/2010/main" val="3683692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 No foot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263225-221F-3145-94AA-6221A0AC2BAE}"/>
              </a:ext>
            </a:extLst>
          </p:cNvPr>
          <p:cNvSpPr>
            <a:spLocks noGrp="1"/>
          </p:cNvSpPr>
          <p:nvPr>
            <p:ph type="title"/>
          </p:nvPr>
        </p:nvSpPr>
        <p:spPr>
          <a:xfrm>
            <a:off x="359454" y="838200"/>
            <a:ext cx="11464684" cy="762000"/>
          </a:xfrm>
          <a:prstGeom prst="rect">
            <a:avLst/>
          </a:prstGeom>
        </p:spPr>
        <p:txBody>
          <a:bodyPr/>
          <a:lstStyle>
            <a:lvl1pPr algn="l">
              <a:defRPr b="1" i="0" spc="-20" baseline="0">
                <a:solidFill>
                  <a:srgbClr val="53731C"/>
                </a:solidFi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F54BB363-35D6-5D4F-966B-8E089324F9B8}"/>
              </a:ext>
            </a:extLst>
          </p:cNvPr>
          <p:cNvSpPr>
            <a:spLocks noGrp="1"/>
          </p:cNvSpPr>
          <p:nvPr>
            <p:ph idx="1"/>
          </p:nvPr>
        </p:nvSpPr>
        <p:spPr>
          <a:xfrm>
            <a:off x="371540" y="1676400"/>
            <a:ext cx="11452597" cy="4495800"/>
          </a:xfrm>
          <a:prstGeom prst="rect">
            <a:avLst/>
          </a:prstGeom>
        </p:spPr>
        <p:txBody>
          <a:bodyPr/>
          <a:lstStyle>
            <a:lvl1pPr marL="288925" indent="-288925">
              <a:buClr>
                <a:srgbClr val="4379BD"/>
              </a:buClr>
              <a:buSzPct val="70000"/>
              <a:buFont typeface=".Hiragino Kaku Gothic Interface W3"/>
              <a:buChar char="◉"/>
              <a:tabLst/>
              <a:defRPr/>
            </a:lvl1pPr>
            <a:lvl2pPr>
              <a:buClr>
                <a:srgbClr val="447ABE"/>
              </a:buClr>
              <a:buSzPct val="70000"/>
              <a:buFont typeface=".PingFang SC Regular"/>
              <a:buChar char="◎"/>
              <a:defRPr/>
            </a:lvl2pPr>
            <a:lvl3pPr>
              <a:buClr>
                <a:srgbClr val="4379BD"/>
              </a:buClr>
              <a:buFont typeface="System Font Regular"/>
              <a:buChar char="●"/>
              <a:defRPr/>
            </a:lvl3pPr>
            <a:lvl4pPr marL="1546225" indent="-174625">
              <a:buClr>
                <a:srgbClr val="447ABE"/>
              </a:buClr>
              <a:buFont typeface="System Font Regular"/>
              <a:buChar char="•"/>
              <a:tabLst/>
              <a:defRPr/>
            </a:lvl4pPr>
            <a:lvl5pPr marL="2005013" indent="-176213">
              <a:buClr>
                <a:srgbClr val="447ABE"/>
              </a:buClr>
              <a:buFont typeface="System Font Regular"/>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575500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ed List (Green) - No footer">
    <p:spTree>
      <p:nvGrpSpPr>
        <p:cNvPr id="1" name=""/>
        <p:cNvGrpSpPr/>
        <p:nvPr/>
      </p:nvGrpSpPr>
      <p:grpSpPr>
        <a:xfrm>
          <a:off x="0" y="0"/>
          <a:ext cx="0" cy="0"/>
          <a:chOff x="0" y="0"/>
          <a:chExt cx="0" cy="0"/>
        </a:xfrm>
      </p:grpSpPr>
      <p:sp>
        <p:nvSpPr>
          <p:cNvPr id="3" name="Title 1"/>
          <p:cNvSpPr>
            <a:spLocks noGrp="1"/>
          </p:cNvSpPr>
          <p:nvPr>
            <p:ph type="title"/>
          </p:nvPr>
        </p:nvSpPr>
        <p:spPr>
          <a:xfrm>
            <a:off x="914400" y="1066801"/>
            <a:ext cx="10515600" cy="838199"/>
          </a:xfrm>
          <a:prstGeom prst="rect">
            <a:avLst/>
          </a:prstGeom>
        </p:spPr>
        <p:txBody>
          <a:bodyPr/>
          <a:lstStyle>
            <a:lvl1pPr algn="ctr">
              <a:defRPr sz="3600">
                <a:solidFill>
                  <a:schemeClr val="tx1">
                    <a:lumMod val="95000"/>
                    <a:lumOff val="5000"/>
                  </a:schemeClr>
                </a:solidFill>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914400" y="2057400"/>
            <a:ext cx="10515600" cy="4038600"/>
          </a:xfrm>
          <a:prstGeom prst="rect">
            <a:avLst/>
          </a:prstGeom>
        </p:spPr>
        <p:txBody>
          <a:bodyPr/>
          <a:lstStyle>
            <a:lvl1pPr marL="342900" indent="-342900">
              <a:buSzPct val="85000"/>
              <a:buFontTx/>
              <a:buBlip>
                <a:blip r:embed="rId3"/>
              </a:buBlip>
              <a:defRPr sz="2400">
                <a:solidFill>
                  <a:schemeClr val="tx1">
                    <a:lumMod val="95000"/>
                    <a:lumOff val="5000"/>
                  </a:schemeClr>
                </a:solidFill>
              </a:defRPr>
            </a:lvl1pPr>
          </a:lstStyle>
          <a:p>
            <a:pPr lvl="0"/>
            <a:endParaRPr lang="en-US" dirty="0" smtClean="0"/>
          </a:p>
        </p:txBody>
      </p:sp>
    </p:spTree>
    <p:custDataLst>
      <p:tags r:id="rId1"/>
    </p:custDataLst>
    <p:extLst>
      <p:ext uri="{BB962C8B-B14F-4D97-AF65-F5344CB8AC3E}">
        <p14:creationId xmlns:p14="http://schemas.microsoft.com/office/powerpoint/2010/main" val="258847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_Title Slide with Logos">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066800" y="1981199"/>
            <a:ext cx="10134600" cy="1660377"/>
          </a:xfrm>
          <a:prstGeom prst="rect">
            <a:avLst/>
          </a:prstGeom>
        </p:spPr>
        <p:txBody>
          <a:bodyPr anchor="b"/>
          <a:lstStyle>
            <a:lvl1pPr marL="0" indent="0" algn="ctr">
              <a:buNone/>
              <a:defRPr sz="4400" b="1" baseline="0">
                <a:solidFill>
                  <a:srgbClr val="042B4E"/>
                </a:solidFill>
                <a:latin typeface="+mn-lt"/>
              </a:defRPr>
            </a:lvl1pPr>
          </a:lstStyle>
          <a:p>
            <a:pPr lvl="0"/>
            <a:endParaRPr lang="en-US" dirty="0"/>
          </a:p>
        </p:txBody>
      </p:sp>
      <p:sp>
        <p:nvSpPr>
          <p:cNvPr id="5" name="Text Placeholder 9"/>
          <p:cNvSpPr>
            <a:spLocks noGrp="1"/>
          </p:cNvSpPr>
          <p:nvPr>
            <p:ph type="body" sz="quarter" idx="12"/>
          </p:nvPr>
        </p:nvSpPr>
        <p:spPr>
          <a:xfrm>
            <a:off x="1066800" y="3657600"/>
            <a:ext cx="10134600" cy="838200"/>
          </a:xfrm>
          <a:prstGeom prst="rect">
            <a:avLst/>
          </a:prstGeom>
        </p:spPr>
        <p:txBody>
          <a:bodyPr anchor="ctr"/>
          <a:lstStyle>
            <a:lvl1pPr marL="0" indent="0" algn="ctr">
              <a:buNone/>
              <a:defRPr sz="2400" baseline="0">
                <a:solidFill>
                  <a:srgbClr val="53731C"/>
                </a:solidFill>
                <a:latin typeface="+mn-lt"/>
              </a:defRPr>
            </a:lvl1pPr>
          </a:lstStyle>
          <a:p>
            <a:pPr lvl="0"/>
            <a:endParaRPr lang="en-US" dirty="0"/>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714751" y="773037"/>
            <a:ext cx="4838698" cy="800100"/>
          </a:xfrm>
          <a:prstGeom prst="rect">
            <a:avLst/>
          </a:prstGeom>
        </p:spPr>
      </p:pic>
    </p:spTree>
    <p:custDataLst>
      <p:tags r:id="rId1"/>
    </p:custDataLst>
    <p:extLst>
      <p:ext uri="{BB962C8B-B14F-4D97-AF65-F5344CB8AC3E}">
        <p14:creationId xmlns:p14="http://schemas.microsoft.com/office/powerpoint/2010/main" val="21700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_Title Slide">
    <p:spTree>
      <p:nvGrpSpPr>
        <p:cNvPr id="1" name=""/>
        <p:cNvGrpSpPr/>
        <p:nvPr/>
      </p:nvGrpSpPr>
      <p:grpSpPr>
        <a:xfrm>
          <a:off x="0" y="0"/>
          <a:ext cx="0" cy="0"/>
          <a:chOff x="0" y="0"/>
          <a:chExt cx="0" cy="0"/>
        </a:xfrm>
      </p:grpSpPr>
      <p:sp>
        <p:nvSpPr>
          <p:cNvPr id="5" name="Text Placeholder 9"/>
          <p:cNvSpPr>
            <a:spLocks noGrp="1"/>
          </p:cNvSpPr>
          <p:nvPr>
            <p:ph type="body" sz="quarter" idx="10"/>
          </p:nvPr>
        </p:nvSpPr>
        <p:spPr>
          <a:xfrm>
            <a:off x="1066800" y="1752600"/>
            <a:ext cx="10134600" cy="2057400"/>
          </a:xfrm>
          <a:prstGeom prst="rect">
            <a:avLst/>
          </a:prstGeom>
        </p:spPr>
        <p:txBody>
          <a:bodyPr anchor="b"/>
          <a:lstStyle>
            <a:lvl1pPr marL="0" indent="0" algn="l">
              <a:buNone/>
              <a:defRPr sz="4400" b="1" baseline="0">
                <a:solidFill>
                  <a:srgbClr val="4379BD"/>
                </a:solidFill>
                <a:latin typeface="Calibri Light" panose="020F0302020204030204" pitchFamily="34" charset="0"/>
                <a:cs typeface="Calibri Light" panose="020F0302020204030204" pitchFamily="34" charset="0"/>
              </a:defRPr>
            </a:lvl1pPr>
          </a:lstStyle>
          <a:p>
            <a:pPr lvl="0"/>
            <a:endParaRPr lang="en-US" dirty="0"/>
          </a:p>
        </p:txBody>
      </p:sp>
      <p:sp>
        <p:nvSpPr>
          <p:cNvPr id="7" name="Text Placeholder 9"/>
          <p:cNvSpPr>
            <a:spLocks noGrp="1"/>
          </p:cNvSpPr>
          <p:nvPr>
            <p:ph type="body" sz="quarter" idx="11"/>
          </p:nvPr>
        </p:nvSpPr>
        <p:spPr>
          <a:xfrm>
            <a:off x="1066800" y="4038600"/>
            <a:ext cx="10134600" cy="1676400"/>
          </a:xfrm>
          <a:prstGeom prst="rect">
            <a:avLst/>
          </a:prstGeom>
        </p:spPr>
        <p:txBody>
          <a:bodyPr anchor="t"/>
          <a:lstStyle>
            <a:lvl1pPr marL="0" indent="0" algn="l">
              <a:buNone/>
              <a:defRPr sz="3200" baseline="0">
                <a:solidFill>
                  <a:schemeClr val="tx1"/>
                </a:solidFill>
                <a:latin typeface="+mj-lt"/>
              </a:defRPr>
            </a:lvl1pPr>
          </a:lstStyle>
          <a:p>
            <a:pPr lvl="0"/>
            <a:endParaRPr lang="en-US" dirty="0"/>
          </a:p>
        </p:txBody>
      </p:sp>
    </p:spTree>
    <p:custDataLst>
      <p:tags r:id="rId1"/>
    </p:custDataLst>
    <p:extLst>
      <p:ext uri="{BB962C8B-B14F-4D97-AF65-F5344CB8AC3E}">
        <p14:creationId xmlns:p14="http://schemas.microsoft.com/office/powerpoint/2010/main" val="3042918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_Bulleted Text and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D263225-221F-3145-94AA-6221A0AC2BAE}"/>
              </a:ext>
            </a:extLst>
          </p:cNvPr>
          <p:cNvSpPr>
            <a:spLocks noGrp="1"/>
          </p:cNvSpPr>
          <p:nvPr>
            <p:ph type="title"/>
          </p:nvPr>
        </p:nvSpPr>
        <p:spPr>
          <a:xfrm>
            <a:off x="304800" y="304800"/>
            <a:ext cx="11464684" cy="762000"/>
          </a:xfrm>
          <a:prstGeom prst="rect">
            <a:avLst/>
          </a:prstGeom>
        </p:spPr>
        <p:txBody>
          <a:bodyPr/>
          <a:lstStyle>
            <a:lvl1pPr algn="l">
              <a:defRPr b="1" i="0" spc="-20" baseline="0">
                <a:solidFill>
                  <a:srgbClr val="53731C"/>
                </a:solidFi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F54BB363-35D6-5D4F-966B-8E089324F9B8}"/>
              </a:ext>
            </a:extLst>
          </p:cNvPr>
          <p:cNvSpPr>
            <a:spLocks noGrp="1"/>
          </p:cNvSpPr>
          <p:nvPr>
            <p:ph idx="1"/>
          </p:nvPr>
        </p:nvSpPr>
        <p:spPr>
          <a:xfrm>
            <a:off x="316886" y="1143000"/>
            <a:ext cx="11452597" cy="5334000"/>
          </a:xfrm>
          <a:prstGeom prst="rect">
            <a:avLst/>
          </a:prstGeom>
        </p:spPr>
        <p:txBody>
          <a:bodyPr/>
          <a:lstStyle>
            <a:lvl1pPr marL="288925" indent="-288925">
              <a:buClr>
                <a:srgbClr val="4379BD"/>
              </a:buClr>
              <a:buSzPct val="70000"/>
              <a:buFont typeface=".Hiragino Kaku Gothic Interface W3"/>
              <a:buChar char="◉"/>
              <a:tabLst/>
              <a:defRPr/>
            </a:lvl1pPr>
            <a:lvl2pPr>
              <a:buClr>
                <a:srgbClr val="447ABE"/>
              </a:buClr>
              <a:buSzPct val="70000"/>
              <a:buFont typeface=".PingFang SC Regular"/>
              <a:buChar char="◎"/>
              <a:defRPr/>
            </a:lvl2pPr>
            <a:lvl3pPr>
              <a:buClr>
                <a:srgbClr val="4379BD"/>
              </a:buClr>
              <a:buFont typeface="System Font Regular"/>
              <a:buChar char="●"/>
              <a:defRPr/>
            </a:lvl3pPr>
            <a:lvl4pPr marL="1546225" indent="-174625">
              <a:buClr>
                <a:srgbClr val="447ABE"/>
              </a:buClr>
              <a:buFont typeface="System Font Regular"/>
              <a:buChar char="•"/>
              <a:tabLst/>
              <a:defRPr/>
            </a:lvl4pPr>
            <a:lvl5pPr marL="2005013" indent="-176213">
              <a:buClr>
                <a:srgbClr val="447ABE"/>
              </a:buClr>
              <a:buFont typeface="System Font Regular"/>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188619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_Bulleted List (Leav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263225-221F-3145-94AA-6221A0AC2BAE}"/>
              </a:ext>
            </a:extLst>
          </p:cNvPr>
          <p:cNvSpPr>
            <a:spLocks noGrp="1"/>
          </p:cNvSpPr>
          <p:nvPr>
            <p:ph type="title"/>
          </p:nvPr>
        </p:nvSpPr>
        <p:spPr>
          <a:xfrm>
            <a:off x="304799" y="304800"/>
            <a:ext cx="11570315" cy="762000"/>
          </a:xfrm>
          <a:prstGeom prst="rect">
            <a:avLst/>
          </a:prstGeom>
        </p:spPr>
        <p:txBody>
          <a:bodyPr/>
          <a:lstStyle>
            <a:lvl1pPr algn="l">
              <a:defRPr b="1" i="0" spc="-20" baseline="0">
                <a:solidFill>
                  <a:srgbClr val="53731C"/>
                </a:solidFi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F54BB363-35D6-5D4F-966B-8E089324F9B8}"/>
              </a:ext>
            </a:extLst>
          </p:cNvPr>
          <p:cNvSpPr>
            <a:spLocks noGrp="1"/>
          </p:cNvSpPr>
          <p:nvPr>
            <p:ph idx="1"/>
          </p:nvPr>
        </p:nvSpPr>
        <p:spPr>
          <a:xfrm>
            <a:off x="316887" y="1143000"/>
            <a:ext cx="5779114" cy="5334000"/>
          </a:xfrm>
          <a:prstGeom prst="rect">
            <a:avLst/>
          </a:prstGeom>
        </p:spPr>
        <p:txBody>
          <a:bodyPr/>
          <a:lstStyle>
            <a:lvl1pPr marL="288925" indent="-288925">
              <a:buClr>
                <a:srgbClr val="4379BD"/>
              </a:buClr>
              <a:buSzPct val="70000"/>
              <a:buFont typeface=".Hiragino Kaku Gothic Interface W3"/>
              <a:buChar char="◉"/>
              <a:tabLst/>
              <a:defRPr/>
            </a:lvl1pPr>
            <a:lvl2pPr>
              <a:buClr>
                <a:srgbClr val="447ABE"/>
              </a:buClr>
              <a:buSzPct val="70000"/>
              <a:buFont typeface=".PingFang SC Regular"/>
              <a:buChar char="◎"/>
              <a:defRPr/>
            </a:lvl2pPr>
            <a:lvl3pPr>
              <a:buClr>
                <a:srgbClr val="4379BD"/>
              </a:buClr>
              <a:buFont typeface="System Font Regular"/>
              <a:buChar char="●"/>
              <a:defRPr/>
            </a:lvl3pPr>
            <a:lvl4pPr marL="1546225" indent="-174625">
              <a:buClr>
                <a:srgbClr val="447ABE"/>
              </a:buClr>
              <a:buFont typeface="System Font Regular"/>
              <a:buChar char="•"/>
              <a:tabLst/>
              <a:defRPr/>
            </a:lvl4pPr>
            <a:lvl5pPr marL="2005013" indent="-176213">
              <a:buClr>
                <a:srgbClr val="447ABE"/>
              </a:buClr>
              <a:buFont typeface="System Font Regular"/>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F54BB363-35D6-5D4F-966B-8E089324F9B8}"/>
              </a:ext>
            </a:extLst>
          </p:cNvPr>
          <p:cNvSpPr>
            <a:spLocks noGrp="1"/>
          </p:cNvSpPr>
          <p:nvPr>
            <p:ph idx="10"/>
          </p:nvPr>
        </p:nvSpPr>
        <p:spPr>
          <a:xfrm>
            <a:off x="6096001" y="1139439"/>
            <a:ext cx="5779114" cy="5334000"/>
          </a:xfrm>
          <a:prstGeom prst="rect">
            <a:avLst/>
          </a:prstGeom>
        </p:spPr>
        <p:txBody>
          <a:bodyPr/>
          <a:lstStyle>
            <a:lvl1pPr marL="288925" indent="-288925">
              <a:buClr>
                <a:srgbClr val="4379BD"/>
              </a:buClr>
              <a:buSzPct val="70000"/>
              <a:buFont typeface=".Hiragino Kaku Gothic Interface W3"/>
              <a:buChar char="◉"/>
              <a:tabLst/>
              <a:defRPr/>
            </a:lvl1pPr>
            <a:lvl2pPr>
              <a:buClr>
                <a:srgbClr val="447ABE"/>
              </a:buClr>
              <a:buSzPct val="70000"/>
              <a:buFont typeface=".PingFang SC Regular"/>
              <a:buChar char="◎"/>
              <a:defRPr/>
            </a:lvl2pPr>
            <a:lvl3pPr>
              <a:buClr>
                <a:srgbClr val="4379BD"/>
              </a:buClr>
              <a:buFont typeface="System Font Regular"/>
              <a:buChar char="●"/>
              <a:defRPr/>
            </a:lvl3pPr>
            <a:lvl4pPr marL="1546225" indent="-174625">
              <a:buClr>
                <a:srgbClr val="447ABE"/>
              </a:buClr>
              <a:buFont typeface="System Font Regular"/>
              <a:buChar char="•"/>
              <a:tabLst/>
              <a:defRPr/>
            </a:lvl4pPr>
            <a:lvl5pPr marL="2005013" indent="-176213">
              <a:buClr>
                <a:srgbClr val="447ABE"/>
              </a:buClr>
              <a:buFont typeface="System Font Regular"/>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198726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ulleted Text (Blac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263225-221F-3145-94AA-6221A0AC2BAE}"/>
              </a:ext>
            </a:extLst>
          </p:cNvPr>
          <p:cNvSpPr>
            <a:spLocks noGrp="1"/>
          </p:cNvSpPr>
          <p:nvPr>
            <p:ph type="title"/>
          </p:nvPr>
        </p:nvSpPr>
        <p:spPr>
          <a:xfrm>
            <a:off x="359454" y="838200"/>
            <a:ext cx="11464684" cy="762000"/>
          </a:xfrm>
        </p:spPr>
        <p:txBody>
          <a:bodyPr/>
          <a:lstStyle>
            <a:lvl1pPr algn="l">
              <a:defRPr b="1" i="0" spc="-20" baseline="0">
                <a:solidFill>
                  <a:srgbClr val="53731C"/>
                </a:solidFi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F54BB363-35D6-5D4F-966B-8E089324F9B8}"/>
              </a:ext>
            </a:extLst>
          </p:cNvPr>
          <p:cNvSpPr>
            <a:spLocks noGrp="1"/>
          </p:cNvSpPr>
          <p:nvPr>
            <p:ph idx="1"/>
          </p:nvPr>
        </p:nvSpPr>
        <p:spPr>
          <a:xfrm>
            <a:off x="371540" y="1676400"/>
            <a:ext cx="11452597" cy="4495800"/>
          </a:xfrm>
        </p:spPr>
        <p:txBody>
          <a:bodyPr/>
          <a:lstStyle>
            <a:lvl1pPr marL="288925" indent="-288925">
              <a:buClr>
                <a:srgbClr val="4379BD"/>
              </a:buClr>
              <a:buSzPct val="70000"/>
              <a:buFont typeface=".Hiragino Kaku Gothic Interface W3"/>
              <a:buChar char="◉"/>
              <a:tabLst/>
              <a:defRPr/>
            </a:lvl1pPr>
            <a:lvl2pPr>
              <a:buClr>
                <a:srgbClr val="447ABE"/>
              </a:buClr>
              <a:buSzPct val="70000"/>
              <a:buFont typeface=".PingFang SC Regular"/>
              <a:buChar char="◎"/>
              <a:defRPr/>
            </a:lvl2pPr>
            <a:lvl3pPr>
              <a:buClr>
                <a:srgbClr val="4379BD"/>
              </a:buClr>
              <a:buFont typeface="System Font Regular"/>
              <a:buChar char="●"/>
              <a:defRPr/>
            </a:lvl3pPr>
            <a:lvl4pPr marL="1546225" indent="-174625">
              <a:buClr>
                <a:srgbClr val="447ABE"/>
              </a:buClr>
              <a:buFont typeface="System Font Regular"/>
              <a:buChar char="•"/>
              <a:tabLst/>
              <a:defRPr/>
            </a:lvl4pPr>
            <a:lvl5pPr marL="2005013" indent="-176213">
              <a:buClr>
                <a:srgbClr val="447ABE"/>
              </a:buClr>
              <a:buFont typeface="System Font Regular"/>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4761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5FF348-B3D9-4D48-9047-CE76AC290D03}" type="datetimeFigureOut">
              <a:rPr lang="en-US" smtClean="0"/>
              <a:pPr/>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5A3348-EC9C-5F45-A82A-2C26670334C6}" type="slidenum">
              <a:rPr lang="en-US" smtClean="0"/>
              <a:pPr/>
              <a:t>‹#›</a:t>
            </a:fld>
            <a:endParaRPr lang="en-US"/>
          </a:p>
        </p:txBody>
      </p:sp>
    </p:spTree>
    <p:extLst>
      <p:ext uri="{BB962C8B-B14F-4D97-AF65-F5344CB8AC3E}">
        <p14:creationId xmlns:p14="http://schemas.microsoft.com/office/powerpoint/2010/main" val="315116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and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D263225-221F-3145-94AA-6221A0AC2BAE}"/>
              </a:ext>
            </a:extLst>
          </p:cNvPr>
          <p:cNvSpPr>
            <a:spLocks noGrp="1"/>
          </p:cNvSpPr>
          <p:nvPr>
            <p:ph type="title"/>
          </p:nvPr>
        </p:nvSpPr>
        <p:spPr>
          <a:xfrm>
            <a:off x="359454" y="838200"/>
            <a:ext cx="11461005" cy="762000"/>
          </a:xfrm>
        </p:spPr>
        <p:txBody>
          <a:bodyPr/>
          <a:lstStyle>
            <a:lvl1pPr algn="l">
              <a:defRPr b="1" i="0" spc="-20" baseline="0">
                <a:solidFill>
                  <a:srgbClr val="53731C"/>
                </a:solidFi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F54BB363-35D6-5D4F-966B-8E089324F9B8}"/>
              </a:ext>
            </a:extLst>
          </p:cNvPr>
          <p:cNvSpPr>
            <a:spLocks noGrp="1"/>
          </p:cNvSpPr>
          <p:nvPr>
            <p:ph idx="1"/>
          </p:nvPr>
        </p:nvSpPr>
        <p:spPr>
          <a:xfrm>
            <a:off x="371541" y="1676400"/>
            <a:ext cx="5724459" cy="4495800"/>
          </a:xfrm>
        </p:spPr>
        <p:txBody>
          <a:bodyPr/>
          <a:lstStyle>
            <a:lvl1pPr marL="288925" indent="-288925">
              <a:buClr>
                <a:srgbClr val="4379BD"/>
              </a:buClr>
              <a:buSzPct val="70000"/>
              <a:buFont typeface=".Hiragino Kaku Gothic Interface W3"/>
              <a:buChar char="◉"/>
              <a:tabLst/>
              <a:defRPr/>
            </a:lvl1pPr>
            <a:lvl2pPr>
              <a:buClr>
                <a:srgbClr val="447ABE"/>
              </a:buClr>
              <a:buSzPct val="70000"/>
              <a:buFont typeface=".PingFang SC Regular"/>
              <a:buChar char="◎"/>
              <a:defRPr/>
            </a:lvl2pPr>
            <a:lvl3pPr>
              <a:buClr>
                <a:srgbClr val="4379BD"/>
              </a:buClr>
              <a:buFont typeface="System Font Regular"/>
              <a:buChar char="●"/>
              <a:defRPr/>
            </a:lvl3pPr>
            <a:lvl4pPr marL="1546225" indent="-174625">
              <a:buClr>
                <a:srgbClr val="447ABE"/>
              </a:buClr>
              <a:buFont typeface="System Font Regular"/>
              <a:buChar char="•"/>
              <a:tabLst/>
              <a:defRPr/>
            </a:lvl4pPr>
            <a:lvl5pPr marL="2005013" indent="-176213">
              <a:buClr>
                <a:srgbClr val="447ABE"/>
              </a:buClr>
              <a:buFont typeface="System Font Regular"/>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F54BB363-35D6-5D4F-966B-8E089324F9B8}"/>
              </a:ext>
            </a:extLst>
          </p:cNvPr>
          <p:cNvSpPr>
            <a:spLocks noGrp="1"/>
          </p:cNvSpPr>
          <p:nvPr>
            <p:ph idx="10"/>
          </p:nvPr>
        </p:nvSpPr>
        <p:spPr>
          <a:xfrm>
            <a:off x="6096000" y="1676400"/>
            <a:ext cx="5724459" cy="4495800"/>
          </a:xfrm>
        </p:spPr>
        <p:txBody>
          <a:bodyPr/>
          <a:lstStyle>
            <a:lvl1pPr marL="288925" indent="-288925">
              <a:buClr>
                <a:srgbClr val="4379BD"/>
              </a:buClr>
              <a:buSzPct val="70000"/>
              <a:buFont typeface=".Hiragino Kaku Gothic Interface W3"/>
              <a:buChar char="◉"/>
              <a:tabLst/>
              <a:defRPr/>
            </a:lvl1pPr>
            <a:lvl2pPr>
              <a:buClr>
                <a:srgbClr val="447ABE"/>
              </a:buClr>
              <a:buSzPct val="70000"/>
              <a:buFont typeface=".PingFang SC Regular"/>
              <a:buChar char="◎"/>
              <a:defRPr/>
            </a:lvl2pPr>
            <a:lvl3pPr>
              <a:buClr>
                <a:srgbClr val="4379BD"/>
              </a:buClr>
              <a:buFont typeface="System Font Regular"/>
              <a:buChar char="●"/>
              <a:defRPr/>
            </a:lvl3pPr>
            <a:lvl4pPr marL="1546225" indent="-174625">
              <a:buClr>
                <a:srgbClr val="447ABE"/>
              </a:buClr>
              <a:buFont typeface="System Font Regular"/>
              <a:buChar char="•"/>
              <a:tabLst/>
              <a:defRPr/>
            </a:lvl4pPr>
            <a:lvl5pPr marL="2005013" indent="-176213">
              <a:buClr>
                <a:srgbClr val="447ABE"/>
              </a:buClr>
              <a:buFont typeface="System Font Regular"/>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836616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203201" y="6477001"/>
            <a:ext cx="1027845" cy="246221"/>
          </a:xfrm>
          <a:prstGeom prst="rect">
            <a:avLst/>
          </a:prstGeom>
          <a:noFill/>
        </p:spPr>
        <p:txBody>
          <a:bodyPr wrap="none" rtlCol="0">
            <a:spAutoFit/>
          </a:bodyPr>
          <a:lstStyle/>
          <a:p>
            <a:r>
              <a:rPr lang="en-US" sz="1000" dirty="0" smtClean="0"/>
              <a:t>Copyrights apply</a:t>
            </a:r>
            <a:endParaRPr lang="en-US" sz="1000" dirty="0"/>
          </a:p>
        </p:txBody>
      </p:sp>
    </p:spTree>
    <p:extLst>
      <p:ext uri="{BB962C8B-B14F-4D97-AF65-F5344CB8AC3E}">
        <p14:creationId xmlns:p14="http://schemas.microsoft.com/office/powerpoint/2010/main" val="836707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92460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Text (Blac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263225-221F-3145-94AA-6221A0AC2BAE}"/>
              </a:ext>
            </a:extLst>
          </p:cNvPr>
          <p:cNvSpPr>
            <a:spLocks noGrp="1"/>
          </p:cNvSpPr>
          <p:nvPr>
            <p:ph type="title"/>
          </p:nvPr>
        </p:nvSpPr>
        <p:spPr>
          <a:xfrm>
            <a:off x="359454" y="838200"/>
            <a:ext cx="11464684" cy="762000"/>
          </a:xfrm>
        </p:spPr>
        <p:txBody>
          <a:bodyPr/>
          <a:lstStyle>
            <a:lvl1pPr algn="l">
              <a:defRPr b="1" i="0" spc="-20" baseline="0">
                <a:solidFill>
                  <a:srgbClr val="53731C"/>
                </a:solidFi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F54BB363-35D6-5D4F-966B-8E089324F9B8}"/>
              </a:ext>
            </a:extLst>
          </p:cNvPr>
          <p:cNvSpPr>
            <a:spLocks noGrp="1"/>
          </p:cNvSpPr>
          <p:nvPr>
            <p:ph idx="1"/>
          </p:nvPr>
        </p:nvSpPr>
        <p:spPr>
          <a:xfrm>
            <a:off x="371540" y="1676400"/>
            <a:ext cx="11452597" cy="4495800"/>
          </a:xfrm>
        </p:spPr>
        <p:txBody>
          <a:bodyPr/>
          <a:lstStyle>
            <a:lvl1pPr marL="288925" indent="-288925">
              <a:buClr>
                <a:srgbClr val="4379BD"/>
              </a:buClr>
              <a:buSzPct val="70000"/>
              <a:buFont typeface=".Hiragino Kaku Gothic Interface W3"/>
              <a:buChar char="◉"/>
              <a:tabLst/>
              <a:defRPr/>
            </a:lvl1pPr>
            <a:lvl2pPr>
              <a:buClr>
                <a:srgbClr val="447ABE"/>
              </a:buClr>
              <a:buSzPct val="70000"/>
              <a:buFont typeface=".PingFang SC Regular"/>
              <a:buChar char="◎"/>
              <a:defRPr/>
            </a:lvl2pPr>
            <a:lvl3pPr>
              <a:buClr>
                <a:srgbClr val="4379BD"/>
              </a:buClr>
              <a:buFont typeface="System Font Regular"/>
              <a:buChar char="●"/>
              <a:defRPr/>
            </a:lvl3pPr>
            <a:lvl4pPr marL="1546225" indent="-174625">
              <a:buClr>
                <a:srgbClr val="447ABE"/>
              </a:buClr>
              <a:buFont typeface="System Font Regular"/>
              <a:buChar char="•"/>
              <a:tabLst/>
              <a:defRPr/>
            </a:lvl4pPr>
            <a:lvl5pPr marL="2005013" indent="-176213">
              <a:buClr>
                <a:srgbClr val="447ABE"/>
              </a:buClr>
              <a:buFont typeface="System Font Regular"/>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6405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fontAlgn="auto" hangingPunct="1">
              <a:spcBef>
                <a:spcPts val="0"/>
              </a:spcBef>
              <a:spcAft>
                <a:spcPts val="0"/>
              </a:spcAft>
              <a:defRPr/>
            </a:pPr>
            <a:fld id="{A85FF348-B3D9-4D48-9047-CE76AC290D03}" type="datetimeFigureOut">
              <a:rPr lang="en-US" sz="1200" smtClean="0">
                <a:solidFill>
                  <a:prstClr val="black">
                    <a:tint val="75000"/>
                  </a:prstClr>
                </a:solidFill>
                <a:latin typeface="Calibri"/>
              </a:rPr>
              <a:pPr eaLnBrk="1" fontAlgn="auto" hangingPunct="1">
                <a:spcBef>
                  <a:spcPts val="0"/>
                </a:spcBef>
                <a:spcAft>
                  <a:spcPts val="0"/>
                </a:spcAft>
                <a:defRPr/>
              </a:pPr>
              <a:t>11/26/2024</a:t>
            </a:fld>
            <a:endParaRPr lang="en-US" sz="120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algn="ctr" eaLnBrk="1" fontAlgn="auto" hangingPunct="1">
              <a:spcBef>
                <a:spcPts val="0"/>
              </a:spcBef>
              <a:spcAft>
                <a:spcPts val="0"/>
              </a:spcAft>
              <a:defRPr/>
            </a:pPr>
            <a:endParaRPr lang="en-US" sz="120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lgn="r" eaLnBrk="1" fontAlgn="auto" hangingPunct="1">
              <a:spcBef>
                <a:spcPts val="0"/>
              </a:spcBef>
              <a:spcAft>
                <a:spcPts val="0"/>
              </a:spcAft>
              <a:defRPr/>
            </a:pPr>
            <a:fld id="{225A3348-EC9C-5F45-A82A-2C26670334C6}" type="slidenum">
              <a:rPr lang="en-US" sz="1200" smtClean="0">
                <a:solidFill>
                  <a:prstClr val="black">
                    <a:tint val="75000"/>
                  </a:prstClr>
                </a:solidFill>
                <a:latin typeface="Calibri"/>
              </a:rPr>
              <a:pPr algn="r" eaLnBrk="1" fontAlgn="auto" hangingPunct="1">
                <a:spcBef>
                  <a:spcPts val="0"/>
                </a:spcBef>
                <a:spcAft>
                  <a:spcPts val="0"/>
                </a:spcAft>
                <a:defRPr/>
              </a:pPr>
              <a:t>‹#›</a:t>
            </a:fld>
            <a:endParaRPr lang="en-US" sz="1200">
              <a:solidFill>
                <a:prstClr val="black">
                  <a:tint val="75000"/>
                </a:prstClr>
              </a:solidFill>
              <a:latin typeface="Calibri"/>
            </a:endParaRPr>
          </a:p>
        </p:txBody>
      </p:sp>
    </p:spTree>
    <p:extLst>
      <p:ext uri="{BB962C8B-B14F-4D97-AF65-F5344CB8AC3E}">
        <p14:creationId xmlns:p14="http://schemas.microsoft.com/office/powerpoint/2010/main" val="4100902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fontAlgn="auto" hangingPunct="1">
              <a:spcBef>
                <a:spcPts val="0"/>
              </a:spcBef>
              <a:spcAft>
                <a:spcPts val="0"/>
              </a:spcAft>
              <a:defRPr/>
            </a:pPr>
            <a:fld id="{A85FF348-B3D9-4D48-9047-CE76AC290D03}" type="datetimeFigureOut">
              <a:rPr lang="en-US" sz="1200" smtClean="0">
                <a:solidFill>
                  <a:prstClr val="black">
                    <a:tint val="75000"/>
                  </a:prstClr>
                </a:solidFill>
                <a:latin typeface="Calibri"/>
              </a:rPr>
              <a:pPr eaLnBrk="1" fontAlgn="auto" hangingPunct="1">
                <a:spcBef>
                  <a:spcPts val="0"/>
                </a:spcBef>
                <a:spcAft>
                  <a:spcPts val="0"/>
                </a:spcAft>
                <a:defRPr/>
              </a:pPr>
              <a:t>11/26/2024</a:t>
            </a:fld>
            <a:endParaRPr lang="en-US" sz="120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algn="ctr" eaLnBrk="1" fontAlgn="auto" hangingPunct="1">
              <a:spcBef>
                <a:spcPts val="0"/>
              </a:spcBef>
              <a:spcAft>
                <a:spcPts val="0"/>
              </a:spcAft>
              <a:defRPr/>
            </a:pPr>
            <a:endParaRPr lang="en-US" sz="120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algn="r" eaLnBrk="1" fontAlgn="auto" hangingPunct="1">
              <a:spcBef>
                <a:spcPts val="0"/>
              </a:spcBef>
              <a:spcAft>
                <a:spcPts val="0"/>
              </a:spcAft>
              <a:defRPr/>
            </a:pPr>
            <a:fld id="{225A3348-EC9C-5F45-A82A-2C26670334C6}" type="slidenum">
              <a:rPr lang="en-US" sz="1200" smtClean="0">
                <a:solidFill>
                  <a:prstClr val="black">
                    <a:tint val="75000"/>
                  </a:prstClr>
                </a:solidFill>
                <a:latin typeface="Calibri"/>
              </a:rPr>
              <a:pPr algn="r" eaLnBrk="1" fontAlgn="auto" hangingPunct="1">
                <a:spcBef>
                  <a:spcPts val="0"/>
                </a:spcBef>
                <a:spcAft>
                  <a:spcPts val="0"/>
                </a:spcAft>
                <a:defRPr/>
              </a:pPr>
              <a:t>‹#›</a:t>
            </a:fld>
            <a:endParaRPr lang="en-US" sz="1200">
              <a:solidFill>
                <a:prstClr val="black">
                  <a:tint val="75000"/>
                </a:prstClr>
              </a:solidFill>
              <a:latin typeface="Calibri"/>
            </a:endParaRPr>
          </a:p>
        </p:txBody>
      </p:sp>
    </p:spTree>
    <p:extLst>
      <p:ext uri="{BB962C8B-B14F-4D97-AF65-F5344CB8AC3E}">
        <p14:creationId xmlns:p14="http://schemas.microsoft.com/office/powerpoint/2010/main" val="3276878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1" fontAlgn="auto" hangingPunct="1">
              <a:spcBef>
                <a:spcPts val="0"/>
              </a:spcBef>
              <a:spcAft>
                <a:spcPts val="0"/>
              </a:spcAft>
              <a:defRPr/>
            </a:pPr>
            <a:fld id="{A85FF348-B3D9-4D48-9047-CE76AC290D03}" type="datetimeFigureOut">
              <a:rPr lang="en-US" sz="1200" smtClean="0">
                <a:solidFill>
                  <a:prstClr val="black">
                    <a:tint val="75000"/>
                  </a:prstClr>
                </a:solidFill>
                <a:latin typeface="Calibri"/>
              </a:rPr>
              <a:pPr eaLnBrk="1" fontAlgn="auto" hangingPunct="1">
                <a:spcBef>
                  <a:spcPts val="0"/>
                </a:spcBef>
                <a:spcAft>
                  <a:spcPts val="0"/>
                </a:spcAft>
                <a:defRPr/>
              </a:pPr>
              <a:t>11/26/2024</a:t>
            </a:fld>
            <a:endParaRPr lang="en-US" sz="120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algn="ctr" eaLnBrk="1" fontAlgn="auto" hangingPunct="1">
              <a:spcBef>
                <a:spcPts val="0"/>
              </a:spcBef>
              <a:spcAft>
                <a:spcPts val="0"/>
              </a:spcAft>
              <a:defRPr/>
            </a:pPr>
            <a:endParaRPr lang="en-US" sz="120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algn="r" eaLnBrk="1" fontAlgn="auto" hangingPunct="1">
              <a:spcBef>
                <a:spcPts val="0"/>
              </a:spcBef>
              <a:spcAft>
                <a:spcPts val="0"/>
              </a:spcAft>
              <a:defRPr/>
            </a:pPr>
            <a:fld id="{225A3348-EC9C-5F45-A82A-2C26670334C6}" type="slidenum">
              <a:rPr lang="en-US" sz="1200" smtClean="0">
                <a:solidFill>
                  <a:prstClr val="black">
                    <a:tint val="75000"/>
                  </a:prstClr>
                </a:solidFill>
                <a:latin typeface="Calibri"/>
              </a:rPr>
              <a:pPr algn="r" eaLnBrk="1" fontAlgn="auto" hangingPunct="1">
                <a:spcBef>
                  <a:spcPts val="0"/>
                </a:spcBef>
                <a:spcAft>
                  <a:spcPts val="0"/>
                </a:spcAft>
                <a:defRPr/>
              </a:pPr>
              <a:t>‹#›</a:t>
            </a:fld>
            <a:endParaRPr lang="en-US" sz="1200">
              <a:solidFill>
                <a:prstClr val="black">
                  <a:tint val="75000"/>
                </a:prstClr>
              </a:solidFill>
              <a:latin typeface="Calibri"/>
            </a:endParaRPr>
          </a:p>
        </p:txBody>
      </p:sp>
    </p:spTree>
    <p:extLst>
      <p:ext uri="{BB962C8B-B14F-4D97-AF65-F5344CB8AC3E}">
        <p14:creationId xmlns:p14="http://schemas.microsoft.com/office/powerpoint/2010/main" val="627411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ed List (Green) - No footer">
    <p:spTree>
      <p:nvGrpSpPr>
        <p:cNvPr id="1" name=""/>
        <p:cNvGrpSpPr/>
        <p:nvPr/>
      </p:nvGrpSpPr>
      <p:grpSpPr>
        <a:xfrm>
          <a:off x="0" y="0"/>
          <a:ext cx="0" cy="0"/>
          <a:chOff x="0" y="0"/>
          <a:chExt cx="0" cy="0"/>
        </a:xfrm>
      </p:grpSpPr>
      <p:sp>
        <p:nvSpPr>
          <p:cNvPr id="3" name="Title 1"/>
          <p:cNvSpPr>
            <a:spLocks noGrp="1"/>
          </p:cNvSpPr>
          <p:nvPr>
            <p:ph type="title"/>
          </p:nvPr>
        </p:nvSpPr>
        <p:spPr>
          <a:xfrm>
            <a:off x="914400" y="1066801"/>
            <a:ext cx="10515600" cy="838199"/>
          </a:xfrm>
          <a:prstGeom prst="rect">
            <a:avLst/>
          </a:prstGeom>
        </p:spPr>
        <p:txBody>
          <a:bodyPr/>
          <a:lstStyle>
            <a:lvl1pPr algn="ctr">
              <a:defRPr sz="3600">
                <a:solidFill>
                  <a:schemeClr val="tx1">
                    <a:lumMod val="95000"/>
                    <a:lumOff val="5000"/>
                  </a:schemeClr>
                </a:solidFill>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914400" y="2057400"/>
            <a:ext cx="10515600" cy="4038600"/>
          </a:xfrm>
          <a:prstGeom prst="rect">
            <a:avLst/>
          </a:prstGeom>
        </p:spPr>
        <p:txBody>
          <a:bodyPr/>
          <a:lstStyle>
            <a:lvl1pPr marL="342900" indent="-342900">
              <a:buSzPct val="85000"/>
              <a:buFontTx/>
              <a:buBlip>
                <a:blip r:embed="rId2"/>
              </a:buBlip>
              <a:defRPr sz="2400">
                <a:solidFill>
                  <a:schemeClr val="tx1">
                    <a:lumMod val="95000"/>
                    <a:lumOff val="5000"/>
                  </a:schemeClr>
                </a:solidFill>
              </a:defRPr>
            </a:lvl1pPr>
          </a:lstStyle>
          <a:p>
            <a:pPr lvl="0"/>
            <a:endParaRPr lang="en-US" dirty="0" smtClean="0"/>
          </a:p>
        </p:txBody>
      </p:sp>
    </p:spTree>
    <p:extLst>
      <p:ext uri="{BB962C8B-B14F-4D97-AF65-F5344CB8AC3E}">
        <p14:creationId xmlns:p14="http://schemas.microsoft.com/office/powerpoint/2010/main" val="1560185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ulleted Text (Green)">
    <p:spTree>
      <p:nvGrpSpPr>
        <p:cNvPr id="1" name=""/>
        <p:cNvGrpSpPr/>
        <p:nvPr/>
      </p:nvGrpSpPr>
      <p:grpSpPr>
        <a:xfrm>
          <a:off x="0" y="0"/>
          <a:ext cx="0" cy="0"/>
          <a:chOff x="0" y="0"/>
          <a:chExt cx="0" cy="0"/>
        </a:xfrm>
      </p:grpSpPr>
      <p:sp>
        <p:nvSpPr>
          <p:cNvPr id="2" name="Title 1"/>
          <p:cNvSpPr>
            <a:spLocks noGrp="1"/>
          </p:cNvSpPr>
          <p:nvPr>
            <p:ph type="title"/>
          </p:nvPr>
        </p:nvSpPr>
        <p:spPr>
          <a:xfrm>
            <a:off x="914400" y="1066801"/>
            <a:ext cx="10515600" cy="838199"/>
          </a:xfrm>
          <a:prstGeom prst="rect">
            <a:avLst/>
          </a:prstGeom>
        </p:spPr>
        <p:txBody>
          <a:bodyPr/>
          <a:lstStyle>
            <a:lvl1pPr>
              <a:defRPr sz="3600">
                <a:solidFill>
                  <a:schemeClr val="tx1">
                    <a:lumMod val="95000"/>
                    <a:lumOff val="5000"/>
                  </a:schemeClr>
                </a:solidFill>
                <a:latin typeface="Calibri" panose="020F0502020204030204" pitchFamily="34" charset="0"/>
                <a:cs typeface="Calibri" panose="020F0502020204030204" pitchFamily="34" charset="0"/>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914400" y="2057400"/>
            <a:ext cx="10515600" cy="4038600"/>
          </a:xfrm>
          <a:prstGeom prst="rect">
            <a:avLst/>
          </a:prstGeom>
        </p:spPr>
        <p:txBody>
          <a:bodyPr/>
          <a:lstStyle>
            <a:lvl1pPr marL="342900" indent="-342900">
              <a:buSzPct val="85000"/>
              <a:buFontTx/>
              <a:buBlip>
                <a:blip r:embed="rId2"/>
              </a:buBlip>
              <a:defRPr sz="2400">
                <a:solidFill>
                  <a:schemeClr val="tx1">
                    <a:lumMod val="95000"/>
                    <a:lumOff val="5000"/>
                  </a:schemeClr>
                </a:solidFill>
              </a:defRPr>
            </a:lvl1pPr>
          </a:lstStyle>
          <a:p>
            <a:pPr lvl="0"/>
            <a:endParaRPr lang="en-US" dirty="0" smtClean="0"/>
          </a:p>
        </p:txBody>
      </p:sp>
    </p:spTree>
    <p:extLst>
      <p:ext uri="{BB962C8B-B14F-4D97-AF65-F5344CB8AC3E}">
        <p14:creationId xmlns:p14="http://schemas.microsoft.com/office/powerpoint/2010/main" val="2465849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ags" Target="../tags/tag6.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4.png"/><Relationship Id="rId4" Type="http://schemas.openxmlformats.org/officeDocument/2006/relationships/slideLayout" Target="../slideLayouts/slideLayout17.xml"/><Relationship Id="rId9" Type="http://schemas.openxmlformats.org/officeDocument/2006/relationships/tags" Target="../tags/tag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237DEF-AFC3-3E49-8487-4775F06B00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EAAA7E-B0EC-ED46-97AC-9D955BB010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1"/>
    </p:custData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66" r:id="rId5"/>
    <p:sldLayoutId id="2147483867" r:id="rId6"/>
    <p:sldLayoutId id="2147483868" r:id="rId7"/>
    <p:sldLayoutId id="2147483869" r:id="rId8"/>
    <p:sldLayoutId id="2147483870" r:id="rId9"/>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srcRect/>
          <a:tile tx="0" ty="0" sx="100000" sy="100000" flip="none" algn="tl"/>
        </a:blipFill>
        <a:effectLst/>
      </p:bgPr>
    </p:bg>
    <p:spTree>
      <p:nvGrpSpPr>
        <p:cNvPr id="1" name=""/>
        <p:cNvGrpSpPr/>
        <p:nvPr/>
      </p:nvGrpSpPr>
      <p:grpSpPr>
        <a:xfrm>
          <a:off x="0" y="0"/>
          <a:ext cx="0" cy="0"/>
          <a:chOff x="0" y="0"/>
          <a:chExt cx="0" cy="0"/>
        </a:xfrm>
      </p:grpSpPr>
    </p:spTree>
    <p:custDataLst>
      <p:tags r:id="rId6"/>
    </p:custDataLst>
  </p:cSld>
  <p:clrMap bg1="lt1" tx1="dk1" bg2="lt2" tx2="dk2" accent1="accent1" accent2="accent2" accent3="accent3" accent4="accent4" accent5="accent5" accent6="accent6" hlink="hlink" folHlink="folHlink"/>
  <p:sldLayoutIdLst>
    <p:sldLayoutId id="2147483852" r:id="rId1"/>
    <p:sldLayoutId id="2147483853" r:id="rId2"/>
    <p:sldLayoutId id="2147483864" r:id="rId3"/>
    <p:sldLayoutId id="2147483854" r:id="rId4"/>
  </p:sldLayoutIdLst>
  <p:timing>
    <p:tnLst>
      <p:par>
        <p:cTn id="1" dur="indefinite" restart="never" nodeType="tmRoot"/>
      </p:par>
    </p:tnLst>
  </p:timing>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Tree>
    <p:custDataLst>
      <p:tags r:id="rId9"/>
    </p:custDataLst>
  </p:cSld>
  <p:clrMap bg1="lt1" tx1="dk1" bg2="lt2" tx2="dk2" accent1="accent1" accent2="accent2" accent3="accent3" accent4="accent4" accent5="accent5" accent6="accent6" hlink="hlink" folHlink="folHlink"/>
  <p:sldLayoutIdLst>
    <p:sldLayoutId id="2147483857" r:id="rId1"/>
    <p:sldLayoutId id="2147483862" r:id="rId2"/>
    <p:sldLayoutId id="2147483858" r:id="rId3"/>
    <p:sldLayoutId id="2147483861" r:id="rId4"/>
    <p:sldLayoutId id="2147483865" r:id="rId5"/>
    <p:sldLayoutId id="2147483871" r:id="rId6"/>
    <p:sldLayoutId id="2147483872" r:id="rId7"/>
  </p:sldLayoutIdLst>
  <p:timing>
    <p:tnLst>
      <p:par>
        <p:cTn id="1" dur="indefinite" restart="never" nodeType="tmRoot"/>
      </p:par>
    </p:tnLst>
  </p:timing>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hyperlink" Target="https://www.ncbi.nlm.nih.gov/books/NBK519492/" TargetMode="Externa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www.ncbi.nlm.nih.gov/books/NBK513333/" TargetMode="External"/><Relationship Id="rId2" Type="http://schemas.openxmlformats.org/officeDocument/2006/relationships/hyperlink" Target="https://www.youtube.com/watch?v=9AeHMONQpeA" TargetMode="Externa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customXml" Target="../ink/ink3.xml"/><Relationship Id="rId18" Type="http://schemas.openxmlformats.org/officeDocument/2006/relationships/image" Target="../media/image340.png"/><Relationship Id="rId3" Type="http://schemas.openxmlformats.org/officeDocument/2006/relationships/image" Target="../media/image36.png"/><Relationship Id="rId21" Type="http://schemas.openxmlformats.org/officeDocument/2006/relationships/customXml" Target="../ink/ink7.xml"/><Relationship Id="rId7" Type="http://schemas.openxmlformats.org/officeDocument/2006/relationships/customXml" Target="../ink/ink2.xml"/><Relationship Id="rId2" Type="http://schemas.openxmlformats.org/officeDocument/2006/relationships/image" Target="../media/image35.png"/><Relationship Id="rId20" Type="http://schemas.openxmlformats.org/officeDocument/2006/relationships/customXml" Target="../ink/ink6.xml"/><Relationship Id="rId1" Type="http://schemas.openxmlformats.org/officeDocument/2006/relationships/slideLayout" Target="../slideLayouts/slideLayout5.xml"/><Relationship Id="rId6" Type="http://schemas.openxmlformats.org/officeDocument/2006/relationships/image" Target="../media/image16.emf"/><Relationship Id="rId24" Type="http://schemas.openxmlformats.org/officeDocument/2006/relationships/customXml" Target="../ink/ink9.xml"/><Relationship Id="rId5" Type="http://schemas.openxmlformats.org/officeDocument/2006/relationships/customXml" Target="../ink/ink1.xml"/><Relationship Id="rId23" Type="http://schemas.openxmlformats.org/officeDocument/2006/relationships/image" Target="../media/image350.png"/><Relationship Id="rId10" Type="http://schemas.openxmlformats.org/officeDocument/2006/relationships/customXml" Target="../ink/ink4.xml"/><Relationship Id="rId19" Type="http://schemas.openxmlformats.org/officeDocument/2006/relationships/customXml" Target="../ink/ink5.xml"/><Relationship Id="rId4" Type="http://schemas.openxmlformats.org/officeDocument/2006/relationships/image" Target="../media/image37.png"/><Relationship Id="rId9" Type="http://schemas.openxmlformats.org/officeDocument/2006/relationships/image" Target="../media/image17.emf"/><Relationship Id="rId22" Type="http://schemas.openxmlformats.org/officeDocument/2006/relationships/customXml" Target="../ink/ink8.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9.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9.xml"/><Relationship Id="rId6" Type="http://schemas.openxmlformats.org/officeDocument/2006/relationships/image" Target="../media/image46.png"/><Relationship Id="rId5" Type="http://schemas.microsoft.com/office/2007/relationships/hdphoto" Target="../media/hdphoto6.wdp"/><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hyperlink" Target="https://www.ncbi.nlm.nih.gov/pmc/articles/PMC8487862/"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hyperlink" Target="https://www.amjmed.com/action/showPdf?pii=S0002-9343%2820%2930801-9" TargetMode="Externa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62644" y="2362200"/>
            <a:ext cx="10134600" cy="1660377"/>
          </a:xfrm>
        </p:spPr>
        <p:txBody>
          <a:bodyPr/>
          <a:lstStyle/>
          <a:p>
            <a:r>
              <a:rPr lang="en-US" dirty="0"/>
              <a:t>Low Back Pain in Primary Care</a:t>
            </a:r>
            <a:br>
              <a:rPr lang="en-US" dirty="0"/>
            </a:br>
            <a:r>
              <a:rPr lang="en-US" dirty="0" smtClean="0"/>
              <a:t>2024-2025 Residency Cohort</a:t>
            </a:r>
            <a:r>
              <a:rPr lang="en-US" dirty="0"/>
              <a:t/>
            </a:r>
            <a:br>
              <a:rPr lang="en-US" dirty="0"/>
            </a:br>
            <a:endParaRPr lang="en-US" dirty="0"/>
          </a:p>
        </p:txBody>
      </p:sp>
      <p:sp>
        <p:nvSpPr>
          <p:cNvPr id="4" name="Text Placeholder 3"/>
          <p:cNvSpPr>
            <a:spLocks noGrp="1"/>
          </p:cNvSpPr>
          <p:nvPr>
            <p:ph type="body" sz="quarter" idx="12"/>
          </p:nvPr>
        </p:nvSpPr>
        <p:spPr>
          <a:xfrm>
            <a:off x="1062644" y="4495800"/>
            <a:ext cx="10134600" cy="838200"/>
          </a:xfrm>
        </p:spPr>
        <p:txBody>
          <a:bodyPr/>
          <a:lstStyle/>
          <a:p>
            <a:r>
              <a:rPr lang="en-US" dirty="0" smtClean="0"/>
              <a:t>Dan Wilensky, MD</a:t>
            </a:r>
          </a:p>
          <a:p>
            <a:r>
              <a:rPr lang="en-US" dirty="0" smtClean="0"/>
              <a:t>Chief Preceptor</a:t>
            </a:r>
            <a:endParaRPr lang="en-US" dirty="0"/>
          </a:p>
        </p:txBody>
      </p:sp>
    </p:spTree>
    <p:extLst>
      <p:ext uri="{BB962C8B-B14F-4D97-AF65-F5344CB8AC3E}">
        <p14:creationId xmlns:p14="http://schemas.microsoft.com/office/powerpoint/2010/main" val="29903054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7766" y="1066800"/>
            <a:ext cx="11464684" cy="762000"/>
          </a:xfrm>
        </p:spPr>
        <p:txBody>
          <a:bodyPr>
            <a:normAutofit fontScale="90000"/>
          </a:bodyPr>
          <a:lstStyle/>
          <a:p>
            <a:pPr algn="ctr"/>
            <a:r>
              <a:rPr lang="en-US" dirty="0" err="1" smtClean="0"/>
              <a:t>Pseudoradiculitis</a:t>
            </a:r>
            <a:r>
              <a:rPr lang="en-US" dirty="0" smtClean="0"/>
              <a:t/>
            </a:r>
            <a:br>
              <a:rPr lang="en-US" dirty="0" smtClean="0"/>
            </a:br>
            <a:endParaRPr lang="en-US" dirty="0"/>
          </a:p>
        </p:txBody>
      </p:sp>
      <p:sp>
        <p:nvSpPr>
          <p:cNvPr id="6" name="Content Placeholder 5"/>
          <p:cNvSpPr>
            <a:spLocks noGrp="1"/>
          </p:cNvSpPr>
          <p:nvPr>
            <p:ph idx="1"/>
          </p:nvPr>
        </p:nvSpPr>
        <p:spPr/>
        <p:txBody>
          <a:bodyPr>
            <a:normAutofit/>
          </a:bodyPr>
          <a:lstStyle/>
          <a:p>
            <a:r>
              <a:rPr lang="en-US" sz="3500" dirty="0" smtClean="0"/>
              <a:t>Hip joint</a:t>
            </a:r>
          </a:p>
          <a:p>
            <a:pPr lvl="1"/>
            <a:r>
              <a:rPr lang="en-US" dirty="0" smtClean="0"/>
              <a:t>Pain usually travels medially down thigh to knee (not below)</a:t>
            </a:r>
          </a:p>
          <a:p>
            <a:r>
              <a:rPr lang="en-US" sz="3500" dirty="0" smtClean="0"/>
              <a:t>Myofascial</a:t>
            </a:r>
            <a:endParaRPr lang="en-US" sz="3500" dirty="0"/>
          </a:p>
          <a:p>
            <a:pPr marL="0" indent="0">
              <a:buNone/>
            </a:pPr>
            <a:endParaRPr lang="en-US" dirty="0"/>
          </a:p>
          <a:p>
            <a:pPr lvl="2"/>
            <a:endParaRPr lang="en-US" dirty="0"/>
          </a:p>
          <a:p>
            <a:pPr marL="457200" lvl="1" indent="0">
              <a:buNone/>
            </a:pPr>
            <a:r>
              <a:rPr lang="en-US" dirty="0" smtClean="0"/>
              <a:t>	</a:t>
            </a:r>
            <a:endParaRPr lang="en-US" dirty="0"/>
          </a:p>
          <a:p>
            <a:pPr lvl="1"/>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5943600" y="3526508"/>
            <a:ext cx="4648200" cy="2827655"/>
          </a:xfrm>
          <a:prstGeom prst="rect">
            <a:avLst/>
          </a:prstGeom>
        </p:spPr>
      </p:pic>
      <p:pic>
        <p:nvPicPr>
          <p:cNvPr id="7" name="Picture 6"/>
          <p:cNvPicPr>
            <a:picLocks noChangeAspect="1"/>
          </p:cNvPicPr>
          <p:nvPr/>
        </p:nvPicPr>
        <p:blipFill>
          <a:blip r:embed="rId3"/>
          <a:stretch>
            <a:fillRect/>
          </a:stretch>
        </p:blipFill>
        <p:spPr>
          <a:xfrm>
            <a:off x="1676400" y="3354186"/>
            <a:ext cx="3770656" cy="3259380"/>
          </a:xfrm>
          <a:prstGeom prst="rect">
            <a:avLst/>
          </a:prstGeom>
        </p:spPr>
      </p:pic>
    </p:spTree>
    <p:extLst>
      <p:ext uri="{BB962C8B-B14F-4D97-AF65-F5344CB8AC3E}">
        <p14:creationId xmlns:p14="http://schemas.microsoft.com/office/powerpoint/2010/main" val="33612785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57200"/>
            <a:ext cx="11464684" cy="762000"/>
          </a:xfrm>
        </p:spPr>
        <p:txBody>
          <a:bodyPr/>
          <a:lstStyle/>
          <a:p>
            <a:pPr algn="ctr"/>
            <a:r>
              <a:rPr lang="en-US" dirty="0" err="1" smtClean="0"/>
              <a:t>Meralgia</a:t>
            </a:r>
            <a:r>
              <a:rPr lang="en-US" dirty="0" smtClean="0"/>
              <a:t> </a:t>
            </a:r>
            <a:r>
              <a:rPr lang="en-US" dirty="0" err="1" smtClean="0"/>
              <a:t>Paresthetica</a:t>
            </a:r>
            <a:r>
              <a:rPr lang="en-US" dirty="0" smtClean="0"/>
              <a:t/>
            </a:r>
            <a:br>
              <a:rPr lang="en-US" dirty="0" smtClean="0"/>
            </a:br>
            <a:r>
              <a:rPr lang="en-US" sz="2800" dirty="0" smtClean="0"/>
              <a:t>No back pain.  Sensory only</a:t>
            </a:r>
            <a:endParaRPr lang="en-US" sz="2800" dirty="0"/>
          </a:p>
        </p:txBody>
      </p:sp>
      <p:pic>
        <p:nvPicPr>
          <p:cNvPr id="3" name="Content Placeholder 2"/>
          <p:cNvPicPr>
            <a:picLocks noGrp="1" noChangeAspect="1"/>
          </p:cNvPicPr>
          <p:nvPr>
            <p:ph idx="1"/>
          </p:nvPr>
        </p:nvPicPr>
        <p:blipFill>
          <a:blip r:embed="rId2"/>
          <a:stretch>
            <a:fillRect/>
          </a:stretch>
        </p:blipFill>
        <p:spPr>
          <a:xfrm>
            <a:off x="1905000" y="2257425"/>
            <a:ext cx="3943350" cy="3943350"/>
          </a:xfrm>
          <a:prstGeom prst="rect">
            <a:avLst/>
          </a:prstGeom>
        </p:spPr>
      </p:pic>
      <p:pic>
        <p:nvPicPr>
          <p:cNvPr id="4" name="Picture 3"/>
          <p:cNvPicPr>
            <a:picLocks noChangeAspect="1"/>
          </p:cNvPicPr>
          <p:nvPr/>
        </p:nvPicPr>
        <p:blipFill>
          <a:blip r:embed="rId3"/>
          <a:stretch>
            <a:fillRect/>
          </a:stretch>
        </p:blipFill>
        <p:spPr>
          <a:xfrm>
            <a:off x="6781800" y="1981199"/>
            <a:ext cx="2514600" cy="4630465"/>
          </a:xfrm>
          <a:prstGeom prst="rect">
            <a:avLst/>
          </a:prstGeom>
        </p:spPr>
      </p:pic>
    </p:spTree>
    <p:extLst>
      <p:ext uri="{BB962C8B-B14F-4D97-AF65-F5344CB8AC3E}">
        <p14:creationId xmlns:p14="http://schemas.microsoft.com/office/powerpoint/2010/main" val="27407338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does a + </a:t>
            </a:r>
            <a:r>
              <a:rPr lang="en-US" dirty="0" smtClean="0"/>
              <a:t>SLR (Straight Leg Raise) </a:t>
            </a:r>
            <a:r>
              <a:rPr lang="en-US" dirty="0"/>
              <a:t>test mean</a:t>
            </a:r>
          </a:p>
        </p:txBody>
      </p:sp>
      <p:sp>
        <p:nvSpPr>
          <p:cNvPr id="3" name="Content Placeholder 2"/>
          <p:cNvSpPr>
            <a:spLocks noGrp="1"/>
          </p:cNvSpPr>
          <p:nvPr>
            <p:ph idx="1"/>
          </p:nvPr>
        </p:nvSpPr>
        <p:spPr/>
        <p:txBody>
          <a:bodyPr/>
          <a:lstStyle/>
          <a:p>
            <a:r>
              <a:rPr lang="en-US" dirty="0" smtClean="0"/>
              <a:t>Inflammation/compression </a:t>
            </a:r>
            <a:r>
              <a:rPr lang="en-US" dirty="0"/>
              <a:t>of nerve: Usually nerve root, occasionally other nerve structure like plexus, sciatic nerve</a:t>
            </a:r>
          </a:p>
          <a:p>
            <a:r>
              <a:rPr lang="en-US" dirty="0"/>
              <a:t>Suggests anti-inflammatory (oral or epidural) may well help a lot</a:t>
            </a:r>
          </a:p>
        </p:txBody>
      </p:sp>
    </p:spTree>
    <p:extLst>
      <p:ext uri="{BB962C8B-B14F-4D97-AF65-F5344CB8AC3E}">
        <p14:creationId xmlns:p14="http://schemas.microsoft.com/office/powerpoint/2010/main" val="30692243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raight Leg Raise Tests for Space-Occupying Les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90600"/>
            <a:ext cx="4129680" cy="46315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750245" y="2057400"/>
            <a:ext cx="5613080" cy="3152775"/>
          </a:xfrm>
          <a:prstGeom prst="rect">
            <a:avLst/>
          </a:prstGeom>
        </p:spPr>
      </p:pic>
      <p:sp>
        <p:nvSpPr>
          <p:cNvPr id="3" name="TextBox 2"/>
          <p:cNvSpPr txBox="1"/>
          <p:nvPr/>
        </p:nvSpPr>
        <p:spPr>
          <a:xfrm>
            <a:off x="1524000" y="1295400"/>
            <a:ext cx="1447800" cy="523220"/>
          </a:xfrm>
          <a:prstGeom prst="rect">
            <a:avLst/>
          </a:prstGeom>
          <a:noFill/>
        </p:spPr>
        <p:txBody>
          <a:bodyPr wrap="square" rtlCol="0">
            <a:spAutoFit/>
          </a:bodyPr>
          <a:lstStyle/>
          <a:p>
            <a:r>
              <a:rPr lang="en-US" sz="2800" b="1" dirty="0" smtClean="0">
                <a:solidFill>
                  <a:srgbClr val="7030A0"/>
                </a:solidFill>
              </a:rPr>
              <a:t>SLR</a:t>
            </a:r>
            <a:endParaRPr lang="en-US" sz="2800" b="1" dirty="0">
              <a:solidFill>
                <a:srgbClr val="7030A0"/>
              </a:solidFill>
            </a:endParaRPr>
          </a:p>
        </p:txBody>
      </p:sp>
      <p:sp>
        <p:nvSpPr>
          <p:cNvPr id="5" name="TextBox 4"/>
          <p:cNvSpPr txBox="1"/>
          <p:nvPr/>
        </p:nvSpPr>
        <p:spPr>
          <a:xfrm>
            <a:off x="5943600" y="2362200"/>
            <a:ext cx="1676400" cy="523220"/>
          </a:xfrm>
          <a:prstGeom prst="rect">
            <a:avLst/>
          </a:prstGeom>
          <a:noFill/>
        </p:spPr>
        <p:txBody>
          <a:bodyPr wrap="square" rtlCol="0">
            <a:spAutoFit/>
          </a:bodyPr>
          <a:lstStyle/>
          <a:p>
            <a:r>
              <a:rPr lang="en-US" sz="2800" b="1" dirty="0" smtClean="0">
                <a:solidFill>
                  <a:srgbClr val="7030A0"/>
                </a:solidFill>
              </a:rPr>
              <a:t>Slump</a:t>
            </a:r>
            <a:endParaRPr lang="en-US" sz="2800" b="1" dirty="0">
              <a:solidFill>
                <a:srgbClr val="7030A0"/>
              </a:solidFill>
            </a:endParaRPr>
          </a:p>
        </p:txBody>
      </p:sp>
    </p:spTree>
    <p:extLst>
      <p:ext uri="{BB962C8B-B14F-4D97-AF65-F5344CB8AC3E}">
        <p14:creationId xmlns:p14="http://schemas.microsoft.com/office/powerpoint/2010/main" val="36625521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Not Every Provider’s SLR is equal</a:t>
            </a:r>
            <a:endParaRPr lang="en-US" dirty="0"/>
          </a:p>
        </p:txBody>
      </p:sp>
      <p:sp>
        <p:nvSpPr>
          <p:cNvPr id="5" name="Content Placeholder 4"/>
          <p:cNvSpPr>
            <a:spLocks noGrp="1"/>
          </p:cNvSpPr>
          <p:nvPr>
            <p:ph idx="1"/>
          </p:nvPr>
        </p:nvSpPr>
        <p:spPr/>
        <p:txBody>
          <a:bodyPr>
            <a:normAutofit/>
          </a:bodyPr>
          <a:lstStyle/>
          <a:p>
            <a:r>
              <a:rPr lang="en-US" dirty="0"/>
              <a:t>My view of a </a:t>
            </a:r>
            <a:r>
              <a:rPr lang="en-US" sz="2800" b="1" i="1" dirty="0"/>
              <a:t>true</a:t>
            </a:r>
            <a:r>
              <a:rPr lang="en-US" dirty="0"/>
              <a:t> positive SLR.  Defining it differently will increase the sensitivity at the expense of specificity</a:t>
            </a:r>
          </a:p>
          <a:p>
            <a:pPr lvl="1"/>
            <a:r>
              <a:rPr lang="en-US" dirty="0"/>
              <a:t>Passively lifting the leg above 30 degrees causes </a:t>
            </a:r>
            <a:r>
              <a:rPr lang="en-US" dirty="0" err="1"/>
              <a:t>neuritic</a:t>
            </a:r>
            <a:r>
              <a:rPr lang="en-US" dirty="0"/>
              <a:t>, radicular pain</a:t>
            </a:r>
          </a:p>
          <a:p>
            <a:pPr lvl="1"/>
            <a:r>
              <a:rPr lang="en-US" dirty="0"/>
              <a:t>Lower leg until the moment that the patient tells me that the </a:t>
            </a:r>
            <a:r>
              <a:rPr lang="en-US" dirty="0" err="1"/>
              <a:t>neuritic</a:t>
            </a:r>
            <a:r>
              <a:rPr lang="en-US" dirty="0"/>
              <a:t> leg pain went away (or eased).</a:t>
            </a:r>
          </a:p>
          <a:p>
            <a:pPr lvl="1"/>
            <a:r>
              <a:rPr lang="en-US" dirty="0" err="1"/>
              <a:t>Dorsiflex</a:t>
            </a:r>
            <a:r>
              <a:rPr lang="en-US" dirty="0"/>
              <a:t> the foot and the symptoms return</a:t>
            </a:r>
          </a:p>
          <a:p>
            <a:pPr lvl="1"/>
            <a:r>
              <a:rPr lang="en-US" dirty="0"/>
              <a:t>Anything less than that I would describe as ‘equivocal’ and describe the findings in my exam</a:t>
            </a:r>
          </a:p>
          <a:p>
            <a:r>
              <a:rPr lang="en-US" dirty="0"/>
              <a:t>Contralateral + SLR is even more specific</a:t>
            </a:r>
          </a:p>
          <a:p>
            <a:r>
              <a:rPr lang="en-US" dirty="0"/>
              <a:t>A </a:t>
            </a:r>
            <a:r>
              <a:rPr lang="en-US" dirty="0" err="1"/>
              <a:t>neg</a:t>
            </a:r>
            <a:r>
              <a:rPr lang="en-US" dirty="0"/>
              <a:t> sitting SLR with a + supine SLR is a positive </a:t>
            </a:r>
            <a:r>
              <a:rPr lang="en-US" dirty="0" err="1"/>
              <a:t>Wadell’s</a:t>
            </a:r>
            <a:r>
              <a:rPr lang="en-US" dirty="0"/>
              <a:t> sign</a:t>
            </a:r>
            <a:endParaRPr lang="en-US" sz="1600" dirty="0"/>
          </a:p>
          <a:p>
            <a:pPr marL="0" indent="0">
              <a:buNone/>
            </a:pPr>
            <a:endParaRPr lang="en-US" dirty="0"/>
          </a:p>
        </p:txBody>
      </p:sp>
      <p:sp>
        <p:nvSpPr>
          <p:cNvPr id="4" name="TextBox 3"/>
          <p:cNvSpPr txBox="1"/>
          <p:nvPr/>
        </p:nvSpPr>
        <p:spPr>
          <a:xfrm>
            <a:off x="7772400" y="6002923"/>
            <a:ext cx="5638800" cy="338554"/>
          </a:xfrm>
          <a:prstGeom prst="rect">
            <a:avLst/>
          </a:prstGeom>
          <a:noFill/>
        </p:spPr>
        <p:txBody>
          <a:bodyPr wrap="square" rtlCol="0">
            <a:spAutoFit/>
          </a:bodyPr>
          <a:lstStyle/>
          <a:p>
            <a:r>
              <a:rPr lang="en-US" sz="1600" dirty="0">
                <a:hlinkClick r:id="rId2"/>
              </a:rPr>
              <a:t>https://www.ncbi.nlm.nih.gov/books/NBK519492/</a:t>
            </a:r>
            <a:endParaRPr lang="en-US" sz="1600" dirty="0"/>
          </a:p>
        </p:txBody>
      </p:sp>
    </p:spTree>
    <p:extLst>
      <p:ext uri="{BB962C8B-B14F-4D97-AF65-F5344CB8AC3E}">
        <p14:creationId xmlns:p14="http://schemas.microsoft.com/office/powerpoint/2010/main" val="5509097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326953" y="152400"/>
            <a:ext cx="4407347" cy="6553199"/>
          </a:xfrm>
          <a:prstGeom prst="rect">
            <a:avLst/>
          </a:prstGeom>
        </p:spPr>
      </p:pic>
      <p:sp>
        <p:nvSpPr>
          <p:cNvPr id="4" name="TextBox 3"/>
          <p:cNvSpPr txBox="1"/>
          <p:nvPr/>
        </p:nvSpPr>
        <p:spPr>
          <a:xfrm>
            <a:off x="8153400" y="1524000"/>
            <a:ext cx="2971800" cy="646331"/>
          </a:xfrm>
          <a:prstGeom prst="rect">
            <a:avLst/>
          </a:prstGeom>
          <a:noFill/>
        </p:spPr>
        <p:txBody>
          <a:bodyPr wrap="square" rtlCol="0">
            <a:spAutoFit/>
          </a:bodyPr>
          <a:lstStyle/>
          <a:p>
            <a:r>
              <a:rPr lang="en-US" dirty="0" smtClean="0">
                <a:solidFill>
                  <a:srgbClr val="567621"/>
                </a:solidFill>
                <a:latin typeface="+mn-lt"/>
              </a:rPr>
              <a:t>Can they get up from chair without arms?</a:t>
            </a:r>
            <a:endParaRPr lang="en-US" dirty="0">
              <a:solidFill>
                <a:srgbClr val="567621"/>
              </a:solidFill>
              <a:latin typeface="+mn-lt"/>
            </a:endParaRPr>
          </a:p>
        </p:txBody>
      </p:sp>
      <p:sp>
        <p:nvSpPr>
          <p:cNvPr id="5" name="TextBox 4"/>
          <p:cNvSpPr txBox="1"/>
          <p:nvPr/>
        </p:nvSpPr>
        <p:spPr>
          <a:xfrm>
            <a:off x="8229600" y="3048000"/>
            <a:ext cx="2667000" cy="369332"/>
          </a:xfrm>
          <a:prstGeom prst="rect">
            <a:avLst/>
          </a:prstGeom>
          <a:noFill/>
        </p:spPr>
        <p:txBody>
          <a:bodyPr wrap="square" rtlCol="0">
            <a:spAutoFit/>
          </a:bodyPr>
          <a:lstStyle/>
          <a:p>
            <a:r>
              <a:rPr lang="en-US" dirty="0" smtClean="0">
                <a:solidFill>
                  <a:srgbClr val="567621"/>
                </a:solidFill>
                <a:latin typeface="+mn-lt"/>
              </a:rPr>
              <a:t>Do the knees buckle?</a:t>
            </a:r>
            <a:endParaRPr lang="en-US" dirty="0">
              <a:solidFill>
                <a:srgbClr val="567621"/>
              </a:solidFill>
              <a:latin typeface="+mn-lt"/>
            </a:endParaRPr>
          </a:p>
        </p:txBody>
      </p:sp>
      <p:sp>
        <p:nvSpPr>
          <p:cNvPr id="6" name="TextBox 5"/>
          <p:cNvSpPr txBox="1"/>
          <p:nvPr/>
        </p:nvSpPr>
        <p:spPr>
          <a:xfrm>
            <a:off x="8153400" y="4191000"/>
            <a:ext cx="3048000" cy="369332"/>
          </a:xfrm>
          <a:prstGeom prst="rect">
            <a:avLst/>
          </a:prstGeom>
          <a:noFill/>
        </p:spPr>
        <p:txBody>
          <a:bodyPr wrap="square" rtlCol="0">
            <a:spAutoFit/>
          </a:bodyPr>
          <a:lstStyle/>
          <a:p>
            <a:r>
              <a:rPr lang="en-US" dirty="0" smtClean="0">
                <a:solidFill>
                  <a:srgbClr val="567621"/>
                </a:solidFill>
                <a:latin typeface="+mn-lt"/>
              </a:rPr>
              <a:t>Foot drop?/dragging toe?</a:t>
            </a:r>
            <a:endParaRPr lang="en-US" dirty="0">
              <a:solidFill>
                <a:srgbClr val="567621"/>
              </a:solidFill>
              <a:latin typeface="+mn-lt"/>
            </a:endParaRPr>
          </a:p>
        </p:txBody>
      </p:sp>
      <p:sp>
        <p:nvSpPr>
          <p:cNvPr id="7" name="TextBox 6"/>
          <p:cNvSpPr txBox="1"/>
          <p:nvPr/>
        </p:nvSpPr>
        <p:spPr>
          <a:xfrm>
            <a:off x="0" y="1394694"/>
            <a:ext cx="3505200" cy="1077218"/>
          </a:xfrm>
          <a:prstGeom prst="rect">
            <a:avLst/>
          </a:prstGeom>
          <a:noFill/>
        </p:spPr>
        <p:txBody>
          <a:bodyPr wrap="square" rtlCol="0">
            <a:spAutoFit/>
          </a:bodyPr>
          <a:lstStyle/>
          <a:p>
            <a:pPr algn="ctr"/>
            <a:r>
              <a:rPr lang="en-US" sz="3200" dirty="0" smtClean="0">
                <a:solidFill>
                  <a:srgbClr val="567621"/>
                </a:solidFill>
                <a:latin typeface="+mn-lt"/>
              </a:rPr>
              <a:t>A nerve-root focused H&amp;P</a:t>
            </a:r>
            <a:endParaRPr lang="en-US" sz="3200" dirty="0">
              <a:solidFill>
                <a:srgbClr val="567621"/>
              </a:solidFill>
              <a:latin typeface="+mn-lt"/>
            </a:endParaRPr>
          </a:p>
        </p:txBody>
      </p:sp>
    </p:spTree>
    <p:extLst>
      <p:ext uri="{BB962C8B-B14F-4D97-AF65-F5344CB8AC3E}">
        <p14:creationId xmlns:p14="http://schemas.microsoft.com/office/powerpoint/2010/main" val="23608658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43200" y="914400"/>
            <a:ext cx="5151547" cy="5328172"/>
          </a:xfrm>
          <a:prstGeom prst="rect">
            <a:avLst/>
          </a:prstGeom>
        </p:spPr>
      </p:pic>
    </p:spTree>
    <p:extLst>
      <p:ext uri="{BB962C8B-B14F-4D97-AF65-F5344CB8AC3E}">
        <p14:creationId xmlns:p14="http://schemas.microsoft.com/office/powerpoint/2010/main" val="1656987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454" y="1219200"/>
            <a:ext cx="11464684" cy="762000"/>
          </a:xfrm>
        </p:spPr>
        <p:txBody>
          <a:bodyPr>
            <a:noAutofit/>
          </a:bodyPr>
          <a:lstStyle/>
          <a:p>
            <a:pPr algn="ctr"/>
            <a:r>
              <a:rPr lang="en-US" sz="4000" dirty="0"/>
              <a:t>Brief Intervention</a:t>
            </a:r>
            <a:br>
              <a:rPr lang="en-US" sz="4000" dirty="0"/>
            </a:br>
            <a:r>
              <a:rPr lang="en-US" sz="4000" dirty="0"/>
              <a:t>Radiculitis and mild Radiculopathy</a:t>
            </a:r>
            <a:endParaRPr lang="en-US" sz="4000" b="1" dirty="0"/>
          </a:p>
        </p:txBody>
      </p:sp>
      <p:sp>
        <p:nvSpPr>
          <p:cNvPr id="3" name="Content Placeholder 2"/>
          <p:cNvSpPr>
            <a:spLocks noGrp="1"/>
          </p:cNvSpPr>
          <p:nvPr>
            <p:ph idx="1"/>
          </p:nvPr>
        </p:nvSpPr>
        <p:spPr>
          <a:xfrm>
            <a:off x="371541" y="2514600"/>
            <a:ext cx="11452597" cy="4495800"/>
          </a:xfrm>
        </p:spPr>
        <p:txBody>
          <a:bodyPr>
            <a:normAutofit/>
          </a:bodyPr>
          <a:lstStyle/>
          <a:p>
            <a:r>
              <a:rPr lang="en-US" sz="2800" dirty="0"/>
              <a:t>Consider oral steroids (8-10 day taper, 40-60mg start) especially when there is + SLR</a:t>
            </a:r>
          </a:p>
          <a:p>
            <a:r>
              <a:rPr lang="en-US" sz="2800" dirty="0"/>
              <a:t>Consider gabapentin, </a:t>
            </a:r>
            <a:r>
              <a:rPr lang="en-US" sz="2800" dirty="0" err="1"/>
              <a:t>pregabalin</a:t>
            </a:r>
            <a:r>
              <a:rPr lang="en-US" sz="2800" dirty="0"/>
              <a:t>, TCA; at least at bedtime to help sleep</a:t>
            </a:r>
          </a:p>
          <a:p>
            <a:r>
              <a:rPr lang="en-US" sz="2800" dirty="0"/>
              <a:t>Muscle relaxant if there is a component of paraspinous spasm</a:t>
            </a:r>
          </a:p>
          <a:p>
            <a:r>
              <a:rPr lang="en-US" sz="2800" dirty="0"/>
              <a:t>Consider </a:t>
            </a:r>
            <a:r>
              <a:rPr lang="en-US" sz="2800" dirty="0" smtClean="0"/>
              <a:t>opioids (short course), </a:t>
            </a:r>
            <a:r>
              <a:rPr lang="en-US" sz="2800" dirty="0"/>
              <a:t>at least at bedtime when pain interferes w/ </a:t>
            </a:r>
            <a:r>
              <a:rPr lang="en-US" sz="2800" dirty="0" smtClean="0"/>
              <a:t>sleep.</a:t>
            </a:r>
            <a:endParaRPr lang="en-US" dirty="0"/>
          </a:p>
        </p:txBody>
      </p:sp>
    </p:spTree>
    <p:extLst>
      <p:ext uri="{BB962C8B-B14F-4D97-AF65-F5344CB8AC3E}">
        <p14:creationId xmlns:p14="http://schemas.microsoft.com/office/powerpoint/2010/main" val="37523923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454" y="1066800"/>
            <a:ext cx="11464684" cy="762000"/>
          </a:xfrm>
        </p:spPr>
        <p:txBody>
          <a:bodyPr>
            <a:noAutofit/>
          </a:bodyPr>
          <a:lstStyle/>
          <a:p>
            <a:pPr algn="ctr"/>
            <a:r>
              <a:rPr lang="en-US" sz="4000" dirty="0"/>
              <a:t>Brief Intervention</a:t>
            </a:r>
            <a:br>
              <a:rPr lang="en-US" sz="4000" dirty="0"/>
            </a:br>
            <a:r>
              <a:rPr lang="en-US" sz="4000" dirty="0"/>
              <a:t>Radiculitis and mild Radiculopathy</a:t>
            </a:r>
            <a:endParaRPr lang="en-US" sz="4000" b="1" dirty="0"/>
          </a:p>
        </p:txBody>
      </p:sp>
      <p:sp>
        <p:nvSpPr>
          <p:cNvPr id="3" name="Content Placeholder 2"/>
          <p:cNvSpPr>
            <a:spLocks noGrp="1"/>
          </p:cNvSpPr>
          <p:nvPr>
            <p:ph idx="1"/>
          </p:nvPr>
        </p:nvSpPr>
        <p:spPr>
          <a:xfrm>
            <a:off x="359454" y="2209800"/>
            <a:ext cx="11452597" cy="4495800"/>
          </a:xfrm>
        </p:spPr>
        <p:txBody>
          <a:bodyPr>
            <a:normAutofit/>
          </a:bodyPr>
          <a:lstStyle/>
          <a:p>
            <a:r>
              <a:rPr lang="en-US" sz="2800" dirty="0"/>
              <a:t>Physical therapy referral for their diagnostic </a:t>
            </a:r>
            <a:r>
              <a:rPr lang="en-US" sz="2800" dirty="0" err="1"/>
              <a:t>eval</a:t>
            </a:r>
            <a:r>
              <a:rPr lang="en-US" sz="2800" dirty="0"/>
              <a:t>, report on </a:t>
            </a:r>
            <a:r>
              <a:rPr lang="en-US" sz="2800" dirty="0" err="1"/>
              <a:t>pt</a:t>
            </a:r>
            <a:r>
              <a:rPr lang="en-US" sz="2800" dirty="0"/>
              <a:t> engagement, and care</a:t>
            </a:r>
          </a:p>
          <a:p>
            <a:r>
              <a:rPr lang="en-US" sz="2800" dirty="0"/>
              <a:t>Consider engaging massage, acupuncture, chiropractor for </a:t>
            </a:r>
            <a:r>
              <a:rPr lang="en-US" sz="2800" dirty="0" err="1"/>
              <a:t>sx</a:t>
            </a:r>
            <a:r>
              <a:rPr lang="en-US" sz="2800" dirty="0"/>
              <a:t> control</a:t>
            </a:r>
          </a:p>
          <a:p>
            <a:r>
              <a:rPr lang="en-US" sz="2800" dirty="0"/>
              <a:t>Plan for the </a:t>
            </a:r>
            <a:r>
              <a:rPr lang="en-US" sz="2800" dirty="0" smtClean="0"/>
              <a:t>worst, </a:t>
            </a:r>
            <a:r>
              <a:rPr lang="en-US" sz="2800" dirty="0"/>
              <a:t>hope for the best: </a:t>
            </a:r>
            <a:r>
              <a:rPr lang="en-US" sz="2800" dirty="0" smtClean="0"/>
              <a:t>next step(s) if </a:t>
            </a:r>
            <a:r>
              <a:rPr lang="en-US" sz="2800" dirty="0"/>
              <a:t>the pain </a:t>
            </a:r>
            <a:r>
              <a:rPr lang="en-US" sz="2800" dirty="0" smtClean="0"/>
              <a:t>persist? (using </a:t>
            </a:r>
            <a:r>
              <a:rPr lang="en-US" sz="2800" dirty="0"/>
              <a:t>feedback from </a:t>
            </a:r>
            <a:r>
              <a:rPr lang="en-US" sz="2800" dirty="0" smtClean="0"/>
              <a:t>PT, if feasible)</a:t>
            </a:r>
            <a:endParaRPr lang="en-US" sz="2800" dirty="0"/>
          </a:p>
          <a:p>
            <a:pPr marL="0" indent="0">
              <a:buNone/>
            </a:pPr>
            <a:endParaRPr lang="en-US" dirty="0"/>
          </a:p>
        </p:txBody>
      </p:sp>
    </p:spTree>
    <p:extLst>
      <p:ext uri="{BB962C8B-B14F-4D97-AF65-F5344CB8AC3E}">
        <p14:creationId xmlns:p14="http://schemas.microsoft.com/office/powerpoint/2010/main" val="26884114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At </a:t>
            </a:r>
            <a:r>
              <a:rPr lang="en-US" dirty="0" smtClean="0"/>
              <a:t>1-6 week follow-up</a:t>
            </a:r>
            <a:endParaRPr lang="en-US" dirty="0"/>
          </a:p>
        </p:txBody>
      </p:sp>
      <p:sp>
        <p:nvSpPr>
          <p:cNvPr id="3" name="Content Placeholder 2"/>
          <p:cNvSpPr>
            <a:spLocks noGrp="1"/>
          </p:cNvSpPr>
          <p:nvPr>
            <p:ph idx="1"/>
          </p:nvPr>
        </p:nvSpPr>
        <p:spPr/>
        <p:txBody>
          <a:bodyPr>
            <a:normAutofit/>
          </a:bodyPr>
          <a:lstStyle/>
          <a:p>
            <a:r>
              <a:rPr lang="en-US" u="sng" dirty="0" smtClean="0"/>
              <a:t>Improving</a:t>
            </a:r>
          </a:p>
          <a:p>
            <a:pPr lvl="1"/>
            <a:r>
              <a:rPr lang="en-US" dirty="0" smtClean="0"/>
              <a:t> </a:t>
            </a:r>
            <a:r>
              <a:rPr lang="en-US" dirty="0"/>
              <a:t>consider continuing  physical therapy and also consider adding modalities such as acupuncture, massage, and chiropractic if not already doing</a:t>
            </a:r>
          </a:p>
          <a:p>
            <a:r>
              <a:rPr lang="en-US" u="sng" dirty="0" smtClean="0"/>
              <a:t>Not improving</a:t>
            </a:r>
            <a:r>
              <a:rPr lang="en-US" dirty="0"/>
              <a:t>: I</a:t>
            </a:r>
            <a:r>
              <a:rPr lang="en-US" dirty="0" smtClean="0"/>
              <a:t>mage or refer</a:t>
            </a:r>
          </a:p>
          <a:p>
            <a:pPr lvl="1"/>
            <a:r>
              <a:rPr lang="en-US" dirty="0" smtClean="0"/>
              <a:t>Study of choice: MRI </a:t>
            </a:r>
            <a:r>
              <a:rPr lang="en-US" dirty="0"/>
              <a:t>without contrast lumbar </a:t>
            </a:r>
            <a:r>
              <a:rPr lang="en-US" dirty="0" smtClean="0"/>
              <a:t>spine</a:t>
            </a:r>
          </a:p>
          <a:p>
            <a:pPr lvl="1"/>
            <a:r>
              <a:rPr lang="en-US" dirty="0" smtClean="0"/>
              <a:t>Spinal surgeons: Ortho or </a:t>
            </a:r>
            <a:r>
              <a:rPr lang="en-US" dirty="0" err="1" smtClean="0"/>
              <a:t>Neurosurg</a:t>
            </a:r>
            <a:endParaRPr lang="en-US" dirty="0" smtClean="0"/>
          </a:p>
          <a:p>
            <a:pPr lvl="1"/>
            <a:r>
              <a:rPr lang="en-US" dirty="0" smtClean="0"/>
              <a:t>Spine pain centers: injection therapy?</a:t>
            </a:r>
          </a:p>
          <a:p>
            <a:pPr lvl="1"/>
            <a:endParaRPr lang="en-US" dirty="0"/>
          </a:p>
        </p:txBody>
      </p:sp>
    </p:spTree>
    <p:extLst>
      <p:ext uri="{BB962C8B-B14F-4D97-AF65-F5344CB8AC3E}">
        <p14:creationId xmlns:p14="http://schemas.microsoft.com/office/powerpoint/2010/main" val="4063317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Disclosure</a:t>
            </a:r>
            <a:endParaRPr lang="en-US" dirty="0"/>
          </a:p>
        </p:txBody>
      </p:sp>
      <p:sp>
        <p:nvSpPr>
          <p:cNvPr id="3" name="Content Placeholder 2"/>
          <p:cNvSpPr>
            <a:spLocks noGrp="1"/>
          </p:cNvSpPr>
          <p:nvPr>
            <p:ph idx="1"/>
          </p:nvPr>
        </p:nvSpPr>
        <p:spPr/>
        <p:txBody>
          <a:bodyPr>
            <a:normAutofit lnSpcReduction="10000"/>
          </a:bodyPr>
          <a:lstStyle/>
          <a:p>
            <a:r>
              <a:rPr lang="en-US" dirty="0"/>
              <a:t>With respect to the following presentation, there has been no relevant (direct or indirect) financial relationship between the faculty listed above or other activity planners and any ineligible company in the past 24 months which would be considered a relevant financial relationship.</a:t>
            </a:r>
          </a:p>
          <a:p>
            <a:r>
              <a:rPr lang="en-US" dirty="0"/>
              <a:t>The views expressed in this presentation are those of the faculty and may not reflect official policy of Moses/Weitzman Health System and its Weitzman Institute.</a:t>
            </a:r>
          </a:p>
          <a:p>
            <a:r>
              <a:rPr lang="en-US" dirty="0"/>
              <a:t>We are obligated to disclose any products which are off-label, unlabeled, experimental, and/or under investigation (not FDA approved) and any limitations on the information that are presented, such as data that are preliminary or that represent ongoing research, interim analyses, and/or unsupported opinion. </a:t>
            </a:r>
          </a:p>
        </p:txBody>
      </p:sp>
    </p:spTree>
    <p:extLst>
      <p:ext uri="{BB962C8B-B14F-4D97-AF65-F5344CB8AC3E}">
        <p14:creationId xmlns:p14="http://schemas.microsoft.com/office/powerpoint/2010/main" val="30360616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Imaging: ins and outs</a:t>
            </a:r>
            <a:endParaRPr lang="en-US" dirty="0"/>
          </a:p>
        </p:txBody>
      </p:sp>
      <p:sp>
        <p:nvSpPr>
          <p:cNvPr id="4" name="Content Placeholder 3"/>
          <p:cNvSpPr>
            <a:spLocks noGrp="1"/>
          </p:cNvSpPr>
          <p:nvPr>
            <p:ph idx="1"/>
          </p:nvPr>
        </p:nvSpPr>
        <p:spPr/>
        <p:txBody>
          <a:bodyPr/>
          <a:lstStyle/>
          <a:p>
            <a:r>
              <a:rPr lang="en-US" sz="2800" dirty="0"/>
              <a:t>Decide what you’re looking for first</a:t>
            </a:r>
          </a:p>
          <a:p>
            <a:pPr lvl="1"/>
            <a:r>
              <a:rPr lang="en-US" sz="2400" dirty="0"/>
              <a:t>If clinically you suspect a Right L4-5 compression, don’t send to Neurosurgery for a Left L2-3</a:t>
            </a:r>
          </a:p>
          <a:p>
            <a:r>
              <a:rPr lang="en-US" sz="2800" dirty="0"/>
              <a:t>If there’s a suspicion of tumor, use contrast</a:t>
            </a:r>
          </a:p>
          <a:p>
            <a:r>
              <a:rPr lang="en-US" sz="2800" dirty="0"/>
              <a:t>If a standing MRI is available, it will give you a better functional view</a:t>
            </a:r>
          </a:p>
          <a:p>
            <a:r>
              <a:rPr lang="en-US" sz="2800" dirty="0"/>
              <a:t>Even if you want to refer, the specialist may require you to get an MR first</a:t>
            </a:r>
          </a:p>
          <a:p>
            <a:r>
              <a:rPr lang="en-US" sz="2800" dirty="0" err="1"/>
              <a:t>Xrays</a:t>
            </a:r>
            <a:r>
              <a:rPr lang="en-US" sz="2800" dirty="0"/>
              <a:t> aren’t very helpful, but…</a:t>
            </a:r>
          </a:p>
          <a:p>
            <a:pPr lvl="1"/>
            <a:r>
              <a:rPr lang="en-US" sz="2400" dirty="0"/>
              <a:t>Insurance doesn’t fight the order</a:t>
            </a:r>
          </a:p>
          <a:p>
            <a:pPr lvl="1"/>
            <a:r>
              <a:rPr lang="en-US" sz="2400" dirty="0"/>
              <a:t>Sometimes you need to start with an x-ray to get an MR </a:t>
            </a:r>
            <a:r>
              <a:rPr lang="en-US" sz="2400" dirty="0" smtClean="0"/>
              <a:t>approved</a:t>
            </a:r>
            <a:endParaRPr lang="en-US" sz="2400" dirty="0"/>
          </a:p>
        </p:txBody>
      </p:sp>
    </p:spTree>
    <p:extLst>
      <p:ext uri="{BB962C8B-B14F-4D97-AF65-F5344CB8AC3E}">
        <p14:creationId xmlns:p14="http://schemas.microsoft.com/office/powerpoint/2010/main" val="11441837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L4 uncompressed"/>
          <p:cNvPicPr>
            <a:picLocks noChangeAspect="1" noChangeArrowheads="1"/>
          </p:cNvPicPr>
          <p:nvPr/>
        </p:nvPicPr>
        <p:blipFill>
          <a:blip r:embed="rId2" cstate="print"/>
          <a:srcRect/>
          <a:stretch>
            <a:fillRect/>
          </a:stretch>
        </p:blipFill>
        <p:spPr bwMode="auto">
          <a:xfrm>
            <a:off x="2073173" y="2194746"/>
            <a:ext cx="3718027" cy="4066782"/>
          </a:xfrm>
          <a:prstGeom prst="rect">
            <a:avLst/>
          </a:prstGeom>
          <a:noFill/>
          <a:ln w="101600" cmpd="tri">
            <a:solidFill>
              <a:srgbClr val="D0C93E"/>
            </a:solidFill>
            <a:miter lim="800000"/>
            <a:headEnd/>
            <a:tailEnd/>
          </a:ln>
        </p:spPr>
      </p:pic>
      <p:pic>
        <p:nvPicPr>
          <p:cNvPr id="162819" name="Picture 3" descr="L4 compressed"/>
          <p:cNvPicPr>
            <a:picLocks noChangeAspect="1" noChangeArrowheads="1"/>
          </p:cNvPicPr>
          <p:nvPr/>
        </p:nvPicPr>
        <p:blipFill>
          <a:blip r:embed="rId3" cstate="print"/>
          <a:srcRect/>
          <a:stretch>
            <a:fillRect/>
          </a:stretch>
        </p:blipFill>
        <p:spPr bwMode="auto">
          <a:xfrm>
            <a:off x="6609456" y="2219327"/>
            <a:ext cx="3677544" cy="4029074"/>
          </a:xfrm>
          <a:prstGeom prst="rect">
            <a:avLst/>
          </a:prstGeom>
          <a:noFill/>
          <a:ln w="101600" cmpd="tri">
            <a:solidFill>
              <a:srgbClr val="D0C93E"/>
            </a:solidFill>
            <a:miter lim="800000"/>
            <a:headEnd/>
            <a:tailEnd/>
          </a:ln>
        </p:spPr>
      </p:pic>
      <p:sp>
        <p:nvSpPr>
          <p:cNvPr id="189445" name="Text Box 7"/>
          <p:cNvSpPr txBox="1">
            <a:spLocks noChangeArrowheads="1"/>
          </p:cNvSpPr>
          <p:nvPr/>
        </p:nvSpPr>
        <p:spPr bwMode="auto">
          <a:xfrm>
            <a:off x="7315200" y="1600200"/>
            <a:ext cx="2590800" cy="369332"/>
          </a:xfrm>
          <a:prstGeom prst="rect">
            <a:avLst/>
          </a:prstGeom>
          <a:noFill/>
          <a:ln w="9525">
            <a:noFill/>
            <a:miter lim="800000"/>
            <a:headEnd/>
            <a:tailEnd/>
          </a:ln>
        </p:spPr>
        <p:txBody>
          <a:bodyPr>
            <a:spAutoFit/>
          </a:bodyPr>
          <a:lstStyle/>
          <a:p>
            <a:pPr>
              <a:spcBef>
                <a:spcPct val="50000"/>
              </a:spcBef>
            </a:pPr>
            <a:r>
              <a:rPr lang="en-US"/>
              <a:t>Axial loaded</a:t>
            </a:r>
          </a:p>
        </p:txBody>
      </p:sp>
      <p:sp>
        <p:nvSpPr>
          <p:cNvPr id="189446" name="Text Box 8"/>
          <p:cNvSpPr txBox="1">
            <a:spLocks noChangeArrowheads="1"/>
          </p:cNvSpPr>
          <p:nvPr/>
        </p:nvSpPr>
        <p:spPr bwMode="auto">
          <a:xfrm>
            <a:off x="2362200" y="1600200"/>
            <a:ext cx="3505200" cy="369332"/>
          </a:xfrm>
          <a:prstGeom prst="rect">
            <a:avLst/>
          </a:prstGeom>
          <a:noFill/>
          <a:ln w="9525">
            <a:noFill/>
            <a:miter lim="800000"/>
            <a:headEnd/>
            <a:tailEnd/>
          </a:ln>
        </p:spPr>
        <p:txBody>
          <a:bodyPr>
            <a:spAutoFit/>
          </a:bodyPr>
          <a:lstStyle/>
          <a:p>
            <a:pPr>
              <a:spcBef>
                <a:spcPct val="50000"/>
              </a:spcBef>
            </a:pPr>
            <a:r>
              <a:rPr lang="en-US"/>
              <a:t>Supine, standard technique</a:t>
            </a:r>
          </a:p>
        </p:txBody>
      </p:sp>
      <p:cxnSp>
        <p:nvCxnSpPr>
          <p:cNvPr id="5" name="Straight Connector 4">
            <a:extLst>
              <a:ext uri="{FF2B5EF4-FFF2-40B4-BE49-F238E27FC236}">
                <a16:creationId xmlns:a16="http://schemas.microsoft.com/office/drawing/2014/main" id="{ABC45CA7-FA0F-4194-8A01-A7FDF490649E}"/>
              </a:ext>
            </a:extLst>
          </p:cNvPr>
          <p:cNvCxnSpPr/>
          <p:nvPr/>
        </p:nvCxnSpPr>
        <p:spPr>
          <a:xfrm flipH="1">
            <a:off x="7886700" y="4724400"/>
            <a:ext cx="457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D13D82B-230C-4DAE-8A6F-8C9ECE1F9A2F}"/>
              </a:ext>
            </a:extLst>
          </p:cNvPr>
          <p:cNvCxnSpPr/>
          <p:nvPr/>
        </p:nvCxnSpPr>
        <p:spPr>
          <a:xfrm flipH="1">
            <a:off x="3352800" y="4749800"/>
            <a:ext cx="457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4539955-012E-47A5-98C7-C51512846701}"/>
              </a:ext>
            </a:extLst>
          </p:cNvPr>
          <p:cNvCxnSpPr>
            <a:cxnSpLocks/>
          </p:cNvCxnSpPr>
          <p:nvPr/>
        </p:nvCxnSpPr>
        <p:spPr>
          <a:xfrm flipH="1">
            <a:off x="3416300" y="4889500"/>
            <a:ext cx="457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090687A-D93E-4F9D-86D5-AC00B39879F3}"/>
              </a:ext>
            </a:extLst>
          </p:cNvPr>
          <p:cNvCxnSpPr>
            <a:cxnSpLocks/>
          </p:cNvCxnSpPr>
          <p:nvPr/>
        </p:nvCxnSpPr>
        <p:spPr>
          <a:xfrm flipH="1">
            <a:off x="7950200" y="4876800"/>
            <a:ext cx="457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04800" y="414252"/>
            <a:ext cx="11464684" cy="762000"/>
          </a:xfrm>
        </p:spPr>
        <p:txBody>
          <a:bodyPr>
            <a:normAutofit fontScale="90000"/>
          </a:bodyPr>
          <a:lstStyle/>
          <a:p>
            <a:pPr algn="ctr"/>
            <a:r>
              <a:rPr lang="en-US" dirty="0"/>
              <a:t>Why is pain in the legs present with standing and walking?</a:t>
            </a:r>
            <a:br>
              <a:rPr lang="en-US" dirty="0"/>
            </a:br>
            <a:endParaRPr lang="en-US" dirty="0"/>
          </a:p>
        </p:txBody>
      </p:sp>
    </p:spTree>
    <p:extLst>
      <p:ext uri="{BB962C8B-B14F-4D97-AF65-F5344CB8AC3E}">
        <p14:creationId xmlns:p14="http://schemas.microsoft.com/office/powerpoint/2010/main" val="273341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0"/>
                                  </p:stCondLst>
                                  <p:childTnLst>
                                    <p:set>
                                      <p:cBhvr>
                                        <p:cTn id="6" dur="1" fill="hold">
                                          <p:stCondLst>
                                            <p:cond delay="499"/>
                                          </p:stCondLst>
                                        </p:cTn>
                                        <p:tgtEl>
                                          <p:spTgt spid="162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algn="ctr" eaLnBrk="1" hangingPunct="1">
              <a:defRPr/>
            </a:pPr>
            <a:r>
              <a:rPr lang="en-US" dirty="0"/>
              <a:t>Disc </a:t>
            </a:r>
            <a:r>
              <a:rPr lang="en-US" dirty="0" smtClean="0"/>
              <a:t>Herniation</a:t>
            </a:r>
            <a:endParaRPr lang="en-US" dirty="0"/>
          </a:p>
        </p:txBody>
      </p:sp>
      <p:pic>
        <p:nvPicPr>
          <p:cNvPr id="175107" name="Picture 3" descr="Pain Causing Structures"/>
          <p:cNvPicPr>
            <a:picLocks noChangeAspect="1" noChangeArrowheads="1"/>
          </p:cNvPicPr>
          <p:nvPr/>
        </p:nvPicPr>
        <p:blipFill>
          <a:blip r:embed="rId3" cstate="print"/>
          <a:srcRect/>
          <a:stretch>
            <a:fillRect/>
          </a:stretch>
        </p:blipFill>
        <p:spPr bwMode="auto">
          <a:xfrm>
            <a:off x="3424796" y="1862157"/>
            <a:ext cx="5334000" cy="4124286"/>
          </a:xfrm>
          <a:prstGeom prst="rect">
            <a:avLst/>
          </a:prstGeom>
          <a:noFill/>
          <a:ln w="101600" cmpd="tri">
            <a:solidFill>
              <a:srgbClr val="D0C93E"/>
            </a:solidFill>
            <a:miter lim="800000"/>
            <a:headEnd/>
            <a:tailEnd/>
          </a:ln>
        </p:spPr>
      </p:pic>
    </p:spTree>
    <p:extLst>
      <p:ext uri="{BB962C8B-B14F-4D97-AF65-F5344CB8AC3E}">
        <p14:creationId xmlns:p14="http://schemas.microsoft.com/office/powerpoint/2010/main" val="9586217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encrypted-tbn2.gstatic.com/images?q=tbn:ANd9GcSDWusNWQ6TOWhzD8vR6gdUPUTOWt9O5oxTmhUjD-tFhvqvMj4VSg"/>
          <p:cNvPicPr>
            <a:picLocks noChangeAspect="1" noChangeArrowheads="1"/>
          </p:cNvPicPr>
          <p:nvPr/>
        </p:nvPicPr>
        <p:blipFill>
          <a:blip r:embed="rId2" cstate="print"/>
          <a:srcRect/>
          <a:stretch>
            <a:fillRect/>
          </a:stretch>
        </p:blipFill>
        <p:spPr bwMode="auto">
          <a:xfrm>
            <a:off x="8818591" y="555890"/>
            <a:ext cx="3352800" cy="5944133"/>
          </a:xfrm>
          <a:prstGeom prst="rect">
            <a:avLst/>
          </a:prstGeom>
          <a:noFill/>
        </p:spPr>
      </p:pic>
      <p:sp>
        <p:nvSpPr>
          <p:cNvPr id="3" name="TextBox 2"/>
          <p:cNvSpPr txBox="1"/>
          <p:nvPr/>
        </p:nvSpPr>
        <p:spPr>
          <a:xfrm>
            <a:off x="7105477" y="914400"/>
            <a:ext cx="2057400" cy="830997"/>
          </a:xfrm>
          <a:prstGeom prst="rect">
            <a:avLst/>
          </a:prstGeom>
          <a:noFill/>
        </p:spPr>
        <p:txBody>
          <a:bodyPr wrap="square" rtlCol="0">
            <a:spAutoFit/>
          </a:bodyPr>
          <a:lstStyle/>
          <a:p>
            <a:r>
              <a:rPr lang="en-US" sz="2400" b="1" dirty="0">
                <a:solidFill>
                  <a:srgbClr val="567621"/>
                </a:solidFill>
              </a:rPr>
              <a:t>Disc extrusion</a:t>
            </a:r>
          </a:p>
        </p:txBody>
      </p:sp>
      <p:pic>
        <p:nvPicPr>
          <p:cNvPr id="2" name="Picture 1"/>
          <p:cNvPicPr>
            <a:picLocks noChangeAspect="1"/>
          </p:cNvPicPr>
          <p:nvPr/>
        </p:nvPicPr>
        <p:blipFill>
          <a:blip r:embed="rId3"/>
          <a:stretch>
            <a:fillRect/>
          </a:stretch>
        </p:blipFill>
        <p:spPr>
          <a:xfrm>
            <a:off x="3581400" y="2514600"/>
            <a:ext cx="4638675" cy="2962275"/>
          </a:xfrm>
          <a:prstGeom prst="rect">
            <a:avLst/>
          </a:prstGeom>
        </p:spPr>
      </p:pic>
      <p:pic>
        <p:nvPicPr>
          <p:cNvPr id="4" name="Picture 3"/>
          <p:cNvPicPr>
            <a:picLocks noChangeAspect="1"/>
          </p:cNvPicPr>
          <p:nvPr/>
        </p:nvPicPr>
        <p:blipFill>
          <a:blip r:embed="rId4"/>
          <a:stretch>
            <a:fillRect/>
          </a:stretch>
        </p:blipFill>
        <p:spPr>
          <a:xfrm>
            <a:off x="123396" y="441427"/>
            <a:ext cx="3077004" cy="6173061"/>
          </a:xfrm>
          <a:prstGeom prst="rect">
            <a:avLst/>
          </a:prstGeom>
        </p:spPr>
      </p:pic>
      <p:sp>
        <p:nvSpPr>
          <p:cNvPr id="6" name="Rectangle 5"/>
          <p:cNvSpPr/>
          <p:nvPr/>
        </p:nvSpPr>
        <p:spPr>
          <a:xfrm>
            <a:off x="3255991" y="1112104"/>
            <a:ext cx="1600200" cy="830997"/>
          </a:xfrm>
          <a:prstGeom prst="rect">
            <a:avLst/>
          </a:prstGeom>
        </p:spPr>
        <p:txBody>
          <a:bodyPr wrap="square">
            <a:spAutoFit/>
          </a:bodyPr>
          <a:lstStyle/>
          <a:p>
            <a:pPr lvl="0"/>
            <a:r>
              <a:rPr lang="en-US" sz="2400" b="1" dirty="0">
                <a:solidFill>
                  <a:srgbClr val="567621"/>
                </a:solidFill>
              </a:rPr>
              <a:t>Disc protrusion</a:t>
            </a:r>
            <a:endParaRPr lang="en-US" sz="2400" b="1" dirty="0">
              <a:solidFill>
                <a:srgbClr val="567621"/>
              </a:solidFill>
            </a:endParaRPr>
          </a:p>
        </p:txBody>
      </p:sp>
    </p:spTree>
    <p:extLst>
      <p:ext uri="{BB962C8B-B14F-4D97-AF65-F5344CB8AC3E}">
        <p14:creationId xmlns:p14="http://schemas.microsoft.com/office/powerpoint/2010/main" val="12144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304800" y="738765"/>
            <a:ext cx="11464684" cy="762000"/>
          </a:xfrm>
        </p:spPr>
        <p:txBody>
          <a:bodyPr>
            <a:normAutofit/>
          </a:bodyPr>
          <a:lstStyle/>
          <a:p>
            <a:pPr algn="ctr" eaLnBrk="1" hangingPunct="1">
              <a:defRPr/>
            </a:pPr>
            <a:r>
              <a:rPr lang="en-US" sz="2800" b="1" dirty="0"/>
              <a:t>Treatment </a:t>
            </a:r>
            <a:r>
              <a:rPr lang="en-US" sz="2800" b="1" dirty="0" smtClean="0"/>
              <a:t>Algorithm </a:t>
            </a:r>
            <a:r>
              <a:rPr lang="en-US" sz="2800" b="1" dirty="0"/>
              <a:t>for </a:t>
            </a:r>
            <a:r>
              <a:rPr lang="en-US" sz="2800" b="1" dirty="0" smtClean="0"/>
              <a:t>Radiculitis </a:t>
            </a:r>
            <a:r>
              <a:rPr lang="en-US" sz="2800" b="1" dirty="0"/>
              <a:t>from HNP </a:t>
            </a:r>
          </a:p>
        </p:txBody>
      </p:sp>
      <p:sp>
        <p:nvSpPr>
          <p:cNvPr id="186371" name="Text Box 4"/>
          <p:cNvSpPr txBox="1">
            <a:spLocks noChangeArrowheads="1"/>
          </p:cNvSpPr>
          <p:nvPr/>
        </p:nvSpPr>
        <p:spPr bwMode="auto">
          <a:xfrm>
            <a:off x="2362200" y="1371601"/>
            <a:ext cx="7772400" cy="369332"/>
          </a:xfrm>
          <a:prstGeom prst="rect">
            <a:avLst/>
          </a:prstGeom>
          <a:noFill/>
          <a:ln w="9525">
            <a:solidFill>
              <a:schemeClr val="tx1"/>
            </a:solidFill>
            <a:miter lim="800000"/>
            <a:headEnd/>
            <a:tailEnd/>
          </a:ln>
        </p:spPr>
        <p:txBody>
          <a:bodyPr>
            <a:spAutoFit/>
          </a:bodyPr>
          <a:lstStyle/>
          <a:p>
            <a:pPr>
              <a:spcBef>
                <a:spcPct val="50000"/>
              </a:spcBef>
            </a:pPr>
            <a:r>
              <a:rPr lang="en-US" dirty="0"/>
              <a:t>Leg pain &gt; back pain, no significant neurological compromise</a:t>
            </a:r>
          </a:p>
        </p:txBody>
      </p:sp>
      <p:sp>
        <p:nvSpPr>
          <p:cNvPr id="186372" name="Text Box 5"/>
          <p:cNvSpPr txBox="1">
            <a:spLocks noChangeArrowheads="1"/>
          </p:cNvSpPr>
          <p:nvPr/>
        </p:nvSpPr>
        <p:spPr bwMode="auto">
          <a:xfrm>
            <a:off x="6553200" y="2362200"/>
            <a:ext cx="3733800" cy="867930"/>
          </a:xfrm>
          <a:prstGeom prst="rect">
            <a:avLst/>
          </a:prstGeom>
          <a:noFill/>
          <a:ln w="9525">
            <a:solidFill>
              <a:schemeClr val="tx1"/>
            </a:solidFill>
            <a:miter lim="800000"/>
            <a:headEnd/>
            <a:tailEnd/>
          </a:ln>
        </p:spPr>
        <p:txBody>
          <a:bodyPr>
            <a:spAutoFit/>
          </a:bodyPr>
          <a:lstStyle/>
          <a:p>
            <a:pPr>
              <a:spcBef>
                <a:spcPct val="50000"/>
              </a:spcBef>
            </a:pPr>
            <a:r>
              <a:rPr lang="en-US"/>
              <a:t>Oral steroids</a:t>
            </a:r>
          </a:p>
          <a:p>
            <a:pPr>
              <a:lnSpc>
                <a:spcPct val="70000"/>
              </a:lnSpc>
              <a:spcBef>
                <a:spcPct val="20000"/>
              </a:spcBef>
            </a:pPr>
            <a:r>
              <a:rPr lang="en-US"/>
              <a:t>Physical therapy modalities</a:t>
            </a:r>
          </a:p>
          <a:p>
            <a:pPr>
              <a:lnSpc>
                <a:spcPct val="70000"/>
              </a:lnSpc>
              <a:spcBef>
                <a:spcPct val="20000"/>
              </a:spcBef>
            </a:pPr>
            <a:r>
              <a:rPr lang="en-US"/>
              <a:t>Analgesics/TCA/Gabapentin</a:t>
            </a:r>
          </a:p>
        </p:txBody>
      </p:sp>
      <p:sp>
        <p:nvSpPr>
          <p:cNvPr id="186373" name="Text Box 6"/>
          <p:cNvSpPr txBox="1">
            <a:spLocks noChangeArrowheads="1"/>
          </p:cNvSpPr>
          <p:nvPr/>
        </p:nvSpPr>
        <p:spPr bwMode="auto">
          <a:xfrm>
            <a:off x="4648200" y="4191001"/>
            <a:ext cx="2362200" cy="369332"/>
          </a:xfrm>
          <a:prstGeom prst="rect">
            <a:avLst/>
          </a:prstGeom>
          <a:noFill/>
          <a:ln w="9525">
            <a:solidFill>
              <a:schemeClr val="tx1"/>
            </a:solidFill>
            <a:miter lim="800000"/>
            <a:headEnd/>
            <a:tailEnd/>
          </a:ln>
        </p:spPr>
        <p:txBody>
          <a:bodyPr>
            <a:spAutoFit/>
          </a:bodyPr>
          <a:lstStyle/>
          <a:p>
            <a:pPr>
              <a:spcBef>
                <a:spcPct val="50000"/>
              </a:spcBef>
            </a:pPr>
            <a:r>
              <a:rPr lang="en-US"/>
              <a:t>Epidural steroid</a:t>
            </a:r>
            <a:r>
              <a:rPr lang="en-US" baseline="30000"/>
              <a:t>1</a:t>
            </a:r>
            <a:endParaRPr lang="en-US"/>
          </a:p>
        </p:txBody>
      </p:sp>
      <p:sp>
        <p:nvSpPr>
          <p:cNvPr id="186374" name="Text Box 7"/>
          <p:cNvSpPr txBox="1">
            <a:spLocks noChangeArrowheads="1"/>
          </p:cNvSpPr>
          <p:nvPr/>
        </p:nvSpPr>
        <p:spPr bwMode="auto">
          <a:xfrm>
            <a:off x="2133600" y="2962276"/>
            <a:ext cx="2438400" cy="369332"/>
          </a:xfrm>
          <a:prstGeom prst="rect">
            <a:avLst/>
          </a:prstGeom>
          <a:noFill/>
          <a:ln w="9525">
            <a:solidFill>
              <a:schemeClr val="tx1"/>
            </a:solidFill>
            <a:miter lim="800000"/>
            <a:headEnd/>
            <a:tailEnd/>
          </a:ln>
        </p:spPr>
        <p:txBody>
          <a:bodyPr>
            <a:spAutoFit/>
          </a:bodyPr>
          <a:lstStyle/>
          <a:p>
            <a:pPr>
              <a:spcBef>
                <a:spcPct val="50000"/>
              </a:spcBef>
            </a:pPr>
            <a:r>
              <a:rPr lang="en-US"/>
              <a:t>Imaging</a:t>
            </a:r>
          </a:p>
        </p:txBody>
      </p:sp>
      <p:sp>
        <p:nvSpPr>
          <p:cNvPr id="186375" name="Line 8"/>
          <p:cNvSpPr>
            <a:spLocks noChangeShapeType="1"/>
          </p:cNvSpPr>
          <p:nvPr/>
        </p:nvSpPr>
        <p:spPr bwMode="auto">
          <a:xfrm flipH="1">
            <a:off x="4648200" y="3200400"/>
            <a:ext cx="1752600" cy="0"/>
          </a:xfrm>
          <a:prstGeom prst="line">
            <a:avLst/>
          </a:prstGeom>
          <a:noFill/>
          <a:ln w="9525">
            <a:solidFill>
              <a:schemeClr val="tx1"/>
            </a:solidFill>
            <a:round/>
            <a:headEnd/>
            <a:tailEnd type="triangle" w="med" len="med"/>
          </a:ln>
        </p:spPr>
        <p:txBody>
          <a:bodyPr/>
          <a:lstStyle/>
          <a:p>
            <a:endParaRPr lang="en-US"/>
          </a:p>
        </p:txBody>
      </p:sp>
      <p:sp>
        <p:nvSpPr>
          <p:cNvPr id="186376" name="Text Box 9"/>
          <p:cNvSpPr txBox="1">
            <a:spLocks noChangeArrowheads="1"/>
          </p:cNvSpPr>
          <p:nvPr/>
        </p:nvSpPr>
        <p:spPr bwMode="auto">
          <a:xfrm rot="-59178">
            <a:off x="4953000" y="2863334"/>
            <a:ext cx="1447800" cy="369332"/>
          </a:xfrm>
          <a:prstGeom prst="rect">
            <a:avLst/>
          </a:prstGeom>
          <a:noFill/>
          <a:ln w="9525">
            <a:noFill/>
            <a:miter lim="800000"/>
            <a:headEnd/>
            <a:tailEnd/>
          </a:ln>
        </p:spPr>
        <p:txBody>
          <a:bodyPr>
            <a:spAutoFit/>
          </a:bodyPr>
          <a:lstStyle/>
          <a:p>
            <a:pPr>
              <a:spcBef>
                <a:spcPct val="50000"/>
              </a:spcBef>
            </a:pPr>
            <a:r>
              <a:rPr lang="en-US">
                <a:solidFill>
                  <a:srgbClr val="FF33CC"/>
                </a:solidFill>
              </a:rPr>
              <a:t>no better</a:t>
            </a:r>
          </a:p>
        </p:txBody>
      </p:sp>
      <p:sp>
        <p:nvSpPr>
          <p:cNvPr id="186377" name="Line 10"/>
          <p:cNvSpPr>
            <a:spLocks noChangeShapeType="1"/>
          </p:cNvSpPr>
          <p:nvPr/>
        </p:nvSpPr>
        <p:spPr bwMode="auto">
          <a:xfrm flipV="1">
            <a:off x="6781800" y="3581400"/>
            <a:ext cx="914400" cy="533400"/>
          </a:xfrm>
          <a:prstGeom prst="line">
            <a:avLst/>
          </a:prstGeom>
          <a:noFill/>
          <a:ln w="9525">
            <a:solidFill>
              <a:schemeClr val="tx1"/>
            </a:solidFill>
            <a:round/>
            <a:headEnd/>
            <a:tailEnd type="triangle" w="med" len="med"/>
          </a:ln>
        </p:spPr>
        <p:txBody>
          <a:bodyPr/>
          <a:lstStyle/>
          <a:p>
            <a:endParaRPr lang="en-US"/>
          </a:p>
        </p:txBody>
      </p:sp>
      <p:sp>
        <p:nvSpPr>
          <p:cNvPr id="186378" name="Line 11"/>
          <p:cNvSpPr>
            <a:spLocks noChangeShapeType="1"/>
          </p:cNvSpPr>
          <p:nvPr/>
        </p:nvSpPr>
        <p:spPr bwMode="auto">
          <a:xfrm>
            <a:off x="3886200" y="3505200"/>
            <a:ext cx="990600" cy="609600"/>
          </a:xfrm>
          <a:prstGeom prst="line">
            <a:avLst/>
          </a:prstGeom>
          <a:noFill/>
          <a:ln w="9525">
            <a:solidFill>
              <a:schemeClr val="tx1"/>
            </a:solidFill>
            <a:round/>
            <a:headEnd/>
            <a:tailEnd type="triangle" w="med" len="med"/>
          </a:ln>
        </p:spPr>
        <p:txBody>
          <a:bodyPr/>
          <a:lstStyle/>
          <a:p>
            <a:endParaRPr lang="en-US"/>
          </a:p>
        </p:txBody>
      </p:sp>
      <p:sp>
        <p:nvSpPr>
          <p:cNvPr id="186379" name="Text Box 12"/>
          <p:cNvSpPr txBox="1">
            <a:spLocks noChangeArrowheads="1"/>
          </p:cNvSpPr>
          <p:nvPr/>
        </p:nvSpPr>
        <p:spPr bwMode="auto">
          <a:xfrm>
            <a:off x="5867400" y="5181601"/>
            <a:ext cx="4495800" cy="784830"/>
          </a:xfrm>
          <a:prstGeom prst="rect">
            <a:avLst/>
          </a:prstGeom>
          <a:noFill/>
          <a:ln w="9525">
            <a:solidFill>
              <a:schemeClr val="tx1"/>
            </a:solidFill>
            <a:miter lim="800000"/>
            <a:headEnd/>
            <a:tailEnd/>
          </a:ln>
        </p:spPr>
        <p:txBody>
          <a:bodyPr>
            <a:spAutoFit/>
          </a:bodyPr>
          <a:lstStyle/>
          <a:p>
            <a:pPr>
              <a:spcBef>
                <a:spcPct val="50000"/>
              </a:spcBef>
            </a:pPr>
            <a:r>
              <a:rPr lang="en-US"/>
              <a:t>Percutaneous disc decompression</a:t>
            </a:r>
          </a:p>
          <a:p>
            <a:pPr>
              <a:spcBef>
                <a:spcPct val="50000"/>
              </a:spcBef>
            </a:pPr>
            <a:r>
              <a:rPr lang="en-US"/>
              <a:t>Diskectomy</a:t>
            </a:r>
          </a:p>
        </p:txBody>
      </p:sp>
      <p:sp>
        <p:nvSpPr>
          <p:cNvPr id="186380" name="Line 13"/>
          <p:cNvSpPr>
            <a:spLocks noChangeShapeType="1"/>
          </p:cNvSpPr>
          <p:nvPr/>
        </p:nvSpPr>
        <p:spPr bwMode="auto">
          <a:xfrm flipH="1">
            <a:off x="3810000" y="1905000"/>
            <a:ext cx="1828800" cy="990600"/>
          </a:xfrm>
          <a:prstGeom prst="line">
            <a:avLst/>
          </a:prstGeom>
          <a:noFill/>
          <a:ln w="9525">
            <a:solidFill>
              <a:schemeClr val="tx1"/>
            </a:solidFill>
            <a:round/>
            <a:headEnd/>
            <a:tailEnd type="triangle" w="med" len="med"/>
          </a:ln>
        </p:spPr>
        <p:txBody>
          <a:bodyPr/>
          <a:lstStyle/>
          <a:p>
            <a:endParaRPr lang="en-US"/>
          </a:p>
        </p:txBody>
      </p:sp>
      <p:sp>
        <p:nvSpPr>
          <p:cNvPr id="186381" name="Text Box 14"/>
          <p:cNvSpPr txBox="1">
            <a:spLocks noChangeArrowheads="1"/>
          </p:cNvSpPr>
          <p:nvPr/>
        </p:nvSpPr>
        <p:spPr bwMode="auto">
          <a:xfrm rot="-1636605">
            <a:off x="3657600" y="2177534"/>
            <a:ext cx="1600200" cy="369332"/>
          </a:xfrm>
          <a:prstGeom prst="rect">
            <a:avLst/>
          </a:prstGeom>
          <a:noFill/>
          <a:ln w="9525">
            <a:noFill/>
            <a:miter lim="800000"/>
            <a:headEnd/>
            <a:tailEnd/>
          </a:ln>
        </p:spPr>
        <p:txBody>
          <a:bodyPr>
            <a:spAutoFit/>
          </a:bodyPr>
          <a:lstStyle/>
          <a:p>
            <a:pPr>
              <a:spcBef>
                <a:spcPct val="50000"/>
              </a:spcBef>
            </a:pPr>
            <a:r>
              <a:rPr lang="en-US">
                <a:solidFill>
                  <a:srgbClr val="FF33CC"/>
                </a:solidFill>
              </a:rPr>
              <a:t>debilitating</a:t>
            </a:r>
          </a:p>
        </p:txBody>
      </p:sp>
      <p:sp>
        <p:nvSpPr>
          <p:cNvPr id="186382" name="Line 15"/>
          <p:cNvSpPr>
            <a:spLocks noChangeShapeType="1"/>
          </p:cNvSpPr>
          <p:nvPr/>
        </p:nvSpPr>
        <p:spPr bwMode="auto">
          <a:xfrm>
            <a:off x="6705600" y="1905000"/>
            <a:ext cx="1828800" cy="457200"/>
          </a:xfrm>
          <a:prstGeom prst="line">
            <a:avLst/>
          </a:prstGeom>
          <a:noFill/>
          <a:ln w="9525">
            <a:solidFill>
              <a:schemeClr val="tx1"/>
            </a:solidFill>
            <a:round/>
            <a:headEnd/>
            <a:tailEnd type="triangle" w="med" len="med"/>
          </a:ln>
        </p:spPr>
        <p:txBody>
          <a:bodyPr/>
          <a:lstStyle/>
          <a:p>
            <a:endParaRPr lang="en-US"/>
          </a:p>
        </p:txBody>
      </p:sp>
      <p:sp>
        <p:nvSpPr>
          <p:cNvPr id="186383" name="Line 16"/>
          <p:cNvSpPr>
            <a:spLocks noChangeShapeType="1"/>
          </p:cNvSpPr>
          <p:nvPr/>
        </p:nvSpPr>
        <p:spPr bwMode="auto">
          <a:xfrm>
            <a:off x="8534400" y="3581400"/>
            <a:ext cx="0" cy="1524000"/>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20792810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algn="ctr" eaLnBrk="1" hangingPunct="1">
              <a:defRPr/>
            </a:pPr>
            <a:r>
              <a:rPr lang="en-US" dirty="0"/>
              <a:t>Spinal </a:t>
            </a:r>
            <a:r>
              <a:rPr lang="en-US" dirty="0" smtClean="0"/>
              <a:t>Stenosis</a:t>
            </a:r>
            <a:endParaRPr lang="en-US" dirty="0"/>
          </a:p>
        </p:txBody>
      </p:sp>
      <p:sp>
        <p:nvSpPr>
          <p:cNvPr id="161795" name="Rectangle 3"/>
          <p:cNvSpPr>
            <a:spLocks noGrp="1" noChangeArrowheads="1"/>
          </p:cNvSpPr>
          <p:nvPr>
            <p:ph idx="1"/>
          </p:nvPr>
        </p:nvSpPr>
        <p:spPr/>
        <p:txBody>
          <a:bodyPr/>
          <a:lstStyle/>
          <a:p>
            <a:pPr eaLnBrk="1" hangingPunct="1">
              <a:lnSpc>
                <a:spcPct val="80000"/>
              </a:lnSpc>
              <a:defRPr/>
            </a:pPr>
            <a:r>
              <a:rPr lang="en-US" sz="2800" dirty="0"/>
              <a:t>NOT a cause of back </a:t>
            </a:r>
            <a:r>
              <a:rPr lang="en-US" sz="2800" dirty="0" smtClean="0"/>
              <a:t>pain</a:t>
            </a:r>
          </a:p>
          <a:p>
            <a:pPr lvl="1" eaLnBrk="1" hangingPunct="1">
              <a:lnSpc>
                <a:spcPct val="80000"/>
              </a:lnSpc>
              <a:defRPr/>
            </a:pPr>
            <a:r>
              <a:rPr lang="en-US" sz="2400" dirty="0" smtClean="0"/>
              <a:t>But the arthritis that causes it can cause back pain</a:t>
            </a:r>
            <a:endParaRPr lang="en-US" sz="2400" dirty="0"/>
          </a:p>
          <a:p>
            <a:pPr eaLnBrk="1" hangingPunct="1">
              <a:lnSpc>
                <a:spcPct val="80000"/>
              </a:lnSpc>
              <a:spcBef>
                <a:spcPct val="40000"/>
              </a:spcBef>
              <a:defRPr/>
            </a:pPr>
            <a:r>
              <a:rPr lang="en-US" sz="2800" dirty="0"/>
              <a:t>The clinical presentation is </a:t>
            </a:r>
            <a:r>
              <a:rPr lang="en-US" sz="2800" dirty="0" err="1"/>
              <a:t>neurogenic</a:t>
            </a:r>
            <a:r>
              <a:rPr lang="en-US" sz="2800" dirty="0"/>
              <a:t> </a:t>
            </a:r>
            <a:r>
              <a:rPr lang="en-US" sz="2800" dirty="0" err="1"/>
              <a:t>claudication</a:t>
            </a:r>
            <a:endParaRPr lang="en-US" sz="2800" dirty="0"/>
          </a:p>
          <a:p>
            <a:pPr lvl="1" eaLnBrk="1" hangingPunct="1">
              <a:lnSpc>
                <a:spcPct val="80000"/>
              </a:lnSpc>
              <a:spcBef>
                <a:spcPct val="40000"/>
              </a:spcBef>
              <a:defRPr/>
            </a:pPr>
            <a:r>
              <a:rPr lang="en-US" sz="2400" dirty="0"/>
              <a:t>Classical presentation:</a:t>
            </a:r>
          </a:p>
          <a:p>
            <a:pPr lvl="2" eaLnBrk="1" hangingPunct="1">
              <a:lnSpc>
                <a:spcPct val="80000"/>
              </a:lnSpc>
              <a:spcBef>
                <a:spcPct val="40000"/>
              </a:spcBef>
              <a:defRPr/>
            </a:pPr>
            <a:r>
              <a:rPr lang="en-US" dirty="0"/>
              <a:t>Bilateral thigh and or lower extremity pain for canal stenosis</a:t>
            </a:r>
          </a:p>
          <a:p>
            <a:pPr lvl="2" eaLnBrk="1" hangingPunct="1">
              <a:lnSpc>
                <a:spcPct val="80000"/>
              </a:lnSpc>
              <a:spcBef>
                <a:spcPct val="40000"/>
              </a:spcBef>
              <a:defRPr/>
            </a:pPr>
            <a:r>
              <a:rPr lang="en-US" dirty="0"/>
              <a:t>Unilateral dermatomal radicular pain for </a:t>
            </a:r>
            <a:r>
              <a:rPr lang="en-US" dirty="0" err="1"/>
              <a:t>foraminal</a:t>
            </a:r>
            <a:r>
              <a:rPr lang="en-US" dirty="0"/>
              <a:t> </a:t>
            </a:r>
            <a:r>
              <a:rPr lang="en-US" dirty="0" smtClean="0"/>
              <a:t>stenosis</a:t>
            </a:r>
          </a:p>
          <a:p>
            <a:pPr lvl="1" eaLnBrk="1" hangingPunct="1">
              <a:lnSpc>
                <a:spcPct val="80000"/>
              </a:lnSpc>
              <a:spcBef>
                <a:spcPct val="40000"/>
              </a:spcBef>
              <a:defRPr/>
            </a:pPr>
            <a:r>
              <a:rPr lang="en-US" dirty="0" smtClean="0"/>
              <a:t>Variant </a:t>
            </a:r>
            <a:r>
              <a:rPr lang="en-US" dirty="0"/>
              <a:t>presentation:</a:t>
            </a:r>
          </a:p>
          <a:p>
            <a:pPr lvl="2" eaLnBrk="1" hangingPunct="1">
              <a:lnSpc>
                <a:spcPct val="80000"/>
              </a:lnSpc>
              <a:spcBef>
                <a:spcPct val="40000"/>
              </a:spcBef>
              <a:defRPr/>
            </a:pPr>
            <a:r>
              <a:rPr lang="en-US" dirty="0"/>
              <a:t>Buttock pain only with standing and walking</a:t>
            </a:r>
          </a:p>
        </p:txBody>
      </p:sp>
    </p:spTree>
    <p:extLst>
      <p:ext uri="{BB962C8B-B14F-4D97-AF65-F5344CB8AC3E}">
        <p14:creationId xmlns:p14="http://schemas.microsoft.com/office/powerpoint/2010/main" val="37308787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pPr algn="ctr" eaLnBrk="1" hangingPunct="1">
              <a:defRPr/>
            </a:pPr>
            <a:r>
              <a:rPr lang="en-US" dirty="0" smtClean="0"/>
              <a:t>Claudication: Neuro vs. </a:t>
            </a:r>
            <a:r>
              <a:rPr lang="en-US" dirty="0"/>
              <a:t>V</a:t>
            </a:r>
            <a:r>
              <a:rPr lang="en-US" dirty="0" smtClean="0"/>
              <a:t>ascular?</a:t>
            </a:r>
            <a:endParaRPr lang="en-US" dirty="0"/>
          </a:p>
        </p:txBody>
      </p:sp>
      <p:sp>
        <p:nvSpPr>
          <p:cNvPr id="304131" name="Rectangle 3"/>
          <p:cNvSpPr>
            <a:spLocks noGrp="1" noChangeArrowheads="1"/>
          </p:cNvSpPr>
          <p:nvPr>
            <p:ph idx="1"/>
          </p:nvPr>
        </p:nvSpPr>
        <p:spPr/>
        <p:txBody>
          <a:bodyPr>
            <a:normAutofit/>
          </a:bodyPr>
          <a:lstStyle/>
          <a:p>
            <a:pPr eaLnBrk="1" hangingPunct="1">
              <a:lnSpc>
                <a:spcPct val="80000"/>
              </a:lnSpc>
              <a:spcBef>
                <a:spcPct val="40000"/>
              </a:spcBef>
              <a:defRPr/>
            </a:pPr>
            <a:r>
              <a:rPr lang="en-US" dirty="0" smtClean="0"/>
              <a:t>Neurogenic: It’s the weight and the position that cause the leg symptoms</a:t>
            </a:r>
          </a:p>
          <a:p>
            <a:pPr eaLnBrk="1" hangingPunct="1">
              <a:lnSpc>
                <a:spcPct val="80000"/>
              </a:lnSpc>
              <a:spcBef>
                <a:spcPct val="40000"/>
              </a:spcBef>
              <a:defRPr/>
            </a:pPr>
            <a:r>
              <a:rPr lang="en-US" dirty="0" smtClean="0"/>
              <a:t>Vascular: It’s the increased demand for blood flow from working muscles that causes them</a:t>
            </a:r>
          </a:p>
          <a:p>
            <a:pPr eaLnBrk="1" hangingPunct="1">
              <a:lnSpc>
                <a:spcPct val="80000"/>
              </a:lnSpc>
              <a:spcBef>
                <a:spcPct val="40000"/>
              </a:spcBef>
              <a:defRPr/>
            </a:pPr>
            <a:r>
              <a:rPr lang="en-US" dirty="0" smtClean="0"/>
              <a:t>Walking in the mall?</a:t>
            </a:r>
          </a:p>
          <a:p>
            <a:pPr lvl="1" eaLnBrk="1" hangingPunct="1">
              <a:lnSpc>
                <a:spcPct val="80000"/>
              </a:lnSpc>
              <a:spcBef>
                <a:spcPct val="40000"/>
              </a:spcBef>
              <a:defRPr/>
            </a:pPr>
            <a:r>
              <a:rPr lang="en-US" dirty="0" smtClean="0"/>
              <a:t>If you have to stop to rest, vascular</a:t>
            </a:r>
          </a:p>
          <a:p>
            <a:pPr lvl="1" eaLnBrk="1" hangingPunct="1">
              <a:lnSpc>
                <a:spcPct val="80000"/>
              </a:lnSpc>
              <a:spcBef>
                <a:spcPct val="40000"/>
              </a:spcBef>
              <a:defRPr/>
            </a:pPr>
            <a:r>
              <a:rPr lang="en-US" dirty="0" smtClean="0"/>
              <a:t>If you have to sit to recover, spinal stenosis</a:t>
            </a:r>
          </a:p>
          <a:p>
            <a:pPr eaLnBrk="1" hangingPunct="1">
              <a:lnSpc>
                <a:spcPct val="80000"/>
              </a:lnSpc>
              <a:spcBef>
                <a:spcPct val="40000"/>
              </a:spcBef>
              <a:defRPr/>
            </a:pPr>
            <a:r>
              <a:rPr lang="en-US" dirty="0" smtClean="0"/>
              <a:t>Shopping?</a:t>
            </a:r>
          </a:p>
          <a:p>
            <a:pPr lvl="1" eaLnBrk="1" hangingPunct="1">
              <a:lnSpc>
                <a:spcPct val="80000"/>
              </a:lnSpc>
              <a:spcBef>
                <a:spcPct val="40000"/>
              </a:spcBef>
              <a:defRPr/>
            </a:pPr>
            <a:r>
              <a:rPr lang="en-US" dirty="0" smtClean="0"/>
              <a:t>“I can walk forever when I lean over my shopping cart”…….spinal stenosis</a:t>
            </a:r>
            <a:endParaRPr lang="en-US" dirty="0"/>
          </a:p>
        </p:txBody>
      </p:sp>
    </p:spTree>
    <p:extLst>
      <p:ext uri="{BB962C8B-B14F-4D97-AF65-F5344CB8AC3E}">
        <p14:creationId xmlns:p14="http://schemas.microsoft.com/office/powerpoint/2010/main" val="8750541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s://encrypted-tbn0.gstatic.com/images?q=tbn:ANd9GcSvXaY40XpABiLlHoP4wcUy3lxC4W-hZIX-8GLcjLSopbi3NTdz"/>
          <p:cNvPicPr>
            <a:picLocks noChangeAspect="1" noChangeArrowheads="1"/>
          </p:cNvPicPr>
          <p:nvPr/>
        </p:nvPicPr>
        <p:blipFill>
          <a:blip r:embed="rId2" cstate="print"/>
          <a:srcRect/>
          <a:stretch>
            <a:fillRect/>
          </a:stretch>
        </p:blipFill>
        <p:spPr bwMode="auto">
          <a:xfrm>
            <a:off x="3113364" y="762000"/>
            <a:ext cx="5889072" cy="5550932"/>
          </a:xfrm>
          <a:prstGeom prst="rect">
            <a:avLst/>
          </a:prstGeom>
          <a:noFill/>
        </p:spPr>
      </p:pic>
      <p:sp>
        <p:nvSpPr>
          <p:cNvPr id="5" name="TextBox 4"/>
          <p:cNvSpPr txBox="1"/>
          <p:nvPr/>
        </p:nvSpPr>
        <p:spPr>
          <a:xfrm>
            <a:off x="609600" y="914400"/>
            <a:ext cx="2743200" cy="369332"/>
          </a:xfrm>
          <a:prstGeom prst="rect">
            <a:avLst/>
          </a:prstGeom>
          <a:noFill/>
        </p:spPr>
        <p:txBody>
          <a:bodyPr wrap="square" rtlCol="0">
            <a:spAutoFit/>
          </a:bodyPr>
          <a:lstStyle/>
          <a:p>
            <a:r>
              <a:rPr lang="en-US" b="1" dirty="0">
                <a:solidFill>
                  <a:srgbClr val="567621"/>
                </a:solidFill>
                <a:latin typeface="+mj-lt"/>
              </a:rPr>
              <a:t>(FORAMINAL STENOSIS)</a:t>
            </a:r>
          </a:p>
        </p:txBody>
      </p:sp>
      <p:sp>
        <p:nvSpPr>
          <p:cNvPr id="9" name="TextBox 8"/>
          <p:cNvSpPr txBox="1"/>
          <p:nvPr/>
        </p:nvSpPr>
        <p:spPr>
          <a:xfrm>
            <a:off x="7162800" y="5410200"/>
            <a:ext cx="1828800" cy="646331"/>
          </a:xfrm>
          <a:prstGeom prst="rect">
            <a:avLst/>
          </a:prstGeom>
          <a:noFill/>
        </p:spPr>
        <p:txBody>
          <a:bodyPr wrap="square" rtlCol="0">
            <a:spAutoFit/>
          </a:bodyPr>
          <a:lstStyle/>
          <a:p>
            <a:r>
              <a:rPr lang="en-US" b="1" dirty="0"/>
              <a:t>CANAL STENOSIS</a:t>
            </a:r>
          </a:p>
        </p:txBody>
      </p:sp>
      <p:cxnSp>
        <p:nvCxnSpPr>
          <p:cNvPr id="11" name="Straight Connector 10"/>
          <p:cNvCxnSpPr/>
          <p:nvPr/>
        </p:nvCxnSpPr>
        <p:spPr>
          <a:xfrm flipH="1" flipV="1">
            <a:off x="5943600" y="3733800"/>
            <a:ext cx="1905000" cy="16764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9A8F203-FDBF-43B3-9281-FDEA112D024D}"/>
              </a:ext>
            </a:extLst>
          </p:cNvPr>
          <p:cNvSpPr txBox="1"/>
          <p:nvPr/>
        </p:nvSpPr>
        <p:spPr>
          <a:xfrm>
            <a:off x="7326036" y="2030277"/>
            <a:ext cx="1752600" cy="461665"/>
          </a:xfrm>
          <a:prstGeom prst="rect">
            <a:avLst/>
          </a:prstGeom>
          <a:noFill/>
        </p:spPr>
        <p:txBody>
          <a:bodyPr wrap="square" rtlCol="0">
            <a:spAutoFit/>
          </a:bodyPr>
          <a:lstStyle/>
          <a:p>
            <a:r>
              <a:rPr lang="en-US" sz="2400" dirty="0">
                <a:solidFill>
                  <a:srgbClr val="FF0000"/>
                </a:solidFill>
                <a:effectLst>
                  <a:outerShdw blurRad="38100" dist="38100" dir="2700000" algn="tl">
                    <a:srgbClr val="000000">
                      <a:alpha val="43137"/>
                    </a:srgbClr>
                  </a:outerShdw>
                </a:effectLst>
              </a:rPr>
              <a:t>BACK PAIN</a:t>
            </a:r>
          </a:p>
        </p:txBody>
      </p:sp>
      <p:sp>
        <p:nvSpPr>
          <p:cNvPr id="7" name="TextBox 6">
            <a:extLst>
              <a:ext uri="{FF2B5EF4-FFF2-40B4-BE49-F238E27FC236}">
                <a16:creationId xmlns:a16="http://schemas.microsoft.com/office/drawing/2014/main" id="{8362AA36-B6D6-46FC-8229-486EE095B82D}"/>
              </a:ext>
            </a:extLst>
          </p:cNvPr>
          <p:cNvSpPr txBox="1"/>
          <p:nvPr/>
        </p:nvSpPr>
        <p:spPr>
          <a:xfrm>
            <a:off x="3048000" y="5342675"/>
            <a:ext cx="1752600" cy="461665"/>
          </a:xfrm>
          <a:prstGeom prst="rect">
            <a:avLst/>
          </a:prstGeom>
          <a:noFill/>
        </p:spPr>
        <p:txBody>
          <a:bodyPr wrap="square" rtlCol="0">
            <a:spAutoFit/>
          </a:bodyPr>
          <a:lstStyle/>
          <a:p>
            <a:r>
              <a:rPr lang="en-US" sz="2400" dirty="0">
                <a:solidFill>
                  <a:srgbClr val="FF0000"/>
                </a:solidFill>
                <a:effectLst>
                  <a:outerShdw blurRad="38100" dist="38100" dir="2700000" algn="tl">
                    <a:srgbClr val="000000">
                      <a:alpha val="43137"/>
                    </a:srgbClr>
                  </a:outerShdw>
                </a:effectLst>
              </a:rPr>
              <a:t>LEG  PAIN</a:t>
            </a:r>
          </a:p>
        </p:txBody>
      </p:sp>
    </p:spTree>
    <p:extLst>
      <p:ext uri="{BB962C8B-B14F-4D97-AF65-F5344CB8AC3E}">
        <p14:creationId xmlns:p14="http://schemas.microsoft.com/office/powerpoint/2010/main" val="1370947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Snapz Pro XScreenSnapz008"/>
          <p:cNvPicPr>
            <a:picLocks noChangeAspect="1" noChangeArrowheads="1"/>
          </p:cNvPicPr>
          <p:nvPr/>
        </p:nvPicPr>
        <p:blipFill>
          <a:blip r:embed="rId2" cstate="print"/>
          <a:srcRect/>
          <a:stretch>
            <a:fillRect/>
          </a:stretch>
        </p:blipFill>
        <p:spPr bwMode="auto">
          <a:xfrm>
            <a:off x="3581400" y="1066800"/>
            <a:ext cx="2461846" cy="4800600"/>
          </a:xfrm>
          <a:prstGeom prst="rect">
            <a:avLst/>
          </a:prstGeom>
          <a:noFill/>
          <a:ln w="9525">
            <a:noFill/>
            <a:miter lim="800000"/>
            <a:headEnd/>
            <a:tailEnd/>
          </a:ln>
        </p:spPr>
      </p:pic>
      <p:sp>
        <p:nvSpPr>
          <p:cNvPr id="3" name="TextBox 2"/>
          <p:cNvSpPr txBox="1"/>
          <p:nvPr/>
        </p:nvSpPr>
        <p:spPr>
          <a:xfrm>
            <a:off x="6324600" y="1371601"/>
            <a:ext cx="3962400" cy="646331"/>
          </a:xfrm>
          <a:prstGeom prst="rect">
            <a:avLst/>
          </a:prstGeom>
          <a:noFill/>
        </p:spPr>
        <p:txBody>
          <a:bodyPr wrap="square" rtlCol="0">
            <a:spAutoFit/>
          </a:bodyPr>
          <a:lstStyle/>
          <a:p>
            <a:r>
              <a:rPr lang="en-US" dirty="0">
                <a:solidFill>
                  <a:srgbClr val="567621"/>
                </a:solidFill>
                <a:latin typeface="+mj-lt"/>
              </a:rPr>
              <a:t>Decompression laminectomy for spinal stenosis, without fusion</a:t>
            </a:r>
          </a:p>
        </p:txBody>
      </p:sp>
    </p:spTree>
    <p:extLst>
      <p:ext uri="{BB962C8B-B14F-4D97-AF65-F5344CB8AC3E}">
        <p14:creationId xmlns:p14="http://schemas.microsoft.com/office/powerpoint/2010/main" val="37815131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3200"/>
            <a:ext cx="11464684" cy="762000"/>
          </a:xfrm>
        </p:spPr>
        <p:txBody>
          <a:bodyPr/>
          <a:lstStyle/>
          <a:p>
            <a:pPr algn="ctr"/>
            <a:r>
              <a:rPr lang="en-US" dirty="0" smtClean="0"/>
              <a:t>Back pain &gt; Leg pain</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Tree>
    <p:extLst>
      <p:ext uri="{BB962C8B-B14F-4D97-AF65-F5344CB8AC3E}">
        <p14:creationId xmlns:p14="http://schemas.microsoft.com/office/powerpoint/2010/main" val="675011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Develop greater comfort with one of the most common complaints that a PCP will manage</a:t>
            </a:r>
            <a:endParaRPr lang="en-US" dirty="0"/>
          </a:p>
          <a:p>
            <a:r>
              <a:rPr lang="en-US" dirty="0" smtClean="0"/>
              <a:t>Recognize different back pain patterns and get an idea of different pain generators</a:t>
            </a:r>
          </a:p>
          <a:p>
            <a:r>
              <a:rPr lang="en-US" dirty="0" smtClean="0"/>
              <a:t>Understand that the presence or absence leg pain often tells us more than the back pain</a:t>
            </a:r>
            <a:endParaRPr lang="en-US" dirty="0"/>
          </a:p>
          <a:p>
            <a:r>
              <a:rPr lang="en-US" dirty="0" smtClean="0"/>
              <a:t>Recognize when to consider psychosocial impacts on back </a:t>
            </a:r>
            <a:r>
              <a:rPr lang="en-US" dirty="0" smtClean="0"/>
              <a:t>pain</a:t>
            </a:r>
          </a:p>
          <a:p>
            <a:endParaRPr lang="en-US" dirty="0"/>
          </a:p>
        </p:txBody>
      </p:sp>
    </p:spTree>
    <p:extLst>
      <p:ext uri="{BB962C8B-B14F-4D97-AF65-F5344CB8AC3E}">
        <p14:creationId xmlns:p14="http://schemas.microsoft.com/office/powerpoint/2010/main" val="2644844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Oh my aching back!</a:t>
            </a:r>
            <a:endParaRPr lang="en-US" dirty="0"/>
          </a:p>
        </p:txBody>
      </p:sp>
      <p:sp>
        <p:nvSpPr>
          <p:cNvPr id="5" name="Content Placeholder 4"/>
          <p:cNvSpPr>
            <a:spLocks noGrp="1"/>
          </p:cNvSpPr>
          <p:nvPr>
            <p:ph idx="1"/>
          </p:nvPr>
        </p:nvSpPr>
        <p:spPr/>
        <p:txBody>
          <a:bodyPr/>
          <a:lstStyle/>
          <a:p>
            <a:r>
              <a:rPr lang="en-US" dirty="0"/>
              <a:t>2</a:t>
            </a:r>
            <a:r>
              <a:rPr lang="en-US" baseline="30000" dirty="0"/>
              <a:t>nd</a:t>
            </a:r>
            <a:r>
              <a:rPr lang="en-US" dirty="0"/>
              <a:t> most common reason for PCP visit, 3</a:t>
            </a:r>
            <a:r>
              <a:rPr lang="en-US" baseline="30000" dirty="0"/>
              <a:t>rd</a:t>
            </a:r>
            <a:r>
              <a:rPr lang="en-US" dirty="0"/>
              <a:t> most surgical procedures, 5</a:t>
            </a:r>
            <a:r>
              <a:rPr lang="en-US" baseline="30000" dirty="0"/>
              <a:t>th</a:t>
            </a:r>
            <a:r>
              <a:rPr lang="en-US" dirty="0"/>
              <a:t> hospitalizations</a:t>
            </a:r>
          </a:p>
          <a:p>
            <a:pPr lvl="3"/>
            <a:r>
              <a:rPr lang="en-US" sz="1600" i="1" dirty="0" err="1"/>
              <a:t>Pai</a:t>
            </a:r>
            <a:r>
              <a:rPr lang="en-US" sz="1600" i="1" dirty="0"/>
              <a:t> S  Low back pain: an economic assessment in the united states. </a:t>
            </a:r>
            <a:r>
              <a:rPr lang="en-US" sz="1600" b="1" dirty="0" err="1"/>
              <a:t>Orthop</a:t>
            </a:r>
            <a:r>
              <a:rPr lang="en-US" sz="1600" b="1" dirty="0"/>
              <a:t> </a:t>
            </a:r>
            <a:r>
              <a:rPr lang="en-US" sz="1600" b="1" dirty="0" err="1"/>
              <a:t>Clin</a:t>
            </a:r>
            <a:r>
              <a:rPr lang="en-US" sz="1600" b="1" dirty="0"/>
              <a:t> N Am</a:t>
            </a:r>
            <a:r>
              <a:rPr lang="en-US" sz="1600" i="1" dirty="0"/>
              <a:t>. 2004;35:1-5.</a:t>
            </a:r>
          </a:p>
          <a:p>
            <a:r>
              <a:rPr lang="en-US" sz="2200" dirty="0"/>
              <a:t>3</a:t>
            </a:r>
            <a:r>
              <a:rPr lang="en-US" sz="2200" baseline="30000" dirty="0"/>
              <a:t>rd</a:t>
            </a:r>
            <a:r>
              <a:rPr lang="en-US" sz="2200" dirty="0"/>
              <a:t> largest portion of national health spending</a:t>
            </a:r>
          </a:p>
          <a:p>
            <a:pPr lvl="3"/>
            <a:r>
              <a:rPr lang="en-US" sz="1600" i="1" dirty="0" err="1"/>
              <a:t>Dieleman</a:t>
            </a:r>
            <a:r>
              <a:rPr lang="en-US" sz="1600" i="1" dirty="0"/>
              <a:t>  JL.  US spending on personal health care and public health, 1996-2013 </a:t>
            </a:r>
            <a:r>
              <a:rPr lang="en-US" sz="1600" b="1" dirty="0"/>
              <a:t>JAMA. </a:t>
            </a:r>
            <a:r>
              <a:rPr lang="en-US" sz="1600" i="1" dirty="0"/>
              <a:t>2016;316(24):2627-2646.</a:t>
            </a:r>
          </a:p>
          <a:p>
            <a:r>
              <a:rPr lang="en-US" sz="2200" dirty="0"/>
              <a:t>$240-480,000,000,000 annual cost to the U.S.</a:t>
            </a:r>
          </a:p>
          <a:p>
            <a:pPr lvl="3"/>
            <a:r>
              <a:rPr lang="en-US" sz="1600" i="1" dirty="0" err="1"/>
              <a:t>Dutmer</a:t>
            </a:r>
            <a:r>
              <a:rPr lang="en-US" sz="1600" i="1" dirty="0"/>
              <a:t> A.  Personal and Societal Impact of Low Back Pain </a:t>
            </a:r>
            <a:r>
              <a:rPr lang="en-US" sz="1600" b="1" dirty="0"/>
              <a:t>SPINE</a:t>
            </a:r>
            <a:r>
              <a:rPr lang="en-US" sz="1600" i="1" dirty="0"/>
              <a:t>. 2019;44(24)</a:t>
            </a:r>
            <a:endParaRPr lang="en-US" sz="2400" i="1" dirty="0"/>
          </a:p>
          <a:p>
            <a:endParaRPr lang="en-US" dirty="0"/>
          </a:p>
        </p:txBody>
      </p:sp>
      <p:pic>
        <p:nvPicPr>
          <p:cNvPr id="4" name="Picture 3"/>
          <p:cNvPicPr>
            <a:picLocks noChangeAspect="1"/>
          </p:cNvPicPr>
          <p:nvPr/>
        </p:nvPicPr>
        <p:blipFill>
          <a:blip r:embed="rId3"/>
          <a:stretch>
            <a:fillRect/>
          </a:stretch>
        </p:blipFill>
        <p:spPr>
          <a:xfrm>
            <a:off x="8441549" y="4267200"/>
            <a:ext cx="3401291" cy="1834029"/>
          </a:xfrm>
          <a:prstGeom prst="rect">
            <a:avLst/>
          </a:prstGeom>
        </p:spPr>
      </p:pic>
    </p:spTree>
    <p:custDataLst>
      <p:tags r:id="rId1"/>
    </p:custDataLst>
    <p:extLst>
      <p:ext uri="{BB962C8B-B14F-4D97-AF65-F5344CB8AC3E}">
        <p14:creationId xmlns:p14="http://schemas.microsoft.com/office/powerpoint/2010/main" val="10763373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297" y="990600"/>
            <a:ext cx="11464684" cy="762000"/>
          </a:xfrm>
        </p:spPr>
        <p:txBody>
          <a:bodyPr>
            <a:noAutofit/>
          </a:bodyPr>
          <a:lstStyle/>
          <a:p>
            <a:pPr algn="ctr"/>
            <a:r>
              <a:rPr lang="en-US" sz="3600" dirty="0">
                <a:solidFill>
                  <a:srgbClr val="567621"/>
                </a:solidFill>
              </a:rPr>
              <a:t>Three facts that should help frame our </a:t>
            </a:r>
            <a:br>
              <a:rPr lang="en-US" sz="3600" dirty="0">
                <a:solidFill>
                  <a:srgbClr val="567621"/>
                </a:solidFill>
              </a:rPr>
            </a:br>
            <a:r>
              <a:rPr lang="en-US" sz="3600" dirty="0">
                <a:solidFill>
                  <a:srgbClr val="567621"/>
                </a:solidFill>
              </a:rPr>
              <a:t>approach</a:t>
            </a:r>
            <a:endParaRPr lang="en-US" sz="2400" dirty="0"/>
          </a:p>
        </p:txBody>
      </p:sp>
      <p:sp>
        <p:nvSpPr>
          <p:cNvPr id="3" name="Content Placeholder 2"/>
          <p:cNvSpPr>
            <a:spLocks noGrp="1"/>
          </p:cNvSpPr>
          <p:nvPr>
            <p:ph idx="1"/>
          </p:nvPr>
        </p:nvSpPr>
        <p:spPr>
          <a:xfrm>
            <a:off x="372926" y="2057400"/>
            <a:ext cx="11452597" cy="4495800"/>
          </a:xfrm>
        </p:spPr>
        <p:txBody>
          <a:bodyPr>
            <a:normAutofit fontScale="92500" lnSpcReduction="20000"/>
          </a:bodyPr>
          <a:lstStyle/>
          <a:p>
            <a:r>
              <a:rPr lang="en-US" dirty="0"/>
              <a:t>Low back pain is recurrent in 33-70% of patients</a:t>
            </a:r>
          </a:p>
          <a:p>
            <a:pPr lvl="1"/>
            <a:r>
              <a:rPr lang="en-US" sz="2200" dirty="0"/>
              <a:t>1/3 of primary care patients who presented with acute back pain reported back pain on at least 50% of the days of the year at 1 and 2 year follow-up</a:t>
            </a:r>
          </a:p>
          <a:p>
            <a:pPr lvl="1"/>
            <a:r>
              <a:rPr lang="en-US" sz="2200" dirty="0"/>
              <a:t>Expectations fail to reflect this: Patients want a cure, medical providers pursue curative treatment, yet many times there is none</a:t>
            </a:r>
          </a:p>
          <a:p>
            <a:pPr lvl="3"/>
            <a:r>
              <a:rPr lang="en-US" sz="1500" i="1" dirty="0"/>
              <a:t>Von </a:t>
            </a:r>
            <a:r>
              <a:rPr lang="en-US" sz="1500" i="1" dirty="0" err="1"/>
              <a:t>Korf</a:t>
            </a:r>
            <a:r>
              <a:rPr lang="en-US" sz="1500" i="1" dirty="0"/>
              <a:t>, </a:t>
            </a:r>
            <a:r>
              <a:rPr lang="en-US" sz="1500" b="1" dirty="0"/>
              <a:t>Spine</a:t>
            </a:r>
            <a:r>
              <a:rPr lang="en-US" sz="1500" i="1" dirty="0"/>
              <a:t> 1996 21(24):2833-37 ///  </a:t>
            </a:r>
            <a:r>
              <a:rPr lang="en-US" sz="1500" i="1" dirty="0" err="1"/>
              <a:t>Haestbaek</a:t>
            </a:r>
            <a:r>
              <a:rPr lang="en-US" sz="1500" i="1" dirty="0"/>
              <a:t> L </a:t>
            </a:r>
            <a:r>
              <a:rPr lang="en-US" sz="1500" b="1" dirty="0"/>
              <a:t>European Spine Journal </a:t>
            </a:r>
            <a:r>
              <a:rPr lang="en-US" sz="1500" i="1" dirty="0"/>
              <a:t>2003 Apr;12(2):149-65</a:t>
            </a:r>
            <a:endParaRPr lang="en-US" dirty="0"/>
          </a:p>
          <a:p>
            <a:r>
              <a:rPr lang="en-US" dirty="0"/>
              <a:t> Psychosocial issues often contribute to, and many times are the main cause of disability</a:t>
            </a:r>
          </a:p>
          <a:p>
            <a:pPr lvl="1"/>
            <a:r>
              <a:rPr lang="en-US" sz="2200" dirty="0"/>
              <a:t>Only psychosocial factors predict chronicity.  Poor coping skills: 3-fold increase</a:t>
            </a:r>
          </a:p>
          <a:p>
            <a:pPr lvl="3"/>
            <a:r>
              <a:rPr lang="en-US" sz="1500" i="1" dirty="0" err="1"/>
              <a:t>Carragee</a:t>
            </a:r>
            <a:r>
              <a:rPr lang="en-US" sz="1500" i="1" dirty="0"/>
              <a:t> EJ </a:t>
            </a:r>
            <a:r>
              <a:rPr lang="en-US" sz="1500" b="1" dirty="0"/>
              <a:t>Spine</a:t>
            </a:r>
            <a:r>
              <a:rPr lang="en-US" sz="1500" i="1" dirty="0"/>
              <a:t> 2005 May 15;29(10):1112-7 /// </a:t>
            </a:r>
            <a:r>
              <a:rPr lang="en-US" sz="1500" i="1" dirty="0" err="1"/>
              <a:t>Niemisto</a:t>
            </a:r>
            <a:r>
              <a:rPr lang="en-US" sz="1500" i="1" dirty="0"/>
              <a:t> L J </a:t>
            </a:r>
            <a:r>
              <a:rPr lang="en-US" sz="1500" b="1" dirty="0"/>
              <a:t>Rehab Med </a:t>
            </a:r>
            <a:r>
              <a:rPr lang="en-US" sz="1500" i="1" dirty="0"/>
              <a:t>2004 May; 36(3):104-9</a:t>
            </a:r>
          </a:p>
          <a:p>
            <a:pPr lvl="3"/>
            <a:endParaRPr lang="en-US" sz="1600" dirty="0"/>
          </a:p>
          <a:p>
            <a:r>
              <a:rPr lang="en-US" dirty="0"/>
              <a:t>Physical therapists are a vastly underutilized yet readily available </a:t>
            </a:r>
            <a:r>
              <a:rPr lang="en-US" dirty="0" smtClean="0"/>
              <a:t>resource</a:t>
            </a:r>
            <a:endParaRPr lang="en-US" dirty="0"/>
          </a:p>
        </p:txBody>
      </p:sp>
    </p:spTree>
    <p:extLst>
      <p:ext uri="{BB962C8B-B14F-4D97-AF65-F5344CB8AC3E}">
        <p14:creationId xmlns:p14="http://schemas.microsoft.com/office/powerpoint/2010/main" val="1181044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1026"/>
          <p:cNvSpPr>
            <a:spLocks noGrp="1" noChangeArrowheads="1"/>
          </p:cNvSpPr>
          <p:nvPr>
            <p:ph type="title"/>
          </p:nvPr>
        </p:nvSpPr>
        <p:spPr>
          <a:xfrm>
            <a:off x="365497" y="1066800"/>
            <a:ext cx="11464684" cy="762000"/>
          </a:xfrm>
        </p:spPr>
        <p:txBody>
          <a:bodyPr>
            <a:normAutofit fontScale="90000"/>
          </a:bodyPr>
          <a:lstStyle/>
          <a:p>
            <a:pPr algn="ctr" eaLnBrk="1" hangingPunct="1">
              <a:defRPr/>
            </a:pPr>
            <a:r>
              <a:rPr lang="en-US" sz="4000" dirty="0" smtClean="0">
                <a:latin typeface="+mn-lt"/>
              </a:rPr>
              <a:t>Zebras</a:t>
            </a:r>
            <a:r>
              <a:rPr lang="en-US" sz="4000" dirty="0" smtClean="0"/>
              <a:t>: You only see what you look for</a:t>
            </a:r>
            <a:br>
              <a:rPr lang="en-US" sz="4000" dirty="0" smtClean="0"/>
            </a:br>
            <a:r>
              <a:rPr lang="en-US" sz="4000" dirty="0" smtClean="0"/>
              <a:t>and you only look for what you know</a:t>
            </a:r>
            <a:endParaRPr lang="en-US" sz="4000" dirty="0"/>
          </a:p>
        </p:txBody>
      </p:sp>
      <p:sp>
        <p:nvSpPr>
          <p:cNvPr id="268291" name="Rectangle 1027"/>
          <p:cNvSpPr>
            <a:spLocks noGrp="1" noChangeArrowheads="1"/>
          </p:cNvSpPr>
          <p:nvPr>
            <p:ph idx="1"/>
          </p:nvPr>
        </p:nvSpPr>
        <p:spPr>
          <a:xfrm>
            <a:off x="371541" y="2057400"/>
            <a:ext cx="11452597" cy="4495800"/>
          </a:xfrm>
        </p:spPr>
        <p:txBody>
          <a:bodyPr/>
          <a:lstStyle/>
          <a:p>
            <a:pPr eaLnBrk="1" hangingPunct="1">
              <a:defRPr/>
            </a:pPr>
            <a:r>
              <a:rPr lang="en-US" dirty="0"/>
              <a:t>Tumor (of bone or viscera)</a:t>
            </a:r>
          </a:p>
          <a:p>
            <a:pPr eaLnBrk="1" hangingPunct="1">
              <a:defRPr/>
            </a:pPr>
            <a:r>
              <a:rPr lang="en-US" dirty="0"/>
              <a:t>Infection</a:t>
            </a:r>
          </a:p>
          <a:p>
            <a:pPr eaLnBrk="1" hangingPunct="1">
              <a:defRPr/>
            </a:pPr>
            <a:r>
              <a:rPr lang="en-US" dirty="0"/>
              <a:t>Fracture</a:t>
            </a:r>
          </a:p>
          <a:p>
            <a:pPr eaLnBrk="1" hangingPunct="1">
              <a:defRPr/>
            </a:pPr>
            <a:r>
              <a:rPr lang="en-US" dirty="0"/>
              <a:t>Any process resulting in severe compromise of nervous tissue</a:t>
            </a:r>
          </a:p>
          <a:p>
            <a:pPr eaLnBrk="1" hangingPunct="1">
              <a:defRPr/>
            </a:pPr>
            <a:r>
              <a:rPr lang="en-US" dirty="0"/>
              <a:t>Systemic illnesses affecting joints</a:t>
            </a:r>
          </a:p>
          <a:p>
            <a:pPr eaLnBrk="1" hangingPunct="1">
              <a:defRPr/>
            </a:pPr>
            <a:r>
              <a:rPr lang="en-US" dirty="0"/>
              <a:t>Leaking abdominal aortic aneurysm</a:t>
            </a:r>
          </a:p>
          <a:p>
            <a:pPr eaLnBrk="1" hangingPunct="1">
              <a:defRPr/>
            </a:pPr>
            <a:endParaRPr lang="en-US" dirty="0"/>
          </a:p>
          <a:p>
            <a:pPr eaLnBrk="1" hangingPunct="1">
              <a:buFontTx/>
              <a:buNone/>
              <a:defRPr/>
            </a:pPr>
            <a:endParaRPr lang="en-US" dirty="0"/>
          </a:p>
        </p:txBody>
      </p:sp>
    </p:spTree>
    <p:extLst>
      <p:ext uri="{BB962C8B-B14F-4D97-AF65-F5344CB8AC3E}">
        <p14:creationId xmlns:p14="http://schemas.microsoft.com/office/powerpoint/2010/main" val="16476407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1026"/>
          <p:cNvSpPr>
            <a:spLocks noGrp="1" noChangeArrowheads="1"/>
          </p:cNvSpPr>
          <p:nvPr>
            <p:ph type="title"/>
          </p:nvPr>
        </p:nvSpPr>
        <p:spPr/>
        <p:txBody>
          <a:bodyPr>
            <a:normAutofit/>
          </a:bodyPr>
          <a:lstStyle/>
          <a:p>
            <a:pPr algn="ctr" eaLnBrk="1" hangingPunct="1">
              <a:defRPr/>
            </a:pPr>
            <a:r>
              <a:rPr lang="en-US" sz="3600" dirty="0" smtClean="0">
                <a:latin typeface="+mn-lt"/>
              </a:rPr>
              <a:t>When might those </a:t>
            </a:r>
            <a:r>
              <a:rPr lang="en-US" sz="3600" dirty="0" err="1" smtClean="0">
                <a:latin typeface="+mn-lt"/>
              </a:rPr>
              <a:t>hoofbeats</a:t>
            </a:r>
            <a:r>
              <a:rPr lang="en-US" sz="3600" dirty="0" smtClean="0">
                <a:latin typeface="+mn-lt"/>
              </a:rPr>
              <a:t> not be from horses?</a:t>
            </a:r>
            <a:endParaRPr lang="en-US" sz="3600" dirty="0">
              <a:latin typeface="+mn-lt"/>
            </a:endParaRPr>
          </a:p>
        </p:txBody>
      </p:sp>
      <p:sp>
        <p:nvSpPr>
          <p:cNvPr id="268291" name="Rectangle 1027"/>
          <p:cNvSpPr>
            <a:spLocks noGrp="1" noChangeArrowheads="1"/>
          </p:cNvSpPr>
          <p:nvPr>
            <p:ph idx="1"/>
          </p:nvPr>
        </p:nvSpPr>
        <p:spPr/>
        <p:txBody>
          <a:bodyPr>
            <a:normAutofit fontScale="92500" lnSpcReduction="20000"/>
          </a:bodyPr>
          <a:lstStyle/>
          <a:p>
            <a:pPr eaLnBrk="1" hangingPunct="1">
              <a:defRPr/>
            </a:pPr>
            <a:r>
              <a:rPr lang="en-US" dirty="0"/>
              <a:t>History of prostate, lung, renal, thyroid, breast cancer</a:t>
            </a:r>
            <a:r>
              <a:rPr lang="en-US" dirty="0" smtClean="0"/>
              <a:t>?</a:t>
            </a:r>
          </a:p>
          <a:p>
            <a:pPr lvl="1">
              <a:defRPr/>
            </a:pPr>
            <a:r>
              <a:rPr lang="en-US" dirty="0" smtClean="0"/>
              <a:t>i.e. cancers that metastasize to bone</a:t>
            </a:r>
            <a:endParaRPr lang="en-US" dirty="0"/>
          </a:p>
          <a:p>
            <a:pPr eaLnBrk="1" hangingPunct="1">
              <a:defRPr/>
            </a:pPr>
            <a:r>
              <a:rPr lang="en-US" dirty="0"/>
              <a:t>Pain worse at night?</a:t>
            </a:r>
          </a:p>
          <a:p>
            <a:pPr eaLnBrk="1" hangingPunct="1">
              <a:defRPr/>
            </a:pPr>
            <a:r>
              <a:rPr lang="en-US" dirty="0"/>
              <a:t>Fever?</a:t>
            </a:r>
          </a:p>
          <a:p>
            <a:pPr eaLnBrk="1" hangingPunct="1">
              <a:defRPr/>
            </a:pPr>
            <a:r>
              <a:rPr lang="en-US" dirty="0"/>
              <a:t>Recent trauma?</a:t>
            </a:r>
          </a:p>
          <a:p>
            <a:pPr eaLnBrk="1" hangingPunct="1">
              <a:defRPr/>
            </a:pPr>
            <a:r>
              <a:rPr lang="en-US" dirty="0"/>
              <a:t>New focal weakness, numbness, or </a:t>
            </a:r>
            <a:r>
              <a:rPr lang="en-US" dirty="0" smtClean="0"/>
              <a:t>                           loss </a:t>
            </a:r>
            <a:r>
              <a:rPr lang="en-US" dirty="0"/>
              <a:t>of bowel or bladder control?</a:t>
            </a:r>
          </a:p>
          <a:p>
            <a:pPr eaLnBrk="1" hangingPunct="1">
              <a:defRPr/>
            </a:pPr>
            <a:r>
              <a:rPr lang="en-US" dirty="0"/>
              <a:t>Pain in other joints? </a:t>
            </a:r>
            <a:r>
              <a:rPr lang="en-US" dirty="0" smtClean="0"/>
              <a:t>True morning stiffness?</a:t>
            </a:r>
            <a:endParaRPr lang="en-US" dirty="0"/>
          </a:p>
          <a:p>
            <a:pPr eaLnBrk="1" hangingPunct="1">
              <a:defRPr/>
            </a:pPr>
            <a:r>
              <a:rPr lang="en-US" dirty="0" smtClean="0"/>
              <a:t>Findings on physical/labs/imaging that point toward any of the previously mentioned concerns</a:t>
            </a:r>
          </a:p>
          <a:p>
            <a:pPr eaLnBrk="1" hangingPunct="1">
              <a:defRPr/>
            </a:pPr>
            <a:endParaRPr lang="en-US" dirty="0"/>
          </a:p>
          <a:p>
            <a:pPr eaLnBrk="1" hangingPunct="1">
              <a:defRPr/>
            </a:pPr>
            <a:endParaRPr lang="en-US" dirty="0"/>
          </a:p>
          <a:p>
            <a:pPr eaLnBrk="1" hangingPunct="1">
              <a:defRPr/>
            </a:pPr>
            <a:endParaRPr lang="en-US" dirty="0"/>
          </a:p>
          <a:p>
            <a:pPr eaLnBrk="1" hangingPunct="1">
              <a:buFontTx/>
              <a:buNone/>
              <a:defRPr/>
            </a:pPr>
            <a:endParaRPr lang="en-US" dirty="0"/>
          </a:p>
        </p:txBody>
      </p:sp>
      <p:pic>
        <p:nvPicPr>
          <p:cNvPr id="2" name="Picture 1"/>
          <p:cNvPicPr>
            <a:picLocks noChangeAspect="1"/>
          </p:cNvPicPr>
          <p:nvPr/>
        </p:nvPicPr>
        <p:blipFill rotWithShape="1">
          <a:blip r:embed="rId3"/>
          <a:srcRect b="13637"/>
          <a:stretch/>
        </p:blipFill>
        <p:spPr>
          <a:xfrm>
            <a:off x="7642971" y="2057401"/>
            <a:ext cx="4338918" cy="2895599"/>
          </a:xfrm>
          <a:prstGeom prst="rect">
            <a:avLst/>
          </a:prstGeom>
        </p:spPr>
      </p:pic>
    </p:spTree>
    <p:extLst>
      <p:ext uri="{BB962C8B-B14F-4D97-AF65-F5344CB8AC3E}">
        <p14:creationId xmlns:p14="http://schemas.microsoft.com/office/powerpoint/2010/main" val="17006064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nular Tear - ONZ Spine">
            <a:extLst>
              <a:ext uri="{FF2B5EF4-FFF2-40B4-BE49-F238E27FC236}">
                <a16:creationId xmlns:a16="http://schemas.microsoft.com/office/drawing/2014/main" id="{A1270BBF-832F-4D05-B6E8-135B42E95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3733800" cy="34796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umbar Facet Joint Dysfunctions">
            <a:extLst>
              <a:ext uri="{FF2B5EF4-FFF2-40B4-BE49-F238E27FC236}">
                <a16:creationId xmlns:a16="http://schemas.microsoft.com/office/drawing/2014/main" id="{67D104BC-BF5D-445C-8A9F-12EE765F5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9759" y="857429"/>
            <a:ext cx="5322845" cy="2971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ntracept Procedure | Texas Spine and Scoliosis">
            <a:extLst>
              <a:ext uri="{FF2B5EF4-FFF2-40B4-BE49-F238E27FC236}">
                <a16:creationId xmlns:a16="http://schemas.microsoft.com/office/drawing/2014/main" id="{2987E587-252C-4994-AB5C-0B34AA3A5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636722"/>
            <a:ext cx="3657600" cy="26627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20859" y="1066800"/>
            <a:ext cx="2628900" cy="1323439"/>
          </a:xfrm>
          <a:prstGeom prst="rect">
            <a:avLst/>
          </a:prstGeom>
          <a:noFill/>
        </p:spPr>
        <p:txBody>
          <a:bodyPr wrap="square" rtlCol="0">
            <a:spAutoFit/>
          </a:bodyPr>
          <a:lstStyle/>
          <a:p>
            <a:r>
              <a:rPr lang="en-US" sz="4000" dirty="0" smtClean="0">
                <a:solidFill>
                  <a:srgbClr val="567621"/>
                </a:solidFill>
                <a:latin typeface="Calibri" panose="020F0502020204030204" pitchFamily="34" charset="0"/>
                <a:cs typeface="Calibri" panose="020F0502020204030204" pitchFamily="34" charset="0"/>
              </a:rPr>
              <a:t>Some Pain Generators</a:t>
            </a:r>
            <a:endParaRPr lang="en-US" sz="4000" dirty="0">
              <a:solidFill>
                <a:srgbClr val="56762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74458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normAutofit/>
          </a:bodyPr>
          <a:lstStyle/>
          <a:p>
            <a:pPr algn="ctr" eaLnBrk="1" hangingPunct="1">
              <a:defRPr/>
            </a:pPr>
            <a:r>
              <a:rPr lang="en-US" sz="4000" dirty="0" smtClean="0">
                <a:latin typeface="+mn-lt"/>
              </a:rPr>
              <a:t>General Principles </a:t>
            </a:r>
            <a:endParaRPr lang="en-US" sz="4000" dirty="0">
              <a:latin typeface="+mn-lt"/>
            </a:endParaRPr>
          </a:p>
        </p:txBody>
      </p:sp>
      <p:sp>
        <p:nvSpPr>
          <p:cNvPr id="262147" name="Rectangle 3"/>
          <p:cNvSpPr>
            <a:spLocks noGrp="1" noChangeArrowheads="1"/>
          </p:cNvSpPr>
          <p:nvPr>
            <p:ph idx="1"/>
          </p:nvPr>
        </p:nvSpPr>
        <p:spPr/>
        <p:txBody>
          <a:bodyPr>
            <a:normAutofit/>
          </a:bodyPr>
          <a:lstStyle/>
          <a:p>
            <a:pPr eaLnBrk="1" hangingPunct="1">
              <a:lnSpc>
                <a:spcPct val="90000"/>
              </a:lnSpc>
              <a:defRPr/>
            </a:pPr>
            <a:r>
              <a:rPr lang="en-US" dirty="0"/>
              <a:t>A specific anatomic diagnosis is usually not necessary, perhaps impossible</a:t>
            </a:r>
          </a:p>
          <a:p>
            <a:pPr eaLnBrk="1" hangingPunct="1">
              <a:lnSpc>
                <a:spcPct val="90000"/>
              </a:lnSpc>
              <a:defRPr/>
            </a:pPr>
            <a:r>
              <a:rPr lang="en-US" dirty="0"/>
              <a:t>Diagnostic efforts are directed at identifying those who have diagnoses that require urgent referral (red flags are present)</a:t>
            </a:r>
          </a:p>
          <a:p>
            <a:pPr eaLnBrk="1" hangingPunct="1">
              <a:lnSpc>
                <a:spcPct val="90000"/>
              </a:lnSpc>
              <a:defRPr/>
            </a:pPr>
            <a:r>
              <a:rPr lang="en-US" dirty="0"/>
              <a:t>Use both pain and </a:t>
            </a:r>
            <a:r>
              <a:rPr lang="en-US" b="1" dirty="0"/>
              <a:t>function</a:t>
            </a:r>
            <a:r>
              <a:rPr lang="en-US" dirty="0"/>
              <a:t> as your measure of disease severity and as endpoints for therapy.  </a:t>
            </a:r>
          </a:p>
          <a:p>
            <a:pPr eaLnBrk="1" hangingPunct="1">
              <a:lnSpc>
                <a:spcPct val="90000"/>
              </a:lnSpc>
              <a:defRPr/>
            </a:pPr>
            <a:r>
              <a:rPr lang="en-US" dirty="0"/>
              <a:t>Patients with significant functional impairment need to be flagged for more aggressive symptom palliation as well as BH eval</a:t>
            </a:r>
          </a:p>
          <a:p>
            <a:pPr eaLnBrk="1" hangingPunct="1">
              <a:lnSpc>
                <a:spcPct val="90000"/>
              </a:lnSpc>
              <a:buNone/>
              <a:defRPr/>
            </a:pPr>
            <a:endParaRPr lang="en-US" dirty="0"/>
          </a:p>
          <a:p>
            <a:pPr eaLnBrk="1" hangingPunct="1">
              <a:lnSpc>
                <a:spcPct val="90000"/>
              </a:lnSpc>
              <a:defRPr/>
            </a:pPr>
            <a:endParaRPr lang="en-US" dirty="0"/>
          </a:p>
        </p:txBody>
      </p:sp>
    </p:spTree>
    <p:extLst>
      <p:ext uri="{BB962C8B-B14F-4D97-AF65-F5344CB8AC3E}">
        <p14:creationId xmlns:p14="http://schemas.microsoft.com/office/powerpoint/2010/main" val="16294135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2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2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2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0" dirty="0">
                <a:latin typeface="Calibri" panose="020F0502020204030204" pitchFamily="34" charset="0"/>
                <a:cs typeface="Calibri" panose="020F0502020204030204" pitchFamily="34" charset="0"/>
              </a:rPr>
              <a:t>IMAGING FOR ACUTE BACK </a:t>
            </a:r>
            <a:r>
              <a:rPr lang="en-US" b="0" dirty="0" smtClean="0">
                <a:latin typeface="Calibri" panose="020F0502020204030204" pitchFamily="34" charset="0"/>
                <a:cs typeface="Calibri" panose="020F0502020204030204" pitchFamily="34" charset="0"/>
              </a:rPr>
              <a:t>PAIN</a:t>
            </a:r>
            <a:endParaRPr lang="en-US" b="0" dirty="0"/>
          </a:p>
        </p:txBody>
      </p:sp>
      <p:sp>
        <p:nvSpPr>
          <p:cNvPr id="3" name="Content Placeholder 2"/>
          <p:cNvSpPr>
            <a:spLocks noGrp="1"/>
          </p:cNvSpPr>
          <p:nvPr>
            <p:ph idx="1"/>
          </p:nvPr>
        </p:nvSpPr>
        <p:spPr/>
        <p:txBody>
          <a:bodyPr/>
          <a:lstStyle/>
          <a:p>
            <a:r>
              <a:rPr lang="en-US" sz="2800" dirty="0"/>
              <a:t>“Because acute low back pain typically does not have a serious etiology, and because most cases resolve with conservative treatment, immediate imaging is rarely indicated. All major guidelines on the treatment of acute low back pain have similar recommendations regarding imaging. In the absence of red flag findings, four to six weeks of conservative care is safe and appropriate, and imaging is not indicated. “</a:t>
            </a:r>
          </a:p>
          <a:p>
            <a:pPr lvl="1"/>
            <a:r>
              <a:rPr lang="en-US" sz="1800" i="1" dirty="0">
                <a:latin typeface="Calibri" panose="020F0502020204030204" pitchFamily="34" charset="0"/>
                <a:cs typeface="Calibri" panose="020F0502020204030204" pitchFamily="34" charset="0"/>
              </a:rPr>
              <a:t>Evaluation and Treatment of Acute Low Back Pain    </a:t>
            </a:r>
            <a:r>
              <a:rPr lang="en-US" sz="1800" b="1" dirty="0">
                <a:latin typeface="Calibri" panose="020F0502020204030204" pitchFamily="34" charset="0"/>
                <a:cs typeface="Calibri" panose="020F0502020204030204" pitchFamily="34" charset="0"/>
              </a:rPr>
              <a:t>Am Fam Physician </a:t>
            </a:r>
            <a:r>
              <a:rPr lang="en-US" sz="1800" i="1" dirty="0">
                <a:latin typeface="Calibri" panose="020F0502020204030204" pitchFamily="34" charset="0"/>
                <a:cs typeface="Calibri" panose="020F0502020204030204" pitchFamily="34" charset="0"/>
              </a:rPr>
              <a:t>2007 Apr 15;75(8):1181-1188</a:t>
            </a:r>
          </a:p>
          <a:p>
            <a:pPr lvl="1"/>
            <a:endParaRPr lang="en-US" dirty="0"/>
          </a:p>
        </p:txBody>
      </p:sp>
    </p:spTree>
    <p:extLst>
      <p:ext uri="{BB962C8B-B14F-4D97-AF65-F5344CB8AC3E}">
        <p14:creationId xmlns:p14="http://schemas.microsoft.com/office/powerpoint/2010/main" val="15260079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Spondylolysis: an imaging exception</a:t>
            </a:r>
          </a:p>
        </p:txBody>
      </p:sp>
      <p:sp>
        <p:nvSpPr>
          <p:cNvPr id="3" name="Content Placeholder 2"/>
          <p:cNvSpPr>
            <a:spLocks noGrp="1"/>
          </p:cNvSpPr>
          <p:nvPr>
            <p:ph idx="1"/>
          </p:nvPr>
        </p:nvSpPr>
        <p:spPr>
          <a:xfrm>
            <a:off x="371541" y="1676400"/>
            <a:ext cx="6206391" cy="4495800"/>
          </a:xfrm>
        </p:spPr>
        <p:txBody>
          <a:bodyPr>
            <a:normAutofit fontScale="62500" lnSpcReduction="20000"/>
          </a:bodyPr>
          <a:lstStyle/>
          <a:p>
            <a:r>
              <a:rPr lang="en-US" dirty="0"/>
              <a:t>A stress fracture through the pars </a:t>
            </a:r>
            <a:r>
              <a:rPr lang="en-US" dirty="0" err="1"/>
              <a:t>interarticularis</a:t>
            </a:r>
            <a:r>
              <a:rPr lang="en-US" dirty="0"/>
              <a:t> of the lumbar vertebrae. </a:t>
            </a:r>
          </a:p>
          <a:p>
            <a:r>
              <a:rPr lang="en-US" dirty="0"/>
              <a:t>Prevalence 6% by age 14, males&gt;females</a:t>
            </a:r>
          </a:p>
          <a:p>
            <a:r>
              <a:rPr lang="en-US" dirty="0"/>
              <a:t>Repetitive trauma to the growing spine in genetically susceptible people </a:t>
            </a:r>
          </a:p>
          <a:p>
            <a:r>
              <a:rPr lang="en-US" dirty="0"/>
              <a:t>repeated activities involving lumbar hyperextension with rotation</a:t>
            </a:r>
          </a:p>
          <a:p>
            <a:r>
              <a:rPr lang="en-US" dirty="0"/>
              <a:t>gymnastics, dance, football (particularly linemen), rugby, wrestling, martial arts, soccer, basketball, cheerleading, pitching, golf, tennis, volleyball servers, weightlifting, and butterfly and breaststroke swimming</a:t>
            </a:r>
          </a:p>
          <a:p>
            <a:r>
              <a:rPr lang="en-US" dirty="0"/>
              <a:t>Stork Standing test: </a:t>
            </a:r>
            <a:r>
              <a:rPr lang="en-US" dirty="0" smtClean="0"/>
              <a:t>	</a:t>
            </a:r>
            <a:r>
              <a:rPr lang="en-US" dirty="0" smtClean="0">
                <a:hlinkClick r:id="rId2"/>
              </a:rPr>
              <a:t>https</a:t>
            </a:r>
            <a:r>
              <a:rPr lang="en-US" dirty="0">
                <a:hlinkClick r:id="rId2"/>
              </a:rPr>
              <a:t>://www.youtube.com/watch?v=9AeHMONQpeA</a:t>
            </a:r>
            <a:endParaRPr lang="en-US" dirty="0"/>
          </a:p>
          <a:p>
            <a:pPr marL="0" indent="0">
              <a:buNone/>
            </a:pPr>
            <a:r>
              <a:rPr lang="en-US" dirty="0" smtClean="0"/>
              <a:t>	</a:t>
            </a:r>
            <a:r>
              <a:rPr lang="en-US" dirty="0" smtClean="0">
                <a:hlinkClick r:id="rId3"/>
              </a:rPr>
              <a:t>https</a:t>
            </a:r>
            <a:r>
              <a:rPr lang="en-US" dirty="0">
                <a:hlinkClick r:id="rId3"/>
              </a:rPr>
              <a:t>://www.ncbi.nlm.nih.gov/books/NBK513333/</a:t>
            </a:r>
            <a:endParaRPr lang="en-US" dirty="0"/>
          </a:p>
          <a:p>
            <a:endParaRPr lang="en-US" dirty="0"/>
          </a:p>
        </p:txBody>
      </p:sp>
      <p:pic>
        <p:nvPicPr>
          <p:cNvPr id="4" name="Picture 3"/>
          <p:cNvPicPr>
            <a:picLocks noChangeAspect="1"/>
          </p:cNvPicPr>
          <p:nvPr/>
        </p:nvPicPr>
        <p:blipFill>
          <a:blip r:embed="rId4"/>
          <a:stretch>
            <a:fillRect/>
          </a:stretch>
        </p:blipFill>
        <p:spPr>
          <a:xfrm>
            <a:off x="7177831" y="1600200"/>
            <a:ext cx="4207102" cy="2112818"/>
          </a:xfrm>
          <a:prstGeom prst="rect">
            <a:avLst/>
          </a:prstGeom>
        </p:spPr>
      </p:pic>
      <p:pic>
        <p:nvPicPr>
          <p:cNvPr id="5" name="Picture 4"/>
          <p:cNvPicPr>
            <a:picLocks noChangeAspect="1"/>
          </p:cNvPicPr>
          <p:nvPr/>
        </p:nvPicPr>
        <p:blipFill rotWithShape="1">
          <a:blip r:embed="rId5"/>
          <a:srcRect l="1579" t="13658" r="-1579" b="13499"/>
          <a:stretch/>
        </p:blipFill>
        <p:spPr>
          <a:xfrm>
            <a:off x="6977373" y="3924300"/>
            <a:ext cx="4846765" cy="2215664"/>
          </a:xfrm>
          <a:prstGeom prst="rect">
            <a:avLst/>
          </a:prstGeom>
        </p:spPr>
      </p:pic>
    </p:spTree>
    <p:extLst>
      <p:ext uri="{BB962C8B-B14F-4D97-AF65-F5344CB8AC3E}">
        <p14:creationId xmlns:p14="http://schemas.microsoft.com/office/powerpoint/2010/main" val="32002427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914400"/>
            <a:ext cx="10736052" cy="5375795"/>
          </a:xfrm>
          <a:prstGeom prst="rect">
            <a:avLst/>
          </a:prstGeom>
        </p:spPr>
      </p:pic>
    </p:spTree>
    <p:extLst>
      <p:ext uri="{BB962C8B-B14F-4D97-AF65-F5344CB8AC3E}">
        <p14:creationId xmlns:p14="http://schemas.microsoft.com/office/powerpoint/2010/main" val="235840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n-lt"/>
              </a:rPr>
              <a:t>Principles of treatment</a:t>
            </a:r>
            <a:endParaRPr lang="en-US" dirty="0">
              <a:latin typeface="+mn-lt"/>
            </a:endParaRPr>
          </a:p>
        </p:txBody>
      </p:sp>
      <p:sp>
        <p:nvSpPr>
          <p:cNvPr id="3" name="Content Placeholder 2"/>
          <p:cNvSpPr>
            <a:spLocks noGrp="1"/>
          </p:cNvSpPr>
          <p:nvPr>
            <p:ph idx="1"/>
          </p:nvPr>
        </p:nvSpPr>
        <p:spPr/>
        <p:txBody>
          <a:bodyPr>
            <a:normAutofit fontScale="92500" lnSpcReduction="20000"/>
          </a:bodyPr>
          <a:lstStyle/>
          <a:p>
            <a:r>
              <a:rPr lang="en-US" dirty="0" smtClean="0"/>
              <a:t>Making </a:t>
            </a:r>
            <a:r>
              <a:rPr lang="en-US" dirty="0"/>
              <a:t>the right </a:t>
            </a:r>
            <a:r>
              <a:rPr lang="en-US" dirty="0" smtClean="0"/>
              <a:t>referrals at the right time</a:t>
            </a:r>
            <a:endParaRPr lang="en-US" dirty="0"/>
          </a:p>
          <a:p>
            <a:pPr lvl="1"/>
            <a:r>
              <a:rPr lang="en-US" dirty="0"/>
              <a:t>Physical </a:t>
            </a:r>
            <a:r>
              <a:rPr lang="en-US" dirty="0" smtClean="0"/>
              <a:t>therapy/Chiropractic/OMT/</a:t>
            </a:r>
            <a:r>
              <a:rPr lang="en-US" dirty="0" err="1" smtClean="0"/>
              <a:t>Physiatry</a:t>
            </a:r>
            <a:r>
              <a:rPr lang="en-US" dirty="0" smtClean="0"/>
              <a:t>/Back program</a:t>
            </a:r>
          </a:p>
          <a:p>
            <a:pPr lvl="1"/>
            <a:r>
              <a:rPr lang="en-US" dirty="0" smtClean="0"/>
              <a:t>Behavioral Health</a:t>
            </a:r>
          </a:p>
          <a:p>
            <a:pPr lvl="2"/>
            <a:r>
              <a:rPr lang="en-US" dirty="0" smtClean="0"/>
              <a:t>Stress Reduction program/Pain Psychology/?Trauma-informed</a:t>
            </a:r>
          </a:p>
          <a:p>
            <a:pPr lvl="1"/>
            <a:r>
              <a:rPr lang="en-US" dirty="0" smtClean="0"/>
              <a:t>Registered Dietician</a:t>
            </a:r>
            <a:endParaRPr lang="en-US" dirty="0"/>
          </a:p>
          <a:p>
            <a:pPr lvl="1"/>
            <a:r>
              <a:rPr lang="en-US" dirty="0" smtClean="0"/>
              <a:t>Integrative Med?</a:t>
            </a:r>
            <a:endParaRPr lang="en-US" dirty="0"/>
          </a:p>
          <a:p>
            <a:pPr lvl="2"/>
            <a:r>
              <a:rPr lang="en-US" dirty="0" err="1" smtClean="0"/>
              <a:t>Accupuncture</a:t>
            </a:r>
            <a:r>
              <a:rPr lang="en-US" dirty="0" smtClean="0"/>
              <a:t>, “Body worker,” Myofascial, Craniosacral</a:t>
            </a:r>
          </a:p>
          <a:p>
            <a:pPr lvl="2"/>
            <a:r>
              <a:rPr lang="en-US" dirty="0" smtClean="0"/>
              <a:t>Going to be more based on what’s acceptable</a:t>
            </a:r>
          </a:p>
          <a:p>
            <a:pPr lvl="1"/>
            <a:r>
              <a:rPr lang="en-US" dirty="0" smtClean="0"/>
              <a:t>Therapeutic exercise</a:t>
            </a:r>
          </a:p>
          <a:p>
            <a:pPr lvl="2"/>
            <a:r>
              <a:rPr lang="en-US" dirty="0" smtClean="0"/>
              <a:t>Swimming or other aquatic, Tai Chi, Yoga, Pilates, </a:t>
            </a:r>
            <a:r>
              <a:rPr lang="en-US" dirty="0"/>
              <a:t>B</a:t>
            </a:r>
            <a:r>
              <a:rPr lang="en-US" dirty="0" smtClean="0"/>
              <a:t>ack classes</a:t>
            </a:r>
          </a:p>
          <a:p>
            <a:pPr lvl="3"/>
            <a:r>
              <a:rPr lang="en-US" sz="1500" i="1" dirty="0" smtClean="0"/>
              <a:t>Sherman, A randomized trial comparing yoga, stretching and a self-care book for chronic low back pain. </a:t>
            </a:r>
            <a:r>
              <a:rPr lang="en-US" sz="1500" b="1" dirty="0" smtClean="0"/>
              <a:t>Arch Intern Med </a:t>
            </a:r>
            <a:r>
              <a:rPr lang="en-US" sz="1500" i="1" dirty="0" smtClean="0"/>
              <a:t>2011 Dec 12/26;171:2019</a:t>
            </a:r>
          </a:p>
        </p:txBody>
      </p:sp>
    </p:spTree>
    <p:extLst>
      <p:ext uri="{BB962C8B-B14F-4D97-AF65-F5344CB8AC3E}">
        <p14:creationId xmlns:p14="http://schemas.microsoft.com/office/powerpoint/2010/main" val="579259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algn="ctr" eaLnBrk="1" hangingPunct="1">
              <a:defRPr/>
            </a:pPr>
            <a:r>
              <a:rPr lang="en-US" dirty="0"/>
              <a:t>First question:</a:t>
            </a:r>
          </a:p>
        </p:txBody>
      </p:sp>
      <p:sp>
        <p:nvSpPr>
          <p:cNvPr id="200707" name="Rectangle 3"/>
          <p:cNvSpPr>
            <a:spLocks noGrp="1" noChangeArrowheads="1"/>
          </p:cNvSpPr>
          <p:nvPr>
            <p:ph idx="1"/>
          </p:nvPr>
        </p:nvSpPr>
        <p:spPr>
          <a:xfrm>
            <a:off x="228600" y="2819400"/>
            <a:ext cx="11452597" cy="4495800"/>
          </a:xfrm>
        </p:spPr>
        <p:txBody>
          <a:bodyPr/>
          <a:lstStyle/>
          <a:p>
            <a:pPr algn="ctr" eaLnBrk="1" hangingPunct="1">
              <a:buFontTx/>
              <a:buNone/>
              <a:defRPr/>
            </a:pPr>
            <a:r>
              <a:rPr lang="en-US" sz="3600" dirty="0"/>
              <a:t>Which is worse, back pain or leg</a:t>
            </a:r>
            <a:r>
              <a:rPr lang="en-US" dirty="0"/>
              <a:t> pain?</a:t>
            </a:r>
          </a:p>
          <a:p>
            <a:pPr algn="ctr" eaLnBrk="1" hangingPunct="1">
              <a:buFontTx/>
              <a:buNone/>
              <a:defRPr/>
            </a:pPr>
            <a:endParaRPr lang="en-US" dirty="0"/>
          </a:p>
          <a:p>
            <a:pPr algn="ctr" eaLnBrk="1" hangingPunct="1">
              <a:buFontTx/>
              <a:buNone/>
              <a:defRPr/>
            </a:pPr>
            <a:r>
              <a:rPr lang="en-US" dirty="0"/>
              <a:t>LEG PAIN</a:t>
            </a:r>
          </a:p>
        </p:txBody>
      </p:sp>
    </p:spTree>
    <p:extLst>
      <p:ext uri="{BB962C8B-B14F-4D97-AF65-F5344CB8AC3E}">
        <p14:creationId xmlns:p14="http://schemas.microsoft.com/office/powerpoint/2010/main" val="362709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0707">
                                            <p:txEl>
                                              <p:pRg st="2" end="2"/>
                                            </p:txEl>
                                          </p:spTgt>
                                        </p:tgtEl>
                                        <p:attrNameLst>
                                          <p:attrName>style.visibility</p:attrName>
                                        </p:attrNameLst>
                                      </p:cBhvr>
                                      <p:to>
                                        <p:strVal val="visible"/>
                                      </p:to>
                                    </p:set>
                                    <p:anim calcmode="lin" valueType="num">
                                      <p:cBhvr additive="base">
                                        <p:cTn id="7" dur="500" fill="hold"/>
                                        <p:tgtEl>
                                          <p:spTgt spid="20070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0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p:cNvSpPr/>
          <p:nvPr/>
        </p:nvSpPr>
        <p:spPr>
          <a:xfrm>
            <a:off x="3810000" y="762000"/>
            <a:ext cx="5029200" cy="609600"/>
          </a:xfrm>
          <a:prstGeom prst="flowChartProcess">
            <a:avLst/>
          </a:prstGeom>
          <a:solidFill>
            <a:srgbClr val="5394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Evaluate Function</a:t>
            </a:r>
          </a:p>
          <a:p>
            <a:r>
              <a:rPr lang="en-US" dirty="0">
                <a:effectLst>
                  <a:outerShdw blurRad="38100" dist="38100" dir="2700000" algn="tl">
                    <a:srgbClr val="000000">
                      <a:alpha val="43137"/>
                    </a:srgbClr>
                  </a:outerShdw>
                </a:effectLst>
              </a:rPr>
              <a:t> </a:t>
            </a:r>
            <a:r>
              <a:rPr lang="en-US" sz="1600" dirty="0">
                <a:effectLst>
                  <a:outerShdw blurRad="38100" dist="38100" dir="2700000" algn="tl">
                    <a:srgbClr val="000000">
                      <a:alpha val="43137"/>
                    </a:srgbClr>
                  </a:outerShdw>
                </a:effectLst>
              </a:rPr>
              <a:t>BPI, Roland-Morris,  WHODAS,  patient specific questions</a:t>
            </a:r>
          </a:p>
        </p:txBody>
      </p:sp>
      <p:sp>
        <p:nvSpPr>
          <p:cNvPr id="3" name="Flowchart: Alternate Process 2"/>
          <p:cNvSpPr/>
          <p:nvPr/>
        </p:nvSpPr>
        <p:spPr>
          <a:xfrm>
            <a:off x="3352800" y="1524000"/>
            <a:ext cx="1828800" cy="685800"/>
          </a:xfrm>
          <a:prstGeom prst="flowChartAlternateProcess">
            <a:avLst/>
          </a:prstGeom>
          <a:solidFill>
            <a:srgbClr val="5394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Minimal impairment</a:t>
            </a:r>
          </a:p>
        </p:txBody>
      </p:sp>
      <p:sp>
        <p:nvSpPr>
          <p:cNvPr id="4" name="Flowchart: Alternate Process 3"/>
          <p:cNvSpPr/>
          <p:nvPr/>
        </p:nvSpPr>
        <p:spPr>
          <a:xfrm>
            <a:off x="7086600" y="1524000"/>
            <a:ext cx="1828800" cy="685800"/>
          </a:xfrm>
          <a:prstGeom prst="flowChartAlternateProcess">
            <a:avLst/>
          </a:prstGeom>
          <a:solidFill>
            <a:srgbClr val="5394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Significant impairment</a:t>
            </a:r>
          </a:p>
        </p:txBody>
      </p:sp>
      <p:sp>
        <p:nvSpPr>
          <p:cNvPr id="6" name="Flowchart: Process 5"/>
          <p:cNvSpPr/>
          <p:nvPr/>
        </p:nvSpPr>
        <p:spPr>
          <a:xfrm>
            <a:off x="1752600" y="5257800"/>
            <a:ext cx="3276600" cy="609600"/>
          </a:xfrm>
          <a:prstGeom prst="flowChartProcess">
            <a:avLst/>
          </a:prstGeom>
          <a:solidFill>
            <a:srgbClr val="5394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Medical evaluation and treat</a:t>
            </a:r>
          </a:p>
        </p:txBody>
      </p:sp>
      <p:sp>
        <p:nvSpPr>
          <p:cNvPr id="7" name="Flowchart: Process 6"/>
          <p:cNvSpPr/>
          <p:nvPr/>
        </p:nvSpPr>
        <p:spPr>
          <a:xfrm>
            <a:off x="6019800" y="2895600"/>
            <a:ext cx="3733800" cy="609600"/>
          </a:xfrm>
          <a:prstGeom prst="flowChartProcess">
            <a:avLst/>
          </a:prstGeom>
          <a:solidFill>
            <a:srgbClr val="5394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Evaluate  psychosocial risk factors</a:t>
            </a:r>
          </a:p>
          <a:p>
            <a:pPr algn="ctr"/>
            <a:r>
              <a:rPr lang="en-US" sz="1600" dirty="0">
                <a:effectLst>
                  <a:outerShdw blurRad="38100" dist="38100" dir="2700000" algn="tl">
                    <a:srgbClr val="000000">
                      <a:alpha val="43137"/>
                    </a:srgbClr>
                  </a:outerShdw>
                </a:effectLst>
              </a:rPr>
              <a:t>McGill, Mental health </a:t>
            </a:r>
            <a:r>
              <a:rPr lang="en-US" sz="1600" dirty="0" err="1">
                <a:effectLst>
                  <a:outerShdw blurRad="38100" dist="38100" dir="2700000" algn="tl">
                    <a:srgbClr val="000000">
                      <a:alpha val="43137"/>
                    </a:srgbClr>
                  </a:outerShdw>
                </a:effectLst>
              </a:rPr>
              <a:t>hx</a:t>
            </a:r>
            <a:r>
              <a:rPr lang="en-US" sz="1600" dirty="0">
                <a:effectLst>
                  <a:outerShdw blurRad="38100" dist="38100" dir="2700000" algn="tl">
                    <a:srgbClr val="000000">
                      <a:alpha val="43137"/>
                    </a:srgbClr>
                  </a:outerShdw>
                </a:effectLst>
              </a:rPr>
              <a:t>, ACE, etc.</a:t>
            </a:r>
          </a:p>
        </p:txBody>
      </p:sp>
      <p:sp>
        <p:nvSpPr>
          <p:cNvPr id="8" name="Flowchart: Alternate Process 7"/>
          <p:cNvSpPr/>
          <p:nvPr/>
        </p:nvSpPr>
        <p:spPr>
          <a:xfrm>
            <a:off x="7924800" y="3657600"/>
            <a:ext cx="1828800" cy="685800"/>
          </a:xfrm>
          <a:prstGeom prst="flowChartAlternateProcess">
            <a:avLst/>
          </a:prstGeom>
          <a:solidFill>
            <a:srgbClr val="5394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Significant</a:t>
            </a:r>
          </a:p>
        </p:txBody>
      </p:sp>
      <p:sp>
        <p:nvSpPr>
          <p:cNvPr id="9" name="Flowchart: Alternate Process 8"/>
          <p:cNvSpPr/>
          <p:nvPr/>
        </p:nvSpPr>
        <p:spPr>
          <a:xfrm>
            <a:off x="6019800" y="3657600"/>
            <a:ext cx="1828800" cy="685800"/>
          </a:xfrm>
          <a:prstGeom prst="flowChartAlternateProcess">
            <a:avLst/>
          </a:prstGeom>
          <a:solidFill>
            <a:srgbClr val="5394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Minimal</a:t>
            </a:r>
          </a:p>
        </p:txBody>
      </p:sp>
      <p:sp>
        <p:nvSpPr>
          <p:cNvPr id="10" name="Flowchart: Process 9"/>
          <p:cNvSpPr/>
          <p:nvPr/>
        </p:nvSpPr>
        <p:spPr>
          <a:xfrm>
            <a:off x="6400800" y="5105400"/>
            <a:ext cx="4114800" cy="914400"/>
          </a:xfrm>
          <a:prstGeom prst="flowChartProcess">
            <a:avLst/>
          </a:prstGeom>
          <a:solidFill>
            <a:srgbClr val="53731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en-US" dirty="0">
                <a:effectLst>
                  <a:outerShdw blurRad="38100" dist="38100" dir="2700000" algn="tl">
                    <a:srgbClr val="000000">
                      <a:alpha val="43137"/>
                    </a:srgbClr>
                  </a:outerShdw>
                </a:effectLst>
              </a:rPr>
              <a:t> Health psychology evaluation</a:t>
            </a:r>
          </a:p>
          <a:p>
            <a:pPr>
              <a:buFont typeface="Arial" pitchFamily="34" charset="0"/>
              <a:buChar char="•"/>
            </a:pPr>
            <a:r>
              <a:rPr lang="en-US" dirty="0">
                <a:effectLst>
                  <a:outerShdw blurRad="38100" dist="38100" dir="2700000" algn="tl">
                    <a:srgbClr val="000000">
                      <a:alpha val="43137"/>
                    </a:srgbClr>
                  </a:outerShdw>
                </a:effectLst>
              </a:rPr>
              <a:t> Integrated behavior-medical </a:t>
            </a:r>
            <a:r>
              <a:rPr lang="en-US" dirty="0" err="1">
                <a:effectLst>
                  <a:outerShdw blurRad="38100" dist="38100" dir="2700000" algn="tl">
                    <a:srgbClr val="000000">
                      <a:alpha val="43137"/>
                    </a:srgbClr>
                  </a:outerShdw>
                </a:effectLst>
              </a:rPr>
              <a:t>tx</a:t>
            </a:r>
            <a:r>
              <a:rPr lang="en-US" dirty="0">
                <a:effectLst>
                  <a:outerShdw blurRad="38100" dist="38100" dir="2700000" algn="tl">
                    <a:srgbClr val="000000">
                      <a:alpha val="43137"/>
                    </a:srgbClr>
                  </a:outerShdw>
                </a:effectLst>
              </a:rPr>
              <a:t> planning</a:t>
            </a:r>
          </a:p>
        </p:txBody>
      </p:sp>
      <p:cxnSp>
        <p:nvCxnSpPr>
          <p:cNvPr id="12" name="Straight Connector 11"/>
          <p:cNvCxnSpPr>
            <a:stCxn id="3" idx="2"/>
            <a:endCxn id="6" idx="0"/>
          </p:cNvCxnSpPr>
          <p:nvPr/>
        </p:nvCxnSpPr>
        <p:spPr>
          <a:xfrm flipH="1">
            <a:off x="3390900" y="2209800"/>
            <a:ext cx="876300" cy="3048000"/>
          </a:xfrm>
          <a:prstGeom prst="line">
            <a:avLst/>
          </a:prstGeom>
          <a:ln w="50800" cmpd="thinThick">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2"/>
            <a:endCxn id="7" idx="0"/>
          </p:cNvCxnSpPr>
          <p:nvPr/>
        </p:nvCxnSpPr>
        <p:spPr>
          <a:xfrm flipH="1">
            <a:off x="7886700" y="2209800"/>
            <a:ext cx="114300" cy="685800"/>
          </a:xfrm>
          <a:prstGeom prst="line">
            <a:avLst/>
          </a:prstGeom>
          <a:ln w="50800" cmpd="thinThick">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9" idx="1"/>
            <a:endCxn id="6" idx="0"/>
          </p:cNvCxnSpPr>
          <p:nvPr/>
        </p:nvCxnSpPr>
        <p:spPr>
          <a:xfrm flipH="1">
            <a:off x="3390900" y="4000500"/>
            <a:ext cx="2628900" cy="1257300"/>
          </a:xfrm>
          <a:prstGeom prst="line">
            <a:avLst/>
          </a:prstGeom>
          <a:ln w="50800" cmpd="thickThi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10" idx="0"/>
          </p:cNvCxnSpPr>
          <p:nvPr/>
        </p:nvCxnSpPr>
        <p:spPr>
          <a:xfrm flipH="1">
            <a:off x="8458200" y="4343400"/>
            <a:ext cx="381000" cy="762000"/>
          </a:xfrm>
          <a:prstGeom prst="line">
            <a:avLst/>
          </a:prstGeom>
          <a:ln w="50800" cmpd="thinThick">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105400" y="5562600"/>
            <a:ext cx="1295400" cy="0"/>
          </a:xfrm>
          <a:prstGeom prst="straightConnector1">
            <a:avLst/>
          </a:prstGeom>
          <a:ln w="50800" cmpd="tri">
            <a:solidFill>
              <a:srgbClr val="002060"/>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105400" y="4953000"/>
            <a:ext cx="1219200" cy="861774"/>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rPr>
              <a:t>Treatment Failure</a:t>
            </a:r>
          </a:p>
          <a:p>
            <a:pPr algn="ctr"/>
            <a:r>
              <a:rPr lang="en-US" sz="1400" dirty="0">
                <a:effectLst>
                  <a:outerShdw blurRad="38100" dist="38100" dir="2700000" algn="tl">
                    <a:srgbClr val="000000">
                      <a:alpha val="43137"/>
                    </a:srgbClr>
                  </a:outerShdw>
                </a:effectLst>
              </a:rPr>
              <a:t>(Don’t delay)</a:t>
            </a:r>
          </a:p>
        </p:txBody>
      </p:sp>
    </p:spTree>
    <p:extLst>
      <p:ext uri="{BB962C8B-B14F-4D97-AF65-F5344CB8AC3E}">
        <p14:creationId xmlns:p14="http://schemas.microsoft.com/office/powerpoint/2010/main" val="7349905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77" y="1133005"/>
            <a:ext cx="11464684" cy="762000"/>
          </a:xfrm>
        </p:spPr>
        <p:txBody>
          <a:bodyPr>
            <a:noAutofit/>
          </a:bodyPr>
          <a:lstStyle/>
          <a:p>
            <a:pPr algn="ctr"/>
            <a:r>
              <a:rPr lang="en-US" sz="3600" dirty="0"/>
              <a:t>Significant psychosocial factors </a:t>
            </a:r>
            <a:br>
              <a:rPr lang="en-US" sz="3600" dirty="0"/>
            </a:br>
            <a:r>
              <a:rPr lang="en-US" sz="3600" dirty="0"/>
              <a:t>on screening: now what?</a:t>
            </a:r>
          </a:p>
        </p:txBody>
      </p:sp>
      <p:sp>
        <p:nvSpPr>
          <p:cNvPr id="3" name="Content Placeholder 2"/>
          <p:cNvSpPr>
            <a:spLocks noGrp="1"/>
          </p:cNvSpPr>
          <p:nvPr>
            <p:ph idx="1"/>
          </p:nvPr>
        </p:nvSpPr>
        <p:spPr>
          <a:xfrm>
            <a:off x="327589" y="2209800"/>
            <a:ext cx="11452597" cy="4495800"/>
          </a:xfrm>
        </p:spPr>
        <p:txBody>
          <a:bodyPr>
            <a:normAutofit/>
          </a:bodyPr>
          <a:lstStyle/>
          <a:p>
            <a:r>
              <a:rPr lang="en-US" dirty="0"/>
              <a:t>Aggressive </a:t>
            </a:r>
            <a:r>
              <a:rPr lang="en-US" dirty="0" err="1"/>
              <a:t>tx</a:t>
            </a:r>
            <a:r>
              <a:rPr lang="en-US" dirty="0"/>
              <a:t> depression, anxiety, and trauma</a:t>
            </a:r>
          </a:p>
          <a:p>
            <a:r>
              <a:rPr lang="en-US" dirty="0"/>
              <a:t>CBT </a:t>
            </a:r>
          </a:p>
          <a:p>
            <a:r>
              <a:rPr lang="en-US" dirty="0"/>
              <a:t>Coordinate these with attempts at physical rehab, pain relieving treatments, and invasive procedures, in </a:t>
            </a:r>
            <a:r>
              <a:rPr lang="en-US" dirty="0" smtClean="0"/>
              <a:t>an </a:t>
            </a:r>
            <a:r>
              <a:rPr lang="en-US" dirty="0"/>
              <a:t>ideal world: don’t start PT until behavioral health team says “patient is ready”</a:t>
            </a:r>
          </a:p>
          <a:p>
            <a:r>
              <a:rPr lang="en-US" dirty="0"/>
              <a:t>Back off on non-essential specialty evaluations that focus on tissue pathology</a:t>
            </a:r>
          </a:p>
          <a:p>
            <a:endParaRPr lang="en-US" dirty="0"/>
          </a:p>
        </p:txBody>
      </p:sp>
      <p:pic>
        <p:nvPicPr>
          <p:cNvPr id="60417" name="Picture 1"/>
          <p:cNvPicPr>
            <a:picLocks noChangeAspect="1" noChangeArrowheads="1"/>
          </p:cNvPicPr>
          <p:nvPr/>
        </p:nvPicPr>
        <p:blipFill>
          <a:blip r:embed="rId2" cstate="print"/>
          <a:srcRect/>
          <a:stretch>
            <a:fillRect/>
          </a:stretch>
        </p:blipFill>
        <p:spPr bwMode="auto">
          <a:xfrm>
            <a:off x="8991600" y="1251970"/>
            <a:ext cx="3060651" cy="1915659"/>
          </a:xfrm>
          <a:prstGeom prst="rect">
            <a:avLst/>
          </a:prstGeom>
          <a:noFill/>
          <a:ln w="9525">
            <a:noFill/>
            <a:miter lim="800000"/>
            <a:headEnd/>
            <a:tailEnd/>
          </a:ln>
        </p:spPr>
      </p:pic>
      <p:sp>
        <p:nvSpPr>
          <p:cNvPr id="5" name="Oval 4"/>
          <p:cNvSpPr/>
          <p:nvPr/>
        </p:nvSpPr>
        <p:spPr>
          <a:xfrm>
            <a:off x="10820400" y="1480903"/>
            <a:ext cx="727842" cy="381000"/>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57735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37D33-37B3-409C-850A-5554D8C2D0B9}"/>
              </a:ext>
            </a:extLst>
          </p:cNvPr>
          <p:cNvSpPr>
            <a:spLocks noGrp="1"/>
          </p:cNvSpPr>
          <p:nvPr>
            <p:ph type="title"/>
          </p:nvPr>
        </p:nvSpPr>
        <p:spPr>
          <a:xfrm>
            <a:off x="838200" y="1473737"/>
            <a:ext cx="10515600" cy="1325563"/>
          </a:xfrm>
        </p:spPr>
        <p:txBody>
          <a:bodyPr>
            <a:noAutofit/>
          </a:bodyPr>
          <a:lstStyle/>
          <a:p>
            <a:pPr algn="ctr"/>
            <a:r>
              <a:rPr lang="en-US" sz="3000" dirty="0" smtClean="0">
                <a:latin typeface="+mn-lt"/>
                <a:ea typeface="+mn-ea"/>
                <a:cs typeface="+mn-cs"/>
              </a:rPr>
              <a:t>Address </a:t>
            </a:r>
            <a:r>
              <a:rPr lang="en-US" sz="3000" dirty="0">
                <a:latin typeface="+mn-lt"/>
                <a:ea typeface="+mn-ea"/>
                <a:cs typeface="+mn-cs"/>
              </a:rPr>
              <a:t>any BH, especially trauma</a:t>
            </a:r>
            <a:br>
              <a:rPr lang="en-US" sz="3000" dirty="0">
                <a:latin typeface="+mn-lt"/>
                <a:ea typeface="+mn-ea"/>
                <a:cs typeface="+mn-cs"/>
              </a:rPr>
            </a:br>
            <a:r>
              <a:rPr lang="en-US" sz="3000" dirty="0">
                <a:latin typeface="+mn-lt"/>
                <a:ea typeface="+mn-ea"/>
                <a:cs typeface="+mn-cs"/>
              </a:rPr>
              <a:t>while addressing Medical dx </a:t>
            </a:r>
            <a:r>
              <a:rPr lang="en-US" sz="3000" i="1" dirty="0">
                <a:latin typeface="+mn-lt"/>
                <a:ea typeface="+mn-ea"/>
                <a:cs typeface="+mn-cs"/>
              </a:rPr>
              <a:t>if </a:t>
            </a:r>
            <a:r>
              <a:rPr lang="en-US" sz="3000" dirty="0" smtClean="0">
                <a:latin typeface="+mn-lt"/>
                <a:ea typeface="+mn-ea"/>
                <a:cs typeface="+mn-cs"/>
              </a:rPr>
              <a:t>any</a:t>
            </a:r>
            <a:r>
              <a:rPr lang="en-US" sz="3000" dirty="0">
                <a:latin typeface="+mn-lt"/>
                <a:ea typeface="+mn-ea"/>
                <a:cs typeface="+mn-cs"/>
              </a:rPr>
              <a:t/>
            </a:r>
            <a:br>
              <a:rPr lang="en-US" sz="3000" dirty="0">
                <a:latin typeface="+mn-lt"/>
                <a:ea typeface="+mn-ea"/>
                <a:cs typeface="+mn-cs"/>
              </a:rPr>
            </a:br>
            <a:r>
              <a:rPr lang="en-US" sz="3000" dirty="0">
                <a:latin typeface="+mn-lt"/>
                <a:ea typeface="+mn-ea"/>
                <a:cs typeface="+mn-cs"/>
              </a:rPr>
              <a:t>Means there has to be collaboration between BH and medical providers, it means breaking down the silos</a:t>
            </a:r>
            <a:r>
              <a:rPr lang="en-US" sz="3000" dirty="0">
                <a:latin typeface="+mn-lt"/>
              </a:rPr>
              <a:t/>
            </a:r>
            <a:br>
              <a:rPr lang="en-US" sz="3000" dirty="0">
                <a:latin typeface="+mn-lt"/>
              </a:rPr>
            </a:br>
            <a:endParaRPr lang="en-US" sz="3000" dirty="0">
              <a:latin typeface="+mn-lt"/>
            </a:endParaRPr>
          </a:p>
        </p:txBody>
      </p:sp>
      <p:pic>
        <p:nvPicPr>
          <p:cNvPr id="4" name="Picture 3">
            <a:extLst>
              <a:ext uri="{FF2B5EF4-FFF2-40B4-BE49-F238E27FC236}">
                <a16:creationId xmlns:a16="http://schemas.microsoft.com/office/drawing/2014/main" id="{7B1E27B2-D868-4B3D-87F7-90FC89C4C28C}"/>
              </a:ext>
            </a:extLst>
          </p:cNvPr>
          <p:cNvPicPr>
            <a:picLocks noChangeAspect="1"/>
          </p:cNvPicPr>
          <p:nvPr/>
        </p:nvPicPr>
        <p:blipFill>
          <a:blip r:embed="rId2"/>
          <a:stretch>
            <a:fillRect/>
          </a:stretch>
        </p:blipFill>
        <p:spPr>
          <a:xfrm>
            <a:off x="5105401" y="3276601"/>
            <a:ext cx="4352925" cy="2295525"/>
          </a:xfrm>
          <a:prstGeom prst="rect">
            <a:avLst/>
          </a:prstGeom>
        </p:spPr>
      </p:pic>
      <p:pic>
        <p:nvPicPr>
          <p:cNvPr id="6" name="Picture 5">
            <a:extLst>
              <a:ext uri="{FF2B5EF4-FFF2-40B4-BE49-F238E27FC236}">
                <a16:creationId xmlns:a16="http://schemas.microsoft.com/office/drawing/2014/main" id="{12F21522-0602-4B16-BC68-2887A954775B}"/>
              </a:ext>
            </a:extLst>
          </p:cNvPr>
          <p:cNvPicPr>
            <a:picLocks noChangeAspect="1"/>
          </p:cNvPicPr>
          <p:nvPr/>
        </p:nvPicPr>
        <p:blipFill>
          <a:blip r:embed="rId3"/>
          <a:stretch>
            <a:fillRect/>
          </a:stretch>
        </p:blipFill>
        <p:spPr>
          <a:xfrm>
            <a:off x="2971800" y="3600451"/>
            <a:ext cx="2286000" cy="1971675"/>
          </a:xfrm>
          <a:prstGeom prst="rect">
            <a:avLst/>
          </a:prstGeom>
        </p:spPr>
      </p:pic>
      <p:sp>
        <p:nvSpPr>
          <p:cNvPr id="7" name="Isosceles Triangle 6">
            <a:extLst>
              <a:ext uri="{FF2B5EF4-FFF2-40B4-BE49-F238E27FC236}">
                <a16:creationId xmlns:a16="http://schemas.microsoft.com/office/drawing/2014/main" id="{C902EBA6-EEE1-4717-9601-4FA8A7197928}"/>
              </a:ext>
            </a:extLst>
          </p:cNvPr>
          <p:cNvSpPr/>
          <p:nvPr/>
        </p:nvSpPr>
        <p:spPr>
          <a:xfrm rot="20712198" flipV="1">
            <a:off x="4610100" y="3443590"/>
            <a:ext cx="990600" cy="8686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1D6AAC2-44CA-4A4B-BF3D-40EA2884C43C}"/>
              </a:ext>
            </a:extLst>
          </p:cNvPr>
          <p:cNvPicPr>
            <a:picLocks noChangeAspect="1"/>
          </p:cNvPicPr>
          <p:nvPr/>
        </p:nvPicPr>
        <p:blipFill>
          <a:blip r:embed="rId4"/>
          <a:stretch>
            <a:fillRect/>
          </a:stretch>
        </p:blipFill>
        <p:spPr>
          <a:xfrm>
            <a:off x="4448176" y="5029201"/>
            <a:ext cx="866775" cy="466725"/>
          </a:xfrm>
          <a:prstGeom prst="rect">
            <a:avLst/>
          </a:prstGeom>
        </p:spPr>
      </p:pic>
      <p:sp>
        <p:nvSpPr>
          <p:cNvPr id="10" name="Isosceles Triangle 9">
            <a:extLst>
              <a:ext uri="{FF2B5EF4-FFF2-40B4-BE49-F238E27FC236}">
                <a16:creationId xmlns:a16="http://schemas.microsoft.com/office/drawing/2014/main" id="{CA1A14F3-BC8E-4CA6-9773-BD48EA8E6506}"/>
              </a:ext>
            </a:extLst>
          </p:cNvPr>
          <p:cNvSpPr/>
          <p:nvPr/>
        </p:nvSpPr>
        <p:spPr>
          <a:xfrm rot="660580" flipV="1">
            <a:off x="2588432" y="3515597"/>
            <a:ext cx="990600" cy="8686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FCC7DB41-D616-4022-B419-0859AFB2F4A9}"/>
                  </a:ext>
                </a:extLst>
              </p14:cNvPr>
              <p14:cNvContentPartPr/>
              <p14:nvPr/>
            </p14:nvContentPartPr>
            <p14:xfrm>
              <a:off x="8838945" y="4314090"/>
              <a:ext cx="360" cy="360"/>
            </p14:xfrm>
          </p:contentPart>
        </mc:Choice>
        <mc:Fallback xmlns="">
          <p:pic>
            <p:nvPicPr>
              <p:cNvPr id="17" name="Ink 16">
                <a:extLst>
                  <a:ext uri="{FF2B5EF4-FFF2-40B4-BE49-F238E27FC236}">
                    <a16:creationId xmlns:a16="http://schemas.microsoft.com/office/drawing/2014/main" id="{FCC7DB41-D616-4022-B419-0859AFB2F4A9}"/>
                  </a:ext>
                </a:extLst>
              </p:cNvPr>
              <p:cNvPicPr/>
              <p:nvPr/>
            </p:nvPicPr>
            <p:blipFill>
              <a:blip r:embed="rId6"/>
              <a:stretch>
                <a:fillRect/>
              </a:stretch>
            </p:blipFill>
            <p:spPr>
              <a:xfrm>
                <a:off x="8826705" y="4301850"/>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2175E44D-4531-41B1-8AAC-FD64B8AC8B34}"/>
                  </a:ext>
                </a:extLst>
              </p14:cNvPr>
              <p14:cNvContentPartPr/>
              <p14:nvPr/>
            </p14:nvContentPartPr>
            <p14:xfrm>
              <a:off x="7924905" y="4038330"/>
              <a:ext cx="360" cy="360"/>
            </p14:xfrm>
          </p:contentPart>
        </mc:Choice>
        <mc:Fallback xmlns="">
          <p:pic>
            <p:nvPicPr>
              <p:cNvPr id="18" name="Ink 17">
                <a:extLst>
                  <a:ext uri="{FF2B5EF4-FFF2-40B4-BE49-F238E27FC236}">
                    <a16:creationId xmlns:a16="http://schemas.microsoft.com/office/drawing/2014/main" id="{2175E44D-4531-41B1-8AAC-FD64B8AC8B34}"/>
                  </a:ext>
                </a:extLst>
              </p:cNvPr>
              <p:cNvPicPr/>
              <p:nvPr/>
            </p:nvPicPr>
            <p:blipFill>
              <a:blip r:embed="rId6"/>
              <a:stretch>
                <a:fillRect/>
              </a:stretch>
            </p:blipFill>
            <p:spPr>
              <a:xfrm>
                <a:off x="7912665" y="4026090"/>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6EB1721F-3925-4F4A-9214-CD1016BAE5B1}"/>
                  </a:ext>
                </a:extLst>
              </p14:cNvPr>
              <p14:cNvContentPartPr/>
              <p14:nvPr/>
            </p14:nvContentPartPr>
            <p14:xfrm>
              <a:off x="3328590" y="2806489"/>
              <a:ext cx="3858420" cy="3328769"/>
            </p14:xfrm>
          </p:contentPart>
        </mc:Choice>
        <mc:Fallback xmlns="">
          <p:pic>
            <p:nvPicPr>
              <p:cNvPr id="3" name="Ink 2">
                <a:extLst>
                  <a:ext uri="{FF2B5EF4-FFF2-40B4-BE49-F238E27FC236}">
                    <a16:creationId xmlns:a16="http://schemas.microsoft.com/office/drawing/2014/main" id="{6EB1721F-3925-4F4A-9214-CD1016BAE5B1}"/>
                  </a:ext>
                </a:extLst>
              </p:cNvPr>
              <p:cNvPicPr/>
              <p:nvPr/>
            </p:nvPicPr>
            <p:blipFill>
              <a:blip r:embed="rId9"/>
              <a:stretch>
                <a:fillRect/>
              </a:stretch>
            </p:blipFill>
            <p:spPr>
              <a:xfrm>
                <a:off x="3316350" y="2794248"/>
                <a:ext cx="3883260" cy="3353611"/>
              </a:xfrm>
              <a:prstGeom prst="rect">
                <a:avLst/>
              </a:prstGeom>
            </p:spPr>
          </p:pic>
        </mc:Fallback>
      </mc:AlternateContent>
      <p:grpSp>
        <p:nvGrpSpPr>
          <p:cNvPr id="20" name="Group 19">
            <a:extLst>
              <a:ext uri="{FF2B5EF4-FFF2-40B4-BE49-F238E27FC236}">
                <a16:creationId xmlns:a16="http://schemas.microsoft.com/office/drawing/2014/main" id="{BDE1B107-9092-4FEC-BAF7-1DEF190373A9}"/>
              </a:ext>
            </a:extLst>
          </p:cNvPr>
          <p:cNvGrpSpPr/>
          <p:nvPr/>
        </p:nvGrpSpPr>
        <p:grpSpPr>
          <a:xfrm>
            <a:off x="2409780" y="342570"/>
            <a:ext cx="360" cy="360"/>
            <a:chOff x="885780" y="342570"/>
            <a:chExt cx="360" cy="360"/>
          </a:xfrm>
        </p:grpSpPr>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4E590540-CA77-4569-8DFC-D6682B5325D6}"/>
                    </a:ext>
                  </a:extLst>
                </p14:cNvPr>
                <p14:cNvContentPartPr/>
                <p14:nvPr/>
              </p14:nvContentPartPr>
              <p14:xfrm>
                <a:off x="885780" y="342570"/>
                <a:ext cx="360" cy="360"/>
              </p14:xfrm>
            </p:contentPart>
          </mc:Choice>
          <mc:Fallback xmlns="">
            <p:pic>
              <p:nvPicPr>
                <p:cNvPr id="14" name="Ink 13">
                  <a:extLst>
                    <a:ext uri="{FF2B5EF4-FFF2-40B4-BE49-F238E27FC236}">
                      <a16:creationId xmlns:a16="http://schemas.microsoft.com/office/drawing/2014/main" id="{4E590540-CA77-4569-8DFC-D6682B5325D6}"/>
                    </a:ext>
                  </a:extLst>
                </p:cNvPr>
                <p:cNvPicPr/>
                <p:nvPr/>
              </p:nvPicPr>
              <p:blipFill>
                <a:blip r:embed="rId18"/>
                <a:stretch>
                  <a:fillRect/>
                </a:stretch>
              </p:blipFill>
              <p:spPr>
                <a:xfrm>
                  <a:off x="876780" y="33357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A2CF3B7F-E407-4261-BBA9-CA537C8043F6}"/>
                    </a:ext>
                  </a:extLst>
                </p14:cNvPr>
                <p14:cNvContentPartPr/>
                <p14:nvPr/>
              </p14:nvContentPartPr>
              <p14:xfrm>
                <a:off x="885780" y="342570"/>
                <a:ext cx="360" cy="360"/>
              </p14:xfrm>
            </p:contentPart>
          </mc:Choice>
          <mc:Fallback xmlns="">
            <p:pic>
              <p:nvPicPr>
                <p:cNvPr id="19" name="Ink 18">
                  <a:extLst>
                    <a:ext uri="{FF2B5EF4-FFF2-40B4-BE49-F238E27FC236}">
                      <a16:creationId xmlns:a16="http://schemas.microsoft.com/office/drawing/2014/main" id="{A2CF3B7F-E407-4261-BBA9-CA537C8043F6}"/>
                    </a:ext>
                  </a:extLst>
                </p:cNvPr>
                <p:cNvPicPr/>
                <p:nvPr/>
              </p:nvPicPr>
              <p:blipFill>
                <a:blip r:embed="rId18"/>
                <a:stretch>
                  <a:fillRect/>
                </a:stretch>
              </p:blipFill>
              <p:spPr>
                <a:xfrm>
                  <a:off x="876780" y="333570"/>
                  <a:ext cx="18000" cy="18000"/>
                </a:xfrm>
                <a:prstGeom prst="rect">
                  <a:avLst/>
                </a:prstGeom>
              </p:spPr>
            </p:pic>
          </mc:Fallback>
        </mc:AlternateContent>
      </p:grpSp>
      <p:grpSp>
        <p:nvGrpSpPr>
          <p:cNvPr id="25" name="Group 24">
            <a:extLst>
              <a:ext uri="{FF2B5EF4-FFF2-40B4-BE49-F238E27FC236}">
                <a16:creationId xmlns:a16="http://schemas.microsoft.com/office/drawing/2014/main" id="{1B7F5DFC-F022-4041-A297-21103C3619FE}"/>
              </a:ext>
            </a:extLst>
          </p:cNvPr>
          <p:cNvGrpSpPr/>
          <p:nvPr/>
        </p:nvGrpSpPr>
        <p:grpSpPr>
          <a:xfrm>
            <a:off x="2495100" y="457050"/>
            <a:ext cx="360" cy="360"/>
            <a:chOff x="971100" y="457050"/>
            <a:chExt cx="360" cy="360"/>
          </a:xfrm>
        </p:grpSpPr>
        <mc:AlternateContent xmlns:mc="http://schemas.openxmlformats.org/markup-compatibility/2006" xmlns:p14="http://schemas.microsoft.com/office/powerpoint/2010/main">
          <mc:Choice Requires="p14">
            <p:contentPart p14:bwMode="auto" r:id="rId20">
              <p14:nvContentPartPr>
                <p14:cNvPr id="21" name="Ink 20">
                  <a:extLst>
                    <a:ext uri="{FF2B5EF4-FFF2-40B4-BE49-F238E27FC236}">
                      <a16:creationId xmlns:a16="http://schemas.microsoft.com/office/drawing/2014/main" id="{1BC46DB4-8680-4C62-B901-F0B534EFA0D9}"/>
                    </a:ext>
                  </a:extLst>
                </p14:cNvPr>
                <p14:cNvContentPartPr/>
                <p14:nvPr/>
              </p14:nvContentPartPr>
              <p14:xfrm>
                <a:off x="971100" y="457050"/>
                <a:ext cx="360" cy="360"/>
              </p14:xfrm>
            </p:contentPart>
          </mc:Choice>
          <mc:Fallback xmlns="">
            <p:pic>
              <p:nvPicPr>
                <p:cNvPr id="21" name="Ink 20">
                  <a:extLst>
                    <a:ext uri="{FF2B5EF4-FFF2-40B4-BE49-F238E27FC236}">
                      <a16:creationId xmlns:a16="http://schemas.microsoft.com/office/drawing/2014/main" id="{1BC46DB4-8680-4C62-B901-F0B534EFA0D9}"/>
                    </a:ext>
                  </a:extLst>
                </p:cNvPr>
                <p:cNvPicPr/>
                <p:nvPr/>
              </p:nvPicPr>
              <p:blipFill>
                <a:blip r:embed="rId18"/>
                <a:stretch>
                  <a:fillRect/>
                </a:stretch>
              </p:blipFill>
              <p:spPr>
                <a:xfrm>
                  <a:off x="962100" y="4480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B354143F-E27B-438B-A979-99AAFB1B9436}"/>
                    </a:ext>
                  </a:extLst>
                </p14:cNvPr>
                <p14:cNvContentPartPr/>
                <p14:nvPr/>
              </p14:nvContentPartPr>
              <p14:xfrm>
                <a:off x="971100" y="457050"/>
                <a:ext cx="360" cy="360"/>
              </p14:xfrm>
            </p:contentPart>
          </mc:Choice>
          <mc:Fallback xmlns="">
            <p:pic>
              <p:nvPicPr>
                <p:cNvPr id="22" name="Ink 21">
                  <a:extLst>
                    <a:ext uri="{FF2B5EF4-FFF2-40B4-BE49-F238E27FC236}">
                      <a16:creationId xmlns:a16="http://schemas.microsoft.com/office/drawing/2014/main" id="{B354143F-E27B-438B-A979-99AAFB1B9436}"/>
                    </a:ext>
                  </a:extLst>
                </p:cNvPr>
                <p:cNvPicPr/>
                <p:nvPr/>
              </p:nvPicPr>
              <p:blipFill>
                <a:blip r:embed="rId18"/>
                <a:stretch>
                  <a:fillRect/>
                </a:stretch>
              </p:blipFill>
              <p:spPr>
                <a:xfrm>
                  <a:off x="962100" y="4480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C8D393FF-76A8-4376-AD75-9877AA9E68D2}"/>
                    </a:ext>
                  </a:extLst>
                </p14:cNvPr>
                <p14:cNvContentPartPr/>
                <p14:nvPr/>
              </p14:nvContentPartPr>
              <p14:xfrm>
                <a:off x="971100" y="457050"/>
                <a:ext cx="360" cy="360"/>
              </p14:xfrm>
            </p:contentPart>
          </mc:Choice>
          <mc:Fallback xmlns="">
            <p:pic>
              <p:nvPicPr>
                <p:cNvPr id="23" name="Ink 22">
                  <a:extLst>
                    <a:ext uri="{FF2B5EF4-FFF2-40B4-BE49-F238E27FC236}">
                      <a16:creationId xmlns:a16="http://schemas.microsoft.com/office/drawing/2014/main" id="{C8D393FF-76A8-4376-AD75-9877AA9E68D2}"/>
                    </a:ext>
                  </a:extLst>
                </p:cNvPr>
                <p:cNvPicPr/>
                <p:nvPr/>
              </p:nvPicPr>
              <p:blipFill>
                <a:blip r:embed="rId23"/>
                <a:stretch>
                  <a:fillRect/>
                </a:stretch>
              </p:blipFill>
              <p:spPr>
                <a:xfrm>
                  <a:off x="962100" y="4480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 name="Ink 23">
                  <a:extLst>
                    <a:ext uri="{FF2B5EF4-FFF2-40B4-BE49-F238E27FC236}">
                      <a16:creationId xmlns:a16="http://schemas.microsoft.com/office/drawing/2014/main" id="{A2373125-D2FF-4DA5-9187-139F5504D578}"/>
                    </a:ext>
                  </a:extLst>
                </p14:cNvPr>
                <p14:cNvContentPartPr/>
                <p14:nvPr/>
              </p14:nvContentPartPr>
              <p14:xfrm>
                <a:off x="971100" y="457050"/>
                <a:ext cx="360" cy="360"/>
              </p14:xfrm>
            </p:contentPart>
          </mc:Choice>
          <mc:Fallback xmlns="">
            <p:pic>
              <p:nvPicPr>
                <p:cNvPr id="24" name="Ink 23">
                  <a:extLst>
                    <a:ext uri="{FF2B5EF4-FFF2-40B4-BE49-F238E27FC236}">
                      <a16:creationId xmlns:a16="http://schemas.microsoft.com/office/drawing/2014/main" id="{A2373125-D2FF-4DA5-9187-139F5504D578}"/>
                    </a:ext>
                  </a:extLst>
                </p:cNvPr>
                <p:cNvPicPr/>
                <p:nvPr/>
              </p:nvPicPr>
              <p:blipFill>
                <a:blip r:embed="rId23"/>
                <a:stretch>
                  <a:fillRect/>
                </a:stretch>
              </p:blipFill>
              <p:spPr>
                <a:xfrm>
                  <a:off x="962100" y="448050"/>
                  <a:ext cx="18000" cy="18000"/>
                </a:xfrm>
                <a:prstGeom prst="rect">
                  <a:avLst/>
                </a:prstGeom>
              </p:spPr>
            </p:pic>
          </mc:Fallback>
        </mc:AlternateContent>
      </p:grpSp>
    </p:spTree>
    <p:extLst>
      <p:ext uri="{BB962C8B-B14F-4D97-AF65-F5344CB8AC3E}">
        <p14:creationId xmlns:p14="http://schemas.microsoft.com/office/powerpoint/2010/main" val="324253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90A8E-66E1-4A9F-84E6-6CEE771C2CE6}"/>
              </a:ext>
            </a:extLst>
          </p:cNvPr>
          <p:cNvSpPr>
            <a:spLocks noGrp="1"/>
          </p:cNvSpPr>
          <p:nvPr>
            <p:ph type="title"/>
          </p:nvPr>
        </p:nvSpPr>
        <p:spPr>
          <a:xfrm>
            <a:off x="228600" y="1295400"/>
            <a:ext cx="6172200" cy="3962400"/>
          </a:xfrm>
        </p:spPr>
        <p:txBody>
          <a:bodyPr>
            <a:normAutofit/>
          </a:bodyPr>
          <a:lstStyle/>
          <a:p>
            <a:r>
              <a:rPr lang="en-US" sz="4000" dirty="0">
                <a:solidFill>
                  <a:srgbClr val="567621"/>
                </a:solidFill>
              </a:rPr>
              <a:t>BH Communication</a:t>
            </a:r>
          </a:p>
        </p:txBody>
      </p:sp>
      <p:graphicFrame>
        <p:nvGraphicFramePr>
          <p:cNvPr id="5" name="Object 4">
            <a:extLst>
              <a:ext uri="{FF2B5EF4-FFF2-40B4-BE49-F238E27FC236}">
                <a16:creationId xmlns:a16="http://schemas.microsoft.com/office/drawing/2014/main" id="{B9357EFF-C075-4C7D-AFAF-A29AF731745F}"/>
              </a:ext>
            </a:extLst>
          </p:cNvPr>
          <p:cNvGraphicFramePr>
            <a:graphicFrameLocks noChangeAspect="1"/>
          </p:cNvGraphicFramePr>
          <p:nvPr>
            <p:extLst>
              <p:ext uri="{D42A27DB-BD31-4B8C-83A1-F6EECF244321}">
                <p14:modId xmlns:p14="http://schemas.microsoft.com/office/powerpoint/2010/main" val="1002692147"/>
              </p:ext>
            </p:extLst>
          </p:nvPr>
        </p:nvGraphicFramePr>
        <p:xfrm>
          <a:off x="6656320" y="189638"/>
          <a:ext cx="5373756" cy="6668362"/>
        </p:xfrm>
        <a:graphic>
          <a:graphicData uri="http://schemas.openxmlformats.org/presentationml/2006/ole">
            <mc:AlternateContent xmlns:mc="http://schemas.openxmlformats.org/markup-compatibility/2006">
              <mc:Choice xmlns:v="urn:schemas-microsoft-com:vml" Requires="v">
                <p:oleObj spid="_x0000_s1052" name="Document" r:id="rId3" imgW="7351035" imgH="10481285" progId="Word.Document.12">
                  <p:embed/>
                </p:oleObj>
              </mc:Choice>
              <mc:Fallback>
                <p:oleObj name="Document" r:id="rId3" imgW="7351035" imgH="10481285" progId="Word.Document.12">
                  <p:embed/>
                  <p:pic>
                    <p:nvPicPr>
                      <p:cNvPr id="5" name="Object 4">
                        <a:extLst>
                          <a:ext uri="{FF2B5EF4-FFF2-40B4-BE49-F238E27FC236}">
                            <a16:creationId xmlns:a16="http://schemas.microsoft.com/office/drawing/2014/main" id="{B9357EFF-C075-4C7D-AFAF-A29AF731745F}"/>
                          </a:ext>
                        </a:extLst>
                      </p:cNvPr>
                      <p:cNvPicPr/>
                      <p:nvPr/>
                    </p:nvPicPr>
                    <p:blipFill>
                      <a:blip r:embed="rId4"/>
                      <a:stretch>
                        <a:fillRect/>
                      </a:stretch>
                    </p:blipFill>
                    <p:spPr>
                      <a:xfrm>
                        <a:off x="6656320" y="189638"/>
                        <a:ext cx="5373756" cy="6668362"/>
                      </a:xfrm>
                      <a:prstGeom prst="rect">
                        <a:avLst/>
                      </a:prstGeom>
                    </p:spPr>
                  </p:pic>
                </p:oleObj>
              </mc:Fallback>
            </mc:AlternateContent>
          </a:graphicData>
        </a:graphic>
      </p:graphicFrame>
    </p:spTree>
    <p:extLst>
      <p:ext uri="{BB962C8B-B14F-4D97-AF65-F5344CB8AC3E}">
        <p14:creationId xmlns:p14="http://schemas.microsoft.com/office/powerpoint/2010/main" val="17898082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B2E7EA-4F7C-43E0-B6CB-1F1CBED32503}"/>
              </a:ext>
            </a:extLst>
          </p:cNvPr>
          <p:cNvSpPr txBox="1"/>
          <p:nvPr/>
        </p:nvSpPr>
        <p:spPr>
          <a:xfrm>
            <a:off x="1905000" y="1600200"/>
            <a:ext cx="8686800" cy="4320926"/>
          </a:xfrm>
          <a:prstGeom prst="rect">
            <a:avLst/>
          </a:prstGeom>
          <a:noFill/>
        </p:spPr>
        <p:txBody>
          <a:bodyPr wrap="square">
            <a:spAutoFit/>
          </a:bodyPr>
          <a:lstStyle/>
          <a:p>
            <a:pPr>
              <a:lnSpc>
                <a:spcPct val="115000"/>
              </a:lnSpc>
              <a:spcBef>
                <a:spcPts val="0"/>
              </a:spcBef>
              <a:spcAft>
                <a:spcPts val="0"/>
              </a:spcAft>
            </a:pPr>
            <a:endParaRPr lang="en-US" sz="1400" dirty="0">
              <a:solidFill>
                <a:srgbClr val="000000"/>
              </a:solidFill>
              <a:latin typeface="Calibri" panose="020F0502020204030204" pitchFamily="34" charset="0"/>
              <a:ea typeface="Calibri" panose="020F0502020204030204" pitchFamily="34" charset="0"/>
            </a:endParaRPr>
          </a:p>
          <a:p>
            <a:pPr marL="342900" indent="-342900">
              <a:lnSpc>
                <a:spcPct val="115000"/>
              </a:lnSpc>
              <a:spcBef>
                <a:spcPts val="0"/>
              </a:spcBef>
              <a:spcAft>
                <a:spcPts val="0"/>
              </a:spcAft>
              <a:buFont typeface="+mj-lt"/>
              <a:buAutoNum type="arabicPeriod"/>
            </a:pPr>
            <a:r>
              <a:rPr lang="en-US" b="1" dirty="0">
                <a:solidFill>
                  <a:srgbClr val="000000"/>
                </a:solidFill>
                <a:latin typeface="Calibri" panose="020F0502020204030204" pitchFamily="34" charset="0"/>
                <a:ea typeface="Calibri" panose="020F0502020204030204" pitchFamily="34" charset="0"/>
              </a:rPr>
              <a:t>What do you suspect is the medical diagnosis causing pain (please include “pain for psychological reasons” if that is a possibility)?</a:t>
            </a:r>
            <a:endParaRPr lang="en-US" sz="1400" dirty="0">
              <a:solidFill>
                <a:srgbClr val="000000"/>
              </a:solidFill>
              <a:latin typeface="Calibri" panose="020F0502020204030204" pitchFamily="34" charset="0"/>
              <a:ea typeface="Calibri" panose="020F0502020204030204" pitchFamily="34" charset="0"/>
            </a:endParaRPr>
          </a:p>
          <a:p>
            <a:pPr marL="342900" indent="-342900">
              <a:lnSpc>
                <a:spcPct val="115000"/>
              </a:lnSpc>
              <a:spcBef>
                <a:spcPts val="0"/>
              </a:spcBef>
              <a:spcAft>
                <a:spcPts val="0"/>
              </a:spcAft>
              <a:buFont typeface="+mj-lt"/>
              <a:buAutoNum type="arabicPeriod"/>
            </a:pPr>
            <a:r>
              <a:rPr lang="en-US" b="1" dirty="0">
                <a:solidFill>
                  <a:srgbClr val="000000"/>
                </a:solidFill>
                <a:latin typeface="Calibri" panose="020F0502020204030204" pitchFamily="34" charset="0"/>
                <a:ea typeface="Calibri" panose="020F0502020204030204" pitchFamily="34" charset="0"/>
              </a:rPr>
              <a:t>What do you think the patient’s prognosis is for achieving their goals with PT, and if it is good – how long should we tell the patient it is likely to take to reach those goals?</a:t>
            </a:r>
            <a:endParaRPr lang="en-US" sz="1400" dirty="0">
              <a:solidFill>
                <a:srgbClr val="000000"/>
              </a:solidFill>
              <a:latin typeface="Calibri" panose="020F0502020204030204" pitchFamily="34" charset="0"/>
              <a:ea typeface="Calibri" panose="020F0502020204030204" pitchFamily="34" charset="0"/>
            </a:endParaRPr>
          </a:p>
          <a:p>
            <a:pPr marL="228600">
              <a:lnSpc>
                <a:spcPct val="115000"/>
              </a:lnSpc>
              <a:spcBef>
                <a:spcPts val="0"/>
              </a:spcBef>
              <a:spcAft>
                <a:spcPts val="0"/>
              </a:spcAft>
            </a:pPr>
            <a:r>
              <a:rPr lang="en-US" sz="1600" b="1" dirty="0">
                <a:solidFill>
                  <a:srgbClr val="000000"/>
                </a:solidFill>
                <a:latin typeface="Calibri" panose="020F0502020204030204" pitchFamily="34" charset="0"/>
                <a:ea typeface="Calibri" panose="020F0502020204030204" pitchFamily="34" charset="0"/>
              </a:rPr>
              <a:t>☐    Great!  -  How long should the patient give it? _______________________</a:t>
            </a:r>
            <a:endParaRPr lang="en-US" sz="1400" dirty="0">
              <a:solidFill>
                <a:srgbClr val="000000"/>
              </a:solidFill>
              <a:latin typeface="Calibri" panose="020F0502020204030204" pitchFamily="34" charset="0"/>
              <a:ea typeface="Calibri" panose="020F0502020204030204" pitchFamily="34" charset="0"/>
            </a:endParaRPr>
          </a:p>
          <a:p>
            <a:pPr marL="228600">
              <a:lnSpc>
                <a:spcPct val="115000"/>
              </a:lnSpc>
              <a:spcBef>
                <a:spcPts val="0"/>
              </a:spcBef>
              <a:spcAft>
                <a:spcPts val="0"/>
              </a:spcAft>
            </a:pPr>
            <a:r>
              <a:rPr lang="en-US" sz="1600" b="1" dirty="0">
                <a:solidFill>
                  <a:srgbClr val="000000"/>
                </a:solidFill>
                <a:latin typeface="Calibri" panose="020F0502020204030204" pitchFamily="34" charset="0"/>
                <a:ea typeface="Calibri" panose="020F0502020204030204" pitchFamily="34" charset="0"/>
              </a:rPr>
              <a:t>☐    Fair/guarded - How long should the patient give it?__________________</a:t>
            </a:r>
            <a:endParaRPr lang="en-US" sz="1400" dirty="0">
              <a:solidFill>
                <a:srgbClr val="000000"/>
              </a:solidFill>
              <a:latin typeface="Calibri" panose="020F0502020204030204" pitchFamily="34" charset="0"/>
              <a:ea typeface="Calibri" panose="020F0502020204030204" pitchFamily="34" charset="0"/>
            </a:endParaRPr>
          </a:p>
          <a:p>
            <a:pPr marL="228600">
              <a:lnSpc>
                <a:spcPct val="115000"/>
              </a:lnSpc>
              <a:spcBef>
                <a:spcPts val="0"/>
              </a:spcBef>
              <a:spcAft>
                <a:spcPts val="0"/>
              </a:spcAft>
            </a:pPr>
            <a:r>
              <a:rPr lang="en-US" sz="1600" b="1" dirty="0">
                <a:solidFill>
                  <a:srgbClr val="000000"/>
                </a:solidFill>
                <a:latin typeface="Calibri" panose="020F0502020204030204" pitchFamily="34" charset="0"/>
                <a:ea typeface="Calibri" panose="020F0502020204030204" pitchFamily="34" charset="0"/>
              </a:rPr>
              <a:t>☐    Not good, because: _____________________________________________</a:t>
            </a:r>
            <a:endParaRPr lang="en-US" sz="1400" dirty="0">
              <a:solidFill>
                <a:srgbClr val="000000"/>
              </a:solidFill>
              <a:latin typeface="Calibri" panose="020F0502020204030204" pitchFamily="34" charset="0"/>
              <a:ea typeface="Calibri" panose="020F0502020204030204" pitchFamily="34" charset="0"/>
            </a:endParaRPr>
          </a:p>
          <a:p>
            <a:pPr>
              <a:lnSpc>
                <a:spcPct val="115000"/>
              </a:lnSpc>
              <a:spcBef>
                <a:spcPts val="0"/>
              </a:spcBef>
              <a:spcAft>
                <a:spcPts val="0"/>
              </a:spcAft>
            </a:pPr>
            <a:r>
              <a:rPr lang="en-US" b="1" dirty="0">
                <a:solidFill>
                  <a:srgbClr val="000000"/>
                </a:solidFill>
                <a:latin typeface="Calibri" panose="020F0502020204030204" pitchFamily="34" charset="0"/>
                <a:ea typeface="Calibri" panose="020F0502020204030204" pitchFamily="34" charset="0"/>
              </a:rPr>
              <a:t>3.  Do you need the PCP to refer for any pain relieving procedures to help reduce pain to facilitate the rehabilitation program that you are managing?</a:t>
            </a:r>
            <a:endParaRPr lang="en-US" sz="1400" dirty="0">
              <a:solidFill>
                <a:srgbClr val="000000"/>
              </a:solidFill>
              <a:latin typeface="Calibri" panose="020F0502020204030204" pitchFamily="34" charset="0"/>
              <a:ea typeface="Calibri" panose="020F0502020204030204" pitchFamily="34" charset="0"/>
            </a:endParaRPr>
          </a:p>
          <a:p>
            <a:pPr marL="228600">
              <a:lnSpc>
                <a:spcPct val="115000"/>
              </a:lnSpc>
              <a:spcBef>
                <a:spcPts val="0"/>
              </a:spcBef>
              <a:spcAft>
                <a:spcPts val="0"/>
              </a:spcAft>
            </a:pPr>
            <a:r>
              <a:rPr lang="en-US" sz="1600" b="1" dirty="0">
                <a:solidFill>
                  <a:srgbClr val="000000"/>
                </a:solidFill>
                <a:latin typeface="Calibri" panose="020F0502020204030204" pitchFamily="34" charset="0"/>
                <a:ea typeface="Calibri" panose="020F0502020204030204" pitchFamily="34" charset="0"/>
              </a:rPr>
              <a:t>☐   Not at this time</a:t>
            </a:r>
            <a:endParaRPr lang="en-US" sz="1400" dirty="0">
              <a:solidFill>
                <a:srgbClr val="000000"/>
              </a:solidFill>
              <a:latin typeface="Calibri" panose="020F0502020204030204" pitchFamily="34" charset="0"/>
              <a:ea typeface="Calibri" panose="020F0502020204030204" pitchFamily="34" charset="0"/>
            </a:endParaRPr>
          </a:p>
          <a:p>
            <a:pPr marL="228600">
              <a:lnSpc>
                <a:spcPct val="115000"/>
              </a:lnSpc>
              <a:spcBef>
                <a:spcPts val="0"/>
              </a:spcBef>
              <a:spcAft>
                <a:spcPts val="0"/>
              </a:spcAft>
            </a:pPr>
            <a:r>
              <a:rPr lang="en-US" sz="1600" b="1" dirty="0">
                <a:solidFill>
                  <a:srgbClr val="000000"/>
                </a:solidFill>
                <a:latin typeface="Calibri" panose="020F0502020204030204" pitchFamily="34" charset="0"/>
                <a:ea typeface="Calibri" panose="020F0502020204030204" pitchFamily="34" charset="0"/>
              </a:rPr>
              <a:t>☐   Yes, not sure what exactly…consider a referral to ____________________</a:t>
            </a:r>
            <a:endParaRPr lang="en-US" sz="1400" dirty="0">
              <a:solidFill>
                <a:srgbClr val="000000"/>
              </a:solidFill>
              <a:latin typeface="Calibri" panose="020F0502020204030204" pitchFamily="34" charset="0"/>
              <a:ea typeface="Calibri" panose="020F0502020204030204" pitchFamily="34" charset="0"/>
            </a:endParaRPr>
          </a:p>
          <a:p>
            <a:pPr marL="228600">
              <a:lnSpc>
                <a:spcPct val="115000"/>
              </a:lnSpc>
              <a:spcBef>
                <a:spcPts val="0"/>
              </a:spcBef>
              <a:spcAft>
                <a:spcPts val="0"/>
              </a:spcAft>
            </a:pPr>
            <a:r>
              <a:rPr lang="en-US" sz="1600" b="1" dirty="0">
                <a:solidFill>
                  <a:srgbClr val="000000"/>
                </a:solidFill>
                <a:latin typeface="Calibri" panose="020F0502020204030204" pitchFamily="34" charset="0"/>
                <a:ea typeface="Calibri" panose="020F0502020204030204" pitchFamily="34" charset="0"/>
              </a:rPr>
              <a:t>☐   Yes, would you consider :_______________________________________</a:t>
            </a:r>
            <a:endParaRPr lang="en-US" sz="1400" dirty="0">
              <a:solidFill>
                <a:srgbClr val="000000"/>
              </a:solidFill>
              <a:latin typeface="Calibri" panose="020F0502020204030204" pitchFamily="34" charset="0"/>
              <a:ea typeface="Calibri" panose="020F0502020204030204" pitchFamily="34" charset="0"/>
            </a:endParaRPr>
          </a:p>
          <a:p>
            <a:pPr>
              <a:lnSpc>
                <a:spcPct val="115000"/>
              </a:lnSpc>
              <a:spcBef>
                <a:spcPts val="0"/>
              </a:spcBef>
              <a:spcAft>
                <a:spcPts val="0"/>
              </a:spcAft>
            </a:pPr>
            <a:r>
              <a:rPr lang="en-US" b="1" dirty="0">
                <a:solidFill>
                  <a:srgbClr val="000000"/>
                </a:solidFill>
                <a:latin typeface="Calibri" panose="020F0502020204030204" pitchFamily="34" charset="0"/>
                <a:ea typeface="Calibri" panose="020F0502020204030204" pitchFamily="34" charset="0"/>
              </a:rPr>
              <a:t>4. Is the patient engaging in the home exercise? If not, do you have an idea of why not?</a:t>
            </a:r>
            <a:endParaRPr lang="en-US" sz="1400" dirty="0">
              <a:solidFill>
                <a:srgbClr val="000000"/>
              </a:solidFill>
              <a:latin typeface="Calibri" panose="020F0502020204030204" pitchFamily="34" charset="0"/>
              <a:ea typeface="Calibri" panose="020F0502020204030204" pitchFamily="34" charset="0"/>
            </a:endParaRPr>
          </a:p>
        </p:txBody>
      </p:sp>
      <p:sp>
        <p:nvSpPr>
          <p:cNvPr id="6" name="Title 5">
            <a:extLst>
              <a:ext uri="{FF2B5EF4-FFF2-40B4-BE49-F238E27FC236}">
                <a16:creationId xmlns:a16="http://schemas.microsoft.com/office/drawing/2014/main" id="{661FA5D6-274C-428A-BCC3-26C356652D17}"/>
              </a:ext>
            </a:extLst>
          </p:cNvPr>
          <p:cNvSpPr>
            <a:spLocks noGrp="1"/>
          </p:cNvSpPr>
          <p:nvPr>
            <p:ph type="title"/>
          </p:nvPr>
        </p:nvSpPr>
        <p:spPr>
          <a:xfrm>
            <a:off x="1905000" y="762000"/>
            <a:ext cx="8229600" cy="1143000"/>
          </a:xfrm>
        </p:spPr>
        <p:txBody>
          <a:bodyPr/>
          <a:lstStyle/>
          <a:p>
            <a:r>
              <a:rPr lang="en-US" dirty="0">
                <a:solidFill>
                  <a:srgbClr val="567621"/>
                </a:solidFill>
                <a:latin typeface="+mn-lt"/>
              </a:rPr>
              <a:t>Physical Therapy Communication</a:t>
            </a:r>
          </a:p>
        </p:txBody>
      </p:sp>
    </p:spTree>
    <p:extLst>
      <p:ext uri="{BB962C8B-B14F-4D97-AF65-F5344CB8AC3E}">
        <p14:creationId xmlns:p14="http://schemas.microsoft.com/office/powerpoint/2010/main" val="12478695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smtClean="0">
                <a:solidFill>
                  <a:srgbClr val="567621"/>
                </a:solidFill>
                <a:latin typeface="+mn-lt"/>
              </a:rPr>
              <a:t>Exercise for back pain</a:t>
            </a:r>
            <a:endParaRPr lang="en-US" b="0" dirty="0">
              <a:solidFill>
                <a:srgbClr val="567621"/>
              </a:solidFill>
              <a:latin typeface="+mn-lt"/>
            </a:endParaRPr>
          </a:p>
        </p:txBody>
      </p:sp>
      <p:sp>
        <p:nvSpPr>
          <p:cNvPr id="3" name="Text Placeholder 2"/>
          <p:cNvSpPr>
            <a:spLocks noGrp="1"/>
          </p:cNvSpPr>
          <p:nvPr>
            <p:ph idx="1"/>
          </p:nvPr>
        </p:nvSpPr>
        <p:spPr/>
        <p:txBody>
          <a:bodyPr>
            <a:normAutofit lnSpcReduction="10000"/>
          </a:bodyPr>
          <a:lstStyle/>
          <a:p>
            <a:r>
              <a:rPr lang="en-US" dirty="0" smtClean="0"/>
              <a:t>Graded activity program improves absenteeism.  Exercise improves pain/function</a:t>
            </a:r>
          </a:p>
          <a:p>
            <a:pPr lvl="2"/>
            <a:r>
              <a:rPr lang="en-US" sz="1500" i="1" dirty="0"/>
              <a:t>Hayden </a:t>
            </a:r>
            <a:r>
              <a:rPr lang="en-US" sz="1500" i="1" dirty="0" smtClean="0"/>
              <a:t>J, </a:t>
            </a:r>
            <a:r>
              <a:rPr lang="en-US" sz="1500" i="1" dirty="0"/>
              <a:t>“Exercise therapy for the treatment of non-specific low back pain” </a:t>
            </a:r>
            <a:r>
              <a:rPr lang="en-US" sz="1500" b="1" dirty="0"/>
              <a:t>Annals of Internal Medicine </a:t>
            </a:r>
            <a:r>
              <a:rPr lang="en-US" sz="1500" i="1" dirty="0"/>
              <a:t> 2005 May 3;142(9):776-85</a:t>
            </a:r>
          </a:p>
          <a:p>
            <a:r>
              <a:rPr lang="en-US" dirty="0" smtClean="0"/>
              <a:t>Strengthening + (stretching or aerobic) 2-3x/week reduced chronicity and disability</a:t>
            </a:r>
          </a:p>
          <a:p>
            <a:pPr lvl="2"/>
            <a:r>
              <a:rPr lang="en-US" sz="1500" i="1" dirty="0"/>
              <a:t>Shiri </a:t>
            </a:r>
            <a:r>
              <a:rPr lang="en-US" sz="1500" i="1" dirty="0" smtClean="0"/>
              <a:t>R, </a:t>
            </a:r>
            <a:r>
              <a:rPr lang="en-US" sz="1500" i="1" dirty="0"/>
              <a:t>Exercise protects against low back pain: systematic review and meta-analysis of controlled trials </a:t>
            </a:r>
            <a:r>
              <a:rPr lang="en-US" sz="1500" b="1" dirty="0"/>
              <a:t>British J Sports Med</a:t>
            </a:r>
            <a:r>
              <a:rPr lang="en-US" sz="1500" i="1" dirty="0"/>
              <a:t> 2017; 74(1</a:t>
            </a:r>
            <a:r>
              <a:rPr lang="en-US" sz="1500" i="1" dirty="0" smtClean="0"/>
              <a:t>)</a:t>
            </a:r>
          </a:p>
          <a:p>
            <a:r>
              <a:rPr lang="en-US" dirty="0" smtClean="0"/>
              <a:t>Other benefits: Life expectancy increases as aerobic fitness improves with no upper limit of benefit at any age</a:t>
            </a:r>
          </a:p>
          <a:p>
            <a:pPr lvl="2"/>
            <a:r>
              <a:rPr lang="en-US" sz="1500" i="1" dirty="0" err="1" smtClean="0"/>
              <a:t>Mandsager</a:t>
            </a:r>
            <a:r>
              <a:rPr lang="en-US" sz="1500" i="1" dirty="0" smtClean="0"/>
              <a:t>, Association of cardiorespiratory fitness with long-term mortality among adults undergoing exercise treadmill testing.  </a:t>
            </a:r>
            <a:r>
              <a:rPr lang="en-US" sz="1500" b="1" dirty="0" smtClean="0"/>
              <a:t>JAMA </a:t>
            </a:r>
            <a:r>
              <a:rPr lang="en-US" sz="1500" b="1" dirty="0" err="1" smtClean="0"/>
              <a:t>Netw</a:t>
            </a:r>
            <a:r>
              <a:rPr lang="en-US" sz="1500" b="1" dirty="0" smtClean="0"/>
              <a:t> Open </a:t>
            </a:r>
            <a:r>
              <a:rPr lang="en-US" sz="1500" i="1" dirty="0" smtClean="0"/>
              <a:t>2018 Oct 19; 1:e183605 </a:t>
            </a:r>
            <a:endParaRPr lang="en-US" sz="1500" i="1" dirty="0"/>
          </a:p>
          <a:p>
            <a:pPr lvl="2"/>
            <a:endParaRPr lang="en-US" dirty="0"/>
          </a:p>
        </p:txBody>
      </p:sp>
    </p:spTree>
    <p:extLst>
      <p:ext uri="{BB962C8B-B14F-4D97-AF65-F5344CB8AC3E}">
        <p14:creationId xmlns:p14="http://schemas.microsoft.com/office/powerpoint/2010/main" val="34911067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0" dirty="0">
                <a:latin typeface="+mn-lt"/>
              </a:rPr>
              <a:t>Acupuncture</a:t>
            </a:r>
          </a:p>
        </p:txBody>
      </p:sp>
      <p:sp>
        <p:nvSpPr>
          <p:cNvPr id="8" name="Content Placeholder 7">
            <a:extLst>
              <a:ext uri="{FF2B5EF4-FFF2-40B4-BE49-F238E27FC236}">
                <a16:creationId xmlns:a16="http://schemas.microsoft.com/office/drawing/2014/main" id="{4C1E01D3-95C7-4CD5-AF87-28A2C09C45DD}"/>
              </a:ext>
            </a:extLst>
          </p:cNvPr>
          <p:cNvSpPr>
            <a:spLocks noGrp="1"/>
          </p:cNvSpPr>
          <p:nvPr>
            <p:ph idx="1"/>
          </p:nvPr>
        </p:nvSpPr>
        <p:spPr/>
        <p:txBody>
          <a:bodyPr>
            <a:normAutofit/>
          </a:bodyPr>
          <a:lstStyle/>
          <a:p>
            <a:r>
              <a:rPr lang="en-US" dirty="0"/>
              <a:t>Acupuncture has a clinically relevant (good) effect on chronic pain that persists over time</a:t>
            </a:r>
          </a:p>
          <a:p>
            <a:r>
              <a:rPr lang="en-US" dirty="0"/>
              <a:t>The effect of acupuncture cannot be explained by placebo effects alone</a:t>
            </a:r>
          </a:p>
          <a:p>
            <a:r>
              <a:rPr lang="en-US" dirty="0"/>
              <a:t>Referral for acupuncture is a reasonable and evidence-based option for chronic pain patients</a:t>
            </a:r>
          </a:p>
        </p:txBody>
      </p:sp>
      <p:sp>
        <p:nvSpPr>
          <p:cNvPr id="5" name="Rectangle 1">
            <a:extLst>
              <a:ext uri="{FF2B5EF4-FFF2-40B4-BE49-F238E27FC236}">
                <a16:creationId xmlns:a16="http://schemas.microsoft.com/office/drawing/2014/main" id="{4D080340-E4C8-490F-9F7F-6B6D6D2E6DAF}"/>
              </a:ext>
            </a:extLst>
          </p:cNvPr>
          <p:cNvSpPr>
            <a:spLocks noChangeArrowheads="1"/>
          </p:cNvSpPr>
          <p:nvPr/>
        </p:nvSpPr>
        <p:spPr bwMode="auto">
          <a:xfrm>
            <a:off x="152400" y="136772"/>
            <a:ext cx="65" cy="276999"/>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ltLang="en-US" dirty="0">
              <a:latin typeface="Arial" panose="020B0604020202020204" pitchFamily="34" charset="0"/>
            </a:endParaRPr>
          </a:p>
        </p:txBody>
      </p:sp>
      <p:sp>
        <p:nvSpPr>
          <p:cNvPr id="12" name="TextBox 11">
            <a:extLst>
              <a:ext uri="{FF2B5EF4-FFF2-40B4-BE49-F238E27FC236}">
                <a16:creationId xmlns:a16="http://schemas.microsoft.com/office/drawing/2014/main" id="{433CFD6F-42AE-46BD-AE27-BA5DCC26DFC9}"/>
              </a:ext>
            </a:extLst>
          </p:cNvPr>
          <p:cNvSpPr txBox="1"/>
          <p:nvPr/>
        </p:nvSpPr>
        <p:spPr>
          <a:xfrm>
            <a:off x="2400300" y="5475982"/>
            <a:ext cx="7391400" cy="1077218"/>
          </a:xfrm>
          <a:prstGeom prst="rect">
            <a:avLst/>
          </a:prstGeom>
          <a:noFill/>
        </p:spPr>
        <p:txBody>
          <a:bodyPr wrap="square" rtlCol="0">
            <a:spAutoFit/>
          </a:bodyPr>
          <a:lstStyle/>
          <a:p>
            <a:pPr fontAlgn="ctr"/>
            <a:r>
              <a:rPr lang="en-US" sz="1500" i="1" dirty="0">
                <a:latin typeface="Calibri" panose="020F0502020204030204" pitchFamily="34" charset="0"/>
                <a:cs typeface="Calibri" panose="020F0502020204030204" pitchFamily="34" charset="0"/>
              </a:rPr>
              <a:t>Vickers, A et al. Acupuncture for Chronic Pain: Update of an Individual Patient Data Meta-Analysis. </a:t>
            </a:r>
            <a:r>
              <a:rPr lang="en-US" sz="1500" b="1" dirty="0">
                <a:latin typeface="Calibri" panose="020F0502020204030204" pitchFamily="34" charset="0"/>
                <a:cs typeface="Calibri" panose="020F0502020204030204" pitchFamily="34" charset="0"/>
              </a:rPr>
              <a:t>The Journal of pain</a:t>
            </a:r>
            <a:r>
              <a:rPr lang="en-US" sz="1500" i="1" dirty="0">
                <a:latin typeface="Calibri" panose="020F0502020204030204" pitchFamily="34" charset="0"/>
                <a:cs typeface="Calibri" panose="020F0502020204030204" pitchFamily="34" charset="0"/>
              </a:rPr>
              <a:t>. 2018; 19(5): 455-474</a:t>
            </a:r>
            <a:br>
              <a:rPr lang="en-US" sz="1500" i="1" dirty="0">
                <a:latin typeface="Calibri" panose="020F0502020204030204" pitchFamily="34" charset="0"/>
                <a:cs typeface="Calibri" panose="020F0502020204030204" pitchFamily="34" charset="0"/>
              </a:rPr>
            </a:br>
            <a:endParaRPr lang="en-US" sz="1500" i="1"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7169345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7578" r="27130"/>
          <a:stretch/>
        </p:blipFill>
        <p:spPr>
          <a:xfrm>
            <a:off x="6705600" y="1447800"/>
            <a:ext cx="2857500" cy="4191000"/>
          </a:xfrm>
          <a:prstGeom prst="rect">
            <a:avLst/>
          </a:prstGeom>
        </p:spPr>
      </p:pic>
      <p:pic>
        <p:nvPicPr>
          <p:cNvPr id="5" name="Picture 4"/>
          <p:cNvPicPr>
            <a:picLocks noChangeAspect="1"/>
          </p:cNvPicPr>
          <p:nvPr/>
        </p:nvPicPr>
        <p:blipFill rotWithShape="1">
          <a:blip r:embed="rId3"/>
          <a:srcRect l="391" t="17991" r="-391" b="20164"/>
          <a:stretch/>
        </p:blipFill>
        <p:spPr>
          <a:xfrm>
            <a:off x="2057400" y="1475509"/>
            <a:ext cx="4297003" cy="4191000"/>
          </a:xfrm>
          <a:prstGeom prst="rect">
            <a:avLst/>
          </a:prstGeom>
        </p:spPr>
      </p:pic>
    </p:spTree>
    <p:extLst>
      <p:ext uri="{BB962C8B-B14F-4D97-AF65-F5344CB8AC3E}">
        <p14:creationId xmlns:p14="http://schemas.microsoft.com/office/powerpoint/2010/main" val="7031325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0" y="278477"/>
            <a:ext cx="4267200" cy="838199"/>
          </a:xfrm>
        </p:spPr>
        <p:txBody>
          <a:bodyPr>
            <a:normAutofit fontScale="90000"/>
          </a:bodyPr>
          <a:lstStyle/>
          <a:p>
            <a:r>
              <a:rPr lang="en-US" sz="4000" dirty="0" smtClean="0">
                <a:solidFill>
                  <a:srgbClr val="567621"/>
                </a:solidFill>
              </a:rPr>
              <a:t>Myofascial trigger points</a:t>
            </a:r>
            <a:endParaRPr lang="en-US" sz="4000" dirty="0">
              <a:solidFill>
                <a:srgbClr val="567621"/>
              </a:solidFill>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3904002" y="861080"/>
            <a:ext cx="4173198" cy="5212076"/>
          </a:xfrm>
          <a:prstGeom prst="rect">
            <a:avLst/>
          </a:prstGeom>
        </p:spPr>
      </p:pic>
      <p:sp>
        <p:nvSpPr>
          <p:cNvPr id="3" name="Text Placeholder 2"/>
          <p:cNvSpPr>
            <a:spLocks noGrp="1"/>
          </p:cNvSpPr>
          <p:nvPr>
            <p:ph type="body" sz="quarter" idx="10"/>
          </p:nvPr>
        </p:nvSpPr>
        <p:spPr>
          <a:xfrm>
            <a:off x="914400" y="1752600"/>
            <a:ext cx="10515600" cy="45719"/>
          </a:xfrm>
        </p:spPr>
        <p:txBody>
          <a:bodyPr>
            <a:normAutofit fontScale="25000" lnSpcReduction="20000"/>
          </a:bodyPr>
          <a:lstStyle/>
          <a:p>
            <a:endParaRPr lang="en-US"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8382793" y="1447801"/>
            <a:ext cx="3558044" cy="4529038"/>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43693" y="1219200"/>
            <a:ext cx="3745525" cy="4643616"/>
          </a:xfrm>
          <a:prstGeom prst="rect">
            <a:avLst/>
          </a:prstGeom>
        </p:spPr>
      </p:pic>
    </p:spTree>
    <p:extLst>
      <p:ext uri="{BB962C8B-B14F-4D97-AF65-F5344CB8AC3E}">
        <p14:creationId xmlns:p14="http://schemas.microsoft.com/office/powerpoint/2010/main" val="3266871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42089" y="1157012"/>
            <a:ext cx="3620872" cy="4651427"/>
          </a:xfrm>
          <a:prstGeom prst="rect">
            <a:avLst/>
          </a:prstGeom>
        </p:spPr>
      </p:pic>
      <p:sp>
        <p:nvSpPr>
          <p:cNvPr id="3" name="Text Placeholder 2"/>
          <p:cNvSpPr>
            <a:spLocks noGrp="1"/>
          </p:cNvSpPr>
          <p:nvPr>
            <p:ph type="body" sz="quarter" idx="10"/>
          </p:nvPr>
        </p:nvSpPr>
        <p:spPr>
          <a:xfrm>
            <a:off x="1371600" y="6248400"/>
            <a:ext cx="10515600" cy="304800"/>
          </a:xfrm>
        </p:spPr>
        <p:txBody>
          <a:bodyPr>
            <a:normAutofit fontScale="70000" lnSpcReduction="20000"/>
          </a:bodyPr>
          <a:lstStyle/>
          <a:p>
            <a:endParaRPr lang="en-US" dirty="0"/>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b="46316"/>
          <a:stretch/>
        </p:blipFill>
        <p:spPr>
          <a:xfrm>
            <a:off x="3703685" y="1828800"/>
            <a:ext cx="3956503" cy="2667000"/>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7700913" y="822960"/>
            <a:ext cx="4267200" cy="5279092"/>
          </a:xfrm>
          <a:prstGeom prst="rect">
            <a:avLst/>
          </a:prstGeom>
        </p:spPr>
      </p:pic>
    </p:spTree>
    <p:extLst>
      <p:ext uri="{BB962C8B-B14F-4D97-AF65-F5344CB8AC3E}">
        <p14:creationId xmlns:p14="http://schemas.microsoft.com/office/powerpoint/2010/main" val="4059846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radiculopathy diag"/>
          <p:cNvPicPr>
            <a:picLocks noChangeAspect="1" noChangeArrowheads="1"/>
          </p:cNvPicPr>
          <p:nvPr/>
        </p:nvPicPr>
        <p:blipFill>
          <a:blip r:embed="rId3" cstate="print"/>
          <a:srcRect/>
          <a:stretch>
            <a:fillRect/>
          </a:stretch>
        </p:blipFill>
        <p:spPr bwMode="auto">
          <a:xfrm>
            <a:off x="1371600" y="838200"/>
            <a:ext cx="5562600" cy="5353722"/>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7924800" y="2209800"/>
            <a:ext cx="3946071" cy="2209800"/>
          </a:xfrm>
          <a:prstGeom prst="rect">
            <a:avLst/>
          </a:prstGeom>
        </p:spPr>
      </p:pic>
    </p:spTree>
    <p:extLst>
      <p:ext uri="{BB962C8B-B14F-4D97-AF65-F5344CB8AC3E}">
        <p14:creationId xmlns:p14="http://schemas.microsoft.com/office/powerpoint/2010/main" val="970166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a:latin typeface="+mn-lt"/>
              </a:rPr>
              <a:t>Spinal manipulation for chronic LBP</a:t>
            </a:r>
          </a:p>
        </p:txBody>
      </p:sp>
      <p:sp>
        <p:nvSpPr>
          <p:cNvPr id="3" name="Content Placeholder 2"/>
          <p:cNvSpPr>
            <a:spLocks noGrp="1"/>
          </p:cNvSpPr>
          <p:nvPr>
            <p:ph idx="1"/>
          </p:nvPr>
        </p:nvSpPr>
        <p:spPr>
          <a:xfrm>
            <a:off x="739403" y="1752600"/>
            <a:ext cx="11452597" cy="4495800"/>
          </a:xfrm>
        </p:spPr>
        <p:txBody>
          <a:bodyPr>
            <a:normAutofit/>
          </a:bodyPr>
          <a:lstStyle/>
          <a:p>
            <a:pPr marL="0" indent="0">
              <a:buNone/>
            </a:pPr>
            <a:r>
              <a:rPr lang="en-US" dirty="0"/>
              <a:t>There is moderate-quality evidence that manipulation and mobilization are likely to reduce pain and improve function for patients with chronic low back pain; manipulation appears to produce a larger effect than mobilization. Both therapies appear safe. Multimodal programs may be a promising option.</a:t>
            </a:r>
          </a:p>
          <a:p>
            <a:pPr>
              <a:buNone/>
            </a:pPr>
            <a:endParaRPr lang="en-US" dirty="0"/>
          </a:p>
        </p:txBody>
      </p:sp>
      <p:sp>
        <p:nvSpPr>
          <p:cNvPr id="4" name="Footer Placeholder 3"/>
          <p:cNvSpPr>
            <a:spLocks noGrp="1"/>
          </p:cNvSpPr>
          <p:nvPr>
            <p:ph type="ftr" sz="quarter" idx="4294967295"/>
          </p:nvPr>
        </p:nvSpPr>
        <p:spPr>
          <a:xfrm>
            <a:off x="3074801" y="5105400"/>
            <a:ext cx="6781800" cy="381000"/>
          </a:xfrm>
        </p:spPr>
        <p:txBody>
          <a:bodyPr/>
          <a:lstStyle/>
          <a:p>
            <a:r>
              <a:rPr lang="en-US" sz="1500" i="1" dirty="0">
                <a:latin typeface="Calibri" panose="020F0502020204030204" pitchFamily="34" charset="0"/>
                <a:cs typeface="Calibri" panose="020F0502020204030204" pitchFamily="34" charset="0"/>
              </a:rPr>
              <a:t>Coulter I, et al. Manipulation and mobilization for treating chronic low back pain: a systematic review and meta-analysis. </a:t>
            </a:r>
            <a:r>
              <a:rPr lang="en-US" sz="1500" b="1" dirty="0">
                <a:latin typeface="Calibri" panose="020F0502020204030204" pitchFamily="34" charset="0"/>
                <a:cs typeface="Calibri" panose="020F0502020204030204" pitchFamily="34" charset="0"/>
              </a:rPr>
              <a:t>The Spine Journal</a:t>
            </a:r>
            <a:r>
              <a:rPr lang="en-US" sz="1500" i="1" dirty="0">
                <a:latin typeface="Calibri" panose="020F0502020204030204" pitchFamily="34" charset="0"/>
                <a:cs typeface="Calibri" panose="020F0502020204030204" pitchFamily="34" charset="0"/>
              </a:rPr>
              <a:t>. 2018; 18(5):Pages 866-879</a:t>
            </a:r>
          </a:p>
          <a:p>
            <a:endParaRPr lang="en-US" dirty="0"/>
          </a:p>
        </p:txBody>
      </p:sp>
    </p:spTree>
    <p:extLst>
      <p:ext uri="{BB962C8B-B14F-4D97-AF65-F5344CB8AC3E}">
        <p14:creationId xmlns:p14="http://schemas.microsoft.com/office/powerpoint/2010/main" val="28120669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a:latin typeface="+mn-lt"/>
              </a:rPr>
              <a:t>Pharmacotherapy</a:t>
            </a:r>
          </a:p>
        </p:txBody>
      </p:sp>
      <p:sp>
        <p:nvSpPr>
          <p:cNvPr id="3" name="Content Placeholder 2"/>
          <p:cNvSpPr>
            <a:spLocks noGrp="1"/>
          </p:cNvSpPr>
          <p:nvPr>
            <p:ph idx="1"/>
          </p:nvPr>
        </p:nvSpPr>
        <p:spPr/>
        <p:txBody>
          <a:bodyPr/>
          <a:lstStyle/>
          <a:p>
            <a:r>
              <a:rPr lang="en-US" dirty="0"/>
              <a:t>To reduce pain and support physical rehab</a:t>
            </a:r>
          </a:p>
          <a:p>
            <a:r>
              <a:rPr lang="en-US" dirty="0"/>
              <a:t>Just one of many possibilities for this</a:t>
            </a:r>
          </a:p>
          <a:p>
            <a:r>
              <a:rPr lang="en-US" dirty="0"/>
              <a:t>Evidence for effectiveness of </a:t>
            </a:r>
            <a:r>
              <a:rPr lang="en-US" u="sng" dirty="0"/>
              <a:t>long term </a:t>
            </a:r>
            <a:r>
              <a:rPr lang="en-US" dirty="0"/>
              <a:t>treatment of low back pain with medications is non-existent </a:t>
            </a:r>
          </a:p>
        </p:txBody>
      </p:sp>
    </p:spTree>
    <p:extLst>
      <p:ext uri="{BB962C8B-B14F-4D97-AF65-F5344CB8AC3E}">
        <p14:creationId xmlns:p14="http://schemas.microsoft.com/office/powerpoint/2010/main" val="32697670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normAutofit/>
          </a:bodyPr>
          <a:lstStyle/>
          <a:p>
            <a:pPr algn="ctr" eaLnBrk="1" hangingPunct="1">
              <a:defRPr/>
            </a:pPr>
            <a:r>
              <a:rPr lang="en-US" b="0" dirty="0">
                <a:latin typeface="+mn-lt"/>
              </a:rPr>
              <a:t>Pharmacotherapy: Opioids</a:t>
            </a:r>
          </a:p>
        </p:txBody>
      </p:sp>
      <p:sp>
        <p:nvSpPr>
          <p:cNvPr id="244739" name="Rectangle 3"/>
          <p:cNvSpPr>
            <a:spLocks noGrp="1" noChangeArrowheads="1"/>
          </p:cNvSpPr>
          <p:nvPr>
            <p:ph idx="1"/>
          </p:nvPr>
        </p:nvSpPr>
        <p:spPr/>
        <p:txBody>
          <a:bodyPr>
            <a:normAutofit/>
          </a:bodyPr>
          <a:lstStyle/>
          <a:p>
            <a:pPr eaLnBrk="1" hangingPunct="1">
              <a:lnSpc>
                <a:spcPct val="90000"/>
              </a:lnSpc>
              <a:defRPr/>
            </a:pPr>
            <a:r>
              <a:rPr lang="en-US" dirty="0"/>
              <a:t>Effective in reducing pain and disability, without significant side effects or addiction issues - sometimes.</a:t>
            </a:r>
          </a:p>
          <a:p>
            <a:pPr eaLnBrk="1" hangingPunct="1">
              <a:lnSpc>
                <a:spcPct val="90000"/>
              </a:lnSpc>
              <a:defRPr/>
            </a:pPr>
            <a:r>
              <a:rPr lang="en-US" dirty="0"/>
              <a:t>End point for titration must be related to </a:t>
            </a:r>
            <a:r>
              <a:rPr lang="en-US" b="1" dirty="0" smtClean="0"/>
              <a:t>function</a:t>
            </a:r>
            <a:r>
              <a:rPr lang="en-US" dirty="0" smtClean="0"/>
              <a:t>.</a:t>
            </a:r>
            <a:endParaRPr lang="en-US" dirty="0"/>
          </a:p>
          <a:p>
            <a:pPr>
              <a:defRPr/>
            </a:pPr>
            <a:r>
              <a:rPr lang="en-US" dirty="0" smtClean="0"/>
              <a:t>Is this visit a </a:t>
            </a:r>
            <a:r>
              <a:rPr lang="en-US" dirty="0" err="1" smtClean="0"/>
              <a:t>Suboxone</a:t>
            </a:r>
            <a:r>
              <a:rPr lang="en-US" dirty="0" smtClean="0"/>
              <a:t> induction dying to get out?</a:t>
            </a:r>
          </a:p>
          <a:p>
            <a:pPr>
              <a:defRPr/>
            </a:pPr>
            <a:endParaRPr lang="en-US" dirty="0"/>
          </a:p>
        </p:txBody>
      </p:sp>
    </p:spTree>
    <p:extLst>
      <p:ext uri="{BB962C8B-B14F-4D97-AF65-F5344CB8AC3E}">
        <p14:creationId xmlns:p14="http://schemas.microsoft.com/office/powerpoint/2010/main" val="12706051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a:latin typeface="Calibri" panose="020F0502020204030204" pitchFamily="34" charset="0"/>
                <a:cs typeface="Calibri" panose="020F0502020204030204" pitchFamily="34" charset="0"/>
              </a:rPr>
              <a:t>Opioids for back pain &gt; 8 wks</a:t>
            </a:r>
          </a:p>
        </p:txBody>
      </p:sp>
      <p:sp>
        <p:nvSpPr>
          <p:cNvPr id="3" name="Content Placeholder 2"/>
          <p:cNvSpPr>
            <a:spLocks noGrp="1"/>
          </p:cNvSpPr>
          <p:nvPr>
            <p:ph idx="1"/>
          </p:nvPr>
        </p:nvSpPr>
        <p:spPr/>
        <p:txBody>
          <a:bodyPr>
            <a:normAutofit/>
          </a:bodyPr>
          <a:lstStyle/>
          <a:p>
            <a:pPr fontAlgn="base"/>
            <a:r>
              <a:rPr lang="en-US" sz="2800" dirty="0"/>
              <a:t>In general, people that received opioids </a:t>
            </a:r>
            <a:r>
              <a:rPr lang="en-US" sz="2800" i="1" dirty="0"/>
              <a:t>self- reported </a:t>
            </a:r>
            <a:r>
              <a:rPr lang="en-US" sz="2800" dirty="0"/>
              <a:t>more CLBP pain relief and less difficulty performing their daily activities in the short-term than those who received a placebo. However, there is little objective data about the benefits of opioids for back pain based </a:t>
            </a:r>
            <a:r>
              <a:rPr lang="en-US" sz="2800" i="1" dirty="0"/>
              <a:t>on semi-objective measures </a:t>
            </a:r>
            <a:r>
              <a:rPr lang="en-US" sz="2800" dirty="0"/>
              <a:t>of physical functioning. </a:t>
            </a:r>
          </a:p>
          <a:p>
            <a:pPr fontAlgn="base"/>
            <a:r>
              <a:rPr lang="en-US" sz="2800" dirty="0"/>
              <a:t>We have no information from randomized controlled trials supporting the efficacy and safety of opioids used for more than four months. </a:t>
            </a:r>
          </a:p>
          <a:p>
            <a:pPr fontAlgn="base"/>
            <a:r>
              <a:rPr lang="en-US" sz="2800" dirty="0"/>
              <a:t>This review supports the effectiveness of several opioids for CLBP relief and function in the </a:t>
            </a:r>
            <a:r>
              <a:rPr lang="en-US" sz="2800" u="sng" dirty="0"/>
              <a:t>short-term, in well selected patients</a:t>
            </a:r>
            <a:r>
              <a:rPr lang="en-US" sz="2800" dirty="0"/>
              <a:t>. (15 studies)</a:t>
            </a:r>
          </a:p>
        </p:txBody>
      </p:sp>
      <p:sp>
        <p:nvSpPr>
          <p:cNvPr id="4" name="Footer Placeholder 3"/>
          <p:cNvSpPr>
            <a:spLocks noGrp="1"/>
          </p:cNvSpPr>
          <p:nvPr>
            <p:ph type="ftr" sz="quarter" idx="4294967295"/>
          </p:nvPr>
        </p:nvSpPr>
        <p:spPr>
          <a:xfrm>
            <a:off x="2209800" y="5787231"/>
            <a:ext cx="8686800" cy="769937"/>
          </a:xfrm>
        </p:spPr>
        <p:txBody>
          <a:bodyPr/>
          <a:lstStyle/>
          <a:p>
            <a:r>
              <a:rPr lang="en-US" sz="1600" i="1" dirty="0">
                <a:latin typeface="Calibri" panose="020F0502020204030204" pitchFamily="34" charset="0"/>
                <a:cs typeface="Calibri" panose="020F0502020204030204" pitchFamily="34" charset="0"/>
              </a:rPr>
              <a:t>Chaparro L “Opioids compared to placebo or other treatments for chronic low back pain</a:t>
            </a:r>
            <a:r>
              <a:rPr lang="en-US" sz="1600" b="1" i="1" dirty="0" smtClean="0">
                <a:latin typeface="Calibri" panose="020F0502020204030204" pitchFamily="34" charset="0"/>
                <a:cs typeface="Calibri" panose="020F0502020204030204" pitchFamily="34" charset="0"/>
              </a:rPr>
              <a:t>” </a:t>
            </a:r>
            <a:r>
              <a:rPr lang="en-US" sz="1600" b="1" dirty="0" smtClean="0">
                <a:latin typeface="Calibri" panose="020F0502020204030204" pitchFamily="34" charset="0"/>
                <a:cs typeface="Calibri" panose="020F0502020204030204" pitchFamily="34" charset="0"/>
              </a:rPr>
              <a:t>Editorial </a:t>
            </a:r>
            <a:r>
              <a:rPr lang="en-US" sz="1600" b="1" dirty="0">
                <a:latin typeface="Calibri" panose="020F0502020204030204" pitchFamily="34" charset="0"/>
                <a:cs typeface="Calibri" panose="020F0502020204030204" pitchFamily="34" charset="0"/>
              </a:rPr>
              <a:t>Group: Cochrane Back Group Published Online</a:t>
            </a:r>
            <a:r>
              <a:rPr lang="en-US" sz="1600" i="1" dirty="0">
                <a:latin typeface="Calibri" panose="020F0502020204030204" pitchFamily="34" charset="0"/>
                <a:cs typeface="Calibri" panose="020F0502020204030204" pitchFamily="34" charset="0"/>
              </a:rPr>
              <a:t>: 27 AUG 2013</a:t>
            </a:r>
          </a:p>
        </p:txBody>
      </p:sp>
    </p:spTree>
    <p:extLst>
      <p:ext uri="{BB962C8B-B14F-4D97-AF65-F5344CB8AC3E}">
        <p14:creationId xmlns:p14="http://schemas.microsoft.com/office/powerpoint/2010/main" val="39348775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1981200" y="952500"/>
            <a:ext cx="7772400" cy="1143000"/>
          </a:xfrm>
        </p:spPr>
        <p:txBody>
          <a:bodyPr>
            <a:normAutofit fontScale="90000"/>
          </a:bodyPr>
          <a:lstStyle/>
          <a:p>
            <a:pPr algn="ctr" eaLnBrk="1" hangingPunct="1">
              <a:defRPr/>
            </a:pPr>
            <a:r>
              <a:rPr lang="en-US" dirty="0">
                <a:latin typeface="+mn-lt"/>
              </a:rPr>
              <a:t>Pharmacotherapy:</a:t>
            </a:r>
            <a:br>
              <a:rPr lang="en-US" dirty="0">
                <a:latin typeface="+mn-lt"/>
              </a:rPr>
            </a:br>
            <a:r>
              <a:rPr lang="en-US" dirty="0">
                <a:latin typeface="+mn-lt"/>
              </a:rPr>
              <a:t>NSAIDs</a:t>
            </a:r>
          </a:p>
        </p:txBody>
      </p:sp>
      <p:sp>
        <p:nvSpPr>
          <p:cNvPr id="245763" name="Rectangle 3"/>
          <p:cNvSpPr>
            <a:spLocks noGrp="1" noChangeArrowheads="1"/>
          </p:cNvSpPr>
          <p:nvPr>
            <p:ph idx="1"/>
          </p:nvPr>
        </p:nvSpPr>
        <p:spPr>
          <a:xfrm>
            <a:off x="2590800" y="2362200"/>
            <a:ext cx="7086600" cy="4114800"/>
          </a:xfrm>
        </p:spPr>
        <p:txBody>
          <a:bodyPr/>
          <a:lstStyle/>
          <a:p>
            <a:pPr eaLnBrk="1" hangingPunct="1">
              <a:buFontTx/>
              <a:buNone/>
              <a:defRPr/>
            </a:pPr>
            <a:r>
              <a:rPr lang="en-US" sz="3600" dirty="0"/>
              <a:t>		          </a:t>
            </a:r>
            <a:r>
              <a:rPr lang="en-US" dirty="0"/>
              <a:t>Review of 50 RCTs</a:t>
            </a:r>
            <a:r>
              <a:rPr lang="en-US" dirty="0" smtClean="0"/>
              <a:t>:</a:t>
            </a:r>
            <a:endParaRPr lang="en-US" sz="3600" dirty="0"/>
          </a:p>
          <a:p>
            <a:pPr>
              <a:defRPr/>
            </a:pPr>
            <a:r>
              <a:rPr lang="en-US" dirty="0"/>
              <a:t>Available evidence supports their use in acute and  chronic back pain</a:t>
            </a:r>
          </a:p>
        </p:txBody>
      </p:sp>
      <p:sp>
        <p:nvSpPr>
          <p:cNvPr id="189442" name="Footer Placeholder 4"/>
          <p:cNvSpPr>
            <a:spLocks noGrp="1"/>
          </p:cNvSpPr>
          <p:nvPr>
            <p:ph type="ftr" sz="quarter" idx="11"/>
          </p:nvPr>
        </p:nvSpPr>
        <p:spPr>
          <a:xfrm>
            <a:off x="3200400" y="5791200"/>
            <a:ext cx="5562600" cy="1143000"/>
          </a:xfrm>
          <a:noFill/>
        </p:spPr>
        <p:txBody>
          <a:bodyPr/>
          <a:lstStyle/>
          <a:p>
            <a:r>
              <a:rPr lang="en-US" sz="1500" i="1" dirty="0" err="1">
                <a:latin typeface="Calibri" panose="020F0502020204030204" pitchFamily="34" charset="0"/>
                <a:cs typeface="Calibri" panose="020F0502020204030204" pitchFamily="34" charset="0"/>
              </a:rPr>
              <a:t>Schnitzer</a:t>
            </a:r>
            <a:r>
              <a:rPr lang="en-US" sz="1500" i="1" dirty="0">
                <a:latin typeface="Calibri" panose="020F0502020204030204" pitchFamily="34" charset="0"/>
                <a:cs typeface="Calibri" panose="020F0502020204030204" pitchFamily="34" charset="0"/>
              </a:rPr>
              <a:t> T. J </a:t>
            </a:r>
            <a:r>
              <a:rPr lang="en-US" sz="1500" b="1" dirty="0">
                <a:latin typeface="Calibri" panose="020F0502020204030204" pitchFamily="34" charset="0"/>
                <a:cs typeface="Calibri" panose="020F0502020204030204" pitchFamily="34" charset="0"/>
              </a:rPr>
              <a:t>Pain Symptom Management </a:t>
            </a:r>
            <a:r>
              <a:rPr lang="en-US" sz="1500" i="1" dirty="0">
                <a:latin typeface="Calibri" panose="020F0502020204030204" pitchFamily="34" charset="0"/>
                <a:cs typeface="Calibri" panose="020F0502020204030204" pitchFamily="34" charset="0"/>
              </a:rPr>
              <a:t>2004 Jul;28 (1):72-95</a:t>
            </a:r>
          </a:p>
        </p:txBody>
      </p:sp>
      <p:sp>
        <p:nvSpPr>
          <p:cNvPr id="2" name="TextBox 1"/>
          <p:cNvSpPr txBox="1"/>
          <p:nvPr/>
        </p:nvSpPr>
        <p:spPr>
          <a:xfrm>
            <a:off x="2095500" y="4191000"/>
            <a:ext cx="7772400" cy="1754326"/>
          </a:xfrm>
          <a:prstGeom prst="rect">
            <a:avLst/>
          </a:prstGeom>
          <a:noFill/>
        </p:spPr>
        <p:txBody>
          <a:bodyPr wrap="square" rtlCol="0">
            <a:spAutoFit/>
          </a:bodyPr>
          <a:lstStyle/>
          <a:p>
            <a:pPr algn="ctr"/>
            <a:r>
              <a:rPr lang="en-US" sz="5400" dirty="0" smtClean="0">
                <a:solidFill>
                  <a:srgbClr val="C00000"/>
                </a:solidFill>
                <a:latin typeface="Bahnschrift SemiLight Condensed" panose="020B0502040204020203" pitchFamily="34" charset="0"/>
              </a:rPr>
              <a:t>But don’t underestimate the risks of chronic NSAIDS</a:t>
            </a:r>
            <a:endParaRPr lang="en-US" sz="5400" dirty="0">
              <a:solidFill>
                <a:srgbClr val="C00000"/>
              </a:solidFill>
              <a:latin typeface="Bahnschrift SemiLight Condensed" panose="020B0502040204020203" pitchFamily="34" charset="0"/>
            </a:endParaRPr>
          </a:p>
        </p:txBody>
      </p:sp>
    </p:spTree>
    <p:extLst>
      <p:ext uri="{BB962C8B-B14F-4D97-AF65-F5344CB8AC3E}">
        <p14:creationId xmlns:p14="http://schemas.microsoft.com/office/powerpoint/2010/main" val="82756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1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2057400" y="838200"/>
            <a:ext cx="7772400" cy="1143000"/>
          </a:xfrm>
        </p:spPr>
        <p:txBody>
          <a:bodyPr>
            <a:normAutofit fontScale="90000"/>
          </a:bodyPr>
          <a:lstStyle/>
          <a:p>
            <a:pPr algn="ctr" eaLnBrk="1" hangingPunct="1">
              <a:defRPr/>
            </a:pPr>
            <a:r>
              <a:rPr lang="en-US" dirty="0">
                <a:latin typeface="+mn-lt"/>
              </a:rPr>
              <a:t>Pharmacotherapy:</a:t>
            </a:r>
            <a:br>
              <a:rPr lang="en-US" dirty="0">
                <a:latin typeface="+mn-lt"/>
              </a:rPr>
            </a:br>
            <a:r>
              <a:rPr lang="en-US" dirty="0">
                <a:latin typeface="+mn-lt"/>
              </a:rPr>
              <a:t>Muscle relaxants</a:t>
            </a:r>
          </a:p>
        </p:txBody>
      </p:sp>
      <p:sp>
        <p:nvSpPr>
          <p:cNvPr id="246787" name="Rectangle 3"/>
          <p:cNvSpPr>
            <a:spLocks noGrp="1" noChangeArrowheads="1"/>
          </p:cNvSpPr>
          <p:nvPr>
            <p:ph idx="1"/>
          </p:nvPr>
        </p:nvSpPr>
        <p:spPr>
          <a:xfrm>
            <a:off x="2514600" y="2209800"/>
            <a:ext cx="7543800" cy="4114800"/>
          </a:xfrm>
        </p:spPr>
        <p:txBody>
          <a:bodyPr/>
          <a:lstStyle/>
          <a:p>
            <a:pPr eaLnBrk="1" hangingPunct="1">
              <a:buFontTx/>
              <a:buNone/>
              <a:defRPr/>
            </a:pPr>
            <a:r>
              <a:rPr lang="en-US" sz="3600" dirty="0"/>
              <a:t>		</a:t>
            </a:r>
            <a:r>
              <a:rPr lang="en-US" dirty="0"/>
              <a:t>             Review of 50 RCTs:</a:t>
            </a:r>
          </a:p>
          <a:p>
            <a:pPr eaLnBrk="1" hangingPunct="1">
              <a:defRPr/>
            </a:pPr>
            <a:endParaRPr lang="en-US" sz="3600" dirty="0" smtClean="0"/>
          </a:p>
          <a:p>
            <a:pPr eaLnBrk="1" hangingPunct="1">
              <a:defRPr/>
            </a:pPr>
            <a:r>
              <a:rPr lang="en-US" dirty="0" smtClean="0"/>
              <a:t>NO </a:t>
            </a:r>
            <a:r>
              <a:rPr lang="en-US" dirty="0"/>
              <a:t>QUALITY EVIDENCE supports their use in chronic back pain</a:t>
            </a:r>
          </a:p>
          <a:p>
            <a:pPr eaLnBrk="1" hangingPunct="1">
              <a:defRPr/>
            </a:pPr>
            <a:r>
              <a:rPr lang="en-US" dirty="0"/>
              <a:t>Special caution: </a:t>
            </a:r>
            <a:r>
              <a:rPr lang="en-US" dirty="0" err="1"/>
              <a:t>Carisoprodol</a:t>
            </a:r>
            <a:endParaRPr lang="en-US" dirty="0"/>
          </a:p>
        </p:txBody>
      </p:sp>
      <p:sp>
        <p:nvSpPr>
          <p:cNvPr id="190466" name="Footer Placeholder 4"/>
          <p:cNvSpPr>
            <a:spLocks noGrp="1"/>
          </p:cNvSpPr>
          <p:nvPr>
            <p:ph type="ftr" sz="quarter" idx="11"/>
          </p:nvPr>
        </p:nvSpPr>
        <p:spPr>
          <a:xfrm>
            <a:off x="3276600" y="5791200"/>
            <a:ext cx="5105400" cy="1143000"/>
          </a:xfrm>
          <a:noFill/>
        </p:spPr>
        <p:txBody>
          <a:bodyPr/>
          <a:lstStyle/>
          <a:p>
            <a:r>
              <a:rPr lang="en-US" sz="1500" i="1" dirty="0" err="1"/>
              <a:t>Schnitzer</a:t>
            </a:r>
            <a:r>
              <a:rPr lang="en-US" sz="1500" i="1" dirty="0"/>
              <a:t> T. </a:t>
            </a:r>
            <a:r>
              <a:rPr lang="en-US" sz="1500" b="1" dirty="0"/>
              <a:t>J Pain </a:t>
            </a:r>
            <a:r>
              <a:rPr lang="en-US" sz="1500" i="1" dirty="0"/>
              <a:t>Symptom Management 2004 Jul;28 (1):72-95</a:t>
            </a:r>
          </a:p>
        </p:txBody>
      </p:sp>
    </p:spTree>
    <p:extLst>
      <p:ext uri="{BB962C8B-B14F-4D97-AF65-F5344CB8AC3E}">
        <p14:creationId xmlns:p14="http://schemas.microsoft.com/office/powerpoint/2010/main" val="32730409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normAutofit/>
          </a:bodyPr>
          <a:lstStyle/>
          <a:p>
            <a:pPr algn="ctr" eaLnBrk="1" hangingPunct="1">
              <a:defRPr/>
            </a:pPr>
            <a:r>
              <a:rPr lang="en-US" b="0" dirty="0" smtClean="0">
                <a:latin typeface="+mn-lt"/>
              </a:rPr>
              <a:t>Pharmacotherapy: Topical </a:t>
            </a:r>
            <a:r>
              <a:rPr lang="en-US" b="0" dirty="0">
                <a:latin typeface="+mn-lt"/>
              </a:rPr>
              <a:t>lidocaine</a:t>
            </a:r>
          </a:p>
        </p:txBody>
      </p:sp>
      <p:sp>
        <p:nvSpPr>
          <p:cNvPr id="246787" name="Rectangle 3"/>
          <p:cNvSpPr>
            <a:spLocks noGrp="1" noChangeArrowheads="1"/>
          </p:cNvSpPr>
          <p:nvPr>
            <p:ph idx="1"/>
          </p:nvPr>
        </p:nvSpPr>
        <p:spPr>
          <a:xfrm>
            <a:off x="365497" y="1600200"/>
            <a:ext cx="11452597" cy="4495800"/>
          </a:xfrm>
        </p:spPr>
        <p:txBody>
          <a:bodyPr>
            <a:normAutofit/>
          </a:bodyPr>
          <a:lstStyle/>
          <a:p>
            <a:pPr eaLnBrk="1" hangingPunct="1">
              <a:defRPr/>
            </a:pPr>
            <a:r>
              <a:rPr lang="en-US" dirty="0" smtClean="0">
                <a:solidFill>
                  <a:srgbClr val="212121"/>
                </a:solidFill>
                <a:latin typeface="Cambria" panose="02040503050406030204" pitchFamily="18" charset="0"/>
              </a:rPr>
              <a:t>They might lower the need for opioids</a:t>
            </a:r>
          </a:p>
          <a:p>
            <a:pPr eaLnBrk="1" hangingPunct="1">
              <a:defRPr/>
            </a:pPr>
            <a:r>
              <a:rPr lang="en-US" dirty="0" smtClean="0">
                <a:solidFill>
                  <a:srgbClr val="212121"/>
                </a:solidFill>
                <a:latin typeface="Cambria" panose="02040503050406030204" pitchFamily="18" charset="0"/>
              </a:rPr>
              <a:t>At least they’re safe</a:t>
            </a:r>
          </a:p>
          <a:p>
            <a:pPr lvl="1">
              <a:defRPr/>
            </a:pPr>
            <a:r>
              <a:rPr lang="en-US" dirty="0" smtClean="0">
                <a:solidFill>
                  <a:srgbClr val="212121"/>
                </a:solidFill>
                <a:latin typeface="Cambria" panose="02040503050406030204" pitchFamily="18" charset="0"/>
              </a:rPr>
              <a:t>Even if you use up to 3 patches and leave them on all day</a:t>
            </a:r>
          </a:p>
          <a:p>
            <a:pPr>
              <a:defRPr/>
            </a:pPr>
            <a:r>
              <a:rPr lang="en-US" dirty="0" smtClean="0">
                <a:solidFill>
                  <a:srgbClr val="212121"/>
                </a:solidFill>
                <a:latin typeface="Cambria" panose="02040503050406030204" pitchFamily="18" charset="0"/>
              </a:rPr>
              <a:t>I like to ask myself: “is the pain generator close to the surface of the skin?”</a:t>
            </a:r>
          </a:p>
          <a:p>
            <a:pPr>
              <a:defRPr/>
            </a:pPr>
            <a:r>
              <a:rPr lang="en-US" dirty="0" smtClean="0">
                <a:solidFill>
                  <a:srgbClr val="212121"/>
                </a:solidFill>
                <a:latin typeface="Cambria" panose="02040503050406030204" pitchFamily="18" charset="0"/>
              </a:rPr>
              <a:t>Formulary trouble is common</a:t>
            </a:r>
          </a:p>
          <a:p>
            <a:pPr lvl="1">
              <a:defRPr/>
            </a:pPr>
            <a:r>
              <a:rPr lang="en-US" dirty="0" smtClean="0">
                <a:solidFill>
                  <a:srgbClr val="212121"/>
                </a:solidFill>
                <a:latin typeface="Cambria" panose="02040503050406030204" pitchFamily="18" charset="0"/>
              </a:rPr>
              <a:t>Can use off label lidocaine gel if the patch is not covered</a:t>
            </a:r>
          </a:p>
          <a:p>
            <a:pPr lvl="1">
              <a:defRPr/>
            </a:pPr>
            <a:r>
              <a:rPr lang="en-US" dirty="0" smtClean="0">
                <a:solidFill>
                  <a:srgbClr val="212121"/>
                </a:solidFill>
                <a:latin typeface="Cambria" panose="02040503050406030204" pitchFamily="18" charset="0"/>
              </a:rPr>
              <a:t>No choices are cheap on 340B</a:t>
            </a:r>
          </a:p>
          <a:p>
            <a:pPr eaLnBrk="1" hangingPunct="1">
              <a:buFontTx/>
              <a:buNone/>
              <a:defRPr/>
            </a:pPr>
            <a:endParaRPr lang="en-US" sz="3600" dirty="0"/>
          </a:p>
        </p:txBody>
      </p:sp>
      <p:sp>
        <p:nvSpPr>
          <p:cNvPr id="190466" name="Footer Placeholder 4"/>
          <p:cNvSpPr>
            <a:spLocks noGrp="1"/>
          </p:cNvSpPr>
          <p:nvPr>
            <p:ph type="ftr" sz="quarter" idx="4294967295"/>
          </p:nvPr>
        </p:nvSpPr>
        <p:spPr>
          <a:xfrm>
            <a:off x="6019800" y="5715000"/>
            <a:ext cx="6400800" cy="457200"/>
          </a:xfrm>
          <a:noFill/>
        </p:spPr>
        <p:txBody>
          <a:bodyPr/>
          <a:lstStyle/>
          <a:p>
            <a:r>
              <a:rPr lang="en-US" sz="1600" i="1" dirty="0" err="1">
                <a:solidFill>
                  <a:srgbClr val="000000"/>
                </a:solidFill>
                <a:latin typeface="Cambria" panose="02040503050406030204" pitchFamily="18" charset="0"/>
              </a:rPr>
              <a:t>Voute</a:t>
            </a:r>
            <a:r>
              <a:rPr lang="en-US" sz="1600" i="1" dirty="0">
                <a:solidFill>
                  <a:srgbClr val="000000"/>
                </a:solidFill>
                <a:latin typeface="Cambria" panose="02040503050406030204" pitchFamily="18" charset="0"/>
              </a:rPr>
              <a:t>, M. Topical Lidocaine for Chronic Pain Treatment. </a:t>
            </a:r>
            <a:r>
              <a:rPr lang="en-US" sz="1600" b="1" dirty="0">
                <a:latin typeface="Helvetica Neue"/>
                <a:hlinkClick r:id="rId3"/>
              </a:rPr>
              <a:t>Drug Des </a:t>
            </a:r>
            <a:r>
              <a:rPr lang="en-US" sz="1600" b="1" dirty="0" err="1">
                <a:latin typeface="Helvetica Neue"/>
                <a:hlinkClick r:id="rId3"/>
              </a:rPr>
              <a:t>Devel</a:t>
            </a:r>
            <a:r>
              <a:rPr lang="en-US" sz="1600" b="1" dirty="0">
                <a:latin typeface="Helvetica Neue"/>
                <a:hlinkClick r:id="rId3"/>
              </a:rPr>
              <a:t> </a:t>
            </a:r>
            <a:r>
              <a:rPr lang="en-US" sz="1600" b="1" dirty="0" err="1">
                <a:latin typeface="Helvetica Neue"/>
                <a:hlinkClick r:id="rId3"/>
              </a:rPr>
              <a:t>Ther</a:t>
            </a:r>
            <a:r>
              <a:rPr lang="en-US" sz="1600" b="1" dirty="0">
                <a:latin typeface="Helvetica Neue"/>
                <a:hlinkClick r:id="rId3"/>
              </a:rPr>
              <a:t>.</a:t>
            </a:r>
            <a:r>
              <a:rPr lang="en-US" sz="1600" i="1" dirty="0">
                <a:latin typeface="Helvetica Neue"/>
              </a:rPr>
              <a:t> </a:t>
            </a:r>
            <a:r>
              <a:rPr lang="en-US" sz="1600" i="1" dirty="0">
                <a:solidFill>
                  <a:srgbClr val="212121"/>
                </a:solidFill>
                <a:latin typeface="Helvetica Neue"/>
              </a:rPr>
              <a:t>2021; 15: 4091–4103.</a:t>
            </a:r>
            <a:endParaRPr lang="en-US" sz="1600" i="1" dirty="0">
              <a:solidFill>
                <a:srgbClr val="000000"/>
              </a:solidFill>
              <a:latin typeface="Cambria" panose="02040503050406030204" pitchFamily="18" charset="0"/>
            </a:endParaRPr>
          </a:p>
          <a:p>
            <a:endParaRPr lang="en-US" sz="1100" dirty="0"/>
          </a:p>
        </p:txBody>
      </p:sp>
    </p:spTree>
    <p:extLst>
      <p:ext uri="{BB962C8B-B14F-4D97-AF65-F5344CB8AC3E}">
        <p14:creationId xmlns:p14="http://schemas.microsoft.com/office/powerpoint/2010/main" val="32796907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normAutofit/>
          </a:bodyPr>
          <a:lstStyle/>
          <a:p>
            <a:pPr algn="ctr" eaLnBrk="1" hangingPunct="1">
              <a:defRPr/>
            </a:pPr>
            <a:r>
              <a:rPr lang="en-US" b="0" dirty="0">
                <a:latin typeface="+mn-lt"/>
              </a:rPr>
              <a:t>Pharmacotherapy: Antidepressants</a:t>
            </a:r>
          </a:p>
        </p:txBody>
      </p:sp>
      <p:sp>
        <p:nvSpPr>
          <p:cNvPr id="258051" name="Rectangle 3"/>
          <p:cNvSpPr>
            <a:spLocks noGrp="1" noChangeArrowheads="1"/>
          </p:cNvSpPr>
          <p:nvPr>
            <p:ph idx="1"/>
          </p:nvPr>
        </p:nvSpPr>
        <p:spPr>
          <a:xfrm>
            <a:off x="371540" y="1828800"/>
            <a:ext cx="11452597" cy="4495800"/>
          </a:xfrm>
        </p:spPr>
        <p:txBody>
          <a:bodyPr>
            <a:normAutofit fontScale="92500" lnSpcReduction="10000"/>
          </a:bodyPr>
          <a:lstStyle/>
          <a:p>
            <a:pPr>
              <a:defRPr/>
            </a:pPr>
            <a:r>
              <a:rPr lang="en-US" dirty="0"/>
              <a:t>“There is no clear evidence that antidepressants are more effective than placebo in the management of patients with chronic low-back pain. ”</a:t>
            </a:r>
          </a:p>
          <a:p>
            <a:pPr eaLnBrk="1" hangingPunct="1">
              <a:defRPr/>
            </a:pPr>
            <a:r>
              <a:rPr lang="en-US" dirty="0" err="1"/>
              <a:t>Tricyclic</a:t>
            </a:r>
            <a:r>
              <a:rPr lang="en-US" dirty="0"/>
              <a:t> antidepressants </a:t>
            </a:r>
          </a:p>
          <a:p>
            <a:pPr lvl="1" eaLnBrk="1" hangingPunct="1">
              <a:defRPr/>
            </a:pPr>
            <a:r>
              <a:rPr lang="en-US" dirty="0"/>
              <a:t>Effective analgesics </a:t>
            </a:r>
            <a:r>
              <a:rPr lang="en-US" u="sng" dirty="0"/>
              <a:t>when radicular symptoms are present </a:t>
            </a:r>
            <a:r>
              <a:rPr lang="en-US" dirty="0"/>
              <a:t>(effective for “neuropathic pain”)</a:t>
            </a:r>
          </a:p>
          <a:p>
            <a:pPr lvl="1" eaLnBrk="1" hangingPunct="1">
              <a:defRPr/>
            </a:pPr>
            <a:r>
              <a:rPr lang="en-US" dirty="0"/>
              <a:t>Effective for improving sleep in chronic back pain with or without </a:t>
            </a:r>
            <a:r>
              <a:rPr lang="en-US" dirty="0" err="1"/>
              <a:t>radiculopathy</a:t>
            </a:r>
            <a:endParaRPr lang="en-US" dirty="0"/>
          </a:p>
          <a:p>
            <a:pPr eaLnBrk="1" hangingPunct="1">
              <a:defRPr/>
            </a:pPr>
            <a:r>
              <a:rPr lang="en-US" dirty="0"/>
              <a:t>SSRIs</a:t>
            </a:r>
          </a:p>
          <a:p>
            <a:pPr lvl="1" eaLnBrk="1" hangingPunct="1">
              <a:defRPr/>
            </a:pPr>
            <a:r>
              <a:rPr lang="en-US" dirty="0"/>
              <a:t>No analgesic effect</a:t>
            </a:r>
          </a:p>
        </p:txBody>
      </p:sp>
      <p:sp>
        <p:nvSpPr>
          <p:cNvPr id="4" name="Footer Placeholder 3"/>
          <p:cNvSpPr>
            <a:spLocks noGrp="1"/>
          </p:cNvSpPr>
          <p:nvPr>
            <p:ph type="ftr" sz="quarter" idx="4294967295"/>
          </p:nvPr>
        </p:nvSpPr>
        <p:spPr>
          <a:xfrm>
            <a:off x="5334000" y="5334000"/>
            <a:ext cx="6400800" cy="381000"/>
          </a:xfrm>
        </p:spPr>
        <p:txBody>
          <a:bodyPr/>
          <a:lstStyle/>
          <a:p>
            <a:pPr fontAlgn="base"/>
            <a:r>
              <a:rPr lang="en-US" sz="1500" i="1" dirty="0">
                <a:latin typeface="Calibri" panose="020F0502020204030204" pitchFamily="34" charset="0"/>
                <a:cs typeface="Calibri" panose="020F0502020204030204" pitchFamily="34" charset="0"/>
              </a:rPr>
              <a:t>Urquhart D </a:t>
            </a:r>
            <a:r>
              <a:rPr lang="en-US" sz="1500" dirty="0">
                <a:latin typeface="Calibri" panose="020F0502020204030204" pitchFamily="34" charset="0"/>
                <a:cs typeface="Calibri" panose="020F0502020204030204" pitchFamily="34" charset="0"/>
              </a:rPr>
              <a:t>“Antidepressants for non-specific low back pain”  </a:t>
            </a:r>
            <a:r>
              <a:rPr lang="en-US" sz="1500" b="1" dirty="0">
                <a:latin typeface="Calibri" panose="020F0502020204030204" pitchFamily="34" charset="0"/>
                <a:cs typeface="Calibri" panose="020F0502020204030204" pitchFamily="34" charset="0"/>
              </a:rPr>
              <a:t>Editorial Group: Cochrane Back Group Published Online</a:t>
            </a:r>
            <a:r>
              <a:rPr lang="en-US" sz="1500" i="1" dirty="0">
                <a:latin typeface="Calibri" panose="020F0502020204030204" pitchFamily="34" charset="0"/>
                <a:cs typeface="Calibri" panose="020F0502020204030204" pitchFamily="34" charset="0"/>
              </a:rPr>
              <a:t>: 23 JAN 2008</a:t>
            </a:r>
          </a:p>
          <a:p>
            <a:endParaRPr lang="en-US" b="1" dirty="0"/>
          </a:p>
          <a:p>
            <a:endParaRPr lang="en-US" dirty="0"/>
          </a:p>
          <a:p>
            <a:endParaRPr lang="en-US" dirty="0"/>
          </a:p>
        </p:txBody>
      </p:sp>
    </p:spTree>
    <p:extLst>
      <p:ext uri="{BB962C8B-B14F-4D97-AF65-F5344CB8AC3E}">
        <p14:creationId xmlns:p14="http://schemas.microsoft.com/office/powerpoint/2010/main" val="30842538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normAutofit/>
          </a:bodyPr>
          <a:lstStyle/>
          <a:p>
            <a:pPr algn="ctr" eaLnBrk="1" hangingPunct="1">
              <a:defRPr/>
            </a:pPr>
            <a:r>
              <a:rPr lang="en-US" b="0" dirty="0">
                <a:latin typeface="+mn-lt"/>
              </a:rPr>
              <a:t>Pharmacotherapy: </a:t>
            </a:r>
            <a:r>
              <a:rPr lang="en-US" b="0" dirty="0" smtClean="0">
                <a:latin typeface="+mn-lt"/>
              </a:rPr>
              <a:t>Duloxetine</a:t>
            </a:r>
            <a:endParaRPr lang="en-US" b="0" dirty="0">
              <a:latin typeface="+mn-lt"/>
            </a:endParaRPr>
          </a:p>
        </p:txBody>
      </p:sp>
      <p:sp>
        <p:nvSpPr>
          <p:cNvPr id="258051" name="Rectangle 3"/>
          <p:cNvSpPr>
            <a:spLocks noGrp="1" noChangeArrowheads="1"/>
          </p:cNvSpPr>
          <p:nvPr>
            <p:ph idx="1"/>
          </p:nvPr>
        </p:nvSpPr>
        <p:spPr>
          <a:xfrm>
            <a:off x="371540" y="1828800"/>
            <a:ext cx="11452597" cy="4495800"/>
          </a:xfrm>
        </p:spPr>
        <p:txBody>
          <a:bodyPr>
            <a:normAutofit/>
          </a:bodyPr>
          <a:lstStyle/>
          <a:p>
            <a:r>
              <a:rPr lang="en-US" dirty="0"/>
              <a:t>H</a:t>
            </a:r>
            <a:r>
              <a:rPr lang="en-US" dirty="0" smtClean="0"/>
              <a:t>as </a:t>
            </a:r>
            <a:r>
              <a:rPr lang="en-US" dirty="0"/>
              <a:t>some evidence of </a:t>
            </a:r>
            <a:r>
              <a:rPr lang="en-US" dirty="0" smtClean="0"/>
              <a:t>efficacy and </a:t>
            </a:r>
            <a:r>
              <a:rPr lang="en-US" dirty="0"/>
              <a:t>carries approval by the US Food and Drug Administration for this </a:t>
            </a:r>
            <a:endParaRPr lang="en-US" dirty="0" smtClean="0"/>
          </a:p>
          <a:p>
            <a:r>
              <a:rPr lang="en-US" dirty="0" smtClean="0"/>
              <a:t>In </a:t>
            </a:r>
            <a:r>
              <a:rPr lang="en-US" dirty="0"/>
              <a:t>a 2021 meta-analysis including four randomized trials and over 1400 patients with chronic low back pain, </a:t>
            </a:r>
            <a:endParaRPr lang="en-US" dirty="0" smtClean="0"/>
          </a:p>
          <a:p>
            <a:pPr lvl="1"/>
            <a:r>
              <a:rPr lang="en-US" dirty="0" smtClean="0"/>
              <a:t>It</a:t>
            </a:r>
            <a:r>
              <a:rPr lang="en-US" dirty="0"/>
              <a:t> was more effective than placebo in reducing pain and disability at three </a:t>
            </a:r>
            <a:r>
              <a:rPr lang="en-US" dirty="0" smtClean="0"/>
              <a:t>months. </a:t>
            </a:r>
            <a:r>
              <a:rPr lang="en-US" dirty="0"/>
              <a:t> </a:t>
            </a:r>
            <a:endParaRPr lang="en-US" dirty="0" smtClean="0"/>
          </a:p>
          <a:p>
            <a:pPr lvl="1"/>
            <a:r>
              <a:rPr lang="en-US" dirty="0" smtClean="0"/>
              <a:t>The analgesic </a:t>
            </a:r>
            <a:r>
              <a:rPr lang="en-US" dirty="0"/>
              <a:t>effects of duloxetine are independent of depression. </a:t>
            </a:r>
          </a:p>
        </p:txBody>
      </p:sp>
      <p:sp>
        <p:nvSpPr>
          <p:cNvPr id="4" name="Footer Placeholder 3"/>
          <p:cNvSpPr>
            <a:spLocks noGrp="1"/>
          </p:cNvSpPr>
          <p:nvPr>
            <p:ph type="ftr" sz="quarter" idx="4294967295"/>
          </p:nvPr>
        </p:nvSpPr>
        <p:spPr>
          <a:xfrm>
            <a:off x="5334000" y="5334000"/>
            <a:ext cx="6400800" cy="381000"/>
          </a:xfrm>
        </p:spPr>
        <p:txBody>
          <a:bodyPr/>
          <a:lstStyle/>
          <a:p>
            <a:endParaRPr lang="en-US" b="1" dirty="0"/>
          </a:p>
          <a:p>
            <a:endParaRPr lang="en-US" dirty="0"/>
          </a:p>
          <a:p>
            <a:endParaRPr lang="en-US" dirty="0"/>
          </a:p>
        </p:txBody>
      </p:sp>
      <p:pic>
        <p:nvPicPr>
          <p:cNvPr id="2" name="Picture 1"/>
          <p:cNvPicPr>
            <a:picLocks noChangeAspect="1"/>
          </p:cNvPicPr>
          <p:nvPr/>
        </p:nvPicPr>
        <p:blipFill>
          <a:blip r:embed="rId3"/>
          <a:stretch>
            <a:fillRect/>
          </a:stretch>
        </p:blipFill>
        <p:spPr>
          <a:xfrm>
            <a:off x="4294737" y="5410200"/>
            <a:ext cx="7440063" cy="685896"/>
          </a:xfrm>
          <a:prstGeom prst="rect">
            <a:avLst/>
          </a:prstGeom>
        </p:spPr>
      </p:pic>
      <p:pic>
        <p:nvPicPr>
          <p:cNvPr id="5" name="Picture 4"/>
          <p:cNvPicPr>
            <a:picLocks noChangeAspect="1"/>
          </p:cNvPicPr>
          <p:nvPr/>
        </p:nvPicPr>
        <p:blipFill>
          <a:blip r:embed="rId4"/>
          <a:stretch>
            <a:fillRect/>
          </a:stretch>
        </p:blipFill>
        <p:spPr>
          <a:xfrm>
            <a:off x="9790245" y="5810242"/>
            <a:ext cx="1457528" cy="400106"/>
          </a:xfrm>
          <a:prstGeom prst="rect">
            <a:avLst/>
          </a:prstGeom>
        </p:spPr>
      </p:pic>
    </p:spTree>
    <p:extLst>
      <p:ext uri="{BB962C8B-B14F-4D97-AF65-F5344CB8AC3E}">
        <p14:creationId xmlns:p14="http://schemas.microsoft.com/office/powerpoint/2010/main" val="10966234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a:latin typeface="+mn-lt"/>
              </a:rPr>
              <a:t>Smoking cessation</a:t>
            </a:r>
          </a:p>
        </p:txBody>
      </p:sp>
      <p:sp>
        <p:nvSpPr>
          <p:cNvPr id="3" name="Content Placeholder 2"/>
          <p:cNvSpPr>
            <a:spLocks noGrp="1"/>
          </p:cNvSpPr>
          <p:nvPr>
            <p:ph idx="1"/>
          </p:nvPr>
        </p:nvSpPr>
        <p:spPr/>
        <p:txBody>
          <a:bodyPr>
            <a:normAutofit/>
          </a:bodyPr>
          <a:lstStyle/>
          <a:p>
            <a:r>
              <a:rPr lang="en-US" dirty="0"/>
              <a:t>5,333 smokers who presented for LBP treatment followed over 8 months</a:t>
            </a:r>
          </a:p>
          <a:p>
            <a:r>
              <a:rPr lang="en-US" dirty="0"/>
              <a:t>Compared with patients who had continued to smoke, those who had quit smoking during the course of care reported significantly greater improvement in pain in visual analog scale pain ratings.</a:t>
            </a:r>
          </a:p>
          <a:p>
            <a:r>
              <a:rPr lang="en-US" dirty="0"/>
              <a:t>Those who did not quit had no improvement</a:t>
            </a:r>
          </a:p>
        </p:txBody>
      </p:sp>
      <p:sp>
        <p:nvSpPr>
          <p:cNvPr id="4" name="Footer Placeholder 3"/>
          <p:cNvSpPr>
            <a:spLocks noGrp="1"/>
          </p:cNvSpPr>
          <p:nvPr>
            <p:ph type="ftr" sz="quarter" idx="4294967295"/>
          </p:nvPr>
        </p:nvSpPr>
        <p:spPr>
          <a:xfrm>
            <a:off x="3352800" y="5181600"/>
            <a:ext cx="6858000" cy="1143000"/>
          </a:xfrm>
        </p:spPr>
        <p:txBody>
          <a:bodyPr/>
          <a:lstStyle/>
          <a:p>
            <a:r>
              <a:rPr lang="en-US" sz="1500" i="1" dirty="0" err="1">
                <a:latin typeface="Calibri" panose="020F0502020204030204" pitchFamily="34" charset="0"/>
                <a:cs typeface="Calibri" panose="020F0502020204030204" pitchFamily="34" charset="0"/>
              </a:rPr>
              <a:t>Behrend</a:t>
            </a:r>
            <a:r>
              <a:rPr lang="en-US" sz="1500" i="1" dirty="0">
                <a:latin typeface="Calibri" panose="020F0502020204030204" pitchFamily="34" charset="0"/>
                <a:cs typeface="Calibri" panose="020F0502020204030204" pitchFamily="34" charset="0"/>
              </a:rPr>
              <a:t> C “Smoking Cessation Related to Improved Patient-Reported Pain Scores Following Spinal </a:t>
            </a:r>
            <a:r>
              <a:rPr lang="en-US" sz="1500" i="1" dirty="0" smtClean="0">
                <a:latin typeface="Calibri" panose="020F0502020204030204" pitchFamily="34" charset="0"/>
                <a:cs typeface="Calibri" panose="020F0502020204030204" pitchFamily="34" charset="0"/>
              </a:rPr>
              <a:t>Care”  </a:t>
            </a:r>
            <a:r>
              <a:rPr lang="en-US" sz="1500" b="1" dirty="0" smtClean="0">
                <a:latin typeface="Calibri" panose="020F0502020204030204" pitchFamily="34" charset="0"/>
                <a:cs typeface="Calibri" panose="020F0502020204030204" pitchFamily="34" charset="0"/>
              </a:rPr>
              <a:t>J </a:t>
            </a:r>
            <a:r>
              <a:rPr lang="en-US" sz="1500" b="1" dirty="0">
                <a:latin typeface="Calibri" panose="020F0502020204030204" pitchFamily="34" charset="0"/>
                <a:cs typeface="Calibri" panose="020F0502020204030204" pitchFamily="34" charset="0"/>
              </a:rPr>
              <a:t>Bone Joint </a:t>
            </a:r>
            <a:r>
              <a:rPr lang="en-US" sz="1500" b="1" dirty="0" err="1">
                <a:latin typeface="Calibri" panose="020F0502020204030204" pitchFamily="34" charset="0"/>
                <a:cs typeface="Calibri" panose="020F0502020204030204" pitchFamily="34" charset="0"/>
              </a:rPr>
              <a:t>Surg</a:t>
            </a:r>
            <a:r>
              <a:rPr lang="en-US" sz="1500" b="1" dirty="0">
                <a:latin typeface="Calibri" panose="020F0502020204030204" pitchFamily="34" charset="0"/>
                <a:cs typeface="Calibri" panose="020F0502020204030204" pitchFamily="34" charset="0"/>
              </a:rPr>
              <a:t>  (Am ) </a:t>
            </a:r>
            <a:r>
              <a:rPr lang="en-US" sz="1500" i="1" dirty="0">
                <a:latin typeface="Calibri" panose="020F0502020204030204" pitchFamily="34" charset="0"/>
                <a:cs typeface="Calibri" panose="020F0502020204030204" pitchFamily="34" charset="0"/>
              </a:rPr>
              <a:t>2012 Dec 5;94(23):2161-6.</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6817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Radiculitis V</a:t>
            </a:r>
            <a:r>
              <a:rPr lang="en-US" dirty="0" smtClean="0"/>
              <a:t>ersus </a:t>
            </a:r>
            <a:r>
              <a:rPr lang="en-US" dirty="0"/>
              <a:t>R</a:t>
            </a:r>
            <a:r>
              <a:rPr lang="en-US" dirty="0" smtClean="0"/>
              <a:t>adiculopathy</a:t>
            </a:r>
            <a:endParaRPr lang="en-US" dirty="0"/>
          </a:p>
        </p:txBody>
      </p:sp>
      <p:sp>
        <p:nvSpPr>
          <p:cNvPr id="3" name="Content Placeholder 2"/>
          <p:cNvSpPr>
            <a:spLocks noGrp="1"/>
          </p:cNvSpPr>
          <p:nvPr>
            <p:ph idx="1"/>
          </p:nvPr>
        </p:nvSpPr>
        <p:spPr>
          <a:xfrm>
            <a:off x="371541" y="1676400"/>
            <a:ext cx="9763060" cy="4495800"/>
          </a:xfrm>
        </p:spPr>
        <p:txBody>
          <a:bodyPr>
            <a:normAutofit/>
          </a:bodyPr>
          <a:lstStyle/>
          <a:p>
            <a:r>
              <a:rPr lang="en-US" b="1" dirty="0"/>
              <a:t>Radiculitis </a:t>
            </a:r>
          </a:p>
          <a:p>
            <a:pPr lvl="1"/>
            <a:r>
              <a:rPr lang="en-US" dirty="0"/>
              <a:t>Shooting pain, pins and needles, tingling and numbness down the leg (or arm) </a:t>
            </a:r>
            <a:r>
              <a:rPr lang="en-US" i="1" dirty="0"/>
              <a:t>in a nerve root distribution </a:t>
            </a:r>
            <a:r>
              <a:rPr lang="en-US" b="1" i="1" u="sng" dirty="0"/>
              <a:t>without</a:t>
            </a:r>
            <a:r>
              <a:rPr lang="en-US" b="1" i="1" dirty="0"/>
              <a:t> focal neurologic changes</a:t>
            </a:r>
            <a:r>
              <a:rPr lang="en-US" dirty="0"/>
              <a:t>.</a:t>
            </a:r>
          </a:p>
          <a:p>
            <a:pPr lvl="1"/>
            <a:r>
              <a:rPr lang="en-US" dirty="0"/>
              <a:t>Not for sure neuropathic, so we will be looking at MSK and visceral referred pain possibilities in our work up</a:t>
            </a:r>
          </a:p>
          <a:p>
            <a:r>
              <a:rPr lang="en-US" b="1" dirty="0"/>
              <a:t>Radiculopathy</a:t>
            </a:r>
          </a:p>
          <a:p>
            <a:pPr lvl="1"/>
            <a:r>
              <a:rPr lang="en-US" dirty="0"/>
              <a:t>Shooting pain, pins and needles, tingling and numbness down the leg (or arm) </a:t>
            </a:r>
            <a:r>
              <a:rPr lang="en-US" i="1" dirty="0"/>
              <a:t>in a nerve root distribution </a:t>
            </a:r>
            <a:r>
              <a:rPr lang="en-US" b="1" i="1" u="sng" dirty="0"/>
              <a:t>with</a:t>
            </a:r>
            <a:r>
              <a:rPr lang="en-US" b="1" i="1" dirty="0"/>
              <a:t> focal neurologic changes</a:t>
            </a:r>
            <a:r>
              <a:rPr lang="en-US" dirty="0"/>
              <a:t>.</a:t>
            </a:r>
          </a:p>
          <a:p>
            <a:pPr lvl="2"/>
            <a:r>
              <a:rPr lang="en-US" dirty="0" smtClean="0"/>
              <a:t>Motor </a:t>
            </a:r>
            <a:r>
              <a:rPr lang="en-US" sz="2100" dirty="0" smtClean="0"/>
              <a:t>(Atrophy&gt; weakness/</a:t>
            </a:r>
            <a:r>
              <a:rPr lang="en-US" sz="2100" dirty="0" err="1" smtClean="0"/>
              <a:t>fasciculations</a:t>
            </a:r>
            <a:r>
              <a:rPr lang="en-US" sz="2100" dirty="0" smtClean="0"/>
              <a:t>)</a:t>
            </a:r>
            <a:r>
              <a:rPr lang="en-US" dirty="0" smtClean="0"/>
              <a:t>  &gt; DTR &gt; Sensory]</a:t>
            </a:r>
            <a:endParaRPr lang="en-US" dirty="0"/>
          </a:p>
          <a:p>
            <a:pPr lvl="1"/>
            <a:r>
              <a:rPr lang="en-US" dirty="0"/>
              <a:t>For sure neuropathic</a:t>
            </a:r>
          </a:p>
        </p:txBody>
      </p:sp>
      <p:pic>
        <p:nvPicPr>
          <p:cNvPr id="4" name="Picture 3"/>
          <p:cNvPicPr>
            <a:picLocks noChangeAspect="1"/>
          </p:cNvPicPr>
          <p:nvPr/>
        </p:nvPicPr>
        <p:blipFill>
          <a:blip r:embed="rId2"/>
          <a:stretch>
            <a:fillRect/>
          </a:stretch>
        </p:blipFill>
        <p:spPr>
          <a:xfrm>
            <a:off x="9525000" y="3048000"/>
            <a:ext cx="2532017" cy="2532017"/>
          </a:xfrm>
          <a:prstGeom prst="rect">
            <a:avLst/>
          </a:prstGeom>
        </p:spPr>
      </p:pic>
    </p:spTree>
    <p:extLst>
      <p:ext uri="{BB962C8B-B14F-4D97-AF65-F5344CB8AC3E}">
        <p14:creationId xmlns:p14="http://schemas.microsoft.com/office/powerpoint/2010/main" val="27617473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0" dirty="0">
                <a:latin typeface="+mn-lt"/>
              </a:rPr>
              <a:t>Weight loss as back pain treatment</a:t>
            </a:r>
          </a:p>
        </p:txBody>
      </p:sp>
      <p:sp>
        <p:nvSpPr>
          <p:cNvPr id="3" name="Content Placeholder 2"/>
          <p:cNvSpPr>
            <a:spLocks noGrp="1"/>
          </p:cNvSpPr>
          <p:nvPr>
            <p:ph idx="1"/>
          </p:nvPr>
        </p:nvSpPr>
        <p:spPr/>
        <p:txBody>
          <a:bodyPr>
            <a:normAutofit/>
          </a:bodyPr>
          <a:lstStyle/>
          <a:p>
            <a:r>
              <a:rPr lang="en-US" dirty="0"/>
              <a:t>There is an association between obesity and low back pain, but…</a:t>
            </a:r>
          </a:p>
          <a:p>
            <a:r>
              <a:rPr lang="en-US" dirty="0"/>
              <a:t>Causation has not been established, for example:</a:t>
            </a:r>
          </a:p>
          <a:p>
            <a:pPr lvl="1"/>
            <a:r>
              <a:rPr lang="en-US" dirty="0"/>
              <a:t>Low back pain may cause obesity, not the other way round</a:t>
            </a:r>
          </a:p>
          <a:p>
            <a:pPr lvl="1"/>
            <a:r>
              <a:rPr lang="en-US" dirty="0"/>
              <a:t>Obesity and low back pain may be markers for lack of adequate </a:t>
            </a:r>
            <a:r>
              <a:rPr lang="en-US" dirty="0" smtClean="0"/>
              <a:t>exercise and inflammation, </a:t>
            </a:r>
            <a:r>
              <a:rPr lang="en-US" dirty="0"/>
              <a:t>both caused by lack of </a:t>
            </a:r>
            <a:r>
              <a:rPr lang="en-US" dirty="0" smtClean="0"/>
              <a:t>exercise and poor nutrition</a:t>
            </a:r>
            <a:endParaRPr lang="en-US" dirty="0"/>
          </a:p>
          <a:p>
            <a:pPr lvl="1"/>
            <a:r>
              <a:rPr lang="en-US" dirty="0"/>
              <a:t>Observation that patients who lose weight have less back pain may reflect the increase in exercise and better diet, not weight loss per se</a:t>
            </a:r>
          </a:p>
          <a:p>
            <a:endParaRPr lang="en-US" dirty="0"/>
          </a:p>
          <a:p>
            <a:pPr>
              <a:buNone/>
            </a:pPr>
            <a:endParaRPr lang="en-US" dirty="0"/>
          </a:p>
        </p:txBody>
      </p:sp>
      <p:sp>
        <p:nvSpPr>
          <p:cNvPr id="4" name="Footer Placeholder 3"/>
          <p:cNvSpPr>
            <a:spLocks noGrp="1"/>
          </p:cNvSpPr>
          <p:nvPr>
            <p:ph type="ftr" sz="quarter" idx="4294967295"/>
          </p:nvPr>
        </p:nvSpPr>
        <p:spPr>
          <a:xfrm>
            <a:off x="3657600" y="5486400"/>
            <a:ext cx="7007225" cy="1066800"/>
          </a:xfrm>
        </p:spPr>
        <p:txBody>
          <a:bodyPr/>
          <a:lstStyle/>
          <a:p>
            <a:r>
              <a:rPr lang="en-US" sz="1500" i="1" dirty="0" err="1"/>
              <a:t>Shiri</a:t>
            </a:r>
            <a:r>
              <a:rPr lang="en-US" sz="1500" i="1" dirty="0"/>
              <a:t> R  “The Association Between Obesity and Low Back Pain: A Meta-Analysis”</a:t>
            </a:r>
          </a:p>
          <a:p>
            <a:r>
              <a:rPr lang="de-DE" sz="1500" b="1" dirty="0"/>
              <a:t>Am. J. Epidemiol.</a:t>
            </a:r>
            <a:r>
              <a:rPr lang="de-DE" sz="1500" i="1" dirty="0"/>
              <a:t> (2010) 171 (2):135-154.</a:t>
            </a:r>
            <a:endParaRPr lang="en-US" sz="1500" i="1" dirty="0"/>
          </a:p>
          <a:p>
            <a:endParaRPr lang="en-US" dirty="0"/>
          </a:p>
        </p:txBody>
      </p:sp>
    </p:spTree>
    <p:extLst>
      <p:ext uri="{BB962C8B-B14F-4D97-AF65-F5344CB8AC3E}">
        <p14:creationId xmlns:p14="http://schemas.microsoft.com/office/powerpoint/2010/main" val="9994279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“Sending to Pain”</a:t>
            </a:r>
            <a:endParaRPr lang="en-US" dirty="0"/>
          </a:p>
        </p:txBody>
      </p:sp>
      <p:sp>
        <p:nvSpPr>
          <p:cNvPr id="3" name="Text Placeholder 2"/>
          <p:cNvSpPr>
            <a:spLocks noGrp="1"/>
          </p:cNvSpPr>
          <p:nvPr>
            <p:ph type="body" sz="quarter" idx="1"/>
          </p:nvPr>
        </p:nvSpPr>
        <p:spPr/>
        <p:txBody>
          <a:bodyPr>
            <a:normAutofit fontScale="70000" lnSpcReduction="20000"/>
          </a:bodyPr>
          <a:lstStyle/>
          <a:p>
            <a:r>
              <a:rPr lang="en-US" dirty="0" smtClean="0"/>
              <a:t>Unless you can send your patient to Arizona, you are unlikely to find a resource that will get the patient the multi-disciplined approach your patient needs</a:t>
            </a:r>
          </a:p>
          <a:p>
            <a:pPr lvl="1"/>
            <a:r>
              <a:rPr lang="en-US" dirty="0" smtClean="0"/>
              <a:t>Integrated w/ manual medicine, behavioral medicine, a team of different disciplines, willingness to manage meds, capable of advancing a diagnosis, willing to initiate, coordinate, and f/u on care when procedures are necessary.</a:t>
            </a:r>
          </a:p>
          <a:p>
            <a:r>
              <a:rPr lang="en-US" dirty="0" smtClean="0"/>
              <a:t>Use your FQHC BH resources to create the backbone of pain management, particularly when psychosocial issues define or worsen the situation</a:t>
            </a:r>
          </a:p>
          <a:p>
            <a:r>
              <a:rPr lang="en-US" dirty="0" smtClean="0"/>
              <a:t>“Pain Management” came to mean the guy in town who wrote the most opioids</a:t>
            </a:r>
          </a:p>
          <a:p>
            <a:pPr lvl="1"/>
            <a:r>
              <a:rPr lang="en-US" dirty="0" smtClean="0"/>
              <a:t>Now none of them see Medicaid patients</a:t>
            </a:r>
          </a:p>
          <a:p>
            <a:pPr lvl="1"/>
            <a:r>
              <a:rPr lang="en-US" dirty="0" smtClean="0"/>
              <a:t>Some have lost their licenses to prescribe</a:t>
            </a:r>
          </a:p>
          <a:p>
            <a:pPr lvl="1"/>
            <a:r>
              <a:rPr lang="en-US" dirty="0" smtClean="0"/>
              <a:t>Plan to manage the meds yourself</a:t>
            </a:r>
          </a:p>
          <a:p>
            <a:r>
              <a:rPr lang="en-US" dirty="0" smtClean="0"/>
              <a:t>Get to know your local/regional resources and utilize those who seem to help your patients the most.</a:t>
            </a:r>
          </a:p>
          <a:p>
            <a:pPr lvl="1"/>
            <a:r>
              <a:rPr lang="en-US" dirty="0" smtClean="0"/>
              <a:t>Ask those who’ve been in your facilities longer</a:t>
            </a:r>
          </a:p>
          <a:p>
            <a:pPr lvl="1"/>
            <a:r>
              <a:rPr lang="en-US" dirty="0" smtClean="0"/>
              <a:t>Ask the Physical Therapists</a:t>
            </a:r>
          </a:p>
          <a:p>
            <a:endParaRPr lang="en-US" dirty="0"/>
          </a:p>
        </p:txBody>
      </p:sp>
    </p:spTree>
    <p:extLst>
      <p:ext uri="{BB962C8B-B14F-4D97-AF65-F5344CB8AC3E}">
        <p14:creationId xmlns:p14="http://schemas.microsoft.com/office/powerpoint/2010/main" val="19011565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239" y="1219200"/>
            <a:ext cx="11464684" cy="762000"/>
          </a:xfrm>
        </p:spPr>
        <p:txBody>
          <a:bodyPr>
            <a:normAutofit fontScale="90000"/>
          </a:bodyPr>
          <a:lstStyle/>
          <a:p>
            <a:pPr algn="ctr"/>
            <a:r>
              <a:rPr lang="en-US" dirty="0" smtClean="0">
                <a:solidFill>
                  <a:srgbClr val="567621"/>
                </a:solidFill>
              </a:rPr>
              <a:t>What might they try?</a:t>
            </a:r>
            <a:br>
              <a:rPr lang="en-US" dirty="0" smtClean="0">
                <a:solidFill>
                  <a:srgbClr val="567621"/>
                </a:solidFill>
              </a:rPr>
            </a:br>
            <a:r>
              <a:rPr lang="en-US" dirty="0" smtClean="0">
                <a:solidFill>
                  <a:srgbClr val="567621"/>
                </a:solidFill>
              </a:rPr>
              <a:t>Procedural possibilities for persistent problems</a:t>
            </a:r>
            <a:endParaRPr lang="en-US" dirty="0">
              <a:solidFill>
                <a:srgbClr val="567621"/>
              </a:solidFill>
            </a:endParaRPr>
          </a:p>
        </p:txBody>
      </p:sp>
      <p:sp>
        <p:nvSpPr>
          <p:cNvPr id="3" name="Text Placeholder 2"/>
          <p:cNvSpPr>
            <a:spLocks noGrp="1"/>
          </p:cNvSpPr>
          <p:nvPr>
            <p:ph idx="1"/>
          </p:nvPr>
        </p:nvSpPr>
        <p:spPr>
          <a:xfrm>
            <a:off x="381239" y="2667000"/>
            <a:ext cx="11452597" cy="4495800"/>
          </a:xfrm>
        </p:spPr>
        <p:txBody>
          <a:bodyPr/>
          <a:lstStyle/>
          <a:p>
            <a:r>
              <a:rPr lang="en-US" dirty="0" smtClean="0"/>
              <a:t>Epidural steroid injections</a:t>
            </a:r>
          </a:p>
          <a:p>
            <a:r>
              <a:rPr lang="en-US" dirty="0" smtClean="0"/>
              <a:t>SI joint injections</a:t>
            </a:r>
          </a:p>
          <a:p>
            <a:r>
              <a:rPr lang="en-US" dirty="0" smtClean="0"/>
              <a:t>Facet joint injection and then denervation</a:t>
            </a:r>
          </a:p>
          <a:p>
            <a:r>
              <a:rPr lang="en-US" dirty="0" smtClean="0"/>
              <a:t>Median branch blocks</a:t>
            </a:r>
          </a:p>
          <a:p>
            <a:r>
              <a:rPr lang="en-US" dirty="0" smtClean="0"/>
              <a:t>Disc replacement/fusion</a:t>
            </a:r>
          </a:p>
          <a:p>
            <a:endParaRPr lang="en-US" dirty="0"/>
          </a:p>
        </p:txBody>
      </p:sp>
    </p:spTree>
    <p:extLst>
      <p:ext uri="{BB962C8B-B14F-4D97-AF65-F5344CB8AC3E}">
        <p14:creationId xmlns:p14="http://schemas.microsoft.com/office/powerpoint/2010/main" val="38972308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48600" y="381000"/>
            <a:ext cx="4124498" cy="2062249"/>
          </a:xfrm>
          <a:prstGeom prst="rect">
            <a:avLst/>
          </a:prstGeom>
        </p:spPr>
      </p:pic>
      <p:pic>
        <p:nvPicPr>
          <p:cNvPr id="2" name="Picture 1"/>
          <p:cNvPicPr>
            <a:picLocks noChangeAspect="1"/>
          </p:cNvPicPr>
          <p:nvPr/>
        </p:nvPicPr>
        <p:blipFill>
          <a:blip r:embed="rId3"/>
          <a:stretch>
            <a:fillRect/>
          </a:stretch>
        </p:blipFill>
        <p:spPr>
          <a:xfrm>
            <a:off x="-1" y="685800"/>
            <a:ext cx="5410201" cy="4135960"/>
          </a:xfrm>
          <a:prstGeom prst="rect">
            <a:avLst/>
          </a:prstGeom>
        </p:spPr>
      </p:pic>
      <p:pic>
        <p:nvPicPr>
          <p:cNvPr id="4" name="Picture 3"/>
          <p:cNvPicPr>
            <a:picLocks noChangeAspect="1"/>
          </p:cNvPicPr>
          <p:nvPr/>
        </p:nvPicPr>
        <p:blipFill>
          <a:blip r:embed="rId4"/>
          <a:stretch>
            <a:fillRect/>
          </a:stretch>
        </p:blipFill>
        <p:spPr>
          <a:xfrm>
            <a:off x="6016081" y="2590800"/>
            <a:ext cx="4883831" cy="3664093"/>
          </a:xfrm>
          <a:prstGeom prst="rect">
            <a:avLst/>
          </a:prstGeom>
        </p:spPr>
      </p:pic>
    </p:spTree>
    <p:extLst>
      <p:ext uri="{BB962C8B-B14F-4D97-AF65-F5344CB8AC3E}">
        <p14:creationId xmlns:p14="http://schemas.microsoft.com/office/powerpoint/2010/main" val="38899952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71540" y="304800"/>
            <a:ext cx="11464684" cy="762000"/>
          </a:xfrm>
        </p:spPr>
        <p:txBody>
          <a:bodyPr>
            <a:noAutofit/>
          </a:bodyPr>
          <a:lstStyle/>
          <a:p>
            <a:pPr algn="ctr" eaLnBrk="1" hangingPunct="1">
              <a:defRPr/>
            </a:pPr>
            <a:r>
              <a:rPr lang="en-US" sz="4000" dirty="0"/>
              <a:t>When leg pain is greater than backpain</a:t>
            </a:r>
            <a:br>
              <a:rPr lang="en-US" sz="4000" dirty="0"/>
            </a:br>
            <a:r>
              <a:rPr lang="en-US" sz="4000" dirty="0"/>
              <a:t>What could it be?</a:t>
            </a:r>
          </a:p>
        </p:txBody>
      </p:sp>
      <p:sp>
        <p:nvSpPr>
          <p:cNvPr id="143363" name="Rectangle 3"/>
          <p:cNvSpPr>
            <a:spLocks noGrp="1" noChangeArrowheads="1"/>
          </p:cNvSpPr>
          <p:nvPr>
            <p:ph idx="1"/>
          </p:nvPr>
        </p:nvSpPr>
        <p:spPr>
          <a:xfrm>
            <a:off x="371540" y="1752600"/>
            <a:ext cx="11452597" cy="4800600"/>
          </a:xfrm>
        </p:spPr>
        <p:txBody>
          <a:bodyPr>
            <a:normAutofit fontScale="77500" lnSpcReduction="20000"/>
          </a:bodyPr>
          <a:lstStyle/>
          <a:p>
            <a:pPr eaLnBrk="1" hangingPunct="1">
              <a:defRPr/>
            </a:pPr>
            <a:r>
              <a:rPr lang="en-US" sz="4000" b="1" dirty="0"/>
              <a:t>&lt; 60 crowd </a:t>
            </a:r>
          </a:p>
          <a:p>
            <a:pPr lvl="1">
              <a:defRPr/>
            </a:pPr>
            <a:r>
              <a:rPr lang="en-US" sz="2600" b="1" dirty="0"/>
              <a:t>Herniated nucleus pulposus</a:t>
            </a:r>
          </a:p>
          <a:p>
            <a:pPr lvl="1">
              <a:defRPr/>
            </a:pPr>
            <a:r>
              <a:rPr lang="en-US" sz="2600" b="1" dirty="0"/>
              <a:t>Spondylolisthesis with foraminal stenosis</a:t>
            </a:r>
          </a:p>
          <a:p>
            <a:pPr eaLnBrk="1" hangingPunct="1">
              <a:defRPr/>
            </a:pPr>
            <a:r>
              <a:rPr lang="en-US" sz="4000" b="1" dirty="0"/>
              <a:t>&gt;60 crowd</a:t>
            </a:r>
          </a:p>
          <a:p>
            <a:pPr lvl="1">
              <a:defRPr/>
            </a:pPr>
            <a:r>
              <a:rPr lang="en-US" sz="2600" b="1" dirty="0"/>
              <a:t>Degenerative Spinal stenosis</a:t>
            </a:r>
          </a:p>
          <a:p>
            <a:pPr lvl="2">
              <a:defRPr/>
            </a:pPr>
            <a:r>
              <a:rPr lang="en-US" sz="2300" b="1" dirty="0"/>
              <a:t>Canal</a:t>
            </a:r>
          </a:p>
          <a:p>
            <a:pPr lvl="2">
              <a:defRPr/>
            </a:pPr>
            <a:r>
              <a:rPr lang="en-US" sz="2300" b="1" dirty="0" err="1"/>
              <a:t>Foraminal</a:t>
            </a:r>
            <a:endParaRPr lang="en-US" sz="2300" b="1" dirty="0"/>
          </a:p>
          <a:p>
            <a:pPr lvl="1">
              <a:defRPr/>
            </a:pPr>
            <a:r>
              <a:rPr lang="en-US" sz="2600" b="1" dirty="0"/>
              <a:t>Herniated nucleus </a:t>
            </a:r>
            <a:r>
              <a:rPr lang="en-US" sz="2600" b="1" dirty="0" err="1"/>
              <a:t>pulposus</a:t>
            </a:r>
            <a:endParaRPr lang="en-US" sz="2600" b="1" dirty="0"/>
          </a:p>
          <a:p>
            <a:pPr>
              <a:defRPr/>
            </a:pPr>
            <a:r>
              <a:rPr lang="en-US" dirty="0" smtClean="0"/>
              <a:t>Other</a:t>
            </a:r>
          </a:p>
          <a:p>
            <a:pPr lvl="1">
              <a:defRPr/>
            </a:pPr>
            <a:r>
              <a:rPr lang="en-US" sz="2300" dirty="0" err="1" smtClean="0"/>
              <a:t>Pseudoradiculitis</a:t>
            </a:r>
            <a:endParaRPr lang="en-US" sz="2300" dirty="0"/>
          </a:p>
          <a:p>
            <a:pPr lvl="1">
              <a:defRPr/>
            </a:pPr>
            <a:r>
              <a:rPr lang="en-US" sz="2300" dirty="0" err="1"/>
              <a:t>Plexopathy</a:t>
            </a:r>
            <a:r>
              <a:rPr lang="en-US" sz="2300" dirty="0"/>
              <a:t> Ex: viral, diabetic, retroperitoneal growth</a:t>
            </a:r>
          </a:p>
          <a:p>
            <a:pPr lvl="1">
              <a:defRPr/>
            </a:pPr>
            <a:r>
              <a:rPr lang="en-US" sz="2300" dirty="0"/>
              <a:t>Non-compressive nerve root disease Ex: diabetic </a:t>
            </a:r>
            <a:r>
              <a:rPr lang="en-US" sz="2300" dirty="0" err="1"/>
              <a:t>mononeuritis</a:t>
            </a:r>
            <a:endParaRPr lang="en-US" sz="2300" dirty="0"/>
          </a:p>
          <a:p>
            <a:pPr lvl="1">
              <a:defRPr/>
            </a:pPr>
            <a:r>
              <a:rPr lang="en-US" sz="2300" dirty="0"/>
              <a:t>Entrapment of sciatic nerve </a:t>
            </a:r>
            <a:r>
              <a:rPr lang="en-US" sz="2300" dirty="0" smtClean="0"/>
              <a:t>Piriformis </a:t>
            </a:r>
            <a:r>
              <a:rPr lang="en-US" sz="2300" dirty="0"/>
              <a:t>syndrome and others</a:t>
            </a:r>
          </a:p>
          <a:p>
            <a:pPr lvl="1">
              <a:defRPr/>
            </a:pPr>
            <a:r>
              <a:rPr lang="en-US" sz="2300" dirty="0"/>
              <a:t>Nerve root sheath tumors (</a:t>
            </a:r>
            <a:r>
              <a:rPr lang="en-US" sz="2300" dirty="0" err="1"/>
              <a:t>Schwannoma</a:t>
            </a:r>
            <a:r>
              <a:rPr lang="en-US" sz="2300" dirty="0"/>
              <a:t>, etc)</a:t>
            </a:r>
          </a:p>
          <a:p>
            <a:pPr lvl="1">
              <a:defRPr/>
            </a:pPr>
            <a:r>
              <a:rPr lang="en-US" sz="2300" dirty="0"/>
              <a:t>Vascular disease</a:t>
            </a:r>
          </a:p>
          <a:p>
            <a:pPr lvl="1">
              <a:defRPr/>
            </a:pPr>
            <a:r>
              <a:rPr lang="en-US" sz="2300" dirty="0"/>
              <a:t>Referred pain from back/pelvic tissues</a:t>
            </a:r>
          </a:p>
          <a:p>
            <a:pPr lvl="1">
              <a:defRPr/>
            </a:pPr>
            <a:endParaRPr lang="en-US" dirty="0"/>
          </a:p>
          <a:p>
            <a:pPr lvl="1">
              <a:defRPr/>
            </a:pPr>
            <a:endParaRPr lang="en-US" dirty="0"/>
          </a:p>
        </p:txBody>
      </p:sp>
    </p:spTree>
    <p:extLst>
      <p:ext uri="{BB962C8B-B14F-4D97-AF65-F5344CB8AC3E}">
        <p14:creationId xmlns:p14="http://schemas.microsoft.com/office/powerpoint/2010/main" val="7072706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625" y="456507"/>
            <a:ext cx="11464684" cy="762000"/>
          </a:xfrm>
        </p:spPr>
        <p:txBody>
          <a:bodyPr>
            <a:normAutofit/>
          </a:bodyPr>
          <a:lstStyle/>
          <a:p>
            <a:pPr algn="ctr"/>
            <a:r>
              <a:rPr lang="en-US" dirty="0" smtClean="0"/>
              <a:t>Hickam’s Dictum</a:t>
            </a:r>
            <a:endParaRPr lang="en-US" dirty="0"/>
          </a:p>
        </p:txBody>
      </p:sp>
      <p:sp>
        <p:nvSpPr>
          <p:cNvPr id="6" name="Content Placeholder 5"/>
          <p:cNvSpPr>
            <a:spLocks noGrp="1"/>
          </p:cNvSpPr>
          <p:nvPr>
            <p:ph idx="1"/>
          </p:nvPr>
        </p:nvSpPr>
        <p:spPr>
          <a:xfrm>
            <a:off x="304800" y="1218506"/>
            <a:ext cx="11452597" cy="5334693"/>
          </a:xfrm>
        </p:spPr>
        <p:txBody>
          <a:bodyPr>
            <a:normAutofit fontScale="77500" lnSpcReduction="20000"/>
          </a:bodyPr>
          <a:lstStyle/>
          <a:p>
            <a:r>
              <a:rPr lang="en-US" sz="4100" dirty="0" smtClean="0"/>
              <a:t>Occam’s Razor: </a:t>
            </a:r>
          </a:p>
          <a:p>
            <a:pPr lvl="1"/>
            <a:r>
              <a:rPr lang="en-US" sz="2800" dirty="0" smtClean="0"/>
              <a:t>also </a:t>
            </a:r>
            <a:r>
              <a:rPr lang="en-US" sz="2800" dirty="0"/>
              <a:t>known as the principle of Maximum </a:t>
            </a:r>
            <a:r>
              <a:rPr lang="en-US" sz="2800" dirty="0" smtClean="0"/>
              <a:t>Parsimony is </a:t>
            </a:r>
            <a:r>
              <a:rPr lang="en-US" sz="2800" dirty="0"/>
              <a:t>interpreted as requiring that the simplest of competing theories be preferred to the more complex or that explanations of unknown phenomena be sought first in terms of known quantities</a:t>
            </a:r>
            <a:r>
              <a:rPr lang="en-US" sz="2800" dirty="0" smtClean="0"/>
              <a:t>.</a:t>
            </a:r>
          </a:p>
          <a:p>
            <a:pPr lvl="1"/>
            <a:r>
              <a:rPr lang="en-US" sz="2800" dirty="0" smtClean="0"/>
              <a:t>Some will misquote this to say that when one disease can explain all of the </a:t>
            </a:r>
            <a:r>
              <a:rPr lang="en-US" sz="2800" dirty="0" err="1" smtClean="0"/>
              <a:t>presention</a:t>
            </a:r>
            <a:r>
              <a:rPr lang="en-US" sz="2800" dirty="0" smtClean="0"/>
              <a:t>, it must be correct.</a:t>
            </a:r>
          </a:p>
          <a:p>
            <a:r>
              <a:rPr lang="en-US" sz="4100" dirty="0" smtClean="0"/>
              <a:t>Hickam’s Dictum: </a:t>
            </a:r>
          </a:p>
          <a:p>
            <a:pPr lvl="1"/>
            <a:r>
              <a:rPr lang="en-US" sz="3600" dirty="0" smtClean="0"/>
              <a:t>after John Hickam (1914-1970), an American physician who quipped that “a patient can have as many diagnoses as he darn well pleases”</a:t>
            </a:r>
          </a:p>
          <a:p>
            <a:pPr lvl="3"/>
            <a:r>
              <a:rPr lang="en-US" sz="1900" dirty="0">
                <a:hlinkClick r:id="rId2"/>
              </a:rPr>
              <a:t>https://</a:t>
            </a:r>
            <a:r>
              <a:rPr lang="en-US" sz="1900" dirty="0" smtClean="0">
                <a:hlinkClick r:id="rId2"/>
              </a:rPr>
              <a:t>www.amjmed.com/action/showPdf?pii=S0002-9343%2820%2930801-9</a:t>
            </a:r>
            <a:endParaRPr lang="en-US" sz="1900" dirty="0" smtClean="0"/>
          </a:p>
          <a:p>
            <a:pPr lvl="3"/>
            <a:r>
              <a:rPr lang="en-US" sz="1900" i="1" dirty="0" smtClean="0"/>
              <a:t>Kelly, “</a:t>
            </a:r>
            <a:r>
              <a:rPr lang="en-US" sz="1900" i="1" dirty="0" smtClean="0"/>
              <a:t>The </a:t>
            </a:r>
            <a:r>
              <a:rPr lang="en-US" sz="1900" i="1" dirty="0"/>
              <a:t>Diagnostic Approach in Complex Patients: Parsimony or Plenitude</a:t>
            </a:r>
            <a:r>
              <a:rPr lang="en-US" sz="1900" i="1" dirty="0" smtClean="0"/>
              <a:t>?  </a:t>
            </a:r>
            <a:r>
              <a:rPr lang="en-US" sz="1900" b="1" dirty="0" smtClean="0"/>
              <a:t>The American Journal </a:t>
            </a:r>
            <a:r>
              <a:rPr lang="en-US" sz="1900" b="1" dirty="0"/>
              <a:t>of Medicine</a:t>
            </a:r>
            <a:r>
              <a:rPr lang="en-US" sz="1900" i="1" dirty="0"/>
              <a:t>; Vol 134, No 1, January </a:t>
            </a:r>
            <a:r>
              <a:rPr lang="en-US" sz="1900" i="1" dirty="0" smtClean="0"/>
              <a:t>2021; pp 11-12</a:t>
            </a:r>
          </a:p>
          <a:p>
            <a:r>
              <a:rPr lang="en-US" sz="4100" dirty="0" smtClean="0"/>
              <a:t>That is:  you can have back pain and leg pain.</a:t>
            </a:r>
            <a:endParaRPr lang="en-US" sz="4100" dirty="0" smtClean="0"/>
          </a:p>
          <a:p>
            <a:pPr marL="0" indent="0">
              <a:buNone/>
            </a:pPr>
            <a:endParaRPr lang="en-US" dirty="0"/>
          </a:p>
          <a:p>
            <a:pPr lvl="2"/>
            <a:endParaRPr lang="en-US" dirty="0"/>
          </a:p>
          <a:p>
            <a:pPr marL="457200" lvl="1" indent="0">
              <a:buNone/>
            </a:pPr>
            <a:r>
              <a:rPr lang="en-US" dirty="0" smtClean="0"/>
              <a:t>	</a:t>
            </a:r>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2807647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80408" y="6927"/>
            <a:ext cx="11464684" cy="762000"/>
          </a:xfrm>
        </p:spPr>
        <p:txBody>
          <a:bodyPr/>
          <a:lstStyle/>
          <a:p>
            <a:r>
              <a:rPr lang="en-US" dirty="0"/>
              <a:t>Initial response at first contact</a:t>
            </a:r>
          </a:p>
        </p:txBody>
      </p:sp>
      <p:sp>
        <p:nvSpPr>
          <p:cNvPr id="6" name="Content Placeholder 5"/>
          <p:cNvSpPr>
            <a:spLocks noGrp="1"/>
          </p:cNvSpPr>
          <p:nvPr>
            <p:ph idx="1"/>
          </p:nvPr>
        </p:nvSpPr>
        <p:spPr>
          <a:xfrm>
            <a:off x="371540" y="914400"/>
            <a:ext cx="11452597" cy="5943600"/>
          </a:xfrm>
        </p:spPr>
        <p:txBody>
          <a:bodyPr>
            <a:normAutofit fontScale="40000" lnSpcReduction="20000"/>
          </a:bodyPr>
          <a:lstStyle/>
          <a:p>
            <a:r>
              <a:rPr lang="en-US" sz="4500" dirty="0"/>
              <a:t>Clearly identify the pain pattern – use a pain diagram</a:t>
            </a:r>
          </a:p>
          <a:p>
            <a:r>
              <a:rPr lang="en-US" sz="4500" dirty="0"/>
              <a:t>Screen for red flags that mandate urgent response: </a:t>
            </a:r>
            <a:endParaRPr lang="en-US" sz="4500" dirty="0" smtClean="0"/>
          </a:p>
          <a:p>
            <a:pPr lvl="3"/>
            <a:r>
              <a:rPr lang="en-US" sz="4500" dirty="0"/>
              <a:t>L</a:t>
            </a:r>
            <a:r>
              <a:rPr lang="en-US" sz="4500" dirty="0" smtClean="0"/>
              <a:t>oss bowel/bladder control/saddle anesthesia</a:t>
            </a:r>
          </a:p>
          <a:p>
            <a:pPr lvl="3"/>
            <a:r>
              <a:rPr lang="en-US" sz="4500" dirty="0" smtClean="0"/>
              <a:t>Motor loss &gt;&gt; DTR loss</a:t>
            </a:r>
          </a:p>
          <a:p>
            <a:pPr lvl="3"/>
            <a:r>
              <a:rPr lang="en-US" sz="4500" dirty="0" smtClean="0"/>
              <a:t>Severe pain</a:t>
            </a:r>
          </a:p>
          <a:p>
            <a:pPr lvl="3"/>
            <a:r>
              <a:rPr lang="en-US" sz="4500" dirty="0" smtClean="0"/>
              <a:t>Fever </a:t>
            </a:r>
          </a:p>
          <a:p>
            <a:pPr lvl="3"/>
            <a:r>
              <a:rPr lang="en-US" sz="4500" dirty="0" smtClean="0"/>
              <a:t>Vascular? </a:t>
            </a:r>
            <a:r>
              <a:rPr lang="en-US" sz="4500" dirty="0"/>
              <a:t>(</a:t>
            </a:r>
            <a:r>
              <a:rPr lang="en-US" sz="4500" dirty="0" smtClean="0"/>
              <a:t>loss </a:t>
            </a:r>
            <a:r>
              <a:rPr lang="en-US" sz="4500" dirty="0"/>
              <a:t>of distal pulse</a:t>
            </a:r>
            <a:r>
              <a:rPr lang="en-US" sz="4500" dirty="0" smtClean="0"/>
              <a:t>, pulsatile mass, bruit)</a:t>
            </a:r>
          </a:p>
          <a:p>
            <a:pPr lvl="3"/>
            <a:r>
              <a:rPr lang="en-US" sz="4500" dirty="0" smtClean="0"/>
              <a:t>DVT suspicion? (unilateral edema, tender cords, + Homan’s, h/o VTE)</a:t>
            </a:r>
          </a:p>
          <a:p>
            <a:pPr lvl="3"/>
            <a:r>
              <a:rPr lang="en-US" sz="4500" dirty="0"/>
              <a:t>U</a:t>
            </a:r>
            <a:r>
              <a:rPr lang="en-US" sz="4500" dirty="0" smtClean="0"/>
              <a:t>nexplained constitutional </a:t>
            </a:r>
            <a:r>
              <a:rPr lang="en-US" sz="4500" dirty="0" err="1" smtClean="0"/>
              <a:t>sxs</a:t>
            </a:r>
            <a:endParaRPr lang="en-US" sz="4500" dirty="0"/>
          </a:p>
          <a:p>
            <a:pPr lvl="3"/>
            <a:r>
              <a:rPr lang="en-US" sz="4500" dirty="0" smtClean="0"/>
              <a:t>Active malignancy </a:t>
            </a:r>
          </a:p>
          <a:p>
            <a:r>
              <a:rPr lang="en-US" sz="4500" dirty="0" smtClean="0"/>
              <a:t>Determine </a:t>
            </a:r>
            <a:r>
              <a:rPr lang="en-US" sz="4500" dirty="0"/>
              <a:t>if its ‘itis or ‘</a:t>
            </a:r>
            <a:r>
              <a:rPr lang="en-US" sz="4500" dirty="0" err="1" smtClean="0"/>
              <a:t>opathy</a:t>
            </a:r>
            <a:r>
              <a:rPr lang="en-US" sz="4500" dirty="0"/>
              <a:t> </a:t>
            </a:r>
            <a:endParaRPr lang="en-US" sz="4500" dirty="0" smtClean="0"/>
          </a:p>
          <a:p>
            <a:pPr lvl="1"/>
            <a:r>
              <a:rPr lang="en-US" sz="4500" dirty="0" smtClean="0"/>
              <a:t>or not spinal </a:t>
            </a:r>
          </a:p>
          <a:p>
            <a:pPr lvl="2"/>
            <a:r>
              <a:rPr lang="en-US" sz="4000" dirty="0" smtClean="0"/>
              <a:t>Hip, myofascial, shingles, other.</a:t>
            </a:r>
          </a:p>
          <a:p>
            <a:r>
              <a:rPr lang="en-US" sz="4500" dirty="0" smtClean="0"/>
              <a:t>Gestalt</a:t>
            </a:r>
          </a:p>
          <a:p>
            <a:pPr lvl="1"/>
            <a:r>
              <a:rPr lang="en-US" sz="4500" dirty="0" smtClean="0"/>
              <a:t>Part of multiple somatic complaints? </a:t>
            </a:r>
          </a:p>
          <a:p>
            <a:pPr lvl="1"/>
            <a:r>
              <a:rPr lang="en-US" sz="4500" dirty="0" smtClean="0"/>
              <a:t>Other complaints that might make you move in a different direction</a:t>
            </a:r>
          </a:p>
          <a:p>
            <a:pPr lvl="1"/>
            <a:r>
              <a:rPr lang="en-US" sz="4500" dirty="0" smtClean="0"/>
              <a:t>Are opioids the patient’s priority?</a:t>
            </a:r>
          </a:p>
          <a:p>
            <a:pPr lvl="2"/>
            <a:r>
              <a:rPr lang="en-US" sz="4000" dirty="0"/>
              <a:t>Overdose </a:t>
            </a:r>
            <a:r>
              <a:rPr lang="en-US" sz="4000" dirty="0" smtClean="0"/>
              <a:t>risk?</a:t>
            </a:r>
          </a:p>
          <a:p>
            <a:pPr lvl="1"/>
            <a:r>
              <a:rPr lang="en-US" sz="4500" dirty="0" smtClean="0"/>
              <a:t>Workers’ Comp?</a:t>
            </a:r>
          </a:p>
          <a:p>
            <a:pPr marL="0" indent="0">
              <a:buNone/>
            </a:pPr>
            <a:endParaRPr lang="en-US" dirty="0"/>
          </a:p>
          <a:p>
            <a:pPr lvl="2"/>
            <a:endParaRPr lang="en-US" dirty="0"/>
          </a:p>
          <a:p>
            <a:pPr marL="457200" lvl="1" indent="0">
              <a:buNone/>
            </a:pPr>
            <a:r>
              <a:rPr lang="en-US" dirty="0" smtClean="0"/>
              <a:t>	</a:t>
            </a:r>
            <a:endParaRPr lang="en-US" dirty="0"/>
          </a:p>
          <a:p>
            <a:pPr lvl="1"/>
            <a:endParaRPr lang="en-US" dirty="0"/>
          </a:p>
          <a:p>
            <a:endParaRPr lang="en-US" dirty="0"/>
          </a:p>
          <a:p>
            <a:endParaRPr lang="en-US" dirty="0"/>
          </a:p>
        </p:txBody>
      </p:sp>
      <p:pic>
        <p:nvPicPr>
          <p:cNvPr id="2" name="Picture 1"/>
          <p:cNvPicPr>
            <a:picLocks noChangeAspect="1"/>
          </p:cNvPicPr>
          <p:nvPr/>
        </p:nvPicPr>
        <p:blipFill>
          <a:blip r:embed="rId2"/>
          <a:stretch>
            <a:fillRect/>
          </a:stretch>
        </p:blipFill>
        <p:spPr>
          <a:xfrm>
            <a:off x="7346617" y="1752600"/>
            <a:ext cx="4546023" cy="2667000"/>
          </a:xfrm>
          <a:prstGeom prst="rect">
            <a:avLst/>
          </a:prstGeom>
        </p:spPr>
      </p:pic>
    </p:spTree>
    <p:extLst>
      <p:ext uri="{BB962C8B-B14F-4D97-AF65-F5344CB8AC3E}">
        <p14:creationId xmlns:p14="http://schemas.microsoft.com/office/powerpoint/2010/main" val="224458199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CHC_WI_PPTTEMP_LIGHT_R102716" val="DfCNGFYM"/>
  <p:tag name="ARTICULATE_DESIGN_ID_1_OFFICE THEME" val="4bOIQUEa"/>
  <p:tag name="ARTICULATE_DESIGN_ID_2_OFFICE THEME" val="KfDJUXkX"/>
  <p:tag name="ARTICULATE_DESIGN_ID_CUSTOM DESIGN" val="gEA8Z730"/>
  <p:tag name="ARTICULATE_DESIGN_ID_1_CUSTOM DESIGN" val="MNbcBXVw"/>
  <p:tag name="ARTICULATE_DESIGN_ID_BLANK" val="vmBSq0lJ"/>
  <p:tag name="ARTICULATE_SLIDE_THUMBNAIL_REFRESH" val="1"/>
  <p:tag name="ARTICULATE_SLIDE_COUNT" val="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HC_WI_PPTtemp_Light_R1027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CHC_WI_PPTtemp_Light_R102716</Template>
  <TotalTime>3541</TotalTime>
  <Words>3580</Words>
  <Application>Microsoft Office PowerPoint</Application>
  <PresentationFormat>Widescreen</PresentationFormat>
  <Paragraphs>373</Paragraphs>
  <Slides>63</Slides>
  <Notes>13</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63</vt:i4>
      </vt:variant>
    </vt:vector>
  </HeadingPairs>
  <TitlesOfParts>
    <vt:vector size="77" baseType="lpstr">
      <vt:lpstr>.Hiragino Kaku Gothic Interface W3</vt:lpstr>
      <vt:lpstr>.PingFang SC Regular</vt:lpstr>
      <vt:lpstr>Arial</vt:lpstr>
      <vt:lpstr>Bahnschrift SemiLight Condensed</vt:lpstr>
      <vt:lpstr>Calibri</vt:lpstr>
      <vt:lpstr>Calibri Light</vt:lpstr>
      <vt:lpstr>Cambria</vt:lpstr>
      <vt:lpstr>Garamond</vt:lpstr>
      <vt:lpstr>Helvetica Neue</vt:lpstr>
      <vt:lpstr>System Font Regular</vt:lpstr>
      <vt:lpstr>CHC_WI_PPTtemp_Light_R102716</vt:lpstr>
      <vt:lpstr>Custom Design</vt:lpstr>
      <vt:lpstr>Blank</vt:lpstr>
      <vt:lpstr>Document</vt:lpstr>
      <vt:lpstr>PowerPoint Presentation</vt:lpstr>
      <vt:lpstr>Disclosure</vt:lpstr>
      <vt:lpstr>Learning Objectives</vt:lpstr>
      <vt:lpstr>First question:</vt:lpstr>
      <vt:lpstr>PowerPoint Presentation</vt:lpstr>
      <vt:lpstr>Radiculitis Versus Radiculopathy</vt:lpstr>
      <vt:lpstr>When leg pain is greater than backpain What could it be?</vt:lpstr>
      <vt:lpstr>Hickam’s Dictum</vt:lpstr>
      <vt:lpstr>Initial response at first contact</vt:lpstr>
      <vt:lpstr>Pseudoradiculitis </vt:lpstr>
      <vt:lpstr>Meralgia Paresthetica No back pain.  Sensory only</vt:lpstr>
      <vt:lpstr>What does a + SLR (Straight Leg Raise) test mean</vt:lpstr>
      <vt:lpstr>PowerPoint Presentation</vt:lpstr>
      <vt:lpstr>Not Every Provider’s SLR is equal</vt:lpstr>
      <vt:lpstr>PowerPoint Presentation</vt:lpstr>
      <vt:lpstr>PowerPoint Presentation</vt:lpstr>
      <vt:lpstr>Brief Intervention Radiculitis and mild Radiculopathy</vt:lpstr>
      <vt:lpstr>Brief Intervention Radiculitis and mild Radiculopathy</vt:lpstr>
      <vt:lpstr>At 1-6 week follow-up</vt:lpstr>
      <vt:lpstr>Imaging: ins and outs</vt:lpstr>
      <vt:lpstr>Why is pain in the legs present with standing and walking? </vt:lpstr>
      <vt:lpstr>Disc Herniation</vt:lpstr>
      <vt:lpstr>PowerPoint Presentation</vt:lpstr>
      <vt:lpstr>Treatment Algorithm for Radiculitis from HNP </vt:lpstr>
      <vt:lpstr>Spinal Stenosis</vt:lpstr>
      <vt:lpstr>Claudication: Neuro vs. Vascular?</vt:lpstr>
      <vt:lpstr>PowerPoint Presentation</vt:lpstr>
      <vt:lpstr>PowerPoint Presentation</vt:lpstr>
      <vt:lpstr>Back pain &gt; Leg pain</vt:lpstr>
      <vt:lpstr>Oh my aching back!</vt:lpstr>
      <vt:lpstr>Three facts that should help frame our  approach</vt:lpstr>
      <vt:lpstr>Zebras: You only see what you look for and you only look for what you know</vt:lpstr>
      <vt:lpstr>When might those hoofbeats not be from horses?</vt:lpstr>
      <vt:lpstr>PowerPoint Presentation</vt:lpstr>
      <vt:lpstr>General Principles </vt:lpstr>
      <vt:lpstr>IMAGING FOR ACUTE BACK PAIN</vt:lpstr>
      <vt:lpstr>Spondylolysis: an imaging exception</vt:lpstr>
      <vt:lpstr>PowerPoint Presentation</vt:lpstr>
      <vt:lpstr>Principles of treatment</vt:lpstr>
      <vt:lpstr>PowerPoint Presentation</vt:lpstr>
      <vt:lpstr>Significant psychosocial factors  on screening: now what?</vt:lpstr>
      <vt:lpstr>Address any BH, especially trauma while addressing Medical dx if any Means there has to be collaboration between BH and medical providers, it means breaking down the silos </vt:lpstr>
      <vt:lpstr>BH Communication</vt:lpstr>
      <vt:lpstr>Physical Therapy Communication</vt:lpstr>
      <vt:lpstr>Exercise for back pain</vt:lpstr>
      <vt:lpstr>Acupuncture</vt:lpstr>
      <vt:lpstr>PowerPoint Presentation</vt:lpstr>
      <vt:lpstr>Myofascial trigger points</vt:lpstr>
      <vt:lpstr>PowerPoint Presentation</vt:lpstr>
      <vt:lpstr>Spinal manipulation for chronic LBP</vt:lpstr>
      <vt:lpstr>Pharmacotherapy</vt:lpstr>
      <vt:lpstr>Pharmacotherapy: Opioids</vt:lpstr>
      <vt:lpstr>Opioids for back pain &gt; 8 wks</vt:lpstr>
      <vt:lpstr>Pharmacotherapy: NSAIDs</vt:lpstr>
      <vt:lpstr>Pharmacotherapy: Muscle relaxants</vt:lpstr>
      <vt:lpstr>Pharmacotherapy: Topical lidocaine</vt:lpstr>
      <vt:lpstr>Pharmacotherapy: Antidepressants</vt:lpstr>
      <vt:lpstr>Pharmacotherapy: Duloxetine</vt:lpstr>
      <vt:lpstr>Smoking cessation</vt:lpstr>
      <vt:lpstr>Weight loss as back pain treatment</vt:lpstr>
      <vt:lpstr>“Sending to Pain”</vt:lpstr>
      <vt:lpstr>What might they try? Procedural possibilities for persistent problems</vt:lpstr>
      <vt:lpstr>PowerPoint Presentation</vt:lpstr>
    </vt:vector>
  </TitlesOfParts>
  <Company>Community Health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Harm Reduction</dc:title>
  <dc:creator>haddadm</dc:creator>
  <cp:lastModifiedBy>Wilensky, Daniel</cp:lastModifiedBy>
  <cp:revision>127</cp:revision>
  <dcterms:created xsi:type="dcterms:W3CDTF">2010-02-22T03:47:59Z</dcterms:created>
  <dcterms:modified xsi:type="dcterms:W3CDTF">2024-11-26T21:23:55Z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8E9DA551-54F5-4CB1-A7D5-245ECACCE64E</vt:lpwstr>
  </property>
  <property fmtid="{D5CDD505-2E9C-101B-9397-08002B2CF9AE}" pid="3" name="ArticulatePath">
    <vt:lpwstr>Project ECHO MAT Patient Assessment 2023- Marwan Haddad</vt:lpwstr>
  </property>
</Properties>
</file>