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 id="2147483765" r:id="rId2"/>
    <p:sldMasterId id="2147483773" r:id="rId3"/>
  </p:sldMasterIdLst>
  <p:notesMasterIdLst>
    <p:notesMasterId r:id="rId61"/>
  </p:notesMasterIdLst>
  <p:handoutMasterIdLst>
    <p:handoutMasterId r:id="rId62"/>
  </p:handoutMasterIdLst>
  <p:sldIdLst>
    <p:sldId id="439" r:id="rId4"/>
    <p:sldId id="440" r:id="rId5"/>
    <p:sldId id="441" r:id="rId6"/>
    <p:sldId id="442" r:id="rId7"/>
    <p:sldId id="443" r:id="rId8"/>
    <p:sldId id="444" r:id="rId9"/>
    <p:sldId id="445" r:id="rId10"/>
    <p:sldId id="446" r:id="rId11"/>
    <p:sldId id="447" r:id="rId12"/>
    <p:sldId id="448" r:id="rId13"/>
    <p:sldId id="449" r:id="rId14"/>
    <p:sldId id="450" r:id="rId15"/>
    <p:sldId id="451" r:id="rId16"/>
    <p:sldId id="452" r:id="rId17"/>
    <p:sldId id="453" r:id="rId18"/>
    <p:sldId id="454" r:id="rId19"/>
    <p:sldId id="455" r:id="rId20"/>
    <p:sldId id="456" r:id="rId21"/>
    <p:sldId id="457" r:id="rId22"/>
    <p:sldId id="458" r:id="rId23"/>
    <p:sldId id="459" r:id="rId24"/>
    <p:sldId id="460" r:id="rId25"/>
    <p:sldId id="461" r:id="rId26"/>
    <p:sldId id="462" r:id="rId27"/>
    <p:sldId id="463" r:id="rId28"/>
    <p:sldId id="464" r:id="rId29"/>
    <p:sldId id="465" r:id="rId30"/>
    <p:sldId id="466" r:id="rId31"/>
    <p:sldId id="490" r:id="rId32"/>
    <p:sldId id="491" r:id="rId33"/>
    <p:sldId id="492" r:id="rId34"/>
    <p:sldId id="493" r:id="rId35"/>
    <p:sldId id="494" r:id="rId36"/>
    <p:sldId id="495" r:id="rId37"/>
    <p:sldId id="467" r:id="rId38"/>
    <p:sldId id="468" r:id="rId39"/>
    <p:sldId id="469" r:id="rId40"/>
    <p:sldId id="470" r:id="rId41"/>
    <p:sldId id="471" r:id="rId42"/>
    <p:sldId id="472" r:id="rId43"/>
    <p:sldId id="473" r:id="rId44"/>
    <p:sldId id="474" r:id="rId45"/>
    <p:sldId id="475" r:id="rId46"/>
    <p:sldId id="476" r:id="rId47"/>
    <p:sldId id="477" r:id="rId48"/>
    <p:sldId id="478" r:id="rId49"/>
    <p:sldId id="479" r:id="rId50"/>
    <p:sldId id="480" r:id="rId51"/>
    <p:sldId id="481" r:id="rId52"/>
    <p:sldId id="482" r:id="rId53"/>
    <p:sldId id="483" r:id="rId54"/>
    <p:sldId id="484" r:id="rId55"/>
    <p:sldId id="485" r:id="rId56"/>
    <p:sldId id="486" r:id="rId57"/>
    <p:sldId id="496" r:id="rId58"/>
    <p:sldId id="487" r:id="rId59"/>
    <p:sldId id="489" r:id="rId60"/>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7E74"/>
    <a:srgbClr val="F4BA82"/>
    <a:srgbClr val="2F76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000" autoAdjust="0"/>
  </p:normalViewPr>
  <p:slideViewPr>
    <p:cSldViewPr snapToGrid="0">
      <p:cViewPr varScale="1">
        <p:scale>
          <a:sx n="53" d="100"/>
          <a:sy n="53" d="100"/>
        </p:scale>
        <p:origin x="1176" y="36"/>
      </p:cViewPr>
      <p:guideLst/>
    </p:cSldViewPr>
  </p:slideViewPr>
  <p:notesTextViewPr>
    <p:cViewPr>
      <p:scale>
        <a:sx n="1" d="1"/>
        <a:sy n="1" d="1"/>
      </p:scale>
      <p:origin x="0" y="-8"/>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556917-9B44-4639-ADFF-1F6137C63A42}" type="doc">
      <dgm:prSet loTypeId="urn:microsoft.com/office/officeart/2005/8/layout/pyramid3" loCatId="pyramid" qsTypeId="urn:microsoft.com/office/officeart/2005/8/quickstyle/simple1" qsCatId="simple" csTypeId="urn:microsoft.com/office/officeart/2005/8/colors/colorful5" csCatId="colorful" phldr="1"/>
      <dgm:spPr/>
    </dgm:pt>
    <dgm:pt modelId="{69494D6B-1010-473D-B448-A0E262516819}">
      <dgm:prSet phldrT="[Text]"/>
      <dgm:spPr/>
      <dgm:t>
        <a:bodyPr/>
        <a:lstStyle/>
        <a:p>
          <a:r>
            <a:rPr lang="en-US" b="1" dirty="0" smtClean="0">
              <a:latin typeface="+mj-lt"/>
            </a:rPr>
            <a:t>Program Mission</a:t>
          </a:r>
          <a:endParaRPr lang="en-US" b="1" dirty="0">
            <a:latin typeface="+mj-lt"/>
          </a:endParaRPr>
        </a:p>
      </dgm:t>
    </dgm:pt>
    <dgm:pt modelId="{FF249417-F6F7-4728-8D1C-F503495D5E6B}" type="parTrans" cxnId="{D3D10EC8-DC44-41B5-9646-DD5BF842E2D4}">
      <dgm:prSet/>
      <dgm:spPr/>
      <dgm:t>
        <a:bodyPr/>
        <a:lstStyle/>
        <a:p>
          <a:endParaRPr lang="en-US" b="1">
            <a:latin typeface="+mj-lt"/>
          </a:endParaRPr>
        </a:p>
      </dgm:t>
    </dgm:pt>
    <dgm:pt modelId="{8236B844-3C61-4512-96AF-8D6E4066596B}" type="sibTrans" cxnId="{D3D10EC8-DC44-41B5-9646-DD5BF842E2D4}">
      <dgm:prSet/>
      <dgm:spPr/>
      <dgm:t>
        <a:bodyPr/>
        <a:lstStyle/>
        <a:p>
          <a:endParaRPr lang="en-US" b="1">
            <a:latin typeface="+mj-lt"/>
          </a:endParaRPr>
        </a:p>
      </dgm:t>
    </dgm:pt>
    <dgm:pt modelId="{49D996E7-2F9C-4817-898A-94EBEE32FC9E}">
      <dgm:prSet phldrT="[Text]"/>
      <dgm:spPr/>
      <dgm:t>
        <a:bodyPr/>
        <a:lstStyle/>
        <a:p>
          <a:r>
            <a:rPr lang="en-US" b="1" dirty="0" smtClean="0">
              <a:latin typeface="+mj-lt"/>
            </a:rPr>
            <a:t>Program Goals and Objectives</a:t>
          </a:r>
          <a:endParaRPr lang="en-US" b="1" dirty="0">
            <a:latin typeface="+mj-lt"/>
          </a:endParaRPr>
        </a:p>
      </dgm:t>
    </dgm:pt>
    <dgm:pt modelId="{43D1F32D-1883-407A-AE92-2D17A1EE029C}" type="parTrans" cxnId="{C45241A8-A62B-4E37-8F9B-4A840B69F569}">
      <dgm:prSet/>
      <dgm:spPr/>
      <dgm:t>
        <a:bodyPr/>
        <a:lstStyle/>
        <a:p>
          <a:endParaRPr lang="en-US" b="1">
            <a:latin typeface="+mj-lt"/>
          </a:endParaRPr>
        </a:p>
      </dgm:t>
    </dgm:pt>
    <dgm:pt modelId="{0BEEEC9E-17CF-4303-96FD-08C99484DDD3}" type="sibTrans" cxnId="{C45241A8-A62B-4E37-8F9B-4A840B69F569}">
      <dgm:prSet/>
      <dgm:spPr/>
      <dgm:t>
        <a:bodyPr/>
        <a:lstStyle/>
        <a:p>
          <a:endParaRPr lang="en-US" b="1">
            <a:latin typeface="+mj-lt"/>
          </a:endParaRPr>
        </a:p>
      </dgm:t>
    </dgm:pt>
    <dgm:pt modelId="{F3F2CFE1-79DB-47D2-BAA7-F9A8CDF703D4}">
      <dgm:prSet phldrT="[Text]"/>
      <dgm:spPr/>
      <dgm:t>
        <a:bodyPr/>
        <a:lstStyle/>
        <a:p>
          <a:r>
            <a:rPr lang="en-US" b="1" dirty="0" smtClean="0">
              <a:latin typeface="+mj-lt"/>
            </a:rPr>
            <a:t>Learner Outcomes</a:t>
          </a:r>
          <a:endParaRPr lang="en-US" b="1" dirty="0">
            <a:latin typeface="+mj-lt"/>
          </a:endParaRPr>
        </a:p>
      </dgm:t>
    </dgm:pt>
    <dgm:pt modelId="{21A43EFE-430E-4A9A-9218-34DE7F32B040}" type="parTrans" cxnId="{DAA0F5E4-E3FD-43BD-9E8D-3CC45483BB28}">
      <dgm:prSet/>
      <dgm:spPr/>
      <dgm:t>
        <a:bodyPr/>
        <a:lstStyle/>
        <a:p>
          <a:endParaRPr lang="en-US" b="1">
            <a:latin typeface="+mj-lt"/>
          </a:endParaRPr>
        </a:p>
      </dgm:t>
    </dgm:pt>
    <dgm:pt modelId="{D60A123B-F62C-4859-8891-EEAF2BE3CF21}" type="sibTrans" cxnId="{DAA0F5E4-E3FD-43BD-9E8D-3CC45483BB28}">
      <dgm:prSet/>
      <dgm:spPr/>
      <dgm:t>
        <a:bodyPr/>
        <a:lstStyle/>
        <a:p>
          <a:endParaRPr lang="en-US" b="1">
            <a:latin typeface="+mj-lt"/>
          </a:endParaRPr>
        </a:p>
      </dgm:t>
    </dgm:pt>
    <dgm:pt modelId="{783F4F54-B627-41C5-9132-2484E6262746}">
      <dgm:prSet phldrT="[Text]"/>
      <dgm:spPr/>
      <dgm:t>
        <a:bodyPr/>
        <a:lstStyle/>
        <a:p>
          <a:r>
            <a:rPr lang="en-US" b="1" dirty="0" smtClean="0">
              <a:latin typeface="+mj-lt"/>
            </a:rPr>
            <a:t>Competencies and Curriculum Objectives</a:t>
          </a:r>
          <a:endParaRPr lang="en-US" b="1" dirty="0">
            <a:latin typeface="+mj-lt"/>
          </a:endParaRPr>
        </a:p>
      </dgm:t>
    </dgm:pt>
    <dgm:pt modelId="{3FB7E18B-9ADA-4586-84C4-67806943AC67}" type="parTrans" cxnId="{9A5CA0FB-9C5F-4915-BB9B-CBE620746A32}">
      <dgm:prSet/>
      <dgm:spPr/>
      <dgm:t>
        <a:bodyPr/>
        <a:lstStyle/>
        <a:p>
          <a:endParaRPr lang="en-US" b="1">
            <a:latin typeface="+mj-lt"/>
          </a:endParaRPr>
        </a:p>
      </dgm:t>
    </dgm:pt>
    <dgm:pt modelId="{E7997687-453C-4168-9AF5-4D6C6818BB50}" type="sibTrans" cxnId="{9A5CA0FB-9C5F-4915-BB9B-CBE620746A32}">
      <dgm:prSet/>
      <dgm:spPr/>
      <dgm:t>
        <a:bodyPr/>
        <a:lstStyle/>
        <a:p>
          <a:endParaRPr lang="en-US" b="1">
            <a:latin typeface="+mj-lt"/>
          </a:endParaRPr>
        </a:p>
      </dgm:t>
    </dgm:pt>
    <dgm:pt modelId="{12526C2F-819D-4552-9FF0-09310D57ED84}" type="pres">
      <dgm:prSet presAssocID="{42556917-9B44-4639-ADFF-1F6137C63A42}" presName="Name0" presStyleCnt="0">
        <dgm:presLayoutVars>
          <dgm:dir/>
          <dgm:animLvl val="lvl"/>
          <dgm:resizeHandles val="exact"/>
        </dgm:presLayoutVars>
      </dgm:prSet>
      <dgm:spPr/>
    </dgm:pt>
    <dgm:pt modelId="{0BC8A92A-B8E5-4C91-A265-830FBD3F6761}" type="pres">
      <dgm:prSet presAssocID="{69494D6B-1010-473D-B448-A0E262516819}" presName="Name8" presStyleCnt="0"/>
      <dgm:spPr/>
    </dgm:pt>
    <dgm:pt modelId="{6129F63C-5ED2-40A2-A91D-B1EA1EBA76BD}" type="pres">
      <dgm:prSet presAssocID="{69494D6B-1010-473D-B448-A0E262516819}" presName="level" presStyleLbl="node1" presStyleIdx="0" presStyleCnt="4">
        <dgm:presLayoutVars>
          <dgm:chMax val="1"/>
          <dgm:bulletEnabled val="1"/>
        </dgm:presLayoutVars>
      </dgm:prSet>
      <dgm:spPr/>
      <dgm:t>
        <a:bodyPr/>
        <a:lstStyle/>
        <a:p>
          <a:endParaRPr lang="en-US"/>
        </a:p>
      </dgm:t>
    </dgm:pt>
    <dgm:pt modelId="{1E4EEB8E-E362-4D36-A881-30D67BE38E47}" type="pres">
      <dgm:prSet presAssocID="{69494D6B-1010-473D-B448-A0E262516819}" presName="levelTx" presStyleLbl="revTx" presStyleIdx="0" presStyleCnt="0">
        <dgm:presLayoutVars>
          <dgm:chMax val="1"/>
          <dgm:bulletEnabled val="1"/>
        </dgm:presLayoutVars>
      </dgm:prSet>
      <dgm:spPr/>
      <dgm:t>
        <a:bodyPr/>
        <a:lstStyle/>
        <a:p>
          <a:endParaRPr lang="en-US"/>
        </a:p>
      </dgm:t>
    </dgm:pt>
    <dgm:pt modelId="{582552D1-8BB8-4B37-9BA7-7FDE0E04A99B}" type="pres">
      <dgm:prSet presAssocID="{49D996E7-2F9C-4817-898A-94EBEE32FC9E}" presName="Name8" presStyleCnt="0"/>
      <dgm:spPr/>
    </dgm:pt>
    <dgm:pt modelId="{56507FAE-37B7-4449-9B54-C6B683E995D8}" type="pres">
      <dgm:prSet presAssocID="{49D996E7-2F9C-4817-898A-94EBEE32FC9E}" presName="level" presStyleLbl="node1" presStyleIdx="1" presStyleCnt="4">
        <dgm:presLayoutVars>
          <dgm:chMax val="1"/>
          <dgm:bulletEnabled val="1"/>
        </dgm:presLayoutVars>
      </dgm:prSet>
      <dgm:spPr/>
      <dgm:t>
        <a:bodyPr/>
        <a:lstStyle/>
        <a:p>
          <a:endParaRPr lang="en-US"/>
        </a:p>
      </dgm:t>
    </dgm:pt>
    <dgm:pt modelId="{1075731A-F9D9-4F50-B070-B23E5C777B92}" type="pres">
      <dgm:prSet presAssocID="{49D996E7-2F9C-4817-898A-94EBEE32FC9E}" presName="levelTx" presStyleLbl="revTx" presStyleIdx="0" presStyleCnt="0">
        <dgm:presLayoutVars>
          <dgm:chMax val="1"/>
          <dgm:bulletEnabled val="1"/>
        </dgm:presLayoutVars>
      </dgm:prSet>
      <dgm:spPr/>
      <dgm:t>
        <a:bodyPr/>
        <a:lstStyle/>
        <a:p>
          <a:endParaRPr lang="en-US"/>
        </a:p>
      </dgm:t>
    </dgm:pt>
    <dgm:pt modelId="{823CF82E-CAE9-49FF-9C94-6BF4B11E88F5}" type="pres">
      <dgm:prSet presAssocID="{783F4F54-B627-41C5-9132-2484E6262746}" presName="Name8" presStyleCnt="0"/>
      <dgm:spPr/>
    </dgm:pt>
    <dgm:pt modelId="{138E0EDF-7CAA-4923-B81B-198C458DD7F8}" type="pres">
      <dgm:prSet presAssocID="{783F4F54-B627-41C5-9132-2484E6262746}" presName="level" presStyleLbl="node1" presStyleIdx="2" presStyleCnt="4">
        <dgm:presLayoutVars>
          <dgm:chMax val="1"/>
          <dgm:bulletEnabled val="1"/>
        </dgm:presLayoutVars>
      </dgm:prSet>
      <dgm:spPr/>
      <dgm:t>
        <a:bodyPr/>
        <a:lstStyle/>
        <a:p>
          <a:endParaRPr lang="en-US"/>
        </a:p>
      </dgm:t>
    </dgm:pt>
    <dgm:pt modelId="{9F2D9CFE-6C03-4276-A717-636FD6D0C367}" type="pres">
      <dgm:prSet presAssocID="{783F4F54-B627-41C5-9132-2484E6262746}" presName="levelTx" presStyleLbl="revTx" presStyleIdx="0" presStyleCnt="0">
        <dgm:presLayoutVars>
          <dgm:chMax val="1"/>
          <dgm:bulletEnabled val="1"/>
        </dgm:presLayoutVars>
      </dgm:prSet>
      <dgm:spPr/>
      <dgm:t>
        <a:bodyPr/>
        <a:lstStyle/>
        <a:p>
          <a:endParaRPr lang="en-US"/>
        </a:p>
      </dgm:t>
    </dgm:pt>
    <dgm:pt modelId="{F952E866-D341-4A42-BA55-1C5C8A24E448}" type="pres">
      <dgm:prSet presAssocID="{F3F2CFE1-79DB-47D2-BAA7-F9A8CDF703D4}" presName="Name8" presStyleCnt="0"/>
      <dgm:spPr/>
    </dgm:pt>
    <dgm:pt modelId="{FC3083F4-EAA2-49AE-BF52-6A29E55432DE}" type="pres">
      <dgm:prSet presAssocID="{F3F2CFE1-79DB-47D2-BAA7-F9A8CDF703D4}" presName="level" presStyleLbl="node1" presStyleIdx="3" presStyleCnt="4">
        <dgm:presLayoutVars>
          <dgm:chMax val="1"/>
          <dgm:bulletEnabled val="1"/>
        </dgm:presLayoutVars>
      </dgm:prSet>
      <dgm:spPr/>
      <dgm:t>
        <a:bodyPr/>
        <a:lstStyle/>
        <a:p>
          <a:endParaRPr lang="en-US"/>
        </a:p>
      </dgm:t>
    </dgm:pt>
    <dgm:pt modelId="{7894D9AF-79F1-4D60-A45B-5E7A9A839C9D}" type="pres">
      <dgm:prSet presAssocID="{F3F2CFE1-79DB-47D2-BAA7-F9A8CDF703D4}" presName="levelTx" presStyleLbl="revTx" presStyleIdx="0" presStyleCnt="0">
        <dgm:presLayoutVars>
          <dgm:chMax val="1"/>
          <dgm:bulletEnabled val="1"/>
        </dgm:presLayoutVars>
      </dgm:prSet>
      <dgm:spPr/>
      <dgm:t>
        <a:bodyPr/>
        <a:lstStyle/>
        <a:p>
          <a:endParaRPr lang="en-US"/>
        </a:p>
      </dgm:t>
    </dgm:pt>
  </dgm:ptLst>
  <dgm:cxnLst>
    <dgm:cxn modelId="{C45241A8-A62B-4E37-8F9B-4A840B69F569}" srcId="{42556917-9B44-4639-ADFF-1F6137C63A42}" destId="{49D996E7-2F9C-4817-898A-94EBEE32FC9E}" srcOrd="1" destOrd="0" parTransId="{43D1F32D-1883-407A-AE92-2D17A1EE029C}" sibTransId="{0BEEEC9E-17CF-4303-96FD-08C99484DDD3}"/>
    <dgm:cxn modelId="{325C98FD-0820-484E-89CD-BD665C1B3F7C}" type="presOf" srcId="{42556917-9B44-4639-ADFF-1F6137C63A42}" destId="{12526C2F-819D-4552-9FF0-09310D57ED84}" srcOrd="0" destOrd="0" presId="urn:microsoft.com/office/officeart/2005/8/layout/pyramid3"/>
    <dgm:cxn modelId="{0CC1DD9D-CF75-4231-A67C-6BEFEA7B676E}" type="presOf" srcId="{69494D6B-1010-473D-B448-A0E262516819}" destId="{1E4EEB8E-E362-4D36-A881-30D67BE38E47}" srcOrd="1" destOrd="0" presId="urn:microsoft.com/office/officeart/2005/8/layout/pyramid3"/>
    <dgm:cxn modelId="{062A1997-64CC-4ACC-AC06-6D8E5D144AE5}" type="presOf" srcId="{783F4F54-B627-41C5-9132-2484E6262746}" destId="{138E0EDF-7CAA-4923-B81B-198C458DD7F8}" srcOrd="0" destOrd="0" presId="urn:microsoft.com/office/officeart/2005/8/layout/pyramid3"/>
    <dgm:cxn modelId="{D3D10EC8-DC44-41B5-9646-DD5BF842E2D4}" srcId="{42556917-9B44-4639-ADFF-1F6137C63A42}" destId="{69494D6B-1010-473D-B448-A0E262516819}" srcOrd="0" destOrd="0" parTransId="{FF249417-F6F7-4728-8D1C-F503495D5E6B}" sibTransId="{8236B844-3C61-4512-96AF-8D6E4066596B}"/>
    <dgm:cxn modelId="{4526F72B-EEA3-44A3-8024-1D50D2E9F917}" type="presOf" srcId="{783F4F54-B627-41C5-9132-2484E6262746}" destId="{9F2D9CFE-6C03-4276-A717-636FD6D0C367}" srcOrd="1" destOrd="0" presId="urn:microsoft.com/office/officeart/2005/8/layout/pyramid3"/>
    <dgm:cxn modelId="{DAA0F5E4-E3FD-43BD-9E8D-3CC45483BB28}" srcId="{42556917-9B44-4639-ADFF-1F6137C63A42}" destId="{F3F2CFE1-79DB-47D2-BAA7-F9A8CDF703D4}" srcOrd="3" destOrd="0" parTransId="{21A43EFE-430E-4A9A-9218-34DE7F32B040}" sibTransId="{D60A123B-F62C-4859-8891-EEAF2BE3CF21}"/>
    <dgm:cxn modelId="{9A5CA0FB-9C5F-4915-BB9B-CBE620746A32}" srcId="{42556917-9B44-4639-ADFF-1F6137C63A42}" destId="{783F4F54-B627-41C5-9132-2484E6262746}" srcOrd="2" destOrd="0" parTransId="{3FB7E18B-9ADA-4586-84C4-67806943AC67}" sibTransId="{E7997687-453C-4168-9AF5-4D6C6818BB50}"/>
    <dgm:cxn modelId="{D9D660BD-240F-42B7-9A3E-B4D901CD3BE1}" type="presOf" srcId="{49D996E7-2F9C-4817-898A-94EBEE32FC9E}" destId="{1075731A-F9D9-4F50-B070-B23E5C777B92}" srcOrd="1" destOrd="0" presId="urn:microsoft.com/office/officeart/2005/8/layout/pyramid3"/>
    <dgm:cxn modelId="{44856243-C1B0-4ED7-9424-783AE45B5515}" type="presOf" srcId="{F3F2CFE1-79DB-47D2-BAA7-F9A8CDF703D4}" destId="{7894D9AF-79F1-4D60-A45B-5E7A9A839C9D}" srcOrd="1" destOrd="0" presId="urn:microsoft.com/office/officeart/2005/8/layout/pyramid3"/>
    <dgm:cxn modelId="{ABACC5A7-2842-4AFD-A0AD-1E0E1C9BFBC7}" type="presOf" srcId="{49D996E7-2F9C-4817-898A-94EBEE32FC9E}" destId="{56507FAE-37B7-4449-9B54-C6B683E995D8}" srcOrd="0" destOrd="0" presId="urn:microsoft.com/office/officeart/2005/8/layout/pyramid3"/>
    <dgm:cxn modelId="{B8DF9C9E-99FC-4CAE-B2C3-C716DAC65496}" type="presOf" srcId="{F3F2CFE1-79DB-47D2-BAA7-F9A8CDF703D4}" destId="{FC3083F4-EAA2-49AE-BF52-6A29E55432DE}" srcOrd="0" destOrd="0" presId="urn:microsoft.com/office/officeart/2005/8/layout/pyramid3"/>
    <dgm:cxn modelId="{4230D41B-5565-41CA-A15B-661E168C837A}" type="presOf" srcId="{69494D6B-1010-473D-B448-A0E262516819}" destId="{6129F63C-5ED2-40A2-A91D-B1EA1EBA76BD}" srcOrd="0" destOrd="0" presId="urn:microsoft.com/office/officeart/2005/8/layout/pyramid3"/>
    <dgm:cxn modelId="{2FE097D5-3FF1-4264-9E38-5FB14E7C62C8}" type="presParOf" srcId="{12526C2F-819D-4552-9FF0-09310D57ED84}" destId="{0BC8A92A-B8E5-4C91-A265-830FBD3F6761}" srcOrd="0" destOrd="0" presId="urn:microsoft.com/office/officeart/2005/8/layout/pyramid3"/>
    <dgm:cxn modelId="{0F23AF84-4149-48E4-B214-9BEFE361EE0D}" type="presParOf" srcId="{0BC8A92A-B8E5-4C91-A265-830FBD3F6761}" destId="{6129F63C-5ED2-40A2-A91D-B1EA1EBA76BD}" srcOrd="0" destOrd="0" presId="urn:microsoft.com/office/officeart/2005/8/layout/pyramid3"/>
    <dgm:cxn modelId="{C0F5BA7D-C288-48D9-952A-2D90193F25D2}" type="presParOf" srcId="{0BC8A92A-B8E5-4C91-A265-830FBD3F6761}" destId="{1E4EEB8E-E362-4D36-A881-30D67BE38E47}" srcOrd="1" destOrd="0" presId="urn:microsoft.com/office/officeart/2005/8/layout/pyramid3"/>
    <dgm:cxn modelId="{48BB12A0-095A-4A03-A63C-B59CAC7A65E0}" type="presParOf" srcId="{12526C2F-819D-4552-9FF0-09310D57ED84}" destId="{582552D1-8BB8-4B37-9BA7-7FDE0E04A99B}" srcOrd="1" destOrd="0" presId="urn:microsoft.com/office/officeart/2005/8/layout/pyramid3"/>
    <dgm:cxn modelId="{342E0A81-DB62-40EE-9EB1-763972533CDB}" type="presParOf" srcId="{582552D1-8BB8-4B37-9BA7-7FDE0E04A99B}" destId="{56507FAE-37B7-4449-9B54-C6B683E995D8}" srcOrd="0" destOrd="0" presId="urn:microsoft.com/office/officeart/2005/8/layout/pyramid3"/>
    <dgm:cxn modelId="{7892350C-9ABC-4C6C-B0FF-C0E5469E763F}" type="presParOf" srcId="{582552D1-8BB8-4B37-9BA7-7FDE0E04A99B}" destId="{1075731A-F9D9-4F50-B070-B23E5C777B92}" srcOrd="1" destOrd="0" presId="urn:microsoft.com/office/officeart/2005/8/layout/pyramid3"/>
    <dgm:cxn modelId="{48C2644E-692A-4DA9-86A2-476B61572D38}" type="presParOf" srcId="{12526C2F-819D-4552-9FF0-09310D57ED84}" destId="{823CF82E-CAE9-49FF-9C94-6BF4B11E88F5}" srcOrd="2" destOrd="0" presId="urn:microsoft.com/office/officeart/2005/8/layout/pyramid3"/>
    <dgm:cxn modelId="{3D78C044-F794-42B1-AA86-1EBE02CC3313}" type="presParOf" srcId="{823CF82E-CAE9-49FF-9C94-6BF4B11E88F5}" destId="{138E0EDF-7CAA-4923-B81B-198C458DD7F8}" srcOrd="0" destOrd="0" presId="urn:microsoft.com/office/officeart/2005/8/layout/pyramid3"/>
    <dgm:cxn modelId="{6F39CD4E-696C-49E1-BA98-8C296EAF7586}" type="presParOf" srcId="{823CF82E-CAE9-49FF-9C94-6BF4B11E88F5}" destId="{9F2D9CFE-6C03-4276-A717-636FD6D0C367}" srcOrd="1" destOrd="0" presId="urn:microsoft.com/office/officeart/2005/8/layout/pyramid3"/>
    <dgm:cxn modelId="{86352BDD-7284-4337-B75C-258A2824D714}" type="presParOf" srcId="{12526C2F-819D-4552-9FF0-09310D57ED84}" destId="{F952E866-D341-4A42-BA55-1C5C8A24E448}" srcOrd="3" destOrd="0" presId="urn:microsoft.com/office/officeart/2005/8/layout/pyramid3"/>
    <dgm:cxn modelId="{8C97DD92-D3C1-4521-8522-73B2D5426493}" type="presParOf" srcId="{F952E866-D341-4A42-BA55-1C5C8A24E448}" destId="{FC3083F4-EAA2-49AE-BF52-6A29E55432DE}" srcOrd="0" destOrd="0" presId="urn:microsoft.com/office/officeart/2005/8/layout/pyramid3"/>
    <dgm:cxn modelId="{1E84BCA4-12F3-45F2-A06D-83451DBF4E54}" type="presParOf" srcId="{F952E866-D341-4A42-BA55-1C5C8A24E448}" destId="{7894D9AF-79F1-4D60-A45B-5E7A9A839C9D}"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9F63C-5ED2-40A2-A91D-B1EA1EBA76BD}">
      <dsp:nvSpPr>
        <dsp:cNvPr id="0" name=""/>
        <dsp:cNvSpPr/>
      </dsp:nvSpPr>
      <dsp:spPr>
        <a:xfrm rot="10800000">
          <a:off x="0" y="0"/>
          <a:ext cx="6572111" cy="1237018"/>
        </a:xfrm>
        <a:prstGeom prst="trapezoid">
          <a:avLst>
            <a:gd name="adj" fmla="val 66411"/>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latin typeface="+mj-lt"/>
            </a:rPr>
            <a:t>Program Mission</a:t>
          </a:r>
          <a:endParaRPr lang="en-US" sz="2100" b="1" kern="1200" dirty="0">
            <a:latin typeface="+mj-lt"/>
          </a:endParaRPr>
        </a:p>
      </dsp:txBody>
      <dsp:txXfrm rot="-10800000">
        <a:off x="1150119" y="0"/>
        <a:ext cx="4271872" cy="1237018"/>
      </dsp:txXfrm>
    </dsp:sp>
    <dsp:sp modelId="{56507FAE-37B7-4449-9B54-C6B683E995D8}">
      <dsp:nvSpPr>
        <dsp:cNvPr id="0" name=""/>
        <dsp:cNvSpPr/>
      </dsp:nvSpPr>
      <dsp:spPr>
        <a:xfrm rot="10800000">
          <a:off x="821514" y="1237018"/>
          <a:ext cx="4929083" cy="1237018"/>
        </a:xfrm>
        <a:prstGeom prst="trapezoid">
          <a:avLst>
            <a:gd name="adj" fmla="val 66411"/>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latin typeface="+mj-lt"/>
            </a:rPr>
            <a:t>Program Goals and Objectives</a:t>
          </a:r>
          <a:endParaRPr lang="en-US" sz="2100" b="1" kern="1200" dirty="0">
            <a:latin typeface="+mj-lt"/>
          </a:endParaRPr>
        </a:p>
      </dsp:txBody>
      <dsp:txXfrm rot="-10800000">
        <a:off x="1684103" y="1237018"/>
        <a:ext cx="3203904" cy="1237018"/>
      </dsp:txXfrm>
    </dsp:sp>
    <dsp:sp modelId="{138E0EDF-7CAA-4923-B81B-198C458DD7F8}">
      <dsp:nvSpPr>
        <dsp:cNvPr id="0" name=""/>
        <dsp:cNvSpPr/>
      </dsp:nvSpPr>
      <dsp:spPr>
        <a:xfrm rot="10800000">
          <a:off x="1643027" y="2474036"/>
          <a:ext cx="3286055" cy="1237018"/>
        </a:xfrm>
        <a:prstGeom prst="trapezoid">
          <a:avLst>
            <a:gd name="adj" fmla="val 66411"/>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latin typeface="+mj-lt"/>
            </a:rPr>
            <a:t>Competencies and Curriculum Objectives</a:t>
          </a:r>
          <a:endParaRPr lang="en-US" sz="2100" b="1" kern="1200" dirty="0">
            <a:latin typeface="+mj-lt"/>
          </a:endParaRPr>
        </a:p>
      </dsp:txBody>
      <dsp:txXfrm rot="-10800000">
        <a:off x="2218087" y="2474036"/>
        <a:ext cx="2135936" cy="1237018"/>
      </dsp:txXfrm>
    </dsp:sp>
    <dsp:sp modelId="{FC3083F4-EAA2-49AE-BF52-6A29E55432DE}">
      <dsp:nvSpPr>
        <dsp:cNvPr id="0" name=""/>
        <dsp:cNvSpPr/>
      </dsp:nvSpPr>
      <dsp:spPr>
        <a:xfrm rot="10800000">
          <a:off x="2464541" y="3711054"/>
          <a:ext cx="1643027" cy="1237018"/>
        </a:xfrm>
        <a:prstGeom prst="trapezoid">
          <a:avLst>
            <a:gd name="adj" fmla="val 66411"/>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latin typeface="+mj-lt"/>
            </a:rPr>
            <a:t>Learner Outcomes</a:t>
          </a:r>
          <a:endParaRPr lang="en-US" sz="2100" b="1" kern="1200" dirty="0">
            <a:latin typeface="+mj-lt"/>
          </a:endParaRPr>
        </a:p>
      </dsp:txBody>
      <dsp:txXfrm rot="-10800000">
        <a:off x="2464541" y="3711054"/>
        <a:ext cx="1643027" cy="1237018"/>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5438458" y="0"/>
            <a:ext cx="4160520" cy="367030"/>
          </a:xfrm>
          <a:prstGeom prst="rect">
            <a:avLst/>
          </a:prstGeom>
        </p:spPr>
        <p:txBody>
          <a:bodyPr vert="horz" lIns="96661" tIns="48331" rIns="96661" bIns="48331" rtlCol="0"/>
          <a:lstStyle>
            <a:lvl1pPr algn="r">
              <a:defRPr sz="1300"/>
            </a:lvl1pPr>
          </a:lstStyle>
          <a:p>
            <a:fld id="{4418763D-0DBD-4BD0-B0E4-DDC26C5E5F63}" type="datetimeFigureOut">
              <a:rPr lang="en-US" smtClean="0"/>
              <a:t>1/17/2025</a:t>
            </a:fld>
            <a:endParaRPr lang="en-US"/>
          </a:p>
        </p:txBody>
      </p:sp>
      <p:sp>
        <p:nvSpPr>
          <p:cNvPr id="4" name="Footer Placeholder 3"/>
          <p:cNvSpPr>
            <a:spLocks noGrp="1"/>
          </p:cNvSpPr>
          <p:nvPr>
            <p:ph type="ftr" sz="quarter" idx="2"/>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5438458" y="6948171"/>
            <a:ext cx="4160520" cy="367029"/>
          </a:xfrm>
          <a:prstGeom prst="rect">
            <a:avLst/>
          </a:prstGeom>
        </p:spPr>
        <p:txBody>
          <a:bodyPr vert="horz" lIns="96661" tIns="48331" rIns="96661" bIns="48331" rtlCol="0" anchor="b"/>
          <a:lstStyle>
            <a:lvl1pPr algn="r">
              <a:defRPr sz="1300"/>
            </a:lvl1pPr>
          </a:lstStyle>
          <a:p>
            <a:fld id="{91DDB3C1-02AA-4703-B6F2-FC9CA2906174}" type="slidenum">
              <a:rPr lang="en-US" smtClean="0"/>
              <a:t>‹#›</a:t>
            </a:fld>
            <a:endParaRPr lang="en-US"/>
          </a:p>
        </p:txBody>
      </p:sp>
    </p:spTree>
    <p:extLst>
      <p:ext uri="{BB962C8B-B14F-4D97-AF65-F5344CB8AC3E}">
        <p14:creationId xmlns:p14="http://schemas.microsoft.com/office/powerpoint/2010/main" val="1039542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7030"/>
          </a:xfrm>
          <a:prstGeom prst="rect">
            <a:avLst/>
          </a:prstGeom>
        </p:spPr>
        <p:txBody>
          <a:bodyPr vert="horz" lIns="96661" tIns="48331" rIns="96661" bIns="48331" rtlCol="0"/>
          <a:lstStyle>
            <a:lvl1pPr algn="r">
              <a:defRPr sz="1300"/>
            </a:lvl1pPr>
          </a:lstStyle>
          <a:p>
            <a:fld id="{26CCE418-4C25-4818-BBD4-5F4EE9F2C2FC}" type="datetimeFigureOut">
              <a:rPr lang="en-US" smtClean="0"/>
              <a:t>1/17/2025</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520440"/>
            <a:ext cx="7680960" cy="2880360"/>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a:defRPr sz="1300"/>
            </a:lvl1pPr>
          </a:lstStyle>
          <a:p>
            <a:fld id="{BB8C0992-ED91-42F6-9902-407116D24074}" type="slidenum">
              <a:rPr lang="en-US" smtClean="0"/>
              <a:t>‹#›</a:t>
            </a:fld>
            <a:endParaRPr lang="en-US"/>
          </a:p>
        </p:txBody>
      </p:sp>
    </p:spTree>
    <p:extLst>
      <p:ext uri="{BB962C8B-B14F-4D97-AF65-F5344CB8AC3E}">
        <p14:creationId xmlns:p14="http://schemas.microsoft.com/office/powerpoint/2010/main" val="358644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vimeo.com/1002782981/a40432e368?share=copy"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518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934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Garrett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9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Garrett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353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Garrett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2257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Garrett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073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Garrett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540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Garrett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9702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Garrett</a:t>
            </a:r>
          </a:p>
          <a:p>
            <a:pPr marL="250044" indent="-250044">
              <a:lnSpc>
                <a:spcPct val="90000"/>
              </a:lnSpc>
              <a:spcAft>
                <a:spcPts val="634"/>
              </a:spcAft>
              <a:buClr>
                <a:srgbClr val="008558"/>
              </a:buClr>
            </a:pPr>
            <a:r>
              <a:rPr lang="en-US" sz="1200" dirty="0" smtClean="0">
                <a:latin typeface="Calibri Light" panose="020F0302020204030204" pitchFamily="34" charset="0"/>
                <a:cs typeface="Calibri Light" panose="020F0302020204030204" pitchFamily="34" charset="0"/>
              </a:rPr>
              <a:t>Encourage  the organization’s goal of providing fully integrated care</a:t>
            </a:r>
          </a:p>
          <a:p>
            <a:pPr marL="250044" indent="-250044">
              <a:lnSpc>
                <a:spcPct val="90000"/>
              </a:lnSpc>
              <a:spcAft>
                <a:spcPts val="634"/>
              </a:spcAft>
              <a:buClr>
                <a:srgbClr val="008558"/>
              </a:buClr>
            </a:pPr>
            <a:r>
              <a:rPr lang="en-US" sz="1200" dirty="0" smtClean="0">
                <a:latin typeface="Calibri Light" panose="020F0302020204030204" pitchFamily="34" charset="0"/>
                <a:cs typeface="Calibri Light" panose="020F0302020204030204" pitchFamily="34" charset="0"/>
              </a:rPr>
              <a:t>Advocate for other providers to inform residents when good teaching opportunities arise (physical findings/procedures, etc.)</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248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Garrett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5429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Garrett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10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745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Garrett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373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Garrett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676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Garrett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45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Garrett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453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Garrett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776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Garrett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More information if needed: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During the “huddle” at the beginning of the mentored clinical session, the clinical mentor will select patients from his or her own schedule for the resident to see. The resident will see the patient independently and report back to the mentor before the patient leaves. The resident documents in the EHR but it is the mentor who reviews, closes and locks the note since they are the primary care provider. The goal of the mentored clinics is to provide the NP residents with a supervised clinical experience in order to obtain knowledge and skills to be able to practice in an outpatient family practice, community health setting. The days of the mentored clinics are determined after the schedule for the </a:t>
            </a:r>
            <a:r>
              <a:rPr lang="en-US" dirty="0" err="1" smtClean="0"/>
              <a:t>Precepted</a:t>
            </a:r>
            <a:r>
              <a:rPr lang="en-US" dirty="0" smtClean="0"/>
              <a:t> Clinic sessions, Specialty Rotations and indirect clinical learning experiences has been finalized.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802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Garrett</a:t>
            </a:r>
          </a:p>
          <a:p>
            <a:r>
              <a:rPr lang="en-US" b="1" dirty="0" smtClean="0"/>
              <a:t>Shorten content</a:t>
            </a:r>
            <a:r>
              <a:rPr lang="en-US" b="1" baseline="0" dirty="0" smtClean="0"/>
              <a:t>; see below for full content</a:t>
            </a:r>
          </a:p>
          <a:p>
            <a:pPr marL="236538" indent="-236538">
              <a:lnSpc>
                <a:spcPct val="90000"/>
              </a:lnSpc>
              <a:spcBef>
                <a:spcPts val="0"/>
              </a:spcBef>
              <a:spcAft>
                <a:spcPts val="600"/>
              </a:spcAft>
              <a:buClr>
                <a:srgbClr val="008558"/>
              </a:buClr>
              <a:buFont typeface="Arial" panose="020B0604020202020204" pitchFamily="34" charset="0"/>
              <a:buChar char="•"/>
            </a:pPr>
            <a:r>
              <a:rPr lang="en-US" sz="1200" dirty="0" smtClean="0">
                <a:latin typeface="Calibri Light" panose="020F0302020204030204" pitchFamily="34" charset="0"/>
                <a:cs typeface="Calibri Light" panose="020F0302020204030204" pitchFamily="34" charset="0"/>
              </a:rPr>
              <a:t>The postgraduate trainees work along side the provider as part of the medical team, seeing patients off of the provider’s schedule.</a:t>
            </a:r>
          </a:p>
          <a:p>
            <a:pPr marL="236538" indent="-236538">
              <a:lnSpc>
                <a:spcPct val="90000"/>
              </a:lnSpc>
              <a:spcBef>
                <a:spcPts val="0"/>
              </a:spcBef>
              <a:spcAft>
                <a:spcPts val="600"/>
              </a:spcAft>
              <a:buClr>
                <a:srgbClr val="008558"/>
              </a:buClr>
              <a:buFont typeface="Arial" panose="020B0604020202020204" pitchFamily="34" charset="0"/>
              <a:buChar char="•"/>
            </a:pPr>
            <a:r>
              <a:rPr lang="en-US" sz="1200" dirty="0" smtClean="0">
                <a:latin typeface="Calibri Light" panose="020F0302020204030204" pitchFamily="34" charset="0"/>
                <a:cs typeface="Calibri Light" panose="020F0302020204030204" pitchFamily="34" charset="0"/>
              </a:rPr>
              <a:t>Providers* should hand pick patients in their schedule for the postgraduate trainees to see (acute visits, overbooks, brief follow up appointments).  </a:t>
            </a:r>
          </a:p>
          <a:p>
            <a:pPr marL="236538" indent="-236538">
              <a:lnSpc>
                <a:spcPct val="90000"/>
              </a:lnSpc>
              <a:spcBef>
                <a:spcPts val="0"/>
              </a:spcBef>
              <a:spcAft>
                <a:spcPts val="600"/>
              </a:spcAft>
              <a:buClr>
                <a:srgbClr val="008558"/>
              </a:buClr>
              <a:buFont typeface="Arial" panose="020B0604020202020204" pitchFamily="34" charset="0"/>
              <a:buChar char="•"/>
            </a:pPr>
            <a:r>
              <a:rPr lang="en-US" sz="1200" dirty="0" smtClean="0">
                <a:latin typeface="Calibri Light" panose="020F0302020204030204" pitchFamily="34" charset="0"/>
                <a:cs typeface="Calibri Light" panose="020F0302020204030204" pitchFamily="34" charset="0"/>
              </a:rPr>
              <a:t>Initial visits should not been seen by the postgraduate trainees during mentored clinic, unless the postgraduate trainees will become their PCP.  </a:t>
            </a:r>
          </a:p>
          <a:p>
            <a:pPr marL="236538" indent="-236538">
              <a:lnSpc>
                <a:spcPct val="90000"/>
              </a:lnSpc>
              <a:spcBef>
                <a:spcPts val="0"/>
              </a:spcBef>
              <a:spcAft>
                <a:spcPts val="600"/>
              </a:spcAft>
              <a:buClr>
                <a:srgbClr val="008558"/>
              </a:buClr>
              <a:buFont typeface="Arial" panose="020B0604020202020204" pitchFamily="34" charset="0"/>
              <a:buChar char="•"/>
            </a:pPr>
            <a:r>
              <a:rPr lang="en-US" sz="1200" dirty="0" smtClean="0">
                <a:latin typeface="Calibri Light" panose="020F0302020204030204" pitchFamily="34" charset="0"/>
                <a:cs typeface="Calibri Light" panose="020F0302020204030204" pitchFamily="34" charset="0"/>
              </a:rPr>
              <a:t>The postgraduate trainees will see the patient and report the plan back to the provider, the postgraduate trainees should be documenting everything in the electronic health record but provider is billing for the visit.</a:t>
            </a:r>
          </a:p>
          <a:p>
            <a:pPr marL="236538" indent="-236538">
              <a:lnSpc>
                <a:spcPct val="90000"/>
              </a:lnSpc>
              <a:spcBef>
                <a:spcPts val="0"/>
              </a:spcBef>
              <a:spcAft>
                <a:spcPts val="600"/>
              </a:spcAft>
              <a:buClr>
                <a:srgbClr val="008558"/>
              </a:buClr>
              <a:buFont typeface="Arial" panose="020B0604020202020204" pitchFamily="34" charset="0"/>
              <a:buChar char="•"/>
            </a:pPr>
            <a:r>
              <a:rPr lang="en-US" sz="1200" dirty="0" smtClean="0">
                <a:latin typeface="Calibri Light" panose="020F0302020204030204" pitchFamily="34" charset="0"/>
                <a:cs typeface="Calibri Light" panose="020F0302020204030204" pitchFamily="34" charset="0"/>
              </a:rPr>
              <a:t>The provider will agree/disagree with patient plan, and see the patient before they leave the office, the provider closes the note.</a:t>
            </a:r>
          </a:p>
          <a:p>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488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Garrett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Shorten content</a:t>
            </a:r>
            <a:r>
              <a:rPr lang="en-US" b="1" baseline="0" dirty="0" smtClean="0"/>
              <a:t>; see below for full content</a:t>
            </a:r>
          </a:p>
          <a:p>
            <a:pPr marL="236538" indent="-236538">
              <a:lnSpc>
                <a:spcPct val="90000"/>
              </a:lnSpc>
              <a:spcBef>
                <a:spcPts val="0"/>
              </a:spcBef>
              <a:spcAft>
                <a:spcPts val="600"/>
              </a:spcAft>
              <a:buClr>
                <a:srgbClr val="008558"/>
              </a:buClr>
              <a:buFont typeface="Arial" panose="020B0604020202020204" pitchFamily="34" charset="0"/>
              <a:buChar char="•"/>
            </a:pPr>
            <a:r>
              <a:rPr lang="en-US" sz="1200" dirty="0" smtClean="0">
                <a:latin typeface="Calibri Light" panose="020F0302020204030204" pitchFamily="34" charset="0"/>
                <a:cs typeface="Calibri Light" panose="020F0302020204030204" pitchFamily="34" charset="0"/>
              </a:rPr>
              <a:t>As the postgraduate trainees become more independent, they will be able to schedule additional follow-ups of their own patients during this time (this responds to the feedback that more openings for simple follow up are needed).</a:t>
            </a:r>
          </a:p>
          <a:p>
            <a:pPr marL="236538" indent="-236538">
              <a:lnSpc>
                <a:spcPct val="90000"/>
              </a:lnSpc>
              <a:spcBef>
                <a:spcPts val="0"/>
              </a:spcBef>
              <a:spcAft>
                <a:spcPts val="600"/>
              </a:spcAft>
              <a:buClr>
                <a:srgbClr val="008558"/>
              </a:buClr>
              <a:buFont typeface="Arial" panose="020B0604020202020204" pitchFamily="34" charset="0"/>
              <a:buChar char="•"/>
            </a:pPr>
            <a:r>
              <a:rPr lang="en-US" sz="1200" dirty="0" smtClean="0">
                <a:latin typeface="Calibri Light" panose="020F0302020204030204" pitchFamily="34" charset="0"/>
                <a:cs typeface="Calibri Light" panose="020F0302020204030204" pitchFamily="34" charset="0"/>
              </a:rPr>
              <a:t>CHCI providers prefer to have the postgraduate trainees complete, bill, and lock the progress notes and then have the provider place a brief addendum. </a:t>
            </a:r>
          </a:p>
          <a:p>
            <a:pPr marL="236538" indent="-236538">
              <a:lnSpc>
                <a:spcPct val="90000"/>
              </a:lnSpc>
              <a:spcBef>
                <a:spcPts val="0"/>
              </a:spcBef>
              <a:spcAft>
                <a:spcPts val="600"/>
              </a:spcAft>
              <a:buClr>
                <a:srgbClr val="008558"/>
              </a:buClr>
              <a:buFont typeface="Arial" panose="020B0604020202020204" pitchFamily="34" charset="0"/>
              <a:buChar char="•"/>
            </a:pPr>
            <a:r>
              <a:rPr lang="en-US" sz="1200" dirty="0" smtClean="0">
                <a:latin typeface="Calibri Light" panose="020F0302020204030204" pitchFamily="34" charset="0"/>
                <a:cs typeface="Calibri Light" panose="020F0302020204030204" pitchFamily="34" charset="0"/>
              </a:rPr>
              <a:t>Other organizations may structure the feedback and notes differently.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361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1:35-1:40pm [about 2 minutes each] (1) Introductions: </a:t>
            </a:r>
            <a:r>
              <a:rPr lang="en-US" sz="1200" kern="1200" dirty="0" smtClean="0">
                <a:solidFill>
                  <a:schemeClr val="tx1"/>
                </a:solidFill>
                <a:effectLst/>
                <a:latin typeface="+mn-lt"/>
                <a:ea typeface="+mn-ea"/>
                <a:cs typeface="+mn-cs"/>
              </a:rPr>
              <a:t>Each of you will provide a short introduction – Name, Health Center, Role, Year(s) as a preceptor, and if you were a resident/where you completed your residency – overall background of yourself and experience!</a:t>
            </a:r>
          </a:p>
          <a:p>
            <a:pPr lvl="0"/>
            <a:r>
              <a:rPr lang="en-US" sz="1200" b="1" kern="1200" dirty="0" smtClean="0">
                <a:solidFill>
                  <a:schemeClr val="tx1"/>
                </a:solidFill>
                <a:effectLst/>
                <a:latin typeface="+mn-lt"/>
                <a:ea typeface="+mn-ea"/>
                <a:cs typeface="+mn-cs"/>
              </a:rPr>
              <a:t>1:40-1:50pm [about 3 minutes each] (2) Experience as a Preceptor: </a:t>
            </a:r>
            <a:r>
              <a:rPr lang="en-US" sz="1200" kern="1200" dirty="0" smtClean="0">
                <a:solidFill>
                  <a:schemeClr val="tx1"/>
                </a:solidFill>
                <a:effectLst/>
                <a:latin typeface="+mn-lt"/>
                <a:ea typeface="+mn-ea"/>
                <a:cs typeface="+mn-cs"/>
              </a:rPr>
              <a:t>Can you describe your experience </a:t>
            </a:r>
            <a:r>
              <a:rPr lang="en-US" sz="1200" kern="1200" dirty="0" err="1" smtClean="0">
                <a:solidFill>
                  <a:schemeClr val="tx1"/>
                </a:solidFill>
                <a:effectLst/>
                <a:latin typeface="+mn-lt"/>
                <a:ea typeface="+mn-ea"/>
                <a:cs typeface="+mn-cs"/>
              </a:rPr>
              <a:t>precepting</a:t>
            </a:r>
            <a:r>
              <a:rPr lang="en-US" sz="1200" kern="1200" dirty="0" smtClean="0">
                <a:solidFill>
                  <a:schemeClr val="tx1"/>
                </a:solidFill>
                <a:effectLst/>
                <a:latin typeface="+mn-lt"/>
                <a:ea typeface="+mn-ea"/>
                <a:cs typeface="+mn-cs"/>
              </a:rPr>
              <a:t>, including the value you see in serving as a preceptor, any challenges you've encountered/how you navigated those challenges, and how you would encourage a colleague to take on this responsibility?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If you don’t have any answer to all of those, no worries! Just looking for you to provide an overall background of your experience as a preceptor! </a:t>
            </a:r>
          </a:p>
          <a:p>
            <a:pPr lvl="0"/>
            <a:r>
              <a:rPr lang="en-US" sz="1200" b="1" kern="1200" dirty="0" smtClean="0">
                <a:solidFill>
                  <a:schemeClr val="tx1"/>
                </a:solidFill>
                <a:effectLst/>
                <a:latin typeface="+mn-lt"/>
                <a:ea typeface="+mn-ea"/>
                <a:cs typeface="+mn-cs"/>
              </a:rPr>
              <a:t>1:50-2:00pm (4) Open Discussion</a:t>
            </a:r>
            <a:r>
              <a:rPr lang="en-US" sz="1200" kern="1200" dirty="0" smtClean="0">
                <a:solidFill>
                  <a:schemeClr val="tx1"/>
                </a:solidFill>
                <a:effectLst/>
                <a:latin typeface="+mn-lt"/>
                <a:ea typeface="+mn-ea"/>
                <a:cs typeface="+mn-cs"/>
              </a:rPr>
              <a:t>: Q/A from our participants!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1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011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854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Charise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293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Charise</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70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Charise</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531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Charise</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2543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Charise</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146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5261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87790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7500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2773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Charise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0455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1246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5720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SUPPORT the achievement of competence, confidence, and mastery in all domains of primary care that are needed to serve as a full scope, primary care provider in a complex FQHC setting through a highly structured transition experience that includes the necessary depth, breadth, volume and intensity of clinical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9730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88EF3-B046-4CAC-B7B3-F7E028326A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068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54281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9185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04532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8685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0069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5840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549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4434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3654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92369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2783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5621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4412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Annual Conference is designed to bring together a community of 250+ innovators, leaders, and emerging leaders in leading and developing formal postgraduate programs as well as a cadre of tomorrow’s leaders (today’s NP/PA trainees and students) to learn from each other, but also from external stakeholders and experts in healthcare systems and policy.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conference is an opportunity for a relatively short but intense burst of continuing education in evolving best practices in APP postgraduate training, strategies for the planning, implementation, and success of service-delivery based postgraduate training, anticipated relevant future policy developments, and health care trends related to the movement. Breakout sessions will provide opportunity for specialized focus on critical elements of curriculum, evaluation, faculty development and accreditation.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Join us with program directors, managers, coordinators, and trainees from postgraduate APP training programs across the country. The Consortium’s 8th Annual Conference will provide valuable insights and resources to elevate your programs and enhance your impact in the field.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a great highlights video from the conference you could also share with NTTAP participants. Its talks about new programs and getting support. J  Thanks for your help promoting.  Kerry</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3"/>
              </a:rPr>
              <a:t>https://vimeo.com/1002782981/a40432e368?share=copy</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3F046B-C26C-46B2-A8DC-8CBA79D2A3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0277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5193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024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580FA-78DC-424F-BDA1-2B14F7514E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093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Meaghan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2176D-2FE2-4601-9A20-ED40EE1517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052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043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218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49891"/>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42295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0619728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7886127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61247"/>
            <a:ext cx="2628900" cy="47157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461247"/>
            <a:ext cx="7734300" cy="471571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7438620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800">
                <a:solidFill>
                  <a:srgbClr val="4E7E74"/>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rgbClr val="FAA86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1/17/2025</a:t>
            </a:fld>
            <a:endParaRPr lang="en-US" dirty="0"/>
          </a:p>
        </p:txBody>
      </p:sp>
      <p:sp>
        <p:nvSpPr>
          <p:cNvPr id="5" name="Footer Placeholder 4"/>
          <p:cNvSpPr>
            <a:spLocks noGrp="1"/>
          </p:cNvSpPr>
          <p:nvPr>
            <p:ph type="ftr" sz="quarter" idx="11"/>
          </p:nvPr>
        </p:nvSpPr>
        <p:spPr/>
        <p:txBody>
          <a:bodyPr/>
          <a:lstStyle>
            <a:lvl1pPr>
              <a:defRPr>
                <a:latin typeface="Myriad Pro" panose="020B0503030403020204" pitchFamily="34" charset="0"/>
              </a:defRPr>
            </a:lvl1p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dirty="0"/>
          </a:p>
        </p:txBody>
      </p:sp>
    </p:spTree>
    <p:extLst>
      <p:ext uri="{BB962C8B-B14F-4D97-AF65-F5344CB8AC3E}">
        <p14:creationId xmlns:p14="http://schemas.microsoft.com/office/powerpoint/2010/main" val="54906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30867"/>
            <a:ext cx="9906000" cy="965200"/>
          </a:xfrm>
          <a:prstGeom prst="rect">
            <a:avLst/>
          </a:prstGeom>
        </p:spPr>
        <p:txBody>
          <a:bodyPr/>
          <a:lstStyle>
            <a:lvl1pPr>
              <a:defRPr>
                <a:solidFill>
                  <a:srgbClr val="4E7E74"/>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838200" y="2573867"/>
            <a:ext cx="9906000" cy="3603096"/>
          </a:xfrm>
          <a:prstGeom prst="rect">
            <a:avLst/>
          </a:prstGeom>
        </p:spPr>
        <p:txBody>
          <a:bodyPr/>
          <a:lstStyle>
            <a:lvl1pPr>
              <a:defRPr>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1/17/2025</a:t>
            </a:fld>
            <a:endParaRPr lang="en-US" dirty="0"/>
          </a:p>
        </p:txBody>
      </p:sp>
      <p:sp>
        <p:nvSpPr>
          <p:cNvPr id="5" name="Footer Placeholder 4"/>
          <p:cNvSpPr>
            <a:spLocks noGrp="1"/>
          </p:cNvSpPr>
          <p:nvPr>
            <p:ph type="ftr" sz="quarter" idx="11"/>
          </p:nvPr>
        </p:nvSpPr>
        <p:spPr/>
        <p:txBody>
          <a:bodyPr/>
          <a:lstStyle>
            <a:lvl1pPr>
              <a:defRPr>
                <a:latin typeface="Myriad Pro" panose="020B0503030403020204" pitchFamily="34" charset="0"/>
              </a:defRPr>
            </a:lvl1p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dirty="0"/>
          </a:p>
        </p:txBody>
      </p:sp>
    </p:spTree>
    <p:extLst>
      <p:ext uri="{BB962C8B-B14F-4D97-AF65-F5344CB8AC3E}">
        <p14:creationId xmlns:p14="http://schemas.microsoft.com/office/powerpoint/2010/main" val="1018816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5400">
                <a:solidFill>
                  <a:srgbClr val="4E7E74"/>
                </a:solidFi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rgbClr val="FAA86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1/17/2025</a:t>
            </a:fld>
            <a:endParaRPr lang="en-US" dirty="0"/>
          </a:p>
        </p:txBody>
      </p:sp>
      <p:sp>
        <p:nvSpPr>
          <p:cNvPr id="5" name="Footer Placeholder 4"/>
          <p:cNvSpPr>
            <a:spLocks noGrp="1"/>
          </p:cNvSpPr>
          <p:nvPr>
            <p:ph type="ftr" sz="quarter" idx="11"/>
          </p:nvPr>
        </p:nvSpPr>
        <p:spPr/>
        <p:txBody>
          <a:bodyPr/>
          <a:lstStyle>
            <a:lvl1pPr>
              <a:defRPr>
                <a:latin typeface="Myriad Pro" panose="020B0503030403020204"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dirty="0"/>
          </a:p>
        </p:txBody>
      </p:sp>
    </p:spTree>
    <p:extLst>
      <p:ext uri="{BB962C8B-B14F-4D97-AF65-F5344CB8AC3E}">
        <p14:creationId xmlns:p14="http://schemas.microsoft.com/office/powerpoint/2010/main" val="331933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286933"/>
            <a:ext cx="9931400" cy="702734"/>
          </a:xfrm>
          <a:prstGeom prst="rect">
            <a:avLst/>
          </a:prstGeom>
        </p:spPr>
        <p:txBody>
          <a:bodyPr/>
          <a:lstStyle>
            <a:lvl1pPr>
              <a:defRPr>
                <a:solidFill>
                  <a:srgbClr val="4E7E74"/>
                </a:solidFill>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2421467"/>
            <a:ext cx="4953000" cy="3755496"/>
          </a:xfrm>
          <a:prstGeom prst="rect">
            <a:avLst/>
          </a:prstGeom>
        </p:spPr>
        <p:txBody>
          <a:bodyPr/>
          <a:lstStyle>
            <a:lvl1pPr>
              <a:defRPr>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26667" y="2421467"/>
            <a:ext cx="4842933" cy="3755496"/>
          </a:xfrm>
          <a:prstGeom prst="rect">
            <a:avLst/>
          </a:prstGeom>
        </p:spPr>
        <p:txBody>
          <a:bodyPr/>
          <a:lstStyle>
            <a:lvl1pPr>
              <a:defRPr>
                <a:solidFill>
                  <a:srgbClr val="FAA86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1/17/2025</a:t>
            </a:fld>
            <a:endParaRPr lang="en-US"/>
          </a:p>
        </p:txBody>
      </p:sp>
      <p:sp>
        <p:nvSpPr>
          <p:cNvPr id="6" name="Footer Placeholder 5"/>
          <p:cNvSpPr>
            <a:spLocks noGrp="1"/>
          </p:cNvSpPr>
          <p:nvPr>
            <p:ph type="ftr" sz="quarter" idx="11"/>
          </p:nvPr>
        </p:nvSpPr>
        <p:spPr/>
        <p:txBody>
          <a:bodyPr/>
          <a:lstStyle>
            <a:lvl1pPr>
              <a:defRPr>
                <a:latin typeface="Myriad Pro" panose="020B0503030403020204"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a:p>
        </p:txBody>
      </p:sp>
    </p:spTree>
    <p:extLst>
      <p:ext uri="{BB962C8B-B14F-4D97-AF65-F5344CB8AC3E}">
        <p14:creationId xmlns:p14="http://schemas.microsoft.com/office/powerpoint/2010/main" val="1988833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0CBEB-9421-4A92-AAAE-6288DC3D3FB7}" type="datetimeFigureOut">
              <a:rPr lang="en-US" smtClean="0"/>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668B850-2E84-4237-BADE-29D02FF66404}" type="slidenum">
              <a:rPr lang="en-US" smtClean="0"/>
              <a:t>‹#›</a:t>
            </a:fld>
            <a:endParaRPr lang="en-US"/>
          </a:p>
        </p:txBody>
      </p:sp>
    </p:spTree>
    <p:extLst>
      <p:ext uri="{BB962C8B-B14F-4D97-AF65-F5344CB8AC3E}">
        <p14:creationId xmlns:p14="http://schemas.microsoft.com/office/powerpoint/2010/main" val="552492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76867"/>
            <a:ext cx="3932237" cy="1600200"/>
          </a:xfrm>
          <a:prstGeom prst="rect">
            <a:avLst/>
          </a:prstGeom>
        </p:spPr>
        <p:txBody>
          <a:bodyPr anchor="b"/>
          <a:lstStyle>
            <a:lvl1pPr>
              <a:defRPr sz="3200">
                <a:solidFill>
                  <a:srgbClr val="4E7E74"/>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1176867"/>
            <a:ext cx="5510212" cy="4684183"/>
          </a:xfrm>
          <a:prstGeom prst="rect">
            <a:avLst/>
          </a:prstGeom>
        </p:spPr>
        <p:txBody>
          <a:bodyPr/>
          <a:lstStyle>
            <a:lvl1pPr>
              <a:defRPr sz="3200">
                <a:solidFill>
                  <a:srgbClr val="FAA861"/>
                </a:solidFill>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853266"/>
            <a:ext cx="3932237" cy="3015721"/>
          </a:xfrm>
          <a:prstGeom prst="rect">
            <a:avLst/>
          </a:prstGeom>
        </p:spPr>
        <p:txBody>
          <a:bodyPr/>
          <a:lstStyle>
            <a:lvl1pPr marL="0" indent="0">
              <a:buNone/>
              <a:defRPr sz="160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1/17/2025</a:t>
            </a:fld>
            <a:endParaRPr lang="en-US"/>
          </a:p>
        </p:txBody>
      </p:sp>
      <p:sp>
        <p:nvSpPr>
          <p:cNvPr id="6" name="Footer Placeholder 5"/>
          <p:cNvSpPr>
            <a:spLocks noGrp="1"/>
          </p:cNvSpPr>
          <p:nvPr>
            <p:ph type="ftr" sz="quarter" idx="11"/>
          </p:nvPr>
        </p:nvSpPr>
        <p:spPr/>
        <p:txBody>
          <a:bodyPr/>
          <a:lstStyle>
            <a:lvl1pPr>
              <a:defRPr>
                <a:latin typeface="Myriad Pro" panose="020B0503030403020204"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a:p>
        </p:txBody>
      </p:sp>
    </p:spTree>
    <p:extLst>
      <p:ext uri="{BB962C8B-B14F-4D97-AF65-F5344CB8AC3E}">
        <p14:creationId xmlns:p14="http://schemas.microsoft.com/office/powerpoint/2010/main" val="3268801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134533"/>
            <a:ext cx="3932237" cy="1600200"/>
          </a:xfrm>
          <a:prstGeom prst="rect">
            <a:avLst/>
          </a:prstGeom>
        </p:spPr>
        <p:txBody>
          <a:bodyPr anchor="b"/>
          <a:lstStyle>
            <a:lvl1pPr>
              <a:defRPr sz="3200">
                <a:solidFill>
                  <a:srgbClr val="4E7E74"/>
                </a:solidFill>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643467"/>
            <a:ext cx="5527145" cy="5217583"/>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853266"/>
            <a:ext cx="3932237" cy="3015721"/>
          </a:xfrm>
          <a:prstGeom prst="rect">
            <a:avLst/>
          </a:prstGeo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1/17/2025</a:t>
            </a:fld>
            <a:endParaRPr lang="en-US"/>
          </a:p>
        </p:txBody>
      </p:sp>
      <p:sp>
        <p:nvSpPr>
          <p:cNvPr id="6" name="Footer Placeholder 5"/>
          <p:cNvSpPr>
            <a:spLocks noGrp="1"/>
          </p:cNvSpPr>
          <p:nvPr>
            <p:ph type="ftr" sz="quarter" idx="11"/>
          </p:nvPr>
        </p:nvSpPr>
        <p:spPr/>
        <p:txBody>
          <a:bodyPr/>
          <a:lstStyle>
            <a:lvl1pPr>
              <a:defRPr>
                <a:latin typeface="Myriad Pro" panose="020B0503030403020204"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a:p>
        </p:txBody>
      </p:sp>
    </p:spTree>
    <p:extLst>
      <p:ext uri="{BB962C8B-B14F-4D97-AF65-F5344CB8AC3E}">
        <p14:creationId xmlns:p14="http://schemas.microsoft.com/office/powerpoint/2010/main" val="1693014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6D51C0C-53E4-5A42-A896-30E9BFCDBC63}"/>
              </a:ext>
            </a:extLst>
          </p:cNvPr>
          <p:cNvSpPr>
            <a:spLocks noGrp="1"/>
          </p:cNvSpPr>
          <p:nvPr>
            <p:ph type="title"/>
          </p:nvPr>
        </p:nvSpPr>
        <p:spPr>
          <a:xfrm>
            <a:off x="451322" y="1159544"/>
            <a:ext cx="11199737" cy="953305"/>
          </a:xfrm>
          <a:prstGeom prst="rect">
            <a:avLst/>
          </a:prstGeom>
        </p:spPr>
        <p:txBody>
          <a:bodyPr>
            <a:normAutofit/>
          </a:bodyPr>
          <a:lstStyle/>
          <a:p>
            <a:pPr algn="l"/>
            <a:endParaRPr lang="en-US" sz="4800" dirty="0">
              <a:solidFill>
                <a:srgbClr val="0B5AAC"/>
              </a:solidFill>
            </a:endParaRPr>
          </a:p>
        </p:txBody>
      </p:sp>
      <p:sp>
        <p:nvSpPr>
          <p:cNvPr id="8" name="Content Placeholder 4">
            <a:extLst>
              <a:ext uri="{FF2B5EF4-FFF2-40B4-BE49-F238E27FC236}">
                <a16:creationId xmlns:a16="http://schemas.microsoft.com/office/drawing/2014/main" id="{F0C5200E-B055-0A48-8262-4FE1516C83DA}"/>
              </a:ext>
            </a:extLst>
          </p:cNvPr>
          <p:cNvSpPr>
            <a:spLocks noGrp="1"/>
          </p:cNvSpPr>
          <p:nvPr>
            <p:ph idx="1"/>
          </p:nvPr>
        </p:nvSpPr>
        <p:spPr>
          <a:xfrm>
            <a:off x="451322" y="2112849"/>
            <a:ext cx="11199737" cy="3966641"/>
          </a:xfrm>
          <a:prstGeom prst="rect">
            <a:avLst/>
          </a:prstGeom>
        </p:spPr>
        <p:txBody>
          <a:bodyPr>
            <a:normAutofit/>
          </a:bodyPr>
          <a:lstStyle/>
          <a:p>
            <a:pPr>
              <a:buClr>
                <a:srgbClr val="6AB946"/>
              </a:buClr>
              <a:buSzPct val="85000"/>
              <a:buFont typeface="Wingdings" charset="2"/>
              <a:buChar char="u"/>
            </a:pPr>
            <a:endParaRPr lang="en-US" sz="3200" dirty="0"/>
          </a:p>
        </p:txBody>
      </p:sp>
      <p:sp>
        <p:nvSpPr>
          <p:cNvPr id="9" name="Slide Number Placeholder 5">
            <a:extLst>
              <a:ext uri="{FF2B5EF4-FFF2-40B4-BE49-F238E27FC236}">
                <a16:creationId xmlns:a16="http://schemas.microsoft.com/office/drawing/2014/main" id="{655D2F71-30BA-F44A-806E-5C02EAAEC643}"/>
              </a:ext>
            </a:extLst>
          </p:cNvPr>
          <p:cNvSpPr>
            <a:spLocks noGrp="1"/>
          </p:cNvSpPr>
          <p:nvPr>
            <p:ph type="sldNum" sz="quarter" idx="12"/>
          </p:nvPr>
        </p:nvSpPr>
        <p:spPr>
          <a:xfrm>
            <a:off x="9218412" y="6416452"/>
            <a:ext cx="2844800" cy="365125"/>
          </a:xfrm>
          <a:prstGeom prst="rect">
            <a:avLst/>
          </a:prstGeom>
        </p:spPr>
        <p:txBody>
          <a:bodyPr/>
          <a:lstStyle>
            <a:lvl1pPr>
              <a:defRPr sz="1333">
                <a:solidFill>
                  <a:schemeClr val="bg1"/>
                </a:solidFill>
              </a:defRPr>
            </a:lvl1pPr>
          </a:lstStyle>
          <a:p>
            <a:pPr algn="r"/>
            <a:fld id="{822BA8FC-1EE2-E04D-A7FB-89AD5AE6761C}" type="slidenum">
              <a:rPr lang="en-US" smtClean="0"/>
              <a:pPr algn="r"/>
              <a:t>‹#›</a:t>
            </a:fld>
            <a:endParaRPr lang="en-US" dirty="0"/>
          </a:p>
        </p:txBody>
      </p:sp>
    </p:spTree>
    <p:extLst>
      <p:ext uri="{BB962C8B-B14F-4D97-AF65-F5344CB8AC3E}">
        <p14:creationId xmlns:p14="http://schemas.microsoft.com/office/powerpoint/2010/main" val="3344198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41901613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22BA8FC-1EE2-E04D-A7FB-89AD5AE6761C}" type="slidenum">
              <a:rPr lang="en-US" smtClean="0"/>
              <a:t>‹#›</a:t>
            </a:fld>
            <a:endParaRPr lang="en-US" dirty="0"/>
          </a:p>
        </p:txBody>
      </p:sp>
    </p:spTree>
    <p:extLst>
      <p:ext uri="{BB962C8B-B14F-4D97-AF65-F5344CB8AC3E}">
        <p14:creationId xmlns:p14="http://schemas.microsoft.com/office/powerpoint/2010/main" val="2852949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22BA8FC-1EE2-E04D-A7FB-89AD5AE6761C}" type="slidenum">
              <a:rPr lang="en-US" smtClean="0"/>
              <a:t>‹#›</a:t>
            </a:fld>
            <a:endParaRPr lang="en-US" dirty="0"/>
          </a:p>
        </p:txBody>
      </p:sp>
    </p:spTree>
    <p:extLst>
      <p:ext uri="{BB962C8B-B14F-4D97-AF65-F5344CB8AC3E}">
        <p14:creationId xmlns:p14="http://schemas.microsoft.com/office/powerpoint/2010/main" val="359139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22BA8FC-1EE2-E04D-A7FB-89AD5AE6761C}" type="slidenum">
              <a:rPr lang="en-US" smtClean="0"/>
              <a:t>‹#›</a:t>
            </a:fld>
            <a:endParaRPr lang="en-US" dirty="0"/>
          </a:p>
        </p:txBody>
      </p:sp>
    </p:spTree>
    <p:extLst>
      <p:ext uri="{BB962C8B-B14F-4D97-AF65-F5344CB8AC3E}">
        <p14:creationId xmlns:p14="http://schemas.microsoft.com/office/powerpoint/2010/main" val="358518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822BA8FC-1EE2-E04D-A7FB-89AD5AE6761C}" type="slidenum">
              <a:rPr lang="en-US" smtClean="0"/>
              <a:t>‹#›</a:t>
            </a:fld>
            <a:endParaRPr lang="en-US" dirty="0"/>
          </a:p>
        </p:txBody>
      </p:sp>
    </p:spTree>
    <p:extLst>
      <p:ext uri="{BB962C8B-B14F-4D97-AF65-F5344CB8AC3E}">
        <p14:creationId xmlns:p14="http://schemas.microsoft.com/office/powerpoint/2010/main" val="3738604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822BA8FC-1EE2-E04D-A7FB-89AD5AE6761C}" type="slidenum">
              <a:rPr lang="en-US" smtClean="0"/>
              <a:t>‹#›</a:t>
            </a:fld>
            <a:endParaRPr lang="en-US" dirty="0"/>
          </a:p>
        </p:txBody>
      </p:sp>
    </p:spTree>
    <p:extLst>
      <p:ext uri="{BB962C8B-B14F-4D97-AF65-F5344CB8AC3E}">
        <p14:creationId xmlns:p14="http://schemas.microsoft.com/office/powerpoint/2010/main" val="3205765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822BA8FC-1EE2-E04D-A7FB-89AD5AE6761C}" type="slidenum">
              <a:rPr lang="en-US" smtClean="0"/>
              <a:t>‹#›</a:t>
            </a:fld>
            <a:endParaRPr lang="en-US" dirty="0"/>
          </a:p>
        </p:txBody>
      </p:sp>
    </p:spTree>
    <p:extLst>
      <p:ext uri="{BB962C8B-B14F-4D97-AF65-F5344CB8AC3E}">
        <p14:creationId xmlns:p14="http://schemas.microsoft.com/office/powerpoint/2010/main" val="629922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22BA8FC-1EE2-E04D-A7FB-89AD5AE6761C}" type="slidenum">
              <a:rPr lang="en-US" smtClean="0"/>
              <a:t>‹#›</a:t>
            </a:fld>
            <a:endParaRPr lang="en-US" dirty="0"/>
          </a:p>
        </p:txBody>
      </p:sp>
    </p:spTree>
    <p:extLst>
      <p:ext uri="{BB962C8B-B14F-4D97-AF65-F5344CB8AC3E}">
        <p14:creationId xmlns:p14="http://schemas.microsoft.com/office/powerpoint/2010/main" val="1623793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Drag picture to placeholder or click icon to add</a:t>
            </a:r>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22BA8FC-1EE2-E04D-A7FB-89AD5AE6761C}" type="slidenum">
              <a:rPr lang="en-US" smtClean="0"/>
              <a:t>‹#›</a:t>
            </a:fld>
            <a:endParaRPr lang="en-US" dirty="0"/>
          </a:p>
        </p:txBody>
      </p:sp>
    </p:spTree>
    <p:extLst>
      <p:ext uri="{BB962C8B-B14F-4D97-AF65-F5344CB8AC3E}">
        <p14:creationId xmlns:p14="http://schemas.microsoft.com/office/powerpoint/2010/main" val="402578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22BA8FC-1EE2-E04D-A7FB-89AD5AE6761C}" type="slidenum">
              <a:rPr lang="en-US" smtClean="0"/>
              <a:t>‹#›</a:t>
            </a:fld>
            <a:endParaRPr lang="en-US" dirty="0"/>
          </a:p>
        </p:txBody>
      </p:sp>
    </p:spTree>
    <p:extLst>
      <p:ext uri="{BB962C8B-B14F-4D97-AF65-F5344CB8AC3E}">
        <p14:creationId xmlns:p14="http://schemas.microsoft.com/office/powerpoint/2010/main" val="960546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22BA8FC-1EE2-E04D-A7FB-89AD5AE6761C}" type="slidenum">
              <a:rPr lang="en-US" smtClean="0"/>
              <a:t>‹#›</a:t>
            </a:fld>
            <a:endParaRPr lang="en-US" dirty="0"/>
          </a:p>
        </p:txBody>
      </p:sp>
    </p:spTree>
    <p:extLst>
      <p:ext uri="{BB962C8B-B14F-4D97-AF65-F5344CB8AC3E}">
        <p14:creationId xmlns:p14="http://schemas.microsoft.com/office/powerpoint/2010/main" val="348788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0583567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4148210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22962"/>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27390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3562912"/>
            <a:ext cx="5157787" cy="251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27390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562912"/>
            <a:ext cx="5183188" cy="251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0718647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6151341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19578914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86753"/>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1586753"/>
            <a:ext cx="6172200" cy="42742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3186953"/>
            <a:ext cx="3932237" cy="257735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2953470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97106"/>
            <a:ext cx="3932237" cy="125505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1497106"/>
            <a:ext cx="6172200" cy="43639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841812"/>
            <a:ext cx="3932237" cy="3027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6388002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3.emf"/><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4.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1415583"/>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877671"/>
            <a:ext cx="10515600" cy="329929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yriad Pro" panose="020B0503030403020204" pitchFamily="34" charset="0"/>
              </a:defRPr>
            </a:lvl1pPr>
          </a:lstStyle>
          <a:p>
            <a:fld id="{53E5B161-B30D-465E-9C63-9055E32FD1B5}" type="slidenum">
              <a:rPr lang="en-US" smtClean="0"/>
              <a:pPr/>
              <a:t>‹#›</a:t>
            </a:fld>
            <a:endParaRPr lang="en-US" dirty="0"/>
          </a:p>
        </p:txBody>
      </p:sp>
    </p:spTree>
    <p:extLst>
      <p:ext uri="{BB962C8B-B14F-4D97-AF65-F5344CB8AC3E}">
        <p14:creationId xmlns:p14="http://schemas.microsoft.com/office/powerpoint/2010/main" val="220602293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0CBEB-9421-4A92-AAAE-6288DC3D3FB7}" type="datetimeFigureOut">
              <a:rPr lang="en-US" smtClean="0"/>
              <a:t>1/17/2025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FA1C6C4B-80F7-B032-2B6D-1ADC4F15EC00}"/>
              </a:ext>
            </a:extLst>
          </p:cNvPr>
          <p:cNvPicPr>
            <a:picLocks noChangeAspect="1"/>
          </p:cNvPicPr>
          <p:nvPr userDrawn="1"/>
        </p:nvPicPr>
        <p:blipFill rotWithShape="1">
          <a:blip r:embed="rId9"/>
          <a:srcRect l="45665" t="66193" r="2289" b="-4"/>
          <a:stretch/>
        </p:blipFill>
        <p:spPr>
          <a:xfrm rot="16200000">
            <a:off x="7509934" y="2175931"/>
            <a:ext cx="6858004" cy="2506132"/>
          </a:xfrm>
          <a:prstGeom prst="rect">
            <a:avLst/>
          </a:prstGeom>
        </p:spPr>
      </p:pic>
      <p:sp>
        <p:nvSpPr>
          <p:cNvPr id="12" name="Slide Number Placeholder 3">
            <a:extLst>
              <a:ext uri="{FF2B5EF4-FFF2-40B4-BE49-F238E27FC236}">
                <a16:creationId xmlns:a16="http://schemas.microsoft.com/office/drawing/2014/main" id="{3B98FDE9-BFB1-898D-4869-01B7BBFA4168}"/>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68B850-2E84-4237-BADE-29D02FF66404}" type="slidenum">
              <a:rPr lang="en-US" smtClean="0"/>
              <a:pPr/>
              <a:t>‹#›</a:t>
            </a:fld>
            <a:endParaRPr lang="en-US" dirty="0">
              <a:latin typeface="Myriad Pro" panose="020B0503030403020204" pitchFamily="34" charset="0"/>
            </a:endParaRPr>
          </a:p>
        </p:txBody>
      </p:sp>
      <p:pic>
        <p:nvPicPr>
          <p:cNvPr id="13" name="Picture 12">
            <a:extLst>
              <a:ext uri="{FF2B5EF4-FFF2-40B4-BE49-F238E27FC236}">
                <a16:creationId xmlns:a16="http://schemas.microsoft.com/office/drawing/2014/main" id="{6C4B8E05-5328-2611-6E52-38CB5C508F42}"/>
              </a:ext>
            </a:extLst>
          </p:cNvPr>
          <p:cNvPicPr>
            <a:picLocks noChangeAspect="1"/>
          </p:cNvPicPr>
          <p:nvPr userDrawn="1"/>
        </p:nvPicPr>
        <p:blipFill>
          <a:blip r:embed="rId10"/>
          <a:stretch>
            <a:fillRect/>
          </a:stretch>
        </p:blipFill>
        <p:spPr>
          <a:xfrm>
            <a:off x="687360" y="612603"/>
            <a:ext cx="2082800" cy="412750"/>
          </a:xfrm>
          <a:prstGeom prst="rect">
            <a:avLst/>
          </a:prstGeom>
        </p:spPr>
      </p:pic>
    </p:spTree>
    <p:extLst>
      <p:ext uri="{BB962C8B-B14F-4D97-AF65-F5344CB8AC3E}">
        <p14:creationId xmlns:p14="http://schemas.microsoft.com/office/powerpoint/2010/main" val="289721828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D06472ED-54A8-9243-82D2-84799D8BA41A}"/>
              </a:ext>
            </a:extLst>
          </p:cNvPr>
          <p:cNvSpPr>
            <a:spLocks noGrp="1"/>
          </p:cNvSpPr>
          <p:nvPr>
            <p:ph type="title"/>
          </p:nvPr>
        </p:nvSpPr>
        <p:spPr>
          <a:xfrm>
            <a:off x="0" y="1224775"/>
            <a:ext cx="12192000" cy="810087"/>
          </a:xfrm>
          <a:prstGeom prst="rect">
            <a:avLst/>
          </a:prstGeom>
        </p:spPr>
        <p:txBody>
          <a:bodyPr vert="horz" lIns="91440" tIns="45720" rIns="91440" bIns="45720" rtlCol="0" anchor="t">
            <a:normAutofit/>
          </a:bodyPr>
          <a:lstStyle/>
          <a:p>
            <a:r>
              <a:rPr lang="en-US" dirty="0"/>
              <a:t>Click to edit Master title style</a:t>
            </a:r>
          </a:p>
        </p:txBody>
      </p:sp>
      <p:sp>
        <p:nvSpPr>
          <p:cNvPr id="9" name="Slide Number Placeholder 8">
            <a:extLst>
              <a:ext uri="{FF2B5EF4-FFF2-40B4-BE49-F238E27FC236}">
                <a16:creationId xmlns:a16="http://schemas.microsoft.com/office/drawing/2014/main" id="{96CA1848-EA9C-FB4E-B72B-4142A0A341EF}"/>
              </a:ext>
            </a:extLst>
          </p:cNvPr>
          <p:cNvSpPr>
            <a:spLocks noGrp="1"/>
          </p:cNvSpPr>
          <p:nvPr>
            <p:ph type="sldNum" sz="quarter" idx="4"/>
          </p:nvPr>
        </p:nvSpPr>
        <p:spPr>
          <a:xfrm>
            <a:off x="9448800" y="6431721"/>
            <a:ext cx="2743200" cy="366183"/>
          </a:xfrm>
          <a:prstGeom prst="rect">
            <a:avLst/>
          </a:prstGeom>
        </p:spPr>
        <p:txBody>
          <a:bodyPr vert="horz" lIns="91440" tIns="45720" rIns="91440" bIns="45720" rtlCol="0" anchor="ctr"/>
          <a:lstStyle>
            <a:lvl1pPr algn="r">
              <a:defRPr sz="1333">
                <a:solidFill>
                  <a:schemeClr val="bg1"/>
                </a:solidFill>
              </a:defRPr>
            </a:lvl1pPr>
          </a:lstStyle>
          <a:p>
            <a:fld id="{9E3D7A26-89E2-D54F-B09C-F802BB5990F3}" type="slidenum">
              <a:rPr lang="en-US" smtClean="0"/>
              <a:pPr/>
              <a:t>‹#›</a:t>
            </a:fld>
            <a:endParaRPr lang="en-US" sz="1333" dirty="0"/>
          </a:p>
        </p:txBody>
      </p:sp>
      <p:sp>
        <p:nvSpPr>
          <p:cNvPr id="10" name="Text Placeholder 9">
            <a:extLst>
              <a:ext uri="{FF2B5EF4-FFF2-40B4-BE49-F238E27FC236}">
                <a16:creationId xmlns:a16="http://schemas.microsoft.com/office/drawing/2014/main" id="{837BC550-A7B8-7D42-80BD-A50EAB21E69A}"/>
              </a:ext>
            </a:extLst>
          </p:cNvPr>
          <p:cNvSpPr>
            <a:spLocks noGrp="1"/>
          </p:cNvSpPr>
          <p:nvPr>
            <p:ph type="body" idx="1"/>
          </p:nvPr>
        </p:nvSpPr>
        <p:spPr>
          <a:xfrm>
            <a:off x="446468" y="2046490"/>
            <a:ext cx="11307651" cy="430986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E7391EB6-4C0F-094C-89C7-EA5C9C028CF9}"/>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Tree>
    <p:extLst>
      <p:ext uri="{BB962C8B-B14F-4D97-AF65-F5344CB8AC3E}">
        <p14:creationId xmlns:p14="http://schemas.microsoft.com/office/powerpoint/2010/main" val="78598213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hdr="0" ftr="0" dt="0"/>
  <p:txStyles>
    <p:titleStyle>
      <a:lvl1pPr algn="ctr" defTabSz="609585" rtl="0" eaLnBrk="1" latinLnBrk="0" hangingPunct="1">
        <a:spcBef>
          <a:spcPct val="0"/>
        </a:spcBef>
        <a:buNone/>
        <a:defRPr sz="4800" b="1" kern="1200" spc="-27" baseline="0">
          <a:solidFill>
            <a:srgbClr val="0B5AAC"/>
          </a:solidFill>
          <a:latin typeface="+mj-lt"/>
          <a:ea typeface="+mj-ea"/>
          <a:cs typeface="+mj-cs"/>
        </a:defRPr>
      </a:lvl1pPr>
    </p:titleStyle>
    <p:bodyStyle>
      <a:lvl1pPr marL="306910" indent="-306910" algn="l" defTabSz="609585" rtl="0" eaLnBrk="1" latinLnBrk="0" hangingPunct="1">
        <a:spcBef>
          <a:spcPct val="20000"/>
        </a:spcBef>
        <a:buClr>
          <a:srgbClr val="6AB946"/>
        </a:buClr>
        <a:buSzPct val="100000"/>
        <a:buFont typeface="Big Caslon Medium" panose="02000603090000020003" pitchFamily="2" charset="-79"/>
        <a:buChar char="◆"/>
        <a:tabLst/>
        <a:defRPr sz="3733" kern="1200" spc="-27" baseline="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spc="-27" baseline="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733" kern="1200" spc="-27" baseline="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3733" kern="1200" spc="-27" baseline="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3733" kern="1200" spc="-27" baseline="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5.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image" Target="../media/image5.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6.xml"/><Relationship Id="rId5" Type="http://schemas.openxmlformats.org/officeDocument/2006/relationships/image" Target="../media/image5.jpe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image" Target="../media/image5.jpeg"/><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image" Target="../media/image5.jpeg"/><Relationship Id="rId5" Type="http://schemas.openxmlformats.org/officeDocument/2006/relationships/image" Target="../media/image30.jpe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s://www.apppostgradtraining.com/wp-content/uploads/2023/02/Accreditation-Standards-2023.pdf" TargetMode="External"/><Relationship Id="rId2" Type="http://schemas.openxmlformats.org/officeDocument/2006/relationships/notesSlide" Target="../notesSlides/notesSlide36.xml"/><Relationship Id="rId1" Type="http://schemas.openxmlformats.org/officeDocument/2006/relationships/slideLayout" Target="../slideLayouts/slideLayout16.xml"/><Relationship Id="rId5" Type="http://schemas.openxmlformats.org/officeDocument/2006/relationships/image" Target="../media/image5.jpe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16.xml"/><Relationship Id="rId5" Type="http://schemas.openxmlformats.org/officeDocument/2006/relationships/image" Target="../media/image5.jpeg"/><Relationship Id="rId4" Type="http://schemas.openxmlformats.org/officeDocument/2006/relationships/hyperlink" Target="https://www.apppostgradtraining.com/wp-content/uploads/2023/02/Accreditation-Standards-2023.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16.xml"/><Relationship Id="rId5" Type="http://schemas.openxmlformats.org/officeDocument/2006/relationships/image" Target="../media/image5.jpeg"/><Relationship Id="rId4" Type="http://schemas.openxmlformats.org/officeDocument/2006/relationships/hyperlink" Target="https://www.apppostgradtraining.com/wp-content/uploads/2023/02/Accreditation-Standards-2023.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3" Type="http://schemas.openxmlformats.org/officeDocument/2006/relationships/hyperlink" Target="https://www.apppostgradtraining.com/" TargetMode="External"/><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5.jpeg"/><Relationship Id="rId4" Type="http://schemas.openxmlformats.org/officeDocument/2006/relationships/hyperlink" Target="https://education.weitzmaninstitute.org/content/nttap-postgraduate-nurse-practitioner-np-andor-physician-associate-pa-training-programs#group-tabs-node-course-default1"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5.jpeg"/><Relationship Id="rId7" Type="http://schemas.openxmlformats.org/officeDocument/2006/relationships/hyperlink" Target="https://www.healthcenterinfo.org/" TargetMode="External"/><Relationship Id="rId2" Type="http://schemas.openxmlformats.org/officeDocument/2006/relationships/notesSlide" Target="../notesSlides/notesSlide56.xml"/><Relationship Id="rId1" Type="http://schemas.openxmlformats.org/officeDocument/2006/relationships/slideLayout" Target="../slideLayouts/slideLayout16.xml"/><Relationship Id="rId6" Type="http://schemas.openxmlformats.org/officeDocument/2006/relationships/hyperlink" Target="https://www.weitzmaninstitute.org/ncaresources" TargetMode="External"/><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5.png"/></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7.xml"/><Relationship Id="rId1" Type="http://schemas.openxmlformats.org/officeDocument/2006/relationships/slideLayout" Target="../slideLayouts/slideLayout16.xml"/><Relationship Id="rId6" Type="http://schemas.openxmlformats.org/officeDocument/2006/relationships/hyperlink" Target="mailto:flowerb@mwhs1.com" TargetMode="External"/><Relationship Id="rId5" Type="http://schemas.openxmlformats.org/officeDocument/2006/relationships/hyperlink" Target="mailto:angersm@mwhs1.com" TargetMode="External"/><Relationship Id="rId4" Type="http://schemas.openxmlformats.org/officeDocument/2006/relationships/hyperlink" Target="mailto:Amanda@mwhs1.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weitzmaninstitute.org/content/nttap-postgraduate-nurse-practitioner-np-andor-physician-associate-pa-training-programs#group-tabs-node-course-default1"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hyperlink" Target="https://drive.google.com/drive/folders/1sW7j58D40x9YMs1s7s3JDxZtUU8hhfxl?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79156"/>
            <a:ext cx="12192000" cy="890527"/>
          </a:xfrm>
        </p:spPr>
        <p:txBody>
          <a:bodyPr/>
          <a:lstStyle/>
          <a:p>
            <a:r>
              <a:rPr lang="en-US" b="1" dirty="0" smtClean="0">
                <a:latin typeface="Calibri Light" panose="020F0302020204030204" pitchFamily="34" charset="0"/>
                <a:cs typeface="Calibri Light" panose="020F0302020204030204" pitchFamily="34" charset="0"/>
              </a:rPr>
              <a:t>Postgraduate NP and/or PA Training Programs Learning Collaborative</a:t>
            </a:r>
            <a:endParaRPr lang="en-US" b="1" dirty="0">
              <a:latin typeface="Calibri Light" panose="020F0302020204030204" pitchFamily="34" charset="0"/>
              <a:cs typeface="Calibri Light" panose="020F0302020204030204" pitchFamily="34" charset="0"/>
            </a:endParaRPr>
          </a:p>
        </p:txBody>
      </p:sp>
      <p:sp>
        <p:nvSpPr>
          <p:cNvPr id="3" name="Subtitle 2"/>
          <p:cNvSpPr>
            <a:spLocks noGrp="1"/>
          </p:cNvSpPr>
          <p:nvPr>
            <p:ph type="subTitle" idx="1"/>
          </p:nvPr>
        </p:nvSpPr>
        <p:spPr>
          <a:xfrm>
            <a:off x="0" y="3769683"/>
            <a:ext cx="12192000" cy="1696697"/>
          </a:xfrm>
        </p:spPr>
        <p:txBody>
          <a:bodyPr/>
          <a:lstStyle/>
          <a:p>
            <a:r>
              <a:rPr lang="en-US" sz="3600" b="1" dirty="0">
                <a:latin typeface="Calibri Light" panose="020F0302020204030204" pitchFamily="34" charset="0"/>
                <a:cs typeface="Calibri Light" panose="020F0302020204030204" pitchFamily="34" charset="0"/>
              </a:rPr>
              <a:t>Session Four: Tuesday January </a:t>
            </a:r>
            <a:r>
              <a:rPr lang="en-US" sz="3600" b="1" dirty="0" smtClean="0">
                <a:latin typeface="Calibri Light" panose="020F0302020204030204" pitchFamily="34" charset="0"/>
                <a:cs typeface="Calibri Light" panose="020F0302020204030204" pitchFamily="34" charset="0"/>
              </a:rPr>
              <a:t>21</a:t>
            </a:r>
            <a:r>
              <a:rPr lang="en-US" sz="3600" b="1" baseline="30000" dirty="0" smtClean="0">
                <a:latin typeface="Calibri Light" panose="020F0302020204030204" pitchFamily="34" charset="0"/>
                <a:cs typeface="Calibri Light" panose="020F0302020204030204" pitchFamily="34" charset="0"/>
              </a:rPr>
              <a:t>st</a:t>
            </a:r>
            <a:r>
              <a:rPr lang="en-US" sz="3600" b="1" dirty="0" smtClean="0">
                <a:latin typeface="Calibri Light" panose="020F0302020204030204" pitchFamily="34" charset="0"/>
                <a:cs typeface="Calibri Light" panose="020F0302020204030204" pitchFamily="34" charset="0"/>
              </a:rPr>
              <a:t>, 2025</a:t>
            </a:r>
            <a:endParaRPr lang="en-US" sz="3600" b="1"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173411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graphicFrame>
        <p:nvGraphicFramePr>
          <p:cNvPr id="6" name="Content Placeholder 3"/>
          <p:cNvGraphicFramePr>
            <a:graphicFrameLocks/>
          </p:cNvGraphicFramePr>
          <p:nvPr>
            <p:extLst/>
          </p:nvPr>
        </p:nvGraphicFramePr>
        <p:xfrm>
          <a:off x="560320" y="1611091"/>
          <a:ext cx="10581814" cy="4736626"/>
        </p:xfrm>
        <a:graphic>
          <a:graphicData uri="http://schemas.openxmlformats.org/drawingml/2006/table">
            <a:tbl>
              <a:tblPr firstRow="1" firstCol="1" bandRow="1">
                <a:tableStyleId>{5940675A-B579-460E-94D1-54222C63F5DA}</a:tableStyleId>
              </a:tblPr>
              <a:tblGrid>
                <a:gridCol w="5290907">
                  <a:extLst>
                    <a:ext uri="{9D8B030D-6E8A-4147-A177-3AD203B41FA5}">
                      <a16:colId xmlns:a16="http://schemas.microsoft.com/office/drawing/2014/main" val="20000"/>
                    </a:ext>
                  </a:extLst>
                </a:gridCol>
                <a:gridCol w="5290907">
                  <a:extLst>
                    <a:ext uri="{9D8B030D-6E8A-4147-A177-3AD203B41FA5}">
                      <a16:colId xmlns:a16="http://schemas.microsoft.com/office/drawing/2014/main" val="20001"/>
                    </a:ext>
                  </a:extLst>
                </a:gridCol>
              </a:tblGrid>
              <a:tr h="407416">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400" dirty="0" smtClean="0">
                          <a:effectLst/>
                          <a:latin typeface="Calibri Light" panose="020F0302020204030204" pitchFamily="34" charset="0"/>
                          <a:cs typeface="Calibri Light" panose="020F0302020204030204" pitchFamily="34" charset="0"/>
                        </a:rPr>
                        <a:t>2024-2025 Cohort</a:t>
                      </a:r>
                      <a:endParaRPr lang="en-US" sz="3600" dirty="0">
                        <a:effectLst/>
                        <a:latin typeface="Calibri Light" panose="020F0302020204030204" pitchFamily="34" charset="0"/>
                        <a:ea typeface="Calibri"/>
                        <a:cs typeface="Calibri Light" panose="020F0302020204030204" pitchFamily="34" charset="0"/>
                      </a:endParaRPr>
                    </a:p>
                  </a:txBody>
                  <a:tcPr marL="68580" marR="68580" marT="0" marB="0" anchor="ctr">
                    <a:solidFill>
                      <a:srgbClr val="4E7E74"/>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endParaRPr lang="en-US" sz="2800" dirty="0">
                        <a:effectLst/>
                        <a:latin typeface="Calibri Light" panose="020F0302020204030204" pitchFamily="34" charset="0"/>
                        <a:ea typeface="Calibri"/>
                        <a:cs typeface="Calibri Light" panose="020F0302020204030204" pitchFamily="34" charset="0"/>
                      </a:endParaRPr>
                    </a:p>
                  </a:txBody>
                  <a:tcPr marL="68580" marR="68580" marT="0" marB="0" anchor="ctr">
                    <a:solidFill>
                      <a:srgbClr val="4E7E74"/>
                    </a:solidFill>
                  </a:tcPr>
                </a:tc>
                <a:extLst>
                  <a:ext uri="{0D108BD9-81ED-4DB2-BD59-A6C34878D82A}">
                    <a16:rowId xmlns:a16="http://schemas.microsoft.com/office/drawing/2014/main" val="10000"/>
                  </a:ext>
                </a:extLst>
              </a:tr>
              <a:tr h="309570">
                <a:tc>
                  <a:txBody>
                    <a:bodyPr/>
                    <a:lstStyle/>
                    <a:p>
                      <a:pPr marL="0" indent="0">
                        <a:buFont typeface="+mj-lt"/>
                        <a:buNone/>
                      </a:pPr>
                      <a:r>
                        <a:rPr lang="en-US" sz="1400" dirty="0" smtClean="0">
                          <a:solidFill>
                            <a:schemeClr val="tx1"/>
                          </a:solidFill>
                          <a:latin typeface="Calibri Light" panose="020F0302020204030204" pitchFamily="34" charset="0"/>
                          <a:cs typeface="Calibri Light" panose="020F0302020204030204" pitchFamily="34" charset="0"/>
                        </a:rPr>
                        <a:t>Alivio Medical Center</a:t>
                      </a:r>
                    </a:p>
                  </a:txBody>
                  <a:tcPr anchor="ctr">
                    <a:solidFill>
                      <a:schemeClr val="bg1"/>
                    </a:solidFill>
                  </a:tcPr>
                </a:tc>
                <a:tc>
                  <a:txBody>
                    <a:bodyPr/>
                    <a:lstStyle/>
                    <a:p>
                      <a:pPr marL="0" indent="0">
                        <a:buFont typeface="+mj-lt"/>
                        <a:buNone/>
                      </a:pPr>
                      <a:r>
                        <a:rPr lang="en-US" sz="1400" dirty="0" smtClean="0">
                          <a:solidFill>
                            <a:schemeClr val="tx1"/>
                          </a:solidFill>
                          <a:latin typeface="Calibri Light" panose="020F0302020204030204" pitchFamily="34" charset="0"/>
                          <a:cs typeface="Calibri Light" panose="020F0302020204030204" pitchFamily="34" charset="0"/>
                        </a:rPr>
                        <a:t>Chicago, Illinois </a:t>
                      </a:r>
                    </a:p>
                  </a:txBody>
                  <a:tcPr anchor="ctr">
                    <a:solidFill>
                      <a:schemeClr val="bg1"/>
                    </a:solidFill>
                  </a:tcPr>
                </a:tc>
                <a:extLst>
                  <a:ext uri="{0D108BD9-81ED-4DB2-BD59-A6C34878D82A}">
                    <a16:rowId xmlns:a16="http://schemas.microsoft.com/office/drawing/2014/main" val="10001"/>
                  </a:ext>
                </a:extLst>
              </a:tr>
              <a:tr h="309570">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Arkansas Primary Care Association</a:t>
                      </a:r>
                    </a:p>
                  </a:txBody>
                  <a:tcPr anchor="ctr">
                    <a:solidFill>
                      <a:srgbClr val="CBDFDB"/>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North Little Rock, Arkansas </a:t>
                      </a:r>
                    </a:p>
                  </a:txBody>
                  <a:tcPr anchor="ctr">
                    <a:solidFill>
                      <a:srgbClr val="CBDFDB"/>
                    </a:solidFill>
                  </a:tcPr>
                </a:tc>
                <a:extLst>
                  <a:ext uri="{0D108BD9-81ED-4DB2-BD59-A6C34878D82A}">
                    <a16:rowId xmlns:a16="http://schemas.microsoft.com/office/drawing/2014/main" val="10002"/>
                  </a:ext>
                </a:extLst>
              </a:tr>
              <a:tr h="309570">
                <a:tc>
                  <a:txBody>
                    <a:bodyPr/>
                    <a:lstStyle/>
                    <a:p>
                      <a:pPr marL="0" indent="0">
                        <a:buFont typeface="+mj-lt"/>
                        <a:buNone/>
                      </a:pPr>
                      <a:r>
                        <a:rPr lang="en-US" sz="1400" dirty="0" smtClean="0">
                          <a:solidFill>
                            <a:schemeClr val="tx1"/>
                          </a:solidFill>
                          <a:latin typeface="Calibri Light" panose="020F0302020204030204" pitchFamily="34" charset="0"/>
                          <a:cs typeface="Calibri Light" panose="020F0302020204030204" pitchFamily="34" charset="0"/>
                        </a:rPr>
                        <a:t>Blue Ridge Community Health Services, Inc. </a:t>
                      </a:r>
                    </a:p>
                  </a:txBody>
                  <a:tcPr anchor="ctr">
                    <a:solidFill>
                      <a:schemeClr val="bg1"/>
                    </a:solidFill>
                  </a:tcPr>
                </a:tc>
                <a:tc>
                  <a:txBody>
                    <a:bodyPr/>
                    <a:lstStyle/>
                    <a:p>
                      <a:pPr marL="0" indent="0">
                        <a:buFont typeface="+mj-lt"/>
                        <a:buNone/>
                      </a:pPr>
                      <a:r>
                        <a:rPr lang="en-US" sz="1400" dirty="0" err="1" smtClean="0">
                          <a:solidFill>
                            <a:schemeClr val="tx1"/>
                          </a:solidFill>
                          <a:latin typeface="Calibri Light" panose="020F0302020204030204" pitchFamily="34" charset="0"/>
                          <a:cs typeface="Calibri Light" panose="020F0302020204030204" pitchFamily="34" charset="0"/>
                        </a:rPr>
                        <a:t>Hendersonvlle</a:t>
                      </a:r>
                      <a:r>
                        <a:rPr lang="en-US" sz="1400" dirty="0" smtClean="0">
                          <a:solidFill>
                            <a:schemeClr val="tx1"/>
                          </a:solidFill>
                          <a:latin typeface="Calibri Light" panose="020F0302020204030204" pitchFamily="34" charset="0"/>
                          <a:cs typeface="Calibri Light" panose="020F0302020204030204" pitchFamily="34" charset="0"/>
                        </a:rPr>
                        <a:t>, North Carolina</a:t>
                      </a:r>
                    </a:p>
                  </a:txBody>
                  <a:tcPr anchor="ctr"/>
                </a:tc>
                <a:extLst>
                  <a:ext uri="{0D108BD9-81ED-4DB2-BD59-A6C34878D82A}">
                    <a16:rowId xmlns:a16="http://schemas.microsoft.com/office/drawing/2014/main" val="2834150831"/>
                  </a:ext>
                </a:extLst>
              </a:tr>
              <a:tr h="309570">
                <a:tc>
                  <a:txBody>
                    <a:bodyPr/>
                    <a:lstStyle/>
                    <a:p>
                      <a:pPr marL="0" indent="0">
                        <a:buFont typeface="+mj-lt"/>
                        <a:buNone/>
                      </a:pPr>
                      <a:r>
                        <a:rPr lang="en-US" sz="1400" dirty="0" smtClean="0">
                          <a:solidFill>
                            <a:schemeClr val="tx1"/>
                          </a:solidFill>
                          <a:latin typeface="Calibri Light" panose="020F0302020204030204" pitchFamily="34" charset="0"/>
                          <a:cs typeface="Calibri Light" panose="020F0302020204030204" pitchFamily="34" charset="0"/>
                        </a:rPr>
                        <a:t>Brockton Neighborhood Health Center, Inc. </a:t>
                      </a:r>
                    </a:p>
                  </a:txBody>
                  <a:tcPr anchor="ctr">
                    <a:solidFill>
                      <a:srgbClr val="CBDFDB"/>
                    </a:solidFill>
                  </a:tcPr>
                </a:tc>
                <a:tc>
                  <a:txBody>
                    <a:bodyPr/>
                    <a:lstStyle/>
                    <a:p>
                      <a:pPr marL="0" indent="0">
                        <a:buFont typeface="+mj-lt"/>
                        <a:buNone/>
                      </a:pPr>
                      <a:r>
                        <a:rPr lang="en-US" sz="1400" dirty="0" smtClean="0">
                          <a:solidFill>
                            <a:schemeClr val="tx1"/>
                          </a:solidFill>
                          <a:latin typeface="Calibri Light" panose="020F0302020204030204" pitchFamily="34" charset="0"/>
                          <a:cs typeface="Calibri Light" panose="020F0302020204030204" pitchFamily="34" charset="0"/>
                        </a:rPr>
                        <a:t>Brockton, Massachusetts </a:t>
                      </a:r>
                    </a:p>
                  </a:txBody>
                  <a:tcPr anchor="ctr">
                    <a:solidFill>
                      <a:srgbClr val="CBDFDB"/>
                    </a:solidFill>
                  </a:tcPr>
                </a:tc>
                <a:extLst>
                  <a:ext uri="{0D108BD9-81ED-4DB2-BD59-A6C34878D82A}">
                    <a16:rowId xmlns:a16="http://schemas.microsoft.com/office/drawing/2014/main" val="217939059"/>
                  </a:ext>
                </a:extLst>
              </a:tr>
              <a:tr h="309570">
                <a:tc>
                  <a:txBody>
                    <a:bodyPr/>
                    <a:lstStyle/>
                    <a:p>
                      <a:pPr marL="0" indent="0">
                        <a:buFont typeface="+mj-lt"/>
                        <a:buNone/>
                      </a:pPr>
                      <a:r>
                        <a:rPr lang="en-US" sz="1400" dirty="0" smtClean="0">
                          <a:solidFill>
                            <a:schemeClr val="tx1"/>
                          </a:solidFill>
                          <a:latin typeface="Calibri Light" panose="020F0302020204030204" pitchFamily="34" charset="0"/>
                          <a:cs typeface="Calibri Light" panose="020F0302020204030204" pitchFamily="34" charset="0"/>
                        </a:rPr>
                        <a:t>Children’s Primary Care Medical Group</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San Diego, California</a:t>
                      </a:r>
                    </a:p>
                  </a:txBody>
                  <a:tcPr anchor="ctr"/>
                </a:tc>
                <a:extLst>
                  <a:ext uri="{0D108BD9-81ED-4DB2-BD59-A6C34878D82A}">
                    <a16:rowId xmlns:a16="http://schemas.microsoft.com/office/drawing/2014/main" val="10003"/>
                  </a:ext>
                </a:extLst>
              </a:tr>
              <a:tr h="309570">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Esperanza Health Center </a:t>
                      </a:r>
                    </a:p>
                  </a:txBody>
                  <a:tcPr anchor="ctr">
                    <a:solidFill>
                      <a:srgbClr val="CBDFDB"/>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Philadelphia, Pennsylvania</a:t>
                      </a:r>
                      <a:r>
                        <a:rPr lang="en-US" sz="1400" baseline="0" dirty="0" smtClean="0">
                          <a:solidFill>
                            <a:schemeClr val="tx1"/>
                          </a:solidFill>
                          <a:latin typeface="Calibri Light" panose="020F0302020204030204" pitchFamily="34" charset="0"/>
                          <a:cs typeface="Calibri Light" panose="020F0302020204030204" pitchFamily="34" charset="0"/>
                        </a:rPr>
                        <a:t> </a:t>
                      </a:r>
                      <a:endParaRPr lang="en-US" sz="1400" dirty="0" smtClean="0">
                        <a:solidFill>
                          <a:schemeClr val="tx1"/>
                        </a:solidFill>
                        <a:latin typeface="Calibri Light" panose="020F0302020204030204" pitchFamily="34" charset="0"/>
                        <a:cs typeface="Calibri Light" panose="020F0302020204030204" pitchFamily="34" charset="0"/>
                      </a:endParaRPr>
                    </a:p>
                  </a:txBody>
                  <a:tcPr anchor="ctr">
                    <a:solidFill>
                      <a:srgbClr val="CBDFDB"/>
                    </a:solidFill>
                  </a:tcPr>
                </a:tc>
                <a:extLst>
                  <a:ext uri="{0D108BD9-81ED-4DB2-BD59-A6C34878D82A}">
                    <a16:rowId xmlns:a16="http://schemas.microsoft.com/office/drawing/2014/main" val="10004"/>
                  </a:ext>
                </a:extLst>
              </a:tr>
              <a:tr h="309570">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Family Health Centers of San Diego </a:t>
                      </a:r>
                    </a:p>
                  </a:txBody>
                  <a:tcPr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San Diego, California</a:t>
                      </a:r>
                    </a:p>
                  </a:txBody>
                  <a:tcPr anchor="ctr"/>
                </a:tc>
                <a:extLst>
                  <a:ext uri="{0D108BD9-81ED-4DB2-BD59-A6C34878D82A}">
                    <a16:rowId xmlns:a16="http://schemas.microsoft.com/office/drawing/2014/main" val="682160428"/>
                  </a:ext>
                </a:extLst>
              </a:tr>
              <a:tr h="309570">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Greater Philadelphia Health Action, Inc. </a:t>
                      </a:r>
                    </a:p>
                  </a:txBody>
                  <a:tcPr anchor="ctr">
                    <a:solidFill>
                      <a:srgbClr val="CBDFDB"/>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Philadelphia, Pennsylvania</a:t>
                      </a:r>
                      <a:r>
                        <a:rPr lang="en-US" sz="1400" baseline="0" dirty="0" smtClean="0">
                          <a:solidFill>
                            <a:schemeClr val="tx1"/>
                          </a:solidFill>
                          <a:latin typeface="Calibri Light" panose="020F0302020204030204" pitchFamily="34" charset="0"/>
                          <a:cs typeface="Calibri Light" panose="020F0302020204030204" pitchFamily="34" charset="0"/>
                        </a:rPr>
                        <a:t> </a:t>
                      </a:r>
                      <a:endParaRPr lang="en-US" sz="1400" dirty="0" smtClean="0">
                        <a:solidFill>
                          <a:schemeClr val="tx1"/>
                        </a:solidFill>
                        <a:latin typeface="Calibri Light" panose="020F0302020204030204" pitchFamily="34" charset="0"/>
                        <a:cs typeface="Calibri Light" panose="020F0302020204030204" pitchFamily="34" charset="0"/>
                      </a:endParaRPr>
                    </a:p>
                  </a:txBody>
                  <a:tcPr anchor="ctr">
                    <a:solidFill>
                      <a:srgbClr val="CBDFDB"/>
                    </a:solidFill>
                  </a:tcPr>
                </a:tc>
                <a:extLst>
                  <a:ext uri="{0D108BD9-81ED-4DB2-BD59-A6C34878D82A}">
                    <a16:rowId xmlns:a16="http://schemas.microsoft.com/office/drawing/2014/main" val="4063963170"/>
                  </a:ext>
                </a:extLst>
              </a:tr>
              <a:tr h="309570">
                <a:tc>
                  <a:txBody>
                    <a:bodyPr/>
                    <a:lstStyle/>
                    <a:p>
                      <a:pPr marL="0" indent="0">
                        <a:buFont typeface="+mj-lt"/>
                        <a:buNone/>
                      </a:pPr>
                      <a:r>
                        <a:rPr lang="en-US" sz="1400" dirty="0" smtClean="0">
                          <a:latin typeface="Calibri Light" panose="020F0302020204030204" pitchFamily="34" charset="0"/>
                          <a:cs typeface="Calibri Light" panose="020F0302020204030204" pitchFamily="34" charset="0"/>
                        </a:rPr>
                        <a:t>Indian Health Service Headquarters</a:t>
                      </a:r>
                    </a:p>
                  </a:txBody>
                  <a:tcPr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Rockville, Maryland</a:t>
                      </a:r>
                    </a:p>
                  </a:txBody>
                  <a:tcPr anchor="ctr">
                    <a:solidFill>
                      <a:schemeClr val="bg1"/>
                    </a:solidFill>
                  </a:tcPr>
                </a:tc>
                <a:extLst>
                  <a:ext uri="{0D108BD9-81ED-4DB2-BD59-A6C34878D82A}">
                    <a16:rowId xmlns:a16="http://schemas.microsoft.com/office/drawing/2014/main" val="2514561932"/>
                  </a:ext>
                </a:extLst>
              </a:tr>
              <a:tr h="309570">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latin typeface="Calibri Light" panose="020F0302020204030204" pitchFamily="34" charset="0"/>
                          <a:cs typeface="Calibri Light" panose="020F0302020204030204" pitchFamily="34" charset="0"/>
                        </a:rPr>
                        <a:t>Marin Community Clinic</a:t>
                      </a:r>
                    </a:p>
                  </a:txBody>
                  <a:tcPr anchor="ctr">
                    <a:solidFill>
                      <a:srgbClr val="CBDFDB"/>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Novato, California</a:t>
                      </a:r>
                      <a:r>
                        <a:rPr lang="en-US" sz="1400" baseline="0" dirty="0" smtClean="0">
                          <a:solidFill>
                            <a:schemeClr val="tx1"/>
                          </a:solidFill>
                          <a:latin typeface="Calibri Light" panose="020F0302020204030204" pitchFamily="34" charset="0"/>
                          <a:cs typeface="Calibri Light" panose="020F0302020204030204" pitchFamily="34" charset="0"/>
                        </a:rPr>
                        <a:t> </a:t>
                      </a:r>
                      <a:endParaRPr lang="en-US" sz="1400" dirty="0" smtClean="0">
                        <a:solidFill>
                          <a:schemeClr val="tx1"/>
                        </a:solidFill>
                        <a:latin typeface="Calibri Light" panose="020F0302020204030204" pitchFamily="34" charset="0"/>
                        <a:cs typeface="Calibri Light" panose="020F0302020204030204" pitchFamily="34" charset="0"/>
                      </a:endParaRPr>
                    </a:p>
                  </a:txBody>
                  <a:tcPr anchor="ctr">
                    <a:solidFill>
                      <a:srgbClr val="CBDFDB"/>
                    </a:solidFill>
                  </a:tcPr>
                </a:tc>
                <a:extLst>
                  <a:ext uri="{0D108BD9-81ED-4DB2-BD59-A6C34878D82A}">
                    <a16:rowId xmlns:a16="http://schemas.microsoft.com/office/drawing/2014/main" val="2402978881"/>
                  </a:ext>
                </a:extLst>
              </a:tr>
              <a:tr h="242884">
                <a:tc>
                  <a:txBody>
                    <a:bodyPr/>
                    <a:lstStyle/>
                    <a:p>
                      <a:pPr marL="0" indent="0">
                        <a:buFont typeface="+mj-lt"/>
                        <a:buNone/>
                      </a:pPr>
                      <a:r>
                        <a:rPr lang="en-US" sz="1400" dirty="0" smtClean="0">
                          <a:latin typeface="Calibri Light" panose="020F0302020204030204" pitchFamily="34" charset="0"/>
                          <a:cs typeface="Calibri Light" panose="020F0302020204030204" pitchFamily="34" charset="0"/>
                        </a:rPr>
                        <a:t>ND Systems Inc.</a:t>
                      </a:r>
                    </a:p>
                  </a:txBody>
                  <a:tcPr anchor="ctr">
                    <a:no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Fairbanks,</a:t>
                      </a:r>
                      <a:r>
                        <a:rPr lang="en-US" sz="1400" baseline="0" dirty="0" smtClean="0">
                          <a:solidFill>
                            <a:schemeClr val="tx1"/>
                          </a:solidFill>
                          <a:latin typeface="Calibri Light" panose="020F0302020204030204" pitchFamily="34" charset="0"/>
                          <a:cs typeface="Calibri Light" panose="020F0302020204030204" pitchFamily="34" charset="0"/>
                        </a:rPr>
                        <a:t> Alaska </a:t>
                      </a:r>
                      <a:endParaRPr lang="en-US" sz="1400" dirty="0" smtClean="0">
                        <a:solidFill>
                          <a:schemeClr val="tx1"/>
                        </a:solidFill>
                        <a:latin typeface="Calibri Light" panose="020F0302020204030204" pitchFamily="34" charset="0"/>
                        <a:cs typeface="Calibri Light" panose="020F0302020204030204" pitchFamily="34" charset="0"/>
                      </a:endParaRPr>
                    </a:p>
                  </a:txBody>
                  <a:tcPr anchor="ctr">
                    <a:noFill/>
                  </a:tcPr>
                </a:tc>
                <a:extLst>
                  <a:ext uri="{0D108BD9-81ED-4DB2-BD59-A6C34878D82A}">
                    <a16:rowId xmlns:a16="http://schemas.microsoft.com/office/drawing/2014/main" val="382029054"/>
                  </a:ext>
                </a:extLst>
              </a:tr>
              <a:tr h="309570">
                <a:tc>
                  <a:txBody>
                    <a:bodyPr/>
                    <a:lstStyle/>
                    <a:p>
                      <a:pPr marL="0" indent="0">
                        <a:buFont typeface="+mj-lt"/>
                        <a:buNone/>
                      </a:pPr>
                      <a:r>
                        <a:rPr lang="en-US" sz="1400" dirty="0" smtClean="0">
                          <a:latin typeface="Calibri Light" panose="020F0302020204030204" pitchFamily="34" charset="0"/>
                          <a:cs typeface="Calibri Light" panose="020F0302020204030204" pitchFamily="34" charset="0"/>
                        </a:rPr>
                        <a:t>Ozark TriCounty Healthcare Consortium dba ACCESS Family Care</a:t>
                      </a:r>
                    </a:p>
                  </a:txBody>
                  <a:tcPr anchor="ctr">
                    <a:solidFill>
                      <a:srgbClr val="CBDFDB"/>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Neosho, Missouri </a:t>
                      </a:r>
                    </a:p>
                  </a:txBody>
                  <a:tcPr anchor="ctr">
                    <a:solidFill>
                      <a:srgbClr val="CBDFDB"/>
                    </a:solidFill>
                  </a:tcPr>
                </a:tc>
                <a:extLst>
                  <a:ext uri="{0D108BD9-81ED-4DB2-BD59-A6C34878D82A}">
                    <a16:rowId xmlns:a16="http://schemas.microsoft.com/office/drawing/2014/main" val="3436984321"/>
                  </a:ext>
                </a:extLst>
              </a:tr>
              <a:tr h="309570">
                <a:tc>
                  <a:txBody>
                    <a:bodyPr/>
                    <a:lstStyle/>
                    <a:p>
                      <a:pPr marL="0" indent="0">
                        <a:buFont typeface="+mj-lt"/>
                        <a:buNone/>
                      </a:pPr>
                      <a:r>
                        <a:rPr lang="en-US" sz="1400" dirty="0" smtClean="0">
                          <a:latin typeface="Calibri Light" panose="020F0302020204030204" pitchFamily="34" charset="0"/>
                          <a:cs typeface="Calibri Light" panose="020F0302020204030204" pitchFamily="34" charset="0"/>
                        </a:rPr>
                        <a:t>Tennessee Primary Care Association </a:t>
                      </a:r>
                    </a:p>
                  </a:txBody>
                  <a:tcPr anchor="ctr">
                    <a:no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Nashville, Tennessee</a:t>
                      </a:r>
                      <a:r>
                        <a:rPr lang="en-US" sz="1400" baseline="0" dirty="0" smtClean="0">
                          <a:solidFill>
                            <a:schemeClr val="tx1"/>
                          </a:solidFill>
                          <a:latin typeface="Calibri Light" panose="020F0302020204030204" pitchFamily="34" charset="0"/>
                          <a:cs typeface="Calibri Light" panose="020F0302020204030204" pitchFamily="34" charset="0"/>
                        </a:rPr>
                        <a:t> </a:t>
                      </a:r>
                      <a:endParaRPr lang="en-US" sz="1400" dirty="0" smtClean="0">
                        <a:solidFill>
                          <a:schemeClr val="tx1"/>
                        </a:solidFill>
                        <a:latin typeface="Calibri Light" panose="020F0302020204030204" pitchFamily="34" charset="0"/>
                        <a:cs typeface="Calibri Light" panose="020F0302020204030204" pitchFamily="34" charset="0"/>
                      </a:endParaRPr>
                    </a:p>
                  </a:txBody>
                  <a:tcPr anchor="ctr">
                    <a:noFill/>
                  </a:tcPr>
                </a:tc>
                <a:extLst>
                  <a:ext uri="{0D108BD9-81ED-4DB2-BD59-A6C34878D82A}">
                    <a16:rowId xmlns:a16="http://schemas.microsoft.com/office/drawing/2014/main" val="3696028407"/>
                  </a:ext>
                </a:extLst>
              </a:tr>
              <a:tr h="309570">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latin typeface="Calibri Light" panose="020F0302020204030204" pitchFamily="34" charset="0"/>
                          <a:cs typeface="Calibri Light" panose="020F0302020204030204" pitchFamily="34" charset="0"/>
                        </a:rPr>
                        <a:t>Umpqua Community Health Center dba Aviva Health </a:t>
                      </a:r>
                    </a:p>
                  </a:txBody>
                  <a:tcPr anchor="ctr">
                    <a:solidFill>
                      <a:srgbClr val="CBDFDB"/>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Roseburg, Oregon</a:t>
                      </a:r>
                    </a:p>
                  </a:txBody>
                  <a:tcPr anchor="ctr">
                    <a:solidFill>
                      <a:srgbClr val="CBDFDB"/>
                    </a:solidFill>
                  </a:tcPr>
                </a:tc>
                <a:extLst>
                  <a:ext uri="{0D108BD9-81ED-4DB2-BD59-A6C34878D82A}">
                    <a16:rowId xmlns:a16="http://schemas.microsoft.com/office/drawing/2014/main" val="3969463402"/>
                  </a:ext>
                </a:extLst>
              </a:tr>
            </a:tbl>
          </a:graphicData>
        </a:graphic>
      </p:graphicFrame>
    </p:spTree>
    <p:extLst>
      <p:ext uri="{BB962C8B-B14F-4D97-AF65-F5344CB8AC3E}">
        <p14:creationId xmlns:p14="http://schemas.microsoft.com/office/powerpoint/2010/main" val="4128009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lvl="0">
              <a:defRPr/>
            </a:pPr>
            <a:r>
              <a:rPr lang="en-US" sz="4400" spc="-30" dirty="0" smtClean="0">
                <a:solidFill>
                  <a:srgbClr val="4E7E74"/>
                </a:solidFill>
                <a:latin typeface="Calibri Light" panose="020F0302020204030204"/>
                <a:cs typeface="Calibri" panose="020F0502020204030204" pitchFamily="34" charset="0"/>
              </a:rPr>
              <a:t>Preceptors</a:t>
            </a:r>
            <a:r>
              <a:rPr lang="en-US" sz="4400" spc="-30" dirty="0">
                <a:solidFill>
                  <a:srgbClr val="4E7E74"/>
                </a:solidFill>
                <a:latin typeface="Calibri Light" panose="020F0302020204030204"/>
                <a:cs typeface="Calibri" panose="020F0502020204030204" pitchFamily="34" charset="0"/>
              </a:rPr>
              <a:t>, Mentors, and Faculty: </a:t>
            </a:r>
            <a:br>
              <a:rPr lang="en-US" sz="4400" spc="-30" dirty="0">
                <a:solidFill>
                  <a:srgbClr val="4E7E74"/>
                </a:solidFill>
                <a:latin typeface="Calibri Light" panose="020F0302020204030204"/>
                <a:cs typeface="Calibri" panose="020F0502020204030204" pitchFamily="34" charset="0"/>
              </a:rPr>
            </a:br>
            <a:r>
              <a:rPr lang="en-US" sz="4400" spc="-30" dirty="0">
                <a:solidFill>
                  <a:srgbClr val="4E7E74"/>
                </a:solidFill>
                <a:latin typeface="Calibri Light" panose="020F0302020204030204"/>
                <a:cs typeface="Calibri" panose="020F0502020204030204" pitchFamily="34" charset="0"/>
              </a:rPr>
              <a:t>Roles and Responsibilities</a:t>
            </a:r>
            <a:endParaRPr kumimoji="0" lang="en-US" sz="4400" b="1" i="0" u="none" strike="noStrike" kern="1200" cap="none" spc="-30" normalizeH="0" baseline="0" noProof="0" dirty="0" smtClean="0">
              <a:ln>
                <a:noFill/>
              </a:ln>
              <a:solidFill>
                <a:srgbClr val="4E7E74"/>
              </a:solidFill>
              <a:effectLst/>
              <a:uLnTx/>
              <a:uFillTx/>
              <a:latin typeface="Calibri Light" panose="020F0302020204030204"/>
              <a:cs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6" name="Rectangle 5"/>
          <p:cNvSpPr/>
          <p:nvPr/>
        </p:nvSpPr>
        <p:spPr>
          <a:xfrm>
            <a:off x="0" y="4099629"/>
            <a:ext cx="12191999" cy="830997"/>
          </a:xfrm>
          <a:prstGeom prst="rect">
            <a:avLst/>
          </a:prstGeom>
        </p:spPr>
        <p:txBody>
          <a:bodyPr wrap="square">
            <a:spAutoFit/>
          </a:bodyPr>
          <a:lstStyle/>
          <a:p>
            <a:pPr algn="ctr"/>
            <a:r>
              <a:rPr lang="en-US" sz="2800" b="1" dirty="0" smtClean="0">
                <a:solidFill>
                  <a:schemeClr val="accent5">
                    <a:lumMod val="50000"/>
                  </a:schemeClr>
                </a:solidFill>
                <a:latin typeface="Calibri Light" panose="020F0302020204030204" pitchFamily="34" charset="0"/>
                <a:cs typeface="Calibri Light" panose="020F0302020204030204" pitchFamily="34" charset="0"/>
              </a:rPr>
              <a:t>Garrett Matlick</a:t>
            </a:r>
          </a:p>
          <a:p>
            <a:pPr algn="ctr"/>
            <a:r>
              <a:rPr lang="en-US" sz="2000" b="1" dirty="0" smtClean="0">
                <a:solidFill>
                  <a:schemeClr val="accent5">
                    <a:lumMod val="50000"/>
                  </a:schemeClr>
                </a:solidFill>
                <a:latin typeface="Calibri Light" panose="020F0302020204030204" pitchFamily="34" charset="0"/>
                <a:cs typeface="Calibri Light" panose="020F0302020204030204" pitchFamily="34" charset="0"/>
              </a:rPr>
              <a:t>Community Health Center, Inc. Postgraduate NP Residency Clinical Program Director</a:t>
            </a:r>
            <a:endParaRPr lang="en-US" sz="2000" b="1" dirty="0">
              <a:solidFill>
                <a:schemeClr val="accent5">
                  <a:lumMod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86168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657101" y="2584499"/>
            <a:ext cx="10972800" cy="724429"/>
          </a:xfrm>
          <a:prstGeom prst="rect">
            <a:avLst/>
          </a:prstGeom>
        </p:spPr>
        <p:txBody>
          <a:bodyPr anchor="t"/>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algn="ctr"/>
            <a:r>
              <a:rPr lang="en-US" spc="-30" dirty="0" smtClean="0">
                <a:solidFill>
                  <a:srgbClr val="4E7E74"/>
                </a:solidFill>
                <a:latin typeface="+mj-lt"/>
                <a:cs typeface="Calibri" panose="020F0502020204030204" pitchFamily="34" charset="0"/>
              </a:rPr>
              <a:t>Polling Question</a:t>
            </a:r>
            <a:endParaRPr lang="en-US" spc="-30" dirty="0">
              <a:solidFill>
                <a:srgbClr val="4E7E74"/>
              </a:solidFill>
              <a:latin typeface="+mj-lt"/>
              <a:cs typeface="Calibri" panose="020F0502020204030204" pitchFamily="34" charset="0"/>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57101" y="3308928"/>
            <a:ext cx="10972800" cy="3945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Clr>
                <a:srgbClr val="008558"/>
              </a:buClr>
              <a:buFont typeface="Arial" panose="020B0604020202020204" pitchFamily="34" charset="0"/>
              <a:buNone/>
            </a:pPr>
            <a:r>
              <a:rPr lang="en-US" sz="3600" i="1" dirty="0" smtClean="0">
                <a:latin typeface="Calibri Light" panose="020F0302020204030204" pitchFamily="34" charset="0"/>
                <a:cs typeface="Calibri Light" panose="020F0302020204030204" pitchFamily="34" charset="0"/>
              </a:rPr>
              <a:t>Have you identified your preceptors and mentors </a:t>
            </a:r>
          </a:p>
          <a:p>
            <a:pPr marL="0" indent="0" algn="ctr">
              <a:spcBef>
                <a:spcPts val="0"/>
              </a:spcBef>
              <a:spcAft>
                <a:spcPts val="600"/>
              </a:spcAft>
              <a:buClr>
                <a:srgbClr val="008558"/>
              </a:buClr>
              <a:buFont typeface="Arial" panose="020B0604020202020204" pitchFamily="34" charset="0"/>
              <a:buNone/>
            </a:pPr>
            <a:r>
              <a:rPr lang="en-US" sz="3600" i="1" dirty="0" smtClean="0">
                <a:latin typeface="Calibri Light" panose="020F0302020204030204" pitchFamily="34" charset="0"/>
                <a:cs typeface="Calibri Light" panose="020F0302020204030204" pitchFamily="34" charset="0"/>
              </a:rPr>
              <a:t>for your program?</a:t>
            </a:r>
            <a:endParaRPr lang="en-US" sz="3600" dirty="0">
              <a:latin typeface="Calibri Light" panose="020F0302020204030204" pitchFamily="34" charset="0"/>
              <a:cs typeface="Calibri Light" panose="020F03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238580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2061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err="1" smtClean="0">
                <a:solidFill>
                  <a:srgbClr val="4E7E74"/>
                </a:solidFill>
                <a:latin typeface="Calibri Light" panose="020F0302020204030204"/>
              </a:rPr>
              <a:t>Precepted</a:t>
            </a:r>
            <a:r>
              <a:rPr lang="en-US" dirty="0" smtClean="0">
                <a:solidFill>
                  <a:srgbClr val="4E7E74"/>
                </a:solidFill>
                <a:latin typeface="Calibri Light" panose="020F0302020204030204"/>
              </a:rPr>
              <a:t> vs. Mentored </a:t>
            </a:r>
            <a:r>
              <a:rPr lang="en-US" dirty="0">
                <a:solidFill>
                  <a:srgbClr val="4E7E74"/>
                </a:solidFill>
                <a:latin typeface="Calibri Light" panose="020F0302020204030204"/>
              </a:rPr>
              <a:t>Clinic</a:t>
            </a: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13373" y="1968500"/>
            <a:ext cx="3596677" cy="4735687"/>
          </a:xfrm>
          <a:prstGeom prst="rect">
            <a:avLst/>
          </a:prstGeom>
          <a:ln>
            <a:solidFill>
              <a:srgbClr val="4E7E74"/>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3000"/>
              </a:spcAft>
              <a:buClr>
                <a:srgbClr val="4E7E74"/>
              </a:buClr>
            </a:pPr>
            <a:r>
              <a:rPr lang="en-US" sz="2400" b="1" dirty="0" err="1" smtClean="0">
                <a:latin typeface="Calibri Light" panose="020F0302020204030204" pitchFamily="34" charset="0"/>
                <a:cs typeface="Calibri Light" panose="020F0302020204030204" pitchFamily="34" charset="0"/>
              </a:rPr>
              <a:t>Precepted</a:t>
            </a:r>
            <a:r>
              <a:rPr lang="en-US" sz="2400" b="1" dirty="0" smtClean="0">
                <a:latin typeface="Calibri Light" panose="020F0302020204030204" pitchFamily="34" charset="0"/>
                <a:cs typeface="Calibri Light" panose="020F0302020204030204" pitchFamily="34" charset="0"/>
              </a:rPr>
              <a:t> </a:t>
            </a:r>
            <a:r>
              <a:rPr lang="en-US" sz="2400" b="1" dirty="0">
                <a:latin typeface="Calibri Light" panose="020F0302020204030204" pitchFamily="34" charset="0"/>
                <a:cs typeface="Calibri Light" panose="020F0302020204030204" pitchFamily="34" charset="0"/>
              </a:rPr>
              <a:t>Continuity Clinics (40</a:t>
            </a:r>
            <a:r>
              <a:rPr lang="en-US" sz="2400" b="1" dirty="0" smtClean="0">
                <a:latin typeface="Calibri Light" panose="020F0302020204030204" pitchFamily="34" charset="0"/>
                <a:cs typeface="Calibri Light" panose="020F0302020204030204" pitchFamily="34" charset="0"/>
              </a:rPr>
              <a:t>%): </a:t>
            </a:r>
            <a:r>
              <a:rPr lang="en-US" sz="2400" dirty="0" smtClean="0">
                <a:latin typeface="Calibri Light" panose="020F0302020204030204" pitchFamily="34" charset="0"/>
                <a:cs typeface="Calibri Light" panose="020F0302020204030204" pitchFamily="34" charset="0"/>
              </a:rPr>
              <a:t>Residents </a:t>
            </a:r>
            <a:r>
              <a:rPr lang="en-US" sz="2400" dirty="0">
                <a:latin typeface="Calibri Light" panose="020F0302020204030204" pitchFamily="34" charset="0"/>
                <a:cs typeface="Calibri Light" panose="020F0302020204030204" pitchFamily="34" charset="0"/>
              </a:rPr>
              <a:t>develop and manage a panel of patients  with the exclusive attention of an expert  preceptor (NP, PA or Physician</a:t>
            </a:r>
            <a:r>
              <a:rPr lang="en-US" sz="2400" dirty="0" smtClean="0">
                <a:latin typeface="Calibri Light" panose="020F0302020204030204" pitchFamily="34" charset="0"/>
                <a:cs typeface="Calibri Light" panose="020F0302020204030204" pitchFamily="34" charset="0"/>
              </a:rPr>
              <a:t>)</a:t>
            </a:r>
          </a:p>
          <a:p>
            <a:pPr>
              <a:spcBef>
                <a:spcPts val="0"/>
              </a:spcBef>
              <a:spcAft>
                <a:spcPts val="1800"/>
              </a:spcAft>
              <a:buClr>
                <a:srgbClr val="4E7E74"/>
              </a:buClr>
            </a:pPr>
            <a:r>
              <a:rPr lang="en-US" sz="2400" b="1" dirty="0">
                <a:latin typeface="Calibri Light" panose="020F0302020204030204" pitchFamily="34" charset="0"/>
                <a:cs typeface="Calibri Light" panose="020F0302020204030204" pitchFamily="34" charset="0"/>
              </a:rPr>
              <a:t>Mentored Clinics (20</a:t>
            </a:r>
            <a:r>
              <a:rPr lang="en-US" sz="2400" b="1" dirty="0" smtClean="0">
                <a:latin typeface="Calibri Light" panose="020F0302020204030204" pitchFamily="34" charset="0"/>
                <a:cs typeface="Calibri Light" panose="020F0302020204030204" pitchFamily="34" charset="0"/>
              </a:rPr>
              <a:t>%):</a:t>
            </a:r>
            <a:r>
              <a:rPr lang="en-US" sz="2400" dirty="0" smtClean="0">
                <a:latin typeface="Calibri Light" panose="020F0302020204030204" pitchFamily="34" charset="0"/>
                <a:cs typeface="Calibri Light" panose="020F0302020204030204" pitchFamily="34" charset="0"/>
              </a:rPr>
              <a:t> </a:t>
            </a:r>
            <a:r>
              <a:rPr lang="en-US" sz="2400" dirty="0">
                <a:latin typeface="Calibri Light" panose="020F0302020204030204" pitchFamily="34" charset="0"/>
                <a:cs typeface="Calibri Light" panose="020F0302020204030204" pitchFamily="34" charset="0"/>
              </a:rPr>
              <a:t>Work within a primary care team focusing on diversity of chief complaints, efficiency, episodic and acute care </a:t>
            </a:r>
          </a:p>
          <a:p>
            <a:pPr>
              <a:spcBef>
                <a:spcPts val="0"/>
              </a:spcBef>
              <a:spcAft>
                <a:spcPts val="1800"/>
              </a:spcAft>
              <a:buClr>
                <a:srgbClr val="4E7E74"/>
              </a:buClr>
            </a:pPr>
            <a:endParaRPr lang="en-US" sz="2200" dirty="0">
              <a:solidFill>
                <a:srgbClr val="FF0000"/>
              </a:solidFill>
              <a:latin typeface="Calibri Light" panose="020F0302020204030204" pitchFamily="34" charset="0"/>
              <a:cs typeface="Calibri Light" panose="020F0302020204030204" pitchFamily="34" charset="0"/>
            </a:endParaRPr>
          </a:p>
          <a:p>
            <a:pPr>
              <a:spcBef>
                <a:spcPts val="0"/>
              </a:spcBef>
              <a:spcAft>
                <a:spcPts val="1800"/>
              </a:spcAft>
              <a:buClr>
                <a:srgbClr val="4E7E74"/>
              </a:buClr>
            </a:pPr>
            <a:endParaRPr lang="en-US" sz="2200" dirty="0">
              <a:solidFill>
                <a:srgbClr val="FF0000"/>
              </a:solidFill>
              <a:latin typeface="Calibri Light" panose="020F0302020204030204" pitchFamily="34" charset="0"/>
              <a:cs typeface="Calibri Light" panose="020F03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38687498"/>
              </p:ext>
            </p:extLst>
          </p:nvPr>
        </p:nvGraphicFramePr>
        <p:xfrm>
          <a:off x="4343400" y="1968500"/>
          <a:ext cx="7611568" cy="4735687"/>
        </p:xfrm>
        <a:graphic>
          <a:graphicData uri="http://schemas.openxmlformats.org/drawingml/2006/table">
            <a:tbl>
              <a:tblPr firstRow="1" bandRow="1">
                <a:tableStyleId>{F5AB1C69-6EDB-4FF4-983F-18BD219EF322}</a:tableStyleId>
              </a:tblPr>
              <a:tblGrid>
                <a:gridCol w="2133600">
                  <a:extLst>
                    <a:ext uri="{9D8B030D-6E8A-4147-A177-3AD203B41FA5}">
                      <a16:colId xmlns:a16="http://schemas.microsoft.com/office/drawing/2014/main" val="3745031246"/>
                    </a:ext>
                  </a:extLst>
                </a:gridCol>
                <a:gridCol w="2914650">
                  <a:extLst>
                    <a:ext uri="{9D8B030D-6E8A-4147-A177-3AD203B41FA5}">
                      <a16:colId xmlns:a16="http://schemas.microsoft.com/office/drawing/2014/main" val="3279321692"/>
                    </a:ext>
                  </a:extLst>
                </a:gridCol>
                <a:gridCol w="2563318">
                  <a:extLst>
                    <a:ext uri="{9D8B030D-6E8A-4147-A177-3AD203B41FA5}">
                      <a16:colId xmlns:a16="http://schemas.microsoft.com/office/drawing/2014/main" val="1623345777"/>
                    </a:ext>
                  </a:extLst>
                </a:gridCol>
              </a:tblGrid>
              <a:tr h="607204">
                <a:tc>
                  <a:txBody>
                    <a:bodyPr/>
                    <a:lstStyle/>
                    <a:p>
                      <a:pPr algn="ctr"/>
                      <a:endParaRPr lang="en-US" dirty="0">
                        <a:latin typeface="Calibri Light" panose="020F0302020204030204" pitchFamily="34" charset="0"/>
                        <a:cs typeface="Calibri Light" panose="020F0302020204030204" pitchFamily="34" charset="0"/>
                      </a:endParaRPr>
                    </a:p>
                  </a:txBody>
                  <a:tcPr>
                    <a:solidFill>
                      <a:srgbClr val="4E7E74"/>
                    </a:solidFill>
                  </a:tcPr>
                </a:tc>
                <a:tc>
                  <a:txBody>
                    <a:bodyPr/>
                    <a:lstStyle/>
                    <a:p>
                      <a:pPr algn="ctr"/>
                      <a:r>
                        <a:rPr lang="en-US" sz="2000" dirty="0" err="1" smtClean="0">
                          <a:latin typeface="Calibri Light" panose="020F0302020204030204" pitchFamily="34" charset="0"/>
                          <a:cs typeface="Calibri Light" panose="020F0302020204030204" pitchFamily="34" charset="0"/>
                        </a:rPr>
                        <a:t>Precepted</a:t>
                      </a:r>
                      <a:r>
                        <a:rPr lang="en-US" sz="2000" dirty="0" smtClean="0">
                          <a:latin typeface="Calibri Light" panose="020F0302020204030204" pitchFamily="34" charset="0"/>
                          <a:cs typeface="Calibri Light" panose="020F0302020204030204" pitchFamily="34" charset="0"/>
                        </a:rPr>
                        <a:t> Continuity</a:t>
                      </a:r>
                      <a:r>
                        <a:rPr lang="en-US" sz="2000" baseline="0" dirty="0" smtClean="0">
                          <a:latin typeface="Calibri Light" panose="020F0302020204030204" pitchFamily="34" charset="0"/>
                          <a:cs typeface="Calibri Light" panose="020F0302020204030204" pitchFamily="34" charset="0"/>
                        </a:rPr>
                        <a:t> Clinic</a:t>
                      </a:r>
                      <a:endParaRPr lang="en-US" sz="2000" b="1" dirty="0">
                        <a:latin typeface="Calibri Light" panose="020F0302020204030204" pitchFamily="34" charset="0"/>
                        <a:cs typeface="Calibri Light" panose="020F0302020204030204" pitchFamily="34" charset="0"/>
                      </a:endParaRPr>
                    </a:p>
                  </a:txBody>
                  <a:tcPr anchor="ctr">
                    <a:solidFill>
                      <a:srgbClr val="4E7E74"/>
                    </a:solidFill>
                  </a:tcPr>
                </a:tc>
                <a:tc>
                  <a:txBody>
                    <a:bodyPr/>
                    <a:lstStyle/>
                    <a:p>
                      <a:pPr algn="ctr"/>
                      <a:r>
                        <a:rPr lang="en-US" sz="2000" dirty="0" smtClean="0">
                          <a:latin typeface="Calibri Light" panose="020F0302020204030204" pitchFamily="34" charset="0"/>
                          <a:cs typeface="Calibri Light" panose="020F0302020204030204" pitchFamily="34" charset="0"/>
                        </a:rPr>
                        <a:t>Mentored</a:t>
                      </a:r>
                      <a:r>
                        <a:rPr lang="en-US" sz="2000" baseline="0" dirty="0" smtClean="0">
                          <a:latin typeface="Calibri Light" panose="020F0302020204030204" pitchFamily="34" charset="0"/>
                          <a:cs typeface="Calibri Light" panose="020F0302020204030204" pitchFamily="34" charset="0"/>
                        </a:rPr>
                        <a:t> Clinic</a:t>
                      </a:r>
                      <a:endParaRPr lang="en-US" sz="2000" b="1" dirty="0">
                        <a:latin typeface="Calibri Light" panose="020F0302020204030204" pitchFamily="34" charset="0"/>
                        <a:cs typeface="Calibri Light" panose="020F0302020204030204" pitchFamily="34" charset="0"/>
                      </a:endParaRPr>
                    </a:p>
                  </a:txBody>
                  <a:tcPr anchor="ctr">
                    <a:solidFill>
                      <a:srgbClr val="4E7E74"/>
                    </a:solidFill>
                  </a:tcPr>
                </a:tc>
                <a:extLst>
                  <a:ext uri="{0D108BD9-81ED-4DB2-BD59-A6C34878D82A}">
                    <a16:rowId xmlns:a16="http://schemas.microsoft.com/office/drawing/2014/main" val="3239875301"/>
                  </a:ext>
                </a:extLst>
              </a:tr>
              <a:tr h="607204">
                <a:tc>
                  <a:txBody>
                    <a:bodyPr/>
                    <a:lstStyle/>
                    <a:p>
                      <a:r>
                        <a:rPr lang="en-US" sz="2000" dirty="0" smtClean="0">
                          <a:latin typeface="Calibri Light" panose="020F0302020204030204" pitchFamily="34" charset="0"/>
                          <a:cs typeface="Calibri Light" panose="020F0302020204030204" pitchFamily="34" charset="0"/>
                        </a:rPr>
                        <a:t>Percent of Program Time</a:t>
                      </a:r>
                      <a:endParaRPr lang="en-US" sz="2000" b="1" dirty="0">
                        <a:solidFill>
                          <a:schemeClr val="bg1"/>
                        </a:solidFill>
                        <a:latin typeface="Calibri Light" panose="020F0302020204030204" pitchFamily="34" charset="0"/>
                        <a:cs typeface="Calibri Light" panose="020F0302020204030204" pitchFamily="34" charset="0"/>
                      </a:endParaRPr>
                    </a:p>
                  </a:txBody>
                  <a:tcPr anchor="ctr"/>
                </a:tc>
                <a:tc>
                  <a:txBody>
                    <a:bodyPr/>
                    <a:lstStyle/>
                    <a:p>
                      <a:r>
                        <a:rPr lang="en-US" dirty="0" smtClean="0">
                          <a:latin typeface="Calibri Light" panose="020F0302020204030204" pitchFamily="34" charset="0"/>
                          <a:cs typeface="Calibri Light" panose="020F0302020204030204" pitchFamily="34" charset="0"/>
                        </a:rPr>
                        <a:t>40%</a:t>
                      </a:r>
                      <a:endParaRPr lang="en-US" dirty="0">
                        <a:latin typeface="Calibri Light" panose="020F0302020204030204" pitchFamily="34" charset="0"/>
                        <a:cs typeface="Calibri Light" panose="020F0302020204030204" pitchFamily="34" charset="0"/>
                      </a:endParaRPr>
                    </a:p>
                  </a:txBody>
                  <a:tcPr/>
                </a:tc>
                <a:tc>
                  <a:txBody>
                    <a:bodyPr/>
                    <a:lstStyle/>
                    <a:p>
                      <a:r>
                        <a:rPr lang="en-US" dirty="0" smtClean="0">
                          <a:latin typeface="Calibri Light" panose="020F0302020204030204" pitchFamily="34" charset="0"/>
                          <a:cs typeface="Calibri Light" panose="020F0302020204030204" pitchFamily="34" charset="0"/>
                        </a:rPr>
                        <a:t>20%</a:t>
                      </a:r>
                      <a:endParaRPr lang="en-US"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371042408"/>
                  </a:ext>
                </a:extLst>
              </a:tr>
              <a:tr h="455942">
                <a:tc>
                  <a:txBody>
                    <a:bodyPr/>
                    <a:lstStyle/>
                    <a:p>
                      <a:r>
                        <a:rPr lang="en-US" sz="2000" dirty="0" smtClean="0">
                          <a:latin typeface="Calibri Light" panose="020F0302020204030204" pitchFamily="34" charset="0"/>
                          <a:cs typeface="Calibri Light" panose="020F0302020204030204" pitchFamily="34" charset="0"/>
                        </a:rPr>
                        <a:t>Frequency</a:t>
                      </a:r>
                      <a:endParaRPr lang="en-US" sz="2000" b="1" dirty="0">
                        <a:solidFill>
                          <a:schemeClr val="bg1"/>
                        </a:solidFill>
                        <a:latin typeface="Calibri Light" panose="020F0302020204030204" pitchFamily="34" charset="0"/>
                        <a:cs typeface="Calibri Light" panose="020F0302020204030204" pitchFamily="34" charset="0"/>
                      </a:endParaRPr>
                    </a:p>
                  </a:txBody>
                  <a:tcPr anchor="ctr"/>
                </a:tc>
                <a:tc>
                  <a:txBody>
                    <a:bodyPr/>
                    <a:lstStyle/>
                    <a:p>
                      <a:r>
                        <a:rPr lang="en-US" dirty="0" smtClean="0">
                          <a:latin typeface="Calibri Light" panose="020F0302020204030204" pitchFamily="34" charset="0"/>
                          <a:cs typeface="Calibri Light" panose="020F0302020204030204" pitchFamily="34" charset="0"/>
                        </a:rPr>
                        <a:t>4 sessions/week</a:t>
                      </a:r>
                      <a:endParaRPr lang="en-US" dirty="0">
                        <a:latin typeface="Calibri Light" panose="020F0302020204030204" pitchFamily="34" charset="0"/>
                        <a:cs typeface="Calibri Light" panose="020F0302020204030204" pitchFamily="34" charset="0"/>
                      </a:endParaRPr>
                    </a:p>
                  </a:txBody>
                  <a:tcPr/>
                </a:tc>
                <a:tc>
                  <a:txBody>
                    <a:bodyPr/>
                    <a:lstStyle/>
                    <a:p>
                      <a:r>
                        <a:rPr lang="en-US" dirty="0" smtClean="0">
                          <a:latin typeface="Calibri Light" panose="020F0302020204030204" pitchFamily="34" charset="0"/>
                          <a:cs typeface="Calibri Light" panose="020F0302020204030204" pitchFamily="34" charset="0"/>
                        </a:rPr>
                        <a:t>2 sessions/week</a:t>
                      </a:r>
                      <a:endParaRPr lang="en-US"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194417349"/>
                  </a:ext>
                </a:extLst>
              </a:tr>
              <a:tr h="867434">
                <a:tc>
                  <a:txBody>
                    <a:bodyPr/>
                    <a:lstStyle/>
                    <a:p>
                      <a:r>
                        <a:rPr lang="en-US" sz="2000" dirty="0" smtClean="0">
                          <a:latin typeface="Calibri Light" panose="020F0302020204030204" pitchFamily="34" charset="0"/>
                          <a:cs typeface="Calibri Light" panose="020F0302020204030204" pitchFamily="34" charset="0"/>
                        </a:rPr>
                        <a:t>Type of patient</a:t>
                      </a:r>
                      <a:endParaRPr lang="en-US" sz="2000" b="1" dirty="0">
                        <a:solidFill>
                          <a:schemeClr val="bg1"/>
                        </a:solidFill>
                        <a:latin typeface="Calibri Light" panose="020F0302020204030204" pitchFamily="34" charset="0"/>
                        <a:cs typeface="Calibri Light" panose="020F0302020204030204" pitchFamily="34" charset="0"/>
                      </a:endParaRPr>
                    </a:p>
                  </a:txBody>
                  <a:tcPr anchor="ctr"/>
                </a:tc>
                <a:tc>
                  <a:txBody>
                    <a:bodyPr/>
                    <a:lstStyle/>
                    <a:p>
                      <a:r>
                        <a:rPr lang="en-US" dirty="0" smtClean="0">
                          <a:latin typeface="Calibri Light" panose="020F0302020204030204" pitchFamily="34" charset="0"/>
                          <a:cs typeface="Calibri Light" panose="020F0302020204030204" pitchFamily="34" charset="0"/>
                        </a:rPr>
                        <a:t>Starting with initial visits, then</a:t>
                      </a:r>
                      <a:r>
                        <a:rPr lang="en-US" baseline="0" dirty="0" smtClean="0">
                          <a:latin typeface="Calibri Light" panose="020F0302020204030204" pitchFamily="34" charset="0"/>
                          <a:cs typeface="Calibri Light" panose="020F0302020204030204" pitchFamily="34" charset="0"/>
                        </a:rPr>
                        <a:t> including all visit types</a:t>
                      </a:r>
                      <a:endParaRPr lang="en-US" dirty="0">
                        <a:latin typeface="Calibri Light" panose="020F0302020204030204" pitchFamily="34" charset="0"/>
                        <a:cs typeface="Calibri Light" panose="020F0302020204030204" pitchFamily="34" charset="0"/>
                      </a:endParaRPr>
                    </a:p>
                  </a:txBody>
                  <a:tcPr/>
                </a:tc>
                <a:tc>
                  <a:txBody>
                    <a:bodyPr/>
                    <a:lstStyle/>
                    <a:p>
                      <a:r>
                        <a:rPr lang="en-US" dirty="0" smtClean="0">
                          <a:latin typeface="Calibri Light" panose="020F0302020204030204" pitchFamily="34" charset="0"/>
                          <a:cs typeface="Calibri Light" panose="020F0302020204030204" pitchFamily="34" charset="0"/>
                        </a:rPr>
                        <a:t>Episodic/acute</a:t>
                      </a:r>
                      <a:r>
                        <a:rPr lang="en-US" baseline="0" dirty="0" smtClean="0">
                          <a:latin typeface="Calibri Light" panose="020F0302020204030204" pitchFamily="34" charset="0"/>
                          <a:cs typeface="Calibri Light" panose="020F0302020204030204" pitchFamily="34" charset="0"/>
                        </a:rPr>
                        <a:t> care</a:t>
                      </a:r>
                      <a:endParaRPr lang="en-US"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180548734"/>
                  </a:ext>
                </a:extLst>
              </a:tr>
              <a:tr h="455942">
                <a:tc>
                  <a:txBody>
                    <a:bodyPr/>
                    <a:lstStyle/>
                    <a:p>
                      <a:r>
                        <a:rPr lang="en-US" sz="2000" dirty="0" smtClean="0">
                          <a:latin typeface="Calibri Light" panose="020F0302020204030204" pitchFamily="34" charset="0"/>
                          <a:cs typeface="Calibri Light" panose="020F0302020204030204" pitchFamily="34" charset="0"/>
                        </a:rPr>
                        <a:t>Faculty </a:t>
                      </a:r>
                      <a:endParaRPr lang="en-US" sz="2000" b="1" dirty="0">
                        <a:solidFill>
                          <a:schemeClr val="bg1"/>
                        </a:solidFill>
                        <a:latin typeface="Calibri Light" panose="020F0302020204030204" pitchFamily="34" charset="0"/>
                        <a:cs typeface="Calibri Light" panose="020F0302020204030204" pitchFamily="34" charset="0"/>
                      </a:endParaRPr>
                    </a:p>
                  </a:txBody>
                  <a:tcPr anchor="ctr"/>
                </a:tc>
                <a:tc>
                  <a:txBody>
                    <a:bodyPr/>
                    <a:lstStyle/>
                    <a:p>
                      <a:r>
                        <a:rPr lang="en-US" dirty="0" smtClean="0">
                          <a:latin typeface="Calibri Light" panose="020F0302020204030204" pitchFamily="34" charset="0"/>
                          <a:cs typeface="Calibri Light" panose="020F0302020204030204" pitchFamily="34" charset="0"/>
                        </a:rPr>
                        <a:t>Preceptor</a:t>
                      </a:r>
                      <a:endParaRPr lang="en-US" dirty="0">
                        <a:latin typeface="Calibri Light" panose="020F0302020204030204" pitchFamily="34" charset="0"/>
                        <a:cs typeface="Calibri Light" panose="020F0302020204030204" pitchFamily="34" charset="0"/>
                      </a:endParaRPr>
                    </a:p>
                  </a:txBody>
                  <a:tcPr/>
                </a:tc>
                <a:tc>
                  <a:txBody>
                    <a:bodyPr/>
                    <a:lstStyle/>
                    <a:p>
                      <a:r>
                        <a:rPr lang="en-US" dirty="0" smtClean="0">
                          <a:latin typeface="Calibri Light" panose="020F0302020204030204" pitchFamily="34" charset="0"/>
                          <a:cs typeface="Calibri Light" panose="020F0302020204030204" pitchFamily="34" charset="0"/>
                        </a:rPr>
                        <a:t>Mentor</a:t>
                      </a:r>
                      <a:endParaRPr lang="en-US"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990268872"/>
                  </a:ext>
                </a:extLst>
              </a:tr>
              <a:tr h="1648125">
                <a:tc>
                  <a:txBody>
                    <a:bodyPr/>
                    <a:lstStyle/>
                    <a:p>
                      <a:r>
                        <a:rPr lang="en-US" sz="2000" dirty="0" smtClean="0">
                          <a:latin typeface="Calibri Light" panose="020F0302020204030204" pitchFamily="34" charset="0"/>
                          <a:cs typeface="Calibri Light" panose="020F0302020204030204" pitchFamily="34" charset="0"/>
                        </a:rPr>
                        <a:t>Documentation in EHR</a:t>
                      </a:r>
                      <a:endParaRPr lang="en-US" sz="2000" b="1" dirty="0">
                        <a:solidFill>
                          <a:schemeClr val="bg1"/>
                        </a:solidFill>
                        <a:latin typeface="Calibri Light" panose="020F0302020204030204" pitchFamily="34" charset="0"/>
                        <a:cs typeface="Calibri Light" panose="020F0302020204030204" pitchFamily="34" charset="0"/>
                      </a:endParaRPr>
                    </a:p>
                  </a:txBody>
                  <a:tcPr anchor="ctr"/>
                </a:tc>
                <a:tc>
                  <a:txBody>
                    <a:bodyPr/>
                    <a:lstStyle/>
                    <a:p>
                      <a:r>
                        <a:rPr lang="en-US" dirty="0" smtClean="0">
                          <a:latin typeface="Calibri Light" panose="020F0302020204030204" pitchFamily="34" charset="0"/>
                          <a:cs typeface="Calibri Light" panose="020F0302020204030204" pitchFamily="34" charset="0"/>
                        </a:rPr>
                        <a:t>Preceptor reviews</a:t>
                      </a:r>
                    </a:p>
                    <a:p>
                      <a:r>
                        <a:rPr lang="en-US" dirty="0" smtClean="0">
                          <a:latin typeface="Calibri Light" panose="020F0302020204030204" pitchFamily="34" charset="0"/>
                          <a:cs typeface="Calibri Light" panose="020F0302020204030204" pitchFamily="34" charset="0"/>
                        </a:rPr>
                        <a:t>resident’s documentation, then resident</a:t>
                      </a:r>
                    </a:p>
                    <a:p>
                      <a:r>
                        <a:rPr lang="en-US" dirty="0" smtClean="0">
                          <a:latin typeface="Calibri Light" panose="020F0302020204030204" pitchFamily="34" charset="0"/>
                          <a:cs typeface="Calibri Light" panose="020F0302020204030204" pitchFamily="34" charset="0"/>
                        </a:rPr>
                        <a:t>closes and locks</a:t>
                      </a:r>
                    </a:p>
                    <a:p>
                      <a:r>
                        <a:rPr lang="en-US" dirty="0" smtClean="0">
                          <a:latin typeface="Calibri Light" panose="020F0302020204030204" pitchFamily="34" charset="0"/>
                          <a:cs typeface="Calibri Light" panose="020F0302020204030204" pitchFamily="34" charset="0"/>
                        </a:rPr>
                        <a:t>the note.</a:t>
                      </a:r>
                      <a:endParaRPr lang="en-US" dirty="0">
                        <a:latin typeface="Calibri Light" panose="020F0302020204030204" pitchFamily="34" charset="0"/>
                        <a:cs typeface="Calibri Light" panose="020F0302020204030204" pitchFamily="34" charset="0"/>
                      </a:endParaRPr>
                    </a:p>
                  </a:txBody>
                  <a:tcPr/>
                </a:tc>
                <a:tc>
                  <a:txBody>
                    <a:bodyPr/>
                    <a:lstStyle/>
                    <a:p>
                      <a:r>
                        <a:rPr lang="en-US" dirty="0" smtClean="0">
                          <a:latin typeface="Calibri Light" panose="020F0302020204030204" pitchFamily="34" charset="0"/>
                          <a:cs typeface="Calibri Light" panose="020F0302020204030204" pitchFamily="34" charset="0"/>
                        </a:rPr>
                        <a:t>Mentor reviews</a:t>
                      </a:r>
                    </a:p>
                    <a:p>
                      <a:r>
                        <a:rPr lang="en-US" dirty="0" smtClean="0">
                          <a:latin typeface="Calibri Light" panose="020F0302020204030204" pitchFamily="34" charset="0"/>
                          <a:cs typeface="Calibri Light" panose="020F0302020204030204" pitchFamily="34" charset="0"/>
                        </a:rPr>
                        <a:t>resident’s</a:t>
                      </a:r>
                    </a:p>
                    <a:p>
                      <a:r>
                        <a:rPr lang="en-US" dirty="0" smtClean="0">
                          <a:latin typeface="Calibri Light" panose="020F0302020204030204" pitchFamily="34" charset="0"/>
                          <a:cs typeface="Calibri Light" panose="020F0302020204030204" pitchFamily="34" charset="0"/>
                        </a:rPr>
                        <a:t>documentation,</a:t>
                      </a:r>
                    </a:p>
                    <a:p>
                      <a:r>
                        <a:rPr lang="en-US" dirty="0" smtClean="0">
                          <a:latin typeface="Calibri Light" panose="020F0302020204030204" pitchFamily="34" charset="0"/>
                          <a:cs typeface="Calibri Light" panose="020F0302020204030204" pitchFamily="34" charset="0"/>
                        </a:rPr>
                        <a:t>then Mentor closes</a:t>
                      </a:r>
                    </a:p>
                    <a:p>
                      <a:r>
                        <a:rPr lang="en-US" dirty="0" smtClean="0">
                          <a:latin typeface="Calibri Light" panose="020F0302020204030204" pitchFamily="34" charset="0"/>
                          <a:cs typeface="Calibri Light" panose="020F0302020204030204" pitchFamily="34" charset="0"/>
                        </a:rPr>
                        <a:t>and locks the note.</a:t>
                      </a:r>
                      <a:endParaRPr lang="en-US"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081792298"/>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938882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8190" y="1729303"/>
            <a:ext cx="3995057" cy="769236"/>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defRPr/>
            </a:pPr>
            <a:r>
              <a:rPr lang="en-US" dirty="0">
                <a:solidFill>
                  <a:srgbClr val="4E7E74"/>
                </a:solidFill>
                <a:latin typeface="Calibri Light" panose="020F0302020204030204"/>
              </a:rPr>
              <a:t>CHCI’s </a:t>
            </a:r>
            <a:r>
              <a:rPr lang="en-US" dirty="0" err="1">
                <a:solidFill>
                  <a:srgbClr val="4E7E74"/>
                </a:solidFill>
                <a:latin typeface="Calibri Light" panose="020F0302020204030204"/>
              </a:rPr>
              <a:t>Precepting</a:t>
            </a:r>
            <a:r>
              <a:rPr lang="en-US" dirty="0">
                <a:solidFill>
                  <a:srgbClr val="4E7E74"/>
                </a:solidFill>
                <a:latin typeface="Calibri Light" panose="020F0302020204030204"/>
              </a:rPr>
              <a:t> Policy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3402" y="1332696"/>
            <a:ext cx="7762549" cy="5151231"/>
          </a:xfrm>
          <a:prstGeom prst="rect">
            <a:avLst/>
          </a:prstGeom>
          <a:ln>
            <a:solidFill>
              <a:srgbClr val="4E7E74"/>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4156983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73898"/>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smtClean="0">
                <a:solidFill>
                  <a:srgbClr val="4E7E74"/>
                </a:solidFill>
                <a:latin typeface="Calibri Light" panose="020F0302020204030204"/>
              </a:rPr>
              <a:t>Selecting Your Preceptors</a:t>
            </a:r>
            <a:endParaRPr kumimoji="0" lang="en-US" sz="4400" b="1" i="0" u="none" strike="noStrike" kern="1200" cap="none" spc="0" normalizeH="0" baseline="0" noProof="0" dirty="0">
              <a:ln>
                <a:noFill/>
              </a:ln>
              <a:solidFill>
                <a:srgbClr val="4E7E74"/>
              </a:solidFill>
              <a:effectLst/>
              <a:uLnTx/>
              <a:uFillTx/>
              <a:latin typeface="Calibri Light" panose="020F0302020204030204"/>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560321" y="2336250"/>
            <a:ext cx="5946806" cy="39454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800"/>
              </a:spcAft>
              <a:buClr>
                <a:srgbClr val="4E7E74"/>
              </a:buClr>
            </a:pPr>
            <a:r>
              <a:rPr lang="en-US" dirty="0" err="1">
                <a:solidFill>
                  <a:prstClr val="black"/>
                </a:solidFill>
                <a:latin typeface="Calibri Light" panose="020F0302020204030204" pitchFamily="34" charset="0"/>
                <a:cs typeface="Calibri Light" panose="020F0302020204030204" pitchFamily="34" charset="0"/>
              </a:rPr>
              <a:t>Precepting</a:t>
            </a:r>
            <a:r>
              <a:rPr lang="en-US" dirty="0">
                <a:solidFill>
                  <a:prstClr val="black"/>
                </a:solidFill>
                <a:latin typeface="Calibri Light" panose="020F0302020204030204" pitchFamily="34" charset="0"/>
                <a:cs typeface="Calibri Light" panose="020F0302020204030204" pitchFamily="34" charset="0"/>
              </a:rPr>
              <a:t> is a privilege granted to providers who are skilled, experienced, motivated, productive and have demonstrated clinical excellence and </a:t>
            </a:r>
            <a:r>
              <a:rPr lang="en-US" dirty="0" smtClean="0">
                <a:solidFill>
                  <a:prstClr val="black"/>
                </a:solidFill>
                <a:latin typeface="Calibri Light" panose="020F0302020204030204" pitchFamily="34" charset="0"/>
                <a:cs typeface="Calibri Light" panose="020F0302020204030204" pitchFamily="34" charset="0"/>
              </a:rPr>
              <a:t>high </a:t>
            </a:r>
            <a:r>
              <a:rPr lang="en-US" dirty="0">
                <a:solidFill>
                  <a:prstClr val="black"/>
                </a:solidFill>
                <a:latin typeface="Calibri Light" panose="020F0302020204030204" pitchFamily="34" charset="0"/>
                <a:cs typeface="Calibri Light" panose="020F0302020204030204" pitchFamily="34" charset="0"/>
              </a:rPr>
              <a:t>quality care with good outcomes</a:t>
            </a:r>
          </a:p>
          <a:p>
            <a:pPr>
              <a:spcBef>
                <a:spcPts val="0"/>
              </a:spcBef>
              <a:spcAft>
                <a:spcPts val="1800"/>
              </a:spcAft>
              <a:buClr>
                <a:srgbClr val="4E7E74"/>
              </a:buClr>
            </a:pPr>
            <a:r>
              <a:rPr lang="en-US" dirty="0">
                <a:solidFill>
                  <a:prstClr val="black"/>
                </a:solidFill>
                <a:latin typeface="Calibri Light" panose="020F0302020204030204" pitchFamily="34" charset="0"/>
                <a:cs typeface="Calibri Light" panose="020F0302020204030204" pitchFamily="34" charset="0"/>
              </a:rPr>
              <a:t>Preceptors are selected annually by leadership Staff and Postgraduate  Training Program staff</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9401" y="2619071"/>
            <a:ext cx="4506433" cy="3379825"/>
          </a:xfrm>
          <a:prstGeom prst="rect">
            <a:avLst/>
          </a:prstGeom>
          <a:ln>
            <a:solidFill>
              <a:schemeClr val="accent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995691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9048"/>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Preceptor Recruitment &amp; Training</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42829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indent="-236538">
              <a:spcBef>
                <a:spcPts val="0"/>
              </a:spcBef>
              <a:spcAft>
                <a:spcPts val="600"/>
              </a:spcAft>
              <a:buClr>
                <a:srgbClr val="4E7E74"/>
              </a:buClr>
            </a:pPr>
            <a:r>
              <a:rPr lang="en-US" sz="2600" dirty="0" smtClean="0">
                <a:latin typeface="Calibri Light" panose="020F0302020204030204" pitchFamily="34" charset="0"/>
                <a:cs typeface="Calibri Light" panose="020F0302020204030204" pitchFamily="34" charset="0"/>
              </a:rPr>
              <a:t>Start having conversations with providers about the launch of your program</a:t>
            </a:r>
          </a:p>
          <a:p>
            <a:pPr marL="236538" indent="-236538">
              <a:spcBef>
                <a:spcPts val="0"/>
              </a:spcBef>
              <a:spcAft>
                <a:spcPts val="600"/>
              </a:spcAft>
              <a:buClr>
                <a:srgbClr val="4E7E74"/>
              </a:buClr>
            </a:pPr>
            <a:r>
              <a:rPr lang="en-US" sz="2600" dirty="0" smtClean="0">
                <a:latin typeface="Calibri Light" panose="020F0302020204030204" pitchFamily="34" charset="0"/>
                <a:cs typeface="Calibri Light" panose="020F0302020204030204" pitchFamily="34" charset="0"/>
              </a:rPr>
              <a:t>Describe the role and give providers an opportunity to express interest  </a:t>
            </a:r>
          </a:p>
          <a:p>
            <a:pPr marL="236538" indent="-236538">
              <a:spcBef>
                <a:spcPts val="0"/>
              </a:spcBef>
              <a:spcAft>
                <a:spcPts val="600"/>
              </a:spcAft>
              <a:buClr>
                <a:srgbClr val="4E7E74"/>
              </a:buClr>
            </a:pPr>
            <a:r>
              <a:rPr lang="en-US" sz="2600" dirty="0" smtClean="0">
                <a:latin typeface="Calibri Light" panose="020F0302020204030204" pitchFamily="34" charset="0"/>
                <a:cs typeface="Calibri Light" panose="020F0302020204030204" pitchFamily="34" charset="0"/>
              </a:rPr>
              <a:t>Your team should decide on the kinds of qualities you want in your preceptors </a:t>
            </a:r>
          </a:p>
          <a:p>
            <a:pPr marL="857250" lvl="1" indent="-457200">
              <a:spcBef>
                <a:spcPts val="0"/>
              </a:spcBef>
              <a:spcAft>
                <a:spcPts val="600"/>
              </a:spcAft>
              <a:buClr>
                <a:srgbClr val="4E7E74"/>
              </a:buClr>
              <a:buFont typeface="Wingdings" panose="05000000000000000000" pitchFamily="2" charset="2"/>
              <a:buChar char="Ø"/>
            </a:pPr>
            <a:r>
              <a:rPr lang="en-US" sz="2600" dirty="0" smtClean="0">
                <a:latin typeface="Calibri Light" panose="020F0302020204030204" pitchFamily="34" charset="0"/>
                <a:cs typeface="Calibri Light" panose="020F0302020204030204" pitchFamily="34" charset="0"/>
              </a:rPr>
              <a:t>Should be expert providers, in good standing with the organization, commitment to training </a:t>
            </a:r>
          </a:p>
          <a:p>
            <a:pPr marL="236538" indent="-236538">
              <a:spcBef>
                <a:spcPts val="0"/>
              </a:spcBef>
              <a:spcAft>
                <a:spcPts val="600"/>
              </a:spcAft>
              <a:buClr>
                <a:srgbClr val="4E7E74"/>
              </a:buClr>
            </a:pPr>
            <a:r>
              <a:rPr lang="en-US" sz="2600" dirty="0" smtClean="0">
                <a:latin typeface="Calibri Light" panose="020F0302020204030204" pitchFamily="34" charset="0"/>
                <a:cs typeface="Calibri Light" panose="020F0302020204030204" pitchFamily="34" charset="0"/>
              </a:rPr>
              <a:t>Provide preceptors with initial orientation/training</a:t>
            </a:r>
          </a:p>
          <a:p>
            <a:pPr marL="857250" lvl="1" indent="-457200">
              <a:spcBef>
                <a:spcPts val="0"/>
              </a:spcBef>
              <a:spcAft>
                <a:spcPts val="600"/>
              </a:spcAft>
              <a:buClr>
                <a:srgbClr val="4E7E74"/>
              </a:buClr>
              <a:buFont typeface="Wingdings" panose="05000000000000000000" pitchFamily="2" charset="2"/>
              <a:buChar char="Ø"/>
            </a:pPr>
            <a:r>
              <a:rPr lang="en-US" sz="2600" dirty="0" smtClean="0">
                <a:latin typeface="Calibri Light" panose="020F0302020204030204" pitchFamily="34" charset="0"/>
                <a:cs typeface="Calibri Light" panose="020F0302020204030204" pitchFamily="34" charset="0"/>
              </a:rPr>
              <a:t>Overview of residency program, roles and responsibilities of the preceptor, expectations of resident and preceptor, evaluation expectations </a:t>
            </a:r>
          </a:p>
          <a:p>
            <a:pPr marL="236538" indent="-236538">
              <a:spcBef>
                <a:spcPts val="0"/>
              </a:spcBef>
              <a:spcAft>
                <a:spcPts val="600"/>
              </a:spcAft>
              <a:buClr>
                <a:srgbClr val="4E7E74"/>
              </a:buClr>
            </a:pPr>
            <a:r>
              <a:rPr lang="en-US" sz="2600" dirty="0" smtClean="0">
                <a:latin typeface="Calibri Light" panose="020F0302020204030204" pitchFamily="34" charset="0"/>
                <a:cs typeface="Calibri Light" panose="020F0302020204030204" pitchFamily="34" charset="0"/>
              </a:rPr>
              <a:t>Include additional points of check in and training for preceptors during the year</a:t>
            </a:r>
            <a:endParaRPr lang="en-US" sz="2600" dirty="0">
              <a:latin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407552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9103"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Preceptor Roles &amp; Responsibilities </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32512" y="2311400"/>
            <a:ext cx="7572515" cy="4339581"/>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700" dirty="0" smtClean="0">
                <a:latin typeface="Calibri Light" panose="020F0302020204030204" pitchFamily="34" charset="0"/>
                <a:cs typeface="Calibri Light" panose="020F0302020204030204" pitchFamily="34" charset="0"/>
              </a:rPr>
              <a:t>Be dedicated to teaching and supporting the postgraduate trainees during your assigned </a:t>
            </a:r>
            <a:r>
              <a:rPr lang="en-US" sz="3700" dirty="0" err="1" smtClean="0">
                <a:latin typeface="Calibri Light" panose="020F0302020204030204" pitchFamily="34" charset="0"/>
                <a:cs typeface="Calibri Light" panose="020F0302020204030204" pitchFamily="34" charset="0"/>
              </a:rPr>
              <a:t>precepted</a:t>
            </a:r>
            <a:r>
              <a:rPr lang="en-US" sz="3700" dirty="0" smtClean="0">
                <a:latin typeface="Calibri Light" panose="020F0302020204030204" pitchFamily="34" charset="0"/>
                <a:cs typeface="Calibri Light" panose="020F0302020204030204" pitchFamily="34" charset="0"/>
              </a:rPr>
              <a:t> sessions:</a:t>
            </a:r>
          </a:p>
          <a:p>
            <a:pPr marL="0" indent="0">
              <a:buFont typeface="Arial" panose="020B0604020202020204" pitchFamily="34" charset="0"/>
              <a:buNone/>
            </a:pPr>
            <a:endParaRPr lang="en-US" sz="900" dirty="0" smtClean="0">
              <a:latin typeface="Calibri Light" panose="020F0302020204030204" pitchFamily="34" charset="0"/>
              <a:cs typeface="Calibri Light" panose="020F0302020204030204" pitchFamily="34" charset="0"/>
            </a:endParaRPr>
          </a:p>
          <a:p>
            <a:pPr>
              <a:buClr>
                <a:srgbClr val="4E7E74"/>
              </a:buClr>
              <a:buFont typeface="Wingdings" panose="05000000000000000000" pitchFamily="2" charset="2"/>
              <a:buChar char="Ø"/>
            </a:pPr>
            <a:r>
              <a:rPr lang="en-US" sz="3400" dirty="0" smtClean="0">
                <a:latin typeface="Calibri Light" panose="020F0302020204030204" pitchFamily="34" charset="0"/>
                <a:cs typeface="Calibri Light" panose="020F0302020204030204" pitchFamily="34" charset="0"/>
              </a:rPr>
              <a:t>Utilize leadership skills by assisting in and providing direction, when needed, for all aspects of patient care</a:t>
            </a:r>
          </a:p>
          <a:p>
            <a:pPr>
              <a:buClr>
                <a:srgbClr val="4E7E74"/>
              </a:buClr>
              <a:buFont typeface="Wingdings" panose="05000000000000000000" pitchFamily="2" charset="2"/>
              <a:buChar char="Ø"/>
            </a:pPr>
            <a:r>
              <a:rPr lang="en-US" sz="3400" dirty="0" smtClean="0">
                <a:latin typeface="Calibri Light" panose="020F0302020204030204" pitchFamily="34" charset="0"/>
                <a:cs typeface="Calibri Light" panose="020F0302020204030204" pitchFamily="34" charset="0"/>
              </a:rPr>
              <a:t>Be present and </a:t>
            </a:r>
            <a:r>
              <a:rPr lang="en-US" sz="3400" b="1" dirty="0" smtClean="0">
                <a:latin typeface="Calibri Light" panose="020F0302020204030204" pitchFamily="34" charset="0"/>
                <a:cs typeface="Calibri Light" panose="020F0302020204030204" pitchFamily="34" charset="0"/>
              </a:rPr>
              <a:t>fully available </a:t>
            </a:r>
            <a:r>
              <a:rPr lang="en-US" sz="3400" dirty="0" smtClean="0">
                <a:latin typeface="Calibri Light" panose="020F0302020204030204" pitchFamily="34" charset="0"/>
                <a:cs typeface="Calibri Light" panose="020F0302020204030204" pitchFamily="34" charset="0"/>
              </a:rPr>
              <a:t>to the postgraduate trainees until the last scheduled patient is seen</a:t>
            </a:r>
          </a:p>
          <a:p>
            <a:pPr>
              <a:buClr>
                <a:srgbClr val="4E7E74"/>
              </a:buClr>
              <a:buFont typeface="Wingdings" panose="05000000000000000000" pitchFamily="2" charset="2"/>
              <a:buChar char="Ø"/>
            </a:pPr>
            <a:r>
              <a:rPr lang="en-US" sz="3400" dirty="0" smtClean="0">
                <a:latin typeface="Calibri Light" panose="020F0302020204030204" pitchFamily="34" charset="0"/>
                <a:cs typeface="Calibri Light" panose="020F0302020204030204" pitchFamily="34" charset="0"/>
              </a:rPr>
              <a:t>Employ teaching strategies during the sessions</a:t>
            </a:r>
          </a:p>
          <a:p>
            <a:pPr>
              <a:buClr>
                <a:srgbClr val="4E7E74"/>
              </a:buClr>
              <a:buFont typeface="Wingdings" panose="05000000000000000000" pitchFamily="2" charset="2"/>
              <a:buChar char="Ø"/>
            </a:pPr>
            <a:r>
              <a:rPr lang="en-US" sz="3400" dirty="0" smtClean="0">
                <a:latin typeface="Calibri Light" panose="020F0302020204030204" pitchFamily="34" charset="0"/>
                <a:cs typeface="Calibri Light" panose="020F0302020204030204" pitchFamily="34" charset="0"/>
              </a:rPr>
              <a:t>Advocate for other providers to inform postgraduate trainees when good teaching opportunities arise (physical findings/procedures, etc.)</a:t>
            </a:r>
          </a:p>
          <a:p>
            <a:pPr>
              <a:buClr>
                <a:srgbClr val="4E7E74"/>
              </a:buClr>
              <a:buFont typeface="Wingdings" panose="05000000000000000000" pitchFamily="2" charset="2"/>
              <a:buChar char="Ø"/>
            </a:pPr>
            <a:r>
              <a:rPr lang="en-US" sz="3400" dirty="0" smtClean="0">
                <a:latin typeface="Calibri Light" panose="020F0302020204030204" pitchFamily="34" charset="0"/>
                <a:cs typeface="Calibri Light" panose="020F0302020204030204" pitchFamily="34" charset="0"/>
              </a:rPr>
              <a:t>Review notes and create addendums to notes</a:t>
            </a:r>
          </a:p>
          <a:p>
            <a:pPr marL="236538" indent="-236538">
              <a:spcBef>
                <a:spcPts val="0"/>
              </a:spcBef>
              <a:spcAft>
                <a:spcPts val="600"/>
              </a:spcAft>
              <a:buClr>
                <a:srgbClr val="008558"/>
              </a:buClr>
            </a:pPr>
            <a:endParaRPr lang="en-US" sz="3000" dirty="0" smtClean="0">
              <a:latin typeface="Calibri Light" panose="020F0302020204030204" pitchFamily="34" charset="0"/>
              <a:cs typeface="Calibri Light" panose="020F0302020204030204" pitchFamily="34" charset="0"/>
            </a:endParaRPr>
          </a:p>
          <a:p>
            <a:pPr marL="236538" indent="-236538">
              <a:spcBef>
                <a:spcPts val="0"/>
              </a:spcBef>
              <a:spcAft>
                <a:spcPts val="600"/>
              </a:spcAft>
              <a:buClr>
                <a:srgbClr val="008558"/>
              </a:buClr>
            </a:pPr>
            <a:endParaRPr lang="en-US" sz="3000" dirty="0" smtClean="0">
              <a:latin typeface="Calibri Light" panose="020F0302020204030204" pitchFamily="34" charset="0"/>
              <a:cs typeface="Calibri Light" panose="020F0302020204030204" pitchFamily="34" charset="0"/>
            </a:endParaRPr>
          </a:p>
          <a:p>
            <a:pPr marL="236538" indent="-236538">
              <a:spcBef>
                <a:spcPts val="0"/>
              </a:spcBef>
              <a:spcAft>
                <a:spcPts val="600"/>
              </a:spcAft>
              <a:buClr>
                <a:srgbClr val="008558"/>
              </a:buClr>
            </a:pPr>
            <a:endParaRPr lang="en-US" sz="3000" dirty="0">
              <a:latin typeface="Calibri Light" panose="020F0302020204030204" pitchFamily="34" charset="0"/>
              <a:cs typeface="Calibri Light" panose="020F0302020204030204" pitchFamily="34" charset="0"/>
            </a:endParaRPr>
          </a:p>
        </p:txBody>
      </p:sp>
      <p:pic>
        <p:nvPicPr>
          <p:cNvPr id="5" name="Picture 4" descr="IMG_3720.JPG"/>
          <p:cNvPicPr>
            <a:picLocks noChangeAspect="1"/>
          </p:cNvPicPr>
          <p:nvPr/>
        </p:nvPicPr>
        <p:blipFill>
          <a:blip r:embed="rId3" cstate="print"/>
          <a:stretch>
            <a:fillRect/>
          </a:stretch>
        </p:blipFill>
        <p:spPr bwMode="auto">
          <a:xfrm>
            <a:off x="8488435" y="4061981"/>
            <a:ext cx="3196819" cy="239761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noChangeArrowheads="1"/>
          </p:cNvPicPr>
          <p:nvPr/>
        </p:nvPicPr>
        <p:blipFill>
          <a:blip r:embed="rId4" cstate="print"/>
          <a:stretch>
            <a:fillRect/>
          </a:stretch>
        </p:blipFill>
        <p:spPr bwMode="auto">
          <a:xfrm>
            <a:off x="8488436" y="1292788"/>
            <a:ext cx="3196819" cy="239761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613315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9048"/>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Preceptor Roles &amp; Responsibilities</a:t>
            </a:r>
            <a:r>
              <a:rPr kumimoji="0" lang="en-US" sz="4400" b="1" i="0" u="none" strike="noStrike" kern="1200" cap="none" spc="0" normalizeH="0" noProof="0" dirty="0" smtClean="0">
                <a:ln>
                  <a:noFill/>
                </a:ln>
                <a:solidFill>
                  <a:srgbClr val="4E7E74"/>
                </a:solidFill>
                <a:effectLst/>
                <a:uLnTx/>
                <a:uFillTx/>
                <a:latin typeface="Calibri Light" panose="020F0302020204030204"/>
                <a:ea typeface="+mj-ea"/>
                <a:cs typeface="+mj-cs"/>
              </a:rPr>
              <a:t> </a:t>
            </a: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 </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450850" y="2311400"/>
            <a:ext cx="6263598" cy="42085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E7E74"/>
              </a:buClr>
            </a:pPr>
            <a:r>
              <a:rPr lang="en-US" sz="2400" dirty="0" smtClean="0">
                <a:latin typeface="Calibri Light" panose="020F0302020204030204" pitchFamily="34" charset="0"/>
                <a:cs typeface="Calibri Light" panose="020F0302020204030204" pitchFamily="34" charset="0"/>
              </a:rPr>
              <a:t>Encourage critical analysis and evidence-based reasoning in the ordering of tests and laboratory studies</a:t>
            </a:r>
          </a:p>
          <a:p>
            <a:pPr>
              <a:buClr>
                <a:srgbClr val="4E7E74"/>
              </a:buClr>
            </a:pPr>
            <a:r>
              <a:rPr lang="en-US" sz="2400" dirty="0" smtClean="0">
                <a:latin typeface="Calibri Light" panose="020F0302020204030204" pitchFamily="34" charset="0"/>
                <a:cs typeface="Calibri Light" panose="020F0302020204030204" pitchFamily="34" charset="0"/>
              </a:rPr>
              <a:t>Discuss clinical issues as well as lab and diagnostic imaging results and ensure timely and efficient review</a:t>
            </a:r>
          </a:p>
          <a:p>
            <a:pPr>
              <a:buClr>
                <a:srgbClr val="4E7E74"/>
              </a:buClr>
            </a:pPr>
            <a:r>
              <a:rPr lang="en-US" sz="2400" dirty="0" smtClean="0">
                <a:latin typeface="Calibri Light" panose="020F0302020204030204" pitchFamily="34" charset="0"/>
                <a:cs typeface="Calibri Light" panose="020F0302020204030204" pitchFamily="34" charset="0"/>
              </a:rPr>
              <a:t>Supervise and assist with procedures when applicable (with which the preceptors are comfortable themselves)</a:t>
            </a:r>
          </a:p>
          <a:p>
            <a:pPr>
              <a:buClr>
                <a:srgbClr val="4E7E74"/>
              </a:buClr>
            </a:pPr>
            <a:r>
              <a:rPr lang="en-US" sz="2400" dirty="0" smtClean="0">
                <a:latin typeface="Calibri Light" panose="020F0302020204030204" pitchFamily="34" charset="0"/>
                <a:cs typeface="Calibri Light" panose="020F0302020204030204" pitchFamily="34" charset="0"/>
              </a:rPr>
              <a:t>Support the organization’s model of providing fully integrated care</a:t>
            </a:r>
          </a:p>
          <a:p>
            <a:pPr marL="236538" indent="-236538">
              <a:spcBef>
                <a:spcPts val="0"/>
              </a:spcBef>
              <a:spcAft>
                <a:spcPts val="600"/>
              </a:spcAft>
              <a:buClr>
                <a:srgbClr val="4E7E74"/>
              </a:buClr>
            </a:pPr>
            <a:endParaRPr lang="en-US" sz="2400" dirty="0">
              <a:latin typeface="Calibri Light" panose="020F0302020204030204" pitchFamily="34" charset="0"/>
              <a:cs typeface="Calibri Light" panose="020F0302020204030204" pitchFamily="34" charset="0"/>
            </a:endParaRPr>
          </a:p>
        </p:txBody>
      </p:sp>
      <p:pic>
        <p:nvPicPr>
          <p:cNvPr id="5" name="Picture 4" descr="IMG_3720.JPG"/>
          <p:cNvPicPr>
            <a:picLocks noChangeAspect="1"/>
          </p:cNvPicPr>
          <p:nvPr/>
        </p:nvPicPr>
        <p:blipFill>
          <a:blip r:embed="rId3" cstate="print"/>
          <a:stretch>
            <a:fillRect/>
          </a:stretch>
        </p:blipFill>
        <p:spPr bwMode="auto">
          <a:xfrm>
            <a:off x="6714448" y="2719330"/>
            <a:ext cx="5087482" cy="3392714"/>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896267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0320" y="1562236"/>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Preceptor Roles &amp; Responsibilities </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560320" y="2324588"/>
            <a:ext cx="7467600" cy="3945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E7E74"/>
              </a:buClr>
            </a:pPr>
            <a:r>
              <a:rPr lang="en-US" sz="2600" dirty="0" smtClean="0">
                <a:latin typeface="Calibri Light" panose="020F0302020204030204" pitchFamily="34" charset="0"/>
                <a:cs typeface="Calibri Light" panose="020F0302020204030204" pitchFamily="34" charset="0"/>
              </a:rPr>
              <a:t>Assistance in time management skills of balancing a panel and other clinical demands                             (example: phone calls, paperwork, urgent results)</a:t>
            </a:r>
          </a:p>
          <a:p>
            <a:pPr>
              <a:buClr>
                <a:srgbClr val="4E7E74"/>
              </a:buClr>
            </a:pPr>
            <a:r>
              <a:rPr lang="en-US" sz="2600" dirty="0" smtClean="0">
                <a:latin typeface="Calibri Light" panose="020F0302020204030204" pitchFamily="34" charset="0"/>
                <a:cs typeface="Calibri Light" panose="020F0302020204030204" pitchFamily="34" charset="0"/>
              </a:rPr>
              <a:t>Provide direct patient care in the event that a postgraduate trainee falls behind in the schedule              or needs assistance</a:t>
            </a:r>
          </a:p>
          <a:p>
            <a:pPr>
              <a:buClr>
                <a:srgbClr val="4E7E74"/>
              </a:buClr>
            </a:pPr>
            <a:r>
              <a:rPr lang="en-US" sz="2600" dirty="0" smtClean="0">
                <a:latin typeface="Calibri Light" panose="020F0302020204030204" pitchFamily="34" charset="0"/>
                <a:cs typeface="Calibri Light" panose="020F0302020204030204" pitchFamily="34" charset="0"/>
              </a:rPr>
              <a:t>Assist postgraduate trainees in achieving mastery                of the general competencies and areas of                  particular interest of the postgraduate trainees  </a:t>
            </a:r>
          </a:p>
          <a:p>
            <a:pPr marL="0" indent="0">
              <a:spcBef>
                <a:spcPts val="0"/>
              </a:spcBef>
              <a:spcAft>
                <a:spcPts val="600"/>
              </a:spcAft>
              <a:buClr>
                <a:srgbClr val="4E7E74"/>
              </a:buClr>
              <a:buFont typeface="Arial" panose="020B0604020202020204" pitchFamily="34" charset="0"/>
              <a:buNone/>
            </a:pPr>
            <a:endParaRPr lang="en-US" sz="2600" dirty="0">
              <a:latin typeface="Calibri Light" panose="020F0302020204030204" pitchFamily="34" charset="0"/>
              <a:cs typeface="Calibri Light" panose="020F0302020204030204" pitchFamily="34" charset="0"/>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7695" y="1562236"/>
            <a:ext cx="3390513" cy="226386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1372" y="4161599"/>
            <a:ext cx="3401529" cy="227122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127945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8992"/>
            <a:ext cx="12192000" cy="965200"/>
          </a:xfrm>
        </p:spPr>
        <p:txBody>
          <a:bodyPr anchor="ctr"/>
          <a:lstStyle/>
          <a:p>
            <a:pPr algn="ctr"/>
            <a:r>
              <a:rPr lang="en-US" b="1" dirty="0">
                <a:latin typeface="Calibri Light" panose="020F0302020204030204" pitchFamily="34" charset="0"/>
                <a:cs typeface="Calibri Light" panose="020F0302020204030204" pitchFamily="34" charset="0"/>
              </a:rPr>
              <a:t>Get the Most Out of Your Zoom Experience</a:t>
            </a:r>
          </a:p>
        </p:txBody>
      </p:sp>
      <p:sp>
        <p:nvSpPr>
          <p:cNvPr id="3" name="Content Placeholder 2"/>
          <p:cNvSpPr>
            <a:spLocks noGrp="1"/>
          </p:cNvSpPr>
          <p:nvPr>
            <p:ph idx="1"/>
          </p:nvPr>
        </p:nvSpPr>
        <p:spPr>
          <a:xfrm>
            <a:off x="560320" y="2537541"/>
            <a:ext cx="11382864" cy="3780896"/>
          </a:xfrm>
        </p:spPr>
        <p:txBody>
          <a:bodyPr/>
          <a:lstStyle/>
          <a:p>
            <a:pPr>
              <a:buClr>
                <a:srgbClr val="4E7E74"/>
              </a:buClr>
            </a:pPr>
            <a:r>
              <a:rPr lang="en-US" sz="2400" dirty="0">
                <a:latin typeface="Calibri Light" panose="020F0302020204030204" pitchFamily="34" charset="0"/>
                <a:cs typeface="Calibri Light" panose="020F0302020204030204" pitchFamily="34" charset="0"/>
              </a:rPr>
              <a:t>Please keep yourself on MUTE to avoid background/distracting sounds</a:t>
            </a:r>
          </a:p>
          <a:p>
            <a:pPr>
              <a:buClr>
                <a:srgbClr val="4E7E74"/>
              </a:buClr>
            </a:pPr>
            <a:r>
              <a:rPr lang="en-US" sz="2400" dirty="0">
                <a:latin typeface="Calibri Light" panose="020F0302020204030204" pitchFamily="34" charset="0"/>
                <a:cs typeface="Calibri Light" panose="020F0302020204030204" pitchFamily="34" charset="0"/>
              </a:rPr>
              <a:t>Use the CHAT function or UNMUTE to ask questions or make comments</a:t>
            </a:r>
          </a:p>
          <a:p>
            <a:pPr>
              <a:buClr>
                <a:srgbClr val="4E7E74"/>
              </a:buClr>
            </a:pPr>
            <a:r>
              <a:rPr lang="en-US" sz="2400" dirty="0">
                <a:latin typeface="Calibri Light" panose="020F0302020204030204" pitchFamily="34" charset="0"/>
                <a:cs typeface="Calibri Light" panose="020F0302020204030204" pitchFamily="34" charset="0"/>
              </a:rPr>
              <a:t>Please change your participant name to your full name and organization</a:t>
            </a:r>
          </a:p>
          <a:p>
            <a:pPr lvl="1">
              <a:buClr>
                <a:srgbClr val="4E7E74"/>
              </a:buClr>
            </a:pPr>
            <a:r>
              <a:rPr lang="en-US" sz="2000" dirty="0">
                <a:latin typeface="Calibri Light" panose="020F0302020204030204" pitchFamily="34" charset="0"/>
                <a:cs typeface="Calibri Light" panose="020F0302020204030204" pitchFamily="34" charset="0"/>
              </a:rPr>
              <a:t>“Meaghan Angers CHCI”</a:t>
            </a:r>
          </a:p>
          <a:p>
            <a:pPr>
              <a:buClr>
                <a:srgbClr val="4E7E74"/>
              </a:buClr>
            </a:pPr>
            <a:endParaRPr lang="en-US" sz="2400"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pic>
        <p:nvPicPr>
          <p:cNvPr id="5" name="Picture 2" descr="Changing Your Name in a Zoom Meeting | teaching@NM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672" y="4205969"/>
            <a:ext cx="253365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hanging Your Name in a Zoom Meeting | teaching@NM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8922" y="4301218"/>
            <a:ext cx="3038475"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hanging Your Name in a Zoom Meeting | teaching@NM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8997" y="4205969"/>
            <a:ext cx="2747529" cy="237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551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1485719"/>
            <a:ext cx="12192000" cy="724429"/>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algn="ctr"/>
            <a:r>
              <a:rPr lang="en-US" spc="-30" dirty="0" smtClean="0">
                <a:solidFill>
                  <a:srgbClr val="4E7E74"/>
                </a:solidFill>
                <a:latin typeface="Calibri Light" panose="020F0302020204030204" pitchFamily="34" charset="0"/>
                <a:cs typeface="Calibri Light" panose="020F0302020204030204" pitchFamily="34" charset="0"/>
              </a:rPr>
              <a:t>Specific Roles and Responsibilities (timing)</a:t>
            </a:r>
            <a:endParaRPr lang="en-US" spc="-30" dirty="0">
              <a:solidFill>
                <a:srgbClr val="4E7E74"/>
              </a:solidFill>
              <a:latin typeface="Calibri Light" panose="020F0302020204030204" pitchFamily="34" charset="0"/>
              <a:cs typeface="Calibri Light" panose="020F0302020204030204" pitchFamily="34" charset="0"/>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304800" y="2210148"/>
            <a:ext cx="11582400" cy="394546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Clr>
                <a:srgbClr val="008558"/>
              </a:buClr>
              <a:buFont typeface="Arial" panose="020B0604020202020204" pitchFamily="34" charset="0"/>
              <a:buNone/>
            </a:pPr>
            <a:r>
              <a:rPr lang="en-US" sz="3600" b="1" dirty="0" smtClean="0">
                <a:solidFill>
                  <a:schemeClr val="tx2"/>
                </a:solidFill>
                <a:latin typeface="Calibri Light" panose="020F0302020204030204" pitchFamily="34" charset="0"/>
                <a:cs typeface="Calibri Light" panose="020F0302020204030204" pitchFamily="34" charset="0"/>
              </a:rPr>
              <a:t>Early Months (September through January) </a:t>
            </a:r>
          </a:p>
          <a:p>
            <a:pPr marL="0" indent="0" algn="ctr">
              <a:spcBef>
                <a:spcPts val="0"/>
              </a:spcBef>
              <a:spcAft>
                <a:spcPts val="600"/>
              </a:spcAft>
              <a:buClr>
                <a:srgbClr val="008558"/>
              </a:buClr>
              <a:buFont typeface="Arial" panose="020B0604020202020204" pitchFamily="34" charset="0"/>
              <a:buNone/>
            </a:pPr>
            <a:r>
              <a:rPr lang="en-US" sz="3600" b="1" dirty="0" smtClean="0">
                <a:solidFill>
                  <a:schemeClr val="tx2"/>
                </a:solidFill>
                <a:latin typeface="Calibri Light" panose="020F0302020204030204" pitchFamily="34" charset="0"/>
                <a:cs typeface="Calibri Light" panose="020F0302020204030204" pitchFamily="34" charset="0"/>
              </a:rPr>
              <a:t>(or at Stage of 1-2 patients per hour): </a:t>
            </a:r>
          </a:p>
          <a:p>
            <a:pPr marL="236538" indent="-236538">
              <a:spcBef>
                <a:spcPts val="0"/>
              </a:spcBef>
              <a:spcAft>
                <a:spcPts val="600"/>
              </a:spcAft>
              <a:buClr>
                <a:srgbClr val="008558"/>
              </a:buClr>
            </a:pPr>
            <a:endParaRPr lang="en-US" sz="1000" dirty="0" smtClean="0">
              <a:latin typeface="Calibri Light" panose="020F0302020204030204" pitchFamily="34" charset="0"/>
              <a:cs typeface="Calibri Light" panose="020F0302020204030204" pitchFamily="34" charset="0"/>
            </a:endParaRPr>
          </a:p>
          <a:p>
            <a:pPr marL="0" indent="0">
              <a:spcBef>
                <a:spcPts val="0"/>
              </a:spcBef>
              <a:spcAft>
                <a:spcPts val="600"/>
              </a:spcAft>
              <a:buClr>
                <a:srgbClr val="008558"/>
              </a:buClr>
              <a:buFont typeface="Arial" panose="020B0604020202020204" pitchFamily="34" charset="0"/>
              <a:buNone/>
            </a:pPr>
            <a:r>
              <a:rPr lang="en-US" sz="3400" b="1" dirty="0" smtClean="0">
                <a:latin typeface="Calibri Light" panose="020F0302020204030204" pitchFamily="34" charset="0"/>
                <a:cs typeface="Calibri Light" panose="020F0302020204030204" pitchFamily="34" charset="0"/>
              </a:rPr>
              <a:t>The preceptor should see all patients with the residents initially, for the first few weeks (3-4 weeks)</a:t>
            </a:r>
          </a:p>
          <a:p>
            <a:pPr marL="236538" indent="-236538">
              <a:spcBef>
                <a:spcPts val="0"/>
              </a:spcBef>
              <a:spcAft>
                <a:spcPts val="600"/>
              </a:spcAft>
              <a:buClr>
                <a:srgbClr val="4E7E74"/>
              </a:buClr>
            </a:pPr>
            <a:r>
              <a:rPr lang="en-US" sz="3400" dirty="0" smtClean="0">
                <a:latin typeface="Calibri Light" panose="020F0302020204030204" pitchFamily="34" charset="0"/>
                <a:cs typeface="Calibri Light" panose="020F0302020204030204" pitchFamily="34" charset="0"/>
              </a:rPr>
              <a:t>After the first few weeks, the preceptor should see the patient at some point during the visit, observing and repeating physical exams and relevant history taking, as needed</a:t>
            </a:r>
          </a:p>
          <a:p>
            <a:pPr marL="236538" indent="-236538">
              <a:spcBef>
                <a:spcPts val="0"/>
              </a:spcBef>
              <a:spcAft>
                <a:spcPts val="600"/>
              </a:spcAft>
              <a:buClr>
                <a:srgbClr val="4E7E74"/>
              </a:buClr>
            </a:pPr>
            <a:r>
              <a:rPr lang="en-US" sz="3400" dirty="0" smtClean="0">
                <a:latin typeface="Calibri Light" panose="020F0302020204030204" pitchFamily="34" charset="0"/>
                <a:cs typeface="Calibri Light" panose="020F0302020204030204" pitchFamily="34" charset="0"/>
              </a:rPr>
              <a:t>Provide guidance and instructions on all aspects of the patient visit, including charting, the verbal presentation and the written note</a:t>
            </a:r>
          </a:p>
          <a:p>
            <a:pPr marL="236538" indent="-236538">
              <a:spcBef>
                <a:spcPts val="0"/>
              </a:spcBef>
              <a:spcAft>
                <a:spcPts val="600"/>
              </a:spcAft>
              <a:buClr>
                <a:srgbClr val="4E7E74"/>
              </a:buClr>
            </a:pPr>
            <a:r>
              <a:rPr lang="en-US" sz="3400" dirty="0" smtClean="0">
                <a:latin typeface="Calibri Light" panose="020F0302020204030204" pitchFamily="34" charset="0"/>
                <a:cs typeface="Calibri Light" panose="020F0302020204030204" pitchFamily="34" charset="0"/>
              </a:rPr>
              <a:t>Create an addendum in the patient’s progress notes or co-sign the note after the resident has completed the note. </a:t>
            </a:r>
            <a:endParaRPr lang="en-US" sz="3400" dirty="0">
              <a:latin typeface="Calibri Light" panose="020F0302020204030204" pitchFamily="34" charset="0"/>
              <a:cs typeface="Calibri Light" panose="020F03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4021808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1485719"/>
            <a:ext cx="12192000" cy="724429"/>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algn="ctr"/>
            <a:r>
              <a:rPr lang="en-US" spc="-30" dirty="0" smtClean="0">
                <a:solidFill>
                  <a:srgbClr val="4E7E74"/>
                </a:solidFill>
                <a:latin typeface="Calibri Light" panose="020F0302020204030204" pitchFamily="34" charset="0"/>
                <a:cs typeface="Calibri Light" panose="020F0302020204030204" pitchFamily="34" charset="0"/>
              </a:rPr>
              <a:t>Specific Roles and Responsibilities (timing)</a:t>
            </a:r>
            <a:endParaRPr lang="en-US" spc="-30" dirty="0">
              <a:solidFill>
                <a:srgbClr val="4E7E74"/>
              </a:solidFill>
              <a:latin typeface="Calibri Light" panose="020F0302020204030204" pitchFamily="34" charset="0"/>
              <a:cs typeface="Calibri Light" panose="020F0302020204030204" pitchFamily="34" charset="0"/>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137229"/>
            <a:ext cx="10972800" cy="39454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Clr>
                <a:srgbClr val="008558"/>
              </a:buClr>
              <a:buFont typeface="Arial" panose="020B0604020202020204" pitchFamily="34" charset="0"/>
              <a:buNone/>
            </a:pPr>
            <a:r>
              <a:rPr lang="en-US" b="1" dirty="0" smtClean="0">
                <a:solidFill>
                  <a:schemeClr val="accent5">
                    <a:lumMod val="75000"/>
                  </a:schemeClr>
                </a:solidFill>
                <a:latin typeface="Calibri Light" panose="020F0302020204030204" pitchFamily="34" charset="0"/>
                <a:cs typeface="Calibri Light" panose="020F0302020204030204" pitchFamily="34" charset="0"/>
              </a:rPr>
              <a:t>Later Months (February through August) </a:t>
            </a:r>
          </a:p>
          <a:p>
            <a:pPr marL="0" indent="0" algn="ctr">
              <a:spcBef>
                <a:spcPts val="0"/>
              </a:spcBef>
              <a:spcAft>
                <a:spcPts val="600"/>
              </a:spcAft>
              <a:buClr>
                <a:srgbClr val="008558"/>
              </a:buClr>
              <a:buFont typeface="Arial" panose="020B0604020202020204" pitchFamily="34" charset="0"/>
              <a:buNone/>
            </a:pPr>
            <a:endParaRPr lang="en-US" sz="800" b="1" u="sng" dirty="0" smtClean="0">
              <a:solidFill>
                <a:schemeClr val="tx2"/>
              </a:solidFill>
              <a:latin typeface="Calibri Light" panose="020F0302020204030204" pitchFamily="34" charset="0"/>
              <a:cs typeface="Calibri Light" panose="020F0302020204030204" pitchFamily="34" charset="0"/>
            </a:endParaRPr>
          </a:p>
          <a:p>
            <a:pPr marL="236538" indent="-236538">
              <a:spcBef>
                <a:spcPts val="0"/>
              </a:spcBef>
              <a:spcAft>
                <a:spcPts val="600"/>
              </a:spcAft>
              <a:buClr>
                <a:srgbClr val="4E7E74"/>
              </a:buClr>
            </a:pPr>
            <a:r>
              <a:rPr lang="en-US" sz="2200" dirty="0" smtClean="0">
                <a:latin typeface="Calibri Light" panose="020F0302020204030204" pitchFamily="34" charset="0"/>
                <a:cs typeface="Calibri Light" panose="020F0302020204030204" pitchFamily="34" charset="0"/>
              </a:rPr>
              <a:t>Reassess the resident’s comfort and mastery with clinical decision-making, physical exams, concise history taking and develop a </a:t>
            </a:r>
            <a:r>
              <a:rPr lang="en-US" sz="2200" dirty="0" err="1" smtClean="0">
                <a:latin typeface="Calibri Light" panose="020F0302020204030204" pitchFamily="34" charset="0"/>
                <a:cs typeface="Calibri Light" panose="020F0302020204030204" pitchFamily="34" charset="0"/>
              </a:rPr>
              <a:t>precepting</a:t>
            </a:r>
            <a:r>
              <a:rPr lang="en-US" sz="2200" dirty="0" smtClean="0">
                <a:latin typeface="Calibri Light" panose="020F0302020204030204" pitchFamily="34" charset="0"/>
                <a:cs typeface="Calibri Light" panose="020F0302020204030204" pitchFamily="34" charset="0"/>
              </a:rPr>
              <a:t> plan that meets the needs of the resident</a:t>
            </a:r>
          </a:p>
          <a:p>
            <a:pPr marL="236538" indent="-236538">
              <a:spcBef>
                <a:spcPts val="0"/>
              </a:spcBef>
              <a:spcAft>
                <a:spcPts val="600"/>
              </a:spcAft>
              <a:buClr>
                <a:srgbClr val="4E7E74"/>
              </a:buClr>
            </a:pPr>
            <a:r>
              <a:rPr lang="en-US" sz="2200" dirty="0" smtClean="0">
                <a:latin typeface="Calibri Light" panose="020F0302020204030204" pitchFamily="34" charset="0"/>
                <a:cs typeface="Calibri Light" panose="020F0302020204030204" pitchFamily="34" charset="0"/>
              </a:rPr>
              <a:t>Help the residents with time management and efficient practice skills in an ongoing fashion</a:t>
            </a:r>
          </a:p>
          <a:p>
            <a:pPr marL="236538" indent="-236538">
              <a:spcBef>
                <a:spcPts val="0"/>
              </a:spcBef>
              <a:spcAft>
                <a:spcPts val="600"/>
              </a:spcAft>
              <a:buClr>
                <a:srgbClr val="4E7E74"/>
              </a:buClr>
            </a:pPr>
            <a:r>
              <a:rPr lang="en-US" sz="2200" dirty="0" smtClean="0">
                <a:latin typeface="Calibri Light" panose="020F0302020204030204" pitchFamily="34" charset="0"/>
                <a:cs typeface="Calibri Light" panose="020F0302020204030204" pitchFamily="34" charset="0"/>
              </a:rPr>
              <a:t>Review all cases with the resident and repeat/observe history and physical exams, as needed</a:t>
            </a:r>
          </a:p>
          <a:p>
            <a:pPr marL="236538" indent="-236538">
              <a:spcBef>
                <a:spcPts val="0"/>
              </a:spcBef>
              <a:spcAft>
                <a:spcPts val="600"/>
              </a:spcAft>
              <a:buClr>
                <a:srgbClr val="4E7E74"/>
              </a:buClr>
            </a:pPr>
            <a:r>
              <a:rPr lang="en-US" sz="2200" dirty="0" smtClean="0">
                <a:latin typeface="Calibri Light" panose="020F0302020204030204" pitchFamily="34" charset="0"/>
                <a:cs typeface="Calibri Light" panose="020F0302020204030204" pitchFamily="34" charset="0"/>
              </a:rPr>
              <a:t> Provide guidance and instruction on all aspects of the patient visit (review entire written note and provide feedback as indicated)</a:t>
            </a:r>
          </a:p>
          <a:p>
            <a:pPr marL="236538" indent="-236538">
              <a:spcBef>
                <a:spcPts val="0"/>
              </a:spcBef>
              <a:spcAft>
                <a:spcPts val="600"/>
              </a:spcAft>
              <a:buClr>
                <a:srgbClr val="4E7E74"/>
              </a:buClr>
            </a:pPr>
            <a:r>
              <a:rPr lang="en-US" sz="2200" dirty="0" smtClean="0">
                <a:latin typeface="Calibri Light" panose="020F0302020204030204" pitchFamily="34" charset="0"/>
                <a:cs typeface="Calibri Light" panose="020F0302020204030204" pitchFamily="34" charset="0"/>
              </a:rPr>
              <a:t>Create an addendum or co-sign the patient’s progress note after the resident has completed the note</a:t>
            </a:r>
          </a:p>
          <a:p>
            <a:pPr marL="236538" indent="-236538">
              <a:spcBef>
                <a:spcPts val="0"/>
              </a:spcBef>
              <a:spcAft>
                <a:spcPts val="600"/>
              </a:spcAft>
              <a:buClr>
                <a:srgbClr val="4E7E74"/>
              </a:buClr>
            </a:pPr>
            <a:r>
              <a:rPr lang="en-US" sz="2200" dirty="0" smtClean="0">
                <a:latin typeface="Calibri Light" panose="020F0302020204030204" pitchFamily="34" charset="0"/>
                <a:cs typeface="Calibri Light" panose="020F0302020204030204" pitchFamily="34" charset="0"/>
              </a:rPr>
              <a:t>As the residents become more skilled, the preceptor should become more focused on guidance with time management, practice and panel management</a:t>
            </a:r>
          </a:p>
          <a:p>
            <a:pPr marL="0" indent="0">
              <a:spcBef>
                <a:spcPts val="0"/>
              </a:spcBef>
              <a:spcAft>
                <a:spcPts val="600"/>
              </a:spcAft>
              <a:buClr>
                <a:srgbClr val="008558"/>
              </a:buClr>
              <a:buFont typeface="Arial" panose="020B0604020202020204" pitchFamily="34" charset="0"/>
              <a:buNone/>
            </a:pPr>
            <a:endParaRPr lang="en-US" sz="2200" dirty="0">
              <a:latin typeface="Calibri Light" panose="020F0302020204030204" pitchFamily="34" charset="0"/>
              <a:cs typeface="Calibri Light" panose="020F03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231494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9048"/>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Reviewing Postgraduate Trainee Notes</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560320" y="2311400"/>
            <a:ext cx="11497937" cy="3945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indent="-236538">
              <a:spcBef>
                <a:spcPts val="0"/>
              </a:spcBef>
              <a:spcAft>
                <a:spcPts val="600"/>
              </a:spcAft>
              <a:buClr>
                <a:srgbClr val="4E7E74"/>
              </a:buClr>
            </a:pPr>
            <a:r>
              <a:rPr lang="en-US" dirty="0" smtClean="0">
                <a:latin typeface="Calibri Light" panose="020F0302020204030204" pitchFamily="34" charset="0"/>
                <a:cs typeface="Calibri Light" panose="020F0302020204030204" pitchFamily="34" charset="0"/>
              </a:rPr>
              <a:t>Great opportunity to support learning</a:t>
            </a:r>
          </a:p>
          <a:p>
            <a:pPr marL="636588" lvl="1" indent="-236538">
              <a:spcBef>
                <a:spcPts val="0"/>
              </a:spcBef>
              <a:spcAft>
                <a:spcPts val="600"/>
              </a:spcAft>
              <a:buClr>
                <a:srgbClr val="4E7E74"/>
              </a:buClr>
            </a:pPr>
            <a:r>
              <a:rPr lang="en-US" dirty="0" smtClean="0">
                <a:latin typeface="Calibri Light" panose="020F0302020204030204" pitchFamily="34" charset="0"/>
                <a:cs typeface="Calibri Light" panose="020F0302020204030204" pitchFamily="34" charset="0"/>
              </a:rPr>
              <a:t>Clinical level:</a:t>
            </a:r>
          </a:p>
          <a:p>
            <a:pPr marL="1036638" lvl="2" indent="-236538">
              <a:spcBef>
                <a:spcPts val="0"/>
              </a:spcBef>
              <a:spcAft>
                <a:spcPts val="600"/>
              </a:spcAft>
              <a:buClr>
                <a:srgbClr val="4E7E74"/>
              </a:buClr>
            </a:pPr>
            <a:r>
              <a:rPr lang="en-US" sz="2400" dirty="0" smtClean="0">
                <a:latin typeface="Calibri Light" panose="020F0302020204030204" pitchFamily="34" charset="0"/>
                <a:cs typeface="Calibri Light" panose="020F0302020204030204" pitchFamily="34" charset="0"/>
              </a:rPr>
              <a:t>Insight into their understanding</a:t>
            </a:r>
          </a:p>
          <a:p>
            <a:pPr marL="636588" lvl="1" indent="-236538">
              <a:spcBef>
                <a:spcPts val="0"/>
              </a:spcBef>
              <a:spcAft>
                <a:spcPts val="600"/>
              </a:spcAft>
              <a:buClr>
                <a:srgbClr val="4E7E74"/>
              </a:buClr>
            </a:pPr>
            <a:r>
              <a:rPr lang="en-US" dirty="0" smtClean="0">
                <a:latin typeface="Calibri Light" panose="020F0302020204030204" pitchFamily="34" charset="0"/>
                <a:cs typeface="Calibri Light" panose="020F0302020204030204" pitchFamily="34" charset="0"/>
              </a:rPr>
              <a:t>Organizational level:</a:t>
            </a:r>
          </a:p>
          <a:p>
            <a:pPr marL="1036638" lvl="2" indent="-236538">
              <a:spcBef>
                <a:spcPts val="0"/>
              </a:spcBef>
              <a:spcAft>
                <a:spcPts val="600"/>
              </a:spcAft>
              <a:buClr>
                <a:srgbClr val="4E7E74"/>
              </a:buClr>
            </a:pPr>
            <a:r>
              <a:rPr lang="en-US" sz="2400" dirty="0" smtClean="0">
                <a:latin typeface="Calibri Light" panose="020F0302020204030204" pitchFamily="34" charset="0"/>
                <a:cs typeface="Calibri Light" panose="020F0302020204030204" pitchFamily="34" charset="0"/>
              </a:rPr>
              <a:t>Train to your organization- especially if plans to stay a second year</a:t>
            </a:r>
          </a:p>
          <a:p>
            <a:pPr marL="236538" indent="-236538">
              <a:spcBef>
                <a:spcPts val="0"/>
              </a:spcBef>
              <a:spcAft>
                <a:spcPts val="600"/>
              </a:spcAft>
              <a:buClr>
                <a:srgbClr val="4E7E74"/>
              </a:buClr>
            </a:pPr>
            <a:r>
              <a:rPr lang="en-US" dirty="0" smtClean="0">
                <a:latin typeface="Calibri Light" panose="020F0302020204030204" pitchFamily="34" charset="0"/>
                <a:cs typeface="Calibri Light" panose="020F0302020204030204" pitchFamily="34" charset="0"/>
              </a:rPr>
              <a:t>Recommended throughout the year</a:t>
            </a:r>
          </a:p>
          <a:p>
            <a:pPr marL="236538" indent="-236538">
              <a:spcBef>
                <a:spcPts val="0"/>
              </a:spcBef>
              <a:spcAft>
                <a:spcPts val="600"/>
              </a:spcAft>
              <a:buClr>
                <a:srgbClr val="4E7E74"/>
              </a:buClr>
            </a:pPr>
            <a:r>
              <a:rPr lang="en-US" dirty="0" smtClean="0">
                <a:latin typeface="Calibri Light" panose="020F0302020204030204" pitchFamily="34" charset="0"/>
                <a:cs typeface="Calibri Light" panose="020F0302020204030204" pitchFamily="34" charset="0"/>
              </a:rPr>
              <a:t>Important to sign off on notes</a:t>
            </a:r>
          </a:p>
          <a:p>
            <a:pPr marL="636588" lvl="1" indent="-236538">
              <a:spcBef>
                <a:spcPts val="0"/>
              </a:spcBef>
              <a:spcAft>
                <a:spcPts val="600"/>
              </a:spcAft>
              <a:buClr>
                <a:srgbClr val="4E7E74"/>
              </a:buClr>
            </a:pPr>
            <a:r>
              <a:rPr lang="en-US" dirty="0" smtClean="0">
                <a:latin typeface="Calibri Light" panose="020F0302020204030204" pitchFamily="34" charset="0"/>
                <a:cs typeface="Calibri Light" panose="020F0302020204030204" pitchFamily="34" charset="0"/>
              </a:rPr>
              <a:t>Helps people know who helped them with the case (residents and those following up)</a:t>
            </a:r>
          </a:p>
          <a:p>
            <a:pPr marL="236538" indent="-236538">
              <a:spcBef>
                <a:spcPts val="0"/>
              </a:spcBef>
              <a:spcAft>
                <a:spcPts val="600"/>
              </a:spcAft>
              <a:buClr>
                <a:srgbClr val="008558"/>
              </a:buClr>
            </a:pPr>
            <a:endParaRPr lang="en-US" sz="3000" dirty="0" smtClean="0">
              <a:latin typeface="Calibri Light" panose="020F0302020204030204" pitchFamily="34" charset="0"/>
              <a:cs typeface="Calibri Light" panose="020F0302020204030204" pitchFamily="34" charset="0"/>
            </a:endParaRPr>
          </a:p>
          <a:p>
            <a:pPr marL="236538" indent="-236538">
              <a:spcBef>
                <a:spcPts val="0"/>
              </a:spcBef>
              <a:spcAft>
                <a:spcPts val="600"/>
              </a:spcAft>
              <a:buClr>
                <a:srgbClr val="008558"/>
              </a:buClr>
            </a:pPr>
            <a:endParaRPr lang="en-US" sz="3000" dirty="0">
              <a:latin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724663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485719"/>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sz="3600" dirty="0">
                <a:solidFill>
                  <a:srgbClr val="4E7E74"/>
                </a:solidFill>
                <a:latin typeface="Calibri Light" panose="020F0302020204030204"/>
              </a:rPr>
              <a:t>Residency Program Clinical </a:t>
            </a:r>
            <a:r>
              <a:rPr lang="en-US" sz="3600" dirty="0" smtClean="0">
                <a:solidFill>
                  <a:srgbClr val="4E7E74"/>
                </a:solidFill>
                <a:latin typeface="Calibri Light" panose="020F0302020204030204"/>
              </a:rPr>
              <a:t>Observation &amp; </a:t>
            </a:r>
            <a:r>
              <a:rPr lang="en-US" sz="3600" dirty="0">
                <a:solidFill>
                  <a:srgbClr val="4E7E74"/>
                </a:solidFill>
                <a:latin typeface="Calibri Light" panose="020F0302020204030204"/>
              </a:rPr>
              <a:t>Feedback Form</a:t>
            </a:r>
          </a:p>
        </p:txBody>
      </p:sp>
      <p:pic>
        <p:nvPicPr>
          <p:cNvPr id="4" name="Picture 3"/>
          <p:cNvPicPr>
            <a:picLocks noChangeAspect="1"/>
          </p:cNvPicPr>
          <p:nvPr/>
        </p:nvPicPr>
        <p:blipFill>
          <a:blip r:embed="rId3"/>
          <a:stretch>
            <a:fillRect/>
          </a:stretch>
        </p:blipFill>
        <p:spPr>
          <a:xfrm>
            <a:off x="1698463" y="2248071"/>
            <a:ext cx="4303714" cy="4442543"/>
          </a:xfrm>
          <a:prstGeom prst="rect">
            <a:avLst/>
          </a:prstGeom>
        </p:spPr>
      </p:pic>
      <p:pic>
        <p:nvPicPr>
          <p:cNvPr id="7" name="Picture 6"/>
          <p:cNvPicPr>
            <a:picLocks noChangeAspect="1"/>
          </p:cNvPicPr>
          <p:nvPr/>
        </p:nvPicPr>
        <p:blipFill>
          <a:blip r:embed="rId4"/>
          <a:stretch>
            <a:fillRect/>
          </a:stretch>
        </p:blipFill>
        <p:spPr>
          <a:xfrm>
            <a:off x="6218673" y="2248071"/>
            <a:ext cx="4139271" cy="444254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474668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095989"/>
            <a:ext cx="121920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Preceptor Evaluation</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1858341"/>
            <a:ext cx="10972800" cy="39454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indent="-236538">
              <a:spcBef>
                <a:spcPts val="0"/>
              </a:spcBef>
              <a:spcAft>
                <a:spcPts val="600"/>
              </a:spcAft>
              <a:buClr>
                <a:srgbClr val="4E7E74"/>
              </a:buClr>
            </a:pPr>
            <a:r>
              <a:rPr lang="en-US" sz="2400" dirty="0" smtClean="0">
                <a:latin typeface="Calibri Light" panose="020F0302020204030204" pitchFamily="34" charset="0"/>
                <a:cs typeface="Calibri Light" panose="020F0302020204030204" pitchFamily="34" charset="0"/>
              </a:rPr>
              <a:t>Important to have residents evaluate your preceptors </a:t>
            </a:r>
          </a:p>
          <a:p>
            <a:pPr marL="742950" lvl="1" indent="-342900">
              <a:spcBef>
                <a:spcPts val="0"/>
              </a:spcBef>
              <a:spcAft>
                <a:spcPts val="600"/>
              </a:spcAft>
              <a:buClr>
                <a:srgbClr val="4E7E74"/>
              </a:buClr>
              <a:buFont typeface="Wingdings" panose="05000000000000000000" pitchFamily="2" charset="2"/>
              <a:buChar char="Ø"/>
            </a:pPr>
            <a:r>
              <a:rPr lang="en-US" dirty="0" smtClean="0">
                <a:latin typeface="Calibri Light" panose="020F0302020204030204" pitchFamily="34" charset="0"/>
                <a:cs typeface="Calibri Light" panose="020F0302020204030204" pitchFamily="34" charset="0"/>
              </a:rPr>
              <a:t>Allows you to identify strengths and areas for continued development for individuals and the group</a:t>
            </a:r>
          </a:p>
          <a:p>
            <a:pPr marL="742950" lvl="1" indent="-342900">
              <a:spcBef>
                <a:spcPts val="0"/>
              </a:spcBef>
              <a:spcAft>
                <a:spcPts val="600"/>
              </a:spcAft>
              <a:buClr>
                <a:srgbClr val="4E7E74"/>
              </a:buClr>
              <a:buFont typeface="Wingdings" panose="05000000000000000000" pitchFamily="2" charset="2"/>
              <a:buChar char="Ø"/>
            </a:pPr>
            <a:r>
              <a:rPr lang="en-US" dirty="0" smtClean="0">
                <a:latin typeface="Calibri Light" panose="020F0302020204030204" pitchFamily="34" charset="0"/>
                <a:cs typeface="Calibri Light" panose="020F0302020204030204" pitchFamily="34" charset="0"/>
              </a:rPr>
              <a:t>Allows the opportunity for residents to share feedback</a:t>
            </a:r>
          </a:p>
          <a:p>
            <a:pPr marL="236538" indent="-236538">
              <a:spcBef>
                <a:spcPts val="0"/>
              </a:spcBef>
              <a:spcAft>
                <a:spcPts val="600"/>
              </a:spcAft>
              <a:buClr>
                <a:srgbClr val="4E7E74"/>
              </a:buClr>
            </a:pPr>
            <a:r>
              <a:rPr lang="en-US" sz="2400" dirty="0" smtClean="0">
                <a:latin typeface="Calibri Light" panose="020F0302020204030204" pitchFamily="34" charset="0"/>
                <a:cs typeface="Calibri Light" panose="020F0302020204030204" pitchFamily="34" charset="0"/>
              </a:rPr>
              <a:t>Outline clear expectations about how and when evaluation will be collected and shared </a:t>
            </a:r>
          </a:p>
          <a:p>
            <a:pPr marL="742950" lvl="1" indent="-342900">
              <a:spcBef>
                <a:spcPts val="0"/>
              </a:spcBef>
              <a:spcAft>
                <a:spcPts val="600"/>
              </a:spcAft>
              <a:buClr>
                <a:srgbClr val="4E7E74"/>
              </a:buClr>
              <a:buFont typeface="Wingdings" panose="05000000000000000000" pitchFamily="2" charset="2"/>
              <a:buChar char="Ø"/>
            </a:pPr>
            <a:r>
              <a:rPr lang="en-US" dirty="0" smtClean="0">
                <a:latin typeface="Calibri Light" panose="020F0302020204030204" pitchFamily="34" charset="0"/>
                <a:cs typeface="Calibri Light" panose="020F0302020204030204" pitchFamily="34" charset="0"/>
              </a:rPr>
              <a:t>Important for preceptors to get direct feedback about how they are doing </a:t>
            </a:r>
          </a:p>
          <a:p>
            <a:pPr marL="742950" lvl="1" indent="-342900">
              <a:spcBef>
                <a:spcPts val="0"/>
              </a:spcBef>
              <a:spcAft>
                <a:spcPts val="600"/>
              </a:spcAft>
              <a:buClr>
                <a:srgbClr val="4E7E74"/>
              </a:buClr>
              <a:buFont typeface="Wingdings" panose="05000000000000000000" pitchFamily="2" charset="2"/>
              <a:buChar char="Ø"/>
            </a:pPr>
            <a:r>
              <a:rPr lang="en-US" dirty="0" smtClean="0">
                <a:latin typeface="Calibri Light" panose="020F0302020204030204" pitchFamily="34" charset="0"/>
                <a:cs typeface="Calibri Light" panose="020F0302020204030204" pitchFamily="34" charset="0"/>
              </a:rPr>
              <a:t>Concerns about anonymity and confidentiality </a:t>
            </a:r>
          </a:p>
          <a:p>
            <a:pPr marL="742950" lvl="1" indent="-342900">
              <a:spcBef>
                <a:spcPts val="0"/>
              </a:spcBef>
              <a:spcAft>
                <a:spcPts val="600"/>
              </a:spcAft>
              <a:buClr>
                <a:srgbClr val="4E7E74"/>
              </a:buClr>
              <a:buFont typeface="Wingdings" panose="05000000000000000000" pitchFamily="2" charset="2"/>
              <a:buChar char="Ø"/>
            </a:pPr>
            <a:r>
              <a:rPr lang="en-US" dirty="0" smtClean="0">
                <a:latin typeface="Calibri Light" panose="020F0302020204030204" pitchFamily="34" charset="0"/>
                <a:cs typeface="Calibri Light" panose="020F0302020204030204" pitchFamily="34" charset="0"/>
              </a:rPr>
              <a:t>Have another way for residents to share more sensitive or critical feedback about a preceptor with your team </a:t>
            </a:r>
          </a:p>
          <a:p>
            <a:pPr marL="742950" lvl="1" indent="-342900">
              <a:spcBef>
                <a:spcPts val="0"/>
              </a:spcBef>
              <a:spcAft>
                <a:spcPts val="600"/>
              </a:spcAft>
              <a:buClr>
                <a:srgbClr val="4E7E74"/>
              </a:buClr>
              <a:buFont typeface="Wingdings" panose="05000000000000000000" pitchFamily="2" charset="2"/>
              <a:buChar char="Ø"/>
            </a:pPr>
            <a:r>
              <a:rPr lang="en-US" dirty="0" smtClean="0">
                <a:latin typeface="Calibri Light" panose="020F0302020204030204" pitchFamily="34" charset="0"/>
                <a:cs typeface="Calibri Light" panose="020F0302020204030204" pitchFamily="34" charset="0"/>
              </a:rPr>
              <a:t>May want to do more frequent evaluations in the first few years of the program </a:t>
            </a:r>
          </a:p>
          <a:p>
            <a:pPr marL="236538" indent="-236538">
              <a:spcBef>
                <a:spcPts val="0"/>
              </a:spcBef>
              <a:spcAft>
                <a:spcPts val="600"/>
              </a:spcAft>
              <a:buClr>
                <a:srgbClr val="4E7E74"/>
              </a:buClr>
            </a:pPr>
            <a:r>
              <a:rPr lang="en-US" sz="2400" dirty="0" smtClean="0">
                <a:latin typeface="Calibri Light" panose="020F0302020204030204" pitchFamily="34" charset="0"/>
                <a:cs typeface="Calibri Light" panose="020F0302020204030204" pitchFamily="34" charset="0"/>
              </a:rPr>
              <a:t>Have a plan for addressing remediation concerns </a:t>
            </a:r>
            <a:endParaRPr lang="en-US" sz="2400" dirty="0">
              <a:latin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6868932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73898"/>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spc="-30" dirty="0" smtClean="0">
                <a:solidFill>
                  <a:srgbClr val="4E7E74"/>
                </a:solidFill>
                <a:latin typeface="Calibri Light" panose="020F0302020204030204"/>
                <a:ea typeface="+mn-ea"/>
                <a:cs typeface="Calibri" panose="020F0502020204030204" pitchFamily="34" charset="0"/>
              </a:rPr>
              <a:t>Mentored Clinic</a:t>
            </a:r>
            <a:endParaRPr lang="en-US" dirty="0">
              <a:solidFill>
                <a:srgbClr val="4E7E74"/>
              </a:solidFill>
              <a:latin typeface="Calibri Light" panose="020F0302020204030204"/>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704355" y="2336250"/>
            <a:ext cx="10783290" cy="39454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800"/>
              </a:spcAft>
              <a:buClr>
                <a:srgbClr val="4E7E74"/>
              </a:buClr>
            </a:pPr>
            <a:r>
              <a:rPr lang="en-US" sz="2600" dirty="0" smtClean="0">
                <a:latin typeface="Calibri Light" panose="020F0302020204030204" pitchFamily="34" charset="0"/>
                <a:cs typeface="Calibri Light" panose="020F0302020204030204" pitchFamily="34" charset="0"/>
              </a:rPr>
              <a:t>20</a:t>
            </a:r>
            <a:r>
              <a:rPr lang="en-US" sz="2600" dirty="0">
                <a:latin typeface="Calibri Light" panose="020F0302020204030204" pitchFamily="34" charset="0"/>
                <a:cs typeface="Calibri Light" panose="020F0302020204030204" pitchFamily="34" charset="0"/>
              </a:rPr>
              <a:t>% of NP residents’ time, for </a:t>
            </a:r>
            <a:r>
              <a:rPr lang="en-US" sz="2600" dirty="0" smtClean="0">
                <a:latin typeface="Calibri Light" panose="020F0302020204030204" pitchFamily="34" charset="0"/>
                <a:cs typeface="Calibri Light" panose="020F0302020204030204" pitchFamily="34" charset="0"/>
              </a:rPr>
              <a:t>two sessions </a:t>
            </a:r>
            <a:r>
              <a:rPr lang="en-US" sz="2600" dirty="0">
                <a:latin typeface="Calibri Light" panose="020F0302020204030204" pitchFamily="34" charset="0"/>
                <a:cs typeface="Calibri Light" panose="020F0302020204030204" pitchFamily="34" charset="0"/>
              </a:rPr>
              <a:t>each </a:t>
            </a:r>
            <a:r>
              <a:rPr lang="en-US" sz="2600" dirty="0" smtClean="0">
                <a:latin typeface="Calibri Light" panose="020F0302020204030204" pitchFamily="34" charset="0"/>
                <a:cs typeface="Calibri Light" panose="020F0302020204030204" pitchFamily="34" charset="0"/>
              </a:rPr>
              <a:t>week</a:t>
            </a:r>
          </a:p>
          <a:p>
            <a:pPr>
              <a:spcBef>
                <a:spcPts val="0"/>
              </a:spcBef>
              <a:spcAft>
                <a:spcPts val="1800"/>
              </a:spcAft>
              <a:buClr>
                <a:srgbClr val="4E7E74"/>
              </a:buClr>
            </a:pPr>
            <a:r>
              <a:rPr lang="en-US" sz="2600" dirty="0" smtClean="0">
                <a:latin typeface="Calibri Light" panose="020F0302020204030204" pitchFamily="34" charset="0"/>
                <a:cs typeface="Calibri Light" panose="020F0302020204030204" pitchFamily="34" charset="0"/>
              </a:rPr>
              <a:t>During </a:t>
            </a:r>
            <a:r>
              <a:rPr lang="en-US" sz="2600" dirty="0">
                <a:latin typeface="Calibri Light" panose="020F0302020204030204" pitchFamily="34" charset="0"/>
                <a:cs typeface="Calibri Light" panose="020F0302020204030204" pitchFamily="34" charset="0"/>
              </a:rPr>
              <a:t>mentored clinics, the NP residents work alongside a primary care provider mentor—a very experienced physician, NP or PA—with a </a:t>
            </a:r>
            <a:r>
              <a:rPr lang="en-US" sz="2600" dirty="0" smtClean="0">
                <a:latin typeface="Calibri Light" panose="020F0302020204030204" pitchFamily="34" charset="0"/>
                <a:cs typeface="Calibri Light" panose="020F0302020204030204" pitchFamily="34" charset="0"/>
              </a:rPr>
              <a:t>focus on </a:t>
            </a:r>
            <a:r>
              <a:rPr lang="en-US" sz="2600" dirty="0">
                <a:latin typeface="Calibri Light" panose="020F0302020204030204" pitchFamily="34" charset="0"/>
                <a:cs typeface="Calibri Light" panose="020F0302020204030204" pitchFamily="34" charset="0"/>
              </a:rPr>
              <a:t>the practice of episodic and acute care and additional mastery of procedures.</a:t>
            </a:r>
          </a:p>
          <a:p>
            <a:pPr>
              <a:spcBef>
                <a:spcPts val="0"/>
              </a:spcBef>
              <a:spcAft>
                <a:spcPts val="1800"/>
              </a:spcAft>
              <a:buClr>
                <a:srgbClr val="4E7E74"/>
              </a:buClr>
            </a:pPr>
            <a:r>
              <a:rPr lang="en-US" sz="2600" dirty="0">
                <a:latin typeface="Calibri Light" panose="020F0302020204030204" pitchFamily="34" charset="0"/>
                <a:cs typeface="Calibri Light" panose="020F0302020204030204" pitchFamily="34" charset="0"/>
              </a:rPr>
              <a:t>The residents generally do not have their own schedule of patients during </a:t>
            </a:r>
            <a:r>
              <a:rPr lang="en-US" sz="2600" dirty="0" smtClean="0">
                <a:latin typeface="Calibri Light" panose="020F0302020204030204" pitchFamily="34" charset="0"/>
                <a:cs typeface="Calibri Light" panose="020F0302020204030204" pitchFamily="34" charset="0"/>
              </a:rPr>
              <a:t>Mentored Clinics </a:t>
            </a:r>
            <a:r>
              <a:rPr lang="en-US" sz="2600" dirty="0">
                <a:latin typeface="Calibri Light" panose="020F0302020204030204" pitchFamily="34" charset="0"/>
                <a:cs typeface="Calibri Light" panose="020F0302020204030204" pitchFamily="34" charset="0"/>
              </a:rPr>
              <a:t>but instead see patients at the delegation of the primary care providers, </a:t>
            </a:r>
            <a:r>
              <a:rPr lang="en-US" sz="2600" dirty="0" smtClean="0">
                <a:latin typeface="Calibri Light" panose="020F0302020204030204" pitchFamily="34" charset="0"/>
                <a:cs typeface="Calibri Light" panose="020F0302020204030204" pitchFamily="34" charset="0"/>
              </a:rPr>
              <a:t>who remain </a:t>
            </a:r>
            <a:r>
              <a:rPr lang="en-US" sz="2600" dirty="0">
                <a:latin typeface="Calibri Light" panose="020F0302020204030204" pitchFamily="34" charset="0"/>
                <a:cs typeface="Calibri Light" panose="020F0302020204030204" pitchFamily="34" charset="0"/>
              </a:rPr>
              <a:t>available for </a:t>
            </a:r>
            <a:r>
              <a:rPr lang="en-US" sz="2600" dirty="0" smtClean="0">
                <a:latin typeface="Calibri Light" panose="020F0302020204030204" pitchFamily="34" charset="0"/>
                <a:cs typeface="Calibri Light" panose="020F0302020204030204" pitchFamily="34" charset="0"/>
              </a:rPr>
              <a:t>consultations.</a:t>
            </a:r>
          </a:p>
          <a:p>
            <a:pPr>
              <a:spcBef>
                <a:spcPts val="0"/>
              </a:spcBef>
              <a:spcAft>
                <a:spcPts val="1800"/>
              </a:spcAft>
              <a:buClr>
                <a:srgbClr val="4E7E74"/>
              </a:buClr>
            </a:pPr>
            <a:r>
              <a:rPr lang="en-US" sz="2600" dirty="0">
                <a:latin typeface="Calibri Light" panose="020F0302020204030204" pitchFamily="34" charset="0"/>
                <a:cs typeface="Calibri Light" panose="020F0302020204030204" pitchFamily="34" charset="0"/>
              </a:rPr>
              <a:t>This is also an opportunity to schedule some follow up visits for a patient seen during the week in </a:t>
            </a:r>
            <a:r>
              <a:rPr lang="en-US" sz="2600" dirty="0" err="1">
                <a:latin typeface="Calibri Light" panose="020F0302020204030204" pitchFamily="34" charset="0"/>
                <a:cs typeface="Calibri Light" panose="020F0302020204030204" pitchFamily="34" charset="0"/>
              </a:rPr>
              <a:t>precepted</a:t>
            </a:r>
            <a:r>
              <a:rPr lang="en-US" sz="2600" dirty="0">
                <a:latin typeface="Calibri Light" panose="020F0302020204030204" pitchFamily="34" charset="0"/>
                <a:cs typeface="Calibri Light" panose="020F0302020204030204" pitchFamily="34" charset="0"/>
              </a:rPr>
              <a:t> clinic who must be </a:t>
            </a:r>
            <a:r>
              <a:rPr lang="en-US" sz="2600" dirty="0" smtClean="0">
                <a:latin typeface="Calibri Light" panose="020F0302020204030204" pitchFamily="34" charset="0"/>
                <a:cs typeface="Calibri Light" panose="020F0302020204030204" pitchFamily="34" charset="0"/>
              </a:rPr>
              <a:t>seen again </a:t>
            </a:r>
            <a:r>
              <a:rPr lang="en-US" sz="2600" dirty="0">
                <a:latin typeface="Calibri Light" panose="020F0302020204030204" pitchFamily="34" charset="0"/>
                <a:cs typeface="Calibri Light" panose="020F0302020204030204" pitchFamily="34" charset="0"/>
              </a:rPr>
              <a:t>before the next scheduled </a:t>
            </a:r>
            <a:r>
              <a:rPr lang="en-US" sz="2600" dirty="0" err="1">
                <a:latin typeface="Calibri Light" panose="020F0302020204030204" pitchFamily="34" charset="0"/>
                <a:cs typeface="Calibri Light" panose="020F0302020204030204" pitchFamily="34" charset="0"/>
              </a:rPr>
              <a:t>precepted</a:t>
            </a:r>
            <a:r>
              <a:rPr lang="en-US" sz="2600" dirty="0">
                <a:latin typeface="Calibri Light" panose="020F0302020204030204" pitchFamily="34" charset="0"/>
                <a:cs typeface="Calibri Light" panose="020F0302020204030204" pitchFamily="34" charset="0"/>
              </a:rPr>
              <a:t> session.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2157721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450850" y="1500334"/>
            <a:ext cx="8843179" cy="724429"/>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algn="ctr"/>
            <a:r>
              <a:rPr lang="en-US" spc="-30" dirty="0" smtClean="0">
                <a:solidFill>
                  <a:srgbClr val="4E7E74"/>
                </a:solidFill>
                <a:latin typeface="Calibri Light" panose="020F0302020204030204" pitchFamily="34" charset="0"/>
                <a:cs typeface="Calibri Light" panose="020F0302020204030204" pitchFamily="34" charset="0"/>
              </a:rPr>
              <a:t>Mentored Clinic Providers</a:t>
            </a:r>
            <a:endParaRPr lang="en-US" spc="-30" dirty="0">
              <a:solidFill>
                <a:srgbClr val="4E7E74"/>
              </a:solidFill>
              <a:latin typeface="Calibri Light" panose="020F0302020204030204" pitchFamily="34" charset="0"/>
              <a:cs typeface="Calibri Light" panose="020F0302020204030204" pitchFamily="34" charset="0"/>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450850" y="2101787"/>
            <a:ext cx="8843179" cy="4526837"/>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indent="-236538">
              <a:spcBef>
                <a:spcPts val="0"/>
              </a:spcBef>
              <a:spcAft>
                <a:spcPts val="600"/>
              </a:spcAft>
              <a:buClr>
                <a:srgbClr val="4E7E74"/>
              </a:buClr>
            </a:pPr>
            <a:r>
              <a:rPr lang="en-US" sz="2400" dirty="0" smtClean="0">
                <a:latin typeface="Calibri Light" panose="020F0302020204030204" pitchFamily="34" charset="0"/>
                <a:cs typeface="Calibri Light" panose="020F0302020204030204" pitchFamily="34" charset="0"/>
              </a:rPr>
              <a:t>The postgraduate trainees work along side the provider as part of the medical team.</a:t>
            </a:r>
          </a:p>
          <a:p>
            <a:pPr marL="236538" indent="-236538">
              <a:spcBef>
                <a:spcPts val="0"/>
              </a:spcBef>
              <a:spcAft>
                <a:spcPts val="600"/>
              </a:spcAft>
              <a:buClr>
                <a:srgbClr val="4E7E74"/>
              </a:buClr>
            </a:pPr>
            <a:r>
              <a:rPr lang="en-US" sz="2400" dirty="0" smtClean="0">
                <a:latin typeface="Calibri Light" panose="020F0302020204030204" pitchFamily="34" charset="0"/>
                <a:cs typeface="Calibri Light" panose="020F0302020204030204" pitchFamily="34" charset="0"/>
              </a:rPr>
              <a:t>Providers* should pick patients in their schedule for the postgraduate trainee (acute visits, overbooks, brief follow up appointments).  </a:t>
            </a:r>
          </a:p>
          <a:p>
            <a:pPr marL="236538" indent="-236538">
              <a:spcBef>
                <a:spcPts val="0"/>
              </a:spcBef>
              <a:spcAft>
                <a:spcPts val="600"/>
              </a:spcAft>
              <a:buClr>
                <a:srgbClr val="4E7E74"/>
              </a:buClr>
            </a:pPr>
            <a:r>
              <a:rPr lang="en-US" sz="2400" dirty="0" smtClean="0">
                <a:latin typeface="Calibri Light" panose="020F0302020204030204" pitchFamily="34" charset="0"/>
                <a:cs typeface="Calibri Light" panose="020F0302020204030204" pitchFamily="34" charset="0"/>
              </a:rPr>
              <a:t>Initial visits should not been seen by the postgraduate trainees during mentored clinic, unless they will become the patient’s PCP.  </a:t>
            </a:r>
          </a:p>
          <a:p>
            <a:pPr marL="236538" indent="-236538">
              <a:spcBef>
                <a:spcPts val="0"/>
              </a:spcBef>
              <a:spcAft>
                <a:spcPts val="600"/>
              </a:spcAft>
              <a:buClr>
                <a:srgbClr val="4E7E74"/>
              </a:buClr>
            </a:pPr>
            <a:r>
              <a:rPr lang="en-US" sz="2400" dirty="0" smtClean="0">
                <a:latin typeface="Calibri Light" panose="020F0302020204030204" pitchFamily="34" charset="0"/>
                <a:cs typeface="Calibri Light" panose="020F0302020204030204" pitchFamily="34" charset="0"/>
              </a:rPr>
              <a:t>The postgraduate trainees will see the patient and report the plan back to the provider, which should be documented in the electronic health record, but provider is billing for the visit.</a:t>
            </a:r>
          </a:p>
          <a:p>
            <a:pPr marL="236538" indent="-236538">
              <a:spcBef>
                <a:spcPts val="0"/>
              </a:spcBef>
              <a:spcAft>
                <a:spcPts val="600"/>
              </a:spcAft>
              <a:buClr>
                <a:srgbClr val="4E7E74"/>
              </a:buClr>
            </a:pPr>
            <a:r>
              <a:rPr lang="en-US" sz="2400" dirty="0" smtClean="0">
                <a:latin typeface="Calibri Light" panose="020F0302020204030204" pitchFamily="34" charset="0"/>
                <a:cs typeface="Calibri Light" panose="020F0302020204030204" pitchFamily="34" charset="0"/>
              </a:rPr>
              <a:t>The provider will agree/disagree with patient plan, and see the patient before they leave the office, the provider closes the note.</a:t>
            </a:r>
            <a:endParaRPr lang="en-US" sz="2300" dirty="0">
              <a:latin typeface="Calibri Light" panose="020F0302020204030204" pitchFamily="34" charset="0"/>
              <a:cs typeface="Calibri Light" panose="020F0302020204030204" pitchFamily="34" charset="0"/>
            </a:endParaRPr>
          </a:p>
        </p:txBody>
      </p:sp>
      <p:pic>
        <p:nvPicPr>
          <p:cNvPr id="7" name="Picture 6" descr="IMG_3720.JPG"/>
          <p:cNvPicPr>
            <a:picLocks noChangeAspect="1"/>
          </p:cNvPicPr>
          <p:nvPr/>
        </p:nvPicPr>
        <p:blipFill>
          <a:blip r:embed="rId3" cstate="print"/>
          <a:stretch>
            <a:fillRect/>
          </a:stretch>
        </p:blipFill>
        <p:spPr bwMode="auto">
          <a:xfrm>
            <a:off x="9224844" y="1342051"/>
            <a:ext cx="2545739" cy="1697689"/>
          </a:xfrm>
          <a:prstGeom prst="rect">
            <a:avLst/>
          </a:prstGeom>
          <a:ln>
            <a:noFill/>
          </a:ln>
          <a:effectLst>
            <a:softEdge rad="112500"/>
          </a:effectLst>
        </p:spPr>
      </p:pic>
      <p:pic>
        <p:nvPicPr>
          <p:cNvPr id="8" name="Picture 7" descr="IMG_3720.JPG"/>
          <p:cNvPicPr>
            <a:picLocks noChangeAspect="1"/>
          </p:cNvPicPr>
          <p:nvPr/>
        </p:nvPicPr>
        <p:blipFill>
          <a:blip r:embed="rId4" cstate="print"/>
          <a:stretch>
            <a:fillRect/>
          </a:stretch>
        </p:blipFill>
        <p:spPr bwMode="auto">
          <a:xfrm>
            <a:off x="9224845" y="3031903"/>
            <a:ext cx="2682046" cy="1788031"/>
          </a:xfrm>
          <a:prstGeom prst="rect">
            <a:avLst/>
          </a:prstGeom>
          <a:ln>
            <a:noFill/>
          </a:ln>
          <a:effectLst>
            <a:softEdge rad="112500"/>
          </a:effectLst>
        </p:spPr>
      </p:pic>
      <p:pic>
        <p:nvPicPr>
          <p:cNvPr id="9" name="Picture 8" descr="IMG_3720.JPG"/>
          <p:cNvPicPr>
            <a:picLocks noChangeAspect="1"/>
          </p:cNvPicPr>
          <p:nvPr/>
        </p:nvPicPr>
        <p:blipFill>
          <a:blip r:embed="rId5" cstate="print"/>
          <a:stretch>
            <a:fillRect/>
          </a:stretch>
        </p:blipFill>
        <p:spPr bwMode="auto">
          <a:xfrm>
            <a:off x="9294029" y="4863898"/>
            <a:ext cx="2481065" cy="1860799"/>
          </a:xfrm>
          <a:prstGeom prst="rect">
            <a:avLst/>
          </a:prstGeom>
          <a:ln>
            <a:noFill/>
          </a:ln>
          <a:effectLst>
            <a:softEdge rad="112500"/>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696643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265" y="1485719"/>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Mentored</a:t>
            </a:r>
            <a:r>
              <a:rPr kumimoji="0" lang="en-US" sz="4400" b="1" i="0" u="none" strike="noStrike" kern="1200" cap="none" spc="0" normalizeH="0" noProof="0" dirty="0" smtClean="0">
                <a:ln>
                  <a:noFill/>
                </a:ln>
                <a:solidFill>
                  <a:srgbClr val="4E7E74"/>
                </a:solidFill>
                <a:effectLst/>
                <a:uLnTx/>
                <a:uFillTx/>
                <a:latin typeface="Calibri Light" panose="020F0302020204030204"/>
                <a:ea typeface="+mj-ea"/>
                <a:cs typeface="+mj-cs"/>
              </a:rPr>
              <a:t> Clinic</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30865" y="2193382"/>
            <a:ext cx="10972800" cy="23561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indent="-236538">
              <a:spcBef>
                <a:spcPts val="0"/>
              </a:spcBef>
              <a:spcAft>
                <a:spcPts val="600"/>
              </a:spcAft>
              <a:buClr>
                <a:srgbClr val="4E7E74"/>
              </a:buClr>
            </a:pPr>
            <a:r>
              <a:rPr lang="en-US" sz="2600" dirty="0" smtClean="0">
                <a:latin typeface="Calibri Light" panose="020F0302020204030204" pitchFamily="34" charset="0"/>
                <a:cs typeface="Calibri Light" panose="020F0302020204030204" pitchFamily="34" charset="0"/>
              </a:rPr>
              <a:t>As the postgraduate trainees become more independent, they will be able to schedule additional follow-ups of their own patients during this time. </a:t>
            </a:r>
          </a:p>
          <a:p>
            <a:pPr marL="236538" indent="-236538">
              <a:spcBef>
                <a:spcPts val="0"/>
              </a:spcBef>
              <a:spcAft>
                <a:spcPts val="600"/>
              </a:spcAft>
              <a:buClr>
                <a:srgbClr val="4E7E74"/>
              </a:buClr>
            </a:pPr>
            <a:r>
              <a:rPr lang="en-US" sz="2600" dirty="0" smtClean="0">
                <a:latin typeface="Calibri Light" panose="020F0302020204030204" pitchFamily="34" charset="0"/>
                <a:cs typeface="Calibri Light" panose="020F0302020204030204" pitchFamily="34" charset="0"/>
              </a:rPr>
              <a:t>CHCI providers prefer to have the postgraduate trainees complete, bill, and   lock the progress notes and then have the provider place a brief addendum. </a:t>
            </a:r>
          </a:p>
          <a:p>
            <a:pPr marL="636588" lvl="1" indent="-236538">
              <a:spcBef>
                <a:spcPts val="0"/>
              </a:spcBef>
              <a:spcAft>
                <a:spcPts val="600"/>
              </a:spcAft>
              <a:buClr>
                <a:srgbClr val="4E7E74"/>
              </a:buClr>
            </a:pPr>
            <a:r>
              <a:rPr lang="en-US" sz="2600" dirty="0" smtClean="0">
                <a:latin typeface="Calibri Light" panose="020F0302020204030204" pitchFamily="34" charset="0"/>
                <a:cs typeface="Calibri Light" panose="020F0302020204030204" pitchFamily="34" charset="0"/>
              </a:rPr>
              <a:t>Other organizations may structure the feedback and notes differently. </a:t>
            </a:r>
            <a:endParaRPr lang="en-US" sz="2600" dirty="0">
              <a:latin typeface="Calibri Light" panose="020F0302020204030204" pitchFamily="34" charset="0"/>
              <a:cs typeface="Calibri Light" panose="020F0302020204030204" pitchFamily="34" charset="0"/>
            </a:endParaRPr>
          </a:p>
        </p:txBody>
      </p:sp>
      <p:pic>
        <p:nvPicPr>
          <p:cNvPr id="5" name="Picture 3" descr="S:\Nurse Practitioner Residency Program\Pictures\2012-2013 Residency CLass\DSCN6342.jpg"/>
          <p:cNvPicPr>
            <a:picLocks noChangeAspect="1" noChangeArrowheads="1"/>
          </p:cNvPicPr>
          <p:nvPr/>
        </p:nvPicPr>
        <p:blipFill>
          <a:blip r:embed="rId3" cstate="print"/>
          <a:srcRect l="6287" t="12121" r="4040" b="-224"/>
          <a:stretch>
            <a:fillRect/>
          </a:stretch>
        </p:blipFill>
        <p:spPr bwMode="auto">
          <a:xfrm>
            <a:off x="2254037" y="4383799"/>
            <a:ext cx="2401391" cy="2055066"/>
          </a:xfrm>
          <a:prstGeom prst="rect">
            <a:avLst/>
          </a:prstGeom>
          <a:noFill/>
          <a:ln>
            <a:solidFill>
              <a:srgbClr val="4E7E74"/>
            </a:solidFill>
          </a:ln>
        </p:spPr>
      </p:pic>
      <p:pic>
        <p:nvPicPr>
          <p:cNvPr id="7" name="Picture 6" descr="S:\Nurse Practitioner Residency Program\Pictures\2010-2011 Residency Class\Didactics\00.jpg"/>
          <p:cNvPicPr>
            <a:picLocks noChangeAspect="1" noChangeArrowheads="1"/>
          </p:cNvPicPr>
          <p:nvPr/>
        </p:nvPicPr>
        <p:blipFill>
          <a:blip r:embed="rId4" cstate="print"/>
          <a:srcRect l="17312" t="17499" r="10631" b="2564"/>
          <a:stretch>
            <a:fillRect/>
          </a:stretch>
        </p:blipFill>
        <p:spPr bwMode="auto">
          <a:xfrm>
            <a:off x="7406574" y="4381465"/>
            <a:ext cx="2573919" cy="2057400"/>
          </a:xfrm>
          <a:prstGeom prst="rect">
            <a:avLst/>
          </a:prstGeom>
          <a:noFill/>
          <a:ln>
            <a:solidFill>
              <a:srgbClr val="4E7E74"/>
            </a:solidFill>
          </a:ln>
        </p:spPr>
      </p:pic>
      <p:pic>
        <p:nvPicPr>
          <p:cNvPr id="8" name="Picture 7" descr="S:\Nurse Practitioner Residency Program\Pictures\2009-2010 Residency Class\residents with medical directors\Picture 007.jpg"/>
          <p:cNvPicPr>
            <a:picLocks noChangeAspect="1" noChangeArrowheads="1"/>
          </p:cNvPicPr>
          <p:nvPr/>
        </p:nvPicPr>
        <p:blipFill>
          <a:blip r:embed="rId5" cstate="print"/>
          <a:srcRect l="11124" t="14834" r="11005"/>
          <a:stretch>
            <a:fillRect/>
          </a:stretch>
        </p:blipFill>
        <p:spPr bwMode="auto">
          <a:xfrm>
            <a:off x="4912314" y="4383799"/>
            <a:ext cx="2237374" cy="2065999"/>
          </a:xfrm>
          <a:prstGeom prst="rect">
            <a:avLst/>
          </a:prstGeom>
          <a:noFill/>
          <a:ln>
            <a:solidFill>
              <a:srgbClr val="4E7E74"/>
            </a:solidFill>
          </a:ln>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182743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1703908"/>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4E7E74"/>
                </a:solidFill>
                <a:effectLst/>
                <a:uLnTx/>
                <a:uFillTx/>
                <a:latin typeface="Calibri Light" panose="020F0302020204030204"/>
                <a:ea typeface="+mj-ea"/>
                <a:cs typeface="Calibri" panose="020F0502020204030204" pitchFamily="34" charset="0"/>
              </a:rPr>
              <a:t>Preceptor</a:t>
            </a:r>
            <a:r>
              <a:rPr kumimoji="0" lang="en-US" sz="4400" b="1" i="0" u="none" strike="noStrike" kern="1200" cap="none" spc="-30" normalizeH="0" noProof="0" dirty="0" smtClean="0">
                <a:ln>
                  <a:noFill/>
                </a:ln>
                <a:solidFill>
                  <a:srgbClr val="4E7E74"/>
                </a:solidFill>
                <a:effectLst/>
                <a:uLnTx/>
                <a:uFillTx/>
                <a:latin typeface="Calibri Light" panose="020F0302020204030204"/>
                <a:ea typeface="+mj-ea"/>
                <a:cs typeface="Calibri" panose="020F0502020204030204" pitchFamily="34" charset="0"/>
              </a:rPr>
              <a:t> Panel</a:t>
            </a:r>
            <a:endParaRPr kumimoji="0" lang="en-US" sz="4400" b="1" i="0" u="none" strike="noStrike" kern="1200" cap="none" spc="-30" normalizeH="0" baseline="0" noProof="0" dirty="0" smtClean="0">
              <a:ln>
                <a:noFill/>
              </a:ln>
              <a:solidFill>
                <a:srgbClr val="4E7E74"/>
              </a:solidFill>
              <a:effectLst/>
              <a:uLnTx/>
              <a:uFillTx/>
              <a:latin typeface="Calibri Light" panose="020F0302020204030204"/>
              <a:ea typeface="+mj-ea"/>
              <a:cs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5" name="Rectangle 4"/>
          <p:cNvSpPr/>
          <p:nvPr/>
        </p:nvSpPr>
        <p:spPr>
          <a:xfrm>
            <a:off x="542646" y="2428337"/>
            <a:ext cx="11106708" cy="2708434"/>
          </a:xfrm>
          <a:prstGeom prst="rect">
            <a:avLst/>
          </a:prstGeom>
        </p:spPr>
        <p:txBody>
          <a:bodyPr wrap="square">
            <a:spAutoFit/>
          </a:bodyPr>
          <a:lstStyle/>
          <a:p>
            <a:pPr algn="ctr">
              <a:spcAft>
                <a:spcPts val="1800"/>
              </a:spcAft>
            </a:pPr>
            <a:r>
              <a:rPr lang="en-US" sz="2800" b="1" i="1" dirty="0">
                <a:solidFill>
                  <a:schemeClr val="accent5">
                    <a:lumMod val="50000"/>
                  </a:schemeClr>
                </a:solidFill>
                <a:latin typeface="Calibri Light" panose="020F0302020204030204" pitchFamily="34" charset="0"/>
                <a:cs typeface="Calibri Light" panose="020F0302020204030204" pitchFamily="34" charset="0"/>
              </a:rPr>
              <a:t>Tanya Theriault, FNP- </a:t>
            </a:r>
            <a:r>
              <a:rPr lang="en-US" sz="2800" b="1" i="1" dirty="0" smtClean="0">
                <a:solidFill>
                  <a:schemeClr val="accent5">
                    <a:lumMod val="50000"/>
                  </a:schemeClr>
                </a:solidFill>
                <a:latin typeface="Calibri Light" panose="020F0302020204030204" pitchFamily="34" charset="0"/>
                <a:cs typeface="Calibri Light" panose="020F0302020204030204" pitchFamily="34" charset="0"/>
              </a:rPr>
              <a:t>BC, DePaul </a:t>
            </a:r>
            <a:r>
              <a:rPr lang="en-US" sz="2800" b="1" i="1" dirty="0">
                <a:solidFill>
                  <a:schemeClr val="accent5">
                    <a:lumMod val="50000"/>
                  </a:schemeClr>
                </a:solidFill>
                <a:latin typeface="Calibri Light" panose="020F0302020204030204" pitchFamily="34" charset="0"/>
                <a:cs typeface="Calibri Light" panose="020F0302020204030204" pitchFamily="34" charset="0"/>
              </a:rPr>
              <a:t>Community Health </a:t>
            </a:r>
            <a:r>
              <a:rPr lang="en-US" sz="2800" b="1" i="1" dirty="0" smtClean="0">
                <a:solidFill>
                  <a:schemeClr val="accent5">
                    <a:lumMod val="50000"/>
                  </a:schemeClr>
                </a:solidFill>
                <a:latin typeface="Calibri Light" panose="020F0302020204030204" pitchFamily="34" charset="0"/>
                <a:cs typeface="Calibri Light" panose="020F0302020204030204" pitchFamily="34" charset="0"/>
              </a:rPr>
              <a:t>Centers</a:t>
            </a:r>
          </a:p>
          <a:p>
            <a:pPr algn="ctr">
              <a:spcAft>
                <a:spcPts val="1800"/>
              </a:spcAft>
            </a:pPr>
            <a:r>
              <a:rPr lang="en-US" sz="2800" b="1" i="1" dirty="0">
                <a:solidFill>
                  <a:schemeClr val="accent5">
                    <a:lumMod val="50000"/>
                  </a:schemeClr>
                </a:solidFill>
                <a:latin typeface="Calibri Light" panose="020F0302020204030204" pitchFamily="34" charset="0"/>
                <a:cs typeface="Calibri Light" panose="020F0302020204030204" pitchFamily="34" charset="0"/>
              </a:rPr>
              <a:t>Lindsey </a:t>
            </a:r>
            <a:r>
              <a:rPr lang="en-US" sz="2800" b="1" i="1" dirty="0" smtClean="0">
                <a:solidFill>
                  <a:schemeClr val="accent5">
                    <a:lumMod val="50000"/>
                  </a:schemeClr>
                </a:solidFill>
                <a:latin typeface="Calibri Light" panose="020F0302020204030204" pitchFamily="34" charset="0"/>
                <a:cs typeface="Calibri Light" panose="020F0302020204030204" pitchFamily="34" charset="0"/>
              </a:rPr>
              <a:t>Anagnostopoulos, ARNP</a:t>
            </a:r>
            <a:r>
              <a:rPr lang="en-US" sz="2800" b="1" i="1" dirty="0">
                <a:solidFill>
                  <a:schemeClr val="accent5">
                    <a:lumMod val="50000"/>
                  </a:schemeClr>
                </a:solidFill>
                <a:latin typeface="Calibri Light" panose="020F0302020204030204" pitchFamily="34" charset="0"/>
                <a:cs typeface="Calibri Light" panose="020F0302020204030204" pitchFamily="34" charset="0"/>
              </a:rPr>
              <a:t>, Nurse Practitioner Residency Site </a:t>
            </a:r>
            <a:r>
              <a:rPr lang="en-US" sz="2800" b="1" i="1" dirty="0" smtClean="0">
                <a:solidFill>
                  <a:schemeClr val="accent5">
                    <a:lumMod val="50000"/>
                  </a:schemeClr>
                </a:solidFill>
                <a:latin typeface="Calibri Light" panose="020F0302020204030204" pitchFamily="34" charset="0"/>
                <a:cs typeface="Calibri Light" panose="020F0302020204030204" pitchFamily="34" charset="0"/>
              </a:rPr>
              <a:t>Director,                      Sea </a:t>
            </a:r>
            <a:r>
              <a:rPr lang="en-US" sz="2800" b="1" i="1" dirty="0">
                <a:solidFill>
                  <a:schemeClr val="accent5">
                    <a:lumMod val="50000"/>
                  </a:schemeClr>
                </a:solidFill>
                <a:latin typeface="Calibri Light" panose="020F0302020204030204" pitchFamily="34" charset="0"/>
                <a:cs typeface="Calibri Light" panose="020F0302020204030204" pitchFamily="34" charset="0"/>
              </a:rPr>
              <a:t>Mar Community Health Centers</a:t>
            </a:r>
          </a:p>
          <a:p>
            <a:pPr algn="ctr">
              <a:spcAft>
                <a:spcPts val="1800"/>
              </a:spcAft>
            </a:pPr>
            <a:r>
              <a:rPr lang="en-US" sz="2800" b="1" i="1" dirty="0">
                <a:solidFill>
                  <a:schemeClr val="accent5">
                    <a:lumMod val="50000"/>
                  </a:schemeClr>
                </a:solidFill>
                <a:latin typeface="Calibri Light" panose="020F0302020204030204" pitchFamily="34" charset="0"/>
                <a:cs typeface="Calibri Light" panose="020F0302020204030204" pitchFamily="34" charset="0"/>
              </a:rPr>
              <a:t>Mary Rose, PMHNP, MS, </a:t>
            </a:r>
            <a:r>
              <a:rPr lang="en-US" sz="2800" b="1" i="1" dirty="0" smtClean="0">
                <a:solidFill>
                  <a:schemeClr val="accent5">
                    <a:lumMod val="50000"/>
                  </a:schemeClr>
                </a:solidFill>
                <a:latin typeface="Calibri Light" panose="020F0302020204030204" pitchFamily="34" charset="0"/>
                <a:cs typeface="Calibri Light" panose="020F0302020204030204" pitchFamily="34" charset="0"/>
              </a:rPr>
              <a:t>CCM, Medical Director, Psychiatric </a:t>
            </a:r>
            <a:r>
              <a:rPr lang="en-US" sz="2800" b="1" i="1" dirty="0">
                <a:solidFill>
                  <a:schemeClr val="accent5">
                    <a:lumMod val="50000"/>
                  </a:schemeClr>
                </a:solidFill>
                <a:latin typeface="Calibri Light" panose="020F0302020204030204" pitchFamily="34" charset="0"/>
                <a:cs typeface="Calibri Light" panose="020F0302020204030204" pitchFamily="34" charset="0"/>
              </a:rPr>
              <a:t>NP </a:t>
            </a:r>
            <a:r>
              <a:rPr lang="en-US" sz="2800" b="1" i="1" dirty="0" smtClean="0">
                <a:solidFill>
                  <a:schemeClr val="accent5">
                    <a:lumMod val="50000"/>
                  </a:schemeClr>
                </a:solidFill>
                <a:latin typeface="Calibri Light" panose="020F0302020204030204" pitchFamily="34" charset="0"/>
                <a:cs typeface="Calibri Light" panose="020F0302020204030204" pitchFamily="34" charset="0"/>
              </a:rPr>
              <a:t>Fellowship, Thundermist </a:t>
            </a:r>
            <a:r>
              <a:rPr lang="en-US" sz="2800" b="1" i="1" dirty="0">
                <a:solidFill>
                  <a:schemeClr val="accent5">
                    <a:lumMod val="50000"/>
                  </a:schemeClr>
                </a:solidFill>
                <a:latin typeface="Calibri Light" panose="020F0302020204030204" pitchFamily="34" charset="0"/>
                <a:cs typeface="Calibri Light" panose="020F0302020204030204" pitchFamily="34" charset="0"/>
              </a:rPr>
              <a:t>Health Center</a:t>
            </a:r>
          </a:p>
        </p:txBody>
      </p:sp>
    </p:spTree>
    <p:extLst>
      <p:ext uri="{BB962C8B-B14F-4D97-AF65-F5344CB8AC3E}">
        <p14:creationId xmlns:p14="http://schemas.microsoft.com/office/powerpoint/2010/main" val="4257176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30" normalizeH="0" baseline="0" noProof="0" dirty="0">
                <a:ln>
                  <a:noFill/>
                </a:ln>
                <a:solidFill>
                  <a:srgbClr val="4F7F75"/>
                </a:solidFill>
                <a:effectLst/>
                <a:uLnTx/>
                <a:uFillTx/>
                <a:latin typeface="Calibri Light" panose="020F0302020204030204"/>
                <a:ea typeface="+mj-ea"/>
                <a:cs typeface="Calibri" panose="020F0502020204030204" pitchFamily="34" charset="0"/>
              </a:rPr>
              <a:t>Program Policies &amp; Procedures</a:t>
            </a:r>
            <a:endParaRPr kumimoji="0" lang="en-US" sz="4800" b="1" i="0" u="none" strike="noStrike" kern="1200" cap="none" spc="-30" normalizeH="0" baseline="0" noProof="0" dirty="0" smtClean="0">
              <a:ln>
                <a:noFill/>
              </a:ln>
              <a:solidFill>
                <a:srgbClr val="4F7F75"/>
              </a:solidFill>
              <a:effectLst/>
              <a:uLnTx/>
              <a:uFillTx/>
              <a:latin typeface="Calibri Light" panose="020F0302020204030204"/>
              <a:ea typeface="+mj-ea"/>
              <a:cs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468852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5719"/>
            <a:ext cx="12192000" cy="965200"/>
          </a:xfrm>
        </p:spPr>
        <p:txBody>
          <a:bodyPr anchor="ctr"/>
          <a:lstStyle/>
          <a:p>
            <a:pPr algn="ctr"/>
            <a:r>
              <a:rPr lang="en-US" b="1" dirty="0">
                <a:latin typeface="Calibri Light" panose="020F0302020204030204" pitchFamily="34" charset="0"/>
                <a:cs typeface="Calibri Light" panose="020F0302020204030204" pitchFamily="34" charset="0"/>
              </a:rPr>
              <a:t>Session 4</a:t>
            </a:r>
            <a:r>
              <a:rPr lang="en-US" b="1" dirty="0" smtClean="0">
                <a:latin typeface="Calibri Light" panose="020F0302020204030204" pitchFamily="34" charset="0"/>
                <a:cs typeface="Calibri Light" panose="020F0302020204030204" pitchFamily="34" charset="0"/>
              </a:rPr>
              <a:t> </a:t>
            </a:r>
            <a:r>
              <a:rPr lang="en-US" b="1" dirty="0">
                <a:latin typeface="Calibri Light" panose="020F0302020204030204" pitchFamily="34" charset="0"/>
                <a:cs typeface="Calibri Light" panose="020F0302020204030204" pitchFamily="34" charset="0"/>
              </a:rPr>
              <a:t>Agenda</a:t>
            </a:r>
          </a:p>
        </p:txBody>
      </p:sp>
      <p:sp>
        <p:nvSpPr>
          <p:cNvPr id="3" name="Content Placeholder 2"/>
          <p:cNvSpPr>
            <a:spLocks noGrp="1"/>
          </p:cNvSpPr>
          <p:nvPr>
            <p:ph idx="1"/>
          </p:nvPr>
        </p:nvSpPr>
        <p:spPr>
          <a:xfrm>
            <a:off x="675156" y="2282968"/>
            <a:ext cx="10841688" cy="3780896"/>
          </a:xfrm>
        </p:spPr>
        <p:txBody>
          <a:bodyPr/>
          <a:lstStyle/>
          <a:p>
            <a:pPr fontAlgn="ctr">
              <a:spcBef>
                <a:spcPts val="0"/>
              </a:spcBef>
              <a:spcAft>
                <a:spcPts val="1800"/>
              </a:spcAft>
              <a:buClr>
                <a:srgbClr val="4E7E74"/>
              </a:buClr>
            </a:pPr>
            <a:r>
              <a:rPr lang="en-US" sz="2400" dirty="0" smtClean="0">
                <a:latin typeface="Calibri Light" panose="020F0302020204030204" pitchFamily="34" charset="0"/>
                <a:cs typeface="Calibri Light" panose="020F0302020204030204" pitchFamily="34" charset="0"/>
              </a:rPr>
              <a:t>1:00-1:05pm Introduction </a:t>
            </a:r>
          </a:p>
          <a:p>
            <a:pPr fontAlgn="ctr">
              <a:spcBef>
                <a:spcPts val="0"/>
              </a:spcBef>
              <a:spcAft>
                <a:spcPts val="1800"/>
              </a:spcAft>
              <a:buClr>
                <a:srgbClr val="4E7E74"/>
              </a:buClr>
            </a:pPr>
            <a:r>
              <a:rPr lang="en-US" sz="2400" dirty="0" smtClean="0">
                <a:latin typeface="Calibri Light" panose="020F0302020204030204" pitchFamily="34" charset="0"/>
                <a:cs typeface="Calibri Light" panose="020F0302020204030204" pitchFamily="34" charset="0"/>
              </a:rPr>
              <a:t>1:05-1:35pm </a:t>
            </a:r>
            <a:r>
              <a:rPr lang="en-US" sz="2400" dirty="0">
                <a:latin typeface="Calibri Light" panose="020F0302020204030204" pitchFamily="34" charset="0"/>
                <a:cs typeface="Calibri Light" panose="020F0302020204030204" pitchFamily="34" charset="0"/>
              </a:rPr>
              <a:t>Preceptors, Mentors, and Faculty: Roles and </a:t>
            </a:r>
            <a:r>
              <a:rPr lang="en-US" sz="2400" dirty="0" smtClean="0">
                <a:latin typeface="Calibri Light" panose="020F0302020204030204" pitchFamily="34" charset="0"/>
                <a:cs typeface="Calibri Light" panose="020F0302020204030204" pitchFamily="34" charset="0"/>
              </a:rPr>
              <a:t>Responsibilities</a:t>
            </a:r>
          </a:p>
          <a:p>
            <a:pPr fontAlgn="ctr">
              <a:spcBef>
                <a:spcPts val="0"/>
              </a:spcBef>
              <a:spcAft>
                <a:spcPts val="1800"/>
              </a:spcAft>
              <a:buClr>
                <a:srgbClr val="4E7E74"/>
              </a:buClr>
            </a:pPr>
            <a:r>
              <a:rPr lang="en-US" sz="2400" dirty="0" smtClean="0">
                <a:latin typeface="Calibri Light" panose="020F0302020204030204" pitchFamily="34" charset="0"/>
                <a:cs typeface="Calibri Light" panose="020F0302020204030204" pitchFamily="34" charset="0"/>
              </a:rPr>
              <a:t>1:35-2:00pm Preceptor Panel</a:t>
            </a:r>
          </a:p>
          <a:p>
            <a:pPr fontAlgn="ctr">
              <a:spcBef>
                <a:spcPts val="0"/>
              </a:spcBef>
              <a:spcAft>
                <a:spcPts val="1800"/>
              </a:spcAft>
              <a:buClr>
                <a:srgbClr val="4E7E74"/>
              </a:buClr>
            </a:pPr>
            <a:r>
              <a:rPr lang="en-US" sz="2400" dirty="0" smtClean="0">
                <a:latin typeface="Calibri Light" panose="020F0302020204030204" pitchFamily="34" charset="0"/>
                <a:cs typeface="Calibri Light" panose="020F0302020204030204" pitchFamily="34" charset="0"/>
              </a:rPr>
              <a:t>2:00-2:05 Program </a:t>
            </a:r>
            <a:r>
              <a:rPr lang="en-US" sz="2400" dirty="0">
                <a:latin typeface="Calibri Light" panose="020F0302020204030204" pitchFamily="34" charset="0"/>
                <a:cs typeface="Calibri Light" panose="020F0302020204030204" pitchFamily="34" charset="0"/>
              </a:rPr>
              <a:t>Policies &amp; </a:t>
            </a:r>
            <a:r>
              <a:rPr lang="en-US" sz="2400" dirty="0" smtClean="0">
                <a:latin typeface="Calibri Light" panose="020F0302020204030204" pitchFamily="34" charset="0"/>
                <a:cs typeface="Calibri Light" panose="020F0302020204030204" pitchFamily="34" charset="0"/>
              </a:rPr>
              <a:t>Procedures</a:t>
            </a:r>
          </a:p>
          <a:p>
            <a:pPr fontAlgn="ctr">
              <a:spcBef>
                <a:spcPts val="0"/>
              </a:spcBef>
              <a:spcAft>
                <a:spcPts val="1800"/>
              </a:spcAft>
              <a:buClr>
                <a:srgbClr val="4E7E74"/>
              </a:buClr>
            </a:pPr>
            <a:r>
              <a:rPr lang="en-US" sz="2400" dirty="0" smtClean="0">
                <a:latin typeface="Calibri Light" panose="020F0302020204030204" pitchFamily="34" charset="0"/>
                <a:cs typeface="Calibri Light" panose="020F0302020204030204" pitchFamily="34" charset="0"/>
              </a:rPr>
              <a:t>2:05-2:25pm </a:t>
            </a:r>
            <a:r>
              <a:rPr lang="en-US" sz="2400" dirty="0">
                <a:latin typeface="Calibri Light" panose="020F0302020204030204" pitchFamily="34" charset="0"/>
                <a:cs typeface="Calibri Light" panose="020F0302020204030204" pitchFamily="34" charset="0"/>
              </a:rPr>
              <a:t>Curriculum Development </a:t>
            </a:r>
            <a:r>
              <a:rPr lang="en-US" sz="2400" dirty="0" smtClean="0">
                <a:latin typeface="Calibri Light" panose="020F0302020204030204" pitchFamily="34" charset="0"/>
                <a:cs typeface="Calibri Light" panose="020F0302020204030204" pitchFamily="34" charset="0"/>
              </a:rPr>
              <a:t>Overview</a:t>
            </a:r>
          </a:p>
          <a:p>
            <a:pPr fontAlgn="ctr">
              <a:spcBef>
                <a:spcPts val="0"/>
              </a:spcBef>
              <a:spcAft>
                <a:spcPts val="1800"/>
              </a:spcAft>
              <a:buClr>
                <a:srgbClr val="4E7E74"/>
              </a:buClr>
            </a:pPr>
            <a:r>
              <a:rPr lang="en-US" sz="2400" dirty="0" smtClean="0">
                <a:latin typeface="Calibri Light" panose="020F0302020204030204" pitchFamily="34" charset="0"/>
                <a:cs typeface="Calibri Light" panose="020F0302020204030204" pitchFamily="34" charset="0"/>
              </a:rPr>
              <a:t>2:25-2:30pm Q/A, Wrap-Up, Evaluation</a:t>
            </a:r>
          </a:p>
          <a:p>
            <a:pPr fontAlgn="ctr">
              <a:spcBef>
                <a:spcPts val="0"/>
              </a:spcBef>
              <a:spcAft>
                <a:spcPts val="1800"/>
              </a:spcAft>
              <a:buClr>
                <a:srgbClr val="4E7E74"/>
              </a:buClr>
            </a:pPr>
            <a:endParaRPr lang="en-US" sz="2400"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5816759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2716" y="2249870"/>
            <a:ext cx="11994564" cy="5736955"/>
          </a:xfrm>
          <a:prstGeom prst="rect">
            <a:avLst/>
          </a:prstGeom>
        </p:spPr>
        <p:txBody>
          <a:bodyPr wrap="square" numCol="2">
            <a:spAutoFit/>
          </a:bodyPr>
          <a:lstStyle/>
          <a:p>
            <a:pPr marL="342900" marR="0" lvl="0" indent="-342900" algn="l" defTabSz="914400" rtl="0" eaLnBrk="1" fontAlgn="auto" latinLnBrk="0" hangingPunct="1">
              <a:lnSpc>
                <a:spcPct val="107000"/>
              </a:lnSpc>
              <a:spcBef>
                <a:spcPts val="0"/>
              </a:spcBef>
              <a:spcAft>
                <a:spcPts val="60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Stepwise Increase of APRN Resident Clinical Scheduling Policy</a:t>
            </a:r>
          </a:p>
          <a:p>
            <a:pPr marL="342900" marR="0" lvl="0" indent="-342900" algn="l" defTabSz="914400" rtl="0" eaLnBrk="1" fontAlgn="auto" latinLnBrk="0" hangingPunct="1">
              <a:lnSpc>
                <a:spcPct val="107000"/>
              </a:lnSpc>
              <a:spcBef>
                <a:spcPts val="0"/>
              </a:spcBef>
              <a:spcAft>
                <a:spcPts val="60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NP Residency Program </a:t>
            </a:r>
            <a:r>
              <a:rPr kumimoji="0" lang="en-US" sz="2000" b="0" i="0" u="none" strike="noStrike" kern="1200" cap="none" spc="0" normalizeH="0" baseline="0" noProof="0" dirty="0" err="1">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Precepting</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 Policy </a:t>
            </a:r>
          </a:p>
          <a:p>
            <a:pPr marL="342900" marR="0" lvl="0" indent="-342900" algn="l" defTabSz="914400" rtl="0" eaLnBrk="1" fontAlgn="auto" latinLnBrk="0" hangingPunct="1">
              <a:lnSpc>
                <a:spcPct val="107000"/>
              </a:lnSpc>
              <a:spcBef>
                <a:spcPts val="0"/>
              </a:spcBef>
              <a:spcAft>
                <a:spcPts val="60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NP Residency Program Assessment of Training Sites</a:t>
            </a:r>
          </a:p>
          <a:p>
            <a:pPr marL="342900" marR="0" lvl="0" indent="-342900" algn="l" defTabSz="914400" rtl="0" eaLnBrk="1" fontAlgn="auto" latinLnBrk="0" hangingPunct="1">
              <a:lnSpc>
                <a:spcPct val="107000"/>
              </a:lnSpc>
              <a:spcBef>
                <a:spcPts val="0"/>
              </a:spcBef>
              <a:spcAft>
                <a:spcPts val="60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highlight>
                  <a:srgbClr val="FFFF00"/>
                </a:highlight>
                <a:uLnTx/>
                <a:uFillTx/>
                <a:latin typeface="Calibri Light" panose="020F0302020204030204" pitchFamily="34" charset="0"/>
                <a:ea typeface="Calibri" panose="020F0502020204030204" pitchFamily="34" charset="0"/>
                <a:cs typeface="Calibri Light" panose="020F0302020204030204" pitchFamily="34" charset="0"/>
              </a:rPr>
              <a:t>CHCI Clinical Guidelines for Medical Providers</a:t>
            </a:r>
            <a:endPar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lgn="l" defTabSz="914400" rtl="0" eaLnBrk="1" fontAlgn="auto" latinLnBrk="0" hangingPunct="1">
              <a:lnSpc>
                <a:spcPct val="107000"/>
              </a:lnSpc>
              <a:spcBef>
                <a:spcPts val="0"/>
              </a:spcBef>
              <a:spcAft>
                <a:spcPts val="60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CHCI Formal Residency Agreement</a:t>
            </a:r>
          </a:p>
          <a:p>
            <a:pPr marL="342900" marR="0" lvl="0" indent="-342900" algn="l" defTabSz="914400" rtl="0" eaLnBrk="1" fontAlgn="auto" latinLnBrk="0" hangingPunct="1">
              <a:lnSpc>
                <a:spcPct val="107000"/>
              </a:lnSpc>
              <a:spcBef>
                <a:spcPts val="0"/>
              </a:spcBef>
              <a:spcAft>
                <a:spcPts val="60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highlight>
                  <a:srgbClr val="FFFF00"/>
                </a:highlight>
                <a:uLnTx/>
                <a:uFillTx/>
                <a:latin typeface="Calibri Light" panose="020F0302020204030204" pitchFamily="34" charset="0"/>
                <a:ea typeface="Calibri" panose="020F0502020204030204" pitchFamily="34" charset="0"/>
                <a:cs typeface="Calibri Light" panose="020F0302020204030204" pitchFamily="34" charset="0"/>
              </a:rPr>
              <a:t>CHCI HR Personnel Records Policy</a:t>
            </a:r>
            <a:endPar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lgn="l" defTabSz="914400" rtl="0" eaLnBrk="1" fontAlgn="auto" latinLnBrk="0" hangingPunct="1">
              <a:lnSpc>
                <a:spcPct val="107000"/>
              </a:lnSpc>
              <a:spcBef>
                <a:spcPts val="0"/>
              </a:spcBef>
              <a:spcAft>
                <a:spcPts val="60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highlight>
                  <a:srgbClr val="FFFF00"/>
                </a:highlight>
                <a:uLnTx/>
                <a:uFillTx/>
                <a:latin typeface="Calibri Light" panose="020F0302020204030204" pitchFamily="34" charset="0"/>
                <a:ea typeface="Calibri" panose="020F0502020204030204" pitchFamily="34" charset="0"/>
                <a:cs typeface="Calibri Light" panose="020F0302020204030204" pitchFamily="34" charset="0"/>
              </a:rPr>
              <a:t>CHCI Disciplinary Action Process Policy</a:t>
            </a:r>
            <a:endPar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lgn="l" defTabSz="914400" rtl="0" eaLnBrk="1" fontAlgn="auto" latinLnBrk="0" hangingPunct="1">
              <a:lnSpc>
                <a:spcPct val="107000"/>
              </a:lnSpc>
              <a:spcBef>
                <a:spcPts val="0"/>
              </a:spcBef>
              <a:spcAft>
                <a:spcPts val="60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highlight>
                  <a:srgbClr val="FFFF00"/>
                </a:highlight>
                <a:uLnTx/>
                <a:uFillTx/>
                <a:latin typeface="Calibri Light" panose="020F0302020204030204" pitchFamily="34" charset="0"/>
                <a:ea typeface="Calibri" panose="020F0502020204030204" pitchFamily="34" charset="0"/>
                <a:cs typeface="Calibri Light" panose="020F0302020204030204" pitchFamily="34" charset="0"/>
              </a:rPr>
              <a:t>CHCI Grievance and Due Process Policy</a:t>
            </a:r>
            <a:endPar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lgn="l" defTabSz="914400" rtl="0" eaLnBrk="1" fontAlgn="auto" latinLnBrk="0" hangingPunct="1">
              <a:lnSpc>
                <a:spcPct val="107000"/>
              </a:lnSpc>
              <a:spcBef>
                <a:spcPts val="0"/>
              </a:spcBef>
              <a:spcAft>
                <a:spcPts val="600"/>
              </a:spcAft>
              <a:buClrTx/>
              <a:buSzTx/>
              <a:buFont typeface="+mj-lt"/>
              <a:buAutoNum type="arabicPeriod"/>
              <a:tabLst/>
              <a:defRPr/>
            </a:pPr>
            <a:endPar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lgn="l" defTabSz="914400" rtl="0" eaLnBrk="1" fontAlgn="auto" latinLnBrk="0" hangingPunct="1">
              <a:lnSpc>
                <a:spcPct val="107000"/>
              </a:lnSpc>
              <a:spcBef>
                <a:spcPts val="0"/>
              </a:spcBef>
              <a:spcAft>
                <a:spcPts val="600"/>
              </a:spcAft>
              <a:buClrTx/>
              <a:buSzTx/>
              <a:buFont typeface="+mj-lt"/>
              <a:buAutoNum type="arabicPeriod"/>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lgn="l" defTabSz="914400" rtl="0" eaLnBrk="1" fontAlgn="auto" latinLnBrk="0" hangingPunct="1">
              <a:lnSpc>
                <a:spcPct val="107000"/>
              </a:lnSpc>
              <a:spcBef>
                <a:spcPts val="0"/>
              </a:spcBef>
              <a:spcAft>
                <a:spcPts val="600"/>
              </a:spcAft>
              <a:buClrTx/>
              <a:buSzTx/>
              <a:buFont typeface="+mj-lt"/>
              <a:buAutoNum type="arabicPeriod"/>
              <a:tabLst/>
              <a:defRPr/>
            </a:pPr>
            <a:endPar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lgn="l" defTabSz="914400" rtl="0" eaLnBrk="1" fontAlgn="auto" latinLnBrk="0" hangingPunct="1">
              <a:lnSpc>
                <a:spcPct val="107000"/>
              </a:lnSpc>
              <a:spcBef>
                <a:spcPts val="0"/>
              </a:spcBef>
              <a:spcAft>
                <a:spcPts val="600"/>
              </a:spcAft>
              <a:buClrTx/>
              <a:buSzTx/>
              <a:buFont typeface="+mj-lt"/>
              <a:buAutoNum type="arabicPeriod"/>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lgn="l" defTabSz="914400" rtl="0" eaLnBrk="1" fontAlgn="auto" latinLnBrk="0" hangingPunct="1">
              <a:lnSpc>
                <a:spcPct val="107000"/>
              </a:lnSpc>
              <a:spcBef>
                <a:spcPts val="0"/>
              </a:spcBef>
              <a:spcAft>
                <a:spcPts val="600"/>
              </a:spcAft>
              <a:buClrTx/>
              <a:buSzTx/>
              <a:buFont typeface="+mj-lt"/>
              <a:buAutoNum type="arabicPeriod"/>
              <a:tabLst/>
              <a:defRPr/>
            </a:pPr>
            <a:endPar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lgn="l" defTabSz="914400" rtl="0" eaLnBrk="1" fontAlgn="auto" latinLnBrk="0" hangingPunct="1">
              <a:lnSpc>
                <a:spcPct val="107000"/>
              </a:lnSpc>
              <a:spcBef>
                <a:spcPts val="0"/>
              </a:spcBef>
              <a:spcAft>
                <a:spcPts val="60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Applicant </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Process for CHCI’s Nurse Practitioner Residency Training Program</a:t>
            </a:r>
          </a:p>
          <a:p>
            <a:pPr marL="342900" marR="0" lvl="0" indent="-342900" algn="l" defTabSz="914400" rtl="0" eaLnBrk="1" fontAlgn="auto" latinLnBrk="0" hangingPunct="1">
              <a:lnSpc>
                <a:spcPct val="107000"/>
              </a:lnSpc>
              <a:spcBef>
                <a:spcPts val="0"/>
              </a:spcBef>
              <a:spcAft>
                <a:spcPts val="60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highlight>
                  <a:srgbClr val="FFFF00"/>
                </a:highlight>
                <a:uLnTx/>
                <a:uFillTx/>
                <a:latin typeface="Calibri Light" panose="020F0302020204030204" pitchFamily="34" charset="0"/>
                <a:ea typeface="Calibri" panose="020F0502020204030204" pitchFamily="34" charset="0"/>
                <a:cs typeface="Calibri Light" panose="020F0302020204030204" pitchFamily="34" charset="0"/>
              </a:rPr>
              <a:t>CHCI </a:t>
            </a:r>
            <a:r>
              <a:rPr kumimoji="0" lang="en-US" sz="2000" b="0" i="0" u="none" strike="noStrike" kern="1200" cap="none" spc="0" normalizeH="0" baseline="0" noProof="0" dirty="0">
                <a:ln>
                  <a:noFill/>
                </a:ln>
                <a:solidFill>
                  <a:prstClr val="black"/>
                </a:solidFill>
                <a:effectLst/>
                <a:highlight>
                  <a:srgbClr val="FFFF00"/>
                </a:highlight>
                <a:uLnTx/>
                <a:uFillTx/>
                <a:latin typeface="Calibri Light" panose="020F0302020204030204" pitchFamily="34" charset="0"/>
                <a:ea typeface="Calibri" panose="020F0502020204030204" pitchFamily="34" charset="0"/>
                <a:cs typeface="Calibri Light" panose="020F0302020204030204" pitchFamily="34" charset="0"/>
              </a:rPr>
              <a:t>Benefits Overview</a:t>
            </a:r>
            <a:endPar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lgn="l" defTabSz="914400" rtl="0" eaLnBrk="1" fontAlgn="auto" latinLnBrk="0" hangingPunct="1">
              <a:lnSpc>
                <a:spcPct val="107000"/>
              </a:lnSpc>
              <a:spcBef>
                <a:spcPts val="0"/>
              </a:spcBef>
              <a:spcAft>
                <a:spcPts val="60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highlight>
                  <a:srgbClr val="FFFF00"/>
                </a:highlight>
                <a:uLnTx/>
                <a:uFillTx/>
                <a:latin typeface="Calibri Light" panose="020F0302020204030204" pitchFamily="34" charset="0"/>
                <a:ea typeface="Calibri" panose="020F0502020204030204" pitchFamily="34" charset="0"/>
                <a:cs typeface="Calibri Light" panose="020F0302020204030204" pitchFamily="34" charset="0"/>
              </a:rPr>
              <a:t>CHCI Employment Health Documentation Requirements</a:t>
            </a:r>
            <a:endPar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lgn="l" defTabSz="914400" rtl="0" eaLnBrk="1" fontAlgn="auto" latinLnBrk="0" hangingPunct="1">
              <a:lnSpc>
                <a:spcPct val="107000"/>
              </a:lnSpc>
              <a:spcBef>
                <a:spcPts val="0"/>
              </a:spcBef>
              <a:spcAft>
                <a:spcPts val="60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highlight>
                  <a:srgbClr val="FFFF00"/>
                </a:highlight>
                <a:uLnTx/>
                <a:uFillTx/>
                <a:latin typeface="Calibri Light" panose="020F0302020204030204" pitchFamily="34" charset="0"/>
                <a:ea typeface="Calibri" panose="020F0502020204030204" pitchFamily="34" charset="0"/>
                <a:cs typeface="Calibri Light" panose="020F0302020204030204" pitchFamily="34" charset="0"/>
              </a:rPr>
              <a:t>Employee Infection Control Levels Policy</a:t>
            </a:r>
            <a:endPar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lgn="l" defTabSz="914400" rtl="0" eaLnBrk="1" fontAlgn="auto" latinLnBrk="0" hangingPunct="1">
              <a:lnSpc>
                <a:spcPct val="107000"/>
              </a:lnSpc>
              <a:spcBef>
                <a:spcPts val="0"/>
              </a:spcBef>
              <a:spcAft>
                <a:spcPts val="60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highlight>
                  <a:srgbClr val="FFFF00"/>
                </a:highlight>
                <a:uLnTx/>
                <a:uFillTx/>
                <a:latin typeface="Calibri Light" panose="020F0302020204030204" pitchFamily="34" charset="0"/>
                <a:ea typeface="Calibri" panose="020F0502020204030204" pitchFamily="34" charset="0"/>
                <a:cs typeface="Calibri Light" panose="020F0302020204030204" pitchFamily="34" charset="0"/>
              </a:rPr>
              <a:t>Universal Flu Prevention Policy</a:t>
            </a:r>
            <a:endPar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lgn="l" defTabSz="914400" rtl="0" eaLnBrk="1" fontAlgn="auto" latinLnBrk="0" hangingPunct="1">
              <a:lnSpc>
                <a:spcPct val="107000"/>
              </a:lnSpc>
              <a:spcBef>
                <a:spcPts val="0"/>
              </a:spcBef>
              <a:spcAft>
                <a:spcPts val="60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highlight>
                  <a:srgbClr val="FFFF00"/>
                </a:highlight>
                <a:uLnTx/>
                <a:uFillTx/>
                <a:latin typeface="Calibri Light" panose="020F0302020204030204" pitchFamily="34" charset="0"/>
                <a:ea typeface="Calibri" panose="020F0502020204030204" pitchFamily="34" charset="0"/>
                <a:cs typeface="Calibri Light" panose="020F0302020204030204" pitchFamily="34" charset="0"/>
              </a:rPr>
              <a:t>IC HR Employee Tuberculosis Screening Policy</a:t>
            </a:r>
            <a:endPar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lgn="l" defTabSz="914400" rtl="0" eaLnBrk="1" fontAlgn="auto" latinLnBrk="0" hangingPunct="1">
              <a:lnSpc>
                <a:spcPct val="107000"/>
              </a:lnSpc>
              <a:spcBef>
                <a:spcPts val="0"/>
              </a:spcBef>
              <a:spcAft>
                <a:spcPts val="60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highlight>
                  <a:srgbClr val="FFFF00"/>
                </a:highlight>
                <a:uLnTx/>
                <a:uFillTx/>
                <a:latin typeface="Calibri Light" panose="020F0302020204030204" pitchFamily="34" charset="0"/>
                <a:ea typeface="Calibri" panose="020F0502020204030204" pitchFamily="34" charset="0"/>
                <a:cs typeface="Calibri Light" panose="020F0302020204030204" pitchFamily="34" charset="0"/>
              </a:rPr>
              <a:t>Non Discrimination Policy </a:t>
            </a:r>
            <a:endPar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 </a:t>
            </a:r>
          </a:p>
        </p:txBody>
      </p:sp>
      <p:sp>
        <p:nvSpPr>
          <p:cNvPr id="2" name="Title 1"/>
          <p:cNvSpPr txBox="1">
            <a:spLocks/>
          </p:cNvSpPr>
          <p:nvPr/>
        </p:nvSpPr>
        <p:spPr>
          <a:xfrm>
            <a:off x="90055" y="1491079"/>
            <a:ext cx="12101945" cy="769236"/>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F7F75"/>
                </a:solidFill>
                <a:effectLst/>
                <a:uLnTx/>
                <a:uFillTx/>
                <a:latin typeface="Calibri Light" panose="020F0302020204030204"/>
                <a:ea typeface="+mj-ea"/>
                <a:cs typeface="+mj-cs"/>
              </a:rPr>
              <a:t>Program Policies &amp; Procedures</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532716" y="5945061"/>
            <a:ext cx="11141124" cy="427700"/>
          </a:xfrm>
          <a:prstGeom prst="rect">
            <a:avLst/>
          </a:prstGeom>
          <a:ln>
            <a:solidFill>
              <a:srgbClr val="4F7F75"/>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Calibri Light" panose="020F0302020204030204"/>
                <a:ea typeface="+mn-ea"/>
                <a:cs typeface="Calibri" panose="020F0502020204030204" pitchFamily="34" charset="0"/>
              </a:rPr>
              <a:t>*Items highlighted are policies that come from your organization and can be used in full or modified to meet the program needs </a:t>
            </a:r>
            <a:endPar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4664227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8345" y="1593953"/>
            <a:ext cx="3995057" cy="769236"/>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F7F75"/>
                </a:solidFill>
                <a:effectLst/>
                <a:uLnTx/>
                <a:uFillTx/>
                <a:latin typeface="Calibri Light" panose="020F0302020204030204"/>
                <a:ea typeface="+mj-ea"/>
                <a:cs typeface="+mj-cs"/>
              </a:rPr>
              <a:t>Precepting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F7F75"/>
                </a:solidFill>
                <a:effectLst/>
                <a:uLnTx/>
                <a:uFillTx/>
                <a:latin typeface="Calibri Light" panose="020F0302020204030204"/>
                <a:ea typeface="+mj-ea"/>
                <a:cs typeface="+mj-cs"/>
              </a:rPr>
              <a:t>Policy </a:t>
            </a:r>
            <a:endParaRPr kumimoji="0" lang="en-US" sz="4400" b="1" i="0" u="none" strike="noStrike" kern="1200" cap="none" spc="0" normalizeH="0" baseline="0" noProof="0" dirty="0">
              <a:ln>
                <a:noFill/>
              </a:ln>
              <a:solidFill>
                <a:srgbClr val="4F7F75"/>
              </a:solidFill>
              <a:effectLst/>
              <a:uLnTx/>
              <a:uFillTx/>
              <a:latin typeface="Calibri Light" panose="020F0302020204030204"/>
              <a:ea typeface="+mj-ea"/>
              <a:cs typeface="+mj-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4015" y="995812"/>
            <a:ext cx="7762549" cy="5151231"/>
          </a:xfrm>
          <a:prstGeom prst="rect">
            <a:avLst/>
          </a:prstGeom>
          <a:ln>
            <a:solidFill>
              <a:srgbClr val="4F7F75"/>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965897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0053" y="1956962"/>
            <a:ext cx="12101945" cy="769236"/>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F7F75"/>
                </a:solidFill>
                <a:effectLst/>
                <a:uLnTx/>
                <a:uFillTx/>
                <a:latin typeface="Calibri Light" panose="020F0302020204030204"/>
                <a:ea typeface="+mj-ea"/>
                <a:cs typeface="+mj-cs"/>
              </a:rPr>
              <a:t>Formal Agreement </a:t>
            </a:r>
          </a:p>
        </p:txBody>
      </p:sp>
      <p:pic>
        <p:nvPicPr>
          <p:cNvPr id="4" name="Content Placeholder 1"/>
          <p:cNvPicPr>
            <a:picLocks noChangeAspect="1"/>
          </p:cNvPicPr>
          <p:nvPr/>
        </p:nvPicPr>
        <p:blipFill>
          <a:blip r:embed="rId3"/>
          <a:stretch>
            <a:fillRect/>
          </a:stretch>
        </p:blipFill>
        <p:spPr>
          <a:xfrm>
            <a:off x="1096663" y="2736697"/>
            <a:ext cx="10088723" cy="3017666"/>
          </a:xfrm>
          <a:prstGeom prst="rect">
            <a:avLst/>
          </a:prstGeom>
          <a:ln>
            <a:solidFill>
              <a:srgbClr val="4F7F75"/>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6382381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61296"/>
            <a:ext cx="5149765" cy="769236"/>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F7F75"/>
                </a:solidFill>
                <a:effectLst/>
                <a:uLnTx/>
                <a:uFillTx/>
                <a:latin typeface="Calibri Light" panose="020F0302020204030204"/>
                <a:ea typeface="+mj-ea"/>
                <a:cs typeface="+mj-cs"/>
              </a:rPr>
              <a:t>Assessment of Training Sites </a:t>
            </a:r>
          </a:p>
        </p:txBody>
      </p:sp>
      <p:pic>
        <p:nvPicPr>
          <p:cNvPr id="5" name="Picture 4"/>
          <p:cNvPicPr>
            <a:picLocks noChangeAspect="1"/>
          </p:cNvPicPr>
          <p:nvPr/>
        </p:nvPicPr>
        <p:blipFill rotWithShape="1">
          <a:blip r:embed="rId3"/>
          <a:srcRect b="9866"/>
          <a:stretch/>
        </p:blipFill>
        <p:spPr>
          <a:xfrm>
            <a:off x="5117900" y="1561296"/>
            <a:ext cx="6460233" cy="4946184"/>
          </a:xfrm>
          <a:prstGeom prst="rect">
            <a:avLst/>
          </a:prstGeom>
          <a:ln>
            <a:solidFill>
              <a:srgbClr val="4F7F75"/>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7385302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0055" y="1607703"/>
            <a:ext cx="12101945" cy="769236"/>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F7F75"/>
                </a:solidFill>
                <a:effectLst/>
                <a:uLnTx/>
                <a:uFillTx/>
                <a:latin typeface="Calibri Light" panose="020F0302020204030204"/>
                <a:ea typeface="+mj-ea"/>
                <a:cs typeface="+mj-cs"/>
              </a:rPr>
              <a:t>Sharing Policies and Procedures with your Trainees</a:t>
            </a:r>
          </a:p>
        </p:txBody>
      </p:sp>
      <p:pic>
        <p:nvPicPr>
          <p:cNvPr id="5" name="Picture 4"/>
          <p:cNvPicPr>
            <a:picLocks noChangeAspect="1"/>
          </p:cNvPicPr>
          <p:nvPr/>
        </p:nvPicPr>
        <p:blipFill>
          <a:blip r:embed="rId3"/>
          <a:stretch>
            <a:fillRect/>
          </a:stretch>
        </p:blipFill>
        <p:spPr>
          <a:xfrm>
            <a:off x="1513233" y="2498923"/>
            <a:ext cx="9255587" cy="3917869"/>
          </a:xfrm>
          <a:prstGeom prst="rect">
            <a:avLst/>
          </a:prstGeom>
          <a:ln>
            <a:solidFill>
              <a:srgbClr val="4F7F75"/>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40494497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a:ln>
                  <a:noFill/>
                </a:ln>
                <a:solidFill>
                  <a:srgbClr val="4E7E74"/>
                </a:solidFill>
                <a:effectLst/>
                <a:uLnTx/>
                <a:uFillTx/>
                <a:latin typeface="Calibri Light" panose="020F0302020204030204"/>
                <a:ea typeface="+mj-ea"/>
                <a:cs typeface="Calibri" panose="020F0502020204030204" pitchFamily="34" charset="0"/>
              </a:rPr>
              <a:t>Curriculum </a:t>
            </a:r>
            <a:r>
              <a:rPr kumimoji="0" lang="en-US" sz="4400" b="1" i="0" u="none" strike="noStrike" kern="1200" cap="none" spc="-30" normalizeH="0" baseline="0" noProof="0" dirty="0" smtClean="0">
                <a:ln>
                  <a:noFill/>
                </a:ln>
                <a:solidFill>
                  <a:srgbClr val="4E7E74"/>
                </a:solidFill>
                <a:effectLst/>
                <a:uLnTx/>
                <a:uFillTx/>
                <a:latin typeface="Calibri Light" panose="020F0302020204030204"/>
                <a:ea typeface="+mj-ea"/>
                <a:cs typeface="Calibri" panose="020F0502020204030204" pitchFamily="34" charset="0"/>
              </a:rPr>
              <a:t>Development:</a:t>
            </a:r>
          </a:p>
        </p:txBody>
      </p:sp>
      <p:sp>
        <p:nvSpPr>
          <p:cNvPr id="3" name="Title 2">
            <a:extLst>
              <a:ext uri="{FF2B5EF4-FFF2-40B4-BE49-F238E27FC236}">
                <a16:creationId xmlns:a16="http://schemas.microsoft.com/office/drawing/2014/main" id="{27779A16-415A-9145-B181-90C7EE2C2DF1}"/>
              </a:ext>
            </a:extLst>
          </p:cNvPr>
          <p:cNvSpPr txBox="1">
            <a:spLocks/>
          </p:cNvSpPr>
          <p:nvPr/>
        </p:nvSpPr>
        <p:spPr>
          <a:xfrm>
            <a:off x="0" y="3329582"/>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30" normalizeH="0" baseline="0" noProof="0" dirty="0" smtClean="0">
                <a:ln>
                  <a:noFill/>
                </a:ln>
                <a:solidFill>
                  <a:srgbClr val="4E7E74"/>
                </a:solidFill>
                <a:effectLst/>
                <a:uLnTx/>
                <a:uFillTx/>
                <a:latin typeface="Calibri Light" panose="020F0302020204030204"/>
                <a:ea typeface="+mj-ea"/>
                <a:cs typeface="Calibri" panose="020F0502020204030204" pitchFamily="34" charset="0"/>
              </a:rPr>
              <a:t>Program Goals </a:t>
            </a:r>
            <a:r>
              <a:rPr kumimoji="0" lang="en-US" sz="4000" b="1" i="0" u="none" strike="noStrike" kern="1200" cap="none" spc="-30" normalizeH="0" baseline="0" noProof="0" dirty="0">
                <a:ln>
                  <a:noFill/>
                </a:ln>
                <a:solidFill>
                  <a:srgbClr val="4E7E74"/>
                </a:solidFill>
                <a:effectLst/>
                <a:uLnTx/>
                <a:uFillTx/>
                <a:latin typeface="Calibri Light" panose="020F0302020204030204"/>
                <a:ea typeface="+mj-ea"/>
                <a:cs typeface="Calibri" panose="020F0502020204030204" pitchFamily="34" charset="0"/>
              </a:rPr>
              <a:t>and Objectives</a:t>
            </a:r>
            <a:br>
              <a:rPr kumimoji="0" lang="en-US" sz="4000" b="1" i="0" u="none" strike="noStrike" kern="1200" cap="none" spc="-30" normalizeH="0" baseline="0" noProof="0" dirty="0">
                <a:ln>
                  <a:noFill/>
                </a:ln>
                <a:solidFill>
                  <a:srgbClr val="4E7E74"/>
                </a:solidFill>
                <a:effectLst/>
                <a:uLnTx/>
                <a:uFillTx/>
                <a:latin typeface="Calibri Light" panose="020F0302020204030204"/>
                <a:ea typeface="+mj-ea"/>
                <a:cs typeface="Calibri" panose="020F0502020204030204" pitchFamily="34" charset="0"/>
              </a:rPr>
            </a:br>
            <a:endParaRPr kumimoji="0" lang="en-US" sz="4000" b="1" i="0" u="none" strike="noStrike" kern="1200" cap="none" spc="-30" normalizeH="0" baseline="0" noProof="0" dirty="0" smtClean="0">
              <a:ln>
                <a:noFill/>
              </a:ln>
              <a:solidFill>
                <a:srgbClr val="4E7E74"/>
              </a:solidFill>
              <a:effectLst/>
              <a:uLnTx/>
              <a:uFillTx/>
              <a:latin typeface="Calibri Light" panose="020F0302020204030204"/>
              <a:ea typeface="+mj-ea"/>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0284607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1" y="3092522"/>
            <a:ext cx="7376160" cy="513708"/>
          </a:xfrm>
          <a:prstGeom prst="rect">
            <a:avLst/>
          </a:prstGeom>
          <a:ln w="38100">
            <a:solidFill>
              <a:srgbClr val="4E7E74"/>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txBox="1">
            <a:spLocks/>
          </p:cNvSpPr>
          <p:nvPr/>
        </p:nvSpPr>
        <p:spPr>
          <a:xfrm>
            <a:off x="0" y="1436666"/>
            <a:ext cx="121920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Consortium for Advanced Practice Providers              The Standards</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661007"/>
            <a:ext cx="10972800" cy="37072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Standard 1 – Mission, Goals and Objectives</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Standard </a:t>
            </a: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2 – Curriculum</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Standard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3 – Evaluation</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Standard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4 – Program Eligibility</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Standard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5 – Administration</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Standard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6 – Operations</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Standard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7 – Staff</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Standard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8 – Postgraduate Trainee Services</a:t>
            </a:r>
          </a:p>
        </p:txBody>
      </p:sp>
      <p:sp>
        <p:nvSpPr>
          <p:cNvPr id="5" name="TextBox 4"/>
          <p:cNvSpPr txBox="1"/>
          <p:nvPr/>
        </p:nvSpPr>
        <p:spPr>
          <a:xfrm>
            <a:off x="609600" y="6391751"/>
            <a:ext cx="1134951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3"/>
              </a:rPr>
              <a:t>https</a:t>
            </a: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3"/>
              </a:rPr>
              <a:t>://</a:t>
            </a:r>
            <a:r>
              <a:rPr kumimoji="0" lang="en-US" sz="12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3"/>
              </a:rPr>
              <a:t>www.apppostgradtraining.com/wp-content/uploads/2023/02/Accreditation-Standards-2023.pdf</a:t>
            </a:r>
            <a:r>
              <a:rPr kumimoji="0" lang="en-US" sz="12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3074" name="Picture 2" descr="Standards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6290" y="2222479"/>
            <a:ext cx="4169271" cy="41692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8822714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680+ Adult Learning Stock Illustrations, Royalty-Free Vector Graphics &amp; Clip  Art - iStock | Adult learning online, Adult learning classroom, Adult  learning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1" y="2529840"/>
            <a:ext cx="5179458" cy="37661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838199" y="1490489"/>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Consortium for Advanced Practice Providers </a:t>
            </a:r>
            <a:r>
              <a:rPr kumimoji="0" lang="en-US" sz="36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Standard 2: Curriculum</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668339"/>
            <a:ext cx="9520051" cy="3861911"/>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0"/>
              </a:spcBef>
              <a:spcAft>
                <a:spcPts val="1200"/>
              </a:spcAft>
              <a:buClr>
                <a:srgbClr val="4E7E74"/>
              </a:buClr>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Clinically based practice and patient care </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experience</a:t>
            </a:r>
          </a:p>
          <a:p>
            <a:pPr marR="0" lvl="0" algn="l" defTabSz="914400" rtl="0" eaLnBrk="1" fontAlgn="auto" latinLnBrk="0" hangingPunct="1">
              <a:lnSpc>
                <a:spcPct val="90000"/>
              </a:lnSpc>
              <a:spcBef>
                <a:spcPts val="0"/>
              </a:spcBef>
              <a:spcAft>
                <a:spcPts val="1200"/>
              </a:spcAft>
              <a:buClr>
                <a:srgbClr val="4E7E74"/>
              </a:buClr>
              <a:buSzTx/>
              <a:buFont typeface="Wingdings" panose="05000000000000000000" pitchFamily="2" charset="2"/>
              <a:buChar char="Ø"/>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Regularly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scheduled didactic </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sessions</a:t>
            </a:r>
          </a:p>
          <a:p>
            <a:pPr marR="0" lvl="0" algn="l" defTabSz="914400" rtl="0" eaLnBrk="1" fontAlgn="auto" latinLnBrk="0" hangingPunct="1">
              <a:lnSpc>
                <a:spcPct val="90000"/>
              </a:lnSpc>
              <a:spcBef>
                <a:spcPts val="0"/>
              </a:spcBef>
              <a:spcAft>
                <a:spcPts val="1200"/>
              </a:spcAft>
              <a:buClr>
                <a:srgbClr val="4E7E74"/>
              </a:buClr>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System-based learning and quality </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improvement</a:t>
            </a:r>
          </a:p>
          <a:p>
            <a:pPr marR="0" lvl="0" algn="l" defTabSz="914400" rtl="0" eaLnBrk="1" fontAlgn="auto" latinLnBrk="0" hangingPunct="1">
              <a:lnSpc>
                <a:spcPct val="90000"/>
              </a:lnSpc>
              <a:spcBef>
                <a:spcPts val="0"/>
              </a:spcBef>
              <a:spcAft>
                <a:spcPts val="1200"/>
              </a:spcAft>
              <a:buClr>
                <a:srgbClr val="4E7E74"/>
              </a:buClr>
              <a:buSzTx/>
              <a:buFont typeface="Wingdings" panose="05000000000000000000" pitchFamily="2" charset="2"/>
              <a:buChar char="Ø"/>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Population-based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health </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focus</a:t>
            </a:r>
          </a:p>
          <a:p>
            <a:pPr marR="0" lvl="0" algn="l" defTabSz="914400" rtl="0" eaLnBrk="1" fontAlgn="auto" latinLnBrk="0" hangingPunct="1">
              <a:lnSpc>
                <a:spcPct val="90000"/>
              </a:lnSpc>
              <a:spcBef>
                <a:spcPts val="0"/>
              </a:spcBef>
              <a:spcAft>
                <a:spcPts val="1200"/>
              </a:spcAft>
              <a:buClr>
                <a:srgbClr val="4E7E74"/>
              </a:buClr>
              <a:buSzTx/>
              <a:buFont typeface="Wingdings" panose="05000000000000000000" pitchFamily="2" charset="2"/>
              <a:buChar char="Ø"/>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Technology</a:t>
            </a:r>
          </a:p>
          <a:p>
            <a:pPr marR="0" lvl="0" algn="l" defTabSz="914400" rtl="0" eaLnBrk="1" fontAlgn="auto" latinLnBrk="0" hangingPunct="1">
              <a:lnSpc>
                <a:spcPct val="90000"/>
              </a:lnSpc>
              <a:spcBef>
                <a:spcPts val="0"/>
              </a:spcBef>
              <a:spcAft>
                <a:spcPts val="1200"/>
              </a:spcAft>
              <a:buClr>
                <a:srgbClr val="4E7E74"/>
              </a:buClr>
              <a:buSzTx/>
              <a:buFont typeface="Wingdings" panose="05000000000000000000" pitchFamily="2" charset="2"/>
              <a:buChar char="Ø"/>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Equity and social justice</a:t>
            </a:r>
          </a:p>
          <a:p>
            <a:pPr marR="0" lvl="0" algn="l" defTabSz="914400" rtl="0" eaLnBrk="1" fontAlgn="auto" latinLnBrk="0" hangingPunct="1">
              <a:lnSpc>
                <a:spcPct val="90000"/>
              </a:lnSpc>
              <a:spcBef>
                <a:spcPts val="0"/>
              </a:spcBef>
              <a:spcAft>
                <a:spcPts val="1200"/>
              </a:spcAft>
              <a:buClr>
                <a:srgbClr val="4E7E74"/>
              </a:buClr>
              <a:buSzTx/>
              <a:buFont typeface="Wingdings" panose="05000000000000000000" pitchFamily="2" charset="2"/>
              <a:buChar char="Ø"/>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Leadership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and professional development</a:t>
            </a:r>
          </a:p>
          <a:p>
            <a:pPr marR="0" lvl="0" algn="l" defTabSz="914400" rtl="0" eaLnBrk="1" fontAlgn="auto" latinLnBrk="0" hangingPunct="1">
              <a:lnSpc>
                <a:spcPct val="90000"/>
              </a:lnSpc>
              <a:spcBef>
                <a:spcPts val="0"/>
              </a:spcBef>
              <a:spcAft>
                <a:spcPts val="1200"/>
              </a:spcAft>
              <a:buClr>
                <a:srgbClr val="4E7E74"/>
              </a:buClr>
              <a:buSzTx/>
              <a:buFont typeface="Wingdings" panose="05000000000000000000" pitchFamily="2" charset="2"/>
              <a:buChar char="Ø"/>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Social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Determinants of Health (SDOH)</a:t>
            </a:r>
          </a:p>
          <a:p>
            <a:pPr marR="0" lvl="0" algn="l" defTabSz="914400" rtl="0" eaLnBrk="1" fontAlgn="auto" latinLnBrk="0" hangingPunct="1">
              <a:lnSpc>
                <a:spcPct val="90000"/>
              </a:lnSpc>
              <a:spcBef>
                <a:spcPts val="0"/>
              </a:spcBef>
              <a:spcAft>
                <a:spcPts val="1200"/>
              </a:spcAft>
              <a:buClr>
                <a:srgbClr val="4E7E74"/>
              </a:buClr>
              <a:buSzTx/>
              <a:buFont typeface="Wingdings" panose="05000000000000000000" pitchFamily="2" charset="2"/>
              <a:buChar char="Ø"/>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Certificate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of Completion</a:t>
            </a:r>
          </a:p>
          <a:p>
            <a:pPr marR="0" lvl="0" algn="l" defTabSz="914400" rtl="0" eaLnBrk="1" fontAlgn="auto" latinLnBrk="0" hangingPunct="1">
              <a:lnSpc>
                <a:spcPct val="90000"/>
              </a:lnSpc>
              <a:spcBef>
                <a:spcPts val="0"/>
              </a:spcBef>
              <a:spcAft>
                <a:spcPts val="1200"/>
              </a:spcAft>
              <a:buClr>
                <a:srgbClr val="008558"/>
              </a:buClr>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R="0" lvl="0" algn="l" defTabSz="914400" rtl="0" eaLnBrk="1" fontAlgn="auto" latinLnBrk="0" hangingPunct="1">
              <a:lnSpc>
                <a:spcPct val="90000"/>
              </a:lnSpc>
              <a:spcBef>
                <a:spcPts val="0"/>
              </a:spcBef>
              <a:spcAft>
                <a:spcPts val="1200"/>
              </a:spcAft>
              <a:buClr>
                <a:srgbClr val="008558"/>
              </a:buClr>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5" name="TextBox 4"/>
          <p:cNvSpPr txBox="1"/>
          <p:nvPr/>
        </p:nvSpPr>
        <p:spPr>
          <a:xfrm>
            <a:off x="609600" y="6391751"/>
            <a:ext cx="1134951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4"/>
              </a:rPr>
              <a:t>https</a:t>
            </a: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4"/>
              </a:rPr>
              <a:t>://</a:t>
            </a:r>
            <a:r>
              <a:rPr kumimoji="0" lang="en-US" sz="12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4"/>
              </a:rPr>
              <a:t>www.apppostgradtraining.com/wp-content/uploads/2023/02/Accreditation-Standards-2023.pdf</a:t>
            </a:r>
            <a:r>
              <a:rPr kumimoji="0" lang="en-US" sz="12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1290654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40+ Competency Stock Illustrations, Royalty-Free Vector Graphics &amp; Clip Art  - iStock | Competence, Skills, 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640" y="1852209"/>
            <a:ext cx="5151121" cy="50057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0" y="1485719"/>
            <a:ext cx="12176761"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Consortium for Advanced Practice Providers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Competency Domains</a:t>
            </a:r>
            <a:endParaRPr kumimoji="0" lang="en-US" sz="36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484120"/>
            <a:ext cx="8633725" cy="3907631"/>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0"/>
              </a:spcBef>
              <a:spcAft>
                <a:spcPts val="1200"/>
              </a:spcAft>
              <a:buClr>
                <a:srgbClr val="4E7E74"/>
              </a:buClr>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Patient-centered Care</a:t>
            </a:r>
          </a:p>
          <a:p>
            <a:pPr marL="514350" marR="0" lvl="0" indent="-514350" algn="l" defTabSz="914400" rtl="0" eaLnBrk="1" fontAlgn="auto" latinLnBrk="0" hangingPunct="1">
              <a:lnSpc>
                <a:spcPct val="90000"/>
              </a:lnSpc>
              <a:spcBef>
                <a:spcPts val="0"/>
              </a:spcBef>
              <a:spcAft>
                <a:spcPts val="1200"/>
              </a:spcAft>
              <a:buClr>
                <a:srgbClr val="4E7E74"/>
              </a:buClr>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Knowledge for Practice</a:t>
            </a:r>
          </a:p>
          <a:p>
            <a:pPr marL="514350" marR="0" lvl="0" indent="-514350" algn="l" defTabSz="914400" rtl="0" eaLnBrk="1" fontAlgn="auto" latinLnBrk="0" hangingPunct="1">
              <a:lnSpc>
                <a:spcPct val="90000"/>
              </a:lnSpc>
              <a:spcBef>
                <a:spcPts val="0"/>
              </a:spcBef>
              <a:spcAft>
                <a:spcPts val="1200"/>
              </a:spcAft>
              <a:buClr>
                <a:srgbClr val="4E7E74"/>
              </a:buClr>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Practice-Based Learning and Improvement</a:t>
            </a:r>
          </a:p>
          <a:p>
            <a:pPr marL="514350" marR="0" lvl="0" indent="-514350" algn="l" defTabSz="914400" rtl="0" eaLnBrk="1" fontAlgn="auto" latinLnBrk="0" hangingPunct="1">
              <a:lnSpc>
                <a:spcPct val="90000"/>
              </a:lnSpc>
              <a:spcBef>
                <a:spcPts val="0"/>
              </a:spcBef>
              <a:spcAft>
                <a:spcPts val="1200"/>
              </a:spcAft>
              <a:buClr>
                <a:srgbClr val="4E7E74"/>
              </a:buClr>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Interpersonal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and Communication </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Skills</a:t>
            </a:r>
          </a:p>
          <a:p>
            <a:pPr marL="514350" marR="0" lvl="0" indent="-514350" algn="l" defTabSz="914400" rtl="0" eaLnBrk="1" fontAlgn="auto" latinLnBrk="0" hangingPunct="1">
              <a:lnSpc>
                <a:spcPct val="90000"/>
              </a:lnSpc>
              <a:spcBef>
                <a:spcPts val="0"/>
              </a:spcBef>
              <a:spcAft>
                <a:spcPts val="1200"/>
              </a:spcAft>
              <a:buClr>
                <a:srgbClr val="4E7E74"/>
              </a:buClr>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Professionalism</a:t>
            </a:r>
          </a:p>
          <a:p>
            <a:pPr marL="514350" marR="0" lvl="0" indent="-514350" algn="l" defTabSz="914400" rtl="0" eaLnBrk="1" fontAlgn="auto" latinLnBrk="0" hangingPunct="1">
              <a:lnSpc>
                <a:spcPct val="90000"/>
              </a:lnSpc>
              <a:spcBef>
                <a:spcPts val="0"/>
              </a:spcBef>
              <a:spcAft>
                <a:spcPts val="1200"/>
              </a:spcAft>
              <a:buClr>
                <a:srgbClr val="4E7E74"/>
              </a:buClr>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Systems-Based Practice</a:t>
            </a:r>
          </a:p>
          <a:p>
            <a:pPr marL="514350" marR="0" lvl="0" indent="-514350" algn="l" defTabSz="914400" rtl="0" eaLnBrk="1" fontAlgn="auto" latinLnBrk="0" hangingPunct="1">
              <a:lnSpc>
                <a:spcPct val="90000"/>
              </a:lnSpc>
              <a:spcBef>
                <a:spcPts val="0"/>
              </a:spcBef>
              <a:spcAft>
                <a:spcPts val="1200"/>
              </a:spcAft>
              <a:buClr>
                <a:srgbClr val="4E7E74"/>
              </a:buClr>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Interdisciplinary Collaboration</a:t>
            </a:r>
          </a:p>
          <a:p>
            <a:pPr marL="514350" marR="0" lvl="0" indent="-514350" algn="l" defTabSz="914400" rtl="0" eaLnBrk="1" fontAlgn="auto" latinLnBrk="0" hangingPunct="1">
              <a:lnSpc>
                <a:spcPct val="90000"/>
              </a:lnSpc>
              <a:spcBef>
                <a:spcPts val="0"/>
              </a:spcBef>
              <a:spcAft>
                <a:spcPts val="1200"/>
              </a:spcAft>
              <a:buClr>
                <a:srgbClr val="4E7E74"/>
              </a:buClr>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Personal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and Professional </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Development</a:t>
            </a:r>
          </a:p>
          <a:p>
            <a:pPr marL="514350" marR="0" lvl="0" indent="-514350" algn="l" defTabSz="914400" rtl="0" eaLnBrk="1" fontAlgn="auto" latinLnBrk="0" hangingPunct="1">
              <a:lnSpc>
                <a:spcPct val="90000"/>
              </a:lnSpc>
              <a:spcBef>
                <a:spcPts val="0"/>
              </a:spcBef>
              <a:spcAft>
                <a:spcPts val="1200"/>
              </a:spcAft>
              <a:buClr>
                <a:srgbClr val="4E7E74"/>
              </a:buClr>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Technology and Telehealth</a:t>
            </a:r>
          </a:p>
          <a:p>
            <a:pPr marL="514350" marR="0" lvl="0" indent="-514350" algn="l" defTabSz="914400" rtl="0" eaLnBrk="1" fontAlgn="auto" latinLnBrk="0" hangingPunct="1">
              <a:lnSpc>
                <a:spcPct val="90000"/>
              </a:lnSpc>
              <a:spcBef>
                <a:spcPts val="0"/>
              </a:spcBef>
              <a:spcAft>
                <a:spcPts val="1200"/>
              </a:spcAft>
              <a:buClr>
                <a:srgbClr val="4E7E74"/>
              </a:buClr>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Diversity, Equity, and Inclusion</a:t>
            </a:r>
          </a:p>
        </p:txBody>
      </p:sp>
      <p:sp>
        <p:nvSpPr>
          <p:cNvPr id="5" name="TextBox 4"/>
          <p:cNvSpPr txBox="1"/>
          <p:nvPr/>
        </p:nvSpPr>
        <p:spPr>
          <a:xfrm>
            <a:off x="609600" y="6391751"/>
            <a:ext cx="1134951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4"/>
              </a:rPr>
              <a:t>https</a:t>
            </a: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4"/>
              </a:rPr>
              <a:t>://</a:t>
            </a:r>
            <a:r>
              <a:rPr kumimoji="0" lang="en-US" sz="12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4"/>
              </a:rPr>
              <a:t>www.apppostgradtraining.com/wp-content/uploads/2023/02/Accreditation-Standards-2023.pdf</a:t>
            </a:r>
            <a:r>
              <a:rPr kumimoji="0" lang="en-US" sz="12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1693053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158249"/>
            <a:ext cx="121920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4E7E74"/>
                </a:solidFill>
                <a:effectLst/>
                <a:uLnTx/>
                <a:uFillTx/>
                <a:latin typeface="Calibri Light" panose="020F0302020204030204"/>
                <a:ea typeface="+mj-ea"/>
                <a:cs typeface="+mj-cs"/>
              </a:rPr>
              <a:t>Core Elements of a Postgraduate NP Residency</a:t>
            </a:r>
          </a:p>
        </p:txBody>
      </p:sp>
      <p:graphicFrame>
        <p:nvGraphicFramePr>
          <p:cNvPr id="7" name="Table 6"/>
          <p:cNvGraphicFramePr>
            <a:graphicFrameLocks noGrp="1"/>
          </p:cNvGraphicFramePr>
          <p:nvPr>
            <p:extLst/>
          </p:nvPr>
        </p:nvGraphicFramePr>
        <p:xfrm>
          <a:off x="609600" y="2205498"/>
          <a:ext cx="11106150" cy="4445483"/>
        </p:xfrm>
        <a:graphic>
          <a:graphicData uri="http://schemas.openxmlformats.org/drawingml/2006/table">
            <a:tbl>
              <a:tblPr firstRow="1" bandRow="1"/>
              <a:tblGrid>
                <a:gridCol w="11106150">
                  <a:extLst>
                    <a:ext uri="{9D8B030D-6E8A-4147-A177-3AD203B41FA5}">
                      <a16:colId xmlns:a16="http://schemas.microsoft.com/office/drawing/2014/main" val="20000"/>
                    </a:ext>
                  </a:extLst>
                </a:gridCol>
              </a:tblGrid>
              <a:tr h="100124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indent="0" algn="ctr" eaLnBrk="1" hangingPunct="1">
                        <a:lnSpc>
                          <a:spcPct val="100000"/>
                        </a:lnSpc>
                        <a:buFont typeface="Arial" panose="020B0604020202020204" pitchFamily="34" charset="0"/>
                        <a:buNone/>
                      </a:pPr>
                      <a:endParaRPr lang="en-US" sz="800" dirty="0">
                        <a:latin typeface="Californian FB" panose="0207040306080B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r h="257927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65100" indent="-165100" eaLnBrk="1" hangingPunct="1">
                        <a:lnSpc>
                          <a:spcPct val="100000"/>
                        </a:lnSpc>
                      </a:pPr>
                      <a:endParaRPr lang="en-US" sz="2200" dirty="0">
                        <a:latin typeface="Calibri Light" panose="020F0302020204030204" pitchFamily="34" charset="0"/>
                        <a:cs typeface="Calibri Light" panose="020F0302020204030204" pitchFamily="34" charset="0"/>
                      </a:endParaRPr>
                    </a:p>
                    <a:p>
                      <a:pPr marL="342900" lvl="1" indent="-342900" eaLnBrk="1" hangingPunct="1">
                        <a:lnSpc>
                          <a:spcPct val="100000"/>
                        </a:lnSpc>
                        <a:buFont typeface="+mj-lt"/>
                        <a:buAutoNum type="arabicParenR"/>
                      </a:pPr>
                      <a:r>
                        <a:rPr lang="en-US" sz="1800" b="1" dirty="0">
                          <a:solidFill>
                            <a:schemeClr val="tx1"/>
                          </a:solidFill>
                          <a:latin typeface="Calibri Light" panose="020F0302020204030204" pitchFamily="34" charset="0"/>
                          <a:cs typeface="Calibri Light" panose="020F0302020204030204" pitchFamily="34" charset="0"/>
                        </a:rPr>
                        <a:t>Precepted Continuity Clinics</a:t>
                      </a:r>
                      <a:r>
                        <a:rPr lang="en-US" sz="1800" b="1" baseline="0" dirty="0">
                          <a:solidFill>
                            <a:schemeClr val="tx1"/>
                          </a:solidFill>
                          <a:latin typeface="Calibri Light" panose="020F0302020204030204" pitchFamily="34" charset="0"/>
                          <a:cs typeface="Calibri Light" panose="020F0302020204030204" pitchFamily="34" charset="0"/>
                        </a:rPr>
                        <a:t> </a:t>
                      </a:r>
                      <a:r>
                        <a:rPr lang="en-US" sz="1800" dirty="0">
                          <a:solidFill>
                            <a:schemeClr val="tx1"/>
                          </a:solidFill>
                          <a:latin typeface="Calibri Light" panose="020F0302020204030204" pitchFamily="34" charset="0"/>
                          <a:cs typeface="Calibri Light" panose="020F0302020204030204" pitchFamily="34" charset="0"/>
                        </a:rPr>
                        <a:t>(40%); </a:t>
                      </a:r>
                      <a:r>
                        <a:rPr lang="en-US" sz="1800" dirty="0" smtClean="0">
                          <a:solidFill>
                            <a:schemeClr val="tx1"/>
                          </a:solidFill>
                          <a:latin typeface="Calibri Light" panose="020F0302020204030204" pitchFamily="34" charset="0"/>
                          <a:cs typeface="Calibri Light" panose="020F0302020204030204" pitchFamily="34" charset="0"/>
                        </a:rPr>
                        <a:t>Residents</a:t>
                      </a:r>
                      <a:r>
                        <a:rPr lang="en-US" sz="1800" baseline="0" dirty="0" smtClean="0">
                          <a:solidFill>
                            <a:schemeClr val="tx1"/>
                          </a:solidFill>
                          <a:latin typeface="Calibri Light" panose="020F0302020204030204" pitchFamily="34" charset="0"/>
                          <a:cs typeface="Calibri Light" panose="020F0302020204030204" pitchFamily="34" charset="0"/>
                        </a:rPr>
                        <a:t> </a:t>
                      </a:r>
                      <a:r>
                        <a:rPr lang="en-US" sz="1800" baseline="0" dirty="0">
                          <a:solidFill>
                            <a:schemeClr val="tx1"/>
                          </a:solidFill>
                          <a:latin typeface="Calibri Light" panose="020F0302020204030204" pitchFamily="34" charset="0"/>
                          <a:cs typeface="Calibri Light" panose="020F0302020204030204" pitchFamily="34" charset="0"/>
                        </a:rPr>
                        <a:t>develop and manage </a:t>
                      </a:r>
                      <a:r>
                        <a:rPr lang="en-US" sz="1800" baseline="0" dirty="0" smtClean="0">
                          <a:solidFill>
                            <a:schemeClr val="tx1"/>
                          </a:solidFill>
                          <a:latin typeface="Calibri Light" panose="020F0302020204030204" pitchFamily="34" charset="0"/>
                          <a:cs typeface="Calibri Light" panose="020F0302020204030204" pitchFamily="34" charset="0"/>
                        </a:rPr>
                        <a:t>a panel </a:t>
                      </a:r>
                      <a:r>
                        <a:rPr lang="en-US" sz="1800" baseline="0" dirty="0">
                          <a:solidFill>
                            <a:schemeClr val="tx1"/>
                          </a:solidFill>
                          <a:latin typeface="Calibri Light" panose="020F0302020204030204" pitchFamily="34" charset="0"/>
                          <a:cs typeface="Calibri Light" panose="020F0302020204030204" pitchFamily="34" charset="0"/>
                        </a:rPr>
                        <a:t>of patients  with the exclusive attention of an expert  preceptor </a:t>
                      </a:r>
                      <a:r>
                        <a:rPr lang="en-US" sz="1800" baseline="0" dirty="0" smtClean="0">
                          <a:solidFill>
                            <a:schemeClr val="tx1"/>
                          </a:solidFill>
                          <a:latin typeface="Calibri Light" panose="020F0302020204030204" pitchFamily="34" charset="0"/>
                          <a:cs typeface="Calibri Light" panose="020F0302020204030204" pitchFamily="34" charset="0"/>
                        </a:rPr>
                        <a:t>(NP, PA or Physician)</a:t>
                      </a:r>
                      <a:endParaRPr lang="en-US" sz="1800" baseline="0" dirty="0">
                        <a:solidFill>
                          <a:schemeClr val="tx1"/>
                        </a:solidFill>
                        <a:latin typeface="Calibri Light" panose="020F0302020204030204" pitchFamily="34" charset="0"/>
                        <a:cs typeface="Calibri Light" panose="020F0302020204030204" pitchFamily="34" charset="0"/>
                      </a:endParaRPr>
                    </a:p>
                    <a:p>
                      <a:pPr marL="342900" lvl="1" indent="-342900" eaLnBrk="1" hangingPunct="1">
                        <a:lnSpc>
                          <a:spcPct val="100000"/>
                        </a:lnSpc>
                        <a:buFont typeface="+mj-lt"/>
                        <a:buAutoNum type="arabicParenR"/>
                      </a:pPr>
                      <a:r>
                        <a:rPr lang="en-US" sz="1800" b="1" dirty="0" smtClean="0">
                          <a:solidFill>
                            <a:schemeClr val="tx1"/>
                          </a:solidFill>
                          <a:latin typeface="Calibri Light" panose="020F0302020204030204" pitchFamily="34" charset="0"/>
                          <a:cs typeface="Calibri Light" panose="020F0302020204030204" pitchFamily="34" charset="0"/>
                        </a:rPr>
                        <a:t>Specialty </a:t>
                      </a:r>
                      <a:r>
                        <a:rPr lang="en-US" sz="1800" b="1" dirty="0">
                          <a:solidFill>
                            <a:schemeClr val="tx1"/>
                          </a:solidFill>
                          <a:latin typeface="Calibri Light" panose="020F0302020204030204" pitchFamily="34" charset="0"/>
                          <a:cs typeface="Calibri Light" panose="020F0302020204030204" pitchFamily="34" charset="0"/>
                        </a:rPr>
                        <a:t>Rotations </a:t>
                      </a:r>
                      <a:r>
                        <a:rPr lang="en-US" sz="1800" dirty="0">
                          <a:solidFill>
                            <a:schemeClr val="tx1"/>
                          </a:solidFill>
                          <a:latin typeface="Calibri Light" panose="020F0302020204030204" pitchFamily="34" charset="0"/>
                          <a:cs typeface="Calibri Light" panose="020F0302020204030204" pitchFamily="34" charset="0"/>
                        </a:rPr>
                        <a:t>(20%); Experience in </a:t>
                      </a:r>
                      <a:r>
                        <a:rPr lang="en-US" sz="1800" dirty="0" smtClean="0">
                          <a:solidFill>
                            <a:schemeClr val="tx1"/>
                          </a:solidFill>
                          <a:latin typeface="Calibri Light" panose="020F0302020204030204" pitchFamily="34" charset="0"/>
                          <a:cs typeface="Calibri Light" panose="020F0302020204030204" pitchFamily="34" charset="0"/>
                        </a:rPr>
                        <a:t>primary</a:t>
                      </a:r>
                      <a:r>
                        <a:rPr lang="en-US" sz="1800" baseline="0" dirty="0" smtClean="0">
                          <a:solidFill>
                            <a:schemeClr val="tx1"/>
                          </a:solidFill>
                          <a:latin typeface="Calibri Light" panose="020F0302020204030204" pitchFamily="34" charset="0"/>
                          <a:cs typeface="Calibri Light" panose="020F0302020204030204" pitchFamily="34" charset="0"/>
                        </a:rPr>
                        <a:t> care specialty areas to expand and enhance resident practice knowledge and skills </a:t>
                      </a:r>
                      <a:endParaRPr lang="en-US" sz="1800" baseline="0" dirty="0">
                        <a:solidFill>
                          <a:schemeClr val="tx1"/>
                        </a:solidFill>
                        <a:latin typeface="Calibri Light" panose="020F0302020204030204" pitchFamily="34" charset="0"/>
                        <a:cs typeface="Calibri Light" panose="020F0302020204030204" pitchFamily="34" charset="0"/>
                      </a:endParaRPr>
                    </a:p>
                    <a:p>
                      <a:pPr marL="342900" lvl="1" indent="-342900" eaLnBrk="1" hangingPunct="1">
                        <a:lnSpc>
                          <a:spcPct val="100000"/>
                        </a:lnSpc>
                        <a:buFont typeface="+mj-lt"/>
                        <a:buAutoNum type="arabicParenR"/>
                      </a:pPr>
                      <a:r>
                        <a:rPr lang="en-US" sz="1800" b="1" dirty="0" smtClean="0">
                          <a:solidFill>
                            <a:schemeClr val="tx1"/>
                          </a:solidFill>
                          <a:latin typeface="Calibri Light" panose="020F0302020204030204" pitchFamily="34" charset="0"/>
                          <a:cs typeface="Calibri Light" panose="020F0302020204030204" pitchFamily="34" charset="0"/>
                        </a:rPr>
                        <a:t>Mentored</a:t>
                      </a:r>
                      <a:r>
                        <a:rPr lang="en-US" sz="1800" b="1" baseline="0" dirty="0" smtClean="0">
                          <a:solidFill>
                            <a:schemeClr val="tx1"/>
                          </a:solidFill>
                          <a:latin typeface="Calibri Light" panose="020F0302020204030204" pitchFamily="34" charset="0"/>
                          <a:cs typeface="Calibri Light" panose="020F0302020204030204" pitchFamily="34" charset="0"/>
                        </a:rPr>
                        <a:t> </a:t>
                      </a:r>
                      <a:r>
                        <a:rPr lang="en-US" sz="1800" b="1" dirty="0">
                          <a:solidFill>
                            <a:schemeClr val="tx1"/>
                          </a:solidFill>
                          <a:latin typeface="Calibri Light" panose="020F0302020204030204" pitchFamily="34" charset="0"/>
                          <a:cs typeface="Calibri Light" panose="020F0302020204030204" pitchFamily="34" charset="0"/>
                        </a:rPr>
                        <a:t>Clinics </a:t>
                      </a:r>
                      <a:r>
                        <a:rPr lang="en-US" sz="1800" dirty="0">
                          <a:solidFill>
                            <a:schemeClr val="tx1"/>
                          </a:solidFill>
                          <a:latin typeface="Calibri Light" panose="020F0302020204030204" pitchFamily="34" charset="0"/>
                          <a:cs typeface="Calibri Light" panose="020F0302020204030204" pitchFamily="34" charset="0"/>
                        </a:rPr>
                        <a:t>(20%);</a:t>
                      </a:r>
                      <a:r>
                        <a:rPr lang="en-US" sz="1800" baseline="0" dirty="0">
                          <a:solidFill>
                            <a:schemeClr val="tx1"/>
                          </a:solidFill>
                          <a:latin typeface="Calibri Light" panose="020F0302020204030204" pitchFamily="34" charset="0"/>
                          <a:cs typeface="Calibri Light" panose="020F0302020204030204" pitchFamily="34" charset="0"/>
                        </a:rPr>
                        <a:t> </a:t>
                      </a:r>
                      <a:r>
                        <a:rPr lang="en-US" sz="1800" baseline="0" dirty="0" smtClean="0">
                          <a:solidFill>
                            <a:schemeClr val="tx1"/>
                          </a:solidFill>
                          <a:latin typeface="Calibri Light" panose="020F0302020204030204" pitchFamily="34" charset="0"/>
                          <a:cs typeface="Calibri Light" panose="020F0302020204030204" pitchFamily="34" charset="0"/>
                        </a:rPr>
                        <a:t>Work </a:t>
                      </a:r>
                      <a:r>
                        <a:rPr lang="en-US" sz="1800" baseline="0" dirty="0">
                          <a:solidFill>
                            <a:schemeClr val="tx1"/>
                          </a:solidFill>
                          <a:latin typeface="Calibri Light" panose="020F0302020204030204" pitchFamily="34" charset="0"/>
                          <a:cs typeface="Calibri Light" panose="020F0302020204030204" pitchFamily="34" charset="0"/>
                        </a:rPr>
                        <a:t>within a primary care </a:t>
                      </a:r>
                      <a:r>
                        <a:rPr lang="en-US" sz="1800" baseline="0" dirty="0" smtClean="0">
                          <a:solidFill>
                            <a:schemeClr val="tx1"/>
                          </a:solidFill>
                          <a:latin typeface="Calibri Light" panose="020F0302020204030204" pitchFamily="34" charset="0"/>
                          <a:cs typeface="Calibri Light" panose="020F0302020204030204" pitchFamily="34" charset="0"/>
                        </a:rPr>
                        <a:t>team focusing on diversity of chief complaints, efficiency, episodic and acute care </a:t>
                      </a:r>
                      <a:endParaRPr lang="en-US" sz="1800" baseline="0" dirty="0">
                        <a:solidFill>
                          <a:schemeClr val="tx1"/>
                        </a:solidFill>
                        <a:latin typeface="Calibri Light" panose="020F0302020204030204" pitchFamily="34" charset="0"/>
                        <a:cs typeface="Calibri Light" panose="020F0302020204030204" pitchFamily="34" charset="0"/>
                      </a:endParaRPr>
                    </a:p>
                    <a:p>
                      <a:pPr marL="342900" marR="0" lvl="1" indent="-342900" algn="l" defTabSz="914400" rtl="0" eaLnBrk="1" fontAlgn="auto" latinLnBrk="0" hangingPunct="1">
                        <a:lnSpc>
                          <a:spcPct val="100000"/>
                        </a:lnSpc>
                        <a:spcBef>
                          <a:spcPts val="0"/>
                        </a:spcBef>
                        <a:spcAft>
                          <a:spcPts val="0"/>
                        </a:spcAft>
                        <a:buClrTx/>
                        <a:buSzTx/>
                        <a:buFont typeface="+mj-lt"/>
                        <a:buAutoNum type="arabicParenR"/>
                        <a:tabLst/>
                        <a:defRPr/>
                      </a:pPr>
                      <a:r>
                        <a:rPr lang="en-US" sz="1800" b="1" dirty="0" smtClean="0">
                          <a:solidFill>
                            <a:schemeClr val="tx1"/>
                          </a:solidFill>
                          <a:latin typeface="Calibri Light" panose="020F0302020204030204" pitchFamily="34" charset="0"/>
                          <a:cs typeface="Calibri Light" panose="020F0302020204030204" pitchFamily="34" charset="0"/>
                        </a:rPr>
                        <a:t>Didactic </a:t>
                      </a:r>
                      <a:r>
                        <a:rPr lang="en-US" sz="1800" b="1" dirty="0">
                          <a:solidFill>
                            <a:schemeClr val="tx1"/>
                          </a:solidFill>
                          <a:latin typeface="Calibri Light" panose="020F0302020204030204" pitchFamily="34" charset="0"/>
                          <a:cs typeface="Calibri Light" panose="020F0302020204030204" pitchFamily="34" charset="0"/>
                        </a:rPr>
                        <a:t>Sessions </a:t>
                      </a:r>
                      <a:r>
                        <a:rPr lang="en-US" sz="1800" dirty="0">
                          <a:solidFill>
                            <a:schemeClr val="tx1"/>
                          </a:solidFill>
                          <a:latin typeface="Calibri Light" panose="020F0302020204030204" pitchFamily="34" charset="0"/>
                          <a:cs typeface="Calibri Light" panose="020F0302020204030204" pitchFamily="34" charset="0"/>
                        </a:rPr>
                        <a:t>(15%);</a:t>
                      </a:r>
                      <a:r>
                        <a:rPr lang="en-US" sz="1800" baseline="0" dirty="0">
                          <a:solidFill>
                            <a:schemeClr val="tx1"/>
                          </a:solidFill>
                          <a:latin typeface="Calibri Light" panose="020F0302020204030204" pitchFamily="34" charset="0"/>
                          <a:cs typeface="Calibri Light" panose="020F0302020204030204" pitchFamily="34" charset="0"/>
                        </a:rPr>
                        <a:t> </a:t>
                      </a:r>
                      <a:r>
                        <a:rPr lang="en-US" sz="1800" baseline="0" dirty="0" smtClean="0">
                          <a:solidFill>
                            <a:schemeClr val="tx1"/>
                          </a:solidFill>
                          <a:latin typeface="Calibri Light" panose="020F0302020204030204" pitchFamily="34" charset="0"/>
                          <a:cs typeface="Calibri Light" panose="020F0302020204030204" pitchFamily="34" charset="0"/>
                        </a:rPr>
                        <a:t>Topics that are h</a:t>
                      </a:r>
                      <a:r>
                        <a:rPr lang="en-US" sz="1800" dirty="0" smtClean="0">
                          <a:solidFill>
                            <a:schemeClr val="tx1"/>
                          </a:solidFill>
                          <a:latin typeface="Calibri Light" panose="020F0302020204030204" pitchFamily="34" charset="0"/>
                          <a:cs typeface="Calibri Light" panose="020F0302020204030204" pitchFamily="34" charset="0"/>
                        </a:rPr>
                        <a:t>igh volume, complexity and/or</a:t>
                      </a:r>
                      <a:r>
                        <a:rPr lang="en-US" sz="1800" baseline="0" dirty="0" smtClean="0">
                          <a:solidFill>
                            <a:schemeClr val="tx1"/>
                          </a:solidFill>
                          <a:latin typeface="Calibri Light" panose="020F0302020204030204" pitchFamily="34" charset="0"/>
                          <a:cs typeface="Calibri Light" panose="020F0302020204030204" pitchFamily="34" charset="0"/>
                        </a:rPr>
                        <a:t> b</a:t>
                      </a:r>
                      <a:r>
                        <a:rPr lang="en-US" sz="1800" dirty="0" smtClean="0">
                          <a:solidFill>
                            <a:schemeClr val="tx1"/>
                          </a:solidFill>
                          <a:latin typeface="Calibri Light" panose="020F0302020204030204" pitchFamily="34" charset="0"/>
                          <a:cs typeface="Calibri Light" panose="020F0302020204030204" pitchFamily="34" charset="0"/>
                        </a:rPr>
                        <a:t>urden topics in primary care. Includes </a:t>
                      </a:r>
                      <a:r>
                        <a:rPr lang="en-US" sz="1800" dirty="0">
                          <a:solidFill>
                            <a:schemeClr val="tx1"/>
                          </a:solidFill>
                          <a:latin typeface="Calibri Light" panose="020F0302020204030204" pitchFamily="34" charset="0"/>
                          <a:cs typeface="Calibri Light" panose="020F0302020204030204" pitchFamily="34" charset="0"/>
                        </a:rPr>
                        <a:t>participation in</a:t>
                      </a:r>
                      <a:r>
                        <a:rPr lang="en-US" sz="1800" baseline="0" dirty="0">
                          <a:solidFill>
                            <a:schemeClr val="tx1"/>
                          </a:solidFill>
                          <a:latin typeface="Calibri Light" panose="020F0302020204030204" pitchFamily="34" charset="0"/>
                          <a:cs typeface="Calibri Light" panose="020F0302020204030204" pitchFamily="34" charset="0"/>
                        </a:rPr>
                        <a:t> Project ECHO sessions for </a:t>
                      </a:r>
                      <a:r>
                        <a:rPr lang="en-US" sz="1800" baseline="0" dirty="0" smtClean="0">
                          <a:solidFill>
                            <a:schemeClr val="tx1"/>
                          </a:solidFill>
                          <a:latin typeface="Calibri Light" panose="020F0302020204030204" pitchFamily="34" charset="0"/>
                          <a:cs typeface="Calibri Light" panose="020F0302020204030204" pitchFamily="34" charset="0"/>
                        </a:rPr>
                        <a:t>managing </a:t>
                      </a:r>
                      <a:r>
                        <a:rPr lang="en-US" sz="1800" baseline="0" dirty="0">
                          <a:solidFill>
                            <a:schemeClr val="tx1"/>
                          </a:solidFill>
                          <a:latin typeface="Calibri Light" panose="020F0302020204030204" pitchFamily="34" charset="0"/>
                          <a:cs typeface="Calibri Light" panose="020F0302020204030204" pitchFamily="34" charset="0"/>
                        </a:rPr>
                        <a:t>chronic pain, treating </a:t>
                      </a:r>
                      <a:r>
                        <a:rPr lang="en-US" sz="1800" baseline="0" dirty="0" smtClean="0">
                          <a:solidFill>
                            <a:schemeClr val="tx1"/>
                          </a:solidFill>
                          <a:latin typeface="Calibri Light" panose="020F0302020204030204" pitchFamily="34" charset="0"/>
                          <a:cs typeface="Calibri Light" panose="020F0302020204030204" pitchFamily="34" charset="0"/>
                        </a:rPr>
                        <a:t>HIV/</a:t>
                      </a:r>
                      <a:r>
                        <a:rPr lang="en-US" sz="1800" baseline="0" dirty="0" err="1" smtClean="0">
                          <a:solidFill>
                            <a:schemeClr val="tx1"/>
                          </a:solidFill>
                          <a:latin typeface="Calibri Light" panose="020F0302020204030204" pitchFamily="34" charset="0"/>
                          <a:cs typeface="Calibri Light" panose="020F0302020204030204" pitchFamily="34" charset="0"/>
                        </a:rPr>
                        <a:t>Hep</a:t>
                      </a:r>
                      <a:r>
                        <a:rPr lang="en-US" sz="1800" baseline="0" dirty="0" smtClean="0">
                          <a:solidFill>
                            <a:schemeClr val="tx1"/>
                          </a:solidFill>
                          <a:latin typeface="Calibri Light" panose="020F0302020204030204" pitchFamily="34" charset="0"/>
                          <a:cs typeface="Calibri Light" panose="020F0302020204030204" pitchFamily="34" charset="0"/>
                        </a:rPr>
                        <a:t> C</a:t>
                      </a:r>
                      <a:r>
                        <a:rPr lang="en-US" sz="1800" baseline="0" dirty="0">
                          <a:solidFill>
                            <a:schemeClr val="tx1"/>
                          </a:solidFill>
                          <a:latin typeface="Calibri Light" panose="020F0302020204030204" pitchFamily="34" charset="0"/>
                          <a:cs typeface="Calibri Light" panose="020F0302020204030204" pitchFamily="34" charset="0"/>
                        </a:rPr>
                        <a:t>, </a:t>
                      </a:r>
                      <a:r>
                        <a:rPr lang="en-US" sz="1800" baseline="0" dirty="0" smtClean="0">
                          <a:solidFill>
                            <a:schemeClr val="tx1"/>
                          </a:solidFill>
                          <a:latin typeface="Calibri Light" panose="020F0302020204030204" pitchFamily="34" charset="0"/>
                          <a:cs typeface="Calibri Light" panose="020F0302020204030204" pitchFamily="34" charset="0"/>
                        </a:rPr>
                        <a:t>opioid addiction, complex pediatrics</a:t>
                      </a:r>
                      <a:endParaRPr lang="en-US" sz="1800" baseline="0" dirty="0">
                        <a:solidFill>
                          <a:schemeClr val="tx1"/>
                        </a:solidFill>
                        <a:latin typeface="Calibri Light" panose="020F0302020204030204" pitchFamily="34" charset="0"/>
                        <a:cs typeface="Calibri Light" panose="020F0302020204030204" pitchFamily="34" charset="0"/>
                      </a:endParaRPr>
                    </a:p>
                    <a:p>
                      <a:pPr marL="342900" marR="0" lvl="1" indent="-342900" algn="l" defTabSz="914400" rtl="0" eaLnBrk="1" fontAlgn="auto" latinLnBrk="0" hangingPunct="1">
                        <a:lnSpc>
                          <a:spcPct val="100000"/>
                        </a:lnSpc>
                        <a:spcBef>
                          <a:spcPts val="0"/>
                        </a:spcBef>
                        <a:spcAft>
                          <a:spcPts val="0"/>
                        </a:spcAft>
                        <a:buClrTx/>
                        <a:buSzTx/>
                        <a:buFont typeface="+mj-lt"/>
                        <a:buAutoNum type="arabicParenR"/>
                        <a:tabLst/>
                        <a:defRPr/>
                      </a:pPr>
                      <a:r>
                        <a:rPr lang="en-US" sz="1800" b="1" baseline="0" dirty="0" smtClean="0">
                          <a:solidFill>
                            <a:schemeClr val="tx1"/>
                          </a:solidFill>
                          <a:latin typeface="Calibri Light" panose="020F0302020204030204" pitchFamily="34" charset="0"/>
                          <a:cs typeface="Calibri Light" panose="020F0302020204030204" pitchFamily="34" charset="0"/>
                        </a:rPr>
                        <a:t>Quality </a:t>
                      </a:r>
                      <a:r>
                        <a:rPr lang="en-US" sz="1800" b="1" baseline="0" dirty="0">
                          <a:solidFill>
                            <a:schemeClr val="tx1"/>
                          </a:solidFill>
                          <a:latin typeface="Calibri Light" panose="020F0302020204030204" pitchFamily="34" charset="0"/>
                          <a:cs typeface="Calibri Light" panose="020F0302020204030204" pitchFamily="34" charset="0"/>
                        </a:rPr>
                        <a:t>Improvement Training </a:t>
                      </a:r>
                      <a:r>
                        <a:rPr lang="en-US" sz="1800" baseline="0" dirty="0">
                          <a:solidFill>
                            <a:schemeClr val="tx1"/>
                          </a:solidFill>
                          <a:latin typeface="Calibri Light" panose="020F0302020204030204" pitchFamily="34" charset="0"/>
                          <a:cs typeface="Calibri Light" panose="020F0302020204030204" pitchFamily="34" charset="0"/>
                        </a:rPr>
                        <a:t>(5%); Training to a high performance QI model, including front line QI improvement, data driven QI, and leadership development</a:t>
                      </a:r>
                      <a:r>
                        <a:rPr lang="en-US" sz="1800" baseline="0" dirty="0" smtClean="0">
                          <a:solidFill>
                            <a:schemeClr val="tx1"/>
                          </a:solidFill>
                          <a:latin typeface="Calibri Light" panose="020F0302020204030204" pitchFamily="34" charset="0"/>
                          <a:cs typeface="Calibri Light" panose="020F0302020204030204" pitchFamily="34" charset="0"/>
                        </a:rPr>
                        <a:t>.</a:t>
                      </a:r>
                      <a:endParaRPr lang="en-US" sz="1800" dirty="0">
                        <a:solidFill>
                          <a:schemeClr val="tx1"/>
                        </a:solidFill>
                        <a:latin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nvPr>
        </p:nvGraphicFramePr>
        <p:xfrm>
          <a:off x="609600" y="1758950"/>
          <a:ext cx="11106150" cy="1737360"/>
        </p:xfrm>
        <a:graphic>
          <a:graphicData uri="http://schemas.openxmlformats.org/drawingml/2006/table">
            <a:tbl>
              <a:tblPr firstRow="1" bandRow="1">
                <a:gradFill rotWithShape="1">
                  <a:gsLst>
                    <a:gs pos="0">
                      <a:srgbClr val="4F81BD">
                        <a:tint val="100000"/>
                        <a:shade val="100000"/>
                        <a:satMod val="130000"/>
                      </a:srgbClr>
                    </a:gs>
                    <a:gs pos="100000">
                      <a:srgbClr val="4F81BD">
                        <a:tint val="50000"/>
                        <a:shade val="100000"/>
                        <a:satMod val="350000"/>
                      </a:srgbClr>
                    </a:gs>
                  </a:gsLst>
                  <a:lin ang="16200000" scaled="0"/>
                </a:gradFill>
                <a:effectLst>
                  <a:outerShdw blurRad="40000" dist="23000" dir="5400000" rotWithShape="0">
                    <a:srgbClr val="000000">
                      <a:alpha val="35000"/>
                    </a:srgbClr>
                  </a:outerShdw>
                </a:effectLst>
              </a:tblPr>
              <a:tblGrid>
                <a:gridCol w="2355851">
                  <a:extLst>
                    <a:ext uri="{9D8B030D-6E8A-4147-A177-3AD203B41FA5}">
                      <a16:colId xmlns:a16="http://schemas.microsoft.com/office/drawing/2014/main" val="1716825489"/>
                    </a:ext>
                  </a:extLst>
                </a:gridCol>
                <a:gridCol w="6203738">
                  <a:extLst>
                    <a:ext uri="{9D8B030D-6E8A-4147-A177-3AD203B41FA5}">
                      <a16:colId xmlns:a16="http://schemas.microsoft.com/office/drawing/2014/main" val="588128276"/>
                    </a:ext>
                  </a:extLst>
                </a:gridCol>
                <a:gridCol w="2546561">
                  <a:extLst>
                    <a:ext uri="{9D8B030D-6E8A-4147-A177-3AD203B41FA5}">
                      <a16:colId xmlns:a16="http://schemas.microsoft.com/office/drawing/2014/main" val="923929818"/>
                    </a:ext>
                  </a:extLst>
                </a:gridCol>
              </a:tblGrid>
              <a:tr h="121285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1800" dirty="0" smtClean="0">
                        <a:latin typeface="Calibri Light" panose="020F0302020204030204" pitchFamily="34" charset="0"/>
                        <a:cs typeface="Calibri Light" panose="020F0302020204030204" pitchFamily="34" charset="0"/>
                      </a:endParaRPr>
                    </a:p>
                    <a:p>
                      <a:pPr algn="ctr"/>
                      <a:r>
                        <a:rPr lang="en-US" sz="1800" dirty="0" smtClean="0">
                          <a:latin typeface="Calibri Light" panose="020F0302020204030204" pitchFamily="34" charset="0"/>
                          <a:cs typeface="Calibri Light" panose="020F0302020204030204" pitchFamily="34" charset="0"/>
                        </a:rPr>
                        <a:t>12 Months</a:t>
                      </a:r>
                    </a:p>
                    <a:p>
                      <a:pPr algn="ctr"/>
                      <a:r>
                        <a:rPr lang="en-US" sz="1800" dirty="0" smtClean="0">
                          <a:latin typeface="Calibri Light" panose="020F0302020204030204" pitchFamily="34" charset="0"/>
                          <a:cs typeface="Calibri Light" panose="020F0302020204030204" pitchFamily="34" charset="0"/>
                        </a:rPr>
                        <a:t>Full</a:t>
                      </a:r>
                      <a:r>
                        <a:rPr lang="en-US" sz="1800" baseline="0" dirty="0" smtClean="0">
                          <a:latin typeface="Calibri Light" panose="020F0302020204030204" pitchFamily="34" charset="0"/>
                          <a:cs typeface="Calibri Light" panose="020F0302020204030204" pitchFamily="34" charset="0"/>
                        </a:rPr>
                        <a:t>-time Employment</a:t>
                      </a:r>
                      <a:endParaRPr lang="en-US" sz="1800" dirty="0">
                        <a:latin typeface="Calibri Light" panose="020F0302020204030204" pitchFamily="34" charset="0"/>
                        <a:cs typeface="Calibri Light" panose="020F03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smtClean="0">
                          <a:latin typeface="Calibri Light" panose="020F0302020204030204" pitchFamily="34" charset="0"/>
                          <a:cs typeface="Calibri Light" panose="020F0302020204030204" pitchFamily="34" charset="0"/>
                        </a:rPr>
                        <a:t>Training to Clinical Complexity and</a:t>
                      </a:r>
                    </a:p>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smtClean="0">
                          <a:latin typeface="Calibri Light" panose="020F0302020204030204" pitchFamily="34" charset="0"/>
                          <a:cs typeface="Calibri Light" panose="020F0302020204030204" pitchFamily="34" charset="0"/>
                        </a:rPr>
                        <a:t>High Performance Model of Care</a:t>
                      </a:r>
                    </a:p>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aseline="0" dirty="0" smtClean="0">
                        <a:latin typeface="Calibri Light" panose="020F0302020204030204" pitchFamily="34" charset="0"/>
                        <a:cs typeface="Calibri Light" panose="020F0302020204030204" pitchFamily="34" charset="0"/>
                      </a:endParaRPr>
                    </a:p>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smtClean="0">
                          <a:latin typeface="Calibri Light" panose="020F0302020204030204" pitchFamily="34" charset="0"/>
                          <a:cs typeface="Calibri Light" panose="020F0302020204030204" pitchFamily="34" charset="0"/>
                        </a:rPr>
                        <a:t>team-based care, inter-professional collaboration, integrated care, data driven QI ,expert use of technology</a:t>
                      </a:r>
                      <a:endParaRPr lang="en-US" sz="1800" dirty="0" smtClean="0">
                        <a:latin typeface="Calibri Light" panose="020F0302020204030204" pitchFamily="34" charset="0"/>
                        <a:cs typeface="Calibri Light" panose="020F0302020204030204" pitchFamily="34" charset="0"/>
                      </a:endParaRPr>
                    </a:p>
                    <a:p>
                      <a:endParaRPr lang="en-US" sz="1800" dirty="0">
                        <a:latin typeface="Calibri Light" panose="020F0302020204030204" pitchFamily="34" charset="0"/>
                        <a:cs typeface="Calibri Light" panose="020F03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1800" dirty="0" smtClean="0">
                        <a:latin typeface="Calibri Light" panose="020F0302020204030204" pitchFamily="34" charset="0"/>
                        <a:cs typeface="Calibri Light" panose="020F0302020204030204" pitchFamily="34" charset="0"/>
                      </a:endParaRPr>
                    </a:p>
                    <a:p>
                      <a:pPr algn="ctr"/>
                      <a:r>
                        <a:rPr lang="en-US" sz="1800" dirty="0" smtClean="0">
                          <a:latin typeface="Calibri Light" panose="020F0302020204030204" pitchFamily="34" charset="0"/>
                          <a:cs typeface="Calibri Light" panose="020F0302020204030204" pitchFamily="34" charset="0"/>
                        </a:rPr>
                        <a:t>Full Integration into Home</a:t>
                      </a:r>
                      <a:r>
                        <a:rPr lang="en-US" sz="1800" baseline="0" dirty="0" smtClean="0">
                          <a:latin typeface="Calibri Light" panose="020F0302020204030204" pitchFamily="34" charset="0"/>
                          <a:cs typeface="Calibri Light" panose="020F0302020204030204" pitchFamily="34" charset="0"/>
                        </a:rPr>
                        <a:t> Site and Organization </a:t>
                      </a:r>
                      <a:endParaRPr lang="en-US" sz="1800" dirty="0">
                        <a:latin typeface="Calibri Light" panose="020F0302020204030204" pitchFamily="34" charset="0"/>
                        <a:cs typeface="Calibri Light" panose="020F03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1361269"/>
                  </a:ext>
                </a:extLst>
              </a:tr>
            </a:tbl>
          </a:graphicData>
        </a:graphic>
      </p:graphicFrame>
      <p:sp>
        <p:nvSpPr>
          <p:cNvPr id="5" name="Rectangle 4"/>
          <p:cNvSpPr/>
          <p:nvPr/>
        </p:nvSpPr>
        <p:spPr>
          <a:xfrm>
            <a:off x="609600" y="5212080"/>
            <a:ext cx="11106150" cy="8382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293049" cy="795918"/>
          </a:xfrm>
          <a:prstGeom prst="rect">
            <a:avLst/>
          </a:prstGeom>
        </p:spPr>
      </p:pic>
    </p:spTree>
    <p:extLst>
      <p:ext uri="{BB962C8B-B14F-4D97-AF65-F5344CB8AC3E}">
        <p14:creationId xmlns:p14="http://schemas.microsoft.com/office/powerpoint/2010/main" val="3759161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8992"/>
            <a:ext cx="9906000" cy="965200"/>
          </a:xfrm>
        </p:spPr>
        <p:txBody>
          <a:bodyPr anchor="ctr"/>
          <a:lstStyle/>
          <a:p>
            <a:pPr algn="ctr"/>
            <a:r>
              <a:rPr lang="en-US" b="1" dirty="0">
                <a:latin typeface="Calibri Light" panose="020F0302020204030204" pitchFamily="34" charset="0"/>
                <a:cs typeface="Calibri Light" panose="020F0302020204030204" pitchFamily="34" charset="0"/>
              </a:rPr>
              <a:t>Learning Collaborative Faculty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5" name="Content Placeholder 2"/>
          <p:cNvSpPr>
            <a:spLocks noGrp="1"/>
          </p:cNvSpPr>
          <p:nvPr/>
        </p:nvSpPr>
        <p:spPr>
          <a:xfrm>
            <a:off x="1024812" y="2634192"/>
            <a:ext cx="5527905" cy="3862454"/>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Margaret </a:t>
            </a:r>
            <a:r>
              <a:rPr kumimoji="0" lang="en-US" sz="2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Flinter,  APRN, PhD, FAAN</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Co-PI</a:t>
            </a:r>
            <a:r>
              <a:rPr kumimoji="0" lang="en-US" sz="2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NTTAP</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CHCI’s Senior </a:t>
            </a:r>
            <a:r>
              <a:rPr kumimoji="0" lang="en-US" sz="2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Vice President/Clinical </a:t>
            </a:r>
            <a:r>
              <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Director</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Founder of America’s first nurse practitioner residency program </a:t>
            </a:r>
          </a:p>
          <a:p>
            <a:pPr marL="5715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Kerry </a:t>
            </a:r>
            <a:r>
              <a:rPr kumimoji="0" lang="en-US" sz="2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Bamrick, MBA</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Executive Director, </a:t>
            </a:r>
            <a:r>
              <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Consortium for Advanced Practice Providers</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Coach Mentor</a:t>
            </a:r>
            <a:endParaRPr kumimoji="0" lang="en-US" sz="2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Charise Corsino, MA</a:t>
            </a:r>
            <a:endParaRPr kumimoji="0" lang="en-US" sz="2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Program Director, </a:t>
            </a:r>
            <a:r>
              <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CHCI Postgraduate NP </a:t>
            </a:r>
            <a:r>
              <a:rPr kumimoji="0" lang="en-US" sz="2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Residency </a:t>
            </a:r>
            <a:r>
              <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Program </a:t>
            </a:r>
            <a:r>
              <a:rPr kumimoji="0" lang="en-US" sz="2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Coach Mentor</a:t>
            </a:r>
          </a:p>
        </p:txBody>
      </p:sp>
      <p:sp>
        <p:nvSpPr>
          <p:cNvPr id="6" name="Content Placeholder 2"/>
          <p:cNvSpPr txBox="1">
            <a:spLocks/>
          </p:cNvSpPr>
          <p:nvPr/>
        </p:nvSpPr>
        <p:spPr>
          <a:xfrm>
            <a:off x="6779279" y="2634192"/>
            <a:ext cx="4151533" cy="3602130"/>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Amanda </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Schiessl, MPP</a:t>
            </a: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Chief of Staff, MWHS   </a:t>
            </a: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Co-PI </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&amp; </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Project </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Director, NTTAP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Meaghan </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Angers</a:t>
            </a: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Senior Program </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Manager, NTTAP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Bianca Flowers</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Program Manager, NTTAP</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55558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327937243"/>
              </p:ext>
            </p:extLst>
          </p:nvPr>
        </p:nvGraphicFramePr>
        <p:xfrm>
          <a:off x="2434728" y="1589887"/>
          <a:ext cx="6572112" cy="4948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Left Arrow 7"/>
          <p:cNvSpPr/>
          <p:nvPr/>
        </p:nvSpPr>
        <p:spPr>
          <a:xfrm rot="18187925">
            <a:off x="5070015" y="3737688"/>
            <a:ext cx="5982302" cy="795936"/>
          </a:xfrm>
          <a:prstGeom prst="leftArrow">
            <a:avLst>
              <a:gd name="adj1" fmla="val 50000"/>
              <a:gd name="adj2" fmla="val 107118"/>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rot="18189236" flipH="1">
            <a:off x="5642064" y="3622655"/>
            <a:ext cx="517257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1200" normalizeH="0" baseline="0" noProof="0" dirty="0" smtClean="0">
                <a:ln>
                  <a:noFill/>
                </a:ln>
                <a:solidFill>
                  <a:prstClr val="black"/>
                </a:solidFill>
                <a:effectLst/>
                <a:uLnTx/>
                <a:uFillTx/>
                <a:latin typeface="Calibri Light" panose="020F0302020204030204"/>
                <a:ea typeface="+mn-ea"/>
                <a:cs typeface="+mn-cs"/>
              </a:rPr>
              <a:t>SPECIFICITY </a:t>
            </a:r>
            <a:endParaRPr kumimoji="0" lang="en-US" sz="3200" b="1" i="0" u="none" strike="noStrike" kern="1200" cap="none" spc="1200" normalizeH="0" baseline="0" noProof="0" dirty="0">
              <a:ln>
                <a:noFill/>
              </a:ln>
              <a:solidFill>
                <a:prstClr val="black"/>
              </a:solidFill>
              <a:effectLst/>
              <a:uLnTx/>
              <a:uFillTx/>
              <a:latin typeface="Calibri Light" panose="020F0302020204030204"/>
              <a:ea typeface="+mn-ea"/>
              <a:cs typeface="+mn-cs"/>
            </a:endParaRPr>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9292979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485719"/>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Goals and Objectives: Program Level</a:t>
            </a: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248071"/>
            <a:ext cx="10972800" cy="41677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Program Goals: </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broad, long-term</a:t>
            </a:r>
          </a:p>
          <a:p>
            <a:pPr marL="742950" marR="0" lvl="1" indent="-342900" algn="l" defTabSz="914400" rtl="0" eaLnBrk="1" fontAlgn="auto" latinLnBrk="0" hangingPunct="1">
              <a:lnSpc>
                <a:spcPct val="90000"/>
              </a:lnSpc>
              <a:spcBef>
                <a:spcPts val="0"/>
              </a:spcBef>
              <a:spcAft>
                <a:spcPts val="600"/>
              </a:spcAft>
              <a:buClr>
                <a:srgbClr val="4E7E74"/>
              </a:buClr>
              <a:buSzTx/>
              <a:buFont typeface="Wingdings" panose="05000000000000000000" pitchFamily="2" charset="2"/>
              <a:buChar char="Ø"/>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What the </a:t>
            </a:r>
            <a:r>
              <a:rPr kumimoji="0" lang="en-US" sz="2400" b="0" i="0" u="sng"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program</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aims to achieve as its end point. </a:t>
            </a:r>
          </a:p>
          <a:p>
            <a:pPr marL="742950" marR="0" lvl="1" indent="-342900" algn="l" defTabSz="914400" rtl="0" eaLnBrk="1" fontAlgn="auto" latinLnBrk="0" hangingPunct="1">
              <a:lnSpc>
                <a:spcPct val="90000"/>
              </a:lnSpc>
              <a:spcBef>
                <a:spcPts val="0"/>
              </a:spcBef>
              <a:spcAft>
                <a:spcPts val="600"/>
              </a:spcAft>
              <a:buClr>
                <a:srgbClr val="4E7E74"/>
              </a:buClr>
              <a:buSzTx/>
              <a:buFont typeface="Wingdings" panose="05000000000000000000" pitchFamily="2" charset="2"/>
              <a:buChar char="Ø"/>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Not intended to be measured; must clearly lead to objectives and outcomes that are measurable</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Program Objectives</a:t>
            </a:r>
          </a:p>
          <a:p>
            <a:pPr marL="742950" marR="0" lvl="1" indent="-342900" algn="l" defTabSz="914400" rtl="0" eaLnBrk="1" fontAlgn="auto" latinLnBrk="0" hangingPunct="1">
              <a:lnSpc>
                <a:spcPct val="90000"/>
              </a:lnSpc>
              <a:spcBef>
                <a:spcPts val="0"/>
              </a:spcBef>
              <a:spcAft>
                <a:spcPts val="600"/>
              </a:spcAft>
              <a:buClr>
                <a:srgbClr val="4E7E74"/>
              </a:buClr>
              <a:buSzTx/>
              <a:buFont typeface="Wingdings" panose="05000000000000000000" pitchFamily="2" charset="2"/>
              <a:buChar char="Ø"/>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 specific activities, strategies, actions, content the program will offer to achieve the program goals</a:t>
            </a:r>
          </a:p>
          <a:p>
            <a:pPr marL="742950" marR="0" lvl="1" indent="-342900" algn="l" defTabSz="914400" rtl="0" eaLnBrk="1" fontAlgn="auto" latinLnBrk="0" hangingPunct="1">
              <a:lnSpc>
                <a:spcPct val="90000"/>
              </a:lnSpc>
              <a:spcBef>
                <a:spcPts val="0"/>
              </a:spcBef>
              <a:spcAft>
                <a:spcPts val="600"/>
              </a:spcAft>
              <a:buClr>
                <a:srgbClr val="4E7E74"/>
              </a:buClr>
              <a:buSzTx/>
              <a:buFont typeface="Wingdings" panose="05000000000000000000" pitchFamily="2" charset="2"/>
              <a:buChar char="Ø"/>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Measurable </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Curricular elements: </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Types of activities, used to meet the Program Objectives, e.g., clinical rotation, didactics, seminars.</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7057698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20767334"/>
              </p:ext>
            </p:extLst>
          </p:nvPr>
        </p:nvGraphicFramePr>
        <p:xfrm>
          <a:off x="560320" y="1824713"/>
          <a:ext cx="10592902" cy="4385286"/>
        </p:xfrm>
        <a:graphic>
          <a:graphicData uri="http://schemas.openxmlformats.org/drawingml/2006/table">
            <a:tbl>
              <a:tblPr bandRow="1"/>
              <a:tblGrid>
                <a:gridCol w="2808655">
                  <a:extLst>
                    <a:ext uri="{9D8B030D-6E8A-4147-A177-3AD203B41FA5}">
                      <a16:colId xmlns:a16="http://schemas.microsoft.com/office/drawing/2014/main" val="20000"/>
                    </a:ext>
                  </a:extLst>
                </a:gridCol>
                <a:gridCol w="7784247">
                  <a:extLst>
                    <a:ext uri="{9D8B030D-6E8A-4147-A177-3AD203B41FA5}">
                      <a16:colId xmlns:a16="http://schemas.microsoft.com/office/drawing/2014/main" val="20001"/>
                    </a:ext>
                  </a:extLst>
                </a:gridCol>
              </a:tblGrid>
              <a:tr h="7273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600" b="1" dirty="0" smtClean="0">
                          <a:effectLst/>
                          <a:latin typeface="Calibri Light" panose="020F0302020204030204" pitchFamily="34" charset="0"/>
                          <a:cs typeface="Calibri Light" panose="020F0302020204030204" pitchFamily="34" charset="0"/>
                        </a:rPr>
                        <a:t>Program Goal </a:t>
                      </a:r>
                      <a:r>
                        <a:rPr lang="en-US" sz="1600" b="1" dirty="0">
                          <a:effectLst/>
                          <a:latin typeface="Calibri Light" panose="020F0302020204030204" pitchFamily="34" charset="0"/>
                          <a:cs typeface="Calibri Light" panose="020F0302020204030204" pitchFamily="34" charset="0"/>
                        </a:rPr>
                        <a:t>#2</a:t>
                      </a:r>
                      <a:endParaRPr lang="en-US" sz="1600" b="1" dirty="0">
                        <a:solidFill>
                          <a:srgbClr val="000000"/>
                        </a:solidFill>
                        <a:effectLst/>
                        <a:latin typeface="Calibri Light" panose="020F0302020204030204" pitchFamily="34" charset="0"/>
                        <a:ea typeface="Calibri"/>
                        <a:cs typeface="Calibri Light" panose="020F0302020204030204" pitchFamily="34" charset="0"/>
                      </a:endParaRPr>
                    </a:p>
                  </a:txBody>
                  <a:tcPr marL="72702" marR="7270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600" dirty="0">
                          <a:effectLst/>
                          <a:latin typeface="Calibri Light" panose="020F0302020204030204" pitchFamily="34" charset="0"/>
                          <a:cs typeface="Calibri Light" panose="020F0302020204030204" pitchFamily="34" charset="0"/>
                        </a:rPr>
                        <a:t>SUPPORT the achievement of competence, confidence, and mastery in all domains of primary care that are needed to serve as a full scope, primary care provider in a complex FQHC </a:t>
                      </a:r>
                      <a:r>
                        <a:rPr lang="en-US" sz="1600" dirty="0" smtClean="0">
                          <a:effectLst/>
                          <a:latin typeface="Calibri Light" panose="020F0302020204030204" pitchFamily="34" charset="0"/>
                          <a:cs typeface="Calibri Light" panose="020F0302020204030204" pitchFamily="34" charset="0"/>
                        </a:rPr>
                        <a:t>setting……</a:t>
                      </a:r>
                      <a:endParaRPr lang="en-US" sz="1600" dirty="0">
                        <a:effectLst/>
                        <a:latin typeface="Calibri Light" panose="020F0302020204030204" pitchFamily="34" charset="0"/>
                        <a:cs typeface="Calibri Light" panose="020F0302020204030204" pitchFamily="34" charset="0"/>
                      </a:endParaRPr>
                    </a:p>
                  </a:txBody>
                  <a:tcPr marL="72702" marR="7270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0"/>
                  </a:ext>
                </a:extLst>
              </a:tr>
              <a:tr h="12965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600" b="1" dirty="0" smtClean="0">
                          <a:effectLst/>
                          <a:latin typeface="Calibri Light" panose="020F0302020204030204" pitchFamily="34" charset="0"/>
                          <a:cs typeface="Calibri Light" panose="020F0302020204030204" pitchFamily="34" charset="0"/>
                        </a:rPr>
                        <a:t>Program Objective(s</a:t>
                      </a:r>
                      <a:r>
                        <a:rPr lang="en-US" sz="1600" b="1" dirty="0">
                          <a:effectLst/>
                          <a:latin typeface="Calibri Light" panose="020F0302020204030204" pitchFamily="34" charset="0"/>
                          <a:cs typeface="Calibri Light" panose="020F0302020204030204" pitchFamily="34" charset="0"/>
                        </a:rPr>
                        <a:t>) for Goal  #2</a:t>
                      </a:r>
                      <a:endParaRPr lang="en-US" sz="1600" b="1" dirty="0">
                        <a:solidFill>
                          <a:srgbClr val="000000"/>
                        </a:solidFill>
                        <a:effectLst/>
                        <a:latin typeface="Calibri Light" panose="020F0302020204030204" pitchFamily="34" charset="0"/>
                        <a:ea typeface="Calibri"/>
                        <a:cs typeface="Calibri Light" panose="020F0302020204030204" pitchFamily="34" charset="0"/>
                      </a:endParaRPr>
                    </a:p>
                  </a:txBody>
                  <a:tcPr marL="72702" marR="7270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marR="0" lvl="0" indent="-342900">
                        <a:spcBef>
                          <a:spcPts val="0"/>
                        </a:spcBef>
                        <a:spcAft>
                          <a:spcPts val="0"/>
                        </a:spcAft>
                        <a:buFont typeface="+mj-lt"/>
                        <a:buAutoNum type="arabicPeriod"/>
                      </a:pPr>
                      <a:r>
                        <a:rPr lang="en-US" sz="1600" dirty="0">
                          <a:effectLst/>
                          <a:latin typeface="Calibri Light" panose="020F0302020204030204" pitchFamily="34" charset="0"/>
                          <a:cs typeface="Calibri Light" panose="020F0302020204030204" pitchFamily="34" charset="0"/>
                        </a:rPr>
                        <a:t>Establish and meet targets for each NP resident panel for diversity of patients by age, gender, clinical complexity and challenges, and cultural diversity</a:t>
                      </a:r>
                    </a:p>
                    <a:p>
                      <a:pPr marL="342900" marR="0" lvl="0" indent="-342900">
                        <a:spcBef>
                          <a:spcPts val="0"/>
                        </a:spcBef>
                        <a:spcAft>
                          <a:spcPts val="0"/>
                        </a:spcAft>
                        <a:buFont typeface="+mj-lt"/>
                        <a:buAutoNum type="arabicPeriod"/>
                      </a:pPr>
                      <a:r>
                        <a:rPr lang="en-US" sz="1600" dirty="0" smtClean="0">
                          <a:effectLst/>
                          <a:latin typeface="Calibri Light" panose="020F0302020204030204" pitchFamily="34" charset="0"/>
                          <a:cs typeface="Calibri Light" panose="020F0302020204030204" pitchFamily="34" charset="0"/>
                        </a:rPr>
                        <a:t>Require </a:t>
                      </a:r>
                      <a:r>
                        <a:rPr lang="en-US" sz="1600" dirty="0">
                          <a:effectLst/>
                          <a:latin typeface="Calibri Light" panose="020F0302020204030204" pitchFamily="34" charset="0"/>
                          <a:cs typeface="Calibri Light" panose="020F0302020204030204" pitchFamily="34" charset="0"/>
                        </a:rPr>
                        <a:t>residents to complete rotations in 10 specialty areas </a:t>
                      </a:r>
                    </a:p>
                    <a:p>
                      <a:pPr marL="342900" marR="0" lvl="0" indent="-342900">
                        <a:spcBef>
                          <a:spcPts val="0"/>
                        </a:spcBef>
                        <a:spcAft>
                          <a:spcPts val="0"/>
                        </a:spcAft>
                        <a:buFont typeface="+mj-lt"/>
                        <a:buAutoNum type="arabicPeriod"/>
                      </a:pPr>
                      <a:r>
                        <a:rPr lang="en-US" sz="1600" dirty="0" smtClean="0">
                          <a:effectLst/>
                          <a:latin typeface="Calibri Light" panose="020F0302020204030204" pitchFamily="34" charset="0"/>
                          <a:cs typeface="Calibri Light" panose="020F0302020204030204" pitchFamily="34" charset="0"/>
                        </a:rPr>
                        <a:t>Require </a:t>
                      </a:r>
                      <a:r>
                        <a:rPr lang="en-US" sz="1600" dirty="0">
                          <a:effectLst/>
                          <a:latin typeface="Calibri Light" panose="020F0302020204030204" pitchFamily="34" charset="0"/>
                          <a:cs typeface="Calibri Light" panose="020F0302020204030204" pitchFamily="34" charset="0"/>
                        </a:rPr>
                        <a:t>accomplishment in a specified number of clinical procedures by each resident </a:t>
                      </a:r>
                    </a:p>
                    <a:p>
                      <a:pPr marL="0" marR="0">
                        <a:lnSpc>
                          <a:spcPct val="115000"/>
                        </a:lnSpc>
                        <a:spcBef>
                          <a:spcPts val="0"/>
                        </a:spcBef>
                        <a:spcAft>
                          <a:spcPts val="0"/>
                        </a:spcAft>
                      </a:pPr>
                      <a:r>
                        <a:rPr lang="en-US" sz="1600" dirty="0">
                          <a:effectLst/>
                          <a:latin typeface="Calibri Light" panose="020F0302020204030204" pitchFamily="34" charset="0"/>
                          <a:cs typeface="Calibri Light" panose="020F0302020204030204" pitchFamily="34" charset="0"/>
                        </a:rPr>
                        <a:t> </a:t>
                      </a:r>
                      <a:endParaRPr lang="en-US" sz="1600" dirty="0">
                        <a:solidFill>
                          <a:srgbClr val="000000"/>
                        </a:solidFill>
                        <a:effectLst/>
                        <a:latin typeface="Calibri Light" panose="020F0302020204030204" pitchFamily="34" charset="0"/>
                        <a:ea typeface="Calibri"/>
                        <a:cs typeface="Calibri Light" panose="020F0302020204030204" pitchFamily="34" charset="0"/>
                      </a:endParaRPr>
                    </a:p>
                  </a:txBody>
                  <a:tcPr marL="72702" marR="7270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1"/>
                  </a:ext>
                </a:extLst>
              </a:tr>
              <a:tr h="4849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600" b="1" dirty="0">
                          <a:effectLst/>
                          <a:latin typeface="Calibri Light" panose="020F0302020204030204" pitchFamily="34" charset="0"/>
                          <a:cs typeface="Calibri Light" panose="020F0302020204030204" pitchFamily="34" charset="0"/>
                        </a:rPr>
                        <a:t>Curricular </a:t>
                      </a:r>
                      <a:r>
                        <a:rPr lang="en-US" sz="1600" b="1" dirty="0" smtClean="0">
                          <a:effectLst/>
                          <a:latin typeface="Calibri Light" panose="020F0302020204030204" pitchFamily="34" charset="0"/>
                          <a:cs typeface="Calibri Light" panose="020F0302020204030204" pitchFamily="34" charset="0"/>
                        </a:rPr>
                        <a:t>Element</a:t>
                      </a:r>
                    </a:p>
                    <a:p>
                      <a:pPr marL="0" marR="0">
                        <a:lnSpc>
                          <a:spcPct val="115000"/>
                        </a:lnSpc>
                        <a:spcBef>
                          <a:spcPts val="0"/>
                        </a:spcBef>
                        <a:spcAft>
                          <a:spcPts val="0"/>
                        </a:spcAft>
                      </a:pPr>
                      <a:r>
                        <a:rPr lang="en-US" sz="1600" b="1" dirty="0" smtClean="0">
                          <a:effectLst/>
                          <a:latin typeface="Calibri Light" panose="020F0302020204030204" pitchFamily="34" charset="0"/>
                          <a:cs typeface="Calibri Light" panose="020F0302020204030204" pitchFamily="34" charset="0"/>
                        </a:rPr>
                        <a:t>linked </a:t>
                      </a:r>
                      <a:r>
                        <a:rPr lang="en-US" sz="1600" b="1" dirty="0">
                          <a:effectLst/>
                          <a:latin typeface="Calibri Light" panose="020F0302020204030204" pitchFamily="34" charset="0"/>
                          <a:cs typeface="Calibri Light" panose="020F0302020204030204" pitchFamily="34" charset="0"/>
                        </a:rPr>
                        <a:t>to </a:t>
                      </a:r>
                      <a:r>
                        <a:rPr lang="en-US" sz="1600" b="1" dirty="0" smtClean="0">
                          <a:effectLst/>
                          <a:latin typeface="Calibri Light" panose="020F0302020204030204" pitchFamily="34" charset="0"/>
                          <a:cs typeface="Calibri Light" panose="020F0302020204030204" pitchFamily="34" charset="0"/>
                        </a:rPr>
                        <a:t>Objective</a:t>
                      </a:r>
                      <a:endParaRPr lang="en-US" sz="1600" b="1" dirty="0">
                        <a:solidFill>
                          <a:srgbClr val="000000"/>
                        </a:solidFill>
                        <a:effectLst/>
                        <a:latin typeface="Calibri Light" panose="020F0302020204030204" pitchFamily="34" charset="0"/>
                        <a:ea typeface="Calibri"/>
                        <a:cs typeface="Calibri Light" panose="020F0302020204030204" pitchFamily="34" charset="0"/>
                      </a:endParaRPr>
                    </a:p>
                  </a:txBody>
                  <a:tcPr marL="72702" marR="7270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marR="0" lvl="0" indent="-342900">
                        <a:spcBef>
                          <a:spcPts val="0"/>
                        </a:spcBef>
                        <a:spcAft>
                          <a:spcPts val="0"/>
                        </a:spcAft>
                        <a:buFont typeface="+mj-lt"/>
                        <a:buAutoNum type="arabicPeriod"/>
                      </a:pPr>
                      <a:r>
                        <a:rPr lang="en-US" sz="1600" dirty="0">
                          <a:effectLst/>
                          <a:latin typeface="Calibri Light" panose="020F0302020204030204" pitchFamily="34" charset="0"/>
                          <a:cs typeface="Calibri Light" panose="020F0302020204030204" pitchFamily="34" charset="0"/>
                        </a:rPr>
                        <a:t>Clinical-based practice and patient care </a:t>
                      </a:r>
                      <a:r>
                        <a:rPr lang="en-US" sz="1600" dirty="0" smtClean="0">
                          <a:effectLst/>
                          <a:latin typeface="Calibri Light" panose="020F0302020204030204" pitchFamily="34" charset="0"/>
                          <a:cs typeface="Calibri Light" panose="020F0302020204030204" pitchFamily="34" charset="0"/>
                        </a:rPr>
                        <a:t>experiences</a:t>
                      </a:r>
                      <a:endParaRPr lang="en-US" sz="1600" dirty="0">
                        <a:effectLst/>
                        <a:latin typeface="Calibri Light" panose="020F0302020204030204" pitchFamily="34" charset="0"/>
                        <a:cs typeface="Calibri Light" panose="020F0302020204030204" pitchFamily="34" charset="0"/>
                      </a:endParaRPr>
                    </a:p>
                  </a:txBody>
                  <a:tcPr marL="72702" marR="7270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2"/>
                  </a:ext>
                </a:extLst>
              </a:tr>
              <a:tr h="10541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600" b="1" dirty="0" smtClean="0">
                          <a:solidFill>
                            <a:srgbClr val="000000"/>
                          </a:solidFill>
                          <a:effectLst/>
                          <a:latin typeface="Calibri Light" panose="020F0302020204030204" pitchFamily="34" charset="0"/>
                          <a:ea typeface="Calibri"/>
                          <a:cs typeface="Calibri Light" panose="020F0302020204030204" pitchFamily="34" charset="0"/>
                        </a:rPr>
                        <a:t>Curriculum objective  at the competency</a:t>
                      </a:r>
                      <a:r>
                        <a:rPr lang="en-US" sz="1600" b="1" baseline="0" dirty="0" smtClean="0">
                          <a:solidFill>
                            <a:srgbClr val="000000"/>
                          </a:solidFill>
                          <a:effectLst/>
                          <a:latin typeface="Calibri Light" panose="020F0302020204030204" pitchFamily="34" charset="0"/>
                          <a:ea typeface="Calibri"/>
                          <a:cs typeface="Calibri Light" panose="020F0302020204030204" pitchFamily="34" charset="0"/>
                        </a:rPr>
                        <a:t> </a:t>
                      </a:r>
                      <a:r>
                        <a:rPr lang="en-US" sz="1600" b="1" dirty="0" smtClean="0">
                          <a:solidFill>
                            <a:srgbClr val="000000"/>
                          </a:solidFill>
                          <a:effectLst/>
                          <a:latin typeface="Calibri Light" panose="020F0302020204030204" pitchFamily="34" charset="0"/>
                          <a:ea typeface="Calibri"/>
                          <a:cs typeface="Calibri Light" panose="020F0302020204030204" pitchFamily="34" charset="0"/>
                        </a:rPr>
                        <a:t>level</a:t>
                      </a:r>
                      <a:endParaRPr lang="en-US" sz="1600" b="1" dirty="0">
                        <a:solidFill>
                          <a:srgbClr val="000000"/>
                        </a:solidFill>
                        <a:effectLst/>
                        <a:latin typeface="Calibri Light" panose="020F0302020204030204" pitchFamily="34" charset="0"/>
                        <a:ea typeface="Calibri"/>
                        <a:cs typeface="Calibri Light" panose="020F0302020204030204" pitchFamily="34" charset="0"/>
                      </a:endParaRPr>
                    </a:p>
                  </a:txBody>
                  <a:tcPr marL="72702" marR="7270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600" dirty="0" smtClean="0">
                          <a:latin typeface="Calibri Light" panose="020F0302020204030204" pitchFamily="34" charset="0"/>
                          <a:cs typeface="Calibri Light" panose="020F0302020204030204" pitchFamily="34" charset="0"/>
                        </a:rPr>
                        <a:t>Clinical Learning Objective for curriculum element </a:t>
                      </a:r>
                      <a:r>
                        <a:rPr lang="en-US" sz="1600" dirty="0" err="1" smtClean="0">
                          <a:latin typeface="Calibri Light" panose="020F0302020204030204" pitchFamily="34" charset="0"/>
                          <a:cs typeface="Calibri Light" panose="020F0302020204030204" pitchFamily="34" charset="0"/>
                        </a:rPr>
                        <a:t>precepted</a:t>
                      </a:r>
                      <a:r>
                        <a:rPr lang="en-US" sz="1600" dirty="0" smtClean="0">
                          <a:latin typeface="Calibri Light" panose="020F0302020204030204" pitchFamily="34" charset="0"/>
                          <a:cs typeface="Calibri Light" panose="020F0302020204030204" pitchFamily="34" charset="0"/>
                        </a:rPr>
                        <a:t> clinic</a:t>
                      </a:r>
                      <a:r>
                        <a:rPr lang="en-US" sz="1600" i="0" dirty="0" smtClean="0">
                          <a:latin typeface="Calibri Light" panose="020F0302020204030204" pitchFamily="34" charset="0"/>
                          <a:cs typeface="Calibri Light" panose="020F0302020204030204" pitchFamily="34" charset="0"/>
                        </a:rPr>
                        <a:t>:  Provide patient-centered care that is compassionate, valued, appropriate and effective for the treatment of health problems and the promotion of health (competency #1)</a:t>
                      </a:r>
                    </a:p>
                    <a:p>
                      <a:pPr marL="0" marR="0" lvl="0" indent="0">
                        <a:spcBef>
                          <a:spcPts val="0"/>
                        </a:spcBef>
                        <a:spcAft>
                          <a:spcPts val="0"/>
                        </a:spcAft>
                        <a:buFont typeface="+mj-lt"/>
                        <a:buNone/>
                      </a:pPr>
                      <a:endParaRPr lang="en-US" sz="1600" dirty="0">
                        <a:effectLst/>
                        <a:latin typeface="Calibri Light" panose="020F0302020204030204" pitchFamily="34" charset="0"/>
                        <a:cs typeface="Calibri Light" panose="020F0302020204030204" pitchFamily="34" charset="0"/>
                      </a:endParaRPr>
                    </a:p>
                  </a:txBody>
                  <a:tcPr marL="72702" marR="7270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3"/>
                  </a:ext>
                </a:extLst>
              </a:tr>
              <a:tr h="63248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600" b="1" dirty="0" smtClean="0">
                          <a:solidFill>
                            <a:srgbClr val="000000"/>
                          </a:solidFill>
                          <a:effectLst/>
                          <a:latin typeface="Calibri Light" panose="020F0302020204030204" pitchFamily="34" charset="0"/>
                          <a:ea typeface="Calibri"/>
                          <a:cs typeface="Calibri Light" panose="020F0302020204030204" pitchFamily="34" charset="0"/>
                        </a:rPr>
                        <a:t>Learner outcome</a:t>
                      </a:r>
                      <a:endParaRPr lang="en-US" sz="1600" b="1" dirty="0">
                        <a:solidFill>
                          <a:srgbClr val="000000"/>
                        </a:solidFill>
                        <a:effectLst/>
                        <a:latin typeface="Calibri Light" panose="020F0302020204030204" pitchFamily="34" charset="0"/>
                        <a:ea typeface="Calibri"/>
                        <a:cs typeface="Calibri Light" panose="020F0302020204030204" pitchFamily="34" charset="0"/>
                      </a:endParaRPr>
                    </a:p>
                  </a:txBody>
                  <a:tcPr marL="72702" marR="7270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i="1" dirty="0" smtClean="0">
                          <a:latin typeface="Calibri Light" panose="020F0302020204030204" pitchFamily="34" charset="0"/>
                          <a:cs typeface="Calibri Light" panose="020F0302020204030204" pitchFamily="34" charset="0"/>
                        </a:rPr>
                        <a:t>1.</a:t>
                      </a:r>
                      <a:r>
                        <a:rPr lang="en-US" sz="1600" i="1" baseline="0" dirty="0" smtClean="0">
                          <a:latin typeface="Calibri Light" panose="020F0302020204030204" pitchFamily="34" charset="0"/>
                          <a:cs typeface="Calibri Light" panose="020F0302020204030204" pitchFamily="34" charset="0"/>
                        </a:rPr>
                        <a:t>  </a:t>
                      </a:r>
                      <a:r>
                        <a:rPr lang="en-US" sz="1600" i="0" dirty="0" smtClean="0">
                          <a:latin typeface="Calibri Light" panose="020F0302020204030204" pitchFamily="34" charset="0"/>
                          <a:cs typeface="Calibri Light" panose="020F0302020204030204" pitchFamily="34" charset="0"/>
                        </a:rPr>
                        <a:t>Assess for, diagnose, treat and manage over time common medical conditions  experienced in primary care (subdomain of competency #1): Hypertension, diabetes…..</a:t>
                      </a:r>
                      <a:endParaRPr lang="en-US" sz="1600" i="0" dirty="0">
                        <a:latin typeface="Calibri Light" panose="020F0302020204030204" pitchFamily="34" charset="0"/>
                        <a:cs typeface="Calibri Light" panose="020F0302020204030204" pitchFamily="34" charset="0"/>
                      </a:endParaRPr>
                    </a:p>
                  </a:txBody>
                  <a:tcPr marL="72702" marR="7270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4"/>
                  </a:ext>
                </a:extLst>
              </a:tr>
            </a:tbl>
          </a:graphicData>
        </a:graphic>
      </p:graphicFrame>
      <p:sp>
        <p:nvSpPr>
          <p:cNvPr id="5" name="Down Arrow 4"/>
          <p:cNvSpPr/>
          <p:nvPr/>
        </p:nvSpPr>
        <p:spPr>
          <a:xfrm>
            <a:off x="11035252" y="1824713"/>
            <a:ext cx="484632" cy="4352266"/>
          </a:xfrm>
          <a:prstGeom prst="downArrow">
            <a:avLst>
              <a:gd name="adj1" fmla="val 50000"/>
              <a:gd name="adj2" fmla="val 100314"/>
            </a:avLst>
          </a:prstGeom>
          <a:solidFill>
            <a:srgbClr val="4E7E74"/>
          </a:solidFill>
          <a:ln w="9525" cap="flat" cmpd="sng" algn="ctr">
            <a:solidFill>
              <a:srgbClr val="4E7E74"/>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 name="Title 2">
            <a:extLst>
              <a:ext uri="{FF2B5EF4-FFF2-40B4-BE49-F238E27FC236}">
                <a16:creationId xmlns:a16="http://schemas.microsoft.com/office/drawing/2014/main" id="{27779A16-415A-9145-B181-90C7EE2C2DF1}"/>
              </a:ext>
            </a:extLst>
          </p:cNvPr>
          <p:cNvSpPr txBox="1">
            <a:spLocks/>
          </p:cNvSpPr>
          <p:nvPr/>
        </p:nvSpPr>
        <p:spPr>
          <a:xfrm>
            <a:off x="711100" y="1067264"/>
            <a:ext cx="10566468"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4E7E74"/>
                </a:solidFill>
                <a:effectLst/>
                <a:uLnTx/>
                <a:uFillTx/>
                <a:latin typeface="Calibri Light" panose="020F0302020204030204"/>
                <a:ea typeface="+mj-ea"/>
                <a:cs typeface="Calibri" panose="020F0502020204030204" pitchFamily="34" charset="0"/>
              </a:rPr>
              <a:t>Putting it together</a:t>
            </a:r>
            <a:endParaRPr kumimoji="0" lang="en-US" sz="4400" b="1" i="0" u="none" strike="noStrike" kern="1200" cap="none" spc="-30" normalizeH="0" baseline="0" noProof="0" dirty="0">
              <a:ln>
                <a:noFill/>
              </a:ln>
              <a:solidFill>
                <a:srgbClr val="4E7E74"/>
              </a:solidFill>
              <a:effectLst/>
              <a:uLnTx/>
              <a:uFillTx/>
              <a:latin typeface="Calibri Light" panose="020F0302020204030204"/>
              <a:ea typeface="+mj-ea"/>
              <a:cs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513794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a:ln>
                  <a:noFill/>
                </a:ln>
                <a:solidFill>
                  <a:srgbClr val="4E7E74"/>
                </a:solidFill>
                <a:effectLst/>
                <a:uLnTx/>
                <a:uFillTx/>
                <a:latin typeface="Calibri Light" panose="020F0302020204030204"/>
                <a:ea typeface="+mj-ea"/>
                <a:cs typeface="Calibri" panose="020F0502020204030204" pitchFamily="34" charset="0"/>
              </a:rPr>
              <a:t>Curriculum </a:t>
            </a:r>
            <a:r>
              <a:rPr kumimoji="0" lang="en-US" sz="4400" b="1" i="0" u="none" strike="noStrike" kern="1200" cap="none" spc="-30" normalizeH="0" baseline="0" noProof="0" dirty="0" smtClean="0">
                <a:ln>
                  <a:noFill/>
                </a:ln>
                <a:solidFill>
                  <a:srgbClr val="4E7E74"/>
                </a:solidFill>
                <a:effectLst/>
                <a:uLnTx/>
                <a:uFillTx/>
                <a:latin typeface="Calibri Light" panose="020F0302020204030204"/>
                <a:ea typeface="+mj-ea"/>
                <a:cs typeface="Calibri" panose="020F0502020204030204" pitchFamily="34" charset="0"/>
              </a:rPr>
              <a:t>Development:</a:t>
            </a:r>
          </a:p>
        </p:txBody>
      </p:sp>
      <p:sp>
        <p:nvSpPr>
          <p:cNvPr id="3" name="Title 2">
            <a:extLst>
              <a:ext uri="{FF2B5EF4-FFF2-40B4-BE49-F238E27FC236}">
                <a16:creationId xmlns:a16="http://schemas.microsoft.com/office/drawing/2014/main" id="{27779A16-415A-9145-B181-90C7EE2C2DF1}"/>
              </a:ext>
            </a:extLst>
          </p:cNvPr>
          <p:cNvSpPr txBox="1">
            <a:spLocks/>
          </p:cNvSpPr>
          <p:nvPr/>
        </p:nvSpPr>
        <p:spPr>
          <a:xfrm>
            <a:off x="0" y="3329582"/>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30" normalizeH="0" baseline="0" noProof="0" dirty="0">
                <a:ln>
                  <a:noFill/>
                </a:ln>
                <a:solidFill>
                  <a:srgbClr val="4E7E74"/>
                </a:solidFill>
                <a:effectLst/>
                <a:uLnTx/>
                <a:uFillTx/>
                <a:latin typeface="Calibri Light" panose="020F0302020204030204"/>
                <a:ea typeface="+mj-ea"/>
                <a:cs typeface="Calibri" panose="020F0502020204030204" pitchFamily="34" charset="0"/>
              </a:rPr>
              <a:t>Elements and Learning Objectives</a:t>
            </a:r>
            <a:br>
              <a:rPr kumimoji="0" lang="en-US" sz="4000" b="1" i="0" u="none" strike="noStrike" kern="1200" cap="none" spc="-30" normalizeH="0" baseline="0" noProof="0" dirty="0">
                <a:ln>
                  <a:noFill/>
                </a:ln>
                <a:solidFill>
                  <a:srgbClr val="4E7E74"/>
                </a:solidFill>
                <a:effectLst/>
                <a:uLnTx/>
                <a:uFillTx/>
                <a:latin typeface="Calibri Light" panose="020F0302020204030204"/>
                <a:ea typeface="+mj-ea"/>
                <a:cs typeface="Calibri" panose="020F0502020204030204" pitchFamily="34" charset="0"/>
              </a:rPr>
            </a:br>
            <a:endParaRPr kumimoji="0" lang="en-US" sz="4000" b="1" i="0" u="none" strike="noStrike" kern="1200" cap="none" spc="-30" normalizeH="0" baseline="0" noProof="0" dirty="0" smtClean="0">
              <a:ln>
                <a:noFill/>
              </a:ln>
              <a:solidFill>
                <a:srgbClr val="4E7E74"/>
              </a:solidFill>
              <a:effectLst/>
              <a:uLnTx/>
              <a:uFillTx/>
              <a:latin typeface="Calibri Light" panose="020F0302020204030204"/>
              <a:ea typeface="+mj-ea"/>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6338908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88920" y="1594329"/>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Developing Learner Goals and Objectives</a:t>
            </a: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560320" y="2356681"/>
            <a:ext cx="10972800" cy="41677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0"/>
              </a:spcBef>
              <a:spcAft>
                <a:spcPts val="1800"/>
              </a:spcAft>
              <a:buClr>
                <a:srgbClr val="4E7E74"/>
              </a:buClr>
              <a:buSzTx/>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Common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conditions to assess your trainees during </a:t>
            </a:r>
            <a:r>
              <a:rPr kumimoji="0" lang="en-US" sz="28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precepted</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clinic </a:t>
            </a:r>
          </a:p>
          <a:p>
            <a:pPr marR="0" lvl="0" algn="l" defTabSz="914400" rtl="0" eaLnBrk="1" fontAlgn="auto" latinLnBrk="0" hangingPunct="1">
              <a:lnSpc>
                <a:spcPct val="90000"/>
              </a:lnSpc>
              <a:spcBef>
                <a:spcPts val="0"/>
              </a:spcBef>
              <a:spcAft>
                <a:spcPts val="1800"/>
              </a:spcAft>
              <a:buClr>
                <a:srgbClr val="4E7E74"/>
              </a:buClr>
              <a:buSzTx/>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List of procedures for your trainees to develop competency in</a:t>
            </a:r>
          </a:p>
          <a:p>
            <a:pPr marR="0" lvl="0" algn="l" defTabSz="914400" rtl="0" eaLnBrk="1" fontAlgn="auto" latinLnBrk="0" hangingPunct="1">
              <a:lnSpc>
                <a:spcPct val="90000"/>
              </a:lnSpc>
              <a:spcBef>
                <a:spcPts val="0"/>
              </a:spcBef>
              <a:spcAft>
                <a:spcPts val="1800"/>
              </a:spcAft>
              <a:buClr>
                <a:srgbClr val="4E7E74"/>
              </a:buClr>
              <a:buSzTx/>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Specialty Rotations learning objectives</a:t>
            </a:r>
          </a:p>
          <a:p>
            <a:pPr marR="0" lvl="0" algn="l" defTabSz="914400" rtl="0" eaLnBrk="1" fontAlgn="auto" latinLnBrk="0" hangingPunct="1">
              <a:lnSpc>
                <a:spcPct val="90000"/>
              </a:lnSpc>
              <a:spcBef>
                <a:spcPts val="0"/>
              </a:spcBef>
              <a:spcAft>
                <a:spcPts val="1800"/>
              </a:spcAft>
              <a:buClr>
                <a:srgbClr val="4E7E74"/>
              </a:buClr>
              <a:buSzTx/>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Didactic sessions and corresponding learning objectives </a:t>
            </a:r>
          </a:p>
          <a:p>
            <a:pPr marR="0" lvl="0" algn="l" defTabSz="914400" rtl="0" eaLnBrk="1" fontAlgn="auto" latinLnBrk="0" hangingPunct="1">
              <a:lnSpc>
                <a:spcPct val="90000"/>
              </a:lnSpc>
              <a:spcBef>
                <a:spcPts val="0"/>
              </a:spcBef>
              <a:spcAft>
                <a:spcPts val="1800"/>
              </a:spcAft>
              <a:buClr>
                <a:srgbClr val="4E7E74"/>
              </a:buClr>
              <a:buSzTx/>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Other educational components to assess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64617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718044"/>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Common Conditions to Assess Learner</a:t>
            </a:r>
          </a:p>
        </p:txBody>
      </p:sp>
      <p:graphicFrame>
        <p:nvGraphicFramePr>
          <p:cNvPr id="4" name="Table 3"/>
          <p:cNvGraphicFramePr>
            <a:graphicFrameLocks noGrp="1"/>
          </p:cNvGraphicFramePr>
          <p:nvPr>
            <p:extLst>
              <p:ext uri="{D42A27DB-BD31-4B8C-83A1-F6EECF244321}">
                <p14:modId xmlns:p14="http://schemas.microsoft.com/office/powerpoint/2010/main" val="2393123335"/>
              </p:ext>
            </p:extLst>
          </p:nvPr>
        </p:nvGraphicFramePr>
        <p:xfrm>
          <a:off x="1395663" y="2712721"/>
          <a:ext cx="9400673" cy="3700272"/>
        </p:xfrm>
        <a:graphic>
          <a:graphicData uri="http://schemas.openxmlformats.org/drawingml/2006/table">
            <a:tbl>
              <a:tblPr bandRow="1">
                <a:tableStyleId>{69CF1AB2-1976-4502-BF36-3FF5EA218861}</a:tableStyleId>
              </a:tblPr>
              <a:tblGrid>
                <a:gridCol w="2830227">
                  <a:extLst>
                    <a:ext uri="{9D8B030D-6E8A-4147-A177-3AD203B41FA5}">
                      <a16:colId xmlns:a16="http://schemas.microsoft.com/office/drawing/2014/main" val="236436481"/>
                    </a:ext>
                  </a:extLst>
                </a:gridCol>
                <a:gridCol w="3285223">
                  <a:extLst>
                    <a:ext uri="{9D8B030D-6E8A-4147-A177-3AD203B41FA5}">
                      <a16:colId xmlns:a16="http://schemas.microsoft.com/office/drawing/2014/main" val="3744038624"/>
                    </a:ext>
                  </a:extLst>
                </a:gridCol>
                <a:gridCol w="3285223">
                  <a:extLst>
                    <a:ext uri="{9D8B030D-6E8A-4147-A177-3AD203B41FA5}">
                      <a16:colId xmlns:a16="http://schemas.microsoft.com/office/drawing/2014/main" val="2805430427"/>
                    </a:ext>
                  </a:extLst>
                </a:gridCol>
              </a:tblGrid>
              <a:tr h="688848">
                <a:tc>
                  <a:txBody>
                    <a:bodyPr/>
                    <a:lstStyle/>
                    <a:p>
                      <a:pPr algn="ctr"/>
                      <a:r>
                        <a:rPr lang="en-US" sz="2800" dirty="0" smtClean="0">
                          <a:latin typeface="+mj-lt"/>
                        </a:rPr>
                        <a:t>Hypertension</a:t>
                      </a:r>
                      <a:endParaRPr lang="en-US" sz="2800" b="0" dirty="0">
                        <a:latin typeface="+mj-lt"/>
                      </a:endParaRPr>
                    </a:p>
                  </a:txBody>
                  <a:tcPr anchor="ctr"/>
                </a:tc>
                <a:tc>
                  <a:txBody>
                    <a:bodyPr/>
                    <a:lstStyle/>
                    <a:p>
                      <a:pPr algn="ctr"/>
                      <a:r>
                        <a:rPr lang="en-US" sz="2800" dirty="0" smtClean="0">
                          <a:latin typeface="+mj-lt"/>
                        </a:rPr>
                        <a:t>Chronic Pain</a:t>
                      </a:r>
                      <a:endParaRPr lang="en-US" sz="2800" b="0" dirty="0">
                        <a:latin typeface="+mj-lt"/>
                      </a:endParaRPr>
                    </a:p>
                  </a:txBody>
                  <a:tcPr anchor="ctr"/>
                </a:tc>
                <a:tc>
                  <a:txBody>
                    <a:bodyPr/>
                    <a:lstStyle/>
                    <a:p>
                      <a:pPr algn="ctr"/>
                      <a:r>
                        <a:rPr lang="en-US" sz="2800" dirty="0" smtClean="0">
                          <a:latin typeface="+mj-lt"/>
                        </a:rPr>
                        <a:t>Hepatitis</a:t>
                      </a:r>
                      <a:r>
                        <a:rPr lang="en-US" sz="2800" baseline="0" dirty="0" smtClean="0">
                          <a:latin typeface="+mj-lt"/>
                        </a:rPr>
                        <a:t> C</a:t>
                      </a:r>
                      <a:endParaRPr lang="en-US" sz="2800" b="0" dirty="0">
                        <a:latin typeface="+mj-lt"/>
                      </a:endParaRPr>
                    </a:p>
                  </a:txBody>
                  <a:tcPr anchor="ctr"/>
                </a:tc>
                <a:extLst>
                  <a:ext uri="{0D108BD9-81ED-4DB2-BD59-A6C34878D82A}">
                    <a16:rowId xmlns:a16="http://schemas.microsoft.com/office/drawing/2014/main" val="3981741143"/>
                  </a:ext>
                </a:extLst>
              </a:tr>
              <a:tr h="688848">
                <a:tc>
                  <a:txBody>
                    <a:bodyPr/>
                    <a:lstStyle/>
                    <a:p>
                      <a:pPr algn="ctr"/>
                      <a:r>
                        <a:rPr lang="en-US" sz="2800" dirty="0" smtClean="0">
                          <a:latin typeface="+mj-lt"/>
                        </a:rPr>
                        <a:t>Diabetes</a:t>
                      </a:r>
                      <a:endParaRPr lang="en-US" sz="2800" b="0" dirty="0">
                        <a:latin typeface="+mj-lt"/>
                      </a:endParaRPr>
                    </a:p>
                  </a:txBody>
                  <a:tcPr anchor="ctr"/>
                </a:tc>
                <a:tc>
                  <a:txBody>
                    <a:bodyPr/>
                    <a:lstStyle/>
                    <a:p>
                      <a:pPr algn="ctr"/>
                      <a:r>
                        <a:rPr lang="en-US" sz="2800" dirty="0" smtClean="0">
                          <a:latin typeface="+mj-lt"/>
                        </a:rPr>
                        <a:t>COPD</a:t>
                      </a:r>
                      <a:endParaRPr lang="en-US" sz="2800" b="0" dirty="0">
                        <a:latin typeface="+mj-lt"/>
                      </a:endParaRPr>
                    </a:p>
                  </a:txBody>
                  <a:tcPr anchor="ctr"/>
                </a:tc>
                <a:tc>
                  <a:txBody>
                    <a:bodyPr/>
                    <a:lstStyle/>
                    <a:p>
                      <a:pPr algn="ctr"/>
                      <a:r>
                        <a:rPr lang="en-US" sz="2800" dirty="0" smtClean="0">
                          <a:latin typeface="+mj-lt"/>
                        </a:rPr>
                        <a:t>Alcoholism </a:t>
                      </a:r>
                      <a:endParaRPr lang="en-US" sz="2800" b="0" dirty="0">
                        <a:latin typeface="+mj-lt"/>
                      </a:endParaRPr>
                    </a:p>
                  </a:txBody>
                  <a:tcPr anchor="ctr"/>
                </a:tc>
                <a:extLst>
                  <a:ext uri="{0D108BD9-81ED-4DB2-BD59-A6C34878D82A}">
                    <a16:rowId xmlns:a16="http://schemas.microsoft.com/office/drawing/2014/main" val="3571966553"/>
                  </a:ext>
                </a:extLst>
              </a:tr>
              <a:tr h="688848">
                <a:tc>
                  <a:txBody>
                    <a:bodyPr/>
                    <a:lstStyle/>
                    <a:p>
                      <a:pPr algn="ctr"/>
                      <a:r>
                        <a:rPr lang="en-US" sz="2800" dirty="0" smtClean="0">
                          <a:latin typeface="+mj-lt"/>
                        </a:rPr>
                        <a:t>Depression</a:t>
                      </a:r>
                      <a:endParaRPr lang="en-US" sz="2800" b="0" dirty="0">
                        <a:latin typeface="+mj-lt"/>
                      </a:endParaRPr>
                    </a:p>
                  </a:txBody>
                  <a:tcPr anchor="ctr"/>
                </a:tc>
                <a:tc>
                  <a:txBody>
                    <a:bodyPr/>
                    <a:lstStyle/>
                    <a:p>
                      <a:pPr algn="ctr"/>
                      <a:r>
                        <a:rPr lang="en-US" sz="2800" dirty="0" smtClean="0">
                          <a:latin typeface="+mj-lt"/>
                        </a:rPr>
                        <a:t>Chronic rental failure</a:t>
                      </a:r>
                      <a:endParaRPr lang="en-US" sz="2800" b="0" dirty="0">
                        <a:latin typeface="+mj-lt"/>
                      </a:endParaRPr>
                    </a:p>
                  </a:txBody>
                  <a:tcPr anchor="ctr"/>
                </a:tc>
                <a:tc>
                  <a:txBody>
                    <a:bodyPr/>
                    <a:lstStyle/>
                    <a:p>
                      <a:pPr algn="ctr"/>
                      <a:r>
                        <a:rPr lang="en-US" sz="2800" dirty="0" smtClean="0">
                          <a:latin typeface="+mj-lt"/>
                        </a:rPr>
                        <a:t>Substance</a:t>
                      </a:r>
                      <a:r>
                        <a:rPr lang="en-US" sz="2800" baseline="0" dirty="0" smtClean="0">
                          <a:latin typeface="+mj-lt"/>
                        </a:rPr>
                        <a:t> use</a:t>
                      </a:r>
                      <a:endParaRPr lang="en-US" sz="2800" b="0" dirty="0">
                        <a:latin typeface="+mj-lt"/>
                      </a:endParaRPr>
                    </a:p>
                  </a:txBody>
                  <a:tcPr anchor="ctr"/>
                </a:tc>
                <a:extLst>
                  <a:ext uri="{0D108BD9-81ED-4DB2-BD59-A6C34878D82A}">
                    <a16:rowId xmlns:a16="http://schemas.microsoft.com/office/drawing/2014/main" val="885535164"/>
                  </a:ext>
                </a:extLst>
              </a:tr>
              <a:tr h="688848">
                <a:tc>
                  <a:txBody>
                    <a:bodyPr/>
                    <a:lstStyle/>
                    <a:p>
                      <a:pPr algn="ctr"/>
                      <a:r>
                        <a:rPr lang="en-US" sz="2800" dirty="0" smtClean="0">
                          <a:latin typeface="+mj-lt"/>
                        </a:rPr>
                        <a:t>Obesity</a:t>
                      </a:r>
                      <a:endParaRPr lang="en-US" sz="2800" b="0" dirty="0">
                        <a:latin typeface="+mj-lt"/>
                      </a:endParaRPr>
                    </a:p>
                  </a:txBody>
                  <a:tcPr anchor="ctr"/>
                </a:tc>
                <a:tc>
                  <a:txBody>
                    <a:bodyPr/>
                    <a:lstStyle/>
                    <a:p>
                      <a:pPr algn="ctr"/>
                      <a:r>
                        <a:rPr lang="en-US" sz="2800" dirty="0" smtClean="0">
                          <a:latin typeface="+mj-lt"/>
                        </a:rPr>
                        <a:t>Hear</a:t>
                      </a:r>
                      <a:r>
                        <a:rPr lang="en-US" sz="2800" baseline="0" dirty="0" smtClean="0">
                          <a:latin typeface="+mj-lt"/>
                        </a:rPr>
                        <a:t>t failure </a:t>
                      </a:r>
                      <a:endParaRPr lang="en-US" sz="2800" b="0" dirty="0">
                        <a:latin typeface="+mj-lt"/>
                      </a:endParaRPr>
                    </a:p>
                  </a:txBody>
                  <a:tcPr anchor="ctr"/>
                </a:tc>
                <a:tc>
                  <a:txBody>
                    <a:bodyPr/>
                    <a:lstStyle/>
                    <a:p>
                      <a:pPr algn="ctr"/>
                      <a:r>
                        <a:rPr lang="en-US" sz="2800" dirty="0" smtClean="0">
                          <a:latin typeface="+mj-lt"/>
                        </a:rPr>
                        <a:t>Women’s Health</a:t>
                      </a:r>
                      <a:endParaRPr lang="en-US" sz="2800" b="0" dirty="0">
                        <a:latin typeface="+mj-lt"/>
                      </a:endParaRPr>
                    </a:p>
                  </a:txBody>
                  <a:tcPr anchor="ctr"/>
                </a:tc>
                <a:extLst>
                  <a:ext uri="{0D108BD9-81ED-4DB2-BD59-A6C34878D82A}">
                    <a16:rowId xmlns:a16="http://schemas.microsoft.com/office/drawing/2014/main" val="1054153994"/>
                  </a:ext>
                </a:extLst>
              </a:tr>
              <a:tr h="688848">
                <a:tc>
                  <a:txBody>
                    <a:bodyPr/>
                    <a:lstStyle/>
                    <a:p>
                      <a:pPr algn="ctr"/>
                      <a:r>
                        <a:rPr lang="en-US" sz="2800" dirty="0" smtClean="0">
                          <a:latin typeface="+mj-lt"/>
                        </a:rPr>
                        <a:t>Asthma</a:t>
                      </a:r>
                      <a:endParaRPr lang="en-US" sz="2800" b="0" dirty="0">
                        <a:latin typeface="+mj-lt"/>
                      </a:endParaRPr>
                    </a:p>
                  </a:txBody>
                  <a:tcPr anchor="ctr"/>
                </a:tc>
                <a:tc>
                  <a:txBody>
                    <a:bodyPr/>
                    <a:lstStyle/>
                    <a:p>
                      <a:pPr algn="ctr"/>
                      <a:r>
                        <a:rPr lang="en-US" sz="2800" dirty="0" smtClean="0">
                          <a:latin typeface="+mj-lt"/>
                        </a:rPr>
                        <a:t>HIV</a:t>
                      </a:r>
                      <a:endParaRPr lang="en-US" sz="2800" b="0" dirty="0">
                        <a:latin typeface="+mj-lt"/>
                      </a:endParaRPr>
                    </a:p>
                  </a:txBody>
                  <a:tcPr anchor="ctr"/>
                </a:tc>
                <a:tc>
                  <a:txBody>
                    <a:bodyPr/>
                    <a:lstStyle/>
                    <a:p>
                      <a:pPr algn="ctr"/>
                      <a:r>
                        <a:rPr lang="en-US" sz="2800" dirty="0" smtClean="0">
                          <a:latin typeface="+mj-lt"/>
                        </a:rPr>
                        <a:t>MAT</a:t>
                      </a:r>
                      <a:endParaRPr lang="en-US" sz="2800" b="0" dirty="0">
                        <a:latin typeface="+mj-lt"/>
                      </a:endParaRPr>
                    </a:p>
                  </a:txBody>
                  <a:tcPr anchor="ctr"/>
                </a:tc>
                <a:extLst>
                  <a:ext uri="{0D108BD9-81ED-4DB2-BD59-A6C34878D82A}">
                    <a16:rowId xmlns:a16="http://schemas.microsoft.com/office/drawing/2014/main" val="37624971"/>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909967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 y="1615392"/>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Example of Procedures for Learner</a:t>
            </a:r>
          </a:p>
        </p:txBody>
      </p:sp>
      <p:graphicFrame>
        <p:nvGraphicFramePr>
          <p:cNvPr id="5" name="Table 4"/>
          <p:cNvGraphicFramePr>
            <a:graphicFrameLocks noGrp="1"/>
          </p:cNvGraphicFramePr>
          <p:nvPr>
            <p:extLst/>
          </p:nvPr>
        </p:nvGraphicFramePr>
        <p:xfrm>
          <a:off x="2748546" y="2507418"/>
          <a:ext cx="6694905" cy="3627120"/>
        </p:xfrm>
        <a:graphic>
          <a:graphicData uri="http://schemas.openxmlformats.org/drawingml/2006/table">
            <a:tbl>
              <a:tblPr firstRow="1" bandRow="1">
                <a:tableStyleId>{5C22544A-7EE6-4342-B048-85BDC9FD1C3A}</a:tableStyleId>
              </a:tblPr>
              <a:tblGrid>
                <a:gridCol w="4304633">
                  <a:extLst>
                    <a:ext uri="{9D8B030D-6E8A-4147-A177-3AD203B41FA5}">
                      <a16:colId xmlns:a16="http://schemas.microsoft.com/office/drawing/2014/main" val="2566309921"/>
                    </a:ext>
                  </a:extLst>
                </a:gridCol>
                <a:gridCol w="2390272">
                  <a:extLst>
                    <a:ext uri="{9D8B030D-6E8A-4147-A177-3AD203B41FA5}">
                      <a16:colId xmlns:a16="http://schemas.microsoft.com/office/drawing/2014/main" val="3135885421"/>
                    </a:ext>
                  </a:extLst>
                </a:gridCol>
              </a:tblGrid>
              <a:tr h="239689">
                <a:tc>
                  <a:txBody>
                    <a:bodyPr/>
                    <a:lstStyle/>
                    <a:p>
                      <a:pPr algn="ctr"/>
                      <a:r>
                        <a:rPr lang="en-US" sz="2800" dirty="0" smtClean="0">
                          <a:latin typeface="+mj-lt"/>
                        </a:rPr>
                        <a:t>PROCEDURE</a:t>
                      </a:r>
                      <a:endParaRPr lang="en-US" sz="2800" dirty="0">
                        <a:latin typeface="+mj-lt"/>
                      </a:endParaRPr>
                    </a:p>
                  </a:txBody>
                  <a:tcPr/>
                </a:tc>
                <a:tc>
                  <a:txBody>
                    <a:bodyPr/>
                    <a:lstStyle/>
                    <a:p>
                      <a:pPr algn="ctr"/>
                      <a:r>
                        <a:rPr lang="en-US" sz="2800" dirty="0" smtClean="0">
                          <a:latin typeface="+mj-lt"/>
                        </a:rPr>
                        <a:t>TARGET #</a:t>
                      </a:r>
                      <a:endParaRPr lang="en-US" sz="2800" dirty="0">
                        <a:latin typeface="+mj-lt"/>
                      </a:endParaRPr>
                    </a:p>
                  </a:txBody>
                  <a:tcPr/>
                </a:tc>
                <a:extLst>
                  <a:ext uri="{0D108BD9-81ED-4DB2-BD59-A6C34878D82A}">
                    <a16:rowId xmlns:a16="http://schemas.microsoft.com/office/drawing/2014/main" val="235445802"/>
                  </a:ext>
                </a:extLst>
              </a:tr>
              <a:tr h="370840">
                <a:tc>
                  <a:txBody>
                    <a:bodyPr/>
                    <a:lstStyle/>
                    <a:p>
                      <a:r>
                        <a:rPr lang="en-US" sz="2800" dirty="0" smtClean="0">
                          <a:latin typeface="+mj-lt"/>
                        </a:rPr>
                        <a:t>IUD</a:t>
                      </a:r>
                      <a:endParaRPr lang="en-US" sz="2800" dirty="0">
                        <a:latin typeface="+mj-lt"/>
                      </a:endParaRPr>
                    </a:p>
                  </a:txBody>
                  <a:tcPr/>
                </a:tc>
                <a:tc>
                  <a:txBody>
                    <a:bodyPr/>
                    <a:lstStyle/>
                    <a:p>
                      <a:pPr algn="ctr"/>
                      <a:r>
                        <a:rPr lang="en-US" sz="2800" dirty="0" smtClean="0">
                          <a:latin typeface="+mj-lt"/>
                        </a:rPr>
                        <a:t>10</a:t>
                      </a:r>
                      <a:endParaRPr lang="en-US" sz="2800" dirty="0">
                        <a:latin typeface="+mj-lt"/>
                      </a:endParaRPr>
                    </a:p>
                  </a:txBody>
                  <a:tcPr/>
                </a:tc>
                <a:extLst>
                  <a:ext uri="{0D108BD9-81ED-4DB2-BD59-A6C34878D82A}">
                    <a16:rowId xmlns:a16="http://schemas.microsoft.com/office/drawing/2014/main" val="4239097217"/>
                  </a:ext>
                </a:extLst>
              </a:tr>
              <a:tr h="370840">
                <a:tc>
                  <a:txBody>
                    <a:bodyPr/>
                    <a:lstStyle/>
                    <a:p>
                      <a:r>
                        <a:rPr lang="en-US" sz="2800" dirty="0" smtClean="0">
                          <a:latin typeface="+mj-lt"/>
                        </a:rPr>
                        <a:t>NEXPLANON</a:t>
                      </a:r>
                      <a:endParaRPr lang="en-US" sz="2800" dirty="0">
                        <a:latin typeface="+mj-lt"/>
                      </a:endParaRPr>
                    </a:p>
                  </a:txBody>
                  <a:tcPr/>
                </a:tc>
                <a:tc>
                  <a:txBody>
                    <a:bodyPr/>
                    <a:lstStyle/>
                    <a:p>
                      <a:pPr algn="ctr"/>
                      <a:r>
                        <a:rPr lang="en-US" sz="2800" dirty="0" smtClean="0">
                          <a:latin typeface="+mj-lt"/>
                        </a:rPr>
                        <a:t>5</a:t>
                      </a:r>
                      <a:endParaRPr lang="en-US" sz="2800" dirty="0">
                        <a:latin typeface="+mj-lt"/>
                      </a:endParaRPr>
                    </a:p>
                  </a:txBody>
                  <a:tcPr/>
                </a:tc>
                <a:extLst>
                  <a:ext uri="{0D108BD9-81ED-4DB2-BD59-A6C34878D82A}">
                    <a16:rowId xmlns:a16="http://schemas.microsoft.com/office/drawing/2014/main" val="1643285204"/>
                  </a:ext>
                </a:extLst>
              </a:tr>
              <a:tr h="370840">
                <a:tc>
                  <a:txBody>
                    <a:bodyPr/>
                    <a:lstStyle/>
                    <a:p>
                      <a:r>
                        <a:rPr lang="en-US" sz="2800" dirty="0" smtClean="0">
                          <a:latin typeface="+mj-lt"/>
                        </a:rPr>
                        <a:t>EKG INTERPRETATION</a:t>
                      </a:r>
                      <a:endParaRPr lang="en-US" sz="2800" dirty="0">
                        <a:latin typeface="+mj-lt"/>
                      </a:endParaRPr>
                    </a:p>
                  </a:txBody>
                  <a:tcPr/>
                </a:tc>
                <a:tc>
                  <a:txBody>
                    <a:bodyPr/>
                    <a:lstStyle/>
                    <a:p>
                      <a:pPr algn="ctr"/>
                      <a:r>
                        <a:rPr lang="en-US" sz="2800" dirty="0" smtClean="0">
                          <a:latin typeface="+mj-lt"/>
                        </a:rPr>
                        <a:t>20 </a:t>
                      </a:r>
                      <a:endParaRPr lang="en-US" sz="2800" dirty="0">
                        <a:latin typeface="+mj-lt"/>
                      </a:endParaRPr>
                    </a:p>
                  </a:txBody>
                  <a:tcPr/>
                </a:tc>
                <a:extLst>
                  <a:ext uri="{0D108BD9-81ED-4DB2-BD59-A6C34878D82A}">
                    <a16:rowId xmlns:a16="http://schemas.microsoft.com/office/drawing/2014/main" val="2475497563"/>
                  </a:ext>
                </a:extLst>
              </a:tr>
              <a:tr h="370840">
                <a:tc>
                  <a:txBody>
                    <a:bodyPr/>
                    <a:lstStyle/>
                    <a:p>
                      <a:r>
                        <a:rPr lang="en-US" sz="2800" dirty="0" smtClean="0">
                          <a:latin typeface="+mj-lt"/>
                        </a:rPr>
                        <a:t>JOINT INJECTIONS</a:t>
                      </a:r>
                      <a:endParaRPr lang="en-US" sz="2800" dirty="0">
                        <a:latin typeface="+mj-lt"/>
                      </a:endParaRPr>
                    </a:p>
                  </a:txBody>
                  <a:tcPr/>
                </a:tc>
                <a:tc>
                  <a:txBody>
                    <a:bodyPr/>
                    <a:lstStyle/>
                    <a:p>
                      <a:pPr algn="ctr"/>
                      <a:r>
                        <a:rPr lang="en-US" sz="2800" dirty="0" smtClean="0">
                          <a:latin typeface="+mj-lt"/>
                        </a:rPr>
                        <a:t>10 </a:t>
                      </a:r>
                      <a:endParaRPr lang="en-US" sz="2800" dirty="0">
                        <a:latin typeface="+mj-lt"/>
                      </a:endParaRPr>
                    </a:p>
                  </a:txBody>
                  <a:tcPr/>
                </a:tc>
                <a:extLst>
                  <a:ext uri="{0D108BD9-81ED-4DB2-BD59-A6C34878D82A}">
                    <a16:rowId xmlns:a16="http://schemas.microsoft.com/office/drawing/2014/main" val="3339025495"/>
                  </a:ext>
                </a:extLst>
              </a:tr>
              <a:tr h="370840">
                <a:tc>
                  <a:txBody>
                    <a:bodyPr/>
                    <a:lstStyle/>
                    <a:p>
                      <a:r>
                        <a:rPr lang="en-US" sz="2800" dirty="0" smtClean="0">
                          <a:latin typeface="+mj-lt"/>
                        </a:rPr>
                        <a:t>BIOPSY</a:t>
                      </a:r>
                      <a:endParaRPr lang="en-US" sz="2800" dirty="0">
                        <a:latin typeface="+mj-lt"/>
                      </a:endParaRPr>
                    </a:p>
                  </a:txBody>
                  <a:tcPr/>
                </a:tc>
                <a:tc>
                  <a:txBody>
                    <a:bodyPr/>
                    <a:lstStyle/>
                    <a:p>
                      <a:pPr algn="ctr"/>
                      <a:r>
                        <a:rPr lang="en-US" sz="2800" dirty="0" smtClean="0">
                          <a:latin typeface="+mj-lt"/>
                        </a:rPr>
                        <a:t>10</a:t>
                      </a:r>
                      <a:endParaRPr lang="en-US" sz="2800" dirty="0">
                        <a:latin typeface="+mj-lt"/>
                      </a:endParaRPr>
                    </a:p>
                  </a:txBody>
                  <a:tcPr/>
                </a:tc>
                <a:extLst>
                  <a:ext uri="{0D108BD9-81ED-4DB2-BD59-A6C34878D82A}">
                    <a16:rowId xmlns:a16="http://schemas.microsoft.com/office/drawing/2014/main" val="3365081055"/>
                  </a:ext>
                </a:extLst>
              </a:tr>
              <a:tr h="370840">
                <a:tc>
                  <a:txBody>
                    <a:bodyPr/>
                    <a:lstStyle/>
                    <a:p>
                      <a:r>
                        <a:rPr lang="en-US" sz="2800" dirty="0" smtClean="0">
                          <a:latin typeface="+mj-lt"/>
                        </a:rPr>
                        <a:t>SUTURING </a:t>
                      </a:r>
                      <a:endParaRPr lang="en-US" sz="2800" dirty="0">
                        <a:latin typeface="+mj-lt"/>
                      </a:endParaRPr>
                    </a:p>
                  </a:txBody>
                  <a:tcPr/>
                </a:tc>
                <a:tc>
                  <a:txBody>
                    <a:bodyPr/>
                    <a:lstStyle/>
                    <a:p>
                      <a:pPr algn="ctr"/>
                      <a:r>
                        <a:rPr lang="en-US" sz="2800" dirty="0" smtClean="0">
                          <a:latin typeface="+mj-lt"/>
                        </a:rPr>
                        <a:t>10</a:t>
                      </a:r>
                      <a:endParaRPr lang="en-US" sz="2800" dirty="0">
                        <a:latin typeface="+mj-lt"/>
                      </a:endParaRPr>
                    </a:p>
                  </a:txBody>
                  <a:tcPr/>
                </a:tc>
                <a:extLst>
                  <a:ext uri="{0D108BD9-81ED-4DB2-BD59-A6C34878D82A}">
                    <a16:rowId xmlns:a16="http://schemas.microsoft.com/office/drawing/2014/main" val="3654438653"/>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40247405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396287620"/>
              </p:ext>
            </p:extLst>
          </p:nvPr>
        </p:nvGraphicFramePr>
        <p:xfrm>
          <a:off x="1281859" y="2319473"/>
          <a:ext cx="9452010" cy="4125688"/>
        </p:xfrm>
        <a:graphic>
          <a:graphicData uri="http://schemas.openxmlformats.org/drawingml/2006/table">
            <a:tbl>
              <a:tblPr firstRow="1" bandRow="1">
                <a:tableStyleId>{16D9F66E-5EB9-4882-86FB-DCBF35E3C3E4}</a:tableStyleId>
              </a:tblPr>
              <a:tblGrid>
                <a:gridCol w="4726005">
                  <a:extLst>
                    <a:ext uri="{9D8B030D-6E8A-4147-A177-3AD203B41FA5}">
                      <a16:colId xmlns:a16="http://schemas.microsoft.com/office/drawing/2014/main" val="236436481"/>
                    </a:ext>
                  </a:extLst>
                </a:gridCol>
                <a:gridCol w="4726005">
                  <a:extLst>
                    <a:ext uri="{9D8B030D-6E8A-4147-A177-3AD203B41FA5}">
                      <a16:colId xmlns:a16="http://schemas.microsoft.com/office/drawing/2014/main" val="3744038624"/>
                    </a:ext>
                  </a:extLst>
                </a:gridCol>
              </a:tblGrid>
              <a:tr h="645524">
                <a:tc>
                  <a:txBody>
                    <a:bodyPr/>
                    <a:lstStyle/>
                    <a:p>
                      <a:pPr algn="ctr"/>
                      <a:r>
                        <a:rPr lang="en-US" sz="2800" b="0" dirty="0" smtClean="0">
                          <a:latin typeface="+mj-lt"/>
                        </a:rPr>
                        <a:t>Adult Psychiatry </a:t>
                      </a:r>
                      <a:endParaRPr lang="en-US" sz="2800" b="0" dirty="0">
                        <a:latin typeface="+mj-lt"/>
                      </a:endParaRPr>
                    </a:p>
                  </a:txBody>
                  <a:tcPr anchor="ctr"/>
                </a:tc>
                <a:tc>
                  <a:txBody>
                    <a:bodyPr/>
                    <a:lstStyle/>
                    <a:p>
                      <a:pPr algn="ctr"/>
                      <a:r>
                        <a:rPr lang="en-US" sz="2800" b="0" dirty="0" smtClean="0">
                          <a:latin typeface="+mj-lt"/>
                        </a:rPr>
                        <a:t>Healthcare for the Homeless </a:t>
                      </a:r>
                      <a:endParaRPr lang="en-US" sz="2800" b="0" dirty="0">
                        <a:latin typeface="+mj-lt"/>
                      </a:endParaRPr>
                    </a:p>
                  </a:txBody>
                  <a:tcPr anchor="ctr"/>
                </a:tc>
                <a:extLst>
                  <a:ext uri="{0D108BD9-81ED-4DB2-BD59-A6C34878D82A}">
                    <a16:rowId xmlns:a16="http://schemas.microsoft.com/office/drawing/2014/main" val="3981741143"/>
                  </a:ext>
                </a:extLst>
              </a:tr>
              <a:tr h="645524">
                <a:tc>
                  <a:txBody>
                    <a:bodyPr/>
                    <a:lstStyle/>
                    <a:p>
                      <a:pPr algn="ctr"/>
                      <a:r>
                        <a:rPr lang="en-US" sz="2800" b="0" dirty="0" smtClean="0">
                          <a:latin typeface="+mj-lt"/>
                        </a:rPr>
                        <a:t>Child</a:t>
                      </a:r>
                      <a:r>
                        <a:rPr lang="en-US" sz="2800" b="0" baseline="0" dirty="0" smtClean="0">
                          <a:latin typeface="+mj-lt"/>
                        </a:rPr>
                        <a:t> and Adolescent Psychiatry</a:t>
                      </a:r>
                      <a:endParaRPr lang="en-US" sz="2800" b="0" dirty="0">
                        <a:latin typeface="+mj-lt"/>
                      </a:endParaRPr>
                    </a:p>
                  </a:txBody>
                  <a:tcPr anchor="ctr"/>
                </a:tc>
                <a:tc>
                  <a:txBody>
                    <a:bodyPr/>
                    <a:lstStyle/>
                    <a:p>
                      <a:pPr algn="ctr"/>
                      <a:r>
                        <a:rPr lang="en-US" sz="2800" b="0" dirty="0" smtClean="0">
                          <a:latin typeface="+mj-lt"/>
                        </a:rPr>
                        <a:t>Center</a:t>
                      </a:r>
                      <a:r>
                        <a:rPr lang="en-US" sz="2800" b="0" baseline="0" dirty="0" smtClean="0">
                          <a:latin typeface="+mj-lt"/>
                        </a:rPr>
                        <a:t> for Key Populations </a:t>
                      </a:r>
                      <a:endParaRPr lang="en-US" sz="2800" b="0" dirty="0">
                        <a:latin typeface="+mj-lt"/>
                      </a:endParaRPr>
                    </a:p>
                  </a:txBody>
                  <a:tcPr anchor="ctr"/>
                </a:tc>
                <a:extLst>
                  <a:ext uri="{0D108BD9-81ED-4DB2-BD59-A6C34878D82A}">
                    <a16:rowId xmlns:a16="http://schemas.microsoft.com/office/drawing/2014/main" val="3571966553"/>
                  </a:ext>
                </a:extLst>
              </a:tr>
              <a:tr h="645524">
                <a:tc>
                  <a:txBody>
                    <a:bodyPr/>
                    <a:lstStyle/>
                    <a:p>
                      <a:pPr algn="ctr"/>
                      <a:r>
                        <a:rPr lang="en-US" sz="2800" b="0" dirty="0" smtClean="0">
                          <a:latin typeface="+mj-lt"/>
                        </a:rPr>
                        <a:t>Women’s Health</a:t>
                      </a:r>
                      <a:endParaRPr lang="en-US" sz="2800" b="0" dirty="0">
                        <a:latin typeface="+mj-lt"/>
                      </a:endParaRPr>
                    </a:p>
                  </a:txBody>
                  <a:tcPr anchor="ctr"/>
                </a:tc>
                <a:tc>
                  <a:txBody>
                    <a:bodyPr/>
                    <a:lstStyle/>
                    <a:p>
                      <a:pPr algn="ctr"/>
                      <a:r>
                        <a:rPr lang="en-US" sz="2800" b="0" dirty="0" smtClean="0">
                          <a:latin typeface="+mj-lt"/>
                        </a:rPr>
                        <a:t>Urgent Care</a:t>
                      </a:r>
                      <a:endParaRPr lang="en-US" sz="2800" b="0" dirty="0">
                        <a:latin typeface="+mj-lt"/>
                      </a:endParaRPr>
                    </a:p>
                  </a:txBody>
                  <a:tcPr anchor="ctr"/>
                </a:tc>
                <a:extLst>
                  <a:ext uri="{0D108BD9-81ED-4DB2-BD59-A6C34878D82A}">
                    <a16:rowId xmlns:a16="http://schemas.microsoft.com/office/drawing/2014/main" val="885535164"/>
                  </a:ext>
                </a:extLst>
              </a:tr>
              <a:tr h="645524">
                <a:tc>
                  <a:txBody>
                    <a:bodyPr/>
                    <a:lstStyle/>
                    <a:p>
                      <a:pPr algn="ctr"/>
                      <a:r>
                        <a:rPr lang="en-US" sz="2800" b="0" dirty="0" smtClean="0">
                          <a:latin typeface="+mj-lt"/>
                        </a:rPr>
                        <a:t>Orthopedics</a:t>
                      </a:r>
                      <a:endParaRPr lang="en-US" sz="2800" b="0" dirty="0">
                        <a:latin typeface="+mj-lt"/>
                      </a:endParaRPr>
                    </a:p>
                  </a:txBody>
                  <a:tcPr anchor="ctr"/>
                </a:tc>
                <a:tc>
                  <a:txBody>
                    <a:bodyPr/>
                    <a:lstStyle/>
                    <a:p>
                      <a:pPr algn="ctr"/>
                      <a:r>
                        <a:rPr lang="en-US" sz="2800" b="0" dirty="0" smtClean="0">
                          <a:latin typeface="+mj-lt"/>
                        </a:rPr>
                        <a:t>School Based Health Center </a:t>
                      </a:r>
                      <a:endParaRPr lang="en-US" sz="2800" b="0" dirty="0">
                        <a:latin typeface="+mj-lt"/>
                      </a:endParaRPr>
                    </a:p>
                  </a:txBody>
                  <a:tcPr anchor="ctr"/>
                </a:tc>
                <a:extLst>
                  <a:ext uri="{0D108BD9-81ED-4DB2-BD59-A6C34878D82A}">
                    <a16:rowId xmlns:a16="http://schemas.microsoft.com/office/drawing/2014/main" val="1054153994"/>
                  </a:ext>
                </a:extLst>
              </a:tr>
              <a:tr h="645524">
                <a:tc>
                  <a:txBody>
                    <a:bodyPr/>
                    <a:lstStyle/>
                    <a:p>
                      <a:pPr algn="ctr"/>
                      <a:r>
                        <a:rPr lang="en-US" sz="2800" b="0" dirty="0" smtClean="0">
                          <a:latin typeface="+mj-lt"/>
                        </a:rPr>
                        <a:t>Pediatrics</a:t>
                      </a:r>
                      <a:endParaRPr lang="en-US" sz="2800" b="0" dirty="0">
                        <a:latin typeface="+mj-lt"/>
                      </a:endParaRPr>
                    </a:p>
                  </a:txBody>
                  <a:tcPr anchor="ctr"/>
                </a:tc>
                <a:tc>
                  <a:txBody>
                    <a:bodyPr/>
                    <a:lstStyle/>
                    <a:p>
                      <a:pPr algn="ctr"/>
                      <a:r>
                        <a:rPr lang="en-US" sz="2800" b="0" dirty="0" smtClean="0">
                          <a:latin typeface="+mj-lt"/>
                        </a:rPr>
                        <a:t>Newborn</a:t>
                      </a:r>
                      <a:r>
                        <a:rPr lang="en-US" sz="2800" b="0" baseline="0" dirty="0" smtClean="0">
                          <a:latin typeface="+mj-lt"/>
                        </a:rPr>
                        <a:t> Nursery </a:t>
                      </a:r>
                      <a:endParaRPr lang="en-US" sz="2800" b="0" dirty="0">
                        <a:latin typeface="+mj-lt"/>
                      </a:endParaRPr>
                    </a:p>
                  </a:txBody>
                  <a:tcPr anchor="ctr"/>
                </a:tc>
                <a:extLst>
                  <a:ext uri="{0D108BD9-81ED-4DB2-BD59-A6C34878D82A}">
                    <a16:rowId xmlns:a16="http://schemas.microsoft.com/office/drawing/2014/main" val="37624971"/>
                  </a:ext>
                </a:extLst>
              </a:tr>
            </a:tbl>
          </a:graphicData>
        </a:graphic>
      </p:graphicFrame>
      <p:sp>
        <p:nvSpPr>
          <p:cNvPr id="7" name="Title 1"/>
          <p:cNvSpPr txBox="1">
            <a:spLocks/>
          </p:cNvSpPr>
          <p:nvPr/>
        </p:nvSpPr>
        <p:spPr>
          <a:xfrm>
            <a:off x="0" y="1485719"/>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Specialty Rotations</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5542428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9080" y="1485986"/>
            <a:ext cx="1171956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Developing Learning Objectives Specialty Rotations</a:t>
            </a: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563880" y="2271635"/>
            <a:ext cx="4815840" cy="4198371"/>
          </a:xfrm>
          <a:prstGeom prst="rect">
            <a:avLst/>
          </a:prstGeom>
          <a:ln>
            <a:solidFill>
              <a:srgbClr val="4E7E74"/>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1800"/>
              </a:spcAft>
              <a:buClr>
                <a:srgbClr val="4E7E74"/>
              </a:buClr>
              <a:buSzTx/>
              <a:buFont typeface="Wingdings" panose="05000000000000000000" pitchFamily="2" charset="2"/>
              <a:buChar char="v"/>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Each specialty rotation should have its own specific learning objectives</a:t>
            </a:r>
          </a:p>
          <a:p>
            <a:pPr marL="228600" marR="0" lvl="0" indent="-228600" algn="l" defTabSz="914400" rtl="0" eaLnBrk="1" fontAlgn="auto" latinLnBrk="0" hangingPunct="1">
              <a:lnSpc>
                <a:spcPct val="90000"/>
              </a:lnSpc>
              <a:spcBef>
                <a:spcPts val="0"/>
              </a:spcBef>
              <a:spcAft>
                <a:spcPts val="1800"/>
              </a:spcAft>
              <a:buClr>
                <a:srgbClr val="4E7E74"/>
              </a:buClr>
              <a:buSzTx/>
              <a:buFont typeface="Wingdings" panose="05000000000000000000" pitchFamily="2" charset="2"/>
              <a:buChar char="v"/>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What are the clinical knowledge and skills you want your trainees to obtain by participating in the rotation</a:t>
            </a:r>
          </a:p>
          <a:p>
            <a:pPr marL="228600" marR="0" lvl="0" indent="-228600" algn="l" defTabSz="914400" rtl="0" eaLnBrk="1" fontAlgn="auto" latinLnBrk="0" hangingPunct="1">
              <a:lnSpc>
                <a:spcPct val="90000"/>
              </a:lnSpc>
              <a:spcBef>
                <a:spcPts val="0"/>
              </a:spcBef>
              <a:spcAft>
                <a:spcPts val="1800"/>
              </a:spcAft>
              <a:buClr>
                <a:srgbClr val="4E7E74"/>
              </a:buClr>
              <a:buSzTx/>
              <a:buFont typeface="Wingdings" panose="05000000000000000000" pitchFamily="2" charset="2"/>
              <a:buChar char="v"/>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Tie in competency domains when possible</a:t>
            </a:r>
          </a:p>
          <a:p>
            <a:pPr marL="228600" marR="0" lvl="0" indent="-228600" algn="l" defTabSz="914400" rtl="0" eaLnBrk="1" fontAlgn="auto" latinLnBrk="0" hangingPunct="1">
              <a:lnSpc>
                <a:spcPct val="90000"/>
              </a:lnSpc>
              <a:spcBef>
                <a:spcPts val="0"/>
              </a:spcBef>
              <a:spcAft>
                <a:spcPts val="1800"/>
              </a:spcAft>
              <a:buClr>
                <a:srgbClr val="4E7E74"/>
              </a:buClr>
              <a:buSzTx/>
              <a:buFont typeface="Wingdings" panose="05000000000000000000" pitchFamily="2" charset="2"/>
              <a:buChar char="v"/>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Use objectives to build your evaluation </a:t>
            </a:r>
          </a:p>
        </p:txBody>
      </p:sp>
      <p:sp>
        <p:nvSpPr>
          <p:cNvPr id="4" name="Rectangle 3"/>
          <p:cNvSpPr/>
          <p:nvPr/>
        </p:nvSpPr>
        <p:spPr>
          <a:xfrm>
            <a:off x="5486400" y="2248338"/>
            <a:ext cx="6237926" cy="4221669"/>
          </a:xfrm>
          <a:prstGeom prst="rect">
            <a:avLst/>
          </a:prstGeom>
          <a:ln>
            <a:solidFill>
              <a:schemeClr val="accent6">
                <a:lumMod val="60000"/>
                <a:lumOff val="40000"/>
              </a:schemeClr>
            </a:solidFill>
          </a:ln>
        </p:spPr>
        <p:txBody>
          <a:bodyPr wrap="square">
            <a:spAutoFit/>
          </a:bodyPr>
          <a:lstStyle/>
          <a:p>
            <a:pPr marL="34290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smtClean="0">
                <a:ln>
                  <a:noFill/>
                </a:ln>
                <a:solidFill>
                  <a:prstClr val="black"/>
                </a:solidFill>
                <a:effectLst/>
                <a:uLnTx/>
                <a:uFillTx/>
                <a:latin typeface="Calibri Light" panose="020F0302020204030204"/>
                <a:ea typeface="+mn-ea"/>
                <a:cs typeface="+mn-cs"/>
              </a:rPr>
              <a:t>Example outline for specialty rotation objectives </a:t>
            </a:r>
          </a:p>
          <a:p>
            <a:pPr marL="800100" marR="0" lvl="0" indent="-457200" algn="l" defTabSz="914400" rtl="0" eaLnBrk="1" fontAlgn="auto" latinLnBrk="0" hangingPunct="1">
              <a:lnSpc>
                <a:spcPct val="100000"/>
              </a:lnSpc>
              <a:spcBef>
                <a:spcPts val="0"/>
              </a:spcBef>
              <a:spcAft>
                <a:spcPts val="20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Perform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comprehensive history and physical </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exam</a:t>
            </a:r>
          </a:p>
          <a:p>
            <a:pPr marL="800100" marR="0" lvl="0" indent="-457200" algn="l" defTabSz="914400" rtl="0" eaLnBrk="1" fontAlgn="auto" latinLnBrk="0" hangingPunct="1">
              <a:lnSpc>
                <a:spcPct val="100000"/>
              </a:lnSpc>
              <a:spcBef>
                <a:spcPts val="0"/>
              </a:spcBef>
              <a:spcAft>
                <a:spcPts val="20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Know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the appropriate screening and diagnostic tests to order </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including… </a:t>
            </a:r>
          </a:p>
          <a:p>
            <a:pPr marL="800100" marR="0" lvl="0" indent="-457200" algn="l" defTabSz="914400" rtl="0" eaLnBrk="1" fontAlgn="auto" latinLnBrk="0" hangingPunct="1">
              <a:lnSpc>
                <a:spcPct val="100000"/>
              </a:lnSpc>
              <a:spcBef>
                <a:spcPts val="0"/>
              </a:spcBef>
              <a:spcAft>
                <a:spcPts val="20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Identify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clinical situations when appropriate to order a consult or </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e-consult</a:t>
            </a:r>
          </a:p>
          <a:p>
            <a:pPr marL="800100" marR="0" lvl="0" indent="-457200" algn="l" defTabSz="914400" rtl="0" eaLnBrk="1" fontAlgn="auto" latinLnBrk="0" hangingPunct="1">
              <a:lnSpc>
                <a:spcPct val="100000"/>
              </a:lnSpc>
              <a:spcBef>
                <a:spcPts val="0"/>
              </a:spcBef>
              <a:spcAft>
                <a:spcPts val="20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Know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the appropriate medications commonly used in (specialty) </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including… </a:t>
            </a:r>
          </a:p>
          <a:p>
            <a:pPr marL="800100" marR="0" lvl="0" indent="-457200" algn="l" defTabSz="914400" rtl="0" eaLnBrk="1" fontAlgn="auto" latinLnBrk="0" hangingPunct="1">
              <a:lnSpc>
                <a:spcPct val="100000"/>
              </a:lnSpc>
              <a:spcBef>
                <a:spcPts val="0"/>
              </a:spcBef>
              <a:spcAft>
                <a:spcPts val="20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Assess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for, diagnose, treat and manage common medical conditions experienced in (specialty) </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including… </a:t>
            </a:r>
          </a:p>
          <a:p>
            <a:pPr marL="800100" marR="0" lvl="0" indent="-457200" algn="l" defTabSz="914400" rtl="0" eaLnBrk="1" fontAlgn="auto" latinLnBrk="0" hangingPunct="1">
              <a:lnSpc>
                <a:spcPct val="100000"/>
              </a:lnSpc>
              <a:spcBef>
                <a:spcPts val="0"/>
              </a:spcBef>
              <a:spcAft>
                <a:spcPts val="20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Perform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clinical procedures commonly see in (specialty) </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including… </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0489500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1181186"/>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dirty="0">
                <a:ln>
                  <a:noFill/>
                </a:ln>
                <a:solidFill>
                  <a:srgbClr val="4E7E74"/>
                </a:solidFill>
                <a:effectLst/>
                <a:uLnTx/>
                <a:uFillTx/>
                <a:latin typeface="Calibri Light" panose="020F0302020204030204"/>
                <a:ea typeface="+mj-ea"/>
                <a:cs typeface="+mj-cs"/>
              </a:rPr>
              <a:t>Example: Healthcare for the Homeless Specialty Rotation</a:t>
            </a:r>
          </a:p>
        </p:txBody>
      </p:sp>
      <p:sp>
        <p:nvSpPr>
          <p:cNvPr id="5" name="Rectangle 4"/>
          <p:cNvSpPr/>
          <p:nvPr/>
        </p:nvSpPr>
        <p:spPr>
          <a:xfrm>
            <a:off x="513393" y="1829676"/>
            <a:ext cx="11343327" cy="480131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smtClean="0">
                <a:ln>
                  <a:noFill/>
                </a:ln>
                <a:solidFill>
                  <a:prstClr val="black"/>
                </a:solidFill>
                <a:effectLst/>
                <a:uLnTx/>
                <a:uFillTx/>
                <a:latin typeface="Calibri Light" panose="020F0302020204030204"/>
                <a:ea typeface="+mn-ea"/>
                <a:cs typeface="+mn-cs"/>
              </a:rPr>
              <a:t>Overview</a:t>
            </a:r>
            <a:r>
              <a:rPr kumimoji="0" lang="en-US" sz="1800" b="1" i="0" u="sng" strike="noStrike" kern="1200" cap="none" spc="0" normalizeH="0" baseline="0" noProof="0" dirty="0">
                <a:ln>
                  <a:noFill/>
                </a:ln>
                <a:solidFill>
                  <a:prstClr val="black"/>
                </a:solidFill>
                <a:effectLst/>
                <a:uLnTx/>
                <a:uFillTx/>
                <a:latin typeface="Calibri Light" panose="020F03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The rotation is a 4 week longitudinal experience in health care for the homeless.  During this rotation residents will have the opportunity to work within homeless shelters and domestic violence shelters to provider comprehensive primary care to a highly complex and vulnerable patient population. </a:t>
            </a:r>
            <a:endPar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Light" panose="020F0302020204030204"/>
                <a:ea typeface="+mn-ea"/>
                <a:cs typeface="+mn-cs"/>
              </a:rPr>
              <a:t>Learning Objectives:</a:t>
            </a:r>
            <a:endParaRPr kumimoji="0" lang="en-US" sz="1800" b="0" i="0" u="sng" strike="noStrike" kern="1200" cap="none" spc="0" normalizeH="0" baseline="0" noProof="0" dirty="0">
              <a:ln>
                <a:noFill/>
              </a:ln>
              <a:solidFill>
                <a:prstClr val="black"/>
              </a:solidFill>
              <a:effectLst/>
              <a:uLnTx/>
              <a:uFillTx/>
              <a:latin typeface="Calibri Light" panose="020F0302020204030204"/>
              <a:ea typeface="+mn-ea"/>
              <a:cs typeface="+mn-cs"/>
            </a:endParaRP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Perform relevant history and physical exam understanding the complex health problems associate with the homeless experience </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Know the appropriate screening tests to order </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Understand and utilize the role of government, social agencies, health service providers and community resources in providing services to persons experiencing homelessness and under-housing </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Provide cost effective treatment plans while being sensitive to patients housing status, social and economic resources, and ensure treatment compliant </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Assess for, diagnose, and treat common medical conditions experienced by the homeless population including mental health, substance abuse, infectious diseases, wound and skin infections, </a:t>
            </a:r>
            <a:r>
              <a:rPr kumimoji="0" lang="en-US" sz="18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Understand </a:t>
            </a: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various social determinants of health that can impact the patients health and well-being, including the connection between health, housing and poverty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404" y="252235"/>
            <a:ext cx="2237963" cy="928951"/>
          </a:xfrm>
          <a:prstGeom prst="rect">
            <a:avLst/>
          </a:prstGeom>
        </p:spPr>
      </p:pic>
    </p:spTree>
    <p:extLst>
      <p:ext uri="{BB962C8B-B14F-4D97-AF65-F5344CB8AC3E}">
        <p14:creationId xmlns:p14="http://schemas.microsoft.com/office/powerpoint/2010/main" val="2635937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69" y="342900"/>
            <a:ext cx="2734408" cy="1090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6475" y="199078"/>
            <a:ext cx="2948440" cy="2239322"/>
          </a:xfrm>
          <a:prstGeom prst="rect">
            <a:avLst/>
          </a:prstGeom>
        </p:spPr>
      </p:pic>
      <p:pic>
        <p:nvPicPr>
          <p:cNvPr id="5" name="Google Shape;1375;p131"/>
          <p:cNvPicPr preferRelativeResize="0"/>
          <p:nvPr/>
        </p:nvPicPr>
        <p:blipFill>
          <a:blip r:embed="rId4">
            <a:alphaModFix/>
          </a:blip>
          <a:stretch>
            <a:fillRect/>
          </a:stretch>
        </p:blipFill>
        <p:spPr>
          <a:xfrm>
            <a:off x="1" y="1"/>
            <a:ext cx="4892768" cy="6858000"/>
          </a:xfrm>
          <a:prstGeom prst="rect">
            <a:avLst/>
          </a:prstGeom>
          <a:noFill/>
          <a:ln>
            <a:noFill/>
          </a:ln>
        </p:spPr>
      </p:pic>
      <p:cxnSp>
        <p:nvCxnSpPr>
          <p:cNvPr id="7" name="Straight Connector 6"/>
          <p:cNvCxnSpPr/>
          <p:nvPr/>
        </p:nvCxnSpPr>
        <p:spPr>
          <a:xfrm>
            <a:off x="4870939" y="0"/>
            <a:ext cx="13038" cy="6858001"/>
          </a:xfrm>
          <a:prstGeom prst="line">
            <a:avLst/>
          </a:prstGeom>
          <a:ln w="57150">
            <a:solidFill>
              <a:srgbClr val="FAA8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10677" y="2438400"/>
            <a:ext cx="6740036" cy="41549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Community </a:t>
            </a: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Health Center, Inc.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 leading Federally Qualified Health Center </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based in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Connecticut.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AA861"/>
                </a:solidFill>
                <a:effectLst/>
                <a:uLnTx/>
                <a:uFillTx/>
                <a:latin typeface="Calibri Light" panose="020F0302020204030204" pitchFamily="34" charset="0"/>
                <a:ea typeface="+mn-ea"/>
                <a:cs typeface="Calibri Light" panose="020F0302020204030204" pitchFamily="34" charset="0"/>
              </a:rPr>
              <a:t>ConferMED</a:t>
            </a:r>
            <a:endPar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 national </a:t>
            </a:r>
            <a:r>
              <a:rPr kumimoji="0" lang="en-US" sz="12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eConsult</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platform improving patient </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access to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specialty care.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The </a:t>
            </a: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Consortium </a:t>
            </a: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for Advanced </a:t>
            </a: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Practice Providers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 membership, education, advocacy, and </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accreditation organization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for </a:t>
            </a: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APP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postgraduate training.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National </a:t>
            </a: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Institute for </a:t>
            </a: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Medical Assistant </a:t>
            </a: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Advancement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 accredited educational institution that trains </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medical assistants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for </a:t>
            </a: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career in team-based care environments</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The Weitzman Institute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 center for innovative research, education, and policy</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Center for Key Populations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 health program with international reach, focused on the most vulnerable among us.</a:t>
            </a: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8131107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489841"/>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Didactics </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graphicFrame>
        <p:nvGraphicFramePr>
          <p:cNvPr id="2" name="Table 1"/>
          <p:cNvGraphicFramePr>
            <a:graphicFrameLocks noGrp="1"/>
          </p:cNvGraphicFramePr>
          <p:nvPr>
            <p:extLst>
              <p:ext uri="{D42A27DB-BD31-4B8C-83A1-F6EECF244321}">
                <p14:modId xmlns:p14="http://schemas.microsoft.com/office/powerpoint/2010/main" val="3156853720"/>
              </p:ext>
            </p:extLst>
          </p:nvPr>
        </p:nvGraphicFramePr>
        <p:xfrm>
          <a:off x="845820" y="2252193"/>
          <a:ext cx="10500360" cy="3596640"/>
        </p:xfrm>
        <a:graphic>
          <a:graphicData uri="http://schemas.openxmlformats.org/drawingml/2006/table">
            <a:tbl>
              <a:tblPr firstRow="1" bandRow="1">
                <a:tableStyleId>{F5AB1C69-6EDB-4FF4-983F-18BD219EF322}</a:tableStyleId>
              </a:tblPr>
              <a:tblGrid>
                <a:gridCol w="1847850">
                  <a:extLst>
                    <a:ext uri="{9D8B030D-6E8A-4147-A177-3AD203B41FA5}">
                      <a16:colId xmlns:a16="http://schemas.microsoft.com/office/drawing/2014/main" val="1608903142"/>
                    </a:ext>
                  </a:extLst>
                </a:gridCol>
                <a:gridCol w="1847850">
                  <a:extLst>
                    <a:ext uri="{9D8B030D-6E8A-4147-A177-3AD203B41FA5}">
                      <a16:colId xmlns:a16="http://schemas.microsoft.com/office/drawing/2014/main" val="1749828521"/>
                    </a:ext>
                  </a:extLst>
                </a:gridCol>
                <a:gridCol w="1847850">
                  <a:extLst>
                    <a:ext uri="{9D8B030D-6E8A-4147-A177-3AD203B41FA5}">
                      <a16:colId xmlns:a16="http://schemas.microsoft.com/office/drawing/2014/main" val="1143503091"/>
                    </a:ext>
                  </a:extLst>
                </a:gridCol>
                <a:gridCol w="1847850">
                  <a:extLst>
                    <a:ext uri="{9D8B030D-6E8A-4147-A177-3AD203B41FA5}">
                      <a16:colId xmlns:a16="http://schemas.microsoft.com/office/drawing/2014/main" val="2878227978"/>
                    </a:ext>
                  </a:extLst>
                </a:gridCol>
                <a:gridCol w="3108960">
                  <a:extLst>
                    <a:ext uri="{9D8B030D-6E8A-4147-A177-3AD203B41FA5}">
                      <a16:colId xmlns:a16="http://schemas.microsoft.com/office/drawing/2014/main" val="3260718120"/>
                    </a:ext>
                  </a:extLst>
                </a:gridCol>
              </a:tblGrid>
              <a:tr h="432724">
                <a:tc>
                  <a:txBody>
                    <a:bodyPr/>
                    <a:lstStyle/>
                    <a:p>
                      <a:pPr algn="ctr"/>
                      <a:r>
                        <a:rPr lang="en-US" sz="2400" dirty="0" smtClean="0">
                          <a:latin typeface="Calibri Light" panose="020F0302020204030204" pitchFamily="34" charset="0"/>
                          <a:cs typeface="Calibri Light" panose="020F0302020204030204" pitchFamily="34" charset="0"/>
                        </a:rPr>
                        <a:t>Topic</a:t>
                      </a:r>
                      <a:endParaRPr lang="en-US" sz="2400" dirty="0">
                        <a:latin typeface="Calibri Light" panose="020F0302020204030204" pitchFamily="34" charset="0"/>
                        <a:cs typeface="Calibri Light" panose="020F0302020204030204" pitchFamily="34" charset="0"/>
                      </a:endParaRPr>
                    </a:p>
                  </a:txBody>
                  <a:tcPr anchor="ctr">
                    <a:lnB w="12700" cap="flat" cmpd="sng" algn="ctr">
                      <a:solidFill>
                        <a:schemeClr val="tx1"/>
                      </a:solidFill>
                      <a:prstDash val="solid"/>
                      <a:round/>
                      <a:headEnd type="none" w="med" len="med"/>
                      <a:tailEnd type="none" w="med" len="med"/>
                    </a:lnB>
                    <a:solidFill>
                      <a:srgbClr val="4E7E74"/>
                    </a:solidFill>
                  </a:tcPr>
                </a:tc>
                <a:tc>
                  <a:txBody>
                    <a:bodyPr/>
                    <a:lstStyle/>
                    <a:p>
                      <a:pPr algn="ctr"/>
                      <a:r>
                        <a:rPr lang="en-US" sz="2400" dirty="0" smtClean="0">
                          <a:latin typeface="Calibri Light" panose="020F0302020204030204" pitchFamily="34" charset="0"/>
                          <a:cs typeface="Calibri Light" panose="020F0302020204030204" pitchFamily="34" charset="0"/>
                        </a:rPr>
                        <a:t>Presenter</a:t>
                      </a:r>
                      <a:endParaRPr lang="en-US" sz="2400" dirty="0">
                        <a:latin typeface="Calibri Light" panose="020F0302020204030204" pitchFamily="34" charset="0"/>
                        <a:cs typeface="Calibri Light" panose="020F0302020204030204" pitchFamily="34" charset="0"/>
                      </a:endParaRPr>
                    </a:p>
                  </a:txBody>
                  <a:tcPr anchor="ctr">
                    <a:lnB w="12700" cap="flat" cmpd="sng" algn="ctr">
                      <a:solidFill>
                        <a:schemeClr val="tx1"/>
                      </a:solidFill>
                      <a:prstDash val="solid"/>
                      <a:round/>
                      <a:headEnd type="none" w="med" len="med"/>
                      <a:tailEnd type="none" w="med" len="med"/>
                    </a:lnB>
                    <a:solidFill>
                      <a:srgbClr val="4E7E74"/>
                    </a:solidFill>
                  </a:tcPr>
                </a:tc>
                <a:tc>
                  <a:txBody>
                    <a:bodyPr/>
                    <a:lstStyle/>
                    <a:p>
                      <a:pPr algn="ctr"/>
                      <a:r>
                        <a:rPr lang="en-US" sz="2400" dirty="0" smtClean="0">
                          <a:latin typeface="Calibri Light" panose="020F0302020204030204" pitchFamily="34" charset="0"/>
                          <a:cs typeface="Calibri Light" panose="020F0302020204030204" pitchFamily="34" charset="0"/>
                        </a:rPr>
                        <a:t>Credentials</a:t>
                      </a:r>
                      <a:endParaRPr lang="en-US" sz="2400" dirty="0">
                        <a:latin typeface="Calibri Light" panose="020F0302020204030204" pitchFamily="34" charset="0"/>
                        <a:cs typeface="Calibri Light" panose="020F0302020204030204" pitchFamily="34" charset="0"/>
                      </a:endParaRPr>
                    </a:p>
                  </a:txBody>
                  <a:tcPr anchor="ctr">
                    <a:lnB w="12700" cap="flat" cmpd="sng" algn="ctr">
                      <a:solidFill>
                        <a:schemeClr val="tx1"/>
                      </a:solidFill>
                      <a:prstDash val="solid"/>
                      <a:round/>
                      <a:headEnd type="none" w="med" len="med"/>
                      <a:tailEnd type="none" w="med" len="med"/>
                    </a:lnB>
                    <a:solidFill>
                      <a:srgbClr val="4E7E74"/>
                    </a:solidFill>
                  </a:tcPr>
                </a:tc>
                <a:tc>
                  <a:txBody>
                    <a:bodyPr/>
                    <a:lstStyle/>
                    <a:p>
                      <a:pPr algn="ctr"/>
                      <a:r>
                        <a:rPr lang="en-US" sz="2400" dirty="0" smtClean="0">
                          <a:latin typeface="Calibri Light" panose="020F0302020204030204" pitchFamily="34" charset="0"/>
                          <a:cs typeface="Calibri Light" panose="020F0302020204030204" pitchFamily="34" charset="0"/>
                        </a:rPr>
                        <a:t>Title</a:t>
                      </a:r>
                      <a:endParaRPr lang="en-US" sz="2400" dirty="0">
                        <a:latin typeface="Calibri Light" panose="020F0302020204030204" pitchFamily="34" charset="0"/>
                        <a:cs typeface="Calibri Light" panose="020F0302020204030204" pitchFamily="34" charset="0"/>
                      </a:endParaRPr>
                    </a:p>
                  </a:txBody>
                  <a:tcPr anchor="ctr">
                    <a:lnB w="12700" cap="flat" cmpd="sng" algn="ctr">
                      <a:solidFill>
                        <a:schemeClr val="tx1"/>
                      </a:solidFill>
                      <a:prstDash val="solid"/>
                      <a:round/>
                      <a:headEnd type="none" w="med" len="med"/>
                      <a:tailEnd type="none" w="med" len="med"/>
                    </a:lnB>
                    <a:solidFill>
                      <a:srgbClr val="4E7E74"/>
                    </a:solidFill>
                  </a:tcPr>
                </a:tc>
                <a:tc>
                  <a:txBody>
                    <a:bodyPr/>
                    <a:lstStyle/>
                    <a:p>
                      <a:pPr algn="ctr"/>
                      <a:r>
                        <a:rPr lang="en-US" sz="2400" dirty="0" smtClean="0">
                          <a:latin typeface="Calibri Light" panose="020F0302020204030204" pitchFamily="34" charset="0"/>
                          <a:cs typeface="Calibri Light" panose="020F0302020204030204" pitchFamily="34" charset="0"/>
                        </a:rPr>
                        <a:t>Learning Objectives</a:t>
                      </a:r>
                      <a:endParaRPr lang="en-US" sz="2400" dirty="0">
                        <a:latin typeface="Calibri Light" panose="020F0302020204030204" pitchFamily="34" charset="0"/>
                        <a:cs typeface="Calibri Light" panose="020F0302020204030204" pitchFamily="34" charset="0"/>
                      </a:endParaRPr>
                    </a:p>
                  </a:txBody>
                  <a:tcPr anchor="ctr">
                    <a:lnB w="12700" cap="flat" cmpd="sng" algn="ctr">
                      <a:solidFill>
                        <a:schemeClr val="tx1"/>
                      </a:solidFill>
                      <a:prstDash val="solid"/>
                      <a:round/>
                      <a:headEnd type="none" w="med" len="med"/>
                      <a:tailEnd type="none" w="med" len="med"/>
                    </a:lnB>
                    <a:solidFill>
                      <a:srgbClr val="4E7E74"/>
                    </a:solidFill>
                  </a:tcPr>
                </a:tc>
                <a:extLst>
                  <a:ext uri="{0D108BD9-81ED-4DB2-BD59-A6C34878D82A}">
                    <a16:rowId xmlns:a16="http://schemas.microsoft.com/office/drawing/2014/main" val="2393873941"/>
                  </a:ext>
                </a:extLst>
              </a:tr>
              <a:tr h="2652445">
                <a:tc>
                  <a:txBody>
                    <a:bodyPr/>
                    <a:lstStyle/>
                    <a:p>
                      <a:r>
                        <a:rPr lang="en-US" sz="2000" dirty="0" smtClean="0">
                          <a:latin typeface="Calibri Light" panose="020F0302020204030204" pitchFamily="34" charset="0"/>
                          <a:cs typeface="Calibri Light" panose="020F0302020204030204" pitchFamily="34" charset="0"/>
                        </a:rPr>
                        <a:t>Performing the Pre-Op</a:t>
                      </a:r>
                      <a:r>
                        <a:rPr lang="en-US" sz="2000" baseline="0" dirty="0" smtClean="0">
                          <a:latin typeface="Calibri Light" panose="020F0302020204030204" pitchFamily="34" charset="0"/>
                          <a:cs typeface="Calibri Light" panose="020F0302020204030204" pitchFamily="34" charset="0"/>
                        </a:rPr>
                        <a:t> Physical </a:t>
                      </a:r>
                      <a:endParaRPr lang="en-US" sz="2000" dirty="0">
                        <a:latin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latin typeface="Calibri Light" panose="020F0302020204030204" pitchFamily="34" charset="0"/>
                          <a:cs typeface="Calibri Light" panose="020F0302020204030204" pitchFamily="34" charset="0"/>
                        </a:rPr>
                        <a:t>Dan</a:t>
                      </a:r>
                      <a:r>
                        <a:rPr lang="en-US" sz="2000" baseline="0" dirty="0" smtClean="0">
                          <a:latin typeface="Calibri Light" panose="020F0302020204030204" pitchFamily="34" charset="0"/>
                          <a:cs typeface="Calibri Light" panose="020F0302020204030204" pitchFamily="34" charset="0"/>
                        </a:rPr>
                        <a:t> Wilensky</a:t>
                      </a:r>
                      <a:endParaRPr lang="en-US" sz="2000" dirty="0">
                        <a:latin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latin typeface="Calibri Light" panose="020F0302020204030204" pitchFamily="34" charset="0"/>
                          <a:cs typeface="Calibri Light" panose="020F0302020204030204" pitchFamily="34" charset="0"/>
                        </a:rPr>
                        <a:t>MD</a:t>
                      </a:r>
                      <a:endParaRPr lang="en-US" sz="2000" dirty="0">
                        <a:latin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latin typeface="Calibri Light" panose="020F0302020204030204" pitchFamily="34" charset="0"/>
                          <a:cs typeface="Calibri Light" panose="020F0302020204030204" pitchFamily="34" charset="0"/>
                        </a:rPr>
                        <a:t>Chief Preceptor and Medical Consultant to NP residency,</a:t>
                      </a:r>
                      <a:r>
                        <a:rPr lang="en-US" sz="2000" baseline="0" dirty="0" smtClean="0">
                          <a:latin typeface="Calibri Light" panose="020F0302020204030204" pitchFamily="34" charset="0"/>
                          <a:cs typeface="Calibri Light" panose="020F0302020204030204" pitchFamily="34" charset="0"/>
                        </a:rPr>
                        <a:t> CHC Clinician </a:t>
                      </a:r>
                      <a:endParaRPr lang="en-US" sz="2000" dirty="0">
                        <a:latin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AutoNum type="arabicPeriod"/>
                      </a:pPr>
                      <a:r>
                        <a:rPr lang="en-US" sz="2000" dirty="0" smtClean="0">
                          <a:latin typeface="Calibri Light" panose="020F0302020204030204" pitchFamily="34" charset="0"/>
                          <a:cs typeface="Calibri Light" panose="020F0302020204030204" pitchFamily="34" charset="0"/>
                        </a:rPr>
                        <a:t>Gain comfort</a:t>
                      </a:r>
                      <a:r>
                        <a:rPr lang="en-US" sz="2000" baseline="0" dirty="0" smtClean="0">
                          <a:latin typeface="Calibri Light" panose="020F0302020204030204" pitchFamily="34" charset="0"/>
                          <a:cs typeface="Calibri Light" panose="020F0302020204030204" pitchFamily="34" charset="0"/>
                        </a:rPr>
                        <a:t> with the pre-op consultation </a:t>
                      </a:r>
                    </a:p>
                    <a:p>
                      <a:pPr marL="342900" indent="-342900">
                        <a:buAutoNum type="arabicPeriod"/>
                      </a:pPr>
                      <a:r>
                        <a:rPr lang="en-US" sz="2000" baseline="0" dirty="0" smtClean="0">
                          <a:latin typeface="Calibri Light" panose="020F0302020204030204" pitchFamily="34" charset="0"/>
                          <a:cs typeface="Calibri Light" panose="020F0302020204030204" pitchFamily="34" charset="0"/>
                        </a:rPr>
                        <a:t>Learn recognized language for the progress note</a:t>
                      </a:r>
                    </a:p>
                    <a:p>
                      <a:pPr marL="342900" indent="-342900">
                        <a:buAutoNum type="arabicPeriod"/>
                      </a:pPr>
                      <a:r>
                        <a:rPr lang="en-US" sz="2000" baseline="0" dirty="0" smtClean="0">
                          <a:latin typeface="Calibri Light" panose="020F0302020204030204" pitchFamily="34" charset="0"/>
                          <a:cs typeface="Calibri Light" panose="020F0302020204030204" pitchFamily="34" charset="0"/>
                        </a:rPr>
                        <a:t>Be able to decide on testing</a:t>
                      </a:r>
                    </a:p>
                    <a:p>
                      <a:pPr marL="342900" indent="-342900">
                        <a:buAutoNum type="arabicPeriod"/>
                      </a:pPr>
                      <a:r>
                        <a:rPr lang="en-US" sz="2000" baseline="0" dirty="0" smtClean="0">
                          <a:latin typeface="Calibri Light" panose="020F0302020204030204" pitchFamily="34" charset="0"/>
                          <a:cs typeface="Calibri Light" panose="020F0302020204030204" pitchFamily="34" charset="0"/>
                        </a:rPr>
                        <a:t>Anticipate lesser-considered issues and their implications</a:t>
                      </a:r>
                      <a:endParaRPr lang="en-US" sz="2000" dirty="0">
                        <a:latin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088289"/>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4565885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7779A16-415A-9145-B181-90C7EE2C2DF1}"/>
              </a:ext>
            </a:extLst>
          </p:cNvPr>
          <p:cNvSpPr txBox="1">
            <a:spLocks/>
          </p:cNvSpPr>
          <p:nvPr/>
        </p:nvSpPr>
        <p:spPr>
          <a:xfrm>
            <a:off x="0" y="2909003"/>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rPr>
              <a:t>Questions?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4203930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8992"/>
            <a:ext cx="12192000" cy="965200"/>
          </a:xfrm>
        </p:spPr>
        <p:txBody>
          <a:bodyPr anchor="ctr"/>
          <a:lstStyle/>
          <a:p>
            <a:pPr algn="ctr"/>
            <a:r>
              <a:rPr lang="en-US" b="1" dirty="0" smtClean="0">
                <a:latin typeface="Calibri Light" panose="020F0302020204030204" pitchFamily="34" charset="0"/>
                <a:cs typeface="Calibri Light" panose="020F0302020204030204" pitchFamily="34" charset="0"/>
              </a:rPr>
              <a:t>Assignments</a:t>
            </a:r>
            <a:endParaRPr lang="en-US"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560320" y="2634192"/>
            <a:ext cx="6340812" cy="3780896"/>
          </a:xfrm>
        </p:spPr>
        <p:txBody>
          <a:bodyPr/>
          <a:lstStyle/>
          <a:p>
            <a:pPr>
              <a:spcBef>
                <a:spcPts val="0"/>
              </a:spcBef>
              <a:spcAft>
                <a:spcPts val="1800"/>
              </a:spcAft>
              <a:buClr>
                <a:srgbClr val="4E7E74"/>
              </a:buClr>
              <a:buFont typeface="Wingdings" panose="05000000000000000000" pitchFamily="2" charset="2"/>
              <a:buChar char="ü"/>
            </a:pPr>
            <a:r>
              <a:rPr lang="en-US" dirty="0">
                <a:latin typeface="Calibri Light" panose="020F0302020204030204" pitchFamily="34" charset="0"/>
                <a:cs typeface="Calibri Light" panose="020F0302020204030204" pitchFamily="34" charset="0"/>
              </a:rPr>
              <a:t>Continue to work on Progress </a:t>
            </a:r>
            <a:r>
              <a:rPr lang="en-US" dirty="0" smtClean="0">
                <a:latin typeface="Calibri Light" panose="020F0302020204030204" pitchFamily="34" charset="0"/>
                <a:cs typeface="Calibri Light" panose="020F0302020204030204" pitchFamily="34" charset="0"/>
              </a:rPr>
              <a:t>Checklist</a:t>
            </a:r>
          </a:p>
          <a:p>
            <a:pPr>
              <a:spcBef>
                <a:spcPts val="0"/>
              </a:spcBef>
              <a:spcAft>
                <a:spcPts val="1800"/>
              </a:spcAft>
              <a:buClr>
                <a:srgbClr val="4E7E74"/>
              </a:buClr>
              <a:buFont typeface="Wingdings" panose="05000000000000000000" pitchFamily="2" charset="2"/>
              <a:buChar char="ü"/>
            </a:pPr>
            <a:r>
              <a:rPr lang="en-US" dirty="0" smtClean="0">
                <a:latin typeface="Calibri Light" panose="020F0302020204030204" pitchFamily="34" charset="0"/>
                <a:cs typeface="Calibri Light" panose="020F0302020204030204" pitchFamily="34" charset="0"/>
              </a:rPr>
              <a:t>Draft </a:t>
            </a:r>
            <a:r>
              <a:rPr lang="en-US" dirty="0">
                <a:latin typeface="Calibri Light" panose="020F0302020204030204" pitchFamily="34" charset="0"/>
                <a:cs typeface="Calibri Light" panose="020F0302020204030204" pitchFamily="34" charset="0"/>
              </a:rPr>
              <a:t>didactic curriculum </a:t>
            </a:r>
          </a:p>
          <a:p>
            <a:pPr>
              <a:spcBef>
                <a:spcPts val="0"/>
              </a:spcBef>
              <a:spcAft>
                <a:spcPts val="1800"/>
              </a:spcAft>
              <a:buClr>
                <a:srgbClr val="4E7E74"/>
              </a:buClr>
              <a:buFont typeface="Wingdings" panose="05000000000000000000" pitchFamily="2" charset="2"/>
              <a:buChar char="ü"/>
            </a:pPr>
            <a:endParaRPr lang="en-US"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pic>
        <p:nvPicPr>
          <p:cNvPr id="5" name="Picture 4"/>
          <p:cNvPicPr>
            <a:picLocks noChangeAspect="1"/>
          </p:cNvPicPr>
          <p:nvPr/>
        </p:nvPicPr>
        <p:blipFill>
          <a:blip r:embed="rId4"/>
          <a:stretch>
            <a:fillRect/>
          </a:stretch>
        </p:blipFill>
        <p:spPr>
          <a:xfrm>
            <a:off x="7855789" y="3422057"/>
            <a:ext cx="3318294" cy="3225258"/>
          </a:xfrm>
          <a:prstGeom prst="rect">
            <a:avLst/>
          </a:prstGeom>
        </p:spPr>
      </p:pic>
      <p:sp>
        <p:nvSpPr>
          <p:cNvPr id="6" name="TextBox 5"/>
          <p:cNvSpPr txBox="1"/>
          <p:nvPr/>
        </p:nvSpPr>
        <p:spPr>
          <a:xfrm>
            <a:off x="6901132" y="2634192"/>
            <a:ext cx="522760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E7E74"/>
                </a:solidFill>
                <a:effectLst/>
                <a:uLnTx/>
                <a:uFillTx/>
                <a:latin typeface="Century Gothic" panose="020F0302020204030204"/>
                <a:ea typeface="+mn-ea"/>
                <a:cs typeface="+mn-cs"/>
              </a:rPr>
              <a:t>Access the Google Drive to upload deliverables: </a:t>
            </a:r>
            <a:endParaRPr kumimoji="0" lang="en-US" sz="2400" b="1" i="0" u="none" strike="noStrike" kern="1200" cap="none" spc="0" normalizeH="0" baseline="0" noProof="0" dirty="0">
              <a:ln>
                <a:noFill/>
              </a:ln>
              <a:solidFill>
                <a:srgbClr val="4E7E74"/>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6569160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8992"/>
            <a:ext cx="12192000" cy="965200"/>
          </a:xfrm>
        </p:spPr>
        <p:txBody>
          <a:bodyPr anchor="ctr"/>
          <a:lstStyle/>
          <a:p>
            <a:pPr algn="ctr"/>
            <a:r>
              <a:rPr lang="en-US" b="1" dirty="0" smtClean="0">
                <a:latin typeface="Calibri Light" panose="020F0302020204030204" pitchFamily="34" charset="0"/>
                <a:cs typeface="Calibri Light" panose="020F0302020204030204" pitchFamily="34" charset="0"/>
              </a:rPr>
              <a:t>Next Steps</a:t>
            </a:r>
            <a:endParaRPr lang="en-US"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560321" y="2634192"/>
            <a:ext cx="10636766" cy="3780896"/>
          </a:xfrm>
        </p:spPr>
        <p:txBody>
          <a:bodyPr/>
          <a:lstStyle/>
          <a:p>
            <a:pPr>
              <a:buClr>
                <a:srgbClr val="4E7E74"/>
              </a:buClr>
            </a:pPr>
            <a:r>
              <a:rPr lang="en-US" b="1" dirty="0" smtClean="0">
                <a:latin typeface="Calibri Light" panose="020F0302020204030204" pitchFamily="34" charset="0"/>
                <a:cs typeface="Calibri Light" panose="020F0302020204030204" pitchFamily="34" charset="0"/>
              </a:rPr>
              <a:t>Coach Calls</a:t>
            </a:r>
          </a:p>
          <a:p>
            <a:pPr lvl="1">
              <a:spcBef>
                <a:spcPts val="0"/>
              </a:spcBef>
              <a:spcAft>
                <a:spcPts val="600"/>
              </a:spcAft>
              <a:buClr>
                <a:srgbClr val="4E7E74"/>
              </a:buClr>
            </a:pPr>
            <a:r>
              <a:rPr lang="en-US" dirty="0" smtClean="0">
                <a:latin typeface="Calibri Light" panose="020F0302020204030204" pitchFamily="34" charset="0"/>
                <a:cs typeface="Calibri Light" panose="020F0302020204030204" pitchFamily="34" charset="0"/>
              </a:rPr>
              <a:t>Tuesday January 28</a:t>
            </a:r>
            <a:r>
              <a:rPr lang="en-US" baseline="30000" dirty="0" smtClean="0">
                <a:latin typeface="Calibri Light" panose="020F0302020204030204" pitchFamily="34" charset="0"/>
                <a:cs typeface="Calibri Light" panose="020F0302020204030204" pitchFamily="34" charset="0"/>
              </a:rPr>
              <a:t>th</a:t>
            </a:r>
            <a:r>
              <a:rPr lang="en-US" dirty="0" smtClean="0">
                <a:latin typeface="Calibri Light" panose="020F0302020204030204" pitchFamily="34" charset="0"/>
                <a:cs typeface="Calibri Light" panose="020F0302020204030204" pitchFamily="34" charset="0"/>
              </a:rPr>
              <a:t> 1:00pm </a:t>
            </a:r>
            <a:r>
              <a:rPr lang="en-US" dirty="0">
                <a:latin typeface="Calibri Light" panose="020F0302020204030204" pitchFamily="34" charset="0"/>
                <a:cs typeface="Calibri Light" panose="020F0302020204030204" pitchFamily="34" charset="0"/>
              </a:rPr>
              <a:t>Eastern / 10:00am Pacific</a:t>
            </a:r>
            <a:endParaRPr lang="en-US" dirty="0" smtClean="0">
              <a:latin typeface="Calibri Light" panose="020F0302020204030204" pitchFamily="34" charset="0"/>
              <a:cs typeface="Calibri Light" panose="020F0302020204030204" pitchFamily="34" charset="0"/>
            </a:endParaRPr>
          </a:p>
          <a:p>
            <a:pPr lvl="1">
              <a:spcBef>
                <a:spcPts val="0"/>
              </a:spcBef>
              <a:spcAft>
                <a:spcPts val="600"/>
              </a:spcAft>
              <a:buClr>
                <a:srgbClr val="4E7E74"/>
              </a:buClr>
            </a:pPr>
            <a:r>
              <a:rPr lang="en-US" dirty="0" smtClean="0">
                <a:latin typeface="Calibri Light" panose="020F0302020204030204" pitchFamily="34" charset="0"/>
                <a:cs typeface="Calibri Light" panose="020F0302020204030204" pitchFamily="34" charset="0"/>
              </a:rPr>
              <a:t>Tuesday February 4</a:t>
            </a:r>
            <a:r>
              <a:rPr lang="en-US" baseline="30000" dirty="0" smtClean="0">
                <a:latin typeface="Calibri Light" panose="020F0302020204030204" pitchFamily="34" charset="0"/>
                <a:cs typeface="Calibri Light" panose="020F0302020204030204" pitchFamily="34" charset="0"/>
              </a:rPr>
              <a:t>th</a:t>
            </a:r>
            <a:r>
              <a:rPr lang="en-US" dirty="0" smtClean="0">
                <a:latin typeface="Calibri Light" panose="020F0302020204030204" pitchFamily="34" charset="0"/>
                <a:cs typeface="Calibri Light" panose="020F0302020204030204" pitchFamily="34" charset="0"/>
              </a:rPr>
              <a:t> 1:00pm </a:t>
            </a:r>
            <a:r>
              <a:rPr lang="en-US" dirty="0">
                <a:latin typeface="Calibri Light" panose="020F0302020204030204" pitchFamily="34" charset="0"/>
                <a:cs typeface="Calibri Light" panose="020F0302020204030204" pitchFamily="34" charset="0"/>
              </a:rPr>
              <a:t>Eastern / 10:00am Pacific</a:t>
            </a:r>
            <a:endParaRPr lang="en-US" dirty="0" smtClean="0">
              <a:latin typeface="Calibri Light" panose="020F0302020204030204" pitchFamily="34" charset="0"/>
              <a:cs typeface="Calibri Light" panose="020F0302020204030204" pitchFamily="34" charset="0"/>
            </a:endParaRPr>
          </a:p>
          <a:p>
            <a:pPr>
              <a:buClr>
                <a:srgbClr val="4E7E74"/>
              </a:buClr>
            </a:pPr>
            <a:r>
              <a:rPr lang="en-US" b="1" dirty="0" smtClean="0">
                <a:latin typeface="Calibri Light" panose="020F0302020204030204" pitchFamily="34" charset="0"/>
                <a:cs typeface="Calibri Light" panose="020F0302020204030204" pitchFamily="34" charset="0"/>
              </a:rPr>
              <a:t>Session 5</a:t>
            </a:r>
            <a:r>
              <a:rPr lang="en-US" dirty="0" smtClean="0">
                <a:latin typeface="Calibri Light" panose="020F0302020204030204" pitchFamily="34" charset="0"/>
                <a:cs typeface="Calibri Light" panose="020F0302020204030204" pitchFamily="34" charset="0"/>
              </a:rPr>
              <a:t>: Tuesday February 11</a:t>
            </a:r>
            <a:r>
              <a:rPr lang="en-US" baseline="30000" dirty="0" smtClean="0">
                <a:latin typeface="Calibri Light" panose="020F0302020204030204" pitchFamily="34" charset="0"/>
                <a:cs typeface="Calibri Light" panose="020F0302020204030204" pitchFamily="34" charset="0"/>
              </a:rPr>
              <a:t>th</a:t>
            </a:r>
            <a:r>
              <a:rPr lang="en-US" dirty="0" smtClean="0">
                <a:latin typeface="Calibri Light" panose="020F0302020204030204" pitchFamily="34" charset="0"/>
                <a:cs typeface="Calibri Light" panose="020F0302020204030204" pitchFamily="34" charset="0"/>
              </a:rPr>
              <a:t> 1:00pm Eastern / 10:00am Pacific</a:t>
            </a:r>
          </a:p>
          <a:p>
            <a:pPr lvl="1">
              <a:buClr>
                <a:srgbClr val="4E7E74"/>
              </a:buClr>
            </a:pPr>
            <a:r>
              <a:rPr lang="en-US" sz="1800" dirty="0">
                <a:latin typeface="Calibri Light" panose="020F0302020204030204" pitchFamily="34" charset="0"/>
                <a:cs typeface="Calibri Light" panose="020F0302020204030204" pitchFamily="34" charset="0"/>
              </a:rPr>
              <a:t>Evaluation of the postgraduate residency program and </a:t>
            </a:r>
            <a:r>
              <a:rPr lang="en-US" sz="1800" dirty="0" smtClean="0">
                <a:latin typeface="Calibri Light" panose="020F0302020204030204" pitchFamily="34" charset="0"/>
                <a:cs typeface="Calibri Light" panose="020F0302020204030204" pitchFamily="34" charset="0"/>
              </a:rPr>
              <a:t>of </a:t>
            </a:r>
            <a:r>
              <a:rPr lang="en-US" sz="1800" dirty="0">
                <a:latin typeface="Calibri Light" panose="020F0302020204030204" pitchFamily="34" charset="0"/>
                <a:cs typeface="Calibri Light" panose="020F0302020204030204" pitchFamily="34" charset="0"/>
              </a:rPr>
              <a:t>the resident learner </a:t>
            </a:r>
          </a:p>
          <a:p>
            <a:pPr lvl="1">
              <a:buClr>
                <a:srgbClr val="4E7E74"/>
              </a:buClr>
            </a:pPr>
            <a:r>
              <a:rPr lang="en-US" sz="1800" dirty="0">
                <a:latin typeface="Calibri Light" panose="020F0302020204030204" pitchFamily="34" charset="0"/>
                <a:cs typeface="Calibri Light" panose="020F0302020204030204" pitchFamily="34" charset="0"/>
              </a:rPr>
              <a:t>Orientation</a:t>
            </a:r>
          </a:p>
          <a:p>
            <a:pPr lvl="1">
              <a:buClr>
                <a:srgbClr val="4E7E74"/>
              </a:buClr>
            </a:pPr>
            <a:r>
              <a:rPr lang="en-US" sz="1800" dirty="0">
                <a:latin typeface="Calibri Light" panose="020F0302020204030204" pitchFamily="34" charset="0"/>
                <a:cs typeface="Calibri Light" panose="020F0302020204030204" pitchFamily="34" charset="0"/>
              </a:rPr>
              <a:t>Graduation</a:t>
            </a:r>
          </a:p>
          <a:p>
            <a:pPr lvl="1">
              <a:spcBef>
                <a:spcPts val="600"/>
              </a:spcBef>
              <a:buClr>
                <a:srgbClr val="4E7E74"/>
              </a:buClr>
            </a:pPr>
            <a:r>
              <a:rPr lang="en-US" sz="1800" dirty="0">
                <a:latin typeface="Calibri Light" panose="020F0302020204030204" pitchFamily="34" charset="0"/>
                <a:cs typeface="Calibri Light" panose="020F0302020204030204" pitchFamily="34" charset="0"/>
              </a:rPr>
              <a:t>Introduction to Accreditation by the </a:t>
            </a:r>
            <a:r>
              <a:rPr lang="en-US" sz="1800" u="sng" dirty="0">
                <a:latin typeface="Calibri Light" panose="020F0302020204030204" pitchFamily="34" charset="0"/>
                <a:cs typeface="Calibri Light" panose="020F0302020204030204" pitchFamily="34" charset="0"/>
                <a:hlinkClick r:id="rId3"/>
              </a:rPr>
              <a:t>Consortium for Advanced Practice Providers </a:t>
            </a:r>
            <a:endParaRPr lang="en-US" sz="1800" dirty="0" smtClean="0">
              <a:latin typeface="Calibri Light" panose="020F0302020204030204" pitchFamily="34" charset="0"/>
              <a:cs typeface="Calibri Light" panose="020F0302020204030204" pitchFamily="34" charset="0"/>
            </a:endParaRPr>
          </a:p>
          <a:p>
            <a:pPr>
              <a:buClr>
                <a:srgbClr val="4E7E74"/>
              </a:buClr>
            </a:pPr>
            <a:r>
              <a:rPr lang="en-US" b="1" dirty="0" smtClean="0">
                <a:solidFill>
                  <a:srgbClr val="4E7E74"/>
                </a:solidFill>
                <a:latin typeface="Calibri Light" panose="020F0302020204030204" pitchFamily="34" charset="0"/>
                <a:cs typeface="Calibri Light" panose="020F0302020204030204" pitchFamily="34" charset="0"/>
              </a:rPr>
              <a:t>Register for the </a:t>
            </a:r>
            <a:r>
              <a:rPr lang="en-US" b="1" dirty="0" smtClean="0">
                <a:solidFill>
                  <a:srgbClr val="4E7E74"/>
                </a:solidFill>
                <a:latin typeface="Calibri Light" panose="020F0302020204030204" pitchFamily="34" charset="0"/>
                <a:cs typeface="Calibri Light" panose="020F0302020204030204" pitchFamily="34" charset="0"/>
                <a:hlinkClick r:id="rId4"/>
              </a:rPr>
              <a:t>Weitzman Education Platform</a:t>
            </a:r>
            <a:r>
              <a:rPr lang="en-US" b="1" dirty="0" smtClean="0">
                <a:solidFill>
                  <a:srgbClr val="4E7E74"/>
                </a:solidFill>
                <a:latin typeface="Calibri Light" panose="020F0302020204030204" pitchFamily="34" charset="0"/>
                <a:cs typeface="Calibri Light" panose="020F0302020204030204" pitchFamily="34" charset="0"/>
              </a:rPr>
              <a:t> to                                          receive CME, resources, and more!</a:t>
            </a:r>
            <a:endParaRPr lang="en-US" b="1" dirty="0">
              <a:solidFill>
                <a:srgbClr val="4E7E74"/>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pic>
        <p:nvPicPr>
          <p:cNvPr id="5" name="Picture 4"/>
          <p:cNvPicPr>
            <a:picLocks noChangeAspect="1"/>
          </p:cNvPicPr>
          <p:nvPr/>
        </p:nvPicPr>
        <p:blipFill rotWithShape="1">
          <a:blip r:embed="rId6"/>
          <a:srcRect r="7055"/>
          <a:stretch/>
        </p:blipFill>
        <p:spPr>
          <a:xfrm>
            <a:off x="9276406" y="5016757"/>
            <a:ext cx="1477673" cy="1604354"/>
          </a:xfrm>
          <a:prstGeom prst="rect">
            <a:avLst/>
          </a:prstGeom>
          <a:ln>
            <a:solidFill>
              <a:srgbClr val="4E7E74"/>
            </a:solidFill>
          </a:ln>
        </p:spPr>
      </p:pic>
    </p:spTree>
    <p:extLst>
      <p:ext uri="{BB962C8B-B14F-4D97-AF65-F5344CB8AC3E}">
        <p14:creationId xmlns:p14="http://schemas.microsoft.com/office/powerpoint/2010/main" val="17934214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7779A16-415A-9145-B181-90C7EE2C2DF1}"/>
              </a:ext>
            </a:extLst>
          </p:cNvPr>
          <p:cNvSpPr txBox="1">
            <a:spLocks/>
          </p:cNvSpPr>
          <p:nvPr/>
        </p:nvSpPr>
        <p:spPr>
          <a:xfrm>
            <a:off x="95535" y="2813753"/>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Wrap-Up</a:t>
            </a:r>
            <a:endParaRPr kumimoji="0" lang="en-US" sz="4800" b="1" i="0" u="none" strike="noStrike" kern="1200" cap="none" spc="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0695369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8D7D4D0-5BD5-BF42-A6D5-18EF84DF8034}"/>
              </a:ext>
            </a:extLst>
          </p:cNvPr>
          <p:cNvSpPr>
            <a:spLocks noGrp="1"/>
          </p:cNvSpPr>
          <p:nvPr>
            <p:ph type="title"/>
          </p:nvPr>
        </p:nvSpPr>
        <p:spPr>
          <a:xfrm>
            <a:off x="1130591" y="140641"/>
            <a:ext cx="11199737" cy="953305"/>
          </a:xfrm>
        </p:spPr>
        <p:txBody>
          <a:bodyPr/>
          <a:lstStyle/>
          <a:p>
            <a:r>
              <a:rPr lang="en-US" dirty="0" smtClean="0"/>
              <a:t>2025 Annual Conference</a:t>
            </a:r>
            <a:endParaRPr lang="en-US" dirty="0"/>
          </a:p>
        </p:txBody>
      </p:sp>
      <p:sp>
        <p:nvSpPr>
          <p:cNvPr id="9" name="Content Placeholder 8">
            <a:extLst>
              <a:ext uri="{FF2B5EF4-FFF2-40B4-BE49-F238E27FC236}">
                <a16:creationId xmlns:a16="http://schemas.microsoft.com/office/drawing/2014/main" id="{04B43365-4364-5348-81B9-D14F304E194F}"/>
              </a:ext>
            </a:extLst>
          </p:cNvPr>
          <p:cNvSpPr>
            <a:spLocks noGrp="1"/>
          </p:cNvSpPr>
          <p:nvPr>
            <p:ph idx="1"/>
          </p:nvPr>
        </p:nvSpPr>
        <p:spPr>
          <a:xfrm>
            <a:off x="0" y="1093947"/>
            <a:ext cx="6648994" cy="5228476"/>
          </a:xfrm>
        </p:spPr>
        <p:txBody>
          <a:bodyPr>
            <a:normAutofit fontScale="92500" lnSpcReduction="20000"/>
          </a:bodyPr>
          <a:lstStyle/>
          <a:p>
            <a:r>
              <a:rPr lang="en-US" sz="2800" dirty="0" smtClean="0"/>
              <a:t>Mark your calendars and “Save the Date”! </a:t>
            </a:r>
          </a:p>
          <a:p>
            <a:r>
              <a:rPr lang="en-US" sz="2800" dirty="0" smtClean="0"/>
              <a:t>Dates: July 13 – 15, 2025</a:t>
            </a:r>
          </a:p>
          <a:p>
            <a:r>
              <a:rPr lang="en-US" sz="2800" dirty="0"/>
              <a:t> </a:t>
            </a:r>
            <a:r>
              <a:rPr lang="en-US" sz="2800" dirty="0" smtClean="0"/>
              <a:t>Location: Grand Hyatt Denver, CO</a:t>
            </a:r>
          </a:p>
          <a:p>
            <a:pPr lvl="1"/>
            <a:r>
              <a:rPr lang="en-US" sz="2800" dirty="0" smtClean="0"/>
              <a:t>Pre-Conference Workshop Offerings on 07/13</a:t>
            </a:r>
          </a:p>
          <a:p>
            <a:pPr lvl="1"/>
            <a:endParaRPr lang="en-US" sz="2800" dirty="0" smtClean="0"/>
          </a:p>
          <a:p>
            <a:pPr lvl="2"/>
            <a:r>
              <a:rPr lang="en-US" sz="2800" dirty="0" smtClean="0"/>
              <a:t>APP Leadership Workshop</a:t>
            </a:r>
          </a:p>
          <a:p>
            <a:pPr lvl="2"/>
            <a:r>
              <a:rPr lang="en-US" sz="2800" dirty="0" smtClean="0"/>
              <a:t>Administration and Operations Workshop</a:t>
            </a:r>
          </a:p>
          <a:p>
            <a:pPr lvl="2"/>
            <a:r>
              <a:rPr lang="en-US" sz="2800" dirty="0" smtClean="0"/>
              <a:t>Preceptor Development and Training Workshops </a:t>
            </a:r>
          </a:p>
          <a:p>
            <a:pPr lvl="1"/>
            <a:r>
              <a:rPr lang="en-US" sz="2800" dirty="0" smtClean="0"/>
              <a:t>2 Day General Conference on 07/14 – 07/15</a:t>
            </a:r>
          </a:p>
          <a:p>
            <a:pPr marL="609585" lvl="1" indent="0">
              <a:buNone/>
            </a:pPr>
            <a:endParaRPr lang="en-US" dirty="0" smtClean="0"/>
          </a:p>
          <a:p>
            <a:pPr lvl="1"/>
            <a:endParaRPr lang="en-US" dirty="0" smtClean="0"/>
          </a:p>
          <a:p>
            <a:endParaRPr lang="en-US" dirty="0"/>
          </a:p>
          <a:p>
            <a:pPr lvl="1"/>
            <a:endParaRPr lang="en-US" dirty="0" smtClean="0"/>
          </a:p>
          <a:p>
            <a:pPr marL="0" indent="0">
              <a:buNone/>
            </a:pPr>
            <a:endParaRPr lang="en-US" dirty="0"/>
          </a:p>
        </p:txBody>
      </p:sp>
      <p:sp>
        <p:nvSpPr>
          <p:cNvPr id="3" name="Slide Number Placeholder 2">
            <a:extLst>
              <a:ext uri="{FF2B5EF4-FFF2-40B4-BE49-F238E27FC236}">
                <a16:creationId xmlns:a16="http://schemas.microsoft.com/office/drawing/2014/main" id="{58DB9076-259D-E546-A9A9-6494109C6125}"/>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9E3D7A26-89E2-D54F-B09C-F802BB5990F3}" type="slidenum">
              <a:rPr kumimoji="0" lang="en-US" sz="1333" b="0" i="0" u="none" strike="noStrike" kern="1200" cap="none" spc="0" normalizeH="0" baseline="0" noProof="0">
                <a:ln>
                  <a:noFill/>
                </a:ln>
                <a:solidFill>
                  <a:prstClr val="white"/>
                </a:solidFill>
                <a:effectLst/>
                <a:uLnTx/>
                <a:uFillTx/>
                <a:latin typeface="Calibri"/>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55</a:t>
            </a:fld>
            <a:endParaRPr kumimoji="0" lang="en-US" sz="1333"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9164" y="1172094"/>
            <a:ext cx="5622836" cy="4613565"/>
          </a:xfrm>
          <a:prstGeom prst="rect">
            <a:avLst/>
          </a:prstGeom>
        </p:spPr>
      </p:pic>
    </p:spTree>
    <p:extLst>
      <p:ext uri="{BB962C8B-B14F-4D97-AF65-F5344CB8AC3E}">
        <p14:creationId xmlns:p14="http://schemas.microsoft.com/office/powerpoint/2010/main" val="132085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1000"/>
                                        <p:tgtEl>
                                          <p:spTgt spid="9">
                                            <p:txEl>
                                              <p:pRg st="1" end="1"/>
                                            </p:txEl>
                                          </p:spTgt>
                                        </p:tgtEl>
                                      </p:cBhvr>
                                    </p:animEffect>
                                    <p:anim calcmode="lin" valueType="num">
                                      <p:cBhvr>
                                        <p:cTn id="2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1000"/>
                                        <p:tgtEl>
                                          <p:spTgt spid="9">
                                            <p:txEl>
                                              <p:pRg st="2" end="2"/>
                                            </p:txEl>
                                          </p:spTgt>
                                        </p:tgtEl>
                                      </p:cBhvr>
                                    </p:animEffect>
                                    <p:anim calcmode="lin" valueType="num">
                                      <p:cBhvr>
                                        <p:cTn id="2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1000"/>
                                        <p:tgtEl>
                                          <p:spTgt spid="9">
                                            <p:txEl>
                                              <p:pRg st="3" end="3"/>
                                            </p:txEl>
                                          </p:spTgt>
                                        </p:tgtEl>
                                      </p:cBhvr>
                                    </p:animEffect>
                                    <p:anim calcmode="lin" valueType="num">
                                      <p:cBhvr>
                                        <p:cTn id="3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fade">
                                      <p:cBhvr>
                                        <p:cTn id="36" dur="1000"/>
                                        <p:tgtEl>
                                          <p:spTgt spid="9">
                                            <p:txEl>
                                              <p:pRg st="5" end="5"/>
                                            </p:txEl>
                                          </p:spTgt>
                                        </p:tgtEl>
                                      </p:cBhvr>
                                    </p:animEffect>
                                    <p:anim calcmode="lin" valueType="num">
                                      <p:cBhvr>
                                        <p:cTn id="37"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9">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Effect transition="in" filter="fade">
                                      <p:cBhvr>
                                        <p:cTn id="41" dur="1000"/>
                                        <p:tgtEl>
                                          <p:spTgt spid="9">
                                            <p:txEl>
                                              <p:pRg st="6" end="6"/>
                                            </p:txEl>
                                          </p:spTgt>
                                        </p:tgtEl>
                                      </p:cBhvr>
                                    </p:animEffect>
                                    <p:anim calcmode="lin" valueType="num">
                                      <p:cBhvr>
                                        <p:cTn id="42"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9">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Effect transition="in" filter="fade">
                                      <p:cBhvr>
                                        <p:cTn id="46" dur="1000"/>
                                        <p:tgtEl>
                                          <p:spTgt spid="9">
                                            <p:txEl>
                                              <p:pRg st="7" end="7"/>
                                            </p:txEl>
                                          </p:spTgt>
                                        </p:tgtEl>
                                      </p:cBhvr>
                                    </p:animEffect>
                                    <p:anim calcmode="lin" valueType="num">
                                      <p:cBhvr>
                                        <p:cTn id="47"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9">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9">
                                            <p:txEl>
                                              <p:pRg st="8" end="8"/>
                                            </p:txEl>
                                          </p:spTgt>
                                        </p:tgtEl>
                                        <p:attrNameLst>
                                          <p:attrName>style.visibility</p:attrName>
                                        </p:attrNameLst>
                                      </p:cBhvr>
                                      <p:to>
                                        <p:strVal val="visible"/>
                                      </p:to>
                                    </p:set>
                                    <p:animEffect transition="in" filter="fade">
                                      <p:cBhvr>
                                        <p:cTn id="51" dur="1000"/>
                                        <p:tgtEl>
                                          <p:spTgt spid="9">
                                            <p:txEl>
                                              <p:pRg st="8" end="8"/>
                                            </p:txEl>
                                          </p:spTgt>
                                        </p:tgtEl>
                                      </p:cBhvr>
                                    </p:animEffect>
                                    <p:anim calcmode="lin" valueType="num">
                                      <p:cBhvr>
                                        <p:cTn id="52"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3" name="Title 2">
            <a:extLst>
              <a:ext uri="{FF2B5EF4-FFF2-40B4-BE49-F238E27FC236}">
                <a16:creationId xmlns:a16="http://schemas.microsoft.com/office/drawing/2014/main" id="{27779A16-415A-9145-B181-90C7EE2C2DF1}"/>
              </a:ext>
            </a:extLst>
          </p:cNvPr>
          <p:cNvSpPr txBox="1">
            <a:spLocks/>
          </p:cNvSpPr>
          <p:nvPr/>
        </p:nvSpPr>
        <p:spPr>
          <a:xfrm>
            <a:off x="0" y="1205588"/>
            <a:ext cx="12192000" cy="724429"/>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Explore more resources!</a:t>
            </a:r>
            <a:endParaRPr kumimoji="0" lang="en-US" sz="4800" b="1" i="0" u="none" strike="noStrike" kern="1200" cap="none" spc="-3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endParaRPr>
          </a:p>
        </p:txBody>
      </p:sp>
      <p:pic>
        <p:nvPicPr>
          <p:cNvPr id="4" name="Picture 3"/>
          <p:cNvPicPr>
            <a:picLocks noChangeAspect="1"/>
          </p:cNvPicPr>
          <p:nvPr/>
        </p:nvPicPr>
        <p:blipFill>
          <a:blip r:embed="rId4"/>
          <a:stretch>
            <a:fillRect/>
          </a:stretch>
        </p:blipFill>
        <p:spPr>
          <a:xfrm>
            <a:off x="531033" y="2993714"/>
            <a:ext cx="2643530" cy="296978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4563" y="3302550"/>
            <a:ext cx="3642800" cy="2126508"/>
          </a:xfrm>
          <a:prstGeom prst="rect">
            <a:avLst/>
          </a:prstGeom>
        </p:spPr>
      </p:pic>
      <p:sp>
        <p:nvSpPr>
          <p:cNvPr id="6" name="Title 2">
            <a:extLst>
              <a:ext uri="{FF2B5EF4-FFF2-40B4-BE49-F238E27FC236}">
                <a16:creationId xmlns:a16="http://schemas.microsoft.com/office/drawing/2014/main" id="{27779A16-415A-9145-B181-90C7EE2C2DF1}"/>
              </a:ext>
            </a:extLst>
          </p:cNvPr>
          <p:cNvSpPr txBox="1">
            <a:spLocks/>
          </p:cNvSpPr>
          <p:nvPr/>
        </p:nvSpPr>
        <p:spPr>
          <a:xfrm>
            <a:off x="531033" y="2155371"/>
            <a:ext cx="6366512" cy="724429"/>
          </a:xfrm>
          <a:prstGeom prst="rect">
            <a:avLst/>
          </a:prstGeom>
        </p:spPr>
        <p:txBody>
          <a:bodyPr vert="horz" lIns="91440" tIns="45720" rIns="91440" bIns="45720" rtlCol="0" anchor="t">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National Learning Library: </a:t>
            </a:r>
            <a:br>
              <a:rPr kumimoji="0" lang="en-US" sz="4400" b="1" i="0"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br>
            <a:r>
              <a:rPr kumimoji="0" lang="en-US" sz="3600" b="1" i="0" u="none" strike="noStrike" kern="1200" cap="none" spc="-30" normalizeH="0" baseline="0" noProof="0" dirty="0" smtClean="0">
                <a:ln>
                  <a:noFill/>
                </a:ln>
                <a:solidFill>
                  <a:srgbClr val="1DAF4C"/>
                </a:solidFill>
                <a:effectLst/>
                <a:uLnTx/>
                <a:uFillTx/>
                <a:latin typeface="Calibri Light" panose="020F0302020204030204" pitchFamily="34" charset="0"/>
                <a:ea typeface="+mj-ea"/>
                <a:cs typeface="Calibri Light" panose="020F0302020204030204" pitchFamily="34" charset="0"/>
              </a:rPr>
              <a:t>Resources for Clinical Workforce Development</a:t>
            </a:r>
            <a:endParaRPr kumimoji="0" lang="en-US" sz="3600" b="1" i="0" u="none" strike="noStrike" kern="1200" cap="none" spc="-30" normalizeH="0" baseline="0" noProof="0" dirty="0">
              <a:ln>
                <a:noFill/>
              </a:ln>
              <a:solidFill>
                <a:srgbClr val="1DAF4C"/>
              </a:solidFill>
              <a:effectLst/>
              <a:uLnTx/>
              <a:uFillTx/>
              <a:latin typeface="Calibri Light" panose="020F0302020204030204" pitchFamily="34" charset="0"/>
              <a:ea typeface="+mj-ea"/>
              <a:cs typeface="Calibri Light" panose="020F0302020204030204" pitchFamily="34" charset="0"/>
            </a:endParaRPr>
          </a:p>
        </p:txBody>
      </p:sp>
      <p:sp>
        <p:nvSpPr>
          <p:cNvPr id="7" name="Rectangle 6"/>
          <p:cNvSpPr/>
          <p:nvPr/>
        </p:nvSpPr>
        <p:spPr>
          <a:xfrm>
            <a:off x="970765" y="6072283"/>
            <a:ext cx="5406866"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hlinkClick r:id="rId6"/>
              </a:rPr>
              <a:t>https://</a:t>
            </a: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6"/>
              </a:rPr>
              <a:t>www.weitzmaninstitute.org/ncaresources</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p>
        </p:txBody>
      </p:sp>
      <p:cxnSp>
        <p:nvCxnSpPr>
          <p:cNvPr id="8" name="Straight Connector 7"/>
          <p:cNvCxnSpPr/>
          <p:nvPr/>
        </p:nvCxnSpPr>
        <p:spPr>
          <a:xfrm>
            <a:off x="6897546" y="1945342"/>
            <a:ext cx="0" cy="4483167"/>
          </a:xfrm>
          <a:prstGeom prst="line">
            <a:avLst/>
          </a:prstGeom>
          <a:ln>
            <a:solidFill>
              <a:srgbClr val="4E7E74"/>
            </a:solidFill>
          </a:ln>
        </p:spPr>
        <p:style>
          <a:lnRef idx="3">
            <a:schemeClr val="accent1"/>
          </a:lnRef>
          <a:fillRef idx="0">
            <a:schemeClr val="accent1"/>
          </a:fillRef>
          <a:effectRef idx="2">
            <a:schemeClr val="accent1"/>
          </a:effectRef>
          <a:fontRef idx="minor">
            <a:schemeClr val="tx1"/>
          </a:fontRef>
        </p:style>
      </p:cxnSp>
      <p:sp>
        <p:nvSpPr>
          <p:cNvPr id="9" name="Rectangle 8"/>
          <p:cNvSpPr/>
          <p:nvPr/>
        </p:nvSpPr>
        <p:spPr>
          <a:xfrm>
            <a:off x="7713509" y="6072283"/>
            <a:ext cx="393530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hlinkClick r:id="rId7"/>
              </a:rPr>
              <a:t>https://www.healthcenterinfo.org</a:t>
            </a: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7"/>
              </a:rPr>
              <a:t>/</a:t>
            </a: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10" name="Title 2">
            <a:extLst>
              <a:ext uri="{FF2B5EF4-FFF2-40B4-BE49-F238E27FC236}">
                <a16:creationId xmlns:a16="http://schemas.microsoft.com/office/drawing/2014/main" id="{27779A16-415A-9145-B181-90C7EE2C2DF1}"/>
              </a:ext>
            </a:extLst>
          </p:cNvPr>
          <p:cNvSpPr txBox="1">
            <a:spLocks/>
          </p:cNvSpPr>
          <p:nvPr/>
        </p:nvSpPr>
        <p:spPr>
          <a:xfrm>
            <a:off x="6897546" y="2186020"/>
            <a:ext cx="5294454"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3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rPr>
              <a:t>Health Center </a:t>
            </a:r>
            <a:endParaRPr kumimoji="0" lang="en-US" sz="3000" b="1" i="0"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Resource </a:t>
            </a:r>
            <a:r>
              <a:rPr kumimoji="0" lang="en-US" sz="3000" b="1" i="0" u="none" strike="noStrike" kern="1200" cap="none" spc="-3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rPr>
              <a:t>Clearinghouse</a:t>
            </a:r>
          </a:p>
        </p:txBody>
      </p:sp>
      <p:pic>
        <p:nvPicPr>
          <p:cNvPr id="11" name="Picture 10"/>
          <p:cNvPicPr>
            <a:picLocks noChangeAspect="1"/>
          </p:cNvPicPr>
          <p:nvPr/>
        </p:nvPicPr>
        <p:blipFill>
          <a:blip r:embed="rId8"/>
          <a:stretch>
            <a:fillRect/>
          </a:stretch>
        </p:blipFill>
        <p:spPr>
          <a:xfrm>
            <a:off x="7550684" y="4204420"/>
            <a:ext cx="4131325" cy="1867863"/>
          </a:xfrm>
          <a:prstGeom prst="rect">
            <a:avLst/>
          </a:prstGeom>
        </p:spPr>
      </p:pic>
      <p:pic>
        <p:nvPicPr>
          <p:cNvPr id="12" name="Picture 11"/>
          <p:cNvPicPr>
            <a:picLocks noChangeAspect="1"/>
          </p:cNvPicPr>
          <p:nvPr/>
        </p:nvPicPr>
        <p:blipFill>
          <a:blip r:embed="rId9"/>
          <a:stretch>
            <a:fillRect/>
          </a:stretch>
        </p:blipFill>
        <p:spPr>
          <a:xfrm>
            <a:off x="7550685" y="3260434"/>
            <a:ext cx="4131324" cy="943986"/>
          </a:xfrm>
          <a:prstGeom prst="rect">
            <a:avLst/>
          </a:prstGeom>
          <a:ln>
            <a:noFill/>
          </a:ln>
        </p:spPr>
      </p:pic>
    </p:spTree>
    <p:extLst>
      <p:ext uri="{BB962C8B-B14F-4D97-AF65-F5344CB8AC3E}">
        <p14:creationId xmlns:p14="http://schemas.microsoft.com/office/powerpoint/2010/main" val="27525577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3" name="Title 2">
            <a:extLst>
              <a:ext uri="{FF2B5EF4-FFF2-40B4-BE49-F238E27FC236}">
                <a16:creationId xmlns:a16="http://schemas.microsoft.com/office/drawing/2014/main" id="{27779A16-415A-9145-B181-90C7EE2C2DF1}"/>
              </a:ext>
            </a:extLst>
          </p:cNvPr>
          <p:cNvSpPr txBox="1">
            <a:spLocks/>
          </p:cNvSpPr>
          <p:nvPr/>
        </p:nvSpPr>
        <p:spPr>
          <a:xfrm>
            <a:off x="0" y="1893702"/>
            <a:ext cx="12192000" cy="724429"/>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Contact Us! </a:t>
            </a:r>
            <a:endParaRPr kumimoji="0" lang="en-US" sz="4400" b="1" i="0" u="none" strike="noStrike" kern="1200" cap="none" spc="-3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endParaRPr>
          </a:p>
        </p:txBody>
      </p:sp>
      <p:sp>
        <p:nvSpPr>
          <p:cNvPr id="5" name="TextBox 4"/>
          <p:cNvSpPr txBox="1"/>
          <p:nvPr/>
        </p:nvSpPr>
        <p:spPr>
          <a:xfrm>
            <a:off x="560320" y="2618131"/>
            <a:ext cx="3241342" cy="12618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Amanda Schiessl</a:t>
            </a: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Program </a:t>
            </a: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Director/Co-PI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4"/>
              </a:rPr>
              <a:t>Amanda@mwhs1.com</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6" name="TextBox 5"/>
          <p:cNvSpPr txBox="1"/>
          <p:nvPr/>
        </p:nvSpPr>
        <p:spPr>
          <a:xfrm>
            <a:off x="4407089" y="2618131"/>
            <a:ext cx="3377821" cy="12618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Meaghan Angers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Senior Program Manager</a:t>
            </a:r>
            <a:endPar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5"/>
              </a:rPr>
              <a:t>angersm@mwhs1.com</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8" name="TextBox 7"/>
          <p:cNvSpPr txBox="1"/>
          <p:nvPr/>
        </p:nvSpPr>
        <p:spPr>
          <a:xfrm>
            <a:off x="8390337" y="2618131"/>
            <a:ext cx="3377821" cy="12618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Bianca Flowers</a:t>
            </a:r>
            <a:endPar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Program Manager</a:t>
            </a:r>
            <a:endPar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6"/>
              </a:rPr>
              <a:t>flowerb@mwhs1.com</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7" name="TextBox 6"/>
          <p:cNvSpPr txBox="1"/>
          <p:nvPr/>
        </p:nvSpPr>
        <p:spPr>
          <a:xfrm>
            <a:off x="0" y="4244610"/>
            <a:ext cx="1219200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E74BD"/>
                </a:solidFill>
                <a:effectLst/>
                <a:uLnTx/>
                <a:uFillTx/>
                <a:latin typeface="Calibri Light" panose="020F0302020204030204" pitchFamily="34" charset="0"/>
                <a:ea typeface="+mn-ea"/>
                <a:cs typeface="Calibri Light" panose="020F0302020204030204" pitchFamily="34" charset="0"/>
              </a:rPr>
              <a:t>REMINDER: </a:t>
            </a:r>
            <a:r>
              <a:rPr kumimoji="0" lang="en-US" sz="3200" b="0" i="0" u="none" strike="noStrike" kern="1200" cap="none" spc="0" normalizeH="0" baseline="0" noProof="0" dirty="0">
                <a:ln>
                  <a:noFill/>
                </a:ln>
                <a:solidFill>
                  <a:srgbClr val="0E74BD"/>
                </a:solidFill>
                <a:effectLst/>
                <a:uLnTx/>
                <a:uFillTx/>
                <a:latin typeface="Calibri Light" panose="020F0302020204030204" pitchFamily="34" charset="0"/>
                <a:ea typeface="+mn-ea"/>
                <a:cs typeface="Calibri Light" panose="020F0302020204030204" pitchFamily="34" charset="0"/>
              </a:rPr>
              <a:t>Complete evaluation in the poll!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lvl="0" algn="ctr" defTabSz="457200">
              <a:defRPr/>
            </a:pPr>
            <a:r>
              <a:rPr lang="en-US" sz="3200" dirty="0">
                <a:solidFill>
                  <a:prstClr val="black"/>
                </a:solidFill>
                <a:latin typeface="Calibri Light" panose="020F0302020204030204" pitchFamily="34" charset="0"/>
                <a:cs typeface="Calibri Light" panose="020F0302020204030204" pitchFamily="34" charset="0"/>
              </a:rPr>
              <a:t>Next Learning Session is </a:t>
            </a:r>
            <a:r>
              <a:rPr lang="en-US" sz="3200" b="1" dirty="0">
                <a:solidFill>
                  <a:prstClr val="black"/>
                </a:solidFill>
                <a:latin typeface="Calibri Light" panose="020F0302020204030204" pitchFamily="34" charset="0"/>
                <a:cs typeface="Calibri Light" panose="020F0302020204030204" pitchFamily="34" charset="0"/>
              </a:rPr>
              <a:t>Tuesday February 11</a:t>
            </a:r>
            <a:r>
              <a:rPr lang="en-US" sz="3200" b="1" baseline="30000" dirty="0">
                <a:solidFill>
                  <a:prstClr val="black"/>
                </a:solidFill>
                <a:latin typeface="Calibri Light" panose="020F0302020204030204" pitchFamily="34" charset="0"/>
                <a:cs typeface="Calibri Light" panose="020F0302020204030204" pitchFamily="34" charset="0"/>
              </a:rPr>
              <a:t>th</a:t>
            </a:r>
            <a:r>
              <a:rPr lang="en-US" sz="3200" b="1" dirty="0">
                <a:solidFill>
                  <a:prstClr val="black"/>
                </a:solidFill>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674062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0320" y="1485719"/>
            <a:ext cx="8128819" cy="80584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rPr>
              <a:t>Locations &amp; Service Sites</a:t>
            </a:r>
            <a:endParaRPr kumimoji="0" lang="en-US" sz="4400" b="1" i="0" u="none" strike="noStrike" kern="1200" cap="none" spc="0" normalizeH="0" baseline="0" noProof="0" dirty="0">
              <a:ln>
                <a:noFill/>
              </a:ln>
              <a:solidFill>
                <a:srgbClr val="00529C"/>
              </a:solidFill>
              <a:effectLst/>
              <a:uLnTx/>
              <a:uFillTx/>
              <a:latin typeface="Calibri Light" panose="020F0302020204030204" pitchFamily="34" charset="0"/>
              <a:ea typeface="+mj-ea"/>
              <a:cs typeface="Calibri Light" panose="020F03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2256655"/>
            <a:ext cx="5998135" cy="4227526"/>
          </a:xfrm>
          <a:prstGeom prst="rect">
            <a:avLst/>
          </a:prstGeom>
        </p:spPr>
      </p:pic>
      <p:sp>
        <p:nvSpPr>
          <p:cNvPr id="4" name="object 6"/>
          <p:cNvSpPr txBox="1"/>
          <p:nvPr/>
        </p:nvSpPr>
        <p:spPr>
          <a:xfrm>
            <a:off x="7044280" y="3381998"/>
            <a:ext cx="814705" cy="246221"/>
          </a:xfrm>
          <a:prstGeom prst="rect">
            <a:avLst/>
          </a:prstGeom>
        </p:spPr>
        <p:txBody>
          <a:bodyPr vert="horz" wrap="square" lIns="0" tIns="0" rIns="0" bIns="0" rtlCol="0">
            <a:spAutoFit/>
          </a:bodyPr>
          <a:lstStyle/>
          <a:p>
            <a:pPr marL="12700" marR="0" lvl="0" indent="0" algn="l" defTabSz="457200" rtl="0" eaLnBrk="1" fontAlgn="auto" latinLnBrk="0" hangingPunct="1">
              <a:lnSpc>
                <a:spcPct val="100000"/>
              </a:lnSpc>
              <a:spcBef>
                <a:spcPts val="0"/>
              </a:spcBef>
              <a:spcAft>
                <a:spcPts val="0"/>
              </a:spcAft>
              <a:buClrTx/>
              <a:buSzTx/>
              <a:buFontTx/>
              <a:buNone/>
              <a:tabLst/>
              <a:defRPr/>
            </a:pPr>
            <a:r>
              <a:rPr kumimoji="0" sz="1600" b="1" i="0" u="none" strike="noStrike" kern="1200" cap="none" spc="-11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sz="1600" b="1"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Profile</a:t>
            </a: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object 7"/>
          <p:cNvSpPr txBox="1"/>
          <p:nvPr/>
        </p:nvSpPr>
        <p:spPr>
          <a:xfrm>
            <a:off x="7114186" y="3742943"/>
            <a:ext cx="3573209" cy="1449115"/>
          </a:xfrm>
          <a:prstGeom prst="rect">
            <a:avLst/>
          </a:prstGeom>
        </p:spPr>
        <p:txBody>
          <a:bodyPr vert="horz" wrap="square" lIns="0" tIns="0" rIns="0" bIns="0" rtlCol="0">
            <a:spAutoFit/>
          </a:bodyPr>
          <a:lstStyle/>
          <a:p>
            <a:pPr marL="228600" marR="0" lvl="0" indent="-228600" algn="l" defTabSz="914400" rtl="0" eaLnBrk="1" fontAlgn="auto" latinLnBrk="0" hangingPunct="1">
              <a:lnSpc>
                <a:spcPct val="100000"/>
              </a:lnSpc>
              <a:spcBef>
                <a:spcPts val="0"/>
              </a:spcBef>
              <a:spcAft>
                <a:spcPts val="0"/>
              </a:spcAft>
              <a:buClr>
                <a:srgbClr val="168533"/>
              </a:buClr>
              <a:buSzPct val="80000"/>
              <a:buFont typeface=".Hiragino Kaku Gothic Interface W3"/>
              <a:buChar char="◉"/>
              <a:tabLst>
                <a:tab pos="220663" algn="l"/>
              </a:tabLst>
              <a:defRPr/>
            </a:pPr>
            <a:r>
              <a:rPr kumimoji="0" lang="en-US" sz="1800" b="0" i="0" u="none" strike="noStrike" kern="1200" cap="none" spc="-1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Founded: </a:t>
            </a:r>
            <a:r>
              <a:rPr kumimoji="0" lang="en-US" sz="1800" b="1" i="0" u="none" strike="noStrike" kern="1200" cap="none" spc="0" normalizeH="0" baseline="0" noProof="0" dirty="0">
                <a:ln>
                  <a:noFill/>
                </a:ln>
                <a:solidFill>
                  <a:srgbClr val="00529B"/>
                </a:solidFill>
                <a:effectLst/>
                <a:uLnTx/>
                <a:uFillTx/>
                <a:latin typeface="Calibri" panose="020F0502020204030204" pitchFamily="34" charset="0"/>
                <a:ea typeface="+mn-ea"/>
                <a:cs typeface="Calibri" panose="020F0502020204030204" pitchFamily="34" charset="0"/>
              </a:rPr>
              <a:t>May 1, </a:t>
            </a:r>
            <a:r>
              <a:rPr kumimoji="0" lang="en-US" sz="1800" b="1" i="0" u="none" strike="noStrike" kern="1200" cap="none" spc="-10" normalizeH="0" baseline="0" noProof="0" dirty="0">
                <a:ln>
                  <a:noFill/>
                </a:ln>
                <a:solidFill>
                  <a:srgbClr val="00529B"/>
                </a:solidFill>
                <a:effectLst/>
                <a:uLnTx/>
                <a:uFillTx/>
                <a:latin typeface="Calibri" panose="020F0502020204030204" pitchFamily="34" charset="0"/>
                <a:ea typeface="+mn-ea"/>
                <a:cs typeface="Calibri" panose="020F0502020204030204" pitchFamily="34" charset="0"/>
              </a:rPr>
              <a:t>1972</a:t>
            </a:r>
            <a:endParaRPr kumimoji="0" lang="en-US" sz="1800" b="1" i="0" u="none" strike="noStrike" kern="1200" cap="none" spc="0" normalizeH="0" baseline="0" noProof="0" dirty="0">
              <a:ln>
                <a:noFill/>
              </a:ln>
              <a:solidFill>
                <a:srgbClr val="00529B"/>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auto" latinLnBrk="0" hangingPunct="1">
              <a:lnSpc>
                <a:spcPct val="100000"/>
              </a:lnSpc>
              <a:spcBef>
                <a:spcPts val="145"/>
              </a:spcBef>
              <a:spcAft>
                <a:spcPts val="0"/>
              </a:spcAft>
              <a:buClr>
                <a:srgbClr val="168533"/>
              </a:buClr>
              <a:buSzPct val="80000"/>
              <a:buFont typeface=".Hiragino Kaku Gothic Interface W3"/>
              <a:buChar char="◉"/>
              <a:tabLst>
                <a:tab pos="220663" algn="l"/>
              </a:tabLst>
              <a:defRPr/>
            </a:pPr>
            <a:r>
              <a:rPr kumimoji="0" lang="en-US" sz="1800" b="0" i="0" u="none" strike="noStrike" kern="1200" cap="none" spc="-1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Staff:</a:t>
            </a:r>
            <a:r>
              <a:rPr kumimoji="0" lang="en-US" sz="1800" b="0" i="0" u="none" strike="noStrike" kern="1200" cap="none" spc="4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10" normalizeH="0" baseline="0" noProof="0" dirty="0">
                <a:ln>
                  <a:noFill/>
                </a:ln>
                <a:solidFill>
                  <a:srgbClr val="00529B"/>
                </a:solidFill>
                <a:effectLst/>
                <a:uLnTx/>
                <a:uFillTx/>
                <a:latin typeface="Calibri" panose="020F0502020204030204" pitchFamily="34" charset="0"/>
                <a:ea typeface="+mn-ea"/>
                <a:cs typeface="Calibri" panose="020F0502020204030204" pitchFamily="34" charset="0"/>
              </a:rPr>
              <a:t>1,400</a:t>
            </a:r>
          </a:p>
          <a:p>
            <a:pPr marL="228600" marR="0" lvl="0" indent="-228600" algn="l" defTabSz="914400" rtl="0" eaLnBrk="1" fontAlgn="auto" latinLnBrk="0" hangingPunct="1">
              <a:lnSpc>
                <a:spcPct val="100000"/>
              </a:lnSpc>
              <a:spcBef>
                <a:spcPts val="145"/>
              </a:spcBef>
              <a:spcAft>
                <a:spcPts val="0"/>
              </a:spcAft>
              <a:buClr>
                <a:srgbClr val="168533"/>
              </a:buClr>
              <a:buSzPct val="80000"/>
              <a:buFont typeface=".Hiragino Kaku Gothic Interface W3"/>
              <a:buChar char="◉"/>
              <a:tabLst>
                <a:tab pos="220663" algn="l"/>
              </a:tabLst>
              <a:defRPr/>
            </a:pPr>
            <a:r>
              <a:rPr kumimoji="0" lang="en-US" sz="1800" b="0" i="0" u="none" strike="noStrike" kern="1200" cap="none" spc="-1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Active Patients: </a:t>
            </a:r>
            <a:r>
              <a:rPr kumimoji="0" lang="en-US" sz="1800" b="1" i="0" u="none" strike="noStrike" kern="1200" cap="none" spc="-10" normalizeH="0" baseline="0" noProof="0" dirty="0">
                <a:ln>
                  <a:noFill/>
                </a:ln>
                <a:solidFill>
                  <a:srgbClr val="00529B"/>
                </a:solidFill>
                <a:effectLst/>
                <a:uLnTx/>
                <a:uFillTx/>
                <a:latin typeface="Calibri" panose="020F0502020204030204" pitchFamily="34" charset="0"/>
                <a:ea typeface="+mn-ea"/>
                <a:cs typeface="Calibri" panose="020F0502020204030204" pitchFamily="34" charset="0"/>
              </a:rPr>
              <a:t>150,000</a:t>
            </a:r>
          </a:p>
          <a:p>
            <a:pPr marL="228600" marR="0" lvl="0" indent="-228600" algn="l" defTabSz="914400" rtl="0" eaLnBrk="1" fontAlgn="auto" latinLnBrk="0" hangingPunct="1">
              <a:lnSpc>
                <a:spcPct val="100000"/>
              </a:lnSpc>
              <a:spcBef>
                <a:spcPts val="145"/>
              </a:spcBef>
              <a:spcAft>
                <a:spcPts val="0"/>
              </a:spcAft>
              <a:buClr>
                <a:srgbClr val="168533"/>
              </a:buClr>
              <a:buSzPct val="80000"/>
              <a:buFont typeface=".Hiragino Kaku Gothic Interface W3"/>
              <a:buChar char="◉"/>
              <a:tabLst>
                <a:tab pos="220663" algn="l"/>
              </a:tabLst>
              <a:defRPr/>
            </a:pPr>
            <a:r>
              <a:rPr kumimoji="0" lang="en-US" sz="1800" b="0" i="0" u="none" strike="noStrike" kern="1200" cap="none" spc="-1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Patients CY: </a:t>
            </a:r>
            <a:r>
              <a:rPr kumimoji="0" lang="en-US" sz="1800" b="1" i="0" u="none" strike="noStrike" kern="1200" cap="none" spc="-10" normalizeH="0" baseline="0" noProof="0" dirty="0">
                <a:ln>
                  <a:noFill/>
                </a:ln>
                <a:solidFill>
                  <a:srgbClr val="00529B"/>
                </a:solidFill>
                <a:effectLst/>
                <a:uLnTx/>
                <a:uFillTx/>
                <a:latin typeface="Calibri" panose="020F0502020204030204" pitchFamily="34" charset="0"/>
                <a:ea typeface="+mn-ea"/>
                <a:cs typeface="Calibri" panose="020F0502020204030204" pitchFamily="34" charset="0"/>
              </a:rPr>
              <a:t>107,225</a:t>
            </a:r>
          </a:p>
          <a:p>
            <a:pPr marL="228600" marR="0" lvl="0" indent="-228600" algn="l" defTabSz="914400" rtl="0" eaLnBrk="1" fontAlgn="auto" latinLnBrk="0" hangingPunct="1">
              <a:lnSpc>
                <a:spcPct val="100000"/>
              </a:lnSpc>
              <a:spcBef>
                <a:spcPts val="165"/>
              </a:spcBef>
              <a:spcAft>
                <a:spcPts val="0"/>
              </a:spcAft>
              <a:buClr>
                <a:srgbClr val="168533"/>
              </a:buClr>
              <a:buSzPct val="80000"/>
              <a:buFont typeface=".Hiragino Kaku Gothic Interface W3"/>
              <a:buChar char="◉"/>
              <a:tabLst>
                <a:tab pos="220663" algn="l"/>
              </a:tabLst>
              <a:defRPr/>
            </a:pPr>
            <a:r>
              <a:rPr kumimoji="0" lang="en-US" sz="180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SBHCs </a:t>
            </a:r>
            <a:r>
              <a:rPr kumimoji="0" lang="en-US" sz="1800" b="0" i="0" u="none" strike="noStrike" kern="1200" cap="none" spc="-1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across </a:t>
            </a:r>
            <a:r>
              <a:rPr kumimoji="0" lang="en-US" sz="1800" b="0" i="0" u="none" strike="noStrike" kern="1200" cap="none" spc="-3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CT: </a:t>
            </a:r>
            <a:r>
              <a:rPr kumimoji="0" lang="en-US" sz="1800" b="1" i="0" u="none" strike="noStrike" kern="1200" cap="none" spc="-10" normalizeH="0" baseline="0" noProof="0" dirty="0" smtClean="0">
                <a:ln>
                  <a:noFill/>
                </a:ln>
                <a:solidFill>
                  <a:srgbClr val="00529B"/>
                </a:solidFill>
                <a:effectLst/>
                <a:uLnTx/>
                <a:uFillTx/>
                <a:latin typeface="Calibri" panose="020F0502020204030204" pitchFamily="34" charset="0"/>
                <a:ea typeface="+mn-ea"/>
                <a:cs typeface="Calibri" panose="020F0502020204030204" pitchFamily="34" charset="0"/>
              </a:rPr>
              <a:t>152</a:t>
            </a:r>
            <a:endParaRPr kumimoji="0" lang="en-US" sz="1800" b="1" i="0" u="none" strike="noStrike" kern="1200" cap="none" spc="-10" normalizeH="0" baseline="0" noProof="0" dirty="0">
              <a:ln>
                <a:noFill/>
              </a:ln>
              <a:solidFill>
                <a:srgbClr val="00529B"/>
              </a:solidFill>
              <a:effectLst/>
              <a:uLnTx/>
              <a:uFillTx/>
              <a:latin typeface="Calibri" panose="020F0502020204030204" pitchFamily="34" charset="0"/>
              <a:ea typeface="+mn-ea"/>
              <a:cs typeface="Calibri" panose="020F0502020204030204" pitchFamily="34" charset="0"/>
            </a:endParaRPr>
          </a:p>
        </p:txBody>
      </p:sp>
      <p:sp>
        <p:nvSpPr>
          <p:cNvPr id="6" name="object 3"/>
          <p:cNvSpPr/>
          <p:nvPr/>
        </p:nvSpPr>
        <p:spPr>
          <a:xfrm>
            <a:off x="7114185" y="2077071"/>
            <a:ext cx="3114031" cy="1142336"/>
          </a:xfrm>
          <a:prstGeom prst="rect">
            <a:avLst/>
          </a:prstGeom>
          <a:blipFill>
            <a:blip r:embed="rId4"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aphicFrame>
        <p:nvGraphicFramePr>
          <p:cNvPr id="7" name="Table 6"/>
          <p:cNvGraphicFramePr>
            <a:graphicFrameLocks noGrp="1"/>
          </p:cNvGraphicFramePr>
          <p:nvPr>
            <p:extLst/>
          </p:nvPr>
        </p:nvGraphicFramePr>
        <p:xfrm>
          <a:off x="7114186" y="5303520"/>
          <a:ext cx="4001489" cy="894808"/>
        </p:xfrm>
        <a:graphic>
          <a:graphicData uri="http://schemas.openxmlformats.org/drawingml/2006/table">
            <a:tbl>
              <a:tblPr firstRow="1" bandRow="1">
                <a:tableStyleId>{5C22544A-7EE6-4342-B048-85BDC9FD1C3A}</a:tableStyleId>
              </a:tblPr>
              <a:tblGrid>
                <a:gridCol w="1220189">
                  <a:extLst>
                    <a:ext uri="{9D8B030D-6E8A-4147-A177-3AD203B41FA5}">
                      <a16:colId xmlns:a16="http://schemas.microsoft.com/office/drawing/2014/main" val="2837569830"/>
                    </a:ext>
                  </a:extLst>
                </a:gridCol>
                <a:gridCol w="927100">
                  <a:extLst>
                    <a:ext uri="{9D8B030D-6E8A-4147-A177-3AD203B41FA5}">
                      <a16:colId xmlns:a16="http://schemas.microsoft.com/office/drawing/2014/main" val="1477481705"/>
                    </a:ext>
                  </a:extLst>
                </a:gridCol>
                <a:gridCol w="927100">
                  <a:extLst>
                    <a:ext uri="{9D8B030D-6E8A-4147-A177-3AD203B41FA5}">
                      <a16:colId xmlns:a16="http://schemas.microsoft.com/office/drawing/2014/main" val="2825164198"/>
                    </a:ext>
                  </a:extLst>
                </a:gridCol>
                <a:gridCol w="927100">
                  <a:extLst>
                    <a:ext uri="{9D8B030D-6E8A-4147-A177-3AD203B41FA5}">
                      <a16:colId xmlns:a16="http://schemas.microsoft.com/office/drawing/2014/main" val="1669949797"/>
                    </a:ext>
                  </a:extLst>
                </a:gridCol>
              </a:tblGrid>
              <a:tr h="391886">
                <a:tc>
                  <a:txBody>
                    <a:bodyPr/>
                    <a:lstStyle/>
                    <a:p>
                      <a:r>
                        <a:rPr lang="en-US" sz="1400" dirty="0" smtClean="0">
                          <a:latin typeface="Calibri Light" panose="020F0302020204030204" pitchFamily="34" charset="0"/>
                          <a:cs typeface="Calibri Light" panose="020F0302020204030204" pitchFamily="34" charset="0"/>
                        </a:rPr>
                        <a:t>Year</a:t>
                      </a:r>
                      <a:endParaRPr lang="en-US" sz="1400" dirty="0">
                        <a:latin typeface="Calibri Light" panose="020F0302020204030204" pitchFamily="34" charset="0"/>
                        <a:cs typeface="Calibri Light" panose="020F0302020204030204" pitchFamily="34" charset="0"/>
                      </a:endParaRPr>
                    </a:p>
                  </a:txBody>
                  <a:tcPr marL="78502" marR="78502" marT="39251" marB="39251"/>
                </a:tc>
                <a:tc>
                  <a:txBody>
                    <a:bodyPr/>
                    <a:lstStyle/>
                    <a:p>
                      <a:r>
                        <a:rPr lang="en-US" sz="1400" dirty="0" smtClean="0">
                          <a:latin typeface="Calibri Light" panose="020F0302020204030204" pitchFamily="34" charset="0"/>
                          <a:cs typeface="Calibri Light" panose="020F0302020204030204" pitchFamily="34" charset="0"/>
                        </a:rPr>
                        <a:t>2021</a:t>
                      </a:r>
                      <a:endParaRPr lang="en-US" sz="1400" dirty="0">
                        <a:latin typeface="Calibri Light" panose="020F0302020204030204" pitchFamily="34" charset="0"/>
                        <a:cs typeface="Calibri Light" panose="020F0302020204030204" pitchFamily="34" charset="0"/>
                      </a:endParaRPr>
                    </a:p>
                  </a:txBody>
                  <a:tcPr marL="78502" marR="78502" marT="39251" marB="39251"/>
                </a:tc>
                <a:tc>
                  <a:txBody>
                    <a:bodyPr/>
                    <a:lstStyle/>
                    <a:p>
                      <a:r>
                        <a:rPr lang="en-US" sz="1400" dirty="0" smtClean="0">
                          <a:latin typeface="Calibri Light" panose="020F0302020204030204" pitchFamily="34" charset="0"/>
                          <a:cs typeface="Calibri Light" panose="020F0302020204030204" pitchFamily="34" charset="0"/>
                        </a:rPr>
                        <a:t>2022</a:t>
                      </a:r>
                      <a:endParaRPr lang="en-US" sz="1400" dirty="0">
                        <a:latin typeface="Calibri Light" panose="020F0302020204030204" pitchFamily="34" charset="0"/>
                        <a:cs typeface="Calibri Light" panose="020F0302020204030204" pitchFamily="34" charset="0"/>
                      </a:endParaRPr>
                    </a:p>
                  </a:txBody>
                  <a:tcPr marL="78502" marR="78502" marT="39251" marB="39251"/>
                </a:tc>
                <a:tc>
                  <a:txBody>
                    <a:bodyPr/>
                    <a:lstStyle/>
                    <a:p>
                      <a:r>
                        <a:rPr lang="en-US" sz="1400" dirty="0" smtClean="0">
                          <a:latin typeface="Calibri Light" panose="020F0302020204030204" pitchFamily="34" charset="0"/>
                          <a:cs typeface="Calibri Light" panose="020F0302020204030204" pitchFamily="34" charset="0"/>
                        </a:rPr>
                        <a:t>2023</a:t>
                      </a:r>
                      <a:endParaRPr lang="en-US" sz="1400" dirty="0">
                        <a:latin typeface="Calibri Light" panose="020F0302020204030204" pitchFamily="34" charset="0"/>
                        <a:cs typeface="Calibri Light" panose="020F0302020204030204" pitchFamily="34" charset="0"/>
                      </a:endParaRPr>
                    </a:p>
                  </a:txBody>
                  <a:tcPr marL="78502" marR="78502" marT="39251" marB="39251"/>
                </a:tc>
                <a:extLst>
                  <a:ext uri="{0D108BD9-81ED-4DB2-BD59-A6C34878D82A}">
                    <a16:rowId xmlns:a16="http://schemas.microsoft.com/office/drawing/2014/main" val="2103791197"/>
                  </a:ext>
                </a:extLst>
              </a:tr>
              <a:tr h="502922">
                <a:tc>
                  <a:txBody>
                    <a:bodyPr/>
                    <a:lstStyle/>
                    <a:p>
                      <a:r>
                        <a:rPr lang="en-US" sz="1400" dirty="0" smtClean="0">
                          <a:latin typeface="Calibri Light" panose="020F0302020204030204" pitchFamily="34" charset="0"/>
                          <a:cs typeface="Calibri Light" panose="020F0302020204030204" pitchFamily="34" charset="0"/>
                        </a:rPr>
                        <a:t>Patients</a:t>
                      </a:r>
                      <a:r>
                        <a:rPr lang="en-US" sz="1400" baseline="0" dirty="0" smtClean="0">
                          <a:latin typeface="Calibri Light" panose="020F0302020204030204" pitchFamily="34" charset="0"/>
                          <a:cs typeface="Calibri Light" panose="020F0302020204030204" pitchFamily="34" charset="0"/>
                        </a:rPr>
                        <a:t> Seen</a:t>
                      </a:r>
                      <a:endParaRPr lang="en-US" sz="1400" dirty="0">
                        <a:latin typeface="Calibri Light" panose="020F0302020204030204" pitchFamily="34" charset="0"/>
                        <a:cs typeface="Calibri Light" panose="020F0302020204030204" pitchFamily="34" charset="0"/>
                      </a:endParaRPr>
                    </a:p>
                  </a:txBody>
                  <a:tcPr marL="78502" marR="78502" marT="39251" marB="39251"/>
                </a:tc>
                <a:tc>
                  <a:txBody>
                    <a:bodyPr/>
                    <a:lstStyle/>
                    <a:p>
                      <a:r>
                        <a:rPr lang="en-US" sz="1400" kern="1200" dirty="0" smtClean="0">
                          <a:solidFill>
                            <a:schemeClr val="dk1"/>
                          </a:solidFill>
                          <a:effectLst/>
                          <a:latin typeface="Calibri Light" panose="020F0302020204030204" pitchFamily="34" charset="0"/>
                          <a:ea typeface="+mn-ea"/>
                          <a:cs typeface="Calibri Light" panose="020F0302020204030204" pitchFamily="34" charset="0"/>
                        </a:rPr>
                        <a:t>99,598</a:t>
                      </a:r>
                      <a:endParaRPr lang="en-US" sz="1400" kern="1200" dirty="0">
                        <a:solidFill>
                          <a:schemeClr val="dk1"/>
                        </a:solidFill>
                        <a:effectLst/>
                        <a:latin typeface="Calibri Light" panose="020F0302020204030204" pitchFamily="34" charset="0"/>
                        <a:ea typeface="+mn-ea"/>
                        <a:cs typeface="Calibri Light" panose="020F0302020204030204" pitchFamily="34" charset="0"/>
                      </a:endParaRPr>
                    </a:p>
                  </a:txBody>
                  <a:tcPr marL="78502" marR="78502" marT="39251" marB="39251"/>
                </a:tc>
                <a:tc>
                  <a:txBody>
                    <a:bodyPr/>
                    <a:lstStyle/>
                    <a:p>
                      <a:r>
                        <a:rPr lang="en-US" sz="1400" kern="1200" dirty="0" smtClean="0">
                          <a:solidFill>
                            <a:schemeClr val="dk1"/>
                          </a:solidFill>
                          <a:effectLst/>
                          <a:latin typeface="Calibri Light" panose="020F0302020204030204" pitchFamily="34" charset="0"/>
                          <a:ea typeface="+mn-ea"/>
                          <a:cs typeface="Calibri Light" panose="020F0302020204030204" pitchFamily="34" charset="0"/>
                        </a:rPr>
                        <a:t>102,275</a:t>
                      </a:r>
                      <a:endParaRPr lang="en-US" sz="1400" kern="1200" dirty="0">
                        <a:solidFill>
                          <a:schemeClr val="dk1"/>
                        </a:solidFill>
                        <a:effectLst/>
                        <a:latin typeface="Calibri Light" panose="020F0302020204030204" pitchFamily="34" charset="0"/>
                        <a:ea typeface="+mn-ea"/>
                        <a:cs typeface="Calibri Light" panose="020F0302020204030204" pitchFamily="34" charset="0"/>
                      </a:endParaRPr>
                    </a:p>
                  </a:txBody>
                  <a:tcPr marL="78502" marR="78502" marT="39251" marB="39251"/>
                </a:tc>
                <a:tc>
                  <a:txBody>
                    <a:bodyPr/>
                    <a:lstStyle/>
                    <a:p>
                      <a:r>
                        <a:rPr lang="en-US" sz="1400" kern="1200" dirty="0" smtClean="0">
                          <a:solidFill>
                            <a:schemeClr val="dk1"/>
                          </a:solidFill>
                          <a:effectLst/>
                          <a:latin typeface="Calibri Light" panose="020F0302020204030204" pitchFamily="34" charset="0"/>
                          <a:ea typeface="+mn-ea"/>
                          <a:cs typeface="Calibri Light" panose="020F0302020204030204" pitchFamily="34" charset="0"/>
                        </a:rPr>
                        <a:t>107,225</a:t>
                      </a:r>
                      <a:endParaRPr lang="en-US" sz="1400" kern="1200" dirty="0">
                        <a:solidFill>
                          <a:schemeClr val="dk1"/>
                        </a:solidFill>
                        <a:effectLst/>
                        <a:latin typeface="Calibri Light" panose="020F0302020204030204" pitchFamily="34" charset="0"/>
                        <a:ea typeface="+mn-ea"/>
                        <a:cs typeface="Calibri Light" panose="020F0302020204030204" pitchFamily="34" charset="0"/>
                      </a:endParaRPr>
                    </a:p>
                  </a:txBody>
                  <a:tcPr marL="78502" marR="78502" marT="39251" marB="39251"/>
                </a:tc>
                <a:extLst>
                  <a:ext uri="{0D108BD9-81ED-4DB2-BD59-A6C34878D82A}">
                    <a16:rowId xmlns:a16="http://schemas.microsoft.com/office/drawing/2014/main" val="2798643043"/>
                  </a:ext>
                </a:extLst>
              </a:tr>
            </a:tbl>
          </a:graphicData>
        </a:graphic>
      </p:graphicFrame>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8455" y="659126"/>
            <a:ext cx="4000368" cy="1071953"/>
          </a:xfrm>
          <a:prstGeom prst="rect">
            <a:avLst/>
          </a:prstGeom>
        </p:spPr>
      </p:pic>
    </p:spTree>
    <p:extLst>
      <p:ext uri="{BB962C8B-B14F-4D97-AF65-F5344CB8AC3E}">
        <p14:creationId xmlns:p14="http://schemas.microsoft.com/office/powerpoint/2010/main" val="1252739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7779A16-415A-9145-B181-90C7EE2C2DF1}"/>
              </a:ext>
            </a:extLst>
          </p:cNvPr>
          <p:cNvSpPr txBox="1">
            <a:spLocks/>
          </p:cNvSpPr>
          <p:nvPr/>
        </p:nvSpPr>
        <p:spPr>
          <a:xfrm>
            <a:off x="609599" y="1724446"/>
            <a:ext cx="10972800"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30" normalizeH="0" baseline="0" noProof="0" dirty="0">
                <a:ln>
                  <a:noFill/>
                </a:ln>
                <a:solidFill>
                  <a:srgbClr val="4E7E74"/>
                </a:solidFill>
                <a:effectLst/>
                <a:uLnTx/>
                <a:uFillTx/>
                <a:latin typeface="Calibri Light" panose="020F0302020204030204"/>
                <a:ea typeface="+mj-ea"/>
                <a:cs typeface="Calibri" panose="020F0502020204030204" pitchFamily="34" charset="0"/>
              </a:rPr>
              <a:t> Primary Care, Psychiatric/MH and Specialty Postgraduate Training Programs –</a:t>
            </a:r>
            <a:br>
              <a:rPr kumimoji="0" lang="en-US" sz="2800" b="1" i="0" u="none" strike="noStrike" kern="1200" cap="none" spc="-30" normalizeH="0" baseline="0" noProof="0" dirty="0">
                <a:ln>
                  <a:noFill/>
                </a:ln>
                <a:solidFill>
                  <a:srgbClr val="4E7E74"/>
                </a:solidFill>
                <a:effectLst/>
                <a:uLnTx/>
                <a:uFillTx/>
                <a:latin typeface="Calibri Light" panose="020F0302020204030204"/>
                <a:ea typeface="+mj-ea"/>
                <a:cs typeface="Calibri" panose="020F0502020204030204" pitchFamily="34" charset="0"/>
              </a:rPr>
            </a:br>
            <a:r>
              <a:rPr kumimoji="0" lang="en-US" sz="3200" b="1" i="0" u="none" strike="noStrike" kern="1200" cap="none" spc="-30" normalizeH="0" baseline="0" noProof="0" dirty="0">
                <a:ln>
                  <a:noFill/>
                </a:ln>
                <a:solidFill>
                  <a:srgbClr val="44546A"/>
                </a:solidFill>
                <a:effectLst/>
                <a:uLnTx/>
                <a:uFillTx/>
                <a:latin typeface="Calibri Light" panose="020F0302020204030204"/>
                <a:ea typeface="+mj-ea"/>
                <a:cs typeface="Calibri" panose="020F0502020204030204" pitchFamily="34" charset="0"/>
              </a:rPr>
              <a:t>Total: </a:t>
            </a:r>
            <a:r>
              <a:rPr kumimoji="0" lang="en-US" sz="3200" b="1" i="0" u="none" strike="noStrike" kern="1200" cap="none" spc="-30" normalizeH="0" baseline="0" noProof="0" dirty="0" smtClean="0">
                <a:ln>
                  <a:noFill/>
                </a:ln>
                <a:solidFill>
                  <a:srgbClr val="44546A"/>
                </a:solidFill>
                <a:effectLst/>
                <a:uLnTx/>
                <a:uFillTx/>
                <a:latin typeface="Calibri Light" panose="020F0302020204030204"/>
                <a:ea typeface="+mj-ea"/>
                <a:cs typeface="Calibri" panose="020F0502020204030204" pitchFamily="34" charset="0"/>
              </a:rPr>
              <a:t>548 Programs </a:t>
            </a:r>
            <a:r>
              <a:rPr kumimoji="0" lang="en-US" sz="3200" b="1" i="0" u="none" strike="noStrike" kern="1200" cap="none" spc="-30" normalizeH="0" baseline="0" noProof="0" dirty="0">
                <a:ln>
                  <a:noFill/>
                </a:ln>
                <a:solidFill>
                  <a:srgbClr val="44546A"/>
                </a:solidFill>
                <a:effectLst/>
                <a:uLnTx/>
                <a:uFillTx/>
                <a:latin typeface="Calibri Light" panose="020F0302020204030204"/>
                <a:ea typeface="+mj-ea"/>
                <a:cs typeface="Calibri" panose="020F0502020204030204" pitchFamily="34" charset="0"/>
              </a:rPr>
              <a:t>Nationally</a:t>
            </a:r>
          </a:p>
        </p:txBody>
      </p:sp>
      <p:pic>
        <p:nvPicPr>
          <p:cNvPr id="1026" name="Picture 2"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181" y="2937533"/>
            <a:ext cx="8453637" cy="348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11C57A9-FA56-8846-A262-C38A4576E609}"/>
              </a:ext>
            </a:extLst>
          </p:cNvPr>
          <p:cNvSpPr txBox="1"/>
          <p:nvPr/>
        </p:nvSpPr>
        <p:spPr>
          <a:xfrm>
            <a:off x="146050" y="6420149"/>
            <a:ext cx="304800"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D624103-554C-2E4E-857E-364EE110D31D}" type="slidenum">
              <a:rPr kumimoji="0" lang="en-US" sz="900" b="0" i="0" u="none" strike="noStrike" kern="0" cap="none" spc="0" normalizeH="0" baseline="0" noProof="0" dirty="0" smtClean="0">
                <a:ln>
                  <a:noFill/>
                </a:ln>
                <a:solidFill>
                  <a:srgbClr val="1B374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0" cap="none" spc="0" normalizeH="0" baseline="0" noProof="0" dirty="0">
              <a:ln>
                <a:noFill/>
              </a:ln>
              <a:solidFill>
                <a:srgbClr val="1B3749"/>
              </a:solidFill>
              <a:effectLst/>
              <a:uLnTx/>
              <a:uFillTx/>
              <a:latin typeface="Calibri"/>
              <a:ea typeface="+mn-ea"/>
              <a:cs typeface="+mn-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165187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
            <a:extLst>
              <a:ext uri="{FF2B5EF4-FFF2-40B4-BE49-F238E27FC236}">
                <a16:creationId xmlns:a16="http://schemas.microsoft.com/office/drawing/2014/main" id="{27779A16-415A-9145-B181-90C7EE2C2DF1}"/>
              </a:ext>
            </a:extLst>
          </p:cNvPr>
          <p:cNvSpPr txBox="1">
            <a:spLocks/>
          </p:cNvSpPr>
          <p:nvPr/>
        </p:nvSpPr>
        <p:spPr>
          <a:xfrm>
            <a:off x="609600" y="1621524"/>
            <a:ext cx="10972800"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rPr>
              <a:t>National Training and Technical Assistance </a:t>
            </a:r>
            <a:r>
              <a:rPr kumimoji="0" lang="en-US" sz="3600" b="1" i="0" u="none" strike="noStrike" kern="1200" cap="none" spc="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Partners (NTTAP)</a:t>
            </a:r>
            <a:endParaRPr kumimoji="0" lang="en-US" sz="3200" b="1" i="0" u="none" strike="noStrike" kern="1200" cap="none" spc="0" normalizeH="0" baseline="0" noProof="0" dirty="0" smtClean="0">
              <a:ln>
                <a:noFill/>
              </a:ln>
              <a:solidFill>
                <a:srgbClr val="2270B7"/>
              </a:solidFill>
              <a:effectLst/>
              <a:uLnTx/>
              <a:uFillTx/>
              <a:latin typeface="Calibri Light" panose="020F0302020204030204"/>
              <a:ea typeface="+mj-ea"/>
              <a:cs typeface="+mj-cs"/>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B050"/>
                </a:solidFill>
                <a:effectLst/>
                <a:uLnTx/>
                <a:uFillTx/>
                <a:latin typeface="Calibri Light" panose="020F0302020204030204"/>
                <a:ea typeface="+mj-ea"/>
                <a:cs typeface="+mj-cs"/>
              </a:rPr>
              <a:t>Clinical Workforce Development</a:t>
            </a:r>
          </a:p>
        </p:txBody>
      </p:sp>
      <p:sp>
        <p:nvSpPr>
          <p:cNvPr id="28" name="Content Placeholder 3">
            <a:extLst>
              <a:ext uri="{FF2B5EF4-FFF2-40B4-BE49-F238E27FC236}">
                <a16:creationId xmlns:a16="http://schemas.microsoft.com/office/drawing/2014/main" id="{5E4702C2-A368-9E43-A250-6A0426674F2B}"/>
              </a:ext>
            </a:extLst>
          </p:cNvPr>
          <p:cNvSpPr txBox="1">
            <a:spLocks/>
          </p:cNvSpPr>
          <p:nvPr/>
        </p:nvSpPr>
        <p:spPr>
          <a:xfrm>
            <a:off x="609600" y="2680418"/>
            <a:ext cx="10972800" cy="394546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600"/>
              </a:spcAft>
              <a:buClr>
                <a:srgbClr val="008558"/>
              </a:buClr>
              <a:buSzTx/>
              <a:buFont typeface="Arial"/>
              <a:buNone/>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Provides free training and technical assistance to health centers across the nation through national webinars, learning collaboratives, activity sessions, trainings, research, publications, etc. </a:t>
            </a:r>
          </a:p>
          <a:p>
            <a:pPr marL="0" marR="0" lvl="0" indent="0" algn="l" defTabSz="457200" rtl="0" eaLnBrk="1" fontAlgn="auto" latinLnBrk="0" hangingPunct="1">
              <a:lnSpc>
                <a:spcPct val="90000"/>
              </a:lnSpc>
              <a:spcBef>
                <a:spcPts val="0"/>
              </a:spcBef>
              <a:spcAft>
                <a:spcPts val="600"/>
              </a:spcAft>
              <a:buClr>
                <a:srgbClr val="008558"/>
              </a:buClr>
              <a:buSzTx/>
              <a:buFont typeface="Arial"/>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250" y="4192656"/>
            <a:ext cx="10477500" cy="206117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780973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8992"/>
            <a:ext cx="12192000" cy="965200"/>
          </a:xfrm>
        </p:spPr>
        <p:txBody>
          <a:bodyPr anchor="ctr"/>
          <a:lstStyle/>
          <a:p>
            <a:pPr algn="ctr"/>
            <a:r>
              <a:rPr lang="en-US" b="1" dirty="0" smtClean="0">
                <a:latin typeface="Calibri Light" panose="020F0302020204030204" pitchFamily="34" charset="0"/>
                <a:cs typeface="Calibri Light" panose="020F0302020204030204" pitchFamily="34" charset="0"/>
              </a:rPr>
              <a:t>Learning Collaborative Structure</a:t>
            </a:r>
            <a:endParaRPr lang="en-US"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560320" y="2470267"/>
            <a:ext cx="6112610" cy="4108747"/>
          </a:xfrm>
        </p:spPr>
        <p:txBody>
          <a:bodyPr/>
          <a:lstStyle/>
          <a:p>
            <a:pPr>
              <a:buClr>
                <a:srgbClr val="4E7E74"/>
              </a:buClr>
            </a:pPr>
            <a:r>
              <a:rPr lang="en-US" dirty="0">
                <a:latin typeface="Calibri Light" panose="020F0302020204030204" pitchFamily="34" charset="0"/>
                <a:cs typeface="Calibri Light" panose="020F0302020204030204" pitchFamily="34" charset="0"/>
              </a:rPr>
              <a:t>Six 90-minute Learning Collaborative video conference sessions</a:t>
            </a:r>
          </a:p>
          <a:p>
            <a:pPr>
              <a:buClr>
                <a:srgbClr val="4E7E74"/>
              </a:buClr>
            </a:pPr>
            <a:r>
              <a:rPr lang="en-US" dirty="0" smtClean="0">
                <a:latin typeface="Calibri Light" panose="020F0302020204030204" pitchFamily="34" charset="0"/>
                <a:cs typeface="Calibri Light" panose="020F0302020204030204" pitchFamily="34" charset="0"/>
              </a:rPr>
              <a:t>Bi-weekly 60-minute </a:t>
            </a:r>
            <a:r>
              <a:rPr lang="en-US" dirty="0">
                <a:latin typeface="Calibri Light" panose="020F0302020204030204" pitchFamily="34" charset="0"/>
                <a:cs typeface="Calibri Light" panose="020F0302020204030204" pitchFamily="34" charset="0"/>
              </a:rPr>
              <a:t>calls between coach mentors and </a:t>
            </a:r>
            <a:r>
              <a:rPr lang="en-US" dirty="0" smtClean="0">
                <a:latin typeface="Calibri Light" panose="020F0302020204030204" pitchFamily="34" charset="0"/>
                <a:cs typeface="Calibri Light" panose="020F0302020204030204" pitchFamily="34" charset="0"/>
              </a:rPr>
              <a:t>team </a:t>
            </a:r>
            <a:r>
              <a:rPr lang="en-US" dirty="0">
                <a:latin typeface="Calibri Light" panose="020F0302020204030204" pitchFamily="34" charset="0"/>
                <a:cs typeface="Calibri Light" panose="020F0302020204030204" pitchFamily="34" charset="0"/>
              </a:rPr>
              <a:t>coach</a:t>
            </a:r>
          </a:p>
          <a:p>
            <a:pPr>
              <a:buClr>
                <a:srgbClr val="4E7E74"/>
              </a:buClr>
            </a:pPr>
            <a:r>
              <a:rPr lang="en-US" dirty="0" smtClean="0">
                <a:latin typeface="Calibri Light" panose="020F0302020204030204" pitchFamily="34" charset="0"/>
                <a:cs typeface="Calibri Light" panose="020F0302020204030204" pitchFamily="34" charset="0"/>
              </a:rPr>
              <a:t>Internal </a:t>
            </a:r>
            <a:r>
              <a:rPr lang="en-US" dirty="0">
                <a:latin typeface="Calibri Light" panose="020F0302020204030204" pitchFamily="34" charset="0"/>
                <a:cs typeface="Calibri Light" panose="020F0302020204030204" pitchFamily="34" charset="0"/>
              </a:rPr>
              <a:t>team workgroup </a:t>
            </a:r>
            <a:r>
              <a:rPr lang="en-US" dirty="0" smtClean="0">
                <a:latin typeface="Calibri Light" panose="020F0302020204030204" pitchFamily="34" charset="0"/>
                <a:cs typeface="Calibri Light" panose="020F0302020204030204" pitchFamily="34" charset="0"/>
              </a:rPr>
              <a:t>meetings</a:t>
            </a:r>
          </a:p>
          <a:p>
            <a:pPr>
              <a:buClr>
                <a:srgbClr val="4E7E74"/>
              </a:buClr>
            </a:pPr>
            <a:r>
              <a:rPr lang="en-US" dirty="0" smtClean="0">
                <a:latin typeface="Calibri Light" panose="020F0302020204030204" pitchFamily="34" charset="0"/>
                <a:cs typeface="Calibri Light" panose="020F0302020204030204" pitchFamily="34" charset="0"/>
              </a:rPr>
              <a:t>Access resources via the </a:t>
            </a:r>
            <a:r>
              <a:rPr lang="en-US" dirty="0" smtClean="0">
                <a:solidFill>
                  <a:srgbClr val="FF0000"/>
                </a:solidFill>
                <a:latin typeface="Calibri Light" panose="020F0302020204030204" pitchFamily="34" charset="0"/>
                <a:cs typeface="Calibri Light" panose="020F0302020204030204" pitchFamily="34" charset="0"/>
                <a:hlinkClick r:id="rId3"/>
              </a:rPr>
              <a:t>Weitzman Education Platform</a:t>
            </a:r>
            <a:endParaRPr lang="en-US" dirty="0" smtClean="0">
              <a:solidFill>
                <a:srgbClr val="FF0000"/>
              </a:solidFill>
              <a:latin typeface="Calibri Light" panose="020F0302020204030204" pitchFamily="34" charset="0"/>
              <a:cs typeface="Calibri Light" panose="020F0302020204030204" pitchFamily="34" charset="0"/>
            </a:endParaRPr>
          </a:p>
          <a:p>
            <a:pPr>
              <a:buClr>
                <a:srgbClr val="4E7E74"/>
              </a:buClr>
            </a:pPr>
            <a:r>
              <a:rPr lang="en-US" dirty="0" smtClean="0">
                <a:latin typeface="Calibri Light" panose="020F0302020204030204" pitchFamily="34" charset="0"/>
                <a:cs typeface="Calibri Light" panose="020F0302020204030204" pitchFamily="34" charset="0"/>
              </a:rPr>
              <a:t>Use </a:t>
            </a:r>
            <a:r>
              <a:rPr lang="en-US" dirty="0" smtClean="0">
                <a:solidFill>
                  <a:srgbClr val="FF0000"/>
                </a:solidFill>
                <a:latin typeface="Calibri Light" panose="020F0302020204030204" pitchFamily="34" charset="0"/>
                <a:cs typeface="Calibri Light" panose="020F0302020204030204" pitchFamily="34" charset="0"/>
                <a:hlinkClick r:id="rId4"/>
              </a:rPr>
              <a:t>Google Drive</a:t>
            </a:r>
            <a:r>
              <a:rPr lang="en-US" dirty="0" smtClean="0">
                <a:solidFill>
                  <a:srgbClr val="FF0000"/>
                </a:solidFill>
                <a:latin typeface="Calibri Light" panose="020F0302020204030204" pitchFamily="34" charset="0"/>
                <a:cs typeface="Calibri Light" panose="020F0302020204030204" pitchFamily="34" charset="0"/>
              </a:rPr>
              <a:t> </a:t>
            </a:r>
            <a:r>
              <a:rPr lang="en-US" dirty="0" smtClean="0">
                <a:latin typeface="Calibri Light" panose="020F0302020204030204" pitchFamily="34" charset="0"/>
                <a:cs typeface="Calibri Light" panose="020F0302020204030204" pitchFamily="34" charset="0"/>
              </a:rPr>
              <a:t>to share your work</a:t>
            </a:r>
          </a:p>
          <a:p>
            <a:pPr>
              <a:buClr>
                <a:srgbClr val="4E7E74"/>
              </a:buClr>
            </a:pPr>
            <a:endParaRPr lang="en-US"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graphicFrame>
        <p:nvGraphicFramePr>
          <p:cNvPr id="5" name="Content Placeholder 3"/>
          <p:cNvGraphicFramePr>
            <a:graphicFrameLocks/>
          </p:cNvGraphicFramePr>
          <p:nvPr>
            <p:extLst>
              <p:ext uri="{D42A27DB-BD31-4B8C-83A1-F6EECF244321}">
                <p14:modId xmlns:p14="http://schemas.microsoft.com/office/powerpoint/2010/main" val="4095837875"/>
              </p:ext>
            </p:extLst>
          </p:nvPr>
        </p:nvGraphicFramePr>
        <p:xfrm>
          <a:off x="6720742" y="2470267"/>
          <a:ext cx="4933952" cy="4108747"/>
        </p:xfrm>
        <a:graphic>
          <a:graphicData uri="http://schemas.openxmlformats.org/drawingml/2006/table">
            <a:tbl>
              <a:tblPr firstRow="1" firstCol="1" bandRow="1">
                <a:tableStyleId>{5C22544A-7EE6-4342-B048-85BDC9FD1C3A}</a:tableStyleId>
              </a:tblPr>
              <a:tblGrid>
                <a:gridCol w="2207195">
                  <a:extLst>
                    <a:ext uri="{9D8B030D-6E8A-4147-A177-3AD203B41FA5}">
                      <a16:colId xmlns:a16="http://schemas.microsoft.com/office/drawing/2014/main" val="20000"/>
                    </a:ext>
                  </a:extLst>
                </a:gridCol>
                <a:gridCol w="2726757">
                  <a:extLst>
                    <a:ext uri="{9D8B030D-6E8A-4147-A177-3AD203B41FA5}">
                      <a16:colId xmlns:a16="http://schemas.microsoft.com/office/drawing/2014/main" val="20001"/>
                    </a:ext>
                  </a:extLst>
                </a:gridCol>
              </a:tblGrid>
              <a:tr h="396793">
                <a:tc gridSpan="2">
                  <a:txBody>
                    <a:bodyPr/>
                    <a:lstStyle/>
                    <a:p>
                      <a:pPr marL="0" marR="0" algn="ctr">
                        <a:spcBef>
                          <a:spcPts val="0"/>
                        </a:spcBef>
                        <a:spcAft>
                          <a:spcPts val="0"/>
                        </a:spcAft>
                      </a:pPr>
                      <a:r>
                        <a:rPr lang="en-US" sz="1800" dirty="0">
                          <a:effectLst/>
                          <a:latin typeface="Calibri Light" panose="020F0302020204030204" pitchFamily="34" charset="0"/>
                          <a:cs typeface="Calibri Light" panose="020F0302020204030204" pitchFamily="34" charset="0"/>
                        </a:rPr>
                        <a:t> </a:t>
                      </a:r>
                      <a:r>
                        <a:rPr lang="en-US" sz="2400" dirty="0" smtClean="0">
                          <a:effectLst/>
                          <a:latin typeface="Calibri Light" panose="020F0302020204030204" pitchFamily="34" charset="0"/>
                          <a:cs typeface="Calibri Light" panose="020F0302020204030204" pitchFamily="34" charset="0"/>
                        </a:rPr>
                        <a:t>Learning</a:t>
                      </a:r>
                      <a:r>
                        <a:rPr lang="en-US" sz="2400" baseline="0" dirty="0" smtClean="0">
                          <a:effectLst/>
                          <a:latin typeface="Calibri Light" panose="020F0302020204030204" pitchFamily="34" charset="0"/>
                          <a:cs typeface="Calibri Light" panose="020F0302020204030204" pitchFamily="34" charset="0"/>
                        </a:rPr>
                        <a:t> Session Dates</a:t>
                      </a:r>
                      <a:endParaRPr lang="en-US" sz="1800" dirty="0">
                        <a:effectLst/>
                        <a:latin typeface="Calibri Light" panose="020F0302020204030204" pitchFamily="34" charset="0"/>
                        <a:ea typeface="Calibri"/>
                        <a:cs typeface="Calibri Light" panose="020F0302020204030204" pitchFamily="34" charset="0"/>
                      </a:endParaRPr>
                    </a:p>
                  </a:txBody>
                  <a:tcPr marL="68580" marR="68580" marT="0" marB="0" anchor="b">
                    <a:solidFill>
                      <a:schemeClr val="accent1">
                        <a:lumMod val="75000"/>
                      </a:schemeClr>
                    </a:solidFill>
                  </a:tcPr>
                </a:tc>
                <a:tc hMerge="1">
                  <a:txBody>
                    <a:bodyPr/>
                    <a:lstStyle/>
                    <a:p>
                      <a:pPr marL="0" marR="0" algn="ctr">
                        <a:spcBef>
                          <a:spcPts val="0"/>
                        </a:spcBef>
                        <a:spcAft>
                          <a:spcPts val="0"/>
                        </a:spcAft>
                      </a:pPr>
                      <a:endParaRPr lang="en-US" sz="1800" dirty="0">
                        <a:effectLst/>
                        <a:latin typeface="Calibri Light" panose="020F0302020204030204" pitchFamily="34" charset="0"/>
                        <a:ea typeface="Calibri"/>
                        <a:cs typeface="Calibri Light" panose="020F0302020204030204" pitchFamily="34" charset="0"/>
                      </a:endParaRPr>
                    </a:p>
                  </a:txBody>
                  <a:tcPr marL="68580" marR="68580" marT="0" marB="0" anchor="ctr"/>
                </a:tc>
                <a:extLst>
                  <a:ext uri="{0D108BD9-81ED-4DB2-BD59-A6C34878D82A}">
                    <a16:rowId xmlns:a16="http://schemas.microsoft.com/office/drawing/2014/main" val="10000"/>
                  </a:ext>
                </a:extLst>
              </a:tr>
              <a:tr h="618659">
                <a:tc>
                  <a:txBody>
                    <a:bodyPr/>
                    <a:lstStyle/>
                    <a:p>
                      <a:pPr marL="0" marR="0" algn="r">
                        <a:spcBef>
                          <a:spcPts val="0"/>
                        </a:spcBef>
                        <a:spcAft>
                          <a:spcPts val="0"/>
                        </a:spcAft>
                      </a:pPr>
                      <a:r>
                        <a:rPr lang="en-US" sz="2000" dirty="0" smtClean="0">
                          <a:effectLst/>
                          <a:latin typeface="Calibri Light" panose="020F0302020204030204" pitchFamily="34" charset="0"/>
                          <a:cs typeface="Calibri Light" panose="020F0302020204030204" pitchFamily="34" charset="0"/>
                        </a:rPr>
                        <a:t>Learning Session 1</a:t>
                      </a:r>
                      <a:endParaRPr lang="en-US" sz="20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algn="l" fontAlgn="b"/>
                      <a:r>
                        <a:rPr lang="en-US" sz="2000" b="0" i="0" u="none" strike="noStrike" dirty="0" smtClean="0">
                          <a:solidFill>
                            <a:schemeClr val="tx1"/>
                          </a:solidFill>
                          <a:effectLst/>
                          <a:latin typeface="Calibri Light" panose="020F0302020204030204" pitchFamily="34" charset="0"/>
                          <a:cs typeface="Calibri Light" panose="020F0302020204030204" pitchFamily="34" charset="0"/>
                        </a:rPr>
                        <a:t>Tuesday October 8</a:t>
                      </a:r>
                      <a:r>
                        <a:rPr lang="en-US" sz="2000" b="0" i="0" u="none" strike="noStrike" baseline="30000" dirty="0" smtClean="0">
                          <a:solidFill>
                            <a:schemeClr val="tx1"/>
                          </a:solidFill>
                          <a:effectLst/>
                          <a:latin typeface="Calibri Light" panose="020F0302020204030204" pitchFamily="34" charset="0"/>
                          <a:cs typeface="Calibri Light" panose="020F0302020204030204" pitchFamily="34" charset="0"/>
                        </a:rPr>
                        <a:t>th</a:t>
                      </a:r>
                      <a:r>
                        <a:rPr lang="en-US" sz="2000" b="0" i="0" u="none" strike="noStrike" dirty="0" smtClean="0">
                          <a:solidFill>
                            <a:schemeClr val="tx1"/>
                          </a:solidFill>
                          <a:effectLst/>
                          <a:latin typeface="Calibri Light" panose="020F0302020204030204" pitchFamily="34" charset="0"/>
                          <a:cs typeface="Calibri Light" panose="020F0302020204030204" pitchFamily="34" charset="0"/>
                        </a:rPr>
                        <a:t> </a:t>
                      </a:r>
                    </a:p>
                  </a:txBody>
                  <a:tcPr marL="9525" marR="9525" marT="9525" marB="0" anchor="b"/>
                </a:tc>
                <a:extLst>
                  <a:ext uri="{0D108BD9-81ED-4DB2-BD59-A6C34878D82A}">
                    <a16:rowId xmlns:a16="http://schemas.microsoft.com/office/drawing/2014/main" val="10001"/>
                  </a:ext>
                </a:extLst>
              </a:tr>
              <a:tr h="618659">
                <a:tc>
                  <a:txBody>
                    <a:bodyPr/>
                    <a:lstStyle/>
                    <a:p>
                      <a:pPr marL="0" marR="0" algn="r">
                        <a:spcBef>
                          <a:spcPts val="0"/>
                        </a:spcBef>
                        <a:spcAft>
                          <a:spcPts val="0"/>
                        </a:spcAft>
                      </a:pPr>
                      <a:r>
                        <a:rPr lang="en-US" sz="2000" dirty="0" smtClean="0">
                          <a:effectLst/>
                          <a:latin typeface="Calibri Light" panose="020F0302020204030204" pitchFamily="34" charset="0"/>
                          <a:cs typeface="Calibri Light" panose="020F0302020204030204" pitchFamily="34" charset="0"/>
                        </a:rPr>
                        <a:t>Learning Session 2</a:t>
                      </a:r>
                      <a:endParaRPr lang="en-US" sz="20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Calibri Light" panose="020F0302020204030204" pitchFamily="34" charset="0"/>
                          <a:cs typeface="Calibri Light" panose="020F0302020204030204" pitchFamily="34" charset="0"/>
                        </a:rPr>
                        <a:t>Tuesday</a:t>
                      </a:r>
                      <a:r>
                        <a:rPr lang="en-US" sz="2000" b="0" i="0" u="none" strike="noStrike" baseline="0" dirty="0" smtClean="0">
                          <a:solidFill>
                            <a:schemeClr val="tx1"/>
                          </a:solidFill>
                          <a:effectLst/>
                          <a:latin typeface="Calibri Light" panose="020F0302020204030204" pitchFamily="34" charset="0"/>
                          <a:cs typeface="Calibri Light" panose="020F0302020204030204" pitchFamily="34" charset="0"/>
                        </a:rPr>
                        <a:t> November 12</a:t>
                      </a:r>
                      <a:r>
                        <a:rPr lang="en-US" sz="2000" b="0" i="0" u="none" strike="noStrike" baseline="30000" dirty="0" smtClean="0">
                          <a:solidFill>
                            <a:schemeClr val="tx1"/>
                          </a:solidFill>
                          <a:effectLst/>
                          <a:latin typeface="Calibri Light" panose="020F0302020204030204" pitchFamily="34" charset="0"/>
                          <a:cs typeface="Calibri Light" panose="020F0302020204030204" pitchFamily="34" charset="0"/>
                        </a:rPr>
                        <a:t>th</a:t>
                      </a:r>
                      <a:r>
                        <a:rPr lang="en-US" sz="2000" b="0" i="0" u="none" strike="noStrike" baseline="0" dirty="0" smtClean="0">
                          <a:solidFill>
                            <a:schemeClr val="tx1"/>
                          </a:solidFill>
                          <a:effectLst/>
                          <a:latin typeface="Calibri Light" panose="020F0302020204030204" pitchFamily="34" charset="0"/>
                          <a:cs typeface="Calibri Light" panose="020F0302020204030204" pitchFamily="34" charset="0"/>
                        </a:rPr>
                        <a:t> </a:t>
                      </a:r>
                      <a:endParaRPr lang="en-US" sz="2000" b="0" i="0" u="none" strike="noStrike" dirty="0" smtClean="0">
                        <a:solidFill>
                          <a:schemeClr val="tx1"/>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10002"/>
                  </a:ext>
                </a:extLst>
              </a:tr>
              <a:tr h="618659">
                <a:tc>
                  <a:txBody>
                    <a:bodyPr/>
                    <a:lstStyle/>
                    <a:p>
                      <a:pPr marL="0" marR="0" algn="r">
                        <a:spcBef>
                          <a:spcPts val="0"/>
                        </a:spcBef>
                        <a:spcAft>
                          <a:spcPts val="0"/>
                        </a:spcAft>
                      </a:pPr>
                      <a:r>
                        <a:rPr lang="en-US" sz="2000" dirty="0" smtClean="0">
                          <a:effectLst/>
                          <a:latin typeface="Calibri Light" panose="020F0302020204030204" pitchFamily="34" charset="0"/>
                          <a:cs typeface="Calibri Light" panose="020F0302020204030204" pitchFamily="34" charset="0"/>
                        </a:rPr>
                        <a:t>Learning Session 3</a:t>
                      </a:r>
                      <a:endParaRPr lang="en-US" sz="20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Calibri Light" panose="020F0302020204030204" pitchFamily="34" charset="0"/>
                          <a:cs typeface="Calibri Light" panose="020F0302020204030204" pitchFamily="34" charset="0"/>
                        </a:rPr>
                        <a:t>Tuesday December</a:t>
                      </a:r>
                      <a:r>
                        <a:rPr lang="en-US" sz="2000" b="0" i="0" u="none" strike="noStrike" baseline="0" dirty="0" smtClean="0">
                          <a:solidFill>
                            <a:schemeClr val="tx1"/>
                          </a:solidFill>
                          <a:effectLst/>
                          <a:latin typeface="Calibri Light" panose="020F0302020204030204" pitchFamily="34" charset="0"/>
                          <a:cs typeface="Calibri Light" panose="020F0302020204030204" pitchFamily="34" charset="0"/>
                        </a:rPr>
                        <a:t> 10</a:t>
                      </a:r>
                      <a:r>
                        <a:rPr lang="en-US" sz="2000" b="0" i="0" u="none" strike="noStrike" baseline="30000" dirty="0" smtClean="0">
                          <a:solidFill>
                            <a:schemeClr val="tx1"/>
                          </a:solidFill>
                          <a:effectLst/>
                          <a:latin typeface="Calibri Light" panose="020F0302020204030204" pitchFamily="34" charset="0"/>
                          <a:cs typeface="Calibri Light" panose="020F0302020204030204" pitchFamily="34" charset="0"/>
                        </a:rPr>
                        <a:t>th</a:t>
                      </a:r>
                      <a:r>
                        <a:rPr lang="en-US" sz="2000" b="0" i="0" u="none" strike="noStrike" baseline="0" dirty="0" smtClean="0">
                          <a:solidFill>
                            <a:schemeClr val="tx1"/>
                          </a:solidFill>
                          <a:effectLst/>
                          <a:latin typeface="Calibri Light" panose="020F0302020204030204" pitchFamily="34" charset="0"/>
                          <a:cs typeface="Calibri Light" panose="020F0302020204030204" pitchFamily="34" charset="0"/>
                        </a:rPr>
                        <a:t> </a:t>
                      </a:r>
                      <a:endParaRPr lang="en-US" sz="2000" b="0" i="0" u="none" strike="noStrike" dirty="0" smtClean="0">
                        <a:solidFill>
                          <a:schemeClr val="tx1"/>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10003"/>
                  </a:ext>
                </a:extLst>
              </a:tr>
              <a:tr h="618659">
                <a:tc>
                  <a:txBody>
                    <a:bodyPr/>
                    <a:lstStyle/>
                    <a:p>
                      <a:pPr marL="0" marR="0" algn="r">
                        <a:spcBef>
                          <a:spcPts val="0"/>
                        </a:spcBef>
                        <a:spcAft>
                          <a:spcPts val="0"/>
                        </a:spcAft>
                      </a:pPr>
                      <a:r>
                        <a:rPr lang="en-US" sz="2000" dirty="0" smtClean="0">
                          <a:effectLst/>
                          <a:latin typeface="Calibri Light" panose="020F0302020204030204" pitchFamily="34" charset="0"/>
                          <a:cs typeface="Calibri Light" panose="020F0302020204030204" pitchFamily="34" charset="0"/>
                        </a:rPr>
                        <a:t>Learning Session 4</a:t>
                      </a:r>
                      <a:endParaRPr lang="en-US" sz="20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Calibri Light" panose="020F0302020204030204" pitchFamily="34" charset="0"/>
                          <a:cs typeface="Calibri Light" panose="020F0302020204030204" pitchFamily="34" charset="0"/>
                        </a:rPr>
                        <a:t>Tuesday </a:t>
                      </a:r>
                      <a:r>
                        <a:rPr lang="en-US" sz="2000" b="0" i="0" u="none" strike="noStrike" baseline="0" dirty="0" smtClean="0">
                          <a:solidFill>
                            <a:schemeClr val="tx1"/>
                          </a:solidFill>
                          <a:effectLst/>
                          <a:latin typeface="Calibri Light" panose="020F0302020204030204" pitchFamily="34" charset="0"/>
                          <a:cs typeface="Calibri Light" panose="020F0302020204030204" pitchFamily="34" charset="0"/>
                        </a:rPr>
                        <a:t>January 21</a:t>
                      </a:r>
                      <a:r>
                        <a:rPr lang="en-US" sz="2000" b="0" i="0" u="none" strike="noStrike" baseline="30000" dirty="0" smtClean="0">
                          <a:solidFill>
                            <a:schemeClr val="tx1"/>
                          </a:solidFill>
                          <a:effectLst/>
                          <a:latin typeface="Calibri Light" panose="020F0302020204030204" pitchFamily="34" charset="0"/>
                          <a:cs typeface="Calibri Light" panose="020F0302020204030204" pitchFamily="34" charset="0"/>
                        </a:rPr>
                        <a:t>st</a:t>
                      </a:r>
                      <a:r>
                        <a:rPr lang="en-US" sz="2000" b="0" i="0" u="none" strike="noStrike" baseline="0" dirty="0" smtClean="0">
                          <a:solidFill>
                            <a:schemeClr val="tx1"/>
                          </a:solidFill>
                          <a:effectLst/>
                          <a:latin typeface="Calibri Light" panose="020F0302020204030204" pitchFamily="34" charset="0"/>
                          <a:cs typeface="Calibri Light" panose="020F0302020204030204" pitchFamily="34" charset="0"/>
                        </a:rPr>
                        <a:t>  </a:t>
                      </a:r>
                      <a:endParaRPr lang="en-US" sz="2000" b="0" i="0" u="none" strike="noStrike" dirty="0" smtClean="0">
                        <a:solidFill>
                          <a:schemeClr val="tx1"/>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10004"/>
                  </a:ext>
                </a:extLst>
              </a:tr>
              <a:tr h="618659">
                <a:tc>
                  <a:txBody>
                    <a:bodyPr/>
                    <a:lstStyle/>
                    <a:p>
                      <a:pPr marL="0" marR="0" algn="r">
                        <a:spcBef>
                          <a:spcPts val="0"/>
                        </a:spcBef>
                        <a:spcAft>
                          <a:spcPts val="0"/>
                        </a:spcAft>
                      </a:pPr>
                      <a:r>
                        <a:rPr lang="en-US" sz="2000" dirty="0" smtClean="0">
                          <a:effectLst/>
                          <a:latin typeface="Calibri Light" panose="020F0302020204030204" pitchFamily="34" charset="0"/>
                          <a:cs typeface="Calibri Light" panose="020F0302020204030204" pitchFamily="34" charset="0"/>
                        </a:rPr>
                        <a:t>Learning Session 5</a:t>
                      </a:r>
                      <a:endParaRPr lang="en-US" sz="20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Calibri Light" panose="020F0302020204030204" pitchFamily="34" charset="0"/>
                          <a:cs typeface="Calibri Light" panose="020F0302020204030204" pitchFamily="34" charset="0"/>
                        </a:rPr>
                        <a:t>Tuesday February</a:t>
                      </a:r>
                      <a:r>
                        <a:rPr lang="en-US" sz="2000" b="0" i="0" u="none" strike="noStrike" baseline="0" dirty="0" smtClean="0">
                          <a:solidFill>
                            <a:schemeClr val="tx1"/>
                          </a:solidFill>
                          <a:effectLst/>
                          <a:latin typeface="Calibri Light" panose="020F0302020204030204" pitchFamily="34" charset="0"/>
                          <a:cs typeface="Calibri Light" panose="020F0302020204030204" pitchFamily="34" charset="0"/>
                        </a:rPr>
                        <a:t> 11</a:t>
                      </a:r>
                      <a:r>
                        <a:rPr lang="en-US" sz="2000" b="0" i="0" u="none" strike="noStrike" baseline="30000" dirty="0" smtClean="0">
                          <a:solidFill>
                            <a:schemeClr val="tx1"/>
                          </a:solidFill>
                          <a:effectLst/>
                          <a:latin typeface="Calibri Light" panose="020F0302020204030204" pitchFamily="34" charset="0"/>
                          <a:cs typeface="Calibri Light" panose="020F0302020204030204" pitchFamily="34" charset="0"/>
                        </a:rPr>
                        <a:t>th</a:t>
                      </a:r>
                      <a:r>
                        <a:rPr lang="en-US" sz="2000" b="0" i="0" u="none" strike="noStrike" baseline="0" dirty="0" smtClean="0">
                          <a:solidFill>
                            <a:schemeClr val="tx1"/>
                          </a:solidFill>
                          <a:effectLst/>
                          <a:latin typeface="Calibri Light" panose="020F0302020204030204" pitchFamily="34" charset="0"/>
                          <a:cs typeface="Calibri Light" panose="020F0302020204030204" pitchFamily="34" charset="0"/>
                        </a:rPr>
                        <a:t> </a:t>
                      </a:r>
                      <a:endParaRPr lang="en-US" sz="2000" b="0" i="0" u="none" strike="noStrike" dirty="0" smtClean="0">
                        <a:solidFill>
                          <a:schemeClr val="tx1"/>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682160428"/>
                  </a:ext>
                </a:extLst>
              </a:tr>
              <a:tr h="618659">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000" dirty="0" smtClean="0">
                          <a:effectLst/>
                          <a:latin typeface="Calibri Light" panose="020F0302020204030204" pitchFamily="34" charset="0"/>
                          <a:cs typeface="Calibri Light" panose="020F0302020204030204" pitchFamily="34" charset="0"/>
                        </a:rPr>
                        <a:t>Learning Session 6</a:t>
                      </a:r>
                      <a:endParaRPr lang="en-US" sz="2000" dirty="0" smtClean="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Calibri Light" panose="020F0302020204030204" pitchFamily="34" charset="0"/>
                          <a:cs typeface="Calibri Light" panose="020F0302020204030204" pitchFamily="34" charset="0"/>
                        </a:rPr>
                        <a:t>Tuesday March 11</a:t>
                      </a:r>
                      <a:r>
                        <a:rPr lang="en-US" sz="2000" b="0" i="0" u="none" strike="noStrike" baseline="30000" dirty="0" smtClean="0">
                          <a:solidFill>
                            <a:schemeClr val="tx1"/>
                          </a:solidFill>
                          <a:effectLst/>
                          <a:latin typeface="Calibri Light" panose="020F0302020204030204" pitchFamily="34" charset="0"/>
                          <a:cs typeface="Calibri Light" panose="020F0302020204030204" pitchFamily="34" charset="0"/>
                        </a:rPr>
                        <a:t>th</a:t>
                      </a:r>
                      <a:r>
                        <a:rPr lang="en-US" sz="2000" b="0" i="0" u="none" strike="noStrike" dirty="0" smtClean="0">
                          <a:solidFill>
                            <a:schemeClr val="tx1"/>
                          </a:solidFill>
                          <a:effectLst/>
                          <a:latin typeface="Calibri Light" panose="020F0302020204030204" pitchFamily="34" charset="0"/>
                          <a:cs typeface="Calibri Light" panose="020F0302020204030204" pitchFamily="34" charset="0"/>
                        </a:rPr>
                        <a:t> </a:t>
                      </a:r>
                    </a:p>
                  </a:txBody>
                  <a:tcPr marL="9525" marR="9525" marT="9525" marB="0" anchor="b"/>
                </a:tc>
                <a:extLst>
                  <a:ext uri="{0D108BD9-81ED-4DB2-BD59-A6C34878D82A}">
                    <a16:rowId xmlns:a16="http://schemas.microsoft.com/office/drawing/2014/main" val="3833191965"/>
                  </a:ext>
                </a:extLst>
              </a:tr>
            </a:tbl>
          </a:graphicData>
        </a:graphic>
      </p:graphicFrame>
      <p:sp>
        <p:nvSpPr>
          <p:cNvPr id="6" name="Rectangle 5"/>
          <p:cNvSpPr/>
          <p:nvPr/>
        </p:nvSpPr>
        <p:spPr>
          <a:xfrm>
            <a:off x="6720742" y="4738482"/>
            <a:ext cx="4886140" cy="621950"/>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1237425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TAP PowerPoint Template 2024-2025" id="{F212A013-DA5B-48DA-9BA2-3F10DE4880BE}" vid="{5A2284D8-BF4A-4E1B-889A-AA6F50FC4195}"/>
    </a:ext>
  </a:extLst>
</a:theme>
</file>

<file path=ppt/theme/theme3.xml><?xml version="1.0" encoding="utf-8"?>
<a:theme xmlns:a="http://schemas.openxmlformats.org/drawingml/2006/main" name="NNPRFTC_Temp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1953</TotalTime>
  <Words>4226</Words>
  <Application>Microsoft Office PowerPoint</Application>
  <PresentationFormat>Widescreen</PresentationFormat>
  <Paragraphs>633</Paragraphs>
  <Slides>57</Slides>
  <Notes>57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57</vt:i4>
      </vt:variant>
    </vt:vector>
  </HeadingPairs>
  <TitlesOfParts>
    <vt:vector size="69" baseType="lpstr">
      <vt:lpstr>.Hiragino Kaku Gothic Interface W3</vt:lpstr>
      <vt:lpstr>Arial</vt:lpstr>
      <vt:lpstr>Big Caslon Medium</vt:lpstr>
      <vt:lpstr>Calibri</vt:lpstr>
      <vt:lpstr>Calibri Light</vt:lpstr>
      <vt:lpstr>Californian FB</vt:lpstr>
      <vt:lpstr>Century Gothic</vt:lpstr>
      <vt:lpstr>Myriad Pro</vt:lpstr>
      <vt:lpstr>Wingdings</vt:lpstr>
      <vt:lpstr>Custom Design</vt:lpstr>
      <vt:lpstr>1_Custom Design</vt:lpstr>
      <vt:lpstr>NNPRFTC_Temp2</vt:lpstr>
      <vt:lpstr>Postgraduate NP and/or PA Training Programs Learning Collaborative</vt:lpstr>
      <vt:lpstr>Get the Most Out of Your Zoom Experience</vt:lpstr>
      <vt:lpstr>Session 4 Agenda</vt:lpstr>
      <vt:lpstr>Learning Collaborative Faculty</vt:lpstr>
      <vt:lpstr>PowerPoint Presentation</vt:lpstr>
      <vt:lpstr>PowerPoint Presentation</vt:lpstr>
      <vt:lpstr>PowerPoint Presentation</vt:lpstr>
      <vt:lpstr>PowerPoint Presentation</vt:lpstr>
      <vt:lpstr>Learning Collaborative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Assignments</vt:lpstr>
      <vt:lpstr>Next Steps</vt:lpstr>
      <vt:lpstr>PowerPoint Presentation</vt:lpstr>
      <vt:lpstr>2025 Annual Conference</vt:lpstr>
      <vt:lpstr>PowerPoint Presentation</vt:lpstr>
      <vt:lpstr>PowerPoint Presentation</vt:lpstr>
    </vt:vector>
  </TitlesOfParts>
  <Company>CHC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Angers, Meaghan</dc:creator>
  <cp:lastModifiedBy>Angers, Meaghan</cp:lastModifiedBy>
  <cp:revision>80</cp:revision>
  <cp:lastPrinted>2022-06-03T16:22:28Z</cp:lastPrinted>
  <dcterms:created xsi:type="dcterms:W3CDTF">2021-12-14T14:59:24Z</dcterms:created>
  <dcterms:modified xsi:type="dcterms:W3CDTF">2025-01-17T21:35:07Z</dcterms:modified>
</cp:coreProperties>
</file>