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839" r:id="rId2"/>
    <p:sldMasterId id="2147483846" r:id="rId3"/>
  </p:sldMasterIdLst>
  <p:notesMasterIdLst>
    <p:notesMasterId r:id="rId54"/>
  </p:notesMasterIdLst>
  <p:sldIdLst>
    <p:sldId id="267" r:id="rId4"/>
    <p:sldId id="262" r:id="rId5"/>
    <p:sldId id="1277" r:id="rId6"/>
    <p:sldId id="1249" r:id="rId7"/>
    <p:sldId id="1254" r:id="rId8"/>
    <p:sldId id="1256" r:id="rId9"/>
    <p:sldId id="312" r:id="rId10"/>
    <p:sldId id="259" r:id="rId11"/>
    <p:sldId id="260" r:id="rId12"/>
    <p:sldId id="261" r:id="rId13"/>
    <p:sldId id="288" r:id="rId14"/>
    <p:sldId id="289" r:id="rId15"/>
    <p:sldId id="264" r:id="rId16"/>
    <p:sldId id="290" r:id="rId17"/>
    <p:sldId id="266" r:id="rId18"/>
    <p:sldId id="291" r:id="rId19"/>
    <p:sldId id="292" r:id="rId20"/>
    <p:sldId id="293" r:id="rId21"/>
    <p:sldId id="270" r:id="rId22"/>
    <p:sldId id="271" r:id="rId23"/>
    <p:sldId id="272" r:id="rId24"/>
    <p:sldId id="273" r:id="rId25"/>
    <p:sldId id="274" r:id="rId26"/>
    <p:sldId id="275" r:id="rId27"/>
    <p:sldId id="276" r:id="rId28"/>
    <p:sldId id="279" r:id="rId29"/>
    <p:sldId id="280" r:id="rId30"/>
    <p:sldId id="281" r:id="rId31"/>
    <p:sldId id="282" r:id="rId32"/>
    <p:sldId id="285" r:id="rId33"/>
    <p:sldId id="283" r:id="rId34"/>
    <p:sldId id="1278" r:id="rId35"/>
    <p:sldId id="1279" r:id="rId36"/>
    <p:sldId id="483" r:id="rId37"/>
    <p:sldId id="473" r:id="rId38"/>
    <p:sldId id="474" r:id="rId39"/>
    <p:sldId id="1280" r:id="rId40"/>
    <p:sldId id="1281" r:id="rId41"/>
    <p:sldId id="1262" r:id="rId42"/>
    <p:sldId id="1265" r:id="rId43"/>
    <p:sldId id="1266" r:id="rId44"/>
    <p:sldId id="1267" r:id="rId45"/>
    <p:sldId id="1268" r:id="rId46"/>
    <p:sldId id="1269" r:id="rId47"/>
    <p:sldId id="1271" r:id="rId48"/>
    <p:sldId id="466" r:id="rId49"/>
    <p:sldId id="284" r:id="rId50"/>
    <p:sldId id="344" r:id="rId51"/>
    <p:sldId id="346" r:id="rId52"/>
    <p:sldId id="1244" r:id="rId53"/>
  </p:sldIdLst>
  <p:sldSz cx="12192000" cy="6858000"/>
  <p:notesSz cx="6858000" cy="9144000"/>
  <p:custDataLst>
    <p:tags r:id="rId55"/>
  </p:custDataLst>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artino, Anthony" initials="DA" lastIdx="7" clrIdx="0">
    <p:extLst>
      <p:ext uri="{19B8F6BF-5375-455C-9EA6-DF929625EA0E}">
        <p15:presenceInfo xmlns:p15="http://schemas.microsoft.com/office/powerpoint/2012/main" userId="S-1-5-21-1671965561-1685016268-2076119496-42381" providerId="AD"/>
      </p:ext>
    </p:extLst>
  </p:cmAuthor>
  <p:cmAuthor id="2" name="Motz, Rosemary" initials="MR" lastIdx="8" clrIdx="1">
    <p:extLst>
      <p:ext uri="{19B8F6BF-5375-455C-9EA6-DF929625EA0E}">
        <p15:presenceInfo xmlns:p15="http://schemas.microsoft.com/office/powerpoint/2012/main" userId="S-1-5-21-1671965561-1685016268-2076119496-36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BB"/>
    <a:srgbClr val="4279BD"/>
    <a:srgbClr val="53731C"/>
    <a:srgbClr val="567621"/>
    <a:srgbClr val="4379BD"/>
    <a:srgbClr val="042B4E"/>
    <a:srgbClr val="53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0814" autoAdjust="0"/>
  </p:normalViewPr>
  <p:slideViewPr>
    <p:cSldViewPr>
      <p:cViewPr varScale="1">
        <p:scale>
          <a:sx n="55" d="100"/>
          <a:sy n="55" d="100"/>
        </p:scale>
        <p:origin x="1020"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A8C94B-3792-48A2-A000-EF25CDA65F7B}" type="datetimeFigureOut">
              <a:rPr lang="en-US"/>
              <a:pPr>
                <a:defRPr/>
              </a:pPr>
              <a:t>1/14/2025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334D276-CBCB-4240-AAFC-3AD9C7222D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40111A1-A97B-46E6-B7F5-17A4C29A6AF3}" type="slidenum">
              <a:rPr lang="en-US" smtClean="0"/>
              <a:t>4</a:t>
            </a:fld>
            <a:endParaRPr lang="en-US" dirty="0"/>
          </a:p>
        </p:txBody>
      </p:sp>
    </p:spTree>
    <p:extLst>
      <p:ext uri="{BB962C8B-B14F-4D97-AF65-F5344CB8AC3E}">
        <p14:creationId xmlns:p14="http://schemas.microsoft.com/office/powerpoint/2010/main" val="387052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3BC7F7-092D-4D16-9837-8744F437B494}" type="slidenum">
              <a:rPr lang="en-US"/>
              <a:pPr/>
              <a:t>13</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63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2C7DB7-5CDC-42A0-A3BD-1D9F49232E6B}" type="slidenum">
              <a:rPr lang="en-US"/>
              <a:pPr/>
              <a:t>14</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236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BB2CA7D-E28F-4A2B-941B-F33F642F7DA3}" type="slidenum">
              <a:rPr lang="en-US"/>
              <a:pPr/>
              <a:t>15</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571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031468-A20B-4512-92AA-9F550A37F89C}" type="slidenum">
              <a:rPr lang="en-US"/>
              <a:pPr/>
              <a:t>16</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7685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AD9041C-F041-4FAB-83DC-BF8045D51171}" type="slidenum">
              <a:rPr lang="en-US"/>
              <a:pPr/>
              <a:t>17</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149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125D1C1-53CB-4DE4-BA58-DD515666B51B}" type="slidenum">
              <a:rPr lang="en-US"/>
              <a:pPr/>
              <a:t>18</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724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5857706-A527-4F2B-8EA4-7F54F1487222}" type="slidenum">
              <a:rPr lang="en-US"/>
              <a:pPr/>
              <a:t>19</a:t>
            </a:fld>
            <a:endParaRPr 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938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310307E-7C25-4C32-97CC-9A039589D0C7}" type="slidenum">
              <a:rPr lang="en-US"/>
              <a:pPr/>
              <a:t>20</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87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E54A90-CBDA-44D9-8AF5-82915AB54B90}" type="slidenum">
              <a:rPr lang="en-US"/>
              <a:pPr/>
              <a:t>21</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8459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22238" y="376238"/>
            <a:ext cx="6765925" cy="3806825"/>
          </a:xfrm>
          <a:solidFill>
            <a:srgbClr val="FFFFFF"/>
          </a:solidFill>
          <a:ln/>
        </p:spPr>
      </p:sp>
      <p:sp>
        <p:nvSpPr>
          <p:cNvPr id="146435" name="Rectangle 3"/>
          <p:cNvSpPr>
            <a:spLocks noGrp="1" noChangeArrowheads="1"/>
          </p:cNvSpPr>
          <p:nvPr>
            <p:ph type="body" idx="1"/>
          </p:nvPr>
        </p:nvSpPr>
        <p:spPr>
          <a:xfrm>
            <a:off x="933098" y="4341548"/>
            <a:ext cx="5140960" cy="4493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30" tIns="46765" rIns="93530" bIns="46765">
            <a:normAutofit/>
          </a:bodyPr>
          <a:lstStyle/>
          <a:p>
            <a:pPr defTabSz="931774">
              <a:tabLst>
                <a:tab pos="257209" algn="l"/>
              </a:tabLst>
              <a:defRPr/>
            </a:pPr>
            <a:endParaRPr lang="en-US" dirty="0"/>
          </a:p>
        </p:txBody>
      </p:sp>
    </p:spTree>
    <p:extLst>
      <p:ext uri="{BB962C8B-B14F-4D97-AF65-F5344CB8AC3E}">
        <p14:creationId xmlns:p14="http://schemas.microsoft.com/office/powerpoint/2010/main" val="331556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BE1543-9EA2-C348-BC16-2B72C46AC417}" type="slidenum">
              <a:rPr lang="en-US" smtClean="0"/>
              <a:t>5</a:t>
            </a:fld>
            <a:endParaRPr lang="en-US"/>
          </a:p>
        </p:txBody>
      </p:sp>
    </p:spTree>
    <p:extLst>
      <p:ext uri="{BB962C8B-B14F-4D97-AF65-F5344CB8AC3E}">
        <p14:creationId xmlns:p14="http://schemas.microsoft.com/office/powerpoint/2010/main" val="3727369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B569F3-CB99-4B5D-86C2-A4AD29ACB44A}" type="slidenum">
              <a:rPr lang="en-US" smtClean="0"/>
              <a:t>23</a:t>
            </a:fld>
            <a:endParaRPr lang="en-US"/>
          </a:p>
        </p:txBody>
      </p:sp>
    </p:spTree>
    <p:extLst>
      <p:ext uri="{BB962C8B-B14F-4D97-AF65-F5344CB8AC3E}">
        <p14:creationId xmlns:p14="http://schemas.microsoft.com/office/powerpoint/2010/main" val="668199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EF72C3-4C2A-48D1-BD07-79738C58770A}" type="slidenum">
              <a:rPr lang="en-US"/>
              <a:pPr/>
              <a:t>24</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941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569F3-CB99-4B5D-86C2-A4AD29ACB44A}" type="slidenum">
              <a:rPr lang="en-US" smtClean="0"/>
              <a:t>25</a:t>
            </a:fld>
            <a:endParaRPr lang="en-US"/>
          </a:p>
        </p:txBody>
      </p:sp>
    </p:spTree>
    <p:extLst>
      <p:ext uri="{BB962C8B-B14F-4D97-AF65-F5344CB8AC3E}">
        <p14:creationId xmlns:p14="http://schemas.microsoft.com/office/powerpoint/2010/main" val="1073008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45E46-CB53-476D-A8D3-45CECAE27A01}" type="slidenum">
              <a:rPr lang="en-US" smtClean="0"/>
              <a:pPr/>
              <a:t>26</a:t>
            </a:fld>
            <a:endParaRPr lang="en-US" dirty="0"/>
          </a:p>
        </p:txBody>
      </p:sp>
    </p:spTree>
    <p:extLst>
      <p:ext uri="{BB962C8B-B14F-4D97-AF65-F5344CB8AC3E}">
        <p14:creationId xmlns:p14="http://schemas.microsoft.com/office/powerpoint/2010/main" val="197887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569F3-CB99-4B5D-86C2-A4AD29ACB44A}" type="slidenum">
              <a:rPr lang="en-US" smtClean="0"/>
              <a:t>27</a:t>
            </a:fld>
            <a:endParaRPr lang="en-US"/>
          </a:p>
        </p:txBody>
      </p:sp>
    </p:spTree>
    <p:extLst>
      <p:ext uri="{BB962C8B-B14F-4D97-AF65-F5344CB8AC3E}">
        <p14:creationId xmlns:p14="http://schemas.microsoft.com/office/powerpoint/2010/main" val="358611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Rot="1" noChangeAspect="1" noChangeArrowheads="1" noTextEdit="1"/>
          </p:cNvSpPr>
          <p:nvPr>
            <p:ph type="sldImg"/>
          </p:nvPr>
        </p:nvSpPr>
        <p:spPr bwMode="auto">
          <a:xfrm>
            <a:off x="122238" y="376238"/>
            <a:ext cx="6765925" cy="3806825"/>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934403" y="4342136"/>
            <a:ext cx="5141597" cy="4183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0" tIns="46581" rIns="93160" bIns="46581"/>
          <a:lstStyle/>
          <a:p>
            <a:pPr>
              <a:tabLst>
                <a:tab pos="286317" algn="l"/>
              </a:tabLst>
            </a:pPr>
            <a:endParaRPr lang="en-US" dirty="0"/>
          </a:p>
        </p:txBody>
      </p:sp>
    </p:spTree>
    <p:extLst>
      <p:ext uri="{BB962C8B-B14F-4D97-AF65-F5344CB8AC3E}">
        <p14:creationId xmlns:p14="http://schemas.microsoft.com/office/powerpoint/2010/main" val="207418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45E46-CB53-476D-A8D3-45CECAE27A01}" type="slidenum">
              <a:rPr lang="en-US" smtClean="0"/>
              <a:pPr/>
              <a:t>29</a:t>
            </a:fld>
            <a:endParaRPr lang="en-US" dirty="0"/>
          </a:p>
        </p:txBody>
      </p:sp>
    </p:spTree>
    <p:extLst>
      <p:ext uri="{BB962C8B-B14F-4D97-AF65-F5344CB8AC3E}">
        <p14:creationId xmlns:p14="http://schemas.microsoft.com/office/powerpoint/2010/main" val="364131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B569F3-CB99-4B5D-86C2-A4AD29ACB44A}" type="slidenum">
              <a:rPr lang="en-US" smtClean="0"/>
              <a:t>30</a:t>
            </a:fld>
            <a:endParaRPr lang="en-US"/>
          </a:p>
        </p:txBody>
      </p:sp>
    </p:spTree>
    <p:extLst>
      <p:ext uri="{BB962C8B-B14F-4D97-AF65-F5344CB8AC3E}">
        <p14:creationId xmlns:p14="http://schemas.microsoft.com/office/powerpoint/2010/main" val="82310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TextEdit="1"/>
          </p:cNvSpPr>
          <p:nvPr>
            <p:ph type="sldImg"/>
          </p:nvPr>
        </p:nvSpPr>
        <p:spPr bwMode="auto">
          <a:noFill/>
          <a:ln>
            <a:solidFill>
              <a:srgbClr val="000000"/>
            </a:solidFill>
            <a:miter lim="800000"/>
            <a:headEnd/>
            <a:tailEnd/>
          </a:ln>
        </p:spPr>
      </p:sp>
      <p:sp>
        <p:nvSpPr>
          <p:cNvPr id="30515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91663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34D276-CBCB-4240-AAFC-3AD9C7222D8F}" type="slidenum">
              <a:rPr lang="en-US" altLang="en-US" smtClean="0"/>
              <a:pPr>
                <a:defRPr/>
              </a:pPr>
              <a:t>32</a:t>
            </a:fld>
            <a:endParaRPr lang="en-US" altLang="en-US"/>
          </a:p>
        </p:txBody>
      </p:sp>
    </p:spTree>
    <p:extLst>
      <p:ext uri="{BB962C8B-B14F-4D97-AF65-F5344CB8AC3E}">
        <p14:creationId xmlns:p14="http://schemas.microsoft.com/office/powerpoint/2010/main" val="152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BE1543-9EA2-C348-BC16-2B72C46AC417}" type="slidenum">
              <a:rPr lang="en-US" smtClean="0"/>
              <a:t>6</a:t>
            </a:fld>
            <a:endParaRPr lang="en-US"/>
          </a:p>
        </p:txBody>
      </p:sp>
    </p:spTree>
    <p:extLst>
      <p:ext uri="{BB962C8B-B14F-4D97-AF65-F5344CB8AC3E}">
        <p14:creationId xmlns:p14="http://schemas.microsoft.com/office/powerpoint/2010/main" val="3500275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34D276-CBCB-4240-AAFC-3AD9C7222D8F}" type="slidenum">
              <a:rPr lang="en-US" altLang="en-US" smtClean="0"/>
              <a:pPr>
                <a:defRPr/>
              </a:pPr>
              <a:t>33</a:t>
            </a:fld>
            <a:endParaRPr lang="en-US" altLang="en-US"/>
          </a:p>
        </p:txBody>
      </p:sp>
    </p:spTree>
    <p:extLst>
      <p:ext uri="{BB962C8B-B14F-4D97-AF65-F5344CB8AC3E}">
        <p14:creationId xmlns:p14="http://schemas.microsoft.com/office/powerpoint/2010/main" val="1099829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07A77A0-F333-4402-A02C-92AFC5FF847F}" type="slidenum">
              <a:rPr lang="en-US" smtClean="0"/>
              <a:t>34</a:t>
            </a:fld>
            <a:endParaRPr lang="en-US" dirty="0"/>
          </a:p>
        </p:txBody>
      </p:sp>
    </p:spTree>
    <p:extLst>
      <p:ext uri="{BB962C8B-B14F-4D97-AF65-F5344CB8AC3E}">
        <p14:creationId xmlns:p14="http://schemas.microsoft.com/office/powerpoint/2010/main" val="1145163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34D276-CBCB-4240-AAFC-3AD9C7222D8F}" type="slidenum">
              <a:rPr lang="en-US" altLang="en-US" smtClean="0"/>
              <a:pPr>
                <a:defRPr/>
              </a:pPr>
              <a:t>37</a:t>
            </a:fld>
            <a:endParaRPr lang="en-US" altLang="en-US"/>
          </a:p>
        </p:txBody>
      </p:sp>
    </p:spTree>
    <p:extLst>
      <p:ext uri="{BB962C8B-B14F-4D97-AF65-F5344CB8AC3E}">
        <p14:creationId xmlns:p14="http://schemas.microsoft.com/office/powerpoint/2010/main" val="2817485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34D276-CBCB-4240-AAFC-3AD9C7222D8F}" type="slidenum">
              <a:rPr lang="en-US" altLang="en-US" smtClean="0"/>
              <a:pPr>
                <a:defRPr/>
              </a:pPr>
              <a:t>38</a:t>
            </a:fld>
            <a:endParaRPr lang="en-US" altLang="en-US"/>
          </a:p>
        </p:txBody>
      </p:sp>
    </p:spTree>
    <p:extLst>
      <p:ext uri="{BB962C8B-B14F-4D97-AF65-F5344CB8AC3E}">
        <p14:creationId xmlns:p14="http://schemas.microsoft.com/office/powerpoint/2010/main" val="283346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07A77A0-F333-4402-A02C-92AFC5FF847F}" type="slidenum">
              <a:rPr lang="en-US" smtClean="0"/>
              <a:t>39</a:t>
            </a:fld>
            <a:endParaRPr lang="en-US" dirty="0"/>
          </a:p>
        </p:txBody>
      </p:sp>
    </p:spTree>
    <p:extLst>
      <p:ext uri="{BB962C8B-B14F-4D97-AF65-F5344CB8AC3E}">
        <p14:creationId xmlns:p14="http://schemas.microsoft.com/office/powerpoint/2010/main" val="1145163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40</a:t>
            </a:fld>
            <a:endParaRPr lang="en-US"/>
          </a:p>
        </p:txBody>
      </p:sp>
    </p:spTree>
    <p:extLst>
      <p:ext uri="{BB962C8B-B14F-4D97-AF65-F5344CB8AC3E}">
        <p14:creationId xmlns:p14="http://schemas.microsoft.com/office/powerpoint/2010/main" val="2702411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41</a:t>
            </a:fld>
            <a:endParaRPr lang="en-US"/>
          </a:p>
        </p:txBody>
      </p:sp>
    </p:spTree>
    <p:extLst>
      <p:ext uri="{BB962C8B-B14F-4D97-AF65-F5344CB8AC3E}">
        <p14:creationId xmlns:p14="http://schemas.microsoft.com/office/powerpoint/2010/main" val="400356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42</a:t>
            </a:fld>
            <a:endParaRPr lang="en-US"/>
          </a:p>
        </p:txBody>
      </p:sp>
    </p:spTree>
    <p:extLst>
      <p:ext uri="{BB962C8B-B14F-4D97-AF65-F5344CB8AC3E}">
        <p14:creationId xmlns:p14="http://schemas.microsoft.com/office/powerpoint/2010/main" val="10816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43</a:t>
            </a:fld>
            <a:endParaRPr lang="en-US"/>
          </a:p>
        </p:txBody>
      </p:sp>
    </p:spTree>
    <p:extLst>
      <p:ext uri="{BB962C8B-B14F-4D97-AF65-F5344CB8AC3E}">
        <p14:creationId xmlns:p14="http://schemas.microsoft.com/office/powerpoint/2010/main" val="3524615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44</a:t>
            </a:fld>
            <a:endParaRPr lang="en-US"/>
          </a:p>
        </p:txBody>
      </p:sp>
    </p:spTree>
    <p:extLst>
      <p:ext uri="{BB962C8B-B14F-4D97-AF65-F5344CB8AC3E}">
        <p14:creationId xmlns:p14="http://schemas.microsoft.com/office/powerpoint/2010/main" val="405545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E1543-9EA2-C348-BC16-2B72C46AC417}" type="slidenum">
              <a:rPr lang="en-US" smtClean="0"/>
              <a:t>7</a:t>
            </a:fld>
            <a:endParaRPr lang="en-US"/>
          </a:p>
        </p:txBody>
      </p:sp>
    </p:spTree>
    <p:extLst>
      <p:ext uri="{BB962C8B-B14F-4D97-AF65-F5344CB8AC3E}">
        <p14:creationId xmlns:p14="http://schemas.microsoft.com/office/powerpoint/2010/main" val="1509229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07A77A0-F333-4402-A02C-92AFC5FF847F}" type="slidenum">
              <a:rPr lang="en-US" smtClean="0"/>
              <a:t>45</a:t>
            </a:fld>
            <a:endParaRPr lang="en-US" dirty="0"/>
          </a:p>
        </p:txBody>
      </p:sp>
    </p:spTree>
    <p:extLst>
      <p:ext uri="{BB962C8B-B14F-4D97-AF65-F5344CB8AC3E}">
        <p14:creationId xmlns:p14="http://schemas.microsoft.com/office/powerpoint/2010/main" val="3559610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D09AC-362A-4BE9-B5AA-499633380506}" type="slidenum">
              <a:rPr lang="en-US" smtClean="0"/>
              <a:t>46</a:t>
            </a:fld>
            <a:endParaRPr lang="en-US" dirty="0"/>
          </a:p>
        </p:txBody>
      </p:sp>
    </p:spTree>
    <p:extLst>
      <p:ext uri="{BB962C8B-B14F-4D97-AF65-F5344CB8AC3E}">
        <p14:creationId xmlns:p14="http://schemas.microsoft.com/office/powerpoint/2010/main" val="1194967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B569F3-CB99-4B5D-86C2-A4AD29ACB44A}" type="slidenum">
              <a:rPr lang="en-US" smtClean="0"/>
              <a:t>47</a:t>
            </a:fld>
            <a:endParaRPr lang="en-US"/>
          </a:p>
        </p:txBody>
      </p:sp>
    </p:spTree>
    <p:extLst>
      <p:ext uri="{BB962C8B-B14F-4D97-AF65-F5344CB8AC3E}">
        <p14:creationId xmlns:p14="http://schemas.microsoft.com/office/powerpoint/2010/main" val="2960784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D3A05-C6E6-4FCB-BDFE-8DBF2EB90CB9}" type="slidenum">
              <a:rPr lang="en-US" smtClean="0"/>
              <a:t>48</a:t>
            </a:fld>
            <a:endParaRPr lang="en-US"/>
          </a:p>
        </p:txBody>
      </p:sp>
    </p:spTree>
    <p:extLst>
      <p:ext uri="{BB962C8B-B14F-4D97-AF65-F5344CB8AC3E}">
        <p14:creationId xmlns:p14="http://schemas.microsoft.com/office/powerpoint/2010/main" val="3583812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49</a:t>
            </a:fld>
            <a:endParaRPr lang="en-US"/>
          </a:p>
        </p:txBody>
      </p:sp>
    </p:spTree>
    <p:extLst>
      <p:ext uri="{BB962C8B-B14F-4D97-AF65-F5344CB8AC3E}">
        <p14:creationId xmlns:p14="http://schemas.microsoft.com/office/powerpoint/2010/main" val="1206376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D3A05-C6E6-4FCB-BDFE-8DBF2EB90CB9}" type="slidenum">
              <a:rPr lang="en-US" smtClean="0"/>
              <a:t>50</a:t>
            </a:fld>
            <a:endParaRPr lang="en-US"/>
          </a:p>
        </p:txBody>
      </p:sp>
    </p:spTree>
    <p:extLst>
      <p:ext uri="{BB962C8B-B14F-4D97-AF65-F5344CB8AC3E}">
        <p14:creationId xmlns:p14="http://schemas.microsoft.com/office/powerpoint/2010/main" val="186545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Rot="1" noChangeAspect="1" noChangeArrowheads="1" noTextEdit="1"/>
          </p:cNvSpPr>
          <p:nvPr>
            <p:ph type="sldImg"/>
          </p:nvPr>
        </p:nvSpPr>
        <p:spPr bwMode="auto">
          <a:xfrm>
            <a:off x="95250" y="360363"/>
            <a:ext cx="6824663" cy="3840162"/>
          </a:xfrm>
          <a:prstGeom prst="rect">
            <a:avLst/>
          </a:prstGeom>
          <a:solidFill>
            <a:srgbClr val="FFFFFF"/>
          </a:solidFill>
          <a:ln>
            <a:solidFill>
              <a:srgbClr val="000000"/>
            </a:solidFill>
            <a:miter lim="800000"/>
            <a:headEnd/>
            <a:tailEnd/>
          </a:ln>
        </p:spPr>
      </p:sp>
      <p:sp>
        <p:nvSpPr>
          <p:cNvPr id="1591299" name="Rectangle 3"/>
          <p:cNvSpPr>
            <a:spLocks noGrp="1" noChangeArrowheads="1"/>
          </p:cNvSpPr>
          <p:nvPr>
            <p:ph type="body" idx="1"/>
          </p:nvPr>
        </p:nvSpPr>
        <p:spPr bwMode="auto">
          <a:xfrm>
            <a:off x="729056" y="4337365"/>
            <a:ext cx="5526818" cy="41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7" tIns="45834" rIns="91667" bIns="45834"/>
          <a:lstStyle/>
          <a:p>
            <a:endParaRPr lang="en-US" dirty="0"/>
          </a:p>
        </p:txBody>
      </p:sp>
    </p:spTree>
    <p:extLst>
      <p:ext uri="{BB962C8B-B14F-4D97-AF65-F5344CB8AC3E}">
        <p14:creationId xmlns:p14="http://schemas.microsoft.com/office/powerpoint/2010/main" val="329333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D830B0-5104-49ED-9EA3-615C628A7480}" type="slidenum">
              <a:rPr lang="en-US"/>
              <a:pPr/>
              <a:t>9</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063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16AE30C-6647-4D69-8095-03EBA1960A06}" type="slidenum">
              <a:rPr lang="en-US"/>
              <a:pPr/>
              <a:t>10</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095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B5A631-CD7B-4E39-B686-E6CE30827B8B}" type="slidenum">
              <a:rPr lang="en-US"/>
              <a:pPr/>
              <a:t>11</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793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C4EE3D-3EDB-4AB2-87A5-DFE0E7FC2A3B}" type="slidenum">
              <a:rPr lang="en-US"/>
              <a:pPr/>
              <a:t>12</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1196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11"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46779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and Image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a:p>
        </p:txBody>
      </p:sp>
      <p:sp>
        <p:nvSpPr>
          <p:cNvPr id="5"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custDataLst>
      <p:tags r:id="rId1"/>
    </p:custDataLst>
    <p:extLst>
      <p:ext uri="{BB962C8B-B14F-4D97-AF65-F5344CB8AC3E}">
        <p14:creationId xmlns:p14="http://schemas.microsoft.com/office/powerpoint/2010/main" val="36836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 No foot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57550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Green)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3"/>
              </a:buBlip>
              <a:defRPr sz="2400">
                <a:solidFill>
                  <a:schemeClr val="tx1">
                    <a:lumMod val="95000"/>
                    <a:lumOff val="5000"/>
                  </a:schemeClr>
                </a:solidFill>
              </a:defRPr>
            </a:lvl1pPr>
          </a:lstStyle>
          <a:p>
            <a:pPr lvl="0"/>
            <a:endParaRPr lang="en-US" dirty="0"/>
          </a:p>
        </p:txBody>
      </p:sp>
    </p:spTree>
    <p:custDataLst>
      <p:tags r:id="rId1"/>
    </p:custDataLst>
    <p:extLst>
      <p:ext uri="{BB962C8B-B14F-4D97-AF65-F5344CB8AC3E}">
        <p14:creationId xmlns:p14="http://schemas.microsoft.com/office/powerpoint/2010/main" val="25884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Title Slide with Logos">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981199"/>
            <a:ext cx="10134600" cy="1660377"/>
          </a:xfrm>
          <a:prstGeom prst="rect">
            <a:avLst/>
          </a:prstGeom>
        </p:spPr>
        <p:txBody>
          <a:bodyPr anchor="b"/>
          <a:lstStyle>
            <a:lvl1pPr marL="0" indent="0" algn="ctr">
              <a:buNone/>
              <a:defRPr sz="4400" b="1" baseline="0">
                <a:solidFill>
                  <a:srgbClr val="042B4E"/>
                </a:solidFill>
                <a:latin typeface="+mn-lt"/>
              </a:defRPr>
            </a:lvl1pPr>
          </a:lstStyle>
          <a:p>
            <a:pPr lvl="0"/>
            <a:endParaRPr lang="en-US" dirty="0"/>
          </a:p>
        </p:txBody>
      </p:sp>
      <p:sp>
        <p:nvSpPr>
          <p:cNvPr id="5" name="Text Placeholder 9"/>
          <p:cNvSpPr>
            <a:spLocks noGrp="1"/>
          </p:cNvSpPr>
          <p:nvPr>
            <p:ph type="body" sz="quarter" idx="12"/>
          </p:nvPr>
        </p:nvSpPr>
        <p:spPr>
          <a:xfrm>
            <a:off x="1066800" y="3657600"/>
            <a:ext cx="10134600" cy="838200"/>
          </a:xfrm>
          <a:prstGeom prst="rect">
            <a:avLst/>
          </a:prstGeom>
        </p:spPr>
        <p:txBody>
          <a:bodyPr anchor="ctr"/>
          <a:lstStyle>
            <a:lvl1pPr marL="0" indent="0" algn="ctr">
              <a:buNone/>
              <a:defRPr sz="2400" baseline="0">
                <a:solidFill>
                  <a:srgbClr val="53731C"/>
                </a:solidFill>
                <a:latin typeface="+mn-lt"/>
              </a:defRPr>
            </a:lvl1pPr>
          </a:lstStyle>
          <a:p>
            <a:pPr lvl="0"/>
            <a:endParaRPr lang="en-US" dirty="0"/>
          </a:p>
        </p:txBody>
      </p:sp>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714751" y="773037"/>
            <a:ext cx="4838698" cy="800100"/>
          </a:xfrm>
          <a:prstGeom prst="rect">
            <a:avLst/>
          </a:prstGeom>
        </p:spPr>
      </p:pic>
    </p:spTree>
    <p:custDataLst>
      <p:tags r:id="rId1"/>
    </p:custDataLst>
    <p:extLst>
      <p:ext uri="{BB962C8B-B14F-4D97-AF65-F5344CB8AC3E}">
        <p14:creationId xmlns:p14="http://schemas.microsoft.com/office/powerpoint/2010/main" val="21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Title Slide">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7"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304291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04800" y="3048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6" y="1143000"/>
            <a:ext cx="11452597"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8861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Bulleted List (Leav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304799" y="304800"/>
            <a:ext cx="11570315"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7" y="1143000"/>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1" y="1139439"/>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19872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95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1005"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1"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0"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36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9246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Blac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64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275448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5096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318935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A3348-EC9C-5F45-A82A-2C26670334C6}" type="slidenum">
              <a:rPr lang="en-US" smtClean="0"/>
              <a:pPr/>
              <a:t>‹#›</a:t>
            </a:fld>
            <a:endParaRPr lang="en-US"/>
          </a:p>
        </p:txBody>
      </p:sp>
    </p:spTree>
    <p:extLst>
      <p:ext uri="{BB962C8B-B14F-4D97-AF65-F5344CB8AC3E}">
        <p14:creationId xmlns:p14="http://schemas.microsoft.com/office/powerpoint/2010/main" val="44625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No footer">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mj-lt"/>
                <a:cs typeface="Calibri" panose="020F0502020204030204" pitchFamily="34" charset="0"/>
              </a:defRPr>
            </a:lvl1pPr>
          </a:lstStyle>
          <a:p>
            <a:pPr lvl="0"/>
            <a:endParaRPr lang="en-US" dirty="0"/>
          </a:p>
        </p:txBody>
      </p:sp>
      <p:sp>
        <p:nvSpPr>
          <p:cNvPr id="6"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1"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206140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6.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ags" Target="../tags/tag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66" r:id="rId5"/>
    <p:sldLayoutId id="2147483867" r:id="rId6"/>
    <p:sldLayoutId id="2147483868" r:id="rId7"/>
    <p:sldLayoutId id="2147483869"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852" r:id="rId1"/>
    <p:sldLayoutId id="2147483853" r:id="rId2"/>
    <p:sldLayoutId id="2147483864" r:id="rId3"/>
    <p:sldLayoutId id="2147483854"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ustDataLst>
      <p:tags r:id="rId7"/>
    </p:custDataLst>
  </p:cSld>
  <p:clrMap bg1="lt1" tx1="dk1" bg2="lt2" tx2="dk2" accent1="accent1" accent2="accent2" accent3="accent3" accent4="accent4" accent5="accent5" accent6="accent6" hlink="hlink" folHlink="folHlink"/>
  <p:sldLayoutIdLst>
    <p:sldLayoutId id="2147483857" r:id="rId1"/>
    <p:sldLayoutId id="2147483862" r:id="rId2"/>
    <p:sldLayoutId id="2147483858" r:id="rId3"/>
    <p:sldLayoutId id="2147483861" r:id="rId4"/>
    <p:sldLayoutId id="2147483871"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6000" dirty="0">
                <a:solidFill>
                  <a:srgbClr val="4D6F13"/>
                </a:solidFill>
                <a:ea typeface="+mj-ea"/>
                <a:cs typeface="+mj-cs"/>
              </a:rPr>
              <a:t>Psychotropics in Pain Treatment</a:t>
            </a:r>
            <a:endParaRPr lang="en-US" dirty="0"/>
          </a:p>
        </p:txBody>
      </p:sp>
      <p:sp>
        <p:nvSpPr>
          <p:cNvPr id="4" name="Text Placeholder 3"/>
          <p:cNvSpPr>
            <a:spLocks noGrp="1"/>
          </p:cNvSpPr>
          <p:nvPr>
            <p:ph type="body" sz="quarter" idx="12"/>
          </p:nvPr>
        </p:nvSpPr>
        <p:spPr>
          <a:xfrm>
            <a:off x="1066800" y="3886200"/>
            <a:ext cx="10134600" cy="838200"/>
          </a:xfrm>
        </p:spPr>
        <p:txBody>
          <a:bodyPr/>
          <a:lstStyle/>
          <a:p>
            <a:r>
              <a:rPr lang="en-US" dirty="0"/>
              <a:t>Amy K. Kennedy, PharmD, BCACP</a:t>
            </a:r>
          </a:p>
          <a:p>
            <a:r>
              <a:rPr lang="en-US" dirty="0"/>
              <a:t>She/her/hers</a:t>
            </a:r>
          </a:p>
          <a:p>
            <a:r>
              <a:rPr lang="en-US" dirty="0"/>
              <a:t>University of Arizona College of Pharmacy/El Rio Health</a:t>
            </a:r>
          </a:p>
        </p:txBody>
      </p:sp>
    </p:spTree>
    <p:extLst>
      <p:ext uri="{BB962C8B-B14F-4D97-AF65-F5344CB8AC3E}">
        <p14:creationId xmlns:p14="http://schemas.microsoft.com/office/powerpoint/2010/main" val="299030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84298"/>
            <a:ext cx="12192000" cy="1143000"/>
          </a:xfrm>
        </p:spPr>
        <p:txBody>
          <a:bodyPr>
            <a:normAutofit/>
          </a:bodyPr>
          <a:lstStyle/>
          <a:p>
            <a:r>
              <a:rPr lang="en-US" dirty="0"/>
              <a:t>SSRI antidepressants</a:t>
            </a:r>
          </a:p>
        </p:txBody>
      </p:sp>
      <p:sp>
        <p:nvSpPr>
          <p:cNvPr id="30723" name="Rectangle 3"/>
          <p:cNvSpPr>
            <a:spLocks noGrp="1" noChangeArrowheads="1"/>
          </p:cNvSpPr>
          <p:nvPr>
            <p:ph sz="half" idx="1"/>
          </p:nvPr>
        </p:nvSpPr>
        <p:spPr>
          <a:xfrm>
            <a:off x="533400" y="1927298"/>
            <a:ext cx="9982200" cy="3962400"/>
          </a:xfrm>
        </p:spPr>
        <p:txBody>
          <a:bodyPr>
            <a:normAutofit fontScale="92500" lnSpcReduction="10000"/>
          </a:bodyPr>
          <a:lstStyle/>
          <a:p>
            <a:pPr>
              <a:buFont typeface="Wingdings" pitchFamily="2" charset="2"/>
              <a:buNone/>
            </a:pPr>
            <a:r>
              <a:rPr lang="en-US" sz="3200" b="1" i="1" u="sng" dirty="0"/>
              <a:t>Side effects</a:t>
            </a:r>
            <a:endParaRPr lang="en-US" sz="2400" b="1" u="sng" dirty="0"/>
          </a:p>
          <a:p>
            <a:r>
              <a:rPr lang="en-US" sz="2700" dirty="0"/>
              <a:t>Decreased sex drive and impaired sexual function tend not to resolve with time</a:t>
            </a:r>
          </a:p>
          <a:p>
            <a:r>
              <a:rPr lang="en-US" sz="2700" dirty="0"/>
              <a:t>Nausea, diarrhea, anorexia, vomiting </a:t>
            </a:r>
          </a:p>
          <a:p>
            <a:pPr lvl="1">
              <a:buFont typeface="Wingdings" pitchFamily="2" charset="2"/>
              <a:buNone/>
            </a:pPr>
            <a:r>
              <a:rPr lang="en-US" sz="2300" dirty="0"/>
              <a:t>	</a:t>
            </a:r>
            <a:r>
              <a:rPr lang="en-US" sz="2700" dirty="0"/>
              <a:t>- all increase</a:t>
            </a:r>
            <a:r>
              <a:rPr lang="en-US" sz="2700" dirty="0">
                <a:cs typeface="Arial" charset="0"/>
              </a:rPr>
              <a:t> with </a:t>
            </a:r>
            <a:r>
              <a:rPr lang="en-US" sz="2700" dirty="0"/>
              <a:t>dose and can resolve with time</a:t>
            </a:r>
          </a:p>
          <a:p>
            <a:r>
              <a:rPr lang="en-US" sz="2700" dirty="0"/>
              <a:t>Weight gain (esp. paroxetine) after initial GI effects</a:t>
            </a:r>
          </a:p>
          <a:p>
            <a:r>
              <a:rPr lang="en-US" sz="2700" dirty="0"/>
              <a:t>Headache, dizziness, anxiety (esp. fluoxetine), rash, insomnia, sedation, sweating, vivid dreams, tremor, dry mouth (esp. paroxetine), bruising, </a:t>
            </a:r>
            <a:r>
              <a:rPr lang="en-US" sz="2700" dirty="0">
                <a:cs typeface="Arial" charset="0"/>
              </a:rPr>
              <a:t>↑ </a:t>
            </a:r>
            <a:r>
              <a:rPr lang="en-US" sz="2700" dirty="0"/>
              <a:t>prolactin </a:t>
            </a:r>
          </a:p>
        </p:txBody>
      </p:sp>
    </p:spTree>
    <p:extLst>
      <p:ext uri="{BB962C8B-B14F-4D97-AF65-F5344CB8AC3E}">
        <p14:creationId xmlns:p14="http://schemas.microsoft.com/office/powerpoint/2010/main" val="7444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762000"/>
            <a:ext cx="12192000" cy="1219200"/>
          </a:xfrm>
        </p:spPr>
        <p:txBody>
          <a:bodyPr>
            <a:normAutofit/>
          </a:bodyPr>
          <a:lstStyle/>
          <a:p>
            <a:r>
              <a:rPr lang="en-US" dirty="0"/>
              <a:t>SSRI antidepressants</a:t>
            </a:r>
          </a:p>
        </p:txBody>
      </p:sp>
      <p:sp>
        <p:nvSpPr>
          <p:cNvPr id="29699" name="Rectangle 1027"/>
          <p:cNvSpPr>
            <a:spLocks noGrp="1" noChangeArrowheads="1"/>
          </p:cNvSpPr>
          <p:nvPr>
            <p:ph sz="half" idx="1"/>
          </p:nvPr>
        </p:nvSpPr>
        <p:spPr>
          <a:xfrm>
            <a:off x="533400" y="2047218"/>
            <a:ext cx="10896600" cy="3972582"/>
          </a:xfrm>
        </p:spPr>
        <p:txBody>
          <a:bodyPr>
            <a:normAutofit lnSpcReduction="10000"/>
          </a:bodyPr>
          <a:lstStyle/>
          <a:p>
            <a:pPr>
              <a:buFont typeface="Wingdings" pitchFamily="2" charset="2"/>
              <a:buNone/>
            </a:pPr>
            <a:r>
              <a:rPr lang="en-US" b="1" dirty="0"/>
              <a:t>Drug-drug interactions </a:t>
            </a:r>
            <a:r>
              <a:rPr lang="en-US" dirty="0"/>
              <a:t>(DDI)</a:t>
            </a:r>
          </a:p>
          <a:p>
            <a:r>
              <a:rPr lang="en-US" sz="2600" dirty="0"/>
              <a:t>Luvox &gt; Prozac &gt; Paxil &gt; Zoloft &gt; Celexa &gt; Lexapro</a:t>
            </a:r>
          </a:p>
          <a:p>
            <a:r>
              <a:rPr lang="en-US" sz="2600" dirty="0"/>
              <a:t>Interacting effects may be dose dependent (Zoloft)</a:t>
            </a:r>
          </a:p>
          <a:p>
            <a:r>
              <a:rPr lang="en-US" sz="2600" dirty="0"/>
              <a:t>SSRI levels tend not to be altered by other drugs but can potentially increase levels (inhibit metabolism) of certain drugs</a:t>
            </a:r>
          </a:p>
          <a:p>
            <a:r>
              <a:rPr lang="en-US" sz="2600" dirty="0"/>
              <a:t>Examples:</a:t>
            </a:r>
          </a:p>
          <a:p>
            <a:pPr lvl="1"/>
            <a:r>
              <a:rPr lang="en-US" sz="2200" dirty="0"/>
              <a:t>paroxetine &gt; </a:t>
            </a:r>
            <a:r>
              <a:rPr lang="en-US" sz="2200" dirty="0">
                <a:cs typeface="Arial" charset="0"/>
              </a:rPr>
              <a:t>↑ risperidone</a:t>
            </a:r>
            <a:r>
              <a:rPr lang="en-US" sz="2200" dirty="0"/>
              <a:t> </a:t>
            </a:r>
          </a:p>
          <a:p>
            <a:pPr lvl="1"/>
            <a:r>
              <a:rPr lang="en-US" sz="2200" dirty="0"/>
              <a:t>fluoxetine &gt; </a:t>
            </a:r>
            <a:r>
              <a:rPr lang="en-US" sz="2200" dirty="0">
                <a:cs typeface="Arial" charset="0"/>
              </a:rPr>
              <a:t>↑ buspirone</a:t>
            </a:r>
            <a:r>
              <a:rPr lang="en-US" sz="2200" dirty="0"/>
              <a:t> </a:t>
            </a:r>
          </a:p>
          <a:p>
            <a:pPr lvl="1"/>
            <a:r>
              <a:rPr lang="en-US" sz="2200" dirty="0"/>
              <a:t>fluvoxamine &gt; </a:t>
            </a:r>
            <a:r>
              <a:rPr lang="en-US" sz="2200" dirty="0">
                <a:cs typeface="Arial" charset="0"/>
              </a:rPr>
              <a:t>↑ olanzapine</a:t>
            </a:r>
            <a:r>
              <a:rPr lang="en-US" sz="2200" dirty="0"/>
              <a:t> </a:t>
            </a:r>
          </a:p>
        </p:txBody>
      </p:sp>
    </p:spTree>
    <p:extLst>
      <p:ext uri="{BB962C8B-B14F-4D97-AF65-F5344CB8AC3E}">
        <p14:creationId xmlns:p14="http://schemas.microsoft.com/office/powerpoint/2010/main" val="320412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762000"/>
            <a:ext cx="9982200" cy="990600"/>
          </a:xfrm>
        </p:spPr>
        <p:txBody>
          <a:bodyPr>
            <a:normAutofit/>
          </a:bodyPr>
          <a:lstStyle/>
          <a:p>
            <a:r>
              <a:rPr lang="en-US" dirty="0"/>
              <a:t>SSRI antidepressants</a:t>
            </a:r>
          </a:p>
        </p:txBody>
      </p:sp>
      <p:sp>
        <p:nvSpPr>
          <p:cNvPr id="126979" name="Rectangle 3"/>
          <p:cNvSpPr>
            <a:spLocks noGrp="1" noChangeArrowheads="1"/>
          </p:cNvSpPr>
          <p:nvPr>
            <p:ph sz="half" idx="1"/>
          </p:nvPr>
        </p:nvSpPr>
        <p:spPr>
          <a:xfrm>
            <a:off x="457200" y="1752600"/>
            <a:ext cx="9982200" cy="4419600"/>
          </a:xfrm>
        </p:spPr>
        <p:txBody>
          <a:bodyPr>
            <a:normAutofit/>
          </a:bodyPr>
          <a:lstStyle/>
          <a:p>
            <a:pPr>
              <a:buFont typeface="Wingdings" pitchFamily="2" charset="2"/>
              <a:buNone/>
            </a:pPr>
            <a:r>
              <a:rPr lang="en-US" sz="3200" b="1" dirty="0"/>
              <a:t>Cautions</a:t>
            </a:r>
          </a:p>
          <a:p>
            <a:r>
              <a:rPr lang="en-US" sz="2400" dirty="0"/>
              <a:t>Serotonin syndrome (SSRI </a:t>
            </a:r>
            <a:r>
              <a:rPr lang="en-US" sz="2400" b="1" dirty="0"/>
              <a:t>+</a:t>
            </a:r>
            <a:r>
              <a:rPr lang="en-US" sz="2400" dirty="0"/>
              <a:t> MAOI, possibly lithium, others) </a:t>
            </a:r>
          </a:p>
          <a:p>
            <a:pPr>
              <a:buFont typeface="Wingdings" pitchFamily="2" charset="2"/>
              <a:buNone/>
            </a:pPr>
            <a:r>
              <a:rPr lang="en-US" sz="2400" dirty="0"/>
              <a:t>		&gt;&gt; diarrhea, tremor, sweating, restlessness, hyperreflexia</a:t>
            </a:r>
          </a:p>
          <a:p>
            <a:pPr>
              <a:buFont typeface="Wingdings" pitchFamily="2" charset="2"/>
              <a:buNone/>
            </a:pPr>
            <a:r>
              <a:rPr lang="en-US" sz="2400" dirty="0"/>
              <a:t>		</a:t>
            </a:r>
            <a:r>
              <a:rPr lang="en-US" sz="2400" i="1" dirty="0"/>
              <a:t>progression of symptoms if untreated</a:t>
            </a:r>
            <a:r>
              <a:rPr lang="en-US" sz="2400" dirty="0"/>
              <a:t> </a:t>
            </a:r>
            <a:r>
              <a:rPr lang="en-US" sz="2400" dirty="0">
                <a:latin typeface="Univers" pitchFamily="34" charset="0"/>
              </a:rPr>
              <a:t>► ► ►</a:t>
            </a:r>
          </a:p>
          <a:p>
            <a:pPr>
              <a:buFont typeface="Wingdings" pitchFamily="2" charset="2"/>
              <a:buNone/>
            </a:pPr>
            <a:r>
              <a:rPr lang="en-US" sz="2400" dirty="0"/>
              <a:t>		&gt;&gt; disorientation, rigidity, fever &gt;&gt; coma, seizures &gt;&gt; death (approximately 10% mortality rate)</a:t>
            </a:r>
          </a:p>
          <a:p>
            <a:r>
              <a:rPr lang="en-US" sz="2400" dirty="0"/>
              <a:t>Many medications/substances have serotonin activity: </a:t>
            </a:r>
          </a:p>
          <a:p>
            <a:pPr>
              <a:buFont typeface="Wingdings" pitchFamily="2" charset="2"/>
              <a:buNone/>
            </a:pPr>
            <a:r>
              <a:rPr lang="en-US" sz="2400" dirty="0"/>
              <a:t>		dextromethorphan, fentanyl, meperidine, sumatriptan, </a:t>
            </a:r>
          </a:p>
          <a:p>
            <a:pPr>
              <a:buFont typeface="Wingdings" pitchFamily="2" charset="2"/>
              <a:buNone/>
            </a:pPr>
            <a:r>
              <a:rPr lang="en-US" sz="2400" dirty="0"/>
              <a:t>		St John’s Wort, MDMA (ecstasy), LSD, many others… 	</a:t>
            </a:r>
          </a:p>
        </p:txBody>
      </p:sp>
    </p:spTree>
    <p:extLst>
      <p:ext uri="{BB962C8B-B14F-4D97-AF65-F5344CB8AC3E}">
        <p14:creationId xmlns:p14="http://schemas.microsoft.com/office/powerpoint/2010/main" val="65590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0"/>
            <a:ext cx="12192000" cy="1143000"/>
          </a:xfrm>
        </p:spPr>
        <p:txBody>
          <a:bodyPr/>
          <a:lstStyle/>
          <a:p>
            <a:r>
              <a:rPr lang="en-US" sz="4800" dirty="0"/>
              <a:t>SSRI antidepressants</a:t>
            </a:r>
          </a:p>
        </p:txBody>
      </p:sp>
      <p:sp>
        <p:nvSpPr>
          <p:cNvPr id="16388" name="Rectangle 4"/>
          <p:cNvSpPr>
            <a:spLocks noGrp="1" noChangeArrowheads="1"/>
          </p:cNvSpPr>
          <p:nvPr>
            <p:ph sz="half" idx="1"/>
          </p:nvPr>
        </p:nvSpPr>
        <p:spPr>
          <a:xfrm>
            <a:off x="990600" y="1987257"/>
            <a:ext cx="9296399" cy="4261143"/>
          </a:xfrm>
        </p:spPr>
        <p:txBody>
          <a:bodyPr>
            <a:normAutofit fontScale="85000" lnSpcReduction="20000"/>
          </a:bodyPr>
          <a:lstStyle/>
          <a:p>
            <a:r>
              <a:rPr lang="en-US" sz="2400" b="1" dirty="0"/>
              <a:t>citalopram (Celexa)</a:t>
            </a:r>
          </a:p>
          <a:p>
            <a:pPr lvl="1"/>
            <a:r>
              <a:rPr lang="en-US" sz="2200" dirty="0"/>
              <a:t>Few drug-drug interactions (DDIs)</a:t>
            </a:r>
          </a:p>
          <a:p>
            <a:pPr lvl="1"/>
            <a:r>
              <a:rPr lang="en-US" sz="2200" dirty="0"/>
              <a:t>High serotonin specificity</a:t>
            </a:r>
          </a:p>
          <a:p>
            <a:pPr lvl="1"/>
            <a:r>
              <a:rPr lang="en-US" sz="2200" dirty="0"/>
              <a:t>Typical or less</a:t>
            </a:r>
            <a:r>
              <a:rPr lang="en-US" sz="2200" dirty="0">
                <a:cs typeface="Arial" charset="0"/>
              </a:rPr>
              <a:t> </a:t>
            </a:r>
            <a:r>
              <a:rPr lang="en-US" sz="2200" dirty="0"/>
              <a:t>SSRI side effects</a:t>
            </a:r>
          </a:p>
          <a:p>
            <a:pPr lvl="1"/>
            <a:r>
              <a:rPr lang="en-US" sz="2200" dirty="0"/>
              <a:t>10-40 mg/day (hepatic impairment consider 20 mg/day)</a:t>
            </a:r>
          </a:p>
          <a:p>
            <a:r>
              <a:rPr lang="en-US" sz="2400" b="1" dirty="0"/>
              <a:t>escitalopram (Lexapro) </a:t>
            </a:r>
            <a:r>
              <a:rPr lang="en-US" sz="2000" dirty="0"/>
              <a:t>– no generic available</a:t>
            </a:r>
          </a:p>
          <a:p>
            <a:pPr lvl="1"/>
            <a:r>
              <a:rPr lang="en-US" sz="2200" dirty="0"/>
              <a:t>Simple dosing (10-20 mg/day)</a:t>
            </a:r>
          </a:p>
          <a:p>
            <a:pPr lvl="1"/>
            <a:r>
              <a:rPr lang="en-US" sz="2200" dirty="0"/>
              <a:t>“S” molecule of the “S” &amp; “R” mirror-image mixture of citalopram molecules</a:t>
            </a:r>
          </a:p>
          <a:p>
            <a:r>
              <a:rPr lang="en-US" sz="2400" b="1" dirty="0"/>
              <a:t>fluoxetine</a:t>
            </a:r>
            <a:r>
              <a:rPr lang="en-US" sz="2000" b="1" dirty="0"/>
              <a:t> (Prozac, Sarafem, Symbyax-</a:t>
            </a:r>
            <a:r>
              <a:rPr lang="en-US" sz="2400" b="1" dirty="0"/>
              <a:t> </a:t>
            </a:r>
            <a:r>
              <a:rPr lang="en-US" sz="1600" b="1" dirty="0"/>
              <a:t>with Zyprexa</a:t>
            </a:r>
            <a:r>
              <a:rPr lang="en-US" sz="2400" b="1" dirty="0"/>
              <a:t>)</a:t>
            </a:r>
          </a:p>
          <a:p>
            <a:pPr lvl="1"/>
            <a:r>
              <a:rPr lang="en-US" sz="2200" dirty="0"/>
              <a:t>Very long half-life</a:t>
            </a:r>
          </a:p>
          <a:p>
            <a:pPr lvl="1"/>
            <a:r>
              <a:rPr lang="en-US" sz="2200" dirty="0"/>
              <a:t>Significant DDIs</a:t>
            </a:r>
          </a:p>
          <a:p>
            <a:pPr lvl="1"/>
            <a:r>
              <a:rPr lang="en-US" sz="2200" dirty="0"/>
              <a:t>Can be activating</a:t>
            </a:r>
          </a:p>
          <a:p>
            <a:pPr lvl="1"/>
            <a:r>
              <a:rPr lang="en-US" sz="2200" dirty="0"/>
              <a:t>Conflicting data on use in painful diabetic neuropathy and headache</a:t>
            </a:r>
          </a:p>
          <a:p>
            <a:pPr lvl="1"/>
            <a:r>
              <a:rPr lang="en-US" sz="2200" dirty="0"/>
              <a:t>10-80 mg/day (lower doses in hepatic impairment)</a:t>
            </a:r>
          </a:p>
        </p:txBody>
      </p:sp>
    </p:spTree>
    <p:extLst>
      <p:ext uri="{BB962C8B-B14F-4D97-AF65-F5344CB8AC3E}">
        <p14:creationId xmlns:p14="http://schemas.microsoft.com/office/powerpoint/2010/main" val="262307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0"/>
            <a:ext cx="12192000" cy="1143000"/>
          </a:xfrm>
        </p:spPr>
        <p:txBody>
          <a:bodyPr/>
          <a:lstStyle/>
          <a:p>
            <a:r>
              <a:rPr lang="en-US" sz="4800" dirty="0"/>
              <a:t>SSRI antidepressants</a:t>
            </a:r>
          </a:p>
        </p:txBody>
      </p:sp>
      <p:sp>
        <p:nvSpPr>
          <p:cNvPr id="17412" name="Rectangle 4"/>
          <p:cNvSpPr>
            <a:spLocks noGrp="1" noChangeArrowheads="1"/>
          </p:cNvSpPr>
          <p:nvPr>
            <p:ph sz="half" idx="1"/>
          </p:nvPr>
        </p:nvSpPr>
        <p:spPr>
          <a:xfrm>
            <a:off x="609600" y="1752600"/>
            <a:ext cx="9448800" cy="4420796"/>
          </a:xfrm>
        </p:spPr>
        <p:txBody>
          <a:bodyPr>
            <a:noAutofit/>
          </a:bodyPr>
          <a:lstStyle/>
          <a:p>
            <a:r>
              <a:rPr lang="en-US" sz="1600" b="1" dirty="0"/>
              <a:t>fluvoxamine (Luvox)</a:t>
            </a:r>
          </a:p>
          <a:p>
            <a:pPr lvl="1"/>
            <a:r>
              <a:rPr lang="en-US" sz="1600" dirty="0"/>
              <a:t>OCD indication</a:t>
            </a:r>
          </a:p>
          <a:p>
            <a:pPr lvl="1"/>
            <a:r>
              <a:rPr lang="en-US" sz="1600" dirty="0"/>
              <a:t>Multiple significant DDIs</a:t>
            </a:r>
          </a:p>
          <a:p>
            <a:pPr lvl="1"/>
            <a:r>
              <a:rPr lang="en-US" sz="1600" dirty="0"/>
              <a:t>Conflicting evidence for migraine</a:t>
            </a:r>
          </a:p>
          <a:p>
            <a:pPr lvl="1"/>
            <a:r>
              <a:rPr lang="en-US" sz="1600" dirty="0"/>
              <a:t>100-300 mg/day (lower dose or longer dosing interval in hepatic impairment</a:t>
            </a:r>
          </a:p>
          <a:p>
            <a:r>
              <a:rPr lang="en-US" sz="1600" b="1" dirty="0"/>
              <a:t>paroxetine (Paxil)</a:t>
            </a:r>
          </a:p>
          <a:p>
            <a:pPr lvl="1"/>
            <a:r>
              <a:rPr lang="en-US" sz="1600" dirty="0"/>
              <a:t>Significant DDIs</a:t>
            </a:r>
          </a:p>
          <a:p>
            <a:pPr lvl="1"/>
            <a:r>
              <a:rPr lang="en-US" sz="1600" dirty="0"/>
              <a:t>Some reports of associated weight gain</a:t>
            </a:r>
          </a:p>
          <a:p>
            <a:pPr lvl="1"/>
            <a:r>
              <a:rPr lang="en-US" sz="1600" dirty="0"/>
              <a:t>“Withdrawal” symptoms with missed doses</a:t>
            </a:r>
          </a:p>
          <a:p>
            <a:pPr lvl="1"/>
            <a:r>
              <a:rPr lang="en-US" sz="1600" dirty="0"/>
              <a:t>10-75 mg daily (max of 40 mg in renal or hepatic impairment)</a:t>
            </a:r>
          </a:p>
          <a:p>
            <a:r>
              <a:rPr lang="en-US" sz="1600" b="1" dirty="0"/>
              <a:t>sertraline (Zoloft)</a:t>
            </a:r>
          </a:p>
          <a:p>
            <a:pPr lvl="1"/>
            <a:r>
              <a:rPr lang="en-US" sz="1600" dirty="0"/>
              <a:t>Moderate DDIs</a:t>
            </a:r>
          </a:p>
          <a:p>
            <a:pPr lvl="1"/>
            <a:r>
              <a:rPr lang="en-US" sz="1600" dirty="0"/>
              <a:t>Multi-step dosing</a:t>
            </a:r>
          </a:p>
          <a:p>
            <a:pPr lvl="1"/>
            <a:r>
              <a:rPr lang="en-US" sz="1600" dirty="0"/>
              <a:t>25-200 mg/day (hepatic impairment consider lower doses)</a:t>
            </a:r>
          </a:p>
        </p:txBody>
      </p:sp>
    </p:spTree>
    <p:extLst>
      <p:ext uri="{BB962C8B-B14F-4D97-AF65-F5344CB8AC3E}">
        <p14:creationId xmlns:p14="http://schemas.microsoft.com/office/powerpoint/2010/main" val="359013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99288"/>
            <a:ext cx="12192000" cy="1143000"/>
          </a:xfrm>
        </p:spPr>
        <p:txBody>
          <a:bodyPr>
            <a:normAutofit/>
          </a:bodyPr>
          <a:lstStyle/>
          <a:p>
            <a:r>
              <a:rPr lang="en-US" dirty="0"/>
              <a:t>Atypical antidepressants</a:t>
            </a:r>
          </a:p>
        </p:txBody>
      </p:sp>
      <p:sp>
        <p:nvSpPr>
          <p:cNvPr id="31747" name="Rectangle 3"/>
          <p:cNvSpPr>
            <a:spLocks noGrp="1" noChangeArrowheads="1"/>
          </p:cNvSpPr>
          <p:nvPr>
            <p:ph sz="half" idx="1"/>
          </p:nvPr>
        </p:nvSpPr>
        <p:spPr>
          <a:xfrm>
            <a:off x="990600" y="1942288"/>
            <a:ext cx="9372601" cy="3881392"/>
          </a:xfrm>
        </p:spPr>
        <p:txBody>
          <a:bodyPr>
            <a:normAutofit/>
          </a:bodyPr>
          <a:lstStyle/>
          <a:p>
            <a:pPr>
              <a:buFont typeface="Wingdings" pitchFamily="2" charset="2"/>
              <a:buNone/>
            </a:pPr>
            <a:r>
              <a:rPr lang="en-US" sz="3200" b="1" i="1" u="sng" dirty="0"/>
              <a:t>Mechanism of action</a:t>
            </a:r>
          </a:p>
          <a:p>
            <a:r>
              <a:rPr lang="en-US" sz="2600" dirty="0"/>
              <a:t>venlafaxine , duloxetine, milnacipran are serotonin and norepinephrine reuptake inhibitors- “SNRIs”</a:t>
            </a:r>
          </a:p>
          <a:p>
            <a:r>
              <a:rPr lang="en-US" sz="2600" dirty="0"/>
              <a:t>mirtazapine has serotonin subtype &amp; norepinephrine activity</a:t>
            </a:r>
          </a:p>
          <a:p>
            <a:r>
              <a:rPr lang="en-US" sz="2600" dirty="0"/>
              <a:t>trazodone, nefazodone have different serotonin activity than SSRIs</a:t>
            </a:r>
          </a:p>
          <a:p>
            <a:r>
              <a:rPr lang="en-US" sz="2600" dirty="0"/>
              <a:t>bupropion has dopamine and norepinephrine activity</a:t>
            </a:r>
          </a:p>
          <a:p>
            <a:pPr lvl="1"/>
            <a:endParaRPr lang="en-US" sz="2600" dirty="0"/>
          </a:p>
        </p:txBody>
      </p:sp>
    </p:spTree>
    <p:extLst>
      <p:ext uri="{BB962C8B-B14F-4D97-AF65-F5344CB8AC3E}">
        <p14:creationId xmlns:p14="http://schemas.microsoft.com/office/powerpoint/2010/main" val="300825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0" y="799288"/>
            <a:ext cx="12192000" cy="1143000"/>
          </a:xfrm>
        </p:spPr>
        <p:txBody>
          <a:bodyPr>
            <a:noAutofit/>
          </a:bodyPr>
          <a:lstStyle/>
          <a:p>
            <a:r>
              <a:rPr lang="en-US" sz="4800" dirty="0"/>
              <a:t>Atypical antidepressants</a:t>
            </a:r>
          </a:p>
        </p:txBody>
      </p:sp>
      <p:sp>
        <p:nvSpPr>
          <p:cNvPr id="32771" name="Rectangle 1027"/>
          <p:cNvSpPr>
            <a:spLocks noGrp="1" noChangeArrowheads="1"/>
          </p:cNvSpPr>
          <p:nvPr>
            <p:ph sz="half" idx="1"/>
          </p:nvPr>
        </p:nvSpPr>
        <p:spPr>
          <a:xfrm>
            <a:off x="685800" y="1981200"/>
            <a:ext cx="9753600" cy="4114800"/>
          </a:xfrm>
        </p:spPr>
        <p:txBody>
          <a:bodyPr>
            <a:normAutofit/>
          </a:bodyPr>
          <a:lstStyle/>
          <a:p>
            <a:pPr>
              <a:buFont typeface="Wingdings" pitchFamily="2" charset="2"/>
              <a:buNone/>
            </a:pPr>
            <a:r>
              <a:rPr lang="en-US" sz="3200" b="1" i="1" u="sng" dirty="0"/>
              <a:t>Side effects </a:t>
            </a:r>
          </a:p>
          <a:p>
            <a:r>
              <a:rPr lang="en-US" sz="2600" dirty="0"/>
              <a:t>Similar to SSRI’s</a:t>
            </a:r>
          </a:p>
          <a:p>
            <a:r>
              <a:rPr lang="en-US" sz="2600" dirty="0"/>
              <a:t>Suspect less serotonin syndrome</a:t>
            </a:r>
          </a:p>
          <a:p>
            <a:r>
              <a:rPr lang="en-US" sz="2600" dirty="0"/>
              <a:t>Bupropion and trazodone do not usually have associated sexual dysfunction </a:t>
            </a:r>
            <a:endParaRPr lang="en-US" sz="3000" dirty="0"/>
          </a:p>
        </p:txBody>
      </p:sp>
    </p:spTree>
    <p:extLst>
      <p:ext uri="{BB962C8B-B14F-4D97-AF65-F5344CB8AC3E}">
        <p14:creationId xmlns:p14="http://schemas.microsoft.com/office/powerpoint/2010/main" val="43112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814278"/>
            <a:ext cx="12192000" cy="1143000"/>
          </a:xfrm>
        </p:spPr>
        <p:txBody>
          <a:bodyPr>
            <a:noAutofit/>
          </a:bodyPr>
          <a:lstStyle/>
          <a:p>
            <a:r>
              <a:rPr lang="en-US" dirty="0"/>
              <a:t>Atypical antidepressants</a:t>
            </a:r>
          </a:p>
        </p:txBody>
      </p:sp>
      <p:sp>
        <p:nvSpPr>
          <p:cNvPr id="19460" name="Rectangle 4"/>
          <p:cNvSpPr>
            <a:spLocks noGrp="1" noChangeArrowheads="1"/>
          </p:cNvSpPr>
          <p:nvPr>
            <p:ph sz="half" idx="1"/>
          </p:nvPr>
        </p:nvSpPr>
        <p:spPr>
          <a:xfrm>
            <a:off x="685801" y="1957278"/>
            <a:ext cx="9677400" cy="4203628"/>
          </a:xfrm>
        </p:spPr>
        <p:txBody>
          <a:bodyPr>
            <a:normAutofit fontScale="77500" lnSpcReduction="20000"/>
          </a:bodyPr>
          <a:lstStyle/>
          <a:p>
            <a:r>
              <a:rPr lang="en-US" sz="3200" dirty="0"/>
              <a:t>venlafaxine (Effexor)</a:t>
            </a:r>
          </a:p>
          <a:p>
            <a:pPr lvl="1"/>
            <a:r>
              <a:rPr lang="en-US" dirty="0"/>
              <a:t>Similar to TCAs with less safety &amp; side effect concerns</a:t>
            </a:r>
          </a:p>
          <a:p>
            <a:pPr lvl="1"/>
            <a:r>
              <a:rPr lang="en-US" dirty="0"/>
              <a:t>Can increase blood pressure</a:t>
            </a:r>
          </a:p>
          <a:p>
            <a:pPr lvl="1"/>
            <a:r>
              <a:rPr lang="en-US" dirty="0"/>
              <a:t>Minimal DDI</a:t>
            </a:r>
          </a:p>
          <a:p>
            <a:pPr lvl="1"/>
            <a:r>
              <a:rPr lang="en-US" dirty="0"/>
              <a:t>SE with missed doses</a:t>
            </a:r>
          </a:p>
          <a:p>
            <a:pPr lvl="1"/>
            <a:r>
              <a:rPr lang="en-US" dirty="0"/>
              <a:t>Class B effectiveness in pdn and migraines, unclear in LBP</a:t>
            </a:r>
          </a:p>
          <a:p>
            <a:pPr lvl="1"/>
            <a:r>
              <a:rPr lang="en-US" dirty="0"/>
              <a:t>Dosing: 75-225 mg/day, reduce dose by 25-50% in renal or hepatic impairment</a:t>
            </a:r>
          </a:p>
          <a:p>
            <a:pPr lvl="1"/>
            <a:endParaRPr lang="en-US" dirty="0"/>
          </a:p>
          <a:p>
            <a:r>
              <a:rPr lang="en-US" sz="3200" dirty="0"/>
              <a:t>duloxetine (Cymbalta) </a:t>
            </a:r>
          </a:p>
          <a:p>
            <a:pPr lvl="1"/>
            <a:r>
              <a:rPr lang="en-US" dirty="0"/>
              <a:t>SNRI profile minimally dose dependent</a:t>
            </a:r>
          </a:p>
          <a:p>
            <a:pPr lvl="1"/>
            <a:r>
              <a:rPr lang="en-US" dirty="0"/>
              <a:t>Class B effectiveness for pdn, conditionally recommended for hip and knee OA, FDA approval for fibromyalgia</a:t>
            </a:r>
          </a:p>
          <a:p>
            <a:pPr lvl="1"/>
            <a:r>
              <a:rPr lang="en-US" dirty="0"/>
              <a:t>Dosing: 60-120 mg/day (caution in hepatic impairment, do not use if CrCL&lt;30 ml/min</a:t>
            </a:r>
          </a:p>
        </p:txBody>
      </p:sp>
    </p:spTree>
    <p:extLst>
      <p:ext uri="{BB962C8B-B14F-4D97-AF65-F5344CB8AC3E}">
        <p14:creationId xmlns:p14="http://schemas.microsoft.com/office/powerpoint/2010/main" val="219342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926" y="838200"/>
            <a:ext cx="12185073" cy="1066800"/>
          </a:xfrm>
        </p:spPr>
        <p:txBody>
          <a:bodyPr>
            <a:noAutofit/>
          </a:bodyPr>
          <a:lstStyle/>
          <a:p>
            <a:r>
              <a:rPr lang="en-US" sz="4800" dirty="0"/>
              <a:t>Atypical antidepressants</a:t>
            </a:r>
          </a:p>
        </p:txBody>
      </p:sp>
      <p:sp>
        <p:nvSpPr>
          <p:cNvPr id="20484" name="Rectangle 4"/>
          <p:cNvSpPr>
            <a:spLocks noGrp="1" noChangeArrowheads="1"/>
          </p:cNvSpPr>
          <p:nvPr>
            <p:ph sz="half" idx="1"/>
          </p:nvPr>
        </p:nvSpPr>
        <p:spPr>
          <a:xfrm>
            <a:off x="762000" y="1905000"/>
            <a:ext cx="9525000" cy="4219732"/>
          </a:xfrm>
        </p:spPr>
        <p:txBody>
          <a:bodyPr>
            <a:normAutofit fontScale="92500" lnSpcReduction="10000"/>
          </a:bodyPr>
          <a:lstStyle/>
          <a:p>
            <a:pPr>
              <a:lnSpc>
                <a:spcPct val="90000"/>
              </a:lnSpc>
            </a:pPr>
            <a:r>
              <a:rPr lang="en-US" sz="3200" dirty="0"/>
              <a:t>bupropion (Wellbutrin, Zyban)</a:t>
            </a:r>
          </a:p>
          <a:p>
            <a:pPr lvl="1">
              <a:lnSpc>
                <a:spcPct val="90000"/>
              </a:lnSpc>
            </a:pPr>
            <a:r>
              <a:rPr lang="en-US" sz="2200" dirty="0"/>
              <a:t>NE, dopamine reuptake inhibition</a:t>
            </a:r>
          </a:p>
          <a:p>
            <a:pPr lvl="1">
              <a:lnSpc>
                <a:spcPct val="90000"/>
              </a:lnSpc>
            </a:pPr>
            <a:r>
              <a:rPr lang="en-US" sz="2200" dirty="0"/>
              <a:t>Can be activating</a:t>
            </a:r>
          </a:p>
          <a:p>
            <a:pPr lvl="1">
              <a:lnSpc>
                <a:spcPct val="90000"/>
              </a:lnSpc>
            </a:pPr>
            <a:r>
              <a:rPr lang="en-US" sz="2200" dirty="0"/>
              <a:t>Dosing: 150-450 mg/day (consider reduction in renal and hepatic impairment)</a:t>
            </a:r>
          </a:p>
          <a:p>
            <a:pPr lvl="1">
              <a:lnSpc>
                <a:spcPct val="90000"/>
              </a:lnSpc>
            </a:pPr>
            <a:r>
              <a:rPr lang="en-US" sz="2200" dirty="0"/>
              <a:t>Seizure risk in certain patients (</a:t>
            </a:r>
            <a:r>
              <a:rPr lang="en-US" sz="2200" dirty="0">
                <a:cs typeface="Arial" charset="0"/>
              </a:rPr>
              <a:t>↑ risk at ↑ dose)</a:t>
            </a:r>
          </a:p>
          <a:p>
            <a:pPr lvl="1">
              <a:lnSpc>
                <a:spcPct val="90000"/>
              </a:lnSpc>
            </a:pPr>
            <a:r>
              <a:rPr lang="en-US" sz="2200" dirty="0"/>
              <a:t>Potential DDIs not often significant (except MAOIs) </a:t>
            </a:r>
          </a:p>
          <a:p>
            <a:pPr>
              <a:lnSpc>
                <a:spcPct val="90000"/>
              </a:lnSpc>
            </a:pPr>
            <a:r>
              <a:rPr lang="en-US" sz="3200" dirty="0"/>
              <a:t>Milnacipran (Savella)</a:t>
            </a:r>
          </a:p>
          <a:p>
            <a:pPr lvl="1">
              <a:lnSpc>
                <a:spcPct val="90000"/>
              </a:lnSpc>
            </a:pPr>
            <a:r>
              <a:rPr lang="en-US" sz="2200" dirty="0"/>
              <a:t>Complex serotonin, NE (</a:t>
            </a:r>
            <a:r>
              <a:rPr lang="el-GR" sz="2200" dirty="0">
                <a:cs typeface="Arial" charset="0"/>
              </a:rPr>
              <a:t>α</a:t>
            </a:r>
            <a:r>
              <a:rPr lang="en-US" sz="2200" dirty="0"/>
              <a:t>2) activity</a:t>
            </a:r>
          </a:p>
          <a:p>
            <a:pPr lvl="1">
              <a:lnSpc>
                <a:spcPct val="90000"/>
              </a:lnSpc>
            </a:pPr>
            <a:r>
              <a:rPr lang="en-US" sz="2200" dirty="0"/>
              <a:t>Increased bp and heart rate, headaches, significant GI AE</a:t>
            </a:r>
          </a:p>
          <a:p>
            <a:pPr lvl="1">
              <a:lnSpc>
                <a:spcPct val="90000"/>
              </a:lnSpc>
            </a:pPr>
            <a:r>
              <a:rPr lang="en-US" sz="2200" dirty="0"/>
              <a:t>FDA approved for the treatment of fibromyalgia</a:t>
            </a:r>
          </a:p>
          <a:p>
            <a:pPr lvl="1">
              <a:lnSpc>
                <a:spcPct val="90000"/>
              </a:lnSpc>
            </a:pPr>
            <a:r>
              <a:rPr lang="en-US" sz="2200" dirty="0"/>
              <a:t>Dosing: 50-100 mg bid, no adjustments for hepatic impairment, reduce dose after CrCl &lt;30 ml/min</a:t>
            </a:r>
          </a:p>
        </p:txBody>
      </p:sp>
    </p:spTree>
    <p:extLst>
      <p:ext uri="{BB962C8B-B14F-4D97-AF65-F5344CB8AC3E}">
        <p14:creationId xmlns:p14="http://schemas.microsoft.com/office/powerpoint/2010/main" val="353221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99288"/>
            <a:ext cx="12192000" cy="1143000"/>
          </a:xfrm>
        </p:spPr>
        <p:txBody>
          <a:bodyPr>
            <a:noAutofit/>
          </a:bodyPr>
          <a:lstStyle/>
          <a:p>
            <a:r>
              <a:rPr lang="en-US" sz="4800" dirty="0"/>
              <a:t>Atypical antidepressants</a:t>
            </a:r>
          </a:p>
        </p:txBody>
      </p:sp>
      <p:sp>
        <p:nvSpPr>
          <p:cNvPr id="21508" name="Rectangle 4"/>
          <p:cNvSpPr>
            <a:spLocks noGrp="1" noChangeArrowheads="1"/>
          </p:cNvSpPr>
          <p:nvPr>
            <p:ph sz="half" idx="1"/>
          </p:nvPr>
        </p:nvSpPr>
        <p:spPr>
          <a:xfrm>
            <a:off x="762000" y="1942288"/>
            <a:ext cx="9677400" cy="4077512"/>
          </a:xfrm>
        </p:spPr>
        <p:txBody>
          <a:bodyPr>
            <a:normAutofit/>
          </a:bodyPr>
          <a:lstStyle/>
          <a:p>
            <a:pPr marL="0" indent="0">
              <a:buNone/>
            </a:pPr>
            <a:r>
              <a:rPr lang="en-US" sz="3200" b="1" dirty="0"/>
              <a:t>Trazodone</a:t>
            </a:r>
            <a:r>
              <a:rPr lang="en-US" sz="3200" dirty="0"/>
              <a:t> (Desyrel) </a:t>
            </a:r>
          </a:p>
          <a:p>
            <a:pPr lvl="1"/>
            <a:r>
              <a:rPr lang="en-US" sz="2600" dirty="0"/>
              <a:t>Sedation, weight gain, low blood pressure</a:t>
            </a:r>
          </a:p>
          <a:p>
            <a:pPr lvl="1"/>
            <a:r>
              <a:rPr lang="en-US" sz="2600" dirty="0"/>
              <a:t>Used most commonly (off label) for insomnia</a:t>
            </a:r>
          </a:p>
          <a:p>
            <a:pPr lvl="1"/>
            <a:r>
              <a:rPr lang="en-US" sz="2600" dirty="0"/>
              <a:t>Rare reports of sustained painful erection (priapism) that should be treated in ER (can lead to impotence)</a:t>
            </a:r>
          </a:p>
          <a:p>
            <a:pPr lvl="1"/>
            <a:r>
              <a:rPr lang="en-US" sz="2600" dirty="0"/>
              <a:t>Shown to be ineffective for low back pain</a:t>
            </a:r>
          </a:p>
          <a:p>
            <a:pPr lvl="1"/>
            <a:r>
              <a:rPr lang="en-US" sz="2600" dirty="0"/>
              <a:t>Dosing: 50-600 mg/day</a:t>
            </a:r>
          </a:p>
        </p:txBody>
      </p:sp>
    </p:spTree>
    <p:extLst>
      <p:ext uri="{BB962C8B-B14F-4D97-AF65-F5344CB8AC3E}">
        <p14:creationId xmlns:p14="http://schemas.microsoft.com/office/powerpoint/2010/main" val="134484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2192000" cy="762000"/>
          </a:xfrm>
        </p:spPr>
        <p:txBody>
          <a:bodyPr/>
          <a:lstStyle/>
          <a:p>
            <a:pPr algn="ctr"/>
            <a:r>
              <a:rPr lang="en-US" dirty="0">
                <a:solidFill>
                  <a:srgbClr val="4D6F13"/>
                </a:solidFill>
                <a:latin typeface="Calibri" panose="020F0502020204030204"/>
                <a:cs typeface="+mj-cs"/>
              </a:rPr>
              <a:t>Learning Objectives</a:t>
            </a:r>
            <a:endParaRPr lang="en-US" dirty="0"/>
          </a:p>
        </p:txBody>
      </p:sp>
      <p:sp>
        <p:nvSpPr>
          <p:cNvPr id="3" name="Content Placeholder 2"/>
          <p:cNvSpPr>
            <a:spLocks noGrp="1"/>
          </p:cNvSpPr>
          <p:nvPr>
            <p:ph idx="1"/>
          </p:nvPr>
        </p:nvSpPr>
        <p:spPr/>
        <p:txBody>
          <a:bodyPr/>
          <a:lstStyle/>
          <a:p>
            <a:endParaRPr lang="en-US" dirty="0"/>
          </a:p>
          <a:p>
            <a:r>
              <a:rPr lang="en-US" dirty="0"/>
              <a:t>Describe the psychotropic agents available for pain treatment</a:t>
            </a:r>
          </a:p>
          <a:p>
            <a:r>
              <a:rPr lang="en-US" dirty="0"/>
              <a:t>Describe the effectiveness of psychotropic medications for various pain syndromes</a:t>
            </a:r>
          </a:p>
          <a:p>
            <a:r>
              <a:rPr lang="en-US" dirty="0"/>
              <a:t>Discuss clinical pearls for the use of these medications</a:t>
            </a:r>
          </a:p>
        </p:txBody>
      </p:sp>
    </p:spTree>
    <p:extLst>
      <p:ext uri="{BB962C8B-B14F-4D97-AF65-F5344CB8AC3E}">
        <p14:creationId xmlns:p14="http://schemas.microsoft.com/office/powerpoint/2010/main" val="320024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9308"/>
            <a:ext cx="12192000" cy="1143000"/>
          </a:xfrm>
        </p:spPr>
        <p:txBody>
          <a:bodyPr>
            <a:noAutofit/>
          </a:bodyPr>
          <a:lstStyle/>
          <a:p>
            <a:r>
              <a:rPr lang="en-US" sz="4800" dirty="0"/>
              <a:t>Tricyclic antidepressants</a:t>
            </a:r>
          </a:p>
        </p:txBody>
      </p:sp>
      <p:sp>
        <p:nvSpPr>
          <p:cNvPr id="33795" name="Rectangle 3"/>
          <p:cNvSpPr>
            <a:spLocks noGrp="1" noChangeArrowheads="1"/>
          </p:cNvSpPr>
          <p:nvPr>
            <p:ph sz="half" idx="1"/>
          </p:nvPr>
        </p:nvSpPr>
        <p:spPr>
          <a:xfrm>
            <a:off x="990600" y="1912308"/>
            <a:ext cx="9372600" cy="4142418"/>
          </a:xfrm>
        </p:spPr>
        <p:txBody>
          <a:bodyPr>
            <a:normAutofit/>
          </a:bodyPr>
          <a:lstStyle/>
          <a:p>
            <a:r>
              <a:rPr lang="en-US" dirty="0"/>
              <a:t>Mechanism of action</a:t>
            </a:r>
            <a:r>
              <a:rPr lang="en-US" sz="2400" dirty="0"/>
              <a:t> </a:t>
            </a:r>
          </a:p>
          <a:p>
            <a:pPr lvl="1"/>
            <a:r>
              <a:rPr lang="en-US" sz="2200" dirty="0"/>
              <a:t>Norepinephrine, serotonin, histamine, muscarinic (cholinergic) and </a:t>
            </a:r>
            <a:r>
              <a:rPr lang="el-GR" sz="2200" dirty="0">
                <a:cs typeface="Arial" charset="0"/>
              </a:rPr>
              <a:t>α</a:t>
            </a:r>
            <a:r>
              <a:rPr lang="en-US" sz="2200" dirty="0">
                <a:cs typeface="Arial" charset="0"/>
              </a:rPr>
              <a:t>-adrenergic receptor activity although in differing ratios </a:t>
            </a:r>
          </a:p>
          <a:p>
            <a:pPr lvl="1"/>
            <a:r>
              <a:rPr lang="en-US" sz="2200" dirty="0">
                <a:cs typeface="Arial" charset="0"/>
              </a:rPr>
              <a:t>Anticholinergic activity leads to many of the side effects of these drugs</a:t>
            </a:r>
            <a:endParaRPr lang="el-GR" sz="2200" dirty="0">
              <a:cs typeface="Arial" charset="0"/>
            </a:endParaRPr>
          </a:p>
          <a:p>
            <a:r>
              <a:rPr lang="en-US" dirty="0"/>
              <a:t>Indications &amp; off-label uses</a:t>
            </a:r>
          </a:p>
          <a:p>
            <a:pPr lvl="1"/>
            <a:r>
              <a:rPr lang="en-US" sz="2200" dirty="0"/>
              <a:t>Depression and similar spectrum of disorders as SSRIs</a:t>
            </a:r>
          </a:p>
          <a:p>
            <a:pPr lvl="1"/>
            <a:r>
              <a:rPr lang="en-US" sz="2200" dirty="0"/>
              <a:t>Especially helpful with chronic pain and depression </a:t>
            </a:r>
          </a:p>
          <a:p>
            <a:pPr lvl="1"/>
            <a:r>
              <a:rPr lang="en-US" sz="2200" dirty="0"/>
              <a:t>enuresis, narcolepsy, premature ejaculation, insomnia, migraine prophylaxis</a:t>
            </a:r>
          </a:p>
          <a:p>
            <a:endParaRPr lang="en-US" dirty="0"/>
          </a:p>
        </p:txBody>
      </p:sp>
    </p:spTree>
    <p:extLst>
      <p:ext uri="{BB962C8B-B14F-4D97-AF65-F5344CB8AC3E}">
        <p14:creationId xmlns:p14="http://schemas.microsoft.com/office/powerpoint/2010/main" val="330152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9308"/>
            <a:ext cx="12192000" cy="1143000"/>
          </a:xfrm>
        </p:spPr>
        <p:txBody>
          <a:bodyPr>
            <a:noAutofit/>
          </a:bodyPr>
          <a:lstStyle/>
          <a:p>
            <a:r>
              <a:rPr lang="en-US" sz="4800" dirty="0"/>
              <a:t>Tricyclic antidepressants</a:t>
            </a:r>
          </a:p>
        </p:txBody>
      </p:sp>
      <p:sp>
        <p:nvSpPr>
          <p:cNvPr id="24580" name="Rectangle 4"/>
          <p:cNvSpPr>
            <a:spLocks noGrp="1" noChangeArrowheads="1"/>
          </p:cNvSpPr>
          <p:nvPr>
            <p:ph sz="half" idx="1"/>
          </p:nvPr>
        </p:nvSpPr>
        <p:spPr>
          <a:xfrm>
            <a:off x="762000" y="1912308"/>
            <a:ext cx="9601200" cy="4292318"/>
          </a:xfrm>
        </p:spPr>
        <p:txBody>
          <a:bodyPr>
            <a:normAutofit fontScale="92500" lnSpcReduction="10000"/>
          </a:bodyPr>
          <a:lstStyle/>
          <a:p>
            <a:pPr>
              <a:lnSpc>
                <a:spcPct val="90000"/>
              </a:lnSpc>
            </a:pPr>
            <a:r>
              <a:rPr lang="en-US" dirty="0"/>
              <a:t>Drug-drug interactions (DDI)</a:t>
            </a:r>
          </a:p>
          <a:p>
            <a:pPr lvl="1">
              <a:lnSpc>
                <a:spcPct val="90000"/>
              </a:lnSpc>
            </a:pPr>
            <a:r>
              <a:rPr lang="en-US" sz="2200" dirty="0"/>
              <a:t>Multiple significant interactions in each direction with potentially serious consequences</a:t>
            </a:r>
          </a:p>
          <a:p>
            <a:pPr>
              <a:lnSpc>
                <a:spcPct val="90000"/>
              </a:lnSpc>
            </a:pPr>
            <a:r>
              <a:rPr lang="en-US" dirty="0"/>
              <a:t>Side effects (SE)</a:t>
            </a:r>
          </a:p>
          <a:p>
            <a:pPr lvl="1">
              <a:lnSpc>
                <a:spcPct val="90000"/>
              </a:lnSpc>
            </a:pPr>
            <a:r>
              <a:rPr lang="en-US" sz="2200" dirty="0"/>
              <a:t>Anticholinergic SE include: dry mouth, constipation, blurred vision and urinary retention</a:t>
            </a:r>
          </a:p>
          <a:p>
            <a:pPr lvl="1">
              <a:lnSpc>
                <a:spcPct val="90000"/>
              </a:lnSpc>
            </a:pPr>
            <a:r>
              <a:rPr lang="en-US" sz="2200" dirty="0"/>
              <a:t>Cardiac arrhythmias and conduction changes</a:t>
            </a:r>
          </a:p>
          <a:p>
            <a:pPr lvl="1">
              <a:lnSpc>
                <a:spcPct val="90000"/>
              </a:lnSpc>
            </a:pPr>
            <a:r>
              <a:rPr lang="en-US" sz="2200" dirty="0"/>
              <a:t>Orthostatic hypotension </a:t>
            </a:r>
          </a:p>
          <a:p>
            <a:pPr lvl="1">
              <a:lnSpc>
                <a:spcPct val="90000"/>
              </a:lnSpc>
            </a:pPr>
            <a:r>
              <a:rPr lang="en-US" sz="2200" dirty="0"/>
              <a:t>Sedation</a:t>
            </a:r>
          </a:p>
          <a:p>
            <a:pPr lvl="1">
              <a:lnSpc>
                <a:spcPct val="90000"/>
              </a:lnSpc>
            </a:pPr>
            <a:r>
              <a:rPr lang="en-US" sz="2200" dirty="0"/>
              <a:t>Weight gain</a:t>
            </a:r>
          </a:p>
          <a:p>
            <a:pPr>
              <a:lnSpc>
                <a:spcPct val="90000"/>
              </a:lnSpc>
            </a:pPr>
            <a:r>
              <a:rPr lang="en-US" dirty="0"/>
              <a:t>Cautions</a:t>
            </a:r>
          </a:p>
          <a:p>
            <a:pPr lvl="1">
              <a:lnSpc>
                <a:spcPct val="90000"/>
              </a:lnSpc>
            </a:pPr>
            <a:r>
              <a:rPr lang="en-US" sz="2200" dirty="0"/>
              <a:t>Overdose is frequently fatal</a:t>
            </a:r>
          </a:p>
          <a:p>
            <a:pPr lvl="1">
              <a:lnSpc>
                <a:spcPct val="90000"/>
              </a:lnSpc>
            </a:pPr>
            <a:r>
              <a:rPr lang="en-US" sz="2200" dirty="0"/>
              <a:t>Pts with bipolar d/o may be pushed into mania or rapid cycling</a:t>
            </a:r>
          </a:p>
        </p:txBody>
      </p:sp>
    </p:spTree>
    <p:extLst>
      <p:ext uri="{BB962C8B-B14F-4D97-AF65-F5344CB8AC3E}">
        <p14:creationId xmlns:p14="http://schemas.microsoft.com/office/powerpoint/2010/main" val="198807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62000"/>
            <a:ext cx="12192000" cy="1052514"/>
          </a:xfrm>
        </p:spPr>
        <p:txBody>
          <a:bodyPr>
            <a:normAutofit/>
          </a:bodyPr>
          <a:lstStyle/>
          <a:p>
            <a:r>
              <a:rPr lang="en-US" sz="3600" dirty="0"/>
              <a:t>Tricyclic Antidepressants: Adverse Effects (AE)</a:t>
            </a:r>
          </a:p>
        </p:txBody>
      </p:sp>
      <p:sp>
        <p:nvSpPr>
          <p:cNvPr id="50179" name="Rectangle 3"/>
          <p:cNvSpPr>
            <a:spLocks noGrp="1" noChangeArrowheads="1"/>
          </p:cNvSpPr>
          <p:nvPr>
            <p:ph sz="half" idx="1"/>
          </p:nvPr>
        </p:nvSpPr>
        <p:spPr>
          <a:xfrm>
            <a:off x="1752600" y="2057401"/>
            <a:ext cx="4356100" cy="4495799"/>
          </a:xfrm>
        </p:spPr>
        <p:txBody>
          <a:bodyPr/>
          <a:lstStyle/>
          <a:p>
            <a:pPr marL="228600" indent="-228600"/>
            <a:r>
              <a:rPr lang="en-US" sz="2300" dirty="0"/>
              <a:t>Commonly reported AEs (generally anticholinergic):</a:t>
            </a:r>
          </a:p>
          <a:p>
            <a:pPr marL="571500" lvl="1" indent="-228600"/>
            <a:r>
              <a:rPr lang="en-US" sz="2100" dirty="0"/>
              <a:t>blurred vision</a:t>
            </a:r>
          </a:p>
          <a:p>
            <a:pPr marL="571500" lvl="1" indent="-228600"/>
            <a:r>
              <a:rPr lang="en-US" sz="2100" dirty="0"/>
              <a:t>cognitive changes</a:t>
            </a:r>
          </a:p>
          <a:p>
            <a:pPr marL="571500" lvl="1" indent="-228600"/>
            <a:r>
              <a:rPr lang="en-US" sz="2100" dirty="0"/>
              <a:t>constipation</a:t>
            </a:r>
          </a:p>
          <a:p>
            <a:pPr marL="571500" lvl="1" indent="-228600"/>
            <a:r>
              <a:rPr lang="en-US" sz="2100" dirty="0"/>
              <a:t>dry mouth</a:t>
            </a:r>
          </a:p>
          <a:p>
            <a:pPr marL="571500" lvl="1" indent="-228600"/>
            <a:r>
              <a:rPr lang="en-US" sz="2100" dirty="0"/>
              <a:t>orthostatic hypotension</a:t>
            </a:r>
          </a:p>
          <a:p>
            <a:pPr marL="571500" lvl="1" indent="-228600"/>
            <a:r>
              <a:rPr lang="en-US" sz="2100" dirty="0"/>
              <a:t>sedation</a:t>
            </a:r>
          </a:p>
          <a:p>
            <a:pPr marL="571500" lvl="1" indent="-228600"/>
            <a:r>
              <a:rPr lang="en-US" sz="2100" dirty="0"/>
              <a:t>sexual dysfunction</a:t>
            </a:r>
          </a:p>
          <a:p>
            <a:pPr marL="571500" lvl="1" indent="-228600"/>
            <a:r>
              <a:rPr lang="en-US" sz="2100" dirty="0"/>
              <a:t>tachycardia</a:t>
            </a:r>
          </a:p>
          <a:p>
            <a:pPr marL="571500" lvl="1" indent="-228600"/>
            <a:r>
              <a:rPr lang="en-US" sz="2100" dirty="0"/>
              <a:t>urinary retention</a:t>
            </a:r>
          </a:p>
        </p:txBody>
      </p:sp>
      <p:sp>
        <p:nvSpPr>
          <p:cNvPr id="50180" name="Rectangle 4"/>
          <p:cNvSpPr>
            <a:spLocks noGrp="1" noChangeArrowheads="1"/>
          </p:cNvSpPr>
          <p:nvPr>
            <p:ph sz="half" idx="2"/>
          </p:nvPr>
        </p:nvSpPr>
        <p:spPr>
          <a:xfrm>
            <a:off x="7566025" y="2039938"/>
            <a:ext cx="2673350" cy="4349750"/>
          </a:xfrm>
        </p:spPr>
        <p:txBody>
          <a:bodyPr/>
          <a:lstStyle/>
          <a:p>
            <a:pPr>
              <a:lnSpc>
                <a:spcPct val="150000"/>
              </a:lnSpc>
              <a:spcBef>
                <a:spcPct val="60000"/>
              </a:spcBef>
            </a:pPr>
            <a:r>
              <a:rPr lang="en-US" sz="2100" dirty="0"/>
              <a:t>Desipramine</a:t>
            </a:r>
            <a:endParaRPr lang="en-US" sz="2000" dirty="0"/>
          </a:p>
          <a:p>
            <a:pPr>
              <a:lnSpc>
                <a:spcPct val="150000"/>
              </a:lnSpc>
              <a:spcBef>
                <a:spcPct val="60000"/>
              </a:spcBef>
            </a:pPr>
            <a:r>
              <a:rPr lang="en-US" sz="2100" dirty="0"/>
              <a:t>Nortriptyline</a:t>
            </a:r>
          </a:p>
          <a:p>
            <a:pPr>
              <a:lnSpc>
                <a:spcPct val="150000"/>
              </a:lnSpc>
              <a:spcBef>
                <a:spcPct val="60000"/>
              </a:spcBef>
            </a:pPr>
            <a:r>
              <a:rPr lang="en-US" sz="2100" dirty="0"/>
              <a:t>Imipramine</a:t>
            </a:r>
          </a:p>
          <a:p>
            <a:pPr>
              <a:lnSpc>
                <a:spcPct val="150000"/>
              </a:lnSpc>
              <a:spcBef>
                <a:spcPct val="60000"/>
              </a:spcBef>
            </a:pPr>
            <a:r>
              <a:rPr lang="en-US" sz="2100" dirty="0"/>
              <a:t>Doxepin</a:t>
            </a:r>
          </a:p>
          <a:p>
            <a:pPr>
              <a:lnSpc>
                <a:spcPct val="150000"/>
              </a:lnSpc>
              <a:spcBef>
                <a:spcPct val="60000"/>
              </a:spcBef>
            </a:pPr>
            <a:r>
              <a:rPr lang="en-US" sz="2100" dirty="0"/>
              <a:t>Amitriptyline</a:t>
            </a:r>
          </a:p>
        </p:txBody>
      </p:sp>
      <p:sp>
        <p:nvSpPr>
          <p:cNvPr id="50181" name="Text Box 5"/>
          <p:cNvSpPr txBox="1">
            <a:spLocks noChangeArrowheads="1"/>
          </p:cNvSpPr>
          <p:nvPr/>
        </p:nvSpPr>
        <p:spPr bwMode="auto">
          <a:xfrm>
            <a:off x="6086476" y="1825626"/>
            <a:ext cx="1287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dirty="0">
                <a:solidFill>
                  <a:schemeClr val="tx2"/>
                </a:solidFill>
              </a:rPr>
              <a:t>Fewest</a:t>
            </a:r>
            <a:br>
              <a:rPr lang="en-US" dirty="0">
                <a:solidFill>
                  <a:schemeClr val="tx2"/>
                </a:solidFill>
              </a:rPr>
            </a:br>
            <a:r>
              <a:rPr lang="en-US" dirty="0">
                <a:solidFill>
                  <a:schemeClr val="tx2"/>
                </a:solidFill>
              </a:rPr>
              <a:t>AEs</a:t>
            </a:r>
          </a:p>
        </p:txBody>
      </p:sp>
      <p:sp>
        <p:nvSpPr>
          <p:cNvPr id="50182" name="Text Box 6"/>
          <p:cNvSpPr txBox="1">
            <a:spLocks noChangeArrowheads="1"/>
          </p:cNvSpPr>
          <p:nvPr/>
        </p:nvSpPr>
        <p:spPr bwMode="auto">
          <a:xfrm>
            <a:off x="6086476" y="5497514"/>
            <a:ext cx="1287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b="1" dirty="0">
                <a:solidFill>
                  <a:schemeClr val="accent2"/>
                </a:solidFill>
              </a:rPr>
              <a:t>Most AEs</a:t>
            </a:r>
          </a:p>
        </p:txBody>
      </p:sp>
      <p:sp>
        <p:nvSpPr>
          <p:cNvPr id="50184" name="AutoShape 16"/>
          <p:cNvSpPr>
            <a:spLocks noChangeArrowheads="1"/>
          </p:cNvSpPr>
          <p:nvPr/>
        </p:nvSpPr>
        <p:spPr bwMode="blackWhite">
          <a:xfrm rot="10800000">
            <a:off x="6443663" y="2670175"/>
            <a:ext cx="508000" cy="2819400"/>
          </a:xfrm>
          <a:prstGeom prst="downArrow">
            <a:avLst>
              <a:gd name="adj1" fmla="val 50000"/>
              <a:gd name="adj2" fmla="val 138750"/>
            </a:avLst>
          </a:prstGeom>
          <a:gradFill rotWithShape="0">
            <a:gsLst>
              <a:gs pos="0">
                <a:schemeClr val="tx1"/>
              </a:gs>
              <a:gs pos="100000">
                <a:schemeClr val="accent2"/>
              </a:gs>
            </a:gsLst>
            <a:lin ang="5400000" scaled="1"/>
          </a:gradFill>
          <a:ln w="9525">
            <a:solidFill>
              <a:schemeClr val="bg1"/>
            </a:solidFill>
            <a:miter lim="800000"/>
            <a:headEnd/>
            <a:tailEnd/>
          </a:ln>
        </p:spPr>
        <p:txBody>
          <a:bodyPr wrap="none" anchor="ctr"/>
          <a:lstStyle/>
          <a:p>
            <a:endParaRPr lang="en-US" dirty="0"/>
          </a:p>
        </p:txBody>
      </p:sp>
      <p:sp>
        <p:nvSpPr>
          <p:cNvPr id="50185" name="AutoShape 17"/>
          <p:cNvSpPr>
            <a:spLocks noChangeArrowheads="1"/>
          </p:cNvSpPr>
          <p:nvPr/>
        </p:nvSpPr>
        <p:spPr bwMode="blackWhite">
          <a:xfrm rot="10800000">
            <a:off x="6456363" y="2659063"/>
            <a:ext cx="508000" cy="2819400"/>
          </a:xfrm>
          <a:prstGeom prst="downArrow">
            <a:avLst>
              <a:gd name="adj1" fmla="val 50000"/>
              <a:gd name="adj2" fmla="val 138750"/>
            </a:avLst>
          </a:prstGeom>
          <a:gradFill rotWithShape="0">
            <a:gsLst>
              <a:gs pos="0">
                <a:srgbClr val="A7E9A7"/>
              </a:gs>
              <a:gs pos="100000">
                <a:schemeClr val="accent2"/>
              </a:gs>
            </a:gsLst>
            <a:lin ang="5400000" scaled="1"/>
          </a:gradFill>
          <a:ln w="9525">
            <a:solidFill>
              <a:schemeClr val="bg1"/>
            </a:solidFill>
            <a:miter lim="800000"/>
            <a:headEnd/>
            <a:tailEnd/>
          </a:ln>
        </p:spPr>
        <p:txBody>
          <a:bodyPr wrap="none" anchor="ctr"/>
          <a:lstStyle/>
          <a:p>
            <a:endParaRPr lang="en-US" dirty="0"/>
          </a:p>
        </p:txBody>
      </p:sp>
    </p:spTree>
    <p:extLst>
      <p:ext uri="{BB962C8B-B14F-4D97-AF65-F5344CB8AC3E}">
        <p14:creationId xmlns:p14="http://schemas.microsoft.com/office/powerpoint/2010/main" val="42242962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2192000" cy="1066800"/>
          </a:xfrm>
        </p:spPr>
        <p:txBody>
          <a:bodyPr/>
          <a:lstStyle/>
          <a:p>
            <a:r>
              <a:rPr lang="en-US" dirty="0"/>
              <a:t>Tricylic antidepressants</a:t>
            </a:r>
          </a:p>
        </p:txBody>
      </p:sp>
      <p:sp>
        <p:nvSpPr>
          <p:cNvPr id="3" name="Content Placeholder 2"/>
          <p:cNvSpPr>
            <a:spLocks noGrp="1"/>
          </p:cNvSpPr>
          <p:nvPr>
            <p:ph idx="1"/>
          </p:nvPr>
        </p:nvSpPr>
        <p:spPr>
          <a:xfrm>
            <a:off x="762000" y="2064891"/>
            <a:ext cx="9448800" cy="4031109"/>
          </a:xfrm>
        </p:spPr>
        <p:txBody>
          <a:bodyPr>
            <a:normAutofit fontScale="62500" lnSpcReduction="20000"/>
          </a:bodyPr>
          <a:lstStyle/>
          <a:p>
            <a:r>
              <a:rPr lang="en-US" dirty="0"/>
              <a:t>Desipramine</a:t>
            </a:r>
          </a:p>
          <a:p>
            <a:pPr lvl="1"/>
            <a:r>
              <a:rPr lang="en-US" dirty="0"/>
              <a:t>Effective for postherpetic neuralgia, insufficient evidence for PDN</a:t>
            </a:r>
          </a:p>
          <a:p>
            <a:pPr lvl="1"/>
            <a:r>
              <a:rPr lang="en-US" dirty="0"/>
              <a:t>Dosing: 100-200 mg/day, (geriatrics and hepatic impairment, start low and go slow)</a:t>
            </a:r>
          </a:p>
          <a:p>
            <a:r>
              <a:rPr lang="en-US" dirty="0"/>
              <a:t>Nortriptyline</a:t>
            </a:r>
          </a:p>
          <a:p>
            <a:pPr lvl="1"/>
            <a:r>
              <a:rPr lang="en-US" dirty="0"/>
              <a:t>Effective in postherpetic neuralgia, insufficient evidence for PDN</a:t>
            </a:r>
          </a:p>
          <a:p>
            <a:pPr lvl="1"/>
            <a:r>
              <a:rPr lang="en-US" dirty="0"/>
              <a:t>Max dose of 150 mg/day (geriatrics consider 30-50 mg/day)</a:t>
            </a:r>
          </a:p>
          <a:p>
            <a:r>
              <a:rPr lang="en-US" dirty="0"/>
              <a:t>Imipramine</a:t>
            </a:r>
          </a:p>
          <a:p>
            <a:pPr lvl="1"/>
            <a:r>
              <a:rPr lang="en-US" dirty="0"/>
              <a:t>Insufficient evidence for PDN</a:t>
            </a:r>
          </a:p>
          <a:p>
            <a:pPr lvl="1"/>
            <a:r>
              <a:rPr lang="en-US" dirty="0"/>
              <a:t>Dosing: 50-75 mg daily</a:t>
            </a:r>
          </a:p>
          <a:p>
            <a:r>
              <a:rPr lang="en-US" dirty="0"/>
              <a:t>Amitriptyline</a:t>
            </a:r>
          </a:p>
          <a:p>
            <a:pPr lvl="1"/>
            <a:r>
              <a:rPr lang="en-US" dirty="0"/>
              <a:t>Dosing: 75-100 mg daily</a:t>
            </a:r>
          </a:p>
          <a:p>
            <a:pPr lvl="1"/>
            <a:r>
              <a:rPr lang="en-US" dirty="0"/>
              <a:t>Probably effective for migraine prophylaxis, PDN, </a:t>
            </a:r>
          </a:p>
        </p:txBody>
      </p:sp>
    </p:spTree>
    <p:extLst>
      <p:ext uri="{BB962C8B-B14F-4D97-AF65-F5344CB8AC3E}">
        <p14:creationId xmlns:p14="http://schemas.microsoft.com/office/powerpoint/2010/main" val="106814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half" idx="1"/>
          </p:nvPr>
        </p:nvSpPr>
        <p:spPr>
          <a:xfrm>
            <a:off x="838200" y="1676401"/>
            <a:ext cx="9601200" cy="4571999"/>
          </a:xfrm>
        </p:spPr>
        <p:txBody>
          <a:bodyPr>
            <a:normAutofit fontScale="92500" lnSpcReduction="10000"/>
          </a:bodyPr>
          <a:lstStyle/>
          <a:p>
            <a:pPr lvl="1"/>
            <a:endParaRPr lang="en-US" dirty="0"/>
          </a:p>
          <a:p>
            <a:pPr lvl="1"/>
            <a:r>
              <a:rPr lang="en-US" dirty="0"/>
              <a:t>Used in trigeminal neuralgia since the 1960’s!</a:t>
            </a:r>
          </a:p>
          <a:p>
            <a:pPr lvl="1"/>
            <a:r>
              <a:rPr lang="en-US" dirty="0"/>
              <a:t>Starting dose is 200mg po bid.  Effective dose is usually 400-1000mg per day.</a:t>
            </a:r>
          </a:p>
          <a:p>
            <a:pPr lvl="1"/>
            <a:r>
              <a:rPr lang="en-US" dirty="0"/>
              <a:t>Mechanism of action potentially inhibition of repeated neuronal discharges </a:t>
            </a:r>
          </a:p>
          <a:p>
            <a:pPr lvl="1"/>
            <a:r>
              <a:rPr lang="en-US" dirty="0"/>
              <a:t>GI: nausea, constipation, diarrhea, appetite loss</a:t>
            </a:r>
          </a:p>
          <a:p>
            <a:pPr lvl="1"/>
            <a:r>
              <a:rPr lang="en-US" dirty="0"/>
              <a:t>CNS: sedation, dizziness, unsteadiness, confusion </a:t>
            </a:r>
          </a:p>
          <a:p>
            <a:pPr lvl="1"/>
            <a:r>
              <a:rPr lang="en-US" dirty="0"/>
              <a:t>benign rashes common, catastrophic rashes rare</a:t>
            </a:r>
          </a:p>
          <a:p>
            <a:pPr lvl="1"/>
            <a:r>
              <a:rPr lang="en-US" dirty="0"/>
              <a:t>many possible serious abnormalities in CBC</a:t>
            </a:r>
          </a:p>
          <a:p>
            <a:pPr lvl="1"/>
            <a:r>
              <a:rPr lang="en-US" dirty="0"/>
              <a:t>multiple significant drug-drug interactions (DDI) affecting both other medications (reducing their levels) &amp; other medications affecting it (increasing carbamazepine levels)</a:t>
            </a:r>
          </a:p>
          <a:p>
            <a:pPr lvl="1"/>
            <a:r>
              <a:rPr lang="en-US" dirty="0"/>
              <a:t>induces its own metabolism so may need to adjust dose over several weeks</a:t>
            </a:r>
          </a:p>
        </p:txBody>
      </p:sp>
      <p:sp>
        <p:nvSpPr>
          <p:cNvPr id="2" name="Title 1"/>
          <p:cNvSpPr>
            <a:spLocks noGrp="1"/>
          </p:cNvSpPr>
          <p:nvPr>
            <p:ph type="title"/>
          </p:nvPr>
        </p:nvSpPr>
        <p:spPr>
          <a:xfrm>
            <a:off x="0" y="762000"/>
            <a:ext cx="12192000" cy="914401"/>
          </a:xfrm>
        </p:spPr>
        <p:txBody>
          <a:bodyPr/>
          <a:lstStyle/>
          <a:p>
            <a:r>
              <a:rPr lang="en-US" dirty="0"/>
              <a:t>Carbamazepine</a:t>
            </a:r>
          </a:p>
        </p:txBody>
      </p:sp>
    </p:spTree>
    <p:extLst>
      <p:ext uri="{BB962C8B-B14F-4D97-AF65-F5344CB8AC3E}">
        <p14:creationId xmlns:p14="http://schemas.microsoft.com/office/powerpoint/2010/main" val="255975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784298"/>
            <a:ext cx="12192000" cy="815902"/>
          </a:xfrm>
        </p:spPr>
        <p:txBody>
          <a:bodyPr/>
          <a:lstStyle/>
          <a:p>
            <a:pPr eaLnBrk="1" hangingPunct="1"/>
            <a:r>
              <a:rPr lang="en-US" dirty="0">
                <a:cs typeface="Times New Roman" pitchFamily="18" charset="0"/>
                <a:sym typeface="Times New Roman" pitchFamily="18" charset="0"/>
              </a:rPr>
              <a:t>Oxcarbazepine</a:t>
            </a:r>
            <a:endParaRPr lang="en-US" dirty="0">
              <a:ea typeface="ヒラギノ明朝 ProN W3" charset="0"/>
              <a:cs typeface="ヒラギノ明朝 ProN W3" charset="0"/>
              <a:sym typeface="Times New Roman" pitchFamily="18" charset="0"/>
            </a:endParaRPr>
          </a:p>
        </p:txBody>
      </p:sp>
      <p:sp>
        <p:nvSpPr>
          <p:cNvPr id="39940" name="Rectangle 3"/>
          <p:cNvSpPr>
            <a:spLocks noGrp="1" noChangeArrowheads="1"/>
          </p:cNvSpPr>
          <p:nvPr>
            <p:ph idx="1"/>
          </p:nvPr>
        </p:nvSpPr>
        <p:spPr>
          <a:xfrm>
            <a:off x="685800" y="2098623"/>
            <a:ext cx="9525000" cy="4027540"/>
          </a:xfrm>
        </p:spPr>
        <p:txBody>
          <a:bodyPr>
            <a:noAutofit/>
          </a:bodyPr>
          <a:lstStyle/>
          <a:p>
            <a:pPr marL="304800" indent="-304800" eaLnBrk="1" hangingPunct="1"/>
            <a:r>
              <a:rPr lang="en-US" sz="2400" dirty="0"/>
              <a:t>Possibly ineffective for migraine prophylaxis, not recommended by AAN for PDN, similar efficacy to carbamazepine for trigeminal neuralgia</a:t>
            </a:r>
          </a:p>
          <a:p>
            <a:pPr marL="304800" indent="-304800" eaLnBrk="1" hangingPunct="1"/>
            <a:r>
              <a:rPr lang="en-US" sz="2400" dirty="0"/>
              <a:t>An analog of carbamazepine that retains many therapeutic properties of the drug while avoiding toxicities. (No bone marrow suppression or induction of P450 system) </a:t>
            </a:r>
          </a:p>
          <a:p>
            <a:pPr marL="304800" indent="-304800" eaLnBrk="1" hangingPunct="1"/>
            <a:r>
              <a:rPr lang="en-US" sz="2400" dirty="0"/>
              <a:t>Start with 300mg at HS.  Increase weekly by 300-600mg until effective up to a maximum of 1200-2400mg per day.</a:t>
            </a:r>
          </a:p>
        </p:txBody>
      </p:sp>
    </p:spTree>
    <p:extLst>
      <p:ext uri="{BB962C8B-B14F-4D97-AF65-F5344CB8AC3E}">
        <p14:creationId xmlns:p14="http://schemas.microsoft.com/office/powerpoint/2010/main" val="337674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838200"/>
            <a:ext cx="12192000" cy="914400"/>
          </a:xfrm>
        </p:spPr>
        <p:txBody>
          <a:bodyPr/>
          <a:lstStyle/>
          <a:p>
            <a:pPr eaLnBrk="1" hangingPunct="1"/>
            <a:r>
              <a:rPr lang="en-US" dirty="0">
                <a:cs typeface="Times New Roman" pitchFamily="18" charset="0"/>
                <a:sym typeface="Times New Roman" pitchFamily="18" charset="0"/>
              </a:rPr>
              <a:t>Lamotrigine</a:t>
            </a:r>
            <a:endParaRPr lang="en-US" dirty="0">
              <a:ea typeface="ヒラギノ明朝 ProN W3" charset="0"/>
              <a:cs typeface="ヒラギノ明朝 ProN W3" charset="0"/>
              <a:sym typeface="Times New Roman" pitchFamily="18" charset="0"/>
            </a:endParaRPr>
          </a:p>
        </p:txBody>
      </p:sp>
      <p:sp>
        <p:nvSpPr>
          <p:cNvPr id="35844" name="Rectangle 3"/>
          <p:cNvSpPr>
            <a:spLocks noGrp="1" noChangeArrowheads="1"/>
          </p:cNvSpPr>
          <p:nvPr>
            <p:ph idx="1"/>
          </p:nvPr>
        </p:nvSpPr>
        <p:spPr>
          <a:xfrm>
            <a:off x="685800" y="1882329"/>
            <a:ext cx="9525000" cy="4243835"/>
          </a:xfrm>
        </p:spPr>
        <p:txBody>
          <a:bodyPr>
            <a:normAutofit/>
          </a:bodyPr>
          <a:lstStyle/>
          <a:p>
            <a:pPr marL="304800" indent="-304800" eaLnBrk="1" hangingPunct="1"/>
            <a:r>
              <a:rPr lang="en-US" sz="2400" dirty="0"/>
              <a:t>Demonstrated efficacy in trigeminal neuralgia.</a:t>
            </a:r>
          </a:p>
          <a:p>
            <a:pPr marL="304800" indent="-304800" eaLnBrk="1" hangingPunct="1"/>
            <a:r>
              <a:rPr lang="en-US" sz="2400" dirty="0"/>
              <a:t>Utility in vascular HA’s and PDN suggested by open label studies</a:t>
            </a:r>
          </a:p>
          <a:p>
            <a:pPr marL="304800" indent="-304800" eaLnBrk="1" hangingPunct="1"/>
            <a:r>
              <a:rPr lang="en-US" sz="2400" dirty="0"/>
              <a:t>Possibly ineffective for migraine prophylaxis</a:t>
            </a:r>
          </a:p>
          <a:p>
            <a:pPr marL="304800" indent="-304800"/>
            <a:r>
              <a:rPr lang="en-US" sz="2400" dirty="0"/>
              <a:t>Minimally sedating unlike most other mood stabilizers </a:t>
            </a:r>
          </a:p>
          <a:p>
            <a:pPr marL="304800" indent="-304800"/>
            <a:r>
              <a:rPr lang="en-US" sz="2400" dirty="0"/>
              <a:t>Initiating lamotrigine is done very slowly to decrease rash risk</a:t>
            </a:r>
          </a:p>
          <a:p>
            <a:pPr marL="304800" indent="-304800"/>
            <a:r>
              <a:rPr lang="en-US" sz="2400" dirty="0"/>
              <a:t>valproate greatly increases lamotrigine levels </a:t>
            </a:r>
          </a:p>
          <a:p>
            <a:pPr marL="304800" indent="-304800"/>
            <a:r>
              <a:rPr lang="en-US" sz="2400" dirty="0"/>
              <a:t>carbamazepine greatly decreases lamotrigine levels</a:t>
            </a:r>
          </a:p>
          <a:p>
            <a:pPr marL="304800" indent="-304800" eaLnBrk="1" hangingPunct="1"/>
            <a:endParaRPr lang="en-US" sz="2400" dirty="0"/>
          </a:p>
        </p:txBody>
      </p:sp>
    </p:spTree>
    <p:extLst>
      <p:ext uri="{BB962C8B-B14F-4D97-AF65-F5344CB8AC3E}">
        <p14:creationId xmlns:p14="http://schemas.microsoft.com/office/powerpoint/2010/main" val="160789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0" y="723609"/>
            <a:ext cx="12192000" cy="1105191"/>
          </a:xfrm>
        </p:spPr>
        <p:txBody>
          <a:bodyPr/>
          <a:lstStyle/>
          <a:p>
            <a:pPr eaLnBrk="1" hangingPunct="1"/>
            <a:r>
              <a:rPr lang="en-US" dirty="0">
                <a:cs typeface="Times New Roman" pitchFamily="18" charset="0"/>
                <a:sym typeface="Times New Roman" pitchFamily="18" charset="0"/>
              </a:rPr>
              <a:t>Topiramate</a:t>
            </a:r>
            <a:endParaRPr lang="en-US" dirty="0">
              <a:ea typeface="ヒラギノ明朝 ProN W3" charset="0"/>
              <a:cs typeface="ヒラギノ明朝 ProN W3" charset="0"/>
              <a:sym typeface="Times New Roman" pitchFamily="18" charset="0"/>
            </a:endParaRPr>
          </a:p>
        </p:txBody>
      </p:sp>
      <p:sp>
        <p:nvSpPr>
          <p:cNvPr id="37892" name="Rectangle 3"/>
          <p:cNvSpPr>
            <a:spLocks noGrp="1" noChangeArrowheads="1"/>
          </p:cNvSpPr>
          <p:nvPr>
            <p:ph idx="1"/>
          </p:nvPr>
        </p:nvSpPr>
        <p:spPr>
          <a:xfrm>
            <a:off x="609600" y="1608603"/>
            <a:ext cx="9601200" cy="4563597"/>
          </a:xfrm>
        </p:spPr>
        <p:txBody>
          <a:bodyPr>
            <a:normAutofit fontScale="85000" lnSpcReduction="10000"/>
          </a:bodyPr>
          <a:lstStyle/>
          <a:p>
            <a:pPr marL="304800" indent="-304800" eaLnBrk="1" hangingPunct="1"/>
            <a:endParaRPr lang="en-US" dirty="0"/>
          </a:p>
          <a:p>
            <a:pPr marL="304800" indent="-304800" eaLnBrk="1" hangingPunct="1"/>
            <a:r>
              <a:rPr lang="en-US" dirty="0"/>
              <a:t>Studies demonstrate utility in management of cluster headache and diabetic neuropathy</a:t>
            </a:r>
          </a:p>
          <a:p>
            <a:pPr marL="304800" indent="-304800" eaLnBrk="1" hangingPunct="1"/>
            <a:r>
              <a:rPr lang="en-US" dirty="0"/>
              <a:t>Level A recommendation from AAN for migraine prophylaxis</a:t>
            </a:r>
          </a:p>
          <a:p>
            <a:pPr marL="304800" indent="-304800" eaLnBrk="1" hangingPunct="1"/>
            <a:r>
              <a:rPr lang="en-US" dirty="0"/>
              <a:t>Poor choice for low back pain</a:t>
            </a:r>
          </a:p>
          <a:p>
            <a:pPr marL="304800" indent="-304800" eaLnBrk="1" hangingPunct="1"/>
            <a:r>
              <a:rPr lang="en-US" dirty="0"/>
              <a:t>Effective dose range is 200-400mg daily in divided (2) doses</a:t>
            </a:r>
          </a:p>
          <a:p>
            <a:pPr marL="304800" indent="-304800" eaLnBrk="1" hangingPunct="1"/>
            <a:r>
              <a:rPr lang="en-US" dirty="0"/>
              <a:t>Associated with weight loss</a:t>
            </a:r>
          </a:p>
          <a:p>
            <a:pPr marL="304800" indent="-304800" eaLnBrk="1" hangingPunct="1"/>
            <a:r>
              <a:rPr lang="en-US" dirty="0"/>
              <a:t>Side effects may include abnormal thinking, delusional and psychotic thinking, kidney stones.</a:t>
            </a:r>
          </a:p>
        </p:txBody>
      </p:sp>
    </p:spTree>
    <p:extLst>
      <p:ext uri="{BB962C8B-B14F-4D97-AF65-F5344CB8AC3E}">
        <p14:creationId xmlns:p14="http://schemas.microsoft.com/office/powerpoint/2010/main" val="159996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63" name="Rectangle 1035"/>
          <p:cNvSpPr>
            <a:spLocks noGrp="1" noChangeArrowheads="1"/>
          </p:cNvSpPr>
          <p:nvPr>
            <p:ph type="title"/>
          </p:nvPr>
        </p:nvSpPr>
        <p:spPr>
          <a:xfrm>
            <a:off x="0" y="808038"/>
            <a:ext cx="12192000" cy="944562"/>
          </a:xfrm>
        </p:spPr>
        <p:txBody>
          <a:bodyPr>
            <a:normAutofit/>
          </a:bodyPr>
          <a:lstStyle/>
          <a:p>
            <a:r>
              <a:rPr lang="en-US" dirty="0"/>
              <a:t>Gabapentin</a:t>
            </a:r>
          </a:p>
        </p:txBody>
      </p:sp>
      <p:sp>
        <p:nvSpPr>
          <p:cNvPr id="1175564" name="Rectangle 1036"/>
          <p:cNvSpPr>
            <a:spLocks noGrp="1" noChangeArrowheads="1"/>
          </p:cNvSpPr>
          <p:nvPr>
            <p:ph idx="1"/>
          </p:nvPr>
        </p:nvSpPr>
        <p:spPr>
          <a:xfrm>
            <a:off x="609600" y="1951038"/>
            <a:ext cx="9601200" cy="4144962"/>
          </a:xfrm>
        </p:spPr>
        <p:txBody>
          <a:bodyPr>
            <a:normAutofit fontScale="85000" lnSpcReduction="20000"/>
          </a:bodyPr>
          <a:lstStyle/>
          <a:p>
            <a:r>
              <a:rPr lang="en-US" dirty="0"/>
              <a:t>FDA approved for postherpetic neuralgia, conflicting data in migraines, level B recommendation in PDN, short term benefit in radiculopathy</a:t>
            </a:r>
          </a:p>
          <a:p>
            <a:r>
              <a:rPr lang="en-US" dirty="0"/>
              <a:t>Anticonvulsant: uncertain mechanism, gaba mimetic</a:t>
            </a:r>
          </a:p>
          <a:p>
            <a:r>
              <a:rPr lang="en-US" dirty="0"/>
              <a:t>Limited intestinal absorption</a:t>
            </a:r>
          </a:p>
          <a:p>
            <a:r>
              <a:rPr lang="en-US" dirty="0"/>
              <a:t>Usually well tolerated; serious adverse effects rare</a:t>
            </a:r>
          </a:p>
          <a:p>
            <a:pPr lvl="1"/>
            <a:r>
              <a:rPr lang="en-US" dirty="0"/>
              <a:t>dizziness and sedation can occur</a:t>
            </a:r>
          </a:p>
          <a:p>
            <a:r>
              <a:rPr lang="en-US" dirty="0"/>
              <a:t>No significant drug interactions</a:t>
            </a:r>
          </a:p>
          <a:p>
            <a:r>
              <a:rPr lang="en-US" dirty="0"/>
              <a:t>Usual dosage range for neuropathic pain up to 3,600 mg/d (tid–qid)*</a:t>
            </a:r>
          </a:p>
        </p:txBody>
      </p:sp>
      <p:sp>
        <p:nvSpPr>
          <p:cNvPr id="1175556" name="Text Box 1028"/>
          <p:cNvSpPr txBox="1">
            <a:spLocks noChangeArrowheads="1"/>
          </p:cNvSpPr>
          <p:nvPr/>
        </p:nvSpPr>
        <p:spPr bwMode="auto">
          <a:xfrm>
            <a:off x="2362200" y="5943600"/>
            <a:ext cx="47625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9538" indent="-109538">
              <a:spcBef>
                <a:spcPct val="0"/>
              </a:spcBef>
              <a:defRPr sz="2400">
                <a:solidFill>
                  <a:schemeClr val="tx1"/>
                </a:solidFill>
                <a:latin typeface="Arial" charset="0"/>
              </a:defRPr>
            </a:lvl1pPr>
            <a:lvl2pPr>
              <a:spcBef>
                <a:spcPct val="0"/>
              </a:spcBef>
              <a:defRPr sz="2400">
                <a:solidFill>
                  <a:schemeClr val="tx1"/>
                </a:solidFill>
                <a:latin typeface="Arial" charset="0"/>
              </a:defRPr>
            </a:lvl2pPr>
            <a:lvl3pPr>
              <a:spcBef>
                <a:spcPct val="0"/>
              </a:spcBef>
              <a:defRPr sz="2400">
                <a:solidFill>
                  <a:schemeClr val="tx1"/>
                </a:solidFill>
                <a:latin typeface="Arial" charset="0"/>
              </a:defRPr>
            </a:lvl3pPr>
            <a:lvl4pPr>
              <a:spcBef>
                <a:spcPct val="0"/>
              </a:spcBef>
              <a:defRPr sz="2400">
                <a:solidFill>
                  <a:schemeClr val="tx1"/>
                </a:solidFill>
                <a:latin typeface="Arial" charset="0"/>
              </a:defRPr>
            </a:lvl4pPr>
            <a:lvl5pPr>
              <a:spcBef>
                <a:spcPct val="0"/>
              </a:spcBef>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a:lnSpc>
                <a:spcPct val="90000"/>
              </a:lnSpc>
              <a:buClrTx/>
              <a:buFontTx/>
              <a:buNone/>
            </a:pPr>
            <a:r>
              <a:rPr lang="en-US" sz="1200" dirty="0"/>
              <a:t>*Not approved by FDA for this use.</a:t>
            </a:r>
          </a:p>
        </p:txBody>
      </p:sp>
    </p:spTree>
    <p:extLst>
      <p:ext uri="{BB962C8B-B14F-4D97-AF65-F5344CB8AC3E}">
        <p14:creationId xmlns:p14="http://schemas.microsoft.com/office/powerpoint/2010/main" val="374839046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769308"/>
            <a:ext cx="12192000" cy="983292"/>
          </a:xfrm>
        </p:spPr>
        <p:txBody>
          <a:bodyPr/>
          <a:lstStyle/>
          <a:p>
            <a:pPr eaLnBrk="1" hangingPunct="1"/>
            <a:r>
              <a:rPr lang="en-US" dirty="0">
                <a:cs typeface="Times New Roman" pitchFamily="18" charset="0"/>
                <a:sym typeface="Times New Roman" pitchFamily="18" charset="0"/>
              </a:rPr>
              <a:t>Pregabalin</a:t>
            </a:r>
            <a:endParaRPr lang="en-US" dirty="0">
              <a:ea typeface="ヒラギノ明朝 ProN W3" charset="0"/>
              <a:cs typeface="ヒラギノ明朝 ProN W3" charset="0"/>
              <a:sym typeface="Times New Roman" pitchFamily="18" charset="0"/>
            </a:endParaRPr>
          </a:p>
        </p:txBody>
      </p:sp>
      <p:sp>
        <p:nvSpPr>
          <p:cNvPr id="33796" name="Rectangle 3"/>
          <p:cNvSpPr>
            <a:spLocks noGrp="1" noChangeArrowheads="1"/>
          </p:cNvSpPr>
          <p:nvPr>
            <p:ph idx="1"/>
          </p:nvPr>
        </p:nvSpPr>
        <p:spPr>
          <a:xfrm>
            <a:off x="685800" y="1912308"/>
            <a:ext cx="9525000" cy="4031292"/>
          </a:xfrm>
        </p:spPr>
        <p:txBody>
          <a:bodyPr>
            <a:normAutofit fontScale="92500" lnSpcReduction="20000"/>
          </a:bodyPr>
          <a:lstStyle/>
          <a:p>
            <a:pPr marL="304800" indent="-304800"/>
            <a:r>
              <a:rPr lang="en-US" dirty="0"/>
              <a:t>Gaba mimetic</a:t>
            </a:r>
          </a:p>
          <a:p>
            <a:pPr marL="304800" indent="-304800"/>
            <a:r>
              <a:rPr lang="en-US" dirty="0"/>
              <a:t>More reliable oral absorption</a:t>
            </a:r>
          </a:p>
          <a:p>
            <a:pPr marL="304800" indent="-304800"/>
            <a:r>
              <a:rPr lang="en-US" dirty="0"/>
              <a:t>Slightly different side effect profile</a:t>
            </a:r>
          </a:p>
          <a:p>
            <a:pPr marL="304800" indent="-304800"/>
            <a:r>
              <a:rPr lang="en-US" dirty="0"/>
              <a:t>Doses: 75-300mg BID</a:t>
            </a:r>
          </a:p>
          <a:p>
            <a:pPr marL="304800" indent="-304800" eaLnBrk="1" hangingPunct="1"/>
            <a:r>
              <a:rPr lang="en-US" dirty="0"/>
              <a:t>Advantages include predictable absorption across the GI tract.  Not metabolized or protein-bound.  Minimal drug-drug interactions.</a:t>
            </a:r>
          </a:p>
          <a:p>
            <a:pPr marL="304800" indent="-304800" eaLnBrk="1" hangingPunct="1"/>
            <a:r>
              <a:rPr lang="en-US" dirty="0"/>
              <a:t>Multiple studies demonstrate effective pain relief and decreased sleep interference in PHN and PDN</a:t>
            </a:r>
          </a:p>
        </p:txBody>
      </p:sp>
    </p:spTree>
    <p:extLst>
      <p:ext uri="{BB962C8B-B14F-4D97-AF65-F5344CB8AC3E}">
        <p14:creationId xmlns:p14="http://schemas.microsoft.com/office/powerpoint/2010/main" val="333761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14F9-40D8-428A-942E-0F1878D72993}"/>
              </a:ext>
            </a:extLst>
          </p:cNvPr>
          <p:cNvSpPr>
            <a:spLocks noGrp="1"/>
          </p:cNvSpPr>
          <p:nvPr>
            <p:ph type="title"/>
          </p:nvPr>
        </p:nvSpPr>
        <p:spPr/>
        <p:txBody>
          <a:bodyPr/>
          <a:lstStyle/>
          <a:p>
            <a:r>
              <a:rPr lang="en-US" dirty="0"/>
              <a:t>Zoom poll</a:t>
            </a:r>
          </a:p>
        </p:txBody>
      </p:sp>
      <p:sp>
        <p:nvSpPr>
          <p:cNvPr id="3" name="Content Placeholder 2">
            <a:extLst>
              <a:ext uri="{FF2B5EF4-FFF2-40B4-BE49-F238E27FC236}">
                <a16:creationId xmlns:a16="http://schemas.microsoft.com/office/drawing/2014/main" id="{03201681-5AB6-4905-ABCB-0CDC374AE7A7}"/>
              </a:ext>
            </a:extLst>
          </p:cNvPr>
          <p:cNvSpPr>
            <a:spLocks noGrp="1"/>
          </p:cNvSpPr>
          <p:nvPr>
            <p:ph idx="1"/>
          </p:nvPr>
        </p:nvSpPr>
        <p:spPr/>
        <p:txBody>
          <a:bodyPr/>
          <a:lstStyle/>
          <a:p>
            <a:r>
              <a:rPr lang="en-US" dirty="0"/>
              <a:t>Why do we see high doses of opioids in 2025?</a:t>
            </a:r>
          </a:p>
        </p:txBody>
      </p:sp>
    </p:spTree>
    <p:extLst>
      <p:ext uri="{BB962C8B-B14F-4D97-AF65-F5344CB8AC3E}">
        <p14:creationId xmlns:p14="http://schemas.microsoft.com/office/powerpoint/2010/main" val="827876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199"/>
            <a:ext cx="12192000" cy="696913"/>
          </a:xfrm>
        </p:spPr>
        <p:txBody>
          <a:bodyPr>
            <a:normAutofit fontScale="90000"/>
          </a:bodyPr>
          <a:lstStyle/>
          <a:p>
            <a:r>
              <a:rPr lang="en-US" dirty="0"/>
              <a:t>Ketamine</a:t>
            </a:r>
          </a:p>
        </p:txBody>
      </p:sp>
      <p:sp>
        <p:nvSpPr>
          <p:cNvPr id="4" name="Text Placeholder 3"/>
          <p:cNvSpPr>
            <a:spLocks noGrp="1"/>
          </p:cNvSpPr>
          <p:nvPr>
            <p:ph type="body" idx="1"/>
          </p:nvPr>
        </p:nvSpPr>
        <p:spPr/>
        <p:txBody>
          <a:bodyPr/>
          <a:lstStyle/>
          <a:p>
            <a:r>
              <a:rPr lang="en-US" dirty="0"/>
              <a:t>Acute pain</a:t>
            </a:r>
          </a:p>
        </p:txBody>
      </p:sp>
      <p:sp>
        <p:nvSpPr>
          <p:cNvPr id="5" name="Content Placeholder 4"/>
          <p:cNvSpPr>
            <a:spLocks noGrp="1"/>
          </p:cNvSpPr>
          <p:nvPr>
            <p:ph sz="half" idx="2"/>
          </p:nvPr>
        </p:nvSpPr>
        <p:spPr/>
        <p:txBody>
          <a:bodyPr>
            <a:normAutofit/>
          </a:bodyPr>
          <a:lstStyle/>
          <a:p>
            <a:r>
              <a:rPr lang="en-US" sz="2000" dirty="0"/>
              <a:t>IV ketamine</a:t>
            </a:r>
          </a:p>
          <a:p>
            <a:r>
              <a:rPr lang="en-US" sz="2000" dirty="0"/>
              <a:t>Recommended for the following:</a:t>
            </a:r>
          </a:p>
          <a:p>
            <a:pPr lvl="1"/>
            <a:r>
              <a:rPr lang="en-US" dirty="0"/>
              <a:t>Large painful procedures</a:t>
            </a:r>
          </a:p>
          <a:p>
            <a:pPr lvl="1"/>
            <a:r>
              <a:rPr lang="en-US" dirty="0"/>
              <a:t>Patients who are opioid-dependent</a:t>
            </a:r>
          </a:p>
          <a:p>
            <a:pPr lvl="1"/>
            <a:r>
              <a:rPr lang="en-US" dirty="0"/>
              <a:t>Opioid tolerant patients with chronic pain that have an acute exacerbation</a:t>
            </a:r>
          </a:p>
          <a:p>
            <a:pPr lvl="1"/>
            <a:r>
              <a:rPr lang="en-US" dirty="0"/>
              <a:t>Patients at risk for AE from high dose opioids (e.g. OSA etc.)</a:t>
            </a:r>
          </a:p>
        </p:txBody>
      </p:sp>
      <p:sp>
        <p:nvSpPr>
          <p:cNvPr id="6" name="Text Placeholder 5"/>
          <p:cNvSpPr>
            <a:spLocks noGrp="1"/>
          </p:cNvSpPr>
          <p:nvPr>
            <p:ph type="body" sz="quarter" idx="3"/>
          </p:nvPr>
        </p:nvSpPr>
        <p:spPr/>
        <p:txBody>
          <a:bodyPr/>
          <a:lstStyle/>
          <a:p>
            <a:r>
              <a:rPr lang="en-US" dirty="0"/>
              <a:t>Chronic pain</a:t>
            </a:r>
          </a:p>
        </p:txBody>
      </p:sp>
      <p:sp>
        <p:nvSpPr>
          <p:cNvPr id="7" name="Content Placeholder 6"/>
          <p:cNvSpPr>
            <a:spLocks noGrp="1"/>
          </p:cNvSpPr>
          <p:nvPr>
            <p:ph sz="quarter" idx="4"/>
          </p:nvPr>
        </p:nvSpPr>
        <p:spPr/>
        <p:txBody>
          <a:bodyPr>
            <a:normAutofit/>
          </a:bodyPr>
          <a:lstStyle/>
          <a:p>
            <a:r>
              <a:rPr lang="en-US" sz="2000" dirty="0"/>
              <a:t>Inconsistent evidence</a:t>
            </a:r>
          </a:p>
          <a:p>
            <a:r>
              <a:rPr lang="en-US" sz="2000" dirty="0"/>
              <a:t>Refractory neuropathic or inflammatory pain with or without depression</a:t>
            </a:r>
          </a:p>
          <a:p>
            <a:r>
              <a:rPr lang="en-US" sz="2000" dirty="0"/>
              <a:t>Treatment resistant depression</a:t>
            </a:r>
          </a:p>
          <a:p>
            <a:r>
              <a:rPr lang="en-US" sz="2000" dirty="0"/>
              <a:t>PTSD</a:t>
            </a:r>
          </a:p>
          <a:p>
            <a:r>
              <a:rPr lang="en-US" sz="2000" dirty="0"/>
              <a:t>Acute suicidal ideation</a:t>
            </a:r>
          </a:p>
        </p:txBody>
      </p:sp>
    </p:spTree>
    <p:extLst>
      <p:ext uri="{BB962C8B-B14F-4D97-AF65-F5344CB8AC3E}">
        <p14:creationId xmlns:p14="http://schemas.microsoft.com/office/powerpoint/2010/main" val="2268783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a:xfrm>
            <a:off x="0" y="784298"/>
            <a:ext cx="12192000" cy="815902"/>
          </a:xfrm>
        </p:spPr>
        <p:txBody>
          <a:bodyPr/>
          <a:lstStyle/>
          <a:p>
            <a:pPr eaLnBrk="1" hangingPunct="1"/>
            <a:r>
              <a:rPr lang="en-US" dirty="0"/>
              <a:t>Antispasmodics</a:t>
            </a:r>
          </a:p>
        </p:txBody>
      </p:sp>
      <p:sp>
        <p:nvSpPr>
          <p:cNvPr id="304130" name="Content Placeholder 2"/>
          <p:cNvSpPr>
            <a:spLocks noGrp="1"/>
          </p:cNvSpPr>
          <p:nvPr>
            <p:ph sz="half" idx="1"/>
          </p:nvPr>
        </p:nvSpPr>
        <p:spPr>
          <a:xfrm>
            <a:off x="914400" y="1981200"/>
            <a:ext cx="4038600" cy="4198865"/>
          </a:xfrm>
        </p:spPr>
        <p:txBody>
          <a:bodyPr>
            <a:normAutofit/>
          </a:bodyPr>
          <a:lstStyle/>
          <a:p>
            <a:pPr eaLnBrk="1" hangingPunct="1">
              <a:lnSpc>
                <a:spcPct val="90000"/>
              </a:lnSpc>
            </a:pPr>
            <a:r>
              <a:rPr lang="en-US" sz="1600" dirty="0"/>
              <a:t>Painful muscle spasm, myoclonic jerks can accompany a variety of pain conditions (and opioids)</a:t>
            </a:r>
          </a:p>
          <a:p>
            <a:pPr lvl="1" eaLnBrk="1" hangingPunct="1">
              <a:lnSpc>
                <a:spcPct val="90000"/>
              </a:lnSpc>
            </a:pPr>
            <a:r>
              <a:rPr lang="en-US" sz="1600" dirty="0"/>
              <a:t>toxicity of morphine</a:t>
            </a:r>
          </a:p>
          <a:p>
            <a:pPr eaLnBrk="1" hangingPunct="1">
              <a:lnSpc>
                <a:spcPct val="90000"/>
              </a:lnSpc>
            </a:pPr>
            <a:r>
              <a:rPr lang="en-US" sz="1600" dirty="0"/>
              <a:t>Mechanism of action may reflect their sedative effects more than direct muscle effect</a:t>
            </a:r>
          </a:p>
          <a:p>
            <a:pPr eaLnBrk="1" hangingPunct="1">
              <a:lnSpc>
                <a:spcPct val="90000"/>
              </a:lnSpc>
            </a:pPr>
            <a:r>
              <a:rPr lang="en-US" sz="1600" dirty="0"/>
              <a:t>If use is necessary, consider baclofen or tizanidine or </a:t>
            </a:r>
            <a:r>
              <a:rPr lang="en-US" sz="1600" dirty="0" err="1"/>
              <a:t>metaxolone</a:t>
            </a:r>
            <a:endParaRPr lang="en-US" sz="1600" dirty="0"/>
          </a:p>
          <a:p>
            <a:pPr eaLnBrk="1" hangingPunct="1">
              <a:lnSpc>
                <a:spcPct val="90000"/>
              </a:lnSpc>
            </a:pPr>
            <a:r>
              <a:rPr lang="en-US" sz="1600" dirty="0"/>
              <a:t>Less ideal options include cyclobenzaprine, carisoprodol and methocarbamol</a:t>
            </a:r>
          </a:p>
        </p:txBody>
      </p:sp>
      <p:sp>
        <p:nvSpPr>
          <p:cNvPr id="2" name="Content Placeholder 1"/>
          <p:cNvSpPr>
            <a:spLocks noGrp="1"/>
          </p:cNvSpPr>
          <p:nvPr>
            <p:ph sz="half" idx="2"/>
          </p:nvPr>
        </p:nvSpPr>
        <p:spPr>
          <a:xfrm>
            <a:off x="5638800" y="1752600"/>
            <a:ext cx="4038600" cy="4198865"/>
          </a:xfrm>
        </p:spPr>
        <p:txBody>
          <a:bodyPr>
            <a:noAutofit/>
          </a:bodyPr>
          <a:lstStyle/>
          <a:p>
            <a:r>
              <a:rPr lang="en-US" sz="1400" dirty="0"/>
              <a:t>Baclofen</a:t>
            </a:r>
          </a:p>
          <a:p>
            <a:pPr lvl="1"/>
            <a:r>
              <a:rPr lang="en-US" sz="1400" dirty="0"/>
              <a:t>Dosing</a:t>
            </a:r>
          </a:p>
          <a:p>
            <a:pPr lvl="2"/>
            <a:r>
              <a:rPr lang="en-US" sz="1400" dirty="0"/>
              <a:t>5 mg orally TID</a:t>
            </a:r>
          </a:p>
          <a:p>
            <a:pPr lvl="2"/>
            <a:r>
              <a:rPr lang="en-US" sz="1400" dirty="0"/>
              <a:t>Can increase by 15 mg/day every 3 days</a:t>
            </a:r>
          </a:p>
          <a:p>
            <a:pPr lvl="2"/>
            <a:r>
              <a:rPr lang="en-US" sz="1400" dirty="0"/>
              <a:t>Max 80 mg/day</a:t>
            </a:r>
          </a:p>
          <a:p>
            <a:pPr lvl="1"/>
            <a:r>
              <a:rPr lang="en-US" sz="1400" dirty="0"/>
              <a:t>ADE: dizziness, N/V, fatigue</a:t>
            </a:r>
          </a:p>
          <a:p>
            <a:r>
              <a:rPr lang="en-US" sz="1400" dirty="0" err="1"/>
              <a:t>Tizanidine</a:t>
            </a:r>
            <a:endParaRPr lang="en-US" sz="1400" dirty="0"/>
          </a:p>
          <a:p>
            <a:pPr lvl="1"/>
            <a:r>
              <a:rPr lang="en-US" sz="1400" dirty="0"/>
              <a:t>Dosing</a:t>
            </a:r>
          </a:p>
          <a:p>
            <a:pPr lvl="2"/>
            <a:r>
              <a:rPr lang="en-US" sz="1400" dirty="0"/>
              <a:t>2 mg orally</a:t>
            </a:r>
          </a:p>
          <a:p>
            <a:pPr lvl="2"/>
            <a:r>
              <a:rPr lang="en-US" sz="1400" dirty="0"/>
              <a:t>Can repeat every 6-8 hours</a:t>
            </a:r>
          </a:p>
          <a:p>
            <a:pPr lvl="2"/>
            <a:r>
              <a:rPr lang="en-US" sz="1400" dirty="0"/>
              <a:t>Can increase by 2-4 mg/dose every 1-4 days</a:t>
            </a:r>
          </a:p>
          <a:p>
            <a:pPr lvl="2"/>
            <a:r>
              <a:rPr lang="en-US" sz="1400" dirty="0"/>
              <a:t>Max 36 mg/day</a:t>
            </a:r>
          </a:p>
          <a:p>
            <a:pPr lvl="1"/>
            <a:r>
              <a:rPr lang="en-US" sz="1400" dirty="0"/>
              <a:t>ADE: </a:t>
            </a:r>
            <a:r>
              <a:rPr lang="en-US" sz="1400" dirty="0" err="1"/>
              <a:t>xerostomia</a:t>
            </a:r>
            <a:r>
              <a:rPr lang="en-US" sz="1400" dirty="0"/>
              <a:t>, dizziness, somnolence</a:t>
            </a:r>
          </a:p>
        </p:txBody>
      </p:sp>
    </p:spTree>
    <p:custDataLst>
      <p:tags r:id="rId1"/>
    </p:custDataLst>
    <p:extLst>
      <p:ext uri="{BB962C8B-B14F-4D97-AF65-F5344CB8AC3E}">
        <p14:creationId xmlns:p14="http://schemas.microsoft.com/office/powerpoint/2010/main" val="280035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45CE-CF38-4F2C-806A-0E8E400D1CE0}"/>
              </a:ext>
            </a:extLst>
          </p:cNvPr>
          <p:cNvSpPr>
            <a:spLocks noGrp="1"/>
          </p:cNvSpPr>
          <p:nvPr>
            <p:ph type="title"/>
          </p:nvPr>
        </p:nvSpPr>
        <p:spPr/>
        <p:txBody>
          <a:bodyPr/>
          <a:lstStyle/>
          <a:p>
            <a:r>
              <a:rPr lang="en-US" dirty="0"/>
              <a:t>Zoom poll</a:t>
            </a:r>
          </a:p>
        </p:txBody>
      </p:sp>
      <p:sp>
        <p:nvSpPr>
          <p:cNvPr id="3" name="Content Placeholder 2">
            <a:extLst>
              <a:ext uri="{FF2B5EF4-FFF2-40B4-BE49-F238E27FC236}">
                <a16:creationId xmlns:a16="http://schemas.microsoft.com/office/drawing/2014/main" id="{F557C5CB-7347-455D-A78C-27512E4FBEBB}"/>
              </a:ext>
            </a:extLst>
          </p:cNvPr>
          <p:cNvSpPr>
            <a:spLocks noGrp="1"/>
          </p:cNvSpPr>
          <p:nvPr>
            <p:ph idx="1"/>
          </p:nvPr>
        </p:nvSpPr>
        <p:spPr/>
        <p:txBody>
          <a:bodyPr/>
          <a:lstStyle/>
          <a:p>
            <a:r>
              <a:rPr lang="en-US" dirty="0"/>
              <a:t>Which of the following is the most effective choice for the treatment of trigeminal neuralgia?</a:t>
            </a:r>
          </a:p>
          <a:p>
            <a:r>
              <a:rPr lang="en-US" dirty="0"/>
              <a:t>A. tramadol</a:t>
            </a:r>
          </a:p>
          <a:p>
            <a:r>
              <a:rPr lang="en-US" dirty="0"/>
              <a:t>B. carbamazepine</a:t>
            </a:r>
          </a:p>
          <a:p>
            <a:r>
              <a:rPr lang="en-US" dirty="0"/>
              <a:t>C. ibuprofen</a:t>
            </a:r>
          </a:p>
          <a:p>
            <a:r>
              <a:rPr lang="en-US" dirty="0"/>
              <a:t>D. oxcarbazepine</a:t>
            </a:r>
          </a:p>
        </p:txBody>
      </p:sp>
    </p:spTree>
    <p:extLst>
      <p:ext uri="{BB962C8B-B14F-4D97-AF65-F5344CB8AC3E}">
        <p14:creationId xmlns:p14="http://schemas.microsoft.com/office/powerpoint/2010/main" val="80959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45CE-CF38-4F2C-806A-0E8E400D1CE0}"/>
              </a:ext>
            </a:extLst>
          </p:cNvPr>
          <p:cNvSpPr>
            <a:spLocks noGrp="1"/>
          </p:cNvSpPr>
          <p:nvPr>
            <p:ph type="title"/>
          </p:nvPr>
        </p:nvSpPr>
        <p:spPr/>
        <p:txBody>
          <a:bodyPr/>
          <a:lstStyle/>
          <a:p>
            <a:r>
              <a:rPr lang="en-US" dirty="0"/>
              <a:t>Zoom poll</a:t>
            </a:r>
          </a:p>
        </p:txBody>
      </p:sp>
      <p:sp>
        <p:nvSpPr>
          <p:cNvPr id="3" name="Content Placeholder 2">
            <a:extLst>
              <a:ext uri="{FF2B5EF4-FFF2-40B4-BE49-F238E27FC236}">
                <a16:creationId xmlns:a16="http://schemas.microsoft.com/office/drawing/2014/main" id="{F557C5CB-7347-455D-A78C-27512E4FBEBB}"/>
              </a:ext>
            </a:extLst>
          </p:cNvPr>
          <p:cNvSpPr>
            <a:spLocks noGrp="1"/>
          </p:cNvSpPr>
          <p:nvPr>
            <p:ph idx="1"/>
          </p:nvPr>
        </p:nvSpPr>
        <p:spPr/>
        <p:txBody>
          <a:bodyPr/>
          <a:lstStyle/>
          <a:p>
            <a:r>
              <a:rPr lang="en-US" dirty="0"/>
              <a:t>Which of the following is correctly paired?</a:t>
            </a:r>
          </a:p>
          <a:p>
            <a:r>
              <a:rPr lang="en-US" dirty="0"/>
              <a:t>A. Oxycodone: Exposure linked to dementia</a:t>
            </a:r>
          </a:p>
          <a:p>
            <a:r>
              <a:rPr lang="en-US" dirty="0"/>
              <a:t>B. TCA's: targets ORLx-1</a:t>
            </a:r>
          </a:p>
          <a:p>
            <a:r>
              <a:rPr lang="en-US" dirty="0"/>
              <a:t>C. Duloxetine: Evidence for benefit in OA</a:t>
            </a:r>
          </a:p>
          <a:p>
            <a:r>
              <a:rPr lang="en-US" dirty="0"/>
              <a:t>D. Gabapentin: preferred over oral steroids in radiculopathy</a:t>
            </a:r>
          </a:p>
        </p:txBody>
      </p:sp>
    </p:spTree>
    <p:extLst>
      <p:ext uri="{BB962C8B-B14F-4D97-AF65-F5344CB8AC3E}">
        <p14:creationId xmlns:p14="http://schemas.microsoft.com/office/powerpoint/2010/main" val="385552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609600" y="1850886"/>
            <a:ext cx="4339232" cy="5007114"/>
          </a:xfrm>
        </p:spPr>
        <p:txBody>
          <a:bodyPr>
            <a:normAutofit fontScale="62500" lnSpcReduction="20000"/>
          </a:bodyPr>
          <a:lstStyle/>
          <a:p>
            <a:r>
              <a:rPr lang="en-US" b="1" dirty="0"/>
              <a:t>CC: </a:t>
            </a:r>
            <a:r>
              <a:rPr lang="en-US" dirty="0"/>
              <a:t>“my feet are burning up</a:t>
            </a:r>
          </a:p>
          <a:p>
            <a:r>
              <a:rPr lang="en-US" b="1" dirty="0"/>
              <a:t>HPI:</a:t>
            </a:r>
            <a:r>
              <a:rPr lang="en-US" dirty="0"/>
              <a:t> See chart</a:t>
            </a:r>
            <a:r>
              <a:rPr lang="en-US" dirty="0">
                <a:sym typeface="Wingdings"/>
              </a:rPr>
              <a:t></a:t>
            </a:r>
          </a:p>
          <a:p>
            <a:r>
              <a:rPr lang="en-US" b="1" dirty="0">
                <a:sym typeface="Wingdings"/>
              </a:rPr>
              <a:t>PMH:</a:t>
            </a:r>
            <a:r>
              <a:rPr lang="en-US" dirty="0">
                <a:sym typeface="Wingdings"/>
              </a:rPr>
              <a:t> </a:t>
            </a:r>
            <a:r>
              <a:rPr lang="en-US" dirty="0"/>
              <a:t>DM II; Peripheral neuropathy; HTN; Dyslipidemia; Obesity; Hypothyroid, insomnia</a:t>
            </a:r>
          </a:p>
          <a:p>
            <a:r>
              <a:rPr lang="en-US" b="1" dirty="0">
                <a:sym typeface="Wingdings"/>
              </a:rPr>
              <a:t>ROS:</a:t>
            </a:r>
            <a:r>
              <a:rPr lang="en-US" dirty="0">
                <a:sym typeface="Wingdings"/>
              </a:rPr>
              <a:t> BP 122/78, HR 92, RR 26, 97% ORA</a:t>
            </a:r>
          </a:p>
          <a:p>
            <a:r>
              <a:rPr lang="en-US" b="1" dirty="0">
                <a:sym typeface="Wingdings"/>
              </a:rPr>
              <a:t>PE:</a:t>
            </a:r>
            <a:r>
              <a:rPr lang="en-US" dirty="0">
                <a:sym typeface="Wingdings"/>
              </a:rPr>
              <a:t> WNL except obesity, responds well to questions</a:t>
            </a:r>
          </a:p>
          <a:p>
            <a:r>
              <a:rPr lang="en-US" b="1" dirty="0">
                <a:sym typeface="Wingdings"/>
              </a:rPr>
              <a:t>Allergies:</a:t>
            </a:r>
            <a:r>
              <a:rPr lang="en-US" dirty="0">
                <a:sym typeface="Wingdings"/>
              </a:rPr>
              <a:t> </a:t>
            </a:r>
            <a:r>
              <a:rPr lang="en-US" dirty="0"/>
              <a:t>NKDA</a:t>
            </a:r>
          </a:p>
          <a:p>
            <a:r>
              <a:rPr lang="en-US" b="1" dirty="0"/>
              <a:t>Labs</a:t>
            </a:r>
            <a:r>
              <a:rPr lang="en-US" dirty="0"/>
              <a:t>: others WNL</a:t>
            </a:r>
          </a:p>
          <a:p>
            <a:r>
              <a:rPr lang="en-US" b="1" dirty="0"/>
              <a:t>Medications:</a:t>
            </a:r>
            <a:r>
              <a:rPr lang="en-US" dirty="0"/>
              <a:t> Lantus 10 units </a:t>
            </a:r>
            <a:r>
              <a:rPr lang="en-US" dirty="0" err="1"/>
              <a:t>subcut</a:t>
            </a:r>
            <a:r>
              <a:rPr lang="en-US" dirty="0"/>
              <a:t> nightly, Lisinopril 20mg po daily, Simvastatin 10 mg po daily, Hydrocodone 5mg/acetaminophen 325 mg 1-2 tabs po four times daily prn, Synthroid 25mg po daily, </a:t>
            </a:r>
            <a:r>
              <a:rPr lang="en-US" dirty="0" err="1"/>
              <a:t>Ec</a:t>
            </a:r>
            <a:r>
              <a:rPr lang="en-US" dirty="0"/>
              <a:t> ASA 81mg po daily</a:t>
            </a:r>
          </a:p>
          <a:p>
            <a:r>
              <a:rPr lang="en-US" b="1" dirty="0">
                <a:sym typeface="Wingdings"/>
              </a:rPr>
              <a:t>SH:</a:t>
            </a:r>
            <a:r>
              <a:rPr lang="en-US" dirty="0">
                <a:sym typeface="Wingdings"/>
              </a:rPr>
              <a:t> retired, (-) etoh and tobacco, loves OJ</a:t>
            </a:r>
            <a:endParaRPr lang="en-US" dirty="0"/>
          </a:p>
        </p:txBody>
      </p:sp>
      <p:graphicFrame>
        <p:nvGraphicFramePr>
          <p:cNvPr id="9" name="Table 8"/>
          <p:cNvGraphicFramePr>
            <a:graphicFrameLocks noGrp="1"/>
          </p:cNvGraphicFramePr>
          <p:nvPr/>
        </p:nvGraphicFramePr>
        <p:xfrm>
          <a:off x="5921918" y="4464890"/>
          <a:ext cx="4691564" cy="1097280"/>
        </p:xfrm>
        <a:graphic>
          <a:graphicData uri="http://schemas.openxmlformats.org/drawingml/2006/table">
            <a:tbl>
              <a:tblPr firstRow="1" bandRow="1">
                <a:tableStyleId>{D7AC3CCA-C797-4891-BE02-D94E43425B78}</a:tableStyleId>
              </a:tblPr>
              <a:tblGrid>
                <a:gridCol w="1172891">
                  <a:extLst>
                    <a:ext uri="{9D8B030D-6E8A-4147-A177-3AD203B41FA5}">
                      <a16:colId xmlns:a16="http://schemas.microsoft.com/office/drawing/2014/main" val="20000"/>
                    </a:ext>
                  </a:extLst>
                </a:gridCol>
                <a:gridCol w="1172891">
                  <a:extLst>
                    <a:ext uri="{9D8B030D-6E8A-4147-A177-3AD203B41FA5}">
                      <a16:colId xmlns:a16="http://schemas.microsoft.com/office/drawing/2014/main" val="20001"/>
                    </a:ext>
                  </a:extLst>
                </a:gridCol>
                <a:gridCol w="1172891">
                  <a:extLst>
                    <a:ext uri="{9D8B030D-6E8A-4147-A177-3AD203B41FA5}">
                      <a16:colId xmlns:a16="http://schemas.microsoft.com/office/drawing/2014/main" val="20002"/>
                    </a:ext>
                  </a:extLst>
                </a:gridCol>
                <a:gridCol w="1172891">
                  <a:extLst>
                    <a:ext uri="{9D8B030D-6E8A-4147-A177-3AD203B41FA5}">
                      <a16:colId xmlns:a16="http://schemas.microsoft.com/office/drawing/2014/main" val="20003"/>
                    </a:ext>
                  </a:extLst>
                </a:gridCol>
              </a:tblGrid>
              <a:tr h="370840">
                <a:tc>
                  <a:txBody>
                    <a:bodyPr/>
                    <a:lstStyle/>
                    <a:p>
                      <a:r>
                        <a:rPr lang="en-US" sz="2000" b="0" dirty="0"/>
                        <a:t>Na  141</a:t>
                      </a: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t>Cl   101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t>BUN   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000" b="0" dirty="0"/>
                        <a:t>Glucose</a:t>
                      </a:r>
                      <a:r>
                        <a:rPr lang="en-US" sz="2000" b="0" baseline="0" dirty="0"/>
                        <a:t> </a:t>
                      </a:r>
                      <a:r>
                        <a:rPr lang="en-US" sz="2000" b="0" dirty="0"/>
                        <a:t>215</a:t>
                      </a:r>
                    </a:p>
                    <a:p>
                      <a:pPr algn="ctr"/>
                      <a:r>
                        <a:rPr lang="en-US" sz="2000" b="0" dirty="0"/>
                        <a:t>A1c 9.1%</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a:t>K   4.2</a:t>
                      </a: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t>HCO3   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t>SCr   0.9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5867400" y="5634517"/>
            <a:ext cx="4800600" cy="707886"/>
          </a:xfrm>
          <a:prstGeom prst="rect">
            <a:avLst/>
          </a:prstGeom>
          <a:noFill/>
        </p:spPr>
        <p:txBody>
          <a:bodyPr wrap="square" rtlCol="0">
            <a:spAutoFit/>
          </a:bodyPr>
          <a:lstStyle/>
          <a:p>
            <a:r>
              <a:rPr lang="en-US" sz="2000" dirty="0"/>
              <a:t>Interview: Up-to-date on immunizations including influenza, no exercise </a:t>
            </a:r>
          </a:p>
        </p:txBody>
      </p:sp>
      <p:graphicFrame>
        <p:nvGraphicFramePr>
          <p:cNvPr id="11" name="Content Placeholder 14"/>
          <p:cNvGraphicFramePr>
            <a:graphicFrameLocks/>
          </p:cNvGraphicFramePr>
          <p:nvPr/>
        </p:nvGraphicFramePr>
        <p:xfrm>
          <a:off x="6477000" y="838200"/>
          <a:ext cx="4038600" cy="3200400"/>
        </p:xfrm>
        <a:graphic>
          <a:graphicData uri="http://schemas.openxmlformats.org/drawingml/2006/table">
            <a:tbl>
              <a:tblPr firstRow="1" bandRow="1">
                <a:tableStyleId>{5C22544A-7EE6-4342-B048-85BDC9FD1C3A}</a:tableStyleId>
              </a:tblPr>
              <a:tblGrid>
                <a:gridCol w="102368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48120">
                  <a:extLst>
                    <a:ext uri="{9D8B030D-6E8A-4147-A177-3AD203B41FA5}">
                      <a16:colId xmlns:a16="http://schemas.microsoft.com/office/drawing/2014/main" val="20002"/>
                    </a:ext>
                  </a:extLst>
                </a:gridCol>
              </a:tblGrid>
              <a:tr h="527766">
                <a:tc>
                  <a:txBody>
                    <a:bodyPr/>
                    <a:lstStyle/>
                    <a:p>
                      <a:r>
                        <a:rPr lang="en-US" dirty="0"/>
                        <a:t>Days ago</a:t>
                      </a:r>
                    </a:p>
                  </a:txBody>
                  <a:tcPr/>
                </a:tc>
                <a:tc>
                  <a:txBody>
                    <a:bodyPr/>
                    <a:lstStyle/>
                    <a:p>
                      <a:r>
                        <a:rPr lang="en-US" dirty="0"/>
                        <a:t>Weight</a:t>
                      </a:r>
                    </a:p>
                  </a:txBody>
                  <a:tcPr/>
                </a:tc>
                <a:tc>
                  <a:txBody>
                    <a:bodyPr/>
                    <a:lstStyle/>
                    <a:p>
                      <a:r>
                        <a:rPr lang="en-US" dirty="0"/>
                        <a:t>Height</a:t>
                      </a:r>
                    </a:p>
                  </a:txBody>
                  <a:tcPr/>
                </a:tc>
                <a:extLst>
                  <a:ext uri="{0D108BD9-81ED-4DB2-BD59-A6C34878D82A}">
                    <a16:rowId xmlns:a16="http://schemas.microsoft.com/office/drawing/2014/main" val="10000"/>
                  </a:ext>
                </a:extLst>
              </a:tr>
              <a:tr h="301581">
                <a:tc>
                  <a:txBody>
                    <a:bodyPr/>
                    <a:lstStyle/>
                    <a:p>
                      <a:r>
                        <a:rPr lang="en-US" dirty="0"/>
                        <a:t>--</a:t>
                      </a:r>
                    </a:p>
                  </a:txBody>
                  <a:tcPr/>
                </a:tc>
                <a:tc>
                  <a:txBody>
                    <a:bodyPr/>
                    <a:lstStyle/>
                    <a:p>
                      <a:r>
                        <a:rPr lang="en-US" dirty="0"/>
                        <a:t>283</a:t>
                      </a:r>
                    </a:p>
                  </a:txBody>
                  <a:tcPr/>
                </a:tc>
                <a:tc>
                  <a:txBody>
                    <a:bodyPr/>
                    <a:lstStyle/>
                    <a:p>
                      <a:r>
                        <a:rPr lang="en-US" dirty="0"/>
                        <a:t>5’5”</a:t>
                      </a:r>
                    </a:p>
                  </a:txBody>
                  <a:tcPr/>
                </a:tc>
                <a:extLst>
                  <a:ext uri="{0D108BD9-81ED-4DB2-BD59-A6C34878D82A}">
                    <a16:rowId xmlns:a16="http://schemas.microsoft.com/office/drawing/2014/main" val="10001"/>
                  </a:ext>
                </a:extLst>
              </a:tr>
              <a:tr h="301581">
                <a:tc>
                  <a:txBody>
                    <a:bodyPr/>
                    <a:lstStyle/>
                    <a:p>
                      <a:endParaRPr lang="en-US" dirty="0"/>
                    </a:p>
                  </a:txBody>
                  <a:tcPr/>
                </a:tc>
                <a:tc>
                  <a:txBody>
                    <a:bodyPr/>
                    <a:lstStyle/>
                    <a:p>
                      <a:r>
                        <a:rPr lang="en-US" dirty="0"/>
                        <a:t>BMI</a:t>
                      </a:r>
                    </a:p>
                  </a:txBody>
                  <a:tcPr/>
                </a:tc>
                <a:tc>
                  <a:txBody>
                    <a:bodyPr/>
                    <a:lstStyle/>
                    <a:p>
                      <a:r>
                        <a:rPr lang="en-US" dirty="0"/>
                        <a:t>47.1</a:t>
                      </a:r>
                    </a:p>
                  </a:txBody>
                  <a:tcPr/>
                </a:tc>
                <a:extLst>
                  <a:ext uri="{0D108BD9-81ED-4DB2-BD59-A6C34878D82A}">
                    <a16:rowId xmlns:a16="http://schemas.microsoft.com/office/drawing/2014/main" val="10002"/>
                  </a:ext>
                </a:extLst>
              </a:tr>
              <a:tr h="301581">
                <a:tc>
                  <a:txBody>
                    <a:bodyPr/>
                    <a:lstStyle/>
                    <a:p>
                      <a:r>
                        <a:rPr lang="en-US" dirty="0"/>
                        <a:t>7</a:t>
                      </a:r>
                    </a:p>
                  </a:txBody>
                  <a:tcPr/>
                </a:tc>
                <a:tc>
                  <a:txBody>
                    <a:bodyPr/>
                    <a:lstStyle/>
                    <a:p>
                      <a:r>
                        <a:rPr lang="en-US" dirty="0"/>
                        <a:t>Lipids (F)</a:t>
                      </a:r>
                    </a:p>
                  </a:txBody>
                  <a:tcPr/>
                </a:tc>
                <a:tc>
                  <a:txBody>
                    <a:bodyPr/>
                    <a:lstStyle/>
                    <a:p>
                      <a:r>
                        <a:rPr lang="en-US" dirty="0"/>
                        <a:t>TC  185</a:t>
                      </a:r>
                    </a:p>
                  </a:txBody>
                  <a:tcPr/>
                </a:tc>
                <a:extLst>
                  <a:ext uri="{0D108BD9-81ED-4DB2-BD59-A6C34878D82A}">
                    <a16:rowId xmlns:a16="http://schemas.microsoft.com/office/drawing/2014/main" val="10003"/>
                  </a:ext>
                </a:extLst>
              </a:tr>
              <a:tr h="301581">
                <a:tc>
                  <a:txBody>
                    <a:bodyPr/>
                    <a:lstStyle/>
                    <a:p>
                      <a:endParaRPr lang="en-US" dirty="0"/>
                    </a:p>
                  </a:txBody>
                  <a:tcPr/>
                </a:tc>
                <a:tc>
                  <a:txBody>
                    <a:bodyPr/>
                    <a:lstStyle/>
                    <a:p>
                      <a:endParaRPr lang="en-US" dirty="0"/>
                    </a:p>
                  </a:txBody>
                  <a:tcPr/>
                </a:tc>
                <a:tc>
                  <a:txBody>
                    <a:bodyPr/>
                    <a:lstStyle/>
                    <a:p>
                      <a:r>
                        <a:rPr lang="en-US" dirty="0"/>
                        <a:t>TRG 225</a:t>
                      </a:r>
                    </a:p>
                  </a:txBody>
                  <a:tcPr/>
                </a:tc>
                <a:extLst>
                  <a:ext uri="{0D108BD9-81ED-4DB2-BD59-A6C34878D82A}">
                    <a16:rowId xmlns:a16="http://schemas.microsoft.com/office/drawing/2014/main" val="10004"/>
                  </a:ext>
                </a:extLst>
              </a:tr>
              <a:tr h="301581">
                <a:tc>
                  <a:txBody>
                    <a:bodyPr/>
                    <a:lstStyle/>
                    <a:p>
                      <a:endParaRPr lang="en-US" dirty="0"/>
                    </a:p>
                  </a:txBody>
                  <a:tcPr/>
                </a:tc>
                <a:tc>
                  <a:txBody>
                    <a:bodyPr/>
                    <a:lstStyle/>
                    <a:p>
                      <a:endParaRPr lang="en-US" dirty="0"/>
                    </a:p>
                  </a:txBody>
                  <a:tcPr/>
                </a:tc>
                <a:tc>
                  <a:txBody>
                    <a:bodyPr/>
                    <a:lstStyle/>
                    <a:p>
                      <a:r>
                        <a:rPr lang="en-US" dirty="0"/>
                        <a:t>LDL 102</a:t>
                      </a:r>
                    </a:p>
                  </a:txBody>
                  <a:tcPr/>
                </a:tc>
                <a:extLst>
                  <a:ext uri="{0D108BD9-81ED-4DB2-BD59-A6C34878D82A}">
                    <a16:rowId xmlns:a16="http://schemas.microsoft.com/office/drawing/2014/main" val="10005"/>
                  </a:ext>
                </a:extLst>
              </a:tr>
              <a:tr h="301581">
                <a:tc>
                  <a:txBody>
                    <a:bodyPr/>
                    <a:lstStyle/>
                    <a:p>
                      <a:endParaRPr lang="en-US" dirty="0"/>
                    </a:p>
                  </a:txBody>
                  <a:tcPr/>
                </a:tc>
                <a:tc>
                  <a:txBody>
                    <a:bodyPr/>
                    <a:lstStyle/>
                    <a:p>
                      <a:endParaRPr lang="en-US" dirty="0"/>
                    </a:p>
                  </a:txBody>
                  <a:tcPr/>
                </a:tc>
                <a:tc>
                  <a:txBody>
                    <a:bodyPr/>
                    <a:lstStyle/>
                    <a:p>
                      <a:r>
                        <a:rPr lang="en-US" dirty="0"/>
                        <a:t>HDL 38</a:t>
                      </a:r>
                    </a:p>
                  </a:txBody>
                  <a:tcPr/>
                </a:tc>
                <a:extLst>
                  <a:ext uri="{0D108BD9-81ED-4DB2-BD59-A6C34878D82A}">
                    <a16:rowId xmlns:a16="http://schemas.microsoft.com/office/drawing/2014/main" val="10006"/>
                  </a:ext>
                </a:extLst>
              </a:tr>
              <a:tr h="301581">
                <a:tc>
                  <a:txBody>
                    <a:bodyPr/>
                    <a:lstStyle/>
                    <a:p>
                      <a:endParaRPr lang="en-US" dirty="0"/>
                    </a:p>
                  </a:txBody>
                  <a:tcPr/>
                </a:tc>
                <a:tc>
                  <a:txBody>
                    <a:bodyPr/>
                    <a:lstStyle/>
                    <a:p>
                      <a:endParaRPr lang="en-US" dirty="0"/>
                    </a:p>
                  </a:txBody>
                  <a:tcPr/>
                </a:tc>
                <a:tc>
                  <a:txBody>
                    <a:bodyPr/>
                    <a:lstStyle/>
                    <a:p>
                      <a:r>
                        <a:rPr lang="en-US" dirty="0"/>
                        <a:t>Non-HDL 147</a:t>
                      </a:r>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1981200" y="1143000"/>
            <a:ext cx="3200400" cy="523220"/>
          </a:xfrm>
          <a:prstGeom prst="rect">
            <a:avLst/>
          </a:prstGeom>
          <a:noFill/>
        </p:spPr>
        <p:txBody>
          <a:bodyPr wrap="square" rtlCol="0">
            <a:spAutoFit/>
          </a:bodyPr>
          <a:lstStyle/>
          <a:p>
            <a:r>
              <a:rPr lang="en-US" sz="2800" dirty="0">
                <a:latin typeface="+mj-lt"/>
              </a:rPr>
              <a:t>Patient Example 1</a:t>
            </a:r>
          </a:p>
        </p:txBody>
      </p:sp>
    </p:spTree>
    <p:extLst>
      <p:ext uri="{BB962C8B-B14F-4D97-AF65-F5344CB8AC3E}">
        <p14:creationId xmlns:p14="http://schemas.microsoft.com/office/powerpoint/2010/main" val="953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4AB40-0FBD-45B4-89CB-4D8BD16908DF}"/>
              </a:ext>
            </a:extLst>
          </p:cNvPr>
          <p:cNvSpPr>
            <a:spLocks noGrp="1"/>
          </p:cNvSpPr>
          <p:nvPr>
            <p:ph type="title"/>
          </p:nvPr>
        </p:nvSpPr>
        <p:spPr>
          <a:xfrm>
            <a:off x="0" y="762000"/>
            <a:ext cx="12192000" cy="838200"/>
          </a:xfrm>
        </p:spPr>
        <p:txBody>
          <a:bodyPr/>
          <a:lstStyle/>
          <a:p>
            <a:r>
              <a:rPr lang="en-US" dirty="0"/>
              <a:t>Food diary</a:t>
            </a:r>
          </a:p>
        </p:txBody>
      </p:sp>
      <p:pic>
        <p:nvPicPr>
          <p:cNvPr id="7" name="Content Placeholder 6">
            <a:extLst>
              <a:ext uri="{FF2B5EF4-FFF2-40B4-BE49-F238E27FC236}">
                <a16:creationId xmlns:a16="http://schemas.microsoft.com/office/drawing/2014/main" id="{D740CE6D-23E6-46D6-95AB-0BE366B9C381}"/>
              </a:ext>
            </a:extLst>
          </p:cNvPr>
          <p:cNvPicPr>
            <a:picLocks noGrp="1" noChangeAspect="1"/>
          </p:cNvPicPr>
          <p:nvPr>
            <p:ph idx="1"/>
          </p:nvPr>
        </p:nvPicPr>
        <p:blipFill>
          <a:blip r:embed="rId2"/>
          <a:stretch>
            <a:fillRect/>
          </a:stretch>
        </p:blipFill>
        <p:spPr>
          <a:xfrm>
            <a:off x="838200" y="1676400"/>
            <a:ext cx="9753600" cy="4572000"/>
          </a:xfrm>
        </p:spPr>
      </p:pic>
    </p:spTree>
    <p:extLst>
      <p:ext uri="{BB962C8B-B14F-4D97-AF65-F5344CB8AC3E}">
        <p14:creationId xmlns:p14="http://schemas.microsoft.com/office/powerpoint/2010/main" val="257116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D257AD-C34E-4449-AAE3-10B670FB0BCB}"/>
              </a:ext>
            </a:extLst>
          </p:cNvPr>
          <p:cNvPicPr>
            <a:picLocks noGrp="1" noChangeAspect="1"/>
          </p:cNvPicPr>
          <p:nvPr>
            <p:ph idx="1"/>
          </p:nvPr>
        </p:nvPicPr>
        <p:blipFill rotWithShape="1">
          <a:blip r:embed="rId2"/>
          <a:srcRect t="6875"/>
          <a:stretch/>
        </p:blipFill>
        <p:spPr>
          <a:xfrm>
            <a:off x="1905000" y="990600"/>
            <a:ext cx="8381260" cy="5181600"/>
          </a:xfrm>
        </p:spPr>
      </p:pic>
    </p:spTree>
    <p:extLst>
      <p:ext uri="{BB962C8B-B14F-4D97-AF65-F5344CB8AC3E}">
        <p14:creationId xmlns:p14="http://schemas.microsoft.com/office/powerpoint/2010/main" val="2040241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45CE-CF38-4F2C-806A-0E8E400D1CE0}"/>
              </a:ext>
            </a:extLst>
          </p:cNvPr>
          <p:cNvSpPr>
            <a:spLocks noGrp="1"/>
          </p:cNvSpPr>
          <p:nvPr>
            <p:ph type="title"/>
          </p:nvPr>
        </p:nvSpPr>
        <p:spPr/>
        <p:txBody>
          <a:bodyPr/>
          <a:lstStyle/>
          <a:p>
            <a:r>
              <a:rPr lang="en-US" dirty="0"/>
              <a:t>Zoom poll</a:t>
            </a:r>
          </a:p>
        </p:txBody>
      </p:sp>
      <p:sp>
        <p:nvSpPr>
          <p:cNvPr id="3" name="Content Placeholder 2">
            <a:extLst>
              <a:ext uri="{FF2B5EF4-FFF2-40B4-BE49-F238E27FC236}">
                <a16:creationId xmlns:a16="http://schemas.microsoft.com/office/drawing/2014/main" id="{F557C5CB-7347-455D-A78C-27512E4FBEBB}"/>
              </a:ext>
            </a:extLst>
          </p:cNvPr>
          <p:cNvSpPr>
            <a:spLocks noGrp="1"/>
          </p:cNvSpPr>
          <p:nvPr>
            <p:ph idx="1"/>
          </p:nvPr>
        </p:nvSpPr>
        <p:spPr/>
        <p:txBody>
          <a:bodyPr/>
          <a:lstStyle/>
          <a:p>
            <a:r>
              <a:rPr lang="en-US" dirty="0"/>
              <a:t>Sertraline can cause a false positive for benzos on a UDS</a:t>
            </a:r>
          </a:p>
          <a:p>
            <a:r>
              <a:rPr lang="en-US" dirty="0"/>
              <a:t>True</a:t>
            </a:r>
          </a:p>
          <a:p>
            <a:r>
              <a:rPr lang="en-US" dirty="0"/>
              <a:t>False</a:t>
            </a:r>
          </a:p>
        </p:txBody>
      </p:sp>
    </p:spTree>
    <p:extLst>
      <p:ext uri="{BB962C8B-B14F-4D97-AF65-F5344CB8AC3E}">
        <p14:creationId xmlns:p14="http://schemas.microsoft.com/office/powerpoint/2010/main" val="115004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45CE-CF38-4F2C-806A-0E8E400D1CE0}"/>
              </a:ext>
            </a:extLst>
          </p:cNvPr>
          <p:cNvSpPr>
            <a:spLocks noGrp="1"/>
          </p:cNvSpPr>
          <p:nvPr>
            <p:ph type="title"/>
          </p:nvPr>
        </p:nvSpPr>
        <p:spPr/>
        <p:txBody>
          <a:bodyPr/>
          <a:lstStyle/>
          <a:p>
            <a:r>
              <a:rPr lang="en-US" dirty="0"/>
              <a:t>Zoom poll</a:t>
            </a:r>
          </a:p>
        </p:txBody>
      </p:sp>
      <p:sp>
        <p:nvSpPr>
          <p:cNvPr id="3" name="Content Placeholder 2">
            <a:extLst>
              <a:ext uri="{FF2B5EF4-FFF2-40B4-BE49-F238E27FC236}">
                <a16:creationId xmlns:a16="http://schemas.microsoft.com/office/drawing/2014/main" id="{F557C5CB-7347-455D-A78C-27512E4FBEBB}"/>
              </a:ext>
            </a:extLst>
          </p:cNvPr>
          <p:cNvSpPr>
            <a:spLocks noGrp="1"/>
          </p:cNvSpPr>
          <p:nvPr>
            <p:ph idx="1"/>
          </p:nvPr>
        </p:nvSpPr>
        <p:spPr/>
        <p:txBody>
          <a:bodyPr/>
          <a:lstStyle/>
          <a:p>
            <a:r>
              <a:rPr lang="en-US" dirty="0"/>
              <a:t>The "unholy trinity" is characterized by a short-acting opiate, benzodiazepine, and muscle relaxant.</a:t>
            </a:r>
          </a:p>
          <a:p>
            <a:r>
              <a:rPr lang="en-US" dirty="0"/>
              <a:t>True</a:t>
            </a:r>
          </a:p>
          <a:p>
            <a:r>
              <a:rPr lang="en-US" dirty="0"/>
              <a:t>False</a:t>
            </a:r>
          </a:p>
        </p:txBody>
      </p:sp>
    </p:spTree>
    <p:extLst>
      <p:ext uri="{BB962C8B-B14F-4D97-AF65-F5344CB8AC3E}">
        <p14:creationId xmlns:p14="http://schemas.microsoft.com/office/powerpoint/2010/main" val="1473649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834963"/>
            <a:ext cx="3196232" cy="560325"/>
          </a:xfrm>
        </p:spPr>
        <p:txBody>
          <a:bodyPr>
            <a:normAutofit/>
          </a:bodyPr>
          <a:lstStyle/>
          <a:p>
            <a:r>
              <a:rPr lang="en-US" sz="2400" dirty="0"/>
              <a:t>Example patient 2</a:t>
            </a:r>
          </a:p>
        </p:txBody>
      </p:sp>
      <p:sp>
        <p:nvSpPr>
          <p:cNvPr id="16" name="Content Placeholder 15"/>
          <p:cNvSpPr>
            <a:spLocks noGrp="1"/>
          </p:cNvSpPr>
          <p:nvPr>
            <p:ph sz="half" idx="1"/>
          </p:nvPr>
        </p:nvSpPr>
        <p:spPr>
          <a:xfrm>
            <a:off x="762000" y="1524000"/>
            <a:ext cx="4339232" cy="4692324"/>
          </a:xfrm>
        </p:spPr>
        <p:txBody>
          <a:bodyPr>
            <a:normAutofit/>
          </a:bodyPr>
          <a:lstStyle/>
          <a:p>
            <a:r>
              <a:rPr lang="en-US" sz="1800" b="1" dirty="0"/>
              <a:t>CC: </a:t>
            </a:r>
            <a:r>
              <a:rPr lang="en-US" sz="1800" dirty="0"/>
              <a:t>“I need more medications”</a:t>
            </a:r>
          </a:p>
          <a:p>
            <a:r>
              <a:rPr lang="en-US" sz="1800" b="1" dirty="0"/>
              <a:t>HPI:</a:t>
            </a:r>
            <a:r>
              <a:rPr lang="en-US" sz="1800" dirty="0"/>
              <a:t> See chart</a:t>
            </a:r>
            <a:r>
              <a:rPr lang="en-US" sz="1800" dirty="0">
                <a:sym typeface="Wingdings"/>
              </a:rPr>
              <a:t></a:t>
            </a:r>
          </a:p>
          <a:p>
            <a:r>
              <a:rPr lang="en-US" sz="1800" b="1" dirty="0">
                <a:sym typeface="Wingdings"/>
              </a:rPr>
              <a:t>PMH:</a:t>
            </a:r>
            <a:r>
              <a:rPr lang="en-US" sz="1800" dirty="0">
                <a:sym typeface="Wingdings"/>
              </a:rPr>
              <a:t> LBP, pelvic pain</a:t>
            </a:r>
          </a:p>
          <a:p>
            <a:r>
              <a:rPr lang="en-US" sz="1800" b="1" dirty="0">
                <a:sym typeface="Wingdings"/>
              </a:rPr>
              <a:t>ROS:</a:t>
            </a:r>
            <a:r>
              <a:rPr lang="en-US" sz="1800" dirty="0">
                <a:sym typeface="Wingdings"/>
              </a:rPr>
              <a:t> BP 128/64, HR 96, RR 24, 96% ORA</a:t>
            </a:r>
          </a:p>
          <a:p>
            <a:r>
              <a:rPr lang="en-US" sz="1800" b="1" dirty="0">
                <a:sym typeface="Wingdings"/>
              </a:rPr>
              <a:t>PE:</a:t>
            </a:r>
            <a:r>
              <a:rPr lang="en-US" sz="1800" dirty="0">
                <a:sym typeface="Wingdings"/>
              </a:rPr>
              <a:t> significant guarding on exam</a:t>
            </a:r>
          </a:p>
          <a:p>
            <a:r>
              <a:rPr lang="en-US" sz="1800" b="1" dirty="0">
                <a:sym typeface="Wingdings"/>
              </a:rPr>
              <a:t>Allergies:</a:t>
            </a:r>
            <a:r>
              <a:rPr lang="en-US" sz="1800" dirty="0">
                <a:sym typeface="Wingdings"/>
              </a:rPr>
              <a:t> </a:t>
            </a:r>
            <a:r>
              <a:rPr lang="en-US" sz="1800" dirty="0"/>
              <a:t>NKDA</a:t>
            </a:r>
          </a:p>
          <a:p>
            <a:r>
              <a:rPr lang="en-US" sz="1800" b="1" dirty="0"/>
              <a:t>Labs</a:t>
            </a:r>
            <a:r>
              <a:rPr lang="en-US" sz="1800" dirty="0"/>
              <a:t>: others WNL</a:t>
            </a:r>
          </a:p>
          <a:p>
            <a:r>
              <a:rPr lang="en-US" sz="1800" b="1" dirty="0"/>
              <a:t>Medications:</a:t>
            </a:r>
            <a:r>
              <a:rPr lang="en-US" sz="1800" dirty="0"/>
              <a:t> </a:t>
            </a:r>
            <a:r>
              <a:rPr lang="en-US" sz="1800" dirty="0" err="1"/>
              <a:t>prozac</a:t>
            </a:r>
            <a:r>
              <a:rPr lang="en-US" sz="1800" dirty="0"/>
              <a:t> 60 mg, </a:t>
            </a:r>
            <a:r>
              <a:rPr lang="en-US" sz="1800" dirty="0" err="1"/>
              <a:t>xanax</a:t>
            </a:r>
            <a:r>
              <a:rPr lang="en-US" sz="1800" dirty="0"/>
              <a:t> 1 mg prn, </a:t>
            </a:r>
            <a:r>
              <a:rPr lang="en-US" sz="1800" dirty="0" err="1"/>
              <a:t>vyvanse</a:t>
            </a:r>
            <a:r>
              <a:rPr lang="en-US" sz="1800" dirty="0"/>
              <a:t> 40 mg, oxycodone 20 mg q 2 </a:t>
            </a:r>
            <a:r>
              <a:rPr lang="en-US" sz="1800" dirty="0" err="1"/>
              <a:t>hrs</a:t>
            </a:r>
            <a:r>
              <a:rPr lang="en-US" sz="1800" dirty="0"/>
              <a:t>, oxycodone 30 mg q 3 </a:t>
            </a:r>
            <a:r>
              <a:rPr lang="en-US" sz="1800" dirty="0" err="1"/>
              <a:t>hrs</a:t>
            </a:r>
            <a:r>
              <a:rPr lang="en-US" sz="1800" dirty="0"/>
              <a:t>, oxycontin 60 mg 2 bid</a:t>
            </a:r>
          </a:p>
          <a:p>
            <a:r>
              <a:rPr lang="en-US" sz="1800" b="1" dirty="0">
                <a:sym typeface="Wingdings"/>
              </a:rPr>
              <a:t>SH:</a:t>
            </a:r>
            <a:r>
              <a:rPr lang="en-US" sz="1800" dirty="0">
                <a:sym typeface="Wingdings"/>
              </a:rPr>
              <a:t> has state qualifying disability, (-) etoh, former smoker</a:t>
            </a:r>
            <a:endParaRPr lang="en-US" sz="1800" dirty="0"/>
          </a:p>
          <a:p>
            <a:endParaRPr lang="en-US" dirty="0"/>
          </a:p>
        </p:txBody>
      </p:sp>
      <p:graphicFrame>
        <p:nvGraphicFramePr>
          <p:cNvPr id="9" name="Table 8"/>
          <p:cNvGraphicFramePr>
            <a:graphicFrameLocks noGrp="1"/>
          </p:cNvGraphicFramePr>
          <p:nvPr/>
        </p:nvGraphicFramePr>
        <p:xfrm>
          <a:off x="5976436" y="4421195"/>
          <a:ext cx="4691564" cy="1097280"/>
        </p:xfrm>
        <a:graphic>
          <a:graphicData uri="http://schemas.openxmlformats.org/drawingml/2006/table">
            <a:tbl>
              <a:tblPr firstRow="1" bandRow="1">
                <a:tableStyleId>{D7AC3CCA-C797-4891-BE02-D94E43425B78}</a:tableStyleId>
              </a:tblPr>
              <a:tblGrid>
                <a:gridCol w="1172891">
                  <a:extLst>
                    <a:ext uri="{9D8B030D-6E8A-4147-A177-3AD203B41FA5}">
                      <a16:colId xmlns:a16="http://schemas.microsoft.com/office/drawing/2014/main" val="20000"/>
                    </a:ext>
                  </a:extLst>
                </a:gridCol>
                <a:gridCol w="1172891">
                  <a:extLst>
                    <a:ext uri="{9D8B030D-6E8A-4147-A177-3AD203B41FA5}">
                      <a16:colId xmlns:a16="http://schemas.microsoft.com/office/drawing/2014/main" val="20001"/>
                    </a:ext>
                  </a:extLst>
                </a:gridCol>
                <a:gridCol w="1172891">
                  <a:extLst>
                    <a:ext uri="{9D8B030D-6E8A-4147-A177-3AD203B41FA5}">
                      <a16:colId xmlns:a16="http://schemas.microsoft.com/office/drawing/2014/main" val="20002"/>
                    </a:ext>
                  </a:extLst>
                </a:gridCol>
                <a:gridCol w="1172891">
                  <a:extLst>
                    <a:ext uri="{9D8B030D-6E8A-4147-A177-3AD203B41FA5}">
                      <a16:colId xmlns:a16="http://schemas.microsoft.com/office/drawing/2014/main" val="20003"/>
                    </a:ext>
                  </a:extLst>
                </a:gridCol>
              </a:tblGrid>
              <a:tr h="370840">
                <a:tc>
                  <a:txBody>
                    <a:bodyPr/>
                    <a:lstStyle/>
                    <a:p>
                      <a:r>
                        <a:rPr lang="en-US" sz="2000" b="0" dirty="0">
                          <a:solidFill>
                            <a:schemeClr val="tx1"/>
                          </a:solidFill>
                        </a:rPr>
                        <a:t>Na  137</a:t>
                      </a: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rPr>
                        <a:t>Cl   98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rPr>
                        <a:t>BUN   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000" b="0" dirty="0">
                          <a:solidFill>
                            <a:schemeClr val="tx1"/>
                          </a:solidFill>
                        </a:rPr>
                        <a:t>Glucose</a:t>
                      </a:r>
                      <a:r>
                        <a:rPr lang="en-US" sz="2000" b="0" baseline="0" dirty="0">
                          <a:solidFill>
                            <a:schemeClr val="tx1"/>
                          </a:solidFill>
                        </a:rPr>
                        <a:t> </a:t>
                      </a:r>
                      <a:r>
                        <a:rPr lang="en-US" sz="2000" b="0" dirty="0">
                          <a:solidFill>
                            <a:schemeClr val="tx1"/>
                          </a:solidFill>
                        </a:rPr>
                        <a:t>96</a:t>
                      </a:r>
                    </a:p>
                    <a:p>
                      <a:pPr algn="ctr"/>
                      <a:r>
                        <a:rPr lang="en-US" sz="2000" b="0" dirty="0">
                          <a:solidFill>
                            <a:schemeClr val="tx1"/>
                          </a:solidFill>
                        </a:rPr>
                        <a:t>A1c</a:t>
                      </a:r>
                      <a:r>
                        <a:rPr lang="en-US" sz="2000" b="0" baseline="0" dirty="0">
                          <a:solidFill>
                            <a:schemeClr val="tx1"/>
                          </a:solidFill>
                        </a:rPr>
                        <a:t> 4.9%</a:t>
                      </a:r>
                      <a:endParaRPr 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a:solidFill>
                            <a:schemeClr val="tx1"/>
                          </a:solidFill>
                        </a:rPr>
                        <a:t>K   3.9</a:t>
                      </a: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solidFill>
                            <a:schemeClr val="tx1"/>
                          </a:solidFill>
                        </a:rPr>
                        <a:t>HCO3   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solidFill>
                            <a:schemeClr val="tx1"/>
                          </a:solidFill>
                        </a:rPr>
                        <a:t>SCr   0.7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5791200" y="5631549"/>
            <a:ext cx="4876800" cy="584775"/>
          </a:xfrm>
          <a:prstGeom prst="rect">
            <a:avLst/>
          </a:prstGeom>
          <a:noFill/>
        </p:spPr>
        <p:txBody>
          <a:bodyPr wrap="square" rtlCol="0">
            <a:spAutoFit/>
          </a:bodyPr>
          <a:lstStyle/>
          <a:p>
            <a:r>
              <a:rPr lang="en-US" sz="1600" dirty="0"/>
              <a:t>Interview: Up-to-date on immunizations including influenza, “I hate to sweat”, loves eegee’s for lunch</a:t>
            </a:r>
          </a:p>
        </p:txBody>
      </p:sp>
      <p:graphicFrame>
        <p:nvGraphicFramePr>
          <p:cNvPr id="11" name="Content Placeholder 14"/>
          <p:cNvGraphicFramePr>
            <a:graphicFrameLocks/>
          </p:cNvGraphicFramePr>
          <p:nvPr/>
        </p:nvGraphicFramePr>
        <p:xfrm>
          <a:off x="6472832" y="834963"/>
          <a:ext cx="4038600" cy="3200400"/>
        </p:xfrm>
        <a:graphic>
          <a:graphicData uri="http://schemas.openxmlformats.org/drawingml/2006/table">
            <a:tbl>
              <a:tblPr firstRow="1" bandRow="1">
                <a:tableStyleId>{5C22544A-7EE6-4342-B048-85BDC9FD1C3A}</a:tableStyleId>
              </a:tblPr>
              <a:tblGrid>
                <a:gridCol w="102368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48120">
                  <a:extLst>
                    <a:ext uri="{9D8B030D-6E8A-4147-A177-3AD203B41FA5}">
                      <a16:colId xmlns:a16="http://schemas.microsoft.com/office/drawing/2014/main" val="20002"/>
                    </a:ext>
                  </a:extLst>
                </a:gridCol>
              </a:tblGrid>
              <a:tr h="527766">
                <a:tc>
                  <a:txBody>
                    <a:bodyPr/>
                    <a:lstStyle/>
                    <a:p>
                      <a:r>
                        <a:rPr lang="en-US" dirty="0"/>
                        <a:t>Days ago</a:t>
                      </a:r>
                    </a:p>
                  </a:txBody>
                  <a:tcPr/>
                </a:tc>
                <a:tc>
                  <a:txBody>
                    <a:bodyPr/>
                    <a:lstStyle/>
                    <a:p>
                      <a:r>
                        <a:rPr lang="en-US" dirty="0"/>
                        <a:t>Weight</a:t>
                      </a:r>
                    </a:p>
                  </a:txBody>
                  <a:tcPr/>
                </a:tc>
                <a:tc>
                  <a:txBody>
                    <a:bodyPr/>
                    <a:lstStyle/>
                    <a:p>
                      <a:r>
                        <a:rPr lang="en-US" dirty="0"/>
                        <a:t>Height</a:t>
                      </a:r>
                    </a:p>
                  </a:txBody>
                  <a:tcPr/>
                </a:tc>
                <a:extLst>
                  <a:ext uri="{0D108BD9-81ED-4DB2-BD59-A6C34878D82A}">
                    <a16:rowId xmlns:a16="http://schemas.microsoft.com/office/drawing/2014/main" val="10000"/>
                  </a:ext>
                </a:extLst>
              </a:tr>
              <a:tr h="301581">
                <a:tc>
                  <a:txBody>
                    <a:bodyPr/>
                    <a:lstStyle/>
                    <a:p>
                      <a:r>
                        <a:rPr lang="en-US" dirty="0"/>
                        <a:t>--</a:t>
                      </a:r>
                    </a:p>
                  </a:txBody>
                  <a:tcPr/>
                </a:tc>
                <a:tc>
                  <a:txBody>
                    <a:bodyPr/>
                    <a:lstStyle/>
                    <a:p>
                      <a:r>
                        <a:rPr lang="en-US" dirty="0"/>
                        <a:t>115</a:t>
                      </a:r>
                    </a:p>
                  </a:txBody>
                  <a:tcPr/>
                </a:tc>
                <a:tc>
                  <a:txBody>
                    <a:bodyPr/>
                    <a:lstStyle/>
                    <a:p>
                      <a:r>
                        <a:rPr lang="en-US" dirty="0"/>
                        <a:t>5’4”</a:t>
                      </a:r>
                    </a:p>
                  </a:txBody>
                  <a:tcPr/>
                </a:tc>
                <a:extLst>
                  <a:ext uri="{0D108BD9-81ED-4DB2-BD59-A6C34878D82A}">
                    <a16:rowId xmlns:a16="http://schemas.microsoft.com/office/drawing/2014/main" val="10001"/>
                  </a:ext>
                </a:extLst>
              </a:tr>
              <a:tr h="301581">
                <a:tc>
                  <a:txBody>
                    <a:bodyPr/>
                    <a:lstStyle/>
                    <a:p>
                      <a:endParaRPr lang="en-US" dirty="0"/>
                    </a:p>
                  </a:txBody>
                  <a:tcPr/>
                </a:tc>
                <a:tc>
                  <a:txBody>
                    <a:bodyPr/>
                    <a:lstStyle/>
                    <a:p>
                      <a:r>
                        <a:rPr lang="en-US" dirty="0"/>
                        <a:t>BMI</a:t>
                      </a:r>
                    </a:p>
                  </a:txBody>
                  <a:tcPr/>
                </a:tc>
                <a:tc>
                  <a:txBody>
                    <a:bodyPr/>
                    <a:lstStyle/>
                    <a:p>
                      <a:r>
                        <a:rPr lang="en-US" dirty="0"/>
                        <a:t>19.7</a:t>
                      </a:r>
                    </a:p>
                  </a:txBody>
                  <a:tcPr/>
                </a:tc>
                <a:extLst>
                  <a:ext uri="{0D108BD9-81ED-4DB2-BD59-A6C34878D82A}">
                    <a16:rowId xmlns:a16="http://schemas.microsoft.com/office/drawing/2014/main" val="10002"/>
                  </a:ext>
                </a:extLst>
              </a:tr>
              <a:tr h="301581">
                <a:tc>
                  <a:txBody>
                    <a:bodyPr/>
                    <a:lstStyle/>
                    <a:p>
                      <a:r>
                        <a:rPr lang="en-US" dirty="0"/>
                        <a:t>7</a:t>
                      </a:r>
                    </a:p>
                  </a:txBody>
                  <a:tcPr/>
                </a:tc>
                <a:tc>
                  <a:txBody>
                    <a:bodyPr/>
                    <a:lstStyle/>
                    <a:p>
                      <a:r>
                        <a:rPr lang="en-US" dirty="0"/>
                        <a:t>Lipids (F)</a:t>
                      </a:r>
                    </a:p>
                  </a:txBody>
                  <a:tcPr/>
                </a:tc>
                <a:tc>
                  <a:txBody>
                    <a:bodyPr/>
                    <a:lstStyle/>
                    <a:p>
                      <a:r>
                        <a:rPr lang="en-US" dirty="0"/>
                        <a:t>TC  197</a:t>
                      </a:r>
                    </a:p>
                  </a:txBody>
                  <a:tcPr/>
                </a:tc>
                <a:extLst>
                  <a:ext uri="{0D108BD9-81ED-4DB2-BD59-A6C34878D82A}">
                    <a16:rowId xmlns:a16="http://schemas.microsoft.com/office/drawing/2014/main" val="10003"/>
                  </a:ext>
                </a:extLst>
              </a:tr>
              <a:tr h="301581">
                <a:tc>
                  <a:txBody>
                    <a:bodyPr/>
                    <a:lstStyle/>
                    <a:p>
                      <a:endParaRPr lang="en-US" dirty="0"/>
                    </a:p>
                  </a:txBody>
                  <a:tcPr/>
                </a:tc>
                <a:tc>
                  <a:txBody>
                    <a:bodyPr/>
                    <a:lstStyle/>
                    <a:p>
                      <a:endParaRPr lang="en-US" dirty="0"/>
                    </a:p>
                  </a:txBody>
                  <a:tcPr/>
                </a:tc>
                <a:tc>
                  <a:txBody>
                    <a:bodyPr/>
                    <a:lstStyle/>
                    <a:p>
                      <a:r>
                        <a:rPr lang="en-US" dirty="0"/>
                        <a:t>TRG 195</a:t>
                      </a:r>
                    </a:p>
                  </a:txBody>
                  <a:tcPr/>
                </a:tc>
                <a:extLst>
                  <a:ext uri="{0D108BD9-81ED-4DB2-BD59-A6C34878D82A}">
                    <a16:rowId xmlns:a16="http://schemas.microsoft.com/office/drawing/2014/main" val="10004"/>
                  </a:ext>
                </a:extLst>
              </a:tr>
              <a:tr h="301581">
                <a:tc>
                  <a:txBody>
                    <a:bodyPr/>
                    <a:lstStyle/>
                    <a:p>
                      <a:endParaRPr lang="en-US" dirty="0"/>
                    </a:p>
                  </a:txBody>
                  <a:tcPr/>
                </a:tc>
                <a:tc>
                  <a:txBody>
                    <a:bodyPr/>
                    <a:lstStyle/>
                    <a:p>
                      <a:endParaRPr lang="en-US" dirty="0"/>
                    </a:p>
                  </a:txBody>
                  <a:tcPr/>
                </a:tc>
                <a:tc>
                  <a:txBody>
                    <a:bodyPr/>
                    <a:lstStyle/>
                    <a:p>
                      <a:r>
                        <a:rPr lang="en-US" dirty="0"/>
                        <a:t>LDL 110</a:t>
                      </a:r>
                    </a:p>
                  </a:txBody>
                  <a:tcPr/>
                </a:tc>
                <a:extLst>
                  <a:ext uri="{0D108BD9-81ED-4DB2-BD59-A6C34878D82A}">
                    <a16:rowId xmlns:a16="http://schemas.microsoft.com/office/drawing/2014/main" val="10005"/>
                  </a:ext>
                </a:extLst>
              </a:tr>
              <a:tr h="301581">
                <a:tc>
                  <a:txBody>
                    <a:bodyPr/>
                    <a:lstStyle/>
                    <a:p>
                      <a:endParaRPr lang="en-US" dirty="0"/>
                    </a:p>
                  </a:txBody>
                  <a:tcPr/>
                </a:tc>
                <a:tc>
                  <a:txBody>
                    <a:bodyPr/>
                    <a:lstStyle/>
                    <a:p>
                      <a:endParaRPr lang="en-US" dirty="0"/>
                    </a:p>
                  </a:txBody>
                  <a:tcPr/>
                </a:tc>
                <a:tc>
                  <a:txBody>
                    <a:bodyPr/>
                    <a:lstStyle/>
                    <a:p>
                      <a:r>
                        <a:rPr lang="en-US" dirty="0"/>
                        <a:t>HDL 48</a:t>
                      </a:r>
                    </a:p>
                  </a:txBody>
                  <a:tcPr/>
                </a:tc>
                <a:extLst>
                  <a:ext uri="{0D108BD9-81ED-4DB2-BD59-A6C34878D82A}">
                    <a16:rowId xmlns:a16="http://schemas.microsoft.com/office/drawing/2014/main" val="10006"/>
                  </a:ext>
                </a:extLst>
              </a:tr>
              <a:tr h="301581">
                <a:tc>
                  <a:txBody>
                    <a:bodyPr/>
                    <a:lstStyle/>
                    <a:p>
                      <a:endParaRPr lang="en-US" dirty="0"/>
                    </a:p>
                  </a:txBody>
                  <a:tcPr/>
                </a:tc>
                <a:tc>
                  <a:txBody>
                    <a:bodyPr/>
                    <a:lstStyle/>
                    <a:p>
                      <a:endParaRPr lang="en-US" dirty="0"/>
                    </a:p>
                  </a:txBody>
                  <a:tcPr/>
                </a:tc>
                <a:tc>
                  <a:txBody>
                    <a:bodyPr/>
                    <a:lstStyle/>
                    <a:p>
                      <a:r>
                        <a:rPr lang="en-US" dirty="0"/>
                        <a:t>Non-HDL 149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2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0"/>
            <a:ext cx="10515600" cy="928688"/>
          </a:xfrm>
        </p:spPr>
        <p:txBody>
          <a:bodyPr/>
          <a:lstStyle/>
          <a:p>
            <a:r>
              <a:rPr lang="en-US" dirty="0"/>
              <a:t>High doses of Opiates: Why?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1" y="1690687"/>
            <a:ext cx="6324599" cy="4481513"/>
          </a:xfrm>
        </p:spPr>
      </p:pic>
    </p:spTree>
    <p:extLst>
      <p:ext uri="{BB962C8B-B14F-4D97-AF65-F5344CB8AC3E}">
        <p14:creationId xmlns:p14="http://schemas.microsoft.com/office/powerpoint/2010/main" val="1418419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9BE130-B871-4038-B072-F6C186542A4C}"/>
              </a:ext>
            </a:extLst>
          </p:cNvPr>
          <p:cNvPicPr>
            <a:picLocks noGrp="1" noChangeAspect="1"/>
          </p:cNvPicPr>
          <p:nvPr>
            <p:ph idx="1"/>
          </p:nvPr>
        </p:nvPicPr>
        <p:blipFill rotWithShape="1">
          <a:blip r:embed="rId3"/>
          <a:srcRect t="4831"/>
          <a:stretch/>
        </p:blipFill>
        <p:spPr>
          <a:xfrm>
            <a:off x="4114801" y="838200"/>
            <a:ext cx="4952999" cy="5410200"/>
          </a:xfrm>
        </p:spPr>
      </p:pic>
    </p:spTree>
    <p:extLst>
      <p:ext uri="{BB962C8B-B14F-4D97-AF65-F5344CB8AC3E}">
        <p14:creationId xmlns:p14="http://schemas.microsoft.com/office/powerpoint/2010/main" val="3734092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827B91-5431-49A4-A657-8ADB4BC6F166}"/>
              </a:ext>
            </a:extLst>
          </p:cNvPr>
          <p:cNvPicPr>
            <a:picLocks noGrp="1" noChangeAspect="1"/>
          </p:cNvPicPr>
          <p:nvPr>
            <p:ph idx="1"/>
          </p:nvPr>
        </p:nvPicPr>
        <p:blipFill>
          <a:blip r:embed="rId3"/>
          <a:stretch>
            <a:fillRect/>
          </a:stretch>
        </p:blipFill>
        <p:spPr>
          <a:xfrm>
            <a:off x="3429001" y="1066799"/>
            <a:ext cx="5943602" cy="5029201"/>
          </a:xfrm>
        </p:spPr>
      </p:pic>
    </p:spTree>
    <p:extLst>
      <p:ext uri="{BB962C8B-B14F-4D97-AF65-F5344CB8AC3E}">
        <p14:creationId xmlns:p14="http://schemas.microsoft.com/office/powerpoint/2010/main" val="1435020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D7A298-DD87-4BAC-9FCC-F8BDA8C395A9}"/>
              </a:ext>
            </a:extLst>
          </p:cNvPr>
          <p:cNvPicPr>
            <a:picLocks noGrp="1" noChangeAspect="1"/>
          </p:cNvPicPr>
          <p:nvPr>
            <p:ph idx="1"/>
          </p:nvPr>
        </p:nvPicPr>
        <p:blipFill rotWithShape="1">
          <a:blip r:embed="rId3"/>
          <a:srcRect t="10566"/>
          <a:stretch/>
        </p:blipFill>
        <p:spPr>
          <a:xfrm>
            <a:off x="3505200" y="914401"/>
            <a:ext cx="5538552" cy="5257800"/>
          </a:xfrm>
        </p:spPr>
      </p:pic>
    </p:spTree>
    <p:extLst>
      <p:ext uri="{BB962C8B-B14F-4D97-AF65-F5344CB8AC3E}">
        <p14:creationId xmlns:p14="http://schemas.microsoft.com/office/powerpoint/2010/main" val="895949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C7448B-715D-4166-857C-E35831A11C8D}"/>
              </a:ext>
            </a:extLst>
          </p:cNvPr>
          <p:cNvPicPr>
            <a:picLocks noGrp="1" noChangeAspect="1"/>
          </p:cNvPicPr>
          <p:nvPr>
            <p:ph idx="1"/>
          </p:nvPr>
        </p:nvPicPr>
        <p:blipFill>
          <a:blip r:embed="rId3"/>
          <a:stretch>
            <a:fillRect/>
          </a:stretch>
        </p:blipFill>
        <p:spPr>
          <a:xfrm>
            <a:off x="1905001" y="1219201"/>
            <a:ext cx="8479826" cy="5009572"/>
          </a:xfrm>
        </p:spPr>
      </p:pic>
    </p:spTree>
    <p:extLst>
      <p:ext uri="{BB962C8B-B14F-4D97-AF65-F5344CB8AC3E}">
        <p14:creationId xmlns:p14="http://schemas.microsoft.com/office/powerpoint/2010/main" val="4279980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1BBCD-1662-4DCE-931D-691FC0EE235A}"/>
              </a:ext>
            </a:extLst>
          </p:cNvPr>
          <p:cNvPicPr>
            <a:picLocks noGrp="1" noChangeAspect="1"/>
          </p:cNvPicPr>
          <p:nvPr>
            <p:ph idx="1"/>
          </p:nvPr>
        </p:nvPicPr>
        <p:blipFill>
          <a:blip r:embed="rId3"/>
          <a:stretch>
            <a:fillRect/>
          </a:stretch>
        </p:blipFill>
        <p:spPr>
          <a:xfrm>
            <a:off x="3505200" y="838199"/>
            <a:ext cx="5410200" cy="5410201"/>
          </a:xfrm>
        </p:spPr>
      </p:pic>
    </p:spTree>
    <p:extLst>
      <p:ext uri="{BB962C8B-B14F-4D97-AF65-F5344CB8AC3E}">
        <p14:creationId xmlns:p14="http://schemas.microsoft.com/office/powerpoint/2010/main" val="3729655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999" y="933575"/>
            <a:ext cx="5329833" cy="560325"/>
          </a:xfrm>
        </p:spPr>
        <p:txBody>
          <a:bodyPr>
            <a:normAutofit/>
          </a:bodyPr>
          <a:lstStyle/>
          <a:p>
            <a:r>
              <a:rPr lang="en-US" sz="2000" dirty="0"/>
              <a:t>Patient Example 2, 1 MO follow up</a:t>
            </a:r>
          </a:p>
        </p:txBody>
      </p:sp>
      <p:sp>
        <p:nvSpPr>
          <p:cNvPr id="16" name="Content Placeholder 15"/>
          <p:cNvSpPr>
            <a:spLocks noGrp="1"/>
          </p:cNvSpPr>
          <p:nvPr>
            <p:ph sz="half" idx="1"/>
          </p:nvPr>
        </p:nvSpPr>
        <p:spPr>
          <a:xfrm>
            <a:off x="956668" y="1600200"/>
            <a:ext cx="4339232" cy="4495800"/>
          </a:xfrm>
        </p:spPr>
        <p:txBody>
          <a:bodyPr>
            <a:normAutofit/>
          </a:bodyPr>
          <a:lstStyle/>
          <a:p>
            <a:r>
              <a:rPr lang="en-US" sz="1800" b="1" dirty="0"/>
              <a:t>CC: </a:t>
            </a:r>
            <a:r>
              <a:rPr lang="en-US" sz="1800" dirty="0"/>
              <a:t>“I need go back to my old regimen”</a:t>
            </a:r>
          </a:p>
          <a:p>
            <a:r>
              <a:rPr lang="en-US" sz="1800" b="1" dirty="0"/>
              <a:t>HPI:</a:t>
            </a:r>
            <a:r>
              <a:rPr lang="en-US" sz="1800" dirty="0"/>
              <a:t> See chart</a:t>
            </a:r>
            <a:r>
              <a:rPr lang="en-US" sz="1800" dirty="0">
                <a:sym typeface="Wingdings"/>
              </a:rPr>
              <a:t></a:t>
            </a:r>
          </a:p>
          <a:p>
            <a:r>
              <a:rPr lang="en-US" sz="1800" b="1" dirty="0">
                <a:sym typeface="Wingdings"/>
              </a:rPr>
              <a:t>PMH:</a:t>
            </a:r>
            <a:r>
              <a:rPr lang="en-US" sz="1800" dirty="0">
                <a:sym typeface="Wingdings"/>
              </a:rPr>
              <a:t> LBP, pelvic pain</a:t>
            </a:r>
          </a:p>
          <a:p>
            <a:r>
              <a:rPr lang="en-US" sz="1800" b="1" dirty="0">
                <a:sym typeface="Wingdings"/>
              </a:rPr>
              <a:t>ROS:</a:t>
            </a:r>
            <a:r>
              <a:rPr lang="en-US" sz="1800" dirty="0">
                <a:sym typeface="Wingdings"/>
              </a:rPr>
              <a:t> BP 124/74, HR 96, RR 24, 96% ORA</a:t>
            </a:r>
          </a:p>
          <a:p>
            <a:r>
              <a:rPr lang="en-US" sz="1800" b="1" dirty="0">
                <a:sym typeface="Wingdings"/>
              </a:rPr>
              <a:t>PE:</a:t>
            </a:r>
            <a:r>
              <a:rPr lang="en-US" sz="1800" dirty="0">
                <a:sym typeface="Wingdings"/>
              </a:rPr>
              <a:t> significant guarding on exam</a:t>
            </a:r>
          </a:p>
          <a:p>
            <a:r>
              <a:rPr lang="en-US" sz="1800" b="1" dirty="0">
                <a:sym typeface="Wingdings"/>
              </a:rPr>
              <a:t>Allergies:</a:t>
            </a:r>
            <a:r>
              <a:rPr lang="en-US" sz="1800" dirty="0">
                <a:sym typeface="Wingdings"/>
              </a:rPr>
              <a:t> </a:t>
            </a:r>
            <a:r>
              <a:rPr lang="en-US" sz="1800" dirty="0"/>
              <a:t>NKDA</a:t>
            </a:r>
          </a:p>
          <a:p>
            <a:r>
              <a:rPr lang="en-US" sz="1800" b="1" dirty="0"/>
              <a:t>Labs</a:t>
            </a:r>
            <a:r>
              <a:rPr lang="en-US" sz="1800" dirty="0"/>
              <a:t>: others WNL</a:t>
            </a:r>
          </a:p>
          <a:p>
            <a:r>
              <a:rPr lang="en-US" sz="1800" b="1" dirty="0"/>
              <a:t>Medications:</a:t>
            </a:r>
            <a:r>
              <a:rPr lang="en-US" sz="1800" dirty="0"/>
              <a:t> </a:t>
            </a:r>
            <a:r>
              <a:rPr lang="en-US" sz="1800" dirty="0" err="1"/>
              <a:t>prozac</a:t>
            </a:r>
            <a:r>
              <a:rPr lang="en-US" sz="1800" dirty="0"/>
              <a:t> 80 mg, </a:t>
            </a:r>
            <a:r>
              <a:rPr lang="en-US" sz="1800" dirty="0" err="1"/>
              <a:t>xanax</a:t>
            </a:r>
            <a:r>
              <a:rPr lang="en-US" sz="1800" dirty="0"/>
              <a:t> 1 mg prn, oxycodone 20 mg q 2 </a:t>
            </a:r>
            <a:r>
              <a:rPr lang="en-US" sz="1800" dirty="0" err="1"/>
              <a:t>hrs</a:t>
            </a:r>
            <a:r>
              <a:rPr lang="en-US" sz="1800" dirty="0"/>
              <a:t>, </a:t>
            </a:r>
            <a:r>
              <a:rPr lang="en-US" sz="1800" dirty="0" err="1"/>
              <a:t>oxycontin</a:t>
            </a:r>
            <a:r>
              <a:rPr lang="en-US" sz="1800" dirty="0"/>
              <a:t> 60 mg 2 bid</a:t>
            </a:r>
          </a:p>
          <a:p>
            <a:r>
              <a:rPr lang="en-US" sz="1800" b="1" dirty="0">
                <a:sym typeface="Wingdings"/>
              </a:rPr>
              <a:t>SH:</a:t>
            </a:r>
            <a:r>
              <a:rPr lang="en-US" sz="1800" dirty="0">
                <a:sym typeface="Wingdings"/>
              </a:rPr>
              <a:t> disabled, (-) etoh, former smoker</a:t>
            </a:r>
            <a:endParaRPr lang="en-US" sz="1800" dirty="0"/>
          </a:p>
          <a:p>
            <a:endParaRPr lang="en-US" dirty="0"/>
          </a:p>
        </p:txBody>
      </p:sp>
      <p:graphicFrame>
        <p:nvGraphicFramePr>
          <p:cNvPr id="9" name="Table 8"/>
          <p:cNvGraphicFramePr>
            <a:graphicFrameLocks noGrp="1"/>
          </p:cNvGraphicFramePr>
          <p:nvPr/>
        </p:nvGraphicFramePr>
        <p:xfrm>
          <a:off x="5976436" y="4496764"/>
          <a:ext cx="4691564" cy="1097280"/>
        </p:xfrm>
        <a:graphic>
          <a:graphicData uri="http://schemas.openxmlformats.org/drawingml/2006/table">
            <a:tbl>
              <a:tblPr firstRow="1" bandRow="1">
                <a:tableStyleId>{D7AC3CCA-C797-4891-BE02-D94E43425B78}</a:tableStyleId>
              </a:tblPr>
              <a:tblGrid>
                <a:gridCol w="1172891">
                  <a:extLst>
                    <a:ext uri="{9D8B030D-6E8A-4147-A177-3AD203B41FA5}">
                      <a16:colId xmlns:a16="http://schemas.microsoft.com/office/drawing/2014/main" val="20000"/>
                    </a:ext>
                  </a:extLst>
                </a:gridCol>
                <a:gridCol w="1172891">
                  <a:extLst>
                    <a:ext uri="{9D8B030D-6E8A-4147-A177-3AD203B41FA5}">
                      <a16:colId xmlns:a16="http://schemas.microsoft.com/office/drawing/2014/main" val="20001"/>
                    </a:ext>
                  </a:extLst>
                </a:gridCol>
                <a:gridCol w="1172891">
                  <a:extLst>
                    <a:ext uri="{9D8B030D-6E8A-4147-A177-3AD203B41FA5}">
                      <a16:colId xmlns:a16="http://schemas.microsoft.com/office/drawing/2014/main" val="20002"/>
                    </a:ext>
                  </a:extLst>
                </a:gridCol>
                <a:gridCol w="1172891">
                  <a:extLst>
                    <a:ext uri="{9D8B030D-6E8A-4147-A177-3AD203B41FA5}">
                      <a16:colId xmlns:a16="http://schemas.microsoft.com/office/drawing/2014/main" val="20003"/>
                    </a:ext>
                  </a:extLst>
                </a:gridCol>
              </a:tblGrid>
              <a:tr h="370840">
                <a:tc>
                  <a:txBody>
                    <a:bodyPr/>
                    <a:lstStyle/>
                    <a:p>
                      <a:r>
                        <a:rPr lang="en-US" sz="2000" b="0" dirty="0">
                          <a:solidFill>
                            <a:schemeClr val="tx1"/>
                          </a:solidFill>
                        </a:rPr>
                        <a:t>Na  137</a:t>
                      </a: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rPr>
                        <a:t>Cl   98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rPr>
                        <a:t>BUN   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000" b="0" dirty="0">
                          <a:solidFill>
                            <a:schemeClr val="tx1"/>
                          </a:solidFill>
                        </a:rPr>
                        <a:t>Glucose</a:t>
                      </a:r>
                      <a:r>
                        <a:rPr lang="en-US" sz="2000" b="0" baseline="0" dirty="0">
                          <a:solidFill>
                            <a:schemeClr val="tx1"/>
                          </a:solidFill>
                        </a:rPr>
                        <a:t> </a:t>
                      </a:r>
                      <a:r>
                        <a:rPr lang="en-US" sz="2000" b="0" dirty="0">
                          <a:solidFill>
                            <a:schemeClr val="tx1"/>
                          </a:solidFill>
                        </a:rPr>
                        <a:t>96</a:t>
                      </a:r>
                    </a:p>
                    <a:p>
                      <a:pPr algn="ctr"/>
                      <a:r>
                        <a:rPr lang="en-US" sz="2000" b="0" dirty="0">
                          <a:solidFill>
                            <a:schemeClr val="tx1"/>
                          </a:solidFill>
                        </a:rPr>
                        <a:t>A1c</a:t>
                      </a:r>
                      <a:r>
                        <a:rPr lang="en-US" sz="2000" b="0" baseline="0" dirty="0">
                          <a:solidFill>
                            <a:schemeClr val="tx1"/>
                          </a:solidFill>
                        </a:rPr>
                        <a:t> 4.9%</a:t>
                      </a:r>
                      <a:endParaRPr 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000" dirty="0">
                          <a:solidFill>
                            <a:schemeClr val="tx1"/>
                          </a:solidFill>
                        </a:rPr>
                        <a:t>K   3.9</a:t>
                      </a: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solidFill>
                            <a:schemeClr val="tx1"/>
                          </a:solidFill>
                        </a:rPr>
                        <a:t>HCO3   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a:solidFill>
                            <a:schemeClr val="tx1"/>
                          </a:solidFill>
                        </a:rPr>
                        <a:t>SCr   0.7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5883818" y="5588168"/>
            <a:ext cx="4876800" cy="584775"/>
          </a:xfrm>
          <a:prstGeom prst="rect">
            <a:avLst/>
          </a:prstGeom>
          <a:noFill/>
        </p:spPr>
        <p:txBody>
          <a:bodyPr wrap="square" rtlCol="0">
            <a:spAutoFit/>
          </a:bodyPr>
          <a:lstStyle/>
          <a:p>
            <a:r>
              <a:rPr lang="en-US" sz="1600" dirty="0"/>
              <a:t>Interview: Up-to-date on immunizations including influenza, “I hate to sweat”, loves eegee’s for lunch”</a:t>
            </a:r>
          </a:p>
        </p:txBody>
      </p:sp>
      <p:graphicFrame>
        <p:nvGraphicFramePr>
          <p:cNvPr id="11" name="Content Placeholder 14"/>
          <p:cNvGraphicFramePr>
            <a:graphicFrameLocks/>
          </p:cNvGraphicFramePr>
          <p:nvPr/>
        </p:nvGraphicFramePr>
        <p:xfrm>
          <a:off x="6472832" y="986102"/>
          <a:ext cx="4038600" cy="3200400"/>
        </p:xfrm>
        <a:graphic>
          <a:graphicData uri="http://schemas.openxmlformats.org/drawingml/2006/table">
            <a:tbl>
              <a:tblPr firstRow="1" bandRow="1">
                <a:tableStyleId>{5C22544A-7EE6-4342-B048-85BDC9FD1C3A}</a:tableStyleId>
              </a:tblPr>
              <a:tblGrid>
                <a:gridCol w="102368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48120">
                  <a:extLst>
                    <a:ext uri="{9D8B030D-6E8A-4147-A177-3AD203B41FA5}">
                      <a16:colId xmlns:a16="http://schemas.microsoft.com/office/drawing/2014/main" val="20002"/>
                    </a:ext>
                  </a:extLst>
                </a:gridCol>
              </a:tblGrid>
              <a:tr h="527766">
                <a:tc>
                  <a:txBody>
                    <a:bodyPr/>
                    <a:lstStyle/>
                    <a:p>
                      <a:r>
                        <a:rPr lang="en-US" dirty="0"/>
                        <a:t>Days ago</a:t>
                      </a:r>
                    </a:p>
                  </a:txBody>
                  <a:tcPr/>
                </a:tc>
                <a:tc>
                  <a:txBody>
                    <a:bodyPr/>
                    <a:lstStyle/>
                    <a:p>
                      <a:r>
                        <a:rPr lang="en-US" dirty="0"/>
                        <a:t>Weight</a:t>
                      </a:r>
                    </a:p>
                  </a:txBody>
                  <a:tcPr/>
                </a:tc>
                <a:tc>
                  <a:txBody>
                    <a:bodyPr/>
                    <a:lstStyle/>
                    <a:p>
                      <a:r>
                        <a:rPr lang="en-US" dirty="0"/>
                        <a:t>Height</a:t>
                      </a:r>
                    </a:p>
                  </a:txBody>
                  <a:tcPr/>
                </a:tc>
                <a:extLst>
                  <a:ext uri="{0D108BD9-81ED-4DB2-BD59-A6C34878D82A}">
                    <a16:rowId xmlns:a16="http://schemas.microsoft.com/office/drawing/2014/main" val="10000"/>
                  </a:ext>
                </a:extLst>
              </a:tr>
              <a:tr h="301581">
                <a:tc>
                  <a:txBody>
                    <a:bodyPr/>
                    <a:lstStyle/>
                    <a:p>
                      <a:r>
                        <a:rPr lang="en-US" dirty="0"/>
                        <a:t>--</a:t>
                      </a:r>
                    </a:p>
                  </a:txBody>
                  <a:tcPr/>
                </a:tc>
                <a:tc>
                  <a:txBody>
                    <a:bodyPr/>
                    <a:lstStyle/>
                    <a:p>
                      <a:r>
                        <a:rPr lang="en-US" dirty="0"/>
                        <a:t>119</a:t>
                      </a:r>
                    </a:p>
                  </a:txBody>
                  <a:tcPr/>
                </a:tc>
                <a:tc>
                  <a:txBody>
                    <a:bodyPr/>
                    <a:lstStyle/>
                    <a:p>
                      <a:r>
                        <a:rPr lang="en-US" dirty="0"/>
                        <a:t>5’4”</a:t>
                      </a:r>
                    </a:p>
                  </a:txBody>
                  <a:tcPr/>
                </a:tc>
                <a:extLst>
                  <a:ext uri="{0D108BD9-81ED-4DB2-BD59-A6C34878D82A}">
                    <a16:rowId xmlns:a16="http://schemas.microsoft.com/office/drawing/2014/main" val="10001"/>
                  </a:ext>
                </a:extLst>
              </a:tr>
              <a:tr h="301581">
                <a:tc>
                  <a:txBody>
                    <a:bodyPr/>
                    <a:lstStyle/>
                    <a:p>
                      <a:endParaRPr lang="en-US" dirty="0"/>
                    </a:p>
                  </a:txBody>
                  <a:tcPr/>
                </a:tc>
                <a:tc>
                  <a:txBody>
                    <a:bodyPr/>
                    <a:lstStyle/>
                    <a:p>
                      <a:r>
                        <a:rPr lang="en-US" dirty="0"/>
                        <a:t>BMI</a:t>
                      </a:r>
                    </a:p>
                  </a:txBody>
                  <a:tcPr/>
                </a:tc>
                <a:tc>
                  <a:txBody>
                    <a:bodyPr/>
                    <a:lstStyle/>
                    <a:p>
                      <a:r>
                        <a:rPr lang="en-US" dirty="0"/>
                        <a:t>20.4</a:t>
                      </a:r>
                    </a:p>
                  </a:txBody>
                  <a:tcPr/>
                </a:tc>
                <a:extLst>
                  <a:ext uri="{0D108BD9-81ED-4DB2-BD59-A6C34878D82A}">
                    <a16:rowId xmlns:a16="http://schemas.microsoft.com/office/drawing/2014/main" val="10002"/>
                  </a:ext>
                </a:extLst>
              </a:tr>
              <a:tr h="301581">
                <a:tc>
                  <a:txBody>
                    <a:bodyPr/>
                    <a:lstStyle/>
                    <a:p>
                      <a:r>
                        <a:rPr lang="en-US" dirty="0"/>
                        <a:t>37</a:t>
                      </a:r>
                    </a:p>
                  </a:txBody>
                  <a:tcPr/>
                </a:tc>
                <a:tc>
                  <a:txBody>
                    <a:bodyPr/>
                    <a:lstStyle/>
                    <a:p>
                      <a:r>
                        <a:rPr lang="en-US" dirty="0"/>
                        <a:t>Lipids (F)</a:t>
                      </a:r>
                    </a:p>
                  </a:txBody>
                  <a:tcPr/>
                </a:tc>
                <a:tc>
                  <a:txBody>
                    <a:bodyPr/>
                    <a:lstStyle/>
                    <a:p>
                      <a:r>
                        <a:rPr lang="en-US" dirty="0"/>
                        <a:t>TC  197</a:t>
                      </a:r>
                    </a:p>
                  </a:txBody>
                  <a:tcPr/>
                </a:tc>
                <a:extLst>
                  <a:ext uri="{0D108BD9-81ED-4DB2-BD59-A6C34878D82A}">
                    <a16:rowId xmlns:a16="http://schemas.microsoft.com/office/drawing/2014/main" val="10003"/>
                  </a:ext>
                </a:extLst>
              </a:tr>
              <a:tr h="301581">
                <a:tc>
                  <a:txBody>
                    <a:bodyPr/>
                    <a:lstStyle/>
                    <a:p>
                      <a:endParaRPr lang="en-US" dirty="0"/>
                    </a:p>
                  </a:txBody>
                  <a:tcPr/>
                </a:tc>
                <a:tc>
                  <a:txBody>
                    <a:bodyPr/>
                    <a:lstStyle/>
                    <a:p>
                      <a:endParaRPr lang="en-US" dirty="0"/>
                    </a:p>
                  </a:txBody>
                  <a:tcPr/>
                </a:tc>
                <a:tc>
                  <a:txBody>
                    <a:bodyPr/>
                    <a:lstStyle/>
                    <a:p>
                      <a:r>
                        <a:rPr lang="en-US" dirty="0"/>
                        <a:t>TRG 195</a:t>
                      </a:r>
                    </a:p>
                  </a:txBody>
                  <a:tcPr/>
                </a:tc>
                <a:extLst>
                  <a:ext uri="{0D108BD9-81ED-4DB2-BD59-A6C34878D82A}">
                    <a16:rowId xmlns:a16="http://schemas.microsoft.com/office/drawing/2014/main" val="10004"/>
                  </a:ext>
                </a:extLst>
              </a:tr>
              <a:tr h="301581">
                <a:tc>
                  <a:txBody>
                    <a:bodyPr/>
                    <a:lstStyle/>
                    <a:p>
                      <a:endParaRPr lang="en-US" dirty="0"/>
                    </a:p>
                  </a:txBody>
                  <a:tcPr/>
                </a:tc>
                <a:tc>
                  <a:txBody>
                    <a:bodyPr/>
                    <a:lstStyle/>
                    <a:p>
                      <a:endParaRPr lang="en-US" dirty="0"/>
                    </a:p>
                  </a:txBody>
                  <a:tcPr/>
                </a:tc>
                <a:tc>
                  <a:txBody>
                    <a:bodyPr/>
                    <a:lstStyle/>
                    <a:p>
                      <a:r>
                        <a:rPr lang="en-US" dirty="0"/>
                        <a:t>LDL 110</a:t>
                      </a:r>
                    </a:p>
                  </a:txBody>
                  <a:tcPr/>
                </a:tc>
                <a:extLst>
                  <a:ext uri="{0D108BD9-81ED-4DB2-BD59-A6C34878D82A}">
                    <a16:rowId xmlns:a16="http://schemas.microsoft.com/office/drawing/2014/main" val="10005"/>
                  </a:ext>
                </a:extLst>
              </a:tr>
              <a:tr h="301581">
                <a:tc>
                  <a:txBody>
                    <a:bodyPr/>
                    <a:lstStyle/>
                    <a:p>
                      <a:endParaRPr lang="en-US" dirty="0"/>
                    </a:p>
                  </a:txBody>
                  <a:tcPr/>
                </a:tc>
                <a:tc>
                  <a:txBody>
                    <a:bodyPr/>
                    <a:lstStyle/>
                    <a:p>
                      <a:endParaRPr lang="en-US" dirty="0"/>
                    </a:p>
                  </a:txBody>
                  <a:tcPr/>
                </a:tc>
                <a:tc>
                  <a:txBody>
                    <a:bodyPr/>
                    <a:lstStyle/>
                    <a:p>
                      <a:r>
                        <a:rPr lang="en-US" dirty="0"/>
                        <a:t>HDL 48</a:t>
                      </a:r>
                    </a:p>
                  </a:txBody>
                  <a:tcPr/>
                </a:tc>
                <a:extLst>
                  <a:ext uri="{0D108BD9-81ED-4DB2-BD59-A6C34878D82A}">
                    <a16:rowId xmlns:a16="http://schemas.microsoft.com/office/drawing/2014/main" val="10006"/>
                  </a:ext>
                </a:extLst>
              </a:tr>
              <a:tr h="301581">
                <a:tc>
                  <a:txBody>
                    <a:bodyPr/>
                    <a:lstStyle/>
                    <a:p>
                      <a:endParaRPr lang="en-US" dirty="0"/>
                    </a:p>
                  </a:txBody>
                  <a:tcPr/>
                </a:tc>
                <a:tc>
                  <a:txBody>
                    <a:bodyPr/>
                    <a:lstStyle/>
                    <a:p>
                      <a:endParaRPr lang="en-US" dirty="0"/>
                    </a:p>
                  </a:txBody>
                  <a:tcPr/>
                </a:tc>
                <a:tc>
                  <a:txBody>
                    <a:bodyPr/>
                    <a:lstStyle/>
                    <a:p>
                      <a:r>
                        <a:rPr lang="en-US" dirty="0"/>
                        <a:t>Non-HDL 149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2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0"/>
            <a:ext cx="12192000" cy="928688"/>
          </a:xfrm>
        </p:spPr>
        <p:txBody>
          <a:bodyPr/>
          <a:lstStyle/>
          <a:p>
            <a:r>
              <a:rPr lang="en-US" dirty="0"/>
              <a:t>Take home MED Points</a:t>
            </a:r>
          </a:p>
        </p:txBody>
      </p:sp>
      <p:sp>
        <p:nvSpPr>
          <p:cNvPr id="2" name="Content Placeholder 1"/>
          <p:cNvSpPr>
            <a:spLocks noGrp="1"/>
          </p:cNvSpPr>
          <p:nvPr>
            <p:ph idx="1"/>
          </p:nvPr>
        </p:nvSpPr>
        <p:spPr/>
        <p:txBody>
          <a:bodyPr>
            <a:normAutofit/>
          </a:bodyPr>
          <a:lstStyle/>
          <a:p>
            <a:r>
              <a:rPr lang="en-US" sz="2000" dirty="0"/>
              <a:t>Keep functionality as the goal</a:t>
            </a:r>
          </a:p>
          <a:p>
            <a:r>
              <a:rPr lang="en-US" sz="2000" dirty="0"/>
              <a:t>Assess and address psychosocial factors contributing to pain</a:t>
            </a:r>
          </a:p>
          <a:p>
            <a:r>
              <a:rPr lang="en-US" sz="2000" dirty="0"/>
              <a:t>When approaching medication changes keep the following in mind…</a:t>
            </a:r>
          </a:p>
          <a:p>
            <a:pPr lvl="1"/>
            <a:r>
              <a:rPr lang="en-US" sz="2000" dirty="0"/>
              <a:t>Assess for safety first (stop or remove dangerous medications or medications that the pt is not taking (by report or negative UDS))</a:t>
            </a:r>
          </a:p>
          <a:p>
            <a:pPr lvl="1"/>
            <a:r>
              <a:rPr lang="en-US" sz="2000" dirty="0"/>
              <a:t>For medications that are appropriate, optimize doses to effect</a:t>
            </a:r>
          </a:p>
          <a:p>
            <a:pPr lvl="1"/>
            <a:r>
              <a:rPr lang="en-US" sz="2000" dirty="0"/>
              <a:t>After medication doses have been titrated to effect, continue to optimize the patient’s medication regimen by lowering doses or changing medications</a:t>
            </a:r>
          </a:p>
          <a:p>
            <a:r>
              <a:rPr lang="en-US" sz="2000" dirty="0"/>
              <a:t>The purpose in the above order is to reduce patient anxiety and push back to changes in their medication regimen.  This anxiety is often being masked by the use of opiates, benzodiazepines or muscle relaxants and should be addressed via other means before adjusting these medications.</a:t>
            </a:r>
          </a:p>
        </p:txBody>
      </p:sp>
    </p:spTree>
    <p:extLst>
      <p:ext uri="{BB962C8B-B14F-4D97-AF65-F5344CB8AC3E}">
        <p14:creationId xmlns:p14="http://schemas.microsoft.com/office/powerpoint/2010/main" val="1667986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58848"/>
            <a:ext cx="8229600" cy="1143000"/>
          </a:xfrm>
        </p:spPr>
        <p:txBody>
          <a:bodyPr/>
          <a:lstStyle/>
          <a:p>
            <a:r>
              <a:rPr lang="en-US" dirty="0"/>
              <a:t>Questions?</a:t>
            </a:r>
          </a:p>
        </p:txBody>
      </p:sp>
    </p:spTree>
    <p:extLst>
      <p:ext uri="{BB962C8B-B14F-4D97-AF65-F5344CB8AC3E}">
        <p14:creationId xmlns:p14="http://schemas.microsoft.com/office/powerpoint/2010/main" val="2664163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1D81-F6C6-1867-C704-543A0C6B52BB}"/>
              </a:ext>
            </a:extLst>
          </p:cNvPr>
          <p:cNvSpPr>
            <a:spLocks noGrp="1"/>
          </p:cNvSpPr>
          <p:nvPr>
            <p:ph type="title"/>
          </p:nvPr>
        </p:nvSpPr>
        <p:spPr>
          <a:xfrm>
            <a:off x="0" y="762000"/>
            <a:ext cx="12192000" cy="762000"/>
          </a:xfrm>
        </p:spPr>
        <p:txBody>
          <a:bodyPr/>
          <a:lstStyle/>
          <a:p>
            <a:r>
              <a:rPr lang="en-US" dirty="0"/>
              <a:t>References</a:t>
            </a:r>
          </a:p>
        </p:txBody>
      </p:sp>
      <p:sp>
        <p:nvSpPr>
          <p:cNvPr id="3" name="Content Placeholder 2">
            <a:extLst>
              <a:ext uri="{FF2B5EF4-FFF2-40B4-BE49-F238E27FC236}">
                <a16:creationId xmlns:a16="http://schemas.microsoft.com/office/drawing/2014/main" id="{5863C0C9-90D6-DA3E-BE76-DB8DF329D71B}"/>
              </a:ext>
            </a:extLst>
          </p:cNvPr>
          <p:cNvSpPr>
            <a:spLocks noGrp="1"/>
          </p:cNvSpPr>
          <p:nvPr>
            <p:ph idx="1"/>
          </p:nvPr>
        </p:nvSpPr>
        <p:spPr/>
        <p:txBody>
          <a:bodyPr>
            <a:normAutofit fontScale="70000" lnSpcReduction="20000"/>
          </a:bodyPr>
          <a:lstStyle/>
          <a:p>
            <a:pPr algn="l">
              <a:buFont typeface="+mj-lt"/>
              <a:buAutoNum type="arabicPeriod"/>
            </a:pPr>
            <a:r>
              <a:rPr lang="en-US" b="0" i="0" dirty="0">
                <a:effectLst/>
                <a:latin typeface="+mj-lt"/>
              </a:rPr>
              <a:t>Browning R, Jackson JL, O'Malley PG. Cyclobenzaprine and back pain: a meta-analysis. </a:t>
            </a:r>
            <a:r>
              <a:rPr lang="en-US" b="0" i="1" dirty="0">
                <a:effectLst/>
                <a:latin typeface="+mj-lt"/>
              </a:rPr>
              <a:t>Arch Intern Med. </a:t>
            </a:r>
            <a:r>
              <a:rPr lang="en-US" b="0" i="0" dirty="0">
                <a:effectLst/>
                <a:latin typeface="+mj-lt"/>
              </a:rPr>
              <a:t>2001;161:1613-20.</a:t>
            </a:r>
          </a:p>
          <a:p>
            <a:pPr algn="l">
              <a:buFont typeface="+mj-lt"/>
              <a:buAutoNum type="arabicPeriod"/>
            </a:pPr>
            <a:r>
              <a:rPr lang="en-US" b="0" i="0" dirty="0">
                <a:effectLst/>
                <a:latin typeface="+mj-lt"/>
              </a:rPr>
              <a:t>van </a:t>
            </a:r>
            <a:r>
              <a:rPr lang="en-US" b="0" i="0" dirty="0" err="1">
                <a:effectLst/>
                <a:latin typeface="+mj-lt"/>
              </a:rPr>
              <a:t>Tulder</a:t>
            </a:r>
            <a:r>
              <a:rPr lang="en-US" b="0" i="0" dirty="0">
                <a:effectLst/>
                <a:latin typeface="+mj-lt"/>
              </a:rPr>
              <a:t> MW, </a:t>
            </a:r>
            <a:r>
              <a:rPr lang="en-US" b="0" i="0" dirty="0" err="1">
                <a:effectLst/>
                <a:latin typeface="+mj-lt"/>
              </a:rPr>
              <a:t>Touray</a:t>
            </a:r>
            <a:r>
              <a:rPr lang="en-US" b="0" i="0" dirty="0">
                <a:effectLst/>
                <a:latin typeface="+mj-lt"/>
              </a:rPr>
              <a:t> T, </a:t>
            </a:r>
            <a:r>
              <a:rPr lang="en-US" b="0" i="0" dirty="0" err="1">
                <a:effectLst/>
                <a:latin typeface="+mj-lt"/>
              </a:rPr>
              <a:t>Furlan</a:t>
            </a:r>
            <a:r>
              <a:rPr lang="en-US" b="0" i="0" dirty="0">
                <a:effectLst/>
                <a:latin typeface="+mj-lt"/>
              </a:rPr>
              <a:t> AD, Solway S, </a:t>
            </a:r>
            <a:r>
              <a:rPr lang="en-US" b="0" i="0" dirty="0" err="1">
                <a:effectLst/>
                <a:latin typeface="+mj-lt"/>
              </a:rPr>
              <a:t>Bouter</a:t>
            </a:r>
            <a:r>
              <a:rPr lang="en-US" b="0" i="0" dirty="0">
                <a:effectLst/>
                <a:latin typeface="+mj-lt"/>
              </a:rPr>
              <a:t> LM. Muscle relaxants for non-specific low back pain. </a:t>
            </a:r>
            <a:r>
              <a:rPr lang="en-US" b="0" i="1" dirty="0">
                <a:effectLst/>
                <a:latin typeface="+mj-lt"/>
              </a:rPr>
              <a:t>Cochrane Database Syst Rev. </a:t>
            </a:r>
            <a:r>
              <a:rPr lang="en-US" b="0" i="0" dirty="0">
                <a:effectLst/>
                <a:latin typeface="+mj-lt"/>
              </a:rPr>
              <a:t>2003(2):CD004252.</a:t>
            </a:r>
          </a:p>
          <a:p>
            <a:pPr algn="l">
              <a:buFont typeface="+mj-lt"/>
              <a:buAutoNum type="arabicPeriod"/>
            </a:pPr>
            <a:r>
              <a:rPr lang="en-US" b="0" i="0" dirty="0">
                <a:effectLst/>
                <a:latin typeface="+mj-lt"/>
              </a:rPr>
              <a:t>Beebe FA, </a:t>
            </a:r>
            <a:r>
              <a:rPr lang="en-US" b="0" i="0" dirty="0" err="1">
                <a:effectLst/>
                <a:latin typeface="+mj-lt"/>
              </a:rPr>
              <a:t>Barkin</a:t>
            </a:r>
            <a:r>
              <a:rPr lang="en-US" b="0" i="0" dirty="0">
                <a:effectLst/>
                <a:latin typeface="+mj-lt"/>
              </a:rPr>
              <a:t> RL, </a:t>
            </a:r>
            <a:r>
              <a:rPr lang="en-US" b="0" i="0" dirty="0" err="1">
                <a:effectLst/>
                <a:latin typeface="+mj-lt"/>
              </a:rPr>
              <a:t>Barkin</a:t>
            </a:r>
            <a:r>
              <a:rPr lang="en-US" b="0" i="0" dirty="0">
                <a:effectLst/>
                <a:latin typeface="+mj-lt"/>
              </a:rPr>
              <a:t> S. A clinical and pharmacologic review of skeletal muscle relaxants for musculoskeletal conditions. </a:t>
            </a:r>
            <a:r>
              <a:rPr lang="en-US" b="0" i="1" dirty="0">
                <a:effectLst/>
                <a:latin typeface="+mj-lt"/>
              </a:rPr>
              <a:t>Am J </a:t>
            </a:r>
            <a:r>
              <a:rPr lang="en-US" b="0" i="1" dirty="0" err="1">
                <a:effectLst/>
                <a:latin typeface="+mj-lt"/>
              </a:rPr>
              <a:t>Ther</a:t>
            </a:r>
            <a:r>
              <a:rPr lang="en-US" b="0" i="1" dirty="0">
                <a:effectLst/>
                <a:latin typeface="+mj-lt"/>
              </a:rPr>
              <a:t>. </a:t>
            </a:r>
            <a:r>
              <a:rPr lang="en-US" b="0" i="0" dirty="0">
                <a:effectLst/>
                <a:latin typeface="+mj-lt"/>
              </a:rPr>
              <a:t>2005;12:151-71.</a:t>
            </a:r>
          </a:p>
          <a:p>
            <a:pPr algn="l">
              <a:buFont typeface="+mj-lt"/>
              <a:buAutoNum type="arabicPeriod"/>
            </a:pPr>
            <a:r>
              <a:rPr lang="en-US" b="0" i="0" dirty="0">
                <a:effectLst/>
                <a:latin typeface="+mj-lt"/>
              </a:rPr>
              <a:t>Chou R, Peterson K, Helfand M. Comparative efficacy and safety of skeletal muscle relaxants for spasticity and musculoskeletal conditions: a systematic review. </a:t>
            </a:r>
            <a:r>
              <a:rPr lang="en-US" b="0" i="1" dirty="0">
                <a:effectLst/>
                <a:latin typeface="+mj-lt"/>
              </a:rPr>
              <a:t>J Pain Symptom Manage. </a:t>
            </a:r>
            <a:r>
              <a:rPr lang="en-US" b="0" i="0" dirty="0">
                <a:effectLst/>
                <a:latin typeface="+mj-lt"/>
              </a:rPr>
              <a:t>2004;28:140-75.</a:t>
            </a:r>
          </a:p>
          <a:p>
            <a:pPr algn="l">
              <a:buFont typeface="+mj-lt"/>
              <a:buAutoNum type="arabicPeriod"/>
            </a:pPr>
            <a:r>
              <a:rPr lang="en-US" b="0" i="0" dirty="0">
                <a:effectLst/>
                <a:latin typeface="+mj-lt"/>
              </a:rPr>
              <a:t>Toth PP, </a:t>
            </a:r>
            <a:r>
              <a:rPr lang="en-US" b="0" i="0" dirty="0" err="1">
                <a:effectLst/>
                <a:latin typeface="+mj-lt"/>
              </a:rPr>
              <a:t>Urtis</a:t>
            </a:r>
            <a:r>
              <a:rPr lang="en-US" b="0" i="0" dirty="0">
                <a:effectLst/>
                <a:latin typeface="+mj-lt"/>
              </a:rPr>
              <a:t> J. Commonly used muscle relaxant therapies for acute low back pain: a review of carisoprodol, cyclobenzaprine hydrochloride, and metaxalone. </a:t>
            </a:r>
            <a:r>
              <a:rPr lang="en-US" b="0" i="1" dirty="0">
                <a:effectLst/>
                <a:latin typeface="+mj-lt"/>
              </a:rPr>
              <a:t>Clin </a:t>
            </a:r>
            <a:r>
              <a:rPr lang="en-US" b="0" i="1" dirty="0" err="1">
                <a:effectLst/>
                <a:latin typeface="+mj-lt"/>
              </a:rPr>
              <a:t>Ther</a:t>
            </a:r>
            <a:r>
              <a:rPr lang="en-US" b="0" i="1" dirty="0">
                <a:effectLst/>
                <a:latin typeface="+mj-lt"/>
              </a:rPr>
              <a:t>. </a:t>
            </a:r>
            <a:r>
              <a:rPr lang="en-US" b="0" i="0" dirty="0">
                <a:effectLst/>
                <a:latin typeface="+mj-lt"/>
              </a:rPr>
              <a:t>2004;26:1355-67.</a:t>
            </a:r>
          </a:p>
          <a:p>
            <a:endParaRPr lang="en-US" b="0" i="0" dirty="0">
              <a:solidFill>
                <a:srgbClr val="09142A"/>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106701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5638-60C3-6DEE-1F3D-BDB50DF1FA84}"/>
              </a:ext>
            </a:extLst>
          </p:cNvPr>
          <p:cNvSpPr>
            <a:spLocks noGrp="1"/>
          </p:cNvSpPr>
          <p:nvPr>
            <p:ph type="title"/>
          </p:nvPr>
        </p:nvSpPr>
        <p:spPr>
          <a:xfrm>
            <a:off x="0" y="762000"/>
            <a:ext cx="12192000" cy="762000"/>
          </a:xfrm>
        </p:spPr>
        <p:txBody>
          <a:bodyPr/>
          <a:lstStyle/>
          <a:p>
            <a:r>
              <a:rPr lang="en-US" dirty="0"/>
              <a:t>References</a:t>
            </a:r>
          </a:p>
        </p:txBody>
      </p:sp>
      <p:sp>
        <p:nvSpPr>
          <p:cNvPr id="3" name="Content Placeholder 2">
            <a:extLst>
              <a:ext uri="{FF2B5EF4-FFF2-40B4-BE49-F238E27FC236}">
                <a16:creationId xmlns:a16="http://schemas.microsoft.com/office/drawing/2014/main" id="{5720B915-D3A0-1FA1-CB42-F9B46847FEAE}"/>
              </a:ext>
            </a:extLst>
          </p:cNvPr>
          <p:cNvSpPr>
            <a:spLocks noGrp="1"/>
          </p:cNvSpPr>
          <p:nvPr>
            <p:ph idx="1"/>
          </p:nvPr>
        </p:nvSpPr>
        <p:spPr>
          <a:xfrm>
            <a:off x="609600" y="1524000"/>
            <a:ext cx="10744200" cy="4805075"/>
          </a:xfrm>
        </p:spPr>
        <p:txBody>
          <a:bodyPr>
            <a:normAutofit/>
          </a:bodyPr>
          <a:lstStyle/>
          <a:p>
            <a:r>
              <a:rPr lang="en-US" sz="2000" b="0" i="0" dirty="0">
                <a:effectLst/>
                <a:latin typeface="+mj-lt"/>
              </a:rPr>
              <a:t>Pincus T, Burton AK, Vogel S, Field AP. A systematic review of psychological factors as predictors of chronicity/disability in prospective cohorts of low back pain. </a:t>
            </a:r>
            <a:r>
              <a:rPr lang="en-US" sz="2000" b="0" i="1" dirty="0">
                <a:effectLst/>
                <a:latin typeface="+mj-lt"/>
              </a:rPr>
              <a:t>Spine. </a:t>
            </a:r>
            <a:r>
              <a:rPr lang="en-US" sz="2000" b="0" i="0" dirty="0">
                <a:effectLst/>
                <a:latin typeface="+mj-lt"/>
              </a:rPr>
              <a:t>2002;27:E109-20.</a:t>
            </a:r>
          </a:p>
          <a:p>
            <a:r>
              <a:rPr lang="en-US" sz="2000" b="0" i="0" dirty="0" err="1">
                <a:effectLst/>
                <a:latin typeface="+mj-lt"/>
              </a:rPr>
              <a:t>Hirase</a:t>
            </a:r>
            <a:r>
              <a:rPr lang="en-US" sz="2000" b="0" i="0" dirty="0">
                <a:effectLst/>
                <a:latin typeface="+mj-lt"/>
              </a:rPr>
              <a:t> T, </a:t>
            </a:r>
            <a:r>
              <a:rPr lang="en-US" sz="2000" b="0" i="0" dirty="0" err="1">
                <a:effectLst/>
                <a:latin typeface="+mj-lt"/>
              </a:rPr>
              <a:t>Hirase</a:t>
            </a:r>
            <a:r>
              <a:rPr lang="en-US" sz="2000" b="0" i="0" dirty="0">
                <a:effectLst/>
                <a:latin typeface="+mj-lt"/>
              </a:rPr>
              <a:t> J, Ling J, </a:t>
            </a:r>
            <a:r>
              <a:rPr lang="en-US" sz="2000" b="0" i="0" dirty="0" err="1">
                <a:effectLst/>
                <a:latin typeface="+mj-lt"/>
              </a:rPr>
              <a:t>Kuo</a:t>
            </a:r>
            <a:r>
              <a:rPr lang="en-US" sz="2000" b="0" i="0" dirty="0">
                <a:effectLst/>
                <a:latin typeface="+mj-lt"/>
              </a:rPr>
              <a:t> PH, Hernandez GA, </a:t>
            </a:r>
            <a:r>
              <a:rPr lang="en-US" sz="2000" b="0" i="0" dirty="0" err="1">
                <a:effectLst/>
                <a:latin typeface="+mj-lt"/>
              </a:rPr>
              <a:t>Giwa</a:t>
            </a:r>
            <a:r>
              <a:rPr lang="en-US" sz="2000" b="0" i="0" dirty="0">
                <a:effectLst/>
                <a:latin typeface="+mj-lt"/>
              </a:rPr>
              <a:t> K, Marco R. Duloxetine for the Treatment of Chronic Low Back Pain: A Systematic Review of Randomized Placebo-Controlled Trials. </a:t>
            </a:r>
            <a:r>
              <a:rPr lang="en-US" sz="2000" b="0" i="0" dirty="0" err="1">
                <a:effectLst/>
                <a:latin typeface="+mj-lt"/>
              </a:rPr>
              <a:t>Cureus</a:t>
            </a:r>
            <a:r>
              <a:rPr lang="en-US" sz="2000" b="0" i="0" dirty="0">
                <a:effectLst/>
                <a:latin typeface="+mj-lt"/>
              </a:rPr>
              <a:t>. 2021 May 22;13(5):e15169. </a:t>
            </a:r>
            <a:r>
              <a:rPr lang="en-US" sz="2000" b="0" i="0" dirty="0" err="1">
                <a:effectLst/>
                <a:latin typeface="+mj-lt"/>
              </a:rPr>
              <a:t>doi</a:t>
            </a:r>
            <a:r>
              <a:rPr lang="en-US" sz="2000" b="0" i="0" dirty="0">
                <a:effectLst/>
                <a:latin typeface="+mj-lt"/>
              </a:rPr>
              <a:t>: 10.7759/cureus.15169. PMID: 34046287; PMCID: PMC8140818.</a:t>
            </a:r>
          </a:p>
          <a:p>
            <a:r>
              <a:rPr lang="en-US" sz="2000" b="0" i="0" dirty="0">
                <a:effectLst/>
                <a:latin typeface="+mj-lt"/>
              </a:rPr>
              <a:t>Urquhart DM, </a:t>
            </a:r>
            <a:r>
              <a:rPr lang="en-US" sz="2000" b="0" i="0" dirty="0" err="1">
                <a:effectLst/>
                <a:latin typeface="+mj-lt"/>
              </a:rPr>
              <a:t>Wluka</a:t>
            </a:r>
            <a:r>
              <a:rPr lang="en-US" sz="2000" b="0" i="0" dirty="0">
                <a:effectLst/>
                <a:latin typeface="+mj-lt"/>
              </a:rPr>
              <a:t> AE, van </a:t>
            </a:r>
            <a:r>
              <a:rPr lang="en-US" sz="2000" b="0" i="0" dirty="0" err="1">
                <a:effectLst/>
                <a:latin typeface="+mj-lt"/>
              </a:rPr>
              <a:t>Tulder</a:t>
            </a:r>
            <a:r>
              <a:rPr lang="en-US" sz="2000" b="0" i="0" dirty="0">
                <a:effectLst/>
                <a:latin typeface="+mj-lt"/>
              </a:rPr>
              <a:t> M, et al. Efficacy of Low-Dose Amitriptyline for Chronic Low Back Pain: A Randomized Clinical Trial. </a:t>
            </a:r>
            <a:r>
              <a:rPr lang="en-US" sz="2000" b="0" i="1" dirty="0">
                <a:effectLst/>
                <a:latin typeface="+mj-lt"/>
              </a:rPr>
              <a:t>JAMA Intern Med.</a:t>
            </a:r>
            <a:r>
              <a:rPr lang="en-US" sz="2000" b="0" i="0" dirty="0">
                <a:effectLst/>
                <a:latin typeface="+mj-lt"/>
              </a:rPr>
              <a:t> 2018;178(11):1474–1481. doi:10.1001/jamainternmed.2018.4222</a:t>
            </a:r>
            <a:endParaRPr lang="en-US" sz="2000" dirty="0">
              <a:latin typeface="+mj-lt"/>
            </a:endParaRPr>
          </a:p>
        </p:txBody>
      </p:sp>
    </p:spTree>
    <p:extLst>
      <p:ext uri="{BB962C8B-B14F-4D97-AF65-F5344CB8AC3E}">
        <p14:creationId xmlns:p14="http://schemas.microsoft.com/office/powerpoint/2010/main" val="153057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60574"/>
            <a:ext cx="2564074" cy="2438400"/>
          </a:xfrm>
        </p:spPr>
        <p:txBody>
          <a:bodyPr vert="horz" lIns="91440" tIns="45720" rIns="91440" bIns="45720" rtlCol="0" anchor="ctr">
            <a:normAutofit/>
          </a:bodyPr>
          <a:lstStyle/>
          <a:p>
            <a:r>
              <a:rPr lang="en-US" sz="2800" dirty="0"/>
              <a:t>Nervous system pain differential</a:t>
            </a:r>
          </a:p>
        </p:txBody>
      </p:sp>
      <p:sp>
        <p:nvSpPr>
          <p:cNvPr id="3" name="Content Placeholder 2"/>
          <p:cNvSpPr>
            <a:spLocks noGrp="1"/>
          </p:cNvSpPr>
          <p:nvPr>
            <p:ph sz="half" idx="1"/>
          </p:nvPr>
        </p:nvSpPr>
        <p:spPr>
          <a:xfrm>
            <a:off x="5257800" y="1219200"/>
            <a:ext cx="4718646" cy="4616450"/>
          </a:xfrm>
        </p:spPr>
        <p:txBody>
          <a:bodyPr vert="horz" lIns="91440" tIns="45720" rIns="91440" bIns="45720" rtlCol="0" anchor="ctr">
            <a:normAutofit/>
          </a:bodyPr>
          <a:lstStyle/>
          <a:p>
            <a:r>
              <a:rPr lang="en-US" dirty="0"/>
              <a:t>Depression</a:t>
            </a:r>
          </a:p>
          <a:p>
            <a:r>
              <a:rPr lang="en-US" dirty="0"/>
              <a:t>Bipolar disorder  </a:t>
            </a:r>
          </a:p>
          <a:p>
            <a:r>
              <a:rPr lang="en-US" dirty="0"/>
              <a:t>PTSD</a:t>
            </a:r>
          </a:p>
          <a:p>
            <a:r>
              <a:rPr lang="en-US" dirty="0"/>
              <a:t>Fibromyalgia?</a:t>
            </a:r>
          </a:p>
          <a:p>
            <a:endParaRPr lang="en-US" dirty="0"/>
          </a:p>
        </p:txBody>
      </p:sp>
    </p:spTree>
    <p:extLst>
      <p:ext uri="{BB962C8B-B14F-4D97-AF65-F5344CB8AC3E}">
        <p14:creationId xmlns:p14="http://schemas.microsoft.com/office/powerpoint/2010/main" val="593595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B7C4-2D38-C1CE-7330-818B8DFF1F57}"/>
              </a:ext>
            </a:extLst>
          </p:cNvPr>
          <p:cNvSpPr>
            <a:spLocks noGrp="1"/>
          </p:cNvSpPr>
          <p:nvPr>
            <p:ph type="title"/>
          </p:nvPr>
        </p:nvSpPr>
        <p:spPr>
          <a:xfrm>
            <a:off x="0" y="762000"/>
            <a:ext cx="12192000" cy="928688"/>
          </a:xfrm>
        </p:spPr>
        <p:txBody>
          <a:bodyPr/>
          <a:lstStyle/>
          <a:p>
            <a:r>
              <a:rPr lang="en-US" dirty="0"/>
              <a:t>References</a:t>
            </a:r>
          </a:p>
        </p:txBody>
      </p:sp>
      <p:sp>
        <p:nvSpPr>
          <p:cNvPr id="3" name="Content Placeholder 2">
            <a:extLst>
              <a:ext uri="{FF2B5EF4-FFF2-40B4-BE49-F238E27FC236}">
                <a16:creationId xmlns:a16="http://schemas.microsoft.com/office/drawing/2014/main" id="{5C22C0A6-623B-CA00-F753-AB52E1712626}"/>
              </a:ext>
            </a:extLst>
          </p:cNvPr>
          <p:cNvSpPr>
            <a:spLocks noGrp="1"/>
          </p:cNvSpPr>
          <p:nvPr>
            <p:ph idx="1"/>
          </p:nvPr>
        </p:nvSpPr>
        <p:spPr/>
        <p:txBody>
          <a:bodyPr>
            <a:normAutofit fontScale="77500" lnSpcReduction="20000"/>
          </a:bodyPr>
          <a:lstStyle/>
          <a:p>
            <a:pPr algn="l">
              <a:buFont typeface="+mj-lt"/>
              <a:buAutoNum type="arabicPeriod"/>
            </a:pPr>
            <a:r>
              <a:rPr lang="en-US" sz="2900" b="0" i="0" dirty="0">
                <a:effectLst/>
                <a:latin typeface="+mj-lt"/>
              </a:rPr>
              <a:t>Schnitzer TJ, Gray WL, Paster RZ, </a:t>
            </a:r>
            <a:r>
              <a:rPr lang="en-US" sz="2900" b="0" i="0" dirty="0" err="1">
                <a:effectLst/>
                <a:latin typeface="+mj-lt"/>
              </a:rPr>
              <a:t>Kamin</a:t>
            </a:r>
            <a:r>
              <a:rPr lang="en-US" sz="2900" b="0" i="0" dirty="0">
                <a:effectLst/>
                <a:latin typeface="+mj-lt"/>
              </a:rPr>
              <a:t> M. Efficacy of tramadol in treatment of chronic low back pain. </a:t>
            </a:r>
            <a:r>
              <a:rPr lang="en-US" sz="2900" b="0" i="1" dirty="0">
                <a:effectLst/>
                <a:latin typeface="+mj-lt"/>
              </a:rPr>
              <a:t>J </a:t>
            </a:r>
            <a:r>
              <a:rPr lang="en-US" sz="2900" b="0" i="1" dirty="0" err="1">
                <a:effectLst/>
                <a:latin typeface="+mj-lt"/>
              </a:rPr>
              <a:t>Rheumatol</a:t>
            </a:r>
            <a:r>
              <a:rPr lang="en-US" sz="2900" b="0" i="1" dirty="0">
                <a:effectLst/>
                <a:latin typeface="+mj-lt"/>
              </a:rPr>
              <a:t>. </a:t>
            </a:r>
            <a:r>
              <a:rPr lang="en-US" sz="2900" b="0" i="0" dirty="0">
                <a:effectLst/>
                <a:latin typeface="+mj-lt"/>
              </a:rPr>
              <a:t>2000;27(3):772-778.</a:t>
            </a:r>
          </a:p>
          <a:p>
            <a:pPr algn="l">
              <a:buFont typeface="+mj-lt"/>
              <a:buAutoNum type="arabicPeriod"/>
            </a:pPr>
            <a:r>
              <a:rPr lang="en-US" sz="2900" b="0" i="0" dirty="0">
                <a:effectLst/>
                <a:latin typeface="+mj-lt"/>
              </a:rPr>
              <a:t>Ruoff GE, Rosenthal N, Jordan D, Karim R, </a:t>
            </a:r>
            <a:r>
              <a:rPr lang="en-US" sz="2900" b="0" i="0" dirty="0" err="1">
                <a:effectLst/>
                <a:latin typeface="+mj-lt"/>
              </a:rPr>
              <a:t>Kamin</a:t>
            </a:r>
            <a:r>
              <a:rPr lang="en-US" sz="2900" b="0" i="0" dirty="0">
                <a:effectLst/>
                <a:latin typeface="+mj-lt"/>
              </a:rPr>
              <a:t> M for the Protocol CAPSS-112 Study Group. Tramadol/acetaminophen combination tablets for the treatment of chronic lower back pain: a multicenter, randomized, double-blind, placebo-controlled outpatient study. </a:t>
            </a:r>
            <a:r>
              <a:rPr lang="en-US" sz="2900" b="0" i="1" dirty="0">
                <a:effectLst/>
                <a:latin typeface="+mj-lt"/>
              </a:rPr>
              <a:t>Clin </a:t>
            </a:r>
            <a:r>
              <a:rPr lang="en-US" sz="2900" b="0" i="1" dirty="0" err="1">
                <a:effectLst/>
                <a:latin typeface="+mj-lt"/>
              </a:rPr>
              <a:t>Ther</a:t>
            </a:r>
            <a:r>
              <a:rPr lang="en-US" sz="2900" b="0" i="1" dirty="0">
                <a:effectLst/>
                <a:latin typeface="+mj-lt"/>
              </a:rPr>
              <a:t>. </a:t>
            </a:r>
            <a:r>
              <a:rPr lang="en-US" sz="2900" b="0" i="0" dirty="0">
                <a:effectLst/>
                <a:latin typeface="+mj-lt"/>
              </a:rPr>
              <a:t>2003;25(4):1123-1141.</a:t>
            </a:r>
          </a:p>
          <a:p>
            <a:pPr algn="l">
              <a:buFont typeface="+mj-lt"/>
              <a:buAutoNum type="arabicPeriod"/>
            </a:pPr>
            <a:r>
              <a:rPr lang="en-US" sz="2900" b="0" i="0" dirty="0">
                <a:effectLst/>
                <a:latin typeface="+mj-lt"/>
              </a:rPr>
              <a:t>Malanga G, Wolff E. Evidence-informed management of chronic low back pain with nonsteroidal anti-inflammatory drugs, muscle relaxants, and simple analgesics. </a:t>
            </a:r>
            <a:r>
              <a:rPr lang="en-US" sz="2900" b="0" i="1" dirty="0">
                <a:effectLst/>
                <a:latin typeface="+mj-lt"/>
              </a:rPr>
              <a:t>Spine J. </a:t>
            </a:r>
            <a:r>
              <a:rPr lang="en-US" sz="2900" b="0" i="0" dirty="0">
                <a:effectLst/>
                <a:latin typeface="+mj-lt"/>
              </a:rPr>
              <a:t>2008;8(1):173-184.</a:t>
            </a:r>
          </a:p>
          <a:p>
            <a:pPr algn="l">
              <a:buFont typeface="+mj-lt"/>
              <a:buAutoNum type="arabicPeriod"/>
            </a:pPr>
            <a:r>
              <a:rPr lang="en-US" sz="2900" b="0" i="0" dirty="0" err="1">
                <a:effectLst/>
                <a:latin typeface="+mj-lt"/>
              </a:rPr>
              <a:t>Gagnier</a:t>
            </a:r>
            <a:r>
              <a:rPr lang="en-US" sz="2900" b="0" i="0" dirty="0">
                <a:effectLst/>
                <a:latin typeface="+mj-lt"/>
              </a:rPr>
              <a:t> JJ, van </a:t>
            </a:r>
            <a:r>
              <a:rPr lang="en-US" sz="2900" b="0" i="0" dirty="0" err="1">
                <a:effectLst/>
                <a:latin typeface="+mj-lt"/>
              </a:rPr>
              <a:t>Tulder</a:t>
            </a:r>
            <a:r>
              <a:rPr lang="en-US" sz="2900" b="0" i="0" dirty="0">
                <a:effectLst/>
                <a:latin typeface="+mj-lt"/>
              </a:rPr>
              <a:t> M, Berman B, Bombardier C. Herbal medicine for low back pain. </a:t>
            </a:r>
            <a:r>
              <a:rPr lang="en-US" sz="2900" b="0" i="1" dirty="0">
                <a:effectLst/>
                <a:latin typeface="+mj-lt"/>
              </a:rPr>
              <a:t>Cochrane Database Syst Rev. </a:t>
            </a:r>
            <a:r>
              <a:rPr lang="en-US" sz="2900" b="0" i="0" dirty="0">
                <a:effectLst/>
                <a:latin typeface="+mj-lt"/>
              </a:rPr>
              <a:t>2006;2:CD004504.</a:t>
            </a:r>
          </a:p>
          <a:p>
            <a:pPr algn="l">
              <a:buFont typeface="+mj-lt"/>
              <a:buAutoNum type="arabicPeriod"/>
            </a:pPr>
            <a:r>
              <a:rPr lang="en-US" sz="2900" b="0" i="0" dirty="0" err="1">
                <a:effectLst/>
                <a:latin typeface="+mj-lt"/>
              </a:rPr>
              <a:t>Staiger</a:t>
            </a:r>
            <a:r>
              <a:rPr lang="en-US" sz="2900" b="0" i="0" dirty="0">
                <a:effectLst/>
                <a:latin typeface="+mj-lt"/>
              </a:rPr>
              <a:t> TO, </a:t>
            </a:r>
            <a:r>
              <a:rPr lang="en-US" sz="2900" b="0" i="0" dirty="0" err="1">
                <a:effectLst/>
                <a:latin typeface="+mj-lt"/>
              </a:rPr>
              <a:t>Gaster</a:t>
            </a:r>
            <a:r>
              <a:rPr lang="en-US" sz="2900" b="0" i="0" dirty="0">
                <a:effectLst/>
                <a:latin typeface="+mj-lt"/>
              </a:rPr>
              <a:t> B, Sullivan MD, </a:t>
            </a:r>
            <a:r>
              <a:rPr lang="en-US" sz="2900" b="0" i="0" dirty="0" err="1">
                <a:effectLst/>
                <a:latin typeface="+mj-lt"/>
              </a:rPr>
              <a:t>Deyo</a:t>
            </a:r>
            <a:r>
              <a:rPr lang="en-US" sz="2900" b="0" i="0" dirty="0">
                <a:effectLst/>
                <a:latin typeface="+mj-lt"/>
              </a:rPr>
              <a:t> RA. Systematic review of antidepressants in the treatment of chronic low back pain. </a:t>
            </a:r>
            <a:r>
              <a:rPr lang="en-US" sz="2900" b="0" i="1" dirty="0">
                <a:effectLst/>
                <a:latin typeface="+mj-lt"/>
              </a:rPr>
              <a:t>Spine. </a:t>
            </a:r>
            <a:r>
              <a:rPr lang="en-US" sz="2900" b="0" i="0" dirty="0">
                <a:effectLst/>
                <a:latin typeface="+mj-lt"/>
              </a:rPr>
              <a:t>2003;28(22):2540-2545.</a:t>
            </a:r>
          </a:p>
          <a:p>
            <a:endParaRPr lang="en-US" dirty="0"/>
          </a:p>
        </p:txBody>
      </p:sp>
    </p:spTree>
    <p:extLst>
      <p:ext uri="{BB962C8B-B14F-4D97-AF65-F5344CB8AC3E}">
        <p14:creationId xmlns:p14="http://schemas.microsoft.com/office/powerpoint/2010/main" val="386476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67000" y="838201"/>
            <a:ext cx="6858000" cy="5334000"/>
          </a:xfrm>
        </p:spPr>
      </p:pic>
    </p:spTree>
    <p:extLst>
      <p:ext uri="{BB962C8B-B14F-4D97-AF65-F5344CB8AC3E}">
        <p14:creationId xmlns:p14="http://schemas.microsoft.com/office/powerpoint/2010/main" val="323933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2192000" cy="990600"/>
          </a:xfrm>
        </p:spPr>
        <p:txBody>
          <a:bodyPr/>
          <a:lstStyle/>
          <a:p>
            <a:r>
              <a:rPr lang="en-US" dirty="0"/>
              <a:t>Pain Questions</a:t>
            </a:r>
          </a:p>
        </p:txBody>
      </p:sp>
      <p:sp>
        <p:nvSpPr>
          <p:cNvPr id="3" name="Content Placeholder 2"/>
          <p:cNvSpPr>
            <a:spLocks noGrp="1"/>
          </p:cNvSpPr>
          <p:nvPr>
            <p:ph idx="1"/>
          </p:nvPr>
        </p:nvSpPr>
        <p:spPr>
          <a:xfrm>
            <a:off x="2364000" y="2226468"/>
            <a:ext cx="7675350" cy="3641320"/>
          </a:xfrm>
        </p:spPr>
        <p:txBody>
          <a:bodyPr>
            <a:normAutofit/>
          </a:bodyPr>
          <a:lstStyle/>
          <a:p>
            <a:r>
              <a:rPr lang="en-US" sz="2400" dirty="0"/>
              <a:t>SCHOLAR or “PQRST” Mnemonic</a:t>
            </a:r>
          </a:p>
          <a:p>
            <a:r>
              <a:rPr lang="en-US" sz="2400" dirty="0"/>
              <a:t>Function?</a:t>
            </a:r>
          </a:p>
          <a:p>
            <a:r>
              <a:rPr lang="en-US" sz="2400" dirty="0"/>
              <a:t>Weakness? </a:t>
            </a:r>
          </a:p>
          <a:p>
            <a:r>
              <a:rPr lang="en-US" sz="2400" dirty="0"/>
              <a:t>Swelling?</a:t>
            </a:r>
          </a:p>
          <a:p>
            <a:r>
              <a:rPr lang="en-US" sz="2400" dirty="0"/>
              <a:t>Range of motion?</a:t>
            </a:r>
          </a:p>
          <a:p>
            <a:endParaRPr lang="en-US" sz="2400" dirty="0"/>
          </a:p>
        </p:txBody>
      </p:sp>
    </p:spTree>
    <p:extLst>
      <p:ext uri="{BB962C8B-B14F-4D97-AF65-F5344CB8AC3E}">
        <p14:creationId xmlns:p14="http://schemas.microsoft.com/office/powerpoint/2010/main" val="21051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302" name="AutoShape 6174"/>
          <p:cNvSpPr>
            <a:spLocks/>
          </p:cNvSpPr>
          <p:nvPr/>
        </p:nvSpPr>
        <p:spPr bwMode="auto">
          <a:xfrm flipH="1">
            <a:off x="5926138" y="2065338"/>
            <a:ext cx="495300" cy="2138362"/>
          </a:xfrm>
          <a:prstGeom prst="leftBrace">
            <a:avLst>
              <a:gd name="adj1" fmla="val 35978"/>
              <a:gd name="adj2" fmla="val 50000"/>
            </a:avLst>
          </a:prstGeom>
          <a:noFill/>
          <a:ln w="9525">
            <a:solidFill>
              <a:schemeClr val="hlink"/>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202" tIns="44601" rIns="89202" bIns="44601" anchor="ctr"/>
          <a:lstStyle/>
          <a:p>
            <a:endParaRPr lang="en-US" dirty="0"/>
          </a:p>
        </p:txBody>
      </p:sp>
      <p:sp>
        <p:nvSpPr>
          <p:cNvPr id="1590300" name="Line 6172"/>
          <p:cNvSpPr>
            <a:spLocks noChangeShapeType="1"/>
          </p:cNvSpPr>
          <p:nvPr/>
        </p:nvSpPr>
        <p:spPr bwMode="auto">
          <a:xfrm>
            <a:off x="5462588" y="2171701"/>
            <a:ext cx="0" cy="52387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90301" name="Line 6173"/>
          <p:cNvSpPr>
            <a:spLocks noChangeShapeType="1"/>
          </p:cNvSpPr>
          <p:nvPr/>
        </p:nvSpPr>
        <p:spPr bwMode="auto">
          <a:xfrm>
            <a:off x="5457825" y="3257550"/>
            <a:ext cx="0" cy="5715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90299" name="Line 6171"/>
          <p:cNvSpPr>
            <a:spLocks noChangeShapeType="1"/>
          </p:cNvSpPr>
          <p:nvPr/>
        </p:nvSpPr>
        <p:spPr bwMode="auto">
          <a:xfrm>
            <a:off x="2638425" y="4381500"/>
            <a:ext cx="23383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useBgFill="1">
        <p:nvSpPr>
          <p:cNvPr id="1590275" name="Text Box 6147"/>
          <p:cNvSpPr txBox="1">
            <a:spLocks noChangeArrowheads="1"/>
          </p:cNvSpPr>
          <p:nvPr/>
        </p:nvSpPr>
        <p:spPr bwMode="blackWhite">
          <a:xfrm>
            <a:off x="4987194" y="1781175"/>
            <a:ext cx="941265" cy="369322"/>
          </a:xfrm>
          <a:prstGeom prst="rect">
            <a:avLst/>
          </a:prstGeom>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p>
            <a:pPr algn="ctr">
              <a:buFontTx/>
              <a:buNone/>
            </a:pPr>
            <a:r>
              <a:rPr lang="en-US" b="1" dirty="0"/>
              <a:t>BRAIN</a:t>
            </a:r>
          </a:p>
        </p:txBody>
      </p:sp>
      <p:sp>
        <p:nvSpPr>
          <p:cNvPr id="1590298" name="Rectangle 6170"/>
          <p:cNvSpPr>
            <a:spLocks noGrp="1" noChangeArrowheads="1"/>
          </p:cNvSpPr>
          <p:nvPr>
            <p:ph type="title"/>
          </p:nvPr>
        </p:nvSpPr>
        <p:spPr>
          <a:xfrm>
            <a:off x="969364" y="664378"/>
            <a:ext cx="10253272" cy="1143000"/>
          </a:xfrm>
        </p:spPr>
        <p:txBody>
          <a:bodyPr>
            <a:normAutofit/>
          </a:bodyPr>
          <a:lstStyle/>
          <a:p>
            <a:r>
              <a:rPr lang="en-US" sz="3200" dirty="0"/>
              <a:t>Pharmacologic Agents Affect Pain Differently </a:t>
            </a:r>
          </a:p>
        </p:txBody>
      </p:sp>
      <p:sp>
        <p:nvSpPr>
          <p:cNvPr id="1590277" name="Text Box 6149"/>
          <p:cNvSpPr txBox="1">
            <a:spLocks noChangeArrowheads="1"/>
          </p:cNvSpPr>
          <p:nvPr/>
        </p:nvSpPr>
        <p:spPr bwMode="auto">
          <a:xfrm>
            <a:off x="6521450" y="1779589"/>
            <a:ext cx="36512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lgn="ctr">
              <a:buFontTx/>
              <a:buNone/>
            </a:pPr>
            <a:r>
              <a:rPr lang="en-US" sz="2200" b="1" dirty="0">
                <a:solidFill>
                  <a:schemeClr val="hlink"/>
                </a:solidFill>
              </a:rPr>
              <a:t>Descending Modulation</a:t>
            </a:r>
          </a:p>
        </p:txBody>
      </p:sp>
      <p:sp>
        <p:nvSpPr>
          <p:cNvPr id="1590278" name="Text Box 6150"/>
          <p:cNvSpPr txBox="1">
            <a:spLocks noChangeArrowheads="1"/>
          </p:cNvSpPr>
          <p:nvPr/>
        </p:nvSpPr>
        <p:spPr bwMode="auto">
          <a:xfrm>
            <a:off x="6913563" y="3849689"/>
            <a:ext cx="3206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lgn="ctr">
              <a:buFontTx/>
              <a:buNone/>
            </a:pPr>
            <a:r>
              <a:rPr lang="en-US" sz="2200" b="1" dirty="0">
                <a:solidFill>
                  <a:schemeClr val="accent1"/>
                </a:solidFill>
              </a:rPr>
              <a:t>Central Sensitization</a:t>
            </a:r>
          </a:p>
        </p:txBody>
      </p:sp>
      <p:sp useBgFill="1">
        <p:nvSpPr>
          <p:cNvPr id="1590279" name="Text Box 6151"/>
          <p:cNvSpPr txBox="1">
            <a:spLocks noChangeArrowheads="1"/>
          </p:cNvSpPr>
          <p:nvPr/>
        </p:nvSpPr>
        <p:spPr bwMode="blackWhite">
          <a:xfrm>
            <a:off x="1979544" y="4183063"/>
            <a:ext cx="639901" cy="369322"/>
          </a:xfrm>
          <a:prstGeom prst="rect">
            <a:avLst/>
          </a:prstGeom>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5" rIns="91431" bIns="45715">
            <a:spAutoFit/>
          </a:bodyPr>
          <a:lstStyle/>
          <a:p>
            <a:pPr algn="ctr">
              <a:buFontTx/>
              <a:buNone/>
            </a:pPr>
            <a:r>
              <a:rPr lang="en-US" b="1" dirty="0"/>
              <a:t>PNS</a:t>
            </a:r>
          </a:p>
        </p:txBody>
      </p:sp>
      <p:sp>
        <p:nvSpPr>
          <p:cNvPr id="1590282" name="AutoShape 6154"/>
          <p:cNvSpPr>
            <a:spLocks/>
          </p:cNvSpPr>
          <p:nvPr/>
        </p:nvSpPr>
        <p:spPr bwMode="auto">
          <a:xfrm>
            <a:off x="3956553" y="4798628"/>
            <a:ext cx="241300" cy="1512888"/>
          </a:xfrm>
          <a:prstGeom prst="leftBrace">
            <a:avLst>
              <a:gd name="adj1" fmla="val 52248"/>
              <a:gd name="adj2" fmla="val 50000"/>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cxnSp>
        <p:nvCxnSpPr>
          <p:cNvPr id="1590283" name="AutoShape 6155"/>
          <p:cNvCxnSpPr>
            <a:cxnSpLocks noChangeShapeType="1"/>
          </p:cNvCxnSpPr>
          <p:nvPr/>
        </p:nvCxnSpPr>
        <p:spPr bwMode="auto">
          <a:xfrm rot="10800000">
            <a:off x="3743325" y="4458110"/>
            <a:ext cx="258762" cy="1096962"/>
          </a:xfrm>
          <a:prstGeom prst="bentConnector2">
            <a:avLst/>
          </a:prstGeom>
          <a:noFill/>
          <a:ln w="190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0284" name="Text Box 6156"/>
          <p:cNvSpPr txBox="1">
            <a:spLocks noChangeArrowheads="1"/>
          </p:cNvSpPr>
          <p:nvPr/>
        </p:nvSpPr>
        <p:spPr bwMode="auto">
          <a:xfrm>
            <a:off x="4237039" y="4900612"/>
            <a:ext cx="27813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spcBef>
                <a:spcPct val="10000"/>
              </a:spcBef>
              <a:buFontTx/>
              <a:buNone/>
            </a:pPr>
            <a:r>
              <a:rPr lang="en-US" sz="1600" b="1" dirty="0"/>
              <a:t>Local Anesthetics</a:t>
            </a:r>
          </a:p>
          <a:p>
            <a:pPr>
              <a:spcBef>
                <a:spcPct val="10000"/>
              </a:spcBef>
              <a:buFontTx/>
              <a:buNone/>
            </a:pPr>
            <a:r>
              <a:rPr lang="en-US" sz="1600" b="1" dirty="0"/>
              <a:t>Topical Analgesics</a:t>
            </a:r>
          </a:p>
          <a:p>
            <a:pPr>
              <a:spcBef>
                <a:spcPct val="10000"/>
              </a:spcBef>
              <a:buFontTx/>
              <a:buNone/>
            </a:pPr>
            <a:r>
              <a:rPr lang="en-US" sz="1600" b="1" dirty="0"/>
              <a:t>Anticonvulsants</a:t>
            </a:r>
          </a:p>
          <a:p>
            <a:pPr>
              <a:spcBef>
                <a:spcPct val="10000"/>
              </a:spcBef>
              <a:buFontTx/>
              <a:buNone/>
            </a:pPr>
            <a:r>
              <a:rPr lang="en-US" sz="1600" b="1" dirty="0"/>
              <a:t>Tricyclic Antidepressants</a:t>
            </a:r>
          </a:p>
          <a:p>
            <a:pPr>
              <a:spcBef>
                <a:spcPct val="10000"/>
              </a:spcBef>
              <a:buFontTx/>
              <a:buNone/>
            </a:pPr>
            <a:r>
              <a:rPr lang="en-US" sz="1600" b="1" dirty="0"/>
              <a:t>Opioids</a:t>
            </a:r>
          </a:p>
        </p:txBody>
      </p:sp>
      <p:sp>
        <p:nvSpPr>
          <p:cNvPr id="1590285" name="AutoShape 6157"/>
          <p:cNvSpPr>
            <a:spLocks/>
          </p:cNvSpPr>
          <p:nvPr/>
        </p:nvSpPr>
        <p:spPr bwMode="auto">
          <a:xfrm>
            <a:off x="7011989" y="4319589"/>
            <a:ext cx="261937" cy="1093787"/>
          </a:xfrm>
          <a:prstGeom prst="leftBrace">
            <a:avLst>
              <a:gd name="adj1" fmla="val 34798"/>
              <a:gd name="adj2" fmla="val 50000"/>
            </a:avLst>
          </a:prstGeom>
          <a:noFill/>
          <a:ln w="190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cxnSp>
        <p:nvCxnSpPr>
          <p:cNvPr id="1590286" name="AutoShape 6158"/>
          <p:cNvCxnSpPr>
            <a:cxnSpLocks noChangeShapeType="1"/>
          </p:cNvCxnSpPr>
          <p:nvPr/>
        </p:nvCxnSpPr>
        <p:spPr bwMode="auto">
          <a:xfrm flipH="1" flipV="1">
            <a:off x="6169026" y="4606925"/>
            <a:ext cx="849313" cy="261938"/>
          </a:xfrm>
          <a:prstGeom prst="straightConnector1">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0287" name="AutoShape 6159"/>
          <p:cNvCxnSpPr>
            <a:cxnSpLocks noChangeShapeType="1"/>
          </p:cNvCxnSpPr>
          <p:nvPr/>
        </p:nvCxnSpPr>
        <p:spPr bwMode="auto">
          <a:xfrm rot="10800000">
            <a:off x="6402388" y="2762250"/>
            <a:ext cx="406400" cy="1588"/>
          </a:xfrm>
          <a:prstGeom prst="bentConnector3">
            <a:avLst>
              <a:gd name="adj1" fmla="val 50000"/>
            </a:avLst>
          </a:prstGeom>
          <a:noFill/>
          <a:ln w="1905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0288" name="AutoShape 6160"/>
          <p:cNvSpPr>
            <a:spLocks/>
          </p:cNvSpPr>
          <p:nvPr/>
        </p:nvSpPr>
        <p:spPr bwMode="auto">
          <a:xfrm>
            <a:off x="6786564" y="2262188"/>
            <a:ext cx="365125" cy="971550"/>
          </a:xfrm>
          <a:prstGeom prst="leftBrace">
            <a:avLst>
              <a:gd name="adj1" fmla="val 22174"/>
              <a:gd name="adj2" fmla="val 51444"/>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90289" name="Text Box 6161"/>
          <p:cNvSpPr txBox="1">
            <a:spLocks noChangeArrowheads="1"/>
          </p:cNvSpPr>
          <p:nvPr/>
        </p:nvSpPr>
        <p:spPr bwMode="auto">
          <a:xfrm>
            <a:off x="7302500" y="4237039"/>
            <a:ext cx="3365500" cy="120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085" tIns="40542" rIns="81085" bIns="40542">
            <a:spAutoFit/>
          </a:bodyPr>
          <a:lstStyle>
            <a:lvl1pPr defTabSz="831850">
              <a:spcBef>
                <a:spcPct val="0"/>
              </a:spcBef>
              <a:defRPr sz="2400">
                <a:solidFill>
                  <a:schemeClr val="tx1"/>
                </a:solidFill>
                <a:latin typeface="Arial" charset="0"/>
              </a:defRPr>
            </a:lvl1pPr>
            <a:lvl2pPr marL="415925" defTabSz="831850">
              <a:spcBef>
                <a:spcPct val="0"/>
              </a:spcBef>
              <a:defRPr sz="2400">
                <a:solidFill>
                  <a:schemeClr val="tx1"/>
                </a:solidFill>
                <a:latin typeface="Arial" charset="0"/>
              </a:defRPr>
            </a:lvl2pPr>
            <a:lvl3pPr marL="831850" defTabSz="831850">
              <a:spcBef>
                <a:spcPct val="0"/>
              </a:spcBef>
              <a:defRPr sz="2400">
                <a:solidFill>
                  <a:schemeClr val="tx1"/>
                </a:solidFill>
                <a:latin typeface="Arial" charset="0"/>
              </a:defRPr>
            </a:lvl3pPr>
            <a:lvl4pPr marL="1246188" defTabSz="831850">
              <a:spcBef>
                <a:spcPct val="0"/>
              </a:spcBef>
              <a:defRPr sz="2400">
                <a:solidFill>
                  <a:schemeClr val="tx1"/>
                </a:solidFill>
                <a:latin typeface="Arial" charset="0"/>
              </a:defRPr>
            </a:lvl4pPr>
            <a:lvl5pPr marL="1662113" defTabSz="831850">
              <a:spcBef>
                <a:spcPct val="0"/>
              </a:spcBef>
              <a:defRPr sz="2400">
                <a:solidFill>
                  <a:schemeClr val="tx1"/>
                </a:solidFill>
                <a:latin typeface="Arial" charset="0"/>
              </a:defRPr>
            </a:lvl5pPr>
            <a:lvl6pPr marL="2119313" defTabSz="831850" eaLnBrk="0" fontAlgn="base" hangingPunct="0">
              <a:spcBef>
                <a:spcPct val="0"/>
              </a:spcBef>
              <a:spcAft>
                <a:spcPct val="0"/>
              </a:spcAft>
              <a:defRPr sz="2400">
                <a:solidFill>
                  <a:schemeClr val="tx1"/>
                </a:solidFill>
                <a:latin typeface="Arial" charset="0"/>
              </a:defRPr>
            </a:lvl6pPr>
            <a:lvl7pPr marL="2576513" defTabSz="831850" eaLnBrk="0" fontAlgn="base" hangingPunct="0">
              <a:spcBef>
                <a:spcPct val="0"/>
              </a:spcBef>
              <a:spcAft>
                <a:spcPct val="0"/>
              </a:spcAft>
              <a:defRPr sz="2400">
                <a:solidFill>
                  <a:schemeClr val="tx1"/>
                </a:solidFill>
                <a:latin typeface="Arial" charset="0"/>
              </a:defRPr>
            </a:lvl7pPr>
            <a:lvl8pPr marL="3033713" defTabSz="831850" eaLnBrk="0" fontAlgn="base" hangingPunct="0">
              <a:spcBef>
                <a:spcPct val="0"/>
              </a:spcBef>
              <a:spcAft>
                <a:spcPct val="0"/>
              </a:spcAft>
              <a:defRPr sz="2400">
                <a:solidFill>
                  <a:schemeClr val="tx1"/>
                </a:solidFill>
                <a:latin typeface="Arial" charset="0"/>
              </a:defRPr>
            </a:lvl8pPr>
            <a:lvl9pPr marL="3490913" defTabSz="831850" eaLnBrk="0" fontAlgn="base" hangingPunct="0">
              <a:spcBef>
                <a:spcPct val="0"/>
              </a:spcBef>
              <a:spcAft>
                <a:spcPct val="0"/>
              </a:spcAft>
              <a:defRPr sz="2400">
                <a:solidFill>
                  <a:schemeClr val="tx1"/>
                </a:solidFill>
                <a:latin typeface="Arial" charset="0"/>
              </a:defRPr>
            </a:lvl9pPr>
          </a:lstStyle>
          <a:p>
            <a:pPr>
              <a:spcBef>
                <a:spcPct val="20000"/>
              </a:spcBef>
              <a:buFontTx/>
              <a:buNone/>
            </a:pPr>
            <a:r>
              <a:rPr lang="en-US" sz="1600" b="1" dirty="0"/>
              <a:t>Anticonvulsants</a:t>
            </a:r>
          </a:p>
          <a:p>
            <a:pPr>
              <a:spcBef>
                <a:spcPct val="20000"/>
              </a:spcBef>
              <a:buFontTx/>
              <a:buNone/>
            </a:pPr>
            <a:r>
              <a:rPr lang="en-US" sz="1600" b="1" dirty="0"/>
              <a:t>Opioids</a:t>
            </a:r>
          </a:p>
          <a:p>
            <a:pPr>
              <a:spcBef>
                <a:spcPct val="20000"/>
              </a:spcBef>
              <a:buFontTx/>
              <a:buNone/>
            </a:pPr>
            <a:r>
              <a:rPr lang="en-US" sz="1600" b="1" dirty="0"/>
              <a:t>NMDA-Receptor Antagonists</a:t>
            </a:r>
          </a:p>
          <a:p>
            <a:pPr>
              <a:spcBef>
                <a:spcPct val="20000"/>
              </a:spcBef>
              <a:buFontTx/>
              <a:buNone/>
            </a:pPr>
            <a:r>
              <a:rPr lang="en-US" sz="1600" b="1" dirty="0"/>
              <a:t>Tricyclic/SNRI Antidepressants</a:t>
            </a:r>
            <a:endParaRPr lang="en-US" sz="1600" dirty="0"/>
          </a:p>
        </p:txBody>
      </p:sp>
      <p:sp>
        <p:nvSpPr>
          <p:cNvPr id="1590290" name="Text Box 6162"/>
          <p:cNvSpPr txBox="1">
            <a:spLocks noChangeArrowheads="1"/>
          </p:cNvSpPr>
          <p:nvPr/>
        </p:nvSpPr>
        <p:spPr bwMode="auto">
          <a:xfrm>
            <a:off x="7113589" y="2309813"/>
            <a:ext cx="3328987" cy="84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085" tIns="40542" rIns="81085" bIns="40542">
            <a:spAutoFit/>
          </a:bodyPr>
          <a:lstStyle>
            <a:lvl1pPr defTabSz="831850">
              <a:spcBef>
                <a:spcPct val="0"/>
              </a:spcBef>
              <a:defRPr sz="2400">
                <a:solidFill>
                  <a:schemeClr val="tx1"/>
                </a:solidFill>
                <a:latin typeface="Arial" charset="0"/>
              </a:defRPr>
            </a:lvl1pPr>
            <a:lvl2pPr marL="415925" defTabSz="831850">
              <a:spcBef>
                <a:spcPct val="0"/>
              </a:spcBef>
              <a:defRPr sz="2400">
                <a:solidFill>
                  <a:schemeClr val="tx1"/>
                </a:solidFill>
                <a:latin typeface="Arial" charset="0"/>
              </a:defRPr>
            </a:lvl2pPr>
            <a:lvl3pPr marL="831850" defTabSz="831850">
              <a:spcBef>
                <a:spcPct val="0"/>
              </a:spcBef>
              <a:defRPr sz="2400">
                <a:solidFill>
                  <a:schemeClr val="tx1"/>
                </a:solidFill>
                <a:latin typeface="Arial" charset="0"/>
              </a:defRPr>
            </a:lvl3pPr>
            <a:lvl4pPr marL="1246188" defTabSz="831850">
              <a:spcBef>
                <a:spcPct val="0"/>
              </a:spcBef>
              <a:defRPr sz="2400">
                <a:solidFill>
                  <a:schemeClr val="tx1"/>
                </a:solidFill>
                <a:latin typeface="Arial" charset="0"/>
              </a:defRPr>
            </a:lvl4pPr>
            <a:lvl5pPr marL="1662113" defTabSz="831850">
              <a:spcBef>
                <a:spcPct val="0"/>
              </a:spcBef>
              <a:defRPr sz="2400">
                <a:solidFill>
                  <a:schemeClr val="tx1"/>
                </a:solidFill>
                <a:latin typeface="Arial" charset="0"/>
              </a:defRPr>
            </a:lvl5pPr>
            <a:lvl6pPr marL="2119313" defTabSz="831850" eaLnBrk="0" fontAlgn="base" hangingPunct="0">
              <a:spcBef>
                <a:spcPct val="0"/>
              </a:spcBef>
              <a:spcAft>
                <a:spcPct val="0"/>
              </a:spcAft>
              <a:defRPr sz="2400">
                <a:solidFill>
                  <a:schemeClr val="tx1"/>
                </a:solidFill>
                <a:latin typeface="Arial" charset="0"/>
              </a:defRPr>
            </a:lvl6pPr>
            <a:lvl7pPr marL="2576513" defTabSz="831850" eaLnBrk="0" fontAlgn="base" hangingPunct="0">
              <a:spcBef>
                <a:spcPct val="0"/>
              </a:spcBef>
              <a:spcAft>
                <a:spcPct val="0"/>
              </a:spcAft>
              <a:defRPr sz="2400">
                <a:solidFill>
                  <a:schemeClr val="tx1"/>
                </a:solidFill>
                <a:latin typeface="Arial" charset="0"/>
              </a:defRPr>
            </a:lvl7pPr>
            <a:lvl8pPr marL="3033713" defTabSz="831850" eaLnBrk="0" fontAlgn="base" hangingPunct="0">
              <a:spcBef>
                <a:spcPct val="0"/>
              </a:spcBef>
              <a:spcAft>
                <a:spcPct val="0"/>
              </a:spcAft>
              <a:defRPr sz="2400">
                <a:solidFill>
                  <a:schemeClr val="tx1"/>
                </a:solidFill>
                <a:latin typeface="Arial" charset="0"/>
              </a:defRPr>
            </a:lvl8pPr>
            <a:lvl9pPr marL="3490913" defTabSz="83185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buClrTx/>
              <a:buFont typeface="Wingdings" pitchFamily="2" charset="2"/>
              <a:buNone/>
            </a:pPr>
            <a:r>
              <a:rPr lang="en-US" sz="1600" b="1" dirty="0"/>
              <a:t>Anticonvulsants</a:t>
            </a:r>
          </a:p>
          <a:p>
            <a:pPr>
              <a:lnSpc>
                <a:spcPct val="90000"/>
              </a:lnSpc>
              <a:spcBef>
                <a:spcPct val="20000"/>
              </a:spcBef>
              <a:buClrTx/>
              <a:buFont typeface="Wingdings" pitchFamily="2" charset="2"/>
              <a:buNone/>
            </a:pPr>
            <a:r>
              <a:rPr lang="en-US" sz="1600" b="1" dirty="0"/>
              <a:t>Opioids</a:t>
            </a:r>
          </a:p>
          <a:p>
            <a:pPr>
              <a:lnSpc>
                <a:spcPct val="90000"/>
              </a:lnSpc>
              <a:spcBef>
                <a:spcPct val="20000"/>
              </a:spcBef>
              <a:buClrTx/>
              <a:buFont typeface="Wingdings" pitchFamily="2" charset="2"/>
              <a:buNone/>
            </a:pPr>
            <a:r>
              <a:rPr lang="en-US" sz="1600" b="1" dirty="0"/>
              <a:t>Tricyclic/SNRI Antidepressants</a:t>
            </a:r>
          </a:p>
        </p:txBody>
      </p:sp>
      <p:sp>
        <p:nvSpPr>
          <p:cNvPr id="1590291" name="AutoShape 6163"/>
          <p:cNvSpPr>
            <a:spLocks/>
          </p:cNvSpPr>
          <p:nvPr/>
        </p:nvSpPr>
        <p:spPr bwMode="auto">
          <a:xfrm>
            <a:off x="4491038" y="2065338"/>
            <a:ext cx="495300" cy="2138362"/>
          </a:xfrm>
          <a:prstGeom prst="leftBrace">
            <a:avLst>
              <a:gd name="adj1" fmla="val 35978"/>
              <a:gd name="adj2" fmla="val 50000"/>
            </a:avLst>
          </a:prstGeom>
          <a:noFill/>
          <a:ln w="9525">
            <a:solidFill>
              <a:schemeClr val="hlink"/>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202" tIns="44601" rIns="89202" bIns="44601" anchor="ctr"/>
          <a:lstStyle/>
          <a:p>
            <a:endParaRPr lang="en-US" dirty="0"/>
          </a:p>
        </p:txBody>
      </p:sp>
      <p:sp>
        <p:nvSpPr>
          <p:cNvPr id="1590292" name="Text Box 6164"/>
          <p:cNvSpPr txBox="1">
            <a:spLocks noChangeArrowheads="1"/>
          </p:cNvSpPr>
          <p:nvPr/>
        </p:nvSpPr>
        <p:spPr bwMode="auto">
          <a:xfrm>
            <a:off x="3629025" y="2914650"/>
            <a:ext cx="707172" cy="38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085" tIns="40542" rIns="81085" bIns="40542">
            <a:spAutoFit/>
          </a:bodyPr>
          <a:lstStyle>
            <a:lvl1pPr defTabSz="831850">
              <a:spcBef>
                <a:spcPct val="0"/>
              </a:spcBef>
              <a:defRPr sz="2400">
                <a:solidFill>
                  <a:schemeClr val="tx1"/>
                </a:solidFill>
                <a:latin typeface="Arial" charset="0"/>
              </a:defRPr>
            </a:lvl1pPr>
            <a:lvl2pPr marL="415925" defTabSz="831850">
              <a:spcBef>
                <a:spcPct val="0"/>
              </a:spcBef>
              <a:defRPr sz="2400">
                <a:solidFill>
                  <a:schemeClr val="tx1"/>
                </a:solidFill>
                <a:latin typeface="Arial" charset="0"/>
              </a:defRPr>
            </a:lvl2pPr>
            <a:lvl3pPr marL="831850" defTabSz="831850">
              <a:spcBef>
                <a:spcPct val="0"/>
              </a:spcBef>
              <a:defRPr sz="2400">
                <a:solidFill>
                  <a:schemeClr val="tx1"/>
                </a:solidFill>
                <a:latin typeface="Arial" charset="0"/>
              </a:defRPr>
            </a:lvl3pPr>
            <a:lvl4pPr marL="1246188" defTabSz="831850">
              <a:spcBef>
                <a:spcPct val="0"/>
              </a:spcBef>
              <a:defRPr sz="2400">
                <a:solidFill>
                  <a:schemeClr val="tx1"/>
                </a:solidFill>
                <a:latin typeface="Arial" charset="0"/>
              </a:defRPr>
            </a:lvl4pPr>
            <a:lvl5pPr marL="1662113" defTabSz="831850">
              <a:spcBef>
                <a:spcPct val="0"/>
              </a:spcBef>
              <a:defRPr sz="2400">
                <a:solidFill>
                  <a:schemeClr val="tx1"/>
                </a:solidFill>
                <a:latin typeface="Arial" charset="0"/>
              </a:defRPr>
            </a:lvl5pPr>
            <a:lvl6pPr marL="2119313" defTabSz="831850" eaLnBrk="0" fontAlgn="base" hangingPunct="0">
              <a:spcBef>
                <a:spcPct val="0"/>
              </a:spcBef>
              <a:spcAft>
                <a:spcPct val="0"/>
              </a:spcAft>
              <a:defRPr sz="2400">
                <a:solidFill>
                  <a:schemeClr val="tx1"/>
                </a:solidFill>
                <a:latin typeface="Arial" charset="0"/>
              </a:defRPr>
            </a:lvl6pPr>
            <a:lvl7pPr marL="2576513" defTabSz="831850" eaLnBrk="0" fontAlgn="base" hangingPunct="0">
              <a:spcBef>
                <a:spcPct val="0"/>
              </a:spcBef>
              <a:spcAft>
                <a:spcPct val="0"/>
              </a:spcAft>
              <a:defRPr sz="2400">
                <a:solidFill>
                  <a:schemeClr val="tx1"/>
                </a:solidFill>
                <a:latin typeface="Arial" charset="0"/>
              </a:defRPr>
            </a:lvl7pPr>
            <a:lvl8pPr marL="3033713" defTabSz="831850" eaLnBrk="0" fontAlgn="base" hangingPunct="0">
              <a:spcBef>
                <a:spcPct val="0"/>
              </a:spcBef>
              <a:spcAft>
                <a:spcPct val="0"/>
              </a:spcAft>
              <a:defRPr sz="2400">
                <a:solidFill>
                  <a:schemeClr val="tx1"/>
                </a:solidFill>
                <a:latin typeface="Arial" charset="0"/>
              </a:defRPr>
            </a:lvl8pPr>
            <a:lvl9pPr marL="3490913" defTabSz="831850" eaLnBrk="0" fontAlgn="base" hangingPunct="0">
              <a:spcBef>
                <a:spcPct val="0"/>
              </a:spcBef>
              <a:spcAft>
                <a:spcPct val="0"/>
              </a:spcAft>
              <a:defRPr sz="2400">
                <a:solidFill>
                  <a:schemeClr val="tx1"/>
                </a:solidFill>
                <a:latin typeface="Arial" charset="0"/>
              </a:defRPr>
            </a:lvl9pPr>
          </a:lstStyle>
          <a:p>
            <a:pPr>
              <a:spcBef>
                <a:spcPct val="20000"/>
              </a:spcBef>
              <a:buFontTx/>
              <a:buNone/>
            </a:pPr>
            <a:r>
              <a:rPr lang="en-US" sz="2000" b="1" dirty="0">
                <a:solidFill>
                  <a:schemeClr val="hlink"/>
                </a:solidFill>
              </a:rPr>
              <a:t>CNS</a:t>
            </a:r>
            <a:endParaRPr lang="en-US" sz="2000" b="1" u="sng" dirty="0">
              <a:solidFill>
                <a:schemeClr val="hlink"/>
              </a:solidFill>
            </a:endParaRPr>
          </a:p>
        </p:txBody>
      </p:sp>
      <p:sp>
        <p:nvSpPr>
          <p:cNvPr id="1590293" name="Text Box 6165"/>
          <p:cNvSpPr txBox="1">
            <a:spLocks noChangeArrowheads="1"/>
          </p:cNvSpPr>
          <p:nvPr/>
        </p:nvSpPr>
        <p:spPr bwMode="auto">
          <a:xfrm>
            <a:off x="4995864" y="2706689"/>
            <a:ext cx="923925"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085" tIns="40542" rIns="81085" bIns="40542">
            <a:spAutoFit/>
          </a:bodyPr>
          <a:lstStyle>
            <a:lvl1pPr defTabSz="831850">
              <a:spcBef>
                <a:spcPct val="0"/>
              </a:spcBef>
              <a:defRPr sz="2400">
                <a:solidFill>
                  <a:schemeClr val="tx1"/>
                </a:solidFill>
                <a:latin typeface="Arial" charset="0"/>
              </a:defRPr>
            </a:lvl1pPr>
            <a:lvl2pPr marL="415925" defTabSz="831850">
              <a:spcBef>
                <a:spcPct val="0"/>
              </a:spcBef>
              <a:defRPr sz="2400">
                <a:solidFill>
                  <a:schemeClr val="tx1"/>
                </a:solidFill>
                <a:latin typeface="Arial" charset="0"/>
              </a:defRPr>
            </a:lvl2pPr>
            <a:lvl3pPr marL="831850" defTabSz="831850">
              <a:spcBef>
                <a:spcPct val="0"/>
              </a:spcBef>
              <a:defRPr sz="2400">
                <a:solidFill>
                  <a:schemeClr val="tx1"/>
                </a:solidFill>
                <a:latin typeface="Arial" charset="0"/>
              </a:defRPr>
            </a:lvl3pPr>
            <a:lvl4pPr marL="1246188" defTabSz="831850">
              <a:spcBef>
                <a:spcPct val="0"/>
              </a:spcBef>
              <a:defRPr sz="2400">
                <a:solidFill>
                  <a:schemeClr val="tx1"/>
                </a:solidFill>
                <a:latin typeface="Arial" charset="0"/>
              </a:defRPr>
            </a:lvl4pPr>
            <a:lvl5pPr marL="1662113" defTabSz="831850">
              <a:spcBef>
                <a:spcPct val="0"/>
              </a:spcBef>
              <a:defRPr sz="2400">
                <a:solidFill>
                  <a:schemeClr val="tx1"/>
                </a:solidFill>
                <a:latin typeface="Arial" charset="0"/>
              </a:defRPr>
            </a:lvl5pPr>
            <a:lvl6pPr marL="2119313" defTabSz="831850" eaLnBrk="0" fontAlgn="base" hangingPunct="0">
              <a:spcBef>
                <a:spcPct val="0"/>
              </a:spcBef>
              <a:spcAft>
                <a:spcPct val="0"/>
              </a:spcAft>
              <a:defRPr sz="2400">
                <a:solidFill>
                  <a:schemeClr val="tx1"/>
                </a:solidFill>
                <a:latin typeface="Arial" charset="0"/>
              </a:defRPr>
            </a:lvl6pPr>
            <a:lvl7pPr marL="2576513" defTabSz="831850" eaLnBrk="0" fontAlgn="base" hangingPunct="0">
              <a:spcBef>
                <a:spcPct val="0"/>
              </a:spcBef>
              <a:spcAft>
                <a:spcPct val="0"/>
              </a:spcAft>
              <a:defRPr sz="2400">
                <a:solidFill>
                  <a:schemeClr val="tx1"/>
                </a:solidFill>
                <a:latin typeface="Arial" charset="0"/>
              </a:defRPr>
            </a:lvl7pPr>
            <a:lvl8pPr marL="3033713" defTabSz="831850" eaLnBrk="0" fontAlgn="base" hangingPunct="0">
              <a:spcBef>
                <a:spcPct val="0"/>
              </a:spcBef>
              <a:spcAft>
                <a:spcPct val="0"/>
              </a:spcAft>
              <a:defRPr sz="2400">
                <a:solidFill>
                  <a:schemeClr val="tx1"/>
                </a:solidFill>
                <a:latin typeface="Arial" charset="0"/>
              </a:defRPr>
            </a:lvl8pPr>
            <a:lvl9pPr marL="3490913" defTabSz="831850" eaLnBrk="0" fontAlgn="base" hangingPunct="0">
              <a:spcBef>
                <a:spcPct val="0"/>
              </a:spcBef>
              <a:spcAft>
                <a:spcPct val="0"/>
              </a:spcAft>
              <a:defRPr sz="2400">
                <a:solidFill>
                  <a:schemeClr val="tx1"/>
                </a:solidFill>
                <a:latin typeface="Arial" charset="0"/>
              </a:defRPr>
            </a:lvl9pPr>
          </a:lstStyle>
          <a:p>
            <a:pPr algn="ctr">
              <a:lnSpc>
                <a:spcPct val="90000"/>
              </a:lnSpc>
              <a:spcBef>
                <a:spcPct val="20000"/>
              </a:spcBef>
              <a:buClrTx/>
              <a:buFont typeface="Wingdings" pitchFamily="2" charset="2"/>
              <a:buNone/>
            </a:pPr>
            <a:r>
              <a:rPr lang="en-US" sz="1600" b="1" dirty="0"/>
              <a:t>Spinal</a:t>
            </a:r>
          </a:p>
          <a:p>
            <a:pPr algn="ctr">
              <a:lnSpc>
                <a:spcPct val="90000"/>
              </a:lnSpc>
              <a:spcBef>
                <a:spcPct val="20000"/>
              </a:spcBef>
              <a:buClrTx/>
              <a:buFont typeface="Wingdings" pitchFamily="2" charset="2"/>
              <a:buNone/>
            </a:pPr>
            <a:r>
              <a:rPr lang="en-US" sz="1600" b="1" dirty="0"/>
              <a:t>Cord</a:t>
            </a:r>
          </a:p>
        </p:txBody>
      </p:sp>
      <p:sp>
        <p:nvSpPr>
          <p:cNvPr id="1590296" name="Text Box 6168"/>
          <p:cNvSpPr txBox="1">
            <a:spLocks noChangeArrowheads="1"/>
          </p:cNvSpPr>
          <p:nvPr/>
        </p:nvSpPr>
        <p:spPr bwMode="auto">
          <a:xfrm>
            <a:off x="1707283" y="4892663"/>
            <a:ext cx="2782888" cy="8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p>
            <a:pPr>
              <a:spcBef>
                <a:spcPct val="10000"/>
              </a:spcBef>
              <a:buFontTx/>
              <a:buNone/>
            </a:pPr>
            <a:r>
              <a:rPr lang="en-US" sz="2200" b="1" dirty="0">
                <a:solidFill>
                  <a:schemeClr val="accent2"/>
                </a:solidFill>
              </a:rPr>
              <a:t>Peripheral</a:t>
            </a:r>
          </a:p>
          <a:p>
            <a:pPr>
              <a:spcBef>
                <a:spcPct val="10000"/>
              </a:spcBef>
              <a:buFontTx/>
              <a:buNone/>
            </a:pPr>
            <a:r>
              <a:rPr lang="en-US" sz="2200" b="1" dirty="0">
                <a:solidFill>
                  <a:schemeClr val="accent2"/>
                </a:solidFill>
              </a:rPr>
              <a:t>Sensitization</a:t>
            </a:r>
            <a:endParaRPr lang="en-US" sz="2200" b="1" dirty="0"/>
          </a:p>
        </p:txBody>
      </p:sp>
      <p:sp>
        <p:nvSpPr>
          <p:cNvPr id="1590274" name="Oval 6146"/>
          <p:cNvSpPr>
            <a:spLocks noChangeArrowheads="1"/>
          </p:cNvSpPr>
          <p:nvPr/>
        </p:nvSpPr>
        <p:spPr bwMode="auto">
          <a:xfrm>
            <a:off x="4949825" y="3713163"/>
            <a:ext cx="1016000" cy="1014412"/>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buFontTx/>
              <a:buNone/>
            </a:pPr>
            <a:r>
              <a:rPr lang="en-US" b="1" dirty="0">
                <a:solidFill>
                  <a:schemeClr val="bg1"/>
                </a:solidFill>
              </a:rPr>
              <a:t>Dorsal</a:t>
            </a:r>
          </a:p>
          <a:p>
            <a:pPr algn="ctr">
              <a:buFontTx/>
              <a:buNone/>
            </a:pPr>
            <a:r>
              <a:rPr lang="en-US" b="1" dirty="0">
                <a:solidFill>
                  <a:schemeClr val="bg1"/>
                </a:solidFill>
              </a:rPr>
              <a:t>Horn</a:t>
            </a:r>
          </a:p>
        </p:txBody>
      </p:sp>
    </p:spTree>
    <p:extLst>
      <p:ext uri="{BB962C8B-B14F-4D97-AF65-F5344CB8AC3E}">
        <p14:creationId xmlns:p14="http://schemas.microsoft.com/office/powerpoint/2010/main" val="231395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981200" y="814278"/>
            <a:ext cx="8229600" cy="1143000"/>
          </a:xfrm>
        </p:spPr>
        <p:txBody>
          <a:bodyPr/>
          <a:lstStyle/>
          <a:p>
            <a:r>
              <a:rPr lang="en-US" sz="4800" dirty="0">
                <a:latin typeface="+mn-lt"/>
              </a:rPr>
              <a:t>SSRI antidepressants</a:t>
            </a:r>
          </a:p>
        </p:txBody>
      </p:sp>
      <p:sp>
        <p:nvSpPr>
          <p:cNvPr id="28675" name="Rectangle 1027"/>
          <p:cNvSpPr>
            <a:spLocks noGrp="1" noChangeArrowheads="1"/>
          </p:cNvSpPr>
          <p:nvPr>
            <p:ph sz="half" idx="1"/>
          </p:nvPr>
        </p:nvSpPr>
        <p:spPr>
          <a:xfrm>
            <a:off x="609600" y="1957278"/>
            <a:ext cx="10287000" cy="3986322"/>
          </a:xfrm>
        </p:spPr>
        <p:txBody>
          <a:bodyPr>
            <a:normAutofit/>
          </a:bodyPr>
          <a:lstStyle/>
          <a:p>
            <a:pPr>
              <a:lnSpc>
                <a:spcPct val="90000"/>
              </a:lnSpc>
              <a:buFont typeface="Wingdings" pitchFamily="2" charset="2"/>
              <a:buNone/>
            </a:pPr>
            <a:r>
              <a:rPr lang="en-US" sz="2900" b="1" i="1" u="sng" dirty="0"/>
              <a:t>Mechanism of action</a:t>
            </a:r>
          </a:p>
          <a:p>
            <a:pPr>
              <a:lnSpc>
                <a:spcPct val="90000"/>
              </a:lnSpc>
            </a:pPr>
            <a:r>
              <a:rPr lang="en-US" sz="2600" dirty="0"/>
              <a:t>Inhibit serotonin reuptake so increase synaptic serotonin levels </a:t>
            </a:r>
          </a:p>
          <a:p>
            <a:pPr>
              <a:lnSpc>
                <a:spcPct val="90000"/>
              </a:lnSpc>
            </a:pPr>
            <a:r>
              <a:rPr lang="en-US" sz="2600" dirty="0"/>
              <a:t>Many SSRIs affect other receptors especially at high doses</a:t>
            </a:r>
          </a:p>
          <a:p>
            <a:pPr>
              <a:lnSpc>
                <a:spcPct val="90000"/>
              </a:lnSpc>
            </a:pPr>
            <a:r>
              <a:rPr lang="en-US" sz="2600" dirty="0"/>
              <a:t>Clinical effect usually takes weeks so mechanism goes beyond simply increasing synaptic serotonin levels </a:t>
            </a:r>
          </a:p>
          <a:p>
            <a:pPr>
              <a:lnSpc>
                <a:spcPct val="90000"/>
              </a:lnSpc>
            </a:pPr>
            <a:r>
              <a:rPr lang="en-US" sz="2600" dirty="0"/>
              <a:t>Several serotonin (5-HT) receptor subtypes</a:t>
            </a:r>
          </a:p>
          <a:p>
            <a:pPr>
              <a:lnSpc>
                <a:spcPct val="90000"/>
              </a:lnSpc>
            </a:pPr>
            <a:r>
              <a:rPr lang="en-US" sz="2600" dirty="0"/>
              <a:t>Serotonin receptors are located throughout the body (especially GI tract)</a:t>
            </a:r>
          </a:p>
        </p:txBody>
      </p:sp>
    </p:spTree>
    <p:extLst>
      <p:ext uri="{BB962C8B-B14F-4D97-AF65-F5344CB8AC3E}">
        <p14:creationId xmlns:p14="http://schemas.microsoft.com/office/powerpoint/2010/main" val="2035352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HC_WI_PPTTEMP_LIGHT_R102716" val="DfCNGFYM"/>
  <p:tag name="ARTICULATE_DESIGN_ID_1_OFFICE THEME" val="4bOIQUEa"/>
  <p:tag name="ARTICULATE_DESIGN_ID_2_OFFICE THEME" val="KfDJUXkX"/>
  <p:tag name="ARTICULATE_DESIGN_ID_CUSTOM DESIGN" val="gEA8Z730"/>
  <p:tag name="ARTICULATE_DESIGN_ID_1_CUSTOM DESIGN" val="MNbcBXVw"/>
  <p:tag name="ARTICULATE_DESIGN_ID_BLANK" val="vmBSq0lJ"/>
  <p:tag name="ARTICULATE_SLIDE_THUMBNAIL_REFRESH" val="1"/>
  <p:tag name="ARTICULATE_SLIDE_COUNT" val="2"/>
  <p:tag name="ARTICULATE_PROJECT_OPEN" val="0"/>
  <p:tag name="SLIDO_APP_VERSION" val="1.8.0.4807"/>
  <p:tag name="SLIDO_PRESENTATION_ID" val="00000000-0000-0000-0000-000000000000"/>
  <p:tag name="SLIDO_EVENT_UUID" val="e4e7a74e-9815-46bb-8aa1-dd8d2383e0b2"/>
  <p:tag name="SLIDO_EVENT_SECTION_UUID" val="f549221f-8b8a-4256-89d8-d5d39e9cd6a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5478</TotalTime>
  <Words>3047</Words>
  <Application>Microsoft Office PowerPoint</Application>
  <PresentationFormat>Widescreen</PresentationFormat>
  <Paragraphs>472</Paragraphs>
  <Slides>50</Slides>
  <Notes>45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50</vt:i4>
      </vt:variant>
    </vt:vector>
  </HeadingPairs>
  <TitlesOfParts>
    <vt:vector size="66" baseType="lpstr">
      <vt:lpstr>.Hiragino Kaku Gothic Interface W3</vt:lpstr>
      <vt:lpstr>.PingFang SC Regular</vt:lpstr>
      <vt:lpstr>Arial</vt:lpstr>
      <vt:lpstr>Calibri</vt:lpstr>
      <vt:lpstr>Calibri Light</vt:lpstr>
      <vt:lpstr>Garamond</vt:lpstr>
      <vt:lpstr>Roboto</vt:lpstr>
      <vt:lpstr>System Font Regular</vt:lpstr>
      <vt:lpstr>Tahoma</vt:lpstr>
      <vt:lpstr>Times New Roman</vt:lpstr>
      <vt:lpstr>Univers</vt:lpstr>
      <vt:lpstr>Wingdings</vt:lpstr>
      <vt:lpstr>ヒラギノ明朝 ProN W3</vt:lpstr>
      <vt:lpstr>CHC_WI_PPTtemp_Light_R102716</vt:lpstr>
      <vt:lpstr>Custom Design</vt:lpstr>
      <vt:lpstr>Blank</vt:lpstr>
      <vt:lpstr>PowerPoint Presentation</vt:lpstr>
      <vt:lpstr>Learning Objectives</vt:lpstr>
      <vt:lpstr>Zoom poll</vt:lpstr>
      <vt:lpstr>High doses of Opiates: Why?</vt:lpstr>
      <vt:lpstr>Nervous system pain differential</vt:lpstr>
      <vt:lpstr>PowerPoint Presentation</vt:lpstr>
      <vt:lpstr>Pain Questions</vt:lpstr>
      <vt:lpstr>Pharmacologic Agents Affect Pain Differently </vt:lpstr>
      <vt:lpstr>SSRI antidepressants</vt:lpstr>
      <vt:lpstr>SSRI antidepressants</vt:lpstr>
      <vt:lpstr>SSRI antidepressants</vt:lpstr>
      <vt:lpstr>SSRI antidepressants</vt:lpstr>
      <vt:lpstr>SSRI antidepressants</vt:lpstr>
      <vt:lpstr>SSRI antidepressants</vt:lpstr>
      <vt:lpstr>Atypical antidepressants</vt:lpstr>
      <vt:lpstr>Atypical antidepressants</vt:lpstr>
      <vt:lpstr>Atypical antidepressants</vt:lpstr>
      <vt:lpstr>Atypical antidepressants</vt:lpstr>
      <vt:lpstr>Atypical antidepressants</vt:lpstr>
      <vt:lpstr>Tricyclic antidepressants</vt:lpstr>
      <vt:lpstr>Tricyclic antidepressants</vt:lpstr>
      <vt:lpstr>Tricyclic Antidepressants: Adverse Effects (AE)</vt:lpstr>
      <vt:lpstr>Tricylic antidepressants</vt:lpstr>
      <vt:lpstr>Carbamazepine</vt:lpstr>
      <vt:lpstr>Oxcarbazepine</vt:lpstr>
      <vt:lpstr>Lamotrigine</vt:lpstr>
      <vt:lpstr>Topiramate</vt:lpstr>
      <vt:lpstr>Gabapentin</vt:lpstr>
      <vt:lpstr>Pregabalin</vt:lpstr>
      <vt:lpstr>Ketamine</vt:lpstr>
      <vt:lpstr>Antispasmodics</vt:lpstr>
      <vt:lpstr>Zoom poll</vt:lpstr>
      <vt:lpstr>Zoom poll</vt:lpstr>
      <vt:lpstr>PowerPoint Presentation</vt:lpstr>
      <vt:lpstr>Food diary</vt:lpstr>
      <vt:lpstr>PowerPoint Presentation</vt:lpstr>
      <vt:lpstr>Zoom poll</vt:lpstr>
      <vt:lpstr>Zoom poll</vt:lpstr>
      <vt:lpstr>Example patient 2</vt:lpstr>
      <vt:lpstr>PowerPoint Presentation</vt:lpstr>
      <vt:lpstr>PowerPoint Presentation</vt:lpstr>
      <vt:lpstr>PowerPoint Presentation</vt:lpstr>
      <vt:lpstr>PowerPoint Presentation</vt:lpstr>
      <vt:lpstr>PowerPoint Presentation</vt:lpstr>
      <vt:lpstr>Patient Example 2, 1 MO follow up</vt:lpstr>
      <vt:lpstr>Take home MED Points</vt:lpstr>
      <vt:lpstr>Questions?</vt:lpstr>
      <vt:lpstr>References</vt:lpstr>
      <vt:lpstr>References</vt:lpstr>
      <vt:lpstr>References</vt:lpstr>
    </vt:vector>
  </TitlesOfParts>
  <Company>Community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haddadm</dc:creator>
  <cp:lastModifiedBy>Amy Kennedy</cp:lastModifiedBy>
  <cp:revision>135</cp:revision>
  <dcterms:created xsi:type="dcterms:W3CDTF">2010-02-22T03:47:59Z</dcterms:created>
  <dcterms:modified xsi:type="dcterms:W3CDTF">2025-01-14T16:39:30Z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8E9DA551-54F5-4CB1-A7D5-245ECACCE64E</vt:lpwstr>
  </property>
  <property fmtid="{D5CDD505-2E9C-101B-9397-08002B2CF9AE}" pid="3" name="ArticulatePath">
    <vt:lpwstr>Project ECHO MAT Patient Assessment 2023- Marwan Haddad</vt:lpwstr>
  </property>
  <property fmtid="{D5CDD505-2E9C-101B-9397-08002B2CF9AE}" pid="4" name="SlidoAppVersion">
    <vt:lpwstr>1.8.0.4807</vt:lpwstr>
  </property>
</Properties>
</file>