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3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6"/>
  </p:notesMasterIdLst>
  <p:sldIdLst>
    <p:sldId id="334" r:id="rId3"/>
    <p:sldId id="461" r:id="rId4"/>
    <p:sldId id="308" r:id="rId5"/>
    <p:sldId id="463" r:id="rId6"/>
    <p:sldId id="335" r:id="rId7"/>
    <p:sldId id="464" r:id="rId8"/>
    <p:sldId id="465" r:id="rId9"/>
    <p:sldId id="466" r:id="rId10"/>
    <p:sldId id="467" r:id="rId11"/>
    <p:sldId id="468" r:id="rId12"/>
    <p:sldId id="469" r:id="rId13"/>
    <p:sldId id="489" r:id="rId14"/>
    <p:sldId id="471" r:id="rId15"/>
    <p:sldId id="472" r:id="rId16"/>
    <p:sldId id="473" r:id="rId17"/>
    <p:sldId id="474" r:id="rId18"/>
    <p:sldId id="475" r:id="rId19"/>
    <p:sldId id="490" r:id="rId20"/>
    <p:sldId id="488" r:id="rId21"/>
    <p:sldId id="402" r:id="rId22"/>
    <p:sldId id="486" r:id="rId23"/>
    <p:sldId id="446" r:id="rId24"/>
    <p:sldId id="476" r:id="rId25"/>
    <p:sldId id="477" r:id="rId26"/>
    <p:sldId id="478" r:id="rId27"/>
    <p:sldId id="479" r:id="rId28"/>
    <p:sldId id="480" r:id="rId29"/>
    <p:sldId id="481" r:id="rId30"/>
    <p:sldId id="482" r:id="rId31"/>
    <p:sldId id="483" r:id="rId32"/>
    <p:sldId id="484" r:id="rId33"/>
    <p:sldId id="485" r:id="rId34"/>
    <p:sldId id="48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1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77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8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88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77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56" tIns="44436" rIns="90456" bIns="44436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07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0563"/>
            <a:ext cx="4614862" cy="3460750"/>
          </a:xfrm>
          <a:ln cap="flat"/>
        </p:spPr>
      </p:sp>
    </p:spTree>
    <p:extLst>
      <p:ext uri="{BB962C8B-B14F-4D97-AF65-F5344CB8AC3E}">
        <p14:creationId xmlns:p14="http://schemas.microsoft.com/office/powerpoint/2010/main" val="2536588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1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324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59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596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720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905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068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289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833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251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985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</p:spTree>
    <p:extLst>
      <p:ext uri="{BB962C8B-B14F-4D97-AF65-F5344CB8AC3E}">
        <p14:creationId xmlns:p14="http://schemas.microsoft.com/office/powerpoint/2010/main" val="42018616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01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859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542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</p:spTree>
    <p:extLst>
      <p:ext uri="{BB962C8B-B14F-4D97-AF65-F5344CB8AC3E}">
        <p14:creationId xmlns:p14="http://schemas.microsoft.com/office/powerpoint/2010/main" val="24117295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30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159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735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31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14824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32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31873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94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38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16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7923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82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1841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7E64E-159B-417F-AC73-EC5D393CD68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3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5650" y="0"/>
            <a:ext cx="595076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706411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206" y="2268787"/>
            <a:ext cx="40182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35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43462" y="3262852"/>
            <a:ext cx="31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8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55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46207" y="641225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93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1643882" y="2962586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47254"/>
            <a:ext cx="5967420" cy="1424746"/>
          </a:xfrm>
        </p:spPr>
        <p:txBody>
          <a:bodyPr anchor="t">
            <a:normAutofit/>
          </a:bodyPr>
          <a:lstStyle>
            <a:lvl1pPr algn="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477" y="2268786"/>
            <a:ext cx="5843948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42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805818"/>
            <a:ext cx="5963238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54031" y="2052116"/>
            <a:ext cx="291897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977" y="2052115"/>
            <a:ext cx="2920667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47129" y="641223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929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1645238" y="636424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805818"/>
            <a:ext cx="596742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6964" y="2052115"/>
            <a:ext cx="2922350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6964" y="2851331"/>
            <a:ext cx="2920217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975" y="2052115"/>
            <a:ext cx="2924849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976" y="2851331"/>
            <a:ext cx="2924849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36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47129" y="641226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227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8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165616" y="1127550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743" y="1282452"/>
            <a:ext cx="1998271" cy="1903241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115" y="805818"/>
            <a:ext cx="4084709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7742" y="3186155"/>
            <a:ext cx="1998271" cy="2386397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38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60296" y="3229"/>
            <a:ext cx="3472301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66015" y="1127550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430" y="1282453"/>
            <a:ext cx="2978240" cy="1900473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7741" y="3182928"/>
            <a:ext cx="2978906" cy="2386394"/>
          </a:xfrm>
        </p:spPr>
        <p:txBody>
          <a:bodyPr>
            <a:normAutofit/>
          </a:bodyPr>
          <a:lstStyle>
            <a:lvl1pPr marL="0" indent="0" algn="l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70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1645677" y="641225"/>
            <a:ext cx="31172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965568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2433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7700901" y="450686"/>
            <a:ext cx="41563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75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9536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6564" y="970410"/>
            <a:ext cx="4850177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7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6" y="2105202"/>
            <a:ext cx="7020154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24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72313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968748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199" y="2052116"/>
            <a:ext cx="5847405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940390" y="5293464"/>
            <a:ext cx="2662729" cy="13716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413517" y="3683541"/>
            <a:ext cx="5885352" cy="134382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8806" y="164593"/>
            <a:ext cx="477545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721532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3303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55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35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05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81962" indent="-25374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331720" indent="-25374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81478" indent="-25374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31236" indent="-25374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qualitysafety.bmj.com/content/20/1/46.abstract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291682" y="1029808"/>
            <a:ext cx="8623718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Mark Splaine &amp; Emma Warshauer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January 23, 2025</a:t>
            </a:r>
            <a:endParaRPr lang="en-US" altLang="en-US" sz="3200" kern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056967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4525" y="5047792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Physician Assistant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432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21353334">
            <a:off x="80962" y="238100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INTERACTIVE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67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INFORMATIVE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 rot="730540">
            <a:off x="5992201" y="314847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SKILL BUILDING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362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 WORK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 rot="21287501">
            <a:off x="701247" y="959843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STRATEGIC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 rot="330888">
            <a:off x="5735387" y="100262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FOCUSED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19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1062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RELEVANT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051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16" y="1600200"/>
            <a:ext cx="681388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</a:rPr>
              <a:t>We will hear from some teams: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2"/>
                </a:solidFill>
              </a:rPr>
              <a:t>Fiona &amp; Sarah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2"/>
                </a:solidFill>
              </a:rPr>
              <a:t>Alexxis &amp; Modupe</a:t>
            </a:r>
            <a:endParaRPr lang="en-US" sz="2800" dirty="0" smtClean="0">
              <a:solidFill>
                <a:schemeClr val="tx2"/>
              </a:solidFill>
            </a:endParaRPr>
          </a:p>
          <a:p>
            <a:pPr lvl="2">
              <a:spcAft>
                <a:spcPts val="600"/>
              </a:spcAft>
            </a:pPr>
            <a:endParaRPr lang="en-US" sz="2800" dirty="0" smtClean="0">
              <a:solidFill>
                <a:schemeClr val="tx2"/>
              </a:solidFill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</a:rPr>
              <a:t>Share your summary in roughly 3 minutes so we have time for questions and 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816114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Examples from Teams</a:t>
            </a:r>
            <a:endParaRPr lang="en-US" sz="4400" b="1" i="1" dirty="0"/>
          </a:p>
        </p:txBody>
      </p:sp>
      <p:pic>
        <p:nvPicPr>
          <p:cNvPr id="3078" name="Picture 6" descr="Image result for participate in class stick figure 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1619250"/>
            <a:ext cx="21145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46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669162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Example – </a:t>
            </a:r>
            <a:r>
              <a:rPr lang="en-US" sz="4000" b="1" dirty="0" smtClean="0"/>
              <a:t>CHC Hartford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" y="1428749"/>
            <a:ext cx="9142814" cy="489648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4799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669162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Example – </a:t>
            </a:r>
            <a:r>
              <a:rPr lang="en-US" sz="4000" b="1" dirty="0" smtClean="0"/>
              <a:t>Holyoke HC</a:t>
            </a:r>
            <a:endParaRPr lang="en-US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4449"/>
            <a:ext cx="9144000" cy="5588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1121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922686"/>
            <a:ext cx="7816241" cy="1128373"/>
          </a:xfrm>
        </p:spPr>
        <p:txBody>
          <a:bodyPr>
            <a:noAutofit/>
          </a:bodyPr>
          <a:lstStyle/>
          <a:p>
            <a:r>
              <a:rPr lang="en-US" altLang="en-US" sz="4000" b="1" dirty="0"/>
              <a:t>Approach to Developing Measures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079" y="2164225"/>
            <a:ext cx="7816241" cy="368502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accent1"/>
                </a:solidFill>
              </a:rPr>
              <a:t>Understand your process</a:t>
            </a:r>
          </a:p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accent1"/>
                </a:solidFill>
              </a:rPr>
              <a:t>Know what question(s) you are trying to answer to achieve your aim</a:t>
            </a:r>
          </a:p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accent1"/>
                </a:solidFill>
              </a:rPr>
              <a:t>Develop a set of possible measures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Choose one (or a couple) of measures 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Define the measures and develop a method for collecting the data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47122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848927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Measure Definitions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406" y="1728757"/>
            <a:ext cx="7816241" cy="4063710"/>
          </a:xfrm>
        </p:spPr>
        <p:txBody>
          <a:bodyPr lIns="91423" tIns="45712" rIns="91423" bIns="45712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3600" dirty="0">
                <a:solidFill>
                  <a:schemeClr val="tx2"/>
                </a:solidFill>
              </a:rPr>
              <a:t>Conceptual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solidFill>
                  <a:schemeClr val="tx2"/>
                </a:solidFill>
              </a:rPr>
              <a:t>Brief statement describing a variable of </a:t>
            </a:r>
            <a:r>
              <a:rPr lang="en-US" altLang="en-US" sz="3200" dirty="0" smtClean="0">
                <a:solidFill>
                  <a:schemeClr val="tx2"/>
                </a:solidFill>
              </a:rPr>
              <a:t>interest</a:t>
            </a:r>
            <a:endParaRPr lang="en-US" altLang="en-US" sz="3200" dirty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solidFill>
                  <a:schemeClr val="tx2"/>
                </a:solidFill>
              </a:rPr>
              <a:t>Tells </a:t>
            </a:r>
            <a:r>
              <a:rPr lang="en-US" altLang="en-US" sz="3200" b="1" i="1" u="sng" dirty="0">
                <a:solidFill>
                  <a:schemeClr val="tx2"/>
                </a:solidFill>
              </a:rPr>
              <a:t>what</a:t>
            </a:r>
            <a:r>
              <a:rPr lang="en-US" altLang="en-US" sz="3200" dirty="0">
                <a:solidFill>
                  <a:schemeClr val="tx2"/>
                </a:solidFill>
              </a:rPr>
              <a:t> you want to </a:t>
            </a:r>
            <a:r>
              <a:rPr lang="en-US" altLang="en-US" sz="3200" dirty="0" smtClean="0">
                <a:solidFill>
                  <a:schemeClr val="tx2"/>
                </a:solidFill>
              </a:rPr>
              <a:t>measure</a:t>
            </a:r>
            <a:endParaRPr lang="en-US" altLang="en-US" sz="32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3600" dirty="0">
                <a:solidFill>
                  <a:schemeClr val="tx2"/>
                </a:solidFill>
              </a:rPr>
              <a:t>Operational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solidFill>
                  <a:schemeClr val="tx2"/>
                </a:solidFill>
              </a:rPr>
              <a:t>A clearly specified method for reliably sorting, classifying or measuring a </a:t>
            </a:r>
            <a:r>
              <a:rPr lang="en-US" altLang="en-US" sz="3200" dirty="0" smtClean="0">
                <a:solidFill>
                  <a:schemeClr val="tx2"/>
                </a:solidFill>
              </a:rPr>
              <a:t>variable</a:t>
            </a:r>
            <a:endParaRPr lang="en-US" altLang="en-US" sz="3200" dirty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solidFill>
                  <a:schemeClr val="tx2"/>
                </a:solidFill>
              </a:rPr>
              <a:t>Tells </a:t>
            </a:r>
            <a:r>
              <a:rPr lang="en-US" altLang="en-US" sz="3200" b="1" i="1" u="sng" dirty="0">
                <a:solidFill>
                  <a:schemeClr val="tx2"/>
                </a:solidFill>
              </a:rPr>
              <a:t>how</a:t>
            </a:r>
            <a:r>
              <a:rPr lang="en-US" altLang="en-US" sz="3200" dirty="0">
                <a:solidFill>
                  <a:schemeClr val="tx2"/>
                </a:solidFill>
              </a:rPr>
              <a:t> a variable should be </a:t>
            </a:r>
            <a:r>
              <a:rPr lang="en-US" altLang="en-US" sz="3200" dirty="0" smtClean="0">
                <a:solidFill>
                  <a:schemeClr val="tx2"/>
                </a:solidFill>
              </a:rPr>
              <a:t>measured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101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93117"/>
            <a:ext cx="7816241" cy="11283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Clean Room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24000"/>
            <a:ext cx="7816241" cy="470312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Think about the concept of room cleanliness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2"/>
                </a:solidFill>
              </a:rPr>
              <a:t>D</a:t>
            </a:r>
            <a:r>
              <a:rPr lang="en-US" altLang="en-US" dirty="0" smtClean="0">
                <a:solidFill>
                  <a:schemeClr val="tx2"/>
                </a:solidFill>
              </a:rPr>
              <a:t>efined as a room that is clean in the context of where the room is and what purpose the room serves.</a:t>
            </a:r>
          </a:p>
          <a:p>
            <a:pPr>
              <a:defRPr/>
            </a:pPr>
            <a:r>
              <a:rPr lang="en-US" altLang="en-US" u="sng" dirty="0" smtClean="0">
                <a:solidFill>
                  <a:schemeClr val="tx2"/>
                </a:solidFill>
              </a:rPr>
              <a:t>Provide examples of an operational definition for a clean room for </a:t>
            </a:r>
            <a:r>
              <a:rPr lang="en-US" altLang="en-US" dirty="0" smtClean="0">
                <a:solidFill>
                  <a:schemeClr val="tx2"/>
                </a:solidFill>
              </a:rPr>
              <a:t>:</a:t>
            </a:r>
          </a:p>
          <a:p>
            <a:pPr marL="958531" lvl="1" indent="-507458">
              <a:buFontTx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Teenager’s Bedroom </a:t>
            </a:r>
          </a:p>
          <a:p>
            <a:pPr marL="1353221" lvl="2" indent="-507458"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(Middletown, New Britain, Open Door, Holyoke, Yakima)</a:t>
            </a:r>
          </a:p>
          <a:p>
            <a:pPr marL="958531" lvl="1" indent="-507458">
              <a:buFontTx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Luxury Suite at Ritz Carleton Hotel </a:t>
            </a:r>
          </a:p>
          <a:p>
            <a:pPr marL="1353221" lvl="2" indent="-507458"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(DePaul, </a:t>
            </a:r>
            <a:r>
              <a:rPr lang="en-US" altLang="en-US" dirty="0" err="1" smtClean="0">
                <a:solidFill>
                  <a:schemeClr val="tx2"/>
                </a:solidFill>
              </a:rPr>
              <a:t>HealthLinc</a:t>
            </a:r>
            <a:r>
              <a:rPr lang="en-US" altLang="en-US" dirty="0" smtClean="0">
                <a:solidFill>
                  <a:schemeClr val="tx2"/>
                </a:solidFill>
              </a:rPr>
              <a:t>, Stamford, Meriden, Hartford)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429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5758" y="724461"/>
            <a:ext cx="6999663" cy="827473"/>
          </a:xfrm>
        </p:spPr>
        <p:txBody>
          <a:bodyPr lIns="91423" tIns="45712" rIns="91423" bIns="45712" anchor="t">
            <a:noAutofit/>
          </a:bodyPr>
          <a:lstStyle/>
          <a:p>
            <a:r>
              <a:rPr lang="en-US" altLang="en-US" sz="4000" b="1" dirty="0"/>
              <a:t>Questions for operationally defining a measure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406" y="2196048"/>
            <a:ext cx="7816241" cy="4740733"/>
          </a:xfrm>
        </p:spPr>
        <p:txBody>
          <a:bodyPr lIns="91423" tIns="45712" rIns="91423" bIns="45712"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is the phenomenon?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aspect will you measure?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How do you know the measure reflects the phenomenon faithfully?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How will measurement be made?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How will the measure be displayed?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Who will do the measurement and display?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69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72236"/>
            <a:ext cx="7816241" cy="752249"/>
          </a:xfrm>
        </p:spPr>
        <p:txBody>
          <a:bodyPr lIns="91423" tIns="45712" rIns="91423" bIns="45712" anchor="t"/>
          <a:lstStyle/>
          <a:p>
            <a:r>
              <a:rPr lang="en-US" altLang="en-US" sz="3900" b="1" dirty="0"/>
              <a:t>Diabetes Examples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37787" y="1674934"/>
          <a:ext cx="8868427" cy="443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7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7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36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Measure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Conceptual Definition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Operational Definition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65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HbA1c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Measure of average blood sugar control</a:t>
                      </a: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Lab test ordered on all diabetic patients every three months; results of last test entered into diabetic flowsheet before office visit by medical assistant; if test not up-to-date,</a:t>
                      </a:r>
                      <a:r>
                        <a:rPr lang="en-US" sz="1400" baseline="0" dirty="0" smtClean="0">
                          <a:effectLst/>
                        </a:rPr>
                        <a:t> patient is called by medical assistant and asked to have test done before next visit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2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Emotional Function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Patient’s self-assessment of </a:t>
                      </a:r>
                      <a:r>
                        <a:rPr lang="en-US" sz="1400" baseline="0" dirty="0" smtClean="0">
                          <a:effectLst/>
                        </a:rPr>
                        <a:t>depression symptoms</a:t>
                      </a: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Survey (PHQ9)</a:t>
                      </a:r>
                      <a:r>
                        <a:rPr lang="en-US" sz="1400" baseline="0" dirty="0" smtClean="0">
                          <a:effectLst/>
                        </a:rPr>
                        <a:t> given to patient upon check-in to appointment by receptionist</a:t>
                      </a:r>
                      <a:r>
                        <a:rPr lang="en-US" sz="1400" dirty="0" smtClean="0">
                          <a:effectLst/>
                        </a:rPr>
                        <a:t>; medical assistant computes score for completed survey</a:t>
                      </a:r>
                      <a:r>
                        <a:rPr lang="en-US" sz="1400" baseline="0" dirty="0" smtClean="0">
                          <a:effectLst/>
                        </a:rPr>
                        <a:t> and enters value into diabetes flowsheet</a:t>
                      </a:r>
                      <a:r>
                        <a:rPr lang="en-US" sz="1400" dirty="0" smtClean="0">
                          <a:effectLst/>
                        </a:rPr>
                        <a:t>; </a:t>
                      </a:r>
                      <a:r>
                        <a:rPr lang="en-US" sz="1400" dirty="0">
                          <a:effectLst/>
                        </a:rPr>
                        <a:t>done </a:t>
                      </a:r>
                      <a:r>
                        <a:rPr lang="en-US" sz="1400" dirty="0" smtClean="0">
                          <a:effectLst/>
                        </a:rPr>
                        <a:t>every six months for all diabetic patients.</a:t>
                      </a: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08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ER Visits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Patient</a:t>
                      </a:r>
                      <a:r>
                        <a:rPr lang="en-US" sz="1400" baseline="0" dirty="0" smtClean="0">
                          <a:effectLst/>
                        </a:rPr>
                        <a:t> use of Emergency Room for care</a:t>
                      </a: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Medical record review by a patient care technician confirms date of and reason for any Emergency Room visit in the previous six months; results of review entered into the diabetes flowsheet prior to office visit; done prior to every office visit for all diabetic patients.</a:t>
                      </a:r>
                      <a:endParaRPr lang="en-US" sz="14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41133" marR="411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97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669162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Example – </a:t>
            </a:r>
            <a:r>
              <a:rPr lang="en-US" sz="4000" b="1" dirty="0" smtClean="0"/>
              <a:t>DePaul CHC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5988" t="22917" r="25988" b="11459"/>
          <a:stretch/>
        </p:blipFill>
        <p:spPr>
          <a:xfrm>
            <a:off x="152400" y="1268264"/>
            <a:ext cx="8763000" cy="556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0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89433"/>
            <a:ext cx="5998191" cy="2571752"/>
          </a:xfrm>
        </p:spPr>
        <p:txBody>
          <a:bodyPr>
            <a:normAutofit fontScale="90000"/>
          </a:bodyPr>
          <a:lstStyle/>
          <a:p>
            <a:r>
              <a:rPr lang="en-US" dirty="0"/>
              <a:t>Evaluation of Psychiatric Re-Hospitalization at a Federally Qualified Health Center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5791" y="857250"/>
            <a:ext cx="4018200" cy="870160"/>
          </a:xfrm>
        </p:spPr>
        <p:txBody>
          <a:bodyPr>
            <a:normAutofit/>
          </a:bodyPr>
          <a:lstStyle/>
          <a:p>
            <a:r>
              <a:rPr lang="en-US" sz="1800" dirty="0"/>
              <a:t>DNP Project Defense</a:t>
            </a:r>
          </a:p>
        </p:txBody>
      </p:sp>
    </p:spTree>
    <p:extLst>
      <p:ext uri="{BB962C8B-B14F-4D97-AF65-F5344CB8AC3E}">
        <p14:creationId xmlns:p14="http://schemas.microsoft.com/office/powerpoint/2010/main" val="300188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6" y="701982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Session Goals</a:t>
            </a:r>
            <a:endParaRPr lang="en-US" altLang="en-US" b="1" dirty="0"/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52650"/>
            <a:ext cx="8267178" cy="463259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Appreciate the value of using balanced measures in quality improvement work</a:t>
            </a:r>
          </a:p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Construct a value compass of measures for a specific clinical </a:t>
            </a:r>
            <a:r>
              <a:rPr lang="en-US" sz="2800" dirty="0" smtClean="0">
                <a:solidFill>
                  <a:schemeClr val="tx2"/>
                </a:solidFill>
              </a:rPr>
              <a:t>example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Recognize the difference between a conceptual and an operational definition</a:t>
            </a:r>
          </a:p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Develop an operational definition for a measure</a:t>
            </a:r>
          </a:p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Formulate a plan for collecting data for a specific measure and identify potential associated challenges in the data collection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13952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Break!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218928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Take five minutes to recharge and refresh.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271016"/>
            <a:ext cx="2438400" cy="1624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2710" y="1201667"/>
            <a:ext cx="1812676" cy="1972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33" y="4419600"/>
            <a:ext cx="2657385" cy="18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Measure Discussion</a:t>
            </a:r>
            <a:endParaRPr lang="en-US" altLang="en-US" b="1" dirty="0"/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676400"/>
            <a:ext cx="8267178" cy="463259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break into team-based groups (15 minutes)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Each group will discuss one measure you think will be critical to your project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Questions: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Why is this measure critical?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Are the data for this measure currently available?</a:t>
            </a:r>
          </a:p>
          <a:p>
            <a:pPr marL="1371600" lvl="2" indent="-51435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If yes, what is the source for the data?</a:t>
            </a:r>
          </a:p>
          <a:p>
            <a:pPr marL="1371600" lvl="2" indent="-51435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If no, how are you thinking you might gather these data?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What issues or questions does you have related to gathering data for this measure?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 prepared to share your answers with the large group</a:t>
            </a:r>
          </a:p>
          <a:p>
            <a:pPr>
              <a:lnSpc>
                <a:spcPct val="110000"/>
              </a:lnSpc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41016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7620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Small Groups for Measure Discussion</a:t>
            </a:r>
            <a:endParaRPr lang="en-US" sz="4000" b="1" dirty="0"/>
          </a:p>
        </p:txBody>
      </p:sp>
      <p:pic>
        <p:nvPicPr>
          <p:cNvPr id="3078" name="Picture 6" descr="Image result for participate in class stick figure 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1619250"/>
            <a:ext cx="21145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6720" y="1371600"/>
            <a:ext cx="8229600" cy="5082382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will break into </a:t>
            </a:r>
            <a:r>
              <a:rPr lang="en-US" dirty="0" smtClean="0">
                <a:solidFill>
                  <a:schemeClr val="tx2"/>
                </a:solidFill>
              </a:rPr>
              <a:t>project groups: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CHC Meriden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CHC PMHNP’s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DePaul CHC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CHC Hartford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Montefiore MG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Holyoke HC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</a:rPr>
              <a:t>CHC </a:t>
            </a:r>
            <a:r>
              <a:rPr lang="en-US" dirty="0" smtClean="0">
                <a:solidFill>
                  <a:schemeClr val="tx2"/>
                </a:solidFill>
              </a:rPr>
              <a:t>Middletown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Yakima NHS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CHC Stamford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Open Door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CHC New London</a:t>
            </a:r>
          </a:p>
        </p:txBody>
      </p:sp>
    </p:spTree>
    <p:extLst>
      <p:ext uri="{BB962C8B-B14F-4D97-AF65-F5344CB8AC3E}">
        <p14:creationId xmlns:p14="http://schemas.microsoft.com/office/powerpoint/2010/main" val="14852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16" y="1764030"/>
            <a:ext cx="88712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</a:rPr>
              <a:t>Reporter’s summary from some groups -- share 1 or 2 highlights from the discussion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816114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Highlights from Project Groups</a:t>
            </a:r>
            <a:endParaRPr lang="en-US" sz="4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62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513567" y="1139156"/>
            <a:ext cx="8116866" cy="1128373"/>
          </a:xfrm>
        </p:spPr>
        <p:txBody>
          <a:bodyPr lIns="91423" tIns="45712" rIns="91423" bIns="45712" anchor="t">
            <a:normAutofit/>
          </a:bodyPr>
          <a:lstStyle/>
          <a:p>
            <a:pPr>
              <a:defRPr/>
            </a:pPr>
            <a:r>
              <a:rPr lang="en-US" altLang="en-US" b="1" dirty="0" smtClean="0"/>
              <a:t>Developing a data collection plan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2133600"/>
            <a:ext cx="7816241" cy="4063710"/>
          </a:xfrm>
        </p:spPr>
        <p:txBody>
          <a:bodyPr lIns="91423" tIns="45712" rIns="91423" bIns="45712"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Be clear about who does what when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Consider what is needed to collect the data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Try to build the data collection into the process of work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Pilot the data collection and then revise it as needed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176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58440"/>
            <a:ext cx="7816241" cy="112837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 smtClean="0"/>
              <a:t>Data Collection Plan Questions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711588"/>
            <a:ext cx="7816241" cy="508394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What data will you collect?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How will the data be analyzed?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Will the data be stratified?  If so, what will be the strata?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How much data will be collected?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When will data collection start and stop?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Who will collect the data and where?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Who needs what training to collect these data?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When will the data collection be piloted?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46639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95771"/>
            <a:ext cx="7816241" cy="1128374"/>
          </a:xfrm>
        </p:spPr>
        <p:txBody>
          <a:bodyPr lIns="91423" tIns="45712" rIns="91423" bIns="45712" anchor="ctr">
            <a:noAutofit/>
          </a:bodyPr>
          <a:lstStyle/>
          <a:p>
            <a:r>
              <a:rPr lang="en-US" altLang="en-US" b="1" dirty="0"/>
              <a:t>Issues that often come up…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954771"/>
            <a:ext cx="7816241" cy="3686018"/>
          </a:xfrm>
        </p:spPr>
        <p:txBody>
          <a:bodyPr lIns="91423" tIns="45712" rIns="91423" bIns="45712"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Deciding how much data you need</a:t>
            </a:r>
          </a:p>
          <a:p>
            <a:pPr>
              <a:lnSpc>
                <a:spcPct val="8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Understanding who might need training to collect the data</a:t>
            </a:r>
          </a:p>
          <a:p>
            <a:pPr>
              <a:lnSpc>
                <a:spcPct val="8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How to display the measure</a:t>
            </a:r>
          </a:p>
          <a:p>
            <a:pPr>
              <a:lnSpc>
                <a:spcPct val="8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Doing a pilot test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743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What haven’t we figured out yet?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Questions or issues that remain unclear?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55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Take-home Thoughts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Garrett or Emma </a:t>
            </a:r>
            <a:r>
              <a:rPr lang="en-US" altLang="en-US" dirty="0" smtClean="0">
                <a:solidFill>
                  <a:schemeClr val="tx2"/>
                </a:solidFill>
              </a:rPr>
              <a:t>– share 1 or 2 ideas you will take away from our discussion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256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95432"/>
            <a:ext cx="7816241" cy="1128373"/>
          </a:xfrm>
        </p:spPr>
        <p:txBody>
          <a:bodyPr/>
          <a:lstStyle/>
          <a:p>
            <a:r>
              <a:rPr lang="en-US" altLang="en-US" b="1" dirty="0" smtClean="0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823805"/>
            <a:ext cx="7816241" cy="4025446"/>
          </a:xfrm>
        </p:spPr>
        <p:txBody>
          <a:bodyPr/>
          <a:lstStyle/>
          <a:p>
            <a:r>
              <a:rPr lang="en-US" altLang="en-US" sz="2800" dirty="0">
                <a:solidFill>
                  <a:schemeClr val="tx2"/>
                </a:solidFill>
              </a:rPr>
              <a:t>Attention must be given to selecting, defining and collecting data for any measure</a:t>
            </a:r>
          </a:p>
          <a:p>
            <a:r>
              <a:rPr lang="en-US" altLang="en-US" sz="2800" dirty="0">
                <a:solidFill>
                  <a:schemeClr val="tx2"/>
                </a:solidFill>
              </a:rPr>
              <a:t>This always sounds easier than it actually is, so one should leave time to do this well</a:t>
            </a:r>
          </a:p>
          <a:p>
            <a:r>
              <a:rPr lang="en-US" altLang="en-US" sz="2800" dirty="0">
                <a:solidFill>
                  <a:schemeClr val="tx2"/>
                </a:solidFill>
              </a:rPr>
              <a:t>Practice is helpful, and even more useful when applied to something specific on which you are working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7706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altLang="en-US" b="1" dirty="0" smtClean="0"/>
              <a:t>Roles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8380"/>
            <a:ext cx="7816241" cy="4740113"/>
          </a:xfrm>
        </p:spPr>
        <p:txBody>
          <a:bodyPr lIns="90918" tIns="45457" rIns="90918" bIns="45457"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Theory burst presenter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Facilitator, timekeeper &amp; technical genius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Take-home thoughts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Garrett or Emma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322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5030" y="5515429"/>
            <a:ext cx="7199086" cy="4354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93703"/>
            <a:ext cx="7816241" cy="4287770"/>
          </a:xfrm>
        </p:spPr>
        <p:txBody>
          <a:bodyPr lIns="91423" tIns="45712" rIns="91423" bIns="45712"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Focus for next session on January 31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st</a:t>
            </a:r>
            <a:r>
              <a:rPr lang="en-US" altLang="en-US" dirty="0" smtClean="0">
                <a:solidFill>
                  <a:schemeClr val="tx2"/>
                </a:solidFill>
              </a:rPr>
              <a:t> is understanding variation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discuss how to identify different patterns of variation and what these patterns mean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learn about run charts as a new way to display data over time and analyze the data for the type(s) of variation present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Please read the following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Perla article on run charts (BMJ Quality and Safety)</a:t>
            </a:r>
          </a:p>
          <a:p>
            <a:pPr marL="457200" lvl="1" indent="0">
              <a:lnSpc>
                <a:spcPct val="110000"/>
              </a:lnSpc>
              <a:buNone/>
              <a:defRPr/>
            </a:pPr>
            <a:r>
              <a:rPr lang="en-US" altLang="en-US" sz="2600" i="1" dirty="0" smtClean="0">
                <a:solidFill>
                  <a:schemeClr val="tx2"/>
                </a:solidFill>
                <a:hlinkClick r:id="rId3"/>
              </a:rPr>
              <a:t>http</a:t>
            </a:r>
            <a:r>
              <a:rPr lang="en-US" altLang="en-US" sz="2600" i="1" dirty="0">
                <a:solidFill>
                  <a:schemeClr val="tx2"/>
                </a:solidFill>
                <a:hlinkClick r:id="rId3"/>
              </a:rPr>
              <a:t>://</a:t>
            </a:r>
            <a:r>
              <a:rPr lang="en-US" altLang="en-US" sz="2600" i="1" dirty="0" smtClean="0">
                <a:solidFill>
                  <a:schemeClr val="tx2"/>
                </a:solidFill>
                <a:hlinkClick r:id="rId3"/>
              </a:rPr>
              <a:t>qualitysafety.bmj.com/content/20/1/46.abstract</a:t>
            </a:r>
            <a:endParaRPr lang="en-US" altLang="en-US" sz="2600" i="1" dirty="0" smtClean="0">
              <a:solidFill>
                <a:schemeClr val="tx2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1423" tIns="45712" rIns="91423" bIns="45712"/>
          <a:lstStyle/>
          <a:p>
            <a:pPr eaLnBrk="1" hangingPunct="1"/>
            <a:r>
              <a:rPr lang="en-US" altLang="en-US" b="1" dirty="0" smtClean="0"/>
              <a:t>Session VII Assignment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30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177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63000" cy="4494790"/>
          </a:xfrm>
        </p:spPr>
        <p:txBody>
          <a:bodyPr lIns="90918" tIns="45457" rIns="90918" bIns="45457"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The next office hours will be on 2/6 from 11:00am-12:00pm EST</a:t>
            </a:r>
          </a:p>
          <a:p>
            <a:pPr>
              <a:lnSpc>
                <a:spcPct val="110000"/>
              </a:lnSpc>
              <a:defRPr/>
            </a:pPr>
            <a:endParaRPr lang="en-US" sz="2400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Email Mark if this time does not work for your team and you would like to meet at another time.</a:t>
            </a:r>
          </a:p>
          <a:p>
            <a:pPr>
              <a:lnSpc>
                <a:spcPct val="110000"/>
              </a:lnSpc>
              <a:defRPr/>
            </a:pPr>
            <a:endParaRPr lang="en-US" altLang="en-US" sz="2400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Have had several very productive conversations with teams thus far and welcome the opportunity to continue to help each team move forward in their work.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09600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Upcoming Office Hours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31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0602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93703"/>
            <a:ext cx="7816241" cy="4494790"/>
          </a:xfrm>
        </p:spPr>
        <p:txBody>
          <a:bodyPr lIns="90918" tIns="45457" rIns="90918" bIns="45457">
            <a:normAutofit/>
          </a:bodyPr>
          <a:lstStyle/>
          <a:p>
            <a:pPr marL="285750"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Langley GJ, Moen R, Nolan KM, Nolan, TW, Norman CL, and Provost LP.  </a:t>
            </a:r>
            <a:r>
              <a:rPr lang="en-US" sz="2400" u="sng" dirty="0">
                <a:solidFill>
                  <a:schemeClr val="tx2"/>
                </a:solidFill>
              </a:rPr>
              <a:t>The Improvement Guide: A Practical Approach to Enhancing Organizational Performance (2</a:t>
            </a:r>
            <a:r>
              <a:rPr lang="en-US" sz="2400" u="sng" baseline="30000" dirty="0">
                <a:solidFill>
                  <a:schemeClr val="tx2"/>
                </a:solidFill>
              </a:rPr>
              <a:t>nd</a:t>
            </a:r>
            <a:r>
              <a:rPr lang="en-US" sz="2400" u="sng" dirty="0">
                <a:solidFill>
                  <a:schemeClr val="tx2"/>
                </a:solidFill>
              </a:rPr>
              <a:t> Edition)</a:t>
            </a:r>
            <a:r>
              <a:rPr lang="en-US" sz="2400" dirty="0">
                <a:solidFill>
                  <a:schemeClr val="tx2"/>
                </a:solidFill>
              </a:rPr>
              <a:t>.  San Francisco, CA: </a:t>
            </a:r>
            <a:r>
              <a:rPr lang="en-US" sz="2400" dirty="0" err="1">
                <a:solidFill>
                  <a:schemeClr val="tx2"/>
                </a:solidFill>
              </a:rPr>
              <a:t>Jossey</a:t>
            </a:r>
            <a:r>
              <a:rPr lang="en-US" sz="2400" dirty="0">
                <a:solidFill>
                  <a:schemeClr val="tx2"/>
                </a:solidFill>
              </a:rPr>
              <a:t>-Bass, 2009. Chapter 1, pp 23-25.</a:t>
            </a:r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Nelson EC, Splaine ME, </a:t>
            </a:r>
            <a:r>
              <a:rPr lang="en-US" sz="2400" dirty="0" err="1">
                <a:solidFill>
                  <a:schemeClr val="tx2"/>
                </a:solidFill>
              </a:rPr>
              <a:t>Batalden</a:t>
            </a:r>
            <a:r>
              <a:rPr lang="en-US" sz="2400" dirty="0">
                <a:solidFill>
                  <a:schemeClr val="tx2"/>
                </a:solidFill>
              </a:rPr>
              <a:t> PB, Plume SK.  Building measurement and data collection into medical practice.  Ann Intern Med 1998; 128(6): 460-466.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George ML, Rowlands D, Price M, and </a:t>
            </a:r>
            <a:r>
              <a:rPr lang="en-US" sz="2400" dirty="0" err="1">
                <a:solidFill>
                  <a:schemeClr val="tx2"/>
                </a:solidFill>
              </a:rPr>
              <a:t>Maxley</a:t>
            </a:r>
            <a:r>
              <a:rPr lang="en-US" sz="2400" dirty="0">
                <a:solidFill>
                  <a:schemeClr val="tx2"/>
                </a:solidFill>
              </a:rPr>
              <a:t> J.  </a:t>
            </a:r>
            <a:r>
              <a:rPr lang="en-US" sz="2400" u="sng" dirty="0">
                <a:solidFill>
                  <a:schemeClr val="tx2"/>
                </a:solidFill>
              </a:rPr>
              <a:t>The Lean Six Sigma Pocket </a:t>
            </a:r>
            <a:r>
              <a:rPr lang="en-US" sz="2400" u="sng" dirty="0" err="1">
                <a:solidFill>
                  <a:schemeClr val="tx2"/>
                </a:solidFill>
              </a:rPr>
              <a:t>Toolbook</a:t>
            </a:r>
            <a:r>
              <a:rPr lang="en-US" sz="2400" dirty="0">
                <a:solidFill>
                  <a:schemeClr val="tx2"/>
                </a:solidFill>
              </a:rPr>
              <a:t>.  New York, NY: McGraw-Hill, 2005. Chapters 6 and 7, pp 104-118.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References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0204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892314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Ideas for Team Measures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3" y="1828800"/>
            <a:ext cx="9090396" cy="3810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2511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6" y="672954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/>
              <a:t>Agenda</a:t>
            </a: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600200"/>
            <a:ext cx="8267178" cy="463259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Welcome (5 </a:t>
            </a:r>
            <a:r>
              <a:rPr lang="en-US" sz="2800" dirty="0">
                <a:solidFill>
                  <a:schemeClr val="tx2"/>
                </a:solidFill>
              </a:rPr>
              <a:t>mins)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Balanced </a:t>
            </a:r>
            <a:r>
              <a:rPr lang="en-US" sz="2800" dirty="0">
                <a:solidFill>
                  <a:schemeClr val="tx2"/>
                </a:solidFill>
              </a:rPr>
              <a:t>measures (5 mins)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Measure examples from teams (15 </a:t>
            </a:r>
            <a:r>
              <a:rPr lang="en-US" sz="2800" dirty="0" err="1">
                <a:solidFill>
                  <a:schemeClr val="tx2"/>
                </a:solidFill>
              </a:rPr>
              <a:t>mins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2"/>
                </a:solidFill>
              </a:rPr>
              <a:t>Defining measures </a:t>
            </a:r>
            <a:r>
              <a:rPr lang="en-US" sz="2800" dirty="0" smtClean="0">
                <a:solidFill>
                  <a:schemeClr val="tx2"/>
                </a:solidFill>
              </a:rPr>
              <a:t>(15 </a:t>
            </a:r>
            <a:r>
              <a:rPr lang="en-US" sz="2800" dirty="0" err="1">
                <a:solidFill>
                  <a:schemeClr val="tx2"/>
                </a:solidFill>
              </a:rPr>
              <a:t>mins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Measure Example from Garrett (10 </a:t>
            </a:r>
            <a:r>
              <a:rPr lang="en-US" sz="2800" dirty="0" err="1" smtClean="0">
                <a:solidFill>
                  <a:schemeClr val="tx2"/>
                </a:solidFill>
              </a:rPr>
              <a:t>mins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Break (5 </a:t>
            </a:r>
            <a:r>
              <a:rPr lang="en-US" sz="2800" dirty="0" err="1" smtClean="0">
                <a:solidFill>
                  <a:schemeClr val="tx2"/>
                </a:solidFill>
              </a:rPr>
              <a:t>mins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Small group discussion in teams (25 </a:t>
            </a:r>
            <a:r>
              <a:rPr lang="en-US" sz="2800" dirty="0" err="1" smtClean="0">
                <a:solidFill>
                  <a:schemeClr val="tx2"/>
                </a:solidFill>
              </a:rPr>
              <a:t>mins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altLang="en-US" sz="2800" dirty="0" smtClean="0">
                <a:solidFill>
                  <a:schemeClr val="tx2"/>
                </a:solidFill>
              </a:rPr>
              <a:t>Data collection plans (5 </a:t>
            </a:r>
            <a:r>
              <a:rPr lang="en-US" altLang="en-US" sz="2800" dirty="0">
                <a:solidFill>
                  <a:schemeClr val="tx2"/>
                </a:solidFill>
              </a:rPr>
              <a:t>mins)</a:t>
            </a:r>
          </a:p>
          <a:p>
            <a:pPr>
              <a:defRPr/>
            </a:pPr>
            <a:r>
              <a:rPr lang="en-US" altLang="en-US" sz="2800" dirty="0">
                <a:solidFill>
                  <a:schemeClr val="tx2"/>
                </a:solidFill>
              </a:rPr>
              <a:t>Summary and take-home points </a:t>
            </a:r>
            <a:r>
              <a:rPr lang="en-US" altLang="en-US" sz="2800" dirty="0" smtClean="0">
                <a:solidFill>
                  <a:schemeClr val="tx2"/>
                </a:solidFill>
              </a:rPr>
              <a:t>(3 </a:t>
            </a:r>
            <a:r>
              <a:rPr lang="en-US" altLang="en-US" sz="2800" dirty="0">
                <a:solidFill>
                  <a:schemeClr val="tx2"/>
                </a:solidFill>
              </a:rPr>
              <a:t>mins</a:t>
            </a:r>
            <a:r>
              <a:rPr lang="en-US" altLang="en-US" sz="2800" dirty="0" smtClean="0">
                <a:solidFill>
                  <a:schemeClr val="tx2"/>
                </a:solidFill>
              </a:rPr>
              <a:t>)</a:t>
            </a:r>
          </a:p>
          <a:p>
            <a:pPr>
              <a:defRPr/>
            </a:pPr>
            <a:r>
              <a:rPr lang="en-US" altLang="en-US" sz="2800" dirty="0" smtClean="0">
                <a:solidFill>
                  <a:schemeClr val="tx2"/>
                </a:solidFill>
              </a:rPr>
              <a:t>Preview of next session (2 mins)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60849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overview of Quality Improvement (10/10/24)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Care </a:t>
            </a:r>
            <a:r>
              <a:rPr lang="en-US" sz="2400" i="1" dirty="0">
                <a:solidFill>
                  <a:schemeClr val="bg1"/>
                </a:solidFill>
              </a:rPr>
              <a:t>Observations &amp; Stakeholder Considerations (10/24/24)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Organizing </a:t>
            </a:r>
            <a:r>
              <a:rPr lang="en-US" sz="2400" i="1" dirty="0">
                <a:solidFill>
                  <a:schemeClr val="bg1"/>
                </a:solidFill>
              </a:rPr>
              <a:t>your Improvement Project (11/14/24)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Global </a:t>
            </a:r>
            <a:r>
              <a:rPr lang="en-US" sz="2400" i="1" dirty="0">
                <a:solidFill>
                  <a:schemeClr val="bg1"/>
                </a:solidFill>
              </a:rPr>
              <a:t>Aim and Fishbone Diagram (12/12/24)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Process </a:t>
            </a:r>
            <a:r>
              <a:rPr lang="en-US" sz="2400" i="1" dirty="0">
                <a:solidFill>
                  <a:schemeClr val="bg1"/>
                </a:solidFill>
              </a:rPr>
              <a:t>Mapping (Flowcharts) (1/9/25)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Measurement </a:t>
            </a:r>
            <a:r>
              <a:rPr lang="en-US" sz="2400" b="1" dirty="0">
                <a:solidFill>
                  <a:schemeClr val="tx2"/>
                </a:solidFill>
              </a:rPr>
              <a:t>to Inform Change (1/23/25 </a:t>
            </a:r>
            <a:r>
              <a:rPr lang="en-US" sz="2400" dirty="0">
                <a:solidFill>
                  <a:schemeClr val="tx2"/>
                </a:solidFill>
              </a:rPr>
              <a:t>&amp; 1/30/25)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An </a:t>
            </a:r>
            <a:r>
              <a:rPr lang="en-US" sz="2400" dirty="0">
                <a:solidFill>
                  <a:schemeClr val="tx2"/>
                </a:solidFill>
              </a:rPr>
              <a:t>Approach to Testing a Change (2/13/25)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Communication </a:t>
            </a:r>
            <a:r>
              <a:rPr lang="en-US" sz="2400" dirty="0">
                <a:solidFill>
                  <a:schemeClr val="tx2"/>
                </a:solidFill>
              </a:rPr>
              <a:t>about your Improvement Effort (2/27/25)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Stakeholder </a:t>
            </a:r>
            <a:r>
              <a:rPr lang="en-US" sz="2400" dirty="0">
                <a:solidFill>
                  <a:schemeClr val="tx2"/>
                </a:solidFill>
              </a:rPr>
              <a:t>Analysis &amp; Conflict Management (3/13/25)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Managing </a:t>
            </a:r>
            <a:r>
              <a:rPr lang="en-US" sz="2400" dirty="0">
                <a:solidFill>
                  <a:schemeClr val="tx2"/>
                </a:solidFill>
              </a:rPr>
              <a:t>Up and Gaining Leadership Buy-In (3/27/25)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(4/10/25)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and More About Cycles of Change (4/24/25)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Sustaining </a:t>
            </a:r>
            <a:r>
              <a:rPr lang="en-US" sz="2400" dirty="0">
                <a:solidFill>
                  <a:schemeClr val="tx2"/>
                </a:solidFill>
              </a:rPr>
              <a:t>your Improvement Effort (5/8/25)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Resident </a:t>
            </a:r>
            <a:r>
              <a:rPr lang="en-US" sz="2400" dirty="0">
                <a:solidFill>
                  <a:schemeClr val="tx2"/>
                </a:solidFill>
              </a:rPr>
              <a:t>Presentations (5/22/25, 6/12/25, 6/26/25)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9966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Curriculum Plan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6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38955"/>
            <a:ext cx="7816241" cy="1128373"/>
          </a:xfrm>
        </p:spPr>
        <p:txBody>
          <a:bodyPr/>
          <a:lstStyle/>
          <a:p>
            <a:r>
              <a:rPr lang="en-US" altLang="en-US" b="1" dirty="0" smtClean="0"/>
              <a:t>Model for Improvement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9342" y="2345409"/>
            <a:ext cx="1830720" cy="368094"/>
          </a:xfrm>
          <a:prstGeom prst="rect">
            <a:avLst/>
          </a:prstGeom>
          <a:noFill/>
        </p:spPr>
        <p:txBody>
          <a:bodyPr wrap="none" lIns="90215" tIns="45107" rIns="90215" bIns="45107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+mn-lt"/>
              </a:rPr>
              <a:t>Three questions...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49655" y="3925131"/>
            <a:ext cx="1676575" cy="922092"/>
          </a:xfrm>
          <a:prstGeom prst="rect">
            <a:avLst/>
          </a:prstGeom>
          <a:noFill/>
        </p:spPr>
        <p:txBody>
          <a:bodyPr wrap="none" lIns="90215" tIns="45107" rIns="90215" bIns="45107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+mn-lt"/>
              </a:rPr>
              <a:t>…coupled with</a:t>
            </a:r>
          </a:p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+mn-lt"/>
              </a:rPr>
              <a:t>an approach for</a:t>
            </a:r>
          </a:p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+mn-lt"/>
              </a:rPr>
              <a:t>testing change.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78071" y="5903644"/>
            <a:ext cx="5274483" cy="337316"/>
          </a:xfrm>
          <a:prstGeom prst="rect">
            <a:avLst/>
          </a:prstGeom>
          <a:noFill/>
        </p:spPr>
        <p:txBody>
          <a:bodyPr wrap="none" lIns="90215" tIns="45107" rIns="90215" bIns="45107">
            <a:spAutoFit/>
          </a:bodyPr>
          <a:lstStyle/>
          <a:p>
            <a:pPr>
              <a:defRPr/>
            </a:pPr>
            <a:r>
              <a:rPr lang="en-US" sz="1600" i="1" dirty="0">
                <a:solidFill>
                  <a:schemeClr val="tx2"/>
                </a:solidFill>
              </a:rPr>
              <a:t>Langley GJ, et. al. </a:t>
            </a:r>
            <a:r>
              <a:rPr lang="en-US" sz="1600" i="1" u="sng" dirty="0">
                <a:solidFill>
                  <a:schemeClr val="tx2"/>
                </a:solidFill>
              </a:rPr>
              <a:t>The Improvement Guide (2</a:t>
            </a:r>
            <a:r>
              <a:rPr lang="en-US" sz="1600" i="1" u="sng" baseline="30000" dirty="0">
                <a:solidFill>
                  <a:schemeClr val="tx2"/>
                </a:solidFill>
              </a:rPr>
              <a:t>nd</a:t>
            </a:r>
            <a:r>
              <a:rPr lang="en-US" sz="1600" i="1" u="sng" dirty="0">
                <a:solidFill>
                  <a:schemeClr val="tx2"/>
                </a:solidFill>
              </a:rPr>
              <a:t> Edition)</a:t>
            </a:r>
            <a:r>
              <a:rPr lang="en-US" sz="1600" i="1" dirty="0">
                <a:solidFill>
                  <a:schemeClr val="tx2"/>
                </a:solidFill>
              </a:rPr>
              <a:t>, 2009.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8099" y="1843910"/>
            <a:ext cx="5110619" cy="163121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338305" indent="-338305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2"/>
                </a:solidFill>
              </a:rPr>
              <a:t>What are we trying to accomplish? (Aim)</a:t>
            </a:r>
          </a:p>
          <a:p>
            <a:pPr marL="338305" indent="-338305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2"/>
                </a:solidFill>
              </a:rPr>
              <a:t>How will we know that a change is an improvement?  (Measures)</a:t>
            </a:r>
          </a:p>
          <a:p>
            <a:pPr marL="338305" indent="-338305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2"/>
                </a:solidFill>
              </a:rPr>
              <a:t>What change can we make that will result in improvement? (Change)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1903956" y="4791785"/>
            <a:ext cx="1878904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1903956" y="3851474"/>
            <a:ext cx="1878904" cy="1879054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en-US" sz="2400" b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843408" y="3851474"/>
            <a:ext cx="0" cy="1879054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tx2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2880986" y="4226031"/>
            <a:ext cx="63511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</a:rPr>
              <a:t>Plan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973366" y="4903054"/>
            <a:ext cx="47641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</a:rPr>
              <a:t>Do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2052703" y="4903054"/>
            <a:ext cx="77457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</a:rPr>
              <a:t>Study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193621" y="4226031"/>
            <a:ext cx="52931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</a:rPr>
              <a:t>Act</a:t>
            </a:r>
          </a:p>
        </p:txBody>
      </p:sp>
      <p:sp>
        <p:nvSpPr>
          <p:cNvPr id="6" name="Bent Arrow 5"/>
          <p:cNvSpPr/>
          <p:nvPr/>
        </p:nvSpPr>
        <p:spPr bwMode="auto">
          <a:xfrm rot="10800000">
            <a:off x="4045907" y="3655575"/>
            <a:ext cx="601249" cy="946580"/>
          </a:xfrm>
          <a:prstGeom prst="ben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18" name="Bent Arrow 17"/>
          <p:cNvSpPr/>
          <p:nvPr/>
        </p:nvSpPr>
        <p:spPr bwMode="auto">
          <a:xfrm rot="16200000">
            <a:off x="866995" y="3828241"/>
            <a:ext cx="946580" cy="601249"/>
          </a:xfrm>
          <a:prstGeom prst="ben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20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en-US" sz="1400" b="0" dirty="0">
              <a:solidFill>
                <a:schemeClr val="tx2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3992" y="2148944"/>
            <a:ext cx="4103163" cy="670455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0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939855"/>
            <a:ext cx="7816241" cy="827473"/>
          </a:xfrm>
        </p:spPr>
        <p:txBody>
          <a:bodyPr lIns="91407" tIns="45704" rIns="91407" bIns="45704" anchor="t">
            <a:normAutofit/>
          </a:bodyPr>
          <a:lstStyle/>
          <a:p>
            <a:r>
              <a:rPr lang="en-US" altLang="en-US" sz="4000" b="1" dirty="0">
                <a:latin typeface="+mn-lt"/>
              </a:rPr>
              <a:t>Value Compass Diabetes Care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66499" y="1879206"/>
            <a:ext cx="29390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i="1">
                <a:solidFill>
                  <a:srgbClr val="00B050"/>
                </a:solidFill>
                <a:latin typeface="+mn-lt"/>
              </a:rPr>
              <a:t>Functional Status</a:t>
            </a:r>
            <a:endParaRPr lang="en-US" altLang="en-US" b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3920647" y="3145492"/>
            <a:ext cx="1443625" cy="1570319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/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800" b="0">
              <a:latin typeface="+mn-lt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634630" y="3158029"/>
            <a:ext cx="1566" cy="150763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4570435" y="3158029"/>
            <a:ext cx="129957" cy="184928"/>
          </a:xfrm>
          <a:custGeom>
            <a:avLst/>
            <a:gdLst>
              <a:gd name="T0" fmla="*/ 2147483647 w 83"/>
              <a:gd name="T1" fmla="*/ 2147483647 h 118"/>
              <a:gd name="T2" fmla="*/ 2147483647 w 83"/>
              <a:gd name="T3" fmla="*/ 2147483647 h 118"/>
              <a:gd name="T4" fmla="*/ 2147483647 w 83"/>
              <a:gd name="T5" fmla="*/ 0 h 118"/>
              <a:gd name="T6" fmla="*/ 0 w 83"/>
              <a:gd name="T7" fmla="*/ 2147483647 h 118"/>
              <a:gd name="T8" fmla="*/ 2147483647 w 83"/>
              <a:gd name="T9" fmla="*/ 2147483647 h 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3" h="118">
                <a:moveTo>
                  <a:pt x="41" y="83"/>
                </a:moveTo>
                <a:lnTo>
                  <a:pt x="83" y="118"/>
                </a:lnTo>
                <a:lnTo>
                  <a:pt x="41" y="0"/>
                </a:lnTo>
                <a:lnTo>
                  <a:pt x="0" y="118"/>
                </a:lnTo>
                <a:lnTo>
                  <a:pt x="41" y="83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1" name="Freeform 7"/>
          <p:cNvSpPr>
            <a:spLocks/>
          </p:cNvSpPr>
          <p:nvPr/>
        </p:nvSpPr>
        <p:spPr bwMode="auto">
          <a:xfrm>
            <a:off x="4570435" y="4479166"/>
            <a:ext cx="129957" cy="186494"/>
          </a:xfrm>
          <a:custGeom>
            <a:avLst/>
            <a:gdLst>
              <a:gd name="T0" fmla="*/ 2147483647 w 83"/>
              <a:gd name="T1" fmla="*/ 2147483647 h 119"/>
              <a:gd name="T2" fmla="*/ 0 w 83"/>
              <a:gd name="T3" fmla="*/ 0 h 119"/>
              <a:gd name="T4" fmla="*/ 2147483647 w 83"/>
              <a:gd name="T5" fmla="*/ 2147483647 h 119"/>
              <a:gd name="T6" fmla="*/ 2147483647 w 83"/>
              <a:gd name="T7" fmla="*/ 0 h 119"/>
              <a:gd name="T8" fmla="*/ 2147483647 w 83"/>
              <a:gd name="T9" fmla="*/ 2147483647 h 1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3" h="119">
                <a:moveTo>
                  <a:pt x="41" y="35"/>
                </a:moveTo>
                <a:lnTo>
                  <a:pt x="0" y="0"/>
                </a:lnTo>
                <a:lnTo>
                  <a:pt x="41" y="119"/>
                </a:lnTo>
                <a:lnTo>
                  <a:pt x="83" y="0"/>
                </a:lnTo>
                <a:lnTo>
                  <a:pt x="41" y="35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920647" y="3900874"/>
            <a:ext cx="1431099" cy="156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3" name="Freeform 9"/>
          <p:cNvSpPr>
            <a:spLocks/>
          </p:cNvSpPr>
          <p:nvPr/>
        </p:nvSpPr>
        <p:spPr bwMode="auto">
          <a:xfrm>
            <a:off x="3920647" y="3835053"/>
            <a:ext cx="186325" cy="130077"/>
          </a:xfrm>
          <a:custGeom>
            <a:avLst/>
            <a:gdLst>
              <a:gd name="T0" fmla="*/ 2147483647 w 119"/>
              <a:gd name="T1" fmla="*/ 2147483647 h 83"/>
              <a:gd name="T2" fmla="*/ 2147483647 w 119"/>
              <a:gd name="T3" fmla="*/ 0 h 83"/>
              <a:gd name="T4" fmla="*/ 0 w 119"/>
              <a:gd name="T5" fmla="*/ 2147483647 h 83"/>
              <a:gd name="T6" fmla="*/ 2147483647 w 119"/>
              <a:gd name="T7" fmla="*/ 2147483647 h 83"/>
              <a:gd name="T8" fmla="*/ 2147483647 w 119"/>
              <a:gd name="T9" fmla="*/ 2147483647 h 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9" h="83">
                <a:moveTo>
                  <a:pt x="83" y="42"/>
                </a:moveTo>
                <a:lnTo>
                  <a:pt x="119" y="0"/>
                </a:lnTo>
                <a:lnTo>
                  <a:pt x="0" y="42"/>
                </a:lnTo>
                <a:lnTo>
                  <a:pt x="119" y="83"/>
                </a:lnTo>
                <a:lnTo>
                  <a:pt x="83" y="4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4" name="Freeform 10"/>
          <p:cNvSpPr>
            <a:spLocks/>
          </p:cNvSpPr>
          <p:nvPr/>
        </p:nvSpPr>
        <p:spPr bwMode="auto">
          <a:xfrm>
            <a:off x="5165421" y="3835053"/>
            <a:ext cx="186324" cy="130077"/>
          </a:xfrm>
          <a:custGeom>
            <a:avLst/>
            <a:gdLst>
              <a:gd name="T0" fmla="*/ 2147483647 w 119"/>
              <a:gd name="T1" fmla="*/ 2147483647 h 83"/>
              <a:gd name="T2" fmla="*/ 0 w 119"/>
              <a:gd name="T3" fmla="*/ 2147483647 h 83"/>
              <a:gd name="T4" fmla="*/ 2147483647 w 119"/>
              <a:gd name="T5" fmla="*/ 2147483647 h 83"/>
              <a:gd name="T6" fmla="*/ 0 w 119"/>
              <a:gd name="T7" fmla="*/ 0 h 83"/>
              <a:gd name="T8" fmla="*/ 2147483647 w 119"/>
              <a:gd name="T9" fmla="*/ 2147483647 h 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9" h="83">
                <a:moveTo>
                  <a:pt x="36" y="42"/>
                </a:moveTo>
                <a:lnTo>
                  <a:pt x="0" y="83"/>
                </a:lnTo>
                <a:lnTo>
                  <a:pt x="119" y="42"/>
                </a:lnTo>
                <a:lnTo>
                  <a:pt x="0" y="0"/>
                </a:lnTo>
                <a:lnTo>
                  <a:pt x="36" y="4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215" tIns="45107" rIns="90215" bIns="45107"/>
          <a:lstStyle/>
          <a:p>
            <a:endParaRPr lang="en-US" sz="2800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962934" y="3646991"/>
            <a:ext cx="200054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i="1">
                <a:solidFill>
                  <a:srgbClr val="00B050"/>
                </a:solidFill>
                <a:latin typeface="+mn-lt"/>
              </a:rPr>
              <a:t>Satisfaction</a:t>
            </a:r>
            <a:endParaRPr lang="en-US" altLang="en-US" b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98455" y="3584303"/>
            <a:ext cx="30118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i="1" dirty="0">
                <a:solidFill>
                  <a:srgbClr val="00B050"/>
                </a:solidFill>
                <a:latin typeface="+mn-lt"/>
              </a:rPr>
              <a:t>Clinical Outcomes</a:t>
            </a:r>
            <a:endParaRPr lang="en-US" altLang="en-US" b="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193633" y="4913276"/>
            <a:ext cx="89127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i="1">
                <a:solidFill>
                  <a:srgbClr val="00B050"/>
                </a:solidFill>
                <a:latin typeface="+mn-lt"/>
              </a:rPr>
              <a:t>Costs</a:t>
            </a:r>
            <a:endParaRPr lang="en-US" altLang="en-US" b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2838185" y="5430448"/>
            <a:ext cx="183960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Medications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384627" y="5347387"/>
            <a:ext cx="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800" b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2863237" y="5806572"/>
            <a:ext cx="1636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solidFill>
                  <a:schemeClr val="tx2"/>
                </a:solidFill>
                <a:latin typeface="+mn-lt"/>
              </a:rPr>
              <a:t>Clinic visits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5356443" y="5623212"/>
            <a:ext cx="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800" b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4984268" y="5427968"/>
            <a:ext cx="169116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Admissions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368969" y="5900602"/>
            <a:ext cx="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800" b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5159632" y="5804092"/>
            <a:ext cx="123912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chemeClr val="tx2"/>
                </a:solidFill>
                <a:latin typeface="+mn-lt"/>
              </a:rPr>
              <a:t>ED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visits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840810" y="4101475"/>
            <a:ext cx="25696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Hemoglobin A1C 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690498" y="4527749"/>
            <a:ext cx="29819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solidFill>
                  <a:schemeClr val="tx2"/>
                </a:solidFill>
                <a:latin typeface="+mn-lt"/>
              </a:rPr>
              <a:t>Medication changes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101758" y="2330555"/>
            <a:ext cx="33021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Emotional functioning</a:t>
            </a:r>
            <a:endParaRPr lang="en-US" altLang="en-US" sz="2800" b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3012510" y="2698845"/>
            <a:ext cx="347204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solidFill>
                  <a:schemeClr val="tx2"/>
                </a:solidFill>
                <a:latin typeface="+mn-lt"/>
              </a:rPr>
              <a:t>Days missed from work</a:t>
            </a:r>
            <a:endParaRPr lang="en-US" altLang="en-US" sz="2800" b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5561556" y="4151625"/>
            <a:ext cx="309879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solidFill>
                  <a:schemeClr val="tx2"/>
                </a:solidFill>
                <a:latin typeface="+mn-lt"/>
              </a:rPr>
              <a:t>Patient’s perspective</a:t>
            </a:r>
          </a:p>
        </p:txBody>
      </p:sp>
      <p:sp>
        <p:nvSpPr>
          <p:cNvPr id="27" name="Slide Number Placeholder 5"/>
          <p:cNvSpPr txBox="1">
            <a:spLocks noGrp="1"/>
          </p:cNvSpPr>
          <p:nvPr/>
        </p:nvSpPr>
        <p:spPr bwMode="auto">
          <a:xfrm>
            <a:off x="6552679" y="6074198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0498" y="4139434"/>
            <a:ext cx="2719926" cy="392928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401882" y="4179956"/>
            <a:ext cx="3437317" cy="402555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747009" y="5842051"/>
            <a:ext cx="3805670" cy="392928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82628" y="5468407"/>
            <a:ext cx="1899172" cy="392928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610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53401"/>
            <a:ext cx="7816241" cy="4723599"/>
          </a:xfrm>
        </p:spPr>
        <p:txBody>
          <a:bodyPr lIns="90918" tIns="45457" rIns="90918" bIns="45457"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Revise your flowchart, if needed, based on today’s discussion or additional ideas you have about the actual process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Watch the video on Balanced Measures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Next, review your process and brainstorm as a group about a balanced set of measures for your process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Assignment for Session VI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9283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73585"/>
            <a:ext cx="8229600" cy="1307615"/>
          </a:xfrm>
        </p:spPr>
        <p:txBody>
          <a:bodyPr>
            <a:normAutofit/>
          </a:bodyPr>
          <a:lstStyle/>
          <a:p>
            <a:r>
              <a:rPr lang="en-US" b="1" dirty="0" smtClean="0"/>
              <a:t>Poll Question?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87" y="1828800"/>
            <a:ext cx="8486503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Tell us about your experience in drafting some possible measures related to your project (select one).</a:t>
            </a:r>
            <a:endParaRPr lang="en-US" sz="3600" dirty="0" smtClean="0">
              <a:solidFill>
                <a:schemeClr val="tx2"/>
              </a:solidFill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>
                <a:solidFill>
                  <a:schemeClr val="tx2"/>
                </a:solidFill>
              </a:rPr>
              <a:t>It was pretty straightforward; we have a few in mind.</a:t>
            </a:r>
            <a:endParaRPr lang="en-US" sz="2400" dirty="0">
              <a:solidFill>
                <a:schemeClr val="tx2"/>
              </a:solidFill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>
                <a:solidFill>
                  <a:schemeClr val="tx2"/>
                </a:solidFill>
              </a:rPr>
              <a:t>It was a bit challenging; we came up with one or two.</a:t>
            </a:r>
            <a:endParaRPr lang="en-US" sz="2400" dirty="0">
              <a:solidFill>
                <a:schemeClr val="tx2"/>
              </a:solidFill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>
                <a:solidFill>
                  <a:schemeClr val="tx2"/>
                </a:solidFill>
              </a:rPr>
              <a:t>It was hard; we are not sure about how to do this.</a:t>
            </a:r>
            <a:endParaRPr lang="en-US" sz="2400" dirty="0">
              <a:solidFill>
                <a:schemeClr val="tx2"/>
              </a:solidFill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>
                <a:solidFill>
                  <a:schemeClr val="tx2"/>
                </a:solidFill>
              </a:rPr>
              <a:t>Our team did not get that far in our work.</a:t>
            </a: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tx2"/>
              </a:solidFill>
            </a:endParaRPr>
          </a:p>
          <a:p>
            <a:pPr marL="0" indent="0" algn="ctr">
              <a:buNone/>
              <a:defRPr/>
            </a:pPr>
            <a:r>
              <a:rPr lang="en-US" b="1" i="1" dirty="0" smtClean="0">
                <a:solidFill>
                  <a:schemeClr val="tx2"/>
                </a:solidFill>
              </a:rPr>
              <a:t>Thanks for sharing!</a:t>
            </a:r>
            <a:endParaRPr lang="en-US" b="1" i="1" dirty="0">
              <a:solidFill>
                <a:schemeClr val="tx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94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12715</TotalTime>
  <Words>1633</Words>
  <Application>Microsoft Office PowerPoint</Application>
  <PresentationFormat>On-screen Show (4:3)</PresentationFormat>
  <Paragraphs>272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MS PGothic</vt:lpstr>
      <vt:lpstr>Aharoni</vt:lpstr>
      <vt:lpstr>Arial</vt:lpstr>
      <vt:lpstr>Calibri</vt:lpstr>
      <vt:lpstr>Garamond</vt:lpstr>
      <vt:lpstr>MS Shell Dlg 2</vt:lpstr>
      <vt:lpstr>Times New Roman</vt:lpstr>
      <vt:lpstr>Wingdings</vt:lpstr>
      <vt:lpstr>Wingdings 3</vt:lpstr>
      <vt:lpstr>CHC_WI_PPTtemp_Option2_R052416</vt:lpstr>
      <vt:lpstr>Madison</vt:lpstr>
      <vt:lpstr>PowerPoint Presentation</vt:lpstr>
      <vt:lpstr>Session Goals</vt:lpstr>
      <vt:lpstr>Roles</vt:lpstr>
      <vt:lpstr>Agenda</vt:lpstr>
      <vt:lpstr>PowerPoint Presentation</vt:lpstr>
      <vt:lpstr>Model for Improvement</vt:lpstr>
      <vt:lpstr>Value Compass Diabetes Care</vt:lpstr>
      <vt:lpstr>Assignment for Session VI</vt:lpstr>
      <vt:lpstr>Poll Question?</vt:lpstr>
      <vt:lpstr>PowerPoint Presentation</vt:lpstr>
      <vt:lpstr>PowerPoint Presentation</vt:lpstr>
      <vt:lpstr>PowerPoint Presentation</vt:lpstr>
      <vt:lpstr>Approach to Developing Measures</vt:lpstr>
      <vt:lpstr>Measure Definitions</vt:lpstr>
      <vt:lpstr>Clean Room Example</vt:lpstr>
      <vt:lpstr>Questions for operationally defining a measure</vt:lpstr>
      <vt:lpstr>Diabetes Examples</vt:lpstr>
      <vt:lpstr>PowerPoint Presentation</vt:lpstr>
      <vt:lpstr>Evaluation of Psychiatric Re-Hospitalization at a Federally Qualified Health Center</vt:lpstr>
      <vt:lpstr>Break!</vt:lpstr>
      <vt:lpstr>Measure Discussion</vt:lpstr>
      <vt:lpstr>PowerPoint Presentation</vt:lpstr>
      <vt:lpstr>PowerPoint Presentation</vt:lpstr>
      <vt:lpstr>Developing a data collection plan</vt:lpstr>
      <vt:lpstr>Data Collection Plan Questions</vt:lpstr>
      <vt:lpstr>Issues that often come up…</vt:lpstr>
      <vt:lpstr>What haven’t we figured out yet?</vt:lpstr>
      <vt:lpstr>Take-home Thoughts</vt:lpstr>
      <vt:lpstr>Summary</vt:lpstr>
      <vt:lpstr>Session VII Assignment</vt:lpstr>
      <vt:lpstr>Upcoming Office Hours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202</cp:revision>
  <dcterms:created xsi:type="dcterms:W3CDTF">2016-09-01T16:53:39Z</dcterms:created>
  <dcterms:modified xsi:type="dcterms:W3CDTF">2025-01-23T13:57:08Z</dcterms:modified>
</cp:coreProperties>
</file>