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346" r:id="rId2"/>
    <p:sldId id="349" r:id="rId3"/>
    <p:sldId id="35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71" autoAdjust="0"/>
  </p:normalViewPr>
  <p:slideViewPr>
    <p:cSldViewPr>
      <p:cViewPr varScale="1">
        <p:scale>
          <a:sx n="64" d="100"/>
          <a:sy n="64" d="100"/>
        </p:scale>
        <p:origin x="148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866979655712051"/>
          <c:y val="9.004739336492891E-2"/>
          <c:w val="0.83724569640062596"/>
          <c:h val="0.7488151658767772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FBS</c:v>
                </c:pt>
              </c:strCache>
            </c:strRef>
          </c:tx>
          <c:spPr>
            <a:ln w="44582">
              <a:solidFill>
                <a:srgbClr val="00B050"/>
              </a:solidFill>
              <a:prstDash val="solid"/>
            </a:ln>
          </c:spPr>
          <c:marker>
            <c:symbol val="circle"/>
            <c:size val="6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81</c:v>
                </c:pt>
                <c:pt idx="1">
                  <c:v>98</c:v>
                </c:pt>
                <c:pt idx="2">
                  <c:v>110</c:v>
                </c:pt>
                <c:pt idx="3">
                  <c:v>99</c:v>
                </c:pt>
                <c:pt idx="4">
                  <c:v>95</c:v>
                </c:pt>
                <c:pt idx="5">
                  <c:v>98</c:v>
                </c:pt>
                <c:pt idx="6">
                  <c:v>120</c:v>
                </c:pt>
                <c:pt idx="7">
                  <c:v>96</c:v>
                </c:pt>
                <c:pt idx="8">
                  <c:v>90</c:v>
                </c:pt>
                <c:pt idx="9">
                  <c:v>91</c:v>
                </c:pt>
                <c:pt idx="10">
                  <c:v>85</c:v>
                </c:pt>
                <c:pt idx="11">
                  <c:v>108</c:v>
                </c:pt>
                <c:pt idx="12">
                  <c:v>99</c:v>
                </c:pt>
                <c:pt idx="13">
                  <c:v>92</c:v>
                </c:pt>
                <c:pt idx="14">
                  <c:v>107</c:v>
                </c:pt>
                <c:pt idx="15">
                  <c:v>102</c:v>
                </c:pt>
                <c:pt idx="16">
                  <c:v>83</c:v>
                </c:pt>
                <c:pt idx="17">
                  <c:v>92</c:v>
                </c:pt>
                <c:pt idx="18">
                  <c:v>125</c:v>
                </c:pt>
                <c:pt idx="19">
                  <c:v>98</c:v>
                </c:pt>
                <c:pt idx="20">
                  <c:v>107</c:v>
                </c:pt>
                <c:pt idx="21">
                  <c:v>105</c:v>
                </c:pt>
                <c:pt idx="22">
                  <c:v>109</c:v>
                </c:pt>
                <c:pt idx="23">
                  <c:v>105</c:v>
                </c:pt>
                <c:pt idx="24">
                  <c:v>116</c:v>
                </c:pt>
                <c:pt idx="25">
                  <c:v>104</c:v>
                </c:pt>
                <c:pt idx="26">
                  <c:v>105</c:v>
                </c:pt>
                <c:pt idx="27">
                  <c:v>110</c:v>
                </c:pt>
                <c:pt idx="28">
                  <c:v>80</c:v>
                </c:pt>
                <c:pt idx="29">
                  <c:v>130</c:v>
                </c:pt>
                <c:pt idx="30">
                  <c:v>113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314-4ADE-BDFF-4A74BCDD008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Median</c:v>
                </c:pt>
              </c:strCache>
            </c:strRef>
          </c:tx>
          <c:spPr>
            <a:ln w="44582">
              <a:solidFill>
                <a:srgbClr val="0070C0"/>
              </a:solidFill>
              <a:prstDash val="solid"/>
            </a:ln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102</c:v>
                </c:pt>
                <c:pt idx="1">
                  <c:v>102</c:v>
                </c:pt>
                <c:pt idx="2">
                  <c:v>102</c:v>
                </c:pt>
                <c:pt idx="3">
                  <c:v>102</c:v>
                </c:pt>
                <c:pt idx="4">
                  <c:v>102</c:v>
                </c:pt>
                <c:pt idx="5">
                  <c:v>102</c:v>
                </c:pt>
                <c:pt idx="6">
                  <c:v>102</c:v>
                </c:pt>
                <c:pt idx="7">
                  <c:v>102</c:v>
                </c:pt>
                <c:pt idx="8">
                  <c:v>102</c:v>
                </c:pt>
                <c:pt idx="9">
                  <c:v>102</c:v>
                </c:pt>
                <c:pt idx="10">
                  <c:v>102</c:v>
                </c:pt>
                <c:pt idx="11">
                  <c:v>102</c:v>
                </c:pt>
                <c:pt idx="12">
                  <c:v>102</c:v>
                </c:pt>
                <c:pt idx="13">
                  <c:v>102</c:v>
                </c:pt>
                <c:pt idx="14">
                  <c:v>102</c:v>
                </c:pt>
                <c:pt idx="15">
                  <c:v>102</c:v>
                </c:pt>
                <c:pt idx="16">
                  <c:v>102</c:v>
                </c:pt>
                <c:pt idx="17">
                  <c:v>102</c:v>
                </c:pt>
                <c:pt idx="18">
                  <c:v>102</c:v>
                </c:pt>
                <c:pt idx="19">
                  <c:v>102</c:v>
                </c:pt>
                <c:pt idx="20">
                  <c:v>102</c:v>
                </c:pt>
                <c:pt idx="21">
                  <c:v>102</c:v>
                </c:pt>
                <c:pt idx="22">
                  <c:v>102</c:v>
                </c:pt>
                <c:pt idx="23">
                  <c:v>102</c:v>
                </c:pt>
                <c:pt idx="24">
                  <c:v>102</c:v>
                </c:pt>
                <c:pt idx="25">
                  <c:v>102</c:v>
                </c:pt>
                <c:pt idx="26">
                  <c:v>102</c:v>
                </c:pt>
                <c:pt idx="27">
                  <c:v>102</c:v>
                </c:pt>
                <c:pt idx="28">
                  <c:v>102</c:v>
                </c:pt>
                <c:pt idx="29">
                  <c:v>102</c:v>
                </c:pt>
                <c:pt idx="30">
                  <c:v>102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314-4ADE-BDFF-4A74BCDD008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spPr>
            <a:ln w="14861">
              <a:solidFill>
                <a:srgbClr val="00FF00"/>
              </a:solidFill>
              <a:prstDash val="solid"/>
            </a:ln>
          </c:spPr>
          <c:marker>
            <c:symbol val="triangle"/>
            <c:size val="5"/>
            <c:spPr>
              <a:solidFill>
                <a:srgbClr val="00FF00"/>
              </a:solidFill>
              <a:ln>
                <a:solidFill>
                  <a:srgbClr val="00FF00"/>
                </a:solidFill>
                <a:prstDash val="solid"/>
              </a:ln>
            </c:spPr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</c:numCache>
            </c:numRef>
          </c:cat>
          <c:val>
            <c:numRef>
              <c:f>Sheet1!$D$2:$D$32</c:f>
              <c:numCache>
                <c:formatCode>General</c:formatCode>
                <c:ptCount val="31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314-4ADE-BDFF-4A74BCDD008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spPr>
            <a:ln w="14861">
              <a:solidFill>
                <a:srgbClr val="00FFFF"/>
              </a:solidFill>
              <a:prstDash val="solid"/>
            </a:ln>
          </c:spPr>
          <c:marker>
            <c:symbol val="x"/>
            <c:size val="5"/>
            <c:spPr>
              <a:noFill/>
              <a:ln>
                <a:solidFill>
                  <a:srgbClr val="00FFFF"/>
                </a:solidFill>
                <a:prstDash val="solid"/>
              </a:ln>
            </c:spPr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</c:numCache>
            </c:numRef>
          </c:cat>
          <c:val>
            <c:numRef>
              <c:f>Sheet1!$E$2:$E$32</c:f>
              <c:numCache>
                <c:formatCode>General</c:formatCode>
                <c:ptCount val="31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314-4ADE-BDFF-4A74BCDD00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7806208"/>
        <c:axId val="36379968"/>
      </c:lineChart>
      <c:catAx>
        <c:axId val="187806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71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6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6379968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6379968"/>
        <c:scaling>
          <c:orientation val="minMax"/>
          <c:max val="200"/>
          <c:min val="60"/>
        </c:scaling>
        <c:delete val="0"/>
        <c:axPos val="l"/>
        <c:majorGridlines>
          <c:spPr>
            <a:ln w="14861">
              <a:noFill/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71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80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7806208"/>
        <c:crosses val="autoZero"/>
        <c:crossBetween val="between"/>
      </c:valAx>
      <c:spPr>
        <a:noFill/>
        <a:ln w="2972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106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21FE2-E792-4DF8-8099-7A6AF6BD10CD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FBD2D-0805-48FF-AB52-683E231FD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18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935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14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994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733455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62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964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5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541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14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843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20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8B149-E0F2-46F0-AC55-6D3947D2FD4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8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95575" y="841884"/>
            <a:ext cx="7816241" cy="783592"/>
          </a:xfrm>
        </p:spPr>
        <p:txBody>
          <a:bodyPr lIns="90950" tIns="45473" rIns="90950" bIns="45473" anchor="t"/>
          <a:lstStyle/>
          <a:p>
            <a:r>
              <a:rPr lang="en-US" altLang="en-US" sz="4400" b="1" dirty="0">
                <a:effectLst/>
                <a:latin typeface="Calibri" panose="020F0502020204030204" pitchFamily="34" charset="0"/>
              </a:rPr>
              <a:t>Run </a:t>
            </a:r>
            <a:r>
              <a:rPr lang="en-US" altLang="en-US" sz="4400" b="1" dirty="0" smtClean="0">
                <a:effectLst/>
                <a:latin typeface="Calibri" panose="020F0502020204030204" pitchFamily="34" charset="0"/>
              </a:rPr>
              <a:t>Chart Example</a:t>
            </a:r>
            <a:endParaRPr lang="en-US" altLang="en-US" sz="4400" b="1" dirty="0">
              <a:effectLst/>
              <a:latin typeface="Calibri" panose="020F0502020204030204" pitchFamily="34" charset="0"/>
            </a:endParaRP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4177085"/>
              </p:ext>
            </p:extLst>
          </p:nvPr>
        </p:nvGraphicFramePr>
        <p:xfrm>
          <a:off x="639523" y="1404862"/>
          <a:ext cx="8090422" cy="47127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4193117" y="5981973"/>
            <a:ext cx="919573" cy="460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746" tIns="44871" rIns="89746" bIns="44871">
            <a:spAutoFit/>
          </a:bodyPr>
          <a:lstStyle>
            <a:lvl1pPr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897622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Monotype Sorts"/>
              <a:buNone/>
            </a:pPr>
            <a:r>
              <a:rPr lang="en-US" altLang="en-US" sz="2400">
                <a:solidFill>
                  <a:srgbClr val="000000"/>
                </a:solidFill>
                <a:cs typeface="Arial" pitchFamily="34" charset="0"/>
              </a:rPr>
              <a:t>Days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 rot="16200000">
            <a:off x="-1622018" y="3358069"/>
            <a:ext cx="4296251" cy="460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746" tIns="44871" rIns="89746" bIns="44871">
            <a:spAutoFit/>
          </a:bodyPr>
          <a:lstStyle>
            <a:lvl1pPr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897622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Monotype Sorts"/>
              <a:buNone/>
            </a:pPr>
            <a:r>
              <a:rPr lang="en-US" altLang="en-US" sz="2400" dirty="0">
                <a:solidFill>
                  <a:srgbClr val="000000"/>
                </a:solidFill>
                <a:cs typeface="Arial" pitchFamily="34" charset="0"/>
              </a:rPr>
              <a:t>Fasting Blood Sugar (mg/dl)</a:t>
            </a:r>
          </a:p>
        </p:txBody>
      </p:sp>
    </p:spTree>
    <p:extLst>
      <p:ext uri="{BB962C8B-B14F-4D97-AF65-F5344CB8AC3E}">
        <p14:creationId xmlns:p14="http://schemas.microsoft.com/office/powerpoint/2010/main" val="36006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673321"/>
            <a:ext cx="7816241" cy="1309091"/>
          </a:xfrm>
        </p:spPr>
        <p:txBody>
          <a:bodyPr lIns="90966" tIns="45482" rIns="90966" bIns="45482" anchor="t">
            <a:noAutofit/>
          </a:bodyPr>
          <a:lstStyle/>
          <a:p>
            <a:r>
              <a:rPr lang="en-US" altLang="en-US" b="1" dirty="0" smtClean="0"/>
              <a:t>Non-Random Patterns</a:t>
            </a:r>
            <a:br>
              <a:rPr lang="en-US" altLang="en-US" b="1" dirty="0" smtClean="0"/>
            </a:br>
            <a:r>
              <a:rPr lang="en-US" altLang="en-US" b="1" dirty="0" smtClean="0"/>
              <a:t>on Run Charts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2025929"/>
            <a:ext cx="7816241" cy="4186178"/>
          </a:xfrm>
        </p:spPr>
        <p:txBody>
          <a:bodyPr lIns="90966" tIns="45482" rIns="90966" bIns="45482"/>
          <a:lstStyle/>
          <a:p>
            <a:pPr>
              <a:lnSpc>
                <a:spcPct val="80000"/>
              </a:lnSpc>
            </a:pPr>
            <a:r>
              <a:rPr lang="en-US" altLang="en-US" sz="2800" dirty="0">
                <a:solidFill>
                  <a:schemeClr val="tx2"/>
                </a:solidFill>
              </a:rPr>
              <a:t>The presence of a </a:t>
            </a:r>
            <a:r>
              <a:rPr lang="en-US" altLang="en-US" sz="2800" u="sng" dirty="0">
                <a:solidFill>
                  <a:schemeClr val="tx2"/>
                </a:solidFill>
              </a:rPr>
              <a:t>shift</a:t>
            </a:r>
            <a:r>
              <a:rPr lang="en-US" altLang="en-US" sz="2800" dirty="0">
                <a:solidFill>
                  <a:schemeClr val="tx2"/>
                </a:solidFill>
              </a:rPr>
              <a:t> in the process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>
                <a:solidFill>
                  <a:schemeClr val="tx2"/>
                </a:solidFill>
              </a:rPr>
              <a:t>A run that is too long (6 or more consecutive points on one side of the median)</a:t>
            </a:r>
          </a:p>
          <a:p>
            <a:pPr>
              <a:lnSpc>
                <a:spcPct val="80000"/>
              </a:lnSpc>
            </a:pPr>
            <a:r>
              <a:rPr lang="en-US" altLang="en-US" sz="2800" dirty="0" smtClean="0">
                <a:solidFill>
                  <a:schemeClr val="tx2"/>
                </a:solidFill>
              </a:rPr>
              <a:t>The </a:t>
            </a:r>
            <a:r>
              <a:rPr lang="en-US" altLang="en-US" sz="2800" dirty="0">
                <a:solidFill>
                  <a:schemeClr val="tx2"/>
                </a:solidFill>
              </a:rPr>
              <a:t>presence of a </a:t>
            </a:r>
            <a:r>
              <a:rPr lang="en-US" altLang="en-US" sz="2800" u="sng" dirty="0">
                <a:solidFill>
                  <a:schemeClr val="tx2"/>
                </a:solidFill>
              </a:rPr>
              <a:t>trend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>
                <a:solidFill>
                  <a:schemeClr val="tx2"/>
                </a:solidFill>
              </a:rPr>
              <a:t>A run with consecutive increases or decreases in data (5 or more consecutive points)</a:t>
            </a:r>
          </a:p>
          <a:p>
            <a:pPr>
              <a:lnSpc>
                <a:spcPct val="80000"/>
              </a:lnSpc>
            </a:pPr>
            <a:r>
              <a:rPr lang="en-US" altLang="en-US" sz="2800" dirty="0">
                <a:solidFill>
                  <a:schemeClr val="tx2"/>
                </a:solidFill>
              </a:rPr>
              <a:t>The presence of </a:t>
            </a:r>
            <a:r>
              <a:rPr lang="en-US" altLang="en-US" sz="2800" u="sng" dirty="0">
                <a:solidFill>
                  <a:schemeClr val="tx2"/>
                </a:solidFill>
              </a:rPr>
              <a:t>too much or too little variability</a:t>
            </a:r>
            <a:r>
              <a:rPr lang="en-US" altLang="en-US" sz="2800" dirty="0">
                <a:solidFill>
                  <a:schemeClr val="tx2"/>
                </a:solidFill>
              </a:rPr>
              <a:t> 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>
                <a:solidFill>
                  <a:schemeClr val="tx2"/>
                </a:solidFill>
              </a:rPr>
              <a:t>Too few or too many runs (depends on number of points on the chart)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07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66" tIns="45482" rIns="90966" bIns="45482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prstClr val="white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</a:t>
            </a:fld>
            <a:endParaRPr lang="en-US" altLang="en-US" sz="1400" b="0" dirty="0">
              <a:solidFill>
                <a:prstClr val="white"/>
              </a:solidFill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811" y="5981524"/>
            <a:ext cx="4943367" cy="337316"/>
          </a:xfrm>
          <a:prstGeom prst="rect">
            <a:avLst/>
          </a:prstGeom>
          <a:noFill/>
        </p:spPr>
        <p:txBody>
          <a:bodyPr wrap="none" lIns="89811" tIns="44904" rIns="89811" bIns="44904">
            <a:spAutoFit/>
          </a:bodyPr>
          <a:lstStyle/>
          <a:p>
            <a:pPr defTabSz="454905">
              <a:defRPr/>
            </a:pPr>
            <a:r>
              <a:rPr lang="en-US" sz="1600" i="1" dirty="0" err="1">
                <a:solidFill>
                  <a:prstClr val="white"/>
                </a:solidFill>
              </a:rPr>
              <a:t>Perla</a:t>
            </a:r>
            <a:r>
              <a:rPr lang="en-US" sz="1600" i="1" dirty="0">
                <a:solidFill>
                  <a:prstClr val="white"/>
                </a:solidFill>
              </a:rPr>
              <a:t>, Provost, and Murray.  BMJ </a:t>
            </a:r>
            <a:r>
              <a:rPr lang="en-US" sz="1600" i="1" dirty="0" err="1">
                <a:solidFill>
                  <a:prstClr val="white"/>
                </a:solidFill>
              </a:rPr>
              <a:t>Qual</a:t>
            </a:r>
            <a:r>
              <a:rPr lang="en-US" sz="1600" i="1" dirty="0">
                <a:solidFill>
                  <a:prstClr val="white"/>
                </a:solidFill>
              </a:rPr>
              <a:t> </a:t>
            </a:r>
            <a:r>
              <a:rPr lang="en-US" sz="1600" i="1" dirty="0" err="1">
                <a:solidFill>
                  <a:prstClr val="white"/>
                </a:solidFill>
              </a:rPr>
              <a:t>Saf</a:t>
            </a:r>
            <a:r>
              <a:rPr lang="en-US" sz="1600" i="1" dirty="0">
                <a:solidFill>
                  <a:prstClr val="white"/>
                </a:solidFill>
              </a:rPr>
              <a:t>. 2011;20:46-51</a:t>
            </a:r>
          </a:p>
        </p:txBody>
      </p:sp>
    </p:spTree>
    <p:extLst>
      <p:ext uri="{BB962C8B-B14F-4D97-AF65-F5344CB8AC3E}">
        <p14:creationId xmlns:p14="http://schemas.microsoft.com/office/powerpoint/2010/main" val="173238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4"/>
          <p:cNvSpPr txBox="1">
            <a:spLocks noChangeArrowheads="1"/>
          </p:cNvSpPr>
          <p:nvPr/>
        </p:nvSpPr>
        <p:spPr bwMode="auto">
          <a:xfrm>
            <a:off x="62630" y="6513219"/>
            <a:ext cx="8928970" cy="33815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91047" tIns="45522" rIns="91047" bIns="45522">
            <a:spAutoFit/>
          </a:bodyPr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b="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Source:  </a:t>
            </a:r>
            <a:r>
              <a:rPr lang="en-US" altLang="en-US" sz="1600" b="0" i="1" dirty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Perla, Provost, and Murray.  BMJ </a:t>
            </a:r>
            <a:r>
              <a:rPr lang="en-US" altLang="en-US" sz="1600" b="0" i="1" dirty="0" err="1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Qual</a:t>
            </a:r>
            <a:r>
              <a:rPr lang="en-US" altLang="en-US" sz="1600" b="0" i="1" dirty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 </a:t>
            </a:r>
            <a:r>
              <a:rPr lang="en-US" altLang="en-US" sz="1600" b="0" i="1" dirty="0" err="1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Saf</a:t>
            </a:r>
            <a:r>
              <a:rPr lang="en-US" altLang="en-US" sz="1600" b="0" i="1" dirty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. 2011;20:46-51</a:t>
            </a:r>
          </a:p>
        </p:txBody>
      </p:sp>
      <p:sp>
        <p:nvSpPr>
          <p:cNvPr id="18435" name="Slide Number Placeholder 5"/>
          <p:cNvSpPr txBox="1">
            <a:spLocks noGrp="1"/>
          </p:cNvSpPr>
          <p:nvPr/>
        </p:nvSpPr>
        <p:spPr bwMode="auto">
          <a:xfrm>
            <a:off x="6552702" y="6248366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47" tIns="45522" rIns="91047" bIns="45522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6B9D777E-F237-4965-9F12-37680F4BBA11}" type="slidenum">
              <a:rPr lang="en-US" altLang="en-US" sz="1400" b="0">
                <a:solidFill>
                  <a:srgbClr val="000099"/>
                </a:solidFill>
                <a:latin typeface="Times New Roman" pitchFamily="18" charset="0"/>
                <a:ea typeface="MS PGothic" pitchFamily="34" charset="-128"/>
                <a:cs typeface="Arial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</a:t>
            </a:fld>
            <a:endParaRPr lang="en-US" altLang="en-US" sz="1400" b="0">
              <a:solidFill>
                <a:srgbClr val="000099"/>
              </a:solidFill>
              <a:latin typeface="Times New Roman" pitchFamily="18" charset="0"/>
              <a:ea typeface="MS PGothic" pitchFamily="34" charset="-128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819749"/>
              </p:ext>
            </p:extLst>
          </p:nvPr>
        </p:nvGraphicFramePr>
        <p:xfrm>
          <a:off x="217716" y="685806"/>
          <a:ext cx="8752113" cy="580035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6132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97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91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5421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smtClean="0"/>
                        <a:t>Table. Runs Rule Guidance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69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/>
                        <a:t>Number of observations excluding points on the </a:t>
                      </a:r>
                      <a:r>
                        <a:rPr lang="en-US" sz="1600" b="1" u="none" strike="noStrike" dirty="0" smtClean="0"/>
                        <a:t>median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/>
                        <a:t>Lower limit for the number of runs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/>
                        <a:t>Upper limit for the number of runs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4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/>
                        <a:t>13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/>
                        <a:t>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/>
                        <a:t>11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4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/>
                        <a:t>14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/>
                        <a:t>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/>
                        <a:t>12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4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/>
                        <a:t>15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/>
                        <a:t>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/>
                        <a:t>12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4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16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/>
                        <a:t>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/>
                        <a:t>13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14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17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5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/>
                        <a:t>13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14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18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6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/>
                        <a:t>14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14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19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6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/>
                        <a:t>15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14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20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6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/>
                        <a:t>16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14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21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7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/>
                        <a:t>16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14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22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7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/>
                        <a:t>17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14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23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/>
                        <a:t>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/>
                        <a:t>17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14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24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8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/>
                        <a:t>18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14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25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/>
                        <a:t>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/>
                        <a:t>18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14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26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9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/>
                        <a:t>19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14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27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/>
                        <a:t>10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/>
                        <a:t>19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14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/>
                        <a:t>28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10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/>
                        <a:t>20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14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29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10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/>
                        <a:t>20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14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/>
                        <a:t>30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/>
                        <a:t>11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/>
                        <a:t>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75" marR="7475" marT="7482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414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475" marR="7475" marT="74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475" marR="7475" marT="7482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147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C_WI_PPTtemp_Option2_R0524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CHC_WI_PPTtemp_Option2_R052416</Template>
  <TotalTime>2627</TotalTime>
  <Words>201</Words>
  <Application>Microsoft Office PowerPoint</Application>
  <PresentationFormat>On-screen Show (4:3)</PresentationFormat>
  <Paragraphs>75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MS PGothic</vt:lpstr>
      <vt:lpstr>Arial</vt:lpstr>
      <vt:lpstr>Calibri</vt:lpstr>
      <vt:lpstr>Monotype Sorts</vt:lpstr>
      <vt:lpstr>Times New Roman</vt:lpstr>
      <vt:lpstr>CHC_WI_PPTtemp_Option2_R052416</vt:lpstr>
      <vt:lpstr>Run Chart Example</vt:lpstr>
      <vt:lpstr>Non-Random Patterns on Run Charts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Feeney, Patti</dc:creator>
  <cp:lastModifiedBy>Splaine, Mark</cp:lastModifiedBy>
  <cp:revision>79</cp:revision>
  <dcterms:created xsi:type="dcterms:W3CDTF">2016-09-01T16:53:39Z</dcterms:created>
  <dcterms:modified xsi:type="dcterms:W3CDTF">2025-01-27T14:01:26Z</dcterms:modified>
</cp:coreProperties>
</file>