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notesSlides/notesSlide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tags/tag2.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3.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tags/tag4.xml" ContentType="application/vnd.openxmlformats-officedocument.presentationml.tags+xml"/>
  <Override PartName="/ppt/notesSlides/notesSlide20.xml" ContentType="application/vnd.openxmlformats-officedocument.presentationml.notesSlide+xml"/>
  <Override PartName="/ppt/charts/chart7.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5.xml" ContentType="application/vnd.openxmlformats-officedocument.presentationml.tags+xml"/>
  <Override PartName="/ppt/charts/chart8.xml" ContentType="application/vnd.openxmlformats-officedocument.drawingml.chart+xml"/>
  <Override PartName="/ppt/tags/tag6.xml" ContentType="application/vnd.openxmlformats-officedocument.presentationml.tags+xml"/>
  <Override PartName="/ppt/charts/chart9.xml" ContentType="application/vnd.openxmlformats-officedocument.drawingml.chart+xml"/>
  <Override PartName="/ppt/tags/tag7.xml" ContentType="application/vnd.openxmlformats-officedocument.presentationml.tags+xml"/>
  <Override PartName="/ppt/charts/chart10.xml" ContentType="application/vnd.openxmlformats-officedocument.drawingml.chart+xml"/>
  <Override PartName="/ppt/tags/tag8.xml" ContentType="application/vnd.openxmlformats-officedocument.presentationml.tags+xml"/>
  <Override PartName="/ppt/charts/chart11.xml" ContentType="application/vnd.openxmlformats-officedocument.drawingml.chart+xml"/>
  <Override PartName="/ppt/tags/tag9.xml" ContentType="application/vnd.openxmlformats-officedocument.presentationml.tags+xml"/>
  <Override PartName="/ppt/charts/chart12.xml" ContentType="application/vnd.openxmlformats-officedocument.drawingml.chart+xml"/>
  <Override PartName="/ppt/tags/tag10.xml" ContentType="application/vnd.openxmlformats-officedocument.presentationml.tags+xml"/>
  <Override PartName="/ppt/charts/chart13.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334" r:id="rId2"/>
    <p:sldId id="491" r:id="rId3"/>
    <p:sldId id="308" r:id="rId4"/>
    <p:sldId id="492" r:id="rId5"/>
    <p:sldId id="335" r:id="rId6"/>
    <p:sldId id="493" r:id="rId7"/>
    <p:sldId id="494" r:id="rId8"/>
    <p:sldId id="495" r:id="rId9"/>
    <p:sldId id="496" r:id="rId10"/>
    <p:sldId id="497" r:id="rId11"/>
    <p:sldId id="498" r:id="rId12"/>
    <p:sldId id="499" r:id="rId13"/>
    <p:sldId id="500" r:id="rId14"/>
    <p:sldId id="501" r:id="rId15"/>
    <p:sldId id="502" r:id="rId16"/>
    <p:sldId id="503" r:id="rId17"/>
    <p:sldId id="504" r:id="rId18"/>
    <p:sldId id="505" r:id="rId19"/>
    <p:sldId id="506" r:id="rId20"/>
    <p:sldId id="507" r:id="rId21"/>
    <p:sldId id="508" r:id="rId22"/>
    <p:sldId id="509" r:id="rId23"/>
    <p:sldId id="510" r:id="rId24"/>
    <p:sldId id="511" r:id="rId25"/>
    <p:sldId id="512" r:id="rId26"/>
    <p:sldId id="524" r:id="rId27"/>
    <p:sldId id="525" r:id="rId28"/>
    <p:sldId id="526" r:id="rId29"/>
    <p:sldId id="527" r:id="rId30"/>
    <p:sldId id="528" r:id="rId31"/>
    <p:sldId id="529" r:id="rId32"/>
    <p:sldId id="402" r:id="rId33"/>
    <p:sldId id="513" r:id="rId34"/>
    <p:sldId id="514" r:id="rId35"/>
    <p:sldId id="515" r:id="rId36"/>
    <p:sldId id="530" r:id="rId37"/>
    <p:sldId id="516" r:id="rId38"/>
    <p:sldId id="517" r:id="rId39"/>
    <p:sldId id="531" r:id="rId40"/>
    <p:sldId id="518" r:id="rId41"/>
    <p:sldId id="519" r:id="rId42"/>
    <p:sldId id="480" r:id="rId43"/>
    <p:sldId id="481" r:id="rId44"/>
    <p:sldId id="520" r:id="rId45"/>
    <p:sldId id="521" r:id="rId46"/>
    <p:sldId id="533" r:id="rId47"/>
    <p:sldId id="523" r:id="rId48"/>
    <p:sldId id="487"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571" autoAdjust="0"/>
  </p:normalViewPr>
  <p:slideViewPr>
    <p:cSldViewPr>
      <p:cViewPr varScale="1">
        <p:scale>
          <a:sx n="64" d="100"/>
          <a:sy n="64" d="100"/>
        </p:scale>
        <p:origin x="1482" y="6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1357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rts/_rels/chart1.xml.rels><?xml version="1.0" encoding="UTF-8" standalone="yes"?>
<Relationships xmlns="http://schemas.openxmlformats.org/package/2006/relationships"><Relationship Id="rId2" Type="http://schemas.openxmlformats.org/officeDocument/2006/relationships/oleObject" Target="file:///C:\Users\Mark%20E.%20Splaine\Documents\Mark's%20Documents\All%20Teaching\Daren%20CHC%20Weitzman%20Institute\ECHO%20Measurement%20Session%203.25.15\DM%20Control%20Chart%20XmR%20Charts%20thru%2012_08.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2.xml.rels><?xml version="1.0" encoding="UTF-8" standalone="yes"?>
<Relationships xmlns="http://schemas.openxmlformats.org/package/2006/relationships"><Relationship Id="rId2" Type="http://schemas.openxmlformats.org/officeDocument/2006/relationships/oleObject" Target="file:///C:\Users\Mark%20E.%20Splaine\Documents\Mark's%20Documents\All%20Teaching\Daren%20CHC%20Weitzman%20Institute\ECHO%20Measurement%20Session%203.25.15\DM%20Control%20Chart%20XmR%20Charts%20thru%2012_08.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Users\Mark%20E.%20Splaine\Documents\Mark's%20Documents\All%20Teaching\Daren%20CHC%20Weitzman%20Institute\ECHO%20Measurement%20Session%203.25.15\DM%20Control%20Chart%20XmR%20Charts%20thru%2012_08.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Users\Mark%20E.%20Splaine\Documents\Mark's%20Documents\All%20Teaching\Daren%20CHC%20Weitzman%20Institute\ECHO%20Measurement%20Session%203.25.15\DM%20Control%20Chart%20XmR%20Charts%20thru%2012_08.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'Data Over Time Examples'!$Q$78</c:f>
              <c:strCache>
                <c:ptCount val="1"/>
                <c:pt idx="0">
                  <c:v>% Flu Shot</c:v>
                </c:pt>
              </c:strCache>
            </c:strRef>
          </c:tx>
          <c:invertIfNegative val="0"/>
          <c:cat>
            <c:numRef>
              <c:f>'Data Over Time Examples'!$P$79:$P$80</c:f>
              <c:numCache>
                <c:formatCode>General</c:formatCode>
                <c:ptCount val="2"/>
                <c:pt idx="0">
                  <c:v>2012</c:v>
                </c:pt>
                <c:pt idx="1">
                  <c:v>2013</c:v>
                </c:pt>
              </c:numCache>
            </c:numRef>
          </c:cat>
          <c:val>
            <c:numRef>
              <c:f>'Data Over Time Examples'!$Q$79:$Q$80</c:f>
              <c:numCache>
                <c:formatCode>0.0</c:formatCode>
                <c:ptCount val="2"/>
                <c:pt idx="0">
                  <c:v>46.69166666666667</c:v>
                </c:pt>
                <c:pt idx="1">
                  <c:v>47.416666666666664</c:v>
                </c:pt>
              </c:numCache>
            </c:numRef>
          </c:val>
          <c:extLst>
            <c:ext xmlns:c16="http://schemas.microsoft.com/office/drawing/2014/chart" uri="{C3380CC4-5D6E-409C-BE32-E72D297353CC}">
              <c16:uniqueId val="{00000000-D206-44A2-8DB4-44DF845E7603}"/>
            </c:ext>
          </c:extLst>
        </c:ser>
        <c:dLbls>
          <c:showLegendKey val="0"/>
          <c:showVal val="0"/>
          <c:showCatName val="0"/>
          <c:showSerName val="0"/>
          <c:showPercent val="0"/>
          <c:showBubbleSize val="0"/>
        </c:dLbls>
        <c:gapWidth val="150"/>
        <c:axId val="201894912"/>
        <c:axId val="116306432"/>
      </c:barChart>
      <c:catAx>
        <c:axId val="201894912"/>
        <c:scaling>
          <c:orientation val="minMax"/>
        </c:scaling>
        <c:delete val="0"/>
        <c:axPos val="b"/>
        <c:title>
          <c:tx>
            <c:rich>
              <a:bodyPr/>
              <a:lstStyle/>
              <a:p>
                <a:pPr>
                  <a:defRPr sz="1200"/>
                </a:pPr>
                <a:r>
                  <a:rPr lang="en-US" sz="1200"/>
                  <a:t>Year</a:t>
                </a:r>
              </a:p>
            </c:rich>
          </c:tx>
          <c:layout/>
          <c:overlay val="0"/>
        </c:title>
        <c:numFmt formatCode="General" sourceLinked="1"/>
        <c:majorTickMark val="out"/>
        <c:minorTickMark val="none"/>
        <c:tickLblPos val="nextTo"/>
        <c:txPr>
          <a:bodyPr/>
          <a:lstStyle/>
          <a:p>
            <a:pPr>
              <a:defRPr sz="1200" b="1"/>
            </a:pPr>
            <a:endParaRPr lang="en-US"/>
          </a:p>
        </c:txPr>
        <c:crossAx val="116306432"/>
        <c:crosses val="autoZero"/>
        <c:auto val="1"/>
        <c:lblAlgn val="ctr"/>
        <c:lblOffset val="100"/>
        <c:noMultiLvlLbl val="0"/>
      </c:catAx>
      <c:valAx>
        <c:axId val="116306432"/>
        <c:scaling>
          <c:orientation val="minMax"/>
        </c:scaling>
        <c:delete val="0"/>
        <c:axPos val="l"/>
        <c:majorGridlines/>
        <c:title>
          <c:tx>
            <c:rich>
              <a:bodyPr rot="-5400000" vert="horz"/>
              <a:lstStyle/>
              <a:p>
                <a:pPr>
                  <a:defRPr/>
                </a:pPr>
                <a:r>
                  <a:rPr lang="en-US"/>
                  <a:t>%</a:t>
                </a:r>
                <a:r>
                  <a:rPr lang="en-US" baseline="0"/>
                  <a:t> Receiving Vaccine</a:t>
                </a:r>
                <a:endParaRPr lang="en-US"/>
              </a:p>
            </c:rich>
          </c:tx>
          <c:layout/>
          <c:overlay val="0"/>
        </c:title>
        <c:numFmt formatCode="0.0" sourceLinked="1"/>
        <c:majorTickMark val="out"/>
        <c:minorTickMark val="none"/>
        <c:tickLblPos val="nextTo"/>
        <c:txPr>
          <a:bodyPr/>
          <a:lstStyle/>
          <a:p>
            <a:pPr>
              <a:defRPr b="1"/>
            </a:pPr>
            <a:endParaRPr lang="en-US"/>
          </a:p>
        </c:txPr>
        <c:crossAx val="201894912"/>
        <c:crosses val="autoZero"/>
        <c:crossBetween val="between"/>
      </c:valAx>
    </c:plotArea>
    <c:plotVisOnly val="1"/>
    <c:dispBlanksAs val="gap"/>
    <c:showDLblsOverMax val="0"/>
  </c:chart>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6979655712051"/>
          <c:y val="9.004739336492891E-2"/>
          <c:w val="0.83724569640062596"/>
          <c:h val="0.74881516587677721"/>
        </c:manualLayout>
      </c:layout>
      <c:lineChart>
        <c:grouping val="standard"/>
        <c:varyColors val="0"/>
        <c:ser>
          <c:idx val="0"/>
          <c:order val="0"/>
          <c:tx>
            <c:strRef>
              <c:f>Sheet1!$B$1</c:f>
              <c:strCache>
                <c:ptCount val="1"/>
                <c:pt idx="0">
                  <c:v>FBS</c:v>
                </c:pt>
              </c:strCache>
            </c:strRef>
          </c:tx>
          <c:spPr>
            <a:ln w="46345">
              <a:solidFill>
                <a:srgbClr val="00B050"/>
              </a:solidFill>
              <a:prstDash val="solid"/>
            </a:ln>
          </c:spPr>
          <c:marker>
            <c:symbol val="circle"/>
            <c:size val="7"/>
            <c:spPr>
              <a:solidFill>
                <a:schemeClr val="tx1"/>
              </a:solidFill>
              <a:ln>
                <a:solidFill>
                  <a:schemeClr val="bg2">
                    <a:lumMod val="75000"/>
                  </a:schemeClr>
                </a:solidFill>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Sheet1!$B$2:$B$32</c:f>
              <c:numCache>
                <c:formatCode>General</c:formatCode>
                <c:ptCount val="31"/>
                <c:pt idx="0">
                  <c:v>81</c:v>
                </c:pt>
                <c:pt idx="1">
                  <c:v>98</c:v>
                </c:pt>
                <c:pt idx="2">
                  <c:v>110</c:v>
                </c:pt>
                <c:pt idx="3">
                  <c:v>99</c:v>
                </c:pt>
                <c:pt idx="4">
                  <c:v>95</c:v>
                </c:pt>
                <c:pt idx="5">
                  <c:v>98</c:v>
                </c:pt>
                <c:pt idx="6">
                  <c:v>120</c:v>
                </c:pt>
                <c:pt idx="7">
                  <c:v>96</c:v>
                </c:pt>
                <c:pt idx="8">
                  <c:v>90</c:v>
                </c:pt>
                <c:pt idx="9">
                  <c:v>91</c:v>
                </c:pt>
                <c:pt idx="10">
                  <c:v>85</c:v>
                </c:pt>
                <c:pt idx="11">
                  <c:v>108</c:v>
                </c:pt>
                <c:pt idx="12">
                  <c:v>99</c:v>
                </c:pt>
                <c:pt idx="13">
                  <c:v>92</c:v>
                </c:pt>
                <c:pt idx="14">
                  <c:v>107</c:v>
                </c:pt>
                <c:pt idx="15">
                  <c:v>102</c:v>
                </c:pt>
                <c:pt idx="16">
                  <c:v>83</c:v>
                </c:pt>
                <c:pt idx="17">
                  <c:v>92</c:v>
                </c:pt>
                <c:pt idx="18">
                  <c:v>125</c:v>
                </c:pt>
                <c:pt idx="19">
                  <c:v>98</c:v>
                </c:pt>
                <c:pt idx="20">
                  <c:v>107</c:v>
                </c:pt>
                <c:pt idx="21">
                  <c:v>105</c:v>
                </c:pt>
                <c:pt idx="22">
                  <c:v>109</c:v>
                </c:pt>
                <c:pt idx="23">
                  <c:v>105</c:v>
                </c:pt>
                <c:pt idx="24">
                  <c:v>116</c:v>
                </c:pt>
                <c:pt idx="25">
                  <c:v>104</c:v>
                </c:pt>
                <c:pt idx="26">
                  <c:v>105</c:v>
                </c:pt>
                <c:pt idx="27">
                  <c:v>110</c:v>
                </c:pt>
                <c:pt idx="28">
                  <c:v>80</c:v>
                </c:pt>
                <c:pt idx="29">
                  <c:v>130</c:v>
                </c:pt>
                <c:pt idx="30">
                  <c:v>113</c:v>
                </c:pt>
              </c:numCache>
            </c:numRef>
          </c:val>
          <c:smooth val="0"/>
          <c:extLst>
            <c:ext xmlns:c16="http://schemas.microsoft.com/office/drawing/2014/chart" uri="{C3380CC4-5D6E-409C-BE32-E72D297353CC}">
              <c16:uniqueId val="{00000000-40E9-43F6-9E40-17A6B53DB8DE}"/>
            </c:ext>
          </c:extLst>
        </c:ser>
        <c:ser>
          <c:idx val="1"/>
          <c:order val="1"/>
          <c:tx>
            <c:strRef>
              <c:f>Sheet1!$C$1</c:f>
              <c:strCache>
                <c:ptCount val="1"/>
                <c:pt idx="0">
                  <c:v>Median</c:v>
                </c:pt>
              </c:strCache>
            </c:strRef>
          </c:tx>
          <c:spPr>
            <a:ln w="46345">
              <a:solidFill>
                <a:srgbClr val="0070C0"/>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Sheet1!$C$2:$C$32</c:f>
              <c:numCache>
                <c:formatCode>General</c:formatCode>
                <c:ptCount val="31"/>
                <c:pt idx="0">
                  <c:v>102</c:v>
                </c:pt>
                <c:pt idx="1">
                  <c:v>102</c:v>
                </c:pt>
                <c:pt idx="2">
                  <c:v>102</c:v>
                </c:pt>
                <c:pt idx="3">
                  <c:v>102</c:v>
                </c:pt>
                <c:pt idx="4">
                  <c:v>102</c:v>
                </c:pt>
                <c:pt idx="5">
                  <c:v>102</c:v>
                </c:pt>
                <c:pt idx="6">
                  <c:v>102</c:v>
                </c:pt>
                <c:pt idx="7">
                  <c:v>102</c:v>
                </c:pt>
                <c:pt idx="8">
                  <c:v>102</c:v>
                </c:pt>
                <c:pt idx="9">
                  <c:v>102</c:v>
                </c:pt>
                <c:pt idx="10">
                  <c:v>102</c:v>
                </c:pt>
                <c:pt idx="11">
                  <c:v>102</c:v>
                </c:pt>
                <c:pt idx="12">
                  <c:v>102</c:v>
                </c:pt>
                <c:pt idx="13">
                  <c:v>102</c:v>
                </c:pt>
                <c:pt idx="14">
                  <c:v>102</c:v>
                </c:pt>
                <c:pt idx="15">
                  <c:v>102</c:v>
                </c:pt>
                <c:pt idx="16">
                  <c:v>102</c:v>
                </c:pt>
                <c:pt idx="17">
                  <c:v>102</c:v>
                </c:pt>
                <c:pt idx="18">
                  <c:v>102</c:v>
                </c:pt>
                <c:pt idx="19">
                  <c:v>102</c:v>
                </c:pt>
                <c:pt idx="20">
                  <c:v>102</c:v>
                </c:pt>
                <c:pt idx="21">
                  <c:v>102</c:v>
                </c:pt>
                <c:pt idx="22">
                  <c:v>102</c:v>
                </c:pt>
                <c:pt idx="23">
                  <c:v>102</c:v>
                </c:pt>
                <c:pt idx="24">
                  <c:v>102</c:v>
                </c:pt>
                <c:pt idx="25">
                  <c:v>102</c:v>
                </c:pt>
                <c:pt idx="26">
                  <c:v>102</c:v>
                </c:pt>
                <c:pt idx="27">
                  <c:v>102</c:v>
                </c:pt>
                <c:pt idx="28">
                  <c:v>102</c:v>
                </c:pt>
                <c:pt idx="29">
                  <c:v>102</c:v>
                </c:pt>
                <c:pt idx="30">
                  <c:v>102</c:v>
                </c:pt>
              </c:numCache>
            </c:numRef>
          </c:val>
          <c:smooth val="0"/>
          <c:extLst>
            <c:ext xmlns:c16="http://schemas.microsoft.com/office/drawing/2014/chart" uri="{C3380CC4-5D6E-409C-BE32-E72D297353CC}">
              <c16:uniqueId val="{00000001-40E9-43F6-9E40-17A6B53DB8DE}"/>
            </c:ext>
          </c:extLst>
        </c:ser>
        <c:ser>
          <c:idx val="2"/>
          <c:order val="2"/>
          <c:tx>
            <c:strRef>
              <c:f>Sheet1!$D$1</c:f>
              <c:strCache>
                <c:ptCount val="1"/>
              </c:strCache>
            </c:strRef>
          </c:tx>
          <c:spPr>
            <a:ln w="15448">
              <a:solidFill>
                <a:srgbClr val="00FF00"/>
              </a:solidFill>
              <a:prstDash val="solid"/>
            </a:ln>
          </c:spPr>
          <c:marker>
            <c:symbol val="triangle"/>
            <c:size val="6"/>
            <c:spPr>
              <a:solidFill>
                <a:srgbClr val="00FF00"/>
              </a:solidFill>
              <a:ln>
                <a:solidFill>
                  <a:srgbClr val="00FF00"/>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Sheet1!$D$2:$D$32</c:f>
              <c:numCache>
                <c:formatCode>General</c:formatCode>
                <c:ptCount val="31"/>
              </c:numCache>
            </c:numRef>
          </c:val>
          <c:smooth val="0"/>
          <c:extLst>
            <c:ext xmlns:c16="http://schemas.microsoft.com/office/drawing/2014/chart" uri="{C3380CC4-5D6E-409C-BE32-E72D297353CC}">
              <c16:uniqueId val="{00000002-40E9-43F6-9E40-17A6B53DB8DE}"/>
            </c:ext>
          </c:extLst>
        </c:ser>
        <c:ser>
          <c:idx val="3"/>
          <c:order val="3"/>
          <c:tx>
            <c:strRef>
              <c:f>Sheet1!$E$1</c:f>
              <c:strCache>
                <c:ptCount val="1"/>
              </c:strCache>
            </c:strRef>
          </c:tx>
          <c:spPr>
            <a:ln w="15448">
              <a:solidFill>
                <a:srgbClr val="00FFFF"/>
              </a:solidFill>
              <a:prstDash val="solid"/>
            </a:ln>
          </c:spPr>
          <c:marker>
            <c:symbol val="x"/>
            <c:size val="6"/>
            <c:spPr>
              <a:noFill/>
              <a:ln>
                <a:solidFill>
                  <a:srgbClr val="00FFFF"/>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Sheet1!$E$2:$E$32</c:f>
              <c:numCache>
                <c:formatCode>General</c:formatCode>
                <c:ptCount val="31"/>
              </c:numCache>
            </c:numRef>
          </c:val>
          <c:smooth val="0"/>
          <c:extLst>
            <c:ext xmlns:c16="http://schemas.microsoft.com/office/drawing/2014/chart" uri="{C3380CC4-5D6E-409C-BE32-E72D297353CC}">
              <c16:uniqueId val="{00000003-40E9-43F6-9E40-17A6B53DB8DE}"/>
            </c:ext>
          </c:extLst>
        </c:ser>
        <c:dLbls>
          <c:showLegendKey val="0"/>
          <c:showVal val="0"/>
          <c:showCatName val="0"/>
          <c:showSerName val="0"/>
          <c:showPercent val="0"/>
          <c:showBubbleSize val="0"/>
        </c:dLbls>
        <c:marker val="1"/>
        <c:smooth val="0"/>
        <c:axId val="232769536"/>
        <c:axId val="169082176"/>
      </c:lineChart>
      <c:catAx>
        <c:axId val="232769536"/>
        <c:scaling>
          <c:orientation val="minMax"/>
        </c:scaling>
        <c:delete val="0"/>
        <c:axPos val="b"/>
        <c:numFmt formatCode="General" sourceLinked="1"/>
        <c:majorTickMark val="out"/>
        <c:minorTickMark val="none"/>
        <c:tickLblPos val="nextTo"/>
        <c:spPr>
          <a:ln w="3862">
            <a:solidFill>
              <a:schemeClr val="tx1"/>
            </a:solidFill>
            <a:prstDash val="solid"/>
          </a:ln>
        </c:spPr>
        <c:txPr>
          <a:bodyPr rot="0" vert="horz"/>
          <a:lstStyle/>
          <a:p>
            <a:pPr>
              <a:defRPr sz="2190" b="1" i="0" u="none" strike="noStrike" baseline="0">
                <a:solidFill>
                  <a:schemeClr val="tx1"/>
                </a:solidFill>
                <a:latin typeface="Arial"/>
                <a:ea typeface="Arial"/>
                <a:cs typeface="Arial"/>
              </a:defRPr>
            </a:pPr>
            <a:endParaRPr lang="en-US"/>
          </a:p>
        </c:txPr>
        <c:crossAx val="169082176"/>
        <c:crosses val="autoZero"/>
        <c:auto val="1"/>
        <c:lblAlgn val="ctr"/>
        <c:lblOffset val="100"/>
        <c:tickLblSkip val="2"/>
        <c:tickMarkSkip val="1"/>
        <c:noMultiLvlLbl val="0"/>
      </c:catAx>
      <c:valAx>
        <c:axId val="169082176"/>
        <c:scaling>
          <c:orientation val="minMax"/>
          <c:max val="200"/>
          <c:min val="60"/>
        </c:scaling>
        <c:delete val="0"/>
        <c:axPos val="l"/>
        <c:majorGridlines>
          <c:spPr>
            <a:ln w="15448">
              <a:noFill/>
              <a:prstDash val="solid"/>
            </a:ln>
          </c:spPr>
        </c:majorGridlines>
        <c:numFmt formatCode="General" sourceLinked="1"/>
        <c:majorTickMark val="out"/>
        <c:minorTickMark val="none"/>
        <c:tickLblPos val="nextTo"/>
        <c:spPr>
          <a:ln w="3862">
            <a:solidFill>
              <a:schemeClr val="tx1"/>
            </a:solidFill>
            <a:prstDash val="solid"/>
          </a:ln>
        </c:spPr>
        <c:txPr>
          <a:bodyPr rot="0" vert="horz"/>
          <a:lstStyle/>
          <a:p>
            <a:pPr>
              <a:defRPr sz="2919" b="1" i="0" u="none" strike="noStrike" baseline="0">
                <a:solidFill>
                  <a:schemeClr val="tx1"/>
                </a:solidFill>
                <a:latin typeface="Arial"/>
                <a:ea typeface="Arial"/>
                <a:cs typeface="Arial"/>
              </a:defRPr>
            </a:pPr>
            <a:endParaRPr lang="en-US"/>
          </a:p>
        </c:txPr>
        <c:crossAx val="232769536"/>
        <c:crosses val="autoZero"/>
        <c:crossBetween val="between"/>
      </c:valAx>
      <c:spPr>
        <a:noFill/>
        <a:ln w="30897">
          <a:noFill/>
        </a:ln>
      </c:spPr>
    </c:plotArea>
    <c:plotVisOnly val="1"/>
    <c:dispBlanksAs val="gap"/>
    <c:showDLblsOverMax val="0"/>
  </c:chart>
  <c:spPr>
    <a:noFill/>
    <a:ln>
      <a:noFill/>
    </a:ln>
  </c:spPr>
  <c:txPr>
    <a:bodyPr/>
    <a:lstStyle/>
    <a:p>
      <a:pPr>
        <a:defRPr sz="2190" b="1" i="0" u="none" strike="noStrike" baseline="0">
          <a:solidFill>
            <a:schemeClr val="tx1"/>
          </a:solidFill>
          <a:latin typeface="Arial"/>
          <a:ea typeface="Arial"/>
          <a:cs typeface="Aria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6979655712051"/>
          <c:y val="9.004739336492891E-2"/>
          <c:w val="0.83724569640062596"/>
          <c:h val="0.74881516587677721"/>
        </c:manualLayout>
      </c:layout>
      <c:lineChart>
        <c:grouping val="standard"/>
        <c:varyColors val="0"/>
        <c:ser>
          <c:idx val="0"/>
          <c:order val="0"/>
          <c:tx>
            <c:strRef>
              <c:f>Sheet1!$B$1</c:f>
              <c:strCache>
                <c:ptCount val="1"/>
                <c:pt idx="0">
                  <c:v>FBS</c:v>
                </c:pt>
              </c:strCache>
            </c:strRef>
          </c:tx>
          <c:spPr>
            <a:ln w="46345">
              <a:solidFill>
                <a:srgbClr val="00B050"/>
              </a:solidFill>
              <a:prstDash val="solid"/>
            </a:ln>
          </c:spPr>
          <c:marker>
            <c:symbol val="circle"/>
            <c:size val="7"/>
            <c:spPr>
              <a:solidFill>
                <a:schemeClr val="tx1"/>
              </a:solidFill>
              <a:ln>
                <a:solidFill>
                  <a:schemeClr val="bg2">
                    <a:lumMod val="75000"/>
                  </a:schemeClr>
                </a:solidFill>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Sheet1!$B$2:$B$32</c:f>
              <c:numCache>
                <c:formatCode>General</c:formatCode>
                <c:ptCount val="31"/>
                <c:pt idx="0">
                  <c:v>81</c:v>
                </c:pt>
                <c:pt idx="1">
                  <c:v>98</c:v>
                </c:pt>
                <c:pt idx="2">
                  <c:v>110</c:v>
                </c:pt>
                <c:pt idx="3">
                  <c:v>99</c:v>
                </c:pt>
                <c:pt idx="4">
                  <c:v>95</c:v>
                </c:pt>
                <c:pt idx="5">
                  <c:v>98</c:v>
                </c:pt>
                <c:pt idx="6">
                  <c:v>120</c:v>
                </c:pt>
                <c:pt idx="7">
                  <c:v>96</c:v>
                </c:pt>
                <c:pt idx="8">
                  <c:v>90</c:v>
                </c:pt>
                <c:pt idx="9">
                  <c:v>91</c:v>
                </c:pt>
                <c:pt idx="10">
                  <c:v>85</c:v>
                </c:pt>
                <c:pt idx="11">
                  <c:v>108</c:v>
                </c:pt>
                <c:pt idx="12">
                  <c:v>99</c:v>
                </c:pt>
                <c:pt idx="13">
                  <c:v>92</c:v>
                </c:pt>
                <c:pt idx="14">
                  <c:v>107</c:v>
                </c:pt>
                <c:pt idx="15">
                  <c:v>102</c:v>
                </c:pt>
                <c:pt idx="16">
                  <c:v>83</c:v>
                </c:pt>
                <c:pt idx="17">
                  <c:v>92</c:v>
                </c:pt>
                <c:pt idx="18">
                  <c:v>125</c:v>
                </c:pt>
                <c:pt idx="19">
                  <c:v>98</c:v>
                </c:pt>
                <c:pt idx="20">
                  <c:v>107</c:v>
                </c:pt>
                <c:pt idx="21">
                  <c:v>105</c:v>
                </c:pt>
                <c:pt idx="22">
                  <c:v>109</c:v>
                </c:pt>
                <c:pt idx="23">
                  <c:v>105</c:v>
                </c:pt>
                <c:pt idx="24">
                  <c:v>116</c:v>
                </c:pt>
                <c:pt idx="25">
                  <c:v>104</c:v>
                </c:pt>
                <c:pt idx="26">
                  <c:v>105</c:v>
                </c:pt>
                <c:pt idx="27">
                  <c:v>110</c:v>
                </c:pt>
                <c:pt idx="28">
                  <c:v>80</c:v>
                </c:pt>
                <c:pt idx="29">
                  <c:v>130</c:v>
                </c:pt>
                <c:pt idx="30">
                  <c:v>113</c:v>
                </c:pt>
              </c:numCache>
            </c:numRef>
          </c:val>
          <c:smooth val="0"/>
          <c:extLst>
            <c:ext xmlns:c16="http://schemas.microsoft.com/office/drawing/2014/chart" uri="{C3380CC4-5D6E-409C-BE32-E72D297353CC}">
              <c16:uniqueId val="{00000000-48A0-4655-9737-9FE8D6590A9F}"/>
            </c:ext>
          </c:extLst>
        </c:ser>
        <c:ser>
          <c:idx val="1"/>
          <c:order val="1"/>
          <c:tx>
            <c:strRef>
              <c:f>Sheet1!$C$1</c:f>
              <c:strCache>
                <c:ptCount val="1"/>
                <c:pt idx="0">
                  <c:v>Median</c:v>
                </c:pt>
              </c:strCache>
            </c:strRef>
          </c:tx>
          <c:spPr>
            <a:ln w="46345">
              <a:solidFill>
                <a:srgbClr val="0070C0"/>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Sheet1!$C$2:$C$32</c:f>
              <c:numCache>
                <c:formatCode>General</c:formatCode>
                <c:ptCount val="31"/>
                <c:pt idx="0">
                  <c:v>102</c:v>
                </c:pt>
                <c:pt idx="1">
                  <c:v>102</c:v>
                </c:pt>
                <c:pt idx="2">
                  <c:v>102</c:v>
                </c:pt>
                <c:pt idx="3">
                  <c:v>102</c:v>
                </c:pt>
                <c:pt idx="4">
                  <c:v>102</c:v>
                </c:pt>
                <c:pt idx="5">
                  <c:v>102</c:v>
                </c:pt>
                <c:pt idx="6">
                  <c:v>102</c:v>
                </c:pt>
                <c:pt idx="7">
                  <c:v>102</c:v>
                </c:pt>
                <c:pt idx="8">
                  <c:v>102</c:v>
                </c:pt>
                <c:pt idx="9">
                  <c:v>102</c:v>
                </c:pt>
                <c:pt idx="10">
                  <c:v>102</c:v>
                </c:pt>
                <c:pt idx="11">
                  <c:v>102</c:v>
                </c:pt>
                <c:pt idx="12">
                  <c:v>102</c:v>
                </c:pt>
                <c:pt idx="13">
                  <c:v>102</c:v>
                </c:pt>
                <c:pt idx="14">
                  <c:v>102</c:v>
                </c:pt>
                <c:pt idx="15">
                  <c:v>102</c:v>
                </c:pt>
                <c:pt idx="16">
                  <c:v>102</c:v>
                </c:pt>
                <c:pt idx="17">
                  <c:v>102</c:v>
                </c:pt>
                <c:pt idx="18">
                  <c:v>102</c:v>
                </c:pt>
                <c:pt idx="19">
                  <c:v>102</c:v>
                </c:pt>
                <c:pt idx="20">
                  <c:v>102</c:v>
                </c:pt>
                <c:pt idx="21">
                  <c:v>102</c:v>
                </c:pt>
                <c:pt idx="22">
                  <c:v>102</c:v>
                </c:pt>
                <c:pt idx="23">
                  <c:v>102</c:v>
                </c:pt>
                <c:pt idx="24">
                  <c:v>102</c:v>
                </c:pt>
                <c:pt idx="25">
                  <c:v>102</c:v>
                </c:pt>
                <c:pt idx="26">
                  <c:v>102</c:v>
                </c:pt>
                <c:pt idx="27">
                  <c:v>102</c:v>
                </c:pt>
                <c:pt idx="28">
                  <c:v>102</c:v>
                </c:pt>
                <c:pt idx="29">
                  <c:v>102</c:v>
                </c:pt>
                <c:pt idx="30">
                  <c:v>102</c:v>
                </c:pt>
              </c:numCache>
            </c:numRef>
          </c:val>
          <c:smooth val="0"/>
          <c:extLst>
            <c:ext xmlns:c16="http://schemas.microsoft.com/office/drawing/2014/chart" uri="{C3380CC4-5D6E-409C-BE32-E72D297353CC}">
              <c16:uniqueId val="{00000001-48A0-4655-9737-9FE8D6590A9F}"/>
            </c:ext>
          </c:extLst>
        </c:ser>
        <c:ser>
          <c:idx val="2"/>
          <c:order val="2"/>
          <c:tx>
            <c:strRef>
              <c:f>Sheet1!$D$1</c:f>
              <c:strCache>
                <c:ptCount val="1"/>
              </c:strCache>
            </c:strRef>
          </c:tx>
          <c:spPr>
            <a:ln w="15448">
              <a:solidFill>
                <a:srgbClr val="00FF00"/>
              </a:solidFill>
              <a:prstDash val="solid"/>
            </a:ln>
          </c:spPr>
          <c:marker>
            <c:symbol val="triangle"/>
            <c:size val="6"/>
            <c:spPr>
              <a:solidFill>
                <a:srgbClr val="00FF00"/>
              </a:solidFill>
              <a:ln>
                <a:solidFill>
                  <a:srgbClr val="00FF00"/>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Sheet1!$D$2:$D$32</c:f>
              <c:numCache>
                <c:formatCode>General</c:formatCode>
                <c:ptCount val="31"/>
              </c:numCache>
            </c:numRef>
          </c:val>
          <c:smooth val="0"/>
          <c:extLst>
            <c:ext xmlns:c16="http://schemas.microsoft.com/office/drawing/2014/chart" uri="{C3380CC4-5D6E-409C-BE32-E72D297353CC}">
              <c16:uniqueId val="{00000002-48A0-4655-9737-9FE8D6590A9F}"/>
            </c:ext>
          </c:extLst>
        </c:ser>
        <c:ser>
          <c:idx val="3"/>
          <c:order val="3"/>
          <c:tx>
            <c:strRef>
              <c:f>Sheet1!$E$1</c:f>
              <c:strCache>
                <c:ptCount val="1"/>
              </c:strCache>
            </c:strRef>
          </c:tx>
          <c:spPr>
            <a:ln w="15448">
              <a:solidFill>
                <a:srgbClr val="00FFFF"/>
              </a:solidFill>
              <a:prstDash val="solid"/>
            </a:ln>
          </c:spPr>
          <c:marker>
            <c:symbol val="x"/>
            <c:size val="6"/>
            <c:spPr>
              <a:noFill/>
              <a:ln>
                <a:solidFill>
                  <a:srgbClr val="00FFFF"/>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Sheet1!$E$2:$E$32</c:f>
              <c:numCache>
                <c:formatCode>General</c:formatCode>
                <c:ptCount val="31"/>
              </c:numCache>
            </c:numRef>
          </c:val>
          <c:smooth val="0"/>
          <c:extLst>
            <c:ext xmlns:c16="http://schemas.microsoft.com/office/drawing/2014/chart" uri="{C3380CC4-5D6E-409C-BE32-E72D297353CC}">
              <c16:uniqueId val="{00000003-48A0-4655-9737-9FE8D6590A9F}"/>
            </c:ext>
          </c:extLst>
        </c:ser>
        <c:dLbls>
          <c:showLegendKey val="0"/>
          <c:showVal val="0"/>
          <c:showCatName val="0"/>
          <c:showSerName val="0"/>
          <c:showPercent val="0"/>
          <c:showBubbleSize val="0"/>
        </c:dLbls>
        <c:marker val="1"/>
        <c:smooth val="0"/>
        <c:axId val="232268800"/>
        <c:axId val="170392320"/>
      </c:lineChart>
      <c:catAx>
        <c:axId val="232268800"/>
        <c:scaling>
          <c:orientation val="minMax"/>
        </c:scaling>
        <c:delete val="0"/>
        <c:axPos val="b"/>
        <c:numFmt formatCode="General" sourceLinked="1"/>
        <c:majorTickMark val="out"/>
        <c:minorTickMark val="none"/>
        <c:tickLblPos val="nextTo"/>
        <c:spPr>
          <a:ln w="3862">
            <a:solidFill>
              <a:schemeClr val="tx1"/>
            </a:solidFill>
            <a:prstDash val="solid"/>
          </a:ln>
        </c:spPr>
        <c:txPr>
          <a:bodyPr rot="0" vert="horz"/>
          <a:lstStyle/>
          <a:p>
            <a:pPr>
              <a:defRPr sz="2190" b="1" i="0" u="none" strike="noStrike" baseline="0">
                <a:solidFill>
                  <a:schemeClr val="tx1"/>
                </a:solidFill>
                <a:latin typeface="Arial"/>
                <a:ea typeface="Arial"/>
                <a:cs typeface="Arial"/>
              </a:defRPr>
            </a:pPr>
            <a:endParaRPr lang="en-US"/>
          </a:p>
        </c:txPr>
        <c:crossAx val="170392320"/>
        <c:crosses val="autoZero"/>
        <c:auto val="1"/>
        <c:lblAlgn val="ctr"/>
        <c:lblOffset val="100"/>
        <c:tickLblSkip val="2"/>
        <c:tickMarkSkip val="1"/>
        <c:noMultiLvlLbl val="0"/>
      </c:catAx>
      <c:valAx>
        <c:axId val="170392320"/>
        <c:scaling>
          <c:orientation val="minMax"/>
          <c:max val="200"/>
          <c:min val="60"/>
        </c:scaling>
        <c:delete val="0"/>
        <c:axPos val="l"/>
        <c:majorGridlines>
          <c:spPr>
            <a:ln w="15448">
              <a:noFill/>
              <a:prstDash val="solid"/>
            </a:ln>
          </c:spPr>
        </c:majorGridlines>
        <c:numFmt formatCode="General" sourceLinked="1"/>
        <c:majorTickMark val="out"/>
        <c:minorTickMark val="none"/>
        <c:tickLblPos val="nextTo"/>
        <c:spPr>
          <a:ln w="3862">
            <a:solidFill>
              <a:schemeClr val="tx1"/>
            </a:solidFill>
            <a:prstDash val="solid"/>
          </a:ln>
        </c:spPr>
        <c:txPr>
          <a:bodyPr rot="0" vert="horz"/>
          <a:lstStyle/>
          <a:p>
            <a:pPr>
              <a:defRPr sz="2919" b="1" i="0" u="none" strike="noStrike" baseline="0">
                <a:solidFill>
                  <a:schemeClr val="tx1"/>
                </a:solidFill>
                <a:latin typeface="Arial"/>
                <a:ea typeface="Arial"/>
                <a:cs typeface="Arial"/>
              </a:defRPr>
            </a:pPr>
            <a:endParaRPr lang="en-US"/>
          </a:p>
        </c:txPr>
        <c:crossAx val="232268800"/>
        <c:crosses val="autoZero"/>
        <c:crossBetween val="between"/>
      </c:valAx>
      <c:spPr>
        <a:noFill/>
        <a:ln w="30897">
          <a:noFill/>
        </a:ln>
      </c:spPr>
    </c:plotArea>
    <c:plotVisOnly val="1"/>
    <c:dispBlanksAs val="gap"/>
    <c:showDLblsOverMax val="0"/>
  </c:chart>
  <c:spPr>
    <a:noFill/>
    <a:ln>
      <a:noFill/>
    </a:ln>
  </c:spPr>
  <c:txPr>
    <a:bodyPr/>
    <a:lstStyle/>
    <a:p>
      <a:pPr>
        <a:defRPr sz="2190" b="1" i="0" u="none" strike="noStrike" baseline="0">
          <a:solidFill>
            <a:schemeClr val="tx1"/>
          </a:solidFill>
          <a:latin typeface="Arial"/>
          <a:ea typeface="Arial"/>
          <a:cs typeface="Arial"/>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6979655712051"/>
          <c:y val="9.004739336492891E-2"/>
          <c:w val="0.83724569640062596"/>
          <c:h val="0.74881516587677721"/>
        </c:manualLayout>
      </c:layout>
      <c:lineChart>
        <c:grouping val="standard"/>
        <c:varyColors val="0"/>
        <c:ser>
          <c:idx val="0"/>
          <c:order val="0"/>
          <c:tx>
            <c:strRef>
              <c:f>Sheet1!$B$1</c:f>
              <c:strCache>
                <c:ptCount val="1"/>
                <c:pt idx="0">
                  <c:v>FBS</c:v>
                </c:pt>
              </c:strCache>
            </c:strRef>
          </c:tx>
          <c:spPr>
            <a:ln w="47036">
              <a:solidFill>
                <a:srgbClr val="00B050"/>
              </a:solidFill>
              <a:prstDash val="solid"/>
            </a:ln>
          </c:spPr>
          <c:marker>
            <c:symbol val="circle"/>
            <c:size val="7"/>
            <c:spPr>
              <a:solidFill>
                <a:schemeClr val="tx1"/>
              </a:solidFill>
              <a:ln>
                <a:solidFill>
                  <a:schemeClr val="bg2">
                    <a:lumMod val="75000"/>
                  </a:schemeClr>
                </a:solidFill>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Sheet1!$B$2:$B$32</c:f>
              <c:numCache>
                <c:formatCode>General</c:formatCode>
                <c:ptCount val="31"/>
                <c:pt idx="0">
                  <c:v>81</c:v>
                </c:pt>
                <c:pt idx="1">
                  <c:v>98</c:v>
                </c:pt>
                <c:pt idx="2">
                  <c:v>110</c:v>
                </c:pt>
                <c:pt idx="3">
                  <c:v>99</c:v>
                </c:pt>
                <c:pt idx="4">
                  <c:v>95</c:v>
                </c:pt>
                <c:pt idx="5">
                  <c:v>98</c:v>
                </c:pt>
                <c:pt idx="6">
                  <c:v>120</c:v>
                </c:pt>
                <c:pt idx="7">
                  <c:v>96</c:v>
                </c:pt>
                <c:pt idx="8">
                  <c:v>90</c:v>
                </c:pt>
                <c:pt idx="9">
                  <c:v>91</c:v>
                </c:pt>
                <c:pt idx="10">
                  <c:v>85</c:v>
                </c:pt>
                <c:pt idx="11">
                  <c:v>108</c:v>
                </c:pt>
                <c:pt idx="12">
                  <c:v>99</c:v>
                </c:pt>
                <c:pt idx="13">
                  <c:v>92</c:v>
                </c:pt>
                <c:pt idx="14">
                  <c:v>107</c:v>
                </c:pt>
                <c:pt idx="15">
                  <c:v>102</c:v>
                </c:pt>
                <c:pt idx="16">
                  <c:v>83</c:v>
                </c:pt>
                <c:pt idx="17">
                  <c:v>92</c:v>
                </c:pt>
                <c:pt idx="18">
                  <c:v>125</c:v>
                </c:pt>
                <c:pt idx="19">
                  <c:v>98</c:v>
                </c:pt>
                <c:pt idx="20">
                  <c:v>107</c:v>
                </c:pt>
                <c:pt idx="21">
                  <c:v>105</c:v>
                </c:pt>
                <c:pt idx="22">
                  <c:v>109</c:v>
                </c:pt>
                <c:pt idx="23">
                  <c:v>105</c:v>
                </c:pt>
                <c:pt idx="24">
                  <c:v>116</c:v>
                </c:pt>
                <c:pt idx="25">
                  <c:v>104</c:v>
                </c:pt>
                <c:pt idx="26">
                  <c:v>105</c:v>
                </c:pt>
                <c:pt idx="27">
                  <c:v>110</c:v>
                </c:pt>
                <c:pt idx="28">
                  <c:v>80</c:v>
                </c:pt>
                <c:pt idx="29">
                  <c:v>130</c:v>
                </c:pt>
                <c:pt idx="30">
                  <c:v>113</c:v>
                </c:pt>
              </c:numCache>
            </c:numRef>
          </c:val>
          <c:smooth val="0"/>
          <c:extLst>
            <c:ext xmlns:c16="http://schemas.microsoft.com/office/drawing/2014/chart" uri="{C3380CC4-5D6E-409C-BE32-E72D297353CC}">
              <c16:uniqueId val="{00000000-61C5-4AF6-A1E8-3A0F68787776}"/>
            </c:ext>
          </c:extLst>
        </c:ser>
        <c:ser>
          <c:idx val="1"/>
          <c:order val="1"/>
          <c:tx>
            <c:strRef>
              <c:f>Sheet1!$C$1</c:f>
              <c:strCache>
                <c:ptCount val="1"/>
                <c:pt idx="0">
                  <c:v>Median</c:v>
                </c:pt>
              </c:strCache>
            </c:strRef>
          </c:tx>
          <c:spPr>
            <a:ln w="47036">
              <a:solidFill>
                <a:srgbClr val="0070C0"/>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Sheet1!$C$2:$C$32</c:f>
              <c:numCache>
                <c:formatCode>General</c:formatCode>
                <c:ptCount val="31"/>
                <c:pt idx="0">
                  <c:v>102</c:v>
                </c:pt>
                <c:pt idx="1">
                  <c:v>102</c:v>
                </c:pt>
                <c:pt idx="2">
                  <c:v>102</c:v>
                </c:pt>
                <c:pt idx="3">
                  <c:v>102</c:v>
                </c:pt>
                <c:pt idx="4">
                  <c:v>102</c:v>
                </c:pt>
                <c:pt idx="5">
                  <c:v>102</c:v>
                </c:pt>
                <c:pt idx="6">
                  <c:v>102</c:v>
                </c:pt>
                <c:pt idx="7">
                  <c:v>102</c:v>
                </c:pt>
                <c:pt idx="8">
                  <c:v>102</c:v>
                </c:pt>
                <c:pt idx="9">
                  <c:v>102</c:v>
                </c:pt>
                <c:pt idx="10">
                  <c:v>102</c:v>
                </c:pt>
                <c:pt idx="11">
                  <c:v>102</c:v>
                </c:pt>
                <c:pt idx="12">
                  <c:v>102</c:v>
                </c:pt>
                <c:pt idx="13">
                  <c:v>102</c:v>
                </c:pt>
                <c:pt idx="14">
                  <c:v>102</c:v>
                </c:pt>
                <c:pt idx="15">
                  <c:v>102</c:v>
                </c:pt>
                <c:pt idx="16">
                  <c:v>102</c:v>
                </c:pt>
                <c:pt idx="17">
                  <c:v>102</c:v>
                </c:pt>
                <c:pt idx="18">
                  <c:v>102</c:v>
                </c:pt>
                <c:pt idx="19">
                  <c:v>102</c:v>
                </c:pt>
                <c:pt idx="20">
                  <c:v>102</c:v>
                </c:pt>
                <c:pt idx="21">
                  <c:v>102</c:v>
                </c:pt>
                <c:pt idx="22">
                  <c:v>102</c:v>
                </c:pt>
                <c:pt idx="23">
                  <c:v>102</c:v>
                </c:pt>
                <c:pt idx="24">
                  <c:v>102</c:v>
                </c:pt>
                <c:pt idx="25">
                  <c:v>102</c:v>
                </c:pt>
                <c:pt idx="26">
                  <c:v>102</c:v>
                </c:pt>
                <c:pt idx="27">
                  <c:v>102</c:v>
                </c:pt>
                <c:pt idx="28">
                  <c:v>102</c:v>
                </c:pt>
                <c:pt idx="29">
                  <c:v>102</c:v>
                </c:pt>
                <c:pt idx="30">
                  <c:v>102</c:v>
                </c:pt>
              </c:numCache>
            </c:numRef>
          </c:val>
          <c:smooth val="0"/>
          <c:extLst>
            <c:ext xmlns:c16="http://schemas.microsoft.com/office/drawing/2014/chart" uri="{C3380CC4-5D6E-409C-BE32-E72D297353CC}">
              <c16:uniqueId val="{00000001-61C5-4AF6-A1E8-3A0F68787776}"/>
            </c:ext>
          </c:extLst>
        </c:ser>
        <c:ser>
          <c:idx val="2"/>
          <c:order val="2"/>
          <c:tx>
            <c:strRef>
              <c:f>Sheet1!$D$1</c:f>
              <c:strCache>
                <c:ptCount val="1"/>
              </c:strCache>
            </c:strRef>
          </c:tx>
          <c:spPr>
            <a:ln w="15679">
              <a:solidFill>
                <a:srgbClr val="00FF00"/>
              </a:solidFill>
              <a:prstDash val="solid"/>
            </a:ln>
          </c:spPr>
          <c:marker>
            <c:symbol val="triangle"/>
            <c:size val="6"/>
            <c:spPr>
              <a:solidFill>
                <a:srgbClr val="00FF00"/>
              </a:solidFill>
              <a:ln>
                <a:solidFill>
                  <a:srgbClr val="00FF00"/>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Sheet1!$D$2:$D$32</c:f>
              <c:numCache>
                <c:formatCode>General</c:formatCode>
                <c:ptCount val="31"/>
              </c:numCache>
            </c:numRef>
          </c:val>
          <c:smooth val="0"/>
          <c:extLst>
            <c:ext xmlns:c16="http://schemas.microsoft.com/office/drawing/2014/chart" uri="{C3380CC4-5D6E-409C-BE32-E72D297353CC}">
              <c16:uniqueId val="{00000002-61C5-4AF6-A1E8-3A0F68787776}"/>
            </c:ext>
          </c:extLst>
        </c:ser>
        <c:ser>
          <c:idx val="3"/>
          <c:order val="3"/>
          <c:tx>
            <c:strRef>
              <c:f>Sheet1!$E$1</c:f>
              <c:strCache>
                <c:ptCount val="1"/>
              </c:strCache>
            </c:strRef>
          </c:tx>
          <c:spPr>
            <a:ln w="15679">
              <a:solidFill>
                <a:srgbClr val="00FFFF"/>
              </a:solidFill>
              <a:prstDash val="solid"/>
            </a:ln>
          </c:spPr>
          <c:marker>
            <c:symbol val="x"/>
            <c:size val="6"/>
            <c:spPr>
              <a:noFill/>
              <a:ln>
                <a:solidFill>
                  <a:srgbClr val="00FFFF"/>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Sheet1!$E$2:$E$32</c:f>
              <c:numCache>
                <c:formatCode>General</c:formatCode>
                <c:ptCount val="31"/>
              </c:numCache>
            </c:numRef>
          </c:val>
          <c:smooth val="0"/>
          <c:extLst>
            <c:ext xmlns:c16="http://schemas.microsoft.com/office/drawing/2014/chart" uri="{C3380CC4-5D6E-409C-BE32-E72D297353CC}">
              <c16:uniqueId val="{00000003-61C5-4AF6-A1E8-3A0F68787776}"/>
            </c:ext>
          </c:extLst>
        </c:ser>
        <c:dLbls>
          <c:showLegendKey val="0"/>
          <c:showVal val="0"/>
          <c:showCatName val="0"/>
          <c:showSerName val="0"/>
          <c:showPercent val="0"/>
          <c:showBubbleSize val="0"/>
        </c:dLbls>
        <c:marker val="1"/>
        <c:smooth val="0"/>
        <c:axId val="232271360"/>
        <c:axId val="202155712"/>
      </c:lineChart>
      <c:catAx>
        <c:axId val="232271360"/>
        <c:scaling>
          <c:orientation val="minMax"/>
        </c:scaling>
        <c:delete val="0"/>
        <c:axPos val="b"/>
        <c:numFmt formatCode="General" sourceLinked="1"/>
        <c:majorTickMark val="out"/>
        <c:minorTickMark val="none"/>
        <c:tickLblPos val="nextTo"/>
        <c:spPr>
          <a:ln w="3920">
            <a:solidFill>
              <a:schemeClr val="tx1"/>
            </a:solidFill>
            <a:prstDash val="solid"/>
          </a:ln>
        </c:spPr>
        <c:txPr>
          <a:bodyPr rot="0" vert="horz"/>
          <a:lstStyle/>
          <a:p>
            <a:pPr>
              <a:defRPr sz="2222" b="1" i="0" u="none" strike="noStrike" baseline="0">
                <a:solidFill>
                  <a:schemeClr val="tx1"/>
                </a:solidFill>
                <a:latin typeface="Arial"/>
                <a:ea typeface="Arial"/>
                <a:cs typeface="Arial"/>
              </a:defRPr>
            </a:pPr>
            <a:endParaRPr lang="en-US"/>
          </a:p>
        </c:txPr>
        <c:crossAx val="202155712"/>
        <c:crosses val="autoZero"/>
        <c:auto val="1"/>
        <c:lblAlgn val="ctr"/>
        <c:lblOffset val="100"/>
        <c:tickLblSkip val="2"/>
        <c:tickMarkSkip val="1"/>
        <c:noMultiLvlLbl val="0"/>
      </c:catAx>
      <c:valAx>
        <c:axId val="202155712"/>
        <c:scaling>
          <c:orientation val="minMax"/>
          <c:max val="200"/>
          <c:min val="60"/>
        </c:scaling>
        <c:delete val="0"/>
        <c:axPos val="l"/>
        <c:majorGridlines>
          <c:spPr>
            <a:ln w="15679">
              <a:noFill/>
              <a:prstDash val="solid"/>
            </a:ln>
          </c:spPr>
        </c:majorGridlines>
        <c:numFmt formatCode="General" sourceLinked="1"/>
        <c:majorTickMark val="out"/>
        <c:minorTickMark val="none"/>
        <c:tickLblPos val="nextTo"/>
        <c:spPr>
          <a:ln w="3920">
            <a:solidFill>
              <a:schemeClr val="tx1"/>
            </a:solidFill>
            <a:prstDash val="solid"/>
          </a:ln>
        </c:spPr>
        <c:txPr>
          <a:bodyPr rot="0" vert="horz"/>
          <a:lstStyle/>
          <a:p>
            <a:pPr>
              <a:defRPr sz="2963" b="1" i="0" u="none" strike="noStrike" baseline="0">
                <a:solidFill>
                  <a:schemeClr val="tx1"/>
                </a:solidFill>
                <a:latin typeface="Arial"/>
                <a:ea typeface="Arial"/>
                <a:cs typeface="Arial"/>
              </a:defRPr>
            </a:pPr>
            <a:endParaRPr lang="en-US"/>
          </a:p>
        </c:txPr>
        <c:crossAx val="232271360"/>
        <c:crosses val="autoZero"/>
        <c:crossBetween val="between"/>
      </c:valAx>
      <c:spPr>
        <a:noFill/>
        <a:ln w="31358">
          <a:noFill/>
        </a:ln>
      </c:spPr>
    </c:plotArea>
    <c:plotVisOnly val="1"/>
    <c:dispBlanksAs val="gap"/>
    <c:showDLblsOverMax val="0"/>
  </c:chart>
  <c:spPr>
    <a:noFill/>
    <a:ln>
      <a:noFill/>
    </a:ln>
  </c:spPr>
  <c:txPr>
    <a:bodyPr/>
    <a:lstStyle/>
    <a:p>
      <a:pPr>
        <a:defRPr sz="2222" b="1" i="0" u="none" strike="noStrike" baseline="0">
          <a:solidFill>
            <a:schemeClr val="tx1"/>
          </a:solidFill>
          <a:latin typeface="Arial"/>
          <a:ea typeface="Arial"/>
          <a:cs typeface="Arial"/>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6979655712051"/>
          <c:y val="9.004739336492891E-2"/>
          <c:w val="0.83724569640062596"/>
          <c:h val="0.74881516587677721"/>
        </c:manualLayout>
      </c:layout>
      <c:lineChart>
        <c:grouping val="standard"/>
        <c:varyColors val="0"/>
        <c:ser>
          <c:idx val="0"/>
          <c:order val="0"/>
          <c:tx>
            <c:strRef>
              <c:f>Sheet1!$B$1</c:f>
              <c:strCache>
                <c:ptCount val="1"/>
                <c:pt idx="0">
                  <c:v>FBS</c:v>
                </c:pt>
              </c:strCache>
            </c:strRef>
          </c:tx>
          <c:spPr>
            <a:ln w="27854">
              <a:solidFill>
                <a:srgbClr val="00B050"/>
              </a:solidFill>
              <a:prstDash val="solid"/>
            </a:ln>
          </c:spPr>
          <c:marker>
            <c:symbol val="circle"/>
            <c:size val="7"/>
            <c:spPr>
              <a:solidFill>
                <a:schemeClr val="tx1"/>
              </a:solidFill>
              <a:ln>
                <a:solidFill>
                  <a:schemeClr val="bg2">
                    <a:lumMod val="75000"/>
                  </a:schemeClr>
                </a:solidFill>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Sheet1!$B$2:$B$32</c:f>
              <c:numCache>
                <c:formatCode>General</c:formatCode>
                <c:ptCount val="31"/>
                <c:pt idx="0">
                  <c:v>81</c:v>
                </c:pt>
                <c:pt idx="1">
                  <c:v>98</c:v>
                </c:pt>
                <c:pt idx="2">
                  <c:v>110</c:v>
                </c:pt>
                <c:pt idx="3">
                  <c:v>99</c:v>
                </c:pt>
                <c:pt idx="4">
                  <c:v>95</c:v>
                </c:pt>
                <c:pt idx="5">
                  <c:v>98</c:v>
                </c:pt>
                <c:pt idx="6">
                  <c:v>120</c:v>
                </c:pt>
                <c:pt idx="7">
                  <c:v>96</c:v>
                </c:pt>
                <c:pt idx="8">
                  <c:v>90</c:v>
                </c:pt>
                <c:pt idx="9">
                  <c:v>91</c:v>
                </c:pt>
                <c:pt idx="10">
                  <c:v>85</c:v>
                </c:pt>
                <c:pt idx="11">
                  <c:v>108</c:v>
                </c:pt>
                <c:pt idx="12">
                  <c:v>99</c:v>
                </c:pt>
                <c:pt idx="13">
                  <c:v>92</c:v>
                </c:pt>
                <c:pt idx="14">
                  <c:v>107</c:v>
                </c:pt>
                <c:pt idx="15">
                  <c:v>102</c:v>
                </c:pt>
                <c:pt idx="16">
                  <c:v>83</c:v>
                </c:pt>
                <c:pt idx="17">
                  <c:v>92</c:v>
                </c:pt>
                <c:pt idx="18">
                  <c:v>125</c:v>
                </c:pt>
                <c:pt idx="19">
                  <c:v>98</c:v>
                </c:pt>
                <c:pt idx="20">
                  <c:v>107</c:v>
                </c:pt>
                <c:pt idx="21">
                  <c:v>105</c:v>
                </c:pt>
                <c:pt idx="22">
                  <c:v>109</c:v>
                </c:pt>
                <c:pt idx="23">
                  <c:v>105</c:v>
                </c:pt>
                <c:pt idx="24">
                  <c:v>116</c:v>
                </c:pt>
                <c:pt idx="25">
                  <c:v>104</c:v>
                </c:pt>
                <c:pt idx="26">
                  <c:v>105</c:v>
                </c:pt>
                <c:pt idx="27">
                  <c:v>110</c:v>
                </c:pt>
                <c:pt idx="28">
                  <c:v>80</c:v>
                </c:pt>
                <c:pt idx="29">
                  <c:v>130</c:v>
                </c:pt>
                <c:pt idx="30">
                  <c:v>113</c:v>
                </c:pt>
              </c:numCache>
            </c:numRef>
          </c:val>
          <c:smooth val="0"/>
          <c:extLst>
            <c:ext xmlns:c16="http://schemas.microsoft.com/office/drawing/2014/chart" uri="{C3380CC4-5D6E-409C-BE32-E72D297353CC}">
              <c16:uniqueId val="{00000000-9667-49FF-8054-ADF01D1A821D}"/>
            </c:ext>
          </c:extLst>
        </c:ser>
        <c:ser>
          <c:idx val="1"/>
          <c:order val="1"/>
          <c:tx>
            <c:strRef>
              <c:f>Sheet1!$C$1</c:f>
              <c:strCache>
                <c:ptCount val="1"/>
                <c:pt idx="0">
                  <c:v>Median</c:v>
                </c:pt>
              </c:strCache>
            </c:strRef>
          </c:tx>
          <c:spPr>
            <a:ln w="27854">
              <a:solidFill>
                <a:srgbClr val="0070C0"/>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Sheet1!$C$2:$C$32</c:f>
              <c:numCache>
                <c:formatCode>General</c:formatCode>
                <c:ptCount val="31"/>
                <c:pt idx="0">
                  <c:v>102</c:v>
                </c:pt>
                <c:pt idx="1">
                  <c:v>102</c:v>
                </c:pt>
                <c:pt idx="2">
                  <c:v>102</c:v>
                </c:pt>
                <c:pt idx="3">
                  <c:v>102</c:v>
                </c:pt>
                <c:pt idx="4">
                  <c:v>102</c:v>
                </c:pt>
                <c:pt idx="5">
                  <c:v>102</c:v>
                </c:pt>
                <c:pt idx="6">
                  <c:v>102</c:v>
                </c:pt>
                <c:pt idx="7">
                  <c:v>102</c:v>
                </c:pt>
                <c:pt idx="8">
                  <c:v>102</c:v>
                </c:pt>
                <c:pt idx="9">
                  <c:v>102</c:v>
                </c:pt>
                <c:pt idx="10">
                  <c:v>102</c:v>
                </c:pt>
                <c:pt idx="11">
                  <c:v>102</c:v>
                </c:pt>
                <c:pt idx="12">
                  <c:v>102</c:v>
                </c:pt>
                <c:pt idx="13">
                  <c:v>102</c:v>
                </c:pt>
                <c:pt idx="14">
                  <c:v>102</c:v>
                </c:pt>
                <c:pt idx="15">
                  <c:v>102</c:v>
                </c:pt>
                <c:pt idx="16">
                  <c:v>102</c:v>
                </c:pt>
                <c:pt idx="17">
                  <c:v>102</c:v>
                </c:pt>
                <c:pt idx="18">
                  <c:v>102</c:v>
                </c:pt>
                <c:pt idx="19">
                  <c:v>102</c:v>
                </c:pt>
                <c:pt idx="20">
                  <c:v>102</c:v>
                </c:pt>
                <c:pt idx="21">
                  <c:v>102</c:v>
                </c:pt>
                <c:pt idx="22">
                  <c:v>102</c:v>
                </c:pt>
                <c:pt idx="23">
                  <c:v>102</c:v>
                </c:pt>
                <c:pt idx="24">
                  <c:v>102</c:v>
                </c:pt>
                <c:pt idx="25">
                  <c:v>102</c:v>
                </c:pt>
                <c:pt idx="26">
                  <c:v>102</c:v>
                </c:pt>
                <c:pt idx="27">
                  <c:v>102</c:v>
                </c:pt>
                <c:pt idx="28">
                  <c:v>102</c:v>
                </c:pt>
                <c:pt idx="29">
                  <c:v>102</c:v>
                </c:pt>
                <c:pt idx="30">
                  <c:v>102</c:v>
                </c:pt>
              </c:numCache>
            </c:numRef>
          </c:val>
          <c:smooth val="0"/>
          <c:extLst>
            <c:ext xmlns:c16="http://schemas.microsoft.com/office/drawing/2014/chart" uri="{C3380CC4-5D6E-409C-BE32-E72D297353CC}">
              <c16:uniqueId val="{00000001-9667-49FF-8054-ADF01D1A821D}"/>
            </c:ext>
          </c:extLst>
        </c:ser>
        <c:ser>
          <c:idx val="2"/>
          <c:order val="2"/>
          <c:tx>
            <c:strRef>
              <c:f>Sheet1!$D$1</c:f>
              <c:strCache>
                <c:ptCount val="1"/>
              </c:strCache>
            </c:strRef>
          </c:tx>
          <c:spPr>
            <a:ln w="9285">
              <a:solidFill>
                <a:srgbClr val="00FF00"/>
              </a:solidFill>
              <a:prstDash val="solid"/>
            </a:ln>
          </c:spPr>
          <c:marker>
            <c:symbol val="triangle"/>
            <c:size val="3"/>
            <c:spPr>
              <a:solidFill>
                <a:srgbClr val="00FF00"/>
              </a:solidFill>
              <a:ln>
                <a:solidFill>
                  <a:srgbClr val="00FF00"/>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Sheet1!$D$2:$D$32</c:f>
              <c:numCache>
                <c:formatCode>General</c:formatCode>
                <c:ptCount val="31"/>
              </c:numCache>
            </c:numRef>
          </c:val>
          <c:smooth val="0"/>
          <c:extLst>
            <c:ext xmlns:c16="http://schemas.microsoft.com/office/drawing/2014/chart" uri="{C3380CC4-5D6E-409C-BE32-E72D297353CC}">
              <c16:uniqueId val="{00000002-9667-49FF-8054-ADF01D1A821D}"/>
            </c:ext>
          </c:extLst>
        </c:ser>
        <c:ser>
          <c:idx val="3"/>
          <c:order val="3"/>
          <c:tx>
            <c:strRef>
              <c:f>Sheet1!$E$1</c:f>
              <c:strCache>
                <c:ptCount val="1"/>
              </c:strCache>
            </c:strRef>
          </c:tx>
          <c:spPr>
            <a:ln w="9285">
              <a:solidFill>
                <a:srgbClr val="00FFFF"/>
              </a:solidFill>
              <a:prstDash val="solid"/>
            </a:ln>
          </c:spPr>
          <c:marker>
            <c:symbol val="x"/>
            <c:size val="3"/>
            <c:spPr>
              <a:noFill/>
              <a:ln>
                <a:solidFill>
                  <a:srgbClr val="00FFFF"/>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Sheet1!$E$2:$E$32</c:f>
              <c:numCache>
                <c:formatCode>General</c:formatCode>
                <c:ptCount val="31"/>
              </c:numCache>
            </c:numRef>
          </c:val>
          <c:smooth val="0"/>
          <c:extLst>
            <c:ext xmlns:c16="http://schemas.microsoft.com/office/drawing/2014/chart" uri="{C3380CC4-5D6E-409C-BE32-E72D297353CC}">
              <c16:uniqueId val="{00000003-9667-49FF-8054-ADF01D1A821D}"/>
            </c:ext>
          </c:extLst>
        </c:ser>
        <c:dLbls>
          <c:showLegendKey val="0"/>
          <c:showVal val="0"/>
          <c:showCatName val="0"/>
          <c:showSerName val="0"/>
          <c:showPercent val="0"/>
          <c:showBubbleSize val="0"/>
        </c:dLbls>
        <c:marker val="1"/>
        <c:smooth val="0"/>
        <c:axId val="233261568"/>
        <c:axId val="202158016"/>
      </c:lineChart>
      <c:catAx>
        <c:axId val="233261568"/>
        <c:scaling>
          <c:orientation val="minMax"/>
        </c:scaling>
        <c:delete val="0"/>
        <c:axPos val="b"/>
        <c:numFmt formatCode="General" sourceLinked="1"/>
        <c:majorTickMark val="out"/>
        <c:minorTickMark val="none"/>
        <c:tickLblPos val="nextTo"/>
        <c:spPr>
          <a:ln w="2321">
            <a:solidFill>
              <a:schemeClr val="tx1"/>
            </a:solidFill>
            <a:prstDash val="solid"/>
          </a:ln>
        </c:spPr>
        <c:txPr>
          <a:bodyPr rot="0" vert="horz"/>
          <a:lstStyle/>
          <a:p>
            <a:pPr>
              <a:defRPr sz="1316" b="1" i="0" u="none" strike="noStrike" baseline="0">
                <a:solidFill>
                  <a:schemeClr val="tx1"/>
                </a:solidFill>
                <a:latin typeface="Arial"/>
                <a:ea typeface="Arial"/>
                <a:cs typeface="Arial"/>
              </a:defRPr>
            </a:pPr>
            <a:endParaRPr lang="en-US"/>
          </a:p>
        </c:txPr>
        <c:crossAx val="202158016"/>
        <c:crosses val="autoZero"/>
        <c:auto val="1"/>
        <c:lblAlgn val="ctr"/>
        <c:lblOffset val="100"/>
        <c:tickLblSkip val="2"/>
        <c:tickMarkSkip val="1"/>
        <c:noMultiLvlLbl val="0"/>
      </c:catAx>
      <c:valAx>
        <c:axId val="202158016"/>
        <c:scaling>
          <c:orientation val="minMax"/>
          <c:max val="200"/>
          <c:min val="60"/>
        </c:scaling>
        <c:delete val="0"/>
        <c:axPos val="l"/>
        <c:majorGridlines>
          <c:spPr>
            <a:ln w="9285">
              <a:noFill/>
              <a:prstDash val="solid"/>
            </a:ln>
          </c:spPr>
        </c:majorGridlines>
        <c:numFmt formatCode="General" sourceLinked="1"/>
        <c:majorTickMark val="out"/>
        <c:minorTickMark val="none"/>
        <c:tickLblPos val="nextTo"/>
        <c:spPr>
          <a:ln w="2321">
            <a:solidFill>
              <a:schemeClr val="tx1"/>
            </a:solidFill>
            <a:prstDash val="solid"/>
          </a:ln>
        </c:spPr>
        <c:txPr>
          <a:bodyPr rot="0" vert="horz"/>
          <a:lstStyle/>
          <a:p>
            <a:pPr>
              <a:defRPr sz="1755" b="1" i="0" u="none" strike="noStrike" baseline="0">
                <a:solidFill>
                  <a:schemeClr val="tx1"/>
                </a:solidFill>
                <a:latin typeface="Arial"/>
                <a:ea typeface="Arial"/>
                <a:cs typeface="Arial"/>
              </a:defRPr>
            </a:pPr>
            <a:endParaRPr lang="en-US"/>
          </a:p>
        </c:txPr>
        <c:crossAx val="233261568"/>
        <c:crosses val="autoZero"/>
        <c:crossBetween val="between"/>
      </c:valAx>
      <c:spPr>
        <a:noFill/>
        <a:ln w="18570">
          <a:noFill/>
        </a:ln>
      </c:spPr>
    </c:plotArea>
    <c:plotVisOnly val="1"/>
    <c:dispBlanksAs val="gap"/>
    <c:showDLblsOverMax val="0"/>
  </c:chart>
  <c:spPr>
    <a:noFill/>
    <a:ln>
      <a:noFill/>
    </a:ln>
  </c:spPr>
  <c:txPr>
    <a:bodyPr/>
    <a:lstStyle/>
    <a:p>
      <a:pPr>
        <a:defRPr sz="1316" b="1"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'Data Over Time Examples'!$Q$71</c:f>
              <c:strCache>
                <c:ptCount val="1"/>
                <c:pt idx="0">
                  <c:v>2012</c:v>
                </c:pt>
              </c:strCache>
            </c:strRef>
          </c:tx>
          <c:invertIfNegative val="0"/>
          <c:cat>
            <c:strRef>
              <c:f>'Data Over Time Examples'!$P$72:$P$75</c:f>
              <c:strCache>
                <c:ptCount val="4"/>
                <c:pt idx="0">
                  <c:v>Jan-Mar</c:v>
                </c:pt>
                <c:pt idx="1">
                  <c:v>Apr-Jun</c:v>
                </c:pt>
                <c:pt idx="2">
                  <c:v>Jul-Sep</c:v>
                </c:pt>
                <c:pt idx="3">
                  <c:v>Oct-Dec</c:v>
                </c:pt>
              </c:strCache>
            </c:strRef>
          </c:cat>
          <c:val>
            <c:numRef>
              <c:f>'Data Over Time Examples'!$Q$72:$Q$75</c:f>
              <c:numCache>
                <c:formatCode>0.0</c:formatCode>
                <c:ptCount val="4"/>
                <c:pt idx="0">
                  <c:v>47.43333333333333</c:v>
                </c:pt>
                <c:pt idx="1">
                  <c:v>49.5</c:v>
                </c:pt>
                <c:pt idx="2">
                  <c:v>49.6</c:v>
                </c:pt>
                <c:pt idx="3">
                  <c:v>40.233333333333334</c:v>
                </c:pt>
              </c:numCache>
            </c:numRef>
          </c:val>
          <c:extLst>
            <c:ext xmlns:c16="http://schemas.microsoft.com/office/drawing/2014/chart" uri="{C3380CC4-5D6E-409C-BE32-E72D297353CC}">
              <c16:uniqueId val="{00000000-AA8F-440B-8F48-22F98C423B61}"/>
            </c:ext>
          </c:extLst>
        </c:ser>
        <c:ser>
          <c:idx val="1"/>
          <c:order val="1"/>
          <c:tx>
            <c:strRef>
              <c:f>'Data Over Time Examples'!$R$71</c:f>
              <c:strCache>
                <c:ptCount val="1"/>
                <c:pt idx="0">
                  <c:v>2013</c:v>
                </c:pt>
              </c:strCache>
            </c:strRef>
          </c:tx>
          <c:invertIfNegative val="0"/>
          <c:cat>
            <c:strRef>
              <c:f>'Data Over Time Examples'!$P$72:$P$75</c:f>
              <c:strCache>
                <c:ptCount val="4"/>
                <c:pt idx="0">
                  <c:v>Jan-Mar</c:v>
                </c:pt>
                <c:pt idx="1">
                  <c:v>Apr-Jun</c:v>
                </c:pt>
                <c:pt idx="2">
                  <c:v>Jul-Sep</c:v>
                </c:pt>
                <c:pt idx="3">
                  <c:v>Oct-Dec</c:v>
                </c:pt>
              </c:strCache>
            </c:strRef>
          </c:cat>
          <c:val>
            <c:numRef>
              <c:f>'Data Over Time Examples'!$R$72:$R$75</c:f>
              <c:numCache>
                <c:formatCode>0.0</c:formatCode>
                <c:ptCount val="4"/>
                <c:pt idx="0">
                  <c:v>55.5</c:v>
                </c:pt>
                <c:pt idx="1">
                  <c:v>57.79999999999999</c:v>
                </c:pt>
                <c:pt idx="2">
                  <c:v>58.533333333333331</c:v>
                </c:pt>
                <c:pt idx="3">
                  <c:v>34.666666666666671</c:v>
                </c:pt>
              </c:numCache>
            </c:numRef>
          </c:val>
          <c:extLst>
            <c:ext xmlns:c16="http://schemas.microsoft.com/office/drawing/2014/chart" uri="{C3380CC4-5D6E-409C-BE32-E72D297353CC}">
              <c16:uniqueId val="{00000001-AA8F-440B-8F48-22F98C423B61}"/>
            </c:ext>
          </c:extLst>
        </c:ser>
        <c:dLbls>
          <c:showLegendKey val="0"/>
          <c:showVal val="0"/>
          <c:showCatName val="0"/>
          <c:showSerName val="0"/>
          <c:showPercent val="0"/>
          <c:showBubbleSize val="0"/>
        </c:dLbls>
        <c:gapWidth val="150"/>
        <c:axId val="201928704"/>
        <c:axId val="116308160"/>
      </c:barChart>
      <c:catAx>
        <c:axId val="201928704"/>
        <c:scaling>
          <c:orientation val="minMax"/>
        </c:scaling>
        <c:delete val="0"/>
        <c:axPos val="b"/>
        <c:title>
          <c:tx>
            <c:rich>
              <a:bodyPr/>
              <a:lstStyle/>
              <a:p>
                <a:pPr>
                  <a:defRPr sz="1200"/>
                </a:pPr>
                <a:r>
                  <a:rPr lang="en-US" sz="1200"/>
                  <a:t>Quarter</a:t>
                </a:r>
              </a:p>
            </c:rich>
          </c:tx>
          <c:layout/>
          <c:overlay val="0"/>
        </c:title>
        <c:numFmt formatCode="General" sourceLinked="0"/>
        <c:majorTickMark val="out"/>
        <c:minorTickMark val="none"/>
        <c:tickLblPos val="nextTo"/>
        <c:txPr>
          <a:bodyPr/>
          <a:lstStyle/>
          <a:p>
            <a:pPr>
              <a:defRPr b="1"/>
            </a:pPr>
            <a:endParaRPr lang="en-US"/>
          </a:p>
        </c:txPr>
        <c:crossAx val="116308160"/>
        <c:crosses val="autoZero"/>
        <c:auto val="1"/>
        <c:lblAlgn val="ctr"/>
        <c:lblOffset val="100"/>
        <c:noMultiLvlLbl val="0"/>
      </c:catAx>
      <c:valAx>
        <c:axId val="116308160"/>
        <c:scaling>
          <c:orientation val="minMax"/>
          <c:min val="20"/>
        </c:scaling>
        <c:delete val="0"/>
        <c:axPos val="l"/>
        <c:majorGridlines/>
        <c:title>
          <c:tx>
            <c:rich>
              <a:bodyPr rot="-5400000" vert="horz"/>
              <a:lstStyle/>
              <a:p>
                <a:pPr>
                  <a:defRPr/>
                </a:pPr>
                <a:r>
                  <a:rPr lang="en-US"/>
                  <a:t>%</a:t>
                </a:r>
                <a:r>
                  <a:rPr lang="en-US" baseline="0"/>
                  <a:t> Receiving Vaccine</a:t>
                </a:r>
                <a:endParaRPr lang="en-US"/>
              </a:p>
            </c:rich>
          </c:tx>
          <c:layout/>
          <c:overlay val="0"/>
        </c:title>
        <c:numFmt formatCode="0" sourceLinked="0"/>
        <c:majorTickMark val="out"/>
        <c:minorTickMark val="none"/>
        <c:tickLblPos val="nextTo"/>
        <c:txPr>
          <a:bodyPr/>
          <a:lstStyle/>
          <a:p>
            <a:pPr>
              <a:defRPr b="1"/>
            </a:pPr>
            <a:endParaRPr lang="en-US"/>
          </a:p>
        </c:txPr>
        <c:crossAx val="201928704"/>
        <c:crosses val="autoZero"/>
        <c:crossBetween val="between"/>
      </c:valAx>
    </c:plotArea>
    <c:legend>
      <c:legendPos val="r"/>
      <c:layout/>
      <c:overlay val="0"/>
    </c:legend>
    <c:plotVisOnly val="1"/>
    <c:dispBlanksAs val="gap"/>
    <c:showDLblsOverMax val="0"/>
  </c:chart>
  <c:spPr>
    <a:solidFill>
      <a:sysClr val="window" lastClr="FFFFFF"/>
    </a:solidFill>
  </c:sp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spPr>
            <a:ln>
              <a:solidFill>
                <a:schemeClr val="accent6"/>
              </a:solidFill>
            </a:ln>
          </c:spPr>
          <c:marker>
            <c:spPr>
              <a:solidFill>
                <a:schemeClr val="accent6"/>
              </a:solidFill>
            </c:spPr>
          </c:marker>
          <c:cat>
            <c:numRef>
              <c:f>'Data Over Time Examples'!$L$60:$L$83</c:f>
              <c:numCache>
                <c:formatCode>mmm\-yy</c:formatCode>
                <c:ptCount val="24"/>
                <c:pt idx="0">
                  <c:v>40909</c:v>
                </c:pt>
                <c:pt idx="1">
                  <c:v>40940</c:v>
                </c:pt>
                <c:pt idx="2">
                  <c:v>40969</c:v>
                </c:pt>
                <c:pt idx="3">
                  <c:v>41000</c:v>
                </c:pt>
                <c:pt idx="4">
                  <c:v>41030</c:v>
                </c:pt>
                <c:pt idx="5">
                  <c:v>41061</c:v>
                </c:pt>
                <c:pt idx="6">
                  <c:v>41091</c:v>
                </c:pt>
                <c:pt idx="7">
                  <c:v>41122</c:v>
                </c:pt>
                <c:pt idx="8">
                  <c:v>41153</c:v>
                </c:pt>
                <c:pt idx="9">
                  <c:v>41183</c:v>
                </c:pt>
                <c:pt idx="10">
                  <c:v>41214</c:v>
                </c:pt>
                <c:pt idx="11">
                  <c:v>41244</c:v>
                </c:pt>
                <c:pt idx="12">
                  <c:v>41275</c:v>
                </c:pt>
                <c:pt idx="13">
                  <c:v>41306</c:v>
                </c:pt>
                <c:pt idx="14">
                  <c:v>41334</c:v>
                </c:pt>
                <c:pt idx="15">
                  <c:v>41365</c:v>
                </c:pt>
                <c:pt idx="16">
                  <c:v>41395</c:v>
                </c:pt>
                <c:pt idx="17">
                  <c:v>41426</c:v>
                </c:pt>
                <c:pt idx="18">
                  <c:v>41456</c:v>
                </c:pt>
                <c:pt idx="19">
                  <c:v>41487</c:v>
                </c:pt>
                <c:pt idx="20">
                  <c:v>41518</c:v>
                </c:pt>
                <c:pt idx="21">
                  <c:v>41548</c:v>
                </c:pt>
                <c:pt idx="22">
                  <c:v>41579</c:v>
                </c:pt>
                <c:pt idx="23">
                  <c:v>41609</c:v>
                </c:pt>
              </c:numCache>
            </c:numRef>
          </c:cat>
          <c:val>
            <c:numRef>
              <c:f>'Data Over Time Examples'!$M$60:$M$83</c:f>
              <c:numCache>
                <c:formatCode>General</c:formatCode>
                <c:ptCount val="24"/>
                <c:pt idx="0">
                  <c:v>45.3</c:v>
                </c:pt>
                <c:pt idx="1">
                  <c:v>48.4</c:v>
                </c:pt>
                <c:pt idx="2">
                  <c:v>48.6</c:v>
                </c:pt>
                <c:pt idx="3">
                  <c:v>49.2</c:v>
                </c:pt>
                <c:pt idx="4">
                  <c:v>49.5</c:v>
                </c:pt>
                <c:pt idx="5">
                  <c:v>49.8</c:v>
                </c:pt>
                <c:pt idx="6">
                  <c:v>49.7</c:v>
                </c:pt>
                <c:pt idx="7">
                  <c:v>49.6</c:v>
                </c:pt>
                <c:pt idx="8">
                  <c:v>49.5</c:v>
                </c:pt>
                <c:pt idx="9">
                  <c:v>34.5</c:v>
                </c:pt>
                <c:pt idx="10">
                  <c:v>34.5</c:v>
                </c:pt>
                <c:pt idx="11">
                  <c:v>51.7</c:v>
                </c:pt>
                <c:pt idx="12">
                  <c:v>54</c:v>
                </c:pt>
                <c:pt idx="13">
                  <c:v>56.9</c:v>
                </c:pt>
                <c:pt idx="14">
                  <c:v>55.6</c:v>
                </c:pt>
                <c:pt idx="15">
                  <c:v>57.7</c:v>
                </c:pt>
                <c:pt idx="16">
                  <c:v>57.9</c:v>
                </c:pt>
                <c:pt idx="17">
                  <c:v>57.8</c:v>
                </c:pt>
                <c:pt idx="18">
                  <c:v>58.4</c:v>
                </c:pt>
                <c:pt idx="19">
                  <c:v>58.9</c:v>
                </c:pt>
                <c:pt idx="20">
                  <c:v>58.3</c:v>
                </c:pt>
                <c:pt idx="21">
                  <c:v>36.200000000000003</c:v>
                </c:pt>
                <c:pt idx="22">
                  <c:v>30.6</c:v>
                </c:pt>
                <c:pt idx="23">
                  <c:v>37.200000000000003</c:v>
                </c:pt>
              </c:numCache>
            </c:numRef>
          </c:val>
          <c:smooth val="0"/>
          <c:extLst>
            <c:ext xmlns:c16="http://schemas.microsoft.com/office/drawing/2014/chart" uri="{C3380CC4-5D6E-409C-BE32-E72D297353CC}">
              <c16:uniqueId val="{00000000-AD76-49E8-92E1-C85EB2951DB8}"/>
            </c:ext>
          </c:extLst>
        </c:ser>
        <c:dLbls>
          <c:showLegendKey val="0"/>
          <c:showVal val="0"/>
          <c:showCatName val="0"/>
          <c:showSerName val="0"/>
          <c:showPercent val="0"/>
          <c:showBubbleSize val="0"/>
        </c:dLbls>
        <c:marker val="1"/>
        <c:smooth val="0"/>
        <c:axId val="201929216"/>
        <c:axId val="116606080"/>
      </c:lineChart>
      <c:dateAx>
        <c:axId val="201929216"/>
        <c:scaling>
          <c:orientation val="minMax"/>
        </c:scaling>
        <c:delete val="0"/>
        <c:axPos val="b"/>
        <c:title>
          <c:tx>
            <c:rich>
              <a:bodyPr/>
              <a:lstStyle/>
              <a:p>
                <a:pPr>
                  <a:defRPr sz="1200"/>
                </a:pPr>
                <a:r>
                  <a:rPr lang="en-US" sz="1200"/>
                  <a:t>Month</a:t>
                </a:r>
              </a:p>
            </c:rich>
          </c:tx>
          <c:layout/>
          <c:overlay val="0"/>
        </c:title>
        <c:numFmt formatCode="mmm\-yy" sourceLinked="1"/>
        <c:majorTickMark val="out"/>
        <c:minorTickMark val="none"/>
        <c:tickLblPos val="nextTo"/>
        <c:crossAx val="116606080"/>
        <c:crosses val="autoZero"/>
        <c:auto val="1"/>
        <c:lblOffset val="100"/>
        <c:baseTimeUnit val="months"/>
        <c:majorUnit val="1"/>
        <c:majorTimeUnit val="months"/>
      </c:dateAx>
      <c:valAx>
        <c:axId val="116606080"/>
        <c:scaling>
          <c:orientation val="minMax"/>
          <c:min val="20"/>
        </c:scaling>
        <c:delete val="0"/>
        <c:axPos val="l"/>
        <c:majorGridlines/>
        <c:title>
          <c:tx>
            <c:rich>
              <a:bodyPr rot="-5400000" vert="horz"/>
              <a:lstStyle/>
              <a:p>
                <a:pPr>
                  <a:defRPr/>
                </a:pPr>
                <a:r>
                  <a:rPr lang="en-US"/>
                  <a:t>%</a:t>
                </a:r>
                <a:r>
                  <a:rPr lang="en-US" baseline="0"/>
                  <a:t> Receiving Vaccine</a:t>
                </a:r>
                <a:endParaRPr lang="en-US"/>
              </a:p>
            </c:rich>
          </c:tx>
          <c:layout/>
          <c:overlay val="0"/>
        </c:title>
        <c:numFmt formatCode="General" sourceLinked="1"/>
        <c:majorTickMark val="out"/>
        <c:minorTickMark val="none"/>
        <c:tickLblPos val="nextTo"/>
        <c:txPr>
          <a:bodyPr/>
          <a:lstStyle/>
          <a:p>
            <a:pPr>
              <a:defRPr b="1"/>
            </a:pPr>
            <a:endParaRPr lang="en-US"/>
          </a:p>
        </c:txPr>
        <c:crossAx val="201929216"/>
        <c:crosses val="autoZero"/>
        <c:crossBetween val="between"/>
      </c:valAx>
      <c:spPr>
        <a:solidFill>
          <a:sysClr val="window" lastClr="FFFFFF"/>
        </a:solidFill>
      </c:spPr>
    </c:plotArea>
    <c:plotVisOnly val="1"/>
    <c:dispBlanksAs val="gap"/>
    <c:showDLblsOverMax val="0"/>
  </c:chart>
  <c:spPr>
    <a:solidFill>
      <a:sysClr val="window" lastClr="FFFFFF"/>
    </a:solidFill>
  </c:sp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'Data Over Time Examples'!$Q$78</c:f>
              <c:strCache>
                <c:ptCount val="1"/>
                <c:pt idx="0">
                  <c:v>% Flu Shot</c:v>
                </c:pt>
              </c:strCache>
            </c:strRef>
          </c:tx>
          <c:invertIfNegative val="0"/>
          <c:cat>
            <c:numRef>
              <c:f>'Data Over Time Examples'!$P$79:$P$80</c:f>
              <c:numCache>
                <c:formatCode>General</c:formatCode>
                <c:ptCount val="2"/>
                <c:pt idx="0">
                  <c:v>2012</c:v>
                </c:pt>
                <c:pt idx="1">
                  <c:v>2013</c:v>
                </c:pt>
              </c:numCache>
            </c:numRef>
          </c:cat>
          <c:val>
            <c:numRef>
              <c:f>'Data Over Time Examples'!$Q$79:$Q$80</c:f>
              <c:numCache>
                <c:formatCode>0.0</c:formatCode>
                <c:ptCount val="2"/>
                <c:pt idx="0">
                  <c:v>46.69166666666667</c:v>
                </c:pt>
                <c:pt idx="1">
                  <c:v>47.416666666666664</c:v>
                </c:pt>
              </c:numCache>
            </c:numRef>
          </c:val>
          <c:extLst>
            <c:ext xmlns:c16="http://schemas.microsoft.com/office/drawing/2014/chart" uri="{C3380CC4-5D6E-409C-BE32-E72D297353CC}">
              <c16:uniqueId val="{00000000-8713-4DFC-9FBC-59EE3BE0139D}"/>
            </c:ext>
          </c:extLst>
        </c:ser>
        <c:dLbls>
          <c:showLegendKey val="0"/>
          <c:showVal val="0"/>
          <c:showCatName val="0"/>
          <c:showSerName val="0"/>
          <c:showPercent val="0"/>
          <c:showBubbleSize val="0"/>
        </c:dLbls>
        <c:gapWidth val="150"/>
        <c:axId val="201929728"/>
        <c:axId val="116607232"/>
      </c:barChart>
      <c:catAx>
        <c:axId val="201929728"/>
        <c:scaling>
          <c:orientation val="minMax"/>
        </c:scaling>
        <c:delete val="0"/>
        <c:axPos val="b"/>
        <c:title>
          <c:tx>
            <c:rich>
              <a:bodyPr/>
              <a:lstStyle/>
              <a:p>
                <a:pPr>
                  <a:defRPr sz="1200"/>
                </a:pPr>
                <a:r>
                  <a:rPr lang="en-US" sz="1200"/>
                  <a:t>Year</a:t>
                </a:r>
              </a:p>
            </c:rich>
          </c:tx>
          <c:layout/>
          <c:overlay val="0"/>
        </c:title>
        <c:numFmt formatCode="General" sourceLinked="1"/>
        <c:majorTickMark val="out"/>
        <c:minorTickMark val="none"/>
        <c:tickLblPos val="nextTo"/>
        <c:txPr>
          <a:bodyPr/>
          <a:lstStyle/>
          <a:p>
            <a:pPr>
              <a:defRPr sz="1200" b="1"/>
            </a:pPr>
            <a:endParaRPr lang="en-US"/>
          </a:p>
        </c:txPr>
        <c:crossAx val="116607232"/>
        <c:crosses val="autoZero"/>
        <c:auto val="1"/>
        <c:lblAlgn val="ctr"/>
        <c:lblOffset val="100"/>
        <c:noMultiLvlLbl val="0"/>
      </c:catAx>
      <c:valAx>
        <c:axId val="116607232"/>
        <c:scaling>
          <c:orientation val="minMax"/>
          <c:max val="65"/>
          <c:min val="20"/>
        </c:scaling>
        <c:delete val="0"/>
        <c:axPos val="l"/>
        <c:majorGridlines/>
        <c:title>
          <c:tx>
            <c:rich>
              <a:bodyPr rot="-5400000" vert="horz"/>
              <a:lstStyle/>
              <a:p>
                <a:pPr>
                  <a:defRPr/>
                </a:pPr>
                <a:r>
                  <a:rPr lang="en-US"/>
                  <a:t>%</a:t>
                </a:r>
                <a:r>
                  <a:rPr lang="en-US" baseline="0"/>
                  <a:t> Receiving Vaccine</a:t>
                </a:r>
                <a:endParaRPr lang="en-US"/>
              </a:p>
            </c:rich>
          </c:tx>
          <c:layout/>
          <c:overlay val="0"/>
        </c:title>
        <c:numFmt formatCode="0" sourceLinked="0"/>
        <c:majorTickMark val="out"/>
        <c:minorTickMark val="none"/>
        <c:tickLblPos val="nextTo"/>
        <c:txPr>
          <a:bodyPr/>
          <a:lstStyle/>
          <a:p>
            <a:pPr>
              <a:defRPr b="1"/>
            </a:pPr>
            <a:endParaRPr lang="en-US"/>
          </a:p>
        </c:txPr>
        <c:crossAx val="201929728"/>
        <c:crosses val="autoZero"/>
        <c:crossBetween val="between"/>
      </c:valAx>
    </c:plotArea>
    <c:plotVisOnly val="1"/>
    <c:dispBlanksAs val="gap"/>
    <c:showDLblsOverMax val="0"/>
  </c:chart>
  <c:spPr>
    <a:solidFill>
      <a:schemeClr val="bg1"/>
    </a:solidFill>
  </c:sp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6979655712051"/>
          <c:y val="9.004739336492891E-2"/>
          <c:w val="0.83724569640062596"/>
          <c:h val="0.74881516587677721"/>
        </c:manualLayout>
      </c:layout>
      <c:lineChart>
        <c:grouping val="standard"/>
        <c:varyColors val="0"/>
        <c:ser>
          <c:idx val="0"/>
          <c:order val="0"/>
          <c:tx>
            <c:strRef>
              <c:f>Sheet1!$B$1</c:f>
              <c:strCache>
                <c:ptCount val="1"/>
                <c:pt idx="0">
                  <c:v>FBS</c:v>
                </c:pt>
              </c:strCache>
            </c:strRef>
          </c:tx>
          <c:spPr>
            <a:ln w="48609">
              <a:solidFill>
                <a:srgbClr val="006411"/>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Sheet1!$B$2:$B$32</c:f>
              <c:numCache>
                <c:formatCode>General</c:formatCode>
                <c:ptCount val="31"/>
                <c:pt idx="0">
                  <c:v>81</c:v>
                </c:pt>
                <c:pt idx="1">
                  <c:v>98</c:v>
                </c:pt>
                <c:pt idx="2">
                  <c:v>110</c:v>
                </c:pt>
                <c:pt idx="3">
                  <c:v>99</c:v>
                </c:pt>
                <c:pt idx="4">
                  <c:v>95</c:v>
                </c:pt>
                <c:pt idx="5">
                  <c:v>98</c:v>
                </c:pt>
                <c:pt idx="6">
                  <c:v>120</c:v>
                </c:pt>
                <c:pt idx="7">
                  <c:v>96</c:v>
                </c:pt>
                <c:pt idx="8">
                  <c:v>90</c:v>
                </c:pt>
                <c:pt idx="9">
                  <c:v>91</c:v>
                </c:pt>
                <c:pt idx="10">
                  <c:v>85</c:v>
                </c:pt>
                <c:pt idx="11">
                  <c:v>108</c:v>
                </c:pt>
                <c:pt idx="12">
                  <c:v>99</c:v>
                </c:pt>
                <c:pt idx="13">
                  <c:v>92</c:v>
                </c:pt>
                <c:pt idx="14">
                  <c:v>107</c:v>
                </c:pt>
                <c:pt idx="15">
                  <c:v>102</c:v>
                </c:pt>
                <c:pt idx="16">
                  <c:v>83</c:v>
                </c:pt>
                <c:pt idx="17">
                  <c:v>92</c:v>
                </c:pt>
                <c:pt idx="18">
                  <c:v>125</c:v>
                </c:pt>
                <c:pt idx="19">
                  <c:v>98</c:v>
                </c:pt>
                <c:pt idx="20">
                  <c:v>107</c:v>
                </c:pt>
                <c:pt idx="21">
                  <c:v>105</c:v>
                </c:pt>
                <c:pt idx="22">
                  <c:v>109</c:v>
                </c:pt>
                <c:pt idx="23">
                  <c:v>105</c:v>
                </c:pt>
                <c:pt idx="24">
                  <c:v>116</c:v>
                </c:pt>
                <c:pt idx="25">
                  <c:v>104</c:v>
                </c:pt>
                <c:pt idx="26">
                  <c:v>105</c:v>
                </c:pt>
                <c:pt idx="27">
                  <c:v>110</c:v>
                </c:pt>
                <c:pt idx="28">
                  <c:v>80</c:v>
                </c:pt>
                <c:pt idx="29">
                  <c:v>130</c:v>
                </c:pt>
                <c:pt idx="30">
                  <c:v>113</c:v>
                </c:pt>
              </c:numCache>
            </c:numRef>
          </c:val>
          <c:smooth val="0"/>
          <c:extLst>
            <c:ext xmlns:c16="http://schemas.microsoft.com/office/drawing/2014/chart" uri="{C3380CC4-5D6E-409C-BE32-E72D297353CC}">
              <c16:uniqueId val="{00000000-872F-4937-976C-380D670B409B}"/>
            </c:ext>
          </c:extLst>
        </c:ser>
        <c:ser>
          <c:idx val="1"/>
          <c:order val="1"/>
          <c:tx>
            <c:strRef>
              <c:f>Sheet1!$C$1</c:f>
              <c:strCache>
                <c:ptCount val="1"/>
                <c:pt idx="0">
                  <c:v>PM BS</c:v>
                </c:pt>
              </c:strCache>
            </c:strRef>
          </c:tx>
          <c:spPr>
            <a:ln w="48609">
              <a:solidFill>
                <a:srgbClr val="0000FF"/>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Sheet1!$C$2:$C$32</c:f>
              <c:numCache>
                <c:formatCode>General</c:formatCode>
                <c:ptCount val="31"/>
                <c:pt idx="0">
                  <c:v>102</c:v>
                </c:pt>
                <c:pt idx="1">
                  <c:v>160</c:v>
                </c:pt>
                <c:pt idx="2">
                  <c:v>143</c:v>
                </c:pt>
                <c:pt idx="3">
                  <c:v>190</c:v>
                </c:pt>
                <c:pt idx="4">
                  <c:v>175</c:v>
                </c:pt>
                <c:pt idx="5">
                  <c:v>158</c:v>
                </c:pt>
                <c:pt idx="6">
                  <c:v>182</c:v>
                </c:pt>
                <c:pt idx="7">
                  <c:v>139</c:v>
                </c:pt>
                <c:pt idx="8">
                  <c:v>120</c:v>
                </c:pt>
                <c:pt idx="9">
                  <c:v>167</c:v>
                </c:pt>
                <c:pt idx="10">
                  <c:v>184</c:v>
                </c:pt>
                <c:pt idx="11">
                  <c:v>136</c:v>
                </c:pt>
                <c:pt idx="12">
                  <c:v>179</c:v>
                </c:pt>
                <c:pt idx="13">
                  <c:v>160</c:v>
                </c:pt>
                <c:pt idx="14">
                  <c:v>142</c:v>
                </c:pt>
                <c:pt idx="15">
                  <c:v>111</c:v>
                </c:pt>
                <c:pt idx="16">
                  <c:v>127</c:v>
                </c:pt>
                <c:pt idx="17">
                  <c:v>104</c:v>
                </c:pt>
                <c:pt idx="18">
                  <c:v>159</c:v>
                </c:pt>
                <c:pt idx="19">
                  <c:v>128</c:v>
                </c:pt>
                <c:pt idx="20">
                  <c:v>171</c:v>
                </c:pt>
                <c:pt idx="21">
                  <c:v>188</c:v>
                </c:pt>
                <c:pt idx="22">
                  <c:v>163</c:v>
                </c:pt>
                <c:pt idx="23">
                  <c:v>194</c:v>
                </c:pt>
                <c:pt idx="24">
                  <c:v>154</c:v>
                </c:pt>
                <c:pt idx="25">
                  <c:v>163</c:v>
                </c:pt>
                <c:pt idx="26">
                  <c:v>149</c:v>
                </c:pt>
                <c:pt idx="27">
                  <c:v>170</c:v>
                </c:pt>
                <c:pt idx="28">
                  <c:v>137</c:v>
                </c:pt>
                <c:pt idx="29">
                  <c:v>149</c:v>
                </c:pt>
                <c:pt idx="30">
                  <c:v>175</c:v>
                </c:pt>
              </c:numCache>
            </c:numRef>
          </c:val>
          <c:smooth val="0"/>
          <c:extLst>
            <c:ext xmlns:c16="http://schemas.microsoft.com/office/drawing/2014/chart" uri="{C3380CC4-5D6E-409C-BE32-E72D297353CC}">
              <c16:uniqueId val="{00000001-872F-4937-976C-380D670B409B}"/>
            </c:ext>
          </c:extLst>
        </c:ser>
        <c:ser>
          <c:idx val="2"/>
          <c:order val="2"/>
          <c:tx>
            <c:strRef>
              <c:f>Sheet1!$D$1</c:f>
              <c:strCache>
                <c:ptCount val="1"/>
              </c:strCache>
            </c:strRef>
          </c:tx>
          <c:spPr>
            <a:ln w="16203">
              <a:solidFill>
                <a:srgbClr val="00FF00"/>
              </a:solidFill>
              <a:prstDash val="solid"/>
            </a:ln>
          </c:spPr>
          <c:marker>
            <c:symbol val="triangle"/>
            <c:size val="6"/>
            <c:spPr>
              <a:solidFill>
                <a:srgbClr val="00FF00"/>
              </a:solidFill>
              <a:ln>
                <a:solidFill>
                  <a:srgbClr val="00FF00"/>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Sheet1!$D$2:$D$32</c:f>
              <c:numCache>
                <c:formatCode>General</c:formatCode>
                <c:ptCount val="31"/>
              </c:numCache>
            </c:numRef>
          </c:val>
          <c:smooth val="0"/>
          <c:extLst>
            <c:ext xmlns:c16="http://schemas.microsoft.com/office/drawing/2014/chart" uri="{C3380CC4-5D6E-409C-BE32-E72D297353CC}">
              <c16:uniqueId val="{00000002-872F-4937-976C-380D670B409B}"/>
            </c:ext>
          </c:extLst>
        </c:ser>
        <c:ser>
          <c:idx val="3"/>
          <c:order val="3"/>
          <c:tx>
            <c:strRef>
              <c:f>Sheet1!$E$1</c:f>
              <c:strCache>
                <c:ptCount val="1"/>
              </c:strCache>
            </c:strRef>
          </c:tx>
          <c:spPr>
            <a:ln w="16203">
              <a:solidFill>
                <a:srgbClr val="00FFFF"/>
              </a:solidFill>
              <a:prstDash val="solid"/>
            </a:ln>
          </c:spPr>
          <c:marker>
            <c:symbol val="x"/>
            <c:size val="6"/>
            <c:spPr>
              <a:noFill/>
              <a:ln>
                <a:solidFill>
                  <a:srgbClr val="00FFFF"/>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Sheet1!$E$2:$E$32</c:f>
              <c:numCache>
                <c:formatCode>General</c:formatCode>
                <c:ptCount val="31"/>
              </c:numCache>
            </c:numRef>
          </c:val>
          <c:smooth val="0"/>
          <c:extLst>
            <c:ext xmlns:c16="http://schemas.microsoft.com/office/drawing/2014/chart" uri="{C3380CC4-5D6E-409C-BE32-E72D297353CC}">
              <c16:uniqueId val="{00000003-872F-4937-976C-380D670B409B}"/>
            </c:ext>
          </c:extLst>
        </c:ser>
        <c:dLbls>
          <c:showLegendKey val="0"/>
          <c:showVal val="0"/>
          <c:showCatName val="0"/>
          <c:showSerName val="0"/>
          <c:showPercent val="0"/>
          <c:showBubbleSize val="0"/>
        </c:dLbls>
        <c:smooth val="0"/>
        <c:axId val="218816000"/>
        <c:axId val="201255168"/>
      </c:lineChart>
      <c:catAx>
        <c:axId val="218816000"/>
        <c:scaling>
          <c:orientation val="minMax"/>
        </c:scaling>
        <c:delete val="0"/>
        <c:axPos val="b"/>
        <c:numFmt formatCode="General" sourceLinked="1"/>
        <c:majorTickMark val="out"/>
        <c:minorTickMark val="none"/>
        <c:tickLblPos val="nextTo"/>
        <c:spPr>
          <a:ln w="4051">
            <a:solidFill>
              <a:schemeClr val="tx1"/>
            </a:solidFill>
            <a:prstDash val="solid"/>
          </a:ln>
        </c:spPr>
        <c:txPr>
          <a:bodyPr rot="0" vert="horz"/>
          <a:lstStyle/>
          <a:p>
            <a:pPr>
              <a:defRPr sz="2296" b="1" i="0" u="none" strike="noStrike" baseline="0">
                <a:solidFill>
                  <a:schemeClr val="tx1"/>
                </a:solidFill>
                <a:latin typeface="Arial"/>
                <a:ea typeface="Arial"/>
                <a:cs typeface="Arial"/>
              </a:defRPr>
            </a:pPr>
            <a:endParaRPr lang="en-US"/>
          </a:p>
        </c:txPr>
        <c:crossAx val="201255168"/>
        <c:crosses val="autoZero"/>
        <c:auto val="1"/>
        <c:lblAlgn val="ctr"/>
        <c:lblOffset val="100"/>
        <c:tickLblSkip val="2"/>
        <c:tickMarkSkip val="1"/>
        <c:noMultiLvlLbl val="0"/>
      </c:catAx>
      <c:valAx>
        <c:axId val="201255168"/>
        <c:scaling>
          <c:orientation val="minMax"/>
          <c:max val="200"/>
          <c:min val="60"/>
        </c:scaling>
        <c:delete val="0"/>
        <c:axPos val="l"/>
        <c:majorGridlines>
          <c:spPr>
            <a:ln w="16203">
              <a:noFill/>
              <a:prstDash val="solid"/>
            </a:ln>
          </c:spPr>
        </c:majorGridlines>
        <c:numFmt formatCode="General" sourceLinked="1"/>
        <c:majorTickMark val="out"/>
        <c:minorTickMark val="none"/>
        <c:tickLblPos val="nextTo"/>
        <c:spPr>
          <a:ln w="4051">
            <a:solidFill>
              <a:schemeClr val="tx1"/>
            </a:solidFill>
            <a:prstDash val="solid"/>
          </a:ln>
        </c:spPr>
        <c:txPr>
          <a:bodyPr rot="0" vert="horz"/>
          <a:lstStyle/>
          <a:p>
            <a:pPr>
              <a:defRPr sz="3062" b="1" i="0" u="none" strike="noStrike" baseline="0">
                <a:solidFill>
                  <a:schemeClr val="tx1"/>
                </a:solidFill>
                <a:latin typeface="Arial"/>
                <a:ea typeface="Arial"/>
                <a:cs typeface="Arial"/>
              </a:defRPr>
            </a:pPr>
            <a:endParaRPr lang="en-US"/>
          </a:p>
        </c:txPr>
        <c:crossAx val="218816000"/>
        <c:crosses val="autoZero"/>
        <c:crossBetween val="between"/>
      </c:valAx>
      <c:spPr>
        <a:noFill/>
        <a:ln w="32406">
          <a:noFill/>
        </a:ln>
      </c:spPr>
    </c:plotArea>
    <c:plotVisOnly val="1"/>
    <c:dispBlanksAs val="gap"/>
    <c:showDLblsOverMax val="0"/>
  </c:chart>
  <c:spPr>
    <a:noFill/>
    <a:ln>
      <a:noFill/>
    </a:ln>
  </c:spPr>
  <c:txPr>
    <a:bodyPr/>
    <a:lstStyle/>
    <a:p>
      <a:pPr>
        <a:defRPr sz="2296" b="1" i="0" u="none" strike="noStrike" baseline="0">
          <a:solidFill>
            <a:schemeClr val="tx1"/>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6979655712051"/>
          <c:y val="9.004739336492891E-2"/>
          <c:w val="0.83724569640062596"/>
          <c:h val="0.74881516587677721"/>
        </c:manualLayout>
      </c:layout>
      <c:lineChart>
        <c:grouping val="standard"/>
        <c:varyColors val="0"/>
        <c:ser>
          <c:idx val="0"/>
          <c:order val="0"/>
          <c:tx>
            <c:strRef>
              <c:f>Sheet1!$B$1</c:f>
              <c:strCache>
                <c:ptCount val="1"/>
                <c:pt idx="0">
                  <c:v>FBS</c:v>
                </c:pt>
              </c:strCache>
            </c:strRef>
          </c:tx>
          <c:spPr>
            <a:ln w="44582">
              <a:solidFill>
                <a:srgbClr val="00B050"/>
              </a:solidFill>
              <a:prstDash val="solid"/>
            </a:ln>
          </c:spPr>
          <c:marker>
            <c:symbol val="circle"/>
            <c:size val="6"/>
            <c:spPr>
              <a:solidFill>
                <a:schemeClr val="tx1"/>
              </a:solidFill>
              <a:ln>
                <a:solidFill>
                  <a:schemeClr val="tx1"/>
                </a:solidFill>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Sheet1!$B$2:$B$32</c:f>
              <c:numCache>
                <c:formatCode>General</c:formatCode>
                <c:ptCount val="31"/>
                <c:pt idx="0">
                  <c:v>81</c:v>
                </c:pt>
                <c:pt idx="1">
                  <c:v>98</c:v>
                </c:pt>
                <c:pt idx="2">
                  <c:v>110</c:v>
                </c:pt>
                <c:pt idx="3">
                  <c:v>99</c:v>
                </c:pt>
                <c:pt idx="4">
                  <c:v>95</c:v>
                </c:pt>
                <c:pt idx="5">
                  <c:v>98</c:v>
                </c:pt>
                <c:pt idx="6">
                  <c:v>120</c:v>
                </c:pt>
                <c:pt idx="7">
                  <c:v>96</c:v>
                </c:pt>
                <c:pt idx="8">
                  <c:v>90</c:v>
                </c:pt>
                <c:pt idx="9">
                  <c:v>91</c:v>
                </c:pt>
                <c:pt idx="10">
                  <c:v>85</c:v>
                </c:pt>
                <c:pt idx="11">
                  <c:v>108</c:v>
                </c:pt>
                <c:pt idx="12">
                  <c:v>99</c:v>
                </c:pt>
                <c:pt idx="13">
                  <c:v>92</c:v>
                </c:pt>
                <c:pt idx="14">
                  <c:v>107</c:v>
                </c:pt>
                <c:pt idx="15">
                  <c:v>102</c:v>
                </c:pt>
                <c:pt idx="16">
                  <c:v>83</c:v>
                </c:pt>
                <c:pt idx="17">
                  <c:v>92</c:v>
                </c:pt>
                <c:pt idx="18">
                  <c:v>125</c:v>
                </c:pt>
                <c:pt idx="19">
                  <c:v>98</c:v>
                </c:pt>
                <c:pt idx="20">
                  <c:v>107</c:v>
                </c:pt>
                <c:pt idx="21">
                  <c:v>105</c:v>
                </c:pt>
                <c:pt idx="22">
                  <c:v>109</c:v>
                </c:pt>
                <c:pt idx="23">
                  <c:v>105</c:v>
                </c:pt>
                <c:pt idx="24">
                  <c:v>116</c:v>
                </c:pt>
                <c:pt idx="25">
                  <c:v>104</c:v>
                </c:pt>
                <c:pt idx="26">
                  <c:v>105</c:v>
                </c:pt>
                <c:pt idx="27">
                  <c:v>110</c:v>
                </c:pt>
                <c:pt idx="28">
                  <c:v>80</c:v>
                </c:pt>
                <c:pt idx="29">
                  <c:v>130</c:v>
                </c:pt>
                <c:pt idx="30">
                  <c:v>113</c:v>
                </c:pt>
              </c:numCache>
            </c:numRef>
          </c:val>
          <c:smooth val="0"/>
          <c:extLst>
            <c:ext xmlns:c16="http://schemas.microsoft.com/office/drawing/2014/chart" uri="{C3380CC4-5D6E-409C-BE32-E72D297353CC}">
              <c16:uniqueId val="{00000000-858A-4C83-8A4C-F77AA22EB53D}"/>
            </c:ext>
          </c:extLst>
        </c:ser>
        <c:ser>
          <c:idx val="1"/>
          <c:order val="1"/>
          <c:tx>
            <c:strRef>
              <c:f>Sheet1!$C$1</c:f>
              <c:strCache>
                <c:ptCount val="1"/>
                <c:pt idx="0">
                  <c:v>Median</c:v>
                </c:pt>
              </c:strCache>
            </c:strRef>
          </c:tx>
          <c:spPr>
            <a:ln w="44582">
              <a:solidFill>
                <a:srgbClr val="0070C0"/>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Sheet1!$C$2:$C$32</c:f>
              <c:numCache>
                <c:formatCode>General</c:formatCode>
                <c:ptCount val="31"/>
                <c:pt idx="0">
                  <c:v>102</c:v>
                </c:pt>
                <c:pt idx="1">
                  <c:v>102</c:v>
                </c:pt>
                <c:pt idx="2">
                  <c:v>102</c:v>
                </c:pt>
                <c:pt idx="3">
                  <c:v>102</c:v>
                </c:pt>
                <c:pt idx="4">
                  <c:v>102</c:v>
                </c:pt>
                <c:pt idx="5">
                  <c:v>102</c:v>
                </c:pt>
                <c:pt idx="6">
                  <c:v>102</c:v>
                </c:pt>
                <c:pt idx="7">
                  <c:v>102</c:v>
                </c:pt>
                <c:pt idx="8">
                  <c:v>102</c:v>
                </c:pt>
                <c:pt idx="9">
                  <c:v>102</c:v>
                </c:pt>
                <c:pt idx="10">
                  <c:v>102</c:v>
                </c:pt>
                <c:pt idx="11">
                  <c:v>102</c:v>
                </c:pt>
                <c:pt idx="12">
                  <c:v>102</c:v>
                </c:pt>
                <c:pt idx="13">
                  <c:v>102</c:v>
                </c:pt>
                <c:pt idx="14">
                  <c:v>102</c:v>
                </c:pt>
                <c:pt idx="15">
                  <c:v>102</c:v>
                </c:pt>
                <c:pt idx="16">
                  <c:v>102</c:v>
                </c:pt>
                <c:pt idx="17">
                  <c:v>102</c:v>
                </c:pt>
                <c:pt idx="18">
                  <c:v>102</c:v>
                </c:pt>
                <c:pt idx="19">
                  <c:v>102</c:v>
                </c:pt>
                <c:pt idx="20">
                  <c:v>102</c:v>
                </c:pt>
                <c:pt idx="21">
                  <c:v>102</c:v>
                </c:pt>
                <c:pt idx="22">
                  <c:v>102</c:v>
                </c:pt>
                <c:pt idx="23">
                  <c:v>102</c:v>
                </c:pt>
                <c:pt idx="24">
                  <c:v>102</c:v>
                </c:pt>
                <c:pt idx="25">
                  <c:v>102</c:v>
                </c:pt>
                <c:pt idx="26">
                  <c:v>102</c:v>
                </c:pt>
                <c:pt idx="27">
                  <c:v>102</c:v>
                </c:pt>
                <c:pt idx="28">
                  <c:v>102</c:v>
                </c:pt>
                <c:pt idx="29">
                  <c:v>102</c:v>
                </c:pt>
                <c:pt idx="30">
                  <c:v>102</c:v>
                </c:pt>
              </c:numCache>
            </c:numRef>
          </c:val>
          <c:smooth val="0"/>
          <c:extLst>
            <c:ext xmlns:c16="http://schemas.microsoft.com/office/drawing/2014/chart" uri="{C3380CC4-5D6E-409C-BE32-E72D297353CC}">
              <c16:uniqueId val="{00000001-858A-4C83-8A4C-F77AA22EB53D}"/>
            </c:ext>
          </c:extLst>
        </c:ser>
        <c:ser>
          <c:idx val="2"/>
          <c:order val="2"/>
          <c:tx>
            <c:strRef>
              <c:f>Sheet1!$D$1</c:f>
              <c:strCache>
                <c:ptCount val="1"/>
              </c:strCache>
            </c:strRef>
          </c:tx>
          <c:spPr>
            <a:ln w="14861">
              <a:solidFill>
                <a:srgbClr val="00FF00"/>
              </a:solidFill>
              <a:prstDash val="solid"/>
            </a:ln>
          </c:spPr>
          <c:marker>
            <c:symbol val="triangle"/>
            <c:size val="5"/>
            <c:spPr>
              <a:solidFill>
                <a:srgbClr val="00FF00"/>
              </a:solidFill>
              <a:ln>
                <a:solidFill>
                  <a:srgbClr val="00FF00"/>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Sheet1!$D$2:$D$32</c:f>
              <c:numCache>
                <c:formatCode>General</c:formatCode>
                <c:ptCount val="31"/>
              </c:numCache>
            </c:numRef>
          </c:val>
          <c:smooth val="0"/>
          <c:extLst>
            <c:ext xmlns:c16="http://schemas.microsoft.com/office/drawing/2014/chart" uri="{C3380CC4-5D6E-409C-BE32-E72D297353CC}">
              <c16:uniqueId val="{00000002-858A-4C83-8A4C-F77AA22EB53D}"/>
            </c:ext>
          </c:extLst>
        </c:ser>
        <c:ser>
          <c:idx val="3"/>
          <c:order val="3"/>
          <c:tx>
            <c:strRef>
              <c:f>Sheet1!$E$1</c:f>
              <c:strCache>
                <c:ptCount val="1"/>
              </c:strCache>
            </c:strRef>
          </c:tx>
          <c:spPr>
            <a:ln w="14861">
              <a:solidFill>
                <a:srgbClr val="00FFFF"/>
              </a:solidFill>
              <a:prstDash val="solid"/>
            </a:ln>
          </c:spPr>
          <c:marker>
            <c:symbol val="x"/>
            <c:size val="5"/>
            <c:spPr>
              <a:noFill/>
              <a:ln>
                <a:solidFill>
                  <a:srgbClr val="00FFFF"/>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Sheet1!$E$2:$E$32</c:f>
              <c:numCache>
                <c:formatCode>General</c:formatCode>
                <c:ptCount val="31"/>
              </c:numCache>
            </c:numRef>
          </c:val>
          <c:smooth val="0"/>
          <c:extLst>
            <c:ext xmlns:c16="http://schemas.microsoft.com/office/drawing/2014/chart" uri="{C3380CC4-5D6E-409C-BE32-E72D297353CC}">
              <c16:uniqueId val="{00000003-858A-4C83-8A4C-F77AA22EB53D}"/>
            </c:ext>
          </c:extLst>
        </c:ser>
        <c:dLbls>
          <c:showLegendKey val="0"/>
          <c:showVal val="0"/>
          <c:showCatName val="0"/>
          <c:showSerName val="0"/>
          <c:showPercent val="0"/>
          <c:showBubbleSize val="0"/>
        </c:dLbls>
        <c:marker val="1"/>
        <c:smooth val="0"/>
        <c:axId val="250835968"/>
        <c:axId val="201260352"/>
      </c:lineChart>
      <c:catAx>
        <c:axId val="250835968"/>
        <c:scaling>
          <c:orientation val="minMax"/>
        </c:scaling>
        <c:delete val="0"/>
        <c:axPos val="b"/>
        <c:numFmt formatCode="General" sourceLinked="1"/>
        <c:majorTickMark val="out"/>
        <c:minorTickMark val="none"/>
        <c:tickLblPos val="nextTo"/>
        <c:spPr>
          <a:ln w="3715">
            <a:solidFill>
              <a:schemeClr val="tx1"/>
            </a:solidFill>
            <a:prstDash val="solid"/>
          </a:ln>
        </c:spPr>
        <c:txPr>
          <a:bodyPr rot="0" vert="horz"/>
          <a:lstStyle/>
          <a:p>
            <a:pPr>
              <a:defRPr sz="2106" b="1" i="0" u="none" strike="noStrike" baseline="0">
                <a:solidFill>
                  <a:schemeClr val="tx1"/>
                </a:solidFill>
                <a:latin typeface="Arial"/>
                <a:ea typeface="Arial"/>
                <a:cs typeface="Arial"/>
              </a:defRPr>
            </a:pPr>
            <a:endParaRPr lang="en-US"/>
          </a:p>
        </c:txPr>
        <c:crossAx val="201260352"/>
        <c:crosses val="autoZero"/>
        <c:auto val="1"/>
        <c:lblAlgn val="ctr"/>
        <c:lblOffset val="100"/>
        <c:tickLblSkip val="2"/>
        <c:tickMarkSkip val="1"/>
        <c:noMultiLvlLbl val="0"/>
      </c:catAx>
      <c:valAx>
        <c:axId val="201260352"/>
        <c:scaling>
          <c:orientation val="minMax"/>
          <c:max val="200"/>
          <c:min val="60"/>
        </c:scaling>
        <c:delete val="0"/>
        <c:axPos val="l"/>
        <c:majorGridlines>
          <c:spPr>
            <a:ln w="14861">
              <a:noFill/>
              <a:prstDash val="solid"/>
            </a:ln>
          </c:spPr>
        </c:majorGridlines>
        <c:numFmt formatCode="General" sourceLinked="1"/>
        <c:majorTickMark val="out"/>
        <c:minorTickMark val="none"/>
        <c:tickLblPos val="nextTo"/>
        <c:spPr>
          <a:ln w="3715">
            <a:solidFill>
              <a:schemeClr val="tx1"/>
            </a:solidFill>
            <a:prstDash val="solid"/>
          </a:ln>
        </c:spPr>
        <c:txPr>
          <a:bodyPr rot="0" vert="horz"/>
          <a:lstStyle/>
          <a:p>
            <a:pPr>
              <a:defRPr sz="2808" b="1" i="0" u="none" strike="noStrike" baseline="0">
                <a:solidFill>
                  <a:schemeClr val="tx1"/>
                </a:solidFill>
                <a:latin typeface="Arial"/>
                <a:ea typeface="Arial"/>
                <a:cs typeface="Arial"/>
              </a:defRPr>
            </a:pPr>
            <a:endParaRPr lang="en-US"/>
          </a:p>
        </c:txPr>
        <c:crossAx val="250835968"/>
        <c:crosses val="autoZero"/>
        <c:crossBetween val="between"/>
      </c:valAx>
      <c:spPr>
        <a:noFill/>
        <a:ln w="29721">
          <a:noFill/>
        </a:ln>
      </c:spPr>
    </c:plotArea>
    <c:plotVisOnly val="1"/>
    <c:dispBlanksAs val="gap"/>
    <c:showDLblsOverMax val="0"/>
  </c:chart>
  <c:spPr>
    <a:noFill/>
    <a:ln>
      <a:noFill/>
    </a:ln>
  </c:spPr>
  <c:txPr>
    <a:bodyPr/>
    <a:lstStyle/>
    <a:p>
      <a:pPr>
        <a:defRPr sz="2106" b="1" i="0" u="none" strike="noStrike" baseline="0">
          <a:solidFill>
            <a:schemeClr val="tx1"/>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6979655712051"/>
          <c:y val="9.004739336492891E-2"/>
          <c:w val="0.83724569640062596"/>
          <c:h val="0.74881516587677721"/>
        </c:manualLayout>
      </c:layout>
      <c:lineChart>
        <c:grouping val="standard"/>
        <c:varyColors val="0"/>
        <c:ser>
          <c:idx val="0"/>
          <c:order val="0"/>
          <c:tx>
            <c:strRef>
              <c:f>Sheet1!$B$1</c:f>
              <c:strCache>
                <c:ptCount val="1"/>
                <c:pt idx="0">
                  <c:v>FBS</c:v>
                </c:pt>
              </c:strCache>
            </c:strRef>
          </c:tx>
          <c:spPr>
            <a:ln w="46948">
              <a:solidFill>
                <a:srgbClr val="00B050"/>
              </a:solidFill>
              <a:prstDash val="solid"/>
            </a:ln>
          </c:spPr>
          <c:marker>
            <c:symbol val="circle"/>
            <c:size val="7"/>
            <c:spPr>
              <a:solidFill>
                <a:schemeClr val="tx1"/>
              </a:solidFill>
              <a:ln>
                <a:solidFill>
                  <a:schemeClr val="bg2">
                    <a:lumMod val="75000"/>
                  </a:schemeClr>
                </a:solidFill>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Sheet1!$B$2:$B$32</c:f>
              <c:numCache>
                <c:formatCode>General</c:formatCode>
                <c:ptCount val="31"/>
                <c:pt idx="0">
                  <c:v>81</c:v>
                </c:pt>
                <c:pt idx="1">
                  <c:v>98</c:v>
                </c:pt>
                <c:pt idx="2">
                  <c:v>110</c:v>
                </c:pt>
                <c:pt idx="3">
                  <c:v>99</c:v>
                </c:pt>
                <c:pt idx="4">
                  <c:v>95</c:v>
                </c:pt>
                <c:pt idx="5">
                  <c:v>98</c:v>
                </c:pt>
                <c:pt idx="6">
                  <c:v>120</c:v>
                </c:pt>
                <c:pt idx="7">
                  <c:v>96</c:v>
                </c:pt>
                <c:pt idx="8">
                  <c:v>90</c:v>
                </c:pt>
                <c:pt idx="9">
                  <c:v>91</c:v>
                </c:pt>
                <c:pt idx="10">
                  <c:v>85</c:v>
                </c:pt>
                <c:pt idx="11">
                  <c:v>108</c:v>
                </c:pt>
                <c:pt idx="12">
                  <c:v>99</c:v>
                </c:pt>
                <c:pt idx="13">
                  <c:v>92</c:v>
                </c:pt>
                <c:pt idx="14">
                  <c:v>107</c:v>
                </c:pt>
                <c:pt idx="15">
                  <c:v>102</c:v>
                </c:pt>
                <c:pt idx="16">
                  <c:v>83</c:v>
                </c:pt>
                <c:pt idx="17">
                  <c:v>92</c:v>
                </c:pt>
                <c:pt idx="18">
                  <c:v>125</c:v>
                </c:pt>
                <c:pt idx="19">
                  <c:v>98</c:v>
                </c:pt>
                <c:pt idx="20">
                  <c:v>107</c:v>
                </c:pt>
                <c:pt idx="21">
                  <c:v>105</c:v>
                </c:pt>
                <c:pt idx="22">
                  <c:v>109</c:v>
                </c:pt>
                <c:pt idx="23">
                  <c:v>105</c:v>
                </c:pt>
                <c:pt idx="24">
                  <c:v>116</c:v>
                </c:pt>
                <c:pt idx="25">
                  <c:v>104</c:v>
                </c:pt>
                <c:pt idx="26">
                  <c:v>105</c:v>
                </c:pt>
                <c:pt idx="27">
                  <c:v>110</c:v>
                </c:pt>
                <c:pt idx="28">
                  <c:v>80</c:v>
                </c:pt>
                <c:pt idx="29">
                  <c:v>130</c:v>
                </c:pt>
                <c:pt idx="30">
                  <c:v>113</c:v>
                </c:pt>
              </c:numCache>
            </c:numRef>
          </c:val>
          <c:smooth val="0"/>
          <c:extLst>
            <c:ext xmlns:c16="http://schemas.microsoft.com/office/drawing/2014/chart" uri="{C3380CC4-5D6E-409C-BE32-E72D297353CC}">
              <c16:uniqueId val="{00000000-6E77-41E6-BB84-BC4938020399}"/>
            </c:ext>
          </c:extLst>
        </c:ser>
        <c:ser>
          <c:idx val="1"/>
          <c:order val="1"/>
          <c:tx>
            <c:strRef>
              <c:f>Sheet1!$C$1</c:f>
              <c:strCache>
                <c:ptCount val="1"/>
                <c:pt idx="0">
                  <c:v>Median</c:v>
                </c:pt>
              </c:strCache>
            </c:strRef>
          </c:tx>
          <c:spPr>
            <a:ln w="46948">
              <a:solidFill>
                <a:srgbClr val="0070C0"/>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Sheet1!$C$2:$C$32</c:f>
              <c:numCache>
                <c:formatCode>General</c:formatCode>
                <c:ptCount val="31"/>
                <c:pt idx="0">
                  <c:v>102</c:v>
                </c:pt>
                <c:pt idx="1">
                  <c:v>102</c:v>
                </c:pt>
                <c:pt idx="2">
                  <c:v>102</c:v>
                </c:pt>
                <c:pt idx="3">
                  <c:v>102</c:v>
                </c:pt>
                <c:pt idx="4">
                  <c:v>102</c:v>
                </c:pt>
                <c:pt idx="5">
                  <c:v>102</c:v>
                </c:pt>
                <c:pt idx="6">
                  <c:v>102</c:v>
                </c:pt>
                <c:pt idx="7">
                  <c:v>102</c:v>
                </c:pt>
                <c:pt idx="8">
                  <c:v>102</c:v>
                </c:pt>
                <c:pt idx="9">
                  <c:v>102</c:v>
                </c:pt>
                <c:pt idx="10">
                  <c:v>102</c:v>
                </c:pt>
                <c:pt idx="11">
                  <c:v>102</c:v>
                </c:pt>
                <c:pt idx="12">
                  <c:v>102</c:v>
                </c:pt>
                <c:pt idx="13">
                  <c:v>102</c:v>
                </c:pt>
                <c:pt idx="14">
                  <c:v>102</c:v>
                </c:pt>
                <c:pt idx="15">
                  <c:v>102</c:v>
                </c:pt>
                <c:pt idx="16">
                  <c:v>102</c:v>
                </c:pt>
                <c:pt idx="17">
                  <c:v>102</c:v>
                </c:pt>
                <c:pt idx="18">
                  <c:v>102</c:v>
                </c:pt>
                <c:pt idx="19">
                  <c:v>102</c:v>
                </c:pt>
                <c:pt idx="20">
                  <c:v>102</c:v>
                </c:pt>
                <c:pt idx="21">
                  <c:v>102</c:v>
                </c:pt>
                <c:pt idx="22">
                  <c:v>102</c:v>
                </c:pt>
                <c:pt idx="23">
                  <c:v>102</c:v>
                </c:pt>
                <c:pt idx="24">
                  <c:v>102</c:v>
                </c:pt>
                <c:pt idx="25">
                  <c:v>102</c:v>
                </c:pt>
                <c:pt idx="26">
                  <c:v>102</c:v>
                </c:pt>
                <c:pt idx="27">
                  <c:v>102</c:v>
                </c:pt>
                <c:pt idx="28">
                  <c:v>102</c:v>
                </c:pt>
                <c:pt idx="29">
                  <c:v>102</c:v>
                </c:pt>
                <c:pt idx="30">
                  <c:v>102</c:v>
                </c:pt>
              </c:numCache>
            </c:numRef>
          </c:val>
          <c:smooth val="0"/>
          <c:extLst>
            <c:ext xmlns:c16="http://schemas.microsoft.com/office/drawing/2014/chart" uri="{C3380CC4-5D6E-409C-BE32-E72D297353CC}">
              <c16:uniqueId val="{00000001-6E77-41E6-BB84-BC4938020399}"/>
            </c:ext>
          </c:extLst>
        </c:ser>
        <c:ser>
          <c:idx val="2"/>
          <c:order val="2"/>
          <c:tx>
            <c:strRef>
              <c:f>Sheet1!$D$1</c:f>
              <c:strCache>
                <c:ptCount val="1"/>
              </c:strCache>
            </c:strRef>
          </c:tx>
          <c:spPr>
            <a:ln w="15649">
              <a:solidFill>
                <a:srgbClr val="00FF00"/>
              </a:solidFill>
              <a:prstDash val="solid"/>
            </a:ln>
          </c:spPr>
          <c:marker>
            <c:symbol val="triangle"/>
            <c:size val="6"/>
            <c:spPr>
              <a:solidFill>
                <a:srgbClr val="00FF00"/>
              </a:solidFill>
              <a:ln>
                <a:solidFill>
                  <a:srgbClr val="00FF00"/>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Sheet1!$D$2:$D$32</c:f>
              <c:numCache>
                <c:formatCode>General</c:formatCode>
                <c:ptCount val="31"/>
              </c:numCache>
            </c:numRef>
          </c:val>
          <c:smooth val="0"/>
          <c:extLst>
            <c:ext xmlns:c16="http://schemas.microsoft.com/office/drawing/2014/chart" uri="{C3380CC4-5D6E-409C-BE32-E72D297353CC}">
              <c16:uniqueId val="{00000002-6E77-41E6-BB84-BC4938020399}"/>
            </c:ext>
          </c:extLst>
        </c:ser>
        <c:ser>
          <c:idx val="3"/>
          <c:order val="3"/>
          <c:tx>
            <c:strRef>
              <c:f>Sheet1!$E$1</c:f>
              <c:strCache>
                <c:ptCount val="1"/>
              </c:strCache>
            </c:strRef>
          </c:tx>
          <c:spPr>
            <a:ln w="15649">
              <a:solidFill>
                <a:srgbClr val="00FFFF"/>
              </a:solidFill>
              <a:prstDash val="solid"/>
            </a:ln>
          </c:spPr>
          <c:marker>
            <c:symbol val="x"/>
            <c:size val="6"/>
            <c:spPr>
              <a:noFill/>
              <a:ln>
                <a:solidFill>
                  <a:srgbClr val="00FFFF"/>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Sheet1!$E$2:$E$32</c:f>
              <c:numCache>
                <c:formatCode>General</c:formatCode>
                <c:ptCount val="31"/>
              </c:numCache>
            </c:numRef>
          </c:val>
          <c:smooth val="0"/>
          <c:extLst>
            <c:ext xmlns:c16="http://schemas.microsoft.com/office/drawing/2014/chart" uri="{C3380CC4-5D6E-409C-BE32-E72D297353CC}">
              <c16:uniqueId val="{00000003-6E77-41E6-BB84-BC4938020399}"/>
            </c:ext>
          </c:extLst>
        </c:ser>
        <c:dLbls>
          <c:showLegendKey val="0"/>
          <c:showVal val="0"/>
          <c:showCatName val="0"/>
          <c:showSerName val="0"/>
          <c:showPercent val="0"/>
          <c:showBubbleSize val="0"/>
        </c:dLbls>
        <c:marker val="1"/>
        <c:smooth val="0"/>
        <c:axId val="251025920"/>
        <c:axId val="202076096"/>
      </c:lineChart>
      <c:catAx>
        <c:axId val="251025920"/>
        <c:scaling>
          <c:orientation val="minMax"/>
        </c:scaling>
        <c:delete val="0"/>
        <c:axPos val="b"/>
        <c:numFmt formatCode="General" sourceLinked="1"/>
        <c:majorTickMark val="out"/>
        <c:minorTickMark val="none"/>
        <c:tickLblPos val="nextTo"/>
        <c:spPr>
          <a:ln w="3912">
            <a:solidFill>
              <a:schemeClr val="tx1"/>
            </a:solidFill>
            <a:prstDash val="solid"/>
          </a:ln>
        </c:spPr>
        <c:txPr>
          <a:bodyPr rot="0" vert="horz"/>
          <a:lstStyle/>
          <a:p>
            <a:pPr>
              <a:defRPr sz="2218" b="1" i="0" u="none" strike="noStrike" baseline="0">
                <a:solidFill>
                  <a:schemeClr val="tx1"/>
                </a:solidFill>
                <a:latin typeface="Arial"/>
                <a:ea typeface="Arial"/>
                <a:cs typeface="Arial"/>
              </a:defRPr>
            </a:pPr>
            <a:endParaRPr lang="en-US"/>
          </a:p>
        </c:txPr>
        <c:crossAx val="202076096"/>
        <c:crosses val="autoZero"/>
        <c:auto val="1"/>
        <c:lblAlgn val="ctr"/>
        <c:lblOffset val="100"/>
        <c:tickLblSkip val="2"/>
        <c:tickMarkSkip val="1"/>
        <c:noMultiLvlLbl val="0"/>
      </c:catAx>
      <c:valAx>
        <c:axId val="202076096"/>
        <c:scaling>
          <c:orientation val="minMax"/>
          <c:max val="200"/>
          <c:min val="60"/>
        </c:scaling>
        <c:delete val="0"/>
        <c:axPos val="l"/>
        <c:majorGridlines>
          <c:spPr>
            <a:ln w="15649">
              <a:noFill/>
              <a:prstDash val="solid"/>
            </a:ln>
          </c:spPr>
        </c:majorGridlines>
        <c:numFmt formatCode="General" sourceLinked="1"/>
        <c:majorTickMark val="out"/>
        <c:minorTickMark val="none"/>
        <c:tickLblPos val="nextTo"/>
        <c:spPr>
          <a:ln w="3912">
            <a:solidFill>
              <a:schemeClr val="tx1"/>
            </a:solidFill>
            <a:prstDash val="solid"/>
          </a:ln>
        </c:spPr>
        <c:txPr>
          <a:bodyPr rot="0" vert="horz"/>
          <a:lstStyle/>
          <a:p>
            <a:pPr>
              <a:defRPr sz="2957" b="1" i="0" u="none" strike="noStrike" baseline="0">
                <a:solidFill>
                  <a:schemeClr val="tx1"/>
                </a:solidFill>
                <a:latin typeface="Arial"/>
                <a:ea typeface="Arial"/>
                <a:cs typeface="Arial"/>
              </a:defRPr>
            </a:pPr>
            <a:endParaRPr lang="en-US"/>
          </a:p>
        </c:txPr>
        <c:crossAx val="251025920"/>
        <c:crosses val="autoZero"/>
        <c:crossBetween val="between"/>
      </c:valAx>
      <c:spPr>
        <a:noFill/>
        <a:ln w="31299">
          <a:noFill/>
        </a:ln>
      </c:spPr>
    </c:plotArea>
    <c:plotVisOnly val="1"/>
    <c:dispBlanksAs val="gap"/>
    <c:showDLblsOverMax val="0"/>
  </c:chart>
  <c:spPr>
    <a:noFill/>
    <a:ln>
      <a:noFill/>
    </a:ln>
  </c:spPr>
  <c:txPr>
    <a:bodyPr/>
    <a:lstStyle/>
    <a:p>
      <a:pPr>
        <a:defRPr sz="2218" b="1" i="0" u="none" strike="noStrike" baseline="0">
          <a:solidFill>
            <a:schemeClr val="tx1"/>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6979655712051"/>
          <c:y val="9.004739336492891E-2"/>
          <c:w val="0.83724569640062596"/>
          <c:h val="0.74881516587677721"/>
        </c:manualLayout>
      </c:layout>
      <c:lineChart>
        <c:grouping val="standard"/>
        <c:varyColors val="0"/>
        <c:ser>
          <c:idx val="0"/>
          <c:order val="0"/>
          <c:tx>
            <c:strRef>
              <c:f>Sheet1!$B$1</c:f>
              <c:strCache>
                <c:ptCount val="1"/>
                <c:pt idx="0">
                  <c:v>FBS</c:v>
                </c:pt>
              </c:strCache>
            </c:strRef>
          </c:tx>
          <c:spPr>
            <a:ln w="47036">
              <a:solidFill>
                <a:srgbClr val="00B050"/>
              </a:solidFill>
              <a:prstDash val="solid"/>
            </a:ln>
          </c:spPr>
          <c:marker>
            <c:symbol val="circle"/>
            <c:size val="7"/>
            <c:spPr>
              <a:solidFill>
                <a:schemeClr val="tx1"/>
              </a:solidFill>
              <a:ln>
                <a:solidFill>
                  <a:schemeClr val="bg2">
                    <a:lumMod val="75000"/>
                  </a:schemeClr>
                </a:solidFill>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Sheet1!$B$2:$B$32</c:f>
              <c:numCache>
                <c:formatCode>General</c:formatCode>
                <c:ptCount val="31"/>
                <c:pt idx="0">
                  <c:v>81</c:v>
                </c:pt>
                <c:pt idx="1">
                  <c:v>98</c:v>
                </c:pt>
                <c:pt idx="2">
                  <c:v>110</c:v>
                </c:pt>
                <c:pt idx="3">
                  <c:v>99</c:v>
                </c:pt>
                <c:pt idx="4">
                  <c:v>95</c:v>
                </c:pt>
                <c:pt idx="5">
                  <c:v>98</c:v>
                </c:pt>
                <c:pt idx="6">
                  <c:v>120</c:v>
                </c:pt>
                <c:pt idx="7">
                  <c:v>96</c:v>
                </c:pt>
                <c:pt idx="8">
                  <c:v>90</c:v>
                </c:pt>
                <c:pt idx="9">
                  <c:v>91</c:v>
                </c:pt>
                <c:pt idx="10">
                  <c:v>85</c:v>
                </c:pt>
                <c:pt idx="11">
                  <c:v>108</c:v>
                </c:pt>
                <c:pt idx="12">
                  <c:v>99</c:v>
                </c:pt>
                <c:pt idx="13">
                  <c:v>92</c:v>
                </c:pt>
                <c:pt idx="14">
                  <c:v>107</c:v>
                </c:pt>
                <c:pt idx="15">
                  <c:v>102</c:v>
                </c:pt>
                <c:pt idx="16">
                  <c:v>83</c:v>
                </c:pt>
                <c:pt idx="17">
                  <c:v>92</c:v>
                </c:pt>
                <c:pt idx="18">
                  <c:v>125</c:v>
                </c:pt>
                <c:pt idx="19">
                  <c:v>98</c:v>
                </c:pt>
                <c:pt idx="20">
                  <c:v>107</c:v>
                </c:pt>
                <c:pt idx="21">
                  <c:v>105</c:v>
                </c:pt>
                <c:pt idx="22">
                  <c:v>109</c:v>
                </c:pt>
                <c:pt idx="23">
                  <c:v>105</c:v>
                </c:pt>
                <c:pt idx="24">
                  <c:v>116</c:v>
                </c:pt>
                <c:pt idx="25">
                  <c:v>104</c:v>
                </c:pt>
                <c:pt idx="26">
                  <c:v>105</c:v>
                </c:pt>
                <c:pt idx="27">
                  <c:v>110</c:v>
                </c:pt>
                <c:pt idx="28">
                  <c:v>80</c:v>
                </c:pt>
                <c:pt idx="29">
                  <c:v>130</c:v>
                </c:pt>
                <c:pt idx="30">
                  <c:v>113</c:v>
                </c:pt>
              </c:numCache>
            </c:numRef>
          </c:val>
          <c:smooth val="0"/>
          <c:extLst>
            <c:ext xmlns:c16="http://schemas.microsoft.com/office/drawing/2014/chart" uri="{C3380CC4-5D6E-409C-BE32-E72D297353CC}">
              <c16:uniqueId val="{00000000-546C-450F-A59E-D6603289F621}"/>
            </c:ext>
          </c:extLst>
        </c:ser>
        <c:ser>
          <c:idx val="1"/>
          <c:order val="1"/>
          <c:tx>
            <c:strRef>
              <c:f>Sheet1!$C$1</c:f>
              <c:strCache>
                <c:ptCount val="1"/>
                <c:pt idx="0">
                  <c:v>Median</c:v>
                </c:pt>
              </c:strCache>
            </c:strRef>
          </c:tx>
          <c:spPr>
            <a:ln w="47036">
              <a:solidFill>
                <a:srgbClr val="0070C0"/>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Sheet1!$C$2:$C$32</c:f>
              <c:numCache>
                <c:formatCode>General</c:formatCode>
                <c:ptCount val="31"/>
                <c:pt idx="0">
                  <c:v>102</c:v>
                </c:pt>
                <c:pt idx="1">
                  <c:v>102</c:v>
                </c:pt>
                <c:pt idx="2">
                  <c:v>102</c:v>
                </c:pt>
                <c:pt idx="3">
                  <c:v>102</c:v>
                </c:pt>
                <c:pt idx="4">
                  <c:v>102</c:v>
                </c:pt>
                <c:pt idx="5">
                  <c:v>102</c:v>
                </c:pt>
                <c:pt idx="6">
                  <c:v>102</c:v>
                </c:pt>
                <c:pt idx="7">
                  <c:v>102</c:v>
                </c:pt>
                <c:pt idx="8">
                  <c:v>102</c:v>
                </c:pt>
                <c:pt idx="9">
                  <c:v>102</c:v>
                </c:pt>
                <c:pt idx="10">
                  <c:v>102</c:v>
                </c:pt>
                <c:pt idx="11">
                  <c:v>102</c:v>
                </c:pt>
                <c:pt idx="12">
                  <c:v>102</c:v>
                </c:pt>
                <c:pt idx="13">
                  <c:v>102</c:v>
                </c:pt>
                <c:pt idx="14">
                  <c:v>102</c:v>
                </c:pt>
                <c:pt idx="15">
                  <c:v>102</c:v>
                </c:pt>
                <c:pt idx="16">
                  <c:v>102</c:v>
                </c:pt>
                <c:pt idx="17">
                  <c:v>102</c:v>
                </c:pt>
                <c:pt idx="18">
                  <c:v>102</c:v>
                </c:pt>
                <c:pt idx="19">
                  <c:v>102</c:v>
                </c:pt>
                <c:pt idx="20">
                  <c:v>102</c:v>
                </c:pt>
                <c:pt idx="21">
                  <c:v>102</c:v>
                </c:pt>
                <c:pt idx="22">
                  <c:v>102</c:v>
                </c:pt>
                <c:pt idx="23">
                  <c:v>102</c:v>
                </c:pt>
                <c:pt idx="24">
                  <c:v>102</c:v>
                </c:pt>
                <c:pt idx="25">
                  <c:v>102</c:v>
                </c:pt>
                <c:pt idx="26">
                  <c:v>102</c:v>
                </c:pt>
                <c:pt idx="27">
                  <c:v>102</c:v>
                </c:pt>
                <c:pt idx="28">
                  <c:v>102</c:v>
                </c:pt>
                <c:pt idx="29">
                  <c:v>102</c:v>
                </c:pt>
                <c:pt idx="30">
                  <c:v>102</c:v>
                </c:pt>
              </c:numCache>
            </c:numRef>
          </c:val>
          <c:smooth val="0"/>
          <c:extLst>
            <c:ext xmlns:c16="http://schemas.microsoft.com/office/drawing/2014/chart" uri="{C3380CC4-5D6E-409C-BE32-E72D297353CC}">
              <c16:uniqueId val="{00000001-546C-450F-A59E-D6603289F621}"/>
            </c:ext>
          </c:extLst>
        </c:ser>
        <c:ser>
          <c:idx val="2"/>
          <c:order val="2"/>
          <c:tx>
            <c:strRef>
              <c:f>Sheet1!$D$1</c:f>
              <c:strCache>
                <c:ptCount val="1"/>
              </c:strCache>
            </c:strRef>
          </c:tx>
          <c:spPr>
            <a:ln w="15679">
              <a:solidFill>
                <a:srgbClr val="00FF00"/>
              </a:solidFill>
              <a:prstDash val="solid"/>
            </a:ln>
          </c:spPr>
          <c:marker>
            <c:symbol val="triangle"/>
            <c:size val="6"/>
            <c:spPr>
              <a:solidFill>
                <a:srgbClr val="00FF00"/>
              </a:solidFill>
              <a:ln>
                <a:solidFill>
                  <a:srgbClr val="00FF00"/>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Sheet1!$D$2:$D$32</c:f>
              <c:numCache>
                <c:formatCode>General</c:formatCode>
                <c:ptCount val="31"/>
              </c:numCache>
            </c:numRef>
          </c:val>
          <c:smooth val="0"/>
          <c:extLst>
            <c:ext xmlns:c16="http://schemas.microsoft.com/office/drawing/2014/chart" uri="{C3380CC4-5D6E-409C-BE32-E72D297353CC}">
              <c16:uniqueId val="{00000002-546C-450F-A59E-D6603289F621}"/>
            </c:ext>
          </c:extLst>
        </c:ser>
        <c:ser>
          <c:idx val="3"/>
          <c:order val="3"/>
          <c:tx>
            <c:strRef>
              <c:f>Sheet1!$E$1</c:f>
              <c:strCache>
                <c:ptCount val="1"/>
              </c:strCache>
            </c:strRef>
          </c:tx>
          <c:spPr>
            <a:ln w="15679">
              <a:solidFill>
                <a:srgbClr val="00FFFF"/>
              </a:solidFill>
              <a:prstDash val="solid"/>
            </a:ln>
          </c:spPr>
          <c:marker>
            <c:symbol val="x"/>
            <c:size val="6"/>
            <c:spPr>
              <a:noFill/>
              <a:ln>
                <a:solidFill>
                  <a:srgbClr val="00FFFF"/>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Sheet1!$E$2:$E$32</c:f>
              <c:numCache>
                <c:formatCode>General</c:formatCode>
                <c:ptCount val="31"/>
              </c:numCache>
            </c:numRef>
          </c:val>
          <c:smooth val="0"/>
          <c:extLst>
            <c:ext xmlns:c16="http://schemas.microsoft.com/office/drawing/2014/chart" uri="{C3380CC4-5D6E-409C-BE32-E72D297353CC}">
              <c16:uniqueId val="{00000003-546C-450F-A59E-D6603289F621}"/>
            </c:ext>
          </c:extLst>
        </c:ser>
        <c:dLbls>
          <c:showLegendKey val="0"/>
          <c:showVal val="0"/>
          <c:showCatName val="0"/>
          <c:showSerName val="0"/>
          <c:showPercent val="0"/>
          <c:showBubbleSize val="0"/>
        </c:dLbls>
        <c:marker val="1"/>
        <c:smooth val="0"/>
        <c:axId val="224284160"/>
        <c:axId val="169077568"/>
      </c:lineChart>
      <c:catAx>
        <c:axId val="224284160"/>
        <c:scaling>
          <c:orientation val="minMax"/>
        </c:scaling>
        <c:delete val="0"/>
        <c:axPos val="b"/>
        <c:numFmt formatCode="General" sourceLinked="1"/>
        <c:majorTickMark val="out"/>
        <c:minorTickMark val="none"/>
        <c:tickLblPos val="nextTo"/>
        <c:spPr>
          <a:ln w="3920">
            <a:solidFill>
              <a:schemeClr val="tx1"/>
            </a:solidFill>
            <a:prstDash val="solid"/>
          </a:ln>
        </c:spPr>
        <c:txPr>
          <a:bodyPr rot="0" vert="horz"/>
          <a:lstStyle/>
          <a:p>
            <a:pPr>
              <a:defRPr sz="2222" b="1" i="0" u="none" strike="noStrike" baseline="0">
                <a:solidFill>
                  <a:schemeClr val="tx1"/>
                </a:solidFill>
                <a:latin typeface="Arial"/>
                <a:ea typeface="Arial"/>
                <a:cs typeface="Arial"/>
              </a:defRPr>
            </a:pPr>
            <a:endParaRPr lang="en-US"/>
          </a:p>
        </c:txPr>
        <c:crossAx val="169077568"/>
        <c:crosses val="autoZero"/>
        <c:auto val="1"/>
        <c:lblAlgn val="ctr"/>
        <c:lblOffset val="100"/>
        <c:tickLblSkip val="2"/>
        <c:tickMarkSkip val="1"/>
        <c:noMultiLvlLbl val="0"/>
      </c:catAx>
      <c:valAx>
        <c:axId val="169077568"/>
        <c:scaling>
          <c:orientation val="minMax"/>
          <c:max val="200"/>
          <c:min val="60"/>
        </c:scaling>
        <c:delete val="0"/>
        <c:axPos val="l"/>
        <c:majorGridlines>
          <c:spPr>
            <a:ln w="15679">
              <a:noFill/>
              <a:prstDash val="solid"/>
            </a:ln>
          </c:spPr>
        </c:majorGridlines>
        <c:numFmt formatCode="General" sourceLinked="1"/>
        <c:majorTickMark val="out"/>
        <c:minorTickMark val="none"/>
        <c:tickLblPos val="nextTo"/>
        <c:spPr>
          <a:ln w="3920">
            <a:solidFill>
              <a:schemeClr val="tx1"/>
            </a:solidFill>
            <a:prstDash val="solid"/>
          </a:ln>
        </c:spPr>
        <c:txPr>
          <a:bodyPr rot="0" vert="horz"/>
          <a:lstStyle/>
          <a:p>
            <a:pPr>
              <a:defRPr sz="2963" b="1" i="0" u="none" strike="noStrike" baseline="0">
                <a:solidFill>
                  <a:schemeClr val="tx1"/>
                </a:solidFill>
                <a:latin typeface="Arial"/>
                <a:ea typeface="Arial"/>
                <a:cs typeface="Arial"/>
              </a:defRPr>
            </a:pPr>
            <a:endParaRPr lang="en-US"/>
          </a:p>
        </c:txPr>
        <c:crossAx val="224284160"/>
        <c:crosses val="autoZero"/>
        <c:crossBetween val="between"/>
      </c:valAx>
      <c:spPr>
        <a:noFill/>
        <a:ln w="31358">
          <a:noFill/>
        </a:ln>
      </c:spPr>
    </c:plotArea>
    <c:plotVisOnly val="1"/>
    <c:dispBlanksAs val="gap"/>
    <c:showDLblsOverMax val="0"/>
  </c:chart>
  <c:spPr>
    <a:noFill/>
    <a:ln>
      <a:noFill/>
    </a:ln>
  </c:spPr>
  <c:txPr>
    <a:bodyPr/>
    <a:lstStyle/>
    <a:p>
      <a:pPr>
        <a:defRPr sz="2222" b="1" i="0" u="none" strike="noStrike" baseline="0">
          <a:solidFill>
            <a:schemeClr val="tx1"/>
          </a:solidFill>
          <a:latin typeface="Arial"/>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6979655712051"/>
          <c:y val="9.004739336492891E-2"/>
          <c:w val="0.83724569640062596"/>
          <c:h val="0.74881516587677721"/>
        </c:manualLayout>
      </c:layout>
      <c:lineChart>
        <c:grouping val="standard"/>
        <c:varyColors val="0"/>
        <c:ser>
          <c:idx val="0"/>
          <c:order val="0"/>
          <c:tx>
            <c:strRef>
              <c:f>Sheet1!$B$1</c:f>
              <c:strCache>
                <c:ptCount val="1"/>
                <c:pt idx="0">
                  <c:v>FBS</c:v>
                </c:pt>
              </c:strCache>
            </c:strRef>
          </c:tx>
          <c:spPr>
            <a:ln w="46948">
              <a:solidFill>
                <a:srgbClr val="00B050"/>
              </a:solidFill>
              <a:prstDash val="solid"/>
            </a:ln>
          </c:spPr>
          <c:marker>
            <c:symbol val="circle"/>
            <c:size val="7"/>
            <c:spPr>
              <a:solidFill>
                <a:schemeClr val="tx1"/>
              </a:solidFill>
              <a:ln>
                <a:solidFill>
                  <a:schemeClr val="bg2">
                    <a:lumMod val="75000"/>
                  </a:schemeClr>
                </a:solidFill>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Sheet1!$B$2:$B$32</c:f>
              <c:numCache>
                <c:formatCode>General</c:formatCode>
                <c:ptCount val="31"/>
                <c:pt idx="0">
                  <c:v>81</c:v>
                </c:pt>
                <c:pt idx="1">
                  <c:v>98</c:v>
                </c:pt>
                <c:pt idx="2">
                  <c:v>110</c:v>
                </c:pt>
                <c:pt idx="3">
                  <c:v>99</c:v>
                </c:pt>
                <c:pt idx="4">
                  <c:v>95</c:v>
                </c:pt>
                <c:pt idx="5">
                  <c:v>98</c:v>
                </c:pt>
                <c:pt idx="6">
                  <c:v>120</c:v>
                </c:pt>
                <c:pt idx="7">
                  <c:v>96</c:v>
                </c:pt>
                <c:pt idx="8">
                  <c:v>90</c:v>
                </c:pt>
                <c:pt idx="9">
                  <c:v>91</c:v>
                </c:pt>
                <c:pt idx="10">
                  <c:v>85</c:v>
                </c:pt>
                <c:pt idx="11">
                  <c:v>108</c:v>
                </c:pt>
                <c:pt idx="12">
                  <c:v>99</c:v>
                </c:pt>
                <c:pt idx="13">
                  <c:v>92</c:v>
                </c:pt>
                <c:pt idx="14">
                  <c:v>107</c:v>
                </c:pt>
                <c:pt idx="15">
                  <c:v>102</c:v>
                </c:pt>
                <c:pt idx="16">
                  <c:v>83</c:v>
                </c:pt>
                <c:pt idx="17">
                  <c:v>92</c:v>
                </c:pt>
                <c:pt idx="18">
                  <c:v>125</c:v>
                </c:pt>
                <c:pt idx="19">
                  <c:v>98</c:v>
                </c:pt>
                <c:pt idx="20">
                  <c:v>107</c:v>
                </c:pt>
                <c:pt idx="21">
                  <c:v>105</c:v>
                </c:pt>
                <c:pt idx="22">
                  <c:v>109</c:v>
                </c:pt>
                <c:pt idx="23">
                  <c:v>105</c:v>
                </c:pt>
                <c:pt idx="24">
                  <c:v>116</c:v>
                </c:pt>
                <c:pt idx="25">
                  <c:v>104</c:v>
                </c:pt>
                <c:pt idx="26">
                  <c:v>105</c:v>
                </c:pt>
                <c:pt idx="27">
                  <c:v>110</c:v>
                </c:pt>
                <c:pt idx="28">
                  <c:v>80</c:v>
                </c:pt>
                <c:pt idx="29">
                  <c:v>130</c:v>
                </c:pt>
                <c:pt idx="30">
                  <c:v>113</c:v>
                </c:pt>
              </c:numCache>
            </c:numRef>
          </c:val>
          <c:smooth val="0"/>
          <c:extLst>
            <c:ext xmlns:c16="http://schemas.microsoft.com/office/drawing/2014/chart" uri="{C3380CC4-5D6E-409C-BE32-E72D297353CC}">
              <c16:uniqueId val="{00000000-FCBE-4EF9-8DCD-69265FFDA8B7}"/>
            </c:ext>
          </c:extLst>
        </c:ser>
        <c:ser>
          <c:idx val="1"/>
          <c:order val="1"/>
          <c:tx>
            <c:strRef>
              <c:f>Sheet1!$C$1</c:f>
              <c:strCache>
                <c:ptCount val="1"/>
                <c:pt idx="0">
                  <c:v>Median</c:v>
                </c:pt>
              </c:strCache>
            </c:strRef>
          </c:tx>
          <c:spPr>
            <a:ln w="46948">
              <a:solidFill>
                <a:srgbClr val="0070C0"/>
              </a:solidFill>
              <a:prstDash val="solid"/>
            </a:ln>
          </c:spPr>
          <c:marker>
            <c:symbol val="none"/>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Sheet1!$C$2:$C$32</c:f>
              <c:numCache>
                <c:formatCode>General</c:formatCode>
                <c:ptCount val="31"/>
                <c:pt idx="0">
                  <c:v>102</c:v>
                </c:pt>
                <c:pt idx="1">
                  <c:v>102</c:v>
                </c:pt>
                <c:pt idx="2">
                  <c:v>102</c:v>
                </c:pt>
                <c:pt idx="3">
                  <c:v>102</c:v>
                </c:pt>
                <c:pt idx="4">
                  <c:v>102</c:v>
                </c:pt>
                <c:pt idx="5">
                  <c:v>102</c:v>
                </c:pt>
                <c:pt idx="6">
                  <c:v>102</c:v>
                </c:pt>
                <c:pt idx="7">
                  <c:v>102</c:v>
                </c:pt>
                <c:pt idx="8">
                  <c:v>102</c:v>
                </c:pt>
                <c:pt idx="9">
                  <c:v>102</c:v>
                </c:pt>
                <c:pt idx="10">
                  <c:v>102</c:v>
                </c:pt>
                <c:pt idx="11">
                  <c:v>102</c:v>
                </c:pt>
                <c:pt idx="12">
                  <c:v>102</c:v>
                </c:pt>
                <c:pt idx="13">
                  <c:v>102</c:v>
                </c:pt>
                <c:pt idx="14">
                  <c:v>102</c:v>
                </c:pt>
                <c:pt idx="15">
                  <c:v>102</c:v>
                </c:pt>
                <c:pt idx="16">
                  <c:v>102</c:v>
                </c:pt>
                <c:pt idx="17">
                  <c:v>102</c:v>
                </c:pt>
                <c:pt idx="18">
                  <c:v>102</c:v>
                </c:pt>
                <c:pt idx="19">
                  <c:v>102</c:v>
                </c:pt>
                <c:pt idx="20">
                  <c:v>102</c:v>
                </c:pt>
                <c:pt idx="21">
                  <c:v>102</c:v>
                </c:pt>
                <c:pt idx="22">
                  <c:v>102</c:v>
                </c:pt>
                <c:pt idx="23">
                  <c:v>102</c:v>
                </c:pt>
                <c:pt idx="24">
                  <c:v>102</c:v>
                </c:pt>
                <c:pt idx="25">
                  <c:v>102</c:v>
                </c:pt>
                <c:pt idx="26">
                  <c:v>102</c:v>
                </c:pt>
                <c:pt idx="27">
                  <c:v>102</c:v>
                </c:pt>
                <c:pt idx="28">
                  <c:v>102</c:v>
                </c:pt>
                <c:pt idx="29">
                  <c:v>102</c:v>
                </c:pt>
                <c:pt idx="30">
                  <c:v>102</c:v>
                </c:pt>
              </c:numCache>
            </c:numRef>
          </c:val>
          <c:smooth val="0"/>
          <c:extLst>
            <c:ext xmlns:c16="http://schemas.microsoft.com/office/drawing/2014/chart" uri="{C3380CC4-5D6E-409C-BE32-E72D297353CC}">
              <c16:uniqueId val="{00000001-FCBE-4EF9-8DCD-69265FFDA8B7}"/>
            </c:ext>
          </c:extLst>
        </c:ser>
        <c:ser>
          <c:idx val="2"/>
          <c:order val="2"/>
          <c:tx>
            <c:strRef>
              <c:f>Sheet1!$D$1</c:f>
              <c:strCache>
                <c:ptCount val="1"/>
              </c:strCache>
            </c:strRef>
          </c:tx>
          <c:spPr>
            <a:ln w="15649">
              <a:solidFill>
                <a:srgbClr val="00FF00"/>
              </a:solidFill>
              <a:prstDash val="solid"/>
            </a:ln>
          </c:spPr>
          <c:marker>
            <c:symbol val="triangle"/>
            <c:size val="6"/>
            <c:spPr>
              <a:solidFill>
                <a:srgbClr val="00FF00"/>
              </a:solidFill>
              <a:ln>
                <a:solidFill>
                  <a:srgbClr val="00FF00"/>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Sheet1!$D$2:$D$32</c:f>
              <c:numCache>
                <c:formatCode>General</c:formatCode>
                <c:ptCount val="31"/>
              </c:numCache>
            </c:numRef>
          </c:val>
          <c:smooth val="0"/>
          <c:extLst>
            <c:ext xmlns:c16="http://schemas.microsoft.com/office/drawing/2014/chart" uri="{C3380CC4-5D6E-409C-BE32-E72D297353CC}">
              <c16:uniqueId val="{00000002-FCBE-4EF9-8DCD-69265FFDA8B7}"/>
            </c:ext>
          </c:extLst>
        </c:ser>
        <c:ser>
          <c:idx val="3"/>
          <c:order val="3"/>
          <c:tx>
            <c:strRef>
              <c:f>Sheet1!$E$1</c:f>
              <c:strCache>
                <c:ptCount val="1"/>
              </c:strCache>
            </c:strRef>
          </c:tx>
          <c:spPr>
            <a:ln w="15649">
              <a:solidFill>
                <a:srgbClr val="00FFFF"/>
              </a:solidFill>
              <a:prstDash val="solid"/>
            </a:ln>
          </c:spPr>
          <c:marker>
            <c:symbol val="x"/>
            <c:size val="6"/>
            <c:spPr>
              <a:noFill/>
              <a:ln>
                <a:solidFill>
                  <a:srgbClr val="00FFFF"/>
                </a:solidFill>
                <a:prstDash val="solid"/>
              </a:ln>
            </c:spPr>
          </c:marker>
          <c:cat>
            <c:numRef>
              <c:f>Sheet1!$A$2:$A$32</c:f>
              <c:numCache>
                <c:formatCode>General</c:formatCode>
                <c:ptCount val="31"/>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numCache>
            </c:numRef>
          </c:cat>
          <c:val>
            <c:numRef>
              <c:f>Sheet1!$E$2:$E$32</c:f>
              <c:numCache>
                <c:formatCode>General</c:formatCode>
                <c:ptCount val="31"/>
              </c:numCache>
            </c:numRef>
          </c:val>
          <c:smooth val="0"/>
          <c:extLst>
            <c:ext xmlns:c16="http://schemas.microsoft.com/office/drawing/2014/chart" uri="{C3380CC4-5D6E-409C-BE32-E72D297353CC}">
              <c16:uniqueId val="{00000003-FCBE-4EF9-8DCD-69265FFDA8B7}"/>
            </c:ext>
          </c:extLst>
        </c:ser>
        <c:dLbls>
          <c:showLegendKey val="0"/>
          <c:showVal val="0"/>
          <c:showCatName val="0"/>
          <c:showSerName val="0"/>
          <c:showPercent val="0"/>
          <c:showBubbleSize val="0"/>
        </c:dLbls>
        <c:marker val="1"/>
        <c:smooth val="0"/>
        <c:axId val="224319488"/>
        <c:axId val="169079872"/>
      </c:lineChart>
      <c:catAx>
        <c:axId val="224319488"/>
        <c:scaling>
          <c:orientation val="minMax"/>
        </c:scaling>
        <c:delete val="0"/>
        <c:axPos val="b"/>
        <c:numFmt formatCode="General" sourceLinked="1"/>
        <c:majorTickMark val="out"/>
        <c:minorTickMark val="none"/>
        <c:tickLblPos val="nextTo"/>
        <c:spPr>
          <a:ln w="3912">
            <a:solidFill>
              <a:schemeClr val="tx1"/>
            </a:solidFill>
            <a:prstDash val="solid"/>
          </a:ln>
        </c:spPr>
        <c:txPr>
          <a:bodyPr rot="0" vert="horz"/>
          <a:lstStyle/>
          <a:p>
            <a:pPr>
              <a:defRPr sz="2218" b="1" i="0" u="none" strike="noStrike" baseline="0">
                <a:solidFill>
                  <a:schemeClr val="tx1"/>
                </a:solidFill>
                <a:latin typeface="Arial"/>
                <a:ea typeface="Arial"/>
                <a:cs typeface="Arial"/>
              </a:defRPr>
            </a:pPr>
            <a:endParaRPr lang="en-US"/>
          </a:p>
        </c:txPr>
        <c:crossAx val="169079872"/>
        <c:crosses val="autoZero"/>
        <c:auto val="1"/>
        <c:lblAlgn val="ctr"/>
        <c:lblOffset val="100"/>
        <c:tickLblSkip val="2"/>
        <c:tickMarkSkip val="1"/>
        <c:noMultiLvlLbl val="0"/>
      </c:catAx>
      <c:valAx>
        <c:axId val="169079872"/>
        <c:scaling>
          <c:orientation val="minMax"/>
          <c:max val="200"/>
          <c:min val="60"/>
        </c:scaling>
        <c:delete val="0"/>
        <c:axPos val="l"/>
        <c:majorGridlines>
          <c:spPr>
            <a:ln w="15649">
              <a:noFill/>
              <a:prstDash val="solid"/>
            </a:ln>
          </c:spPr>
        </c:majorGridlines>
        <c:numFmt formatCode="General" sourceLinked="1"/>
        <c:majorTickMark val="out"/>
        <c:minorTickMark val="none"/>
        <c:tickLblPos val="nextTo"/>
        <c:spPr>
          <a:ln w="3912">
            <a:solidFill>
              <a:schemeClr val="tx1"/>
            </a:solidFill>
            <a:prstDash val="solid"/>
          </a:ln>
        </c:spPr>
        <c:txPr>
          <a:bodyPr rot="0" vert="horz"/>
          <a:lstStyle/>
          <a:p>
            <a:pPr>
              <a:defRPr sz="2957" b="1" i="0" u="none" strike="noStrike" baseline="0">
                <a:solidFill>
                  <a:schemeClr val="tx1"/>
                </a:solidFill>
                <a:latin typeface="Arial"/>
                <a:ea typeface="Arial"/>
                <a:cs typeface="Arial"/>
              </a:defRPr>
            </a:pPr>
            <a:endParaRPr lang="en-US"/>
          </a:p>
        </c:txPr>
        <c:crossAx val="224319488"/>
        <c:crosses val="autoZero"/>
        <c:crossBetween val="between"/>
      </c:valAx>
      <c:spPr>
        <a:noFill/>
        <a:ln w="31299">
          <a:noFill/>
        </a:ln>
      </c:spPr>
    </c:plotArea>
    <c:plotVisOnly val="1"/>
    <c:dispBlanksAs val="gap"/>
    <c:showDLblsOverMax val="0"/>
  </c:chart>
  <c:spPr>
    <a:noFill/>
    <a:ln>
      <a:noFill/>
    </a:ln>
  </c:spPr>
  <c:txPr>
    <a:bodyPr/>
    <a:lstStyle/>
    <a:p>
      <a:pPr>
        <a:defRPr sz="2218" b="1" i="0" u="none" strike="noStrike" baseline="0">
          <a:solidFill>
            <a:schemeClr val="tx1"/>
          </a:solidFill>
          <a:latin typeface="Arial"/>
          <a:ea typeface="Arial"/>
          <a:cs typeface="Arial"/>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921FE2-E792-4DF8-8099-7A6AF6BD10CD}" type="datetimeFigureOut">
              <a:rPr lang="en-US" smtClean="0"/>
              <a:t>1/30/2025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DFBD2D-0805-48FF-AB52-683E231FD28B}" type="slidenum">
              <a:rPr lang="en-US" smtClean="0"/>
              <a:t>‹#›</a:t>
            </a:fld>
            <a:endParaRPr lang="en-US"/>
          </a:p>
        </p:txBody>
      </p:sp>
    </p:spTree>
    <p:extLst>
      <p:ext uri="{BB962C8B-B14F-4D97-AF65-F5344CB8AC3E}">
        <p14:creationId xmlns:p14="http://schemas.microsoft.com/office/powerpoint/2010/main" val="2645118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A0FC7D1B-6069-47AA-A5EF-A3A9C19C737E}" type="slidenum">
              <a:rPr lang="en-US" smtClean="0"/>
              <a:t>1</a:t>
            </a:fld>
            <a:endParaRPr lang="en-US" dirty="0"/>
          </a:p>
        </p:txBody>
      </p:sp>
    </p:spTree>
    <p:extLst>
      <p:ext uri="{BB962C8B-B14F-4D97-AF65-F5344CB8AC3E}">
        <p14:creationId xmlns:p14="http://schemas.microsoft.com/office/powerpoint/2010/main" val="3162677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10</a:t>
            </a:fld>
            <a:endParaRPr lang="en-US"/>
          </a:p>
        </p:txBody>
      </p:sp>
    </p:spTree>
    <p:extLst>
      <p:ext uri="{BB962C8B-B14F-4D97-AF65-F5344CB8AC3E}">
        <p14:creationId xmlns:p14="http://schemas.microsoft.com/office/powerpoint/2010/main" val="27802618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11</a:t>
            </a:fld>
            <a:endParaRPr lang="en-US"/>
          </a:p>
        </p:txBody>
      </p:sp>
    </p:spTree>
    <p:extLst>
      <p:ext uri="{BB962C8B-B14F-4D97-AF65-F5344CB8AC3E}">
        <p14:creationId xmlns:p14="http://schemas.microsoft.com/office/powerpoint/2010/main" val="761286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51" tIns="44433" rIns="90451" bIns="44433"/>
          <a:lstStyle/>
          <a:p>
            <a:endParaRPr lang="en-US" altLang="en-US" dirty="0" smtClean="0"/>
          </a:p>
        </p:txBody>
      </p:sp>
      <p:sp>
        <p:nvSpPr>
          <p:cNvPr id="30723" name="Rectangle 3"/>
          <p:cNvSpPr>
            <a:spLocks noGrp="1" noRot="1" noChangeAspect="1" noChangeArrowheads="1" noTextEdit="1"/>
          </p:cNvSpPr>
          <p:nvPr>
            <p:ph type="sldImg"/>
          </p:nvPr>
        </p:nvSpPr>
        <p:spPr>
          <a:xfrm>
            <a:off x="1123950" y="690563"/>
            <a:ext cx="4611688" cy="3460750"/>
          </a:xfrm>
          <a:ln cap="flat"/>
        </p:spPr>
      </p:sp>
    </p:spTree>
    <p:extLst>
      <p:ext uri="{BB962C8B-B14F-4D97-AF65-F5344CB8AC3E}">
        <p14:creationId xmlns:p14="http://schemas.microsoft.com/office/powerpoint/2010/main" val="20242568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6"/>
          <p:cNvSpPr txBox="1">
            <a:spLocks noGrp="1" noChangeArrowheads="1"/>
          </p:cNvSpPr>
          <p:nvPr/>
        </p:nvSpPr>
        <p:spPr bwMode="auto">
          <a:xfrm>
            <a:off x="1" y="8687427"/>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696" rIns="91395" bIns="45696"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marL="0" marR="0" lvl="0" indent="0" algn="l" defTabSz="879475" rtl="0" eaLnBrk="1" fontAlgn="auto" latinLnBrk="0" hangingPunct="1">
              <a:lnSpc>
                <a:spcPct val="100000"/>
              </a:lnSpc>
              <a:spcBef>
                <a:spcPct val="0"/>
              </a:spcBef>
              <a:spcAft>
                <a:spcPts val="0"/>
              </a:spcAft>
              <a:buClrTx/>
              <a:buSzTx/>
              <a:buFontTx/>
              <a:buNone/>
              <a:tabLst/>
              <a:defRPr/>
            </a:pPr>
            <a:r>
              <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mn-cs"/>
              </a:rPr>
              <a:t>www.clinicalmicrosystem.org</a:t>
            </a:r>
          </a:p>
        </p:txBody>
      </p:sp>
      <p:sp>
        <p:nvSpPr>
          <p:cNvPr id="51203" name="Rectangle 7"/>
          <p:cNvSpPr txBox="1">
            <a:spLocks noGrp="1" noChangeArrowheads="1"/>
          </p:cNvSpPr>
          <p:nvPr/>
        </p:nvSpPr>
        <p:spPr bwMode="auto">
          <a:xfrm>
            <a:off x="3884853" y="8687427"/>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696" rIns="91395" bIns="45696"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marL="0" marR="0" lvl="0" indent="0" algn="r" defTabSz="879475" rtl="0" eaLnBrk="1" fontAlgn="auto" latinLnBrk="0" hangingPunct="1">
              <a:lnSpc>
                <a:spcPct val="100000"/>
              </a:lnSpc>
              <a:spcBef>
                <a:spcPct val="0"/>
              </a:spcBef>
              <a:spcAft>
                <a:spcPts val="0"/>
              </a:spcAft>
              <a:buClrTx/>
              <a:buSzTx/>
              <a:buFontTx/>
              <a:buNone/>
              <a:tabLst/>
              <a:defRPr/>
            </a:pPr>
            <a:fld id="{B11306EE-2D2E-4AAE-ABBD-5D38ECCAFC5A}" type="slidenum">
              <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mn-cs"/>
              </a:rPr>
              <a:pPr marL="0" marR="0" lvl="0" indent="0" algn="r" defTabSz="879475" rtl="0" eaLnBrk="1" fontAlgn="auto" latinLnBrk="0" hangingPunct="1">
                <a:lnSpc>
                  <a:spcPct val="100000"/>
                </a:lnSpc>
                <a:spcBef>
                  <a:spcPct val="0"/>
                </a:spcBef>
                <a:spcAft>
                  <a:spcPts val="0"/>
                </a:spcAft>
                <a:buClrTx/>
                <a:buSzTx/>
                <a:buFontTx/>
                <a:buNone/>
                <a:tabLst/>
                <a:defRPr/>
              </a:pPr>
              <a:t>13</a:t>
            </a:fld>
            <a:endPar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mn-cs"/>
            </a:endParaRPr>
          </a:p>
        </p:txBody>
      </p:sp>
      <p:sp>
        <p:nvSpPr>
          <p:cNvPr id="51204" name="Rectangle 2"/>
          <p:cNvSpPr>
            <a:spLocks noGrp="1" noRot="1" noChangeAspect="1" noChangeArrowheads="1" noTextEdit="1"/>
          </p:cNvSpPr>
          <p:nvPr>
            <p:ph type="sldImg"/>
          </p:nvPr>
        </p:nvSpPr>
        <p:spPr>
          <a:xfrm>
            <a:off x="1143000" y="687388"/>
            <a:ext cx="4572000" cy="3430587"/>
          </a:xfrm>
          <a:ln/>
        </p:spPr>
      </p:sp>
      <p:sp>
        <p:nvSpPr>
          <p:cNvPr id="5120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696" rIns="91395" bIns="45696"/>
          <a:lstStyle/>
          <a:p>
            <a:pPr eaLnBrk="1" hangingPunct="1"/>
            <a:endParaRPr lang="en-US" altLang="en-US" dirty="0" smtClean="0"/>
          </a:p>
        </p:txBody>
      </p:sp>
    </p:spTree>
    <p:extLst>
      <p:ext uri="{BB962C8B-B14F-4D97-AF65-F5344CB8AC3E}">
        <p14:creationId xmlns:p14="http://schemas.microsoft.com/office/powerpoint/2010/main" val="4212392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6"/>
          <p:cNvSpPr txBox="1">
            <a:spLocks noGrp="1" noChangeArrowheads="1"/>
          </p:cNvSpPr>
          <p:nvPr/>
        </p:nvSpPr>
        <p:spPr bwMode="auto">
          <a:xfrm>
            <a:off x="1" y="8687427"/>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696" rIns="91395" bIns="45696"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marL="0" marR="0" lvl="0" indent="0" algn="l" defTabSz="879475" rtl="0" eaLnBrk="1" fontAlgn="auto" latinLnBrk="0" hangingPunct="1">
              <a:lnSpc>
                <a:spcPct val="100000"/>
              </a:lnSpc>
              <a:spcBef>
                <a:spcPct val="0"/>
              </a:spcBef>
              <a:spcAft>
                <a:spcPts val="0"/>
              </a:spcAft>
              <a:buClrTx/>
              <a:buSzTx/>
              <a:buFontTx/>
              <a:buNone/>
              <a:tabLst/>
              <a:defRPr/>
            </a:pPr>
            <a:r>
              <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mn-cs"/>
              </a:rPr>
              <a:t>www.clinicalmicrosystem.org</a:t>
            </a:r>
          </a:p>
        </p:txBody>
      </p:sp>
      <p:sp>
        <p:nvSpPr>
          <p:cNvPr id="51203" name="Rectangle 7"/>
          <p:cNvSpPr txBox="1">
            <a:spLocks noGrp="1" noChangeArrowheads="1"/>
          </p:cNvSpPr>
          <p:nvPr/>
        </p:nvSpPr>
        <p:spPr bwMode="auto">
          <a:xfrm>
            <a:off x="3884853" y="8687427"/>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696" rIns="91395" bIns="45696"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marL="0" marR="0" lvl="0" indent="0" algn="r" defTabSz="879475" rtl="0" eaLnBrk="1" fontAlgn="auto" latinLnBrk="0" hangingPunct="1">
              <a:lnSpc>
                <a:spcPct val="100000"/>
              </a:lnSpc>
              <a:spcBef>
                <a:spcPct val="0"/>
              </a:spcBef>
              <a:spcAft>
                <a:spcPts val="0"/>
              </a:spcAft>
              <a:buClrTx/>
              <a:buSzTx/>
              <a:buFontTx/>
              <a:buNone/>
              <a:tabLst/>
              <a:defRPr/>
            </a:pPr>
            <a:fld id="{B11306EE-2D2E-4AAE-ABBD-5D38ECCAFC5A}" type="slidenum">
              <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mn-cs"/>
              </a:rPr>
              <a:pPr marL="0" marR="0" lvl="0" indent="0" algn="r" defTabSz="879475" rtl="0" eaLnBrk="1" fontAlgn="auto" latinLnBrk="0" hangingPunct="1">
                <a:lnSpc>
                  <a:spcPct val="100000"/>
                </a:lnSpc>
                <a:spcBef>
                  <a:spcPct val="0"/>
                </a:spcBef>
                <a:spcAft>
                  <a:spcPts val="0"/>
                </a:spcAft>
                <a:buClrTx/>
                <a:buSzTx/>
                <a:buFontTx/>
                <a:buNone/>
                <a:tabLst/>
                <a:defRPr/>
              </a:pPr>
              <a:t>14</a:t>
            </a:fld>
            <a:endPar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mn-cs"/>
            </a:endParaRPr>
          </a:p>
        </p:txBody>
      </p:sp>
      <p:sp>
        <p:nvSpPr>
          <p:cNvPr id="51204" name="Rectangle 2"/>
          <p:cNvSpPr>
            <a:spLocks noGrp="1" noRot="1" noChangeAspect="1" noChangeArrowheads="1" noTextEdit="1"/>
          </p:cNvSpPr>
          <p:nvPr>
            <p:ph type="sldImg"/>
          </p:nvPr>
        </p:nvSpPr>
        <p:spPr>
          <a:xfrm>
            <a:off x="1143000" y="687388"/>
            <a:ext cx="4572000" cy="3430587"/>
          </a:xfrm>
          <a:ln/>
        </p:spPr>
      </p:sp>
      <p:sp>
        <p:nvSpPr>
          <p:cNvPr id="5120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696" rIns="91395" bIns="45696"/>
          <a:lstStyle/>
          <a:p>
            <a:pPr eaLnBrk="1" hangingPunct="1"/>
            <a:endParaRPr lang="en-US" altLang="en-US" dirty="0" smtClean="0"/>
          </a:p>
        </p:txBody>
      </p:sp>
    </p:spTree>
    <p:extLst>
      <p:ext uri="{BB962C8B-B14F-4D97-AF65-F5344CB8AC3E}">
        <p14:creationId xmlns:p14="http://schemas.microsoft.com/office/powerpoint/2010/main" val="36881018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44588" y="685800"/>
            <a:ext cx="4572000" cy="3429000"/>
          </a:xfrm>
          <a:ln/>
        </p:spPr>
      </p:sp>
      <p:sp>
        <p:nvSpPr>
          <p:cNvPr id="52227" name="Rectangle 3"/>
          <p:cNvSpPr>
            <a:spLocks noGrp="1" noChangeArrowheads="1"/>
          </p:cNvSpPr>
          <p:nvPr>
            <p:ph type="body" idx="1"/>
          </p:nvPr>
        </p:nvSpPr>
        <p:spPr>
          <a:xfrm>
            <a:off x="913261" y="4343713"/>
            <a:ext cx="5031482" cy="411386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8" tIns="45709" rIns="91418" bIns="45709"/>
          <a:lstStyle/>
          <a:p>
            <a:endParaRPr lang="en-US" altLang="en-US" dirty="0" smtClean="0"/>
          </a:p>
        </p:txBody>
      </p:sp>
    </p:spTree>
    <p:extLst>
      <p:ext uri="{BB962C8B-B14F-4D97-AF65-F5344CB8AC3E}">
        <p14:creationId xmlns:p14="http://schemas.microsoft.com/office/powerpoint/2010/main" val="25674338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16</a:t>
            </a:fld>
            <a:endParaRPr lang="en-US"/>
          </a:p>
        </p:txBody>
      </p:sp>
    </p:spTree>
    <p:extLst>
      <p:ext uri="{BB962C8B-B14F-4D97-AF65-F5344CB8AC3E}">
        <p14:creationId xmlns:p14="http://schemas.microsoft.com/office/powerpoint/2010/main" val="15827592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6"/>
          <p:cNvSpPr txBox="1">
            <a:spLocks noGrp="1" noChangeArrowheads="1"/>
          </p:cNvSpPr>
          <p:nvPr/>
        </p:nvSpPr>
        <p:spPr bwMode="auto">
          <a:xfrm>
            <a:off x="1" y="8687427"/>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696" rIns="91395" bIns="45696"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marL="0" marR="0" lvl="0" indent="0" algn="l" defTabSz="879475" rtl="0" eaLnBrk="1" fontAlgn="base" latinLnBrk="0" hangingPunct="1">
              <a:lnSpc>
                <a:spcPct val="100000"/>
              </a:lnSpc>
              <a:spcBef>
                <a:spcPct val="0"/>
              </a:spcBef>
              <a:spcAft>
                <a:spcPct val="0"/>
              </a:spcAft>
              <a:buClrTx/>
              <a:buSzTx/>
              <a:buFontTx/>
              <a:buNone/>
              <a:tabLst/>
              <a:defRPr/>
            </a:pPr>
            <a:r>
              <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Arial" pitchFamily="34" charset="0"/>
              </a:rPr>
              <a:t>www.clinicalmicrosystem.org</a:t>
            </a:r>
          </a:p>
        </p:txBody>
      </p:sp>
      <p:sp>
        <p:nvSpPr>
          <p:cNvPr id="53251" name="Rectangle 7"/>
          <p:cNvSpPr txBox="1">
            <a:spLocks noGrp="1" noChangeArrowheads="1"/>
          </p:cNvSpPr>
          <p:nvPr/>
        </p:nvSpPr>
        <p:spPr bwMode="auto">
          <a:xfrm>
            <a:off x="3884853" y="8687427"/>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696" rIns="91395" bIns="45696"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marL="0" marR="0" lvl="0" indent="0" algn="r" defTabSz="879475" rtl="0" eaLnBrk="1" fontAlgn="base" latinLnBrk="0" hangingPunct="1">
              <a:lnSpc>
                <a:spcPct val="100000"/>
              </a:lnSpc>
              <a:spcBef>
                <a:spcPct val="0"/>
              </a:spcBef>
              <a:spcAft>
                <a:spcPct val="0"/>
              </a:spcAft>
              <a:buClrTx/>
              <a:buSzTx/>
              <a:buFontTx/>
              <a:buNone/>
              <a:tabLst/>
              <a:defRPr/>
            </a:pPr>
            <a:fld id="{BAB0ABE9-6695-4FCC-A827-6FFB8D59BB2B}" type="slidenum">
              <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Arial" pitchFamily="34" charset="0"/>
              </a:rPr>
              <a:pPr marL="0" marR="0" lvl="0" indent="0" algn="r" defTabSz="879475" rtl="0" eaLnBrk="1" fontAlgn="base" latinLnBrk="0" hangingPunct="1">
                <a:lnSpc>
                  <a:spcPct val="100000"/>
                </a:lnSpc>
                <a:spcBef>
                  <a:spcPct val="0"/>
                </a:spcBef>
                <a:spcAft>
                  <a:spcPct val="0"/>
                </a:spcAft>
                <a:buClrTx/>
                <a:buSzTx/>
                <a:buFontTx/>
                <a:buNone/>
                <a:tabLst/>
                <a:defRPr/>
              </a:pPr>
              <a:t>17</a:t>
            </a:fld>
            <a:endPar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Arial" pitchFamily="34" charset="0"/>
            </a:endParaRPr>
          </a:p>
        </p:txBody>
      </p:sp>
      <p:sp>
        <p:nvSpPr>
          <p:cNvPr id="53252" name="Rectangle 2"/>
          <p:cNvSpPr>
            <a:spLocks noGrp="1" noRot="1" noChangeAspect="1" noChangeArrowheads="1" noTextEdit="1"/>
          </p:cNvSpPr>
          <p:nvPr>
            <p:ph type="sldImg"/>
          </p:nvPr>
        </p:nvSpPr>
        <p:spPr>
          <a:xfrm>
            <a:off x="1143000" y="687388"/>
            <a:ext cx="4572000" cy="3430587"/>
          </a:xfrm>
          <a:ln/>
        </p:spPr>
      </p:sp>
      <p:sp>
        <p:nvSpPr>
          <p:cNvPr id="11269" name="Rectangle 3"/>
          <p:cNvSpPr>
            <a:spLocks noGrp="1" noChangeArrowheads="1"/>
          </p:cNvSpPr>
          <p:nvPr>
            <p:ph type="body" idx="1"/>
          </p:nvPr>
        </p:nvSpPr>
        <p:spPr>
          <a:xfrm>
            <a:off x="910148" y="4343713"/>
            <a:ext cx="5037705" cy="4112298"/>
          </a:xfrm>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696" rIns="91395" bIns="45696"/>
          <a:lstStyle/>
          <a:p>
            <a:pPr eaLnBrk="1" hangingPunct="1">
              <a:defRPr/>
            </a:pPr>
            <a:endParaRPr lang="en-US" altLang="en-US" dirty="0" smtClean="0"/>
          </a:p>
        </p:txBody>
      </p:sp>
    </p:spTree>
    <p:extLst>
      <p:ext uri="{BB962C8B-B14F-4D97-AF65-F5344CB8AC3E}">
        <p14:creationId xmlns:p14="http://schemas.microsoft.com/office/powerpoint/2010/main" val="41707436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18</a:t>
            </a:fld>
            <a:endParaRPr lang="en-US"/>
          </a:p>
        </p:txBody>
      </p:sp>
    </p:spTree>
    <p:extLst>
      <p:ext uri="{BB962C8B-B14F-4D97-AF65-F5344CB8AC3E}">
        <p14:creationId xmlns:p14="http://schemas.microsoft.com/office/powerpoint/2010/main" val="13124492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19</a:t>
            </a:fld>
            <a:endParaRPr lang="en-US"/>
          </a:p>
        </p:txBody>
      </p:sp>
    </p:spTree>
    <p:extLst>
      <p:ext uri="{BB962C8B-B14F-4D97-AF65-F5344CB8AC3E}">
        <p14:creationId xmlns:p14="http://schemas.microsoft.com/office/powerpoint/2010/main" val="4111684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a:t>
            </a:fld>
            <a:endParaRPr lang="en-US"/>
          </a:p>
        </p:txBody>
      </p:sp>
    </p:spTree>
    <p:extLst>
      <p:ext uri="{BB962C8B-B14F-4D97-AF65-F5344CB8AC3E}">
        <p14:creationId xmlns:p14="http://schemas.microsoft.com/office/powerpoint/2010/main" val="30401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20</a:t>
            </a:fld>
            <a:endParaRPr lang="en-US"/>
          </a:p>
        </p:txBody>
      </p:sp>
    </p:spTree>
    <p:extLst>
      <p:ext uri="{BB962C8B-B14F-4D97-AF65-F5344CB8AC3E}">
        <p14:creationId xmlns:p14="http://schemas.microsoft.com/office/powerpoint/2010/main" val="12514329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21</a:t>
            </a:fld>
            <a:endParaRPr lang="en-US"/>
          </a:p>
        </p:txBody>
      </p:sp>
    </p:spTree>
    <p:extLst>
      <p:ext uri="{BB962C8B-B14F-4D97-AF65-F5344CB8AC3E}">
        <p14:creationId xmlns:p14="http://schemas.microsoft.com/office/powerpoint/2010/main" val="5331040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22</a:t>
            </a:fld>
            <a:endParaRPr lang="en-US"/>
          </a:p>
        </p:txBody>
      </p:sp>
    </p:spTree>
    <p:extLst>
      <p:ext uri="{BB962C8B-B14F-4D97-AF65-F5344CB8AC3E}">
        <p14:creationId xmlns:p14="http://schemas.microsoft.com/office/powerpoint/2010/main" val="16910077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23</a:t>
            </a:fld>
            <a:endParaRPr lang="en-US"/>
          </a:p>
        </p:txBody>
      </p:sp>
    </p:spTree>
    <p:extLst>
      <p:ext uri="{BB962C8B-B14F-4D97-AF65-F5344CB8AC3E}">
        <p14:creationId xmlns:p14="http://schemas.microsoft.com/office/powerpoint/2010/main" val="12753680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24</a:t>
            </a:fld>
            <a:endParaRPr lang="en-US"/>
          </a:p>
        </p:txBody>
      </p:sp>
    </p:spTree>
    <p:extLst>
      <p:ext uri="{BB962C8B-B14F-4D97-AF65-F5344CB8AC3E}">
        <p14:creationId xmlns:p14="http://schemas.microsoft.com/office/powerpoint/2010/main" val="26164676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25</a:t>
            </a:fld>
            <a:endParaRPr lang="en-US"/>
          </a:p>
        </p:txBody>
      </p:sp>
    </p:spTree>
    <p:extLst>
      <p:ext uri="{BB962C8B-B14F-4D97-AF65-F5344CB8AC3E}">
        <p14:creationId xmlns:p14="http://schemas.microsoft.com/office/powerpoint/2010/main" val="39604273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299056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33</a:t>
            </a:fld>
            <a:endParaRPr lang="en-US"/>
          </a:p>
        </p:txBody>
      </p:sp>
    </p:spTree>
    <p:extLst>
      <p:ext uri="{BB962C8B-B14F-4D97-AF65-F5344CB8AC3E}">
        <p14:creationId xmlns:p14="http://schemas.microsoft.com/office/powerpoint/2010/main" val="25226175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34</a:t>
            </a:fld>
            <a:endParaRPr lang="en-US"/>
          </a:p>
        </p:txBody>
      </p:sp>
    </p:spTree>
    <p:extLst>
      <p:ext uri="{BB962C8B-B14F-4D97-AF65-F5344CB8AC3E}">
        <p14:creationId xmlns:p14="http://schemas.microsoft.com/office/powerpoint/2010/main" val="4396703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35</a:t>
            </a:fld>
            <a:endParaRPr lang="en-US"/>
          </a:p>
        </p:txBody>
      </p:sp>
    </p:spTree>
    <p:extLst>
      <p:ext uri="{BB962C8B-B14F-4D97-AF65-F5344CB8AC3E}">
        <p14:creationId xmlns:p14="http://schemas.microsoft.com/office/powerpoint/2010/main" val="1375634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36DFBD2D-0805-48FF-AB52-683E231FD28B}" type="slidenum">
              <a:rPr lang="en-US" smtClean="0"/>
              <a:t>3</a:t>
            </a:fld>
            <a:endParaRPr lang="en-US"/>
          </a:p>
        </p:txBody>
      </p:sp>
    </p:spTree>
    <p:extLst>
      <p:ext uri="{BB962C8B-B14F-4D97-AF65-F5344CB8AC3E}">
        <p14:creationId xmlns:p14="http://schemas.microsoft.com/office/powerpoint/2010/main" val="13136735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37</a:t>
            </a:fld>
            <a:endParaRPr lang="en-US"/>
          </a:p>
        </p:txBody>
      </p:sp>
    </p:spTree>
    <p:extLst>
      <p:ext uri="{BB962C8B-B14F-4D97-AF65-F5344CB8AC3E}">
        <p14:creationId xmlns:p14="http://schemas.microsoft.com/office/powerpoint/2010/main" val="19495492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38</a:t>
            </a:fld>
            <a:endParaRPr lang="en-US"/>
          </a:p>
        </p:txBody>
      </p:sp>
    </p:spTree>
    <p:extLst>
      <p:ext uri="{BB962C8B-B14F-4D97-AF65-F5344CB8AC3E}">
        <p14:creationId xmlns:p14="http://schemas.microsoft.com/office/powerpoint/2010/main" val="11258494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40</a:t>
            </a:fld>
            <a:endParaRPr lang="en-US"/>
          </a:p>
        </p:txBody>
      </p:sp>
    </p:spTree>
    <p:extLst>
      <p:ext uri="{BB962C8B-B14F-4D97-AF65-F5344CB8AC3E}">
        <p14:creationId xmlns:p14="http://schemas.microsoft.com/office/powerpoint/2010/main" val="7589368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36DFBD2D-0805-48FF-AB52-683E231FD28B}" type="slidenum">
              <a:rPr lang="en-US" smtClean="0"/>
              <a:t>41</a:t>
            </a:fld>
            <a:endParaRPr lang="en-US"/>
          </a:p>
        </p:txBody>
      </p:sp>
    </p:spTree>
    <p:extLst>
      <p:ext uri="{BB962C8B-B14F-4D97-AF65-F5344CB8AC3E}">
        <p14:creationId xmlns:p14="http://schemas.microsoft.com/office/powerpoint/2010/main" val="40359408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36DFBD2D-0805-48FF-AB52-683E231FD28B}" type="slidenum">
              <a:rPr lang="en-US" smtClean="0"/>
              <a:t>42</a:t>
            </a:fld>
            <a:endParaRPr lang="en-US"/>
          </a:p>
        </p:txBody>
      </p:sp>
    </p:spTree>
    <p:extLst>
      <p:ext uri="{BB962C8B-B14F-4D97-AF65-F5344CB8AC3E}">
        <p14:creationId xmlns:p14="http://schemas.microsoft.com/office/powerpoint/2010/main" val="181988597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36DFBD2D-0805-48FF-AB52-683E231FD28B}" type="slidenum">
              <a:rPr lang="en-US" smtClean="0"/>
              <a:t>43</a:t>
            </a:fld>
            <a:endParaRPr lang="en-US"/>
          </a:p>
        </p:txBody>
      </p:sp>
    </p:spTree>
    <p:extLst>
      <p:ext uri="{BB962C8B-B14F-4D97-AF65-F5344CB8AC3E}">
        <p14:creationId xmlns:p14="http://schemas.microsoft.com/office/powerpoint/2010/main" val="424015420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30" tIns="44865" rIns="89730" bIns="44865"/>
          <a:lstStyle/>
          <a:p>
            <a:endParaRPr lang="en-US" altLang="en-US" dirty="0" smtClean="0"/>
          </a:p>
        </p:txBody>
      </p:sp>
      <p:sp>
        <p:nvSpPr>
          <p:cNvPr id="33795" name="Rectangle 3"/>
          <p:cNvSpPr>
            <a:spLocks noGrp="1" noRot="1" noChangeAspect="1" noChangeArrowheads="1" noTextEdit="1"/>
          </p:cNvSpPr>
          <p:nvPr>
            <p:ph type="sldImg"/>
          </p:nvPr>
        </p:nvSpPr>
        <p:spPr>
          <a:xfrm>
            <a:off x="1143000" y="685800"/>
            <a:ext cx="4572000" cy="3429000"/>
          </a:xfrm>
          <a:ln cap="flat"/>
        </p:spPr>
      </p:sp>
    </p:spTree>
    <p:extLst>
      <p:ext uri="{BB962C8B-B14F-4D97-AF65-F5344CB8AC3E}">
        <p14:creationId xmlns:p14="http://schemas.microsoft.com/office/powerpoint/2010/main" val="14479203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45</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eaLnBrk="1" hangingPunct="1"/>
            <a:endParaRPr lang="en-US" altLang="en-US" dirty="0" smtClean="0"/>
          </a:p>
        </p:txBody>
      </p:sp>
    </p:spTree>
    <p:extLst>
      <p:ext uri="{BB962C8B-B14F-4D97-AF65-F5344CB8AC3E}">
        <p14:creationId xmlns:p14="http://schemas.microsoft.com/office/powerpoint/2010/main" val="19276368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46</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eaLnBrk="1" hangingPunct="1"/>
            <a:endParaRPr lang="en-US" altLang="en-US" dirty="0" smtClean="0"/>
          </a:p>
        </p:txBody>
      </p:sp>
    </p:spTree>
    <p:extLst>
      <p:ext uri="{BB962C8B-B14F-4D97-AF65-F5344CB8AC3E}">
        <p14:creationId xmlns:p14="http://schemas.microsoft.com/office/powerpoint/2010/main" val="9241016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47</a:t>
            </a:fld>
            <a:endParaRPr lang="en-US"/>
          </a:p>
        </p:txBody>
      </p:sp>
    </p:spTree>
    <p:extLst>
      <p:ext uri="{BB962C8B-B14F-4D97-AF65-F5344CB8AC3E}">
        <p14:creationId xmlns:p14="http://schemas.microsoft.com/office/powerpoint/2010/main" val="1329558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4</a:t>
            </a:fld>
            <a:endParaRPr lang="en-US"/>
          </a:p>
        </p:txBody>
      </p:sp>
    </p:spTree>
    <p:extLst>
      <p:ext uri="{BB962C8B-B14F-4D97-AF65-F5344CB8AC3E}">
        <p14:creationId xmlns:p14="http://schemas.microsoft.com/office/powerpoint/2010/main" val="11180198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36DFBD2D-0805-48FF-AB52-683E231FD28B}" type="slidenum">
              <a:rPr lang="en-US" smtClean="0"/>
              <a:t>48</a:t>
            </a:fld>
            <a:endParaRPr lang="en-US"/>
          </a:p>
        </p:txBody>
      </p:sp>
    </p:spTree>
    <p:extLst>
      <p:ext uri="{BB962C8B-B14F-4D97-AF65-F5344CB8AC3E}">
        <p14:creationId xmlns:p14="http://schemas.microsoft.com/office/powerpoint/2010/main" val="3363494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5</a:t>
            </a:fld>
            <a:endParaRPr lang="en-US" dirty="0"/>
          </a:p>
        </p:txBody>
      </p:sp>
    </p:spTree>
    <p:extLst>
      <p:ext uri="{BB962C8B-B14F-4D97-AF65-F5344CB8AC3E}">
        <p14:creationId xmlns:p14="http://schemas.microsoft.com/office/powerpoint/2010/main" val="2561416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1143000" y="685800"/>
            <a:ext cx="4572000" cy="3429000"/>
          </a:xfrm>
          <a:ln/>
        </p:spPr>
      </p:sp>
      <p:sp>
        <p:nvSpPr>
          <p:cNvPr id="296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altLang="en-US" dirty="0" smtClean="0"/>
          </a:p>
        </p:txBody>
      </p:sp>
    </p:spTree>
    <p:extLst>
      <p:ext uri="{BB962C8B-B14F-4D97-AF65-F5344CB8AC3E}">
        <p14:creationId xmlns:p14="http://schemas.microsoft.com/office/powerpoint/2010/main" val="3520742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p>
        </p:txBody>
      </p:sp>
      <p:sp>
        <p:nvSpPr>
          <p:cNvPr id="4" name="Slide Number Placeholder 3"/>
          <p:cNvSpPr>
            <a:spLocks noGrp="1"/>
          </p:cNvSpPr>
          <p:nvPr>
            <p:ph type="sldNum" sz="quarter" idx="10"/>
          </p:nvPr>
        </p:nvSpPr>
        <p:spPr/>
        <p:txBody>
          <a:bodyPr/>
          <a:lstStyle/>
          <a:p>
            <a:fld id="{36DFBD2D-0805-48FF-AB52-683E231FD28B}" type="slidenum">
              <a:rPr lang="en-US" smtClean="0"/>
              <a:t>7</a:t>
            </a:fld>
            <a:endParaRPr lang="en-US"/>
          </a:p>
        </p:txBody>
      </p:sp>
    </p:spTree>
    <p:extLst>
      <p:ext uri="{BB962C8B-B14F-4D97-AF65-F5344CB8AC3E}">
        <p14:creationId xmlns:p14="http://schemas.microsoft.com/office/powerpoint/2010/main" val="3862593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p>
        </p:txBody>
      </p:sp>
      <p:sp>
        <p:nvSpPr>
          <p:cNvPr id="4" name="Slide Number Placeholder 3"/>
          <p:cNvSpPr>
            <a:spLocks noGrp="1"/>
          </p:cNvSpPr>
          <p:nvPr>
            <p:ph type="sldNum" sz="quarter" idx="10"/>
          </p:nvPr>
        </p:nvSpPr>
        <p:spPr/>
        <p:txBody>
          <a:bodyPr/>
          <a:lstStyle/>
          <a:p>
            <a:fld id="{36DFBD2D-0805-48FF-AB52-683E231FD28B}" type="slidenum">
              <a:rPr lang="en-US" smtClean="0"/>
              <a:t>8</a:t>
            </a:fld>
            <a:endParaRPr lang="en-US"/>
          </a:p>
        </p:txBody>
      </p:sp>
    </p:spTree>
    <p:extLst>
      <p:ext uri="{BB962C8B-B14F-4D97-AF65-F5344CB8AC3E}">
        <p14:creationId xmlns:p14="http://schemas.microsoft.com/office/powerpoint/2010/main" val="2671224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56" tIns="44436" rIns="90456" bIns="44436"/>
          <a:lstStyle/>
          <a:p>
            <a:endParaRPr lang="en-US" altLang="en-US" dirty="0" smtClean="0"/>
          </a:p>
        </p:txBody>
      </p:sp>
      <p:sp>
        <p:nvSpPr>
          <p:cNvPr id="30723" name="Rectangle 3"/>
          <p:cNvSpPr>
            <a:spLocks noGrp="1" noRot="1" noChangeAspect="1" noChangeArrowheads="1" noTextEdit="1"/>
          </p:cNvSpPr>
          <p:nvPr>
            <p:ph type="sldImg"/>
          </p:nvPr>
        </p:nvSpPr>
        <p:spPr>
          <a:xfrm>
            <a:off x="1122363" y="690563"/>
            <a:ext cx="4614862" cy="3460750"/>
          </a:xfrm>
          <a:ln cap="flat"/>
        </p:spPr>
      </p:sp>
    </p:spTree>
    <p:extLst>
      <p:ext uri="{BB962C8B-B14F-4D97-AF65-F5344CB8AC3E}">
        <p14:creationId xmlns:p14="http://schemas.microsoft.com/office/powerpoint/2010/main" val="2080929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D8B149-E0F2-46F0-AC55-6D3947D2FD48}"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943935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D8B149-E0F2-46F0-AC55-6D3947D2FD48}"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816814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D8B149-E0F2-46F0-AC55-6D3947D2FD48}"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83994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33455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D8B149-E0F2-46F0-AC55-6D3947D2FD48}"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114662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D8B149-E0F2-46F0-AC55-6D3947D2FD48}"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903964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D8B149-E0F2-46F0-AC55-6D3947D2FD48}"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138557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D8B149-E0F2-46F0-AC55-6D3947D2FD48}" type="datetimeFigureOut">
              <a:rPr lang="en-US" smtClean="0"/>
              <a:t>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087541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D8B149-E0F2-46F0-AC55-6D3947D2FD48}" type="datetimeFigureOut">
              <a:rPr lang="en-US" smtClean="0"/>
              <a:t>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834114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D8B149-E0F2-46F0-AC55-6D3947D2FD48}" type="datetimeFigureOut">
              <a:rPr lang="en-US" smtClean="0"/>
              <a:t>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4107843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02692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426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8B149-E0F2-46F0-AC55-6D3947D2FD48}" type="datetimeFigureOut">
              <a:rPr lang="en-US" smtClean="0"/>
              <a:t>1/30/2025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0E99B-16B3-480A-8AA9-2062A2451497}" type="slidenum">
              <a:rPr lang="en-US" smtClean="0"/>
              <a:t>‹#›</a:t>
            </a:fld>
            <a:endParaRPr lang="en-US"/>
          </a:p>
        </p:txBody>
      </p:sp>
    </p:spTree>
    <p:extLst>
      <p:ext uri="{BB962C8B-B14F-4D97-AF65-F5344CB8AC3E}">
        <p14:creationId xmlns:p14="http://schemas.microsoft.com/office/powerpoint/2010/main" val="22742831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chart" Target="../charts/char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2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2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2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31.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jpe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us02web.zoom.us/rec/play/p4CzoW_25ZN3l3BWddwGsHqmQ5cJTfSwhu9teIzVBYfiWEU7sOPYPqPkgj-A_bo4f1phlk2hiinnfZUe.1ajuhtOHQ5e88uT0"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chart" Target="../charts/chart4.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2"/>
          <p:cNvSpPr txBox="1">
            <a:spLocks noChangeArrowheads="1"/>
          </p:cNvSpPr>
          <p:nvPr/>
        </p:nvSpPr>
        <p:spPr bwMode="auto">
          <a:xfrm>
            <a:off x="291682" y="1029808"/>
            <a:ext cx="8623718" cy="4168711"/>
          </a:xfrm>
          <a:prstGeom prst="rect">
            <a:avLst/>
          </a:prstGeom>
          <a:noFill/>
          <a:ln w="12700">
            <a:noFill/>
            <a:miter lim="800000"/>
            <a:headEnd/>
            <a:tailEnd/>
          </a:ln>
        </p:spPr>
        <p:txBody>
          <a:bodyPr lIns="88779" tIns="43611" rIns="88779" bIns="43611"/>
          <a:lstStyle/>
          <a:p>
            <a:pPr marL="336427" indent="-336427" algn="ctr" eaLnBrk="0" hangingPunct="0">
              <a:spcBef>
                <a:spcPct val="20000"/>
              </a:spcBef>
              <a:spcAft>
                <a:spcPts val="987"/>
              </a:spcAft>
              <a:buClr>
                <a:schemeClr val="hlink"/>
              </a:buClr>
              <a:buSzPct val="75000"/>
              <a:defRPr/>
            </a:pPr>
            <a:endParaRPr lang="en-US" altLang="en-US"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4800" b="1" kern="0" dirty="0" smtClean="0">
                <a:solidFill>
                  <a:schemeClr val="bg1"/>
                </a:solidFill>
              </a:rPr>
              <a:t>Quality Improvement Seminar</a:t>
            </a: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3200" kern="0" dirty="0" smtClean="0">
                <a:ln w="10541" cmpd="sng">
                  <a:solidFill>
                    <a:schemeClr val="accent1">
                      <a:shade val="88000"/>
                      <a:satMod val="110000"/>
                    </a:schemeClr>
                  </a:solidFill>
                  <a:prstDash val="solid"/>
                </a:ln>
                <a:solidFill>
                  <a:schemeClr val="accent1"/>
                </a:solidFill>
              </a:rPr>
              <a:t>Mark Splaine &amp; Emma Warshauer</a:t>
            </a:r>
          </a:p>
          <a:p>
            <a:pPr marL="336427" indent="-336427" algn="ctr" eaLnBrk="0" hangingPunct="0">
              <a:lnSpc>
                <a:spcPct val="90000"/>
              </a:lnSpc>
              <a:spcBef>
                <a:spcPct val="20000"/>
              </a:spcBef>
              <a:spcAft>
                <a:spcPct val="20000"/>
              </a:spcAft>
              <a:buClr>
                <a:schemeClr val="hlink"/>
              </a:buClr>
              <a:buSzPct val="75000"/>
              <a:defRPr/>
            </a:pPr>
            <a:r>
              <a:rPr lang="en-US" altLang="en-US" sz="3200" kern="0" dirty="0" smtClean="0">
                <a:ln w="10541" cmpd="sng">
                  <a:solidFill>
                    <a:schemeClr val="accent1">
                      <a:shade val="88000"/>
                      <a:satMod val="110000"/>
                    </a:schemeClr>
                  </a:solidFill>
                  <a:prstDash val="solid"/>
                </a:ln>
                <a:solidFill>
                  <a:schemeClr val="accent1"/>
                </a:solidFill>
              </a:rPr>
              <a:t>January 30, 2025</a:t>
            </a:r>
            <a:endParaRPr lang="en-US" altLang="en-US" sz="3200" kern="0" dirty="0">
              <a:ln w="10541" cmpd="sng">
                <a:solidFill>
                  <a:schemeClr val="accent1">
                    <a:shade val="88000"/>
                    <a:satMod val="110000"/>
                  </a:schemeClr>
                </a:solidFill>
                <a:prstDash val="solid"/>
              </a:ln>
              <a:solidFill>
                <a:schemeClr val="accent1"/>
              </a:solidFill>
            </a:endParaRP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p:txBody>
      </p:sp>
      <p:pic>
        <p:nvPicPr>
          <p:cNvPr id="2050"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14400" y="5056967"/>
            <a:ext cx="1000125" cy="10001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14525" y="5047792"/>
            <a:ext cx="7458075" cy="584775"/>
          </a:xfrm>
          <a:prstGeom prst="rect">
            <a:avLst/>
          </a:prstGeom>
          <a:noFill/>
        </p:spPr>
        <p:txBody>
          <a:bodyPr wrap="square" rtlCol="0">
            <a:spAutoFit/>
          </a:bodyPr>
          <a:lstStyle/>
          <a:p>
            <a:r>
              <a:rPr lang="en-US" sz="3200" dirty="0" smtClean="0">
                <a:solidFill>
                  <a:srgbClr val="893BC3"/>
                </a:solidFill>
                <a:latin typeface="Aharoni" panose="02010803020104030203" pitchFamily="2" charset="-79"/>
                <a:cs typeface="Aharoni" panose="02010803020104030203" pitchFamily="2" charset="-79"/>
              </a:rPr>
              <a:t>Nurse Practitioner &amp; Physician Assistant</a:t>
            </a:r>
          </a:p>
        </p:txBody>
      </p:sp>
      <p:sp>
        <p:nvSpPr>
          <p:cNvPr id="3" name="Rectangle 2"/>
          <p:cNvSpPr/>
          <p:nvPr/>
        </p:nvSpPr>
        <p:spPr>
          <a:xfrm>
            <a:off x="1914525" y="5432513"/>
            <a:ext cx="5668690" cy="523220"/>
          </a:xfrm>
          <a:prstGeom prst="rect">
            <a:avLst/>
          </a:prstGeom>
        </p:spPr>
        <p:txBody>
          <a:bodyPr wrap="square">
            <a:spAutoFit/>
          </a:bodyPr>
          <a:lstStyle/>
          <a:p>
            <a:r>
              <a:rPr lang="en-US" sz="2800" dirty="0" smtClean="0">
                <a:solidFill>
                  <a:schemeClr val="tx2">
                    <a:lumMod val="40000"/>
                    <a:lumOff val="60000"/>
                  </a:schemeClr>
                </a:solidFill>
                <a:latin typeface="Aharoni" panose="02010803020104030203" pitchFamily="2" charset="-79"/>
                <a:cs typeface="Aharoni" panose="02010803020104030203" pitchFamily="2" charset="-79"/>
              </a:rPr>
              <a:t>Training Programs</a:t>
            </a:r>
            <a:endParaRPr lang="en-US" sz="2800" dirty="0">
              <a:solidFill>
                <a:schemeClr val="tx2">
                  <a:lumMod val="40000"/>
                  <a:lumOff val="60000"/>
                </a:schemeClr>
              </a:solidFill>
              <a:latin typeface="Aharoni" panose="02010803020104030203" pitchFamily="2" charset="-79"/>
              <a:cs typeface="Aharoni" panose="02010803020104030203" pitchFamily="2" charset="-79"/>
            </a:endParaRPr>
          </a:p>
        </p:txBody>
      </p:sp>
      <p:sp>
        <p:nvSpPr>
          <p:cNvPr id="4" name="TextBox 3"/>
          <p:cNvSpPr txBox="1"/>
          <p:nvPr/>
        </p:nvSpPr>
        <p:spPr>
          <a:xfrm rot="21353334">
            <a:off x="80962" y="2381006"/>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INTERACTIVE</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7" name="TextBox 6"/>
          <p:cNvSpPr txBox="1"/>
          <p:nvPr/>
        </p:nvSpPr>
        <p:spPr>
          <a:xfrm>
            <a:off x="2895600" y="2667000"/>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INFORMATIVE</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8" name="TextBox 7"/>
          <p:cNvSpPr txBox="1"/>
          <p:nvPr/>
        </p:nvSpPr>
        <p:spPr>
          <a:xfrm rot="730540">
            <a:off x="5992201" y="3148479"/>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SKILL BUILDING</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9" name="TextBox 8"/>
          <p:cNvSpPr txBox="1"/>
          <p:nvPr/>
        </p:nvSpPr>
        <p:spPr>
          <a:xfrm>
            <a:off x="6019800" y="2362200"/>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TEAM WORK</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10" name="TextBox 9"/>
          <p:cNvSpPr txBox="1"/>
          <p:nvPr/>
        </p:nvSpPr>
        <p:spPr>
          <a:xfrm rot="21287501">
            <a:off x="701247" y="959843"/>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STRATEGIC</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11" name="TextBox 10"/>
          <p:cNvSpPr txBox="1"/>
          <p:nvPr/>
        </p:nvSpPr>
        <p:spPr>
          <a:xfrm rot="330888">
            <a:off x="5735387" y="1002626"/>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FOCUSED</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12" name="TextBox 11"/>
          <p:cNvSpPr txBox="1"/>
          <p:nvPr/>
        </p:nvSpPr>
        <p:spPr>
          <a:xfrm>
            <a:off x="228600" y="3119735"/>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FUN</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13" name="TextBox 12"/>
          <p:cNvSpPr txBox="1"/>
          <p:nvPr/>
        </p:nvSpPr>
        <p:spPr>
          <a:xfrm>
            <a:off x="3124200" y="1062335"/>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RELEVANT</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08051907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Grp="1" noChangeAspect="1"/>
          </p:cNvGraphicFramePr>
          <p:nvPr>
            <p:ph idx="4294967295"/>
            <p:extLst/>
          </p:nvPr>
        </p:nvGraphicFramePr>
        <p:xfrm>
          <a:off x="1303338" y="566738"/>
          <a:ext cx="7789862" cy="5148262"/>
        </p:xfrm>
        <a:graphic>
          <a:graphicData uri="http://schemas.openxmlformats.org/drawingml/2006/chart">
            <c:chart xmlns:c="http://schemas.openxmlformats.org/drawingml/2006/chart" xmlns:r="http://schemas.openxmlformats.org/officeDocument/2006/relationships" r:id="rId3"/>
          </a:graphicData>
        </a:graphic>
      </p:graphicFrame>
      <p:sp>
        <p:nvSpPr>
          <p:cNvPr id="9219" name="Rectangle 2"/>
          <p:cNvSpPr>
            <a:spLocks noGrp="1" noChangeArrowheads="1"/>
          </p:cNvSpPr>
          <p:nvPr>
            <p:ph type="title" idx="4294967295"/>
          </p:nvPr>
        </p:nvSpPr>
        <p:spPr>
          <a:xfrm>
            <a:off x="2695894" y="695325"/>
            <a:ext cx="6024562" cy="676275"/>
          </a:xfrm>
        </p:spPr>
        <p:txBody>
          <a:bodyPr lIns="90885" tIns="45441" rIns="90885" bIns="45441" anchor="t">
            <a:normAutofit/>
          </a:bodyPr>
          <a:lstStyle/>
          <a:p>
            <a:r>
              <a:rPr lang="en-US" altLang="en-US" sz="3200" b="1" dirty="0">
                <a:effectLst/>
                <a:latin typeface="Calibri" panose="020F0502020204030204" pitchFamily="34" charset="0"/>
              </a:rPr>
              <a:t>Diabetes Stratified Time Plot</a:t>
            </a:r>
          </a:p>
        </p:txBody>
      </p:sp>
      <p:sp>
        <p:nvSpPr>
          <p:cNvPr id="9220" name="Text Box 3"/>
          <p:cNvSpPr txBox="1">
            <a:spLocks noChangeArrowheads="1"/>
          </p:cNvSpPr>
          <p:nvPr/>
        </p:nvSpPr>
        <p:spPr bwMode="auto">
          <a:xfrm>
            <a:off x="4788634" y="5416566"/>
            <a:ext cx="919541" cy="46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682" tIns="44839" rIns="89682" bIns="44839">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7139" rtl="0" eaLnBrk="0" fontAlgn="base" latinLnBrk="0" hangingPunct="0">
              <a:lnSpc>
                <a:spcPct val="100000"/>
              </a:lnSpc>
              <a:spcBef>
                <a:spcPct val="0"/>
              </a:spcBef>
              <a:spcAft>
                <a:spcPct val="0"/>
              </a:spcAft>
              <a:buClrTx/>
              <a:buSzTx/>
              <a:buFont typeface="Monotype Sorts"/>
              <a:buNone/>
              <a:tabLst/>
              <a:defRPr/>
            </a:pPr>
            <a:r>
              <a:rPr kumimoji="0" lang="en-US" altLang="en-US" sz="2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Days</a:t>
            </a:r>
          </a:p>
        </p:txBody>
      </p:sp>
      <p:sp>
        <p:nvSpPr>
          <p:cNvPr id="9221" name="Text Box 4"/>
          <p:cNvSpPr txBox="1">
            <a:spLocks noChangeArrowheads="1"/>
          </p:cNvSpPr>
          <p:nvPr/>
        </p:nvSpPr>
        <p:spPr bwMode="auto">
          <a:xfrm rot="16200000">
            <a:off x="-902314" y="2592298"/>
            <a:ext cx="3613145" cy="521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682" tIns="44839" rIns="89682" bIns="44839">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7139" rtl="0" eaLnBrk="0" fontAlgn="base" latinLnBrk="0" hangingPunct="0">
              <a:lnSpc>
                <a:spcPct val="100000"/>
              </a:lnSpc>
              <a:spcBef>
                <a:spcPct val="0"/>
              </a:spcBef>
              <a:spcAft>
                <a:spcPct val="0"/>
              </a:spcAft>
              <a:buClrTx/>
              <a:buSzTx/>
              <a:buFont typeface="Monotype Sorts"/>
              <a:buNone/>
              <a:tabLst/>
              <a:defRPr/>
            </a:pPr>
            <a:r>
              <a:rPr kumimoji="0" lang="en-US" altLang="en-US" sz="2800" b="1" i="0" u="none" strike="noStrike" kern="1200" cap="none" spc="0" normalizeH="0" baseline="0" noProof="0" dirty="0" smtClean="0">
                <a:ln>
                  <a:noFill/>
                </a:ln>
                <a:solidFill>
                  <a:srgbClr val="000000"/>
                </a:solidFill>
                <a:effectLst/>
                <a:uLnTx/>
                <a:uFillTx/>
                <a:latin typeface="Arial" pitchFamily="34" charset="0"/>
                <a:ea typeface="MS PGothic" pitchFamily="34" charset="-128"/>
                <a:cs typeface="Arial" pitchFamily="34" charset="0"/>
              </a:rPr>
              <a:t>Blood Sugar (mg/dl)</a:t>
            </a:r>
            <a:endParaRPr kumimoji="0" lang="en-US" altLang="en-US" sz="28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endParaRPr>
          </a:p>
        </p:txBody>
      </p:sp>
      <p:sp>
        <p:nvSpPr>
          <p:cNvPr id="9222" name="Text Box 6"/>
          <p:cNvSpPr txBox="1">
            <a:spLocks noChangeArrowheads="1"/>
          </p:cNvSpPr>
          <p:nvPr/>
        </p:nvSpPr>
        <p:spPr bwMode="auto">
          <a:xfrm>
            <a:off x="152400" y="5334000"/>
            <a:ext cx="2418908" cy="398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682" tIns="44839" rIns="89682" bIns="44839">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7139" rtl="0" eaLnBrk="0" fontAlgn="base" latinLnBrk="0" hangingPunct="0">
              <a:lnSpc>
                <a:spcPct val="100000"/>
              </a:lnSpc>
              <a:spcBef>
                <a:spcPct val="0"/>
              </a:spcBef>
              <a:spcAft>
                <a:spcPct val="0"/>
              </a:spcAft>
              <a:buClrTx/>
              <a:buSzTx/>
              <a:buFont typeface="Monotype Sorts"/>
              <a:buNone/>
              <a:tabLst/>
              <a:defRPr/>
            </a:pPr>
            <a:r>
              <a:rPr kumimoji="0" lang="en-US" altLang="en-US" sz="20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Morning Readings</a:t>
            </a:r>
          </a:p>
        </p:txBody>
      </p:sp>
      <p:sp>
        <p:nvSpPr>
          <p:cNvPr id="9223" name="Text Box 7"/>
          <p:cNvSpPr txBox="1">
            <a:spLocks noChangeArrowheads="1"/>
          </p:cNvSpPr>
          <p:nvPr/>
        </p:nvSpPr>
        <p:spPr bwMode="auto">
          <a:xfrm>
            <a:off x="152400" y="5638800"/>
            <a:ext cx="2776378" cy="398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682" tIns="44839" rIns="89682" bIns="44839">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7139" rtl="0" eaLnBrk="0" fontAlgn="base" latinLnBrk="0" hangingPunct="0">
              <a:lnSpc>
                <a:spcPct val="100000"/>
              </a:lnSpc>
              <a:spcBef>
                <a:spcPct val="0"/>
              </a:spcBef>
              <a:spcAft>
                <a:spcPct val="0"/>
              </a:spcAft>
              <a:buClrTx/>
              <a:buSzTx/>
              <a:buFont typeface="Monotype Sorts"/>
              <a:buNone/>
              <a:tabLst/>
              <a:defRPr/>
            </a:pPr>
            <a:r>
              <a:rPr kumimoji="0" lang="en-US" altLang="en-US" sz="20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Before Bed Readings</a:t>
            </a:r>
          </a:p>
        </p:txBody>
      </p:sp>
      <p:sp>
        <p:nvSpPr>
          <p:cNvPr id="9224" name="Line 8"/>
          <p:cNvSpPr>
            <a:spLocks noChangeShapeType="1"/>
          </p:cNvSpPr>
          <p:nvPr/>
        </p:nvSpPr>
        <p:spPr bwMode="auto">
          <a:xfrm>
            <a:off x="2514600" y="5561210"/>
            <a:ext cx="526093" cy="0"/>
          </a:xfrm>
          <a:prstGeom prst="line">
            <a:avLst/>
          </a:prstGeom>
          <a:noFill/>
          <a:ln w="57150">
            <a:solidFill>
              <a:srgbClr val="006600"/>
            </a:solidFill>
            <a:round/>
            <a:headEnd/>
            <a:tailEnd/>
          </a:ln>
          <a:extLst>
            <a:ext uri="{909E8E84-426E-40DD-AFC4-6F175D3DCCD1}">
              <a14:hiddenFill xmlns:a14="http://schemas.microsoft.com/office/drawing/2010/main">
                <a:noFill/>
              </a14:hiddenFill>
            </a:ext>
          </a:extLst>
        </p:spPr>
        <p:txBody>
          <a:bodyPr lIns="89698" tIns="44847" rIns="89698" bIns="44847"/>
          <a:lstStyle/>
          <a:p>
            <a:pPr marL="0" marR="0" lvl="0" indent="0" algn="l" defTabSz="897139"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Times New Roman" pitchFamily="18" charset="0"/>
              <a:ea typeface="+mn-ea"/>
              <a:cs typeface="Arial" pitchFamily="34" charset="0"/>
            </a:endParaRPr>
          </a:p>
        </p:txBody>
      </p:sp>
      <p:sp>
        <p:nvSpPr>
          <p:cNvPr id="9225" name="Line 9"/>
          <p:cNvSpPr>
            <a:spLocks noChangeShapeType="1"/>
          </p:cNvSpPr>
          <p:nvPr/>
        </p:nvSpPr>
        <p:spPr bwMode="auto">
          <a:xfrm>
            <a:off x="2979107" y="5866010"/>
            <a:ext cx="526093" cy="0"/>
          </a:xfrm>
          <a:prstGeom prst="line">
            <a:avLst/>
          </a:prstGeom>
          <a:noFill/>
          <a:ln w="57150">
            <a:solidFill>
              <a:srgbClr val="0070C0"/>
            </a:solidFill>
            <a:round/>
            <a:headEnd/>
            <a:tailEnd/>
          </a:ln>
          <a:extLst>
            <a:ext uri="{909E8E84-426E-40DD-AFC4-6F175D3DCCD1}">
              <a14:hiddenFill xmlns:a14="http://schemas.microsoft.com/office/drawing/2010/main">
                <a:noFill/>
              </a14:hiddenFill>
            </a:ext>
          </a:extLst>
        </p:spPr>
        <p:txBody>
          <a:bodyPr lIns="89698" tIns="44847" rIns="89698" bIns="44847"/>
          <a:lstStyle/>
          <a:p>
            <a:pPr marL="0" marR="0" lvl="0" indent="0" algn="l" defTabSz="897139"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Times New Roman" pitchFamily="18" charset="0"/>
              <a:ea typeface="+mn-ea"/>
              <a:cs typeface="Arial" pitchFamily="34" charset="0"/>
            </a:endParaRPr>
          </a:p>
        </p:txBody>
      </p:sp>
      <p:sp>
        <p:nvSpPr>
          <p:cNvPr id="9226" name="Slide Number Placeholder 5"/>
          <p:cNvSpPr txBox="1">
            <a:spLocks noGrp="1"/>
          </p:cNvSpPr>
          <p:nvPr/>
        </p:nvSpPr>
        <p:spPr bwMode="auto">
          <a:xfrm>
            <a:off x="7113999" y="636393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01" tIns="45449" rIns="90901" bIns="45449"/>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base" latinLnBrk="0" hangingPunct="0">
              <a:lnSpc>
                <a:spcPct val="100000"/>
              </a:lnSpc>
              <a:spcBef>
                <a:spcPct val="0"/>
              </a:spcBef>
              <a:spcAft>
                <a:spcPct val="0"/>
              </a:spcAft>
              <a:buClrTx/>
              <a:buSzTx/>
              <a:buFontTx/>
              <a:buNone/>
              <a:tabLst/>
              <a:defRPr/>
            </a:pPr>
            <a:fld id="{E62324EC-D125-42F1-81A1-02E4A52A0EB8}" type="slidenum">
              <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rPr>
              <a:pPr marL="0" marR="0" lvl="0" indent="0" algn="r" defTabSz="927100" rtl="0" eaLnBrk="0" fontAlgn="base" latinLnBrk="0" hangingPunct="0">
                <a:lnSpc>
                  <a:spcPct val="100000"/>
                </a:lnSpc>
                <a:spcBef>
                  <a:spcPct val="0"/>
                </a:spcBef>
                <a:spcAft>
                  <a:spcPct val="0"/>
                </a:spcAft>
                <a:buClrTx/>
                <a:buSzTx/>
                <a:buFontTx/>
                <a:buNone/>
                <a:tabLst/>
                <a:defRPr/>
              </a:pPr>
              <a:t>10</a:t>
            </a:fld>
            <a:endParaRPr kumimoji="0" lang="en-US" altLang="en-US" sz="1400" b="0" i="0" u="none" strike="noStrike" kern="1200" cap="none" spc="0" normalizeH="0" baseline="0" noProof="0" dirty="0">
              <a:ln>
                <a:noFill/>
              </a:ln>
              <a:solidFill>
                <a:srgbClr val="000099"/>
              </a:solidFill>
              <a:effectLst/>
              <a:uLnTx/>
              <a:uFillTx/>
              <a:latin typeface="Times New Roman" pitchFamily="18" charset="0"/>
              <a:ea typeface="MS PGothic" pitchFamily="34" charset="-128"/>
              <a:cs typeface="Arial" pitchFamily="34" charset="0"/>
            </a:endParaRPr>
          </a:p>
        </p:txBody>
      </p:sp>
      <p:sp>
        <p:nvSpPr>
          <p:cNvPr id="9228" name="Text Box 6"/>
          <p:cNvSpPr txBox="1">
            <a:spLocks noChangeArrowheads="1"/>
          </p:cNvSpPr>
          <p:nvPr/>
        </p:nvSpPr>
        <p:spPr bwMode="auto">
          <a:xfrm>
            <a:off x="152400" y="5943600"/>
            <a:ext cx="753700"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424" tIns="45711" rIns="91424" bIns="45711">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7139" rtl="0" eaLnBrk="0" fontAlgn="base" latinLnBrk="0" hangingPunct="0">
              <a:lnSpc>
                <a:spcPct val="100000"/>
              </a:lnSpc>
              <a:spcBef>
                <a:spcPct val="0"/>
              </a:spcBef>
              <a:spcAft>
                <a:spcPct val="0"/>
              </a:spcAft>
              <a:buClrTx/>
              <a:buSzTx/>
              <a:buFont typeface="Monotype Sorts"/>
              <a:buNone/>
              <a:tabLst/>
              <a:defRPr/>
            </a:pPr>
            <a:r>
              <a:rPr kumimoji="0" lang="en-US" altLang="en-US" sz="20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Goal</a:t>
            </a:r>
          </a:p>
        </p:txBody>
      </p:sp>
      <p:sp>
        <p:nvSpPr>
          <p:cNvPr id="9229" name="Line 8"/>
          <p:cNvSpPr>
            <a:spLocks noChangeShapeType="1"/>
          </p:cNvSpPr>
          <p:nvPr/>
        </p:nvSpPr>
        <p:spPr bwMode="auto">
          <a:xfrm>
            <a:off x="990600" y="6170863"/>
            <a:ext cx="526093"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897139"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Times New Roman" pitchFamily="18" charset="0"/>
              <a:ea typeface="+mn-ea"/>
              <a:cs typeface="Arial" pitchFamily="34" charset="0"/>
            </a:endParaRPr>
          </a:p>
        </p:txBody>
      </p:sp>
      <p:sp>
        <p:nvSpPr>
          <p:cNvPr id="9230" name="Line 8"/>
          <p:cNvSpPr>
            <a:spLocks noChangeShapeType="1"/>
          </p:cNvSpPr>
          <p:nvPr/>
        </p:nvSpPr>
        <p:spPr bwMode="auto">
          <a:xfrm>
            <a:off x="2457068" y="3227647"/>
            <a:ext cx="6538586"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897139"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Arial" pitchFamily="34" charset="0"/>
            </a:endParaRPr>
          </a:p>
        </p:txBody>
      </p:sp>
    </p:spTree>
    <p:extLst>
      <p:ext uri="{BB962C8B-B14F-4D97-AF65-F5344CB8AC3E}">
        <p14:creationId xmlns:p14="http://schemas.microsoft.com/office/powerpoint/2010/main" val="143613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2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8" grpId="0"/>
      <p:bldP spid="9229" grpId="0" animBg="1"/>
      <p:bldP spid="923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38411" y="456155"/>
            <a:ext cx="8229600" cy="1144045"/>
          </a:xfrm>
        </p:spPr>
        <p:txBody>
          <a:bodyPr>
            <a:normAutofit/>
          </a:bodyPr>
          <a:lstStyle/>
          <a:p>
            <a:r>
              <a:rPr lang="sv-SE" altLang="en-US" sz="3600" b="1" dirty="0" smtClean="0">
                <a:latin typeface="GillSans"/>
              </a:rPr>
              <a:t>Example from </a:t>
            </a:r>
            <a:r>
              <a:rPr lang="sv-SE" altLang="en-US" sz="3600" b="1" dirty="0" smtClean="0">
                <a:latin typeface="GillSans"/>
              </a:rPr>
              <a:t>Nicole Seagriff, DNP</a:t>
            </a:r>
            <a:endParaRPr lang="sv-SE" altLang="en-US" sz="3600" b="1" dirty="0" smtClean="0">
              <a:latin typeface="GillSans"/>
            </a:endParaRPr>
          </a:p>
        </p:txBody>
      </p:sp>
      <p:pic>
        <p:nvPicPr>
          <p:cNvPr id="11"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5355" b="8954"/>
          <a:stretch/>
        </p:blipFill>
        <p:spPr bwMode="auto">
          <a:xfrm>
            <a:off x="781909" y="1371600"/>
            <a:ext cx="7219091"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48279" t="13388" r="3166" b="49122"/>
          <a:stretch/>
        </p:blipFill>
        <p:spPr bwMode="auto">
          <a:xfrm>
            <a:off x="743211" y="1371600"/>
            <a:ext cx="7943589" cy="4835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ustDataLst>
      <p:tags r:id="rId1"/>
    </p:custDataLst>
    <p:extLst>
      <p:ext uri="{BB962C8B-B14F-4D97-AF65-F5344CB8AC3E}">
        <p14:creationId xmlns:p14="http://schemas.microsoft.com/office/powerpoint/2010/main" val="1185774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63880" y="922686"/>
            <a:ext cx="7816241" cy="1128373"/>
          </a:xfrm>
        </p:spPr>
        <p:txBody>
          <a:bodyPr>
            <a:noAutofit/>
          </a:bodyPr>
          <a:lstStyle/>
          <a:p>
            <a:r>
              <a:rPr lang="en-US" altLang="en-US" b="1" dirty="0" smtClean="0"/>
              <a:t>Two Types of Variation</a:t>
            </a:r>
            <a:endParaRPr lang="en-US" altLang="en-US" b="1" dirty="0"/>
          </a:p>
        </p:txBody>
      </p:sp>
      <p:sp>
        <p:nvSpPr>
          <p:cNvPr id="8195" name="Rectangle 3"/>
          <p:cNvSpPr>
            <a:spLocks noGrp="1" noChangeArrowheads="1"/>
          </p:cNvSpPr>
          <p:nvPr>
            <p:ph idx="1"/>
          </p:nvPr>
        </p:nvSpPr>
        <p:spPr>
          <a:xfrm>
            <a:off x="663880" y="2409907"/>
            <a:ext cx="7816241" cy="2394105"/>
          </a:xfrm>
        </p:spPr>
        <p:txBody>
          <a:bodyPr>
            <a:normAutofit/>
          </a:bodyPr>
          <a:lstStyle/>
          <a:p>
            <a:pPr>
              <a:lnSpc>
                <a:spcPct val="80000"/>
              </a:lnSpc>
            </a:pPr>
            <a:r>
              <a:rPr lang="en-US" altLang="en-US" sz="3600" dirty="0">
                <a:solidFill>
                  <a:schemeClr val="tx2"/>
                </a:solidFill>
              </a:rPr>
              <a:t>Random (common cause) variation</a:t>
            </a:r>
          </a:p>
          <a:p>
            <a:pPr>
              <a:lnSpc>
                <a:spcPct val="80000"/>
              </a:lnSpc>
            </a:pPr>
            <a:endParaRPr lang="en-US" altLang="en-US" sz="3600" dirty="0">
              <a:solidFill>
                <a:schemeClr val="tx2"/>
              </a:solidFill>
            </a:endParaRPr>
          </a:p>
          <a:p>
            <a:pPr>
              <a:lnSpc>
                <a:spcPct val="80000"/>
              </a:lnSpc>
            </a:pPr>
            <a:r>
              <a:rPr lang="en-US" altLang="en-US" sz="3600" dirty="0">
                <a:solidFill>
                  <a:schemeClr val="tx2"/>
                </a:solidFill>
              </a:rPr>
              <a:t>Non-random (</a:t>
            </a:r>
            <a:r>
              <a:rPr lang="en-US" altLang="en-US" sz="3600" dirty="0" smtClean="0">
                <a:solidFill>
                  <a:schemeClr val="tx2"/>
                </a:solidFill>
              </a:rPr>
              <a:t>special </a:t>
            </a:r>
            <a:r>
              <a:rPr lang="en-US" altLang="en-US" sz="3600" dirty="0">
                <a:solidFill>
                  <a:schemeClr val="tx2"/>
                </a:solidFill>
              </a:rPr>
              <a:t>cause) variation</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12</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3923191326"/>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663880" y="666761"/>
            <a:ext cx="7816241" cy="1128373"/>
          </a:xfrm>
        </p:spPr>
        <p:txBody>
          <a:bodyPr lIns="90982" tIns="45490" rIns="90982" bIns="45490"/>
          <a:lstStyle/>
          <a:p>
            <a:pPr eaLnBrk="1" hangingPunct="1"/>
            <a:r>
              <a:rPr lang="en-US" altLang="en-US" b="1" dirty="0" smtClean="0"/>
              <a:t>Random Variation</a:t>
            </a:r>
          </a:p>
        </p:txBody>
      </p:sp>
      <p:sp>
        <p:nvSpPr>
          <p:cNvPr id="12292" name="Rectangle 3"/>
          <p:cNvSpPr>
            <a:spLocks noGrp="1" noChangeArrowheads="1"/>
          </p:cNvSpPr>
          <p:nvPr>
            <p:ph idx="1"/>
          </p:nvPr>
        </p:nvSpPr>
        <p:spPr>
          <a:xfrm>
            <a:off x="663880" y="1774077"/>
            <a:ext cx="7816241" cy="4062143"/>
          </a:xfrm>
        </p:spPr>
        <p:txBody>
          <a:bodyPr lIns="90982" tIns="45490" rIns="90982" bIns="45490"/>
          <a:lstStyle/>
          <a:p>
            <a:r>
              <a:rPr lang="en-US" altLang="en-US" dirty="0">
                <a:solidFill>
                  <a:schemeClr val="tx2"/>
                </a:solidFill>
              </a:rPr>
              <a:t>Typically due to a large number of small sources of variation  </a:t>
            </a:r>
          </a:p>
          <a:p>
            <a:pPr lvl="1"/>
            <a:r>
              <a:rPr lang="en-US" altLang="en-US" dirty="0">
                <a:solidFill>
                  <a:schemeClr val="tx2"/>
                </a:solidFill>
              </a:rPr>
              <a:t>Example:  Variation in arrival time of a patient might include:  weather, vehicle problems, parking </a:t>
            </a:r>
            <a:r>
              <a:rPr lang="en-US" altLang="en-US" dirty="0" smtClean="0">
                <a:solidFill>
                  <a:schemeClr val="tx2"/>
                </a:solidFill>
              </a:rPr>
              <a:t>issues</a:t>
            </a:r>
          </a:p>
          <a:p>
            <a:pPr marL="454661" lvl="1" indent="0">
              <a:buNone/>
            </a:pPr>
            <a:endParaRPr lang="en-US" altLang="en-US" dirty="0">
              <a:solidFill>
                <a:schemeClr val="tx2"/>
              </a:solidFill>
            </a:endParaRPr>
          </a:p>
          <a:p>
            <a:r>
              <a:rPr lang="en-US" altLang="en-US" dirty="0">
                <a:solidFill>
                  <a:schemeClr val="tx2"/>
                </a:solidFill>
              </a:rPr>
              <a:t>Usually requires a deep understanding of the process to change</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13</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309836562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663880" y="666761"/>
            <a:ext cx="7816241" cy="1128373"/>
          </a:xfrm>
        </p:spPr>
        <p:txBody>
          <a:bodyPr lIns="90982" tIns="45490" rIns="90982" bIns="45490"/>
          <a:lstStyle/>
          <a:p>
            <a:pPr eaLnBrk="1" hangingPunct="1"/>
            <a:r>
              <a:rPr lang="en-US" altLang="en-US" b="1" dirty="0" smtClean="0"/>
              <a:t>Non-Random Variation</a:t>
            </a:r>
          </a:p>
        </p:txBody>
      </p:sp>
      <p:sp>
        <p:nvSpPr>
          <p:cNvPr id="12292" name="Rectangle 3"/>
          <p:cNvSpPr>
            <a:spLocks noGrp="1" noChangeArrowheads="1"/>
          </p:cNvSpPr>
          <p:nvPr>
            <p:ph idx="1"/>
          </p:nvPr>
        </p:nvSpPr>
        <p:spPr>
          <a:xfrm>
            <a:off x="663880" y="1774077"/>
            <a:ext cx="7816241" cy="4062143"/>
          </a:xfrm>
        </p:spPr>
        <p:txBody>
          <a:bodyPr lIns="90982" tIns="45490" rIns="90982" bIns="45490"/>
          <a:lstStyle/>
          <a:p>
            <a:pPr eaLnBrk="1" hangingPunct="1"/>
            <a:r>
              <a:rPr lang="en-US" altLang="en-US" dirty="0" smtClean="0">
                <a:solidFill>
                  <a:schemeClr val="tx2"/>
                </a:solidFill>
              </a:rPr>
              <a:t>Are not part of the process all the time.  Arise from special circumstances  </a:t>
            </a:r>
          </a:p>
          <a:p>
            <a:pPr lvl="1" eaLnBrk="1" hangingPunct="1"/>
            <a:r>
              <a:rPr lang="en-US" altLang="en-US" dirty="0" smtClean="0">
                <a:solidFill>
                  <a:schemeClr val="tx2"/>
                </a:solidFill>
              </a:rPr>
              <a:t>Example:  Patients arrive late for appointments due to a bus strike</a:t>
            </a:r>
          </a:p>
          <a:p>
            <a:pPr marL="454661" lvl="1" indent="0" eaLnBrk="1" hangingPunct="1">
              <a:buNone/>
            </a:pPr>
            <a:endParaRPr lang="en-US" altLang="en-US" dirty="0" smtClean="0">
              <a:solidFill>
                <a:schemeClr val="tx2"/>
              </a:solidFill>
            </a:endParaRPr>
          </a:p>
          <a:p>
            <a:pPr eaLnBrk="1" hangingPunct="1"/>
            <a:r>
              <a:rPr lang="en-US" altLang="en-US" dirty="0" smtClean="0">
                <a:solidFill>
                  <a:schemeClr val="tx2"/>
                </a:solidFill>
              </a:rPr>
              <a:t>Usually best uncovered when monitoring data in real time (or close to that)</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14</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6937170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602032" y="619125"/>
            <a:ext cx="8418512" cy="752475"/>
          </a:xfrm>
        </p:spPr>
        <p:txBody>
          <a:bodyPr lIns="90918" tIns="45457" rIns="90918" bIns="45457">
            <a:normAutofit fontScale="90000"/>
          </a:bodyPr>
          <a:lstStyle/>
          <a:p>
            <a:r>
              <a:rPr lang="en-US" altLang="en-US" sz="4400" b="1" dirty="0">
                <a:effectLst/>
                <a:latin typeface="Calibri" panose="020F0502020204030204" pitchFamily="34" charset="0"/>
              </a:rPr>
              <a:t>How to React to Variation</a:t>
            </a:r>
          </a:p>
        </p:txBody>
      </p:sp>
      <p:cxnSp>
        <p:nvCxnSpPr>
          <p:cNvPr id="13315" name="AutoShape 3"/>
          <p:cNvCxnSpPr>
            <a:cxnSpLocks noChangeShapeType="1"/>
            <a:stCxn id="13322" idx="2"/>
            <a:endCxn id="13318" idx="1"/>
          </p:cNvCxnSpPr>
          <p:nvPr/>
        </p:nvCxnSpPr>
        <p:spPr bwMode="auto">
          <a:xfrm rot="5400000">
            <a:off x="3267008" y="1258818"/>
            <a:ext cx="1722202" cy="6602782"/>
          </a:xfrm>
          <a:prstGeom prst="bentConnector4">
            <a:avLst>
              <a:gd name="adj1" fmla="val 32583"/>
              <a:gd name="adj2" fmla="val 103462"/>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13316" name="Text Box 6"/>
          <p:cNvSpPr txBox="1">
            <a:spLocks noChangeArrowheads="1"/>
          </p:cNvSpPr>
          <p:nvPr/>
        </p:nvSpPr>
        <p:spPr bwMode="auto">
          <a:xfrm>
            <a:off x="6684212" y="1214767"/>
            <a:ext cx="1141593" cy="461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1" tIns="45449" rIns="90901" bIns="45449">
            <a:spAutoFit/>
          </a:bodyPr>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Action</a:t>
            </a:r>
          </a:p>
        </p:txBody>
      </p:sp>
      <p:sp>
        <p:nvSpPr>
          <p:cNvPr id="13317" name="Text Box 7"/>
          <p:cNvSpPr txBox="1">
            <a:spLocks noChangeArrowheads="1"/>
          </p:cNvSpPr>
          <p:nvPr/>
        </p:nvSpPr>
        <p:spPr bwMode="auto">
          <a:xfrm>
            <a:off x="588723" y="1219200"/>
            <a:ext cx="2306975" cy="461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1" tIns="45449" rIns="90901" bIns="45449">
            <a:spAutoFit/>
          </a:bodyPr>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Process result</a:t>
            </a:r>
          </a:p>
        </p:txBody>
      </p:sp>
      <p:sp>
        <p:nvSpPr>
          <p:cNvPr id="13318" name="Text Box 8"/>
          <p:cNvSpPr txBox="1">
            <a:spLocks noChangeArrowheads="1"/>
          </p:cNvSpPr>
          <p:nvPr/>
        </p:nvSpPr>
        <p:spPr bwMode="auto">
          <a:xfrm>
            <a:off x="826718" y="4821392"/>
            <a:ext cx="2016690" cy="119983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901" tIns="45449" rIns="90901" bIns="45449">
            <a:spAutoFit/>
          </a:bodyPr>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Process with </a:t>
            </a:r>
            <a:r>
              <a:rPr kumimoji="0" lang="en-US" altLang="en-US" sz="2400" b="0" i="0" u="none" strike="noStrike" kern="1200" cap="none" spc="0" normalizeH="0" baseline="0" noProof="0" dirty="0" smtClean="0">
                <a:ln>
                  <a:noFill/>
                </a:ln>
                <a:solidFill>
                  <a:srgbClr val="000000"/>
                </a:solidFill>
                <a:effectLst/>
                <a:uLnTx/>
                <a:uFillTx/>
                <a:latin typeface="Arial" pitchFamily="34" charset="0"/>
                <a:ea typeface="MS PGothic" pitchFamily="34" charset="-128"/>
                <a:cs typeface="Arial" pitchFamily="34" charset="0"/>
              </a:rPr>
              <a:t>only random </a:t>
            </a:r>
            <a:r>
              <a:rPr kumimoji="0" lang="en-US" altLang="en-US" sz="2400" b="0"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variation</a:t>
            </a:r>
          </a:p>
        </p:txBody>
      </p:sp>
      <p:sp>
        <p:nvSpPr>
          <p:cNvPr id="13319" name="Rectangle 10"/>
          <p:cNvSpPr>
            <a:spLocks noChangeArrowheads="1"/>
          </p:cNvSpPr>
          <p:nvPr/>
        </p:nvSpPr>
        <p:spPr bwMode="auto">
          <a:xfrm>
            <a:off x="5913882" y="4451325"/>
            <a:ext cx="2981195" cy="1943309"/>
          </a:xfrm>
          <a:prstGeom prst="rect">
            <a:avLst/>
          </a:prstGeom>
          <a:solidFill>
            <a:srgbClr val="92D050"/>
          </a:solidFill>
          <a:ln w="9525">
            <a:solidFill>
              <a:schemeClr val="tx1"/>
            </a:solidFill>
            <a:miter lim="800000"/>
            <a:headEnd/>
            <a:tailEnd/>
          </a:ln>
        </p:spPr>
        <p:txBody>
          <a:bodyPr lIns="90901" tIns="45449" rIns="90901" bIns="45449" anchor="ctr"/>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Not satisfied with result</a:t>
            </a:r>
            <a:r>
              <a:rPr kumimoji="0" lang="en-US" altLang="en-US" sz="1800" b="0"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 </a:t>
            </a:r>
            <a:r>
              <a:rPr kumimoji="0" lang="en-US" altLang="en-US" sz="1400" b="1"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redesign process to get a better result</a:t>
            </a:r>
            <a:r>
              <a:rPr kumimoji="0" lang="en-US" altLang="en-US" sz="1800" b="0"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
            </a:r>
            <a:br>
              <a:rPr kumimoji="0" lang="en-US" altLang="en-US" sz="1800" b="0"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br>
            <a:endParaRPr kumimoji="0" lang="en-US" altLang="en-US" sz="1800" b="0"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endParaRPr>
          </a:p>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Reduce variation</a:t>
            </a:r>
            <a:r>
              <a:rPr kumimoji="0" lang="en-US" altLang="en-US" sz="1600" b="0"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 </a:t>
            </a:r>
          </a:p>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make the process even more predictable or reliable</a:t>
            </a:r>
          </a:p>
        </p:txBody>
      </p:sp>
      <p:cxnSp>
        <p:nvCxnSpPr>
          <p:cNvPr id="13320" name="AutoShape 12"/>
          <p:cNvCxnSpPr>
            <a:cxnSpLocks noChangeShapeType="1"/>
            <a:stCxn id="13318" idx="3"/>
            <a:endCxn id="13319" idx="1"/>
          </p:cNvCxnSpPr>
          <p:nvPr/>
        </p:nvCxnSpPr>
        <p:spPr bwMode="auto">
          <a:xfrm>
            <a:off x="2843411" y="5421310"/>
            <a:ext cx="3070471" cy="1673"/>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321" name="Text Box 13"/>
          <p:cNvSpPr txBox="1">
            <a:spLocks noChangeArrowheads="1"/>
          </p:cNvSpPr>
          <p:nvPr/>
        </p:nvSpPr>
        <p:spPr bwMode="auto">
          <a:xfrm>
            <a:off x="751562" y="1883871"/>
            <a:ext cx="1866378" cy="15691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901" tIns="45449" rIns="90901" bIns="45449">
            <a:spAutoFit/>
          </a:bodyPr>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Process with non-random variation</a:t>
            </a:r>
          </a:p>
        </p:txBody>
      </p:sp>
      <p:sp>
        <p:nvSpPr>
          <p:cNvPr id="13322" name="Rectangle 15"/>
          <p:cNvSpPr>
            <a:spLocks noChangeArrowheads="1"/>
          </p:cNvSpPr>
          <p:nvPr/>
        </p:nvSpPr>
        <p:spPr bwMode="auto">
          <a:xfrm>
            <a:off x="5943600" y="1641395"/>
            <a:ext cx="2971800" cy="2057713"/>
          </a:xfrm>
          <a:prstGeom prst="rect">
            <a:avLst/>
          </a:prstGeom>
          <a:solidFill>
            <a:srgbClr val="92D050"/>
          </a:solidFill>
          <a:ln w="9525">
            <a:solidFill>
              <a:schemeClr val="tx1"/>
            </a:solidFill>
            <a:miter lim="800000"/>
            <a:headEnd/>
            <a:tailEnd/>
          </a:ln>
        </p:spPr>
        <p:txBody>
          <a:bodyPr lIns="90901" tIns="45449" rIns="90901" bIns="45449" anchor="ctr"/>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Identify the cause:</a:t>
            </a:r>
            <a:r>
              <a:rPr kumimoji="0" lang="en-US" altLang="en-US" sz="1600" b="0"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 </a:t>
            </a:r>
          </a:p>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If positive, then can it be replicated or standardized. </a:t>
            </a:r>
          </a:p>
          <a:p>
            <a:pPr marL="0" marR="0" lvl="0" indent="0" algn="l" defTabSz="927100" rtl="0" eaLnBrk="0" fontAlgn="base" latinLnBrk="0" hangingPunct="0">
              <a:lnSpc>
                <a:spcPct val="100000"/>
              </a:lnSpc>
              <a:spcBef>
                <a:spcPct val="0"/>
              </a:spcBef>
              <a:spcAft>
                <a:spcPct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endParaRPr>
          </a:p>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If negative, then cause needs to be eliminated</a:t>
            </a:r>
          </a:p>
          <a:p>
            <a:pPr marL="0" marR="0" lvl="0" indent="0" algn="l" defTabSz="927100" rtl="0" eaLnBrk="0" fontAlgn="base" latinLnBrk="0" hangingPunct="0">
              <a:lnSpc>
                <a:spcPct val="100000"/>
              </a:lnSpc>
              <a:spcBef>
                <a:spcPct val="0"/>
              </a:spcBef>
              <a:spcAft>
                <a:spcPct val="0"/>
              </a:spcAft>
              <a:buClrTx/>
              <a:buSzTx/>
              <a:buFontTx/>
              <a:buNone/>
              <a:tabLst/>
              <a:defRPr/>
            </a:pPr>
            <a:endParaRPr kumimoji="0" lang="en-US" altLang="en-US" sz="1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endParaRPr>
          </a:p>
          <a:p>
            <a:pPr marL="0" marR="0" lvl="0" indent="0" algn="l" defTabSz="9271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Target the special causes - to get the process predictable</a:t>
            </a:r>
          </a:p>
        </p:txBody>
      </p:sp>
      <p:cxnSp>
        <p:nvCxnSpPr>
          <p:cNvPr id="13323" name="AutoShape 17"/>
          <p:cNvCxnSpPr>
            <a:cxnSpLocks noChangeShapeType="1"/>
            <a:stCxn id="13321" idx="3"/>
            <a:endCxn id="13322" idx="1"/>
          </p:cNvCxnSpPr>
          <p:nvPr/>
        </p:nvCxnSpPr>
        <p:spPr bwMode="auto">
          <a:xfrm>
            <a:off x="2617940" y="2668452"/>
            <a:ext cx="3325660" cy="180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324" name="Slide Number Placeholder 5"/>
          <p:cNvSpPr txBox="1">
            <a:spLocks noGrp="1"/>
          </p:cNvSpPr>
          <p:nvPr/>
        </p:nvSpPr>
        <p:spPr bwMode="auto">
          <a:xfrm>
            <a:off x="7009879" y="6450005"/>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base" latinLnBrk="0" hangingPunct="0">
              <a:lnSpc>
                <a:spcPct val="100000"/>
              </a:lnSpc>
              <a:spcBef>
                <a:spcPct val="0"/>
              </a:spcBef>
              <a:spcAft>
                <a:spcPct val="0"/>
              </a:spcAft>
              <a:buClrTx/>
              <a:buSzTx/>
              <a:buFontTx/>
              <a:buNone/>
              <a:tabLst/>
              <a:defRPr/>
            </a:pPr>
            <a:fld id="{94A55236-7C97-4374-B1B0-E2173989A7FA}" type="slidenum">
              <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rPr>
              <a:pPr marL="0" marR="0" lvl="0" indent="0" algn="r" defTabSz="927100" rtl="0" eaLnBrk="0" fontAlgn="base" latinLnBrk="0" hangingPunct="0">
                <a:lnSpc>
                  <a:spcPct val="100000"/>
                </a:lnSpc>
                <a:spcBef>
                  <a:spcPct val="0"/>
                </a:spcBef>
                <a:spcAft>
                  <a:spcPct val="0"/>
                </a:spcAft>
                <a:buClrTx/>
                <a:buSzTx/>
                <a:buFontTx/>
                <a:buNone/>
                <a:tabLst/>
                <a:defRPr/>
              </a:pPr>
              <a:t>15</a:t>
            </a:fld>
            <a:endParaRPr kumimoji="0" lang="en-US" altLang="en-US" sz="1400" b="0" i="0" u="none" strike="noStrike" kern="1200" cap="none" spc="0" normalizeH="0" baseline="0" noProof="0" dirty="0">
              <a:ln>
                <a:noFill/>
              </a:ln>
              <a:solidFill>
                <a:srgbClr val="000099"/>
              </a:solidFill>
              <a:effectLst/>
              <a:uLnTx/>
              <a:uFillTx/>
              <a:latin typeface="Times New Roman" pitchFamily="18" charset="0"/>
              <a:ea typeface="MS PGothic" pitchFamily="34" charset="-128"/>
              <a:cs typeface="Arial" pitchFamily="34" charset="0"/>
            </a:endParaRPr>
          </a:p>
        </p:txBody>
      </p:sp>
    </p:spTree>
    <p:custDataLst>
      <p:tags r:id="rId1"/>
    </p:custDataLst>
    <p:extLst>
      <p:ext uri="{BB962C8B-B14F-4D97-AF65-F5344CB8AC3E}">
        <p14:creationId xmlns:p14="http://schemas.microsoft.com/office/powerpoint/2010/main" val="29900598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2"/>
          <p:cNvSpPr>
            <a:spLocks noGrp="1" noChangeArrowheads="1"/>
          </p:cNvSpPr>
          <p:nvPr>
            <p:ph type="title"/>
          </p:nvPr>
        </p:nvSpPr>
        <p:spPr>
          <a:xfrm>
            <a:off x="722313" y="2636195"/>
            <a:ext cx="7772400" cy="1362075"/>
          </a:xfrm>
        </p:spPr>
        <p:txBody>
          <a:bodyPr>
            <a:normAutofit/>
          </a:bodyPr>
          <a:lstStyle/>
          <a:p>
            <a:pPr algn="ctr"/>
            <a:r>
              <a:rPr lang="en-US" altLang="en-US" sz="4400" cap="none" dirty="0"/>
              <a:t>Run Charts</a:t>
            </a:r>
          </a:p>
        </p:txBody>
      </p:sp>
      <p:sp>
        <p:nvSpPr>
          <p:cNvPr id="2" name="Text Placeholder 1"/>
          <p:cNvSpPr>
            <a:spLocks noGrp="1"/>
          </p:cNvSpPr>
          <p:nvPr>
            <p:ph type="body" idx="1"/>
          </p:nvPr>
        </p:nvSpPr>
        <p:spPr>
          <a:xfrm>
            <a:off x="722313" y="2601919"/>
            <a:ext cx="7772400" cy="1500187"/>
          </a:xfrm>
        </p:spPr>
        <p:txBody>
          <a:bodyPr>
            <a:normAutofit/>
          </a:bodyPr>
          <a:lstStyle/>
          <a:p>
            <a:pPr algn="ctr"/>
            <a:r>
              <a:rPr lang="en-US" sz="2800" b="1" dirty="0">
                <a:solidFill>
                  <a:schemeClr val="tx2"/>
                </a:solidFill>
              </a:rPr>
              <a:t>Detecting non-random (special cause) variation</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16</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2026266999"/>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txBox="1">
            <a:spLocks noGrp="1"/>
          </p:cNvSpPr>
          <p:nvPr/>
        </p:nvSpPr>
        <p:spPr bwMode="auto">
          <a:xfrm>
            <a:off x="6552705" y="6248366"/>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99" tIns="45498" rIns="90999" bIns="45498"/>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base" latinLnBrk="0" hangingPunct="0">
              <a:lnSpc>
                <a:spcPct val="100000"/>
              </a:lnSpc>
              <a:spcBef>
                <a:spcPct val="0"/>
              </a:spcBef>
              <a:spcAft>
                <a:spcPct val="0"/>
              </a:spcAft>
              <a:buClrTx/>
              <a:buSzTx/>
              <a:buFontTx/>
              <a:buNone/>
              <a:tabLst/>
              <a:defRPr/>
            </a:pPr>
            <a:fld id="{48E1B85E-B8AD-4837-8595-F6625153956D}" type="slidenum">
              <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rPr>
              <a:pPr marL="0" marR="0" lvl="0" indent="0" algn="r" defTabSz="927100" rtl="0" eaLnBrk="0" fontAlgn="base" latinLnBrk="0" hangingPunct="0">
                <a:lnSpc>
                  <a:spcPct val="100000"/>
                </a:lnSpc>
                <a:spcBef>
                  <a:spcPct val="0"/>
                </a:spcBef>
                <a:spcAft>
                  <a:spcPct val="0"/>
                </a:spcAft>
                <a:buClrTx/>
                <a:buSzTx/>
                <a:buFontTx/>
                <a:buNone/>
                <a:tabLst/>
                <a:defRPr/>
              </a:pPr>
              <a:t>17</a:t>
            </a:fld>
            <a:endPar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endParaRPr>
          </a:p>
        </p:txBody>
      </p:sp>
      <p:sp>
        <p:nvSpPr>
          <p:cNvPr id="15363" name="Rectangle 2"/>
          <p:cNvSpPr>
            <a:spLocks noGrp="1" noChangeArrowheads="1"/>
          </p:cNvSpPr>
          <p:nvPr>
            <p:ph type="title" idx="4294967295"/>
          </p:nvPr>
        </p:nvSpPr>
        <p:spPr>
          <a:xfrm>
            <a:off x="1025579" y="849902"/>
            <a:ext cx="7224386" cy="902698"/>
          </a:xfrm>
        </p:spPr>
        <p:txBody>
          <a:bodyPr lIns="89778" tIns="44888" rIns="89778" bIns="44888" anchor="t"/>
          <a:lstStyle/>
          <a:p>
            <a:pPr eaLnBrk="1" hangingPunct="1"/>
            <a:r>
              <a:rPr lang="en-US" altLang="en-US" sz="4400" b="1" dirty="0">
                <a:effectLst/>
                <a:latin typeface="Calibri" panose="020F0502020204030204" pitchFamily="34" charset="0"/>
              </a:rPr>
              <a:t>Anatomy of a Run Chart</a:t>
            </a:r>
          </a:p>
        </p:txBody>
      </p:sp>
      <p:sp>
        <p:nvSpPr>
          <p:cNvPr id="15364" name="Line 3"/>
          <p:cNvSpPr>
            <a:spLocks noChangeShapeType="1"/>
          </p:cNvSpPr>
          <p:nvPr/>
        </p:nvSpPr>
        <p:spPr bwMode="auto">
          <a:xfrm>
            <a:off x="2329841" y="2215999"/>
            <a:ext cx="0" cy="278332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wrap="none" lIns="89794" tIns="44896" rIns="89794" bIns="44896" anchor="ctr"/>
          <a:lstStyle/>
          <a:p>
            <a:pPr marL="0" marR="0" lvl="0" indent="0" algn="l" defTabSz="898106"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Arial" pitchFamily="34" charset="0"/>
            </a:endParaRPr>
          </a:p>
        </p:txBody>
      </p:sp>
      <p:sp>
        <p:nvSpPr>
          <p:cNvPr id="15365" name="Line 4"/>
          <p:cNvSpPr>
            <a:spLocks noChangeShapeType="1"/>
          </p:cNvSpPr>
          <p:nvPr/>
        </p:nvSpPr>
        <p:spPr bwMode="auto">
          <a:xfrm>
            <a:off x="2329867" y="4967975"/>
            <a:ext cx="4809995"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wrap="none" lIns="89794" tIns="44896" rIns="89794" bIns="44896" anchor="ctr"/>
          <a:lstStyle/>
          <a:p>
            <a:pPr marL="0" marR="0" lvl="0" indent="0" algn="l" defTabSz="898106"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Arial" pitchFamily="34" charset="0"/>
            </a:endParaRPr>
          </a:p>
        </p:txBody>
      </p:sp>
      <p:sp>
        <p:nvSpPr>
          <p:cNvPr id="15366" name="Text Box 5"/>
          <p:cNvSpPr txBox="1">
            <a:spLocks noChangeArrowheads="1"/>
          </p:cNvSpPr>
          <p:nvPr/>
        </p:nvSpPr>
        <p:spPr bwMode="auto">
          <a:xfrm>
            <a:off x="191022" y="3385145"/>
            <a:ext cx="1926868" cy="46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778" tIns="44888" rIns="89778" bIns="44888">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8106" rtl="0" eaLnBrk="0" fontAlgn="base" latinLnBrk="0" hangingPunct="0">
              <a:lnSpc>
                <a:spcPct val="100000"/>
              </a:lnSpc>
              <a:spcBef>
                <a:spcPct val="0"/>
              </a:spcBef>
              <a:spcAft>
                <a:spcPct val="0"/>
              </a:spcAft>
              <a:buClrTx/>
              <a:buSzTx/>
              <a:buFont typeface="Monotype Sorts"/>
              <a:buNone/>
              <a:tabLst/>
              <a:defRPr/>
            </a:pPr>
            <a:r>
              <a:rPr kumimoji="0" lang="en-US" altLang="en-US" sz="2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rPr>
              <a:t>Variable </a:t>
            </a:r>
            <a:r>
              <a:rPr kumimoji="0" lang="en-US" altLang="en-US" sz="2400" b="1" i="0" u="none" strike="noStrike" kern="1200" cap="none" spc="0" normalizeH="0" baseline="0" noProof="0" dirty="0" smtClean="0">
                <a:ln>
                  <a:noFill/>
                </a:ln>
                <a:solidFill>
                  <a:srgbClr val="000000"/>
                </a:solidFill>
                <a:effectLst/>
                <a:uLnTx/>
                <a:uFillTx/>
                <a:latin typeface="Arial" pitchFamily="34" charset="0"/>
                <a:ea typeface="MS PGothic" pitchFamily="34" charset="-128"/>
                <a:cs typeface="Arial" pitchFamily="34" charset="0"/>
              </a:rPr>
              <a:t>“y”</a:t>
            </a:r>
            <a:endParaRPr kumimoji="0" lang="en-US" altLang="en-US" sz="2400" b="1" i="0" u="none" strike="noStrike" kern="1200" cap="none" spc="0" normalizeH="0" baseline="0" noProof="0" dirty="0">
              <a:ln>
                <a:noFill/>
              </a:ln>
              <a:solidFill>
                <a:srgbClr val="000000"/>
              </a:solidFill>
              <a:effectLst/>
              <a:uLnTx/>
              <a:uFillTx/>
              <a:latin typeface="Arial" pitchFamily="34" charset="0"/>
              <a:ea typeface="MS PGothic" pitchFamily="34" charset="-128"/>
              <a:cs typeface="Arial" pitchFamily="34" charset="0"/>
            </a:endParaRPr>
          </a:p>
        </p:txBody>
      </p:sp>
      <p:sp>
        <p:nvSpPr>
          <p:cNvPr id="15367" name="Text Box 6"/>
          <p:cNvSpPr txBox="1">
            <a:spLocks noChangeArrowheads="1"/>
          </p:cNvSpPr>
          <p:nvPr/>
        </p:nvSpPr>
        <p:spPr bwMode="auto">
          <a:xfrm>
            <a:off x="3908133" y="5156064"/>
            <a:ext cx="894727" cy="46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778" tIns="44888" rIns="89778" bIns="44888">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8106" rtl="0" eaLnBrk="0" fontAlgn="base" latinLnBrk="0" hangingPunct="0">
              <a:lnSpc>
                <a:spcPct val="100000"/>
              </a:lnSpc>
              <a:spcBef>
                <a:spcPct val="0"/>
              </a:spcBef>
              <a:spcAft>
                <a:spcPct val="0"/>
              </a:spcAft>
              <a:buClrTx/>
              <a:buSzTx/>
              <a:buFont typeface="Monotype Sorts"/>
              <a:buNone/>
              <a:tabLst/>
              <a:defRPr/>
            </a:pPr>
            <a:r>
              <a:rPr kumimoji="0" lang="en-US" altLang="en-US" sz="2400" b="1"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Time</a:t>
            </a:r>
          </a:p>
        </p:txBody>
      </p:sp>
      <p:sp>
        <p:nvSpPr>
          <p:cNvPr id="15368" name="Line 7"/>
          <p:cNvSpPr>
            <a:spLocks noChangeShapeType="1"/>
          </p:cNvSpPr>
          <p:nvPr/>
        </p:nvSpPr>
        <p:spPr bwMode="auto">
          <a:xfrm>
            <a:off x="2387774" y="3419597"/>
            <a:ext cx="4509370" cy="0"/>
          </a:xfrm>
          <a:prstGeom prst="line">
            <a:avLst/>
          </a:prstGeom>
          <a:noFill/>
          <a:ln w="57150">
            <a:solidFill>
              <a:srgbClr val="0070C0"/>
            </a:solidFill>
            <a:round/>
            <a:headEnd/>
            <a:tailEnd/>
          </a:ln>
          <a:extLst>
            <a:ext uri="{909E8E84-426E-40DD-AFC4-6F175D3DCCD1}">
              <a14:hiddenFill xmlns:a14="http://schemas.microsoft.com/office/drawing/2010/main">
                <a:noFill/>
              </a14:hiddenFill>
            </a:ext>
          </a:extLst>
        </p:spPr>
        <p:txBody>
          <a:bodyPr wrap="none" lIns="89794" tIns="44896" rIns="89794" bIns="44896" anchor="ctr"/>
          <a:lstStyle/>
          <a:p>
            <a:pPr marL="0" marR="0" lvl="0" indent="0" algn="l" defTabSz="898106"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Arial" pitchFamily="34" charset="0"/>
            </a:endParaRPr>
          </a:p>
        </p:txBody>
      </p:sp>
      <p:grpSp>
        <p:nvGrpSpPr>
          <p:cNvPr id="15369" name="Group 1"/>
          <p:cNvGrpSpPr>
            <a:grpSpLocks/>
          </p:cNvGrpSpPr>
          <p:nvPr/>
        </p:nvGrpSpPr>
        <p:grpSpPr bwMode="auto">
          <a:xfrm>
            <a:off x="5624185" y="2255179"/>
            <a:ext cx="3416288" cy="1013968"/>
            <a:chOff x="5702300" y="2065338"/>
            <a:chExt cx="3463725" cy="1027112"/>
          </a:xfrm>
        </p:grpSpPr>
        <p:sp>
          <p:nvSpPr>
            <p:cNvPr id="15370" name="Text Box 8"/>
            <p:cNvSpPr txBox="1">
              <a:spLocks noChangeArrowheads="1"/>
            </p:cNvSpPr>
            <p:nvPr/>
          </p:nvSpPr>
          <p:spPr bwMode="auto">
            <a:xfrm>
              <a:off x="5702300" y="2065338"/>
              <a:ext cx="3463725" cy="467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424" tIns="45711" rIns="91424" bIns="45711">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8106" rtl="0" eaLnBrk="0" fontAlgn="base" latinLnBrk="0" hangingPunct="0">
                <a:lnSpc>
                  <a:spcPct val="100000"/>
                </a:lnSpc>
                <a:spcBef>
                  <a:spcPct val="0"/>
                </a:spcBef>
                <a:spcAft>
                  <a:spcPct val="0"/>
                </a:spcAft>
                <a:buClrTx/>
                <a:buSzTx/>
                <a:buFont typeface="Monotype Sorts"/>
                <a:buNone/>
                <a:tabLst/>
                <a:defRPr/>
              </a:pPr>
              <a:r>
                <a:rPr kumimoji="0" lang="en-US" altLang="en-US" sz="2400" b="1"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Center line is MEDIAN</a:t>
              </a:r>
            </a:p>
          </p:txBody>
        </p:sp>
        <p:sp>
          <p:nvSpPr>
            <p:cNvPr id="15371" name="Line 9"/>
            <p:cNvSpPr>
              <a:spLocks noChangeShapeType="1"/>
            </p:cNvSpPr>
            <p:nvPr/>
          </p:nvSpPr>
          <p:spPr bwMode="auto">
            <a:xfrm flipH="1">
              <a:off x="6477000" y="2482850"/>
              <a:ext cx="534988"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898106"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Arial" pitchFamily="34" charset="0"/>
              </a:endParaRPr>
            </a:p>
          </p:txBody>
        </p:sp>
      </p:grpSp>
    </p:spTree>
    <p:extLst>
      <p:ext uri="{BB962C8B-B14F-4D97-AF65-F5344CB8AC3E}">
        <p14:creationId xmlns:p14="http://schemas.microsoft.com/office/powerpoint/2010/main" val="147552933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95575" y="841884"/>
            <a:ext cx="7816241" cy="783592"/>
          </a:xfrm>
        </p:spPr>
        <p:txBody>
          <a:bodyPr lIns="90950" tIns="45473" rIns="90950" bIns="45473" anchor="t"/>
          <a:lstStyle/>
          <a:p>
            <a:r>
              <a:rPr lang="en-US" altLang="en-US" sz="4400" b="1" dirty="0">
                <a:effectLst/>
                <a:latin typeface="Calibri" panose="020F0502020204030204" pitchFamily="34" charset="0"/>
              </a:rPr>
              <a:t>Run </a:t>
            </a:r>
            <a:r>
              <a:rPr lang="en-US" altLang="en-US" sz="4400" b="1" dirty="0" smtClean="0">
                <a:effectLst/>
                <a:latin typeface="Calibri" panose="020F0502020204030204" pitchFamily="34" charset="0"/>
              </a:rPr>
              <a:t>Chart Example</a:t>
            </a:r>
            <a:endParaRPr lang="en-US" altLang="en-US" sz="4400" b="1" dirty="0">
              <a:effectLst/>
              <a:latin typeface="Calibri" panose="020F0502020204030204" pitchFamily="34" charset="0"/>
            </a:endParaRPr>
          </a:p>
        </p:txBody>
      </p:sp>
      <p:graphicFrame>
        <p:nvGraphicFramePr>
          <p:cNvPr id="2" name="Object 3"/>
          <p:cNvGraphicFramePr>
            <a:graphicFrameLocks noChangeAspect="1"/>
          </p:cNvGraphicFramePr>
          <p:nvPr>
            <p:extLst/>
          </p:nvPr>
        </p:nvGraphicFramePr>
        <p:xfrm>
          <a:off x="639523" y="1404862"/>
          <a:ext cx="8090422" cy="4712791"/>
        </p:xfrm>
        <a:graphic>
          <a:graphicData uri="http://schemas.openxmlformats.org/drawingml/2006/chart">
            <c:chart xmlns:c="http://schemas.openxmlformats.org/drawingml/2006/chart" xmlns:r="http://schemas.openxmlformats.org/officeDocument/2006/relationships" r:id="rId3"/>
          </a:graphicData>
        </a:graphic>
      </p:graphicFrame>
      <p:sp>
        <p:nvSpPr>
          <p:cNvPr id="16388" name="Text Box 4"/>
          <p:cNvSpPr txBox="1">
            <a:spLocks noChangeArrowheads="1"/>
          </p:cNvSpPr>
          <p:nvPr/>
        </p:nvSpPr>
        <p:spPr bwMode="auto">
          <a:xfrm>
            <a:off x="4193117" y="5981973"/>
            <a:ext cx="919573" cy="46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746" tIns="44871" rIns="89746" bIns="44871">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7622" rtl="0" eaLnBrk="0" fontAlgn="base" latinLnBrk="0" hangingPunct="0">
              <a:lnSpc>
                <a:spcPct val="100000"/>
              </a:lnSpc>
              <a:spcBef>
                <a:spcPct val="0"/>
              </a:spcBef>
              <a:spcAft>
                <a:spcPct val="0"/>
              </a:spcAft>
              <a:buClrTx/>
              <a:buSzTx/>
              <a:buFont typeface="Monotype Sorts"/>
              <a:buNone/>
              <a:tabLst/>
              <a:defRPr/>
            </a:pPr>
            <a:r>
              <a:rPr kumimoji="0" lang="en-US" altLang="en-US" sz="2400" b="1" i="0" u="none" strike="noStrike" kern="1200" cap="none" spc="0" normalizeH="0" baseline="0" noProof="0">
                <a:ln>
                  <a:noFill/>
                </a:ln>
                <a:solidFill>
                  <a:srgbClr val="000000"/>
                </a:solidFill>
                <a:effectLst/>
                <a:uLnTx/>
                <a:uFillTx/>
                <a:latin typeface="Arial" pitchFamily="34" charset="0"/>
                <a:ea typeface="+mn-ea"/>
                <a:cs typeface="Arial" pitchFamily="34" charset="0"/>
              </a:rPr>
              <a:t>Days</a:t>
            </a:r>
          </a:p>
        </p:txBody>
      </p:sp>
      <p:sp>
        <p:nvSpPr>
          <p:cNvPr id="16389" name="Text Box 5"/>
          <p:cNvSpPr txBox="1">
            <a:spLocks noChangeArrowheads="1"/>
          </p:cNvSpPr>
          <p:nvPr/>
        </p:nvSpPr>
        <p:spPr bwMode="auto">
          <a:xfrm rot="16200000">
            <a:off x="-1622018" y="3358069"/>
            <a:ext cx="4296251" cy="460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746" tIns="44871" rIns="89746" bIns="44871">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7622" rtl="0" eaLnBrk="0" fontAlgn="base" latinLnBrk="0" hangingPunct="0">
              <a:lnSpc>
                <a:spcPct val="100000"/>
              </a:lnSpc>
              <a:spcBef>
                <a:spcPct val="0"/>
              </a:spcBef>
              <a:spcAft>
                <a:spcPct val="0"/>
              </a:spcAft>
              <a:buClrTx/>
              <a:buSzTx/>
              <a:buFont typeface="Monotype Sorts"/>
              <a:buNone/>
              <a:tabLst/>
              <a:defRPr/>
            </a:pPr>
            <a:r>
              <a:rPr kumimoji="0" lang="en-US" altLang="en-US" sz="2400" b="1" i="0" u="none" strike="noStrike" kern="1200" cap="none" spc="0" normalizeH="0" baseline="0" noProof="0" dirty="0">
                <a:ln>
                  <a:noFill/>
                </a:ln>
                <a:solidFill>
                  <a:srgbClr val="000000"/>
                </a:solidFill>
                <a:effectLst/>
                <a:uLnTx/>
                <a:uFillTx/>
                <a:latin typeface="Arial" pitchFamily="34" charset="0"/>
                <a:ea typeface="+mn-ea"/>
                <a:cs typeface="Arial" pitchFamily="34" charset="0"/>
              </a:rPr>
              <a:t>Fasting Blood Sugar (mg/dl)</a:t>
            </a:r>
          </a:p>
        </p:txBody>
      </p:sp>
      <p:sp>
        <p:nvSpPr>
          <p:cNvPr id="16390" name="Text Box 6"/>
          <p:cNvSpPr txBox="1">
            <a:spLocks noChangeArrowheads="1"/>
          </p:cNvSpPr>
          <p:nvPr/>
        </p:nvSpPr>
        <p:spPr bwMode="auto">
          <a:xfrm>
            <a:off x="3113402" y="2974414"/>
            <a:ext cx="1444928" cy="459950"/>
          </a:xfrm>
          <a:prstGeom prst="rect">
            <a:avLst/>
          </a:prstGeom>
          <a:noFill/>
          <a:ln>
            <a:noFill/>
          </a:ln>
          <a:extLst/>
        </p:spPr>
        <p:txBody>
          <a:bodyPr wrap="square" lIns="89746" tIns="44871" rIns="89746" bIns="44871">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ctr" defTabSz="897622" rtl="0" eaLnBrk="0" fontAlgn="base" latinLnBrk="0" hangingPunct="0">
              <a:lnSpc>
                <a:spcPct val="100000"/>
              </a:lnSpc>
              <a:spcBef>
                <a:spcPct val="0"/>
              </a:spcBef>
              <a:spcAft>
                <a:spcPct val="0"/>
              </a:spcAft>
              <a:buClrTx/>
              <a:buSzTx/>
              <a:buFont typeface="Monotype Sorts"/>
              <a:buNone/>
              <a:tabLst/>
              <a:defRPr/>
            </a:pPr>
            <a:r>
              <a:rPr kumimoji="0" lang="en-US" altLang="en-US" sz="24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Median</a:t>
            </a:r>
            <a:endParaRPr kumimoji="0" lang="en-US" alt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16392" name="Slide Number Placeholder 5"/>
          <p:cNvSpPr txBox="1">
            <a:spLocks noGrp="1"/>
          </p:cNvSpPr>
          <p:nvPr/>
        </p:nvSpPr>
        <p:spPr bwMode="auto">
          <a:xfrm>
            <a:off x="6552708" y="6248366"/>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0" tIns="45473" rIns="90950" bIns="4547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base" latinLnBrk="0" hangingPunct="0">
              <a:lnSpc>
                <a:spcPct val="100000"/>
              </a:lnSpc>
              <a:spcBef>
                <a:spcPct val="0"/>
              </a:spcBef>
              <a:spcAft>
                <a:spcPct val="0"/>
              </a:spcAft>
              <a:buClrTx/>
              <a:buSzTx/>
              <a:buFontTx/>
              <a:buNone/>
              <a:tabLst/>
              <a:defRPr/>
            </a:pPr>
            <a:fld id="{6CD463B0-4098-492A-86CC-656ABF434534}" type="slidenum">
              <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rPr>
              <a:pPr marL="0" marR="0" lvl="0" indent="0" algn="r" defTabSz="927100" rtl="0" eaLnBrk="0" fontAlgn="base" latinLnBrk="0" hangingPunct="0">
                <a:lnSpc>
                  <a:spcPct val="100000"/>
                </a:lnSpc>
                <a:spcBef>
                  <a:spcPct val="0"/>
                </a:spcBef>
                <a:spcAft>
                  <a:spcPct val="0"/>
                </a:spcAft>
                <a:buClrTx/>
                <a:buSzTx/>
                <a:buFontTx/>
                <a:buNone/>
                <a:tabLst/>
                <a:defRPr/>
              </a:pPr>
              <a:t>18</a:t>
            </a:fld>
            <a:endPar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endParaRPr>
          </a:p>
        </p:txBody>
      </p:sp>
      <p:sp>
        <p:nvSpPr>
          <p:cNvPr id="10" name="Line 7"/>
          <p:cNvSpPr>
            <a:spLocks noChangeShapeType="1"/>
          </p:cNvSpPr>
          <p:nvPr/>
        </p:nvSpPr>
        <p:spPr bwMode="auto">
          <a:xfrm>
            <a:off x="3832964" y="3434364"/>
            <a:ext cx="0" cy="778228"/>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89794" tIns="44896" rIns="89794" bIns="44896" anchor="ctr"/>
          <a:lstStyle/>
          <a:p>
            <a:pPr marL="0" marR="0" lvl="0" indent="0" algn="l" defTabSz="898106"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Arial" pitchFamily="34" charset="0"/>
            </a:endParaRPr>
          </a:p>
        </p:txBody>
      </p:sp>
    </p:spTree>
    <p:extLst>
      <p:ext uri="{BB962C8B-B14F-4D97-AF65-F5344CB8AC3E}">
        <p14:creationId xmlns:p14="http://schemas.microsoft.com/office/powerpoint/2010/main" val="16181111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63880" y="1054321"/>
            <a:ext cx="7816241" cy="774479"/>
          </a:xfrm>
        </p:spPr>
        <p:txBody>
          <a:bodyPr lIns="90966" tIns="45482" rIns="90966" bIns="45482" anchor="t">
            <a:noAutofit/>
          </a:bodyPr>
          <a:lstStyle/>
          <a:p>
            <a:r>
              <a:rPr lang="en-US" altLang="en-US" b="1" dirty="0" smtClean="0"/>
              <a:t>What is a Run?</a:t>
            </a:r>
          </a:p>
        </p:txBody>
      </p:sp>
      <p:sp>
        <p:nvSpPr>
          <p:cNvPr id="12291" name="Rectangle 3"/>
          <p:cNvSpPr>
            <a:spLocks noGrp="1" noChangeArrowheads="1"/>
          </p:cNvSpPr>
          <p:nvPr>
            <p:ph type="body" idx="1"/>
          </p:nvPr>
        </p:nvSpPr>
        <p:spPr>
          <a:xfrm>
            <a:off x="663880" y="2025929"/>
            <a:ext cx="7816241" cy="4186178"/>
          </a:xfrm>
        </p:spPr>
        <p:txBody>
          <a:bodyPr lIns="90966" tIns="45482" rIns="90966" bIns="45482"/>
          <a:lstStyle/>
          <a:p>
            <a:pPr>
              <a:lnSpc>
                <a:spcPct val="80000"/>
              </a:lnSpc>
            </a:pPr>
            <a:r>
              <a:rPr lang="en-US" altLang="en-US" dirty="0" smtClean="0">
                <a:solidFill>
                  <a:schemeClr val="tx2"/>
                </a:solidFill>
              </a:rPr>
              <a:t>A </a:t>
            </a:r>
            <a:r>
              <a:rPr lang="en-US" altLang="en-US" dirty="0">
                <a:solidFill>
                  <a:schemeClr val="tx2"/>
                </a:solidFill>
              </a:rPr>
              <a:t>“run” is one or more consecutive points on the same side of the median</a:t>
            </a:r>
          </a:p>
          <a:p>
            <a:pPr>
              <a:lnSpc>
                <a:spcPct val="80000"/>
              </a:lnSpc>
            </a:pPr>
            <a:endParaRPr lang="en-US" altLang="en-US" sz="2800" dirty="0" smtClean="0">
              <a:solidFill>
                <a:schemeClr val="tx2"/>
              </a:solidFill>
            </a:endParaRPr>
          </a:p>
          <a:p>
            <a:pPr>
              <a:lnSpc>
                <a:spcPct val="80000"/>
              </a:lnSpc>
            </a:pPr>
            <a:r>
              <a:rPr lang="en-US" altLang="en-US" dirty="0" smtClean="0">
                <a:solidFill>
                  <a:schemeClr val="tx2"/>
                </a:solidFill>
              </a:rPr>
              <a:t>The </a:t>
            </a:r>
            <a:r>
              <a:rPr lang="en-US" altLang="en-US" dirty="0">
                <a:solidFill>
                  <a:schemeClr val="tx2"/>
                </a:solidFill>
              </a:rPr>
              <a:t>presence of </a:t>
            </a:r>
            <a:r>
              <a:rPr lang="en-US" altLang="en-US" dirty="0" smtClean="0">
                <a:solidFill>
                  <a:schemeClr val="tx2"/>
                </a:solidFill>
              </a:rPr>
              <a:t>runs is where the chart gets it name</a:t>
            </a:r>
            <a:endParaRPr lang="en-US" altLang="en-US" sz="2800" dirty="0">
              <a:solidFill>
                <a:schemeClr val="tx2"/>
              </a:solidFill>
            </a:endParaRP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19</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
        <p:nvSpPr>
          <p:cNvPr id="6" name="TextBox 5"/>
          <p:cNvSpPr txBox="1"/>
          <p:nvPr/>
        </p:nvSpPr>
        <p:spPr>
          <a:xfrm>
            <a:off x="137811" y="5981524"/>
            <a:ext cx="4943367" cy="337316"/>
          </a:xfrm>
          <a:prstGeom prst="rect">
            <a:avLst/>
          </a:prstGeom>
          <a:noFill/>
        </p:spPr>
        <p:txBody>
          <a:bodyPr wrap="none" lIns="89811" tIns="44904" rIns="89811" bIns="44904">
            <a:spAutoFit/>
          </a:bodyPr>
          <a:lstStyle/>
          <a:p>
            <a:pPr marL="0" marR="0" lvl="0" indent="0" algn="l" defTabSz="454905"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err="1">
                <a:ln>
                  <a:noFill/>
                </a:ln>
                <a:effectLst/>
                <a:uLnTx/>
                <a:uFillTx/>
                <a:latin typeface="Calibri"/>
                <a:ea typeface="+mn-ea"/>
                <a:cs typeface="+mn-cs"/>
              </a:rPr>
              <a:t>Perla</a:t>
            </a:r>
            <a:r>
              <a:rPr kumimoji="0" lang="en-US" sz="1600" b="0" i="1" u="none" strike="noStrike" kern="1200" cap="none" spc="0" normalizeH="0" baseline="0" noProof="0" dirty="0">
                <a:ln>
                  <a:noFill/>
                </a:ln>
                <a:effectLst/>
                <a:uLnTx/>
                <a:uFillTx/>
                <a:latin typeface="Calibri"/>
                <a:ea typeface="+mn-ea"/>
                <a:cs typeface="+mn-cs"/>
              </a:rPr>
              <a:t>, Provost, and Murray.  BMJ </a:t>
            </a:r>
            <a:r>
              <a:rPr kumimoji="0" lang="en-US" sz="1600" b="0" i="1" u="none" strike="noStrike" kern="1200" cap="none" spc="0" normalizeH="0" baseline="0" noProof="0" dirty="0" err="1">
                <a:ln>
                  <a:noFill/>
                </a:ln>
                <a:effectLst/>
                <a:uLnTx/>
                <a:uFillTx/>
                <a:latin typeface="Calibri"/>
                <a:ea typeface="+mn-ea"/>
                <a:cs typeface="+mn-cs"/>
              </a:rPr>
              <a:t>Qual</a:t>
            </a:r>
            <a:r>
              <a:rPr kumimoji="0" lang="en-US" sz="1600" b="0" i="1" u="none" strike="noStrike" kern="1200" cap="none" spc="0" normalizeH="0" baseline="0" noProof="0" dirty="0">
                <a:ln>
                  <a:noFill/>
                </a:ln>
                <a:effectLst/>
                <a:uLnTx/>
                <a:uFillTx/>
                <a:latin typeface="Calibri"/>
                <a:ea typeface="+mn-ea"/>
                <a:cs typeface="+mn-cs"/>
              </a:rPr>
              <a:t> </a:t>
            </a:r>
            <a:r>
              <a:rPr kumimoji="0" lang="en-US" sz="1600" b="0" i="1" u="none" strike="noStrike" kern="1200" cap="none" spc="0" normalizeH="0" baseline="0" noProof="0" dirty="0" err="1">
                <a:ln>
                  <a:noFill/>
                </a:ln>
                <a:effectLst/>
                <a:uLnTx/>
                <a:uFillTx/>
                <a:latin typeface="Calibri"/>
                <a:ea typeface="+mn-ea"/>
                <a:cs typeface="+mn-cs"/>
              </a:rPr>
              <a:t>Saf</a:t>
            </a:r>
            <a:r>
              <a:rPr kumimoji="0" lang="en-US" sz="1600" b="0" i="1" u="none" strike="noStrike" kern="1200" cap="none" spc="0" normalizeH="0" baseline="0" noProof="0" dirty="0">
                <a:ln>
                  <a:noFill/>
                </a:ln>
                <a:effectLst/>
                <a:uLnTx/>
                <a:uFillTx/>
                <a:latin typeface="Calibri"/>
                <a:ea typeface="+mn-ea"/>
                <a:cs typeface="+mn-cs"/>
              </a:rPr>
              <a:t>. 2011;20:46-51</a:t>
            </a:r>
          </a:p>
        </p:txBody>
      </p:sp>
    </p:spTree>
    <p:extLst>
      <p:ext uri="{BB962C8B-B14F-4D97-AF65-F5344CB8AC3E}">
        <p14:creationId xmlns:p14="http://schemas.microsoft.com/office/powerpoint/2010/main" val="4128320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2"/>
          <p:cNvSpPr>
            <a:spLocks noGrp="1" noChangeArrowheads="1"/>
          </p:cNvSpPr>
          <p:nvPr>
            <p:ph type="title"/>
          </p:nvPr>
        </p:nvSpPr>
        <p:spPr>
          <a:xfrm>
            <a:off x="676406" y="701982"/>
            <a:ext cx="7816241" cy="1203598"/>
          </a:xfrm>
        </p:spPr>
        <p:txBody>
          <a:bodyPr>
            <a:normAutofit/>
          </a:bodyPr>
          <a:lstStyle/>
          <a:p>
            <a:r>
              <a:rPr lang="en-US" altLang="en-US" b="1" dirty="0" smtClean="0"/>
              <a:t>Session Goals</a:t>
            </a:r>
            <a:endParaRPr lang="en-US" altLang="en-US" b="1" dirty="0"/>
          </a:p>
        </p:txBody>
      </p:sp>
      <p:sp>
        <p:nvSpPr>
          <p:cNvPr id="3076" name="Rectangle 13"/>
          <p:cNvSpPr>
            <a:spLocks noGrp="1" noChangeArrowheads="1"/>
          </p:cNvSpPr>
          <p:nvPr>
            <p:ph type="body" idx="1"/>
          </p:nvPr>
        </p:nvSpPr>
        <p:spPr>
          <a:xfrm>
            <a:off x="375781" y="1752650"/>
            <a:ext cx="8267178" cy="4632598"/>
          </a:xfrm>
        </p:spPr>
        <p:txBody>
          <a:bodyPr>
            <a:normAutofit/>
          </a:bodyPr>
          <a:lstStyle/>
          <a:p>
            <a:pPr>
              <a:defRPr/>
            </a:pPr>
            <a:r>
              <a:rPr lang="en-US" sz="2800" dirty="0">
                <a:solidFill>
                  <a:schemeClr val="tx2"/>
                </a:solidFill>
              </a:rPr>
              <a:t>D</a:t>
            </a:r>
            <a:r>
              <a:rPr lang="en-US" sz="2800" dirty="0" smtClean="0">
                <a:solidFill>
                  <a:schemeClr val="tx2"/>
                </a:solidFill>
              </a:rPr>
              <a:t>emonstrate </a:t>
            </a:r>
            <a:r>
              <a:rPr lang="en-US" sz="2800" dirty="0">
                <a:solidFill>
                  <a:schemeClr val="tx2"/>
                </a:solidFill>
              </a:rPr>
              <a:t>the value of displaying data over time</a:t>
            </a:r>
          </a:p>
          <a:p>
            <a:pPr>
              <a:defRPr/>
            </a:pPr>
            <a:r>
              <a:rPr lang="en-US" sz="2800" dirty="0">
                <a:solidFill>
                  <a:schemeClr val="tx2"/>
                </a:solidFill>
              </a:rPr>
              <a:t>I</a:t>
            </a:r>
            <a:r>
              <a:rPr lang="en-US" sz="2800" dirty="0" smtClean="0">
                <a:solidFill>
                  <a:schemeClr val="tx2"/>
                </a:solidFill>
              </a:rPr>
              <a:t>ntroduce </a:t>
            </a:r>
            <a:r>
              <a:rPr lang="en-US" sz="2800" dirty="0">
                <a:solidFill>
                  <a:schemeClr val="tx2"/>
                </a:solidFill>
              </a:rPr>
              <a:t>the distinction between random (common cause) and non-random (special cause) variation </a:t>
            </a:r>
          </a:p>
          <a:p>
            <a:pPr>
              <a:defRPr/>
            </a:pPr>
            <a:r>
              <a:rPr lang="en-US" sz="2800" dirty="0">
                <a:solidFill>
                  <a:schemeClr val="tx2"/>
                </a:solidFill>
              </a:rPr>
              <a:t>R</a:t>
            </a:r>
            <a:r>
              <a:rPr lang="en-US" sz="2800" dirty="0" smtClean="0">
                <a:solidFill>
                  <a:schemeClr val="tx2"/>
                </a:solidFill>
              </a:rPr>
              <a:t>eview </a:t>
            </a:r>
            <a:r>
              <a:rPr lang="en-US" sz="2800" dirty="0">
                <a:solidFill>
                  <a:schemeClr val="tx2"/>
                </a:solidFill>
              </a:rPr>
              <a:t>a temporal display and analysis method -- the run chart</a:t>
            </a:r>
          </a:p>
          <a:p>
            <a:pPr>
              <a:defRPr/>
            </a:pPr>
            <a:r>
              <a:rPr lang="en-US" sz="2800" dirty="0">
                <a:solidFill>
                  <a:schemeClr val="tx2"/>
                </a:solidFill>
              </a:rPr>
              <a:t>O</a:t>
            </a:r>
            <a:r>
              <a:rPr lang="en-US" sz="2800" dirty="0" smtClean="0">
                <a:solidFill>
                  <a:schemeClr val="tx2"/>
                </a:solidFill>
              </a:rPr>
              <a:t>ffer </a:t>
            </a:r>
            <a:r>
              <a:rPr lang="en-US" sz="2800" dirty="0">
                <a:solidFill>
                  <a:schemeClr val="tx2"/>
                </a:solidFill>
              </a:rPr>
              <a:t>examples in practice of using </a:t>
            </a:r>
            <a:r>
              <a:rPr lang="en-US" sz="2800" dirty="0" smtClean="0">
                <a:solidFill>
                  <a:schemeClr val="tx2"/>
                </a:solidFill>
              </a:rPr>
              <a:t>time plots and run charts</a:t>
            </a:r>
            <a:endParaRPr lang="en-US" altLang="en-US" sz="2800" dirty="0">
              <a:solidFill>
                <a:schemeClr val="tx2"/>
              </a:solidFill>
            </a:endParaRPr>
          </a:p>
        </p:txBody>
      </p:sp>
      <p:sp>
        <p:nvSpPr>
          <p:cNvPr id="3077"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404939682"/>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noChangeAspect="1"/>
          </p:cNvGraphicFramePr>
          <p:nvPr>
            <p:ph idx="4294967295"/>
            <p:extLst/>
          </p:nvPr>
        </p:nvGraphicFramePr>
        <p:xfrm>
          <a:off x="445393" y="922154"/>
          <a:ext cx="7789797" cy="4969810"/>
        </p:xfrm>
        <a:graphic>
          <a:graphicData uri="http://schemas.openxmlformats.org/drawingml/2006/chart">
            <c:chart xmlns:c="http://schemas.openxmlformats.org/drawingml/2006/chart" xmlns:r="http://schemas.openxmlformats.org/officeDocument/2006/relationships" r:id="rId4"/>
          </a:graphicData>
        </a:graphic>
      </p:graphicFrame>
      <p:sp>
        <p:nvSpPr>
          <p:cNvPr id="506883" name="Rectangle 2"/>
          <p:cNvSpPr>
            <a:spLocks noGrp="1" noChangeArrowheads="1"/>
          </p:cNvSpPr>
          <p:nvPr>
            <p:ph type="title" idx="4294967295"/>
          </p:nvPr>
        </p:nvSpPr>
        <p:spPr>
          <a:xfrm>
            <a:off x="1805314" y="1548378"/>
            <a:ext cx="6674806" cy="677024"/>
          </a:xfrm>
        </p:spPr>
        <p:txBody>
          <a:bodyPr lIns="91031" tIns="45514" rIns="91031" bIns="45514" anchor="t">
            <a:normAutofit fontScale="90000"/>
          </a:bodyPr>
          <a:lstStyle/>
          <a:p>
            <a:pPr>
              <a:lnSpc>
                <a:spcPct val="100000"/>
              </a:lnSpc>
            </a:pPr>
            <a:r>
              <a:rPr lang="en-US" altLang="en-US" sz="2400" dirty="0">
                <a:solidFill>
                  <a:schemeClr val="tx1"/>
                </a:solidFill>
                <a:effectLst/>
                <a:latin typeface="Calibri" panose="020F0502020204030204" pitchFamily="34" charset="0"/>
              </a:rPr>
              <a:t>A Run is a point or group of consecutive points </a:t>
            </a:r>
            <a:r>
              <a:rPr lang="en-US" altLang="en-US" sz="2400" dirty="0" smtClean="0">
                <a:solidFill>
                  <a:schemeClr val="tx1"/>
                </a:solidFill>
                <a:effectLst/>
                <a:latin typeface="Calibri" panose="020F0502020204030204" pitchFamily="34" charset="0"/>
              </a:rPr>
              <a:t>that fall </a:t>
            </a:r>
            <a:r>
              <a:rPr lang="en-US" altLang="en-US" sz="2400" dirty="0">
                <a:solidFill>
                  <a:schemeClr val="tx1"/>
                </a:solidFill>
                <a:effectLst/>
                <a:latin typeface="Calibri" panose="020F0502020204030204" pitchFamily="34" charset="0"/>
              </a:rPr>
              <a:t>on one side of the median</a:t>
            </a:r>
          </a:p>
        </p:txBody>
      </p:sp>
      <p:sp>
        <p:nvSpPr>
          <p:cNvPr id="19460" name="Text Box 3"/>
          <p:cNvSpPr txBox="1">
            <a:spLocks noChangeArrowheads="1"/>
          </p:cNvSpPr>
          <p:nvPr/>
        </p:nvSpPr>
        <p:spPr bwMode="auto">
          <a:xfrm>
            <a:off x="4193088" y="5590172"/>
            <a:ext cx="919541" cy="46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27" tIns="44912" rIns="89827" bIns="44912">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8589" rtl="0" eaLnBrk="0" fontAlgn="base" latinLnBrk="0" hangingPunct="0">
              <a:lnSpc>
                <a:spcPct val="100000"/>
              </a:lnSpc>
              <a:spcBef>
                <a:spcPct val="0"/>
              </a:spcBef>
              <a:spcAft>
                <a:spcPct val="0"/>
              </a:spcAft>
              <a:buClrTx/>
              <a:buSzTx/>
              <a:buFont typeface="Monotype Sorts"/>
              <a:buNone/>
              <a:tabLst/>
              <a:defRPr/>
            </a:pPr>
            <a:r>
              <a:rPr kumimoji="0" lang="en-US" altLang="en-US" sz="2400" b="1"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rPr>
              <a:t>Days</a:t>
            </a:r>
          </a:p>
        </p:txBody>
      </p:sp>
      <p:sp>
        <p:nvSpPr>
          <p:cNvPr id="6" name="Oval 5"/>
          <p:cNvSpPr>
            <a:spLocks noChangeArrowheads="1"/>
          </p:cNvSpPr>
          <p:nvPr/>
        </p:nvSpPr>
        <p:spPr bwMode="auto">
          <a:xfrm>
            <a:off x="1835063" y="3429023"/>
            <a:ext cx="576197" cy="432543"/>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047" tIns="45522" rIns="91047" bIns="4552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271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endParaRPr>
          </a:p>
        </p:txBody>
      </p:sp>
      <p:sp>
        <p:nvSpPr>
          <p:cNvPr id="12" name="Oval 11"/>
          <p:cNvSpPr>
            <a:spLocks noChangeArrowheads="1"/>
          </p:cNvSpPr>
          <p:nvPr/>
        </p:nvSpPr>
        <p:spPr bwMode="auto">
          <a:xfrm>
            <a:off x="1548531" y="3933634"/>
            <a:ext cx="502606" cy="719338"/>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047" tIns="45522" rIns="91047" bIns="4552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271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Arial" pitchFamily="34" charset="0"/>
              <a:ea typeface="MS PGothic" pitchFamily="34" charset="-128"/>
              <a:cs typeface="Arial" pitchFamily="34" charset="0"/>
            </a:endParaRPr>
          </a:p>
        </p:txBody>
      </p:sp>
      <p:sp>
        <p:nvSpPr>
          <p:cNvPr id="20" name="Rectangle 2"/>
          <p:cNvSpPr txBox="1">
            <a:spLocks noChangeArrowheads="1"/>
          </p:cNvSpPr>
          <p:nvPr/>
        </p:nvSpPr>
        <p:spPr bwMode="auto">
          <a:xfrm>
            <a:off x="1039684" y="770776"/>
            <a:ext cx="7287016" cy="677024"/>
          </a:xfrm>
          <a:prstGeom prst="rect">
            <a:avLst/>
          </a:prstGeom>
          <a:noFill/>
          <a:ln w="12700">
            <a:noFill/>
            <a:miter lim="800000"/>
            <a:headEnd/>
            <a:tailEnd/>
          </a:ln>
          <a:effectLst/>
        </p:spPr>
        <p:txBody>
          <a:bodyPr lIns="91031" tIns="45514" rIns="91031" bIns="45514"/>
          <a:lstStyle/>
          <a:p>
            <a:pPr marL="0" marR="0" lvl="0" indent="0" algn="ctr" defTabSz="898589" rtl="0" eaLnBrk="0" fontAlgn="base" latinLnBrk="0" hangingPunct="0">
              <a:lnSpc>
                <a:spcPct val="100000"/>
              </a:lnSpc>
              <a:spcBef>
                <a:spcPct val="0"/>
              </a:spcBef>
              <a:spcAft>
                <a:spcPct val="0"/>
              </a:spcAft>
              <a:buClrTx/>
              <a:buSzTx/>
              <a:buFontTx/>
              <a:buNone/>
              <a:tabLst/>
              <a:defRPr/>
            </a:pPr>
            <a:r>
              <a:rPr kumimoji="0" lang="en-US" sz="4400" b="1" i="0" u="none" strike="noStrike" kern="0" cap="none" spc="0" normalizeH="0" baseline="0" noProof="0" dirty="0">
                <a:ln>
                  <a:noFill/>
                </a:ln>
                <a:solidFill>
                  <a:prstClr val="black"/>
                </a:solidFill>
                <a:effectLst/>
                <a:uLnTx/>
                <a:uFillTx/>
                <a:latin typeface="Calibri" panose="020F0502020204030204" pitchFamily="34" charset="0"/>
                <a:ea typeface="+mn-ea"/>
                <a:cs typeface="Arial" pitchFamily="34" charset="0"/>
              </a:rPr>
              <a:t>  How to </a:t>
            </a:r>
            <a:r>
              <a:rPr kumimoji="0" lang="en-US" sz="4000" b="1" i="0" u="none" strike="noStrike" kern="0" cap="none" spc="0" normalizeH="0" baseline="0" noProof="0" dirty="0">
                <a:ln>
                  <a:noFill/>
                </a:ln>
                <a:solidFill>
                  <a:prstClr val="black"/>
                </a:solidFill>
                <a:effectLst/>
                <a:uLnTx/>
                <a:uFillTx/>
                <a:latin typeface="Calibri" panose="020F0502020204030204" pitchFamily="34" charset="0"/>
                <a:ea typeface="+mn-ea"/>
                <a:cs typeface="Arial" pitchFamily="34" charset="0"/>
              </a:rPr>
              <a:t>Count</a:t>
            </a:r>
            <a:r>
              <a:rPr kumimoji="0" lang="en-US" sz="4400" b="1" i="0" u="none" strike="noStrike" kern="0" cap="none" spc="0" normalizeH="0" baseline="0" noProof="0" dirty="0">
                <a:ln>
                  <a:noFill/>
                </a:ln>
                <a:solidFill>
                  <a:prstClr val="black"/>
                </a:solidFill>
                <a:effectLst/>
                <a:uLnTx/>
                <a:uFillTx/>
                <a:latin typeface="Calibri" panose="020F0502020204030204" pitchFamily="34" charset="0"/>
                <a:ea typeface="+mn-ea"/>
                <a:cs typeface="Arial" pitchFamily="34" charset="0"/>
              </a:rPr>
              <a:t> Runs</a:t>
            </a:r>
          </a:p>
        </p:txBody>
      </p:sp>
      <p:sp>
        <p:nvSpPr>
          <p:cNvPr id="19464" name="Slide Number Placeholder 5"/>
          <p:cNvSpPr txBox="1">
            <a:spLocks noGrp="1"/>
          </p:cNvSpPr>
          <p:nvPr/>
        </p:nvSpPr>
        <p:spPr bwMode="auto">
          <a:xfrm>
            <a:off x="6552702" y="6248366"/>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47" tIns="45522" rIns="91047" bIns="4552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base" latinLnBrk="0" hangingPunct="0">
              <a:lnSpc>
                <a:spcPct val="100000"/>
              </a:lnSpc>
              <a:spcBef>
                <a:spcPct val="0"/>
              </a:spcBef>
              <a:spcAft>
                <a:spcPct val="0"/>
              </a:spcAft>
              <a:buClrTx/>
              <a:buSzTx/>
              <a:buFontTx/>
              <a:buNone/>
              <a:tabLst/>
              <a:defRPr/>
            </a:pPr>
            <a:fld id="{E3931E94-02D9-4B49-BA33-1070D4B27441}" type="slidenum">
              <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rPr>
              <a:pPr marL="0" marR="0" lvl="0" indent="0" algn="r" defTabSz="927100" rtl="0" eaLnBrk="0" fontAlgn="base" latinLnBrk="0" hangingPunct="0">
                <a:lnSpc>
                  <a:spcPct val="100000"/>
                </a:lnSpc>
                <a:spcBef>
                  <a:spcPct val="0"/>
                </a:spcBef>
                <a:spcAft>
                  <a:spcPct val="0"/>
                </a:spcAft>
                <a:buClrTx/>
                <a:buSzTx/>
                <a:buFontTx/>
                <a:buNone/>
                <a:tabLst/>
                <a:defRPr/>
              </a:pPr>
              <a:t>20</a:t>
            </a:fld>
            <a:endPar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endParaRPr>
          </a:p>
        </p:txBody>
      </p:sp>
      <p:sp>
        <p:nvSpPr>
          <p:cNvPr id="19465" name="Text Box 5"/>
          <p:cNvSpPr txBox="1">
            <a:spLocks noChangeArrowheads="1"/>
          </p:cNvSpPr>
          <p:nvPr/>
        </p:nvSpPr>
        <p:spPr bwMode="auto">
          <a:xfrm rot="-5400000">
            <a:off x="-1783727" y="2898694"/>
            <a:ext cx="4297101" cy="46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43" tIns="44920" rIns="89843" bIns="4492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898589" rtl="0" eaLnBrk="1" fontAlgn="base" latinLnBrk="0" hangingPunct="1">
              <a:lnSpc>
                <a:spcPct val="100000"/>
              </a:lnSpc>
              <a:spcBef>
                <a:spcPct val="0"/>
              </a:spcBef>
              <a:spcAft>
                <a:spcPct val="0"/>
              </a:spcAft>
              <a:buClrTx/>
              <a:buSzTx/>
              <a:buFont typeface="Monotype Sorts"/>
              <a:buNone/>
              <a:tabLst/>
              <a:defRPr/>
            </a:pPr>
            <a:r>
              <a:rPr kumimoji="0" lang="en-US" altLang="en-US" sz="2400" b="1" i="0" u="none" strike="noStrike" kern="1200" cap="none" spc="0" normalizeH="0" baseline="0" noProof="0">
                <a:ln>
                  <a:noFill/>
                </a:ln>
                <a:solidFill>
                  <a:srgbClr val="000000"/>
                </a:solidFill>
                <a:effectLst/>
                <a:uLnTx/>
                <a:uFillTx/>
                <a:latin typeface="Arial" pitchFamily="34" charset="0"/>
                <a:ea typeface="+mn-ea"/>
                <a:cs typeface="Arial" pitchFamily="34" charset="0"/>
              </a:rPr>
              <a:t>Fasting Blood Sugar (mg/dl)</a:t>
            </a:r>
          </a:p>
        </p:txBody>
      </p:sp>
    </p:spTree>
    <p:custDataLst>
      <p:tags r:id="rId1"/>
    </p:custDataLst>
    <p:extLst>
      <p:ext uri="{BB962C8B-B14F-4D97-AF65-F5344CB8AC3E}">
        <p14:creationId xmlns:p14="http://schemas.microsoft.com/office/powerpoint/2010/main" val="9436739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68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ppt_x"/>
                                          </p:val>
                                        </p:tav>
                                        <p:tav tm="100000">
                                          <p:val>
                                            <p:strVal val="#ppt_x"/>
                                          </p:val>
                                        </p:tav>
                                      </p:tavLst>
                                    </p:anim>
                                    <p:anim calcmode="lin" valueType="num">
                                      <p:cBhvr additive="base">
                                        <p:cTn id="1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6883" grpId="0"/>
      <p:bldP spid="6" grpId="0" animBg="1"/>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63880" y="673321"/>
            <a:ext cx="7816241" cy="1309091"/>
          </a:xfrm>
        </p:spPr>
        <p:txBody>
          <a:bodyPr lIns="90966" tIns="45482" rIns="90966" bIns="45482" anchor="t">
            <a:noAutofit/>
          </a:bodyPr>
          <a:lstStyle/>
          <a:p>
            <a:r>
              <a:rPr lang="en-US" altLang="en-US" b="1" dirty="0" smtClean="0"/>
              <a:t>Non-Random Patterns</a:t>
            </a:r>
            <a:br>
              <a:rPr lang="en-US" altLang="en-US" b="1" dirty="0" smtClean="0"/>
            </a:br>
            <a:r>
              <a:rPr lang="en-US" altLang="en-US" b="1" dirty="0" smtClean="0"/>
              <a:t>on Run Charts</a:t>
            </a:r>
          </a:p>
        </p:txBody>
      </p:sp>
      <p:sp>
        <p:nvSpPr>
          <p:cNvPr id="12291" name="Rectangle 3"/>
          <p:cNvSpPr>
            <a:spLocks noGrp="1" noChangeArrowheads="1"/>
          </p:cNvSpPr>
          <p:nvPr>
            <p:ph type="body" idx="1"/>
          </p:nvPr>
        </p:nvSpPr>
        <p:spPr>
          <a:xfrm>
            <a:off x="663880" y="2025929"/>
            <a:ext cx="7816241" cy="4186178"/>
          </a:xfrm>
        </p:spPr>
        <p:txBody>
          <a:bodyPr lIns="90966" tIns="45482" rIns="90966" bIns="45482"/>
          <a:lstStyle/>
          <a:p>
            <a:pPr>
              <a:lnSpc>
                <a:spcPct val="80000"/>
              </a:lnSpc>
            </a:pPr>
            <a:r>
              <a:rPr lang="en-US" altLang="en-US" sz="2800" dirty="0">
                <a:solidFill>
                  <a:schemeClr val="tx2"/>
                </a:solidFill>
              </a:rPr>
              <a:t>The presence of a </a:t>
            </a:r>
            <a:r>
              <a:rPr lang="en-US" altLang="en-US" sz="2800" u="sng" dirty="0">
                <a:solidFill>
                  <a:schemeClr val="tx2"/>
                </a:solidFill>
              </a:rPr>
              <a:t>shift</a:t>
            </a:r>
            <a:r>
              <a:rPr lang="en-US" altLang="en-US" sz="2800" dirty="0">
                <a:solidFill>
                  <a:schemeClr val="tx2"/>
                </a:solidFill>
              </a:rPr>
              <a:t> in the process</a:t>
            </a:r>
          </a:p>
          <a:p>
            <a:pPr lvl="1">
              <a:lnSpc>
                <a:spcPct val="80000"/>
              </a:lnSpc>
            </a:pPr>
            <a:r>
              <a:rPr lang="en-US" altLang="en-US" sz="2400" dirty="0">
                <a:solidFill>
                  <a:schemeClr val="tx2"/>
                </a:solidFill>
              </a:rPr>
              <a:t>A run that is too long (6 or more consecutive points on one side of the median)</a:t>
            </a:r>
          </a:p>
          <a:p>
            <a:pPr>
              <a:lnSpc>
                <a:spcPct val="80000"/>
              </a:lnSpc>
            </a:pPr>
            <a:r>
              <a:rPr lang="en-US" altLang="en-US" sz="2800" dirty="0" smtClean="0">
                <a:solidFill>
                  <a:schemeClr val="tx2"/>
                </a:solidFill>
              </a:rPr>
              <a:t>The </a:t>
            </a:r>
            <a:r>
              <a:rPr lang="en-US" altLang="en-US" sz="2800" dirty="0">
                <a:solidFill>
                  <a:schemeClr val="tx2"/>
                </a:solidFill>
              </a:rPr>
              <a:t>presence of a </a:t>
            </a:r>
            <a:r>
              <a:rPr lang="en-US" altLang="en-US" sz="2800" u="sng" dirty="0">
                <a:solidFill>
                  <a:schemeClr val="tx2"/>
                </a:solidFill>
              </a:rPr>
              <a:t>trend</a:t>
            </a:r>
          </a:p>
          <a:p>
            <a:pPr lvl="1">
              <a:lnSpc>
                <a:spcPct val="80000"/>
              </a:lnSpc>
            </a:pPr>
            <a:r>
              <a:rPr lang="en-US" altLang="en-US" sz="2400" dirty="0">
                <a:solidFill>
                  <a:schemeClr val="tx2"/>
                </a:solidFill>
              </a:rPr>
              <a:t>A run with consecutive increases or decreases in data (5 or more consecutive points)</a:t>
            </a:r>
          </a:p>
          <a:p>
            <a:pPr>
              <a:lnSpc>
                <a:spcPct val="80000"/>
              </a:lnSpc>
            </a:pPr>
            <a:r>
              <a:rPr lang="en-US" altLang="en-US" sz="2800" dirty="0">
                <a:solidFill>
                  <a:schemeClr val="tx2"/>
                </a:solidFill>
              </a:rPr>
              <a:t>The presence of </a:t>
            </a:r>
            <a:r>
              <a:rPr lang="en-US" altLang="en-US" sz="2800" u="sng" dirty="0">
                <a:solidFill>
                  <a:schemeClr val="tx2"/>
                </a:solidFill>
              </a:rPr>
              <a:t>too much or too little variability</a:t>
            </a:r>
            <a:r>
              <a:rPr lang="en-US" altLang="en-US" sz="2800" dirty="0">
                <a:solidFill>
                  <a:schemeClr val="tx2"/>
                </a:solidFill>
              </a:rPr>
              <a:t> </a:t>
            </a:r>
          </a:p>
          <a:p>
            <a:pPr lvl="1">
              <a:lnSpc>
                <a:spcPct val="80000"/>
              </a:lnSpc>
            </a:pPr>
            <a:r>
              <a:rPr lang="en-US" altLang="en-US" sz="2400" dirty="0">
                <a:solidFill>
                  <a:schemeClr val="tx2"/>
                </a:solidFill>
              </a:rPr>
              <a:t>Too few or too many runs (depends on number of points on the chart)</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21</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
        <p:nvSpPr>
          <p:cNvPr id="6" name="TextBox 5"/>
          <p:cNvSpPr txBox="1"/>
          <p:nvPr/>
        </p:nvSpPr>
        <p:spPr>
          <a:xfrm>
            <a:off x="137811" y="5981524"/>
            <a:ext cx="4943367" cy="337316"/>
          </a:xfrm>
          <a:prstGeom prst="rect">
            <a:avLst/>
          </a:prstGeom>
          <a:noFill/>
        </p:spPr>
        <p:txBody>
          <a:bodyPr wrap="none" lIns="89811" tIns="44904" rIns="89811" bIns="44904">
            <a:spAutoFit/>
          </a:bodyPr>
          <a:lstStyle/>
          <a:p>
            <a:pPr marL="0" marR="0" lvl="0" indent="0" algn="l" defTabSz="454905"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err="1">
                <a:ln>
                  <a:noFill/>
                </a:ln>
                <a:solidFill>
                  <a:prstClr val="white"/>
                </a:solidFill>
                <a:effectLst/>
                <a:uLnTx/>
                <a:uFillTx/>
                <a:latin typeface="Calibri"/>
                <a:ea typeface="+mn-ea"/>
                <a:cs typeface="+mn-cs"/>
              </a:rPr>
              <a:t>Perla</a:t>
            </a:r>
            <a:r>
              <a:rPr kumimoji="0" lang="en-US" sz="1600" b="0" i="1" u="none" strike="noStrike" kern="1200" cap="none" spc="0" normalizeH="0" baseline="0" noProof="0" dirty="0">
                <a:ln>
                  <a:noFill/>
                </a:ln>
                <a:solidFill>
                  <a:prstClr val="white"/>
                </a:solidFill>
                <a:effectLst/>
                <a:uLnTx/>
                <a:uFillTx/>
                <a:latin typeface="Calibri"/>
                <a:ea typeface="+mn-ea"/>
                <a:cs typeface="+mn-cs"/>
              </a:rPr>
              <a:t>, Provost, and Murray.  BMJ </a:t>
            </a:r>
            <a:r>
              <a:rPr kumimoji="0" lang="en-US" sz="1600" b="0" i="1" u="none" strike="noStrike" kern="1200" cap="none" spc="0" normalizeH="0" baseline="0" noProof="0" dirty="0" err="1">
                <a:ln>
                  <a:noFill/>
                </a:ln>
                <a:solidFill>
                  <a:prstClr val="white"/>
                </a:solidFill>
                <a:effectLst/>
                <a:uLnTx/>
                <a:uFillTx/>
                <a:latin typeface="Calibri"/>
                <a:ea typeface="+mn-ea"/>
                <a:cs typeface="+mn-cs"/>
              </a:rPr>
              <a:t>Qual</a:t>
            </a:r>
            <a:r>
              <a:rPr kumimoji="0" lang="en-US" sz="1600" b="0" i="1" u="none" strike="noStrike" kern="1200" cap="none" spc="0" normalizeH="0" baseline="0" noProof="0" dirty="0">
                <a:ln>
                  <a:noFill/>
                </a:ln>
                <a:solidFill>
                  <a:prstClr val="white"/>
                </a:solidFill>
                <a:effectLst/>
                <a:uLnTx/>
                <a:uFillTx/>
                <a:latin typeface="Calibri"/>
                <a:ea typeface="+mn-ea"/>
                <a:cs typeface="+mn-cs"/>
              </a:rPr>
              <a:t> </a:t>
            </a:r>
            <a:r>
              <a:rPr kumimoji="0" lang="en-US" sz="1600" b="0" i="1" u="none" strike="noStrike" kern="1200" cap="none" spc="0" normalizeH="0" baseline="0" noProof="0" dirty="0" err="1">
                <a:ln>
                  <a:noFill/>
                </a:ln>
                <a:solidFill>
                  <a:prstClr val="white"/>
                </a:solidFill>
                <a:effectLst/>
                <a:uLnTx/>
                <a:uFillTx/>
                <a:latin typeface="Calibri"/>
                <a:ea typeface="+mn-ea"/>
                <a:cs typeface="+mn-cs"/>
              </a:rPr>
              <a:t>Saf</a:t>
            </a:r>
            <a:r>
              <a:rPr kumimoji="0" lang="en-US" sz="1600" b="0" i="1" u="none" strike="noStrike" kern="1200" cap="none" spc="0" normalizeH="0" baseline="0" noProof="0" dirty="0">
                <a:ln>
                  <a:noFill/>
                </a:ln>
                <a:solidFill>
                  <a:prstClr val="white"/>
                </a:solidFill>
                <a:effectLst/>
                <a:uLnTx/>
                <a:uFillTx/>
                <a:latin typeface="Calibri"/>
                <a:ea typeface="+mn-ea"/>
                <a:cs typeface="+mn-cs"/>
              </a:rPr>
              <a:t>. 2011;20:46-51</a:t>
            </a:r>
          </a:p>
        </p:txBody>
      </p:sp>
    </p:spTree>
    <p:extLst>
      <p:ext uri="{BB962C8B-B14F-4D97-AF65-F5344CB8AC3E}">
        <p14:creationId xmlns:p14="http://schemas.microsoft.com/office/powerpoint/2010/main" val="308496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4"/>
          <p:cNvSpPr txBox="1">
            <a:spLocks noChangeArrowheads="1"/>
          </p:cNvSpPr>
          <p:nvPr/>
        </p:nvSpPr>
        <p:spPr bwMode="auto">
          <a:xfrm>
            <a:off x="62630" y="6513219"/>
            <a:ext cx="8928970" cy="338154"/>
          </a:xfrm>
          <a:prstGeom prst="rect">
            <a:avLst/>
          </a:prstGeom>
          <a:solidFill>
            <a:schemeClr val="bg1"/>
          </a:solidFill>
          <a:ln>
            <a:noFill/>
          </a:ln>
          <a:extLst/>
        </p:spPr>
        <p:txBody>
          <a:bodyPr wrap="square" lIns="91047" tIns="45522" rIns="91047" bIns="45522">
            <a:spAutoFit/>
          </a:bodyPr>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ctr" defTabSz="9271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dirty="0">
                <a:ln>
                  <a:noFill/>
                </a:ln>
                <a:solidFill>
                  <a:srgbClr val="000000"/>
                </a:solidFill>
                <a:effectLst/>
                <a:uLnTx/>
                <a:uFillTx/>
                <a:latin typeface="Calibri" pitchFamily="34" charset="0"/>
                <a:ea typeface="+mn-ea"/>
                <a:cs typeface="Arial" pitchFamily="34" charset="0"/>
              </a:rPr>
              <a:t>Source:  </a:t>
            </a:r>
            <a:r>
              <a:rPr kumimoji="0" lang="en-US" altLang="en-US" sz="1600" b="0" i="1" u="none" strike="noStrike" kern="1200" cap="none" spc="0" normalizeH="0" baseline="0" noProof="0" dirty="0">
                <a:ln>
                  <a:noFill/>
                </a:ln>
                <a:solidFill>
                  <a:srgbClr val="000000"/>
                </a:solidFill>
                <a:effectLst/>
                <a:uLnTx/>
                <a:uFillTx/>
                <a:latin typeface="Times New Roman" pitchFamily="18" charset="0"/>
                <a:ea typeface="+mn-ea"/>
                <a:cs typeface="Arial" pitchFamily="34" charset="0"/>
              </a:rPr>
              <a:t>Perla, Provost, and Murray.  BMJ </a:t>
            </a:r>
            <a:r>
              <a:rPr kumimoji="0" lang="en-US" altLang="en-US" sz="1600" b="0" i="1" u="none" strike="noStrike" kern="1200" cap="none" spc="0" normalizeH="0" baseline="0" noProof="0" dirty="0" err="1">
                <a:ln>
                  <a:noFill/>
                </a:ln>
                <a:solidFill>
                  <a:srgbClr val="000000"/>
                </a:solidFill>
                <a:effectLst/>
                <a:uLnTx/>
                <a:uFillTx/>
                <a:latin typeface="Times New Roman" pitchFamily="18" charset="0"/>
                <a:ea typeface="+mn-ea"/>
                <a:cs typeface="Arial" pitchFamily="34" charset="0"/>
              </a:rPr>
              <a:t>Qual</a:t>
            </a:r>
            <a:r>
              <a:rPr kumimoji="0" lang="en-US" altLang="en-US" sz="1600" b="0" i="1" u="none" strike="noStrike" kern="1200" cap="none" spc="0" normalizeH="0" baseline="0" noProof="0" dirty="0">
                <a:ln>
                  <a:noFill/>
                </a:ln>
                <a:solidFill>
                  <a:srgbClr val="000000"/>
                </a:solidFill>
                <a:effectLst/>
                <a:uLnTx/>
                <a:uFillTx/>
                <a:latin typeface="Times New Roman" pitchFamily="18" charset="0"/>
                <a:ea typeface="+mn-ea"/>
                <a:cs typeface="Arial" pitchFamily="34" charset="0"/>
              </a:rPr>
              <a:t> </a:t>
            </a:r>
            <a:r>
              <a:rPr kumimoji="0" lang="en-US" altLang="en-US" sz="1600" b="0" i="1" u="none" strike="noStrike" kern="1200" cap="none" spc="0" normalizeH="0" baseline="0" noProof="0" dirty="0" err="1">
                <a:ln>
                  <a:noFill/>
                </a:ln>
                <a:solidFill>
                  <a:srgbClr val="000000"/>
                </a:solidFill>
                <a:effectLst/>
                <a:uLnTx/>
                <a:uFillTx/>
                <a:latin typeface="Times New Roman" pitchFamily="18" charset="0"/>
                <a:ea typeface="+mn-ea"/>
                <a:cs typeface="Arial" pitchFamily="34" charset="0"/>
              </a:rPr>
              <a:t>Saf</a:t>
            </a:r>
            <a:r>
              <a:rPr kumimoji="0" lang="en-US" altLang="en-US" sz="1600" b="0" i="1" u="none" strike="noStrike" kern="1200" cap="none" spc="0" normalizeH="0" baseline="0" noProof="0" dirty="0">
                <a:ln>
                  <a:noFill/>
                </a:ln>
                <a:solidFill>
                  <a:srgbClr val="000000"/>
                </a:solidFill>
                <a:effectLst/>
                <a:uLnTx/>
                <a:uFillTx/>
                <a:latin typeface="Times New Roman" pitchFamily="18" charset="0"/>
                <a:ea typeface="+mn-ea"/>
                <a:cs typeface="Arial" pitchFamily="34" charset="0"/>
              </a:rPr>
              <a:t>. 2011;20:46-51</a:t>
            </a:r>
          </a:p>
        </p:txBody>
      </p:sp>
      <p:sp>
        <p:nvSpPr>
          <p:cNvPr id="18435" name="Slide Number Placeholder 5"/>
          <p:cNvSpPr txBox="1">
            <a:spLocks noGrp="1"/>
          </p:cNvSpPr>
          <p:nvPr/>
        </p:nvSpPr>
        <p:spPr bwMode="auto">
          <a:xfrm>
            <a:off x="6552702" y="6248366"/>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47" tIns="45522" rIns="91047" bIns="4552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base" latinLnBrk="0" hangingPunct="0">
              <a:lnSpc>
                <a:spcPct val="100000"/>
              </a:lnSpc>
              <a:spcBef>
                <a:spcPct val="0"/>
              </a:spcBef>
              <a:spcAft>
                <a:spcPct val="0"/>
              </a:spcAft>
              <a:buClrTx/>
              <a:buSzTx/>
              <a:buFontTx/>
              <a:buNone/>
              <a:tabLst/>
              <a:defRPr/>
            </a:pPr>
            <a:fld id="{6B9D777E-F237-4965-9F12-37680F4BBA11}" type="slidenum">
              <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rPr>
              <a:pPr marL="0" marR="0" lvl="0" indent="0" algn="r" defTabSz="927100" rtl="0" eaLnBrk="0" fontAlgn="base" latinLnBrk="0" hangingPunct="0">
                <a:lnSpc>
                  <a:spcPct val="100000"/>
                </a:lnSpc>
                <a:spcBef>
                  <a:spcPct val="0"/>
                </a:spcBef>
                <a:spcAft>
                  <a:spcPct val="0"/>
                </a:spcAft>
                <a:buClrTx/>
                <a:buSzTx/>
                <a:buFontTx/>
                <a:buNone/>
                <a:tabLst/>
                <a:defRPr/>
              </a:pPr>
              <a:t>22</a:t>
            </a:fld>
            <a:endPar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endParaRPr>
          </a:p>
        </p:txBody>
      </p:sp>
      <p:graphicFrame>
        <p:nvGraphicFramePr>
          <p:cNvPr id="6" name="Table 5"/>
          <p:cNvGraphicFramePr>
            <a:graphicFrameLocks noGrp="1"/>
          </p:cNvGraphicFramePr>
          <p:nvPr>
            <p:extLst/>
          </p:nvPr>
        </p:nvGraphicFramePr>
        <p:xfrm>
          <a:off x="217716" y="685806"/>
          <a:ext cx="8752113" cy="5800355"/>
        </p:xfrm>
        <a:graphic>
          <a:graphicData uri="http://schemas.openxmlformats.org/drawingml/2006/table">
            <a:tbl>
              <a:tblPr>
                <a:tableStyleId>{3C2FFA5D-87B4-456A-9821-1D502468CF0F}</a:tableStyleId>
              </a:tblPr>
              <a:tblGrid>
                <a:gridCol w="3613257">
                  <a:extLst>
                    <a:ext uri="{9D8B030D-6E8A-4147-A177-3AD203B41FA5}">
                      <a16:colId xmlns:a16="http://schemas.microsoft.com/office/drawing/2014/main" val="20000"/>
                    </a:ext>
                  </a:extLst>
                </a:gridCol>
                <a:gridCol w="2649722">
                  <a:extLst>
                    <a:ext uri="{9D8B030D-6E8A-4147-A177-3AD203B41FA5}">
                      <a16:colId xmlns:a16="http://schemas.microsoft.com/office/drawing/2014/main" val="20001"/>
                    </a:ext>
                  </a:extLst>
                </a:gridCol>
                <a:gridCol w="2489134">
                  <a:extLst>
                    <a:ext uri="{9D8B030D-6E8A-4147-A177-3AD203B41FA5}">
                      <a16:colId xmlns:a16="http://schemas.microsoft.com/office/drawing/2014/main" val="20002"/>
                    </a:ext>
                  </a:extLst>
                </a:gridCol>
              </a:tblGrid>
              <a:tr h="415421">
                <a:tc gridSpan="3">
                  <a:txBody>
                    <a:bodyPr/>
                    <a:lstStyle/>
                    <a:p>
                      <a:pPr algn="l" fontAlgn="b"/>
                      <a:r>
                        <a:rPr lang="en-US" sz="1800" b="1" u="none" strike="noStrike" dirty="0" smtClean="0"/>
                        <a:t>Table. Runs Rule Guidance</a:t>
                      </a:r>
                      <a:endParaRPr lang="en-US" sz="1800" b="1" i="0" u="none" strike="noStrike" dirty="0">
                        <a:solidFill>
                          <a:srgbClr val="000000"/>
                        </a:solidFill>
                        <a:latin typeface="Calibri"/>
                      </a:endParaRPr>
                    </a:p>
                  </a:txBody>
                  <a:tcPr marL="7475" marR="7475" marT="7482"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796985">
                <a:tc>
                  <a:txBody>
                    <a:bodyPr/>
                    <a:lstStyle/>
                    <a:p>
                      <a:pPr algn="ctr" fontAlgn="b"/>
                      <a:r>
                        <a:rPr lang="en-US" sz="1600" b="1" u="none" strike="noStrike" dirty="0"/>
                        <a:t>Number of observations excluding points on the </a:t>
                      </a:r>
                      <a:r>
                        <a:rPr lang="en-US" sz="1600" b="1" u="none" strike="noStrike" dirty="0" smtClean="0"/>
                        <a:t>median</a:t>
                      </a:r>
                      <a:endParaRPr lang="en-US" sz="1600" b="1" i="0" u="none" strike="noStrike" dirty="0">
                        <a:solidFill>
                          <a:srgbClr val="000000"/>
                        </a:solidFill>
                        <a:latin typeface="Calibri"/>
                      </a:endParaRPr>
                    </a:p>
                  </a:txBody>
                  <a:tcPr marL="7475" marR="7475" marT="7482" marB="0" anchor="ctr"/>
                </a:tc>
                <a:tc>
                  <a:txBody>
                    <a:bodyPr/>
                    <a:lstStyle/>
                    <a:p>
                      <a:pPr algn="ctr" fontAlgn="b"/>
                      <a:r>
                        <a:rPr lang="en-US" sz="1600" b="1" u="none" strike="noStrike" dirty="0"/>
                        <a:t>Lower limit for the number of runs</a:t>
                      </a:r>
                      <a:endParaRPr lang="en-US" sz="1600" b="1" i="0" u="none" strike="noStrike" dirty="0">
                        <a:solidFill>
                          <a:srgbClr val="000000"/>
                        </a:solidFill>
                        <a:latin typeface="Calibri"/>
                      </a:endParaRPr>
                    </a:p>
                  </a:txBody>
                  <a:tcPr marL="7475" marR="7475" marT="7482" marB="0" anchor="ctr"/>
                </a:tc>
                <a:tc>
                  <a:txBody>
                    <a:bodyPr/>
                    <a:lstStyle/>
                    <a:p>
                      <a:pPr algn="ctr" fontAlgn="b"/>
                      <a:r>
                        <a:rPr lang="en-US" sz="1600" b="1" u="none" strike="noStrike" dirty="0"/>
                        <a:t>Upper limit for the number of runs</a:t>
                      </a:r>
                      <a:endParaRPr lang="en-US" sz="1600" b="1" i="0" u="none" strike="noStrike" dirty="0">
                        <a:solidFill>
                          <a:srgbClr val="000000"/>
                        </a:solidFill>
                        <a:latin typeface="Calibri"/>
                      </a:endParaRPr>
                    </a:p>
                  </a:txBody>
                  <a:tcPr marL="7475" marR="7475" marT="7482" marB="0" anchor="ctr"/>
                </a:tc>
                <a:extLst>
                  <a:ext uri="{0D108BD9-81ED-4DB2-BD59-A6C34878D82A}">
                    <a16:rowId xmlns:a16="http://schemas.microsoft.com/office/drawing/2014/main" val="10001"/>
                  </a:ext>
                </a:extLst>
              </a:tr>
              <a:tr h="241471">
                <a:tc>
                  <a:txBody>
                    <a:bodyPr/>
                    <a:lstStyle/>
                    <a:p>
                      <a:pPr algn="ctr" fontAlgn="b"/>
                      <a:r>
                        <a:rPr lang="en-US" sz="1400" b="1" u="none" strike="noStrike" dirty="0" smtClean="0"/>
                        <a:t>13</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a:t>4</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smtClean="0"/>
                        <a:t>11</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02"/>
                  </a:ext>
                </a:extLst>
              </a:tr>
              <a:tr h="241471">
                <a:tc>
                  <a:txBody>
                    <a:bodyPr/>
                    <a:lstStyle/>
                    <a:p>
                      <a:pPr algn="ctr" fontAlgn="b"/>
                      <a:r>
                        <a:rPr lang="en-US" sz="1400" b="1" u="none" strike="noStrike" dirty="0"/>
                        <a:t>14</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a:t>4</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smtClean="0"/>
                        <a:t>12</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03"/>
                  </a:ext>
                </a:extLst>
              </a:tr>
              <a:tr h="241471">
                <a:tc>
                  <a:txBody>
                    <a:bodyPr/>
                    <a:lstStyle/>
                    <a:p>
                      <a:pPr algn="ctr" fontAlgn="b"/>
                      <a:r>
                        <a:rPr lang="en-US" sz="1400" b="1" u="none" strike="noStrike" dirty="0"/>
                        <a:t>15</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smtClean="0"/>
                        <a:t>5</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a:t>12</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04"/>
                  </a:ext>
                </a:extLst>
              </a:tr>
              <a:tr h="241471">
                <a:tc>
                  <a:txBody>
                    <a:bodyPr/>
                    <a:lstStyle/>
                    <a:p>
                      <a:pPr algn="ctr" fontAlgn="b"/>
                      <a:r>
                        <a:rPr lang="en-US" sz="1400" b="1" u="none" strike="noStrike"/>
                        <a:t>16</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a:t>5</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smtClean="0"/>
                        <a:t>13</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05"/>
                  </a:ext>
                </a:extLst>
              </a:tr>
              <a:tr h="241471">
                <a:tc>
                  <a:txBody>
                    <a:bodyPr/>
                    <a:lstStyle/>
                    <a:p>
                      <a:pPr algn="ctr" fontAlgn="b"/>
                      <a:r>
                        <a:rPr lang="en-US" sz="1400" b="1" u="none" strike="noStrike"/>
                        <a:t>17</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a:t>5</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a:t>13</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06"/>
                  </a:ext>
                </a:extLst>
              </a:tr>
              <a:tr h="241471">
                <a:tc>
                  <a:txBody>
                    <a:bodyPr/>
                    <a:lstStyle/>
                    <a:p>
                      <a:pPr algn="ctr" fontAlgn="b"/>
                      <a:r>
                        <a:rPr lang="en-US" sz="1400" b="1" u="none" strike="noStrike"/>
                        <a:t>18</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a:t>6</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14</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07"/>
                  </a:ext>
                </a:extLst>
              </a:tr>
              <a:tr h="241471">
                <a:tc>
                  <a:txBody>
                    <a:bodyPr/>
                    <a:lstStyle/>
                    <a:p>
                      <a:pPr algn="ctr" fontAlgn="b"/>
                      <a:r>
                        <a:rPr lang="en-US" sz="1400" b="1" u="none" strike="noStrike"/>
                        <a:t>19</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a:t>6</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15</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08"/>
                  </a:ext>
                </a:extLst>
              </a:tr>
              <a:tr h="241471">
                <a:tc>
                  <a:txBody>
                    <a:bodyPr/>
                    <a:lstStyle/>
                    <a:p>
                      <a:pPr algn="ctr" fontAlgn="b"/>
                      <a:r>
                        <a:rPr lang="en-US" sz="1400" b="1" u="none" strike="noStrike"/>
                        <a:t>20</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a:t>6</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16</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09"/>
                  </a:ext>
                </a:extLst>
              </a:tr>
              <a:tr h="241471">
                <a:tc>
                  <a:txBody>
                    <a:bodyPr/>
                    <a:lstStyle/>
                    <a:p>
                      <a:pPr algn="ctr" fontAlgn="b"/>
                      <a:r>
                        <a:rPr lang="en-US" sz="1400" b="1" u="none" strike="noStrike"/>
                        <a:t>21</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a:t>7</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16</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0"/>
                  </a:ext>
                </a:extLst>
              </a:tr>
              <a:tr h="241471">
                <a:tc>
                  <a:txBody>
                    <a:bodyPr/>
                    <a:lstStyle/>
                    <a:p>
                      <a:pPr algn="ctr" fontAlgn="b"/>
                      <a:r>
                        <a:rPr lang="en-US" sz="1400" b="1" u="none" strike="noStrike"/>
                        <a:t>22</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a:t>7</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17</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1"/>
                  </a:ext>
                </a:extLst>
              </a:tr>
              <a:tr h="241471">
                <a:tc>
                  <a:txBody>
                    <a:bodyPr/>
                    <a:lstStyle/>
                    <a:p>
                      <a:pPr algn="ctr" fontAlgn="b"/>
                      <a:r>
                        <a:rPr lang="en-US" sz="1400" b="1" u="none" strike="noStrike"/>
                        <a:t>23</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7</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smtClean="0"/>
                        <a:t>17</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2"/>
                  </a:ext>
                </a:extLst>
              </a:tr>
              <a:tr h="241471">
                <a:tc>
                  <a:txBody>
                    <a:bodyPr/>
                    <a:lstStyle/>
                    <a:p>
                      <a:pPr algn="ctr" fontAlgn="b"/>
                      <a:r>
                        <a:rPr lang="en-US" sz="1400" b="1" u="none" strike="noStrike"/>
                        <a:t>24</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a:t>8</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18</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3"/>
                  </a:ext>
                </a:extLst>
              </a:tr>
              <a:tr h="241471">
                <a:tc>
                  <a:txBody>
                    <a:bodyPr/>
                    <a:lstStyle/>
                    <a:p>
                      <a:pPr algn="ctr" fontAlgn="b"/>
                      <a:r>
                        <a:rPr lang="en-US" sz="1400" b="1" u="none" strike="noStrike"/>
                        <a:t>25</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8</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smtClean="0"/>
                        <a:t>18</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4"/>
                  </a:ext>
                </a:extLst>
              </a:tr>
              <a:tr h="241471">
                <a:tc>
                  <a:txBody>
                    <a:bodyPr/>
                    <a:lstStyle/>
                    <a:p>
                      <a:pPr algn="ctr" fontAlgn="b"/>
                      <a:r>
                        <a:rPr lang="en-US" sz="1400" b="1" u="none" strike="noStrike"/>
                        <a:t>26</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a:t>9</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19</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5"/>
                  </a:ext>
                </a:extLst>
              </a:tr>
              <a:tr h="241471">
                <a:tc>
                  <a:txBody>
                    <a:bodyPr/>
                    <a:lstStyle/>
                    <a:p>
                      <a:pPr algn="ctr" fontAlgn="b"/>
                      <a:r>
                        <a:rPr lang="en-US" sz="1400" b="1" u="none" strike="noStrike"/>
                        <a:t>27</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10</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dirty="0"/>
                        <a:t>19</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6"/>
                  </a:ext>
                </a:extLst>
              </a:tr>
              <a:tr h="241471">
                <a:tc>
                  <a:txBody>
                    <a:bodyPr/>
                    <a:lstStyle/>
                    <a:p>
                      <a:pPr algn="ctr" fontAlgn="b"/>
                      <a:r>
                        <a:rPr lang="en-US" sz="1400" b="1" u="none" strike="noStrike" dirty="0"/>
                        <a:t>28</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a:t>10</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smtClean="0"/>
                        <a:t>20</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7"/>
                  </a:ext>
                </a:extLst>
              </a:tr>
              <a:tr h="241471">
                <a:tc>
                  <a:txBody>
                    <a:bodyPr/>
                    <a:lstStyle/>
                    <a:p>
                      <a:pPr algn="ctr" fontAlgn="b"/>
                      <a:r>
                        <a:rPr lang="en-US" sz="1400" b="1" u="none" strike="noStrike"/>
                        <a:t>29</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a:t>10</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a:t>20</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8"/>
                  </a:ext>
                </a:extLst>
              </a:tr>
              <a:tr h="241471">
                <a:tc>
                  <a:txBody>
                    <a:bodyPr/>
                    <a:lstStyle/>
                    <a:p>
                      <a:pPr algn="ctr" fontAlgn="b"/>
                      <a:r>
                        <a:rPr lang="en-US" sz="1400" b="1" u="none" strike="noStrike" dirty="0"/>
                        <a:t>30</a:t>
                      </a:r>
                      <a:endParaRPr lang="en-US" sz="1400" b="1" i="0" u="none" strike="noStrike" dirty="0">
                        <a:solidFill>
                          <a:srgbClr val="000000"/>
                        </a:solidFill>
                        <a:latin typeface="Calibri"/>
                      </a:endParaRPr>
                    </a:p>
                  </a:txBody>
                  <a:tcPr marL="7475" marR="7475" marT="7482" marB="0" anchor="b"/>
                </a:tc>
                <a:tc>
                  <a:txBody>
                    <a:bodyPr/>
                    <a:lstStyle/>
                    <a:p>
                      <a:pPr algn="ctr" fontAlgn="b"/>
                      <a:r>
                        <a:rPr lang="en-US" sz="1400" b="1" u="none" strike="noStrike"/>
                        <a:t>11</a:t>
                      </a:r>
                      <a:endParaRPr lang="en-US" sz="1400" b="1" i="0" u="none" strike="noStrike">
                        <a:solidFill>
                          <a:srgbClr val="000000"/>
                        </a:solidFill>
                        <a:latin typeface="Calibri"/>
                      </a:endParaRPr>
                    </a:p>
                  </a:txBody>
                  <a:tcPr marL="7475" marR="7475" marT="7482" marB="0" anchor="b"/>
                </a:tc>
                <a:tc>
                  <a:txBody>
                    <a:bodyPr/>
                    <a:lstStyle/>
                    <a:p>
                      <a:pPr algn="ctr" fontAlgn="b"/>
                      <a:r>
                        <a:rPr lang="en-US" sz="1400" b="1" u="none" strike="noStrike" dirty="0"/>
                        <a:t>21</a:t>
                      </a:r>
                      <a:endParaRPr lang="en-US" sz="1400" b="1" i="0" u="none" strike="noStrike" dirty="0">
                        <a:solidFill>
                          <a:srgbClr val="000000"/>
                        </a:solidFill>
                        <a:latin typeface="Calibri"/>
                      </a:endParaRPr>
                    </a:p>
                  </a:txBody>
                  <a:tcPr marL="7475" marR="7475" marT="7482" marB="0" anchor="b"/>
                </a:tc>
                <a:extLst>
                  <a:ext uri="{0D108BD9-81ED-4DB2-BD59-A6C34878D82A}">
                    <a16:rowId xmlns:a16="http://schemas.microsoft.com/office/drawing/2014/main" val="10019"/>
                  </a:ext>
                </a:extLst>
              </a:tr>
              <a:tr h="241471">
                <a:tc>
                  <a:txBody>
                    <a:bodyPr/>
                    <a:lstStyle/>
                    <a:p>
                      <a:pPr algn="ctr" fontAlgn="b"/>
                      <a:r>
                        <a:rPr lang="en-US" sz="1400" b="1" i="0" u="none" strike="noStrike" dirty="0" smtClean="0">
                          <a:solidFill>
                            <a:srgbClr val="000000"/>
                          </a:solidFill>
                          <a:latin typeface="+mn-lt"/>
                        </a:rPr>
                        <a:t>31</a:t>
                      </a:r>
                      <a:endParaRPr lang="en-US" sz="1400" b="1" i="0" u="none" strike="noStrike" dirty="0">
                        <a:solidFill>
                          <a:srgbClr val="000000"/>
                        </a:solidFill>
                        <a:latin typeface="+mn-lt"/>
                      </a:endParaRPr>
                    </a:p>
                  </a:txBody>
                  <a:tcPr marL="7475" marR="7475" marT="7482" marB="0" anchor="b"/>
                </a:tc>
                <a:tc>
                  <a:txBody>
                    <a:bodyPr/>
                    <a:lstStyle/>
                    <a:p>
                      <a:pPr algn="ctr" fontAlgn="b"/>
                      <a:r>
                        <a:rPr lang="en-US" sz="1400" b="1" i="0" u="none" strike="noStrike" dirty="0" smtClean="0">
                          <a:solidFill>
                            <a:srgbClr val="000000"/>
                          </a:solidFill>
                          <a:latin typeface="+mn-lt"/>
                        </a:rPr>
                        <a:t>11</a:t>
                      </a:r>
                      <a:endParaRPr lang="en-US" sz="1400" b="1" i="0" u="none" strike="noStrike" dirty="0">
                        <a:solidFill>
                          <a:srgbClr val="000000"/>
                        </a:solidFill>
                        <a:latin typeface="+mn-lt"/>
                      </a:endParaRPr>
                    </a:p>
                  </a:txBody>
                  <a:tcPr marL="7475" marR="7475" marT="7482" marB="0" anchor="b"/>
                </a:tc>
                <a:tc>
                  <a:txBody>
                    <a:bodyPr/>
                    <a:lstStyle/>
                    <a:p>
                      <a:pPr algn="ctr" fontAlgn="b"/>
                      <a:r>
                        <a:rPr lang="en-US" sz="1400" b="1" i="0" u="none" strike="noStrike" dirty="0" smtClean="0">
                          <a:solidFill>
                            <a:srgbClr val="000000"/>
                          </a:solidFill>
                          <a:latin typeface="+mn-lt"/>
                        </a:rPr>
                        <a:t>22</a:t>
                      </a:r>
                      <a:endParaRPr lang="en-US" sz="1400" b="1" i="0" u="none" strike="noStrike" dirty="0">
                        <a:solidFill>
                          <a:srgbClr val="000000"/>
                        </a:solidFill>
                        <a:latin typeface="+mn-lt"/>
                      </a:endParaRPr>
                    </a:p>
                  </a:txBody>
                  <a:tcPr marL="7475" marR="7475" marT="7482" marB="0" anchor="b"/>
                </a:tc>
                <a:extLst>
                  <a:ext uri="{0D108BD9-81ED-4DB2-BD59-A6C34878D82A}">
                    <a16:rowId xmlns:a16="http://schemas.microsoft.com/office/drawing/2014/main" val="10020"/>
                  </a:ext>
                </a:extLst>
              </a:tr>
            </a:tbl>
          </a:graphicData>
        </a:graphic>
      </p:graphicFrame>
      <p:sp>
        <p:nvSpPr>
          <p:cNvPr id="2" name="Rectangle 1"/>
          <p:cNvSpPr/>
          <p:nvPr/>
        </p:nvSpPr>
        <p:spPr>
          <a:xfrm>
            <a:off x="217716" y="1219200"/>
            <a:ext cx="3592284" cy="609600"/>
          </a:xfrm>
          <a:prstGeom prst="rect">
            <a:avLst/>
          </a:prstGeom>
          <a:noFill/>
          <a:ln w="38100"/>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cxnSp>
        <p:nvCxnSpPr>
          <p:cNvPr id="4" name="Straight Arrow Connector 3"/>
          <p:cNvCxnSpPr/>
          <p:nvPr/>
        </p:nvCxnSpPr>
        <p:spPr>
          <a:xfrm>
            <a:off x="914400" y="6172200"/>
            <a:ext cx="838200"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sp>
        <p:nvSpPr>
          <p:cNvPr id="5" name="Rounded Rectangle 4"/>
          <p:cNvSpPr/>
          <p:nvPr/>
        </p:nvSpPr>
        <p:spPr>
          <a:xfrm>
            <a:off x="4876800" y="6019800"/>
            <a:ext cx="3048000" cy="228566"/>
          </a:xfrm>
          <a:prstGeom prst="round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14973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63880" y="710340"/>
            <a:ext cx="7816241" cy="1375113"/>
          </a:xfrm>
        </p:spPr>
        <p:txBody>
          <a:bodyPr lIns="90428" tIns="45212" rIns="90428" bIns="45212" anchor="t">
            <a:noAutofit/>
          </a:bodyPr>
          <a:lstStyle/>
          <a:p>
            <a:r>
              <a:rPr lang="en-US" altLang="en-US" b="1" dirty="0" smtClean="0"/>
              <a:t>Run Chart Interpretation</a:t>
            </a:r>
            <a:br>
              <a:rPr lang="en-US" altLang="en-US" b="1" dirty="0" smtClean="0"/>
            </a:br>
            <a:r>
              <a:rPr lang="en-US" altLang="en-US" b="1" dirty="0" smtClean="0"/>
              <a:t>Exercise</a:t>
            </a:r>
            <a:endParaRPr lang="en-US" altLang="en-US" b="1" dirty="0"/>
          </a:p>
        </p:txBody>
      </p:sp>
      <p:sp>
        <p:nvSpPr>
          <p:cNvPr id="16387" name="Rectangle 3"/>
          <p:cNvSpPr>
            <a:spLocks noGrp="1" noChangeArrowheads="1"/>
          </p:cNvSpPr>
          <p:nvPr>
            <p:ph idx="1"/>
          </p:nvPr>
        </p:nvSpPr>
        <p:spPr>
          <a:xfrm>
            <a:off x="35826" y="2085399"/>
            <a:ext cx="8269974" cy="2878488"/>
          </a:xfrm>
        </p:spPr>
        <p:txBody>
          <a:bodyPr lIns="90428" tIns="45212" rIns="90428" bIns="45212">
            <a:normAutofit fontScale="92500"/>
          </a:bodyPr>
          <a:lstStyle/>
          <a:p>
            <a:pPr>
              <a:defRPr/>
            </a:pPr>
            <a:r>
              <a:rPr lang="en-US" altLang="en-US" dirty="0" smtClean="0">
                <a:solidFill>
                  <a:schemeClr val="tx2"/>
                </a:solidFill>
              </a:rPr>
              <a:t>Work with your site colleagues or alone if needed</a:t>
            </a:r>
            <a:endParaRPr lang="en-US" altLang="en-US" dirty="0">
              <a:solidFill>
                <a:schemeClr val="tx2"/>
              </a:solidFill>
            </a:endParaRPr>
          </a:p>
          <a:p>
            <a:pPr>
              <a:defRPr/>
            </a:pPr>
            <a:r>
              <a:rPr lang="en-US" altLang="en-US" dirty="0" smtClean="0">
                <a:solidFill>
                  <a:schemeClr val="tx2"/>
                </a:solidFill>
              </a:rPr>
              <a:t>Use </a:t>
            </a:r>
            <a:r>
              <a:rPr lang="en-US" altLang="en-US" dirty="0">
                <a:solidFill>
                  <a:schemeClr val="tx2"/>
                </a:solidFill>
              </a:rPr>
              <a:t>the slide handouts </a:t>
            </a:r>
            <a:r>
              <a:rPr lang="en-US" altLang="en-US" dirty="0" smtClean="0">
                <a:solidFill>
                  <a:schemeClr val="tx2"/>
                </a:solidFill>
              </a:rPr>
              <a:t>(slides #18, #21, #22)</a:t>
            </a:r>
            <a:endParaRPr lang="en-US" altLang="en-US" dirty="0">
              <a:solidFill>
                <a:schemeClr val="tx2"/>
              </a:solidFill>
            </a:endParaRPr>
          </a:p>
          <a:p>
            <a:pPr>
              <a:defRPr/>
            </a:pPr>
            <a:r>
              <a:rPr lang="en-US" altLang="en-US" dirty="0">
                <a:solidFill>
                  <a:schemeClr val="tx2"/>
                </a:solidFill>
              </a:rPr>
              <a:t>Answer the questions on the next </a:t>
            </a:r>
            <a:r>
              <a:rPr lang="en-US" altLang="en-US" dirty="0" smtClean="0">
                <a:solidFill>
                  <a:schemeClr val="tx2"/>
                </a:solidFill>
              </a:rPr>
              <a:t>slide</a:t>
            </a:r>
            <a:endParaRPr lang="en-US" altLang="en-US" dirty="0">
              <a:solidFill>
                <a:schemeClr val="tx2"/>
              </a:solidFill>
            </a:endParaRPr>
          </a:p>
          <a:p>
            <a:pPr>
              <a:defRPr/>
            </a:pPr>
            <a:r>
              <a:rPr lang="en-US" altLang="en-US" dirty="0" smtClean="0">
                <a:solidFill>
                  <a:schemeClr val="tx2"/>
                </a:solidFill>
              </a:rPr>
              <a:t>Be </a:t>
            </a:r>
            <a:r>
              <a:rPr lang="en-US" altLang="en-US" dirty="0">
                <a:solidFill>
                  <a:schemeClr val="tx2"/>
                </a:solidFill>
              </a:rPr>
              <a:t>prepared to discuss your answers </a:t>
            </a:r>
            <a:endParaRPr lang="en-US" altLang="en-US" dirty="0" smtClean="0">
              <a:solidFill>
                <a:schemeClr val="tx2"/>
              </a:solidFill>
            </a:endParaRPr>
          </a:p>
          <a:p>
            <a:pPr marL="0" indent="0">
              <a:buNone/>
              <a:defRPr/>
            </a:pPr>
            <a:r>
              <a:rPr lang="en-US" altLang="en-US" dirty="0">
                <a:solidFill>
                  <a:schemeClr val="tx2"/>
                </a:solidFill>
              </a:rPr>
              <a:t> </a:t>
            </a:r>
            <a:r>
              <a:rPr lang="en-US" altLang="en-US" dirty="0" smtClean="0">
                <a:solidFill>
                  <a:schemeClr val="tx2"/>
                </a:solidFill>
              </a:rPr>
              <a:t>   in </a:t>
            </a:r>
            <a:r>
              <a:rPr lang="en-US" altLang="en-US" dirty="0" smtClean="0">
                <a:solidFill>
                  <a:schemeClr val="tx2"/>
                </a:solidFill>
              </a:rPr>
              <a:t>a couple of </a:t>
            </a:r>
            <a:r>
              <a:rPr lang="en-US" altLang="en-US" dirty="0">
                <a:solidFill>
                  <a:schemeClr val="tx2"/>
                </a:solidFill>
              </a:rPr>
              <a:t>minutes</a:t>
            </a:r>
          </a:p>
        </p:txBody>
      </p:sp>
      <p:sp>
        <p:nvSpPr>
          <p:cNvPr id="5" name="Slide Number Placeholder 5"/>
          <p:cNvSpPr txBox="1">
            <a:spLocks noGrp="1"/>
          </p:cNvSpPr>
          <p:nvPr/>
        </p:nvSpPr>
        <p:spPr bwMode="auto">
          <a:xfrm>
            <a:off x="655274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28" tIns="45212" rIns="90428" bIns="452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23</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9143" y="3912345"/>
            <a:ext cx="2394857" cy="23948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225636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63880" y="695433"/>
            <a:ext cx="7816241" cy="827473"/>
          </a:xfrm>
        </p:spPr>
        <p:txBody>
          <a:bodyPr lIns="90966" tIns="45482" rIns="90966" bIns="45482" anchor="t"/>
          <a:lstStyle/>
          <a:p>
            <a:r>
              <a:rPr lang="en-US" altLang="en-US" b="1" dirty="0" smtClean="0"/>
              <a:t>Questions</a:t>
            </a:r>
          </a:p>
        </p:txBody>
      </p:sp>
      <p:sp>
        <p:nvSpPr>
          <p:cNvPr id="14339" name="Rectangle 3"/>
          <p:cNvSpPr>
            <a:spLocks noGrp="1" noChangeArrowheads="1"/>
          </p:cNvSpPr>
          <p:nvPr>
            <p:ph idx="1"/>
          </p:nvPr>
        </p:nvSpPr>
        <p:spPr>
          <a:xfrm>
            <a:off x="676408" y="1728757"/>
            <a:ext cx="7816241" cy="4063710"/>
          </a:xfrm>
        </p:spPr>
        <p:txBody>
          <a:bodyPr lIns="90966" tIns="45482" rIns="90966" bIns="45482">
            <a:normAutofit fontScale="92500" lnSpcReduction="20000"/>
          </a:bodyPr>
          <a:lstStyle/>
          <a:p>
            <a:pPr marL="505457" indent="-505457">
              <a:buFont typeface="Arial" pitchFamily="34" charset="0"/>
              <a:buAutoNum type="arabicPeriod"/>
            </a:pPr>
            <a:r>
              <a:rPr lang="en-US" altLang="en-US" sz="3600" dirty="0">
                <a:solidFill>
                  <a:schemeClr val="tx2"/>
                </a:solidFill>
              </a:rPr>
              <a:t>What does the </a:t>
            </a:r>
            <a:r>
              <a:rPr lang="en-US" altLang="en-US" sz="3600" dirty="0" smtClean="0">
                <a:solidFill>
                  <a:schemeClr val="tx2"/>
                </a:solidFill>
              </a:rPr>
              <a:t>blue </a:t>
            </a:r>
            <a:r>
              <a:rPr lang="en-US" altLang="en-US" sz="3600" dirty="0">
                <a:solidFill>
                  <a:schemeClr val="tx2"/>
                </a:solidFill>
              </a:rPr>
              <a:t>line on the graph represent?</a:t>
            </a:r>
          </a:p>
          <a:p>
            <a:pPr marL="505457" indent="-505457">
              <a:buFont typeface="Arial" pitchFamily="34" charset="0"/>
              <a:buAutoNum type="arabicPeriod"/>
            </a:pPr>
            <a:r>
              <a:rPr lang="en-US" altLang="en-US" sz="3600" dirty="0">
                <a:solidFill>
                  <a:schemeClr val="tx2"/>
                </a:solidFill>
              </a:rPr>
              <a:t>How many runs are there?</a:t>
            </a:r>
          </a:p>
          <a:p>
            <a:pPr marL="505457" indent="-505457">
              <a:buFont typeface="Arial" pitchFamily="34" charset="0"/>
              <a:buAutoNum type="arabicPeriod"/>
            </a:pPr>
            <a:r>
              <a:rPr lang="en-US" altLang="en-US" sz="3600" dirty="0">
                <a:solidFill>
                  <a:schemeClr val="tx2"/>
                </a:solidFill>
              </a:rPr>
              <a:t>How many shifts do you see?</a:t>
            </a:r>
          </a:p>
          <a:p>
            <a:pPr marL="505457" indent="-505457">
              <a:buFont typeface="Arial" pitchFamily="34" charset="0"/>
              <a:buAutoNum type="arabicPeriod"/>
            </a:pPr>
            <a:r>
              <a:rPr lang="en-US" altLang="en-US" sz="3600" dirty="0">
                <a:solidFill>
                  <a:schemeClr val="tx2"/>
                </a:solidFill>
              </a:rPr>
              <a:t>How many trends are in the data?</a:t>
            </a:r>
          </a:p>
          <a:p>
            <a:pPr marL="505457" indent="-505457">
              <a:buFont typeface="Arial" pitchFamily="34" charset="0"/>
              <a:buAutoNum type="arabicPeriod"/>
            </a:pPr>
            <a:r>
              <a:rPr lang="en-US" altLang="en-US" sz="3600" dirty="0">
                <a:solidFill>
                  <a:schemeClr val="tx2"/>
                </a:solidFill>
              </a:rPr>
              <a:t>How many non-random patterns (special cause signals) are met in this run chart?</a:t>
            </a:r>
          </a:p>
          <a:p>
            <a:pPr marL="505457" indent="-505457">
              <a:buFont typeface="Arial" pitchFamily="34" charset="0"/>
              <a:buAutoNum type="arabicPeriod"/>
            </a:pPr>
            <a:r>
              <a:rPr lang="en-US" altLang="en-US" sz="3600" dirty="0">
                <a:solidFill>
                  <a:schemeClr val="tx2"/>
                </a:solidFill>
              </a:rPr>
              <a:t>What is your interpretation of the chart?</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24</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37893754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2"/>
          <p:cNvSpPr>
            <a:spLocks noGrp="1" noChangeArrowheads="1"/>
          </p:cNvSpPr>
          <p:nvPr>
            <p:ph type="title"/>
          </p:nvPr>
        </p:nvSpPr>
        <p:spPr>
          <a:xfrm>
            <a:off x="722313" y="2636195"/>
            <a:ext cx="7772400" cy="1362075"/>
          </a:xfrm>
        </p:spPr>
        <p:txBody>
          <a:bodyPr>
            <a:normAutofit/>
          </a:bodyPr>
          <a:lstStyle/>
          <a:p>
            <a:pPr algn="ctr"/>
            <a:r>
              <a:rPr lang="en-US" altLang="en-US" cap="none" dirty="0" smtClean="0"/>
              <a:t>Discussion of Answers to Questions</a:t>
            </a:r>
            <a:endParaRPr lang="en-US" altLang="en-US" cap="none" dirty="0"/>
          </a:p>
        </p:txBody>
      </p:sp>
      <p:sp>
        <p:nvSpPr>
          <p:cNvPr id="2" name="Text Placeholder 1"/>
          <p:cNvSpPr>
            <a:spLocks noGrp="1"/>
          </p:cNvSpPr>
          <p:nvPr>
            <p:ph type="body" idx="1"/>
          </p:nvPr>
        </p:nvSpPr>
        <p:spPr>
          <a:xfrm>
            <a:off x="722313" y="2601919"/>
            <a:ext cx="7772400" cy="1500187"/>
          </a:xfrm>
        </p:spPr>
        <p:txBody>
          <a:bodyPr>
            <a:normAutofit/>
          </a:bodyPr>
          <a:lstStyle/>
          <a:p>
            <a:pPr algn="ctr"/>
            <a:r>
              <a:rPr lang="en-US" sz="2800" b="1" dirty="0">
                <a:solidFill>
                  <a:schemeClr val="tx2"/>
                </a:solidFill>
              </a:rPr>
              <a:t>What did you decide?</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25</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3830190944"/>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noChangeAspect="1"/>
          </p:cNvGraphicFramePr>
          <p:nvPr>
            <p:ph idx="4294967295"/>
            <p:extLst/>
          </p:nvPr>
        </p:nvGraphicFramePr>
        <p:xfrm>
          <a:off x="414074" y="922174"/>
          <a:ext cx="7789797" cy="4979213"/>
        </p:xfrm>
        <a:graphic>
          <a:graphicData uri="http://schemas.openxmlformats.org/drawingml/2006/chart">
            <c:chart xmlns:c="http://schemas.openxmlformats.org/drawingml/2006/chart" xmlns:r="http://schemas.openxmlformats.org/officeDocument/2006/relationships" r:id="rId3"/>
          </a:graphicData>
        </a:graphic>
      </p:graphicFrame>
      <p:sp>
        <p:nvSpPr>
          <p:cNvPr id="23555" name="Rectangle 2"/>
          <p:cNvSpPr>
            <a:spLocks noGrp="1" noChangeArrowheads="1"/>
          </p:cNvSpPr>
          <p:nvPr>
            <p:ph type="title" idx="4294967295"/>
          </p:nvPr>
        </p:nvSpPr>
        <p:spPr>
          <a:xfrm>
            <a:off x="680505" y="694576"/>
            <a:ext cx="7961856" cy="677024"/>
          </a:xfrm>
        </p:spPr>
        <p:txBody>
          <a:bodyPr lIns="91097" tIns="45547" rIns="91097" bIns="45547" anchor="t"/>
          <a:lstStyle/>
          <a:p>
            <a:r>
              <a:rPr lang="en-US" altLang="en-US" sz="3200" b="1" dirty="0">
                <a:effectLst/>
                <a:latin typeface="Calibri" panose="020F0502020204030204" pitchFamily="34" charset="0"/>
              </a:rPr>
              <a:t>  Q1. What does the </a:t>
            </a:r>
            <a:r>
              <a:rPr lang="en-US" altLang="en-US" sz="3200" b="1" dirty="0" smtClean="0">
                <a:effectLst/>
                <a:latin typeface="Calibri" panose="020F0502020204030204" pitchFamily="34" charset="0"/>
              </a:rPr>
              <a:t>blue </a:t>
            </a:r>
            <a:r>
              <a:rPr lang="en-US" altLang="en-US" sz="3200" b="1" dirty="0">
                <a:effectLst/>
                <a:latin typeface="Calibri" panose="020F0502020204030204" pitchFamily="34" charset="0"/>
              </a:rPr>
              <a:t>line represent?</a:t>
            </a:r>
          </a:p>
        </p:txBody>
      </p:sp>
      <p:sp>
        <p:nvSpPr>
          <p:cNvPr id="23556" name="Text Box 3"/>
          <p:cNvSpPr txBox="1">
            <a:spLocks noChangeArrowheads="1"/>
          </p:cNvSpPr>
          <p:nvPr/>
        </p:nvSpPr>
        <p:spPr bwMode="auto">
          <a:xfrm>
            <a:off x="4193088" y="5590168"/>
            <a:ext cx="919541" cy="46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400">
                <a:solidFill>
                  <a:srgbClr val="000000"/>
                </a:solidFill>
                <a:ea typeface="MS PGothic" pitchFamily="34" charset="-128"/>
                <a:cs typeface="Arial" pitchFamily="34" charset="0"/>
              </a:rPr>
              <a:t>Days</a:t>
            </a:r>
          </a:p>
        </p:txBody>
      </p:sp>
      <p:sp>
        <p:nvSpPr>
          <p:cNvPr id="505862" name="TextBox 6"/>
          <p:cNvSpPr txBox="1">
            <a:spLocks noChangeArrowheads="1"/>
          </p:cNvSpPr>
          <p:nvPr/>
        </p:nvSpPr>
        <p:spPr bwMode="auto">
          <a:xfrm>
            <a:off x="2843408" y="1988758"/>
            <a:ext cx="4465529" cy="830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13" tIns="45556" rIns="91113" bIns="45556">
            <a:spAutoFit/>
          </a:bodyPr>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ctr" fontAlgn="base">
              <a:spcBef>
                <a:spcPct val="0"/>
              </a:spcBef>
              <a:spcAft>
                <a:spcPct val="0"/>
              </a:spcAft>
              <a:buClrTx/>
              <a:buSzTx/>
              <a:buFontTx/>
              <a:buNone/>
            </a:pPr>
            <a:r>
              <a:rPr lang="en-US" altLang="en-US" sz="2400" b="0" dirty="0">
                <a:solidFill>
                  <a:schemeClr val="tx2"/>
                </a:solidFill>
                <a:latin typeface="Calibri" panose="020F0502020204030204" pitchFamily="34" charset="0"/>
                <a:ea typeface="MS PGothic" pitchFamily="34" charset="-128"/>
                <a:cs typeface="Arial" pitchFamily="34" charset="0"/>
              </a:rPr>
              <a:t>Run charts use the Median as the central tendency measure</a:t>
            </a:r>
          </a:p>
        </p:txBody>
      </p:sp>
      <p:cxnSp>
        <p:nvCxnSpPr>
          <p:cNvPr id="505863" name="Straight Arrow Connector 8"/>
          <p:cNvCxnSpPr>
            <a:cxnSpLocks noChangeShapeType="1"/>
            <a:stCxn id="505862" idx="2"/>
          </p:cNvCxnSpPr>
          <p:nvPr/>
        </p:nvCxnSpPr>
        <p:spPr bwMode="auto">
          <a:xfrm rot="5400000">
            <a:off x="4137849" y="2871441"/>
            <a:ext cx="957550" cy="78131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8" name="Rectangle 2"/>
          <p:cNvSpPr txBox="1">
            <a:spLocks noChangeArrowheads="1"/>
          </p:cNvSpPr>
          <p:nvPr/>
        </p:nvSpPr>
        <p:spPr bwMode="auto">
          <a:xfrm>
            <a:off x="1189973" y="1301465"/>
            <a:ext cx="7287016" cy="677024"/>
          </a:xfrm>
          <a:prstGeom prst="rect">
            <a:avLst/>
          </a:prstGeom>
          <a:noFill/>
          <a:ln w="12700">
            <a:noFill/>
            <a:miter lim="800000"/>
            <a:headEnd/>
            <a:tailEnd/>
          </a:ln>
          <a:effectLst/>
        </p:spPr>
        <p:txBody>
          <a:bodyPr lIns="91097" tIns="45547" rIns="91097" bIns="45547"/>
          <a:lstStyle/>
          <a:p>
            <a:pPr algn="ctr" defTabSz="899235" eaLnBrk="0" fontAlgn="base" hangingPunct="0">
              <a:spcBef>
                <a:spcPct val="0"/>
              </a:spcBef>
              <a:spcAft>
                <a:spcPct val="0"/>
              </a:spcAft>
              <a:defRPr/>
            </a:pPr>
            <a:r>
              <a:rPr lang="en-US" sz="3900" b="1" kern="0" dirty="0">
                <a:solidFill>
                  <a:srgbClr val="002060"/>
                </a:solidFill>
                <a:latin typeface="Calibri" panose="020F0502020204030204" pitchFamily="34" charset="0"/>
                <a:cs typeface="Arial" pitchFamily="34" charset="0"/>
              </a:rPr>
              <a:t>   The Median</a:t>
            </a:r>
          </a:p>
        </p:txBody>
      </p:sp>
      <p:sp>
        <p:nvSpPr>
          <p:cNvPr id="23561" name="Text Box 5"/>
          <p:cNvSpPr txBox="1">
            <a:spLocks noChangeArrowheads="1"/>
          </p:cNvSpPr>
          <p:nvPr/>
        </p:nvSpPr>
        <p:spPr bwMode="auto">
          <a:xfrm rot="-5400000">
            <a:off x="-1783727" y="2898690"/>
            <a:ext cx="4297101" cy="46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907" tIns="44952" rIns="89907" bIns="44952">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eaLnBrk="1" fontAlgn="base" hangingPunct="1">
              <a:spcBef>
                <a:spcPct val="0"/>
              </a:spcBef>
              <a:spcAft>
                <a:spcPct val="0"/>
              </a:spcAft>
              <a:buClrTx/>
              <a:buSzTx/>
              <a:buNone/>
            </a:pPr>
            <a:r>
              <a:rPr lang="en-US" altLang="en-US" sz="2400">
                <a:solidFill>
                  <a:srgbClr val="000000"/>
                </a:solidFill>
                <a:cs typeface="Arial" pitchFamily="34" charset="0"/>
              </a:rPr>
              <a:t>Fasting Blood Sugar (mg/dl)</a:t>
            </a:r>
          </a:p>
        </p:txBody>
      </p:sp>
    </p:spTree>
    <p:custDataLst>
      <p:tags r:id="rId1"/>
    </p:custDataLst>
    <p:extLst>
      <p:ext uri="{BB962C8B-B14F-4D97-AF65-F5344CB8AC3E}">
        <p14:creationId xmlns:p14="http://schemas.microsoft.com/office/powerpoint/2010/main" val="7819469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058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058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5862" grpId="0"/>
      <p:bldP spid="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noChangeAspect="1"/>
          </p:cNvGraphicFramePr>
          <p:nvPr>
            <p:ph idx="4294967295"/>
            <p:extLst/>
          </p:nvPr>
        </p:nvGraphicFramePr>
        <p:xfrm>
          <a:off x="445389" y="922154"/>
          <a:ext cx="7789797" cy="4969810"/>
        </p:xfrm>
        <a:graphic>
          <a:graphicData uri="http://schemas.openxmlformats.org/drawingml/2006/chart">
            <c:chart xmlns:c="http://schemas.openxmlformats.org/drawingml/2006/chart" xmlns:r="http://schemas.openxmlformats.org/officeDocument/2006/relationships" r:id="rId3"/>
          </a:graphicData>
        </a:graphic>
      </p:graphicFrame>
      <p:sp>
        <p:nvSpPr>
          <p:cNvPr id="506883" name="Rectangle 2"/>
          <p:cNvSpPr>
            <a:spLocks noGrp="1" noChangeArrowheads="1"/>
          </p:cNvSpPr>
          <p:nvPr>
            <p:ph type="title" idx="4294967295"/>
          </p:nvPr>
        </p:nvSpPr>
        <p:spPr>
          <a:xfrm>
            <a:off x="1354377" y="1172254"/>
            <a:ext cx="6674806" cy="677024"/>
          </a:xfrm>
        </p:spPr>
        <p:txBody>
          <a:bodyPr lIns="91097" tIns="45547" rIns="91097" bIns="45547" anchor="t">
            <a:normAutofit fontScale="90000"/>
          </a:bodyPr>
          <a:lstStyle/>
          <a:p>
            <a:r>
              <a:rPr lang="en-US" altLang="en-US" sz="3900" b="1" dirty="0">
                <a:solidFill>
                  <a:srgbClr val="002060"/>
                </a:solidFill>
                <a:effectLst/>
                <a:latin typeface="Calibri" panose="020F0502020204030204" pitchFamily="34" charset="0"/>
              </a:rPr>
              <a:t>There are 14 Runs</a:t>
            </a:r>
          </a:p>
        </p:txBody>
      </p:sp>
      <p:sp>
        <p:nvSpPr>
          <p:cNvPr id="24580" name="Text Box 3"/>
          <p:cNvSpPr txBox="1">
            <a:spLocks noChangeArrowheads="1"/>
          </p:cNvSpPr>
          <p:nvPr/>
        </p:nvSpPr>
        <p:spPr bwMode="auto">
          <a:xfrm>
            <a:off x="4193088" y="5590168"/>
            <a:ext cx="919541" cy="46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400">
                <a:solidFill>
                  <a:srgbClr val="000000"/>
                </a:solidFill>
                <a:ea typeface="MS PGothic" pitchFamily="34" charset="-128"/>
                <a:cs typeface="Arial" pitchFamily="34" charset="0"/>
              </a:rPr>
              <a:t>Days</a:t>
            </a:r>
          </a:p>
        </p:txBody>
      </p:sp>
      <p:sp>
        <p:nvSpPr>
          <p:cNvPr id="6" name="Oval 5"/>
          <p:cNvSpPr>
            <a:spLocks noChangeArrowheads="1"/>
          </p:cNvSpPr>
          <p:nvPr/>
        </p:nvSpPr>
        <p:spPr bwMode="auto">
          <a:xfrm>
            <a:off x="1835063" y="3429019"/>
            <a:ext cx="576197" cy="432543"/>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7" name="Oval 6"/>
          <p:cNvSpPr>
            <a:spLocks noChangeArrowheads="1"/>
          </p:cNvSpPr>
          <p:nvPr/>
        </p:nvSpPr>
        <p:spPr bwMode="auto">
          <a:xfrm>
            <a:off x="2195205" y="3861551"/>
            <a:ext cx="648222" cy="430976"/>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8" name="Oval 7"/>
          <p:cNvSpPr>
            <a:spLocks noChangeArrowheads="1"/>
          </p:cNvSpPr>
          <p:nvPr/>
        </p:nvSpPr>
        <p:spPr bwMode="auto">
          <a:xfrm>
            <a:off x="2627334" y="3212728"/>
            <a:ext cx="720247" cy="720905"/>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9" name="Oval 8"/>
          <p:cNvSpPr>
            <a:spLocks noChangeArrowheads="1"/>
          </p:cNvSpPr>
          <p:nvPr/>
        </p:nvSpPr>
        <p:spPr bwMode="auto">
          <a:xfrm>
            <a:off x="2987468" y="3933653"/>
            <a:ext cx="1008345" cy="575157"/>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0" name="Oval 9"/>
          <p:cNvSpPr>
            <a:spLocks noChangeArrowheads="1"/>
          </p:cNvSpPr>
          <p:nvPr/>
        </p:nvSpPr>
        <p:spPr bwMode="auto">
          <a:xfrm>
            <a:off x="3707723" y="3523031"/>
            <a:ext cx="504173" cy="432543"/>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1" name="Oval 10"/>
          <p:cNvSpPr>
            <a:spLocks noChangeArrowheads="1"/>
          </p:cNvSpPr>
          <p:nvPr/>
        </p:nvSpPr>
        <p:spPr bwMode="auto">
          <a:xfrm>
            <a:off x="4067830" y="3933633"/>
            <a:ext cx="576197" cy="432543"/>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2" name="Oval 11"/>
          <p:cNvSpPr>
            <a:spLocks noChangeArrowheads="1"/>
          </p:cNvSpPr>
          <p:nvPr/>
        </p:nvSpPr>
        <p:spPr bwMode="auto">
          <a:xfrm>
            <a:off x="1548531" y="3933634"/>
            <a:ext cx="502606" cy="719338"/>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3" name="Oval 12"/>
          <p:cNvSpPr>
            <a:spLocks noChangeArrowheads="1"/>
          </p:cNvSpPr>
          <p:nvPr/>
        </p:nvSpPr>
        <p:spPr bwMode="auto">
          <a:xfrm>
            <a:off x="4427951" y="3526185"/>
            <a:ext cx="432148" cy="504633"/>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4" name="Oval 13"/>
          <p:cNvSpPr>
            <a:spLocks noChangeArrowheads="1"/>
          </p:cNvSpPr>
          <p:nvPr/>
        </p:nvSpPr>
        <p:spPr bwMode="auto">
          <a:xfrm>
            <a:off x="4788074" y="3933653"/>
            <a:ext cx="648222" cy="575157"/>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5" name="Oval 14"/>
          <p:cNvSpPr>
            <a:spLocks noChangeArrowheads="1"/>
          </p:cNvSpPr>
          <p:nvPr/>
        </p:nvSpPr>
        <p:spPr bwMode="auto">
          <a:xfrm>
            <a:off x="5148213" y="3068548"/>
            <a:ext cx="648222" cy="720905"/>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6" name="Oval 15"/>
          <p:cNvSpPr>
            <a:spLocks noChangeArrowheads="1"/>
          </p:cNvSpPr>
          <p:nvPr/>
        </p:nvSpPr>
        <p:spPr bwMode="auto">
          <a:xfrm>
            <a:off x="5508321" y="3789453"/>
            <a:ext cx="432148" cy="430976"/>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7" name="Oval 16"/>
          <p:cNvSpPr>
            <a:spLocks noChangeArrowheads="1"/>
          </p:cNvSpPr>
          <p:nvPr/>
        </p:nvSpPr>
        <p:spPr bwMode="auto">
          <a:xfrm>
            <a:off x="7595470" y="2996457"/>
            <a:ext cx="576197" cy="865086"/>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8" name="Oval 17"/>
          <p:cNvSpPr>
            <a:spLocks noChangeArrowheads="1"/>
          </p:cNvSpPr>
          <p:nvPr/>
        </p:nvSpPr>
        <p:spPr bwMode="auto">
          <a:xfrm>
            <a:off x="5796419" y="3284838"/>
            <a:ext cx="1728592" cy="720905"/>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19" name="Oval 18"/>
          <p:cNvSpPr>
            <a:spLocks noChangeArrowheads="1"/>
          </p:cNvSpPr>
          <p:nvPr/>
        </p:nvSpPr>
        <p:spPr bwMode="auto">
          <a:xfrm>
            <a:off x="7308937" y="3861550"/>
            <a:ext cx="502607" cy="719338"/>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20" name="Rectangle 2"/>
          <p:cNvSpPr txBox="1">
            <a:spLocks noChangeArrowheads="1"/>
          </p:cNvSpPr>
          <p:nvPr/>
        </p:nvSpPr>
        <p:spPr bwMode="auto">
          <a:xfrm>
            <a:off x="1039680" y="621576"/>
            <a:ext cx="7287016" cy="677024"/>
          </a:xfrm>
          <a:prstGeom prst="rect">
            <a:avLst/>
          </a:prstGeom>
          <a:noFill/>
          <a:ln w="12700">
            <a:noFill/>
            <a:miter lim="800000"/>
            <a:headEnd/>
            <a:tailEnd/>
          </a:ln>
          <a:effectLst/>
        </p:spPr>
        <p:txBody>
          <a:bodyPr lIns="91097" tIns="45547" rIns="91097" bIns="45547"/>
          <a:lstStyle/>
          <a:p>
            <a:pPr algn="ctr" defTabSz="899235" eaLnBrk="0" fontAlgn="base" hangingPunct="0">
              <a:spcBef>
                <a:spcPct val="0"/>
              </a:spcBef>
              <a:spcAft>
                <a:spcPct val="0"/>
              </a:spcAft>
              <a:defRPr/>
            </a:pPr>
            <a:r>
              <a:rPr lang="en-US" sz="3200" b="1" kern="0" dirty="0">
                <a:latin typeface="Calibri" panose="020F0502020204030204" pitchFamily="34" charset="0"/>
                <a:cs typeface="Arial" pitchFamily="34" charset="0"/>
              </a:rPr>
              <a:t>  Q2. How many runs are there?</a:t>
            </a:r>
          </a:p>
        </p:txBody>
      </p:sp>
      <p:sp>
        <p:nvSpPr>
          <p:cNvPr id="24597" name="Text Box 5"/>
          <p:cNvSpPr txBox="1">
            <a:spLocks noChangeArrowheads="1"/>
          </p:cNvSpPr>
          <p:nvPr/>
        </p:nvSpPr>
        <p:spPr bwMode="auto">
          <a:xfrm rot="-5400000">
            <a:off x="-1783727" y="2898690"/>
            <a:ext cx="4297101" cy="46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907" tIns="44952" rIns="89907" bIns="44952">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eaLnBrk="1" fontAlgn="base" hangingPunct="1">
              <a:spcBef>
                <a:spcPct val="0"/>
              </a:spcBef>
              <a:spcAft>
                <a:spcPct val="0"/>
              </a:spcAft>
              <a:buClrTx/>
              <a:buSzTx/>
              <a:buNone/>
            </a:pPr>
            <a:r>
              <a:rPr lang="en-US" altLang="en-US" sz="2400">
                <a:solidFill>
                  <a:srgbClr val="000000"/>
                </a:solidFill>
                <a:cs typeface="Arial" pitchFamily="34" charset="0"/>
              </a:rPr>
              <a:t>Fasting Blood Sugar (mg/dl)</a:t>
            </a:r>
          </a:p>
        </p:txBody>
      </p:sp>
    </p:spTree>
    <p:custDataLst>
      <p:tags r:id="rId1"/>
    </p:custDataLst>
    <p:extLst>
      <p:ext uri="{BB962C8B-B14F-4D97-AF65-F5344CB8AC3E}">
        <p14:creationId xmlns:p14="http://schemas.microsoft.com/office/powerpoint/2010/main" val="24770479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68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ppt_x"/>
                                          </p:val>
                                        </p:tav>
                                        <p:tav tm="100000">
                                          <p:val>
                                            <p:strVal val="#ppt_x"/>
                                          </p:val>
                                        </p:tav>
                                      </p:tavLst>
                                    </p:anim>
                                    <p:anim calcmode="lin" valueType="num">
                                      <p:cBhvr additive="base">
                                        <p:cTn id="12" dur="500" fill="hold"/>
                                        <p:tgtEl>
                                          <p:spTgt spid="1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ppt_x"/>
                                          </p:val>
                                        </p:tav>
                                        <p:tav tm="100000">
                                          <p:val>
                                            <p:strVal val="#ppt_x"/>
                                          </p:val>
                                        </p:tav>
                                      </p:tavLst>
                                    </p:anim>
                                    <p:anim calcmode="lin" valueType="num">
                                      <p:cBhvr additive="base">
                                        <p:cTn id="40" dur="500" fill="hold"/>
                                        <p:tgtEl>
                                          <p:spTgt spid="13"/>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additive="base">
                                        <p:cTn id="51" dur="500" fill="hold"/>
                                        <p:tgtEl>
                                          <p:spTgt spid="16"/>
                                        </p:tgtEl>
                                        <p:attrNameLst>
                                          <p:attrName>ppt_x</p:attrName>
                                        </p:attrNameLst>
                                      </p:cBhvr>
                                      <p:tavLst>
                                        <p:tav tm="0">
                                          <p:val>
                                            <p:strVal val="#ppt_x"/>
                                          </p:val>
                                        </p:tav>
                                        <p:tav tm="100000">
                                          <p:val>
                                            <p:strVal val="#ppt_x"/>
                                          </p:val>
                                        </p:tav>
                                      </p:tavLst>
                                    </p:anim>
                                    <p:anim calcmode="lin" valueType="num">
                                      <p:cBhvr additive="base">
                                        <p:cTn id="52" dur="500" fill="hold"/>
                                        <p:tgtEl>
                                          <p:spTgt spid="16"/>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ppt_x"/>
                                          </p:val>
                                        </p:tav>
                                        <p:tav tm="100000">
                                          <p:val>
                                            <p:strVal val="#ppt_x"/>
                                          </p:val>
                                        </p:tav>
                                      </p:tavLst>
                                    </p:anim>
                                    <p:anim calcmode="lin" valueType="num">
                                      <p:cBhvr additive="base">
                                        <p:cTn id="60" dur="500" fill="hold"/>
                                        <p:tgtEl>
                                          <p:spTgt spid="19"/>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additive="base">
                                        <p:cTn id="63" dur="500" fill="hold"/>
                                        <p:tgtEl>
                                          <p:spTgt spid="17"/>
                                        </p:tgtEl>
                                        <p:attrNameLst>
                                          <p:attrName>ppt_x</p:attrName>
                                        </p:attrNameLst>
                                      </p:cBhvr>
                                      <p:tavLst>
                                        <p:tav tm="0">
                                          <p:val>
                                            <p:strVal val="#ppt_x"/>
                                          </p:val>
                                        </p:tav>
                                        <p:tav tm="100000">
                                          <p:val>
                                            <p:strVal val="#ppt_x"/>
                                          </p:val>
                                        </p:tav>
                                      </p:tavLst>
                                    </p:anim>
                                    <p:anim calcmode="lin" valueType="num">
                                      <p:cBhvr additive="base">
                                        <p:cTn id="6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6883" grpId="0"/>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noChangeAspect="1"/>
          </p:cNvGraphicFramePr>
          <p:nvPr>
            <p:ph idx="4294967295"/>
            <p:extLst/>
          </p:nvPr>
        </p:nvGraphicFramePr>
        <p:xfrm>
          <a:off x="414074" y="997399"/>
          <a:ext cx="7789797" cy="4903988"/>
        </p:xfrm>
        <a:graphic>
          <a:graphicData uri="http://schemas.openxmlformats.org/drawingml/2006/chart">
            <c:chart xmlns:c="http://schemas.openxmlformats.org/drawingml/2006/chart" xmlns:r="http://schemas.openxmlformats.org/officeDocument/2006/relationships" r:id="rId3"/>
          </a:graphicData>
        </a:graphic>
      </p:graphicFrame>
      <p:sp>
        <p:nvSpPr>
          <p:cNvPr id="507907" name="Rectangle 2"/>
          <p:cNvSpPr>
            <a:spLocks noGrp="1" noChangeArrowheads="1"/>
          </p:cNvSpPr>
          <p:nvPr>
            <p:ph type="title" idx="4294967295"/>
          </p:nvPr>
        </p:nvSpPr>
        <p:spPr>
          <a:xfrm>
            <a:off x="1279221" y="1500766"/>
            <a:ext cx="6674806" cy="677024"/>
          </a:xfrm>
        </p:spPr>
        <p:txBody>
          <a:bodyPr lIns="91097" tIns="45547" rIns="91097" bIns="45547" anchor="t">
            <a:normAutofit fontScale="90000"/>
          </a:bodyPr>
          <a:lstStyle/>
          <a:p>
            <a:r>
              <a:rPr lang="en-US" altLang="en-US" sz="3900" b="1" dirty="0">
                <a:solidFill>
                  <a:srgbClr val="002060"/>
                </a:solidFill>
                <a:effectLst/>
                <a:latin typeface="Calibri" panose="020F0502020204030204" pitchFamily="34" charset="0"/>
              </a:rPr>
              <a:t>There is ONE Shift</a:t>
            </a:r>
          </a:p>
        </p:txBody>
      </p:sp>
      <p:sp>
        <p:nvSpPr>
          <p:cNvPr id="25604" name="Text Box 3"/>
          <p:cNvSpPr txBox="1">
            <a:spLocks noChangeArrowheads="1"/>
          </p:cNvSpPr>
          <p:nvPr/>
        </p:nvSpPr>
        <p:spPr bwMode="auto">
          <a:xfrm>
            <a:off x="4193088" y="5590168"/>
            <a:ext cx="919541" cy="46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400">
                <a:solidFill>
                  <a:srgbClr val="000000"/>
                </a:solidFill>
                <a:ea typeface="MS PGothic" pitchFamily="34" charset="-128"/>
                <a:cs typeface="Arial" pitchFamily="34" charset="0"/>
              </a:rPr>
              <a:t>Days</a:t>
            </a:r>
          </a:p>
        </p:txBody>
      </p:sp>
      <p:sp>
        <p:nvSpPr>
          <p:cNvPr id="507910" name="Oval 5"/>
          <p:cNvSpPr>
            <a:spLocks noChangeArrowheads="1"/>
          </p:cNvSpPr>
          <p:nvPr/>
        </p:nvSpPr>
        <p:spPr bwMode="auto">
          <a:xfrm>
            <a:off x="5650805" y="3460356"/>
            <a:ext cx="1800616" cy="720905"/>
          </a:xfrm>
          <a:prstGeom prst="ellipse">
            <a:avLst/>
          </a:prstGeom>
          <a:noFill/>
          <a:ln w="25400"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cxnSp>
        <p:nvCxnSpPr>
          <p:cNvPr id="507911" name="Straight Arrow Connector 7"/>
          <p:cNvCxnSpPr>
            <a:cxnSpLocks noChangeShapeType="1"/>
          </p:cNvCxnSpPr>
          <p:nvPr/>
        </p:nvCxnSpPr>
        <p:spPr bwMode="auto">
          <a:xfrm rot="16200000" flipH="1">
            <a:off x="5147651" y="2254450"/>
            <a:ext cx="1209867" cy="1064712"/>
          </a:xfrm>
          <a:prstGeom prst="straightConnector1">
            <a:avLst/>
          </a:prstGeom>
          <a:noFill/>
          <a:ln w="2540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8" name="Rectangle 2"/>
          <p:cNvSpPr txBox="1">
            <a:spLocks noChangeArrowheads="1"/>
          </p:cNvSpPr>
          <p:nvPr/>
        </p:nvSpPr>
        <p:spPr bwMode="auto">
          <a:xfrm>
            <a:off x="1170306" y="679632"/>
            <a:ext cx="7287016" cy="677024"/>
          </a:xfrm>
          <a:prstGeom prst="rect">
            <a:avLst/>
          </a:prstGeom>
          <a:noFill/>
          <a:ln w="12700">
            <a:noFill/>
            <a:miter lim="800000"/>
            <a:headEnd/>
            <a:tailEnd/>
          </a:ln>
          <a:effectLst/>
        </p:spPr>
        <p:txBody>
          <a:bodyPr lIns="91097" tIns="45547" rIns="91097" bIns="45547"/>
          <a:lstStyle/>
          <a:p>
            <a:pPr algn="ctr" defTabSz="899235" eaLnBrk="0" fontAlgn="base" hangingPunct="0">
              <a:spcBef>
                <a:spcPct val="0"/>
              </a:spcBef>
              <a:spcAft>
                <a:spcPct val="0"/>
              </a:spcAft>
              <a:defRPr/>
            </a:pPr>
            <a:r>
              <a:rPr lang="en-US" sz="3200" b="1" kern="0" dirty="0">
                <a:latin typeface="Calibri" panose="020F0502020204030204" pitchFamily="34" charset="0"/>
                <a:cs typeface="Arial" pitchFamily="34" charset="0"/>
              </a:rPr>
              <a:t>  Q3. How many shifts do you see?</a:t>
            </a:r>
          </a:p>
        </p:txBody>
      </p:sp>
      <p:sp>
        <p:nvSpPr>
          <p:cNvPr id="25609" name="Text Box 5"/>
          <p:cNvSpPr txBox="1">
            <a:spLocks noChangeArrowheads="1"/>
          </p:cNvSpPr>
          <p:nvPr/>
        </p:nvSpPr>
        <p:spPr bwMode="auto">
          <a:xfrm rot="-5400000">
            <a:off x="-1783727" y="2823447"/>
            <a:ext cx="4297101" cy="46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907" tIns="44952" rIns="89907" bIns="44952">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eaLnBrk="1" fontAlgn="base" hangingPunct="1">
              <a:spcBef>
                <a:spcPct val="0"/>
              </a:spcBef>
              <a:spcAft>
                <a:spcPct val="0"/>
              </a:spcAft>
              <a:buClrTx/>
              <a:buSzTx/>
              <a:buNone/>
            </a:pPr>
            <a:r>
              <a:rPr lang="en-US" altLang="en-US" sz="2400">
                <a:solidFill>
                  <a:srgbClr val="000000"/>
                </a:solidFill>
                <a:cs typeface="Arial" pitchFamily="34" charset="0"/>
              </a:rPr>
              <a:t>Fasting Blood Sugar (mg/dl)</a:t>
            </a:r>
          </a:p>
        </p:txBody>
      </p:sp>
    </p:spTree>
    <p:custDataLst>
      <p:tags r:id="rId1"/>
    </p:custDataLst>
    <p:extLst>
      <p:ext uri="{BB962C8B-B14F-4D97-AF65-F5344CB8AC3E}">
        <p14:creationId xmlns:p14="http://schemas.microsoft.com/office/powerpoint/2010/main" val="18746944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790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079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079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7907" grpId="0"/>
      <p:bldP spid="50791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noChangeAspect="1"/>
          </p:cNvGraphicFramePr>
          <p:nvPr>
            <p:ph idx="4294967295"/>
            <p:extLst/>
          </p:nvPr>
        </p:nvGraphicFramePr>
        <p:xfrm>
          <a:off x="414074" y="997399"/>
          <a:ext cx="7789797" cy="4903988"/>
        </p:xfrm>
        <a:graphic>
          <a:graphicData uri="http://schemas.openxmlformats.org/drawingml/2006/chart">
            <c:chart xmlns:c="http://schemas.openxmlformats.org/drawingml/2006/chart" xmlns:r="http://schemas.openxmlformats.org/officeDocument/2006/relationships" r:id="rId3"/>
          </a:graphicData>
        </a:graphic>
      </p:graphicFrame>
      <p:sp>
        <p:nvSpPr>
          <p:cNvPr id="508931" name="Rectangle 2"/>
          <p:cNvSpPr>
            <a:spLocks noGrp="1" noChangeArrowheads="1"/>
          </p:cNvSpPr>
          <p:nvPr>
            <p:ph type="title" idx="4294967295"/>
          </p:nvPr>
        </p:nvSpPr>
        <p:spPr>
          <a:xfrm>
            <a:off x="1415461" y="2057608"/>
            <a:ext cx="6674807" cy="677024"/>
          </a:xfrm>
        </p:spPr>
        <p:txBody>
          <a:bodyPr lIns="91097" tIns="45547" rIns="91097" bIns="45547" anchor="t">
            <a:normAutofit fontScale="90000"/>
          </a:bodyPr>
          <a:lstStyle/>
          <a:p>
            <a:r>
              <a:rPr lang="en-US" altLang="en-US" sz="3900" b="1" dirty="0">
                <a:solidFill>
                  <a:srgbClr val="002060"/>
                </a:solidFill>
                <a:effectLst/>
                <a:latin typeface="Calibri" panose="020F0502020204030204" pitchFamily="34" charset="0"/>
              </a:rPr>
              <a:t>There are NO Trends</a:t>
            </a:r>
          </a:p>
        </p:txBody>
      </p:sp>
      <p:sp>
        <p:nvSpPr>
          <p:cNvPr id="26628" name="Text Box 3"/>
          <p:cNvSpPr txBox="1">
            <a:spLocks noChangeArrowheads="1"/>
          </p:cNvSpPr>
          <p:nvPr/>
        </p:nvSpPr>
        <p:spPr bwMode="auto">
          <a:xfrm>
            <a:off x="4193088" y="5590168"/>
            <a:ext cx="919541" cy="46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400">
                <a:solidFill>
                  <a:srgbClr val="000000"/>
                </a:solidFill>
                <a:ea typeface="MS PGothic" pitchFamily="34" charset="-128"/>
                <a:cs typeface="Arial" pitchFamily="34" charset="0"/>
              </a:rPr>
              <a:t>Days</a:t>
            </a:r>
          </a:p>
        </p:txBody>
      </p:sp>
      <p:sp>
        <p:nvSpPr>
          <p:cNvPr id="6" name="Rectangle 2"/>
          <p:cNvSpPr txBox="1">
            <a:spLocks noChangeArrowheads="1"/>
          </p:cNvSpPr>
          <p:nvPr/>
        </p:nvSpPr>
        <p:spPr bwMode="auto">
          <a:xfrm>
            <a:off x="1033135" y="694146"/>
            <a:ext cx="7714467" cy="677024"/>
          </a:xfrm>
          <a:prstGeom prst="rect">
            <a:avLst/>
          </a:prstGeom>
          <a:noFill/>
          <a:ln w="12700">
            <a:noFill/>
            <a:miter lim="800000"/>
            <a:headEnd/>
            <a:tailEnd/>
          </a:ln>
          <a:effectLst/>
        </p:spPr>
        <p:txBody>
          <a:bodyPr lIns="91097" tIns="45547" rIns="91097" bIns="45547"/>
          <a:lstStyle/>
          <a:p>
            <a:pPr algn="ctr" defTabSz="899235" eaLnBrk="0" fontAlgn="base" hangingPunct="0">
              <a:spcBef>
                <a:spcPct val="0"/>
              </a:spcBef>
              <a:spcAft>
                <a:spcPct val="0"/>
              </a:spcAft>
              <a:defRPr/>
            </a:pPr>
            <a:r>
              <a:rPr lang="en-US" sz="3200" b="1" kern="0" dirty="0">
                <a:latin typeface="Calibri" panose="020F0502020204030204" pitchFamily="34" charset="0"/>
                <a:cs typeface="Arial" pitchFamily="34" charset="0"/>
              </a:rPr>
              <a:t>Q4. How many trends are in the data?</a:t>
            </a:r>
          </a:p>
        </p:txBody>
      </p:sp>
      <p:sp>
        <p:nvSpPr>
          <p:cNvPr id="26631" name="Text Box 5"/>
          <p:cNvSpPr txBox="1">
            <a:spLocks noChangeArrowheads="1"/>
          </p:cNvSpPr>
          <p:nvPr/>
        </p:nvSpPr>
        <p:spPr bwMode="auto">
          <a:xfrm rot="-5400000">
            <a:off x="-1783727" y="2823447"/>
            <a:ext cx="4297101" cy="46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907" tIns="44952" rIns="89907" bIns="44952">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eaLnBrk="1" fontAlgn="base" hangingPunct="1">
              <a:spcBef>
                <a:spcPct val="0"/>
              </a:spcBef>
              <a:spcAft>
                <a:spcPct val="0"/>
              </a:spcAft>
              <a:buClrTx/>
              <a:buSzTx/>
              <a:buNone/>
            </a:pPr>
            <a:r>
              <a:rPr lang="en-US" altLang="en-US" sz="2400">
                <a:solidFill>
                  <a:srgbClr val="000000"/>
                </a:solidFill>
                <a:cs typeface="Arial" pitchFamily="34" charset="0"/>
              </a:rPr>
              <a:t>Fasting Blood Sugar (mg/dl)</a:t>
            </a:r>
          </a:p>
        </p:txBody>
      </p:sp>
    </p:spTree>
    <p:custDataLst>
      <p:tags r:id="rId1"/>
    </p:custDataLst>
    <p:extLst>
      <p:ext uri="{BB962C8B-B14F-4D97-AF65-F5344CB8AC3E}">
        <p14:creationId xmlns:p14="http://schemas.microsoft.com/office/powerpoint/2010/main" val="1815379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89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63880" y="710285"/>
            <a:ext cx="7816241" cy="752249"/>
          </a:xfrm>
        </p:spPr>
        <p:txBody>
          <a:bodyPr lIns="90918" tIns="45457" rIns="90918" bIns="45457" anchor="t">
            <a:noAutofit/>
          </a:bodyPr>
          <a:lstStyle/>
          <a:p>
            <a:r>
              <a:rPr lang="en-US" altLang="en-US" b="1" dirty="0" smtClean="0"/>
              <a:t>Roles</a:t>
            </a:r>
            <a:endParaRPr lang="en-US" altLang="en-US" b="1" dirty="0"/>
          </a:p>
        </p:txBody>
      </p:sp>
      <p:sp>
        <p:nvSpPr>
          <p:cNvPr id="16387" name="Rectangle 3"/>
          <p:cNvSpPr>
            <a:spLocks noGrp="1" noChangeArrowheads="1"/>
          </p:cNvSpPr>
          <p:nvPr>
            <p:ph type="body" idx="1"/>
          </p:nvPr>
        </p:nvSpPr>
        <p:spPr>
          <a:xfrm>
            <a:off x="663880" y="1548380"/>
            <a:ext cx="7816241" cy="4740113"/>
          </a:xfrm>
        </p:spPr>
        <p:txBody>
          <a:bodyPr lIns="90918" tIns="45457" rIns="90918" bIns="45457">
            <a:normAutofit/>
          </a:bodyPr>
          <a:lstStyle/>
          <a:p>
            <a:pPr>
              <a:spcBef>
                <a:spcPct val="15000"/>
              </a:spcBef>
              <a:spcAft>
                <a:spcPct val="15000"/>
              </a:spcAft>
            </a:pPr>
            <a:r>
              <a:rPr lang="en-US" altLang="en-US" dirty="0" smtClean="0">
                <a:solidFill>
                  <a:schemeClr val="tx2"/>
                </a:solidFill>
              </a:rPr>
              <a:t>Theory burst presenter</a:t>
            </a:r>
            <a:endParaRPr lang="en-US" altLang="en-US" dirty="0">
              <a:solidFill>
                <a:schemeClr val="tx2"/>
              </a:solidFill>
            </a:endParaRPr>
          </a:p>
          <a:p>
            <a:pPr lvl="1">
              <a:spcBef>
                <a:spcPct val="15000"/>
              </a:spcBef>
              <a:spcAft>
                <a:spcPct val="15000"/>
              </a:spcAft>
            </a:pPr>
            <a:r>
              <a:rPr lang="en-US" altLang="en-US" dirty="0" smtClean="0">
                <a:solidFill>
                  <a:schemeClr val="tx2"/>
                </a:solidFill>
              </a:rPr>
              <a:t>Mark</a:t>
            </a:r>
            <a:endParaRPr lang="en-US" altLang="en-US" dirty="0">
              <a:solidFill>
                <a:schemeClr val="tx2"/>
              </a:solidFill>
            </a:endParaRPr>
          </a:p>
          <a:p>
            <a:pPr>
              <a:spcBef>
                <a:spcPct val="15000"/>
              </a:spcBef>
              <a:spcAft>
                <a:spcPct val="15000"/>
              </a:spcAft>
            </a:pPr>
            <a:r>
              <a:rPr lang="en-US" altLang="en-US" dirty="0" smtClean="0">
                <a:solidFill>
                  <a:schemeClr val="tx2"/>
                </a:solidFill>
              </a:rPr>
              <a:t>Facilitator, timekeeper &amp; technical genius</a:t>
            </a:r>
            <a:endParaRPr lang="en-US" altLang="en-US" dirty="0">
              <a:solidFill>
                <a:schemeClr val="tx2"/>
              </a:solidFill>
            </a:endParaRPr>
          </a:p>
          <a:p>
            <a:pPr lvl="1">
              <a:spcBef>
                <a:spcPct val="15000"/>
              </a:spcBef>
              <a:spcAft>
                <a:spcPct val="15000"/>
              </a:spcAft>
            </a:pPr>
            <a:r>
              <a:rPr lang="en-US" altLang="en-US" dirty="0" smtClean="0">
                <a:solidFill>
                  <a:schemeClr val="tx2"/>
                </a:solidFill>
              </a:rPr>
              <a:t>Emma</a:t>
            </a:r>
            <a:endParaRPr lang="en-US" altLang="en-US" dirty="0">
              <a:solidFill>
                <a:schemeClr val="tx2"/>
              </a:solidFill>
            </a:endParaRPr>
          </a:p>
          <a:p>
            <a:pPr>
              <a:spcBef>
                <a:spcPct val="15000"/>
              </a:spcBef>
              <a:spcAft>
                <a:spcPct val="15000"/>
              </a:spcAft>
            </a:pPr>
            <a:r>
              <a:rPr lang="en-US" altLang="en-US" dirty="0" smtClean="0">
                <a:solidFill>
                  <a:schemeClr val="tx2"/>
                </a:solidFill>
              </a:rPr>
              <a:t>Take-home thoughts</a:t>
            </a:r>
          </a:p>
          <a:p>
            <a:pPr lvl="1">
              <a:spcBef>
                <a:spcPct val="15000"/>
              </a:spcBef>
              <a:spcAft>
                <a:spcPct val="15000"/>
              </a:spcAft>
            </a:pPr>
            <a:r>
              <a:rPr lang="en-US" altLang="en-US" dirty="0" smtClean="0">
                <a:solidFill>
                  <a:schemeClr val="tx2"/>
                </a:solidFill>
              </a:rPr>
              <a:t>Emma and Mark</a:t>
            </a:r>
            <a:endParaRPr lang="en-US" altLang="en-US" dirty="0" smtClean="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22132208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noChangeAspect="1"/>
          </p:cNvGraphicFramePr>
          <p:nvPr>
            <p:ph idx="4294967295"/>
            <p:extLst/>
          </p:nvPr>
        </p:nvGraphicFramePr>
        <p:xfrm>
          <a:off x="414074" y="922174"/>
          <a:ext cx="7789797" cy="4979213"/>
        </p:xfrm>
        <a:graphic>
          <a:graphicData uri="http://schemas.openxmlformats.org/drawingml/2006/chart">
            <c:chart xmlns:c="http://schemas.openxmlformats.org/drawingml/2006/chart" xmlns:r="http://schemas.openxmlformats.org/officeDocument/2006/relationships" r:id="rId3"/>
          </a:graphicData>
        </a:graphic>
      </p:graphicFrame>
      <p:sp>
        <p:nvSpPr>
          <p:cNvPr id="509955" name="Text Box 6"/>
          <p:cNvSpPr txBox="1">
            <a:spLocks noChangeArrowheads="1"/>
          </p:cNvSpPr>
          <p:nvPr/>
        </p:nvSpPr>
        <p:spPr bwMode="auto">
          <a:xfrm>
            <a:off x="817343" y="6071292"/>
            <a:ext cx="1479970" cy="460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400">
                <a:solidFill>
                  <a:srgbClr val="000000"/>
                </a:solidFill>
                <a:latin typeface="Calibri" panose="020F0502020204030204" pitchFamily="34" charset="0"/>
                <a:ea typeface="MS PGothic" pitchFamily="34" charset="-128"/>
                <a:cs typeface="Arial" pitchFamily="34" charset="0"/>
              </a:rPr>
              <a:t>Runs = 14 </a:t>
            </a:r>
          </a:p>
        </p:txBody>
      </p:sp>
      <p:sp>
        <p:nvSpPr>
          <p:cNvPr id="509956" name="Text Box 7"/>
          <p:cNvSpPr txBox="1">
            <a:spLocks noChangeArrowheads="1"/>
          </p:cNvSpPr>
          <p:nvPr/>
        </p:nvSpPr>
        <p:spPr bwMode="auto">
          <a:xfrm>
            <a:off x="3444677" y="6071273"/>
            <a:ext cx="1343715" cy="460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400">
                <a:solidFill>
                  <a:srgbClr val="002060"/>
                </a:solidFill>
                <a:latin typeface="Calibri" panose="020F0502020204030204" pitchFamily="34" charset="0"/>
                <a:ea typeface="MS PGothic" pitchFamily="34" charset="-128"/>
                <a:cs typeface="Arial" pitchFamily="34" charset="0"/>
              </a:rPr>
              <a:t>Shifts = 1</a:t>
            </a:r>
          </a:p>
        </p:txBody>
      </p:sp>
      <p:sp>
        <p:nvSpPr>
          <p:cNvPr id="509957" name="Text Box 8"/>
          <p:cNvSpPr txBox="1">
            <a:spLocks noChangeArrowheads="1"/>
          </p:cNvSpPr>
          <p:nvPr/>
        </p:nvSpPr>
        <p:spPr bwMode="auto">
          <a:xfrm>
            <a:off x="6353828" y="6071292"/>
            <a:ext cx="1479970" cy="460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400">
                <a:solidFill>
                  <a:srgbClr val="000000"/>
                </a:solidFill>
                <a:latin typeface="Calibri" panose="020F0502020204030204" pitchFamily="34" charset="0"/>
                <a:ea typeface="MS PGothic" pitchFamily="34" charset="-128"/>
                <a:cs typeface="Arial" pitchFamily="34" charset="0"/>
              </a:rPr>
              <a:t>Trends = 0</a:t>
            </a:r>
          </a:p>
        </p:txBody>
      </p:sp>
      <p:sp>
        <p:nvSpPr>
          <p:cNvPr id="509958" name="Rectangle 2"/>
          <p:cNvSpPr>
            <a:spLocks noGrp="1" noChangeArrowheads="1"/>
          </p:cNvSpPr>
          <p:nvPr>
            <p:ph type="title" idx="4294967295"/>
          </p:nvPr>
        </p:nvSpPr>
        <p:spPr>
          <a:xfrm>
            <a:off x="588723" y="1105062"/>
            <a:ext cx="7943068" cy="819199"/>
          </a:xfrm>
        </p:spPr>
        <p:txBody>
          <a:bodyPr lIns="91097" tIns="45547" rIns="91097" bIns="45547" anchor="t"/>
          <a:lstStyle/>
          <a:p>
            <a:r>
              <a:rPr lang="en-US" altLang="en-US" sz="3900" b="1" dirty="0">
                <a:solidFill>
                  <a:srgbClr val="002060"/>
                </a:solidFill>
                <a:effectLst/>
                <a:latin typeface="Calibri" panose="020F0502020204030204" pitchFamily="34" charset="0"/>
              </a:rPr>
              <a:t>There is ONE Signal</a:t>
            </a:r>
          </a:p>
        </p:txBody>
      </p:sp>
      <p:sp>
        <p:nvSpPr>
          <p:cNvPr id="27655" name="Text Box 3"/>
          <p:cNvSpPr txBox="1">
            <a:spLocks noChangeArrowheads="1"/>
          </p:cNvSpPr>
          <p:nvPr/>
        </p:nvSpPr>
        <p:spPr bwMode="auto">
          <a:xfrm>
            <a:off x="4193088" y="5590168"/>
            <a:ext cx="919541" cy="46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400">
                <a:solidFill>
                  <a:srgbClr val="000000"/>
                </a:solidFill>
                <a:ea typeface="MS PGothic" pitchFamily="34" charset="-128"/>
                <a:cs typeface="Arial" pitchFamily="34" charset="0"/>
              </a:rPr>
              <a:t>Days</a:t>
            </a:r>
          </a:p>
        </p:txBody>
      </p:sp>
      <p:sp>
        <p:nvSpPr>
          <p:cNvPr id="509961" name="Text Box 7"/>
          <p:cNvSpPr txBox="1">
            <a:spLocks noChangeArrowheads="1"/>
          </p:cNvSpPr>
          <p:nvPr/>
        </p:nvSpPr>
        <p:spPr bwMode="auto">
          <a:xfrm>
            <a:off x="3563671" y="1797157"/>
            <a:ext cx="4391939" cy="557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400" dirty="0">
                <a:solidFill>
                  <a:srgbClr val="002060"/>
                </a:solidFill>
                <a:latin typeface="Calibri" panose="020F0502020204030204" pitchFamily="34" charset="0"/>
                <a:ea typeface="MS PGothic" pitchFamily="34" charset="-128"/>
                <a:cs typeface="Arial" pitchFamily="34" charset="0"/>
              </a:rPr>
              <a:t>Non-random pattern (Shift)</a:t>
            </a:r>
          </a:p>
        </p:txBody>
      </p:sp>
      <p:sp>
        <p:nvSpPr>
          <p:cNvPr id="509962" name="Oval 9"/>
          <p:cNvSpPr>
            <a:spLocks noChangeArrowheads="1"/>
          </p:cNvSpPr>
          <p:nvPr/>
        </p:nvSpPr>
        <p:spPr bwMode="auto">
          <a:xfrm>
            <a:off x="5724414" y="3385138"/>
            <a:ext cx="1727027" cy="720905"/>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cxnSp>
        <p:nvCxnSpPr>
          <p:cNvPr id="509963" name="Straight Arrow Connector 11"/>
          <p:cNvCxnSpPr>
            <a:cxnSpLocks noChangeShapeType="1"/>
            <a:stCxn id="509961" idx="2"/>
          </p:cNvCxnSpPr>
          <p:nvPr/>
        </p:nvCxnSpPr>
        <p:spPr bwMode="auto">
          <a:xfrm>
            <a:off x="5759641" y="2307581"/>
            <a:ext cx="738240" cy="1035876"/>
          </a:xfrm>
          <a:prstGeom prst="straightConnector1">
            <a:avLst/>
          </a:prstGeom>
          <a:noFill/>
          <a:ln w="2540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2" name="Rectangle 2"/>
          <p:cNvSpPr txBox="1">
            <a:spLocks noChangeArrowheads="1"/>
          </p:cNvSpPr>
          <p:nvPr/>
        </p:nvSpPr>
        <p:spPr bwMode="auto">
          <a:xfrm>
            <a:off x="983733" y="694576"/>
            <a:ext cx="7734822" cy="677024"/>
          </a:xfrm>
          <a:prstGeom prst="rect">
            <a:avLst/>
          </a:prstGeom>
          <a:noFill/>
          <a:ln w="12700">
            <a:noFill/>
            <a:miter lim="800000"/>
            <a:headEnd/>
            <a:tailEnd/>
          </a:ln>
          <a:effectLst/>
        </p:spPr>
        <p:txBody>
          <a:bodyPr lIns="91097" tIns="45547" rIns="91097" bIns="45547"/>
          <a:lstStyle/>
          <a:p>
            <a:pPr algn="ctr" defTabSz="899235" eaLnBrk="0" fontAlgn="base" hangingPunct="0">
              <a:spcBef>
                <a:spcPct val="0"/>
              </a:spcBef>
              <a:spcAft>
                <a:spcPct val="0"/>
              </a:spcAft>
              <a:defRPr/>
            </a:pPr>
            <a:r>
              <a:rPr lang="en-US" sz="3200" b="1" kern="0" dirty="0">
                <a:latin typeface="Calibri" panose="020F0502020204030204" pitchFamily="34" charset="0"/>
                <a:cs typeface="Arial" pitchFamily="34" charset="0"/>
              </a:rPr>
              <a:t>Q5. How many non-random patterns?</a:t>
            </a:r>
          </a:p>
        </p:txBody>
      </p:sp>
      <p:sp>
        <p:nvSpPr>
          <p:cNvPr id="27661" name="Text Box 5"/>
          <p:cNvSpPr txBox="1">
            <a:spLocks noChangeArrowheads="1"/>
          </p:cNvSpPr>
          <p:nvPr/>
        </p:nvSpPr>
        <p:spPr bwMode="auto">
          <a:xfrm rot="-5400000">
            <a:off x="-1783727" y="2898690"/>
            <a:ext cx="4297101" cy="46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907" tIns="44952" rIns="89907" bIns="44952">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eaLnBrk="1" fontAlgn="base" hangingPunct="1">
              <a:spcBef>
                <a:spcPct val="0"/>
              </a:spcBef>
              <a:spcAft>
                <a:spcPct val="0"/>
              </a:spcAft>
              <a:buClrTx/>
              <a:buSzTx/>
              <a:buNone/>
            </a:pPr>
            <a:r>
              <a:rPr lang="en-US" altLang="en-US" sz="2400">
                <a:solidFill>
                  <a:srgbClr val="000000"/>
                </a:solidFill>
                <a:cs typeface="Arial" pitchFamily="34" charset="0"/>
              </a:rPr>
              <a:t>Fasting Blood Sugar (mg/dl)</a:t>
            </a:r>
          </a:p>
        </p:txBody>
      </p:sp>
    </p:spTree>
    <p:custDataLst>
      <p:tags r:id="rId1"/>
    </p:custDataLst>
    <p:extLst>
      <p:ext uri="{BB962C8B-B14F-4D97-AF65-F5344CB8AC3E}">
        <p14:creationId xmlns:p14="http://schemas.microsoft.com/office/powerpoint/2010/main" val="34467514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995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0996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0996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09962"/>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0995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995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099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9955" grpId="0"/>
      <p:bldP spid="509956" grpId="0"/>
      <p:bldP spid="509957" grpId="0"/>
      <p:bldP spid="509958" grpId="0"/>
      <p:bldP spid="509961" grpId="0"/>
      <p:bldP spid="50996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noChangeAspect="1"/>
          </p:cNvGraphicFramePr>
          <p:nvPr>
            <p:ph idx="4294967295"/>
            <p:extLst/>
          </p:nvPr>
        </p:nvGraphicFramePr>
        <p:xfrm>
          <a:off x="420472" y="931336"/>
          <a:ext cx="7789797" cy="2907395"/>
        </p:xfrm>
        <a:graphic>
          <a:graphicData uri="http://schemas.openxmlformats.org/drawingml/2006/chart">
            <c:chart xmlns:c="http://schemas.openxmlformats.org/drawingml/2006/chart" xmlns:r="http://schemas.openxmlformats.org/officeDocument/2006/relationships" r:id="rId3"/>
          </a:graphicData>
        </a:graphic>
      </p:graphicFrame>
      <p:sp>
        <p:nvSpPr>
          <p:cNvPr id="509955" name="Text Box 6"/>
          <p:cNvSpPr txBox="1">
            <a:spLocks noChangeArrowheads="1"/>
          </p:cNvSpPr>
          <p:nvPr/>
        </p:nvSpPr>
        <p:spPr bwMode="auto">
          <a:xfrm>
            <a:off x="363267" y="4066864"/>
            <a:ext cx="8567803" cy="2029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891" tIns="44944" rIns="89891" bIns="44944">
            <a:spAutoFit/>
          </a:bodyPr>
          <a:lstStyle>
            <a:lvl1pPr marL="342900" indent="-3429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
                <a:srgbClr val="FF0000"/>
              </a:buClr>
              <a:buSzTx/>
              <a:buFont typeface="Arial" pitchFamily="34" charset="0"/>
              <a:buChar char="•"/>
            </a:pPr>
            <a:r>
              <a:rPr lang="en-US" altLang="en-US" sz="1800" dirty="0">
                <a:solidFill>
                  <a:schemeClr val="tx2"/>
                </a:solidFill>
                <a:ea typeface="MS PGothic" pitchFamily="34" charset="-128"/>
                <a:cs typeface="Arial" pitchFamily="34" charset="0"/>
              </a:rPr>
              <a:t>There is non-random (special cause) variation present.  One would need to investigate why this occurred.  Since the cause is in the wrong direction, one would ideally like to eliminate this cause from the system</a:t>
            </a:r>
            <a:r>
              <a:rPr lang="en-US" altLang="en-US" sz="1800" dirty="0" smtClean="0">
                <a:solidFill>
                  <a:schemeClr val="tx2"/>
                </a:solidFill>
                <a:ea typeface="MS PGothic" pitchFamily="34" charset="-128"/>
                <a:cs typeface="Arial" pitchFamily="34" charset="0"/>
              </a:rPr>
              <a:t>.</a:t>
            </a:r>
            <a:endParaRPr lang="en-US" altLang="en-US" sz="1800" dirty="0">
              <a:solidFill>
                <a:schemeClr val="tx2"/>
              </a:solidFill>
              <a:ea typeface="MS PGothic" pitchFamily="34" charset="-128"/>
              <a:cs typeface="Arial" pitchFamily="34" charset="0"/>
            </a:endParaRPr>
          </a:p>
          <a:p>
            <a:pPr defTabSz="899235" fontAlgn="base">
              <a:spcBef>
                <a:spcPct val="0"/>
              </a:spcBef>
              <a:spcAft>
                <a:spcPct val="0"/>
              </a:spcAft>
              <a:buClr>
                <a:srgbClr val="FF0000"/>
              </a:buClr>
              <a:buSzTx/>
              <a:buFont typeface="Arial" pitchFamily="34" charset="0"/>
              <a:buChar char="•"/>
            </a:pPr>
            <a:endParaRPr lang="en-US" altLang="en-US" sz="1800" dirty="0" smtClean="0">
              <a:solidFill>
                <a:schemeClr val="tx2"/>
              </a:solidFill>
              <a:ea typeface="MS PGothic" pitchFamily="34" charset="-128"/>
              <a:cs typeface="Arial" pitchFamily="34" charset="0"/>
            </a:endParaRPr>
          </a:p>
          <a:p>
            <a:pPr defTabSz="899235" fontAlgn="base">
              <a:spcBef>
                <a:spcPct val="0"/>
              </a:spcBef>
              <a:spcAft>
                <a:spcPct val="0"/>
              </a:spcAft>
              <a:buClr>
                <a:srgbClr val="FF0000"/>
              </a:buClr>
              <a:buSzTx/>
              <a:buFont typeface="Arial" pitchFamily="34" charset="0"/>
              <a:buChar char="•"/>
            </a:pPr>
            <a:r>
              <a:rPr lang="en-US" altLang="en-US" sz="1800" dirty="0" smtClean="0">
                <a:solidFill>
                  <a:schemeClr val="tx2"/>
                </a:solidFill>
                <a:ea typeface="MS PGothic" pitchFamily="34" charset="-128"/>
                <a:cs typeface="Arial" pitchFamily="34" charset="0"/>
              </a:rPr>
              <a:t>Note</a:t>
            </a:r>
            <a:r>
              <a:rPr lang="en-US" altLang="en-US" sz="1800" dirty="0">
                <a:solidFill>
                  <a:schemeClr val="tx2"/>
                </a:solidFill>
                <a:ea typeface="MS PGothic" pitchFamily="34" charset="-128"/>
                <a:cs typeface="Arial" pitchFamily="34" charset="0"/>
              </a:rPr>
              <a:t>: upon talking to the patient, the special cause was related to him eating dessert every night while on vacation.  Some education about diet could then eliminate the cause.</a:t>
            </a:r>
          </a:p>
        </p:txBody>
      </p:sp>
      <p:sp>
        <p:nvSpPr>
          <p:cNvPr id="28676" name="Text Box 3"/>
          <p:cNvSpPr txBox="1">
            <a:spLocks noChangeArrowheads="1"/>
          </p:cNvSpPr>
          <p:nvPr/>
        </p:nvSpPr>
        <p:spPr bwMode="auto">
          <a:xfrm>
            <a:off x="4225969" y="3654693"/>
            <a:ext cx="733593" cy="368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1800">
                <a:solidFill>
                  <a:srgbClr val="000000"/>
                </a:solidFill>
                <a:ea typeface="MS PGothic" pitchFamily="34" charset="-128"/>
                <a:cs typeface="Arial" pitchFamily="34" charset="0"/>
              </a:rPr>
              <a:t>Days</a:t>
            </a:r>
          </a:p>
        </p:txBody>
      </p:sp>
      <p:sp>
        <p:nvSpPr>
          <p:cNvPr id="509961" name="Text Box 7"/>
          <p:cNvSpPr txBox="1">
            <a:spLocks noChangeArrowheads="1"/>
          </p:cNvSpPr>
          <p:nvPr/>
        </p:nvSpPr>
        <p:spPr bwMode="auto">
          <a:xfrm>
            <a:off x="3596539" y="1234223"/>
            <a:ext cx="4391938" cy="398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891" tIns="44944" rIns="89891" bIns="44944">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fontAlgn="base">
              <a:spcBef>
                <a:spcPct val="0"/>
              </a:spcBef>
              <a:spcAft>
                <a:spcPct val="0"/>
              </a:spcAft>
              <a:buClrTx/>
              <a:buSzTx/>
              <a:buNone/>
            </a:pPr>
            <a:r>
              <a:rPr lang="en-US" altLang="en-US" sz="2000" dirty="0">
                <a:solidFill>
                  <a:srgbClr val="002060"/>
                </a:solidFill>
                <a:latin typeface="Calibri" panose="020F0502020204030204" pitchFamily="34" charset="0"/>
                <a:ea typeface="MS PGothic" pitchFamily="34" charset="-128"/>
                <a:cs typeface="Arial" pitchFamily="34" charset="0"/>
              </a:rPr>
              <a:t>Non-random pattern (Shift)</a:t>
            </a:r>
          </a:p>
        </p:txBody>
      </p:sp>
      <p:sp>
        <p:nvSpPr>
          <p:cNvPr id="509962" name="Oval 9"/>
          <p:cNvSpPr>
            <a:spLocks noChangeArrowheads="1"/>
          </p:cNvSpPr>
          <p:nvPr/>
        </p:nvSpPr>
        <p:spPr bwMode="auto">
          <a:xfrm>
            <a:off x="5757276" y="2303781"/>
            <a:ext cx="1727026" cy="523440"/>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1113" tIns="45556" rIns="91113" bIns="4555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000" b="0">
              <a:solidFill>
                <a:srgbClr val="000000"/>
              </a:solidFill>
              <a:ea typeface="MS PGothic" pitchFamily="34" charset="-128"/>
              <a:cs typeface="Arial" pitchFamily="34" charset="0"/>
            </a:endParaRPr>
          </a:p>
        </p:txBody>
      </p:sp>
      <p:cxnSp>
        <p:nvCxnSpPr>
          <p:cNvPr id="509963" name="Straight Arrow Connector 11"/>
          <p:cNvCxnSpPr>
            <a:cxnSpLocks noChangeShapeType="1"/>
            <a:stCxn id="509961" idx="2"/>
          </p:cNvCxnSpPr>
          <p:nvPr/>
        </p:nvCxnSpPr>
        <p:spPr bwMode="auto">
          <a:xfrm>
            <a:off x="5792508" y="1633076"/>
            <a:ext cx="492178" cy="670705"/>
          </a:xfrm>
          <a:prstGeom prst="straightConnector1">
            <a:avLst/>
          </a:prstGeom>
          <a:noFill/>
          <a:ln w="2540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2" name="Rectangle 2"/>
          <p:cNvSpPr txBox="1">
            <a:spLocks noChangeArrowheads="1"/>
          </p:cNvSpPr>
          <p:nvPr/>
        </p:nvSpPr>
        <p:spPr bwMode="auto">
          <a:xfrm>
            <a:off x="1467885" y="694576"/>
            <a:ext cx="7560003" cy="677024"/>
          </a:xfrm>
          <a:prstGeom prst="rect">
            <a:avLst/>
          </a:prstGeom>
          <a:noFill/>
          <a:ln w="12700">
            <a:noFill/>
            <a:miter lim="800000"/>
            <a:headEnd/>
            <a:tailEnd/>
          </a:ln>
          <a:effectLst/>
        </p:spPr>
        <p:txBody>
          <a:bodyPr lIns="91097" tIns="45547" rIns="91097" bIns="45547"/>
          <a:lstStyle/>
          <a:p>
            <a:pPr algn="ctr" defTabSz="899235" eaLnBrk="0" fontAlgn="base" hangingPunct="0">
              <a:spcBef>
                <a:spcPct val="0"/>
              </a:spcBef>
              <a:spcAft>
                <a:spcPct val="0"/>
              </a:spcAft>
              <a:defRPr/>
            </a:pPr>
            <a:r>
              <a:rPr lang="en-US" sz="2800" b="1" kern="0" dirty="0">
                <a:latin typeface="Calibri" panose="020F0502020204030204" pitchFamily="34" charset="0"/>
                <a:cs typeface="Arial" pitchFamily="34" charset="0"/>
              </a:rPr>
              <a:t>Q6. What is your interpretation of the chart?</a:t>
            </a:r>
          </a:p>
        </p:txBody>
      </p:sp>
      <p:sp>
        <p:nvSpPr>
          <p:cNvPr id="28682" name="Text Box 5"/>
          <p:cNvSpPr txBox="1">
            <a:spLocks noChangeArrowheads="1"/>
          </p:cNvSpPr>
          <p:nvPr/>
        </p:nvSpPr>
        <p:spPr bwMode="auto">
          <a:xfrm rot="-5400000">
            <a:off x="-1121683" y="1920409"/>
            <a:ext cx="3037204" cy="337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907" tIns="44952" rIns="89907" bIns="44952">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defTabSz="899235" eaLnBrk="1" fontAlgn="base" hangingPunct="1">
              <a:spcBef>
                <a:spcPct val="0"/>
              </a:spcBef>
              <a:spcAft>
                <a:spcPct val="0"/>
              </a:spcAft>
              <a:buClrTx/>
              <a:buSzTx/>
              <a:buNone/>
            </a:pPr>
            <a:r>
              <a:rPr lang="en-US" altLang="en-US" sz="1600">
                <a:solidFill>
                  <a:srgbClr val="000000"/>
                </a:solidFill>
                <a:cs typeface="Arial" pitchFamily="34" charset="0"/>
              </a:rPr>
              <a:t>Fasting Blood Sugar (mg/dl)</a:t>
            </a:r>
          </a:p>
        </p:txBody>
      </p:sp>
    </p:spTree>
    <p:custDataLst>
      <p:tags r:id="rId1"/>
    </p:custDataLst>
    <p:extLst>
      <p:ext uri="{BB962C8B-B14F-4D97-AF65-F5344CB8AC3E}">
        <p14:creationId xmlns:p14="http://schemas.microsoft.com/office/powerpoint/2010/main" val="1112409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099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099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0996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99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9955" grpId="0"/>
      <p:bldP spid="509961" grpId="0"/>
      <p:bldP spid="50996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smtClean="0"/>
              <a:t>Break!</a:t>
            </a:r>
          </a:p>
        </p:txBody>
      </p:sp>
      <p:sp>
        <p:nvSpPr>
          <p:cNvPr id="41987" name="Rectangle 3"/>
          <p:cNvSpPr>
            <a:spLocks noGrp="1" noChangeArrowheads="1"/>
          </p:cNvSpPr>
          <p:nvPr>
            <p:ph type="subTitle" idx="1"/>
          </p:nvPr>
        </p:nvSpPr>
        <p:spPr>
          <a:xfrm>
            <a:off x="526093" y="3218928"/>
            <a:ext cx="8116866" cy="1429272"/>
          </a:xfrm>
        </p:spPr>
        <p:txBody>
          <a:bodyPr/>
          <a:lstStyle/>
          <a:p>
            <a:r>
              <a:rPr lang="en-US" altLang="en-US" dirty="0" smtClean="0">
                <a:solidFill>
                  <a:schemeClr val="tx2"/>
                </a:solidFill>
              </a:rPr>
              <a:t>Take five minutes to recharge and refresh.</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32</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1000" y="1271016"/>
            <a:ext cx="2438400" cy="1624584"/>
          </a:xfrm>
          <a:prstGeom prst="rect">
            <a:avLst/>
          </a:prstGeom>
        </p:spPr>
      </p:pic>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52710" y="1201667"/>
            <a:ext cx="1812676" cy="1972152"/>
          </a:xfrm>
          <a:prstGeom prst="rect">
            <a:avLst/>
          </a:prstGeom>
        </p:spPr>
      </p:pic>
      <p:pic>
        <p:nvPicPr>
          <p:cNvPr id="4" name="Picture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255833" y="4419600"/>
            <a:ext cx="2657385" cy="1872824"/>
          </a:xfrm>
          <a:prstGeom prst="rect">
            <a:avLst/>
          </a:prstGeom>
        </p:spPr>
      </p:pic>
    </p:spTree>
    <p:extLst>
      <p:ext uri="{BB962C8B-B14F-4D97-AF65-F5344CB8AC3E}">
        <p14:creationId xmlns:p14="http://schemas.microsoft.com/office/powerpoint/2010/main" val="30910531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2"/>
          <p:cNvSpPr>
            <a:spLocks noGrp="1" noChangeArrowheads="1"/>
          </p:cNvSpPr>
          <p:nvPr>
            <p:ph type="title"/>
          </p:nvPr>
        </p:nvSpPr>
        <p:spPr>
          <a:xfrm>
            <a:off x="722313" y="2389457"/>
            <a:ext cx="7772400" cy="1362075"/>
          </a:xfrm>
        </p:spPr>
        <p:txBody>
          <a:bodyPr>
            <a:normAutofit/>
          </a:bodyPr>
          <a:lstStyle/>
          <a:p>
            <a:pPr algn="ctr"/>
            <a:r>
              <a:rPr lang="en-US" altLang="en-US" sz="4400" cap="none" dirty="0" smtClean="0"/>
              <a:t>Interpreting of </a:t>
            </a:r>
            <a:r>
              <a:rPr lang="en-US" altLang="en-US" sz="4400" cap="none" dirty="0"/>
              <a:t>Run </a:t>
            </a:r>
            <a:r>
              <a:rPr lang="en-US" altLang="en-US" sz="4400" cap="none" dirty="0" smtClean="0"/>
              <a:t>Charts</a:t>
            </a:r>
            <a:endParaRPr lang="en-US" altLang="en-US" sz="4400" cap="none" dirty="0"/>
          </a:p>
        </p:txBody>
      </p:sp>
      <p:sp>
        <p:nvSpPr>
          <p:cNvPr id="2" name="Text Placeholder 1"/>
          <p:cNvSpPr>
            <a:spLocks noGrp="1"/>
          </p:cNvSpPr>
          <p:nvPr>
            <p:ph type="body" idx="1"/>
          </p:nvPr>
        </p:nvSpPr>
        <p:spPr>
          <a:xfrm>
            <a:off x="722313" y="3821095"/>
            <a:ext cx="7772400" cy="1500187"/>
          </a:xfrm>
        </p:spPr>
        <p:txBody>
          <a:bodyPr anchor="t">
            <a:normAutofit/>
          </a:bodyPr>
          <a:lstStyle/>
          <a:p>
            <a:pPr algn="ctr"/>
            <a:r>
              <a:rPr lang="en-US" sz="2800" b="1" dirty="0">
                <a:solidFill>
                  <a:schemeClr val="tx2"/>
                </a:solidFill>
              </a:rPr>
              <a:t>Diabetes Foot Care Case</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33</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1000684066"/>
      </p:ext>
    </p:extLst>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63880" y="693117"/>
            <a:ext cx="7816241" cy="1128373"/>
          </a:xfrm>
        </p:spPr>
        <p:txBody>
          <a:bodyPr lIns="90966" tIns="45482" rIns="90966" bIns="45482" anchor="t"/>
          <a:lstStyle/>
          <a:p>
            <a:r>
              <a:rPr lang="en-US" altLang="en-US" b="1" dirty="0" smtClean="0"/>
              <a:t>Diabetes Case Introduction</a:t>
            </a:r>
          </a:p>
        </p:txBody>
      </p:sp>
      <p:sp>
        <p:nvSpPr>
          <p:cNvPr id="9219" name="Rectangle 3"/>
          <p:cNvSpPr>
            <a:spLocks noGrp="1" noChangeArrowheads="1"/>
          </p:cNvSpPr>
          <p:nvPr>
            <p:ph idx="1"/>
          </p:nvPr>
        </p:nvSpPr>
        <p:spPr>
          <a:xfrm>
            <a:off x="663880" y="1525900"/>
            <a:ext cx="7816241" cy="4703122"/>
          </a:xfrm>
        </p:spPr>
        <p:txBody>
          <a:bodyPr>
            <a:normAutofit fontScale="92500" lnSpcReduction="10000"/>
          </a:bodyPr>
          <a:lstStyle/>
          <a:p>
            <a:pPr>
              <a:defRPr/>
            </a:pPr>
            <a:r>
              <a:rPr lang="en-US" dirty="0">
                <a:solidFill>
                  <a:schemeClr val="tx2"/>
                </a:solidFill>
              </a:rPr>
              <a:t>Already made improvements (hemoglobin A1c and cholesterol blood tests) </a:t>
            </a:r>
          </a:p>
          <a:p>
            <a:pPr>
              <a:defRPr/>
            </a:pPr>
            <a:r>
              <a:rPr lang="en-US" dirty="0">
                <a:solidFill>
                  <a:schemeClr val="tx2"/>
                </a:solidFill>
              </a:rPr>
              <a:t>Focusing now on diabetic foot care</a:t>
            </a:r>
          </a:p>
          <a:p>
            <a:pPr>
              <a:defRPr/>
            </a:pPr>
            <a:r>
              <a:rPr lang="en-US" dirty="0">
                <a:solidFill>
                  <a:schemeClr val="tx2"/>
                </a:solidFill>
              </a:rPr>
              <a:t>Providers checking feet, but documentation of a complete foot exam is not often present  </a:t>
            </a:r>
          </a:p>
          <a:p>
            <a:pPr>
              <a:defRPr/>
            </a:pPr>
            <a:r>
              <a:rPr lang="en-US" dirty="0">
                <a:solidFill>
                  <a:schemeClr val="tx2"/>
                </a:solidFill>
              </a:rPr>
              <a:t>Challenges – lack of monofilaments, lack of knowledge about where to check, lack of time </a:t>
            </a:r>
          </a:p>
          <a:p>
            <a:pPr>
              <a:defRPr/>
            </a:pPr>
            <a:r>
              <a:rPr lang="en-US" dirty="0">
                <a:solidFill>
                  <a:schemeClr val="tx2"/>
                </a:solidFill>
              </a:rPr>
              <a:t>Made a couple of changes</a:t>
            </a:r>
          </a:p>
          <a:p>
            <a:pPr lvl="1">
              <a:defRPr/>
            </a:pPr>
            <a:r>
              <a:rPr lang="en-US" dirty="0">
                <a:solidFill>
                  <a:schemeClr val="tx2"/>
                </a:solidFill>
              </a:rPr>
              <a:t>Reviewed how to do the foot exam properly</a:t>
            </a:r>
          </a:p>
          <a:p>
            <a:pPr lvl="1">
              <a:defRPr/>
            </a:pPr>
            <a:r>
              <a:rPr lang="en-US" dirty="0">
                <a:solidFill>
                  <a:schemeClr val="tx2"/>
                </a:solidFill>
              </a:rPr>
              <a:t>All exam rooms are stocked with </a:t>
            </a:r>
            <a:r>
              <a:rPr lang="en-US" dirty="0" smtClean="0">
                <a:solidFill>
                  <a:schemeClr val="tx2"/>
                </a:solidFill>
              </a:rPr>
              <a:t>monofilaments</a:t>
            </a:r>
            <a:endParaRPr lang="en-US" altLang="en-US" dirty="0">
              <a:solidFill>
                <a:schemeClr val="tx2"/>
              </a:solidFill>
            </a:endParaRP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34</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9403303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787" y="1148572"/>
            <a:ext cx="8868427" cy="5328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747" name="Rectangle 2"/>
          <p:cNvSpPr>
            <a:spLocks noGrp="1" noChangeArrowheads="1"/>
          </p:cNvSpPr>
          <p:nvPr>
            <p:ph type="title"/>
          </p:nvPr>
        </p:nvSpPr>
        <p:spPr>
          <a:xfrm>
            <a:off x="663880" y="588008"/>
            <a:ext cx="7816241" cy="783592"/>
          </a:xfrm>
        </p:spPr>
        <p:txBody>
          <a:bodyPr lIns="91194" tIns="45596" rIns="91194" bIns="45596" anchor="t"/>
          <a:lstStyle/>
          <a:p>
            <a:r>
              <a:rPr lang="en-US" altLang="en-US" sz="3600" b="1" dirty="0">
                <a:effectLst/>
                <a:latin typeface="Calibri" panose="020F0502020204030204" pitchFamily="34" charset="0"/>
              </a:rPr>
              <a:t>Initial Run Chart</a:t>
            </a:r>
          </a:p>
        </p:txBody>
      </p:sp>
      <p:sp>
        <p:nvSpPr>
          <p:cNvPr id="31748" name="Slide Number Placeholder 5"/>
          <p:cNvSpPr txBox="1">
            <a:spLocks noGrp="1"/>
          </p:cNvSpPr>
          <p:nvPr/>
        </p:nvSpPr>
        <p:spPr bwMode="auto">
          <a:xfrm>
            <a:off x="6552693" y="6248366"/>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94" tIns="45596" rIns="91194" bIns="4559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base" latinLnBrk="0" hangingPunct="0">
              <a:lnSpc>
                <a:spcPct val="100000"/>
              </a:lnSpc>
              <a:spcBef>
                <a:spcPct val="0"/>
              </a:spcBef>
              <a:spcAft>
                <a:spcPct val="0"/>
              </a:spcAft>
              <a:buClrTx/>
              <a:buSzTx/>
              <a:buFontTx/>
              <a:buNone/>
              <a:tabLst/>
              <a:defRPr/>
            </a:pPr>
            <a:fld id="{0AFD1266-F4A1-4863-850F-E5AA4C6765F5}" type="slidenum">
              <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rPr>
              <a:pPr marL="0" marR="0" lvl="0" indent="0" algn="r" defTabSz="927100" rtl="0" eaLnBrk="0" fontAlgn="base" latinLnBrk="0" hangingPunct="0">
                <a:lnSpc>
                  <a:spcPct val="100000"/>
                </a:lnSpc>
                <a:spcBef>
                  <a:spcPct val="0"/>
                </a:spcBef>
                <a:spcAft>
                  <a:spcPct val="0"/>
                </a:spcAft>
                <a:buClrTx/>
                <a:buSzTx/>
                <a:buFontTx/>
                <a:buNone/>
                <a:tabLst/>
                <a:defRPr/>
              </a:pPr>
              <a:t>35</a:t>
            </a:fld>
            <a:endPar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endParaRPr>
          </a:p>
        </p:txBody>
      </p:sp>
      <p:sp>
        <p:nvSpPr>
          <p:cNvPr id="2" name="TextBox 1"/>
          <p:cNvSpPr txBox="1"/>
          <p:nvPr/>
        </p:nvSpPr>
        <p:spPr>
          <a:xfrm>
            <a:off x="1415441" y="4460208"/>
            <a:ext cx="6494744" cy="706418"/>
          </a:xfrm>
          <a:prstGeom prst="rect">
            <a:avLst/>
          </a:prstGeom>
          <a:noFill/>
        </p:spPr>
        <p:txBody>
          <a:bodyPr wrap="none" lIns="89988" tIns="44993" rIns="89988" bIns="44993">
            <a:spAutoFit/>
          </a:bodyPr>
          <a:lstStyle/>
          <a:p>
            <a:pPr marL="0" marR="0" lvl="0" indent="0" algn="l" defTabSz="900043"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Arial" pitchFamily="34" charset="0"/>
              </a:rPr>
              <a:t>What type of variation do you see (random or non-random)?</a:t>
            </a:r>
          </a:p>
          <a:p>
            <a:pPr marL="0" marR="0" lvl="0" indent="0" algn="l" defTabSz="900043"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Arial" pitchFamily="34" charset="0"/>
              </a:rPr>
              <a:t>What do you think about the median (% receiving a exam)?</a:t>
            </a:r>
          </a:p>
        </p:txBody>
      </p:sp>
    </p:spTree>
    <p:extLst>
      <p:ext uri="{BB962C8B-B14F-4D97-AF65-F5344CB8AC3E}">
        <p14:creationId xmlns:p14="http://schemas.microsoft.com/office/powerpoint/2010/main" val="42244337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787" y="1228951"/>
            <a:ext cx="8868427" cy="4181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746" name="Rectangle 2"/>
          <p:cNvSpPr>
            <a:spLocks noGrp="1" noChangeArrowheads="1"/>
          </p:cNvSpPr>
          <p:nvPr>
            <p:ph type="title"/>
          </p:nvPr>
        </p:nvSpPr>
        <p:spPr>
          <a:xfrm>
            <a:off x="663880" y="664208"/>
            <a:ext cx="7816241" cy="783592"/>
          </a:xfrm>
        </p:spPr>
        <p:txBody>
          <a:bodyPr lIns="91194" tIns="45596" rIns="91194" bIns="45596" anchor="t">
            <a:noAutofit/>
          </a:bodyPr>
          <a:lstStyle/>
          <a:p>
            <a:pPr>
              <a:defRPr/>
            </a:pPr>
            <a:r>
              <a:rPr lang="en-US" altLang="en-US" sz="3600" b="1" dirty="0">
                <a:effectLst/>
                <a:latin typeface="Calibri" panose="020F0502020204030204" pitchFamily="34" charset="0"/>
              </a:rPr>
              <a:t>Initial Run Chart Interpretation</a:t>
            </a:r>
          </a:p>
        </p:txBody>
      </p:sp>
      <p:sp>
        <p:nvSpPr>
          <p:cNvPr id="32772" name="Slide Number Placeholder 5"/>
          <p:cNvSpPr txBox="1">
            <a:spLocks noGrp="1"/>
          </p:cNvSpPr>
          <p:nvPr/>
        </p:nvSpPr>
        <p:spPr bwMode="auto">
          <a:xfrm>
            <a:off x="6552693" y="6248366"/>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94" tIns="45596" rIns="91194" bIns="4559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fontAlgn="base">
              <a:spcBef>
                <a:spcPct val="0"/>
              </a:spcBef>
              <a:spcAft>
                <a:spcPct val="0"/>
              </a:spcAft>
              <a:buClrTx/>
              <a:buSzTx/>
              <a:buFontTx/>
              <a:buNone/>
            </a:pPr>
            <a:fld id="{6695D46F-56B8-419C-A467-049D16321D86}" type="slidenum">
              <a:rPr lang="en-US" altLang="en-US" sz="1400" b="0">
                <a:solidFill>
                  <a:srgbClr val="000099"/>
                </a:solidFill>
                <a:latin typeface="Times New Roman" pitchFamily="18" charset="0"/>
                <a:ea typeface="MS PGothic" pitchFamily="34" charset="-128"/>
                <a:cs typeface="Arial" pitchFamily="34" charset="0"/>
              </a:rPr>
              <a:pPr algn="r" fontAlgn="base">
                <a:spcBef>
                  <a:spcPct val="0"/>
                </a:spcBef>
                <a:spcAft>
                  <a:spcPct val="0"/>
                </a:spcAft>
                <a:buClrTx/>
                <a:buSzTx/>
                <a:buFontTx/>
                <a:buNone/>
              </a:pPr>
              <a:t>36</a:t>
            </a:fld>
            <a:endParaRPr lang="en-US" altLang="en-US" sz="1400" b="0">
              <a:solidFill>
                <a:srgbClr val="000099"/>
              </a:solidFill>
              <a:latin typeface="Times New Roman" pitchFamily="18" charset="0"/>
              <a:ea typeface="MS PGothic" pitchFamily="34" charset="-128"/>
              <a:cs typeface="Arial" pitchFamily="34" charset="0"/>
            </a:endParaRPr>
          </a:p>
        </p:txBody>
      </p:sp>
      <p:sp>
        <p:nvSpPr>
          <p:cNvPr id="2" name="TextBox 1"/>
          <p:cNvSpPr txBox="1"/>
          <p:nvPr/>
        </p:nvSpPr>
        <p:spPr>
          <a:xfrm>
            <a:off x="137787" y="5659140"/>
            <a:ext cx="8868427" cy="1198860"/>
          </a:xfrm>
          <a:prstGeom prst="rect">
            <a:avLst/>
          </a:prstGeom>
          <a:solidFill>
            <a:schemeClr val="bg1"/>
          </a:solidFill>
        </p:spPr>
        <p:txBody>
          <a:bodyPr wrap="square" lIns="89988" tIns="44993" rIns="89988" bIns="44993">
            <a:spAutoFit/>
          </a:bodyPr>
          <a:lstStyle/>
          <a:p>
            <a:pPr marL="337456" indent="-337456" defTabSz="900043" fontAlgn="base">
              <a:spcBef>
                <a:spcPct val="0"/>
              </a:spcBef>
              <a:spcAft>
                <a:spcPct val="0"/>
              </a:spcAft>
              <a:buFont typeface="Wingdings" panose="05000000000000000000" pitchFamily="2" charset="2"/>
              <a:buChar char="Ø"/>
              <a:defRPr/>
            </a:pPr>
            <a:r>
              <a:rPr lang="en-US" dirty="0">
                <a:solidFill>
                  <a:schemeClr val="tx2"/>
                </a:solidFill>
                <a:latin typeface="Calibri" panose="020F0502020204030204" pitchFamily="34" charset="0"/>
                <a:cs typeface="Arial" pitchFamily="34" charset="0"/>
              </a:rPr>
              <a:t>What type of variation do you see (random or non-random)?</a:t>
            </a:r>
          </a:p>
          <a:p>
            <a:pPr marL="787397" lvl="1" indent="-337456" defTabSz="900043" fontAlgn="base">
              <a:spcBef>
                <a:spcPct val="0"/>
              </a:spcBef>
              <a:spcAft>
                <a:spcPct val="0"/>
              </a:spcAft>
              <a:buFont typeface="Arial" panose="020B0604020202020204" pitchFamily="34" charset="0"/>
              <a:buChar char="•"/>
              <a:defRPr/>
            </a:pPr>
            <a:r>
              <a:rPr lang="en-US" dirty="0">
                <a:solidFill>
                  <a:schemeClr val="tx2"/>
                </a:solidFill>
                <a:latin typeface="Calibri" panose="020F0502020204030204" pitchFamily="34" charset="0"/>
                <a:cs typeface="Arial" pitchFamily="34" charset="0"/>
              </a:rPr>
              <a:t>No non-random patterns</a:t>
            </a:r>
          </a:p>
          <a:p>
            <a:pPr marL="337456" indent="-337456" defTabSz="900043" fontAlgn="base">
              <a:spcBef>
                <a:spcPct val="0"/>
              </a:spcBef>
              <a:spcAft>
                <a:spcPct val="0"/>
              </a:spcAft>
              <a:buFont typeface="Wingdings" panose="05000000000000000000" pitchFamily="2" charset="2"/>
              <a:buChar char="Ø"/>
              <a:defRPr/>
            </a:pPr>
            <a:r>
              <a:rPr lang="en-US" dirty="0">
                <a:solidFill>
                  <a:schemeClr val="tx2"/>
                </a:solidFill>
                <a:latin typeface="Calibri" panose="020F0502020204030204" pitchFamily="34" charset="0"/>
                <a:cs typeface="Arial" pitchFamily="34" charset="0"/>
              </a:rPr>
              <a:t>What do you think about the median (% receiving a exam)?</a:t>
            </a:r>
          </a:p>
          <a:p>
            <a:pPr marL="787397" lvl="1" indent="-337456" defTabSz="900043" fontAlgn="base">
              <a:spcBef>
                <a:spcPct val="0"/>
              </a:spcBef>
              <a:spcAft>
                <a:spcPct val="0"/>
              </a:spcAft>
              <a:buFont typeface="Arial" panose="020B0604020202020204" pitchFamily="34" charset="0"/>
              <a:buChar char="•"/>
              <a:defRPr/>
            </a:pPr>
            <a:r>
              <a:rPr lang="en-US" dirty="0">
                <a:solidFill>
                  <a:schemeClr val="tx2"/>
                </a:solidFill>
                <a:latin typeface="Calibri" panose="020F0502020204030204" pitchFamily="34" charset="0"/>
                <a:cs typeface="Arial" pitchFamily="34" charset="0"/>
              </a:rPr>
              <a:t>Median is very low (~17%).  Need to change process to change the results</a:t>
            </a:r>
          </a:p>
        </p:txBody>
      </p:sp>
      <p:grpSp>
        <p:nvGrpSpPr>
          <p:cNvPr id="3" name="Group 2"/>
          <p:cNvGrpSpPr>
            <a:grpSpLocks/>
          </p:cNvGrpSpPr>
          <p:nvPr/>
        </p:nvGrpSpPr>
        <p:grpSpPr bwMode="auto">
          <a:xfrm>
            <a:off x="560540" y="1864707"/>
            <a:ext cx="8445674" cy="1966817"/>
            <a:chOff x="568247" y="1447800"/>
            <a:chExt cx="8563053" cy="1992968"/>
          </a:xfrm>
        </p:grpSpPr>
        <p:sp>
          <p:nvSpPr>
            <p:cNvPr id="32775" name="Oval 5"/>
            <p:cNvSpPr>
              <a:spLocks noChangeArrowheads="1"/>
            </p:cNvSpPr>
            <p:nvPr/>
          </p:nvSpPr>
          <p:spPr bwMode="auto">
            <a:xfrm>
              <a:off x="6159500" y="1447800"/>
              <a:ext cx="2971800" cy="730250"/>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32776" name="Oval 5"/>
            <p:cNvSpPr>
              <a:spLocks noChangeArrowheads="1"/>
            </p:cNvSpPr>
            <p:nvPr/>
          </p:nvSpPr>
          <p:spPr bwMode="auto">
            <a:xfrm>
              <a:off x="5016500" y="1937727"/>
              <a:ext cx="990600" cy="926123"/>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32777" name="Oval 5"/>
            <p:cNvSpPr>
              <a:spLocks noChangeArrowheads="1"/>
            </p:cNvSpPr>
            <p:nvPr/>
          </p:nvSpPr>
          <p:spPr bwMode="auto">
            <a:xfrm>
              <a:off x="2425701" y="1797050"/>
              <a:ext cx="533400" cy="492367"/>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32778" name="Oval 5"/>
            <p:cNvSpPr>
              <a:spLocks noChangeArrowheads="1"/>
            </p:cNvSpPr>
            <p:nvPr/>
          </p:nvSpPr>
          <p:spPr bwMode="auto">
            <a:xfrm rot="-2700000">
              <a:off x="568247" y="2710518"/>
              <a:ext cx="1903599" cy="730250"/>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32779" name="Oval 5"/>
            <p:cNvSpPr>
              <a:spLocks noChangeArrowheads="1"/>
            </p:cNvSpPr>
            <p:nvPr/>
          </p:nvSpPr>
          <p:spPr bwMode="auto">
            <a:xfrm>
              <a:off x="3187700" y="1905000"/>
              <a:ext cx="838200" cy="730250"/>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32780" name="Oval 5"/>
            <p:cNvSpPr>
              <a:spLocks noChangeArrowheads="1"/>
            </p:cNvSpPr>
            <p:nvPr/>
          </p:nvSpPr>
          <p:spPr bwMode="auto">
            <a:xfrm>
              <a:off x="4254500" y="1873250"/>
              <a:ext cx="533400" cy="492367"/>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grpSp>
    </p:spTree>
    <p:extLst>
      <p:ext uri="{BB962C8B-B14F-4D97-AF65-F5344CB8AC3E}">
        <p14:creationId xmlns:p14="http://schemas.microsoft.com/office/powerpoint/2010/main" val="24358794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39704" y="869604"/>
            <a:ext cx="6999663" cy="827473"/>
          </a:xfrm>
        </p:spPr>
        <p:txBody>
          <a:bodyPr lIns="90428" tIns="45212" rIns="90428" bIns="45212" anchor="t">
            <a:noAutofit/>
          </a:bodyPr>
          <a:lstStyle/>
          <a:p>
            <a:r>
              <a:rPr lang="en-US" altLang="en-US" b="1" dirty="0" smtClean="0"/>
              <a:t>Case Part 2 (Group Activity)</a:t>
            </a:r>
            <a:endParaRPr lang="en-US" altLang="en-US" b="1" dirty="0"/>
          </a:p>
        </p:txBody>
      </p:sp>
      <p:sp>
        <p:nvSpPr>
          <p:cNvPr id="16387" name="Rectangle 3"/>
          <p:cNvSpPr>
            <a:spLocks noGrp="1" noChangeArrowheads="1"/>
          </p:cNvSpPr>
          <p:nvPr>
            <p:ph idx="1"/>
          </p:nvPr>
        </p:nvSpPr>
        <p:spPr>
          <a:xfrm>
            <a:off x="203200" y="1767943"/>
            <a:ext cx="8737600" cy="4219196"/>
          </a:xfrm>
        </p:spPr>
        <p:txBody>
          <a:bodyPr lIns="90428" tIns="45212" rIns="90428" bIns="45212">
            <a:normAutofit lnSpcReduction="10000"/>
          </a:bodyPr>
          <a:lstStyle/>
          <a:p>
            <a:r>
              <a:rPr lang="en-US" altLang="en-US" dirty="0" smtClean="0">
                <a:solidFill>
                  <a:schemeClr val="tx2"/>
                </a:solidFill>
              </a:rPr>
              <a:t>New Information</a:t>
            </a:r>
          </a:p>
          <a:p>
            <a:pPr lvl="1"/>
            <a:r>
              <a:rPr lang="en-US" altLang="en-US" dirty="0" smtClean="0">
                <a:solidFill>
                  <a:schemeClr val="tx2"/>
                </a:solidFill>
              </a:rPr>
              <a:t>The LNAs </a:t>
            </a:r>
            <a:r>
              <a:rPr lang="en-US" altLang="en-US" dirty="0">
                <a:solidFill>
                  <a:schemeClr val="tx2"/>
                </a:solidFill>
              </a:rPr>
              <a:t>on the team </a:t>
            </a:r>
            <a:r>
              <a:rPr lang="en-US" altLang="en-US" dirty="0" smtClean="0">
                <a:solidFill>
                  <a:schemeClr val="tx2"/>
                </a:solidFill>
              </a:rPr>
              <a:t>received </a:t>
            </a:r>
            <a:r>
              <a:rPr lang="en-US" altLang="en-US" dirty="0">
                <a:solidFill>
                  <a:schemeClr val="tx2"/>
                </a:solidFill>
              </a:rPr>
              <a:t>training </a:t>
            </a:r>
            <a:r>
              <a:rPr lang="en-US" altLang="en-US" dirty="0" smtClean="0">
                <a:solidFill>
                  <a:schemeClr val="tx2"/>
                </a:solidFill>
              </a:rPr>
              <a:t>to </a:t>
            </a:r>
            <a:r>
              <a:rPr lang="en-US" altLang="en-US" dirty="0">
                <a:solidFill>
                  <a:schemeClr val="tx2"/>
                </a:solidFill>
              </a:rPr>
              <a:t>perform the monofilament </a:t>
            </a:r>
            <a:r>
              <a:rPr lang="en-US" altLang="en-US" dirty="0" smtClean="0">
                <a:solidFill>
                  <a:schemeClr val="tx2"/>
                </a:solidFill>
              </a:rPr>
              <a:t>exam  </a:t>
            </a:r>
          </a:p>
          <a:p>
            <a:pPr lvl="1"/>
            <a:r>
              <a:rPr lang="en-US" altLang="en-US" dirty="0" smtClean="0">
                <a:solidFill>
                  <a:schemeClr val="tx2"/>
                </a:solidFill>
              </a:rPr>
              <a:t>They take on responsibility </a:t>
            </a:r>
            <a:r>
              <a:rPr lang="en-US" altLang="en-US" dirty="0">
                <a:solidFill>
                  <a:schemeClr val="tx2"/>
                </a:solidFill>
              </a:rPr>
              <a:t>for doing these </a:t>
            </a:r>
            <a:r>
              <a:rPr lang="en-US" altLang="en-US" dirty="0" smtClean="0">
                <a:solidFill>
                  <a:schemeClr val="tx2"/>
                </a:solidFill>
              </a:rPr>
              <a:t>exams beginning in </a:t>
            </a:r>
            <a:r>
              <a:rPr lang="en-US" altLang="en-US" dirty="0">
                <a:solidFill>
                  <a:schemeClr val="tx2"/>
                </a:solidFill>
              </a:rPr>
              <a:t>May 2013.  </a:t>
            </a:r>
            <a:endParaRPr lang="en-US" altLang="en-US" dirty="0" smtClean="0">
              <a:solidFill>
                <a:schemeClr val="tx2"/>
              </a:solidFill>
            </a:endParaRPr>
          </a:p>
          <a:p>
            <a:pPr lvl="1"/>
            <a:r>
              <a:rPr lang="en-US" altLang="en-US" dirty="0" smtClean="0">
                <a:solidFill>
                  <a:schemeClr val="tx2"/>
                </a:solidFill>
              </a:rPr>
              <a:t>In </a:t>
            </a:r>
            <a:r>
              <a:rPr lang="en-US" altLang="en-US" dirty="0">
                <a:solidFill>
                  <a:schemeClr val="tx2"/>
                </a:solidFill>
              </a:rPr>
              <a:t>addition, some members of the </a:t>
            </a:r>
            <a:r>
              <a:rPr lang="en-US" altLang="en-US" dirty="0" smtClean="0">
                <a:solidFill>
                  <a:schemeClr val="tx2"/>
                </a:solidFill>
              </a:rPr>
              <a:t>team developed </a:t>
            </a:r>
            <a:r>
              <a:rPr lang="en-US" altLang="en-US" dirty="0">
                <a:solidFill>
                  <a:schemeClr val="tx2"/>
                </a:solidFill>
              </a:rPr>
              <a:t>a flowsheet for diabetic patients </a:t>
            </a:r>
            <a:r>
              <a:rPr lang="en-US" altLang="en-US" dirty="0" smtClean="0">
                <a:solidFill>
                  <a:schemeClr val="tx2"/>
                </a:solidFill>
              </a:rPr>
              <a:t>which began use </a:t>
            </a:r>
            <a:r>
              <a:rPr lang="en-US" altLang="en-US" dirty="0">
                <a:solidFill>
                  <a:schemeClr val="tx2"/>
                </a:solidFill>
              </a:rPr>
              <a:t>in November 2013</a:t>
            </a:r>
            <a:r>
              <a:rPr lang="en-US" altLang="en-US" dirty="0" smtClean="0">
                <a:solidFill>
                  <a:schemeClr val="tx2"/>
                </a:solidFill>
              </a:rPr>
              <a:t>.</a:t>
            </a:r>
          </a:p>
          <a:p>
            <a:r>
              <a:rPr lang="en-US" altLang="en-US" dirty="0" smtClean="0">
                <a:solidFill>
                  <a:schemeClr val="tx2"/>
                </a:solidFill>
              </a:rPr>
              <a:t>Review the updated data on the next slide</a:t>
            </a:r>
            <a:endParaRPr lang="en-US" altLang="en-US" dirty="0">
              <a:solidFill>
                <a:schemeClr val="tx2"/>
              </a:solidFill>
            </a:endParaRPr>
          </a:p>
        </p:txBody>
      </p:sp>
    </p:spTree>
    <p:extLst>
      <p:ext uri="{BB962C8B-B14F-4D97-AF65-F5344CB8AC3E}">
        <p14:creationId xmlns:p14="http://schemas.microsoft.com/office/powerpoint/2010/main" val="14776801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63880" y="609600"/>
            <a:ext cx="7816241" cy="783592"/>
          </a:xfrm>
        </p:spPr>
        <p:txBody>
          <a:bodyPr lIns="91293" tIns="45646" rIns="91293" bIns="45646" anchor="t"/>
          <a:lstStyle/>
          <a:p>
            <a:r>
              <a:rPr lang="en-US" altLang="en-US" sz="3600" b="1" dirty="0">
                <a:effectLst/>
                <a:latin typeface="Calibri" panose="020F0502020204030204" pitchFamily="34" charset="0"/>
              </a:rPr>
              <a:t>Case Part 2 Run Chart</a:t>
            </a:r>
          </a:p>
        </p:txBody>
      </p:sp>
      <p:sp>
        <p:nvSpPr>
          <p:cNvPr id="34819" name="Slide Number Placeholder 5"/>
          <p:cNvSpPr txBox="1">
            <a:spLocks noGrp="1"/>
          </p:cNvSpPr>
          <p:nvPr/>
        </p:nvSpPr>
        <p:spPr bwMode="auto">
          <a:xfrm>
            <a:off x="6552687" y="6248366"/>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93" tIns="45646" rIns="91293" bIns="4564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base" latinLnBrk="0" hangingPunct="0">
              <a:lnSpc>
                <a:spcPct val="100000"/>
              </a:lnSpc>
              <a:spcBef>
                <a:spcPct val="0"/>
              </a:spcBef>
              <a:spcAft>
                <a:spcPct val="0"/>
              </a:spcAft>
              <a:buClrTx/>
              <a:buSzTx/>
              <a:buFontTx/>
              <a:buNone/>
              <a:tabLst/>
              <a:defRPr/>
            </a:pPr>
            <a:fld id="{5A96A906-10A7-4CBF-8DD8-B011D55352FD}" type="slidenum">
              <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rPr>
              <a:pPr marL="0" marR="0" lvl="0" indent="0" algn="r" defTabSz="927100" rtl="0" eaLnBrk="0" fontAlgn="base" latinLnBrk="0" hangingPunct="0">
                <a:lnSpc>
                  <a:spcPct val="100000"/>
                </a:lnSpc>
                <a:spcBef>
                  <a:spcPct val="0"/>
                </a:spcBef>
                <a:spcAft>
                  <a:spcPct val="0"/>
                </a:spcAft>
                <a:buClrTx/>
                <a:buSzTx/>
                <a:buFontTx/>
                <a:buNone/>
                <a:tabLst/>
                <a:defRPr/>
              </a:pPr>
              <a:t>38</a:t>
            </a:fld>
            <a:endPar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endParaRPr>
          </a:p>
        </p:txBody>
      </p:sp>
      <p:pic>
        <p:nvPicPr>
          <p:cNvPr id="3482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163819"/>
            <a:ext cx="9144000" cy="5494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144485" y="4767944"/>
            <a:ext cx="6405984" cy="92333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smtClean="0">
                <a:ln>
                  <a:noFill/>
                </a:ln>
                <a:solidFill>
                  <a:prstClr val="black"/>
                </a:solidFill>
                <a:effectLst/>
                <a:uLnTx/>
                <a:uFillTx/>
                <a:latin typeface="Calibri"/>
                <a:ea typeface="+mn-ea"/>
                <a:cs typeface="+mn-cs"/>
              </a:rPr>
              <a:t>Questions</a:t>
            </a:r>
            <a:r>
              <a:rPr kumimoji="0" lang="en-US" sz="1800" b="0" i="0" u="none" strike="noStrike" kern="1200" cap="none" spc="0" normalizeH="0" baseline="0" noProof="0" dirty="0" smtClean="0">
                <a:ln>
                  <a:noFill/>
                </a:ln>
                <a:solidFill>
                  <a:prstClr val="black"/>
                </a:solidFill>
                <a:effectLst/>
                <a:uLnTx/>
                <a:uFillTx/>
                <a:latin typeface="Calibri"/>
                <a:ea typeface="+mn-ea"/>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prstClr val="black"/>
                </a:solidFill>
                <a:effectLst/>
                <a:uLnTx/>
                <a:uFillTx/>
                <a:latin typeface="Calibri"/>
                <a:ea typeface="+mn-ea"/>
                <a:cs typeface="+mn-cs"/>
              </a:rPr>
              <a:t>Do you see and </a:t>
            </a:r>
            <a:r>
              <a:rPr kumimoji="0" lang="en-US" sz="1800" b="0" i="0" u="none" strike="noStrike" kern="1200" cap="none" spc="0" normalizeH="0" baseline="0" noProof="0" dirty="0" smtClean="0">
                <a:ln>
                  <a:noFill/>
                </a:ln>
                <a:solidFill>
                  <a:prstClr val="black"/>
                </a:solidFill>
                <a:effectLst/>
                <a:uLnTx/>
                <a:uFillTx/>
                <a:latin typeface="Calibri"/>
                <a:ea typeface="+mn-ea"/>
                <a:cs typeface="+mn-cs"/>
              </a:rPr>
              <a:t>non-random variation </a:t>
            </a:r>
            <a:r>
              <a:rPr kumimoji="0" lang="en-US" sz="1800" b="0" i="0" u="none" strike="noStrike" kern="1200" cap="none" spc="0" normalizeH="0" baseline="0" noProof="0" dirty="0" smtClean="0">
                <a:ln>
                  <a:noFill/>
                </a:ln>
                <a:solidFill>
                  <a:prstClr val="black"/>
                </a:solidFill>
                <a:effectLst/>
                <a:uLnTx/>
                <a:uFillTx/>
                <a:latin typeface="Calibri"/>
                <a:ea typeface="+mn-ea"/>
                <a:cs typeface="+mn-cs"/>
              </a:rPr>
              <a:t>patterns?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prstClr val="black"/>
                </a:solidFill>
                <a:effectLst/>
                <a:uLnTx/>
                <a:uFillTx/>
                <a:latin typeface="Calibri"/>
                <a:ea typeface="+mn-ea"/>
                <a:cs typeface="+mn-cs"/>
              </a:rPr>
              <a:t>What </a:t>
            </a:r>
            <a:r>
              <a:rPr kumimoji="0" lang="en-US" sz="1800" b="0" i="0" u="none" strike="noStrike" kern="1200" cap="none" spc="0" normalizeH="0" baseline="0" noProof="0" dirty="0">
                <a:ln>
                  <a:noFill/>
                </a:ln>
                <a:solidFill>
                  <a:prstClr val="black"/>
                </a:solidFill>
                <a:effectLst/>
                <a:uLnTx/>
                <a:uFillTx/>
                <a:latin typeface="Calibri"/>
                <a:ea typeface="+mn-ea"/>
                <a:cs typeface="+mn-cs"/>
              </a:rPr>
              <a:t>do you conclude about this team’s </a:t>
            </a:r>
            <a:r>
              <a:rPr kumimoji="0" lang="en-US" sz="1800" b="0" i="0" u="none" strike="noStrike" kern="1200" cap="none" spc="0" normalizeH="0" baseline="0" noProof="0" dirty="0" smtClean="0">
                <a:ln>
                  <a:noFill/>
                </a:ln>
                <a:solidFill>
                  <a:prstClr val="black"/>
                </a:solidFill>
                <a:effectLst/>
                <a:uLnTx/>
                <a:uFillTx/>
                <a:latin typeface="Calibri"/>
                <a:ea typeface="+mn-ea"/>
                <a:cs typeface="+mn-cs"/>
              </a:rPr>
              <a:t>improvement efforts? </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460240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63880" y="609600"/>
            <a:ext cx="7816241" cy="783592"/>
          </a:xfrm>
        </p:spPr>
        <p:txBody>
          <a:bodyPr lIns="91293" tIns="45646" rIns="91293" bIns="45646" anchor="t"/>
          <a:lstStyle/>
          <a:p>
            <a:r>
              <a:rPr lang="en-US" altLang="en-US" sz="3600" b="1" dirty="0">
                <a:effectLst/>
                <a:latin typeface="Calibri" panose="020F0502020204030204" pitchFamily="34" charset="0"/>
              </a:rPr>
              <a:t>Case Part 2 Discussion</a:t>
            </a:r>
          </a:p>
        </p:txBody>
      </p:sp>
      <p:pic>
        <p:nvPicPr>
          <p:cNvPr id="3584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03579"/>
            <a:ext cx="9144000" cy="3836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 y="5105043"/>
            <a:ext cx="9144000" cy="1198959"/>
          </a:xfrm>
          <a:prstGeom prst="rect">
            <a:avLst/>
          </a:prstGeom>
          <a:solidFill>
            <a:schemeClr val="bg1"/>
          </a:solidFill>
        </p:spPr>
        <p:txBody>
          <a:bodyPr wrap="square" lIns="90085" tIns="45042" rIns="90085" bIns="45042">
            <a:spAutoFit/>
          </a:bodyPr>
          <a:lstStyle/>
          <a:p>
            <a:pPr marL="337819" indent="-337819" defTabSz="901013" fontAlgn="base">
              <a:spcBef>
                <a:spcPct val="0"/>
              </a:spcBef>
              <a:spcAft>
                <a:spcPct val="0"/>
              </a:spcAft>
              <a:buFont typeface="Wingdings" panose="05000000000000000000" pitchFamily="2" charset="2"/>
              <a:buChar char="Ø"/>
              <a:defRPr/>
            </a:pPr>
            <a:r>
              <a:rPr lang="en-US" dirty="0" smtClean="0">
                <a:solidFill>
                  <a:schemeClr val="tx2"/>
                </a:solidFill>
                <a:latin typeface="Calibri" panose="020F0502020204030204" pitchFamily="34" charset="0"/>
                <a:cs typeface="Arial" pitchFamily="34" charset="0"/>
              </a:rPr>
              <a:t>Random </a:t>
            </a:r>
            <a:r>
              <a:rPr lang="en-US" dirty="0">
                <a:solidFill>
                  <a:schemeClr val="tx2"/>
                </a:solidFill>
                <a:latin typeface="Calibri" panose="020F0502020204030204" pitchFamily="34" charset="0"/>
                <a:cs typeface="Arial" pitchFamily="34" charset="0"/>
              </a:rPr>
              <a:t>or non-random variation?</a:t>
            </a:r>
          </a:p>
          <a:p>
            <a:pPr marL="788244" lvl="1" indent="-337819" defTabSz="901013" fontAlgn="base">
              <a:spcBef>
                <a:spcPct val="0"/>
              </a:spcBef>
              <a:spcAft>
                <a:spcPct val="0"/>
              </a:spcAft>
              <a:buFont typeface="Arial" panose="020B0604020202020204" pitchFamily="34" charset="0"/>
              <a:buChar char="•"/>
              <a:defRPr/>
            </a:pPr>
            <a:r>
              <a:rPr lang="en-US" dirty="0">
                <a:solidFill>
                  <a:schemeClr val="tx2"/>
                </a:solidFill>
                <a:latin typeface="Calibri" panose="020F0502020204030204" pitchFamily="34" charset="0"/>
                <a:cs typeface="Arial" pitchFamily="34" charset="0"/>
              </a:rPr>
              <a:t>4 non-random patterns (too few runs, 2 shifts, 1 trend)</a:t>
            </a:r>
          </a:p>
          <a:p>
            <a:pPr marL="337819" indent="-337819" defTabSz="901013" fontAlgn="base">
              <a:spcBef>
                <a:spcPct val="0"/>
              </a:spcBef>
              <a:spcAft>
                <a:spcPct val="0"/>
              </a:spcAft>
              <a:buFont typeface="Wingdings" panose="05000000000000000000" pitchFamily="2" charset="2"/>
              <a:buChar char="Ø"/>
              <a:defRPr/>
            </a:pPr>
            <a:r>
              <a:rPr lang="en-US" dirty="0">
                <a:solidFill>
                  <a:schemeClr val="tx2"/>
                </a:solidFill>
                <a:latin typeface="Calibri" panose="020F0502020204030204" pitchFamily="34" charset="0"/>
                <a:cs typeface="Arial" pitchFamily="34" charset="0"/>
              </a:rPr>
              <a:t>Conclusion about improvement efforts?</a:t>
            </a:r>
          </a:p>
          <a:p>
            <a:pPr marL="788244" lvl="1" indent="-337819" defTabSz="901013" fontAlgn="base">
              <a:spcBef>
                <a:spcPct val="0"/>
              </a:spcBef>
              <a:spcAft>
                <a:spcPct val="0"/>
              </a:spcAft>
              <a:buFont typeface="Arial" panose="020B0604020202020204" pitchFamily="34" charset="0"/>
              <a:buChar char="•"/>
              <a:defRPr/>
            </a:pPr>
            <a:r>
              <a:rPr lang="en-US" dirty="0">
                <a:solidFill>
                  <a:schemeClr val="tx2"/>
                </a:solidFill>
                <a:latin typeface="Calibri" panose="020F0502020204030204" pitchFamily="34" charset="0"/>
                <a:cs typeface="Arial" pitchFamily="34" charset="0"/>
              </a:rPr>
              <a:t>Successful based on shift and trend; see where it will plateau</a:t>
            </a:r>
          </a:p>
        </p:txBody>
      </p:sp>
      <p:grpSp>
        <p:nvGrpSpPr>
          <p:cNvPr id="3" name="Group 2"/>
          <p:cNvGrpSpPr>
            <a:grpSpLocks/>
          </p:cNvGrpSpPr>
          <p:nvPr/>
        </p:nvGrpSpPr>
        <p:grpSpPr bwMode="auto">
          <a:xfrm>
            <a:off x="588732" y="2144189"/>
            <a:ext cx="8570934" cy="2043609"/>
            <a:chOff x="596900" y="1936574"/>
            <a:chExt cx="8689259" cy="2070276"/>
          </a:xfrm>
        </p:grpSpPr>
        <p:sp>
          <p:nvSpPr>
            <p:cNvPr id="35851" name="Oval 6"/>
            <p:cNvSpPr>
              <a:spLocks noChangeArrowheads="1"/>
            </p:cNvSpPr>
            <p:nvPr/>
          </p:nvSpPr>
          <p:spPr bwMode="auto">
            <a:xfrm rot="-1500000">
              <a:off x="5939719" y="1936574"/>
              <a:ext cx="3346440" cy="730250"/>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35852" name="Oval 5"/>
            <p:cNvSpPr>
              <a:spLocks noChangeArrowheads="1"/>
            </p:cNvSpPr>
            <p:nvPr/>
          </p:nvSpPr>
          <p:spPr bwMode="auto">
            <a:xfrm>
              <a:off x="4940300" y="2857989"/>
              <a:ext cx="990600" cy="463061"/>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35853" name="Oval 5"/>
            <p:cNvSpPr>
              <a:spLocks noChangeArrowheads="1"/>
            </p:cNvSpPr>
            <p:nvPr/>
          </p:nvSpPr>
          <p:spPr bwMode="auto">
            <a:xfrm>
              <a:off x="4178300" y="2828683"/>
              <a:ext cx="533400" cy="492367"/>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35854" name="Oval 12"/>
            <p:cNvSpPr>
              <a:spLocks noChangeArrowheads="1"/>
            </p:cNvSpPr>
            <p:nvPr/>
          </p:nvSpPr>
          <p:spPr bwMode="auto">
            <a:xfrm>
              <a:off x="596900" y="2971800"/>
              <a:ext cx="3505200" cy="1035050"/>
            </a:xfrm>
            <a:prstGeom prst="ellipse">
              <a:avLst/>
            </a:prstGeom>
            <a:noFill/>
            <a:ln w="254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grpSp>
      <p:grpSp>
        <p:nvGrpSpPr>
          <p:cNvPr id="4" name="Group 3"/>
          <p:cNvGrpSpPr>
            <a:grpSpLocks/>
          </p:cNvGrpSpPr>
          <p:nvPr/>
        </p:nvGrpSpPr>
        <p:grpSpPr bwMode="auto">
          <a:xfrm>
            <a:off x="588732" y="1927918"/>
            <a:ext cx="8639827" cy="2410330"/>
            <a:chOff x="596900" y="1718091"/>
            <a:chExt cx="8759436" cy="2441160"/>
          </a:xfrm>
        </p:grpSpPr>
        <p:sp>
          <p:nvSpPr>
            <p:cNvPr id="35849" name="Oval 14"/>
            <p:cNvSpPr>
              <a:spLocks noChangeArrowheads="1"/>
            </p:cNvSpPr>
            <p:nvPr/>
          </p:nvSpPr>
          <p:spPr bwMode="auto">
            <a:xfrm rot="-1500000">
              <a:off x="6009896" y="1718091"/>
              <a:ext cx="3346440" cy="1119361"/>
            </a:xfrm>
            <a:prstGeom prst="ellipse">
              <a:avLst/>
            </a:prstGeom>
            <a:noFill/>
            <a:ln w="25400" algn="ctr">
              <a:solidFill>
                <a:srgbClr val="00B05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
          <p:nvSpPr>
            <p:cNvPr id="35850" name="Oval 16"/>
            <p:cNvSpPr>
              <a:spLocks noChangeArrowheads="1"/>
            </p:cNvSpPr>
            <p:nvPr/>
          </p:nvSpPr>
          <p:spPr bwMode="auto">
            <a:xfrm>
              <a:off x="596900" y="2711451"/>
              <a:ext cx="3505200" cy="1447800"/>
            </a:xfrm>
            <a:prstGeom prst="ellipse">
              <a:avLst/>
            </a:prstGeom>
            <a:noFill/>
            <a:ln w="25400" algn="ctr">
              <a:solidFill>
                <a:srgbClr val="00B050"/>
              </a:solidFill>
              <a:round/>
              <a:headEnd/>
              <a:tailEnd/>
            </a:ln>
            <a:extLst>
              <a:ext uri="{909E8E84-426E-40DD-AFC4-6F175D3DCCD1}">
                <a14:hiddenFill xmlns:a14="http://schemas.microsoft.com/office/drawing/2010/main">
                  <a:solidFill>
                    <a:srgbClr val="FFFFFF"/>
                  </a:solidFill>
                </a14:hiddenFill>
              </a:ext>
            </a:extLst>
          </p:spPr>
          <p:txBody>
            <a:bodyPr lIns="92665" tIns="46333" rIns="92665" bIns="4633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grpSp>
      <p:sp>
        <p:nvSpPr>
          <p:cNvPr id="18" name="Oval 17"/>
          <p:cNvSpPr>
            <a:spLocks noChangeArrowheads="1"/>
          </p:cNvSpPr>
          <p:nvPr/>
        </p:nvSpPr>
        <p:spPr bwMode="auto">
          <a:xfrm rot="-1500000">
            <a:off x="6648198" y="2001584"/>
            <a:ext cx="2628900" cy="720905"/>
          </a:xfrm>
          <a:prstGeom prst="ellipse">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1293" tIns="45646" rIns="91293" bIns="45646"/>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fontAlgn="base">
              <a:spcBef>
                <a:spcPct val="0"/>
              </a:spcBef>
              <a:spcAft>
                <a:spcPct val="0"/>
              </a:spcAft>
              <a:buClrTx/>
              <a:buSzTx/>
              <a:buFontTx/>
              <a:buNone/>
            </a:pPr>
            <a:endParaRPr lang="en-US" altLang="en-US" sz="2400" b="0">
              <a:solidFill>
                <a:srgbClr val="000000"/>
              </a:solidFill>
              <a:ea typeface="MS PGothic" pitchFamily="34" charset="-128"/>
              <a:cs typeface="Arial" pitchFamily="34" charset="0"/>
            </a:endParaRPr>
          </a:p>
        </p:txBody>
      </p:sp>
    </p:spTree>
    <p:extLst>
      <p:ext uri="{BB962C8B-B14F-4D97-AF65-F5344CB8AC3E}">
        <p14:creationId xmlns:p14="http://schemas.microsoft.com/office/powerpoint/2010/main" val="36696198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2"/>
          <p:cNvSpPr>
            <a:spLocks noGrp="1" noChangeArrowheads="1"/>
          </p:cNvSpPr>
          <p:nvPr>
            <p:ph type="title"/>
          </p:nvPr>
        </p:nvSpPr>
        <p:spPr>
          <a:xfrm>
            <a:off x="676408" y="672954"/>
            <a:ext cx="7816241" cy="1203598"/>
          </a:xfrm>
        </p:spPr>
        <p:txBody>
          <a:bodyPr>
            <a:normAutofit/>
          </a:bodyPr>
          <a:lstStyle/>
          <a:p>
            <a:r>
              <a:rPr lang="en-US" altLang="en-US" b="1" dirty="0"/>
              <a:t>Agenda</a:t>
            </a:r>
          </a:p>
        </p:txBody>
      </p:sp>
      <p:sp>
        <p:nvSpPr>
          <p:cNvPr id="3076" name="Rectangle 13"/>
          <p:cNvSpPr>
            <a:spLocks noGrp="1" noChangeArrowheads="1"/>
          </p:cNvSpPr>
          <p:nvPr>
            <p:ph type="body" idx="1"/>
          </p:nvPr>
        </p:nvSpPr>
        <p:spPr>
          <a:xfrm>
            <a:off x="375781" y="1705038"/>
            <a:ext cx="8267178" cy="4632598"/>
          </a:xfrm>
        </p:spPr>
        <p:txBody>
          <a:bodyPr>
            <a:normAutofit fontScale="92500" lnSpcReduction="20000"/>
          </a:bodyPr>
          <a:lstStyle/>
          <a:p>
            <a:pPr>
              <a:spcBef>
                <a:spcPct val="15000"/>
              </a:spcBef>
              <a:spcAft>
                <a:spcPct val="15000"/>
              </a:spcAft>
              <a:defRPr/>
            </a:pPr>
            <a:r>
              <a:rPr lang="en-US" altLang="en-US" dirty="0">
                <a:solidFill>
                  <a:schemeClr val="tx2"/>
                </a:solidFill>
              </a:rPr>
              <a:t>Welcome (5 minutes)</a:t>
            </a:r>
          </a:p>
          <a:p>
            <a:pPr>
              <a:spcBef>
                <a:spcPct val="15000"/>
              </a:spcBef>
              <a:spcAft>
                <a:spcPct val="15000"/>
              </a:spcAft>
              <a:defRPr/>
            </a:pPr>
            <a:r>
              <a:rPr lang="en-US" altLang="en-US" dirty="0" smtClean="0">
                <a:solidFill>
                  <a:schemeClr val="tx2"/>
                </a:solidFill>
              </a:rPr>
              <a:t>Three </a:t>
            </a:r>
            <a:r>
              <a:rPr lang="en-US" altLang="en-US" dirty="0">
                <a:solidFill>
                  <a:schemeClr val="tx2"/>
                </a:solidFill>
              </a:rPr>
              <a:t>theory bursts</a:t>
            </a:r>
          </a:p>
          <a:p>
            <a:pPr lvl="1">
              <a:spcBef>
                <a:spcPct val="15000"/>
              </a:spcBef>
              <a:spcAft>
                <a:spcPct val="15000"/>
              </a:spcAft>
              <a:defRPr/>
            </a:pPr>
            <a:r>
              <a:rPr lang="en-US" altLang="en-US" dirty="0">
                <a:solidFill>
                  <a:schemeClr val="tx2"/>
                </a:solidFill>
              </a:rPr>
              <a:t>Displaying data over </a:t>
            </a:r>
            <a:r>
              <a:rPr lang="en-US" altLang="en-US" dirty="0" smtClean="0">
                <a:solidFill>
                  <a:schemeClr val="tx2"/>
                </a:solidFill>
              </a:rPr>
              <a:t>time &amp; example (10 </a:t>
            </a:r>
            <a:r>
              <a:rPr lang="en-US" altLang="en-US" dirty="0">
                <a:solidFill>
                  <a:schemeClr val="tx2"/>
                </a:solidFill>
              </a:rPr>
              <a:t>minutes)</a:t>
            </a:r>
          </a:p>
          <a:p>
            <a:pPr lvl="1">
              <a:spcBef>
                <a:spcPct val="15000"/>
              </a:spcBef>
              <a:spcAft>
                <a:spcPct val="15000"/>
              </a:spcAft>
              <a:defRPr/>
            </a:pPr>
            <a:r>
              <a:rPr lang="en-US" altLang="en-US" dirty="0">
                <a:solidFill>
                  <a:schemeClr val="tx2"/>
                </a:solidFill>
              </a:rPr>
              <a:t>Types of variation (5 minutes)</a:t>
            </a:r>
          </a:p>
          <a:p>
            <a:pPr lvl="1">
              <a:spcBef>
                <a:spcPct val="15000"/>
              </a:spcBef>
              <a:spcAft>
                <a:spcPct val="15000"/>
              </a:spcAft>
              <a:defRPr/>
            </a:pPr>
            <a:r>
              <a:rPr lang="en-US" altLang="en-US" dirty="0">
                <a:solidFill>
                  <a:schemeClr val="tx2"/>
                </a:solidFill>
              </a:rPr>
              <a:t>Overview of run charts </a:t>
            </a:r>
            <a:r>
              <a:rPr lang="en-US" altLang="en-US" dirty="0" smtClean="0">
                <a:solidFill>
                  <a:schemeClr val="tx2"/>
                </a:solidFill>
              </a:rPr>
              <a:t>(10 </a:t>
            </a:r>
            <a:r>
              <a:rPr lang="en-US" altLang="en-US" dirty="0">
                <a:solidFill>
                  <a:schemeClr val="tx2"/>
                </a:solidFill>
              </a:rPr>
              <a:t>minutes)</a:t>
            </a:r>
          </a:p>
          <a:p>
            <a:pPr>
              <a:spcBef>
                <a:spcPct val="15000"/>
              </a:spcBef>
              <a:spcAft>
                <a:spcPct val="15000"/>
              </a:spcAft>
              <a:defRPr/>
            </a:pPr>
            <a:r>
              <a:rPr lang="en-US" altLang="en-US" dirty="0" smtClean="0">
                <a:solidFill>
                  <a:schemeClr val="tx2"/>
                </a:solidFill>
              </a:rPr>
              <a:t>Application </a:t>
            </a:r>
            <a:r>
              <a:rPr lang="en-US" altLang="en-US" dirty="0">
                <a:solidFill>
                  <a:schemeClr val="tx2"/>
                </a:solidFill>
              </a:rPr>
              <a:t>exercises</a:t>
            </a:r>
          </a:p>
          <a:p>
            <a:pPr lvl="1">
              <a:spcBef>
                <a:spcPct val="15000"/>
              </a:spcBef>
              <a:spcAft>
                <a:spcPct val="15000"/>
              </a:spcAft>
              <a:defRPr/>
            </a:pPr>
            <a:r>
              <a:rPr lang="en-US" altLang="en-US" dirty="0">
                <a:solidFill>
                  <a:schemeClr val="tx2"/>
                </a:solidFill>
              </a:rPr>
              <a:t>Interpreting a run chart example </a:t>
            </a:r>
            <a:r>
              <a:rPr lang="en-US" altLang="en-US" dirty="0" smtClean="0">
                <a:solidFill>
                  <a:schemeClr val="tx2"/>
                </a:solidFill>
              </a:rPr>
              <a:t>(15 </a:t>
            </a:r>
            <a:r>
              <a:rPr lang="en-US" altLang="en-US" dirty="0">
                <a:solidFill>
                  <a:schemeClr val="tx2"/>
                </a:solidFill>
              </a:rPr>
              <a:t>minutes)</a:t>
            </a:r>
          </a:p>
          <a:p>
            <a:pPr lvl="1">
              <a:spcBef>
                <a:spcPct val="15000"/>
              </a:spcBef>
              <a:spcAft>
                <a:spcPct val="15000"/>
              </a:spcAft>
              <a:defRPr/>
            </a:pPr>
            <a:r>
              <a:rPr lang="en-US" altLang="en-US" dirty="0">
                <a:solidFill>
                  <a:schemeClr val="tx2"/>
                </a:solidFill>
              </a:rPr>
              <a:t>Case study and discussion </a:t>
            </a:r>
            <a:r>
              <a:rPr lang="en-US" altLang="en-US" dirty="0" smtClean="0">
                <a:solidFill>
                  <a:schemeClr val="tx2"/>
                </a:solidFill>
              </a:rPr>
              <a:t>(15 </a:t>
            </a:r>
            <a:r>
              <a:rPr lang="en-US" altLang="en-US" dirty="0">
                <a:solidFill>
                  <a:schemeClr val="tx2"/>
                </a:solidFill>
              </a:rPr>
              <a:t>minutes</a:t>
            </a:r>
            <a:r>
              <a:rPr lang="en-US" altLang="en-US" dirty="0" smtClean="0">
                <a:solidFill>
                  <a:schemeClr val="tx2"/>
                </a:solidFill>
              </a:rPr>
              <a:t>)</a:t>
            </a:r>
          </a:p>
          <a:p>
            <a:pPr lvl="1">
              <a:spcBef>
                <a:spcPct val="15000"/>
              </a:spcBef>
              <a:spcAft>
                <a:spcPct val="15000"/>
              </a:spcAft>
              <a:defRPr/>
            </a:pPr>
            <a:r>
              <a:rPr lang="en-US" altLang="en-US" dirty="0" smtClean="0">
                <a:solidFill>
                  <a:schemeClr val="tx2"/>
                </a:solidFill>
              </a:rPr>
              <a:t>Using the templates (10 minutes)</a:t>
            </a:r>
            <a:endParaRPr lang="en-US" altLang="en-US" dirty="0">
              <a:solidFill>
                <a:schemeClr val="tx2"/>
              </a:solidFill>
            </a:endParaRPr>
          </a:p>
          <a:p>
            <a:pPr>
              <a:defRPr/>
            </a:pPr>
            <a:r>
              <a:rPr lang="en-US" altLang="en-US" dirty="0" smtClean="0">
                <a:solidFill>
                  <a:schemeClr val="tx2"/>
                </a:solidFill>
              </a:rPr>
              <a:t>Summary and take-home points (5 </a:t>
            </a:r>
            <a:r>
              <a:rPr lang="en-US" altLang="en-US" dirty="0" err="1" smtClean="0">
                <a:solidFill>
                  <a:schemeClr val="tx2"/>
                </a:solidFill>
              </a:rPr>
              <a:t>mins</a:t>
            </a:r>
            <a:r>
              <a:rPr lang="en-US" altLang="en-US" dirty="0" smtClean="0">
                <a:solidFill>
                  <a:schemeClr val="tx2"/>
                </a:solidFill>
              </a:rPr>
              <a:t>)</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4</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2640538451"/>
      </p:ext>
    </p:extLst>
  </p:cSld>
  <p:clrMapOvr>
    <a:masterClrMapping/>
  </p:clrMapOvr>
  <p:transition spd="slow"/>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2"/>
          <p:cNvSpPr>
            <a:spLocks noGrp="1" noChangeArrowheads="1"/>
          </p:cNvSpPr>
          <p:nvPr>
            <p:ph type="title"/>
          </p:nvPr>
        </p:nvSpPr>
        <p:spPr>
          <a:xfrm>
            <a:off x="722313" y="1823399"/>
            <a:ext cx="7772400" cy="1362075"/>
          </a:xfrm>
        </p:spPr>
        <p:txBody>
          <a:bodyPr>
            <a:normAutofit fontScale="90000"/>
          </a:bodyPr>
          <a:lstStyle/>
          <a:p>
            <a:pPr algn="ctr"/>
            <a:r>
              <a:rPr lang="en-US" altLang="en-US" sz="4400" cap="none" dirty="0" smtClean="0"/>
              <a:t>Prospective Monitoring of Data Using a </a:t>
            </a:r>
            <a:r>
              <a:rPr lang="en-US" altLang="en-US" sz="4400" cap="none" dirty="0"/>
              <a:t>Run </a:t>
            </a:r>
            <a:r>
              <a:rPr lang="en-US" altLang="en-US" sz="4400" cap="none" dirty="0" smtClean="0"/>
              <a:t>Chart</a:t>
            </a:r>
            <a:endParaRPr lang="en-US" altLang="en-US" sz="3100" cap="none" dirty="0"/>
          </a:p>
        </p:txBody>
      </p:sp>
      <p:sp>
        <p:nvSpPr>
          <p:cNvPr id="2" name="Text Placeholder 1"/>
          <p:cNvSpPr>
            <a:spLocks noGrp="1"/>
          </p:cNvSpPr>
          <p:nvPr>
            <p:ph type="body" idx="1"/>
          </p:nvPr>
        </p:nvSpPr>
        <p:spPr>
          <a:xfrm>
            <a:off x="76200" y="3821095"/>
            <a:ext cx="8915400" cy="1970105"/>
          </a:xfrm>
        </p:spPr>
        <p:txBody>
          <a:bodyPr anchor="t">
            <a:normAutofit fontScale="70000" lnSpcReduction="20000"/>
          </a:bodyPr>
          <a:lstStyle/>
          <a:p>
            <a:pPr algn="ctr"/>
            <a:r>
              <a:rPr lang="en-US" sz="3600" b="1" dirty="0">
                <a:solidFill>
                  <a:schemeClr val="tx2"/>
                </a:solidFill>
              </a:rPr>
              <a:t>Pneumonia Vaccine for Outpatient Diabetes Care</a:t>
            </a:r>
          </a:p>
          <a:p>
            <a:pPr algn="ctr"/>
            <a:r>
              <a:rPr lang="en-US" altLang="en-US" sz="3600" dirty="0">
                <a:solidFill>
                  <a:schemeClr val="tx1"/>
                </a:solidFill>
              </a:rPr>
              <a:t>(Optional Review – view video of this demonstration using the link: </a:t>
            </a:r>
            <a:r>
              <a:rPr lang="en-US" sz="2800" u="sng" dirty="0">
                <a:hlinkClick r:id="rId3"/>
              </a:rPr>
              <a:t>https://us02web.zoom.us/rec/play/p4CzoW_25ZN3l3BWddwGsHqmQ5cJTfSwhu9teIzVBYfiWEU7sOPYPqPkgj-A_bo4f1phlk2hiinnfZUe.1ajuhtOHQ5e88uT0</a:t>
            </a:r>
            <a:r>
              <a:rPr lang="en-US" altLang="en-US" sz="3600" dirty="0">
                <a:solidFill>
                  <a:schemeClr val="tx1"/>
                </a:solidFill>
              </a:rPr>
              <a:t>)</a:t>
            </a:r>
            <a:endParaRPr lang="en-US" sz="3600" b="1" dirty="0">
              <a:solidFill>
                <a:schemeClr val="tx1"/>
              </a:solidFill>
            </a:endParaRP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40</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534953151"/>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522515" y="1730175"/>
            <a:ext cx="8071733" cy="2181521"/>
          </a:xfrm>
        </p:spPr>
        <p:txBody>
          <a:bodyPr/>
          <a:lstStyle/>
          <a:p>
            <a:r>
              <a:rPr lang="en-US" altLang="en-US" b="1" dirty="0" smtClean="0"/>
              <a:t>Using the Templates</a:t>
            </a:r>
          </a:p>
        </p:txBody>
      </p:sp>
      <p:sp>
        <p:nvSpPr>
          <p:cNvPr id="40963" name="Rectangle 3"/>
          <p:cNvSpPr>
            <a:spLocks noGrp="1" noChangeArrowheads="1"/>
          </p:cNvSpPr>
          <p:nvPr>
            <p:ph type="subTitle" idx="1"/>
          </p:nvPr>
        </p:nvSpPr>
        <p:spPr>
          <a:xfrm>
            <a:off x="526093" y="3805125"/>
            <a:ext cx="8116866" cy="1429272"/>
          </a:xfrm>
        </p:spPr>
        <p:txBody>
          <a:bodyPr/>
          <a:lstStyle/>
          <a:p>
            <a:r>
              <a:rPr lang="en-US" altLang="en-US" dirty="0" smtClean="0">
                <a:solidFill>
                  <a:schemeClr val="tx2"/>
                </a:solidFill>
              </a:rPr>
              <a:t>Time Plot &amp; Run Chart</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41</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17481803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522515" y="1730175"/>
            <a:ext cx="8071733" cy="2181521"/>
          </a:xfrm>
        </p:spPr>
        <p:txBody>
          <a:bodyPr/>
          <a:lstStyle/>
          <a:p>
            <a:r>
              <a:rPr lang="en-US" altLang="en-US" b="1" dirty="0" smtClean="0"/>
              <a:t>What haven’t we figured out yet?</a:t>
            </a:r>
          </a:p>
        </p:txBody>
      </p:sp>
      <p:sp>
        <p:nvSpPr>
          <p:cNvPr id="40963" name="Rectangle 3"/>
          <p:cNvSpPr>
            <a:spLocks noGrp="1" noChangeArrowheads="1"/>
          </p:cNvSpPr>
          <p:nvPr>
            <p:ph type="subTitle" idx="1"/>
          </p:nvPr>
        </p:nvSpPr>
        <p:spPr>
          <a:xfrm>
            <a:off x="526093" y="3805125"/>
            <a:ext cx="8116866" cy="1429272"/>
          </a:xfrm>
        </p:spPr>
        <p:txBody>
          <a:bodyPr/>
          <a:lstStyle/>
          <a:p>
            <a:r>
              <a:rPr lang="en-US" altLang="en-US" dirty="0" smtClean="0">
                <a:solidFill>
                  <a:schemeClr val="tx2"/>
                </a:solidFill>
              </a:rPr>
              <a:t>Questions or issues that remain unclear?</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42</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78055375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smtClean="0"/>
              <a:t>Take-home Thoughts</a:t>
            </a:r>
          </a:p>
        </p:txBody>
      </p:sp>
      <p:sp>
        <p:nvSpPr>
          <p:cNvPr id="41987" name="Rectangle 3"/>
          <p:cNvSpPr>
            <a:spLocks noGrp="1" noChangeArrowheads="1"/>
          </p:cNvSpPr>
          <p:nvPr>
            <p:ph type="subTitle" idx="1"/>
          </p:nvPr>
        </p:nvSpPr>
        <p:spPr>
          <a:xfrm>
            <a:off x="526093" y="3805125"/>
            <a:ext cx="8116866" cy="1429272"/>
          </a:xfrm>
        </p:spPr>
        <p:txBody>
          <a:bodyPr/>
          <a:lstStyle/>
          <a:p>
            <a:r>
              <a:rPr lang="en-US" altLang="en-US" dirty="0" smtClean="0">
                <a:solidFill>
                  <a:schemeClr val="tx2"/>
                </a:solidFill>
              </a:rPr>
              <a:t>Emma and Mark </a:t>
            </a:r>
            <a:r>
              <a:rPr lang="en-US" altLang="en-US" dirty="0" smtClean="0">
                <a:solidFill>
                  <a:schemeClr val="tx2"/>
                </a:solidFill>
              </a:rPr>
              <a:t>– share 1 or 2 ideas you will take away from our discussion</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43</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17256349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63880" y="695432"/>
            <a:ext cx="7816241" cy="1128373"/>
          </a:xfrm>
        </p:spPr>
        <p:txBody>
          <a:bodyPr/>
          <a:lstStyle/>
          <a:p>
            <a:r>
              <a:rPr lang="en-US" altLang="en-US" b="1" dirty="0" smtClean="0"/>
              <a:t>Summary</a:t>
            </a:r>
          </a:p>
        </p:txBody>
      </p:sp>
      <p:sp>
        <p:nvSpPr>
          <p:cNvPr id="25603" name="Rectangle 3"/>
          <p:cNvSpPr>
            <a:spLocks noGrp="1" noChangeArrowheads="1"/>
          </p:cNvSpPr>
          <p:nvPr>
            <p:ph idx="1"/>
          </p:nvPr>
        </p:nvSpPr>
        <p:spPr>
          <a:xfrm>
            <a:off x="663880" y="1823805"/>
            <a:ext cx="7816241" cy="4025446"/>
          </a:xfrm>
        </p:spPr>
        <p:txBody>
          <a:bodyPr>
            <a:normAutofit lnSpcReduction="10000"/>
          </a:bodyPr>
          <a:lstStyle/>
          <a:p>
            <a:r>
              <a:rPr lang="en-US" altLang="en-US" sz="2800" dirty="0">
                <a:solidFill>
                  <a:schemeClr val="tx2"/>
                </a:solidFill>
              </a:rPr>
              <a:t>Variation over time is intrinsic to all health care &amp; other work processes.</a:t>
            </a:r>
          </a:p>
          <a:p>
            <a:r>
              <a:rPr lang="en-US" altLang="en-US" sz="2800" dirty="0">
                <a:solidFill>
                  <a:schemeClr val="tx2"/>
                </a:solidFill>
              </a:rPr>
              <a:t>Displaying data over time can help visualize the variation present.</a:t>
            </a:r>
          </a:p>
          <a:p>
            <a:r>
              <a:rPr lang="en-US" altLang="en-US" sz="2800" dirty="0">
                <a:solidFill>
                  <a:schemeClr val="tx2"/>
                </a:solidFill>
              </a:rPr>
              <a:t>Understanding that variation can help monitor, adjust and improve processes.</a:t>
            </a:r>
          </a:p>
          <a:p>
            <a:r>
              <a:rPr lang="en-US" altLang="en-US" sz="2800" dirty="0">
                <a:solidFill>
                  <a:schemeClr val="tx2"/>
                </a:solidFill>
              </a:rPr>
              <a:t>Studying variation with run charts can offer insights about possible cause of that variation and offer clues to the design of change.</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tx2"/>
                </a:solidFill>
                <a:latin typeface="Times New Roman" pitchFamily="18" charset="0"/>
                <a:ea typeface="MS PGothic" pitchFamily="34" charset="-128"/>
              </a:rPr>
              <a:pPr algn="r">
                <a:spcBef>
                  <a:spcPct val="0"/>
                </a:spcBef>
                <a:spcAft>
                  <a:spcPct val="0"/>
                </a:spcAft>
                <a:buClrTx/>
                <a:buSzTx/>
                <a:buFontTx/>
                <a:buNone/>
              </a:pPr>
              <a:t>44</a:t>
            </a:fld>
            <a:endParaRPr lang="en-US" altLang="en-US" sz="1400" b="0" dirty="0">
              <a:solidFill>
                <a:schemeClr val="tx2"/>
              </a:solidFill>
              <a:latin typeface="Times New Roman" pitchFamily="18" charset="0"/>
              <a:ea typeface="MS PGothic" pitchFamily="34" charset="-128"/>
            </a:endParaRPr>
          </a:p>
        </p:txBody>
      </p:sp>
    </p:spTree>
    <p:extLst>
      <p:ext uri="{BB962C8B-B14F-4D97-AF65-F5344CB8AC3E}">
        <p14:creationId xmlns:p14="http://schemas.microsoft.com/office/powerpoint/2010/main" val="1265807587"/>
      </p:ext>
    </p:extLst>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793703"/>
            <a:ext cx="7816241" cy="4287770"/>
          </a:xfrm>
        </p:spPr>
        <p:txBody>
          <a:bodyPr lIns="91423" tIns="45712" rIns="91423" bIns="45712">
            <a:normAutofit fontScale="70000" lnSpcReduction="20000"/>
          </a:bodyPr>
          <a:lstStyle/>
          <a:p>
            <a:pPr>
              <a:lnSpc>
                <a:spcPct val="110000"/>
              </a:lnSpc>
              <a:defRPr/>
            </a:pPr>
            <a:r>
              <a:rPr lang="en-US" altLang="en-US" dirty="0">
                <a:solidFill>
                  <a:schemeClr val="tx2"/>
                </a:solidFill>
              </a:rPr>
              <a:t>You have learned about a tools for displaying data over time </a:t>
            </a:r>
            <a:r>
              <a:rPr lang="en-US" altLang="en-US" dirty="0" smtClean="0">
                <a:solidFill>
                  <a:schemeClr val="tx2"/>
                </a:solidFill>
              </a:rPr>
              <a:t>(time plot &amp; run </a:t>
            </a:r>
            <a:r>
              <a:rPr lang="en-US" altLang="en-US" dirty="0">
                <a:solidFill>
                  <a:schemeClr val="tx2"/>
                </a:solidFill>
              </a:rPr>
              <a:t>chart)</a:t>
            </a:r>
          </a:p>
          <a:p>
            <a:pPr>
              <a:lnSpc>
                <a:spcPct val="110000"/>
              </a:lnSpc>
              <a:defRPr/>
            </a:pPr>
            <a:r>
              <a:rPr lang="en-US" altLang="en-US" dirty="0">
                <a:solidFill>
                  <a:schemeClr val="tx2"/>
                </a:solidFill>
              </a:rPr>
              <a:t>Now it is your turn to use the </a:t>
            </a:r>
            <a:r>
              <a:rPr lang="en-US" altLang="en-US" dirty="0" smtClean="0">
                <a:solidFill>
                  <a:schemeClr val="tx2"/>
                </a:solidFill>
              </a:rPr>
              <a:t>tool(s)</a:t>
            </a:r>
            <a:endParaRPr lang="en-US" altLang="en-US" dirty="0">
              <a:solidFill>
                <a:schemeClr val="tx2"/>
              </a:solidFill>
            </a:endParaRPr>
          </a:p>
          <a:p>
            <a:pPr lvl="1">
              <a:lnSpc>
                <a:spcPct val="110000"/>
              </a:lnSpc>
              <a:defRPr/>
            </a:pPr>
            <a:r>
              <a:rPr lang="en-US" altLang="en-US" dirty="0" smtClean="0">
                <a:solidFill>
                  <a:schemeClr val="tx2"/>
                </a:solidFill>
              </a:rPr>
              <a:t>Templates </a:t>
            </a:r>
            <a:r>
              <a:rPr lang="en-US" altLang="en-US" dirty="0">
                <a:solidFill>
                  <a:schemeClr val="tx2"/>
                </a:solidFill>
              </a:rPr>
              <a:t>sent </a:t>
            </a:r>
            <a:r>
              <a:rPr lang="en-US" altLang="en-US" dirty="0" smtClean="0">
                <a:solidFill>
                  <a:schemeClr val="tx2"/>
                </a:solidFill>
              </a:rPr>
              <a:t>by email previously</a:t>
            </a:r>
            <a:endParaRPr lang="en-US" altLang="en-US" dirty="0">
              <a:solidFill>
                <a:schemeClr val="tx2"/>
              </a:solidFill>
            </a:endParaRPr>
          </a:p>
          <a:p>
            <a:pPr>
              <a:lnSpc>
                <a:spcPct val="110000"/>
              </a:lnSpc>
              <a:defRPr/>
            </a:pPr>
            <a:r>
              <a:rPr lang="en-US" altLang="en-US" u="sng" dirty="0">
                <a:solidFill>
                  <a:schemeClr val="tx2"/>
                </a:solidFill>
              </a:rPr>
              <a:t>Assignment for next time</a:t>
            </a:r>
          </a:p>
          <a:p>
            <a:pPr lvl="1">
              <a:lnSpc>
                <a:spcPct val="110000"/>
              </a:lnSpc>
              <a:defRPr/>
            </a:pPr>
            <a:r>
              <a:rPr lang="en-US" altLang="en-US" dirty="0">
                <a:solidFill>
                  <a:schemeClr val="tx2"/>
                </a:solidFill>
              </a:rPr>
              <a:t>Pick a measure </a:t>
            </a:r>
            <a:r>
              <a:rPr lang="en-US" altLang="en-US" dirty="0" smtClean="0">
                <a:solidFill>
                  <a:schemeClr val="tx2"/>
                </a:solidFill>
              </a:rPr>
              <a:t>for your project and </a:t>
            </a:r>
            <a:r>
              <a:rPr lang="en-US" altLang="en-US" dirty="0">
                <a:solidFill>
                  <a:schemeClr val="tx2"/>
                </a:solidFill>
              </a:rPr>
              <a:t>display it on a </a:t>
            </a:r>
            <a:r>
              <a:rPr lang="en-US" altLang="en-US" dirty="0" smtClean="0">
                <a:solidFill>
                  <a:schemeClr val="tx2"/>
                </a:solidFill>
              </a:rPr>
              <a:t>time plot or run </a:t>
            </a:r>
            <a:r>
              <a:rPr lang="en-US" altLang="en-US" dirty="0">
                <a:solidFill>
                  <a:schemeClr val="tx2"/>
                </a:solidFill>
              </a:rPr>
              <a:t>chart </a:t>
            </a:r>
            <a:r>
              <a:rPr lang="en-US" altLang="en-US" dirty="0" smtClean="0">
                <a:solidFill>
                  <a:schemeClr val="tx2"/>
                </a:solidFill>
              </a:rPr>
              <a:t>(the data can be real or what you hope to collect), </a:t>
            </a:r>
            <a:r>
              <a:rPr lang="en-US" altLang="en-US" dirty="0">
                <a:solidFill>
                  <a:schemeClr val="tx2"/>
                </a:solidFill>
              </a:rPr>
              <a:t>then interpret the </a:t>
            </a:r>
            <a:r>
              <a:rPr lang="en-US" altLang="en-US" dirty="0" smtClean="0">
                <a:solidFill>
                  <a:schemeClr val="tx2"/>
                </a:solidFill>
              </a:rPr>
              <a:t>results</a:t>
            </a:r>
          </a:p>
          <a:p>
            <a:pPr lvl="1">
              <a:lnSpc>
                <a:spcPct val="110000"/>
              </a:lnSpc>
              <a:defRPr/>
            </a:pPr>
            <a:r>
              <a:rPr lang="en-US" altLang="en-US" dirty="0" smtClean="0">
                <a:solidFill>
                  <a:schemeClr val="tx2"/>
                </a:solidFill>
              </a:rPr>
              <a:t>A second option is to display de-identified clinical data on a run chart or time plot and interpret the results</a:t>
            </a:r>
            <a:endParaRPr lang="en-US" altLang="en-US" dirty="0">
              <a:solidFill>
                <a:schemeClr val="tx2"/>
              </a:solidFill>
            </a:endParaRPr>
          </a:p>
          <a:p>
            <a:pPr lvl="1">
              <a:lnSpc>
                <a:spcPct val="110000"/>
              </a:lnSpc>
              <a:defRPr/>
            </a:pPr>
            <a:r>
              <a:rPr lang="en-US" altLang="en-US" dirty="0">
                <a:solidFill>
                  <a:schemeClr val="tx2"/>
                </a:solidFill>
              </a:rPr>
              <a:t>Send your display and interpretation to </a:t>
            </a:r>
            <a:r>
              <a:rPr lang="en-US" altLang="en-US" dirty="0" smtClean="0">
                <a:solidFill>
                  <a:schemeClr val="tx2"/>
                </a:solidFill>
              </a:rPr>
              <a:t>Mark and Emma </a:t>
            </a:r>
            <a:r>
              <a:rPr lang="en-US" altLang="en-US" dirty="0" smtClean="0">
                <a:solidFill>
                  <a:schemeClr val="tx2"/>
                </a:solidFill>
              </a:rPr>
              <a:t>by </a:t>
            </a:r>
            <a:r>
              <a:rPr lang="en-US" altLang="en-US" dirty="0">
                <a:solidFill>
                  <a:schemeClr val="tx2"/>
                </a:solidFill>
              </a:rPr>
              <a:t>Wednesday </a:t>
            </a:r>
            <a:r>
              <a:rPr lang="en-US" altLang="en-US" dirty="0" smtClean="0">
                <a:solidFill>
                  <a:schemeClr val="tx2"/>
                </a:solidFill>
              </a:rPr>
              <a:t>(2/12/25) before </a:t>
            </a:r>
            <a:r>
              <a:rPr lang="en-US" altLang="en-US" dirty="0">
                <a:solidFill>
                  <a:schemeClr val="tx2"/>
                </a:solidFill>
              </a:rPr>
              <a:t>the next </a:t>
            </a:r>
            <a:r>
              <a:rPr lang="en-US" altLang="en-US" dirty="0" smtClean="0">
                <a:solidFill>
                  <a:schemeClr val="tx2"/>
                </a:solidFill>
              </a:rPr>
              <a:t>session</a:t>
            </a:r>
            <a:endParaRPr lang="en-US" altLang="en-US" sz="2200" i="1" dirty="0">
              <a:solidFill>
                <a:schemeClr val="tx2"/>
              </a:solidFill>
            </a:endParaRPr>
          </a:p>
        </p:txBody>
      </p:sp>
      <p:sp>
        <p:nvSpPr>
          <p:cNvPr id="27651" name="Rectangle 2"/>
          <p:cNvSpPr>
            <a:spLocks noGrp="1" noChangeArrowheads="1"/>
          </p:cNvSpPr>
          <p:nvPr>
            <p:ph type="title"/>
          </p:nvPr>
        </p:nvSpPr>
        <p:spPr>
          <a:xfrm>
            <a:off x="663880" y="752412"/>
            <a:ext cx="7816241" cy="1128373"/>
          </a:xfrm>
        </p:spPr>
        <p:txBody>
          <a:bodyPr lIns="91423" tIns="45712" rIns="91423" bIns="45712"/>
          <a:lstStyle/>
          <a:p>
            <a:pPr eaLnBrk="1" hangingPunct="1"/>
            <a:r>
              <a:rPr lang="en-US" altLang="en-US" b="1" dirty="0" smtClean="0"/>
              <a:t>Session VIII Assignment</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45</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2518259172"/>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793703"/>
            <a:ext cx="7816241" cy="4287770"/>
          </a:xfrm>
        </p:spPr>
        <p:txBody>
          <a:bodyPr lIns="91423" tIns="45712" rIns="91423" bIns="45712">
            <a:normAutofit/>
          </a:bodyPr>
          <a:lstStyle/>
          <a:p>
            <a:pPr>
              <a:lnSpc>
                <a:spcPct val="110000"/>
              </a:lnSpc>
              <a:defRPr/>
            </a:pPr>
            <a:r>
              <a:rPr lang="en-US" altLang="en-US" dirty="0" smtClean="0">
                <a:solidFill>
                  <a:schemeClr val="tx2"/>
                </a:solidFill>
              </a:rPr>
              <a:t>We know </a:t>
            </a:r>
            <a:r>
              <a:rPr lang="en-US" altLang="en-US" u="sng" dirty="0" smtClean="0">
                <a:solidFill>
                  <a:schemeClr val="tx2"/>
                </a:solidFill>
              </a:rPr>
              <a:t>this is hard</a:t>
            </a:r>
            <a:r>
              <a:rPr lang="en-US" altLang="en-US" dirty="0" smtClean="0">
                <a:solidFill>
                  <a:schemeClr val="tx2"/>
                </a:solidFill>
              </a:rPr>
              <a:t>, and we want to assist you with this part of your project</a:t>
            </a:r>
          </a:p>
          <a:p>
            <a:pPr>
              <a:lnSpc>
                <a:spcPct val="110000"/>
              </a:lnSpc>
              <a:defRPr/>
            </a:pPr>
            <a:r>
              <a:rPr lang="en-US" altLang="en-US" dirty="0" smtClean="0">
                <a:solidFill>
                  <a:schemeClr val="tx2"/>
                </a:solidFill>
              </a:rPr>
              <a:t>If you would like some assistance with data, please reach out to us or come to Office Hours (next is Feb 6</a:t>
            </a:r>
            <a:r>
              <a:rPr lang="en-US" altLang="en-US" baseline="30000" dirty="0" smtClean="0">
                <a:solidFill>
                  <a:schemeClr val="tx2"/>
                </a:solidFill>
              </a:rPr>
              <a:t>th</a:t>
            </a:r>
            <a:r>
              <a:rPr lang="en-US" altLang="en-US" dirty="0" smtClean="0">
                <a:solidFill>
                  <a:schemeClr val="tx2"/>
                </a:solidFill>
              </a:rPr>
              <a:t> from 11:00am-12:00pm ET)</a:t>
            </a:r>
            <a:endParaRPr lang="en-US" altLang="en-US" dirty="0">
              <a:solidFill>
                <a:schemeClr val="tx2"/>
              </a:solidFill>
            </a:endParaRPr>
          </a:p>
        </p:txBody>
      </p:sp>
      <p:sp>
        <p:nvSpPr>
          <p:cNvPr id="27651" name="Rectangle 2"/>
          <p:cNvSpPr>
            <a:spLocks noGrp="1" noChangeArrowheads="1"/>
          </p:cNvSpPr>
          <p:nvPr>
            <p:ph type="title"/>
          </p:nvPr>
        </p:nvSpPr>
        <p:spPr>
          <a:xfrm>
            <a:off x="663880" y="752412"/>
            <a:ext cx="7816241" cy="1128373"/>
          </a:xfrm>
        </p:spPr>
        <p:txBody>
          <a:bodyPr lIns="91423" tIns="45712" rIns="91423" bIns="45712"/>
          <a:lstStyle/>
          <a:p>
            <a:pPr eaLnBrk="1" hangingPunct="1"/>
            <a:r>
              <a:rPr lang="en-US" altLang="en-US" b="1" dirty="0" smtClean="0"/>
              <a:t>Help With Data</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46</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628403867"/>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986" y="838200"/>
            <a:ext cx="8991600" cy="707886"/>
          </a:xfrm>
          <a:prstGeom prst="rect">
            <a:avLst/>
          </a:prstGeom>
          <a:noFill/>
        </p:spPr>
        <p:txBody>
          <a:bodyPr wrap="square" rtlCol="0">
            <a:spAutoFit/>
          </a:bodyPr>
          <a:lstStyle/>
          <a:p>
            <a:pPr algn="ctr"/>
            <a:r>
              <a:rPr lang="en-US" sz="4000" b="1" dirty="0" smtClean="0">
                <a:latin typeface="+mj-lt"/>
              </a:rPr>
              <a:t>References</a:t>
            </a:r>
            <a:endParaRPr lang="en-US" sz="4000" b="1" dirty="0">
              <a:latin typeface="+mj-lt"/>
            </a:endParaRPr>
          </a:p>
        </p:txBody>
      </p:sp>
      <p:sp>
        <p:nvSpPr>
          <p:cNvPr id="3" name="TextBox 2"/>
          <p:cNvSpPr txBox="1"/>
          <p:nvPr/>
        </p:nvSpPr>
        <p:spPr>
          <a:xfrm>
            <a:off x="60466" y="1601212"/>
            <a:ext cx="9114014" cy="3046988"/>
          </a:xfrm>
          <a:prstGeom prst="rect">
            <a:avLst/>
          </a:prstGeom>
          <a:noFill/>
        </p:spPr>
        <p:txBody>
          <a:bodyPr wrap="square" rtlCol="0">
            <a:spAutoFit/>
          </a:bodyPr>
          <a:lstStyle/>
          <a:p>
            <a:pPr marL="285750" lvl="1" indent="-285750">
              <a:buFont typeface="Arial" panose="020B0604020202020204" pitchFamily="34" charset="0"/>
              <a:buChar char="•"/>
            </a:pPr>
            <a:r>
              <a:rPr lang="en-US" sz="2400" dirty="0">
                <a:solidFill>
                  <a:schemeClr val="tx2"/>
                </a:solidFill>
              </a:rPr>
              <a:t>Langley GJ, Moen R, Nolan KM, Nolan, TW, Norman CL, and Provost LP.  </a:t>
            </a:r>
            <a:r>
              <a:rPr lang="en-US" sz="2400" u="sng" dirty="0">
                <a:solidFill>
                  <a:schemeClr val="tx2"/>
                </a:solidFill>
              </a:rPr>
              <a:t>The Improvement Guide: A Practical Approach to Enhancing Organizational Performance (2</a:t>
            </a:r>
            <a:r>
              <a:rPr lang="en-US" sz="2400" u="sng" baseline="30000" dirty="0">
                <a:solidFill>
                  <a:schemeClr val="tx2"/>
                </a:solidFill>
              </a:rPr>
              <a:t>nd</a:t>
            </a:r>
            <a:r>
              <a:rPr lang="en-US" sz="2400" u="sng" dirty="0">
                <a:solidFill>
                  <a:schemeClr val="tx2"/>
                </a:solidFill>
              </a:rPr>
              <a:t> Edition)</a:t>
            </a:r>
            <a:r>
              <a:rPr lang="en-US" sz="2400" dirty="0">
                <a:solidFill>
                  <a:schemeClr val="tx2"/>
                </a:solidFill>
              </a:rPr>
              <a:t>.  San Francisco, CA: </a:t>
            </a:r>
            <a:r>
              <a:rPr lang="en-US" sz="2400" dirty="0" err="1">
                <a:solidFill>
                  <a:schemeClr val="tx2"/>
                </a:solidFill>
              </a:rPr>
              <a:t>Jossey</a:t>
            </a:r>
            <a:r>
              <a:rPr lang="en-US" sz="2400" dirty="0">
                <a:solidFill>
                  <a:schemeClr val="tx2"/>
                </a:solidFill>
              </a:rPr>
              <a:t>-Bass, 2009. Chapter 1, pp 23-25.</a:t>
            </a:r>
          </a:p>
          <a:p>
            <a:pPr marL="342900" lvl="1" indent="-342900">
              <a:buFont typeface="Arial" panose="020B0604020202020204" pitchFamily="34" charset="0"/>
              <a:buChar char="•"/>
            </a:pPr>
            <a:endParaRPr lang="en-US" sz="2400" dirty="0" smtClean="0">
              <a:solidFill>
                <a:schemeClr val="tx2"/>
              </a:solidFill>
            </a:endParaRPr>
          </a:p>
          <a:p>
            <a:pPr marL="342900" lvl="1" indent="-342900">
              <a:buFont typeface="Arial" panose="020B0604020202020204" pitchFamily="34" charset="0"/>
              <a:buChar char="•"/>
            </a:pPr>
            <a:r>
              <a:rPr lang="en-US" sz="2400" dirty="0" smtClean="0">
                <a:solidFill>
                  <a:schemeClr val="tx2"/>
                </a:solidFill>
              </a:rPr>
              <a:t>Perla </a:t>
            </a:r>
            <a:r>
              <a:rPr lang="en-US" sz="2400" dirty="0">
                <a:solidFill>
                  <a:schemeClr val="tx2"/>
                </a:solidFill>
              </a:rPr>
              <a:t>RJ, Provost LP, and Murray SK.  The run chart: a simple analytical tool for learning from variation in healthcare processes.  BMJ </a:t>
            </a:r>
            <a:r>
              <a:rPr lang="en-US" sz="2400" dirty="0" err="1">
                <a:solidFill>
                  <a:schemeClr val="tx2"/>
                </a:solidFill>
              </a:rPr>
              <a:t>Qual</a:t>
            </a:r>
            <a:r>
              <a:rPr lang="en-US" sz="2400" dirty="0">
                <a:solidFill>
                  <a:schemeClr val="tx2"/>
                </a:solidFill>
              </a:rPr>
              <a:t> </a:t>
            </a:r>
            <a:r>
              <a:rPr lang="en-US" sz="2400" dirty="0" err="1">
                <a:solidFill>
                  <a:schemeClr val="tx2"/>
                </a:solidFill>
              </a:rPr>
              <a:t>Saf</a:t>
            </a:r>
            <a:r>
              <a:rPr lang="en-US" sz="2400" dirty="0">
                <a:solidFill>
                  <a:schemeClr val="tx2"/>
                </a:solidFill>
              </a:rPr>
              <a:t>. 2011;20:46-51</a:t>
            </a:r>
            <a:r>
              <a:rPr lang="en-US" sz="2400" dirty="0" smtClean="0">
                <a:solidFill>
                  <a:schemeClr val="tx2"/>
                </a:solidFill>
              </a:rPr>
              <a:t>.</a:t>
            </a:r>
            <a:endParaRPr lang="en-US" sz="2400" dirty="0">
              <a:solidFill>
                <a:schemeClr val="tx2"/>
              </a:solidFill>
            </a:endParaRPr>
          </a:p>
        </p:txBody>
      </p:sp>
    </p:spTree>
    <p:extLst>
      <p:ext uri="{BB962C8B-B14F-4D97-AF65-F5344CB8AC3E}">
        <p14:creationId xmlns:p14="http://schemas.microsoft.com/office/powerpoint/2010/main" val="35761977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500" y="892314"/>
            <a:ext cx="8153400" cy="707886"/>
          </a:xfrm>
          <a:prstGeom prst="rect">
            <a:avLst/>
          </a:prstGeom>
          <a:noFill/>
        </p:spPr>
        <p:txBody>
          <a:bodyPr wrap="square" rtlCol="0">
            <a:spAutoFit/>
          </a:bodyPr>
          <a:lstStyle/>
          <a:p>
            <a:pPr algn="ctr"/>
            <a:r>
              <a:rPr lang="en-US" sz="4000" b="1" dirty="0" smtClean="0"/>
              <a:t>Ideas for Team Measures</a:t>
            </a:r>
            <a:endParaRPr lang="en-US" sz="4000" b="1" dirty="0"/>
          </a:p>
        </p:txBody>
      </p:sp>
      <p:pic>
        <p:nvPicPr>
          <p:cNvPr id="2" name="Picture 1"/>
          <p:cNvPicPr>
            <a:picLocks noChangeAspect="1"/>
          </p:cNvPicPr>
          <p:nvPr/>
        </p:nvPicPr>
        <p:blipFill>
          <a:blip r:embed="rId3"/>
          <a:stretch>
            <a:fillRect/>
          </a:stretch>
        </p:blipFill>
        <p:spPr>
          <a:xfrm>
            <a:off x="43453" y="1828800"/>
            <a:ext cx="9090396" cy="3810000"/>
          </a:xfrm>
          <a:prstGeom prst="rect">
            <a:avLst/>
          </a:prstGeom>
          <a:solidFill>
            <a:schemeClr val="bg1"/>
          </a:solidFill>
        </p:spPr>
      </p:pic>
    </p:spTree>
    <p:extLst>
      <p:ext uri="{BB962C8B-B14F-4D97-AF65-F5344CB8AC3E}">
        <p14:creationId xmlns:p14="http://schemas.microsoft.com/office/powerpoint/2010/main" val="12251101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5262979"/>
          </a:xfrm>
          <a:prstGeom prst="rect">
            <a:avLst/>
          </a:prstGeom>
        </p:spPr>
        <p:txBody>
          <a:bodyPr wrap="square">
            <a:spAutoFit/>
          </a:bodyPr>
          <a:lstStyle/>
          <a:p>
            <a:pPr marL="742950" lvl="1" indent="-285750">
              <a:buFont typeface="Arial" panose="020B0604020202020204" pitchFamily="34" charset="0"/>
              <a:buChar char="•"/>
              <a:defRPr/>
            </a:pPr>
            <a:r>
              <a:rPr lang="en-US" sz="2400" i="1" dirty="0" smtClean="0">
                <a:solidFill>
                  <a:schemeClr val="bg1"/>
                </a:solidFill>
              </a:rPr>
              <a:t>An </a:t>
            </a:r>
            <a:r>
              <a:rPr lang="en-US" sz="2400" i="1" dirty="0">
                <a:solidFill>
                  <a:schemeClr val="bg1"/>
                </a:solidFill>
              </a:rPr>
              <a:t>overview of Quality Improvement (10/10/24)</a:t>
            </a:r>
          </a:p>
          <a:p>
            <a:pPr marL="742950" lvl="1" indent="-285750">
              <a:buFont typeface="Arial" panose="020B0604020202020204" pitchFamily="34" charset="0"/>
              <a:buChar char="•"/>
              <a:defRPr/>
            </a:pPr>
            <a:r>
              <a:rPr lang="en-US" sz="2400" i="1" dirty="0" smtClean="0">
                <a:solidFill>
                  <a:schemeClr val="bg1"/>
                </a:solidFill>
              </a:rPr>
              <a:t>Care </a:t>
            </a:r>
            <a:r>
              <a:rPr lang="en-US" sz="2400" i="1" dirty="0">
                <a:solidFill>
                  <a:schemeClr val="bg1"/>
                </a:solidFill>
              </a:rPr>
              <a:t>Observations &amp; Stakeholder Considerations (10/24/24)</a:t>
            </a:r>
          </a:p>
          <a:p>
            <a:pPr marL="742950" lvl="1" indent="-285750">
              <a:buFont typeface="Arial" panose="020B0604020202020204" pitchFamily="34" charset="0"/>
              <a:buChar char="•"/>
              <a:defRPr/>
            </a:pPr>
            <a:r>
              <a:rPr lang="en-US" sz="2400" i="1" dirty="0" smtClean="0">
                <a:solidFill>
                  <a:schemeClr val="bg1"/>
                </a:solidFill>
              </a:rPr>
              <a:t>Organizing </a:t>
            </a:r>
            <a:r>
              <a:rPr lang="en-US" sz="2400" i="1" dirty="0">
                <a:solidFill>
                  <a:schemeClr val="bg1"/>
                </a:solidFill>
              </a:rPr>
              <a:t>your Improvement Project (11/14/24)</a:t>
            </a:r>
          </a:p>
          <a:p>
            <a:pPr marL="742950" lvl="1" indent="-285750">
              <a:buFont typeface="Arial" panose="020B0604020202020204" pitchFamily="34" charset="0"/>
              <a:buChar char="•"/>
              <a:defRPr/>
            </a:pPr>
            <a:r>
              <a:rPr lang="en-US" sz="2400" i="1" dirty="0" smtClean="0">
                <a:solidFill>
                  <a:schemeClr val="bg1"/>
                </a:solidFill>
              </a:rPr>
              <a:t>Global </a:t>
            </a:r>
            <a:r>
              <a:rPr lang="en-US" sz="2400" i="1" dirty="0">
                <a:solidFill>
                  <a:schemeClr val="bg1"/>
                </a:solidFill>
              </a:rPr>
              <a:t>Aim and Fishbone Diagram (12/12/24)</a:t>
            </a:r>
          </a:p>
          <a:p>
            <a:pPr marL="742950" lvl="1" indent="-285750">
              <a:buFont typeface="Arial" panose="020B0604020202020204" pitchFamily="34" charset="0"/>
              <a:buChar char="•"/>
              <a:defRPr/>
            </a:pPr>
            <a:r>
              <a:rPr lang="en-US" sz="2400" i="1" dirty="0" smtClean="0">
                <a:solidFill>
                  <a:schemeClr val="bg1"/>
                </a:solidFill>
              </a:rPr>
              <a:t>Process </a:t>
            </a:r>
            <a:r>
              <a:rPr lang="en-US" sz="2400" i="1" dirty="0">
                <a:solidFill>
                  <a:schemeClr val="bg1"/>
                </a:solidFill>
              </a:rPr>
              <a:t>Mapping (Flowcharts) (1/9/25)</a:t>
            </a:r>
          </a:p>
          <a:p>
            <a:pPr marL="742950" lvl="1" indent="-285750">
              <a:buFont typeface="Arial" panose="020B0604020202020204" pitchFamily="34" charset="0"/>
              <a:buChar char="•"/>
              <a:defRPr/>
            </a:pPr>
            <a:r>
              <a:rPr lang="en-US" sz="2400" b="1" dirty="0" smtClean="0">
                <a:solidFill>
                  <a:schemeClr val="tx2"/>
                </a:solidFill>
              </a:rPr>
              <a:t>Measurement </a:t>
            </a:r>
            <a:r>
              <a:rPr lang="en-US" sz="2400" b="1" dirty="0">
                <a:solidFill>
                  <a:schemeClr val="tx2"/>
                </a:solidFill>
              </a:rPr>
              <a:t>to Inform Change (1/23/25 &amp; 1/30/25)</a:t>
            </a:r>
          </a:p>
          <a:p>
            <a:pPr marL="742950" lvl="1" indent="-285750">
              <a:buFont typeface="Arial" panose="020B0604020202020204" pitchFamily="34" charset="0"/>
              <a:buChar char="•"/>
              <a:defRPr/>
            </a:pPr>
            <a:r>
              <a:rPr lang="en-US" sz="2400" dirty="0" smtClean="0">
                <a:solidFill>
                  <a:schemeClr val="tx2"/>
                </a:solidFill>
              </a:rPr>
              <a:t>An </a:t>
            </a:r>
            <a:r>
              <a:rPr lang="en-US" sz="2400" dirty="0">
                <a:solidFill>
                  <a:schemeClr val="tx2"/>
                </a:solidFill>
              </a:rPr>
              <a:t>Approach to Testing a Change (2/13/25)</a:t>
            </a:r>
          </a:p>
          <a:p>
            <a:pPr marL="742950" lvl="1" indent="-285750">
              <a:buFont typeface="Arial" panose="020B0604020202020204" pitchFamily="34" charset="0"/>
              <a:buChar char="•"/>
              <a:defRPr/>
            </a:pPr>
            <a:r>
              <a:rPr lang="en-US" sz="2400" dirty="0" smtClean="0">
                <a:solidFill>
                  <a:schemeClr val="tx2"/>
                </a:solidFill>
              </a:rPr>
              <a:t>Communication </a:t>
            </a:r>
            <a:r>
              <a:rPr lang="en-US" sz="2400" dirty="0">
                <a:solidFill>
                  <a:schemeClr val="tx2"/>
                </a:solidFill>
              </a:rPr>
              <a:t>about your Improvement Effort (2/27/25)</a:t>
            </a:r>
          </a:p>
          <a:p>
            <a:pPr marL="742950" lvl="1" indent="-285750">
              <a:buFont typeface="Arial" panose="020B0604020202020204" pitchFamily="34" charset="0"/>
              <a:buChar char="•"/>
              <a:defRPr/>
            </a:pPr>
            <a:r>
              <a:rPr lang="en-US" sz="2400" dirty="0" smtClean="0">
                <a:solidFill>
                  <a:schemeClr val="tx2"/>
                </a:solidFill>
              </a:rPr>
              <a:t>Stakeholder </a:t>
            </a:r>
            <a:r>
              <a:rPr lang="en-US" sz="2400" dirty="0">
                <a:solidFill>
                  <a:schemeClr val="tx2"/>
                </a:solidFill>
              </a:rPr>
              <a:t>Analysis &amp; Conflict Management (3/13/25)</a:t>
            </a:r>
          </a:p>
          <a:p>
            <a:pPr marL="742950" lvl="1" indent="-285750">
              <a:buFont typeface="Arial" panose="020B0604020202020204" pitchFamily="34" charset="0"/>
              <a:buChar char="•"/>
              <a:defRPr/>
            </a:pPr>
            <a:r>
              <a:rPr lang="en-US" sz="2400" dirty="0" smtClean="0">
                <a:solidFill>
                  <a:schemeClr val="tx2"/>
                </a:solidFill>
              </a:rPr>
              <a:t>Managing </a:t>
            </a:r>
            <a:r>
              <a:rPr lang="en-US" sz="2400" dirty="0">
                <a:solidFill>
                  <a:schemeClr val="tx2"/>
                </a:solidFill>
              </a:rPr>
              <a:t>Up and Gaining Leadership Buy-In (3/27/25)</a:t>
            </a:r>
          </a:p>
          <a:p>
            <a:pPr marL="742950" lvl="1" indent="-285750">
              <a:buFont typeface="Arial" panose="020B0604020202020204" pitchFamily="34" charset="0"/>
              <a:buChar char="•"/>
              <a:defRPr/>
            </a:pPr>
            <a:r>
              <a:rPr lang="en-US" sz="2400" dirty="0" smtClean="0">
                <a:solidFill>
                  <a:schemeClr val="tx2"/>
                </a:solidFill>
              </a:rPr>
              <a:t>Negotiation </a:t>
            </a:r>
            <a:r>
              <a:rPr lang="en-US" sz="2400" dirty="0">
                <a:solidFill>
                  <a:schemeClr val="tx2"/>
                </a:solidFill>
              </a:rPr>
              <a:t>(4/10/25)</a:t>
            </a:r>
          </a:p>
          <a:p>
            <a:pPr marL="742950" lvl="1" indent="-285750">
              <a:buFont typeface="Arial" panose="020B0604020202020204" pitchFamily="34" charset="0"/>
              <a:buChar char="•"/>
              <a:defRPr/>
            </a:pPr>
            <a:r>
              <a:rPr lang="en-US" sz="2400" dirty="0" smtClean="0">
                <a:solidFill>
                  <a:schemeClr val="tx2"/>
                </a:solidFill>
              </a:rPr>
              <a:t>Negotiation </a:t>
            </a:r>
            <a:r>
              <a:rPr lang="en-US" sz="2400" dirty="0">
                <a:solidFill>
                  <a:schemeClr val="tx2"/>
                </a:solidFill>
              </a:rPr>
              <a:t>and More About Cycles of Change (4/24/25)</a:t>
            </a:r>
          </a:p>
          <a:p>
            <a:pPr marL="742950" lvl="1" indent="-285750">
              <a:buFont typeface="Arial" panose="020B0604020202020204" pitchFamily="34" charset="0"/>
              <a:buChar char="•"/>
              <a:defRPr/>
            </a:pPr>
            <a:r>
              <a:rPr lang="en-US" sz="2400" dirty="0" smtClean="0">
                <a:solidFill>
                  <a:schemeClr val="tx2"/>
                </a:solidFill>
              </a:rPr>
              <a:t>Sustaining </a:t>
            </a:r>
            <a:r>
              <a:rPr lang="en-US" sz="2400" dirty="0">
                <a:solidFill>
                  <a:schemeClr val="tx2"/>
                </a:solidFill>
              </a:rPr>
              <a:t>your Improvement Effort (5/8/25)</a:t>
            </a:r>
          </a:p>
          <a:p>
            <a:pPr marL="742950" lvl="1" indent="-285750">
              <a:buFont typeface="Arial" panose="020B0604020202020204" pitchFamily="34" charset="0"/>
              <a:buChar char="•"/>
              <a:defRPr/>
            </a:pPr>
            <a:r>
              <a:rPr lang="en-US" sz="2400" dirty="0" smtClean="0">
                <a:solidFill>
                  <a:schemeClr val="tx2"/>
                </a:solidFill>
              </a:rPr>
              <a:t>Resident </a:t>
            </a:r>
            <a:r>
              <a:rPr lang="en-US" sz="2400" dirty="0">
                <a:solidFill>
                  <a:schemeClr val="tx2"/>
                </a:solidFill>
              </a:rPr>
              <a:t>Presentations (5/22/25, 6/12/25, 6/26/25)</a:t>
            </a:r>
          </a:p>
        </p:txBody>
      </p:sp>
      <p:sp>
        <p:nvSpPr>
          <p:cNvPr id="4" name="TextBox 3"/>
          <p:cNvSpPr txBox="1"/>
          <p:nvPr/>
        </p:nvSpPr>
        <p:spPr>
          <a:xfrm>
            <a:off x="809966" y="609600"/>
            <a:ext cx="73152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effectLst/>
                <a:uLnTx/>
                <a:uFillTx/>
                <a:latin typeface="Calibri"/>
                <a:ea typeface="+mn-ea"/>
                <a:cs typeface="+mn-cs"/>
              </a:rPr>
              <a:t>Curriculum Plan</a:t>
            </a:r>
            <a:endParaRPr kumimoji="0" lang="en-US" sz="4000" b="1" i="0" u="none" strike="noStrike" kern="1200" cap="none" spc="0" normalizeH="0" baseline="0" noProof="0" dirty="0">
              <a:ln>
                <a:noFill/>
              </a:ln>
              <a:effectLst/>
              <a:uLnTx/>
              <a:uFillTx/>
              <a:latin typeface="Calibri"/>
              <a:ea typeface="+mn-ea"/>
              <a:cs typeface="+mn-cs"/>
            </a:endParaRPr>
          </a:p>
        </p:txBody>
      </p:sp>
    </p:spTree>
    <p:extLst>
      <p:ext uri="{BB962C8B-B14F-4D97-AF65-F5344CB8AC3E}">
        <p14:creationId xmlns:p14="http://schemas.microsoft.com/office/powerpoint/2010/main" val="11876582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63880" y="638955"/>
            <a:ext cx="7816241" cy="1128373"/>
          </a:xfrm>
        </p:spPr>
        <p:txBody>
          <a:bodyPr/>
          <a:lstStyle/>
          <a:p>
            <a:r>
              <a:rPr lang="en-US" altLang="en-US" b="1" dirty="0" smtClean="0"/>
              <a:t>Model for Improvement</a:t>
            </a:r>
          </a:p>
        </p:txBody>
      </p:sp>
      <p:sp>
        <p:nvSpPr>
          <p:cNvPr id="3" name="TextBox 2"/>
          <p:cNvSpPr txBox="1"/>
          <p:nvPr/>
        </p:nvSpPr>
        <p:spPr>
          <a:xfrm>
            <a:off x="5699342" y="2345409"/>
            <a:ext cx="1830720" cy="368094"/>
          </a:xfrm>
          <a:prstGeom prst="rect">
            <a:avLst/>
          </a:prstGeom>
          <a:noFill/>
        </p:spPr>
        <p:txBody>
          <a:bodyPr wrap="none" lIns="90215" tIns="45107" rIns="90215" bIns="45107">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F497D"/>
                </a:solidFill>
                <a:effectLst/>
                <a:uLnTx/>
                <a:uFillTx/>
                <a:latin typeface="Calibri"/>
                <a:ea typeface="+mn-ea"/>
                <a:cs typeface="+mn-cs"/>
              </a:rPr>
              <a:t>Three questions...</a:t>
            </a:r>
          </a:p>
        </p:txBody>
      </p:sp>
      <p:sp>
        <p:nvSpPr>
          <p:cNvPr id="7" name="TextBox 6"/>
          <p:cNvSpPr txBox="1"/>
          <p:nvPr/>
        </p:nvSpPr>
        <p:spPr>
          <a:xfrm>
            <a:off x="5849655" y="3925131"/>
            <a:ext cx="1676575" cy="922092"/>
          </a:xfrm>
          <a:prstGeom prst="rect">
            <a:avLst/>
          </a:prstGeom>
          <a:noFill/>
        </p:spPr>
        <p:txBody>
          <a:bodyPr wrap="none" lIns="90215" tIns="45107" rIns="90215" bIns="45107">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F497D"/>
                </a:solidFill>
                <a:effectLst/>
                <a:uLnTx/>
                <a:uFillTx/>
                <a:latin typeface="Calibri"/>
                <a:ea typeface="+mn-ea"/>
                <a:cs typeface="+mn-cs"/>
              </a:rPr>
              <a:t>…coupled with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F497D"/>
                </a:solidFill>
                <a:effectLst/>
                <a:uLnTx/>
                <a:uFillTx/>
                <a:latin typeface="Calibri"/>
                <a:ea typeface="+mn-ea"/>
                <a:cs typeface="+mn-cs"/>
              </a:rPr>
              <a:t>an approach for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F497D"/>
                </a:solidFill>
                <a:effectLst/>
                <a:uLnTx/>
                <a:uFillTx/>
                <a:latin typeface="Calibri"/>
                <a:ea typeface="+mn-ea"/>
                <a:cs typeface="+mn-cs"/>
              </a:rPr>
              <a:t>testing change.</a:t>
            </a:r>
          </a:p>
        </p:txBody>
      </p:sp>
      <p:sp>
        <p:nvSpPr>
          <p:cNvPr id="17" name="TextBox 16"/>
          <p:cNvSpPr txBox="1"/>
          <p:nvPr/>
        </p:nvSpPr>
        <p:spPr>
          <a:xfrm>
            <a:off x="1478071" y="5903644"/>
            <a:ext cx="5274483" cy="337316"/>
          </a:xfrm>
          <a:prstGeom prst="rect">
            <a:avLst/>
          </a:prstGeom>
          <a:noFill/>
        </p:spPr>
        <p:txBody>
          <a:bodyPr wrap="none" lIns="90215" tIns="45107" rIns="90215" bIns="45107">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1F497D"/>
                </a:solidFill>
                <a:effectLst/>
                <a:uLnTx/>
                <a:uFillTx/>
                <a:latin typeface="Calibri"/>
                <a:ea typeface="+mn-ea"/>
                <a:cs typeface="+mn-cs"/>
              </a:rPr>
              <a:t>Langley GJ, et. al. </a:t>
            </a:r>
            <a:r>
              <a:rPr kumimoji="0" lang="en-US" sz="1600" b="0" i="1" u="sng" strike="noStrike" kern="1200" cap="none" spc="0" normalizeH="0" baseline="0" noProof="0" dirty="0">
                <a:ln>
                  <a:noFill/>
                </a:ln>
                <a:solidFill>
                  <a:srgbClr val="1F497D"/>
                </a:solidFill>
                <a:effectLst/>
                <a:uLnTx/>
                <a:uFillTx/>
                <a:latin typeface="Calibri"/>
                <a:ea typeface="+mn-ea"/>
                <a:cs typeface="+mn-cs"/>
              </a:rPr>
              <a:t>The Improvement Guide (2</a:t>
            </a:r>
            <a:r>
              <a:rPr kumimoji="0" lang="en-US" sz="1600" b="0" i="1" u="sng" strike="noStrike" kern="1200" cap="none" spc="0" normalizeH="0" baseline="30000" noProof="0" dirty="0">
                <a:ln>
                  <a:noFill/>
                </a:ln>
                <a:solidFill>
                  <a:srgbClr val="1F497D"/>
                </a:solidFill>
                <a:effectLst/>
                <a:uLnTx/>
                <a:uFillTx/>
                <a:latin typeface="Calibri"/>
                <a:ea typeface="+mn-ea"/>
                <a:cs typeface="+mn-cs"/>
              </a:rPr>
              <a:t>nd</a:t>
            </a:r>
            <a:r>
              <a:rPr kumimoji="0" lang="en-US" sz="1600" b="0" i="1" u="sng" strike="noStrike" kern="1200" cap="none" spc="0" normalizeH="0" baseline="0" noProof="0" dirty="0">
                <a:ln>
                  <a:noFill/>
                </a:ln>
                <a:solidFill>
                  <a:srgbClr val="1F497D"/>
                </a:solidFill>
                <a:effectLst/>
                <a:uLnTx/>
                <a:uFillTx/>
                <a:latin typeface="Calibri"/>
                <a:ea typeface="+mn-ea"/>
                <a:cs typeface="+mn-cs"/>
              </a:rPr>
              <a:t> Edition)</a:t>
            </a:r>
            <a:r>
              <a:rPr kumimoji="0" lang="en-US" sz="1600" b="0" i="1" u="none" strike="noStrike" kern="1200" cap="none" spc="0" normalizeH="0" baseline="0" noProof="0" dirty="0">
                <a:ln>
                  <a:noFill/>
                </a:ln>
                <a:solidFill>
                  <a:srgbClr val="1F497D"/>
                </a:solidFill>
                <a:effectLst/>
                <a:uLnTx/>
                <a:uFillTx/>
                <a:latin typeface="Calibri"/>
                <a:ea typeface="+mn-ea"/>
                <a:cs typeface="+mn-cs"/>
              </a:rPr>
              <a:t>, 2009.</a:t>
            </a:r>
          </a:p>
        </p:txBody>
      </p:sp>
      <p:sp>
        <p:nvSpPr>
          <p:cNvPr id="4" name="TextBox 3"/>
          <p:cNvSpPr txBox="1"/>
          <p:nvPr/>
        </p:nvSpPr>
        <p:spPr bwMode="auto">
          <a:xfrm>
            <a:off x="288099" y="1843910"/>
            <a:ext cx="5110619" cy="1631216"/>
          </a:xfrm>
          <a:prstGeom prst="rect">
            <a:avLst/>
          </a:prstGeom>
          <a:noFill/>
          <a:ln>
            <a:solidFill>
              <a:schemeClr val="tx2"/>
            </a:solidFill>
          </a:ln>
        </p:spPr>
        <p:txBody>
          <a:bodyPr>
            <a:spAutoFit/>
          </a:bodyPr>
          <a:lstStyle/>
          <a:p>
            <a:pPr marL="338305" marR="0" lvl="0" indent="-3383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What are we trying to accomplish? (Aim)</a:t>
            </a:r>
          </a:p>
          <a:p>
            <a:pPr marL="338305" marR="0" lvl="0" indent="-3383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How will we know that a change is an improvement?  (Measures)</a:t>
            </a:r>
          </a:p>
          <a:p>
            <a:pPr marL="338305" marR="0" lvl="0" indent="-3383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What change can we make that will result in improvement? (Change)</a:t>
            </a:r>
          </a:p>
        </p:txBody>
      </p:sp>
      <p:sp>
        <p:nvSpPr>
          <p:cNvPr id="11" name="Line 8"/>
          <p:cNvSpPr>
            <a:spLocks noChangeShapeType="1"/>
          </p:cNvSpPr>
          <p:nvPr/>
        </p:nvSpPr>
        <p:spPr bwMode="auto">
          <a:xfrm>
            <a:off x="1903956" y="4791785"/>
            <a:ext cx="1878904" cy="0"/>
          </a:xfrm>
          <a:prstGeom prst="line">
            <a:avLst/>
          </a:prstGeom>
          <a:noFill/>
          <a:ln w="12700">
            <a:solidFill>
              <a:schemeClr val="tx2"/>
            </a:solidFill>
            <a:round/>
            <a:headEnd type="none" w="med" len="med"/>
            <a:tailEnd type="non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F497D"/>
              </a:solidFill>
              <a:effectLst/>
              <a:uLnTx/>
              <a:uFillTx/>
              <a:latin typeface="Calibri"/>
              <a:ea typeface="+mn-ea"/>
              <a:cs typeface="+mn-cs"/>
            </a:endParaRPr>
          </a:p>
        </p:txBody>
      </p:sp>
      <p:sp>
        <p:nvSpPr>
          <p:cNvPr id="10" name="Oval 7"/>
          <p:cNvSpPr>
            <a:spLocks noChangeArrowheads="1"/>
          </p:cNvSpPr>
          <p:nvPr/>
        </p:nvSpPr>
        <p:spPr bwMode="auto">
          <a:xfrm>
            <a:off x="1903956" y="3851474"/>
            <a:ext cx="1878904" cy="1879054"/>
          </a:xfrm>
          <a:prstGeom prst="ellipse">
            <a:avLst/>
          </a:prstGeom>
          <a:noFill/>
          <a:ln w="12700">
            <a:solidFill>
              <a:schemeClr val="tx2"/>
            </a:solidFill>
            <a:round/>
            <a:headEnd/>
            <a:tailEnd/>
          </a:ln>
        </p:spPr>
        <p:txBody>
          <a:bodyPr wrap="none" anchor="ct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0" fontAlgn="auto"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1F497D"/>
              </a:solidFill>
              <a:effectLst/>
              <a:uLnTx/>
              <a:uFillTx/>
              <a:latin typeface="Calibri"/>
              <a:ea typeface="+mn-ea"/>
              <a:cs typeface="+mn-cs"/>
            </a:endParaRPr>
          </a:p>
        </p:txBody>
      </p:sp>
      <p:sp>
        <p:nvSpPr>
          <p:cNvPr id="12" name="Line 9"/>
          <p:cNvSpPr>
            <a:spLocks noChangeShapeType="1"/>
          </p:cNvSpPr>
          <p:nvPr/>
        </p:nvSpPr>
        <p:spPr bwMode="auto">
          <a:xfrm>
            <a:off x="2843408" y="3851474"/>
            <a:ext cx="0" cy="1879054"/>
          </a:xfrm>
          <a:prstGeom prst="line">
            <a:avLst/>
          </a:prstGeom>
          <a:noFill/>
          <a:ln w="12700">
            <a:solidFill>
              <a:schemeClr val="tx2"/>
            </a:solidFill>
            <a:round/>
            <a:headEnd type="none" w="med" len="med"/>
            <a:tailEnd type="non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F497D"/>
              </a:solidFill>
              <a:effectLst/>
              <a:uLnTx/>
              <a:uFillTx/>
              <a:latin typeface="Calibri"/>
              <a:ea typeface="+mn-ea"/>
              <a:cs typeface="+mn-cs"/>
            </a:endParaRPr>
          </a:p>
        </p:txBody>
      </p:sp>
      <p:sp>
        <p:nvSpPr>
          <p:cNvPr id="5" name="TextBox 4"/>
          <p:cNvSpPr txBox="1"/>
          <p:nvPr/>
        </p:nvSpPr>
        <p:spPr bwMode="auto">
          <a:xfrm>
            <a:off x="2880986" y="4226031"/>
            <a:ext cx="635110" cy="400110"/>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Plan</a:t>
            </a:r>
          </a:p>
        </p:txBody>
      </p:sp>
      <p:sp>
        <p:nvSpPr>
          <p:cNvPr id="14" name="TextBox 13"/>
          <p:cNvSpPr txBox="1"/>
          <p:nvPr/>
        </p:nvSpPr>
        <p:spPr bwMode="auto">
          <a:xfrm>
            <a:off x="2973366" y="4903054"/>
            <a:ext cx="476412" cy="400110"/>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Do</a:t>
            </a:r>
          </a:p>
        </p:txBody>
      </p:sp>
      <p:sp>
        <p:nvSpPr>
          <p:cNvPr id="15" name="TextBox 14"/>
          <p:cNvSpPr txBox="1"/>
          <p:nvPr/>
        </p:nvSpPr>
        <p:spPr bwMode="auto">
          <a:xfrm>
            <a:off x="2052703" y="4903054"/>
            <a:ext cx="774571" cy="400110"/>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Study</a:t>
            </a:r>
          </a:p>
        </p:txBody>
      </p:sp>
      <p:sp>
        <p:nvSpPr>
          <p:cNvPr id="16" name="TextBox 15"/>
          <p:cNvSpPr txBox="1"/>
          <p:nvPr/>
        </p:nvSpPr>
        <p:spPr bwMode="auto">
          <a:xfrm>
            <a:off x="2193621" y="4226031"/>
            <a:ext cx="529312" cy="400110"/>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Act</a:t>
            </a:r>
          </a:p>
        </p:txBody>
      </p:sp>
      <p:sp>
        <p:nvSpPr>
          <p:cNvPr id="6" name="Bent Arrow 5"/>
          <p:cNvSpPr/>
          <p:nvPr/>
        </p:nvSpPr>
        <p:spPr bwMode="auto">
          <a:xfrm rot="10800000">
            <a:off x="4045907" y="3655575"/>
            <a:ext cx="601249" cy="946580"/>
          </a:xfrm>
          <a:prstGeom prst="bentArrow">
            <a:avLst/>
          </a:prstGeom>
          <a:solidFill>
            <a:schemeClr val="accent1"/>
          </a:solidFill>
          <a:ln w="12700" cap="flat" cmpd="sng" algn="ctr">
            <a:solidFill>
              <a:schemeClr val="tx1"/>
            </a:solidFill>
            <a:prstDash val="solid"/>
            <a:round/>
            <a:headEnd type="none" w="med" len="med"/>
            <a:tailEnd type="none" w="med" len="med"/>
          </a:ln>
          <a:effectLst/>
        </p:spPr>
        <p:txBody>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F497D"/>
              </a:solidFill>
              <a:effectLst/>
              <a:uLnTx/>
              <a:uFillTx/>
              <a:latin typeface="Calibri"/>
              <a:ea typeface="+mn-ea"/>
              <a:cs typeface="+mn-cs"/>
            </a:endParaRPr>
          </a:p>
        </p:txBody>
      </p:sp>
      <p:sp>
        <p:nvSpPr>
          <p:cNvPr id="18" name="Bent Arrow 17"/>
          <p:cNvSpPr/>
          <p:nvPr/>
        </p:nvSpPr>
        <p:spPr bwMode="auto">
          <a:xfrm rot="16200000">
            <a:off x="866995" y="3828241"/>
            <a:ext cx="946580" cy="601249"/>
          </a:xfrm>
          <a:prstGeom prst="bentArrow">
            <a:avLst/>
          </a:prstGeom>
          <a:solidFill>
            <a:schemeClr val="accent1"/>
          </a:solidFill>
          <a:ln w="12700" cap="flat" cmpd="sng" algn="ctr">
            <a:solidFill>
              <a:schemeClr val="tx1"/>
            </a:solidFill>
            <a:prstDash val="solid"/>
            <a:round/>
            <a:headEnd type="none" w="med" len="med"/>
            <a:tailEnd type="none" w="med" len="med"/>
          </a:ln>
          <a:effectLst/>
        </p:spPr>
        <p:txBody>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F497D"/>
              </a:solidFill>
              <a:effectLst/>
              <a:uLnTx/>
              <a:uFillTx/>
              <a:latin typeface="Calibri"/>
              <a:ea typeface="+mn-ea"/>
              <a:cs typeface="+mn-cs"/>
            </a:endParaRPr>
          </a:p>
        </p:txBody>
      </p:sp>
      <p:sp>
        <p:nvSpPr>
          <p:cNvPr id="20"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srgbClr val="1F497D"/>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6</a:t>
            </a:fld>
            <a:endParaRPr kumimoji="0" lang="en-US" altLang="en-US" sz="1400" b="0" i="0" u="none" strike="noStrike" kern="1200" cap="none" spc="0" normalizeH="0" baseline="0" noProof="0" dirty="0">
              <a:ln>
                <a:noFill/>
              </a:ln>
              <a:solidFill>
                <a:srgbClr val="1F497D"/>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2493746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2"/>
          <p:cNvSpPr>
            <a:spLocks noGrp="1" noChangeArrowheads="1"/>
          </p:cNvSpPr>
          <p:nvPr>
            <p:ph type="title"/>
          </p:nvPr>
        </p:nvSpPr>
        <p:spPr>
          <a:xfrm>
            <a:off x="722313" y="2766819"/>
            <a:ext cx="7772400" cy="1362075"/>
          </a:xfrm>
        </p:spPr>
        <p:txBody>
          <a:bodyPr>
            <a:normAutofit/>
          </a:bodyPr>
          <a:lstStyle/>
          <a:p>
            <a:pPr algn="ctr"/>
            <a:r>
              <a:rPr lang="en-US" altLang="en-US" sz="4400" cap="none" dirty="0"/>
              <a:t>Displaying Data Over Time</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7</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4032242519"/>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38411" y="379955"/>
            <a:ext cx="8229600" cy="1144045"/>
          </a:xfrm>
        </p:spPr>
        <p:txBody>
          <a:bodyPr>
            <a:normAutofit/>
          </a:bodyPr>
          <a:lstStyle/>
          <a:p>
            <a:r>
              <a:rPr lang="sv-SE" altLang="en-US" sz="3600" b="1" dirty="0" smtClean="0">
                <a:latin typeface="GillSans"/>
              </a:rPr>
              <a:t>Diabetics &amp; Flu Shots</a:t>
            </a:r>
          </a:p>
        </p:txBody>
      </p:sp>
      <p:sp>
        <p:nvSpPr>
          <p:cNvPr id="7171" name="Slide Number Placeholder 5"/>
          <p:cNvSpPr txBox="1">
            <a:spLocks noGrp="1"/>
          </p:cNvSpPr>
          <p:nvPr/>
        </p:nvSpPr>
        <p:spPr bwMode="auto">
          <a:xfrm>
            <a:off x="6552708" y="6248366"/>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50" tIns="45473" rIns="90950" bIns="45473"/>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base" latinLnBrk="0" hangingPunct="0">
              <a:lnSpc>
                <a:spcPct val="100000"/>
              </a:lnSpc>
              <a:spcBef>
                <a:spcPct val="0"/>
              </a:spcBef>
              <a:spcAft>
                <a:spcPct val="0"/>
              </a:spcAft>
              <a:buClrTx/>
              <a:buSzTx/>
              <a:buFontTx/>
              <a:buNone/>
              <a:tabLst/>
              <a:defRPr/>
            </a:pPr>
            <a:fld id="{5073180E-E2E5-48DC-8A31-77B11DF37ACE}" type="slidenum">
              <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rPr>
              <a:pPr marL="0" marR="0" lvl="0" indent="0" algn="r" defTabSz="927100" rtl="0" eaLnBrk="0" fontAlgn="base" latinLnBrk="0" hangingPunct="0">
                <a:lnSpc>
                  <a:spcPct val="100000"/>
                </a:lnSpc>
                <a:spcBef>
                  <a:spcPct val="0"/>
                </a:spcBef>
                <a:spcAft>
                  <a:spcPct val="0"/>
                </a:spcAft>
                <a:buClrTx/>
                <a:buSzTx/>
                <a:buFontTx/>
                <a:buNone/>
                <a:tabLst/>
                <a:defRPr/>
              </a:pPr>
              <a:t>8</a:t>
            </a:fld>
            <a:endParaRPr kumimoji="0" lang="en-US" altLang="en-US" sz="1400" b="0" i="0" u="none" strike="noStrike" kern="1200" cap="none" spc="0" normalizeH="0" baseline="0" noProof="0">
              <a:ln>
                <a:noFill/>
              </a:ln>
              <a:solidFill>
                <a:srgbClr val="000099"/>
              </a:solidFill>
              <a:effectLst/>
              <a:uLnTx/>
              <a:uFillTx/>
              <a:latin typeface="Times New Roman" pitchFamily="18" charset="0"/>
              <a:ea typeface="MS PGothic" pitchFamily="34" charset="-128"/>
              <a:cs typeface="Arial" pitchFamily="34" charset="0"/>
            </a:endParaRPr>
          </a:p>
        </p:txBody>
      </p:sp>
      <p:graphicFrame>
        <p:nvGraphicFramePr>
          <p:cNvPr id="7" name="Chart 6"/>
          <p:cNvGraphicFramePr>
            <a:graphicFrameLocks/>
          </p:cNvGraphicFramePr>
          <p:nvPr/>
        </p:nvGraphicFramePr>
        <p:xfrm>
          <a:off x="27943" y="1082379"/>
          <a:ext cx="4509370" cy="269869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a:graphicFrameLocks/>
          </p:cNvGraphicFramePr>
          <p:nvPr>
            <p:extLst/>
          </p:nvPr>
        </p:nvGraphicFramePr>
        <p:xfrm>
          <a:off x="4495800" y="1142603"/>
          <a:ext cx="4509370" cy="270809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p:cNvGraphicFramePr>
            <a:graphicFrameLocks/>
          </p:cNvGraphicFramePr>
          <p:nvPr>
            <p:extLst/>
          </p:nvPr>
        </p:nvGraphicFramePr>
        <p:xfrm>
          <a:off x="2167003" y="3871417"/>
          <a:ext cx="4734838" cy="2910383"/>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Chart 9"/>
          <p:cNvGraphicFramePr>
            <a:graphicFrameLocks/>
          </p:cNvGraphicFramePr>
          <p:nvPr>
            <p:extLst/>
          </p:nvPr>
        </p:nvGraphicFramePr>
        <p:xfrm>
          <a:off x="0" y="1172832"/>
          <a:ext cx="4509370" cy="2698693"/>
        </p:xfrm>
        <a:graphic>
          <a:graphicData uri="http://schemas.openxmlformats.org/drawingml/2006/chart">
            <c:chart xmlns:c="http://schemas.openxmlformats.org/drawingml/2006/chart" xmlns:r="http://schemas.openxmlformats.org/officeDocument/2006/relationships" r:id="rId7"/>
          </a:graphicData>
        </a:graphic>
      </p:graphicFrame>
    </p:spTree>
    <p:custDataLst>
      <p:tags r:id="rId1"/>
    </p:custDataLst>
    <p:extLst>
      <p:ext uri="{BB962C8B-B14F-4D97-AF65-F5344CB8AC3E}">
        <p14:creationId xmlns:p14="http://schemas.microsoft.com/office/powerpoint/2010/main" val="2590591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63880" y="922686"/>
            <a:ext cx="7816241" cy="1128373"/>
          </a:xfrm>
        </p:spPr>
        <p:txBody>
          <a:bodyPr>
            <a:noAutofit/>
          </a:bodyPr>
          <a:lstStyle/>
          <a:p>
            <a:r>
              <a:rPr lang="en-US" altLang="en-US" b="1" dirty="0" smtClean="0"/>
              <a:t>Time Plot</a:t>
            </a:r>
            <a:endParaRPr lang="en-US" altLang="en-US" b="1" dirty="0"/>
          </a:p>
        </p:txBody>
      </p:sp>
      <p:sp>
        <p:nvSpPr>
          <p:cNvPr id="8195" name="Rectangle 3"/>
          <p:cNvSpPr>
            <a:spLocks noGrp="1" noChangeArrowheads="1"/>
          </p:cNvSpPr>
          <p:nvPr>
            <p:ph type="body" idx="1"/>
          </p:nvPr>
        </p:nvSpPr>
        <p:spPr>
          <a:xfrm>
            <a:off x="609088" y="2164247"/>
            <a:ext cx="7816241" cy="3685028"/>
          </a:xfrm>
        </p:spPr>
        <p:txBody>
          <a:bodyPr/>
          <a:lstStyle/>
          <a:p>
            <a:pPr>
              <a:lnSpc>
                <a:spcPct val="80000"/>
              </a:lnSpc>
            </a:pPr>
            <a:r>
              <a:rPr lang="en-US" altLang="en-US" dirty="0">
                <a:solidFill>
                  <a:schemeClr val="tx2"/>
                </a:solidFill>
              </a:rPr>
              <a:t>A graph of data in time order</a:t>
            </a:r>
          </a:p>
          <a:p>
            <a:pPr>
              <a:lnSpc>
                <a:spcPct val="80000"/>
              </a:lnSpc>
            </a:pPr>
            <a:r>
              <a:rPr lang="en-US" altLang="en-US" dirty="0">
                <a:solidFill>
                  <a:schemeClr val="tx2"/>
                </a:solidFill>
              </a:rPr>
              <a:t>Often kept to identify if and when problems appear (proactive)</a:t>
            </a:r>
          </a:p>
          <a:p>
            <a:pPr>
              <a:lnSpc>
                <a:spcPct val="80000"/>
              </a:lnSpc>
            </a:pPr>
            <a:r>
              <a:rPr lang="en-US" altLang="en-US" dirty="0">
                <a:solidFill>
                  <a:schemeClr val="tx2"/>
                </a:solidFill>
              </a:rPr>
              <a:t>Also used to see trends over time (reflection)</a:t>
            </a:r>
          </a:p>
          <a:p>
            <a:pPr>
              <a:lnSpc>
                <a:spcPct val="80000"/>
              </a:lnSpc>
            </a:pPr>
            <a:r>
              <a:rPr lang="en-US" altLang="en-US" dirty="0">
                <a:solidFill>
                  <a:schemeClr val="tx2"/>
                </a:solidFill>
              </a:rPr>
              <a:t>Especially helpful when you implement a change to follow the </a:t>
            </a:r>
            <a:r>
              <a:rPr lang="en-US" altLang="en-US" dirty="0" smtClean="0">
                <a:solidFill>
                  <a:schemeClr val="tx2"/>
                </a:solidFill>
              </a:rPr>
              <a:t>result</a:t>
            </a:r>
          </a:p>
        </p:txBody>
      </p:sp>
      <p:sp>
        <p:nvSpPr>
          <p:cNvPr id="5" name="Slide Number Placeholder 5"/>
          <p:cNvSpPr txBox="1">
            <a:spLocks noGrp="1"/>
          </p:cNvSpPr>
          <p:nvPr/>
        </p:nvSpPr>
        <p:spPr bwMode="auto">
          <a:xfrm>
            <a:off x="6552707"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66" tIns="45482" rIns="90966" bIns="4548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9</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2187194589"/>
      </p:ext>
    </p:extLst>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CHC_WI_PPTtemp_Option2_R0524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FF"/>
    </a:dk2>
    <a:lt2>
      <a:srgbClr val="808080"/>
    </a:lt2>
    <a:accent1>
      <a:srgbClr val="C0C0C0"/>
    </a:accent1>
    <a:accent2>
      <a:srgbClr val="0000FF"/>
    </a:accent2>
    <a:accent3>
      <a:srgbClr val="FFFFFF"/>
    </a:accent3>
    <a:accent4>
      <a:srgbClr val="000000"/>
    </a:accent4>
    <a:accent5>
      <a:srgbClr val="DCDCDC"/>
    </a:accent5>
    <a:accent6>
      <a:srgbClr val="0000E7"/>
    </a:accent6>
    <a:hlink>
      <a:srgbClr val="FF0000"/>
    </a:hlink>
    <a:folHlink>
      <a:srgbClr val="009900"/>
    </a:folHlink>
  </a:clrScheme>
  <a:fontScheme name="3½ Floppy (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
    <a:dk1>
      <a:srgbClr val="000000"/>
    </a:dk1>
    <a:lt1>
      <a:srgbClr val="FFFFFF"/>
    </a:lt1>
    <a:dk2>
      <a:srgbClr val="0000FF"/>
    </a:dk2>
    <a:lt2>
      <a:srgbClr val="808080"/>
    </a:lt2>
    <a:accent1>
      <a:srgbClr val="C0C0C0"/>
    </a:accent1>
    <a:accent2>
      <a:srgbClr val="0000FF"/>
    </a:accent2>
    <a:accent3>
      <a:srgbClr val="FFFFFF"/>
    </a:accent3>
    <a:accent4>
      <a:srgbClr val="000000"/>
    </a:accent4>
    <a:accent5>
      <a:srgbClr val="DCDCDC"/>
    </a:accent5>
    <a:accent6>
      <a:srgbClr val="0000E7"/>
    </a:accent6>
    <a:hlink>
      <a:srgbClr val="FF0000"/>
    </a:hlink>
    <a:folHlink>
      <a:srgbClr val="009900"/>
    </a:folHlink>
  </a:clrScheme>
  <a:fontScheme name="3½ Floppy (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
    <a:dk1>
      <a:srgbClr val="000000"/>
    </a:dk1>
    <a:lt1>
      <a:srgbClr val="FFFFFF"/>
    </a:lt1>
    <a:dk2>
      <a:srgbClr val="0000FF"/>
    </a:dk2>
    <a:lt2>
      <a:srgbClr val="808080"/>
    </a:lt2>
    <a:accent1>
      <a:srgbClr val="C0C0C0"/>
    </a:accent1>
    <a:accent2>
      <a:srgbClr val="0000FF"/>
    </a:accent2>
    <a:accent3>
      <a:srgbClr val="FFFFFF"/>
    </a:accent3>
    <a:accent4>
      <a:srgbClr val="000000"/>
    </a:accent4>
    <a:accent5>
      <a:srgbClr val="DCDCDC"/>
    </a:accent5>
    <a:accent6>
      <a:srgbClr val="0000E7"/>
    </a:accent6>
    <a:hlink>
      <a:srgbClr val="FF0000"/>
    </a:hlink>
    <a:folHlink>
      <a:srgbClr val="009900"/>
    </a:folHlink>
  </a:clrScheme>
  <a:fontScheme name="3½ Floppy (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
    <a:dk1>
      <a:srgbClr val="000000"/>
    </a:dk1>
    <a:lt1>
      <a:srgbClr val="FFFFFF"/>
    </a:lt1>
    <a:dk2>
      <a:srgbClr val="0000FF"/>
    </a:dk2>
    <a:lt2>
      <a:srgbClr val="808080"/>
    </a:lt2>
    <a:accent1>
      <a:srgbClr val="C0C0C0"/>
    </a:accent1>
    <a:accent2>
      <a:srgbClr val="0000FF"/>
    </a:accent2>
    <a:accent3>
      <a:srgbClr val="FFFFFF"/>
    </a:accent3>
    <a:accent4>
      <a:srgbClr val="000000"/>
    </a:accent4>
    <a:accent5>
      <a:srgbClr val="DCDCDC"/>
    </a:accent5>
    <a:accent6>
      <a:srgbClr val="0000E7"/>
    </a:accent6>
    <a:hlink>
      <a:srgbClr val="FF0000"/>
    </a:hlink>
    <a:folHlink>
      <a:srgbClr val="009900"/>
    </a:folHlink>
  </a:clrScheme>
  <a:fontScheme name="3½ Floppy (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CHC_WI_PPTtemp_Option2_R052416</Template>
  <TotalTime>18506</TotalTime>
  <Words>1989</Words>
  <Application>Microsoft Office PowerPoint</Application>
  <PresentationFormat>On-screen Show (4:3)</PresentationFormat>
  <Paragraphs>393</Paragraphs>
  <Slides>48</Slides>
  <Notes>40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MS PGothic</vt:lpstr>
      <vt:lpstr>Aharoni</vt:lpstr>
      <vt:lpstr>Arial</vt:lpstr>
      <vt:lpstr>Calibri</vt:lpstr>
      <vt:lpstr>GillSans</vt:lpstr>
      <vt:lpstr>Monotype Sorts</vt:lpstr>
      <vt:lpstr>Times New Roman</vt:lpstr>
      <vt:lpstr>Wingdings</vt:lpstr>
      <vt:lpstr>CHC_WI_PPTtemp_Option2_R052416</vt:lpstr>
      <vt:lpstr>PowerPoint Presentation</vt:lpstr>
      <vt:lpstr>Session Goals</vt:lpstr>
      <vt:lpstr>Roles</vt:lpstr>
      <vt:lpstr>Agenda</vt:lpstr>
      <vt:lpstr>PowerPoint Presentation</vt:lpstr>
      <vt:lpstr>Model for Improvement</vt:lpstr>
      <vt:lpstr>Displaying Data Over Time</vt:lpstr>
      <vt:lpstr>Diabetics &amp; Flu Shots</vt:lpstr>
      <vt:lpstr>Time Plot</vt:lpstr>
      <vt:lpstr>Diabetes Stratified Time Plot</vt:lpstr>
      <vt:lpstr>Example from Nicole Seagriff, DNP</vt:lpstr>
      <vt:lpstr>Two Types of Variation</vt:lpstr>
      <vt:lpstr>Random Variation</vt:lpstr>
      <vt:lpstr>Non-Random Variation</vt:lpstr>
      <vt:lpstr>How to React to Variation</vt:lpstr>
      <vt:lpstr>Run Charts</vt:lpstr>
      <vt:lpstr>Anatomy of a Run Chart</vt:lpstr>
      <vt:lpstr>Run Chart Example</vt:lpstr>
      <vt:lpstr>What is a Run?</vt:lpstr>
      <vt:lpstr>A Run is a point or group of consecutive points that fall on one side of the median</vt:lpstr>
      <vt:lpstr>Non-Random Patterns on Run Charts</vt:lpstr>
      <vt:lpstr>PowerPoint Presentation</vt:lpstr>
      <vt:lpstr>Run Chart Interpretation Exercise</vt:lpstr>
      <vt:lpstr>Questions</vt:lpstr>
      <vt:lpstr>Discussion of Answers to Questions</vt:lpstr>
      <vt:lpstr>  Q1. What does the blue line represent?</vt:lpstr>
      <vt:lpstr>There are 14 Runs</vt:lpstr>
      <vt:lpstr>There is ONE Shift</vt:lpstr>
      <vt:lpstr>There are NO Trends</vt:lpstr>
      <vt:lpstr>There is ONE Signal</vt:lpstr>
      <vt:lpstr>PowerPoint Presentation</vt:lpstr>
      <vt:lpstr>Break!</vt:lpstr>
      <vt:lpstr>Interpreting of Run Charts</vt:lpstr>
      <vt:lpstr>Diabetes Case Introduction</vt:lpstr>
      <vt:lpstr>Initial Run Chart</vt:lpstr>
      <vt:lpstr>Initial Run Chart Interpretation</vt:lpstr>
      <vt:lpstr>Case Part 2 (Group Activity)</vt:lpstr>
      <vt:lpstr>Case Part 2 Run Chart</vt:lpstr>
      <vt:lpstr>Case Part 2 Discussion</vt:lpstr>
      <vt:lpstr>Prospective Monitoring of Data Using a Run Chart</vt:lpstr>
      <vt:lpstr>Using the Templates</vt:lpstr>
      <vt:lpstr>What haven’t we figured out yet?</vt:lpstr>
      <vt:lpstr>Take-home Thoughts</vt:lpstr>
      <vt:lpstr>Summary</vt:lpstr>
      <vt:lpstr>Session VIII Assignment</vt:lpstr>
      <vt:lpstr>Help With Data</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Feeney, Patti</dc:creator>
  <cp:lastModifiedBy>Splaine, Mark</cp:lastModifiedBy>
  <cp:revision>212</cp:revision>
  <dcterms:created xsi:type="dcterms:W3CDTF">2016-09-01T16:53:39Z</dcterms:created>
  <dcterms:modified xsi:type="dcterms:W3CDTF">2025-01-30T14:39:08Z</dcterms:modified>
</cp:coreProperties>
</file>