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68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9" autoAdjust="0"/>
    <p:restoredTop sz="96803" autoAdjust="0"/>
  </p:normalViewPr>
  <p:slideViewPr>
    <p:cSldViewPr snapToGrid="0">
      <p:cViewPr varScale="1">
        <p:scale>
          <a:sx n="113" d="100"/>
          <a:sy n="113" d="100"/>
        </p:scale>
        <p:origin x="-1728" y="-108"/>
      </p:cViewPr>
      <p:guideLst>
        <p:guide orient="horz" pos="912"/>
        <p:guide pos="1056"/>
      </p:guideLst>
    </p:cSldViewPr>
  </p:slideViewPr>
  <p:outlineViewPr>
    <p:cViewPr>
      <p:scale>
        <a:sx n="33" d="100"/>
        <a:sy n="33" d="100"/>
      </p:scale>
      <p:origin x="0" y="2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832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07A858-2B34-404E-A288-853B0AABD881}" type="datetimeFigureOut">
              <a:rPr lang="en-US" smtClean="0"/>
              <a:t>4/18/2018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5A0C52B-CA83-4C99-8064-2547F5D741F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2624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fornian FB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fornian FB" pitchFamily="18" charset="0"/>
              </a:defRPr>
            </a:lvl1pPr>
          </a:lstStyle>
          <a:p>
            <a:fld id="{A407C7F3-A01B-E749-8DBD-80CFAE74190A}" type="datetimeFigureOut">
              <a:rPr lang="en-US"/>
              <a:pPr/>
              <a:t>4/18/2018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fornian FB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fornian FB" pitchFamily="18" charset="0"/>
              </a:defRPr>
            </a:lvl1pPr>
          </a:lstStyle>
          <a:p>
            <a:fld id="{4B29B6D0-1CCD-0E4E-A7EA-E2EBBDC44A9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75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fornian FB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fornian FB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fornian FB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fornian FB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fornian FB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33" y="702727"/>
            <a:ext cx="8525933" cy="6858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34" y="1413933"/>
            <a:ext cx="8542866" cy="44958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14883" y="661140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 b="1" smtClean="0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pPr>
              <a:defRPr/>
            </a:pPr>
            <a:fld id="{B4AF95D5-FE15-4843-AF58-55F50411A391}" type="datetime1">
              <a:rPr lang="en-US" smtClean="0"/>
              <a:t>4/18/2018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611407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fld id="{9682EF0F-D720-AD4C-BD69-74845749DF2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227667" y="6611939"/>
            <a:ext cx="7222067" cy="355600"/>
          </a:xfrm>
          <a:prstGeom prst="rect">
            <a:avLst/>
          </a:prstGeom>
        </p:spPr>
        <p:txBody>
          <a:bodyPr vert="horz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Click to edit Master footer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934" y="1411552"/>
            <a:ext cx="8525933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14883" y="661140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 b="1" smtClean="0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pPr>
              <a:defRPr/>
            </a:pPr>
            <a:fld id="{6146DCAC-FAF4-4A8C-B4D9-15064AF704BA}" type="datetime1">
              <a:rPr lang="en-US" smtClean="0"/>
              <a:t>4/18/2018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611407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fld id="{9682EF0F-D720-AD4C-BD69-74845749DF2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270933" y="702727"/>
            <a:ext cx="8525933" cy="6858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227667" y="6611939"/>
            <a:ext cx="7222067" cy="355600"/>
          </a:xfrm>
          <a:prstGeom prst="rect">
            <a:avLst/>
          </a:prstGeom>
        </p:spPr>
        <p:txBody>
          <a:bodyPr vert="horz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Click to edit Master footer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14883" y="661140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 b="1" smtClean="0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pPr>
              <a:defRPr/>
            </a:pPr>
            <a:fld id="{E0215FC0-A24B-4703-9FE3-51C60BA8267A}" type="datetime1">
              <a:rPr lang="en-US" smtClean="0"/>
              <a:t>4/18/2018</a:t>
            </a:fld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611407"/>
            <a:ext cx="685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fld id="{9682EF0F-D720-AD4C-BD69-74845749DF2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227667" y="6611939"/>
            <a:ext cx="7222067" cy="355600"/>
          </a:xfrm>
          <a:prstGeom prst="rect">
            <a:avLst/>
          </a:prstGeom>
        </p:spPr>
        <p:txBody>
          <a:bodyPr vert="horz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Click to edit Master footer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Californian FB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fornian FB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fornian FB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fornian FB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fornian FB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 typeface="Arial" charset="0"/>
        <a:buNone/>
        <a:defRPr sz="2000" kern="1200">
          <a:solidFill>
            <a:schemeClr val="tx1"/>
          </a:solidFill>
          <a:latin typeface="Californian FB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alifornian FB" pitchFamily="18" charset="0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Californian FB" pitchFamily="18" charset="0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Californian FB" pitchFamily="18" charset="0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Californian FB" pitchFamily="18" charset="0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883" y="2207677"/>
            <a:ext cx="8525933" cy="764124"/>
          </a:xfrm>
        </p:spPr>
        <p:txBody>
          <a:bodyPr/>
          <a:lstStyle/>
          <a:p>
            <a:pPr algn="ctr"/>
            <a:r>
              <a:rPr lang="en-US" sz="4000" dirty="0" smtClean="0"/>
              <a:t>Precepting Essentials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1966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</a:rPr>
              <a:t>Cue</a:t>
            </a:r>
            <a:r>
              <a:rPr lang="en-US" sz="2800" u="sng" dirty="0">
                <a:solidFill>
                  <a:srgbClr val="002060"/>
                </a:solidFill>
              </a:rPr>
              <a:t>:</a:t>
            </a:r>
            <a:r>
              <a:rPr lang="en-US" sz="2800" dirty="0">
                <a:solidFill>
                  <a:srgbClr val="002060"/>
                </a:solidFill>
              </a:rPr>
              <a:t> You have ascertained (during 1 and 2) that you know something about the case which the resident needs or wants to know</a:t>
            </a:r>
          </a:p>
          <a:p>
            <a:endParaRPr lang="en-US" sz="28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Provide </a:t>
            </a:r>
            <a:r>
              <a:rPr lang="en-US" sz="2800" dirty="0">
                <a:solidFill>
                  <a:srgbClr val="002060"/>
                </a:solidFill>
              </a:rPr>
              <a:t>general rules, concepts, or considerations, and target them to the learner’s level of understanding.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Microskill</a:t>
            </a:r>
            <a:r>
              <a:rPr lang="en-US" dirty="0" smtClean="0"/>
              <a:t> 3: Teach general </a:t>
            </a:r>
            <a:r>
              <a:rPr lang="en-US" dirty="0"/>
              <a:t>r</a:t>
            </a:r>
            <a:r>
              <a:rPr lang="en-US" dirty="0" smtClean="0"/>
              <a:t>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30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2060"/>
                </a:solidFill>
              </a:rPr>
              <a:t>Cue</a:t>
            </a:r>
            <a:r>
              <a:rPr lang="en-US" sz="2800" dirty="0">
                <a:solidFill>
                  <a:srgbClr val="002060"/>
                </a:solidFill>
              </a:rPr>
              <a:t>: The resident has handled a situation (or a part of one) in an effective </a:t>
            </a:r>
            <a:r>
              <a:rPr lang="en-US" sz="2800" dirty="0" smtClean="0">
                <a:solidFill>
                  <a:srgbClr val="002060"/>
                </a:solidFill>
              </a:rPr>
              <a:t>manner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Take </a:t>
            </a:r>
            <a:r>
              <a:rPr lang="en-US" sz="2800" dirty="0">
                <a:solidFill>
                  <a:srgbClr val="002060"/>
                </a:solidFill>
              </a:rPr>
              <a:t>the first chance you find to comment on the specific good work and the effect it </a:t>
            </a:r>
            <a:r>
              <a:rPr lang="en-US" sz="2800" dirty="0" smtClean="0">
                <a:solidFill>
                  <a:srgbClr val="002060"/>
                </a:solidFill>
              </a:rPr>
              <a:t>had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This </a:t>
            </a:r>
            <a:r>
              <a:rPr lang="en-US" sz="2800" dirty="0">
                <a:solidFill>
                  <a:srgbClr val="002060"/>
                </a:solidFill>
              </a:rPr>
              <a:t>will reinforce skills that may not be well </a:t>
            </a:r>
            <a:r>
              <a:rPr lang="en-US" sz="2800" dirty="0" smtClean="0">
                <a:solidFill>
                  <a:srgbClr val="002060"/>
                </a:solidFill>
              </a:rPr>
              <a:t>established.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This </a:t>
            </a:r>
            <a:r>
              <a:rPr lang="en-US" sz="2800" dirty="0">
                <a:solidFill>
                  <a:srgbClr val="002060"/>
                </a:solidFill>
              </a:rPr>
              <a:t>will also make </a:t>
            </a:r>
            <a:r>
              <a:rPr lang="en-US" sz="2800" dirty="0" err="1">
                <a:solidFill>
                  <a:srgbClr val="002060"/>
                </a:solidFill>
              </a:rPr>
              <a:t>microskill</a:t>
            </a:r>
            <a:r>
              <a:rPr lang="en-US" sz="2800" dirty="0">
                <a:solidFill>
                  <a:srgbClr val="002060"/>
                </a:solidFill>
              </a:rPr>
              <a:t>  # 5 gentler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Microskill</a:t>
            </a:r>
            <a:r>
              <a:rPr lang="en-US" dirty="0" smtClean="0"/>
              <a:t> 4: Teach them what they did right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2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2060"/>
                </a:solidFill>
              </a:rPr>
              <a:t>Cue</a:t>
            </a:r>
            <a:r>
              <a:rPr lang="en-US" sz="2800" dirty="0">
                <a:solidFill>
                  <a:srgbClr val="002060"/>
                </a:solidFill>
              </a:rPr>
              <a:t>: You notice omissions, distortions, or </a:t>
            </a:r>
            <a:r>
              <a:rPr lang="en-US" sz="2800" dirty="0" smtClean="0">
                <a:solidFill>
                  <a:srgbClr val="002060"/>
                </a:solidFill>
              </a:rPr>
              <a:t>misunderstandings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As </a:t>
            </a:r>
            <a:r>
              <a:rPr lang="en-US" sz="2800" dirty="0">
                <a:solidFill>
                  <a:srgbClr val="002060"/>
                </a:solidFill>
              </a:rPr>
              <a:t>soon as it is appropriate, but in the appropriate place.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Take care not to embarrass the resident</a:t>
            </a:r>
          </a:p>
          <a:p>
            <a:pPr lvl="1"/>
            <a:r>
              <a:rPr lang="en-US" sz="2800" dirty="0">
                <a:solidFill>
                  <a:srgbClr val="002060"/>
                </a:solidFill>
              </a:rPr>
              <a:t>such as in front of the </a:t>
            </a:r>
            <a:r>
              <a:rPr lang="en-US" sz="2800" dirty="0" smtClean="0">
                <a:solidFill>
                  <a:srgbClr val="002060"/>
                </a:solidFill>
              </a:rPr>
              <a:t>patient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First</a:t>
            </a:r>
            <a:r>
              <a:rPr lang="en-US" sz="2800" dirty="0">
                <a:solidFill>
                  <a:srgbClr val="002060"/>
                </a:solidFill>
              </a:rPr>
              <a:t>, allow the resident to critique his </a:t>
            </a:r>
            <a:r>
              <a:rPr lang="en-US" sz="2800" dirty="0" smtClean="0">
                <a:solidFill>
                  <a:srgbClr val="002060"/>
                </a:solidFill>
              </a:rPr>
              <a:t>performance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Correct </a:t>
            </a:r>
            <a:r>
              <a:rPr lang="en-US" sz="2800" dirty="0">
                <a:solidFill>
                  <a:srgbClr val="002060"/>
                </a:solidFill>
              </a:rPr>
              <a:t>the </a:t>
            </a:r>
            <a:r>
              <a:rPr lang="en-US" sz="2800" dirty="0" smtClean="0">
                <a:solidFill>
                  <a:srgbClr val="002060"/>
                </a:solidFill>
              </a:rPr>
              <a:t>error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Teach </a:t>
            </a:r>
            <a:r>
              <a:rPr lang="en-US" sz="2800" dirty="0">
                <a:solidFill>
                  <a:srgbClr val="002060"/>
                </a:solidFill>
              </a:rPr>
              <a:t>general rules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Microskill</a:t>
            </a:r>
            <a:r>
              <a:rPr lang="en-US" dirty="0" smtClean="0"/>
              <a:t> 5: Correct Mistakes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0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0934" y="685800"/>
            <a:ext cx="8525933" cy="5251715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You have a lot to share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You are assisting intelligent people who have good learning 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Nobody knows everything. </a:t>
            </a:r>
            <a:endParaRPr lang="en-US" sz="3200" dirty="0" smtClean="0">
              <a:solidFill>
                <a:srgbClr val="002060"/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It’s </a:t>
            </a:r>
            <a:r>
              <a:rPr lang="en-US" sz="2800" dirty="0">
                <a:solidFill>
                  <a:srgbClr val="002060"/>
                </a:solidFill>
              </a:rPr>
              <a:t>OK to express what you don’t </a:t>
            </a:r>
            <a:r>
              <a:rPr lang="en-US" sz="2800" dirty="0" smtClean="0">
                <a:solidFill>
                  <a:srgbClr val="002060"/>
                </a:solidFill>
              </a:rPr>
              <a:t>know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This </a:t>
            </a:r>
            <a:r>
              <a:rPr lang="en-US" sz="2800" dirty="0">
                <a:solidFill>
                  <a:srgbClr val="002060"/>
                </a:solidFill>
              </a:rPr>
              <a:t>may give the resident an opportunity for self </a:t>
            </a:r>
            <a:r>
              <a:rPr lang="en-US" sz="2800" dirty="0" smtClean="0">
                <a:solidFill>
                  <a:srgbClr val="002060"/>
                </a:solidFill>
              </a:rPr>
              <a:t>education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It’s </a:t>
            </a:r>
            <a:r>
              <a:rPr lang="en-US" sz="2800" dirty="0">
                <a:solidFill>
                  <a:srgbClr val="002060"/>
                </a:solidFill>
              </a:rPr>
              <a:t>also an opportunity for you to do some reading to strengthen and expand your own clinical abilities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0934" y="685800"/>
            <a:ext cx="8525933" cy="56007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Be open to taking the larger role of a mentor for a </a:t>
            </a:r>
            <a:r>
              <a:rPr lang="en-US" sz="3200" dirty="0" smtClean="0">
                <a:solidFill>
                  <a:srgbClr val="002060"/>
                </a:solidFill>
              </a:rPr>
              <a:t>resident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but </a:t>
            </a:r>
            <a:r>
              <a:rPr lang="en-US" sz="2400" dirty="0">
                <a:solidFill>
                  <a:srgbClr val="002060"/>
                </a:solidFill>
              </a:rPr>
              <a:t>individual personality and needs will determine to whom a resident turns outside of the session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Recognize when the right time to teach presents </a:t>
            </a:r>
            <a:r>
              <a:rPr lang="en-US" sz="3200" dirty="0" smtClean="0">
                <a:solidFill>
                  <a:srgbClr val="002060"/>
                </a:solidFill>
              </a:rPr>
              <a:t>itself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vs</a:t>
            </a:r>
            <a:r>
              <a:rPr lang="en-US" sz="2400" dirty="0">
                <a:solidFill>
                  <a:srgbClr val="002060"/>
                </a:solidFill>
              </a:rPr>
              <a:t>. when you need to help the resident focus on moving forward in the </a:t>
            </a:r>
            <a:r>
              <a:rPr lang="en-US" sz="2400" dirty="0" smtClean="0">
                <a:solidFill>
                  <a:srgbClr val="002060"/>
                </a:solidFill>
              </a:rPr>
              <a:t>session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It’s </a:t>
            </a:r>
            <a:r>
              <a:rPr lang="en-US" sz="2400" dirty="0">
                <a:solidFill>
                  <a:srgbClr val="002060"/>
                </a:solidFill>
              </a:rPr>
              <a:t>OK to give the answers </a:t>
            </a:r>
            <a:r>
              <a:rPr lang="en-US" sz="2400" dirty="0" smtClean="0">
                <a:solidFill>
                  <a:srgbClr val="002060"/>
                </a:solidFill>
              </a:rPr>
              <a:t>sometimes but </a:t>
            </a:r>
            <a:r>
              <a:rPr lang="en-US" sz="2400" dirty="0">
                <a:solidFill>
                  <a:srgbClr val="002060"/>
                </a:solidFill>
              </a:rPr>
              <a:t>remember: the resident will learn more by discovering or reasoning the solution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97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0934" y="1411552"/>
            <a:ext cx="8525933" cy="5016544"/>
          </a:xfrm>
        </p:spPr>
        <p:txBody>
          <a:bodyPr/>
          <a:lstStyle/>
          <a:p>
            <a:pPr lvl="1"/>
            <a:r>
              <a:rPr lang="en-US" b="1" dirty="0">
                <a:solidFill>
                  <a:srgbClr val="002060"/>
                </a:solidFill>
              </a:rPr>
              <a:t>“</a:t>
            </a:r>
            <a:r>
              <a:rPr lang="en-US" sz="2400" dirty="0">
                <a:solidFill>
                  <a:srgbClr val="002060"/>
                </a:solidFill>
              </a:rPr>
              <a:t>The difficult patient</a:t>
            </a:r>
            <a:r>
              <a:rPr lang="en-US" b="1" dirty="0">
                <a:solidFill>
                  <a:srgbClr val="002060"/>
                </a:solidFill>
              </a:rPr>
              <a:t>”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An overwhelming clinical situation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Too sick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Too many chronic and acute problems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Patient not responding to treatment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Personal issues affecting the resident</a:t>
            </a:r>
            <a:endParaRPr lang="en-US" b="1" dirty="0">
              <a:solidFill>
                <a:srgbClr val="002060"/>
              </a:solidFill>
            </a:endParaRP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Learning how to handle one’s own behavior and recognize one’s own reactions is an essential part of becoming an effective clinician </a:t>
            </a:r>
          </a:p>
          <a:p>
            <a:pPr lvl="2"/>
            <a:r>
              <a:rPr lang="en-US" sz="2400" dirty="0" smtClean="0">
                <a:solidFill>
                  <a:srgbClr val="002060"/>
                </a:solidFill>
              </a:rPr>
              <a:t>setting </a:t>
            </a:r>
            <a:r>
              <a:rPr lang="en-US" sz="2400" dirty="0">
                <a:solidFill>
                  <a:srgbClr val="002060"/>
                </a:solidFill>
              </a:rPr>
              <a:t>up a sustainable mindset for one’s career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it takes time and the learning may be painful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Vulnerable Situations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50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9984" y="1221052"/>
            <a:ext cx="8525933" cy="5294048"/>
          </a:xfrm>
        </p:spPr>
        <p:txBody>
          <a:bodyPr/>
          <a:lstStyle/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Finding </a:t>
            </a:r>
            <a:r>
              <a:rPr lang="en-US" sz="2400" dirty="0">
                <a:solidFill>
                  <a:srgbClr val="002060"/>
                </a:solidFill>
              </a:rPr>
              <a:t>one’s own way of responding to these cases is where the art of medicine lies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Be careful not to be too directive when there may be different solutions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It’s OK to say “I often handle these things this way, but it’s important to find your own approach”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Help the resident chunk the issues into more manageable challenges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When the “case” feels overwhelming, that’s often because the patient is overwhelmed.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Help the resident recognize how her own </a:t>
            </a:r>
            <a:r>
              <a:rPr lang="en-US" sz="2400" dirty="0" smtClean="0">
                <a:solidFill>
                  <a:srgbClr val="002060"/>
                </a:solidFill>
              </a:rPr>
              <a:t>feelings and responses </a:t>
            </a:r>
            <a:r>
              <a:rPr lang="en-US" sz="2400" dirty="0">
                <a:solidFill>
                  <a:srgbClr val="002060"/>
                </a:solidFill>
              </a:rPr>
              <a:t>may be the key to figuring  out the dilemma at hand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Vulnerable Situations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9984" y="1221052"/>
            <a:ext cx="8525933" cy="5294048"/>
          </a:xfrm>
        </p:spPr>
        <p:txBody>
          <a:bodyPr/>
          <a:lstStyle/>
          <a:p>
            <a:pPr lvl="1"/>
            <a:r>
              <a:rPr lang="en-US" sz="2400" dirty="0">
                <a:solidFill>
                  <a:srgbClr val="002060"/>
                </a:solidFill>
              </a:rPr>
              <a:t>Rarely, you may choose to rescue a resident from such a situation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Engage the difficult patient yourself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See one of the other patients to give the resident more time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Give her a way to temporize and then debrief later when not under such time pressure</a:t>
            </a:r>
          </a:p>
          <a:p>
            <a:pPr lvl="2"/>
            <a:r>
              <a:rPr lang="en-US" sz="2400" dirty="0">
                <a:solidFill>
                  <a:srgbClr val="002060"/>
                </a:solidFill>
              </a:rPr>
              <a:t>Give the resident one thing </a:t>
            </a:r>
            <a:r>
              <a:rPr lang="en-US" sz="2400" b="1" u="sng" dirty="0">
                <a:solidFill>
                  <a:srgbClr val="002060"/>
                </a:solidFill>
              </a:rPr>
              <a:t>not</a:t>
            </a:r>
            <a:r>
              <a:rPr lang="en-US" sz="2400" dirty="0">
                <a:solidFill>
                  <a:srgbClr val="002060"/>
                </a:solidFill>
              </a:rPr>
              <a:t> to worry about</a:t>
            </a:r>
          </a:p>
          <a:p>
            <a:pPr lvl="3"/>
            <a:r>
              <a:rPr lang="en-US" sz="2400" dirty="0">
                <a:solidFill>
                  <a:srgbClr val="002060"/>
                </a:solidFill>
              </a:rPr>
              <a:t>“unfreeze” </a:t>
            </a:r>
          </a:p>
          <a:p>
            <a:pPr lvl="3"/>
            <a:r>
              <a:rPr lang="en-US" sz="2400" dirty="0">
                <a:solidFill>
                  <a:srgbClr val="002060"/>
                </a:solidFill>
              </a:rPr>
              <a:t>“just forget about the CBC results for now; then you’ll be able to move forward with your thought process”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Vulnerable Situations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9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70934" y="1733550"/>
            <a:ext cx="8525933" cy="312505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dirty="0" smtClean="0"/>
              <a:t>Attribution</a:t>
            </a:r>
            <a:r>
              <a:rPr lang="en-US" dirty="0"/>
              <a:t>: Kay Gordon, MA; Barbara Meyer MD, MPH; and David Irby PhD developed this teaching tool at the University of Washington, Seattle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25524" y="1617126"/>
            <a:ext cx="8525933" cy="1297523"/>
          </a:xfrm>
        </p:spPr>
        <p:txBody>
          <a:bodyPr/>
          <a:lstStyle/>
          <a:p>
            <a:pPr algn="ctr"/>
            <a:r>
              <a:rPr lang="en-US" sz="3600" dirty="0" smtClean="0"/>
              <a:t>The One Minute Preceptor:</a:t>
            </a:r>
            <a:br>
              <a:rPr lang="en-US" sz="3600" dirty="0" smtClean="0"/>
            </a:br>
            <a:r>
              <a:rPr lang="en-US" sz="3600" dirty="0" smtClean="0"/>
              <a:t>5 </a:t>
            </a:r>
            <a:r>
              <a:rPr lang="en-US" sz="3600" dirty="0" err="1" smtClean="0"/>
              <a:t>Microskills</a:t>
            </a:r>
            <a:r>
              <a:rPr lang="en-US" sz="3600" dirty="0" smtClean="0"/>
              <a:t> for Clinical Teaching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623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2060"/>
                </a:solidFill>
              </a:rPr>
              <a:t>Cue</a:t>
            </a:r>
            <a:r>
              <a:rPr lang="en-US" sz="2800" dirty="0">
                <a:solidFill>
                  <a:srgbClr val="002060"/>
                </a:solidFill>
              </a:rPr>
              <a:t>: After presenting the facts of a case, the resident then waits for a response or asks what to </a:t>
            </a:r>
            <a:r>
              <a:rPr lang="en-US" sz="2800" dirty="0" smtClean="0">
                <a:solidFill>
                  <a:srgbClr val="002060"/>
                </a:solidFill>
              </a:rPr>
              <a:t>do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“What </a:t>
            </a:r>
            <a:r>
              <a:rPr lang="en-US" sz="2800" dirty="0">
                <a:solidFill>
                  <a:srgbClr val="002060"/>
                </a:solidFill>
              </a:rPr>
              <a:t>do you think about this case</a:t>
            </a:r>
            <a:r>
              <a:rPr lang="en-US" sz="2800" dirty="0" smtClean="0">
                <a:solidFill>
                  <a:srgbClr val="002060"/>
                </a:solidFill>
              </a:rPr>
              <a:t>?”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The </a:t>
            </a:r>
            <a:r>
              <a:rPr lang="en-US" sz="2800" dirty="0">
                <a:solidFill>
                  <a:srgbClr val="002060"/>
                </a:solidFill>
              </a:rPr>
              <a:t>preceptor assesses the learner’s level of understanding this way and can tailor the teaching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Microskill</a:t>
            </a:r>
            <a:r>
              <a:rPr lang="en-US" dirty="0" smtClean="0"/>
              <a:t> 1: Get a Commitment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51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2060"/>
                </a:solidFill>
              </a:rPr>
              <a:t>Cue</a:t>
            </a:r>
            <a:r>
              <a:rPr lang="en-US" sz="2800" dirty="0">
                <a:solidFill>
                  <a:srgbClr val="002060"/>
                </a:solidFill>
              </a:rPr>
              <a:t>:  The resident then looks to you to confirm the opinion or suggest </a:t>
            </a:r>
            <a:r>
              <a:rPr lang="en-US" sz="2800" dirty="0" smtClean="0">
                <a:solidFill>
                  <a:srgbClr val="002060"/>
                </a:solidFill>
              </a:rPr>
              <a:t>alternative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Ask </a:t>
            </a:r>
            <a:r>
              <a:rPr lang="en-US" sz="2800" dirty="0">
                <a:solidFill>
                  <a:srgbClr val="002060"/>
                </a:solidFill>
              </a:rPr>
              <a:t>the resident for evidence for his opinion and against other </a:t>
            </a:r>
            <a:r>
              <a:rPr lang="en-US" sz="2800" dirty="0" smtClean="0">
                <a:solidFill>
                  <a:srgbClr val="002060"/>
                </a:solidFill>
              </a:rPr>
              <a:t>possibilities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You </a:t>
            </a:r>
            <a:r>
              <a:rPr lang="en-US" sz="2800" dirty="0">
                <a:solidFill>
                  <a:srgbClr val="002060"/>
                </a:solidFill>
              </a:rPr>
              <a:t>will again be encouraging the resident to think things through while assessing learning level.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Microskill</a:t>
            </a:r>
            <a:r>
              <a:rPr lang="en-US" dirty="0" smtClean="0"/>
              <a:t> 2: Probe for supporting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5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3925</TotalTime>
  <Words>690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Precepting Essentials </vt:lpstr>
      <vt:lpstr>PowerPoint Presentation</vt:lpstr>
      <vt:lpstr>PowerPoint Presentation</vt:lpstr>
      <vt:lpstr>Vulnerable Situations </vt:lpstr>
      <vt:lpstr>Vulnerable Situations </vt:lpstr>
      <vt:lpstr>Vulnerable Situations </vt:lpstr>
      <vt:lpstr>The One Minute Preceptor: 5 Microskills for Clinical Teaching </vt:lpstr>
      <vt:lpstr>Microskill 1: Get a Commitment </vt:lpstr>
      <vt:lpstr>Microskill 2: Probe for supporting evidence</vt:lpstr>
      <vt:lpstr>Microskill 3: Teach general rules</vt:lpstr>
      <vt:lpstr>Microskill 4: Teach them what they did right </vt:lpstr>
      <vt:lpstr>Microskill 5: Correct Mistakes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patrieb</dc:creator>
  <cp:lastModifiedBy>Khalid, Nashwa</cp:lastModifiedBy>
  <cp:revision>215</cp:revision>
  <cp:lastPrinted>2014-09-25T14:45:49Z</cp:lastPrinted>
  <dcterms:created xsi:type="dcterms:W3CDTF">2012-11-13T15:15:27Z</dcterms:created>
  <dcterms:modified xsi:type="dcterms:W3CDTF">2018-04-18T19:14:50Z</dcterms:modified>
</cp:coreProperties>
</file>