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7"/>
  </p:notesMasterIdLst>
  <p:sldIdLst>
    <p:sldId id="257" r:id="rId3"/>
    <p:sldId id="258" r:id="rId4"/>
    <p:sldId id="259" r:id="rId5"/>
    <p:sldId id="355" r:id="rId6"/>
    <p:sldId id="260" r:id="rId7"/>
    <p:sldId id="261" r:id="rId8"/>
    <p:sldId id="262" r:id="rId9"/>
    <p:sldId id="263" r:id="rId10"/>
    <p:sldId id="265" r:id="rId11"/>
    <p:sldId id="266" r:id="rId12"/>
    <p:sldId id="309"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310" r:id="rId29"/>
    <p:sldId id="284" r:id="rId30"/>
    <p:sldId id="311" r:id="rId31"/>
    <p:sldId id="285" r:id="rId32"/>
    <p:sldId id="286" r:id="rId33"/>
    <p:sldId id="287" r:id="rId34"/>
    <p:sldId id="288" r:id="rId35"/>
    <p:sldId id="312" r:id="rId36"/>
    <p:sldId id="313" r:id="rId37"/>
    <p:sldId id="356" r:id="rId38"/>
    <p:sldId id="357" r:id="rId39"/>
    <p:sldId id="358" r:id="rId40"/>
    <p:sldId id="359" r:id="rId41"/>
    <p:sldId id="360" r:id="rId42"/>
    <p:sldId id="361" r:id="rId43"/>
    <p:sldId id="362" r:id="rId44"/>
    <p:sldId id="363" r:id="rId45"/>
    <p:sldId id="379" r:id="rId46"/>
    <p:sldId id="380" r:id="rId47"/>
    <p:sldId id="381" r:id="rId48"/>
    <p:sldId id="382" r:id="rId49"/>
    <p:sldId id="383" r:id="rId50"/>
    <p:sldId id="297" r:id="rId51"/>
    <p:sldId id="298" r:id="rId52"/>
    <p:sldId id="353" r:id="rId53"/>
    <p:sldId id="354" r:id="rId54"/>
    <p:sldId id="385" r:id="rId55"/>
    <p:sldId id="38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E74"/>
    <a:srgbClr val="107AC3"/>
    <a:srgbClr val="CBDFD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82984" autoAdjust="0"/>
  </p:normalViewPr>
  <p:slideViewPr>
    <p:cSldViewPr snapToGrid="0">
      <p:cViewPr varScale="1">
        <p:scale>
          <a:sx n="57" d="100"/>
          <a:sy n="57" d="100"/>
        </p:scale>
        <p:origin x="7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A01F-0100-40A7-8E8F-E1CE7B47AB6A}"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FF57B-B41A-40F0-9B20-B9A5DDD1C617}" type="slidenum">
              <a:rPr lang="en-US" smtClean="0"/>
              <a:t>‹#›</a:t>
            </a:fld>
            <a:endParaRPr lang="en-US"/>
          </a:p>
        </p:txBody>
      </p:sp>
    </p:spTree>
    <p:extLst>
      <p:ext uri="{BB962C8B-B14F-4D97-AF65-F5344CB8AC3E}">
        <p14:creationId xmlns:p14="http://schemas.microsoft.com/office/powerpoint/2010/main" val="119573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825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76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92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88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2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64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D659F-98DB-4520-80A5-1888EC86C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71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Deb</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710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08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8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498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264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4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460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libri Light" panose="020F0302020204030204" pitchFamily="34" charset="0"/>
                <a:cs typeface="Calibri Light" panose="020F0302020204030204" pitchFamily="34" charset="0"/>
              </a:rPr>
              <a:t>Be clear that the collaborative is only a kick start to implementing your program. </a:t>
            </a:r>
            <a:r>
              <a:rPr lang="en-US" sz="1200" b="1" dirty="0" smtClean="0">
                <a:solidFill>
                  <a:prstClr val="black"/>
                </a:solidFill>
                <a:latin typeface="Calibri Light" panose="020F0302020204030204" pitchFamily="34" charset="0"/>
                <a:cs typeface="Calibri Light" panose="020F0302020204030204" pitchFamily="34" charset="0"/>
              </a:rPr>
              <a:t>This is a long term commitment!!!  It will not end in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libri Light" panose="020F0302020204030204" pitchFamily="34" charset="0"/>
                <a:cs typeface="Calibri Light" panose="020F0302020204030204" pitchFamily="34" charset="0"/>
              </a:rPr>
              <a:t>Differentiate between “meeting role leader” and “project leader” who is the person responsible for driving the work and reports to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latin typeface="Calibri Light" panose="020F0302020204030204" pitchFamily="34" charset="0"/>
              <a:cs typeface="Calibri Light" panose="020F030202020403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25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libri Light" panose="020F0302020204030204" pitchFamily="34" charset="0"/>
                <a:cs typeface="Calibri Light" panose="020F0302020204030204" pitchFamily="34" charset="0"/>
              </a:rPr>
              <a:t>Be clear that the collaborative is only a kick start to implementing your program. </a:t>
            </a:r>
            <a:r>
              <a:rPr lang="en-US" sz="1200" b="1" dirty="0" smtClean="0">
                <a:solidFill>
                  <a:prstClr val="black"/>
                </a:solidFill>
                <a:latin typeface="Calibri Light" panose="020F0302020204030204" pitchFamily="34" charset="0"/>
                <a:cs typeface="Calibri Light" panose="020F0302020204030204" pitchFamily="34" charset="0"/>
              </a:rPr>
              <a:t>This is a long term commitment!!!  It will not end in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Calibri Light" panose="020F0302020204030204" pitchFamily="34" charset="0"/>
                <a:cs typeface="Calibri Light" panose="020F0302020204030204" pitchFamily="34" charset="0"/>
              </a:rPr>
              <a:t>Differentiate between “meeting role leader” and “project leader” who is the person responsible for driving the work and reports to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latin typeface="Calibri Light" panose="020F0302020204030204" pitchFamily="34" charset="0"/>
              <a:cs typeface="Calibri Light" panose="020F030202020403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32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565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693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85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74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35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46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189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727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121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who needs to know about the change efforts, what their positions and interests are, and how the change should be presented and framed so that the positive impact of their influence can be maximized. Different stakeholders need different types of information about your work, and with different levels of detail.</a:t>
            </a:r>
          </a:p>
          <a:p>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856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453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688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D659F-98DB-4520-80A5-1888EC86C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8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021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r>
              <a:rPr lang="en-US" dirty="0" smtClean="0"/>
              <a:t>Deb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3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92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313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356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567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222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884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816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72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207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31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53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55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92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Deb</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9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04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800">
                <a:solidFill>
                  <a:srgbClr val="4E7E74"/>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FAA86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2/10/2025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34094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0608489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04535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1599652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77213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2783587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2830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5112725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5529408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3691492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867"/>
            <a:ext cx="9906000" cy="965200"/>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2573867"/>
            <a:ext cx="9906000" cy="36030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2/10/2025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218078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5400">
                <a:solidFill>
                  <a:srgbClr val="4E7E74"/>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FAA86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2/10/2025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235470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933"/>
            <a:ext cx="9931400" cy="702734"/>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421467"/>
            <a:ext cx="4953000" cy="37554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26667" y="2421467"/>
            <a:ext cx="4842933" cy="3755496"/>
          </a:xfrm>
          <a:prstGeom prst="rect">
            <a:avLst/>
          </a:prstGeom>
        </p:spPr>
        <p:txBody>
          <a:bodyPr/>
          <a:lstStyle>
            <a:lvl1pPr>
              <a:defRPr>
                <a:solidFill>
                  <a:srgbClr val="FAA86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2/10/2025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329651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CBEB-9421-4A92-AAAE-6288DC3D3FB7}"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668B850-2E84-4237-BADE-29D02FF66404}" type="slidenum">
              <a:rPr lang="en-US" smtClean="0"/>
              <a:t>‹#›</a:t>
            </a:fld>
            <a:endParaRPr lang="en-US"/>
          </a:p>
        </p:txBody>
      </p:sp>
    </p:spTree>
    <p:extLst>
      <p:ext uri="{BB962C8B-B14F-4D97-AF65-F5344CB8AC3E}">
        <p14:creationId xmlns:p14="http://schemas.microsoft.com/office/powerpoint/2010/main" val="257869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6867"/>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1176867"/>
            <a:ext cx="5510212" cy="4684183"/>
          </a:xfrm>
          <a:prstGeom prst="rect">
            <a:avLst/>
          </a:prstGeom>
        </p:spPr>
        <p:txBody>
          <a:bodyPr/>
          <a:lstStyle>
            <a:lvl1pPr>
              <a:defRPr sz="3200">
                <a:solidFill>
                  <a:srgbClr val="FAA861"/>
                </a:solidFill>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2/10/2025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368872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533"/>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643467"/>
            <a:ext cx="5527145" cy="5217583"/>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2/10/2025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115653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274341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653279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CBEB-9421-4A92-AAAE-6288DC3D3FB7}" type="datetimeFigureOut">
              <a:rPr lang="en-US" smtClean="0"/>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FA1C6C4B-80F7-B032-2B6D-1ADC4F15EC00}"/>
              </a:ext>
            </a:extLst>
          </p:cNvPr>
          <p:cNvPicPr>
            <a:picLocks noChangeAspect="1"/>
          </p:cNvPicPr>
          <p:nvPr userDrawn="1"/>
        </p:nvPicPr>
        <p:blipFill rotWithShape="1">
          <a:blip r:embed="rId9"/>
          <a:srcRect l="45665" t="66193" r="2289" b="-4"/>
          <a:stretch/>
        </p:blipFill>
        <p:spPr>
          <a:xfrm rot="16200000">
            <a:off x="7509934" y="2175931"/>
            <a:ext cx="6858004" cy="2506132"/>
          </a:xfrm>
          <a:prstGeom prst="rect">
            <a:avLst/>
          </a:prstGeom>
        </p:spPr>
      </p:pic>
      <p:sp>
        <p:nvSpPr>
          <p:cNvPr id="12" name="Slide Number Placeholder 3">
            <a:extLst>
              <a:ext uri="{FF2B5EF4-FFF2-40B4-BE49-F238E27FC236}">
                <a16:creationId xmlns:a16="http://schemas.microsoft.com/office/drawing/2014/main" id="{3B98FDE9-BFB1-898D-4869-01B7BBFA4168}"/>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68B850-2E84-4237-BADE-29D02FF66404}" type="slidenum">
              <a:rPr lang="en-US" smtClean="0"/>
              <a:pPr/>
              <a:t>‹#›</a:t>
            </a:fld>
            <a:endParaRPr lang="en-US" dirty="0">
              <a:latin typeface="Myriad Pro" panose="020B0503030403020204" pitchFamily="34" charset="0"/>
            </a:endParaRPr>
          </a:p>
        </p:txBody>
      </p:sp>
      <p:pic>
        <p:nvPicPr>
          <p:cNvPr id="13" name="Picture 12">
            <a:extLst>
              <a:ext uri="{FF2B5EF4-FFF2-40B4-BE49-F238E27FC236}">
                <a16:creationId xmlns:a16="http://schemas.microsoft.com/office/drawing/2014/main" id="{6C4B8E05-5328-2611-6E52-38CB5C508F42}"/>
              </a:ext>
            </a:extLst>
          </p:cNvPr>
          <p:cNvPicPr>
            <a:picLocks noChangeAspect="1"/>
          </p:cNvPicPr>
          <p:nvPr userDrawn="1"/>
        </p:nvPicPr>
        <p:blipFill>
          <a:blip r:embed="rId10"/>
          <a:stretch>
            <a:fillRect/>
          </a:stretch>
        </p:blipFill>
        <p:spPr>
          <a:xfrm>
            <a:off x="687360" y="612603"/>
            <a:ext cx="2082800" cy="412750"/>
          </a:xfrm>
          <a:prstGeom prst="rect">
            <a:avLst/>
          </a:prstGeom>
        </p:spPr>
      </p:pic>
    </p:spTree>
    <p:extLst>
      <p:ext uri="{BB962C8B-B14F-4D97-AF65-F5344CB8AC3E}">
        <p14:creationId xmlns:p14="http://schemas.microsoft.com/office/powerpoint/2010/main" val="336555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35440064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O85yYvOXPAhWBXiwKHWX6AcwQjRwIBw&amp;url=https://www.iconfinder.com/icons/365848/brainstorm_brainstorming_collaboration_communication_cooperation_dream_group_idea_interaction_team_thinking_thought_icon&amp;bvm=bv.135974163,d.bGg&amp;psig=AFQjCNHCmJD5C8ABY2IQoQcCUf8jTZOKXg&amp;ust=1476918397086801"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1reCjvOnPAhXFwj4KHXI1BRQQjRwIBw&amp;url=http://diydrones.com/profiles/blogs/what-are-some-bullet-points-for-drone-interview?id%3D705844:BlogPost:1146037%26page%3D2&amp;bvm=bv.136499718,d.cWw&amp;psig=AFQjCNH04yJ-r-kz0P-Z_B3X7kwtdvQx1Q&amp;ust=147705589888541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ThiesK@mwhs1.com" TargetMode="External"/><Relationship Id="rId4" Type="http://schemas.openxmlformats.org/officeDocument/2006/relationships/hyperlink" Target="mailto:WardD@mwhs1.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hyperlink" Target="https://qualtrics.ca1.qualtrics.com/jfe/form/SV_3dR57DJTbtIxpfo" TargetMode="External"/><Relationship Id="rId5" Type="http://schemas.openxmlformats.org/officeDocument/2006/relationships/hyperlink" Target="https://qualtrics.ca1.qualtrics.com/jfe/form/SV_dcBcYq89sq4KMHI" TargetMode="External"/><Relationship Id="rId4" Type="http://schemas.openxmlformats.org/officeDocument/2006/relationships/hyperlink" Target="mailto:angersm@mwhs1.co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ducation.weitzmaninstitute.org/content/nttap-health-professions-student-training-learning-collaborative-2025"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s://education.weitzmaninstitute.org/user/register"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jpeg"/><Relationship Id="rId7" Type="http://schemas.openxmlformats.org/officeDocument/2006/relationships/hyperlink" Target="https://www.healthcenterinfo.org/"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hyperlink" Target="https://www.weitzmaninstitute.org/ncaresources" TargetMode="External"/><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hyperlink" Target="mailto:nca@chc1.com" TargetMode="External"/><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hyperlink" Target="https://www.chc1.com/n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24783"/>
            <a:ext cx="12192000" cy="890527"/>
          </a:xfrm>
        </p:spPr>
        <p:txBody>
          <a:bodyPr/>
          <a:lstStyle/>
          <a:p>
            <a:r>
              <a:rPr lang="en-US" sz="4000" b="1" dirty="0" smtClean="0">
                <a:latin typeface="Calibri Light" panose="020F0302020204030204" pitchFamily="34" charset="0"/>
                <a:cs typeface="Calibri Light" panose="020F0302020204030204" pitchFamily="34" charset="0"/>
              </a:rPr>
              <a:t>Health </a:t>
            </a:r>
            <a:r>
              <a:rPr lang="en-US" sz="4000" b="1" dirty="0">
                <a:latin typeface="Calibri Light" panose="020F0302020204030204" pitchFamily="34" charset="0"/>
                <a:cs typeface="Calibri Light" panose="020F0302020204030204" pitchFamily="34" charset="0"/>
              </a:rPr>
              <a:t>Professions Student Training L</a:t>
            </a:r>
            <a:r>
              <a:rPr lang="en-US" sz="4000" b="1" dirty="0" smtClean="0">
                <a:latin typeface="Calibri Light" panose="020F0302020204030204" pitchFamily="34" charset="0"/>
                <a:cs typeface="Calibri Light" panose="020F0302020204030204" pitchFamily="34" charset="0"/>
              </a:rPr>
              <a:t>earning Collaborative</a:t>
            </a:r>
            <a:br>
              <a:rPr lang="en-US" sz="4000" b="1" dirty="0" smtClean="0">
                <a:latin typeface="Calibri Light" panose="020F0302020204030204" pitchFamily="34" charset="0"/>
                <a:cs typeface="Calibri Light" panose="020F0302020204030204" pitchFamily="34" charset="0"/>
              </a:rPr>
            </a:br>
            <a:r>
              <a:rPr lang="en-US" sz="4000" b="1" dirty="0" smtClean="0">
                <a:latin typeface="Calibri Light" panose="020F0302020204030204" pitchFamily="34" charset="0"/>
                <a:cs typeface="Calibri Light" panose="020F0302020204030204" pitchFamily="34" charset="0"/>
              </a:rPr>
              <a:t>Quality </a:t>
            </a:r>
            <a:r>
              <a:rPr lang="en-US" sz="4000" b="1" dirty="0">
                <a:latin typeface="Calibri Light" panose="020F0302020204030204" pitchFamily="34" charset="0"/>
                <a:cs typeface="Calibri Light" panose="020F0302020204030204" pitchFamily="34" charset="0"/>
              </a:rPr>
              <a:t>Improvement Training</a:t>
            </a:r>
          </a:p>
        </p:txBody>
      </p:sp>
      <p:sp>
        <p:nvSpPr>
          <p:cNvPr id="3" name="Subtitle 2"/>
          <p:cNvSpPr>
            <a:spLocks noGrp="1"/>
          </p:cNvSpPr>
          <p:nvPr>
            <p:ph type="subTitle" idx="1"/>
          </p:nvPr>
        </p:nvSpPr>
        <p:spPr>
          <a:xfrm>
            <a:off x="0" y="3715310"/>
            <a:ext cx="12192000" cy="1696697"/>
          </a:xfrm>
        </p:spPr>
        <p:txBody>
          <a:bodyPr/>
          <a:lstStyle/>
          <a:p>
            <a:r>
              <a:rPr lang="en-US" sz="3200" b="1" dirty="0" smtClean="0">
                <a:latin typeface="Calibri Light" panose="020F0302020204030204" pitchFamily="34" charset="0"/>
                <a:cs typeface="Calibri Light" panose="020F0302020204030204" pitchFamily="34" charset="0"/>
              </a:rPr>
              <a:t>Monday February 10</a:t>
            </a:r>
            <a:r>
              <a:rPr lang="en-US" sz="3200" b="1" baseline="30000" dirty="0" smtClean="0">
                <a:latin typeface="Calibri Light" panose="020F0302020204030204" pitchFamily="34" charset="0"/>
                <a:cs typeface="Calibri Light" panose="020F0302020204030204" pitchFamily="34" charset="0"/>
              </a:rPr>
              <a:t>th</a:t>
            </a:r>
            <a:r>
              <a:rPr lang="en-US" sz="3200" b="1" dirty="0" smtClean="0">
                <a:latin typeface="Calibri Light" panose="020F0302020204030204" pitchFamily="34" charset="0"/>
                <a:cs typeface="Calibri Light" panose="020F0302020204030204" pitchFamily="34" charset="0"/>
              </a:rPr>
              <a:t>, 2025</a:t>
            </a:r>
            <a:endParaRPr lang="en-US" sz="3200"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243864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48754"/>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Discussion Question</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1741713" y="2912757"/>
            <a:ext cx="8708571" cy="18904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4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are some common frustrations you’ve experience during a group meeting?</a:t>
            </a:r>
            <a:endParaRPr kumimoji="0" lang="en-US" sz="4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1741713" y="4803243"/>
            <a:ext cx="8708571" cy="3701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1"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Insert answer in the chat or unmute yourself</a:t>
            </a:r>
            <a:endParaRPr kumimoji="0" lang="en-US" sz="2800" b="0" i="1"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71386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Define Teams and Roles</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2400"/>
              </a:spcAft>
              <a:buClr>
                <a:srgbClr val="4E7E74"/>
              </a:buClr>
              <a:buFont typeface="Wingdings" panose="05000000000000000000" pitchFamily="2" charset="2"/>
              <a:buChar char="ü"/>
              <a:defRPr/>
            </a:pPr>
            <a:r>
              <a:rPr lang="en-US" sz="3200" dirty="0">
                <a:solidFill>
                  <a:prstClr val="black"/>
                </a:solidFill>
                <a:latin typeface="Calibri Light" panose="020F0302020204030204" pitchFamily="34" charset="0"/>
                <a:cs typeface="Calibri Light" panose="020F0302020204030204" pitchFamily="34" charset="0"/>
              </a:rPr>
              <a:t>Who should be on the team?</a:t>
            </a:r>
          </a:p>
          <a:p>
            <a:pPr lvl="0">
              <a:spcBef>
                <a:spcPts val="0"/>
              </a:spcBef>
              <a:spcAft>
                <a:spcPts val="2400"/>
              </a:spcAft>
              <a:buClr>
                <a:srgbClr val="4E7E74"/>
              </a:buClr>
              <a:buFont typeface="Wingdings" panose="05000000000000000000" pitchFamily="2" charset="2"/>
              <a:buChar char="ü"/>
              <a:defRPr/>
            </a:pPr>
            <a:r>
              <a:rPr lang="en-US" sz="3200" dirty="0">
                <a:solidFill>
                  <a:prstClr val="black"/>
                </a:solidFill>
                <a:latin typeface="Calibri Light" panose="020F0302020204030204" pitchFamily="34" charset="0"/>
                <a:cs typeface="Calibri Light" panose="020F0302020204030204" pitchFamily="34" charset="0"/>
              </a:rPr>
              <a:t>Establish meeting times and days</a:t>
            </a:r>
          </a:p>
          <a:p>
            <a:pPr lvl="0">
              <a:spcBef>
                <a:spcPts val="0"/>
              </a:spcBef>
              <a:spcAft>
                <a:spcPts val="2400"/>
              </a:spcAft>
              <a:buClr>
                <a:srgbClr val="4E7E74"/>
              </a:buClr>
              <a:buFont typeface="Wingdings" panose="05000000000000000000" pitchFamily="2" charset="2"/>
              <a:buChar char="ü"/>
              <a:defRPr/>
            </a:pPr>
            <a:r>
              <a:rPr lang="en-US" sz="3200" dirty="0">
                <a:solidFill>
                  <a:prstClr val="black"/>
                </a:solidFill>
                <a:latin typeface="Calibri Light" panose="020F0302020204030204" pitchFamily="34" charset="0"/>
                <a:cs typeface="Calibri Light" panose="020F0302020204030204" pitchFamily="34" charset="0"/>
              </a:rPr>
              <a:t>Video or in-person? </a:t>
            </a:r>
          </a:p>
        </p:txBody>
      </p:sp>
      <p:pic>
        <p:nvPicPr>
          <p:cNvPr id="5" name="Picture 2" descr="https://www.weitzmaninstitute.org/sites/default/files/pictures/global/qi_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118" y="2651270"/>
            <a:ext cx="4559300" cy="3043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544825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rainstor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251" y="1634612"/>
            <a:ext cx="6477000" cy="52233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954152" y="2249980"/>
            <a:ext cx="233167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Calibri"/>
              </a:rPr>
              <a:t>Meeting Norms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sym typeface="Calibri"/>
              </a:rPr>
              <a:t>Ground Rules</a:t>
            </a:r>
          </a:p>
        </p:txBody>
      </p:sp>
      <p:sp>
        <p:nvSpPr>
          <p:cNvPr id="15" name="Oval Callout 14"/>
          <p:cNvSpPr/>
          <p:nvPr/>
        </p:nvSpPr>
        <p:spPr>
          <a:xfrm>
            <a:off x="8324257" y="2302533"/>
            <a:ext cx="1532194" cy="1298374"/>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Use specific examples</a:t>
            </a:r>
          </a:p>
        </p:txBody>
      </p:sp>
      <p:sp>
        <p:nvSpPr>
          <p:cNvPr id="16" name="Oval Callout 15"/>
          <p:cNvSpPr/>
          <p:nvPr/>
        </p:nvSpPr>
        <p:spPr>
          <a:xfrm flipH="1">
            <a:off x="1634429" y="3527537"/>
            <a:ext cx="1497371" cy="865582"/>
          </a:xfrm>
          <a:prstGeom prst="wedgeEllipseCallout">
            <a:avLst>
              <a:gd name="adj1" fmla="val -27460"/>
              <a:gd name="adj2" fmla="val 7667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Be kind/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Respectful</a:t>
            </a:r>
          </a:p>
        </p:txBody>
      </p:sp>
      <p:sp>
        <p:nvSpPr>
          <p:cNvPr id="17" name="Oval Callout 16"/>
          <p:cNvSpPr/>
          <p:nvPr/>
        </p:nvSpPr>
        <p:spPr>
          <a:xfrm flipH="1">
            <a:off x="2779474" y="1341119"/>
            <a:ext cx="1721501" cy="908861"/>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Assume good intent</a:t>
            </a:r>
          </a:p>
        </p:txBody>
      </p:sp>
      <p:sp>
        <p:nvSpPr>
          <p:cNvPr id="18" name="Oval Callout 17"/>
          <p:cNvSpPr/>
          <p:nvPr/>
        </p:nvSpPr>
        <p:spPr>
          <a:xfrm flipH="1">
            <a:off x="1841931" y="2358049"/>
            <a:ext cx="1880419" cy="908861"/>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Keep laptops closed</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endParaRPr>
          </a:p>
        </p:txBody>
      </p:sp>
      <p:sp>
        <p:nvSpPr>
          <p:cNvPr id="19" name="Oval Callout 18"/>
          <p:cNvSpPr/>
          <p:nvPr/>
        </p:nvSpPr>
        <p:spPr>
          <a:xfrm>
            <a:off x="7333657" y="1474124"/>
            <a:ext cx="1532194" cy="908861"/>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Phones on mute</a:t>
            </a:r>
          </a:p>
        </p:txBody>
      </p:sp>
      <p:sp>
        <p:nvSpPr>
          <p:cNvPr id="20" name="Oval Callout 19"/>
          <p:cNvSpPr/>
          <p:nvPr/>
        </p:nvSpPr>
        <p:spPr>
          <a:xfrm>
            <a:off x="8789770" y="3645823"/>
            <a:ext cx="1532194" cy="908861"/>
          </a:xfrm>
          <a:prstGeom prst="wedgeEllipseCallout">
            <a:avLst>
              <a:gd name="adj1" fmla="val -26783"/>
              <a:gd name="adj2" fmla="val 6981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Equal airtime</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999576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682000"/>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Meeting Roles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5" name="Picture 2" descr="Image result for stick figure pers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124" y="2444352"/>
            <a:ext cx="3067050" cy="43919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65733" y="2444352"/>
            <a:ext cx="4361002" cy="729430"/>
          </a:xfrm>
          <a:prstGeom prst="rect">
            <a:avLst/>
          </a:prstGeom>
        </p:spPr>
        <p:txBody>
          <a:bodyPr wrap="none">
            <a:spAutoFit/>
          </a:bodyPr>
          <a:lstStyle/>
          <a:p>
            <a:pPr marL="236538" marR="0" lvl="0" indent="-236538" algn="l" defTabSz="914400" rtl="0" eaLnBrk="1" fontAlgn="auto" latinLnBrk="0" hangingPunct="1">
              <a:lnSpc>
                <a:spcPct val="90000"/>
              </a:lnSpc>
              <a:spcBef>
                <a:spcPts val="0"/>
              </a:spcBef>
              <a:spcAft>
                <a:spcPts val="1800"/>
              </a:spcAft>
              <a:buClr>
                <a:srgbClr val="008558"/>
              </a:buClr>
              <a:buSzTx/>
              <a:buFontTx/>
              <a:buNone/>
              <a:tabLst/>
              <a:defRPr/>
            </a:pPr>
            <a:r>
              <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Facilitator/Coach</a:t>
            </a:r>
          </a:p>
        </p:txBody>
      </p:sp>
      <p:sp>
        <p:nvSpPr>
          <p:cNvPr id="7" name="Rectangle 6"/>
          <p:cNvSpPr/>
          <p:nvPr/>
        </p:nvSpPr>
        <p:spPr>
          <a:xfrm>
            <a:off x="5165733" y="3516727"/>
            <a:ext cx="3256597" cy="729430"/>
          </a:xfrm>
          <a:prstGeom prst="rect">
            <a:avLst/>
          </a:prstGeom>
        </p:spPr>
        <p:txBody>
          <a:bodyPr wrap="none">
            <a:spAutoFit/>
          </a:bodyPr>
          <a:lstStyle/>
          <a:p>
            <a:pPr marL="236538" marR="0" lvl="0" indent="-236538" algn="l" defTabSz="914400" rtl="0" eaLnBrk="1" fontAlgn="auto" latinLnBrk="0" hangingPunct="1">
              <a:lnSpc>
                <a:spcPct val="90000"/>
              </a:lnSpc>
              <a:spcBef>
                <a:spcPts val="0"/>
              </a:spcBef>
              <a:spcAft>
                <a:spcPts val="1800"/>
              </a:spcAft>
              <a:buClr>
                <a:srgbClr val="008558"/>
              </a:buClr>
              <a:buSzTx/>
              <a:buFontTx/>
              <a:buNone/>
              <a:tabLst/>
              <a:defRPr/>
            </a:pPr>
            <a:r>
              <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Time Keeper</a:t>
            </a:r>
          </a:p>
        </p:txBody>
      </p:sp>
      <p:sp>
        <p:nvSpPr>
          <p:cNvPr id="8" name="Rectangle 7"/>
          <p:cNvSpPr/>
          <p:nvPr/>
        </p:nvSpPr>
        <p:spPr>
          <a:xfrm>
            <a:off x="5273174" y="4589102"/>
            <a:ext cx="2443811" cy="729430"/>
          </a:xfrm>
          <a:prstGeom prst="rect">
            <a:avLst/>
          </a:prstGeom>
        </p:spPr>
        <p:txBody>
          <a:bodyPr wrap="none">
            <a:spAutoFit/>
          </a:bodyPr>
          <a:lstStyle/>
          <a:p>
            <a:pPr marL="236538" marR="0" lvl="0" indent="-236538" algn="l" defTabSz="914400" rtl="0" eaLnBrk="1" fontAlgn="auto" latinLnBrk="0" hangingPunct="1">
              <a:lnSpc>
                <a:spcPct val="90000"/>
              </a:lnSpc>
              <a:spcBef>
                <a:spcPts val="0"/>
              </a:spcBef>
              <a:spcAft>
                <a:spcPts val="1800"/>
              </a:spcAft>
              <a:buClr>
                <a:srgbClr val="008558"/>
              </a:buClr>
              <a:buSzTx/>
              <a:buFontTx/>
              <a:buNone/>
              <a:tabLst/>
              <a:defRPr/>
            </a:pPr>
            <a:r>
              <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Recorder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p>
        </p:txBody>
      </p:sp>
      <p:sp>
        <p:nvSpPr>
          <p:cNvPr id="9" name="Rectangle 8"/>
          <p:cNvSpPr/>
          <p:nvPr/>
        </p:nvSpPr>
        <p:spPr>
          <a:xfrm>
            <a:off x="5273174" y="5661477"/>
            <a:ext cx="1845377"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Leader</a:t>
            </a:r>
            <a:endParaRPr kumimoji="0" lang="en-US" sz="4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4676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626174"/>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Knowing the Difference</a:t>
            </a:r>
          </a:p>
        </p:txBody>
      </p:sp>
      <p:pic>
        <p:nvPicPr>
          <p:cNvPr id="5" name="Picture 2" descr="Image result for busines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819" y="3297001"/>
            <a:ext cx="5313796" cy="3294267"/>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rot="798969">
            <a:off x="6826506" y="2765160"/>
            <a:ext cx="1490694" cy="562210"/>
          </a:xfrm>
          <a:prstGeom prst="cloud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sym typeface="Calibri"/>
              </a:rPr>
              <a:t>Process</a:t>
            </a:r>
          </a:p>
        </p:txBody>
      </p:sp>
      <p:sp>
        <p:nvSpPr>
          <p:cNvPr id="7" name="Cloud Callout 6"/>
          <p:cNvSpPr/>
          <p:nvPr/>
        </p:nvSpPr>
        <p:spPr>
          <a:xfrm rot="20629353" flipH="1">
            <a:off x="3855130" y="2765160"/>
            <a:ext cx="1676400" cy="562210"/>
          </a:xfrm>
          <a:prstGeom prst="cloud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sym typeface="Calibri"/>
              </a:rPr>
              <a:t>Content</a:t>
            </a:r>
          </a:p>
        </p:txBody>
      </p:sp>
      <p:sp>
        <p:nvSpPr>
          <p:cNvPr id="8" name="TextBox 7"/>
          <p:cNvSpPr txBox="1"/>
          <p:nvPr/>
        </p:nvSpPr>
        <p:spPr>
          <a:xfrm>
            <a:off x="8122356" y="3935471"/>
            <a:ext cx="2286000"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How</a:t>
            </a: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Tools</a:t>
            </a: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Flow</a:t>
            </a: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Interaction</a:t>
            </a:r>
          </a:p>
        </p:txBody>
      </p:sp>
      <p:sp>
        <p:nvSpPr>
          <p:cNvPr id="9" name="TextBox 8"/>
          <p:cNvSpPr txBox="1"/>
          <p:nvPr/>
        </p:nvSpPr>
        <p:spPr>
          <a:xfrm>
            <a:off x="1536541" y="3935471"/>
            <a:ext cx="2227518"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What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Topics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Agenda</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E7E74"/>
                </a:solidFill>
                <a:effectLst/>
                <a:uLnTx/>
                <a:uFillTx/>
                <a:latin typeface="Century Gothic" panose="020B0502020202020204" pitchFamily="34" charset="0"/>
                <a:ea typeface="+mn-ea"/>
                <a:cs typeface="+mn-cs"/>
                <a:sym typeface="Calibri"/>
              </a:rPr>
              <a:t>Outcomes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9859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Questions to ask yourself BEFORE every meeting:</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56642"/>
            <a:ext cx="11022080" cy="40903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do I need from this meeting?</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do I already know about this topic?</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do I expect I/we can do/have after the meeting that I cannot do/have now?</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do I need from other members from this team?</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can I personally contribute to this team/project</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388933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Questions to ask yourself AFTER every meeting:</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My expectations were met by…</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These are the things I can improve for the next meeting…</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 was surprised to discover…</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 commit to improving these skills…</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My personal action items to improve future meetings…</a:t>
            </a: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100000"/>
              </a:lnSpc>
              <a:spcBef>
                <a:spcPts val="0"/>
              </a:spcBef>
              <a:spcAft>
                <a:spcPts val="1800"/>
              </a:spcAft>
              <a:buClr>
                <a:srgbClr val="4E7E74"/>
              </a:buClr>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299578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82" r="1221" b="653"/>
          <a:stretch/>
        </p:blipFill>
        <p:spPr>
          <a:xfrm>
            <a:off x="3094074" y="331928"/>
            <a:ext cx="5465135" cy="6249625"/>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53387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7779A16-415A-9145-B181-90C7EE2C2DF1}"/>
              </a:ext>
            </a:extLst>
          </p:cNvPr>
          <p:cNvSpPr txBox="1">
            <a:spLocks/>
          </p:cNvSpPr>
          <p:nvPr/>
        </p:nvSpPr>
        <p:spPr>
          <a:xfrm>
            <a:off x="390890" y="1850463"/>
            <a:ext cx="4872973" cy="724429"/>
          </a:xfrm>
          <a:prstGeom prst="rect">
            <a:avLst/>
          </a:prstGeom>
        </p:spPr>
        <p:txBody>
          <a:bodyPr anchor="t"/>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Other Helpful Tools</a:t>
            </a:r>
            <a:endParaRPr kumimoji="0" lang="en-US" sz="4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endParaRPr>
          </a:p>
        </p:txBody>
      </p:sp>
      <p:pic>
        <p:nvPicPr>
          <p:cNvPr id="9" name="Picture 2" descr="C:\Users\FeeneyP\AppData\Local\Microsoft\Windows\Temporary Internet Files\Content.IE5\5SRQL1G1\CA_02241512410914.jpg"/>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12364" r="3455" b="5454"/>
          <a:stretch/>
        </p:blipFill>
        <p:spPr bwMode="auto">
          <a:xfrm rot="21043156">
            <a:off x="5454774" y="2084313"/>
            <a:ext cx="3206406" cy="37742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FeeneyP\AppData\Local\Microsoft\Windows\Temporary Internet Files\Content.IE5\ECE345J3\Full Idea Tree 031815.jpg"/>
          <p:cNvPicPr>
            <a:picLocks noChangeAspect="1" noChangeArrowheads="1"/>
          </p:cNvPicPr>
          <p:nvPr/>
        </p:nvPicPr>
        <p:blipFill rotWithShape="1">
          <a:blip r:embed="rId4">
            <a:extLst>
              <a:ext uri="{28A0092B-C50C-407E-A947-70E740481C1C}">
                <a14:useLocalDpi xmlns:a14="http://schemas.microsoft.com/office/drawing/2010/main" val="0"/>
              </a:ext>
            </a:extLst>
          </a:blip>
          <a:srcRect l="5917" t="421" r="7102" b="4959"/>
          <a:stretch/>
        </p:blipFill>
        <p:spPr bwMode="auto">
          <a:xfrm rot="574844">
            <a:off x="8839202" y="1671811"/>
            <a:ext cx="2233578" cy="5226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00605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43" y="1968356"/>
            <a:ext cx="6308436" cy="2852737"/>
          </a:xfrm>
        </p:spPr>
        <p:txBody>
          <a:bodyPr anchor="ctr"/>
          <a:lstStyle/>
          <a:p>
            <a:pPr algn="ctr"/>
            <a:r>
              <a:rPr lang="en-US" sz="4800" b="1" dirty="0">
                <a:latin typeface="Calibri Light" panose="020F0302020204030204" pitchFamily="34" charset="0"/>
                <a:cs typeface="Calibri Light" panose="020F0302020204030204" pitchFamily="34" charset="0"/>
              </a:rPr>
              <a:t>How to Make </a:t>
            </a:r>
            <a:br>
              <a:rPr lang="en-US" sz="4800" b="1" dirty="0">
                <a:latin typeface="Calibri Light" panose="020F0302020204030204" pitchFamily="34" charset="0"/>
                <a:cs typeface="Calibri Light" panose="020F0302020204030204" pitchFamily="34" charset="0"/>
              </a:rPr>
            </a:br>
            <a:r>
              <a:rPr lang="en-US" sz="4800" b="1" dirty="0">
                <a:latin typeface="Calibri Light" panose="020F0302020204030204" pitchFamily="34" charset="0"/>
                <a:cs typeface="Calibri Light" panose="020F0302020204030204" pitchFamily="34" charset="0"/>
              </a:rPr>
              <a:t>Your Team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1030" name="Picture 6" descr="People Supporting Clipart Transparent Background, Teamwork Letter Writing  People Supporting Fun Pallete, Teamwork, Team Work, Team PNG Image For Free  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502" y="940160"/>
            <a:ext cx="4909127" cy="490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5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Get the Most Out of Your Zoom Experience</a:t>
            </a:r>
          </a:p>
        </p:txBody>
      </p:sp>
      <p:sp>
        <p:nvSpPr>
          <p:cNvPr id="3" name="Content Placeholder 2"/>
          <p:cNvSpPr>
            <a:spLocks noGrp="1"/>
          </p:cNvSpPr>
          <p:nvPr>
            <p:ph idx="1"/>
          </p:nvPr>
        </p:nvSpPr>
        <p:spPr>
          <a:xfrm>
            <a:off x="560320" y="2537541"/>
            <a:ext cx="11382864" cy="3780896"/>
          </a:xfrm>
        </p:spPr>
        <p:txBody>
          <a:bodyPr/>
          <a:lstStyle/>
          <a:p>
            <a:pPr>
              <a:buClr>
                <a:srgbClr val="4E7E74"/>
              </a:buClr>
            </a:pPr>
            <a:r>
              <a:rPr lang="en-US" sz="2400" dirty="0">
                <a:latin typeface="Calibri Light" panose="020F0302020204030204" pitchFamily="34" charset="0"/>
                <a:cs typeface="Calibri Light" panose="020F0302020204030204" pitchFamily="34" charset="0"/>
              </a:rPr>
              <a:t>Please keep yourself on MUTE to avoid background/distracting sounds</a:t>
            </a:r>
          </a:p>
          <a:p>
            <a:pPr>
              <a:buClr>
                <a:srgbClr val="4E7E74"/>
              </a:buClr>
            </a:pPr>
            <a:r>
              <a:rPr lang="en-US" sz="2400" dirty="0">
                <a:latin typeface="Calibri Light" panose="020F0302020204030204" pitchFamily="34" charset="0"/>
                <a:cs typeface="Calibri Light" panose="020F0302020204030204" pitchFamily="34" charset="0"/>
              </a:rPr>
              <a:t>Use the CHAT function or UNMUTE to ask questions or make comments</a:t>
            </a:r>
          </a:p>
          <a:p>
            <a:pPr>
              <a:buClr>
                <a:srgbClr val="4E7E74"/>
              </a:buClr>
            </a:pPr>
            <a:r>
              <a:rPr lang="en-US" sz="2400" dirty="0">
                <a:latin typeface="Calibri Light" panose="020F0302020204030204" pitchFamily="34" charset="0"/>
                <a:cs typeface="Calibri Light" panose="020F0302020204030204" pitchFamily="34" charset="0"/>
              </a:rPr>
              <a:t>Please change your participant name to your full name and organization</a:t>
            </a:r>
          </a:p>
          <a:p>
            <a:pPr lvl="1">
              <a:buClr>
                <a:srgbClr val="4E7E74"/>
              </a:buClr>
            </a:pPr>
            <a:r>
              <a:rPr lang="en-US" sz="2000" dirty="0">
                <a:latin typeface="Calibri Light" panose="020F0302020204030204" pitchFamily="34" charset="0"/>
                <a:cs typeface="Calibri Light" panose="020F0302020204030204" pitchFamily="34" charset="0"/>
              </a:rPr>
              <a:t>“Meaghan Angers CHCI”</a:t>
            </a:r>
          </a:p>
          <a:p>
            <a:pPr>
              <a:buClr>
                <a:srgbClr val="4E7E74"/>
              </a:buClr>
            </a:pPr>
            <a:endParaRPr lang="en-US" sz="2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2"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672" y="4205969"/>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922" y="4301218"/>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nging Your Name in a Zoom Meeting | teaching@N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997" y="4205969"/>
            <a:ext cx="2747529" cy="23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34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43898"/>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Discussion Question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1741714" y="3006250"/>
            <a:ext cx="8708571" cy="18904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4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committees/teams have you been on that worked well and why?</a:t>
            </a:r>
            <a:endPar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1741714" y="4209636"/>
            <a:ext cx="8708571" cy="3701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1"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Insert answer in the chat or unmute yourself</a:t>
            </a:r>
            <a:endParaRPr kumimoji="0" lang="en-US" sz="2800" b="0" i="1"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566629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43898"/>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Discussion Question</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1741714" y="3006250"/>
            <a:ext cx="8708571" cy="18904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committees/teams have you been on that did </a:t>
            </a:r>
            <a:r>
              <a:rPr kumimoji="0" lang="en-US" sz="4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not work </a:t>
            </a:r>
            <a:r>
              <a:rPr kumimoji="0" lang="en-US" sz="4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well and why?</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1741714" y="4181927"/>
            <a:ext cx="8708571" cy="3701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1"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Insert answer in the chat or unmute yourself</a:t>
            </a:r>
            <a:endParaRPr kumimoji="0" lang="en-US" sz="2800" b="0" i="1"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864441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Baseball Teams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0" y="2356642"/>
            <a:ext cx="7598787" cy="488550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Know the roles of the pitcher, catcher, basemen, outfielders…and the umpire.</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have a manager.</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have a coach. </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Batters have studied how pitchers pitch;                                       </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pitchers have studied how batters bat.</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know their scores. And the scores of other teams.</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know different ball parks and where the boundaries for a home run are. </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know their fans.</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practice….a lot.</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They stay in shape. </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descr="File:Longhorns baseball team at Texas at Stanford 2009-03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553507"/>
            <a:ext cx="4535881" cy="34019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380140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62994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Team Development </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1565275" y="3736844"/>
            <a:ext cx="4041775" cy="25611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Forming</a:t>
            </a:r>
          </a:p>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Storming</a:t>
            </a:r>
          </a:p>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Norming </a:t>
            </a:r>
          </a:p>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Performing</a:t>
            </a:r>
            <a:endPar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213475" y="3736842"/>
            <a:ext cx="4975225" cy="25611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marR="0" lvl="1" indent="-457200" algn="l" defTabSz="4572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Coherence</a:t>
            </a:r>
          </a:p>
          <a:p>
            <a:pPr marL="857250" marR="0" lvl="1" indent="-457200" algn="l" defTabSz="4572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Cognitive Participation</a:t>
            </a:r>
          </a:p>
          <a:p>
            <a:pPr marL="857250" marR="0" lvl="1" indent="-457200" algn="l" defTabSz="4572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Collective Action</a:t>
            </a:r>
          </a:p>
          <a:p>
            <a:pPr marL="857250" marR="0" lvl="1" indent="-457200" algn="l" defTabSz="4572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Reflexive Monitoring</a:t>
            </a:r>
          </a:p>
          <a:p>
            <a:pPr marL="857250" marR="0" lvl="1" indent="-457200" algn="l" defTabSz="4572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sp>
        <p:nvSpPr>
          <p:cNvPr id="7" name="TextBox 6"/>
          <p:cNvSpPr txBox="1"/>
          <p:nvPr/>
        </p:nvSpPr>
        <p:spPr>
          <a:xfrm>
            <a:off x="1616075" y="2536516"/>
            <a:ext cx="39306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4E7E74"/>
                </a:solidFill>
                <a:effectLst/>
                <a:uLnTx/>
                <a:uFillTx/>
                <a:latin typeface="Calibri Light" panose="020F0302020204030204"/>
                <a:ea typeface="+mn-ea"/>
                <a:cs typeface="+mn-cs"/>
              </a:rPr>
              <a:t>Team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4E7E74"/>
                </a:solidFill>
                <a:effectLst/>
                <a:uLnTx/>
                <a:uFillTx/>
                <a:latin typeface="Calibri Light" panose="020F0302020204030204"/>
                <a:ea typeface="+mn-ea"/>
                <a:cs typeface="+mn-cs"/>
              </a:rPr>
              <a:t>Handbook</a:t>
            </a:r>
            <a:endParaRPr kumimoji="0" lang="en-US" sz="3600" b="1" i="0" u="none" strike="noStrike" kern="1200" cap="none" spc="0" normalizeH="0" baseline="0" noProof="0" dirty="0">
              <a:ln>
                <a:noFill/>
              </a:ln>
              <a:solidFill>
                <a:srgbClr val="4E7E74"/>
              </a:solidFill>
              <a:effectLst/>
              <a:uLnTx/>
              <a:uFillTx/>
              <a:latin typeface="Calibri Light" panose="020F0302020204030204"/>
              <a:ea typeface="+mn-ea"/>
              <a:cs typeface="+mn-cs"/>
            </a:endParaRPr>
          </a:p>
        </p:txBody>
      </p:sp>
      <p:sp>
        <p:nvSpPr>
          <p:cNvPr id="8" name="TextBox 7"/>
          <p:cNvSpPr txBox="1"/>
          <p:nvPr/>
        </p:nvSpPr>
        <p:spPr>
          <a:xfrm>
            <a:off x="6197600" y="2536515"/>
            <a:ext cx="49911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4E7E74"/>
                </a:solidFill>
                <a:effectLst/>
                <a:uLnTx/>
                <a:uFillTx/>
                <a:latin typeface="Calibri Light" panose="020F0302020204030204"/>
                <a:ea typeface="+mn-ea"/>
                <a:cs typeface="+mn-cs"/>
              </a:rPr>
              <a:t>Normalization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4E7E74"/>
                </a:solidFill>
                <a:effectLst/>
                <a:uLnTx/>
                <a:uFillTx/>
                <a:latin typeface="Calibri Light" panose="020F0302020204030204"/>
                <a:ea typeface="+mn-ea"/>
                <a:cs typeface="+mn-cs"/>
              </a:rPr>
              <a:t>Process Theory</a:t>
            </a:r>
            <a:endParaRPr kumimoji="0" lang="en-US" sz="3600" b="1" i="0" u="none" strike="noStrike" kern="1200" cap="none" spc="0" normalizeH="0" baseline="0" noProof="0" dirty="0">
              <a:ln>
                <a:noFill/>
              </a:ln>
              <a:solidFill>
                <a:srgbClr val="4E7E74"/>
              </a:solidFill>
              <a:effectLst/>
              <a:uLnTx/>
              <a:uFillTx/>
              <a:latin typeface="Calibri Light" panose="020F0302020204030204"/>
              <a:ea typeface="+mn-ea"/>
              <a:cs typeface="+mn-cs"/>
            </a:endParaRPr>
          </a:p>
        </p:txBody>
      </p:sp>
      <p:sp>
        <p:nvSpPr>
          <p:cNvPr id="9" name="Rectangle 8"/>
          <p:cNvSpPr/>
          <p:nvPr/>
        </p:nvSpPr>
        <p:spPr>
          <a:xfrm>
            <a:off x="1565275" y="2536514"/>
            <a:ext cx="4041775" cy="3761495"/>
          </a:xfrm>
          <a:prstGeom prst="rect">
            <a:avLst/>
          </a:prstGeom>
          <a:noFill/>
          <a:ln>
            <a:solidFill>
              <a:srgbClr val="4E7E7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213475" y="2536514"/>
            <a:ext cx="4975225" cy="3761495"/>
          </a:xfrm>
          <a:prstGeom prst="rect">
            <a:avLst/>
          </a:prstGeom>
          <a:noFill/>
          <a:ln>
            <a:solidFill>
              <a:srgbClr val="4E7E7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42256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Stages of Team Growth</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390890" y="2356642"/>
            <a:ext cx="11420110" cy="40513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0"/>
              </a:spcBef>
              <a:spcAft>
                <a:spcPts val="600"/>
              </a:spcAft>
              <a:buClr>
                <a:srgbClr val="4E7E74"/>
              </a:buClr>
              <a:buSzTx/>
              <a:buFont typeface="+mj-lt"/>
              <a:buAutoNum type="arabicPeriod"/>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Forming</a:t>
            </a:r>
            <a:endParaRPr kumimoji="0" lang="en-US" sz="3200" b="1"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endParaRP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Getting started, excitement and anxiety; seek clarity of purpose but going off on tangents; setting boundaries and expectations </a:t>
            </a:r>
          </a:p>
          <a:p>
            <a:pPr marL="514350" marR="0" lvl="0" indent="-514350" algn="l" defTabSz="914400" rtl="0" eaLnBrk="1" fontAlgn="auto" latinLnBrk="0" hangingPunct="1">
              <a:lnSpc>
                <a:spcPct val="90000"/>
              </a:lnSpc>
              <a:spcBef>
                <a:spcPts val="0"/>
              </a:spcBef>
              <a:spcAft>
                <a:spcPts val="600"/>
              </a:spcAft>
              <a:buClr>
                <a:srgbClr val="4E7E74"/>
              </a:buClr>
              <a:buSzTx/>
              <a:buFont typeface="+mj-lt"/>
              <a:buAutoNum type="arabicPeriod"/>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Storming</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Conflict arises, work/purpose different or more difficult than expected; dissatisfaction with progress, different points of view emerge, pecking order and factions emerge</a:t>
            </a:r>
          </a:p>
          <a:p>
            <a:pPr marL="514350" marR="0" lvl="0" indent="-514350" algn="l" defTabSz="914400" rtl="0" eaLnBrk="1" fontAlgn="auto" latinLnBrk="0" hangingPunct="1">
              <a:lnSpc>
                <a:spcPct val="90000"/>
              </a:lnSpc>
              <a:spcBef>
                <a:spcPts val="0"/>
              </a:spcBef>
              <a:spcAft>
                <a:spcPts val="600"/>
              </a:spcAft>
              <a:buClr>
                <a:srgbClr val="4E7E74"/>
              </a:buClr>
              <a:buSzTx/>
              <a:buFont typeface="+mj-lt"/>
              <a:buAutoNum type="arabicPeriod"/>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Norming</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Competition yields to cooperation; members build confidence, trust, a sense of cohesion; delve into the work; tolerate missteps</a:t>
            </a:r>
          </a:p>
          <a:p>
            <a:pPr marL="514350" marR="0" lvl="0" indent="-514350" algn="l" defTabSz="914400" rtl="0" eaLnBrk="1" fontAlgn="auto" latinLnBrk="0" hangingPunct="1">
              <a:lnSpc>
                <a:spcPct val="90000"/>
              </a:lnSpc>
              <a:spcBef>
                <a:spcPts val="0"/>
              </a:spcBef>
              <a:spcAft>
                <a:spcPts val="600"/>
              </a:spcAft>
              <a:buClr>
                <a:srgbClr val="4E7E74"/>
              </a:buClr>
              <a:buSzTx/>
              <a:buFont typeface="+mj-lt"/>
              <a:buAutoNum type="arabicPeriod"/>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Performing</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Settled into relationships and expectations, better understanding of each other’s strengths and weaknesses; can “revise on the fly”</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16401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Normalizing Change: What We Know</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701040" y="2264591"/>
            <a:ext cx="10972800" cy="4937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Before you can change practice, you must change the individuals who work in the organization--that is, their values, attitudes, relationships, skills, and behavior. NOT a linear process!</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800" b="1"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Start with changing their minds [values, attitudes] about the work ahead….</a:t>
            </a:r>
            <a:r>
              <a:rPr kumimoji="0" lang="en-US" sz="26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coherence</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Build relationships and ownership about </a:t>
            </a:r>
            <a:r>
              <a:rPr kumimoji="0" lang="en-US" sz="26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how</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the work will be done….</a:t>
            </a:r>
            <a:r>
              <a:rPr kumimoji="0" lang="en-US" sz="26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cognitive participation.</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Get into the weeds of the work together, develop new skills, try new ways of working….</a:t>
            </a:r>
            <a:r>
              <a:rPr kumimoji="0" lang="en-US" sz="26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collective action</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Track your progress and revise as needed….</a:t>
            </a:r>
            <a:r>
              <a:rPr kumimoji="0" lang="en-US" sz="26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reflexive appraisal</a:t>
            </a: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1871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560321" y="2439922"/>
            <a:ext cx="10606444" cy="41375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2400"/>
              </a:spcAft>
              <a:buClr>
                <a:srgbClr val="4E7E74"/>
              </a:buClr>
              <a:defRPr/>
            </a:pPr>
            <a:r>
              <a:rPr lang="en-US" b="1" dirty="0">
                <a:solidFill>
                  <a:srgbClr val="4E7E74"/>
                </a:solidFill>
                <a:latin typeface="Calibri Light" panose="020F0302020204030204" pitchFamily="34" charset="0"/>
                <a:cs typeface="Calibri Light" panose="020F0302020204030204" pitchFamily="34" charset="0"/>
              </a:rPr>
              <a:t>Coherence</a:t>
            </a:r>
            <a:r>
              <a:rPr lang="en-US" dirty="0">
                <a:solidFill>
                  <a:prstClr val="black"/>
                </a:solidFill>
                <a:latin typeface="Calibri Light" panose="020F0302020204030204" pitchFamily="34" charset="0"/>
                <a:cs typeface="Calibri Light" panose="020F0302020204030204" pitchFamily="34" charset="0"/>
              </a:rPr>
              <a:t> is about clarity of purpose, expectations and value.</a:t>
            </a:r>
          </a:p>
          <a:p>
            <a:pPr lvl="0">
              <a:spcBef>
                <a:spcPts val="0"/>
              </a:spcBef>
              <a:spcAft>
                <a:spcPts val="600"/>
              </a:spcAft>
              <a:buClr>
                <a:srgbClr val="4E7E74"/>
              </a:buClr>
              <a:defRPr/>
            </a:pPr>
            <a:r>
              <a:rPr lang="en-US" i="1" dirty="0">
                <a:solidFill>
                  <a:prstClr val="black"/>
                </a:solidFill>
                <a:latin typeface="Calibri Light" panose="020F0302020204030204" pitchFamily="34" charset="0"/>
                <a:cs typeface="Calibri Light" panose="020F0302020204030204" pitchFamily="34" charset="0"/>
              </a:rPr>
              <a:t>Why are we here? How is the learning collaborative different from other projects?                                                                                                                  </a:t>
            </a:r>
          </a:p>
          <a:p>
            <a:pPr lvl="1">
              <a:spcBef>
                <a:spcPts val="0"/>
              </a:spcBef>
              <a:spcAft>
                <a:spcPts val="2400"/>
              </a:spcAft>
              <a:buClr>
                <a:srgbClr val="4E7E74"/>
              </a:buClr>
              <a:buFont typeface="Wingdings" panose="05000000000000000000" pitchFamily="2" charset="2"/>
              <a:buChar char="Ø"/>
              <a:defRPr/>
            </a:pPr>
            <a:r>
              <a:rPr lang="en-US" dirty="0">
                <a:solidFill>
                  <a:prstClr val="black"/>
                </a:solidFill>
                <a:latin typeface="Calibri Light" panose="020F0302020204030204" pitchFamily="34" charset="0"/>
                <a:cs typeface="Calibri Light" panose="020F0302020204030204" pitchFamily="34" charset="0"/>
              </a:rPr>
              <a:t>Be clear that the collaborative is only a kick start to advancing team-based care.  </a:t>
            </a:r>
            <a:r>
              <a:rPr lang="en-US" b="1" dirty="0">
                <a:solidFill>
                  <a:prstClr val="black"/>
                </a:solidFill>
                <a:latin typeface="Calibri Light" panose="020F0302020204030204" pitchFamily="34" charset="0"/>
                <a:cs typeface="Calibri Light" panose="020F0302020204030204" pitchFamily="34" charset="0"/>
              </a:rPr>
              <a:t>This is a long term commitment!!!  It will not end in 8 months.</a:t>
            </a:r>
          </a:p>
          <a:p>
            <a:pPr lvl="0">
              <a:spcBef>
                <a:spcPts val="0"/>
              </a:spcBef>
              <a:spcAft>
                <a:spcPts val="600"/>
              </a:spcAft>
              <a:buClr>
                <a:srgbClr val="4E7E74"/>
              </a:buClr>
              <a:defRPr/>
            </a:pPr>
            <a:r>
              <a:rPr lang="en-US" i="1" dirty="0">
                <a:solidFill>
                  <a:prstClr val="black"/>
                </a:solidFill>
                <a:latin typeface="Calibri Light" panose="020F0302020204030204" pitchFamily="34" charset="0"/>
                <a:cs typeface="Calibri Light" panose="020F0302020204030204" pitchFamily="34" charset="0"/>
              </a:rPr>
              <a:t>Who is in charge?                                                                                                          </a:t>
            </a:r>
          </a:p>
          <a:p>
            <a:pPr lvl="1">
              <a:spcBef>
                <a:spcPts val="0"/>
              </a:spcBef>
              <a:spcAft>
                <a:spcPts val="1200"/>
              </a:spcAft>
              <a:buClr>
                <a:srgbClr val="4E7E74"/>
              </a:buClr>
              <a:buFont typeface="Wingdings" panose="05000000000000000000" pitchFamily="2" charset="2"/>
              <a:buChar char="Ø"/>
              <a:defRPr/>
            </a:pPr>
            <a:r>
              <a:rPr lang="en-US" dirty="0">
                <a:solidFill>
                  <a:prstClr val="black"/>
                </a:solidFill>
                <a:latin typeface="Calibri Light" panose="020F0302020204030204" pitchFamily="34" charset="0"/>
                <a:cs typeface="Calibri Light" panose="020F0302020204030204" pitchFamily="34" charset="0"/>
              </a:rPr>
              <a:t>Differentiate between “meeting role leader” and “project leader” who is the person responsible for driving the work and reports to leadership.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201353" cy="1072081"/>
          </a:xfrm>
          <a:prstGeom prst="rect">
            <a:avLst/>
          </a:prstGeom>
        </p:spPr>
      </p:pic>
      <p:sp>
        <p:nvSpPr>
          <p:cNvPr id="7" name="Title 2">
            <a:extLst>
              <a:ext uri="{FF2B5EF4-FFF2-40B4-BE49-F238E27FC236}">
                <a16:creationId xmlns:a16="http://schemas.microsoft.com/office/drawing/2014/main" id="{27779A16-415A-9145-B181-90C7EE2C2DF1}"/>
              </a:ext>
            </a:extLst>
          </p:cNvPr>
          <p:cNvSpPr txBox="1">
            <a:spLocks/>
          </p:cNvSpPr>
          <p:nvPr/>
        </p:nvSpPr>
        <p:spPr>
          <a:xfrm>
            <a:off x="0" y="1715493"/>
            <a:ext cx="12192000" cy="724429"/>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Establish </a:t>
            </a:r>
            <a:r>
              <a:rPr kumimoji="0" lang="en-US" sz="4000" b="1" i="1"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Coherence</a:t>
            </a:r>
            <a:r>
              <a:rPr kumimoji="0" lang="en-US" sz="4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 About Work Ahead</a:t>
            </a:r>
            <a:endParaRPr kumimoji="0" lang="en-US" sz="4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806151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560320" y="2439922"/>
            <a:ext cx="10384771" cy="36842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600"/>
              </a:spcAft>
              <a:buClr>
                <a:srgbClr val="4E7E74"/>
              </a:buClr>
              <a:defRPr/>
            </a:pPr>
            <a:r>
              <a:rPr lang="en-US" i="1" dirty="0">
                <a:solidFill>
                  <a:prstClr val="black"/>
                </a:solidFill>
                <a:latin typeface="Calibri Light" panose="020F0302020204030204" pitchFamily="34" charset="0"/>
                <a:cs typeface="Calibri Light" panose="020F0302020204030204" pitchFamily="34" charset="0"/>
              </a:rPr>
              <a:t>What is expected of us?  Of me?</a:t>
            </a:r>
          </a:p>
          <a:p>
            <a:pPr lvl="1">
              <a:spcBef>
                <a:spcPts val="0"/>
              </a:spcBef>
              <a:spcAft>
                <a:spcPts val="2400"/>
              </a:spcAft>
              <a:buClr>
                <a:srgbClr val="4E7E74"/>
              </a:buClr>
              <a:buFont typeface="Wingdings" panose="05000000000000000000" pitchFamily="2" charset="2"/>
              <a:buChar char="Ø"/>
              <a:defRPr/>
            </a:pPr>
            <a:r>
              <a:rPr lang="en-US" dirty="0" smtClean="0">
                <a:solidFill>
                  <a:prstClr val="black"/>
                </a:solidFill>
                <a:latin typeface="Calibri Light" panose="020F0302020204030204" pitchFamily="34" charset="0"/>
                <a:cs typeface="Calibri Light" panose="020F0302020204030204" pitchFamily="34" charset="0"/>
              </a:rPr>
              <a:t>Clarify </a:t>
            </a:r>
            <a:r>
              <a:rPr lang="en-US" dirty="0">
                <a:solidFill>
                  <a:prstClr val="black"/>
                </a:solidFill>
                <a:latin typeface="Calibri Light" panose="020F0302020204030204" pitchFamily="34" charset="0"/>
                <a:cs typeface="Calibri Light" panose="020F0302020204030204" pitchFamily="34" charset="0"/>
              </a:rPr>
              <a:t>expectations, explain meeting rules and role of coach, set regular time to meet, expect members to be at meetings and to contribute. </a:t>
            </a:r>
          </a:p>
          <a:p>
            <a:pPr lvl="0">
              <a:spcBef>
                <a:spcPts val="0"/>
              </a:spcBef>
              <a:spcAft>
                <a:spcPts val="600"/>
              </a:spcAft>
              <a:buClr>
                <a:srgbClr val="4E7E74"/>
              </a:buClr>
              <a:defRPr/>
            </a:pPr>
            <a:r>
              <a:rPr lang="en-US" i="1" dirty="0">
                <a:solidFill>
                  <a:prstClr val="black"/>
                </a:solidFill>
                <a:latin typeface="Calibri Light" panose="020F0302020204030204" pitchFamily="34" charset="0"/>
                <a:cs typeface="Calibri Light" panose="020F0302020204030204" pitchFamily="34" charset="0"/>
              </a:rPr>
              <a:t>Is this worth my time?</a:t>
            </a:r>
          </a:p>
          <a:p>
            <a:pPr lvl="1">
              <a:spcBef>
                <a:spcPts val="0"/>
              </a:spcBef>
              <a:spcAft>
                <a:spcPts val="1200"/>
              </a:spcAft>
              <a:buClr>
                <a:srgbClr val="4E7E74"/>
              </a:buClr>
              <a:buFont typeface="Wingdings" panose="05000000000000000000" pitchFamily="2" charset="2"/>
              <a:buChar char="Ø"/>
              <a:defRPr/>
            </a:pPr>
            <a:r>
              <a:rPr lang="en-US" dirty="0" smtClean="0">
                <a:solidFill>
                  <a:prstClr val="black"/>
                </a:solidFill>
                <a:latin typeface="Calibri Light" panose="020F0302020204030204" pitchFamily="34" charset="0"/>
                <a:cs typeface="Calibri Light" panose="020F0302020204030204" pitchFamily="34" charset="0"/>
              </a:rPr>
              <a:t>Build </a:t>
            </a:r>
            <a:r>
              <a:rPr lang="en-US" dirty="0">
                <a:solidFill>
                  <a:prstClr val="black"/>
                </a:solidFill>
                <a:latin typeface="Calibri Light" panose="020F0302020204030204" pitchFamily="34" charset="0"/>
                <a:cs typeface="Calibri Light" panose="020F0302020204030204" pitchFamily="34" charset="0"/>
              </a:rPr>
              <a:t>value.  Create a vision.  Earn trust.</a:t>
            </a:r>
          </a:p>
        </p:txBody>
      </p:sp>
      <p:sp>
        <p:nvSpPr>
          <p:cNvPr id="9" name="Rectangle 8"/>
          <p:cNvSpPr/>
          <p:nvPr/>
        </p:nvSpPr>
        <p:spPr>
          <a:xfrm>
            <a:off x="560320" y="4849126"/>
            <a:ext cx="7983316" cy="1384995"/>
          </a:xfrm>
          <a:prstGeom prst="rect">
            <a:avLst/>
          </a:prstGeom>
          <a:ln w="31750">
            <a:solidFill>
              <a:srgbClr val="4E7E7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Failure to build coherence from the start </a:t>
            </a:r>
            <a:r>
              <a:rPr kumimoji="0" lang="en-US" sz="2800" b="1"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leads to conflict, and will </a:t>
            </a:r>
            <a:r>
              <a:rPr kumimoji="0" lang="en-US" sz="2800" b="1"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make it impossible to move forward.  People will stop coming to meetings. </a:t>
            </a:r>
          </a:p>
        </p:txBody>
      </p:sp>
      <p:pic>
        <p:nvPicPr>
          <p:cNvPr id="10" name="Picture 9" descr="Θολή όραση. Ποιες οι αιτίες που μπορεί να βλέπει θολά το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9963" y="4021695"/>
            <a:ext cx="2995459" cy="221242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201353" cy="1072081"/>
          </a:xfrm>
          <a:prstGeom prst="rect">
            <a:avLst/>
          </a:prstGeom>
        </p:spPr>
      </p:pic>
      <p:sp>
        <p:nvSpPr>
          <p:cNvPr id="12" name="Title 2">
            <a:extLst>
              <a:ext uri="{FF2B5EF4-FFF2-40B4-BE49-F238E27FC236}">
                <a16:creationId xmlns:a16="http://schemas.microsoft.com/office/drawing/2014/main" id="{27779A16-415A-9145-B181-90C7EE2C2DF1}"/>
              </a:ext>
            </a:extLst>
          </p:cNvPr>
          <p:cNvSpPr txBox="1">
            <a:spLocks/>
          </p:cNvSpPr>
          <p:nvPr/>
        </p:nvSpPr>
        <p:spPr>
          <a:xfrm>
            <a:off x="0" y="1715493"/>
            <a:ext cx="12192000" cy="724429"/>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Establish </a:t>
            </a:r>
            <a:r>
              <a:rPr kumimoji="0" lang="en-US" sz="4000" b="1" i="1"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Coherence</a:t>
            </a:r>
            <a:r>
              <a:rPr kumimoji="0" lang="en-US" sz="4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 About Work Ahead</a:t>
            </a:r>
            <a:endParaRPr kumimoji="0" lang="en-US" sz="4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2489017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8" name="Title 2">
            <a:extLst>
              <a:ext uri="{FF2B5EF4-FFF2-40B4-BE49-F238E27FC236}">
                <a16:creationId xmlns:a16="http://schemas.microsoft.com/office/drawing/2014/main" id="{27779A16-415A-9145-B181-90C7EE2C2DF1}"/>
              </a:ext>
            </a:extLst>
          </p:cNvPr>
          <p:cNvSpPr txBox="1">
            <a:spLocks/>
          </p:cNvSpPr>
          <p:nvPr/>
        </p:nvSpPr>
        <p:spPr>
          <a:xfrm>
            <a:off x="0" y="1715493"/>
            <a:ext cx="12192000" cy="724429"/>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sz="4000" spc="-30" dirty="0">
                <a:solidFill>
                  <a:srgbClr val="4E7E74"/>
                </a:solidFill>
                <a:latin typeface="Calibri Light" panose="020F0302020204030204" pitchFamily="34" charset="0"/>
                <a:cs typeface="Calibri Light" panose="020F0302020204030204" pitchFamily="34" charset="0"/>
              </a:rPr>
              <a:t>Promote </a:t>
            </a:r>
            <a:r>
              <a:rPr lang="en-US" sz="4000" i="1" spc="-30" dirty="0">
                <a:solidFill>
                  <a:srgbClr val="4E7E74"/>
                </a:solidFill>
                <a:latin typeface="Calibri Light" panose="020F0302020204030204" pitchFamily="34" charset="0"/>
                <a:cs typeface="Calibri Light" panose="020F0302020204030204" pitchFamily="34" charset="0"/>
              </a:rPr>
              <a:t>Cognitive Participation</a:t>
            </a: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560320" y="2439922"/>
            <a:ext cx="11022080" cy="38169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2400"/>
              </a:spcAft>
              <a:buClr>
                <a:srgbClr val="4E7E74"/>
              </a:buClr>
              <a:defRPr/>
            </a:pPr>
            <a:r>
              <a:rPr lang="en-US" b="1" dirty="0">
                <a:solidFill>
                  <a:srgbClr val="4E7E74"/>
                </a:solidFill>
                <a:latin typeface="Calibri Light" panose="020F0302020204030204" pitchFamily="34" charset="0"/>
                <a:cs typeface="Calibri Light" panose="020F0302020204030204" pitchFamily="34" charset="0"/>
              </a:rPr>
              <a:t>Cognitive participation </a:t>
            </a:r>
            <a:r>
              <a:rPr lang="en-US" dirty="0">
                <a:solidFill>
                  <a:prstClr val="black"/>
                </a:solidFill>
                <a:latin typeface="Calibri Light" panose="020F0302020204030204" pitchFamily="34" charset="0"/>
                <a:cs typeface="Calibri Light" panose="020F0302020204030204" pitchFamily="34" charset="0"/>
              </a:rPr>
              <a:t>(really relational participation) is the relational work of team-work: </a:t>
            </a:r>
            <a:r>
              <a:rPr lang="en-US" i="1" dirty="0">
                <a:solidFill>
                  <a:prstClr val="black"/>
                </a:solidFill>
                <a:latin typeface="Calibri Light" panose="020F0302020204030204" pitchFamily="34" charset="0"/>
                <a:cs typeface="Calibri Light" panose="020F0302020204030204" pitchFamily="34" charset="0"/>
              </a:rPr>
              <a:t>Do we have the right people? How do I fit in?</a:t>
            </a:r>
          </a:p>
          <a:p>
            <a:pPr lvl="0">
              <a:spcBef>
                <a:spcPts val="0"/>
              </a:spcBef>
              <a:spcAft>
                <a:spcPts val="2400"/>
              </a:spcAft>
              <a:buClr>
                <a:srgbClr val="4E7E74"/>
              </a:buClr>
              <a:defRPr/>
            </a:pPr>
            <a:r>
              <a:rPr lang="en-US" dirty="0">
                <a:solidFill>
                  <a:prstClr val="black"/>
                </a:solidFill>
                <a:latin typeface="Calibri Light" panose="020F0302020204030204" pitchFamily="34" charset="0"/>
                <a:cs typeface="Calibri Light" panose="020F0302020204030204" pitchFamily="34" charset="0"/>
              </a:rPr>
              <a:t>Develop </a:t>
            </a:r>
            <a:r>
              <a:rPr lang="en-US" b="1" dirty="0">
                <a:solidFill>
                  <a:srgbClr val="4E7E74"/>
                </a:solidFill>
                <a:latin typeface="Calibri Light" panose="020F0302020204030204" pitchFamily="34" charset="0"/>
                <a:cs typeface="Calibri Light" panose="020F0302020204030204" pitchFamily="34" charset="0"/>
              </a:rPr>
              <a:t>ownership</a:t>
            </a:r>
            <a:r>
              <a:rPr lang="en-US" dirty="0">
                <a:solidFill>
                  <a:prstClr val="black"/>
                </a:solidFill>
                <a:latin typeface="Calibri Light" panose="020F0302020204030204" pitchFamily="34" charset="0"/>
                <a:cs typeface="Calibri Light" panose="020F0302020204030204" pitchFamily="34" charset="0"/>
              </a:rPr>
              <a:t> for doing the work of the collaborative and for advancing team-based care, not “buy-in.” Looking for “buy-in” is to   sell an idea people may not want to “buy.” </a:t>
            </a:r>
            <a:r>
              <a:rPr lang="en-US" i="1" dirty="0">
                <a:solidFill>
                  <a:prstClr val="black"/>
                </a:solidFill>
                <a:latin typeface="Calibri Light" panose="020F0302020204030204" pitchFamily="34" charset="0"/>
                <a:cs typeface="Calibri Light" panose="020F0302020204030204" pitchFamily="34" charset="0"/>
              </a:rPr>
              <a:t>Do we all want the same thing?  </a:t>
            </a:r>
          </a:p>
          <a:p>
            <a:pPr lvl="0">
              <a:spcBef>
                <a:spcPts val="0"/>
              </a:spcBef>
              <a:spcAft>
                <a:spcPts val="2400"/>
              </a:spcAft>
              <a:buClr>
                <a:srgbClr val="4E7E74"/>
              </a:buClr>
              <a:defRPr/>
            </a:pPr>
            <a:r>
              <a:rPr lang="en-US" b="1" dirty="0">
                <a:solidFill>
                  <a:srgbClr val="4E7E74"/>
                </a:solidFill>
                <a:latin typeface="Calibri Light" panose="020F0302020204030204" pitchFamily="34" charset="0"/>
                <a:cs typeface="Calibri Light" panose="020F0302020204030204" pitchFamily="34" charset="0"/>
              </a:rPr>
              <a:t>Everyone has something to offer </a:t>
            </a:r>
            <a:r>
              <a:rPr lang="en-US" dirty="0">
                <a:solidFill>
                  <a:prstClr val="black"/>
                </a:solidFill>
                <a:latin typeface="Calibri Light" panose="020F0302020204030204" pitchFamily="34" charset="0"/>
                <a:cs typeface="Calibri Light" panose="020F0302020204030204" pitchFamily="34" charset="0"/>
              </a:rPr>
              <a:t>so be sure they do or help them develop new skills.</a:t>
            </a:r>
          </a:p>
        </p:txBody>
      </p:sp>
    </p:spTree>
    <p:extLst>
      <p:ext uri="{BB962C8B-B14F-4D97-AF65-F5344CB8AC3E}">
        <p14:creationId xmlns:p14="http://schemas.microsoft.com/office/powerpoint/2010/main" val="1722723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Promote </a:t>
            </a:r>
            <a:r>
              <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rPr>
              <a:t>Cognitive Participation</a:t>
            </a:r>
          </a:p>
        </p:txBody>
      </p:sp>
      <p:sp>
        <p:nvSpPr>
          <p:cNvPr id="7" name="Rectangle 6"/>
          <p:cNvSpPr/>
          <p:nvPr/>
        </p:nvSpPr>
        <p:spPr>
          <a:xfrm>
            <a:off x="560320" y="4427621"/>
            <a:ext cx="5946358" cy="1829246"/>
          </a:xfrm>
          <a:prstGeom prst="rect">
            <a:avLst/>
          </a:prstGeom>
          <a:ln w="31750">
            <a:solidFill>
              <a:srgbClr val="4E7E7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Without ownership and a shared mental model for how to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do the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work, the team lacks direction and gets frustrated.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The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loudest voice wins.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641349" y="2356642"/>
            <a:ext cx="11159223" cy="3900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2400"/>
              </a:spcAft>
              <a:buClr>
                <a:srgbClr val="4E7E74"/>
              </a:buClr>
              <a:defRPr/>
            </a:pPr>
            <a:r>
              <a:rPr lang="en-US" dirty="0">
                <a:solidFill>
                  <a:prstClr val="black"/>
                </a:solidFill>
                <a:latin typeface="Calibri Light" panose="020F0302020204030204" pitchFamily="34" charset="0"/>
                <a:cs typeface="Calibri Light" panose="020F0302020204030204" pitchFamily="34" charset="0"/>
              </a:rPr>
              <a:t>Manage conflict in the meeting. No “hall meetings.” </a:t>
            </a:r>
          </a:p>
          <a:p>
            <a:pPr lvl="0">
              <a:spcBef>
                <a:spcPts val="0"/>
              </a:spcBef>
              <a:spcAft>
                <a:spcPts val="2400"/>
              </a:spcAft>
              <a:buClr>
                <a:srgbClr val="4E7E74"/>
              </a:buClr>
              <a:defRPr/>
            </a:pPr>
            <a:r>
              <a:rPr lang="en-US" dirty="0">
                <a:solidFill>
                  <a:prstClr val="black"/>
                </a:solidFill>
                <a:latin typeface="Calibri Light" panose="020F0302020204030204" pitchFamily="34" charset="0"/>
                <a:cs typeface="Calibri Light" panose="020F0302020204030204" pitchFamily="34" charset="0"/>
              </a:rPr>
              <a:t>Use a </a:t>
            </a:r>
            <a:r>
              <a:rPr lang="en-US" b="1" dirty="0">
                <a:solidFill>
                  <a:prstClr val="black"/>
                </a:solidFill>
                <a:latin typeface="Calibri Light" panose="020F0302020204030204" pitchFamily="34" charset="0"/>
                <a:cs typeface="Calibri Light" panose="020F0302020204030204" pitchFamily="34" charset="0"/>
              </a:rPr>
              <a:t>shared mental model </a:t>
            </a:r>
            <a:r>
              <a:rPr lang="en-US" dirty="0">
                <a:solidFill>
                  <a:prstClr val="black"/>
                </a:solidFill>
                <a:latin typeface="Calibri Light" panose="020F0302020204030204" pitchFamily="34" charset="0"/>
                <a:cs typeface="Calibri Light" panose="020F0302020204030204" pitchFamily="34" charset="0"/>
              </a:rPr>
              <a:t>for how the work will be done: </a:t>
            </a:r>
            <a:r>
              <a:rPr lang="en-US" dirty="0" smtClean="0">
                <a:solidFill>
                  <a:prstClr val="black"/>
                </a:solidFill>
                <a:latin typeface="Calibri Light" panose="020F0302020204030204" pitchFamily="34" charset="0"/>
                <a:cs typeface="Calibri Light" panose="020F0302020204030204" pitchFamily="34" charset="0"/>
              </a:rPr>
              <a:t>the Improvement </a:t>
            </a:r>
            <a:r>
              <a:rPr lang="en-US" dirty="0">
                <a:solidFill>
                  <a:prstClr val="black"/>
                </a:solidFill>
                <a:latin typeface="Calibri Light" panose="020F0302020204030204" pitchFamily="34" charset="0"/>
                <a:cs typeface="Calibri Light" panose="020F0302020204030204" pitchFamily="34" charset="0"/>
              </a:rPr>
              <a:t>Process is a highly effective systematic approach.  </a:t>
            </a:r>
            <a:r>
              <a:rPr lang="en-US" dirty="0" smtClean="0">
                <a:solidFill>
                  <a:prstClr val="black"/>
                </a:solidFill>
                <a:latin typeface="Calibri Light" panose="020F0302020204030204" pitchFamily="34" charset="0"/>
                <a:cs typeface="Calibri Light" panose="020F0302020204030204" pitchFamily="34" charset="0"/>
              </a:rPr>
              <a:t>                 </a:t>
            </a:r>
            <a:r>
              <a:rPr lang="en-US" i="1" dirty="0" smtClean="0">
                <a:solidFill>
                  <a:prstClr val="black"/>
                </a:solidFill>
                <a:latin typeface="Calibri Light" panose="020F0302020204030204" pitchFamily="34" charset="0"/>
                <a:cs typeface="Calibri Light" panose="020F0302020204030204" pitchFamily="34" charset="0"/>
              </a:rPr>
              <a:t>Are </a:t>
            </a:r>
            <a:r>
              <a:rPr lang="en-US" i="1" dirty="0">
                <a:solidFill>
                  <a:prstClr val="black"/>
                </a:solidFill>
                <a:latin typeface="Calibri Light" panose="020F0302020204030204" pitchFamily="34" charset="0"/>
                <a:cs typeface="Calibri Light" panose="020F0302020204030204" pitchFamily="34" charset="0"/>
              </a:rPr>
              <a:t>we on the same page?</a:t>
            </a:r>
          </a:p>
        </p:txBody>
      </p:sp>
      <p:pic>
        <p:nvPicPr>
          <p:cNvPr id="9" name="Picture 8" descr="Why Is Membership the Only Relationship? | Spark Consulting"/>
          <p:cNvPicPr>
            <a:picLocks noChangeAspect="1"/>
          </p:cNvPicPr>
          <p:nvPr/>
        </p:nvPicPr>
        <p:blipFill rotWithShape="1">
          <a:blip r:embed="rId4">
            <a:extLst>
              <a:ext uri="{28A0092B-C50C-407E-A947-70E740481C1C}">
                <a14:useLocalDpi xmlns:a14="http://schemas.microsoft.com/office/drawing/2010/main" val="0"/>
              </a:ext>
            </a:extLst>
          </a:blip>
          <a:srcRect l="5160" t="15475" r="5827"/>
          <a:stretch/>
        </p:blipFill>
        <p:spPr>
          <a:xfrm>
            <a:off x="6627197" y="3979055"/>
            <a:ext cx="3989468" cy="2878945"/>
          </a:xfrm>
          <a:prstGeom prst="rect">
            <a:avLst/>
          </a:prstGeom>
        </p:spPr>
      </p:pic>
    </p:spTree>
    <p:extLst>
      <p:ext uri="{BB962C8B-B14F-4D97-AF65-F5344CB8AC3E}">
        <p14:creationId xmlns:p14="http://schemas.microsoft.com/office/powerpoint/2010/main" val="2010478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44073"/>
            <a:ext cx="12192000" cy="806846"/>
          </a:xfrm>
        </p:spPr>
        <p:txBody>
          <a:bodyPr anchor="ctr"/>
          <a:lstStyle/>
          <a:p>
            <a:pPr algn="ctr"/>
            <a:r>
              <a:rPr lang="en-US" b="1" dirty="0" smtClean="0">
                <a:latin typeface="Calibri Light" panose="020F0302020204030204" pitchFamily="34" charset="0"/>
                <a:cs typeface="Calibri Light" panose="020F0302020204030204" pitchFamily="34" charset="0"/>
              </a:rPr>
              <a:t>Quality Improvement Training Agenda </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05429957"/>
              </p:ext>
            </p:extLst>
          </p:nvPr>
        </p:nvGraphicFramePr>
        <p:xfrm>
          <a:off x="894895" y="2450919"/>
          <a:ext cx="10402207" cy="3468454"/>
        </p:xfrm>
        <a:graphic>
          <a:graphicData uri="http://schemas.openxmlformats.org/drawingml/2006/table">
            <a:tbl>
              <a:tblPr firstRow="1" firstCol="1" lastRow="1" lastCol="1" bandRow="1" bandCol="1"/>
              <a:tblGrid>
                <a:gridCol w="1962704">
                  <a:extLst>
                    <a:ext uri="{9D8B030D-6E8A-4147-A177-3AD203B41FA5}">
                      <a16:colId xmlns:a16="http://schemas.microsoft.com/office/drawing/2014/main" val="482979994"/>
                    </a:ext>
                  </a:extLst>
                </a:gridCol>
                <a:gridCol w="8439503">
                  <a:extLst>
                    <a:ext uri="{9D8B030D-6E8A-4147-A177-3AD203B41FA5}">
                      <a16:colId xmlns:a16="http://schemas.microsoft.com/office/drawing/2014/main" val="2719413449"/>
                    </a:ext>
                  </a:extLst>
                </a:gridCol>
              </a:tblGrid>
              <a:tr h="5056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cs typeface="Calibri Light" panose="020F0302020204030204" pitchFamily="34" charset="0"/>
                        </a:rPr>
                        <a:t>3:00-3:05pm</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cs typeface="Calibri Light" panose="020F0302020204030204" pitchFamily="34" charset="0"/>
                        </a:rPr>
                        <a:t>Welcome and Review Agenda</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14617373"/>
                  </a:ext>
                </a:extLst>
              </a:tr>
              <a:tr h="4344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smtClean="0">
                          <a:solidFill>
                            <a:schemeClr val="tx1"/>
                          </a:solidFill>
                          <a:effectLst/>
                          <a:latin typeface="Calibri Light" panose="020F0302020204030204" pitchFamily="34" charset="0"/>
                          <a:cs typeface="Calibri Light" panose="020F0302020204030204" pitchFamily="34" charset="0"/>
                        </a:rPr>
                        <a:t>3:05-3:15pm</a:t>
                      </a:r>
                      <a:r>
                        <a:rPr lang="en-US" sz="2400" baseline="0" dirty="0" smtClean="0">
                          <a:solidFill>
                            <a:schemeClr val="tx1"/>
                          </a:solidFill>
                          <a:effectLst/>
                          <a:latin typeface="Calibri Light" panose="020F0302020204030204" pitchFamily="34" charset="0"/>
                          <a:cs typeface="Calibri Light" panose="020F0302020204030204" pitchFamily="34" charset="0"/>
                        </a:rPr>
                        <a:t> </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smtClean="0">
                          <a:solidFill>
                            <a:schemeClr val="tx1"/>
                          </a:solidFill>
                          <a:effectLst/>
                          <a:latin typeface="Calibri Light" panose="020F0302020204030204" pitchFamily="34" charset="0"/>
                          <a:cs typeface="Calibri Light" panose="020F0302020204030204" pitchFamily="34" charset="0"/>
                        </a:rPr>
                        <a:t>Foundation for Effective</a:t>
                      </a:r>
                      <a:r>
                        <a:rPr lang="en-US" sz="2400" baseline="0" dirty="0" smtClean="0">
                          <a:solidFill>
                            <a:schemeClr val="tx1"/>
                          </a:solidFill>
                          <a:effectLst/>
                          <a:latin typeface="Calibri Light" panose="020F0302020204030204" pitchFamily="34" charset="0"/>
                          <a:cs typeface="Calibri Light" panose="020F0302020204030204" pitchFamily="34" charset="0"/>
                        </a:rPr>
                        <a:t> Meetings</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83619677"/>
                  </a:ext>
                </a:extLst>
              </a:tr>
              <a:tr h="5056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cs typeface="Calibri Light" panose="020F0302020204030204" pitchFamily="34" charset="0"/>
                        </a:rPr>
                        <a:t>3:15-3:35pm</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smtClean="0">
                          <a:solidFill>
                            <a:schemeClr val="tx1"/>
                          </a:solidFill>
                          <a:effectLst/>
                          <a:latin typeface="Calibri Light" panose="020F0302020204030204" pitchFamily="34" charset="0"/>
                          <a:cs typeface="Calibri Light" panose="020F0302020204030204" pitchFamily="34" charset="0"/>
                        </a:rPr>
                        <a:t>How to Make Your Team Work</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08449619"/>
                  </a:ext>
                </a:extLst>
              </a:tr>
              <a:tr h="5056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cs typeface="Calibri Light" panose="020F0302020204030204" pitchFamily="34" charset="0"/>
                        </a:rPr>
                        <a:t>3:35-3:50pm</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smtClean="0">
                          <a:solidFill>
                            <a:schemeClr val="tx1"/>
                          </a:solidFill>
                          <a:effectLst/>
                          <a:latin typeface="Calibri Light" panose="020F0302020204030204" pitchFamily="34" charset="0"/>
                          <a:cs typeface="Calibri Light" panose="020F0302020204030204" pitchFamily="34" charset="0"/>
                        </a:rPr>
                        <a:t>Communication Plan and Stakeholder Analysis</a:t>
                      </a:r>
                      <a:r>
                        <a:rPr lang="en-US" sz="2400" b="1" i="1" baseline="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US" sz="2400" b="1" i="1"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0493117"/>
                  </a:ext>
                </a:extLst>
              </a:tr>
              <a:tr h="505666">
                <a:tc>
                  <a:txBody>
                    <a:body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3:50-4:00pm</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Activity:</a:t>
                      </a:r>
                      <a:r>
                        <a:rPr lang="en-US" sz="2400" baseline="0" dirty="0" smtClean="0">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400" dirty="0" smtClean="0">
                          <a:solidFill>
                            <a:schemeClr val="tx1"/>
                          </a:solidFill>
                          <a:effectLst/>
                          <a:latin typeface="Calibri Light" panose="020F0302020204030204" pitchFamily="34" charset="0"/>
                          <a:cs typeface="Calibri Light" panose="020F0302020204030204" pitchFamily="34" charset="0"/>
                        </a:rPr>
                        <a:t>Stakeholder Analysis and Communication Plan</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713004"/>
                  </a:ext>
                </a:extLst>
              </a:tr>
              <a:tr h="5056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cs typeface="Calibri Light" panose="020F0302020204030204" pitchFamily="34" charset="0"/>
                        </a:rPr>
                        <a:t>4:00-4:10pm</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smtClean="0">
                          <a:solidFill>
                            <a:schemeClr val="tx1"/>
                          </a:solidFill>
                          <a:effectLst/>
                          <a:latin typeface="Calibri Light" panose="020F0302020204030204" pitchFamily="34" charset="0"/>
                          <a:cs typeface="Calibri Light" panose="020F0302020204030204" pitchFamily="34" charset="0"/>
                        </a:rPr>
                        <a:t>Introduction to Playbooks</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1802752"/>
                  </a:ext>
                </a:extLst>
              </a:tr>
              <a:tr h="5056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1000"/>
                        </a:spcAft>
                      </a:pPr>
                      <a:r>
                        <a:rPr lang="en-US" sz="2400" dirty="0" smtClean="0">
                          <a:solidFill>
                            <a:schemeClr val="tx1"/>
                          </a:solidFill>
                          <a:effectLst/>
                          <a:latin typeface="Calibri Light" panose="020F0302020204030204" pitchFamily="34" charset="0"/>
                          <a:cs typeface="Calibri Light" panose="020F0302020204030204" pitchFamily="34" charset="0"/>
                        </a:rPr>
                        <a:t>4:10-4:15pm</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smtClean="0">
                          <a:solidFill>
                            <a:schemeClr val="tx1"/>
                          </a:solidFill>
                          <a:effectLst/>
                          <a:latin typeface="Calibri Light" panose="020F0302020204030204" pitchFamily="34" charset="0"/>
                          <a:cs typeface="Calibri Light" panose="020F0302020204030204" pitchFamily="34" charset="0"/>
                        </a:rPr>
                        <a:t>Wrap Up, Next Steps, and Evaluation </a:t>
                      </a:r>
                      <a:endParaRPr lang="en-US" sz="240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75579723"/>
                  </a:ext>
                </a:extLst>
              </a:tr>
            </a:tbl>
          </a:graphicData>
        </a:graphic>
      </p:graphicFrame>
    </p:spTree>
    <p:extLst>
      <p:ext uri="{BB962C8B-B14F-4D97-AF65-F5344CB8AC3E}">
        <p14:creationId xmlns:p14="http://schemas.microsoft.com/office/powerpoint/2010/main" val="795335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Engage in </a:t>
            </a:r>
            <a:r>
              <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rPr>
              <a:t>Collective Action</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36027" y="2356642"/>
            <a:ext cx="11119946" cy="42943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defRPr/>
            </a:pPr>
            <a:r>
              <a:rPr kumimoji="0" lang="en-US" sz="24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Collective action is the operational work</a:t>
            </a:r>
            <a:r>
              <a:rPr kumimoji="0" lang="en-US" sz="2400" b="0"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of teams</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important to have a shared mental model, a systematic approach— Improvement Ramp!</a:t>
            </a:r>
          </a:p>
          <a:p>
            <a:pPr lvl="0">
              <a:spcBef>
                <a:spcPts val="0"/>
              </a:spcBef>
              <a:spcAft>
                <a:spcPts val="600"/>
              </a:spcAft>
              <a:buClr>
                <a:srgbClr val="4E7E74"/>
              </a:buClr>
              <a:defRPr/>
            </a:pPr>
            <a:r>
              <a:rPr lang="en-US" sz="2400" dirty="0">
                <a:solidFill>
                  <a:prstClr val="black"/>
                </a:solidFill>
                <a:latin typeface="Calibri Light" panose="020F0302020204030204" pitchFamily="34" charset="0"/>
                <a:cs typeface="Calibri Light" panose="020F0302020204030204" pitchFamily="34" charset="0"/>
              </a:rPr>
              <a:t>The team is delving into the work, “in the weeds” of change, which is always more detailed oriented than people expect. </a:t>
            </a:r>
          </a:p>
          <a:p>
            <a:pPr lvl="0">
              <a:spcBef>
                <a:spcPts val="0"/>
              </a:spcBef>
              <a:spcAft>
                <a:spcPts val="600"/>
              </a:spcAft>
              <a:buClr>
                <a:srgbClr val="4E7E74"/>
              </a:buClr>
              <a:defRPr/>
            </a:pPr>
            <a:r>
              <a:rPr lang="en-US" sz="2400" i="1" dirty="0">
                <a:solidFill>
                  <a:prstClr val="black"/>
                </a:solidFill>
                <a:latin typeface="Calibri Light" panose="020F0302020204030204" pitchFamily="34" charset="0"/>
                <a:cs typeface="Calibri Light" panose="020F0302020204030204" pitchFamily="34" charset="0"/>
              </a:rPr>
              <a:t>What does the data tell us? Is it valid? Is this the right specific aim?</a:t>
            </a:r>
          </a:p>
          <a:p>
            <a:pPr lvl="0">
              <a:spcBef>
                <a:spcPts val="0"/>
              </a:spcBef>
              <a:spcAft>
                <a:spcPts val="600"/>
              </a:spcAft>
              <a:buClr>
                <a:srgbClr val="4E7E74"/>
              </a:buClr>
              <a:defRPr/>
            </a:pPr>
            <a:r>
              <a:rPr lang="en-US" sz="2400" dirty="0">
                <a:solidFill>
                  <a:prstClr val="black"/>
                </a:solidFill>
                <a:latin typeface="Calibri Light" panose="020F0302020204030204" pitchFamily="34" charset="0"/>
                <a:cs typeface="Calibri Light" panose="020F0302020204030204" pitchFamily="34" charset="0"/>
              </a:rPr>
              <a:t>Trust each other’s expertise and commitment, are accountable for assigned tasks.  Progress is being made. </a:t>
            </a:r>
            <a:r>
              <a:rPr lang="en-US" sz="2400" i="1" dirty="0">
                <a:solidFill>
                  <a:prstClr val="black"/>
                </a:solidFill>
                <a:latin typeface="Calibri Light" panose="020F0302020204030204" pitchFamily="34" charset="0"/>
                <a:cs typeface="Calibri Light" panose="020F0302020204030204" pitchFamily="34" charset="0"/>
              </a:rPr>
              <a:t>Is everyone engaged?</a:t>
            </a:r>
          </a:p>
          <a:p>
            <a:pPr lvl="0">
              <a:spcBef>
                <a:spcPts val="0"/>
              </a:spcBef>
              <a:spcAft>
                <a:spcPts val="600"/>
              </a:spcAft>
              <a:buClr>
                <a:srgbClr val="4E7E74"/>
              </a:buClr>
              <a:defRPr/>
            </a:pPr>
            <a:r>
              <a:rPr lang="en-US" sz="2400" dirty="0">
                <a:solidFill>
                  <a:prstClr val="black"/>
                </a:solidFill>
                <a:latin typeface="Calibri Light" panose="020F0302020204030204" pitchFamily="34" charset="0"/>
                <a:cs typeface="Calibri Light" panose="020F0302020204030204" pitchFamily="34" charset="0"/>
              </a:rPr>
              <a:t>Split up the work as needed: </a:t>
            </a:r>
            <a:r>
              <a:rPr lang="en-US" sz="2400" i="1" dirty="0">
                <a:solidFill>
                  <a:prstClr val="black"/>
                </a:solidFill>
                <a:latin typeface="Calibri Light" panose="020F0302020204030204" pitchFamily="34" charset="0"/>
                <a:cs typeface="Calibri Light" panose="020F0302020204030204" pitchFamily="34" charset="0"/>
              </a:rPr>
              <a:t>Are the right people doing the right tasks? </a:t>
            </a:r>
          </a:p>
          <a:p>
            <a:pPr lvl="0">
              <a:spcBef>
                <a:spcPts val="0"/>
              </a:spcBef>
              <a:spcAft>
                <a:spcPts val="600"/>
              </a:spcAft>
              <a:buClr>
                <a:srgbClr val="4E7E74"/>
              </a:buClr>
              <a:defRPr/>
            </a:pPr>
            <a:r>
              <a:rPr lang="en-US" sz="2400" dirty="0">
                <a:solidFill>
                  <a:prstClr val="black"/>
                </a:solidFill>
                <a:latin typeface="Calibri Light" panose="020F0302020204030204" pitchFamily="34" charset="0"/>
                <a:cs typeface="Calibri Light" panose="020F0302020204030204" pitchFamily="34" charset="0"/>
              </a:rPr>
              <a:t>Develop new skills as needed. The team has access to resources: technology, time, data, key personnel (like IT) — managing up to get it.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52471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08815"/>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Engage in </a:t>
            </a:r>
            <a:r>
              <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rPr>
              <a:t>Collective Action</a:t>
            </a:r>
            <a:endParaRPr kumimoji="0" lang="en-US" sz="88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5" name="Picture 4" descr="Creative Explorer: How Microsoft (possibly) changed its ..."/>
          <p:cNvPicPr>
            <a:picLocks noChangeAspect="1"/>
          </p:cNvPicPr>
          <p:nvPr/>
        </p:nvPicPr>
        <p:blipFill rotWithShape="1">
          <a:blip r:embed="rId3" cstate="print">
            <a:extLst>
              <a:ext uri="{28A0092B-C50C-407E-A947-70E740481C1C}">
                <a14:useLocalDpi xmlns:a14="http://schemas.microsoft.com/office/drawing/2010/main" val="0"/>
              </a:ext>
            </a:extLst>
          </a:blip>
          <a:srcRect t="9418" b="15569"/>
          <a:stretch/>
        </p:blipFill>
        <p:spPr>
          <a:xfrm>
            <a:off x="7780587" y="2894264"/>
            <a:ext cx="3801812" cy="2554545"/>
          </a:xfrm>
          <a:prstGeom prst="rect">
            <a:avLst/>
          </a:prstGeom>
        </p:spPr>
      </p:pic>
      <p:sp>
        <p:nvSpPr>
          <p:cNvPr id="6" name="Rectangle 5"/>
          <p:cNvSpPr/>
          <p:nvPr/>
        </p:nvSpPr>
        <p:spPr>
          <a:xfrm>
            <a:off x="609598" y="2894264"/>
            <a:ext cx="6806085" cy="2554545"/>
          </a:xfrm>
          <a:prstGeom prst="rect">
            <a:avLst/>
          </a:prstGeom>
          <a:ln w="31750">
            <a:solidFill>
              <a:srgbClr val="4E7E7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If some people are doing all of the work, some are not doing their share, if the systematic approach isn’t used, if resources are not available—trust erodes and work doesn’t get done.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27755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Practice </a:t>
            </a:r>
            <a:r>
              <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rPr>
              <a:t>Reflexive Monitoring</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1" i="0"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rPr>
              <a:t>Reflexive Monitoring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the </a:t>
            </a:r>
            <a:r>
              <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appraisal work</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that people do to assess and understand how change is working. It does not end.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team measures and tracks results, talk about spread to other parts of the organization. </a:t>
            </a:r>
            <a:r>
              <a:rPr kumimoji="0" lang="en-US" sz="3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Is this working out?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As they evaluate the work, they may make changes to refine it, or to adapt it to other settings. </a:t>
            </a:r>
            <a:r>
              <a:rPr kumimoji="0" lang="en-US" sz="3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fine-tuning do we need to do to make sure it is sustainable? </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appraisal is both personal as well as collective.  Individuals may express personal pride in what they’ve learned, the team as a whole might feel good, and see growth in their ability to work as a team. Their efforts were worthwhile. </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32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 </a:t>
            </a:r>
            <a:r>
              <a:rPr kumimoji="0" lang="en-US" sz="3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make a good team.  I got a lot out of this.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302517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3189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Practice </a:t>
            </a:r>
            <a:r>
              <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rPr>
              <a:t>Reflexive Monitoring</a:t>
            </a:r>
            <a:endParaRPr kumimoji="0" lang="en-US" sz="88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Rectangle 4"/>
          <p:cNvSpPr/>
          <p:nvPr/>
        </p:nvSpPr>
        <p:spPr>
          <a:xfrm>
            <a:off x="609599" y="2940430"/>
            <a:ext cx="3790952" cy="3046988"/>
          </a:xfrm>
          <a:prstGeom prst="rect">
            <a:avLst/>
          </a:prstGeom>
          <a:ln w="31750">
            <a:solidFill>
              <a:srgbClr val="4E7E7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Without reflexive monitoring, the work cannot </a:t>
            </a:r>
            <a:r>
              <a:rPr kumimoji="0" lang="en-US" sz="32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spread</a:t>
            </a: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 be sustained, </a:t>
            </a:r>
            <a:r>
              <a:rPr kumimoji="0" lang="en-US" sz="32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or be </a:t>
            </a: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revised/improved </a:t>
            </a:r>
            <a:r>
              <a:rPr kumimoji="0" lang="en-US" sz="32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as </a:t>
            </a:r>
            <a:r>
              <a:rPr kumimoji="0" 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needed.</a:t>
            </a:r>
          </a:p>
        </p:txBody>
      </p:sp>
      <p:pic>
        <p:nvPicPr>
          <p:cNvPr id="6" name="Picture 5"/>
          <p:cNvPicPr>
            <a:picLocks noChangeAspect="1"/>
          </p:cNvPicPr>
          <p:nvPr/>
        </p:nvPicPr>
        <p:blipFill>
          <a:blip r:embed="rId3"/>
          <a:stretch>
            <a:fillRect/>
          </a:stretch>
        </p:blipFill>
        <p:spPr>
          <a:xfrm>
            <a:off x="4591050" y="2747200"/>
            <a:ext cx="6991349" cy="34334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050982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Sources of Conflict</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599" y="2356642"/>
            <a:ext cx="10972801" cy="39240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b="1" dirty="0" smtClean="0">
                <a:solidFill>
                  <a:srgbClr val="4E7E74"/>
                </a:solidFill>
                <a:latin typeface="Calibri Light" panose="020F0302020204030204" pitchFamily="34" charset="0"/>
                <a:cs typeface="Calibri Light" panose="020F0302020204030204" pitchFamily="34" charset="0"/>
              </a:rPr>
              <a:t>Lack of Coherence</a:t>
            </a:r>
          </a:p>
          <a:p>
            <a:pPr lvl="1">
              <a:spcBef>
                <a:spcPts val="0"/>
              </a:spcBef>
              <a:buClr>
                <a:srgbClr val="4E7E74"/>
              </a:buClr>
              <a:buFont typeface="Wingdings" panose="05000000000000000000" pitchFamily="2" charset="2"/>
              <a:buChar char="Ø"/>
            </a:pPr>
            <a:r>
              <a:rPr lang="en-US" sz="2400" dirty="0" smtClean="0">
                <a:solidFill>
                  <a:prstClr val="black"/>
                </a:solidFill>
                <a:latin typeface="Calibri Light" panose="020F0302020204030204" pitchFamily="34" charset="0"/>
                <a:cs typeface="Calibri Light" panose="020F0302020204030204" pitchFamily="34" charset="0"/>
              </a:rPr>
              <a:t>I don’t know who is in charge. I don’t understand the purpose. I don’t know what is expected. I don’t value this. </a:t>
            </a:r>
          </a:p>
          <a:p>
            <a:pPr marL="0" indent="0">
              <a:spcBef>
                <a:spcPts val="0"/>
              </a:spcBef>
              <a:buFont typeface="Arial"/>
              <a:buNone/>
            </a:pPr>
            <a:endParaRPr lang="en-US" sz="2800" dirty="0" smtClean="0">
              <a:solidFill>
                <a:prstClr val="black"/>
              </a:solidFill>
              <a:latin typeface="Calibri Light" panose="020F0302020204030204" pitchFamily="34" charset="0"/>
              <a:cs typeface="Calibri Light" panose="020F0302020204030204" pitchFamily="34" charset="0"/>
            </a:endParaRPr>
          </a:p>
          <a:p>
            <a:pPr marL="0" lvl="1" indent="0">
              <a:spcBef>
                <a:spcPts val="0"/>
              </a:spcBef>
              <a:buFont typeface="Arial"/>
              <a:buNone/>
            </a:pPr>
            <a:r>
              <a:rPr lang="en-US" sz="3200" b="1" dirty="0" smtClean="0">
                <a:solidFill>
                  <a:srgbClr val="4E7E74"/>
                </a:solidFill>
                <a:latin typeface="Calibri Light" panose="020F0302020204030204" pitchFamily="34" charset="0"/>
                <a:cs typeface="Calibri Light" panose="020F0302020204030204" pitchFamily="34" charset="0"/>
              </a:rPr>
              <a:t>Lack of Relational Work/Cognitive Participation</a:t>
            </a:r>
          </a:p>
          <a:p>
            <a:pPr marL="857250" lvl="2" indent="-457200">
              <a:spcBef>
                <a:spcPts val="0"/>
              </a:spcBef>
              <a:buClr>
                <a:srgbClr val="4E7E74"/>
              </a:buClr>
              <a:buFont typeface="Wingdings" panose="05000000000000000000" pitchFamily="2" charset="2"/>
              <a:buChar char="Ø"/>
            </a:pPr>
            <a:r>
              <a:rPr lang="en-US" dirty="0" smtClean="0">
                <a:solidFill>
                  <a:prstClr val="black"/>
                </a:solidFill>
                <a:latin typeface="Calibri Light" panose="020F0302020204030204" pitchFamily="34" charset="0"/>
                <a:cs typeface="Calibri Light" panose="020F0302020204030204" pitchFamily="34" charset="0"/>
              </a:rPr>
              <a:t>No ownership. Not on the same page. No shared mental model of how to do the work. Jumping to solutions before determining what the issue is. No direction. Too many loud voices. I don’t know where I fit in. Insecurity about being a team member. </a:t>
            </a:r>
          </a:p>
          <a:p>
            <a:pPr lvl="1">
              <a:spcBef>
                <a:spcPts val="0"/>
              </a:spcBef>
            </a:pPr>
            <a:endParaRPr lang="en-US" dirty="0">
              <a:solidFill>
                <a:prstClr val="black"/>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841124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Sources of Conflict</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599" y="2356642"/>
            <a:ext cx="10972801" cy="36073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buFont typeface="Arial"/>
              <a:buNone/>
            </a:pPr>
            <a:r>
              <a:rPr lang="en-US" sz="3200" b="1" dirty="0" smtClean="0">
                <a:solidFill>
                  <a:srgbClr val="4E7E74"/>
                </a:solidFill>
                <a:latin typeface="Calibri Light" panose="020F0302020204030204" pitchFamily="34" charset="0"/>
                <a:cs typeface="Calibri Light" panose="020F0302020204030204" pitchFamily="34" charset="0"/>
              </a:rPr>
              <a:t>Lack of Collective Action</a:t>
            </a:r>
          </a:p>
          <a:p>
            <a:pPr lvl="1" indent="-457200">
              <a:spcBef>
                <a:spcPts val="0"/>
              </a:spcBef>
              <a:buClr>
                <a:srgbClr val="4E7E74"/>
              </a:buClr>
              <a:buFont typeface="Wingdings" panose="05000000000000000000" pitchFamily="2" charset="2"/>
              <a:buChar char="Ø"/>
            </a:pPr>
            <a:r>
              <a:rPr lang="en-US" sz="2400" dirty="0" smtClean="0">
                <a:solidFill>
                  <a:prstClr val="black"/>
                </a:solidFill>
                <a:latin typeface="Calibri Light" panose="020F0302020204030204" pitchFamily="34" charset="0"/>
                <a:cs typeface="Calibri Light" panose="020F0302020204030204" pitchFamily="34" charset="0"/>
              </a:rPr>
              <a:t>Insufficient resources and administrative support. Failure to use shared mental model/systematic approach. Wrong set of skills/won’t develop new ones.              Slackers and the overworked. Lack of engagement.</a:t>
            </a:r>
          </a:p>
          <a:p>
            <a:pPr marL="285750" lvl="1" indent="0">
              <a:spcBef>
                <a:spcPts val="0"/>
              </a:spcBef>
              <a:buFont typeface="Arial"/>
              <a:buNone/>
            </a:pPr>
            <a:r>
              <a:rPr lang="en-US" dirty="0" smtClean="0">
                <a:solidFill>
                  <a:prstClr val="black"/>
                </a:solidFill>
                <a:latin typeface="Calibri Light" panose="020F0302020204030204" pitchFamily="34" charset="0"/>
                <a:cs typeface="Calibri Light" panose="020F0302020204030204" pitchFamily="34" charset="0"/>
              </a:rPr>
              <a:t> </a:t>
            </a:r>
          </a:p>
          <a:p>
            <a:pPr marL="0" lvl="1" indent="0">
              <a:spcBef>
                <a:spcPts val="0"/>
              </a:spcBef>
              <a:buFont typeface="Arial"/>
              <a:buNone/>
            </a:pPr>
            <a:r>
              <a:rPr lang="en-US" sz="3200" b="1" dirty="0" smtClean="0">
                <a:solidFill>
                  <a:srgbClr val="4E7E74"/>
                </a:solidFill>
                <a:latin typeface="Calibri Light" panose="020F0302020204030204" pitchFamily="34" charset="0"/>
                <a:cs typeface="Calibri Light" panose="020F0302020204030204" pitchFamily="34" charset="0"/>
              </a:rPr>
              <a:t>Lack of Reflexive Monitoring</a:t>
            </a:r>
          </a:p>
          <a:p>
            <a:pPr lvl="1" indent="-457200">
              <a:spcBef>
                <a:spcPts val="0"/>
              </a:spcBef>
              <a:buClr>
                <a:srgbClr val="4E7E74"/>
              </a:buClr>
              <a:buFont typeface="Wingdings" panose="05000000000000000000" pitchFamily="2" charset="2"/>
              <a:buChar char="Ø"/>
            </a:pPr>
            <a:r>
              <a:rPr lang="en-US" sz="2400" dirty="0" smtClean="0">
                <a:solidFill>
                  <a:prstClr val="black"/>
                </a:solidFill>
                <a:latin typeface="Calibri Light" panose="020F0302020204030204" pitchFamily="34" charset="0"/>
                <a:cs typeface="Calibri Light" panose="020F0302020204030204" pitchFamily="34" charset="0"/>
              </a:rPr>
              <a:t>No tracking. Pilot becomes policy without testing spread. No sense of accomplishment —I wasted my time.</a:t>
            </a:r>
          </a:p>
          <a:p>
            <a:pPr marL="0" lvl="1" indent="0">
              <a:spcBef>
                <a:spcPts val="0"/>
              </a:spcBef>
              <a:buFont typeface="Arial"/>
              <a:buNone/>
            </a:pPr>
            <a:endParaRPr lang="en-US" dirty="0" smtClean="0">
              <a:solidFill>
                <a:prstClr val="black"/>
              </a:solidFill>
              <a:latin typeface="Calibri Light" panose="020F0302020204030204" pitchFamily="34" charset="0"/>
              <a:cs typeface="Calibri Light" panose="020F0302020204030204" pitchFamily="34" charset="0"/>
            </a:endParaRPr>
          </a:p>
          <a:p>
            <a:pPr lvl="1">
              <a:spcBef>
                <a:spcPts val="0"/>
              </a:spcBef>
            </a:pPr>
            <a:endParaRPr lang="en-US" dirty="0">
              <a:solidFill>
                <a:prstClr val="black"/>
              </a:solidFill>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36468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43" y="1968356"/>
            <a:ext cx="6308436" cy="2852737"/>
          </a:xfrm>
        </p:spPr>
        <p:txBody>
          <a:bodyPr anchor="ctr"/>
          <a:lstStyle/>
          <a:p>
            <a:pPr algn="ctr"/>
            <a:r>
              <a:rPr lang="en-US" sz="4800" b="1" dirty="0">
                <a:latin typeface="Calibri Light" panose="020F0302020204030204" pitchFamily="34" charset="0"/>
                <a:cs typeface="Calibri Light" panose="020F0302020204030204" pitchFamily="34" charset="0"/>
              </a:rPr>
              <a:t>Developing a </a:t>
            </a:r>
            <a:r>
              <a:rPr lang="en-US" sz="4800" b="1" dirty="0" smtClean="0">
                <a:latin typeface="Calibri Light" panose="020F0302020204030204" pitchFamily="34" charset="0"/>
                <a:cs typeface="Calibri Light" panose="020F0302020204030204" pitchFamily="34" charset="0"/>
              </a:rPr>
              <a:t> Stakeholder Analysis &amp; Communication </a:t>
            </a:r>
            <a:r>
              <a:rPr lang="en-US" sz="4800" b="1" dirty="0">
                <a:latin typeface="Calibri Light" panose="020F0302020204030204" pitchFamily="34" charset="0"/>
                <a:cs typeface="Calibri Light" panose="020F0302020204030204" pitchFamily="34" charset="0"/>
              </a:rPr>
              <a:t>Plan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4" descr="Transparent Communication - Toward a Respectful Work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572" y="752387"/>
            <a:ext cx="6105612" cy="610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73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Why do you need a plan to engage and communicate with stakeholders?</a:t>
            </a:r>
            <a:endPar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3043003"/>
            <a:ext cx="10972800" cy="321386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Control the narrative: drive the story of the work you are doing by being proactive; don’t leave it to others to guess.  </a:t>
            </a:r>
          </a:p>
          <a:p>
            <a:pPr marL="228600" marR="0" lvl="0" indent="-228600" algn="l" defTabSz="9144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Communicate on a regular basis with stakeholders in different parts of your organization</a:t>
            </a:r>
          </a:p>
          <a:p>
            <a:pPr marL="228600" marR="0" lvl="0" indent="-228600" algn="l" defTabSz="9144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Make sure that the group implementing the innovation shares a consistent message</a:t>
            </a:r>
          </a:p>
          <a:p>
            <a:pPr marL="228600" marR="0" lvl="0" indent="-228600" algn="l" defTabSz="9144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Anticipate/address concerns, questions and challenges.  </a:t>
            </a:r>
          </a:p>
          <a:p>
            <a:pPr marL="228600" marR="0" lvl="0" indent="-228600" algn="l" defTabSz="9144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016771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Step 1. Identify stakeholders</a:t>
            </a:r>
            <a:endPar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56643"/>
            <a:ext cx="10972800" cy="406350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1800"/>
              </a:spcAft>
              <a:buClr>
                <a:srgbClr val="008558"/>
              </a:buClr>
              <a:buSzTx/>
              <a:buFont typeface="Arial" panose="020B0604020202020204" pitchFamily="34" charset="0"/>
              <a:buNone/>
              <a:tabLst/>
              <a:defRPr/>
            </a:pPr>
            <a:r>
              <a:rPr kumimoji="0" lang="en-US" sz="3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A stakeholder is someone/some department who has something to gain or lose when change is introduced. </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is currently involved in the work that will change? </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currently oversees this work?  Who currently is accountable for the outcomes of the work? </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will be affected by changing how this work is done and how? New roles?  New workflows? New responsibilities?</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departments or sites need to be involved?  Who are their leaders and how to you get to them? (Site Directors, HR, IT, etc.)</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is the opinion of the stakeholders regarding the planned change: Against? Supportive? Doesn’t matter one way or the other. </a:t>
            </a:r>
            <a:endParaRPr kumimoji="0" lang="en-US" sz="33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90007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275471" y="2061039"/>
          <a:ext cx="9603787" cy="4014693"/>
        </p:xfrm>
        <a:graphic>
          <a:graphicData uri="http://schemas.openxmlformats.org/drawingml/2006/table">
            <a:tbl>
              <a:tblPr firstRow="1" bandRow="1">
                <a:tableStyleId>{5C22544A-7EE6-4342-B048-85BDC9FD1C3A}</a:tableStyleId>
              </a:tblPr>
              <a:tblGrid>
                <a:gridCol w="2332552">
                  <a:extLst>
                    <a:ext uri="{9D8B030D-6E8A-4147-A177-3AD203B41FA5}">
                      <a16:colId xmlns:a16="http://schemas.microsoft.com/office/drawing/2014/main" val="1613893366"/>
                    </a:ext>
                  </a:extLst>
                </a:gridCol>
                <a:gridCol w="1454247">
                  <a:extLst>
                    <a:ext uri="{9D8B030D-6E8A-4147-A177-3AD203B41FA5}">
                      <a16:colId xmlns:a16="http://schemas.microsoft.com/office/drawing/2014/main" val="3958312438"/>
                    </a:ext>
                  </a:extLst>
                </a:gridCol>
                <a:gridCol w="1454247">
                  <a:extLst>
                    <a:ext uri="{9D8B030D-6E8A-4147-A177-3AD203B41FA5}">
                      <a16:colId xmlns:a16="http://schemas.microsoft.com/office/drawing/2014/main" val="270824005"/>
                    </a:ext>
                  </a:extLst>
                </a:gridCol>
                <a:gridCol w="1454247">
                  <a:extLst>
                    <a:ext uri="{9D8B030D-6E8A-4147-A177-3AD203B41FA5}">
                      <a16:colId xmlns:a16="http://schemas.microsoft.com/office/drawing/2014/main" val="44111951"/>
                    </a:ext>
                  </a:extLst>
                </a:gridCol>
                <a:gridCol w="1454247">
                  <a:extLst>
                    <a:ext uri="{9D8B030D-6E8A-4147-A177-3AD203B41FA5}">
                      <a16:colId xmlns:a16="http://schemas.microsoft.com/office/drawing/2014/main" val="668768874"/>
                    </a:ext>
                  </a:extLst>
                </a:gridCol>
                <a:gridCol w="1454247">
                  <a:extLst>
                    <a:ext uri="{9D8B030D-6E8A-4147-A177-3AD203B41FA5}">
                      <a16:colId xmlns:a16="http://schemas.microsoft.com/office/drawing/2014/main" val="203286278"/>
                    </a:ext>
                  </a:extLst>
                </a:gridCol>
              </a:tblGrid>
              <a:tr h="722853">
                <a:tc>
                  <a:txBody>
                    <a:bodyPr/>
                    <a:lstStyle/>
                    <a:p>
                      <a:pPr marL="0" marR="0">
                        <a:lnSpc>
                          <a:spcPct val="10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Stakeholder</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tc>
                <a:tc>
                  <a:txBody>
                    <a:bodyPr/>
                    <a:lstStyle/>
                    <a:p>
                      <a:pPr marL="0" marR="0">
                        <a:lnSpc>
                          <a:spcPct val="10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Strongly against</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tc>
                <a:tc>
                  <a:txBody>
                    <a:bodyPr/>
                    <a:lstStyle/>
                    <a:p>
                      <a:pPr marL="0" marR="0">
                        <a:lnSpc>
                          <a:spcPct val="10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Moderately against</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tc>
                <a:tc>
                  <a:txBody>
                    <a:bodyPr/>
                    <a:lstStyle/>
                    <a:p>
                      <a:pPr marL="0" marR="0">
                        <a:lnSpc>
                          <a:spcPct val="10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Neutral</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tc>
                <a:tc>
                  <a:txBody>
                    <a:bodyPr/>
                    <a:lstStyle/>
                    <a:p>
                      <a:pPr marL="0" marR="0">
                        <a:lnSpc>
                          <a:spcPct val="10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Moderately supportive</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tc>
                <a:tc>
                  <a:txBody>
                    <a:bodyPr/>
                    <a:lstStyle/>
                    <a:p>
                      <a:pPr marL="0" marR="0">
                        <a:lnSpc>
                          <a:spcPct val="10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Strongly supportive</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tc>
                <a:extLst>
                  <a:ext uri="{0D108BD9-81ED-4DB2-BD59-A6C34878D82A}">
                    <a16:rowId xmlns:a16="http://schemas.microsoft.com/office/drawing/2014/main" val="1218165821"/>
                  </a:ext>
                </a:extLst>
              </a:tr>
              <a:tr h="498708">
                <a:tc>
                  <a:txBody>
                    <a:bodyPr/>
                    <a:lstStyle/>
                    <a:p>
                      <a:pPr marL="0" marR="0">
                        <a:lnSpc>
                          <a:spcPct val="15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Providers</a:t>
                      </a:r>
                      <a:r>
                        <a:rPr lang="en-US" sz="2000" dirty="0">
                          <a:effectLst/>
                          <a:latin typeface="Calibri Light" panose="020F0302020204030204" pitchFamily="34" charset="0"/>
                          <a:cs typeface="Calibri Light" panose="020F0302020204030204" pitchFamily="34" charset="0"/>
                        </a:rPr>
                        <a:t> </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dirty="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C</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D</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extLst>
                  <a:ext uri="{0D108BD9-81ED-4DB2-BD59-A6C34878D82A}">
                    <a16:rowId xmlns:a16="http://schemas.microsoft.com/office/drawing/2014/main" val="184761667"/>
                  </a:ext>
                </a:extLst>
              </a:tr>
              <a:tr h="498708">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IT</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C</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D</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dirty="0">
                        <a:effectLst/>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3996746379"/>
                  </a:ext>
                </a:extLst>
              </a:tr>
              <a:tr h="498708">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HR</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C D</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dirty="0">
                        <a:effectLst/>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923856841"/>
                  </a:ext>
                </a:extLst>
              </a:tr>
              <a:tr h="498708">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Nursing</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C </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D</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extLst>
                  <a:ext uri="{0D108BD9-81ED-4DB2-BD59-A6C34878D82A}">
                    <a16:rowId xmlns:a16="http://schemas.microsoft.com/office/drawing/2014/main" val="3424345690"/>
                  </a:ext>
                </a:extLst>
              </a:tr>
              <a:tr h="498708">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Reception</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dirty="0">
                          <a:effectLst/>
                          <a:latin typeface="Calibri Light" panose="020F0302020204030204" pitchFamily="34" charset="0"/>
                          <a:cs typeface="Calibri Light" panose="020F0302020204030204" pitchFamily="34" charset="0"/>
                        </a:rPr>
                        <a:t>C</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D</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dirty="0">
                        <a:effectLst/>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945827921"/>
                  </a:ext>
                </a:extLst>
              </a:tr>
              <a:tr h="498708">
                <a:tc>
                  <a:txBody>
                    <a:bodyPr/>
                    <a:lstStyle/>
                    <a:p>
                      <a:pPr marL="0" marR="0">
                        <a:lnSpc>
                          <a:spcPct val="150000"/>
                        </a:lnSpc>
                        <a:spcBef>
                          <a:spcPts val="0"/>
                        </a:spcBef>
                        <a:spcAft>
                          <a:spcPts val="0"/>
                        </a:spcAft>
                        <a:tabLst>
                          <a:tab pos="457200" algn="l"/>
                        </a:tabLst>
                      </a:pPr>
                      <a:r>
                        <a:rPr lang="en-US" sz="2000" u="sng">
                          <a:effectLst/>
                          <a:latin typeface="Calibri Light" panose="020F0302020204030204" pitchFamily="34" charset="0"/>
                          <a:cs typeface="Calibri Light" panose="020F0302020204030204" pitchFamily="34" charset="0"/>
                        </a:rPr>
                        <a:t>Other stakeholder</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a:effectLst/>
                        <a:latin typeface="Calibri Light" panose="020F0302020204030204" pitchFamily="34" charset="0"/>
                        <a:cs typeface="Calibri Light" panose="020F0302020204030204" pitchFamily="34" charset="0"/>
                      </a:endParaRPr>
                    </a:p>
                  </a:txBody>
                  <a:tcPr anchor="ctr"/>
                </a:tc>
                <a:tc>
                  <a:txBody>
                    <a:bodyPr/>
                    <a:lstStyle/>
                    <a:p>
                      <a:pPr>
                        <a:lnSpc>
                          <a:spcPct val="107000"/>
                        </a:lnSpc>
                      </a:pPr>
                      <a:endParaRPr lang="en-US" sz="2000" dirty="0">
                        <a:effectLst/>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197011116"/>
                  </a:ext>
                </a:extLst>
              </a:tr>
            </a:tbl>
          </a:graphicData>
        </a:graphic>
      </p:graphicFrame>
      <p:sp>
        <p:nvSpPr>
          <p:cNvPr id="6" name="Rectangle 5"/>
          <p:cNvSpPr/>
          <p:nvPr/>
        </p:nvSpPr>
        <p:spPr>
          <a:xfrm>
            <a:off x="3254604" y="1485719"/>
            <a:ext cx="5645520"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2400" b="0" i="0" u="sng"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Table 1. Example of identifying stakeholders</a:t>
            </a:r>
            <a:endParaRPr kumimoji="0" lang="en-US" alt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Rectangle 6"/>
          <p:cNvSpPr/>
          <p:nvPr/>
        </p:nvSpPr>
        <p:spPr>
          <a:xfrm>
            <a:off x="290683" y="5905923"/>
            <a:ext cx="11573361"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2400" b="0" i="0" u="none" strike="noStrike" kern="1200" cap="none" spc="0" normalizeH="0" baseline="0" noProof="0" dirty="0" smtClean="0">
                <a:ln>
                  <a:noFill/>
                </a:ln>
                <a:solidFill>
                  <a:srgbClr val="4E7E74"/>
                </a:solidFill>
                <a:effectLst/>
                <a:uLnTx/>
                <a:uFillTx/>
                <a:latin typeface="Calibri Light" panose="020F0302020204030204" pitchFamily="34" charset="0"/>
                <a:ea typeface="Calibri" panose="020F0502020204030204" pitchFamily="34" charset="0"/>
                <a:cs typeface="Calibri Light" panose="020F0302020204030204" pitchFamily="34" charset="0"/>
              </a:rPr>
              <a:t>C= current position    D= desired position   Who do you need to influence in what direction?</a:t>
            </a:r>
            <a:endParaRPr kumimoji="0" lang="en-US" altLang="en-US" sz="2400" b="0"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09402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Quality Improvement </a:t>
            </a:r>
            <a:r>
              <a:rPr lang="en-US" b="1" dirty="0" smtClean="0">
                <a:latin typeface="Calibri Light" panose="020F0302020204030204" pitchFamily="34" charset="0"/>
                <a:cs typeface="Calibri Light" panose="020F0302020204030204" pitchFamily="34" charset="0"/>
              </a:rPr>
              <a:t>Training Objectives</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560320" y="2634192"/>
            <a:ext cx="10684952" cy="3622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spcAft>
                <a:spcPts val="3000"/>
              </a:spcAft>
              <a:buClr>
                <a:srgbClr val="4E7E74"/>
              </a:buClr>
              <a:defRPr/>
            </a:pPr>
            <a:r>
              <a:rPr lang="en-US" dirty="0">
                <a:solidFill>
                  <a:prstClr val="black"/>
                </a:solidFill>
                <a:latin typeface="Calibri Light" panose="020F0302020204030204" pitchFamily="34" charset="0"/>
                <a:cs typeface="Calibri Light" panose="020F0302020204030204" pitchFamily="34" charset="0"/>
              </a:rPr>
              <a:t>Understand the effective use of quality improvement tools during participation in the learning collaborative opportunity</a:t>
            </a:r>
          </a:p>
          <a:p>
            <a:pPr lvl="0">
              <a:lnSpc>
                <a:spcPct val="100000"/>
              </a:lnSpc>
              <a:spcBef>
                <a:spcPts val="0"/>
              </a:spcBef>
              <a:spcAft>
                <a:spcPts val="3000"/>
              </a:spcAft>
              <a:buClr>
                <a:srgbClr val="4E7E74"/>
              </a:buClr>
              <a:defRPr/>
            </a:pPr>
            <a:r>
              <a:rPr lang="en-US" dirty="0">
                <a:solidFill>
                  <a:prstClr val="black"/>
                </a:solidFill>
                <a:latin typeface="Calibri Light" panose="020F0302020204030204" pitchFamily="34" charset="0"/>
                <a:cs typeface="Calibri Light" panose="020F0302020204030204" pitchFamily="34" charset="0"/>
              </a:rPr>
              <a:t>Use skills with their teams during their participation in the learning collaborative opportunity </a:t>
            </a:r>
          </a:p>
          <a:p>
            <a:pPr lvl="0">
              <a:lnSpc>
                <a:spcPct val="100000"/>
              </a:lnSpc>
              <a:spcBef>
                <a:spcPts val="0"/>
              </a:spcBef>
              <a:spcAft>
                <a:spcPts val="3000"/>
              </a:spcAft>
              <a:buClr>
                <a:srgbClr val="4E7E74"/>
              </a:buClr>
              <a:defRPr/>
            </a:pPr>
            <a:r>
              <a:rPr lang="en-US" dirty="0">
                <a:solidFill>
                  <a:prstClr val="black"/>
                </a:solidFill>
                <a:latin typeface="Calibri Light" panose="020F0302020204030204" pitchFamily="34" charset="0"/>
                <a:cs typeface="Calibri Light" panose="020F0302020204030204" pitchFamily="34" charset="0"/>
              </a:rPr>
              <a:t>Gain knowledge on how to use a playbook to standardize and spread processes and tools </a:t>
            </a:r>
          </a:p>
        </p:txBody>
      </p:sp>
    </p:spTree>
    <p:extLst>
      <p:ext uri="{BB962C8B-B14F-4D97-AF65-F5344CB8AC3E}">
        <p14:creationId xmlns:p14="http://schemas.microsoft.com/office/powerpoint/2010/main" val="1971265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Step 2. Analyze the position of stakeholders relative to their power and interest.</a:t>
            </a:r>
            <a:b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br>
            <a:endPar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5" name="Picture 4" descr="Stakeholder Analysis Grid 021814.jpg"/>
          <p:cNvPicPr/>
          <p:nvPr/>
        </p:nvPicPr>
        <p:blipFill>
          <a:blip r:embed="rId3"/>
          <a:stretch>
            <a:fillRect/>
          </a:stretch>
        </p:blipFill>
        <p:spPr>
          <a:xfrm>
            <a:off x="639580" y="2872682"/>
            <a:ext cx="6485072" cy="3580623"/>
          </a:xfrm>
          <a:prstGeom prst="rect">
            <a:avLst/>
          </a:prstGeom>
          <a:ln>
            <a:solidFill>
              <a:srgbClr val="4E7E74"/>
            </a:solidFill>
          </a:ln>
        </p:spPr>
      </p:pic>
      <p:sp>
        <p:nvSpPr>
          <p:cNvPr id="6" name="Rectangle 5"/>
          <p:cNvSpPr/>
          <p:nvPr/>
        </p:nvSpPr>
        <p:spPr>
          <a:xfrm>
            <a:off x="7438504" y="3290245"/>
            <a:ext cx="4335179" cy="2745495"/>
          </a:xfrm>
          <a:prstGeom prst="rect">
            <a:avLst/>
          </a:prstGeom>
          <a:ln w="19050">
            <a:solidFill>
              <a:srgbClr val="4E7E74"/>
            </a:solidFill>
          </a:ln>
        </p:spPr>
        <p:txBody>
          <a:bodyPr wrap="square">
            <a:spAutoFit/>
          </a:bodyPr>
          <a:lstStyle/>
          <a:p>
            <a:pPr marL="0" marR="0" lvl="0" indent="0" algn="ctr" defTabSz="914400" rtl="0" eaLnBrk="1" fontAlgn="auto" latinLnBrk="0" hangingPunct="1">
              <a:lnSpc>
                <a:spcPct val="125000"/>
              </a:lnSpc>
              <a:spcBef>
                <a:spcPts val="0"/>
              </a:spcBef>
              <a:spcAft>
                <a:spcPts val="60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What are the formal channels through which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each stakeholder gets </a:t>
            </a:r>
            <a:r>
              <a:rPr kumimoji="0" lang="en-US" sz="2800" b="0"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important information?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The </a:t>
            </a:r>
            <a:r>
              <a:rPr kumimoji="0" lang="en-US" sz="2800" b="0" i="1"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informal channels? </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504545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txBox="1">
            <a:spLocks/>
          </p:cNvSpPr>
          <p:nvPr/>
        </p:nvSpPr>
        <p:spPr>
          <a:xfrm>
            <a:off x="92766" y="2697914"/>
            <a:ext cx="3902763" cy="193372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Step 3.  Communication plan: </a:t>
            </a:r>
            <a:br>
              <a:rPr kumimoji="0" lang="en-US" sz="32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br>
            <a:r>
              <a:rPr kumimoji="0" lang="en-US" sz="32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Who, what, when, where, why, how</a:t>
            </a:r>
            <a:br>
              <a:rPr kumimoji="0" lang="en-US" sz="32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br>
            <a:endParaRPr kumimoji="0" lang="en-US" sz="32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graphicFrame>
        <p:nvGraphicFramePr>
          <p:cNvPr id="4" name="Table 3"/>
          <p:cNvGraphicFramePr>
            <a:graphicFrameLocks noGrp="1"/>
          </p:cNvGraphicFramePr>
          <p:nvPr>
            <p:extLst/>
          </p:nvPr>
        </p:nvGraphicFramePr>
        <p:xfrm>
          <a:off x="3995529" y="112612"/>
          <a:ext cx="7965882" cy="6606240"/>
        </p:xfrm>
        <a:graphic>
          <a:graphicData uri="http://schemas.openxmlformats.org/drawingml/2006/table">
            <a:tbl>
              <a:tblPr firstRow="1" firstCol="1" bandRow="1">
                <a:tableStyleId>{5C22544A-7EE6-4342-B048-85BDC9FD1C3A}</a:tableStyleId>
              </a:tblPr>
              <a:tblGrid>
                <a:gridCol w="1331894">
                  <a:extLst>
                    <a:ext uri="{9D8B030D-6E8A-4147-A177-3AD203B41FA5}">
                      <a16:colId xmlns:a16="http://schemas.microsoft.com/office/drawing/2014/main" val="3636817161"/>
                    </a:ext>
                  </a:extLst>
                </a:gridCol>
                <a:gridCol w="1276134">
                  <a:extLst>
                    <a:ext uri="{9D8B030D-6E8A-4147-A177-3AD203B41FA5}">
                      <a16:colId xmlns:a16="http://schemas.microsoft.com/office/drawing/2014/main" val="1376957365"/>
                    </a:ext>
                  </a:extLst>
                </a:gridCol>
                <a:gridCol w="1312779">
                  <a:extLst>
                    <a:ext uri="{9D8B030D-6E8A-4147-A177-3AD203B41FA5}">
                      <a16:colId xmlns:a16="http://schemas.microsoft.com/office/drawing/2014/main" val="2467506936"/>
                    </a:ext>
                  </a:extLst>
                </a:gridCol>
                <a:gridCol w="1545716">
                  <a:extLst>
                    <a:ext uri="{9D8B030D-6E8A-4147-A177-3AD203B41FA5}">
                      <a16:colId xmlns:a16="http://schemas.microsoft.com/office/drawing/2014/main" val="1522538104"/>
                    </a:ext>
                  </a:extLst>
                </a:gridCol>
                <a:gridCol w="1232452">
                  <a:extLst>
                    <a:ext uri="{9D8B030D-6E8A-4147-A177-3AD203B41FA5}">
                      <a16:colId xmlns:a16="http://schemas.microsoft.com/office/drawing/2014/main" val="872426487"/>
                    </a:ext>
                  </a:extLst>
                </a:gridCol>
                <a:gridCol w="1266907">
                  <a:extLst>
                    <a:ext uri="{9D8B030D-6E8A-4147-A177-3AD203B41FA5}">
                      <a16:colId xmlns:a16="http://schemas.microsoft.com/office/drawing/2014/main" val="3089558221"/>
                    </a:ext>
                  </a:extLst>
                </a:gridCol>
              </a:tblGrid>
              <a:tr h="1407460">
                <a:tc gridSpan="6">
                  <a:txBody>
                    <a:bodyPr/>
                    <a:lstStyle/>
                    <a:p>
                      <a:pPr marL="0" marR="0" algn="ctr">
                        <a:lnSpc>
                          <a:spcPct val="107000"/>
                        </a:lnSpc>
                        <a:spcBef>
                          <a:spcPts val="0"/>
                        </a:spcBef>
                        <a:spcAft>
                          <a:spcPts val="0"/>
                        </a:spcAft>
                      </a:pPr>
                      <a:r>
                        <a:rPr lang="en-US" sz="2200" dirty="0">
                          <a:effectLst/>
                          <a:latin typeface="Calibri Light" panose="020F0302020204030204" pitchFamily="34" charset="0"/>
                          <a:cs typeface="Calibri Light" panose="020F0302020204030204" pitchFamily="34" charset="0"/>
                        </a:rPr>
                        <a:t>COMMUNICATION PLAN FOR IMPORTANT PROJECT</a:t>
                      </a:r>
                    </a:p>
                    <a:p>
                      <a:pPr marL="0" marR="0" algn="ctr">
                        <a:lnSpc>
                          <a:spcPct val="107000"/>
                        </a:lnSpc>
                        <a:spcBef>
                          <a:spcPts val="0"/>
                        </a:spcBef>
                        <a:spcAft>
                          <a:spcPts val="0"/>
                        </a:spcAft>
                      </a:pPr>
                      <a:r>
                        <a:rPr lang="en-US" sz="2200" dirty="0">
                          <a:effectLst/>
                          <a:latin typeface="Calibri Light" panose="020F0302020204030204" pitchFamily="34" charset="0"/>
                          <a:cs typeface="Calibri Light" panose="020F0302020204030204" pitchFamily="34" charset="0"/>
                        </a:rPr>
                        <a:t>DATE:  </a:t>
                      </a:r>
                      <a:r>
                        <a:rPr lang="en-US" sz="2200" dirty="0" smtClean="0">
                          <a:effectLst/>
                          <a:latin typeface="Calibri Light" panose="020F0302020204030204" pitchFamily="34" charset="0"/>
                          <a:cs typeface="Calibri Light" panose="020F0302020204030204" pitchFamily="34" charset="0"/>
                        </a:rPr>
                        <a:t>November</a:t>
                      </a:r>
                      <a:r>
                        <a:rPr lang="en-US" sz="2200" baseline="0" dirty="0" smtClean="0">
                          <a:effectLst/>
                          <a:latin typeface="Calibri Light" panose="020F0302020204030204" pitchFamily="34" charset="0"/>
                          <a:cs typeface="Calibri Light" panose="020F0302020204030204" pitchFamily="34" charset="0"/>
                        </a:rPr>
                        <a:t> 2023</a:t>
                      </a:r>
                      <a:endParaRPr lang="en-US" sz="2200" dirty="0">
                        <a:effectLst/>
                        <a:latin typeface="Calibri Light" panose="020F0302020204030204" pitchFamily="34" charset="0"/>
                        <a:cs typeface="Calibri Light" panose="020F0302020204030204" pitchFamily="34" charset="0"/>
                      </a:endParaRPr>
                    </a:p>
                    <a:p>
                      <a:pPr marL="0" marR="0" algn="ctr">
                        <a:lnSpc>
                          <a:spcPct val="107000"/>
                        </a:lnSpc>
                        <a:spcBef>
                          <a:spcPts val="0"/>
                        </a:spcBef>
                        <a:spcAft>
                          <a:spcPts val="0"/>
                        </a:spcAft>
                      </a:pPr>
                      <a:r>
                        <a:rPr lang="en-US" sz="2200" dirty="0">
                          <a:effectLst/>
                          <a:latin typeface="Calibri Light" panose="020F0302020204030204" pitchFamily="34" charset="0"/>
                          <a:cs typeface="Calibri Light" panose="020F0302020204030204" pitchFamily="34" charset="0"/>
                        </a:rPr>
                        <a:t>PROJECT LEAD: Mrs. Peacock</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2758932"/>
                  </a:ext>
                </a:extLst>
              </a:tr>
              <a:tr h="1892445">
                <a:tc>
                  <a:txBody>
                    <a:bodyPr/>
                    <a:lstStyle/>
                    <a:p>
                      <a:pPr marL="0" marR="0" algn="ctr">
                        <a:lnSpc>
                          <a:spcPct val="107000"/>
                        </a:lnSpc>
                        <a:spcBef>
                          <a:spcPts val="0"/>
                        </a:spcBef>
                        <a:spcAft>
                          <a:spcPts val="0"/>
                        </a:spcAft>
                      </a:pPr>
                      <a:r>
                        <a:rPr lang="en-US" sz="1600" dirty="0">
                          <a:effectLst/>
                          <a:latin typeface="Calibri Light" panose="020F0302020204030204" pitchFamily="34" charset="0"/>
                          <a:cs typeface="Calibri Light" panose="020F0302020204030204" pitchFamily="34" charset="0"/>
                        </a:rPr>
                        <a:t>Who: Stakeholder</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Light" panose="020F0302020204030204" pitchFamily="34" charset="0"/>
                          <a:cs typeface="Calibri Light" panose="020F0302020204030204" pitchFamily="34" charset="0"/>
                        </a:rPr>
                        <a:t>Why communicate with this person? </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Light" panose="020F0302020204030204" pitchFamily="34" charset="0"/>
                          <a:cs typeface="Calibri Light" panose="020F0302020204030204" pitchFamily="34" charset="0"/>
                        </a:rPr>
                        <a:t>What: Message(s) for this person</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Light" panose="020F0302020204030204" pitchFamily="34" charset="0"/>
                          <a:cs typeface="Calibri Light" panose="020F0302020204030204" pitchFamily="34" charset="0"/>
                        </a:rPr>
                        <a:t>Who: Who in your project group is in the best position to communicate with this person?</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Light" panose="020F0302020204030204" pitchFamily="34" charset="0"/>
                          <a:cs typeface="Calibri Light" panose="020F0302020204030204" pitchFamily="34" charset="0"/>
                        </a:rPr>
                        <a:t>When and how often?</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Light" panose="020F0302020204030204" pitchFamily="34" charset="0"/>
                          <a:cs typeface="Calibri Light" panose="020F0302020204030204" pitchFamily="34" charset="0"/>
                        </a:rPr>
                        <a:t>How: What venues or media will be used?</a:t>
                      </a:r>
                      <a:endParaRPr lang="en-US"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396046139"/>
                  </a:ext>
                </a:extLst>
              </a:tr>
              <a:tr h="3306335">
                <a:tc>
                  <a:txBody>
                    <a:bodyPr/>
                    <a:lstStyle/>
                    <a:p>
                      <a:pPr marL="0" marR="0">
                        <a:lnSpc>
                          <a:spcPct val="107000"/>
                        </a:lnSpc>
                        <a:spcBef>
                          <a:spcPts val="0"/>
                        </a:spcBef>
                        <a:spcAft>
                          <a:spcPts val="0"/>
                        </a:spcAft>
                      </a:pPr>
                      <a:r>
                        <a:rPr lang="en-US" sz="1800" dirty="0">
                          <a:effectLst/>
                          <a:latin typeface="Calibri Light" panose="020F0302020204030204" pitchFamily="34" charset="0"/>
                          <a:cs typeface="Calibri Light" panose="020F0302020204030204" pitchFamily="34" charset="0"/>
                        </a:rPr>
                        <a:t>Mr. Green, CEO </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Has invested in time for us to meet.</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Will need his/her support to implement the innovation.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endParaRPr lang="en-US"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Assure him/her that we are using time well.</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Update on progress of group, lessons learned from other groups, ideas for implementation and application.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Keep good energy.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txBody>
                  <a:tcPr marL="68580" marR="68580" marT="0" marB="0" anchor="ctr"/>
                </a:tc>
                <a:tc>
                  <a:txBody>
                    <a:bodyPr/>
                    <a:lstStyle/>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Colonel</a:t>
                      </a:r>
                      <a:r>
                        <a:rPr lang="en-US" sz="1400" baseline="0" dirty="0">
                          <a:effectLst/>
                          <a:latin typeface="Calibri Light" panose="020F0302020204030204" pitchFamily="34" charset="0"/>
                          <a:cs typeface="Calibri Light" panose="020F0302020204030204" pitchFamily="34" charset="0"/>
                        </a:rPr>
                        <a:t> Mustard</a:t>
                      </a:r>
                      <a:r>
                        <a:rPr lang="en-US" sz="1400" dirty="0">
                          <a:effectLst/>
                          <a:latin typeface="Calibri Light" panose="020F0302020204030204" pitchFamily="34" charset="0"/>
                          <a:cs typeface="Calibri Light" panose="020F0302020204030204" pitchFamily="34" charset="0"/>
                        </a:rPr>
                        <a:t>, Director of Big Department and </a:t>
                      </a:r>
                      <a:r>
                        <a:rPr lang="en-US" sz="1400" dirty="0" smtClean="0">
                          <a:effectLst/>
                          <a:latin typeface="Calibri Light" panose="020F0302020204030204" pitchFamily="34" charset="0"/>
                          <a:cs typeface="Calibri Light" panose="020F0302020204030204" pitchFamily="34" charset="0"/>
                        </a:rPr>
                        <a:t>Project </a:t>
                      </a:r>
                      <a:r>
                        <a:rPr lang="en-US" sz="1400" dirty="0">
                          <a:effectLst/>
                          <a:latin typeface="Calibri Light" panose="020F0302020204030204" pitchFamily="34" charset="0"/>
                          <a:cs typeface="Calibri Light" panose="020F0302020204030204" pitchFamily="34" charset="0"/>
                        </a:rPr>
                        <a:t>L</a:t>
                      </a:r>
                      <a:r>
                        <a:rPr lang="en-US" sz="1400" dirty="0" smtClean="0">
                          <a:effectLst/>
                          <a:latin typeface="Calibri Light" panose="020F0302020204030204" pitchFamily="34" charset="0"/>
                          <a:cs typeface="Calibri Light" panose="020F0302020204030204" pitchFamily="34" charset="0"/>
                        </a:rPr>
                        <a:t>ead</a:t>
                      </a:r>
                      <a:endParaRPr lang="en-US" sz="1400" dirty="0">
                        <a:effectLst/>
                        <a:latin typeface="Calibri Light" panose="020F0302020204030204" pitchFamily="34" charset="0"/>
                        <a:cs typeface="Calibri Light" panose="020F0302020204030204" pitchFamily="34" charset="0"/>
                      </a:endParaRP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endParaRPr lang="en-US"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Monthly meeting of directors.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One-on-one meetings as appropriate to request resources as needed or ask advice.</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endParaRPr lang="en-US"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Oral report monthly but written report added to meeting minutes.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p>
                    <a:p>
                      <a:pPr marL="0" marR="0">
                        <a:lnSpc>
                          <a:spcPct val="107000"/>
                        </a:lnSpc>
                        <a:spcBef>
                          <a:spcPts val="0"/>
                        </a:spcBef>
                        <a:spcAft>
                          <a:spcPts val="0"/>
                        </a:spcAft>
                      </a:pPr>
                      <a:r>
                        <a:rPr lang="en-US" sz="1400" dirty="0">
                          <a:effectLst/>
                          <a:latin typeface="Calibri Light" panose="020F0302020204030204" pitchFamily="34" charset="0"/>
                          <a:cs typeface="Calibri Light" panose="020F0302020204030204" pitchFamily="34" charset="0"/>
                        </a:rPr>
                        <a:t> </a:t>
                      </a:r>
                      <a:endParaRPr lang="en-US"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331977701"/>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639346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Final Advice</a:t>
            </a:r>
            <a:endPar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Managing up: communicating with someone above you in leadership</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 clear about expectations</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 their expectations about your work</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 the relationship between this leader and your work group</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Leaders often move on to the next BIG Thing and suddenly promised resources disappear</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Leaders want things to move more quickly and are convinced they have the solutions—you need to explain how your group works and why</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Your boss has a boss: don’t leave your boss out on a limb</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Speak with one voice and stay on message</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Don’t gossip or complain about your work group: it erodes trust</a:t>
            </a:r>
          </a:p>
          <a:p>
            <a:pPr marL="228600" marR="0" lvl="0" indent="-22860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Ask for advice, suggest </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solutions</a:t>
            </a: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953434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8" name="Title 2">
            <a:extLst>
              <a:ext uri="{FF2B5EF4-FFF2-40B4-BE49-F238E27FC236}">
                <a16:creationId xmlns:a16="http://schemas.microsoft.com/office/drawing/2014/main" id="{27779A16-415A-9145-B181-90C7EE2C2DF1}"/>
              </a:ext>
            </a:extLst>
          </p:cNvPr>
          <p:cNvSpPr txBox="1">
            <a:spLocks/>
          </p:cNvSpPr>
          <p:nvPr/>
        </p:nvSpPr>
        <p:spPr>
          <a:xfrm>
            <a:off x="1" y="2281585"/>
            <a:ext cx="12192000" cy="710995"/>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Activity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ED7D31"/>
                </a:solidFill>
                <a:effectLst/>
                <a:uLnTx/>
                <a:uFillTx/>
                <a:latin typeface="Calibri Light" panose="020F0302020204030204"/>
                <a:ea typeface="+mj-ea"/>
                <a:cs typeface="Calibri" panose="020F0502020204030204" pitchFamily="34" charset="0"/>
              </a:rPr>
              <a:t>Stakeholder Analysis &amp; Communication Plan</a:t>
            </a:r>
            <a:endParaRPr kumimoji="0" lang="en-US" sz="4400" b="1" i="0" u="none" strike="noStrike" kern="1200" cap="none" spc="-30" normalizeH="0" baseline="0" noProof="0" dirty="0">
              <a:ln>
                <a:noFill/>
              </a:ln>
              <a:solidFill>
                <a:srgbClr val="ED7D31"/>
              </a:solidFill>
              <a:effectLst/>
              <a:uLnTx/>
              <a:uFillTx/>
              <a:latin typeface="Calibri Light" panose="020F0302020204030204"/>
              <a:ea typeface="+mj-ea"/>
              <a:cs typeface="Calibri" panose="020F0502020204030204" pitchFamily="34" charset="0"/>
            </a:endParaRPr>
          </a:p>
        </p:txBody>
      </p:sp>
    </p:spTree>
    <p:extLst>
      <p:ext uri="{BB962C8B-B14F-4D97-AF65-F5344CB8AC3E}">
        <p14:creationId xmlns:p14="http://schemas.microsoft.com/office/powerpoint/2010/main" val="425761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390890" y="2375446"/>
            <a:ext cx="6669477"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Introduction to Playbooks</a:t>
            </a:r>
            <a:endPar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endParaRPr>
          </a:p>
        </p:txBody>
      </p:sp>
      <p:pic>
        <p:nvPicPr>
          <p:cNvPr id="6" name="Picture 4" descr="Playbook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887" y="1083772"/>
            <a:ext cx="5219700" cy="5219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871548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What is a Playbook?</a:t>
            </a:r>
            <a:endParaRPr kumimoji="0" lang="en-US" sz="4400" b="1" i="1" u="none" strike="noStrike" kern="1200" cap="none" spc="0" normalizeH="0" baseline="0" noProof="0" dirty="0">
              <a:ln>
                <a:noFill/>
              </a:ln>
              <a:solidFill>
                <a:srgbClr val="4E7E74"/>
              </a:solidFill>
              <a:effectLst/>
              <a:uLnTx/>
              <a:uFillTx/>
              <a:latin typeface="Calibri Light" panose="020F0302020204030204"/>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390022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defRPr/>
            </a:pPr>
            <a:r>
              <a:rPr lang="en-US" sz="3200" dirty="0">
                <a:solidFill>
                  <a:prstClr val="black"/>
                </a:solidFill>
                <a:latin typeface="Calibri Light" panose="020F0302020204030204" pitchFamily="34" charset="0"/>
                <a:cs typeface="Calibri Light" panose="020F0302020204030204" pitchFamily="34" charset="0"/>
              </a:rPr>
              <a:t>Collection of processes and tools that have been tested using improvement science and resulted in a ‘way we want process done’.</a:t>
            </a:r>
          </a:p>
          <a:p>
            <a:pPr lvl="0">
              <a:spcBef>
                <a:spcPts val="0"/>
              </a:spcBef>
              <a:spcAft>
                <a:spcPts val="1200"/>
              </a:spcAft>
              <a:buClr>
                <a:srgbClr val="008558"/>
              </a:buClr>
              <a:defRPr/>
            </a:pPr>
            <a:r>
              <a:rPr lang="en-US" sz="3200" dirty="0">
                <a:solidFill>
                  <a:prstClr val="black"/>
                </a:solidFill>
                <a:latin typeface="Calibri Light" panose="020F0302020204030204" pitchFamily="34" charset="0"/>
                <a:cs typeface="Calibri Light" panose="020F0302020204030204" pitchFamily="34" charset="0"/>
              </a:rPr>
              <a:t>Playbook serve as repository for standard processes (SDSAs), ensuring improvement does not ‘slip’.</a:t>
            </a:r>
          </a:p>
          <a:p>
            <a:pPr lvl="0">
              <a:spcBef>
                <a:spcPts val="0"/>
              </a:spcBef>
              <a:spcAft>
                <a:spcPts val="1200"/>
              </a:spcAft>
              <a:buClr>
                <a:srgbClr val="008558"/>
              </a:buClr>
              <a:defRPr/>
            </a:pPr>
            <a:r>
              <a:rPr lang="en-US" sz="3200" dirty="0">
                <a:solidFill>
                  <a:prstClr val="black"/>
                </a:solidFill>
                <a:latin typeface="Calibri Light" panose="020F0302020204030204" pitchFamily="34" charset="0"/>
                <a:cs typeface="Calibri Light" panose="020F0302020204030204" pitchFamily="34" charset="0"/>
              </a:rPr>
              <a:t>The purpose is to provide a common and easy to access place to post and search all standardized processes and tools – using technology</a:t>
            </a:r>
            <a:r>
              <a:rPr lang="en-US" sz="3200" dirty="0" smtClean="0">
                <a:solidFill>
                  <a:prstClr val="black"/>
                </a:solidFill>
                <a:latin typeface="Calibri Light" panose="020F0302020204030204" pitchFamily="34" charset="0"/>
                <a:cs typeface="Calibri Light" panose="020F0302020204030204" pitchFamily="34" charset="0"/>
              </a:rPr>
              <a:t>.</a:t>
            </a:r>
          </a:p>
          <a:p>
            <a:pPr marL="0" lvl="0" indent="0">
              <a:spcBef>
                <a:spcPts val="0"/>
              </a:spcBef>
              <a:spcAft>
                <a:spcPts val="1200"/>
              </a:spcAft>
              <a:buClr>
                <a:srgbClr val="008558"/>
              </a:buClr>
              <a:buNone/>
              <a:defRPr/>
            </a:pPr>
            <a:endParaRPr lang="en-US" sz="3200" dirty="0" smtClean="0">
              <a:solidFill>
                <a:prstClr val="black"/>
              </a:solidFill>
              <a:latin typeface="Calibri Light" panose="020F0302020204030204" pitchFamily="34" charset="0"/>
              <a:cs typeface="Calibri Light" panose="020F0302020204030204" pitchFamily="34" charset="0"/>
            </a:endParaRPr>
          </a:p>
          <a:p>
            <a:pPr marL="0" lvl="0" indent="0">
              <a:spcBef>
                <a:spcPts val="0"/>
              </a:spcBef>
              <a:spcAft>
                <a:spcPts val="1200"/>
              </a:spcAft>
              <a:buClr>
                <a:srgbClr val="008558"/>
              </a:buClr>
              <a:buNone/>
              <a:defRPr/>
            </a:pPr>
            <a:r>
              <a:rPr lang="en-US" sz="3200" dirty="0">
                <a:solidFill>
                  <a:prstClr val="black"/>
                </a:solidFill>
                <a:latin typeface="Calibri Light" panose="020F0302020204030204" pitchFamily="34" charset="0"/>
                <a:cs typeface="Calibri Light" panose="020F0302020204030204" pitchFamily="34" charset="0"/>
              </a:rPr>
              <a:t>Quality by Design, 2007</a:t>
            </a:r>
          </a:p>
          <a:p>
            <a:pPr marL="0" lvl="0" indent="0">
              <a:spcBef>
                <a:spcPts val="0"/>
              </a:spcBef>
              <a:spcAft>
                <a:spcPts val="1200"/>
              </a:spcAft>
              <a:buClr>
                <a:srgbClr val="008558"/>
              </a:buClr>
              <a:buNone/>
              <a:defRPr/>
            </a:pPr>
            <a:endParaRPr lang="en-US" sz="3200" dirty="0">
              <a:solidFill>
                <a:prstClr val="black"/>
              </a:solidFill>
              <a:latin typeface="Calibri Light" panose="020F0302020204030204" pitchFamily="34" charset="0"/>
              <a:cs typeface="Calibri Light" panose="020F0302020204030204" pitchFamily="34" charset="0"/>
            </a:endParaRPr>
          </a:p>
          <a:p>
            <a:pPr lvl="0">
              <a:spcBef>
                <a:spcPts val="0"/>
              </a:spcBef>
              <a:spcAft>
                <a:spcPts val="1200"/>
              </a:spcAft>
              <a:buClr>
                <a:srgbClr val="008558"/>
              </a:buClr>
              <a:defRPr/>
            </a:pPr>
            <a:endParaRPr lang="en-US" sz="3200" dirty="0">
              <a:solidFill>
                <a:prstClr val="black"/>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63435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What is a playbook &amp; Why is it important?</a:t>
            </a:r>
            <a:endParaRPr kumimoji="0" lang="en-US" sz="4400" b="1" i="1" u="none" strike="noStrike" kern="1200" cap="none" spc="0" normalizeH="0" baseline="0" noProof="0" dirty="0">
              <a:ln>
                <a:noFill/>
              </a:ln>
              <a:solidFill>
                <a:srgbClr val="4E7E74"/>
              </a:solidFill>
              <a:effectLst/>
              <a:uLnTx/>
              <a:uFillTx/>
              <a:latin typeface="Calibri Light" panose="020F0302020204030204"/>
            </a:endParaRPr>
          </a:p>
        </p:txBody>
      </p:sp>
      <p:sp>
        <p:nvSpPr>
          <p:cNvPr id="5" name="Date Placeholder 2"/>
          <p:cNvSpPr txBox="1">
            <a:spLocks/>
          </p:cNvSpPr>
          <p:nvPr/>
        </p:nvSpPr>
        <p:spPr>
          <a:xfrm>
            <a:off x="9085531" y="588405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smtClean="0">
                <a:latin typeface="+mj-lt"/>
              </a:rPr>
              <a:t>IHI.org</a:t>
            </a:r>
          </a:p>
          <a:p>
            <a:pPr>
              <a:defRPr/>
            </a:pPr>
            <a:r>
              <a:rPr lang="en-US" sz="1400" smtClean="0">
                <a:latin typeface="+mj-lt"/>
              </a:rPr>
              <a:t>Geisinger Quality Institute</a:t>
            </a:r>
            <a:endParaRPr lang="en-US" sz="1400"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44" y="2356642"/>
            <a:ext cx="4282112" cy="258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152" y="4474411"/>
            <a:ext cx="2509007" cy="224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750" y="2356643"/>
            <a:ext cx="4214190" cy="433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6188" y="2356642"/>
            <a:ext cx="3033367" cy="313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42099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5880" y="171421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Playbook Checklist</a:t>
            </a:r>
            <a:endPar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01130" y="243132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Clr>
                <a:srgbClr val="008558"/>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 Process Maps </a:t>
            </a:r>
          </a:p>
          <a:p>
            <a:pPr>
              <a:spcBef>
                <a:spcPts val="0"/>
              </a:spcBef>
              <a:spcAft>
                <a:spcPts val="600"/>
              </a:spcAft>
              <a:buClr>
                <a:srgbClr val="008558"/>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 Role Responsibilities</a:t>
            </a:r>
          </a:p>
          <a:p>
            <a:pPr>
              <a:spcBef>
                <a:spcPts val="0"/>
              </a:spcBef>
              <a:spcAft>
                <a:spcPts val="600"/>
              </a:spcAft>
              <a:buClr>
                <a:srgbClr val="008558"/>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 Protocols</a:t>
            </a:r>
          </a:p>
          <a:p>
            <a:pPr>
              <a:spcBef>
                <a:spcPts val="0"/>
              </a:spcBef>
              <a:spcAft>
                <a:spcPts val="600"/>
              </a:spcAft>
              <a:buClr>
                <a:srgbClr val="008558"/>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 Standing Orders</a:t>
            </a:r>
          </a:p>
          <a:p>
            <a:pPr>
              <a:spcBef>
                <a:spcPts val="0"/>
              </a:spcBef>
              <a:spcAft>
                <a:spcPts val="600"/>
              </a:spcAft>
              <a:buClr>
                <a:srgbClr val="008558"/>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 Data Collection Tools</a:t>
            </a:r>
          </a:p>
          <a:p>
            <a:pPr>
              <a:spcBef>
                <a:spcPts val="0"/>
              </a:spcBef>
              <a:spcAft>
                <a:spcPts val="600"/>
              </a:spcAft>
              <a:buClr>
                <a:srgbClr val="008558"/>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 Pictures or Visuals </a:t>
            </a:r>
            <a:endParaRPr lang="en-US" dirty="0">
              <a:latin typeface="Calibri Light" panose="020F0302020204030204" pitchFamily="34" charset="0"/>
              <a:cs typeface="Calibri Light" panose="020F030202020403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30" y="1166768"/>
            <a:ext cx="4531089" cy="5027681"/>
          </a:xfrm>
          <a:prstGeom prst="rect">
            <a:avLst/>
          </a:prstGeom>
          <a:noFill/>
          <a:ln w="9525">
            <a:solidFill>
              <a:srgbClr val="4E7E74"/>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Box 4"/>
          <p:cNvSpPr txBox="1">
            <a:spLocks noChangeArrowheads="1"/>
          </p:cNvSpPr>
          <p:nvPr/>
        </p:nvSpPr>
        <p:spPr bwMode="auto">
          <a:xfrm>
            <a:off x="501130" y="5394453"/>
            <a:ext cx="2609850" cy="307777"/>
          </a:xfrm>
          <a:prstGeom prst="rect">
            <a:avLst/>
          </a:prstGeom>
          <a:noFill/>
          <a:ln w="9525">
            <a:noFill/>
            <a:miter lim="800000"/>
            <a:headEnd/>
            <a:tailEnd/>
          </a:ln>
          <a:effectLst/>
        </p:spPr>
        <p:txBody>
          <a:bodyPr wrap="square">
            <a:spAutoFit/>
          </a:bodyPr>
          <a:lstStyle/>
          <a:p>
            <a:pPr defTabSz="457200"/>
            <a:r>
              <a:rPr lang="en-US" sz="1400" dirty="0">
                <a:solidFill>
                  <a:prstClr val="black"/>
                </a:solidFill>
                <a:latin typeface="Calibri Light" panose="020F0302020204030204" pitchFamily="34" charset="0"/>
                <a:cs typeface="Calibri Light" panose="020F0302020204030204" pitchFamily="34" charset="0"/>
              </a:rPr>
              <a:t>Quality by Design, 2007</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555464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337" y="2742649"/>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Playbook Template </a:t>
            </a:r>
            <a:endParaRPr kumimoji="0" lang="en-US" sz="4400" b="1" i="1"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3"/>
          <a:stretch>
            <a:fillRect/>
          </a:stretch>
        </p:blipFill>
        <p:spPr>
          <a:xfrm>
            <a:off x="5775489" y="1294392"/>
            <a:ext cx="5578311" cy="5170727"/>
          </a:xfrm>
          <a:prstGeom prst="rect">
            <a:avLst/>
          </a:prstGeom>
          <a:ln>
            <a:solidFill>
              <a:srgbClr val="4E7E74"/>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116924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95535" y="2813753"/>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11672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Quality Improvement </a:t>
            </a:r>
            <a:r>
              <a:rPr lang="en-US" b="1" dirty="0" smtClean="0">
                <a:latin typeface="Calibri Light" panose="020F0302020204030204" pitchFamily="34" charset="0"/>
                <a:cs typeface="Calibri Light" panose="020F0302020204030204" pitchFamily="34" charset="0"/>
              </a:rPr>
              <a:t>Trainers</a:t>
            </a:r>
            <a:endParaRPr lang="en-US"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560320" y="2634192"/>
            <a:ext cx="10684952" cy="3622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3000"/>
              </a:spcAft>
              <a:buClr>
                <a:srgbClr val="4E7E74"/>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Deborah Ward,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RN, Quality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Improvement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Consultant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WardD@mwhs1.com</a:t>
            </a: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100000"/>
              </a:lnSpc>
              <a:spcBef>
                <a:spcPts val="0"/>
              </a:spcBef>
              <a:spcAft>
                <a:spcPts val="18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Kathleen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Thies, PhD,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RN, Consultant</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Researcher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5"/>
              </a:rPr>
              <a:t>ThiesK@mwhs1.com</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827016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95535" y="2813753"/>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Wrap-Up</a:t>
            </a:r>
            <a:endParaRPr kumimoji="0" lang="en-US" sz="48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92234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0" y="1554076"/>
            <a:ext cx="12192000" cy="72442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t>Pre-Work: Introduction &amp; Assessments</a:t>
            </a:r>
            <a:endParaRPr kumimoji="0" lang="en-US" b="1" i="0" u="none" strike="noStrike" kern="1200" cap="none" spc="-30" normalizeH="0" baseline="0" noProof="0" dirty="0">
              <a:ln>
                <a:noFill/>
              </a:ln>
              <a:solidFill>
                <a:srgbClr val="4E7E74"/>
              </a:solidFill>
              <a:effectLst/>
              <a:uLnTx/>
              <a:uFillTx/>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8" name="Rectangle 7"/>
          <p:cNvSpPr/>
          <p:nvPr/>
        </p:nvSpPr>
        <p:spPr>
          <a:xfrm>
            <a:off x="609600" y="2278505"/>
            <a:ext cx="10972800" cy="3416320"/>
          </a:xfrm>
          <a:prstGeom prst="rect">
            <a:avLst/>
          </a:prstGeom>
        </p:spPr>
        <p:txBody>
          <a:bodyPr wrap="square">
            <a:spAutoFit/>
          </a:bodyPr>
          <a:lstStyle/>
          <a:p>
            <a:pPr marR="0" lvl="0">
              <a:spcBef>
                <a:spcPts val="0"/>
              </a:spcBef>
              <a:spcAft>
                <a:spcPts val="1200"/>
              </a:spcAft>
            </a:pPr>
            <a:r>
              <a:rPr lang="en-US" sz="2800" dirty="0" smtClean="0">
                <a:latin typeface="Calibri Light" panose="020F0302020204030204" pitchFamily="34" charset="0"/>
                <a:ea typeface="Times New Roman" panose="02020603050405020304" pitchFamily="18" charset="0"/>
                <a:cs typeface="Calibri Light" panose="020F0302020204030204" pitchFamily="34" charset="0"/>
              </a:rPr>
              <a:t>Collaborative begins on Friday February 14</a:t>
            </a:r>
            <a:r>
              <a:rPr lang="en-US" sz="2800" baseline="30000" dirty="0" smtClean="0">
                <a:latin typeface="Calibri Light" panose="020F0302020204030204" pitchFamily="34" charset="0"/>
                <a:ea typeface="Times New Roman" panose="02020603050405020304" pitchFamily="18" charset="0"/>
                <a:cs typeface="Calibri Light" panose="020F0302020204030204" pitchFamily="34" charset="0"/>
              </a:rPr>
              <a:t>th</a:t>
            </a:r>
            <a:r>
              <a:rPr lang="en-US" sz="2800" dirty="0" smtClean="0">
                <a:latin typeface="Calibri Light" panose="020F0302020204030204" pitchFamily="34" charset="0"/>
                <a:ea typeface="Times New Roman" panose="02020603050405020304" pitchFamily="18" charset="0"/>
                <a:cs typeface="Calibri Light" panose="020F0302020204030204" pitchFamily="34" charset="0"/>
              </a:rPr>
              <a:t>! </a:t>
            </a:r>
          </a:p>
          <a:p>
            <a:pPr marL="342900" marR="0" lvl="0" indent="-342900">
              <a:spcBef>
                <a:spcPts val="0"/>
              </a:spcBef>
              <a:spcAft>
                <a:spcPts val="600"/>
              </a:spcAft>
              <a:buFont typeface="Arial" panose="020B0604020202020204" pitchFamily="34" charset="0"/>
              <a:buChar char="•"/>
            </a:pP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Prepare </a:t>
            </a:r>
            <a:r>
              <a:rPr lang="en-US" sz="2400" dirty="0">
                <a:latin typeface="Calibri Light" panose="020F0302020204030204" pitchFamily="34" charset="0"/>
                <a:ea typeface="Times New Roman" panose="02020603050405020304" pitchFamily="18" charset="0"/>
                <a:cs typeface="Calibri Light" panose="020F0302020204030204" pitchFamily="34" charset="0"/>
              </a:rPr>
              <a:t>a brief </a:t>
            </a:r>
            <a:r>
              <a:rPr lang="en-US" sz="2400" b="1" dirty="0">
                <a:latin typeface="Calibri Light" panose="020F0302020204030204" pitchFamily="34" charset="0"/>
                <a:ea typeface="Times New Roman" panose="02020603050405020304" pitchFamily="18" charset="0"/>
                <a:cs typeface="Calibri Light" panose="020F0302020204030204" pitchFamily="34" charset="0"/>
              </a:rPr>
              <a:t>introduction slide deck</a:t>
            </a:r>
            <a:r>
              <a:rPr lang="en-US" sz="2400" dirty="0">
                <a:latin typeface="Calibri Light" panose="020F0302020204030204" pitchFamily="34" charset="0"/>
                <a:ea typeface="Times New Roman" panose="02020603050405020304" pitchFamily="18" charset="0"/>
                <a:cs typeface="Calibri Light" panose="020F0302020204030204" pitchFamily="34" charset="0"/>
              </a:rPr>
              <a:t> (2 slides/2 min) about your team and your goals for participation in the Collaborative to present in Session 1; Send slides to </a:t>
            </a:r>
            <a:r>
              <a:rPr lang="en-US" sz="2400" u="sng" dirty="0">
                <a:solidFill>
                  <a:srgbClr val="0563C1"/>
                </a:solidFill>
                <a:latin typeface="Calibri Light" panose="020F0302020204030204" pitchFamily="34" charset="0"/>
                <a:ea typeface="Times New Roman" panose="02020603050405020304" pitchFamily="18" charset="0"/>
                <a:cs typeface="Calibri Light" panose="020F0302020204030204" pitchFamily="34" charset="0"/>
                <a:hlinkClick r:id="rId4"/>
              </a:rPr>
              <a:t>angersm@mwhs1.com</a:t>
            </a:r>
            <a:r>
              <a:rPr lang="en-US" sz="2400" dirty="0">
                <a:latin typeface="Calibri Light" panose="020F0302020204030204" pitchFamily="34" charset="0"/>
                <a:ea typeface="Times New Roman" panose="02020603050405020304" pitchFamily="18" charset="0"/>
                <a:cs typeface="Calibri Light" panose="020F0302020204030204" pitchFamily="34" charset="0"/>
              </a:rPr>
              <a:t> by </a:t>
            </a: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Wednesday February 12</a:t>
            </a:r>
            <a:r>
              <a:rPr lang="en-US" sz="2400" baseline="30000" dirty="0" smtClean="0">
                <a:latin typeface="Calibri Light" panose="020F0302020204030204" pitchFamily="34" charset="0"/>
                <a:ea typeface="Times New Roman" panose="02020603050405020304" pitchFamily="18" charset="0"/>
                <a:cs typeface="Calibri Light" panose="020F0302020204030204" pitchFamily="34" charset="0"/>
              </a:rPr>
              <a:t>th</a:t>
            </a: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  </a:t>
            </a:r>
          </a:p>
          <a:p>
            <a:pPr marL="342900" marR="0" lvl="0" indent="-342900">
              <a:spcBef>
                <a:spcPts val="0"/>
              </a:spcBef>
              <a:spcAft>
                <a:spcPts val="600"/>
              </a:spcAft>
              <a:buFont typeface="Arial" panose="020B0604020202020204" pitchFamily="34" charset="0"/>
              <a:buChar char="•"/>
            </a:pP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As </a:t>
            </a:r>
            <a:r>
              <a:rPr lang="en-US" sz="2400" dirty="0">
                <a:latin typeface="Calibri Light" panose="020F0302020204030204" pitchFamily="34" charset="0"/>
                <a:ea typeface="Times New Roman" panose="02020603050405020304" pitchFamily="18" charset="0"/>
                <a:cs typeface="Calibri Light" panose="020F0302020204030204" pitchFamily="34" charset="0"/>
              </a:rPr>
              <a:t>a team, review and complete Readiness to Train Assessment Tool (RTAT): </a:t>
            </a:r>
            <a:r>
              <a:rPr lang="en-US" sz="2400" dirty="0">
                <a:latin typeface="Calibri Light" panose="020F0302020204030204" pitchFamily="34" charset="0"/>
                <a:ea typeface="Times New Roman" panose="02020603050405020304" pitchFamily="18" charset="0"/>
                <a:cs typeface="Calibri Light" panose="020F0302020204030204" pitchFamily="34" charset="0"/>
                <a:hlinkClick r:id="rId5"/>
              </a:rPr>
              <a:t>https://</a:t>
            </a:r>
            <a:r>
              <a:rPr lang="en-US" sz="2400" dirty="0" smtClean="0">
                <a:latin typeface="Calibri Light" panose="020F0302020204030204" pitchFamily="34" charset="0"/>
                <a:ea typeface="Times New Roman" panose="02020603050405020304" pitchFamily="18" charset="0"/>
                <a:cs typeface="Calibri Light" panose="020F0302020204030204" pitchFamily="34" charset="0"/>
                <a:hlinkClick r:id="rId5"/>
              </a:rPr>
              <a:t>Qualtrics.ca1.qualtrics.com/jfe/form/SV_dcBcYq89sq4KMHI</a:t>
            </a: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  </a:t>
            </a:r>
            <a:endParaRPr lang="en-US" sz="2400" dirty="0">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spcBef>
                <a:spcPts val="0"/>
              </a:spcBef>
              <a:spcAft>
                <a:spcPts val="600"/>
              </a:spcAft>
              <a:buFont typeface="Arial" panose="020B0604020202020204" pitchFamily="34" charset="0"/>
              <a:buChar char="•"/>
            </a:pP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Ask </a:t>
            </a:r>
            <a:r>
              <a:rPr lang="en-US" sz="2400" dirty="0">
                <a:latin typeface="Calibri Light" panose="020F0302020204030204" pitchFamily="34" charset="0"/>
                <a:ea typeface="Times New Roman" panose="02020603050405020304" pitchFamily="18" charset="0"/>
                <a:cs typeface="Calibri Light" panose="020F0302020204030204" pitchFamily="34" charset="0"/>
              </a:rPr>
              <a:t>each team member to complete the Organizational Readiness to Implement Change (ORIC): </a:t>
            </a:r>
            <a:r>
              <a:rPr lang="en-US" sz="2400" dirty="0">
                <a:latin typeface="Calibri Light" panose="020F0302020204030204" pitchFamily="34" charset="0"/>
                <a:ea typeface="Times New Roman" panose="02020603050405020304" pitchFamily="18" charset="0"/>
                <a:cs typeface="Calibri Light" panose="020F0302020204030204" pitchFamily="34" charset="0"/>
                <a:hlinkClick r:id="rId6"/>
              </a:rPr>
              <a:t>https://</a:t>
            </a:r>
            <a:r>
              <a:rPr lang="en-US" sz="2400" dirty="0" smtClean="0">
                <a:latin typeface="Calibri Light" panose="020F0302020204030204" pitchFamily="34" charset="0"/>
                <a:ea typeface="Times New Roman" panose="02020603050405020304" pitchFamily="18" charset="0"/>
                <a:cs typeface="Calibri Light" panose="020F0302020204030204" pitchFamily="34" charset="0"/>
                <a:hlinkClick r:id="rId6"/>
              </a:rPr>
              <a:t>Qualtrics.ca1.qualtrics.com/jfe/form/SV_3dR57DJTbtIxpfo</a:t>
            </a:r>
            <a:r>
              <a:rPr lang="en-US" sz="2400" dirty="0" smtClean="0">
                <a:latin typeface="Calibri Light" panose="020F0302020204030204" pitchFamily="34" charset="0"/>
                <a:ea typeface="Times New Roman" panose="02020603050405020304" pitchFamily="18" charset="0"/>
                <a:cs typeface="Calibri Light" panose="020F0302020204030204" pitchFamily="34" charset="0"/>
              </a:rPr>
              <a:t>  </a:t>
            </a:r>
            <a:endParaRPr lang="en-US" sz="2400" dirty="0">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253900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609600" y="1650404"/>
            <a:ext cx="10972800" cy="3608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t>Weitzman Education Platform</a:t>
            </a:r>
            <a:endParaRPr kumimoji="0" lang="en-US" b="1" i="0" u="none" strike="noStrike" kern="1200" cap="none" spc="-30" normalizeH="0" baseline="0" noProof="0" dirty="0">
              <a:ln>
                <a:noFill/>
              </a:ln>
              <a:solidFill>
                <a:srgbClr val="4E7E74"/>
              </a:solidFill>
              <a:effectLst/>
              <a:uLnTx/>
              <a:uFillTx/>
              <a:latin typeface="Calibri Light" panose="020F0302020204030204" pitchFamily="34" charset="0"/>
              <a:cs typeface="Calibri Light" panose="020F0302020204030204" pitchFamily="34" charset="0"/>
            </a:endParaRPr>
          </a:p>
        </p:txBody>
      </p:sp>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609600" y="2348798"/>
            <a:ext cx="113157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Clr>
                <a:srgbClr val="008558"/>
              </a:buClr>
              <a:buNone/>
            </a:pPr>
            <a:r>
              <a:rPr lang="en-US" sz="2400" b="1" dirty="0" smtClean="0">
                <a:latin typeface="Calibri Light" panose="020F0302020204030204" pitchFamily="34" charset="0"/>
                <a:cs typeface="Calibri Light" panose="020F0302020204030204" pitchFamily="34" charset="0"/>
              </a:rPr>
              <a:t>Weitzman </a:t>
            </a:r>
            <a:r>
              <a:rPr lang="en-US" sz="2400" b="1" dirty="0">
                <a:latin typeface="Calibri Light" panose="020F0302020204030204" pitchFamily="34" charset="0"/>
                <a:cs typeface="Calibri Light" panose="020F0302020204030204" pitchFamily="34" charset="0"/>
              </a:rPr>
              <a:t>Education Platform </a:t>
            </a:r>
            <a:r>
              <a:rPr lang="en-US" sz="2400" dirty="0">
                <a:latin typeface="Calibri Light" panose="020F0302020204030204" pitchFamily="34" charset="0"/>
                <a:cs typeface="Calibri Light" panose="020F0302020204030204" pitchFamily="34" charset="0"/>
              </a:rPr>
              <a:t>– this will serve as the platform to receive CE credits for each learning session and access recordings/slide decks/resources: </a:t>
            </a:r>
          </a:p>
          <a:p>
            <a:pPr marL="636588" lvl="1" indent="-236538">
              <a:lnSpc>
                <a:spcPct val="90000"/>
              </a:lnSpc>
              <a:spcBef>
                <a:spcPts val="0"/>
              </a:spcBef>
              <a:spcAft>
                <a:spcPts val="600"/>
              </a:spcAft>
              <a:buClr>
                <a:srgbClr val="4E7E74"/>
              </a:buClr>
            </a:pPr>
            <a:r>
              <a:rPr lang="en-US" sz="2400" dirty="0">
                <a:latin typeface="Calibri Light" panose="020F0302020204030204" pitchFamily="34" charset="0"/>
                <a:cs typeface="Calibri Light" panose="020F0302020204030204" pitchFamily="34" charset="0"/>
              </a:rPr>
              <a:t>Register for the course here: </a:t>
            </a:r>
            <a:r>
              <a:rPr lang="en-US" sz="2400" dirty="0">
                <a:latin typeface="Calibri Light" panose="020F0302020204030204" pitchFamily="34" charset="0"/>
                <a:cs typeface="Calibri Light" panose="020F0302020204030204" pitchFamily="34" charset="0"/>
                <a:hlinkClick r:id="rId3"/>
              </a:rPr>
              <a:t>https://</a:t>
            </a:r>
            <a:r>
              <a:rPr lang="en-US" sz="2400" dirty="0" smtClean="0">
                <a:latin typeface="Calibri Light" panose="020F0302020204030204" pitchFamily="34" charset="0"/>
                <a:cs typeface="Calibri Light" panose="020F0302020204030204" pitchFamily="34" charset="0"/>
                <a:hlinkClick r:id="rId3"/>
              </a:rPr>
              <a:t>education.weitzmaninstitute.org/content/nttap-health-professions-student-training-learning-collaborative-2025</a:t>
            </a:r>
            <a:r>
              <a:rPr lang="en-US" sz="2400" dirty="0" smtClean="0">
                <a:latin typeface="Calibri Light" panose="020F0302020204030204" pitchFamily="34" charset="0"/>
                <a:cs typeface="Calibri Light" panose="020F0302020204030204" pitchFamily="34" charset="0"/>
              </a:rPr>
              <a:t> </a:t>
            </a:r>
          </a:p>
          <a:p>
            <a:pPr marL="636588" lvl="1" indent="-236538">
              <a:lnSpc>
                <a:spcPct val="90000"/>
              </a:lnSpc>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Access </a:t>
            </a:r>
            <a:r>
              <a:rPr lang="en-US" sz="2400" dirty="0">
                <a:latin typeface="Calibri Light" panose="020F0302020204030204" pitchFamily="34" charset="0"/>
                <a:cs typeface="Calibri Light" panose="020F0302020204030204" pitchFamily="34" charset="0"/>
              </a:rPr>
              <a:t>Code: </a:t>
            </a:r>
            <a:r>
              <a:rPr lang="en-US" sz="2400" dirty="0" smtClean="0">
                <a:latin typeface="Calibri Light" panose="020F0302020204030204" pitchFamily="34" charset="0"/>
                <a:cs typeface="Calibri Light" panose="020F0302020204030204" pitchFamily="34" charset="0"/>
              </a:rPr>
              <a:t>HPS2025</a:t>
            </a:r>
            <a:endParaRPr lang="en-US" sz="2400" dirty="0">
              <a:latin typeface="Calibri Light" panose="020F0302020204030204" pitchFamily="34" charset="0"/>
              <a:cs typeface="Calibri Light" panose="020F0302020204030204" pitchFamily="34" charset="0"/>
            </a:endParaRPr>
          </a:p>
          <a:p>
            <a:pPr marL="636588" lvl="1" indent="-236538">
              <a:lnSpc>
                <a:spcPct val="90000"/>
              </a:lnSpc>
              <a:spcBef>
                <a:spcPts val="0"/>
              </a:spcBef>
              <a:spcAft>
                <a:spcPts val="600"/>
              </a:spcAft>
              <a:buClr>
                <a:srgbClr val="4E7E74"/>
              </a:buClr>
            </a:pPr>
            <a:r>
              <a:rPr lang="en-US" sz="2400" dirty="0">
                <a:latin typeface="Calibri Light" panose="020F0302020204030204" pitchFamily="34" charset="0"/>
                <a:cs typeface="Calibri Light" panose="020F0302020204030204" pitchFamily="34" charset="0"/>
              </a:rPr>
              <a:t>If you do not have an account, follow these </a:t>
            </a:r>
            <a:r>
              <a:rPr lang="en-US" sz="2400" dirty="0" smtClean="0">
                <a:latin typeface="Calibri Light" panose="020F0302020204030204" pitchFamily="34" charset="0"/>
                <a:cs typeface="Calibri Light" panose="020F0302020204030204" pitchFamily="34" charset="0"/>
              </a:rPr>
              <a:t>instructions: </a:t>
            </a:r>
            <a:r>
              <a:rPr lang="en-US" sz="2400" dirty="0" smtClean="0">
                <a:latin typeface="Calibri Light" panose="020F0302020204030204" pitchFamily="34" charset="0"/>
                <a:cs typeface="Calibri Light" panose="020F0302020204030204" pitchFamily="34" charset="0"/>
                <a:hlinkClick r:id="rId4"/>
              </a:rPr>
              <a:t>https</a:t>
            </a:r>
            <a:r>
              <a:rPr lang="en-US" sz="2400" dirty="0">
                <a:latin typeface="Calibri Light" panose="020F0302020204030204" pitchFamily="34" charset="0"/>
                <a:cs typeface="Calibri Light" panose="020F0302020204030204" pitchFamily="34" charset="0"/>
                <a:hlinkClick r:id="rId4"/>
              </a:rPr>
              <a:t>://</a:t>
            </a:r>
            <a:r>
              <a:rPr lang="en-US" sz="2400" dirty="0" smtClean="0">
                <a:latin typeface="Calibri Light" panose="020F0302020204030204" pitchFamily="34" charset="0"/>
                <a:cs typeface="Calibri Light" panose="020F0302020204030204" pitchFamily="34" charset="0"/>
                <a:hlinkClick r:id="rId4"/>
              </a:rPr>
              <a:t>education.weitzmaninstitute.org/user/register</a:t>
            </a:r>
            <a:r>
              <a:rPr lang="en-US" sz="2400" dirty="0" smtClean="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a:latin typeface="Calibri Light" panose="020F0302020204030204" pitchFamily="34" charset="0"/>
                <a:cs typeface="Calibri Light" panose="020F0302020204030204" pitchFamily="34" charset="0"/>
              </a:rPr>
              <a:t>Choose a username, password (save it somewhere safe so you can continue to use it!), and fill out some basic user information.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a:latin typeface="Calibri Light" panose="020F0302020204030204" pitchFamily="34" charset="0"/>
                <a:cs typeface="Calibri Light" panose="020F0302020204030204" pitchFamily="34" charset="0"/>
              </a:rPr>
              <a:t>Click Create New Account.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a:latin typeface="Calibri Light" panose="020F0302020204030204" pitchFamily="34" charset="0"/>
                <a:cs typeface="Calibri Light" panose="020F0302020204030204" pitchFamily="34" charset="0"/>
              </a:rPr>
              <a:t>If you encounter any technical difficulties, please reach out to myself or submit a ticket.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767841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205588"/>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Explore more resources!</a:t>
            </a:r>
            <a:endParaRPr kumimoji="0" lang="en-US" sz="48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pic>
        <p:nvPicPr>
          <p:cNvPr id="4" name="Picture 3"/>
          <p:cNvPicPr>
            <a:picLocks noChangeAspect="1"/>
          </p:cNvPicPr>
          <p:nvPr/>
        </p:nvPicPr>
        <p:blipFill>
          <a:blip r:embed="rId4"/>
          <a:stretch>
            <a:fillRect/>
          </a:stretch>
        </p:blipFill>
        <p:spPr>
          <a:xfrm>
            <a:off x="531033" y="2993714"/>
            <a:ext cx="2643530" cy="29697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531033" y="2155371"/>
            <a:ext cx="6366512"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National Learning Library: </a:t>
            </a:r>
            <a:b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Light" panose="020F0302020204030204" pitchFamily="34" charset="0"/>
                <a:ea typeface="+mj-ea"/>
                <a:cs typeface="Calibri Light" panose="020F03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Light" panose="020F0302020204030204" pitchFamily="34" charset="0"/>
              <a:ea typeface="+mj-ea"/>
              <a:cs typeface="Calibri Light" panose="020F0302020204030204" pitchFamily="34" charset="0"/>
            </a:endParaRPr>
          </a:p>
        </p:txBody>
      </p:sp>
      <p:sp>
        <p:nvSpPr>
          <p:cNvPr id="7" name="Rectangle 6"/>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cxnSp>
        <p:nvCxnSpPr>
          <p:cNvPr id="8" name="Straight Connector 7"/>
          <p:cNvCxnSpPr/>
          <p:nvPr/>
        </p:nvCxnSpPr>
        <p:spPr>
          <a:xfrm>
            <a:off x="6897546" y="1945342"/>
            <a:ext cx="0" cy="4483167"/>
          </a:xfrm>
          <a:prstGeom prst="line">
            <a:avLst/>
          </a:prstGeom>
          <a:ln>
            <a:solidFill>
              <a:srgbClr val="4E7E74"/>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0"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Health Center </a:t>
            </a:r>
            <a:endParaRPr kumimoji="0" lang="en-US" sz="3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Resource </a:t>
            </a:r>
            <a:r>
              <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Clearinghouse</a:t>
            </a:r>
          </a:p>
        </p:txBody>
      </p:sp>
      <p:pic>
        <p:nvPicPr>
          <p:cNvPr id="11" name="Picture 10"/>
          <p:cNvPicPr>
            <a:picLocks noChangeAspect="1"/>
          </p:cNvPicPr>
          <p:nvPr/>
        </p:nvPicPr>
        <p:blipFill>
          <a:blip r:embed="rId8"/>
          <a:stretch>
            <a:fillRect/>
          </a:stretch>
        </p:blipFill>
        <p:spPr>
          <a:xfrm>
            <a:off x="7550684" y="4204420"/>
            <a:ext cx="4131325" cy="1867863"/>
          </a:xfrm>
          <a:prstGeom prst="rect">
            <a:avLst/>
          </a:prstGeom>
        </p:spPr>
      </p:pic>
      <p:pic>
        <p:nvPicPr>
          <p:cNvPr id="12" name="Picture 11"/>
          <p:cNvPicPr>
            <a:picLocks noChangeAspect="1"/>
          </p:cNvPicPr>
          <p:nvPr/>
        </p:nvPicPr>
        <p:blipFill>
          <a:blip r:embed="rId9"/>
          <a:stretch>
            <a:fillRect/>
          </a:stretch>
        </p:blipFill>
        <p:spPr>
          <a:xfrm>
            <a:off x="7550685" y="3260434"/>
            <a:ext cx="4131324" cy="943986"/>
          </a:xfrm>
          <a:prstGeom prst="rect">
            <a:avLst/>
          </a:prstGeom>
          <a:ln>
            <a:noFill/>
          </a:ln>
        </p:spPr>
      </p:pic>
    </p:spTree>
    <p:extLst>
      <p:ext uri="{BB962C8B-B14F-4D97-AF65-F5344CB8AC3E}">
        <p14:creationId xmlns:p14="http://schemas.microsoft.com/office/powerpoint/2010/main" val="1191441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609600" y="1663847"/>
            <a:ext cx="10972800" cy="72442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 dirty="0" smtClean="0">
                <a:solidFill>
                  <a:srgbClr val="4E7E74"/>
                </a:solidFill>
                <a:latin typeface="Calibri Light" panose="020F0302020204030204" pitchFamily="34" charset="0"/>
                <a:cs typeface="Calibri Light" panose="020F0302020204030204" pitchFamily="34" charset="0"/>
              </a:rPr>
              <a:t>Contact Information </a:t>
            </a:r>
            <a:endParaRPr lang="en-US" b="1" spc="-30" dirty="0">
              <a:solidFill>
                <a:srgbClr val="4E7E74"/>
              </a:solidFill>
              <a:latin typeface="Calibri Light" panose="020F0302020204030204" pitchFamily="34" charset="0"/>
              <a:cs typeface="Calibri Light" panose="020F0302020204030204" pitchFamily="34" charset="0"/>
            </a:endParaRPr>
          </a:p>
        </p:txBody>
      </p:sp>
      <p:sp>
        <p:nvSpPr>
          <p:cNvPr id="4" name="Rectangle 3"/>
          <p:cNvSpPr/>
          <p:nvPr/>
        </p:nvSpPr>
        <p:spPr>
          <a:xfrm>
            <a:off x="1523206" y="2388276"/>
            <a:ext cx="9145587"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For information on future webinars, activity sessions, and learning collaboratives: please reach out </a:t>
            </a:r>
            <a:r>
              <a:rPr kumimoji="0" lang="en-US" sz="2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to </a:t>
            </a: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hlinkClick r:id="rId3"/>
              </a:rPr>
              <a:t>nca@chc1.com</a:t>
            </a:r>
            <a:r>
              <a:rPr kumimoji="0" lang="en-US" sz="2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endPar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or visit </a:t>
            </a:r>
            <a:r>
              <a:rPr kumimoji="0" lang="en-US" sz="2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4"/>
              </a:rPr>
              <a:t>https://</a:t>
            </a: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hlinkClick r:id="rId4"/>
              </a:rPr>
              <a:t>www.chc1.com/nca</a:t>
            </a: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p>
          <a:p>
            <a:pPr algn="ctr"/>
            <a:endParaRPr lang="en-US" sz="2800" dirty="0">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5536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69" y="342900"/>
            <a:ext cx="2734408" cy="109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475" y="199078"/>
            <a:ext cx="2948440" cy="2239322"/>
          </a:xfrm>
          <a:prstGeom prst="rect">
            <a:avLst/>
          </a:prstGeom>
        </p:spPr>
      </p:pic>
      <p:pic>
        <p:nvPicPr>
          <p:cNvPr id="5" name="Google Shape;1375;p131"/>
          <p:cNvPicPr preferRelativeResize="0"/>
          <p:nvPr/>
        </p:nvPicPr>
        <p:blipFill>
          <a:blip r:embed="rId4">
            <a:alphaModFix/>
          </a:blip>
          <a:stretch>
            <a:fillRect/>
          </a:stretch>
        </p:blipFill>
        <p:spPr>
          <a:xfrm>
            <a:off x="1" y="1"/>
            <a:ext cx="4892768" cy="6858000"/>
          </a:xfrm>
          <a:prstGeom prst="rect">
            <a:avLst/>
          </a:prstGeom>
          <a:noFill/>
          <a:ln>
            <a:noFill/>
          </a:ln>
        </p:spPr>
      </p:pic>
      <p:cxnSp>
        <p:nvCxnSpPr>
          <p:cNvPr id="7" name="Straight Connector 6"/>
          <p:cNvCxnSpPr/>
          <p:nvPr/>
        </p:nvCxnSpPr>
        <p:spPr>
          <a:xfrm>
            <a:off x="4870939" y="0"/>
            <a:ext cx="13038" cy="6858001"/>
          </a:xfrm>
          <a:prstGeom prst="line">
            <a:avLst/>
          </a:prstGeom>
          <a:ln w="57150">
            <a:solidFill>
              <a:srgbClr val="FAA8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0677" y="2438400"/>
            <a:ext cx="6740036"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Community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Health Center,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leading Federally Qualified Health Center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based in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Connecticut.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AA861"/>
                </a:solidFill>
                <a:effectLst/>
                <a:uLnTx/>
                <a:uFillTx/>
                <a:latin typeface="Calibri Light" panose="020F0302020204030204" pitchFamily="34" charset="0"/>
                <a:ea typeface="+mn-ea"/>
                <a:cs typeface="Calibri Light" panose="020F0302020204030204" pitchFamily="34" charset="0"/>
              </a:rPr>
              <a:t>ConferMED</a:t>
            </a:r>
            <a:endPar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national </a:t>
            </a:r>
            <a:r>
              <a:rPr kumimoji="0" lang="en-US"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eConsult</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platform improving patient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to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specialty 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The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Consortium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for Advanced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Practice Providers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membership, education, advocacy, and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accreditation organization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APP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postgraduate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National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Institute for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Medical Assistant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Advancement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 accredited educational institution that trains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medical assistants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career in team-based care environments</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The Weitzman Institute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center for innovative research, education, and policy</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Center for Key Populations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health program with international reach, focused on the most vulnerable among us.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491454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485719"/>
            <a:ext cx="8128819" cy="80584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Locations &amp; Service Sites</a:t>
            </a:r>
            <a:endParaRPr kumimoji="0" lang="en-US" sz="4400" b="1" i="0" u="none" strike="noStrike" kern="1200" cap="none" spc="0" normalizeH="0" baseline="0" noProof="0" dirty="0">
              <a:ln>
                <a:noFill/>
              </a:ln>
              <a:solidFill>
                <a:srgbClr val="00529C"/>
              </a:solidFill>
              <a:effectLst/>
              <a:uLnTx/>
              <a:uFillTx/>
              <a:latin typeface="Calibri Light" panose="020F0302020204030204" pitchFamily="34" charset="0"/>
              <a:ea typeface="+mj-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2256655"/>
            <a:ext cx="5998135" cy="4227526"/>
          </a:xfrm>
          <a:prstGeom prst="rect">
            <a:avLst/>
          </a:prstGeom>
        </p:spPr>
      </p:pic>
      <p:sp>
        <p:nvSpPr>
          <p:cNvPr id="4" name="object 6"/>
          <p:cNvSpPr txBox="1"/>
          <p:nvPr/>
        </p:nvSpPr>
        <p:spPr>
          <a:xfrm>
            <a:off x="7044280" y="3381998"/>
            <a:ext cx="814705" cy="246221"/>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1600" b="1" i="0" u="none" strike="noStrike" kern="1200" cap="none" spc="-11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Profile</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bject 7"/>
          <p:cNvSpPr txBox="1"/>
          <p:nvPr/>
        </p:nvSpPr>
        <p:spPr>
          <a:xfrm>
            <a:off x="7114186" y="3742943"/>
            <a:ext cx="3573209" cy="1567096"/>
          </a:xfrm>
          <a:prstGeom prst="rect">
            <a:avLst/>
          </a:prstGeom>
        </p:spPr>
        <p:txBody>
          <a:bodyPr vert="horz" wrap="square" lIns="0" tIns="0" rIns="0" bIns="0" rtlCol="0">
            <a:spAutoFit/>
          </a:bodyPr>
          <a:lstStyle/>
          <a:p>
            <a:pPr marL="256540" marR="0" lvl="0" indent="-243840" algn="l" defTabSz="457200" rtl="0" eaLnBrk="1" fontAlgn="auto" latinLnBrk="0" hangingPunct="1">
              <a:lnSpc>
                <a:spcPct val="100000"/>
              </a:lnSpc>
              <a:spcBef>
                <a:spcPts val="0"/>
              </a:spcBef>
              <a:spcAft>
                <a:spcPts val="0"/>
              </a:spcAft>
              <a:buClr>
                <a:srgbClr val="168533"/>
              </a:buClr>
              <a:buSzPct val="83333"/>
              <a:buFont typeface="Wingdings"/>
              <a:buChar char=""/>
              <a:tabLst>
                <a:tab pos="241300" algn="l"/>
              </a:tabLst>
              <a:defRPr/>
            </a:pPr>
            <a:r>
              <a:rPr kumimoji="0" sz="1600" b="0" i="0" u="none" strike="noStrike" kern="1200" cap="none" spc="-15"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Founding </a:t>
            </a:r>
            <a:r>
              <a:rPr kumimoji="0" sz="1600" b="0" i="0" u="none" strike="noStrike" kern="1200" cap="none" spc="-1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year:</a:t>
            </a:r>
            <a:r>
              <a:rPr kumimoji="0" sz="1600" b="0" i="0" u="none" strike="noStrike" kern="1200" cap="none" spc="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 </a:t>
            </a:r>
            <a:r>
              <a:rPr kumimoji="0"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1972</a:t>
            </a:r>
            <a:endParaRPr kumimoji="0" sz="1600" b="0" i="0" u="none" strike="noStrike" kern="1200" cap="none" spc="0" normalizeH="0" baseline="0" noProof="0" dirty="0" smtClean="0">
              <a:ln>
                <a:noFill/>
              </a:ln>
              <a:solidFill>
                <a:srgbClr val="00529B"/>
              </a:solidFill>
              <a:effectLst/>
              <a:uLnTx/>
              <a:uFillTx/>
              <a:latin typeface="Century Gothic" panose="020F0302020204030204"/>
              <a:ea typeface="+mn-ea"/>
              <a:cs typeface="Arial" panose="020B0604020202020204" pitchFamily="34" charset="0"/>
            </a:endParaRPr>
          </a:p>
          <a:p>
            <a:pPr marL="241300" marR="0" lvl="0" indent="-228600" algn="l" defTabSz="457200" rtl="0" eaLnBrk="1" fontAlgn="auto" latinLnBrk="0" hangingPunct="1">
              <a:lnSpc>
                <a:spcPct val="100000"/>
              </a:lnSpc>
              <a:spcBef>
                <a:spcPts val="145"/>
              </a:spcBef>
              <a:spcAft>
                <a:spcPts val="0"/>
              </a:spcAft>
              <a:buClr>
                <a:srgbClr val="168533"/>
              </a:buClr>
              <a:buSzPct val="83333"/>
              <a:buFont typeface="Wingdings"/>
              <a:buChar char=""/>
              <a:tabLst>
                <a:tab pos="241300" algn="l"/>
              </a:tabLst>
              <a:defRPr/>
            </a:pPr>
            <a:r>
              <a:rPr kumimoji="0" sz="1600" b="0" i="0" u="none" strike="noStrike" kern="1200" cap="none" spc="-5"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Annual budget:</a:t>
            </a:r>
            <a:r>
              <a:rPr kumimoji="0" sz="1600" b="0" i="0" u="none" strike="noStrike" kern="1200" cap="none" spc="-75"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 </a:t>
            </a:r>
            <a:r>
              <a:rPr kumimoji="0"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$1</a:t>
            </a:r>
            <a:r>
              <a:rPr kumimoji="0" lang="en-US"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40M</a:t>
            </a:r>
          </a:p>
          <a:p>
            <a:pPr marL="241300" marR="0" lvl="0" indent="-228600" algn="l" defTabSz="457200" rtl="0" eaLnBrk="1" fontAlgn="auto" latinLnBrk="0" hangingPunct="1">
              <a:lnSpc>
                <a:spcPct val="100000"/>
              </a:lnSpc>
              <a:spcBef>
                <a:spcPts val="145"/>
              </a:spcBef>
              <a:spcAft>
                <a:spcPts val="0"/>
              </a:spcAft>
              <a:buClr>
                <a:srgbClr val="168533"/>
              </a:buClr>
              <a:buSzPct val="83333"/>
              <a:buFont typeface="Wingdings"/>
              <a:buChar char=""/>
              <a:tabLst>
                <a:tab pos="241300" algn="l"/>
              </a:tabLst>
              <a:defRPr/>
            </a:pPr>
            <a:r>
              <a:rPr kumimoji="0" sz="1600" b="0" i="0" u="none" strike="noStrike" kern="1200" cap="none" spc="-1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Staff:</a:t>
            </a:r>
            <a:r>
              <a:rPr kumimoji="0" sz="1600" b="0" i="0" u="none" strike="noStrike" kern="1200" cap="none" spc="4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 </a:t>
            </a:r>
            <a:r>
              <a:rPr kumimoji="0" lang="en-US"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1,140</a:t>
            </a:r>
          </a:p>
          <a:p>
            <a:pPr marL="241300" marR="0" lvl="0" indent="-228600" algn="l" defTabSz="457200" rtl="0" eaLnBrk="1" fontAlgn="auto" latinLnBrk="0" hangingPunct="1">
              <a:lnSpc>
                <a:spcPct val="100000"/>
              </a:lnSpc>
              <a:spcBef>
                <a:spcPts val="145"/>
              </a:spcBef>
              <a:spcAft>
                <a:spcPts val="0"/>
              </a:spcAft>
              <a:buClr>
                <a:srgbClr val="168533"/>
              </a:buClr>
              <a:buSzPct val="83333"/>
              <a:buFont typeface="Wingdings"/>
              <a:buChar char=""/>
              <a:tabLst>
                <a:tab pos="241300" algn="l"/>
              </a:tabLst>
              <a:defRPr/>
            </a:pPr>
            <a:r>
              <a:rPr kumimoji="0" lang="en-US" sz="1600" b="0" i="0" u="none" strike="noStrike" kern="1200" cap="none" spc="-1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Active Patients: </a:t>
            </a:r>
            <a:r>
              <a:rPr kumimoji="0" lang="en-US"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150,000</a:t>
            </a:r>
          </a:p>
          <a:p>
            <a:pPr marL="241300" marR="0" lvl="0" indent="-228600" algn="l" defTabSz="457200" rtl="0" eaLnBrk="1" fontAlgn="auto" latinLnBrk="0" hangingPunct="1">
              <a:lnSpc>
                <a:spcPct val="100000"/>
              </a:lnSpc>
              <a:spcBef>
                <a:spcPts val="165"/>
              </a:spcBef>
              <a:spcAft>
                <a:spcPts val="0"/>
              </a:spcAft>
              <a:buClr>
                <a:srgbClr val="168533"/>
              </a:buClr>
              <a:buSzPct val="83333"/>
              <a:buFont typeface="Wingdings"/>
              <a:buChar char=""/>
              <a:tabLst>
                <a:tab pos="241300" algn="l"/>
              </a:tabLst>
              <a:defRPr/>
            </a:pPr>
            <a:r>
              <a:rPr kumimoji="0" sz="1600" b="0" i="0" u="none" strike="noStrike" kern="1200" cap="none" spc="-5"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SBHCs </a:t>
            </a:r>
            <a:r>
              <a:rPr kumimoji="0" sz="1600" b="0" i="0" u="none" strike="noStrike" kern="1200" cap="none" spc="-1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across </a:t>
            </a:r>
            <a:r>
              <a:rPr kumimoji="0" sz="1600" b="0" i="0" u="none" strike="noStrike" kern="1200" cap="none" spc="-3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CT: </a:t>
            </a:r>
            <a:r>
              <a:rPr kumimoji="0" lang="en-US"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153</a:t>
            </a:r>
          </a:p>
          <a:p>
            <a:pPr marL="241300" marR="0" lvl="0" indent="-228600" algn="l" defTabSz="457200" rtl="0" eaLnBrk="1" fontAlgn="auto" latinLnBrk="0" hangingPunct="1">
              <a:lnSpc>
                <a:spcPct val="100000"/>
              </a:lnSpc>
              <a:spcBef>
                <a:spcPts val="165"/>
              </a:spcBef>
              <a:spcAft>
                <a:spcPts val="0"/>
              </a:spcAft>
              <a:buClr>
                <a:srgbClr val="168533"/>
              </a:buClr>
              <a:buSzPct val="83333"/>
              <a:buFont typeface="Wingdings"/>
              <a:buChar char=""/>
              <a:tabLst>
                <a:tab pos="241300" algn="l"/>
              </a:tabLst>
              <a:defRPr/>
            </a:pPr>
            <a:r>
              <a:rPr kumimoji="0" sz="1600" b="0" i="0" u="none" strike="noStrike" kern="1200" cap="none" spc="-5"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Students/year:</a:t>
            </a:r>
            <a:r>
              <a:rPr kumimoji="0" sz="1600" b="0" i="0" u="none" strike="noStrike" kern="1200" cap="none" spc="90" normalizeH="0" baseline="0" noProof="0" dirty="0" smtClean="0">
                <a:ln>
                  <a:noFill/>
                </a:ln>
                <a:solidFill>
                  <a:prstClr val="black"/>
                </a:solidFill>
                <a:effectLst/>
                <a:uLnTx/>
                <a:uFillTx/>
                <a:latin typeface="Century Gothic" panose="020F0302020204030204"/>
                <a:ea typeface="+mn-ea"/>
                <a:cs typeface="Arial" panose="020B0604020202020204" pitchFamily="34" charset="0"/>
              </a:rPr>
              <a:t> </a:t>
            </a:r>
            <a:r>
              <a:rPr kumimoji="0" lang="en-US" sz="1600" b="0" i="0" u="none" strike="noStrike" kern="1200" cap="none" spc="0" normalizeH="0" baseline="0" noProof="0" dirty="0" smtClean="0">
                <a:ln>
                  <a:noFill/>
                </a:ln>
                <a:solidFill>
                  <a:srgbClr val="00529B"/>
                </a:solidFill>
                <a:effectLst/>
                <a:uLnTx/>
                <a:uFillTx/>
                <a:latin typeface="Century Gothic" panose="020F0302020204030204"/>
                <a:ea typeface="+mn-ea"/>
                <a:cs typeface="Arial" panose="020B0604020202020204" pitchFamily="34" charset="0"/>
              </a:rPr>
              <a:t>14,522</a:t>
            </a:r>
            <a:endParaRPr kumimoji="0" lang="en-US" sz="1600" b="0" i="0" u="none" strike="noStrike" kern="1200" cap="none" spc="-10" normalizeH="0" baseline="0" noProof="0" dirty="0" smtClean="0">
              <a:ln>
                <a:noFill/>
              </a:ln>
              <a:solidFill>
                <a:srgbClr val="00529B"/>
              </a:solidFill>
              <a:effectLst/>
              <a:uLnTx/>
              <a:uFillTx/>
              <a:latin typeface="Century Gothic" panose="020F0302020204030204"/>
              <a:ea typeface="+mn-ea"/>
              <a:cs typeface="Arial" panose="020B0604020202020204" pitchFamily="34" charset="0"/>
            </a:endParaRPr>
          </a:p>
        </p:txBody>
      </p:sp>
      <p:sp>
        <p:nvSpPr>
          <p:cNvPr id="6" name="object 3"/>
          <p:cNvSpPr/>
          <p:nvPr/>
        </p:nvSpPr>
        <p:spPr>
          <a:xfrm>
            <a:off x="7114186" y="2256655"/>
            <a:ext cx="2465832" cy="962751"/>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aphicFrame>
        <p:nvGraphicFramePr>
          <p:cNvPr id="7" name="Table 6"/>
          <p:cNvGraphicFramePr>
            <a:graphicFrameLocks noGrp="1"/>
          </p:cNvGraphicFramePr>
          <p:nvPr>
            <p:extLst/>
          </p:nvPr>
        </p:nvGraphicFramePr>
        <p:xfrm>
          <a:off x="7114186" y="5635995"/>
          <a:ext cx="4001489" cy="848186"/>
        </p:xfrm>
        <a:graphic>
          <a:graphicData uri="http://schemas.openxmlformats.org/drawingml/2006/table">
            <a:tbl>
              <a:tblPr firstRow="1" bandRow="1">
                <a:tableStyleId>{5C22544A-7EE6-4342-B048-85BDC9FD1C3A}</a:tableStyleId>
              </a:tblPr>
              <a:tblGrid>
                <a:gridCol w="1220189">
                  <a:extLst>
                    <a:ext uri="{9D8B030D-6E8A-4147-A177-3AD203B41FA5}">
                      <a16:colId xmlns:a16="http://schemas.microsoft.com/office/drawing/2014/main" val="2837569830"/>
                    </a:ext>
                  </a:extLst>
                </a:gridCol>
                <a:gridCol w="927100">
                  <a:extLst>
                    <a:ext uri="{9D8B030D-6E8A-4147-A177-3AD203B41FA5}">
                      <a16:colId xmlns:a16="http://schemas.microsoft.com/office/drawing/2014/main" val="1477481705"/>
                    </a:ext>
                  </a:extLst>
                </a:gridCol>
                <a:gridCol w="927100">
                  <a:extLst>
                    <a:ext uri="{9D8B030D-6E8A-4147-A177-3AD203B41FA5}">
                      <a16:colId xmlns:a16="http://schemas.microsoft.com/office/drawing/2014/main" val="2825164198"/>
                    </a:ext>
                  </a:extLst>
                </a:gridCol>
                <a:gridCol w="927100">
                  <a:extLst>
                    <a:ext uri="{9D8B030D-6E8A-4147-A177-3AD203B41FA5}">
                      <a16:colId xmlns:a16="http://schemas.microsoft.com/office/drawing/2014/main" val="1669949797"/>
                    </a:ext>
                  </a:extLst>
                </a:gridCol>
              </a:tblGrid>
              <a:tr h="345264">
                <a:tc>
                  <a:txBody>
                    <a:bodyPr/>
                    <a:lstStyle/>
                    <a:p>
                      <a:r>
                        <a:rPr lang="en-US" sz="1400" dirty="0" smtClean="0">
                          <a:latin typeface="Calibri Light" panose="020F0302020204030204" pitchFamily="34" charset="0"/>
                          <a:cs typeface="Calibri Light" panose="020F0302020204030204" pitchFamily="34" charset="0"/>
                        </a:rPr>
                        <a:t>Year</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2021</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2022</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2023</a:t>
                      </a:r>
                      <a:endParaRPr lang="en-US" sz="1400" dirty="0">
                        <a:latin typeface="Calibri Light" panose="020F0302020204030204" pitchFamily="34" charset="0"/>
                        <a:cs typeface="Calibri Light" panose="020F0302020204030204" pitchFamily="34" charset="0"/>
                      </a:endParaRPr>
                    </a:p>
                  </a:txBody>
                  <a:tcPr marL="78502" marR="78502" marT="39251" marB="39251"/>
                </a:tc>
                <a:extLst>
                  <a:ext uri="{0D108BD9-81ED-4DB2-BD59-A6C34878D82A}">
                    <a16:rowId xmlns:a16="http://schemas.microsoft.com/office/drawing/2014/main" val="2103791197"/>
                  </a:ext>
                </a:extLst>
              </a:tr>
              <a:tr h="502922">
                <a:tc>
                  <a:txBody>
                    <a:bodyPr/>
                    <a:lstStyle/>
                    <a:p>
                      <a:r>
                        <a:rPr lang="en-US" sz="1400" dirty="0" smtClean="0">
                          <a:latin typeface="Calibri Light" panose="020F0302020204030204" pitchFamily="34" charset="0"/>
                          <a:cs typeface="Calibri Light" panose="020F0302020204030204" pitchFamily="34" charset="0"/>
                        </a:rPr>
                        <a:t>Patients</a:t>
                      </a:r>
                      <a:r>
                        <a:rPr lang="en-US" sz="1400" baseline="0" dirty="0" smtClean="0">
                          <a:latin typeface="Calibri Light" panose="020F0302020204030204" pitchFamily="34" charset="0"/>
                          <a:cs typeface="Calibri Light" panose="020F0302020204030204" pitchFamily="34" charset="0"/>
                        </a:rPr>
                        <a:t> Seen</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99,598</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102,275</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107,225</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extLst>
                  <a:ext uri="{0D108BD9-81ED-4DB2-BD59-A6C34878D82A}">
                    <a16:rowId xmlns:a16="http://schemas.microsoft.com/office/drawing/2014/main" val="2798643043"/>
                  </a:ext>
                </a:extLst>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6440" y="893655"/>
            <a:ext cx="4000368" cy="107195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2910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National Training and Technical Assistance </a:t>
            </a:r>
            <a:r>
              <a:rPr kumimoji="0" lang="en-US" sz="36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Partners (NTTAP)</a:t>
            </a:r>
            <a:endParaRPr kumimoji="0" lang="en-US" sz="32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27396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43" y="1968356"/>
            <a:ext cx="6308436" cy="2852737"/>
          </a:xfrm>
        </p:spPr>
        <p:txBody>
          <a:bodyPr anchor="ctr"/>
          <a:lstStyle/>
          <a:p>
            <a:pPr algn="ctr"/>
            <a:r>
              <a:rPr lang="en-US" sz="4800" b="1" dirty="0">
                <a:latin typeface="Calibri Light" panose="020F0302020204030204" pitchFamily="34" charset="0"/>
                <a:cs typeface="Calibri Light" panose="020F0302020204030204" pitchFamily="34" charset="0"/>
              </a:rPr>
              <a:t>Foundation for </a:t>
            </a:r>
            <a:r>
              <a:rPr lang="en-US" sz="4800" b="1" dirty="0" smtClean="0">
                <a:latin typeface="Calibri Light" panose="020F0302020204030204" pitchFamily="34" charset="0"/>
                <a:cs typeface="Calibri Light" panose="020F0302020204030204" pitchFamily="34" charset="0"/>
              </a:rPr>
              <a:t>               Effective </a:t>
            </a:r>
            <a:r>
              <a:rPr lang="en-US" sz="4800" b="1" dirty="0">
                <a:latin typeface="Calibri Light" panose="020F0302020204030204" pitchFamily="34" charset="0"/>
                <a:cs typeface="Calibri Light" panose="020F0302020204030204" pitchFamily="34" charset="0"/>
              </a:rPr>
              <a:t>Meetings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7" descr="Image result for stick figure at whitebo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52" y="1617374"/>
            <a:ext cx="5543521" cy="38111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05965" y="2330496"/>
            <a:ext cx="3005752"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Freestyle Script" panose="030804020302050B0404" pitchFamily="66" charset="0"/>
                <a:ea typeface="+mn-ea"/>
                <a:cs typeface="+mn-cs"/>
              </a:rPr>
              <a:t>Effective Meeting Skills for Effective Meetings </a:t>
            </a:r>
          </a:p>
        </p:txBody>
      </p:sp>
    </p:spTree>
    <p:extLst>
      <p:ext uri="{BB962C8B-B14F-4D97-AF65-F5344CB8AC3E}">
        <p14:creationId xmlns:p14="http://schemas.microsoft.com/office/powerpoint/2010/main" val="3635520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AP PowerPoint Template 2024-2025" id="{F212A013-DA5B-48DA-9BA2-3F10DE4880BE}" vid="{5A2284D8-BF4A-4E1B-889A-AA6F50FC419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3009</Words>
  <Application>Microsoft Office PowerPoint</Application>
  <PresentationFormat>Widescreen</PresentationFormat>
  <Paragraphs>469</Paragraphs>
  <Slides>54</Slides>
  <Notes>48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Aharoni</vt:lpstr>
      <vt:lpstr>Arial</vt:lpstr>
      <vt:lpstr>Arial Black</vt:lpstr>
      <vt:lpstr>Calibri</vt:lpstr>
      <vt:lpstr>Calibri Light</vt:lpstr>
      <vt:lpstr>Century Gothic</vt:lpstr>
      <vt:lpstr>Freestyle Script</vt:lpstr>
      <vt:lpstr>Myriad Pro</vt:lpstr>
      <vt:lpstr>Times New Roman</vt:lpstr>
      <vt:lpstr>Wingdings</vt:lpstr>
      <vt:lpstr>1_Custom Design</vt:lpstr>
      <vt:lpstr>Custom Design</vt:lpstr>
      <vt:lpstr>Health Professions Student Training Learning Collaborative Quality Improvement Training</vt:lpstr>
      <vt:lpstr>Get the Most Out of Your Zoom Experience</vt:lpstr>
      <vt:lpstr>Quality Improvement Training Agenda </vt:lpstr>
      <vt:lpstr>Quality Improvement Training Objectives</vt:lpstr>
      <vt:lpstr>Quality Improvement Trainers</vt:lpstr>
      <vt:lpstr>PowerPoint Presentation</vt:lpstr>
      <vt:lpstr>PowerPoint Presentation</vt:lpstr>
      <vt:lpstr>PowerPoint Presentation</vt:lpstr>
      <vt:lpstr>Foundation for                Effective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Make  Your Team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a  Stakeholder Analysis &amp; Communication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and Team-Based Care Quality Improvement Training</dc:title>
  <dc:creator>Angers, Meaghan</dc:creator>
  <cp:lastModifiedBy>Angers, Meaghan</cp:lastModifiedBy>
  <cp:revision>26</cp:revision>
  <dcterms:created xsi:type="dcterms:W3CDTF">2024-10-29T16:26:22Z</dcterms:created>
  <dcterms:modified xsi:type="dcterms:W3CDTF">2025-02-10T21:37:56Z</dcterms:modified>
</cp:coreProperties>
</file>