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839" r:id="rId2"/>
    <p:sldMasterId id="2147483846" r:id="rId3"/>
  </p:sldMasterIdLst>
  <p:notesMasterIdLst>
    <p:notesMasterId r:id="rId75"/>
  </p:notesMasterIdLst>
  <p:sldIdLst>
    <p:sldId id="267" r:id="rId4"/>
    <p:sldId id="268" r:id="rId5"/>
    <p:sldId id="269" r:id="rId6"/>
    <p:sldId id="262" r:id="rId7"/>
    <p:sldId id="273" r:id="rId8"/>
    <p:sldId id="277" r:id="rId9"/>
    <p:sldId id="387" r:id="rId10"/>
    <p:sldId id="279" r:id="rId11"/>
    <p:sldId id="305" r:id="rId12"/>
    <p:sldId id="306" r:id="rId13"/>
    <p:sldId id="295" r:id="rId14"/>
    <p:sldId id="388" r:id="rId15"/>
    <p:sldId id="380" r:id="rId16"/>
    <p:sldId id="382" r:id="rId17"/>
    <p:sldId id="383" r:id="rId18"/>
    <p:sldId id="384" r:id="rId19"/>
    <p:sldId id="381" r:id="rId20"/>
    <p:sldId id="307" r:id="rId21"/>
    <p:sldId id="308" r:id="rId22"/>
    <p:sldId id="283" r:id="rId23"/>
    <p:sldId id="386" r:id="rId24"/>
    <p:sldId id="385" r:id="rId25"/>
    <p:sldId id="280" r:id="rId26"/>
    <p:sldId id="292" r:id="rId27"/>
    <p:sldId id="389" r:id="rId28"/>
    <p:sldId id="390" r:id="rId29"/>
    <p:sldId id="391" r:id="rId30"/>
    <p:sldId id="365" r:id="rId31"/>
    <p:sldId id="366" r:id="rId32"/>
    <p:sldId id="367" r:id="rId33"/>
    <p:sldId id="368" r:id="rId34"/>
    <p:sldId id="369" r:id="rId35"/>
    <p:sldId id="370" r:id="rId36"/>
    <p:sldId id="371" r:id="rId37"/>
    <p:sldId id="372" r:id="rId38"/>
    <p:sldId id="373" r:id="rId39"/>
    <p:sldId id="375" r:id="rId40"/>
    <p:sldId id="374" r:id="rId41"/>
    <p:sldId id="378" r:id="rId42"/>
    <p:sldId id="379" r:id="rId43"/>
    <p:sldId id="285" r:id="rId44"/>
    <p:sldId id="286" r:id="rId45"/>
    <p:sldId id="287" r:id="rId46"/>
    <p:sldId id="288" r:id="rId47"/>
    <p:sldId id="289" r:id="rId48"/>
    <p:sldId id="309" r:id="rId49"/>
    <p:sldId id="310" r:id="rId50"/>
    <p:sldId id="311" r:id="rId51"/>
    <p:sldId id="312" r:id="rId52"/>
    <p:sldId id="301" r:id="rId53"/>
    <p:sldId id="284" r:id="rId54"/>
    <p:sldId id="294" r:id="rId55"/>
    <p:sldId id="293" r:id="rId56"/>
    <p:sldId id="298" r:id="rId57"/>
    <p:sldId id="313" r:id="rId58"/>
    <p:sldId id="347" r:id="rId59"/>
    <p:sldId id="348" r:id="rId60"/>
    <p:sldId id="349" r:id="rId61"/>
    <p:sldId id="350" r:id="rId62"/>
    <p:sldId id="351" r:id="rId63"/>
    <p:sldId id="353" r:id="rId64"/>
    <p:sldId id="354" r:id="rId65"/>
    <p:sldId id="355" r:id="rId66"/>
    <p:sldId id="356" r:id="rId67"/>
    <p:sldId id="357" r:id="rId68"/>
    <p:sldId id="358" r:id="rId69"/>
    <p:sldId id="359" r:id="rId70"/>
    <p:sldId id="360" r:id="rId71"/>
    <p:sldId id="377" r:id="rId72"/>
    <p:sldId id="291" r:id="rId73"/>
    <p:sldId id="270" r:id="rId74"/>
  </p:sldIdLst>
  <p:sldSz cx="12192000" cy="6858000"/>
  <p:notesSz cx="6858000" cy="9144000"/>
  <p:custDataLst>
    <p:tags r:id="rId76"/>
  </p:custDataLst>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uernick, Erika" initials="VE" lastIdx="6" clrIdx="0">
    <p:extLst>
      <p:ext uri="{19B8F6BF-5375-455C-9EA6-DF929625EA0E}">
        <p15:presenceInfo xmlns:p15="http://schemas.microsoft.com/office/powerpoint/2012/main" userId="S-1-5-21-1671965561-1685016268-2076119496-33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31C"/>
    <a:srgbClr val="567621"/>
    <a:srgbClr val="4379BD"/>
    <a:srgbClr val="042B4E"/>
    <a:srgbClr val="53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40" autoAdjust="0"/>
    <p:restoredTop sz="81744" autoAdjust="0"/>
  </p:normalViewPr>
  <p:slideViewPr>
    <p:cSldViewPr>
      <p:cViewPr varScale="1">
        <p:scale>
          <a:sx n="94" d="100"/>
          <a:sy n="94" d="100"/>
        </p:scale>
        <p:origin x="1116" y="102"/>
      </p:cViewPr>
      <p:guideLst>
        <p:guide orient="horz" pos="2160"/>
        <p:guide pos="3840"/>
      </p:guideLst>
    </p:cSldViewPr>
  </p:slideViewPr>
  <p:notesTextViewPr>
    <p:cViewPr>
      <p:scale>
        <a:sx n="3" d="2"/>
        <a:sy n="3" d="2"/>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6T10:22:20.573" idx="1">
    <p:pos x="10" y="10"/>
    <p:text>Kappa = responsibile for the "high" (hence why we want to antagonize it)</p:text>
    <p:extLst>
      <p:ext uri="{C676402C-5697-4E1C-873F-D02D1690AC5C}">
        <p15:threadingInfo xmlns:p15="http://schemas.microsoft.com/office/powerpoint/2012/main" timeZoneBias="240"/>
      </p:ext>
    </p:extLst>
  </p:cm>
  <p:cm authorId="1" dt="2019-04-26T10:23:00.978" idx="2">
    <p:pos x="10" y="106"/>
    <p:text>Mu = responsible for the analgesia</p:text>
    <p:extLst>
      <p:ext uri="{C676402C-5697-4E1C-873F-D02D1690AC5C}">
        <p15:threadingInfo xmlns:p15="http://schemas.microsoft.com/office/powerpoint/2012/main" timeZoneBias="240">
          <p15:parentCm authorId="1" idx="1"/>
        </p15:threadingInfo>
      </p:ext>
    </p:extLst>
  </p:cm>
  <p:cm authorId="1" dt="2019-04-26T10:24:00.078" idx="3">
    <p:pos x="10" y="202"/>
    <p:text>Bup is a partial agonist @ mu, an antagonist @ kappa (which actually upregulates mu receptor expression), and a partial antagonist @ delta</p:text>
    <p:extLst>
      <p:ext uri="{C676402C-5697-4E1C-873F-D02D1690AC5C}">
        <p15:threadingInfo xmlns:p15="http://schemas.microsoft.com/office/powerpoint/2012/main" timeZoneBias="240">
          <p15:parentCm authorId="1" idx="1"/>
        </p15:threadingInfo>
      </p:ext>
    </p:extLst>
  </p:cm>
  <p:cm authorId="1" dt="2019-04-26T10:24:09.809" idx="4">
    <p:pos x="10" y="298"/>
    <p:text>Effects at each receptor:  MU (analgesia, depression, euphoria, physical dependence, respiratory depression, sedation), DELTA (analgesia, inhibition of dopamine release, modulation of mu), KAPPA (analgesia, diuresis, dysphoria), ORL-1 (analgesia, sedation)</p:text>
    <p:extLst>
      <p:ext uri="{C676402C-5697-4E1C-873F-D02D1690AC5C}">
        <p15:threadingInfo xmlns:p15="http://schemas.microsoft.com/office/powerpoint/2012/main" timeZoneBias="24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26T10:25:45.057" idx="5">
    <p:pos x="10" y="10"/>
    <p:text>Bup is a partial agonist at ORL-1</p:text>
    <p:extLst>
      <p:ext uri="{C676402C-5697-4E1C-873F-D02D1690AC5C}">
        <p15:threadingInfo xmlns:p15="http://schemas.microsoft.com/office/powerpoint/2012/main" timeZoneBias="240"/>
      </p:ext>
    </p:extLst>
  </p:cm>
  <p:cm authorId="1" dt="2019-04-26T10:26:17.025" idx="6">
    <p:pos x="10" y="106"/>
    <p:text>"Can be combned with other Mu agonists --&gt; This I am not sure about as both would be competing for the same receptor.</p:text>
    <p:extLst>
      <p:ext uri="{C676402C-5697-4E1C-873F-D02D1690AC5C}">
        <p15:threadingInfo xmlns:p15="http://schemas.microsoft.com/office/powerpoint/2012/main" timeZoneBias="24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A8C94B-3792-48A2-A000-EF25CDA65F7B}" type="datetimeFigureOut">
              <a:rPr lang="en-US"/>
              <a:pPr>
                <a:defRPr/>
              </a:pPr>
              <a:t>2/19/2025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334D276-CBCB-4240-AAFC-3AD9C7222D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nchs/death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Moses Weitzman Health Center</a:t>
            </a:r>
            <a:r>
              <a:rPr lang="en-US" baseline="0" dirty="0" smtClean="0"/>
              <a:t> is jointly accredited to provide continuing education credits for your participation in these live ECHO sessions.</a:t>
            </a:r>
            <a:endParaRPr lang="en-US" dirty="0"/>
          </a:p>
        </p:txBody>
      </p:sp>
      <p:sp>
        <p:nvSpPr>
          <p:cNvPr id="4" name="Slide Number Placeholder 3"/>
          <p:cNvSpPr>
            <a:spLocks noGrp="1"/>
          </p:cNvSpPr>
          <p:nvPr>
            <p:ph type="sldNum" sz="quarter" idx="10"/>
          </p:nvPr>
        </p:nvSpPr>
        <p:spPr/>
        <p:txBody>
          <a:bodyPr/>
          <a:lstStyle/>
          <a:p>
            <a:fld id="{05D49772-E91B-4733-A6BC-0B51C4A12762}" type="slidenum">
              <a:rPr lang="en-US" smtClean="0"/>
              <a:t>2</a:t>
            </a:fld>
            <a:endParaRPr lang="en-US"/>
          </a:p>
        </p:txBody>
      </p:sp>
    </p:spTree>
    <p:extLst>
      <p:ext uri="{BB962C8B-B14F-4D97-AF65-F5344CB8AC3E}">
        <p14:creationId xmlns:p14="http://schemas.microsoft.com/office/powerpoint/2010/main" val="189054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faculty members have no disclosures</a:t>
            </a:r>
            <a:r>
              <a:rPr lang="en-US" baseline="0" dirty="0" smtClean="0"/>
              <a:t> to report. </a:t>
            </a:r>
            <a:endParaRPr lang="en-US" dirty="0"/>
          </a:p>
        </p:txBody>
      </p:sp>
      <p:sp>
        <p:nvSpPr>
          <p:cNvPr id="4" name="Slide Number Placeholder 3"/>
          <p:cNvSpPr>
            <a:spLocks noGrp="1"/>
          </p:cNvSpPr>
          <p:nvPr>
            <p:ph type="sldNum" sz="quarter" idx="10"/>
          </p:nvPr>
        </p:nvSpPr>
        <p:spPr/>
        <p:txBody>
          <a:bodyPr/>
          <a:lstStyle/>
          <a:p>
            <a:fld id="{05D49772-E91B-4733-A6BC-0B51C4A12762}" type="slidenum">
              <a:rPr lang="en-US" smtClean="0"/>
              <a:t>3</a:t>
            </a:fld>
            <a:endParaRPr lang="en-US"/>
          </a:p>
        </p:txBody>
      </p:sp>
    </p:spTree>
    <p:extLst>
      <p:ext uri="{BB962C8B-B14F-4D97-AF65-F5344CB8AC3E}">
        <p14:creationId xmlns:p14="http://schemas.microsoft.com/office/powerpoint/2010/main" val="335105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Every day in the United States, 44 people die as a result of prescription opioid overdose.</a:t>
            </a:r>
            <a:r>
              <a:rPr lang="en-US" baseline="30000" dirty="0"/>
              <a:t>1</a:t>
            </a:r>
          </a:p>
          <a:p>
            <a:pPr eaLnBrk="1" hangingPunct="1"/>
            <a:endParaRPr lang="en-US" baseline="30000" dirty="0"/>
          </a:p>
          <a:p>
            <a:pPr defTabSz="457175">
              <a:defRPr/>
            </a:pPr>
            <a:r>
              <a:rPr lang="en-US" dirty="0"/>
              <a:t>1. Centers for Disease Control and Prevention. National Vital Statistics System mortality data. (2015) Available from URL: </a:t>
            </a:r>
            <a:r>
              <a:rPr lang="en-US" u="sng" dirty="0">
                <a:hlinkClick r:id="rId3"/>
              </a:rPr>
              <a:t>http://www.cdc.gov/nchs/deaths.htm</a:t>
            </a:r>
            <a:r>
              <a:rPr lang="en-US" dirty="0"/>
              <a:t>.</a:t>
            </a:r>
          </a:p>
          <a:p>
            <a:pPr eaLnBrk="1" hangingPunct="1"/>
            <a:endParaRPr lang="en-US" dirty="0" smtClean="0"/>
          </a:p>
        </p:txBody>
      </p:sp>
    </p:spTree>
    <p:extLst>
      <p:ext uri="{BB962C8B-B14F-4D97-AF65-F5344CB8AC3E}">
        <p14:creationId xmlns:p14="http://schemas.microsoft.com/office/powerpoint/2010/main" val="199028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48595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2235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45373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321481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2.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11"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46779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F6761B-DE55-7344-BAF4-AF2A5867A2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44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No footer">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mj-lt"/>
                <a:cs typeface="Calibri" panose="020F0502020204030204" pitchFamily="34" charset="0"/>
              </a:defRPr>
            </a:lvl1pPr>
          </a:lstStyle>
          <a:p>
            <a:pPr lvl="0"/>
            <a:endParaRPr lang="en-US" dirty="0"/>
          </a:p>
        </p:txBody>
      </p:sp>
      <p:sp>
        <p:nvSpPr>
          <p:cNvPr id="6"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1"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206140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and Image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4724400" cy="4038600"/>
          </a:xfrm>
          <a:prstGeom prst="rect">
            <a:avLst/>
          </a:prstGeom>
        </p:spPr>
        <p:txBody>
          <a:bodyPr/>
          <a:lstStyle>
            <a:lvl1pPr marL="342900" indent="-342900">
              <a:buSzPct val="85000"/>
              <a:buFont typeface="Arial" panose="020B0604020202020204" pitchFamily="34" charset="0"/>
              <a:buChar char="•"/>
              <a:defRPr sz="2400">
                <a:solidFill>
                  <a:schemeClr val="tx1">
                    <a:lumMod val="95000"/>
                    <a:lumOff val="5000"/>
                  </a:schemeClr>
                </a:solidFill>
              </a:defRPr>
            </a:lvl1pPr>
          </a:lstStyle>
          <a:p>
            <a:pPr lvl="0"/>
            <a:endParaRPr lang="en-US" dirty="0" smtClean="0"/>
          </a:p>
        </p:txBody>
      </p:sp>
      <p:sp>
        <p:nvSpPr>
          <p:cNvPr id="5" name="Picture Placeholder 6"/>
          <p:cNvSpPr>
            <a:spLocks noGrp="1"/>
          </p:cNvSpPr>
          <p:nvPr>
            <p:ph type="pic" sz="quarter" idx="11"/>
          </p:nvPr>
        </p:nvSpPr>
        <p:spPr>
          <a:xfrm>
            <a:off x="5943600" y="2057400"/>
            <a:ext cx="5486400" cy="4038600"/>
          </a:xfrm>
          <a:prstGeom prst="rect">
            <a:avLst/>
          </a:prstGeom>
        </p:spPr>
        <p:txBody>
          <a:bodyPr/>
          <a:lstStyle>
            <a:lvl1pPr marL="0" indent="0">
              <a:buNone/>
              <a:defRPr/>
            </a:lvl1pPr>
          </a:lstStyle>
          <a:p>
            <a:pPr lvl="0"/>
            <a:endParaRPr lang="en-US" noProof="0" dirty="0"/>
          </a:p>
        </p:txBody>
      </p:sp>
    </p:spTree>
    <p:custDataLst>
      <p:tags r:id="rId1"/>
    </p:custDataLst>
    <p:extLst>
      <p:ext uri="{BB962C8B-B14F-4D97-AF65-F5344CB8AC3E}">
        <p14:creationId xmlns:p14="http://schemas.microsoft.com/office/powerpoint/2010/main" val="368369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 No foot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57550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Green) - No footer">
    <p:spTree>
      <p:nvGrpSpPr>
        <p:cNvPr id="1" name=""/>
        <p:cNvGrpSpPr/>
        <p:nvPr/>
      </p:nvGrpSpPr>
      <p:grpSpPr>
        <a:xfrm>
          <a:off x="0" y="0"/>
          <a:ext cx="0" cy="0"/>
          <a:chOff x="0" y="0"/>
          <a:chExt cx="0" cy="0"/>
        </a:xfrm>
      </p:grpSpPr>
      <p:sp>
        <p:nvSpPr>
          <p:cNvPr id="3" name="Title 1"/>
          <p:cNvSpPr>
            <a:spLocks noGrp="1"/>
          </p:cNvSpPr>
          <p:nvPr>
            <p:ph type="title"/>
          </p:nvPr>
        </p:nvSpPr>
        <p:spPr>
          <a:xfrm>
            <a:off x="914400" y="1066801"/>
            <a:ext cx="10515600" cy="838199"/>
          </a:xfrm>
          <a:prstGeom prst="rect">
            <a:avLst/>
          </a:prstGeom>
        </p:spPr>
        <p:txBody>
          <a:bodyPr/>
          <a:lstStyle>
            <a:lvl1pPr algn="ctr">
              <a:defRPr sz="3600">
                <a:solidFill>
                  <a:schemeClr val="tx1">
                    <a:lumMod val="95000"/>
                    <a:lumOff val="5000"/>
                  </a:schemeClr>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2057400"/>
            <a:ext cx="10515600" cy="4038600"/>
          </a:xfrm>
          <a:prstGeom prst="rect">
            <a:avLst/>
          </a:prstGeom>
        </p:spPr>
        <p:txBody>
          <a:bodyPr/>
          <a:lstStyle>
            <a:lvl1pPr marL="342900" indent="-342900">
              <a:buSzPct val="85000"/>
              <a:buFontTx/>
              <a:buBlip>
                <a:blip r:embed="rId3"/>
              </a:buBlip>
              <a:defRPr sz="2400">
                <a:solidFill>
                  <a:schemeClr val="tx1">
                    <a:lumMod val="95000"/>
                    <a:lumOff val="5000"/>
                  </a:schemeClr>
                </a:solidFill>
              </a:defRPr>
            </a:lvl1pPr>
          </a:lstStyle>
          <a:p>
            <a:pPr lvl="0"/>
            <a:endParaRPr lang="en-US" dirty="0" smtClean="0"/>
          </a:p>
        </p:txBody>
      </p:sp>
    </p:spTree>
    <p:custDataLst>
      <p:tags r:id="rId1"/>
    </p:custDataLst>
    <p:extLst>
      <p:ext uri="{BB962C8B-B14F-4D97-AF65-F5344CB8AC3E}">
        <p14:creationId xmlns:p14="http://schemas.microsoft.com/office/powerpoint/2010/main" val="258847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Title Slide with Logos">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066800" y="1981199"/>
            <a:ext cx="10134600" cy="1660377"/>
          </a:xfrm>
          <a:prstGeom prst="rect">
            <a:avLst/>
          </a:prstGeom>
        </p:spPr>
        <p:txBody>
          <a:bodyPr anchor="b"/>
          <a:lstStyle>
            <a:lvl1pPr marL="0" indent="0" algn="ctr">
              <a:buNone/>
              <a:defRPr sz="4400" b="1" baseline="0">
                <a:solidFill>
                  <a:srgbClr val="042B4E"/>
                </a:solidFill>
                <a:latin typeface="+mn-lt"/>
              </a:defRPr>
            </a:lvl1pPr>
          </a:lstStyle>
          <a:p>
            <a:pPr lvl="0"/>
            <a:endParaRPr lang="en-US" dirty="0"/>
          </a:p>
        </p:txBody>
      </p:sp>
      <p:sp>
        <p:nvSpPr>
          <p:cNvPr id="5" name="Text Placeholder 9"/>
          <p:cNvSpPr>
            <a:spLocks noGrp="1"/>
          </p:cNvSpPr>
          <p:nvPr>
            <p:ph type="body" sz="quarter" idx="12"/>
          </p:nvPr>
        </p:nvSpPr>
        <p:spPr>
          <a:xfrm>
            <a:off x="1066800" y="3657600"/>
            <a:ext cx="10134600" cy="838200"/>
          </a:xfrm>
          <a:prstGeom prst="rect">
            <a:avLst/>
          </a:prstGeom>
        </p:spPr>
        <p:txBody>
          <a:bodyPr anchor="ctr"/>
          <a:lstStyle>
            <a:lvl1pPr marL="0" indent="0" algn="ctr">
              <a:buNone/>
              <a:defRPr sz="2400" baseline="0">
                <a:solidFill>
                  <a:srgbClr val="53731C"/>
                </a:solidFill>
                <a:latin typeface="+mn-lt"/>
              </a:defRPr>
            </a:lvl1pPr>
          </a:lstStyle>
          <a:p>
            <a:pPr lvl="0"/>
            <a:endParaRPr lang="en-US" dirty="0"/>
          </a:p>
        </p:txBody>
      </p:sp>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714751" y="773037"/>
            <a:ext cx="4838698" cy="800100"/>
          </a:xfrm>
          <a:prstGeom prst="rect">
            <a:avLst/>
          </a:prstGeom>
        </p:spPr>
      </p:pic>
    </p:spTree>
    <p:custDataLst>
      <p:tags r:id="rId1"/>
    </p:custDataLst>
    <p:extLst>
      <p:ext uri="{BB962C8B-B14F-4D97-AF65-F5344CB8AC3E}">
        <p14:creationId xmlns:p14="http://schemas.microsoft.com/office/powerpoint/2010/main" val="2170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_Title Slide">
    <p:spTree>
      <p:nvGrpSpPr>
        <p:cNvPr id="1" name=""/>
        <p:cNvGrpSpPr/>
        <p:nvPr/>
      </p:nvGrpSpPr>
      <p:grpSpPr>
        <a:xfrm>
          <a:off x="0" y="0"/>
          <a:ext cx="0" cy="0"/>
          <a:chOff x="0" y="0"/>
          <a:chExt cx="0" cy="0"/>
        </a:xfrm>
      </p:grpSpPr>
      <p:sp>
        <p:nvSpPr>
          <p:cNvPr id="5" name="Text Placeholder 9"/>
          <p:cNvSpPr>
            <a:spLocks noGrp="1"/>
          </p:cNvSpPr>
          <p:nvPr>
            <p:ph type="body" sz="quarter" idx="10"/>
          </p:nvPr>
        </p:nvSpPr>
        <p:spPr>
          <a:xfrm>
            <a:off x="1066800" y="1752600"/>
            <a:ext cx="10134600" cy="2057400"/>
          </a:xfrm>
          <a:prstGeom prst="rect">
            <a:avLst/>
          </a:prstGeom>
        </p:spPr>
        <p:txBody>
          <a:bodyPr anchor="b"/>
          <a:lstStyle>
            <a:lvl1pPr marL="0" indent="0" algn="l">
              <a:buNone/>
              <a:defRPr sz="4400" b="1" baseline="0">
                <a:solidFill>
                  <a:srgbClr val="4379BD"/>
                </a:solidFill>
                <a:latin typeface="Calibri Light" panose="020F0302020204030204" pitchFamily="34" charset="0"/>
                <a:cs typeface="Calibri Light" panose="020F0302020204030204" pitchFamily="34" charset="0"/>
              </a:defRPr>
            </a:lvl1pPr>
          </a:lstStyle>
          <a:p>
            <a:pPr lvl="0"/>
            <a:endParaRPr lang="en-US" dirty="0"/>
          </a:p>
        </p:txBody>
      </p:sp>
      <p:sp>
        <p:nvSpPr>
          <p:cNvPr id="7" name="Text Placeholder 9"/>
          <p:cNvSpPr>
            <a:spLocks noGrp="1"/>
          </p:cNvSpPr>
          <p:nvPr>
            <p:ph type="body" sz="quarter" idx="11"/>
          </p:nvPr>
        </p:nvSpPr>
        <p:spPr>
          <a:xfrm>
            <a:off x="1066800" y="4038600"/>
            <a:ext cx="10134600" cy="1676400"/>
          </a:xfrm>
          <a:prstGeom prst="rect">
            <a:avLst/>
          </a:prstGeom>
        </p:spPr>
        <p:txBody>
          <a:bodyPr anchor="t"/>
          <a:lstStyle>
            <a:lvl1pPr marL="0" indent="0" algn="l">
              <a:buNone/>
              <a:defRPr sz="3200" baseline="0">
                <a:solidFill>
                  <a:schemeClr val="tx1"/>
                </a:solidFill>
                <a:latin typeface="+mj-lt"/>
              </a:defRPr>
            </a:lvl1pPr>
          </a:lstStyle>
          <a:p>
            <a:pPr lvl="0"/>
            <a:endParaRPr lang="en-US" dirty="0"/>
          </a:p>
        </p:txBody>
      </p:sp>
    </p:spTree>
    <p:custDataLst>
      <p:tags r:id="rId1"/>
    </p:custDataLst>
    <p:extLst>
      <p:ext uri="{BB962C8B-B14F-4D97-AF65-F5344CB8AC3E}">
        <p14:creationId xmlns:p14="http://schemas.microsoft.com/office/powerpoint/2010/main" val="304291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_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04800" y="304800"/>
            <a:ext cx="11464684"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6" y="1143000"/>
            <a:ext cx="11452597"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8861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Bulleted List (Leav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63225-221F-3145-94AA-6221A0AC2BAE}"/>
              </a:ext>
            </a:extLst>
          </p:cNvPr>
          <p:cNvSpPr>
            <a:spLocks noGrp="1"/>
          </p:cNvSpPr>
          <p:nvPr>
            <p:ph type="title"/>
          </p:nvPr>
        </p:nvSpPr>
        <p:spPr>
          <a:xfrm>
            <a:off x="304799" y="304800"/>
            <a:ext cx="11570315" cy="762000"/>
          </a:xfrm>
          <a:prstGeom prst="rect">
            <a:avLst/>
          </a:prstGeo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16887" y="1143000"/>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1" y="1139439"/>
            <a:ext cx="5779114" cy="5334000"/>
          </a:xfrm>
          <a:prstGeom prst="rect">
            <a:avLst/>
          </a:prstGeo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19872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and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1005"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1"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0"/>
          </p:nvPr>
        </p:nvSpPr>
        <p:spPr>
          <a:xfrm>
            <a:off x="6096000" y="1676400"/>
            <a:ext cx="5724459"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3661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9246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Blac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263225-221F-3145-94AA-6221A0AC2BAE}"/>
              </a:ext>
            </a:extLst>
          </p:cNvPr>
          <p:cNvSpPr>
            <a:spLocks noGrp="1"/>
          </p:cNvSpPr>
          <p:nvPr>
            <p:ph type="title"/>
          </p:nvPr>
        </p:nvSpPr>
        <p:spPr>
          <a:xfrm>
            <a:off x="359454" y="838200"/>
            <a:ext cx="11464684" cy="762000"/>
          </a:xfrm>
        </p:spPr>
        <p:txBody>
          <a:bodyPr/>
          <a:lstStyle>
            <a:lvl1pPr algn="l">
              <a:defRPr b="1" i="0" spc="-20" baseline="0">
                <a:solidFill>
                  <a:srgbClr val="53731C"/>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676400"/>
            <a:ext cx="11452597" cy="4495800"/>
          </a:xfrm>
        </p:spPr>
        <p:txBody>
          <a:bodyPr/>
          <a:lstStyle>
            <a:lvl1pPr marL="288925" indent="-288925">
              <a:buClr>
                <a:srgbClr val="4379BD"/>
              </a:buClr>
              <a:buSzPct val="70000"/>
              <a:buFont typeface=".Hiragino Kaku Gothic Interface W3"/>
              <a:buChar char="◉"/>
              <a:tabLst/>
              <a:defRPr/>
            </a:lvl1pPr>
            <a:lvl2pPr>
              <a:buClr>
                <a:srgbClr val="447ABE"/>
              </a:buClr>
              <a:buSzPct val="70000"/>
              <a:buFont typeface=".PingFang SC Regular"/>
              <a:buChar char="◎"/>
              <a:defRPr/>
            </a:lvl2pPr>
            <a:lvl3pPr>
              <a:buClr>
                <a:srgbClr val="4379BD"/>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640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FF348-B3D9-4D48-9047-CE76AC290D03}"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a:p>
        </p:txBody>
      </p:sp>
    </p:spTree>
    <p:extLst>
      <p:ext uri="{BB962C8B-B14F-4D97-AF65-F5344CB8AC3E}">
        <p14:creationId xmlns:p14="http://schemas.microsoft.com/office/powerpoint/2010/main" val="28351813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2"/>
          <p:cNvSpPr>
            <a:spLocks noGrp="1"/>
          </p:cNvSpPr>
          <p:nvPr>
            <p:ph type="sldNum" sz="quarter" idx="10"/>
          </p:nvPr>
        </p:nvSpPr>
        <p:spPr/>
        <p:txBody>
          <a:bodyPr/>
          <a:lstStyle>
            <a:lvl1pPr>
              <a:defRPr/>
            </a:lvl1pPr>
          </a:lstStyle>
          <a:p>
            <a:pPr>
              <a:defRPr/>
            </a:pPr>
            <a:fld id="{18F368BF-A5CC-4771-9ABD-810DEE2C65D9}" type="slidenum">
              <a:rPr lang="en-US"/>
              <a:pPr>
                <a:defRPr/>
              </a:pPr>
              <a:t>‹#›</a:t>
            </a:fld>
            <a:endParaRPr lang="en-US"/>
          </a:p>
        </p:txBody>
      </p:sp>
    </p:spTree>
    <p:extLst>
      <p:ext uri="{BB962C8B-B14F-4D97-AF65-F5344CB8AC3E}">
        <p14:creationId xmlns:p14="http://schemas.microsoft.com/office/powerpoint/2010/main" val="39809837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solidFill>
                  <a:prstClr val="black">
                    <a:tint val="75000"/>
                  </a:prstClr>
                </a:solidFill>
              </a:rPr>
              <a:pPr/>
              <a:t>2/19/2025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F6761B-DE55-7344-BAF4-AF2A5867A2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553177" y="6611408"/>
            <a:ext cx="2844800" cy="365125"/>
          </a:xfrm>
          <a:prstGeom prst="rect">
            <a:avLst/>
          </a:prstGeom>
        </p:spPr>
        <p:txBody>
          <a:bodyPr/>
          <a:lstStyle>
            <a:lvl1pPr>
              <a:defRPr sz="1000" b="1" smtClean="0">
                <a:solidFill>
                  <a:schemeClr val="bg1"/>
                </a:solidFill>
                <a:latin typeface="Californian FB" pitchFamily="18" charset="0"/>
              </a:defRPr>
            </a:lvl1pPr>
          </a:lstStyle>
          <a:p>
            <a:pPr>
              <a:defRPr/>
            </a:pPr>
            <a:endParaRPr lang="en-US" dirty="0">
              <a:solidFill>
                <a:prstClr val="white"/>
              </a:solidFill>
            </a:endParaRPr>
          </a:p>
        </p:txBody>
      </p:sp>
      <p:sp>
        <p:nvSpPr>
          <p:cNvPr id="9" name="Slide Number Placeholder 5"/>
          <p:cNvSpPr>
            <a:spLocks noGrp="1"/>
          </p:cNvSpPr>
          <p:nvPr>
            <p:ph type="sldNum" sz="quarter" idx="4"/>
          </p:nvPr>
        </p:nvSpPr>
        <p:spPr>
          <a:xfrm>
            <a:off x="11277600" y="6611408"/>
            <a:ext cx="9144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solidFill>
                  <a:prstClr val="white"/>
                </a:solidFill>
              </a:rPr>
              <a:pPr/>
              <a:t>‹#›</a:t>
            </a:fld>
            <a:endParaRPr lang="en-US" dirty="0">
              <a:solidFill>
                <a:prstClr val="white"/>
              </a:solidFill>
            </a:endParaRPr>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636890" y="6611939"/>
            <a:ext cx="9629423"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82963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7D1FFF-C010-4A04-9B2A-4C098F34F24C}" type="datetime1">
              <a:rPr lang="en-US" altLang="en-US" smtClean="0">
                <a:solidFill>
                  <a:prstClr val="black">
                    <a:tint val="75000"/>
                  </a:prstClr>
                </a:solidFill>
              </a:rPr>
              <a:pPr/>
              <a:t>2/19/2025</a:t>
            </a:fld>
            <a:endParaRPr lang="en-US"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A9498B-5C5E-45F3-809C-05CA0AE2B01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7549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6.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11.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2"/>
    </p:custData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65" r:id="rId5"/>
    <p:sldLayoutId id="2147483866" r:id="rId6"/>
    <p:sldLayoutId id="2147483867" r:id="rId7"/>
    <p:sldLayoutId id="2147483869" r:id="rId8"/>
    <p:sldLayoutId id="2147483871" r:id="rId9"/>
    <p:sldLayoutId id="2147483872" r:id="rId10"/>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852" r:id="rId1"/>
    <p:sldLayoutId id="2147483853" r:id="rId2"/>
    <p:sldLayoutId id="2147483864" r:id="rId3"/>
    <p:sldLayoutId id="2147483854" r:id="rId4"/>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857" r:id="rId1"/>
    <p:sldLayoutId id="2147483862" r:id="rId2"/>
    <p:sldLayoutId id="2147483858" r:id="rId3"/>
    <p:sldLayoutId id="2147483861" r:id="rId4"/>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s://mcusercontent.com/8eeee921893db656502b54f00/images/0e0f1bd4-a57b-4cfa-be43-7659e33eab37.pn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https://www.uptodate.com/contents/buprenorphine-drug-information?search=buprenorphine+pain&amp;topicRef=93598&amp;source=see_lin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ubmed.ncbi.nlm.nih.gov/25220043/"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503%2Fcmaj.74018"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www.supportiveoncology.ne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https://www.uptodate.com/contents/search?search=opioid%20equivalence%20table&amp;sp=0&amp;searchType=PLAIN_TEXT&amp;source=USER_INPUT&amp;searchControl=TOP_PULLDOWN&amp;autoComplete=true"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Opioid use for chronic pain</a:t>
            </a:r>
            <a:endParaRPr lang="en-US" dirty="0"/>
          </a:p>
        </p:txBody>
      </p:sp>
      <p:sp>
        <p:nvSpPr>
          <p:cNvPr id="4" name="Text Placeholder 3"/>
          <p:cNvSpPr>
            <a:spLocks noGrp="1"/>
          </p:cNvSpPr>
          <p:nvPr>
            <p:ph type="body" sz="quarter" idx="12"/>
          </p:nvPr>
        </p:nvSpPr>
        <p:spPr>
          <a:xfrm>
            <a:off x="1066800" y="4419600"/>
            <a:ext cx="10134600" cy="838200"/>
          </a:xfrm>
        </p:spPr>
        <p:txBody>
          <a:bodyPr/>
          <a:lstStyle/>
          <a:p>
            <a:r>
              <a:rPr lang="en-US" dirty="0" smtClean="0"/>
              <a:t>Dan Wilensky MD</a:t>
            </a:r>
          </a:p>
          <a:p>
            <a:r>
              <a:rPr lang="en-US" dirty="0" smtClean="0"/>
              <a:t>Chief Preceptor</a:t>
            </a:r>
          </a:p>
          <a:p>
            <a:r>
              <a:rPr lang="en-US" dirty="0" smtClean="0"/>
              <a:t>2024-2025</a:t>
            </a:r>
            <a:endParaRPr lang="en-US" dirty="0"/>
          </a:p>
        </p:txBody>
      </p:sp>
    </p:spTree>
    <p:extLst>
      <p:ext uri="{BB962C8B-B14F-4D97-AF65-F5344CB8AC3E}">
        <p14:creationId xmlns:p14="http://schemas.microsoft.com/office/powerpoint/2010/main" val="2990305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611880" y="1371898"/>
            <a:ext cx="6708457" cy="390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solidFill>
                <a:latin typeface="Californian FB" pitchFamily="18" charset="0"/>
                <a:ea typeface="+mn-ea"/>
                <a:cs typeface="+mn-cs"/>
              </a:defRPr>
            </a:lvl1pPr>
            <a:lvl2pPr marL="457200" indent="0" algn="ctr" rtl="0" eaLnBrk="0" fontAlgn="base" hangingPunct="0">
              <a:spcBef>
                <a:spcPct val="20000"/>
              </a:spcBef>
              <a:spcAft>
                <a:spcPct val="0"/>
              </a:spcAft>
              <a:buFont typeface="Arial" charset="0"/>
              <a:buNone/>
              <a:defRPr sz="2000" kern="1200">
                <a:solidFill>
                  <a:schemeClr val="tx1">
                    <a:tint val="75000"/>
                  </a:schemeClr>
                </a:solidFill>
                <a:latin typeface="Californian FB" pitchFamily="18" charset="0"/>
                <a:ea typeface="ＭＳ Ｐゴシック" charset="-128"/>
                <a:cs typeface="ＭＳ Ｐゴシック"/>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Californian FB" pitchFamily="18" charset="0"/>
                <a:ea typeface="ＭＳ Ｐゴシック" charset="-128"/>
                <a:cs typeface="ＭＳ Ｐゴシック"/>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Californian FB" pitchFamily="18" charset="0"/>
                <a:ea typeface="ＭＳ Ｐゴシック" charset="-128"/>
                <a:cs typeface="ＭＳ Ｐゴシック"/>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Californian FB" pitchFamily="18" charset="0"/>
                <a:ea typeface="ＭＳ Ｐゴシック" charset="-128"/>
                <a:cs typeface="ＭＳ Ｐゴシック"/>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endParaRPr lang="en-US" baseline="30000" dirty="0"/>
          </a:p>
        </p:txBody>
      </p:sp>
      <p:sp>
        <p:nvSpPr>
          <p:cNvPr id="7" name="Title 1"/>
          <p:cNvSpPr txBox="1">
            <a:spLocks/>
          </p:cNvSpPr>
          <p:nvPr/>
        </p:nvSpPr>
        <p:spPr bwMode="auto">
          <a:xfrm>
            <a:off x="3690600" y="608159"/>
            <a:ext cx="6235995" cy="7162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2800" b="1" kern="1200">
                <a:solidFill>
                  <a:srgbClr val="002060"/>
                </a:solidFill>
                <a:latin typeface="Californian FB" pitchFamily="18" charset="0"/>
                <a:ea typeface="+mj-ea"/>
                <a:cs typeface="+mj-cs"/>
              </a:defRPr>
            </a:lvl1pPr>
            <a:lvl2pPr algn="ctr" rtl="0" eaLnBrk="0" fontAlgn="base" hangingPunct="0">
              <a:spcBef>
                <a:spcPct val="0"/>
              </a:spcBef>
              <a:spcAft>
                <a:spcPct val="0"/>
              </a:spcAft>
              <a:defRPr sz="2800">
                <a:solidFill>
                  <a:schemeClr val="tx1"/>
                </a:solidFill>
                <a:latin typeface="Californian FB" pitchFamily="18" charset="0"/>
              </a:defRPr>
            </a:lvl2pPr>
            <a:lvl3pPr algn="ctr" rtl="0" eaLnBrk="0" fontAlgn="base" hangingPunct="0">
              <a:spcBef>
                <a:spcPct val="0"/>
              </a:spcBef>
              <a:spcAft>
                <a:spcPct val="0"/>
              </a:spcAft>
              <a:defRPr sz="2800">
                <a:solidFill>
                  <a:schemeClr val="tx1"/>
                </a:solidFill>
                <a:latin typeface="Californian FB" pitchFamily="18" charset="0"/>
              </a:defRPr>
            </a:lvl3pPr>
            <a:lvl4pPr algn="ctr" rtl="0" eaLnBrk="0" fontAlgn="base" hangingPunct="0">
              <a:spcBef>
                <a:spcPct val="0"/>
              </a:spcBef>
              <a:spcAft>
                <a:spcPct val="0"/>
              </a:spcAft>
              <a:defRPr sz="2800">
                <a:solidFill>
                  <a:schemeClr val="tx1"/>
                </a:solidFill>
                <a:latin typeface="Californian FB" pitchFamily="18" charset="0"/>
              </a:defRPr>
            </a:lvl4pPr>
            <a:lvl5pPr algn="ctr" rtl="0" eaLnBrk="0" fontAlgn="base" hangingPunct="0">
              <a:spcBef>
                <a:spcPct val="0"/>
              </a:spcBef>
              <a:spcAft>
                <a:spcPct val="0"/>
              </a:spcAft>
              <a:defRPr sz="2800">
                <a:solidFill>
                  <a:schemeClr val="tx1"/>
                </a:solidFill>
                <a:latin typeface="Californian FB"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dirty="0">
              <a:latin typeface="Footlight MT Light" pitchFamily="18" charset="0"/>
            </a:endParaRPr>
          </a:p>
        </p:txBody>
      </p:sp>
      <p:sp>
        <p:nvSpPr>
          <p:cNvPr id="3" name="Title 2"/>
          <p:cNvSpPr>
            <a:spLocks noGrp="1"/>
          </p:cNvSpPr>
          <p:nvPr>
            <p:ph type="title"/>
          </p:nvPr>
        </p:nvSpPr>
        <p:spPr/>
        <p:txBody>
          <a:bodyPr anchor="b">
            <a:normAutofit/>
          </a:bodyPr>
          <a:lstStyle/>
          <a:p>
            <a:pPr algn="l"/>
            <a:r>
              <a:rPr lang="en-US" sz="3600" dirty="0">
                <a:solidFill>
                  <a:schemeClr val="tx2"/>
                </a:solidFill>
              </a:rPr>
              <a:t>CDC: Drug Poisoning Death Rates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3351" y="1600201"/>
            <a:ext cx="6105298" cy="4525963"/>
          </a:xfrm>
        </p:spPr>
      </p:pic>
    </p:spTree>
    <p:extLst>
      <p:ext uri="{BB962C8B-B14F-4D97-AF65-F5344CB8AC3E}">
        <p14:creationId xmlns:p14="http://schemas.microsoft.com/office/powerpoint/2010/main" val="395706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635"/>
          <p:cNvSpPr>
            <a:spLocks noGrp="1"/>
          </p:cNvSpPr>
          <p:nvPr>
            <p:ph type="title" idx="4294967295"/>
          </p:nvPr>
        </p:nvSpPr>
        <p:spPr>
          <a:xfrm>
            <a:off x="1981200" y="381000"/>
            <a:ext cx="8497155" cy="1476375"/>
          </a:xfrm>
        </p:spPr>
        <p:txBody>
          <a:bodyPr vert="horz" lIns="0" tIns="0" rIns="0" bIns="0" rtlCol="0" anchor="ctr">
            <a:normAutofit/>
          </a:bodyPr>
          <a:lstStyle/>
          <a:p>
            <a:pPr eaLnBrk="1" hangingPunct="1">
              <a:lnSpc>
                <a:spcPct val="85000"/>
              </a:lnSpc>
            </a:pPr>
            <a:r>
              <a:rPr lang="en-US" b="1" dirty="0">
                <a:ea typeface="ＭＳ Ｐゴシック" pitchFamily="34" charset="-128"/>
                <a:sym typeface="Arial Bold" charset="0"/>
              </a:rPr>
              <a:t>Risk Factors Associated with Misuse</a:t>
            </a:r>
          </a:p>
        </p:txBody>
      </p:sp>
      <p:sp>
        <p:nvSpPr>
          <p:cNvPr id="15363" name="Shape 636"/>
          <p:cNvSpPr>
            <a:spLocks noGrp="1"/>
          </p:cNvSpPr>
          <p:nvPr>
            <p:ph type="body" idx="4294967295"/>
          </p:nvPr>
        </p:nvSpPr>
        <p:spPr>
          <a:xfrm>
            <a:off x="1143001" y="2203086"/>
            <a:ext cx="9525000" cy="3969114"/>
          </a:xfrm>
        </p:spPr>
        <p:txBody>
          <a:bodyPr vert="horz" lIns="0" tIns="0" rIns="0" bIns="0" rtlCol="0">
            <a:normAutofit/>
          </a:bodyPr>
          <a:lstStyle/>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History of addiction or substance misuse</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Current risky use of alcohol</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Current use of any illicit substance</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Concurrent psychiatric illness</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Family history of addiction</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History of incarceration</a:t>
            </a:r>
          </a:p>
          <a:p>
            <a:pPr marL="287338" indent="-287338" defTabSz="766763" eaLnBrk="1" hangingPunct="1">
              <a:lnSpc>
                <a:spcPct val="90000"/>
              </a:lnSpc>
              <a:spcBef>
                <a:spcPts val="600"/>
              </a:spcBef>
              <a:buSzPct val="100000"/>
            </a:pPr>
            <a:r>
              <a:rPr lang="en-US" sz="2600" dirty="0">
                <a:ea typeface="ＭＳ Ｐゴシック" pitchFamily="34" charset="-128"/>
                <a:sym typeface="Arial" pitchFamily="34" charset="0"/>
              </a:rPr>
              <a:t>Major social, financial, or legal stressors</a:t>
            </a:r>
            <a:endParaRPr lang="en-US" sz="800" dirty="0">
              <a:ea typeface="ＭＳ Ｐゴシック" pitchFamily="34" charset="-128"/>
              <a:sym typeface="Arial" pitchFamily="34" charset="0"/>
            </a:endParaRPr>
          </a:p>
          <a:p>
            <a:pPr marL="287338" indent="-287338" defTabSz="766763" eaLnBrk="1" hangingPunct="1">
              <a:lnSpc>
                <a:spcPct val="90000"/>
              </a:lnSpc>
              <a:spcBef>
                <a:spcPts val="600"/>
              </a:spcBef>
              <a:buNone/>
            </a:pPr>
            <a:endParaRPr lang="en-US" sz="800" dirty="0">
              <a:ea typeface="ＭＳ Ｐゴシック" pitchFamily="34" charset="-128"/>
              <a:sym typeface="Arial" pitchFamily="34" charset="0"/>
            </a:endParaRPr>
          </a:p>
          <a:p>
            <a:pPr marL="287338" indent="-287338" defTabSz="766763" eaLnBrk="1" hangingPunct="1">
              <a:lnSpc>
                <a:spcPct val="90000"/>
              </a:lnSpc>
              <a:spcBef>
                <a:spcPts val="500"/>
              </a:spcBef>
              <a:buNone/>
            </a:pPr>
            <a:r>
              <a:rPr lang="en-US" sz="800" dirty="0">
                <a:ea typeface="ＭＳ Ｐゴシック" pitchFamily="34" charset="-128"/>
                <a:sym typeface="Arial" pitchFamily="34" charset="0"/>
              </a:rPr>
              <a:t>                                                                                                           </a:t>
            </a:r>
            <a:endParaRPr lang="en-US" sz="800" dirty="0" smtClean="0">
              <a:ea typeface="ＭＳ Ｐゴシック" pitchFamily="34" charset="-128"/>
              <a:sym typeface="Arial" pitchFamily="34" charset="0"/>
            </a:endParaRPr>
          </a:p>
          <a:p>
            <a:pPr marL="287338" indent="-287338" algn="ctr" defTabSz="766763" eaLnBrk="1" hangingPunct="1">
              <a:lnSpc>
                <a:spcPct val="90000"/>
              </a:lnSpc>
              <a:spcBef>
                <a:spcPts val="0"/>
              </a:spcBef>
              <a:buNone/>
            </a:pPr>
            <a:endParaRPr lang="en-US" sz="1600" dirty="0" smtClean="0">
              <a:ea typeface="ＭＳ Ｐゴシック" pitchFamily="34" charset="-128"/>
              <a:sym typeface="Arial" pitchFamily="34" charset="0"/>
            </a:endParaRPr>
          </a:p>
          <a:p>
            <a:pPr marL="287338" indent="-287338" algn="ctr" defTabSz="766763" eaLnBrk="1" hangingPunct="1">
              <a:lnSpc>
                <a:spcPct val="90000"/>
              </a:lnSpc>
              <a:spcBef>
                <a:spcPts val="0"/>
              </a:spcBef>
              <a:buNone/>
            </a:pPr>
            <a:endParaRPr lang="en-US" sz="1600" dirty="0" smtClean="0">
              <a:ea typeface="ＭＳ Ｐゴシック" pitchFamily="34" charset="-128"/>
              <a:sym typeface="Arial" pitchFamily="34" charset="0"/>
            </a:endParaRPr>
          </a:p>
          <a:p>
            <a:pPr marL="287338" indent="-287338" algn="ctr" defTabSz="766763" eaLnBrk="1" hangingPunct="1">
              <a:lnSpc>
                <a:spcPct val="0"/>
              </a:lnSpc>
              <a:spcBef>
                <a:spcPts val="0"/>
              </a:spcBef>
              <a:buNone/>
            </a:pPr>
            <a:r>
              <a:rPr lang="en-US" sz="1200" dirty="0" smtClean="0">
                <a:ea typeface="ＭＳ Ｐゴシック" pitchFamily="34" charset="-128"/>
                <a:sym typeface="Arial" pitchFamily="34" charset="0"/>
              </a:rPr>
              <a:t>Savage</a:t>
            </a:r>
            <a:r>
              <a:rPr lang="en-US" sz="1200" dirty="0">
                <a:ea typeface="ＭＳ Ｐゴシック" pitchFamily="34" charset="-128"/>
                <a:sym typeface="Arial" pitchFamily="34" charset="0"/>
              </a:rPr>
              <a:t>, S et al. </a:t>
            </a:r>
            <a:r>
              <a:rPr lang="en-US" sz="1200" i="1" dirty="0">
                <a:ea typeface="ＭＳ Ｐゴシック" pitchFamily="34" charset="-128"/>
                <a:sym typeface="Arial" pitchFamily="34" charset="0"/>
              </a:rPr>
              <a:t>J Pain Symptom </a:t>
            </a:r>
            <a:r>
              <a:rPr lang="en-US" sz="1200" i="1" dirty="0" err="1">
                <a:ea typeface="ＭＳ Ｐゴシック" pitchFamily="34" charset="-128"/>
                <a:sym typeface="Arial" pitchFamily="34" charset="0"/>
              </a:rPr>
              <a:t>Manag</a:t>
            </a:r>
            <a:r>
              <a:rPr lang="en-US" sz="1200" dirty="0">
                <a:ea typeface="ＭＳ Ｐゴシック" pitchFamily="34" charset="-128"/>
                <a:sym typeface="Arial" pitchFamily="34" charset="0"/>
              </a:rPr>
              <a:t> 2003;26:655-667.</a:t>
            </a:r>
          </a:p>
        </p:txBody>
      </p:sp>
      <p:sp>
        <p:nvSpPr>
          <p:cNvPr id="15365" name="Shape 638"/>
          <p:cNvSpPr>
            <a:spLocks noChangeArrowheads="1"/>
          </p:cNvSpPr>
          <p:nvPr/>
        </p:nvSpPr>
        <p:spPr bwMode="auto">
          <a:xfrm>
            <a:off x="2140365" y="6064479"/>
            <a:ext cx="6321778" cy="215444"/>
          </a:xfrm>
          <a:prstGeom prst="rect">
            <a:avLst/>
          </a:prstGeom>
          <a:noFill/>
          <a:ln w="12700">
            <a:noFill/>
            <a:miter lim="400000"/>
            <a:headEnd/>
            <a:tailEnd/>
          </a:ln>
        </p:spPr>
        <p:txBody>
          <a:bodyPr lIns="0" tIns="0" rIns="0" bIns="0">
            <a:spAutoFit/>
          </a:bodyPr>
          <a:lstStyle/>
          <a:p>
            <a:pPr algn="r" defTabSz="457200"/>
            <a:r>
              <a:rPr lang="en-US" sz="1400" dirty="0" smtClean="0">
                <a:solidFill>
                  <a:srgbClr val="000000"/>
                </a:solidFill>
                <a:cs typeface="Arial" pitchFamily="34" charset="0"/>
                <a:sym typeface="Arial" pitchFamily="34" charset="0"/>
              </a:rPr>
              <a:t>.</a:t>
            </a:r>
            <a:endParaRPr lang="en-US" sz="1400" dirty="0">
              <a:solidFill>
                <a:srgbClr val="000000"/>
              </a:solidFill>
              <a:cs typeface="Arial" pitchFamily="34" charset="0"/>
              <a:sym typeface="Arial" pitchFamily="34" charset="0"/>
            </a:endParaRPr>
          </a:p>
        </p:txBody>
      </p:sp>
      <p:pic>
        <p:nvPicPr>
          <p:cNvPr id="2" name="Picture 1"/>
          <p:cNvPicPr>
            <a:picLocks noChangeAspect="1"/>
          </p:cNvPicPr>
          <p:nvPr/>
        </p:nvPicPr>
        <p:blipFill>
          <a:blip r:embed="rId2"/>
          <a:stretch>
            <a:fillRect/>
          </a:stretch>
        </p:blipFill>
        <p:spPr>
          <a:xfrm>
            <a:off x="7696200" y="1434817"/>
            <a:ext cx="4449851" cy="4521939"/>
          </a:xfrm>
          <a:prstGeom prst="rect">
            <a:avLst/>
          </a:prstGeom>
        </p:spPr>
      </p:pic>
    </p:spTree>
    <p:extLst>
      <p:ext uri="{BB962C8B-B14F-4D97-AF65-F5344CB8AC3E}">
        <p14:creationId xmlns:p14="http://schemas.microsoft.com/office/powerpoint/2010/main" val="325479601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40" y="685800"/>
            <a:ext cx="10515600" cy="762000"/>
          </a:xfrm>
        </p:spPr>
        <p:txBody>
          <a:bodyPr/>
          <a:lstStyle/>
          <a:p>
            <a:r>
              <a:rPr lang="en-US" dirty="0" smtClean="0"/>
              <a:t>Some reassurance</a:t>
            </a:r>
            <a:endParaRPr lang="en-US" dirty="0"/>
          </a:p>
        </p:txBody>
      </p:sp>
      <p:sp>
        <p:nvSpPr>
          <p:cNvPr id="3" name="Content Placeholder 2"/>
          <p:cNvSpPr>
            <a:spLocks noGrp="1"/>
          </p:cNvSpPr>
          <p:nvPr>
            <p:ph idx="1"/>
          </p:nvPr>
        </p:nvSpPr>
        <p:spPr>
          <a:xfrm>
            <a:off x="838200" y="1524000"/>
            <a:ext cx="10515600" cy="4652963"/>
          </a:xfrm>
        </p:spPr>
        <p:txBody>
          <a:bodyPr/>
          <a:lstStyle/>
          <a:p>
            <a:r>
              <a:rPr lang="en-US" sz="2400" dirty="0">
                <a:ea typeface="ＭＳ Ｐゴシック" pitchFamily="34" charset="-128"/>
                <a:sym typeface="Arial" pitchFamily="34" charset="0"/>
              </a:rPr>
              <a:t>Using data from 2000-2005 found that patients on COT had a substantially higher odds ratio (14.92) of developing opioid use disorder compared with patients not prescribed opioids,  </a:t>
            </a:r>
            <a:r>
              <a:rPr lang="en-US" sz="2400" b="1" dirty="0">
                <a:ea typeface="ＭＳ Ｐゴシック" pitchFamily="34" charset="-128"/>
                <a:sym typeface="Arial" pitchFamily="34" charset="0"/>
              </a:rPr>
              <a:t>but the absolute rate was 0.72</a:t>
            </a:r>
            <a:r>
              <a:rPr lang="en-US" sz="2400" b="1" dirty="0" smtClean="0">
                <a:ea typeface="ＭＳ Ｐゴシック" pitchFamily="34" charset="-128"/>
                <a:sym typeface="Arial" pitchFamily="34" charset="0"/>
              </a:rPr>
              <a:t>%.</a:t>
            </a:r>
          </a:p>
          <a:p>
            <a:pPr lvl="2"/>
            <a:r>
              <a:rPr lang="en-US" sz="1600" dirty="0">
                <a:ea typeface="ＭＳ Ｐゴシック" pitchFamily="34" charset="-128"/>
                <a:sym typeface="Arial" pitchFamily="34" charset="0"/>
              </a:rPr>
              <a:t> </a:t>
            </a:r>
            <a:r>
              <a:rPr lang="en-US" sz="1600" i="1" dirty="0" err="1">
                <a:ea typeface="ＭＳ Ｐゴシック" pitchFamily="34" charset="-128"/>
                <a:sym typeface="Arial" pitchFamily="34" charset="0"/>
              </a:rPr>
              <a:t>Schuchat</a:t>
            </a:r>
            <a:r>
              <a:rPr lang="en-US" sz="1600" i="1" dirty="0">
                <a:ea typeface="ＭＳ Ｐゴシック" pitchFamily="34" charset="-128"/>
                <a:sym typeface="Arial" pitchFamily="34" charset="0"/>
              </a:rPr>
              <a:t> et al, 2017  [</a:t>
            </a:r>
            <a:r>
              <a:rPr lang="en-US" sz="1600" b="1" dirty="0">
                <a:ea typeface="ＭＳ Ｐゴシック" pitchFamily="34" charset="-128"/>
                <a:sym typeface="Arial" pitchFamily="34" charset="0"/>
              </a:rPr>
              <a:t>JAMA</a:t>
            </a:r>
            <a:r>
              <a:rPr lang="en-US" sz="1600" i="1" dirty="0">
                <a:ea typeface="ＭＳ Ｐゴシック" pitchFamily="34" charset="-128"/>
                <a:sym typeface="Arial" pitchFamily="34" charset="0"/>
              </a:rPr>
              <a:t>,318(5):425</a:t>
            </a:r>
            <a:r>
              <a:rPr lang="en-US" sz="1600" i="1" dirty="0" smtClean="0">
                <a:ea typeface="ＭＳ Ｐゴシック" pitchFamily="34" charset="-128"/>
                <a:sym typeface="Arial" pitchFamily="34" charset="0"/>
              </a:rPr>
              <a:t>]</a:t>
            </a:r>
          </a:p>
          <a:p>
            <a:pPr marL="287338" indent="-287338" defTabSz="766763" eaLnBrk="1" hangingPunct="1">
              <a:lnSpc>
                <a:spcPct val="90000"/>
              </a:lnSpc>
              <a:spcBef>
                <a:spcPts val="600"/>
              </a:spcBef>
              <a:buSzPct val="100000"/>
            </a:pPr>
            <a:r>
              <a:rPr lang="en-US" sz="2400" dirty="0">
                <a:ea typeface="ＭＳ Ｐゴシック" pitchFamily="34" charset="-128"/>
                <a:sym typeface="Arial" pitchFamily="34" charset="0"/>
              </a:rPr>
              <a:t>“Of people with pain who take prescribed opioids, the great majority never become addicted or misuse the  medications” 	</a:t>
            </a:r>
            <a:endParaRPr lang="en-US" sz="2400" dirty="0" smtClean="0">
              <a:ea typeface="ＭＳ Ｐゴシック" pitchFamily="34" charset="-128"/>
              <a:sym typeface="Arial" pitchFamily="34" charset="0"/>
            </a:endParaRPr>
          </a:p>
          <a:p>
            <a:pPr marL="1087438" lvl="2" indent="-287338" defTabSz="766763" eaLnBrk="1" hangingPunct="1">
              <a:lnSpc>
                <a:spcPct val="90000"/>
              </a:lnSpc>
              <a:spcBef>
                <a:spcPts val="600"/>
              </a:spcBef>
              <a:buSzPct val="100000"/>
            </a:pPr>
            <a:r>
              <a:rPr lang="en-US" sz="1600" dirty="0" smtClean="0">
                <a:ea typeface="ＭＳ Ｐゴシック" pitchFamily="34" charset="-128"/>
                <a:sym typeface="Arial" pitchFamily="34" charset="0"/>
              </a:rPr>
              <a:t>Lynn </a:t>
            </a:r>
            <a:r>
              <a:rPr lang="en-US" sz="1600" dirty="0">
                <a:ea typeface="ＭＳ Ｐゴシック" pitchFamily="34" charset="-128"/>
                <a:sym typeface="Arial" pitchFamily="34" charset="0"/>
              </a:rPr>
              <a:t>Webster MD, former Pres of </a:t>
            </a:r>
            <a:r>
              <a:rPr lang="en-US" sz="1600" dirty="0" err="1">
                <a:ea typeface="ＭＳ Ｐゴシック" pitchFamily="34" charset="-128"/>
                <a:sym typeface="Arial" pitchFamily="34" charset="0"/>
              </a:rPr>
              <a:t>Amer</a:t>
            </a:r>
            <a:r>
              <a:rPr lang="en-US" sz="1600" dirty="0">
                <a:ea typeface="ＭＳ Ｐゴシック" pitchFamily="34" charset="-128"/>
                <a:sym typeface="Arial" pitchFamily="34" charset="0"/>
              </a:rPr>
              <a:t> Pain Society, in </a:t>
            </a:r>
            <a:r>
              <a:rPr lang="en-US" sz="1600" dirty="0" smtClean="0">
                <a:ea typeface="ＭＳ Ｐゴシック" pitchFamily="34" charset="-128"/>
                <a:sym typeface="Arial" pitchFamily="34" charset="0"/>
              </a:rPr>
              <a:t>“</a:t>
            </a:r>
            <a:r>
              <a:rPr lang="en-US" sz="1600" i="1" dirty="0" smtClean="0">
                <a:ea typeface="ＭＳ Ｐゴシック" pitchFamily="34" charset="-128"/>
                <a:sym typeface="Arial" pitchFamily="34" charset="0"/>
              </a:rPr>
              <a:t>The </a:t>
            </a:r>
            <a:r>
              <a:rPr lang="en-US" sz="1600" i="1" dirty="0">
                <a:ea typeface="ＭＳ Ｐゴシック" pitchFamily="34" charset="-128"/>
                <a:sym typeface="Arial" pitchFamily="34" charset="0"/>
              </a:rPr>
              <a:t>Painful Truth</a:t>
            </a:r>
            <a:r>
              <a:rPr lang="en-US" sz="1600" i="1" dirty="0" smtClean="0">
                <a:ea typeface="ＭＳ Ｐゴシック" pitchFamily="34" charset="-128"/>
                <a:sym typeface="Arial" pitchFamily="34" charset="0"/>
              </a:rPr>
              <a:t>,”</a:t>
            </a:r>
            <a:r>
              <a:rPr lang="en-US" sz="1600" dirty="0" smtClean="0">
                <a:ea typeface="ＭＳ Ｐゴシック" pitchFamily="34" charset="-128"/>
                <a:sym typeface="Arial" pitchFamily="34" charset="0"/>
              </a:rPr>
              <a:t> </a:t>
            </a:r>
            <a:r>
              <a:rPr lang="en-US" sz="1600" dirty="0">
                <a:ea typeface="ＭＳ Ｐゴシック" pitchFamily="34" charset="-128"/>
                <a:sym typeface="Arial" pitchFamily="34" charset="0"/>
              </a:rPr>
              <a:t>2017.</a:t>
            </a:r>
          </a:p>
          <a:p>
            <a:pPr marL="287338" indent="-287338" defTabSz="766763" eaLnBrk="1" hangingPunct="1">
              <a:lnSpc>
                <a:spcPct val="90000"/>
              </a:lnSpc>
              <a:spcBef>
                <a:spcPts val="600"/>
              </a:spcBef>
              <a:buSzPct val="100000"/>
            </a:pPr>
            <a:r>
              <a:rPr lang="en-US" sz="2400" dirty="0">
                <a:ea typeface="ＭＳ Ｐゴシック" pitchFamily="34" charset="-128"/>
                <a:sym typeface="Arial" pitchFamily="34" charset="0"/>
              </a:rPr>
              <a:t>“Addiction occurs in only a small % of people exposed to opioids, even among those with preexisting vulnerabilities.” 	</a:t>
            </a:r>
            <a:endParaRPr lang="en-US" sz="2400" dirty="0" smtClean="0">
              <a:ea typeface="ＭＳ Ｐゴシック" pitchFamily="34" charset="-128"/>
              <a:sym typeface="Arial" pitchFamily="34" charset="0"/>
            </a:endParaRPr>
          </a:p>
          <a:p>
            <a:pPr marL="1087438" lvl="2" indent="-287338" defTabSz="766763" eaLnBrk="1" hangingPunct="1">
              <a:lnSpc>
                <a:spcPct val="90000"/>
              </a:lnSpc>
              <a:spcBef>
                <a:spcPts val="600"/>
              </a:spcBef>
              <a:buSzPct val="100000"/>
            </a:pPr>
            <a:r>
              <a:rPr lang="en-US" sz="1600" dirty="0" smtClean="0">
                <a:ea typeface="ＭＳ Ｐゴシック" pitchFamily="34" charset="-128"/>
                <a:sym typeface="Arial" pitchFamily="34" charset="0"/>
              </a:rPr>
              <a:t>Norma </a:t>
            </a:r>
            <a:r>
              <a:rPr lang="en-US" sz="1600" dirty="0" err="1">
                <a:ea typeface="ＭＳ Ｐゴシック" pitchFamily="34" charset="-128"/>
                <a:sym typeface="Arial" pitchFamily="34" charset="0"/>
              </a:rPr>
              <a:t>Volkow</a:t>
            </a:r>
            <a:r>
              <a:rPr lang="en-US" sz="1600" dirty="0">
                <a:ea typeface="ＭＳ Ｐゴシック" pitchFamily="34" charset="-128"/>
                <a:sym typeface="Arial" pitchFamily="34" charset="0"/>
              </a:rPr>
              <a:t> MD of the NIH, </a:t>
            </a:r>
            <a:r>
              <a:rPr lang="en-US" sz="1600" b="1" dirty="0">
                <a:ea typeface="ＭＳ Ｐゴシック" pitchFamily="34" charset="-128"/>
                <a:sym typeface="Arial" pitchFamily="34" charset="0"/>
              </a:rPr>
              <a:t>NEJM</a:t>
            </a:r>
            <a:r>
              <a:rPr lang="en-US" sz="1600" i="1" dirty="0">
                <a:ea typeface="ＭＳ Ｐゴシック" pitchFamily="34" charset="-128"/>
                <a:sym typeface="Arial" pitchFamily="34" charset="0"/>
              </a:rPr>
              <a:t> 2016:374:1253-1263.</a:t>
            </a:r>
          </a:p>
          <a:p>
            <a:pPr lvl="2"/>
            <a:endParaRPr lang="en-US" sz="1600" dirty="0">
              <a:ea typeface="ＭＳ Ｐゴシック" pitchFamily="34" charset="-128"/>
              <a:sym typeface="Arial" pitchFamily="34" charset="0"/>
            </a:endParaRPr>
          </a:p>
          <a:p>
            <a:endParaRPr lang="en-US" dirty="0"/>
          </a:p>
        </p:txBody>
      </p:sp>
    </p:spTree>
    <p:extLst>
      <p:ext uri="{BB962C8B-B14F-4D97-AF65-F5344CB8AC3E}">
        <p14:creationId xmlns:p14="http://schemas.microsoft.com/office/powerpoint/2010/main" val="2390809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normAutofit fontScale="90000"/>
          </a:bodyPr>
          <a:lstStyle/>
          <a:p>
            <a:r>
              <a:rPr lang="en-US" dirty="0" smtClean="0"/>
              <a:t>How </a:t>
            </a:r>
            <a:r>
              <a:rPr lang="en-US" dirty="0"/>
              <a:t>do these reassurances fit with what we see</a:t>
            </a:r>
            <a:r>
              <a:rPr lang="en-US" dirty="0" smtClean="0"/>
              <a:t>?-1</a:t>
            </a:r>
            <a:endParaRPr lang="en-US" dirty="0"/>
          </a:p>
        </p:txBody>
      </p:sp>
      <p:sp>
        <p:nvSpPr>
          <p:cNvPr id="3" name="Content Placeholder 2"/>
          <p:cNvSpPr>
            <a:spLocks noGrp="1"/>
          </p:cNvSpPr>
          <p:nvPr>
            <p:ph sz="half" idx="1"/>
          </p:nvPr>
        </p:nvSpPr>
        <p:spPr>
          <a:xfrm>
            <a:off x="463550" y="1600206"/>
            <a:ext cx="5384800" cy="4525963"/>
          </a:xfrm>
        </p:spPr>
        <p:txBody>
          <a:bodyPr>
            <a:normAutofit fontScale="92500" lnSpcReduction="10000"/>
          </a:bodyPr>
          <a:lstStyle/>
          <a:p>
            <a:r>
              <a:rPr lang="en-US" dirty="0" smtClean="0"/>
              <a:t>Initial patients are higher risk</a:t>
            </a:r>
          </a:p>
          <a:p>
            <a:endParaRPr lang="en-US" dirty="0" smtClean="0"/>
          </a:p>
          <a:p>
            <a:r>
              <a:rPr lang="en-US" dirty="0" smtClean="0"/>
              <a:t>H/o incarceration is a risk</a:t>
            </a:r>
          </a:p>
          <a:p>
            <a:endParaRPr lang="en-US" dirty="0"/>
          </a:p>
          <a:p>
            <a:endParaRPr lang="en-US" dirty="0" smtClean="0"/>
          </a:p>
          <a:p>
            <a:endParaRPr lang="en-US" dirty="0"/>
          </a:p>
          <a:p>
            <a:endParaRPr lang="en-US" dirty="0" smtClean="0"/>
          </a:p>
          <a:p>
            <a:r>
              <a:rPr lang="en-US" dirty="0" smtClean="0"/>
              <a:t>Someone living in poverty is more likely to be tempted to divert opioids for income</a:t>
            </a:r>
            <a:endParaRPr lang="en-US" dirty="0"/>
          </a:p>
        </p:txBody>
      </p:sp>
      <p:sp>
        <p:nvSpPr>
          <p:cNvPr id="4" name="Content Placeholder 3"/>
          <p:cNvSpPr>
            <a:spLocks noGrp="1"/>
          </p:cNvSpPr>
          <p:nvPr>
            <p:ph sz="half" idx="2"/>
          </p:nvPr>
        </p:nvSpPr>
        <p:spPr>
          <a:xfrm>
            <a:off x="5473700" y="1600206"/>
            <a:ext cx="6400800" cy="4525963"/>
          </a:xfrm>
        </p:spPr>
        <p:txBody>
          <a:bodyPr>
            <a:normAutofit fontScale="92500" lnSpcReduction="10000"/>
          </a:bodyPr>
          <a:lstStyle/>
          <a:p>
            <a:r>
              <a:rPr lang="en-US" dirty="0" smtClean="0"/>
              <a:t>But our patients are indigent and less likely to have a stable home/PCP</a:t>
            </a:r>
          </a:p>
          <a:p>
            <a:r>
              <a:rPr lang="en-US" dirty="0" smtClean="0"/>
              <a:t>Black Americans: 13% of population/38% of incarcerated people</a:t>
            </a:r>
          </a:p>
          <a:p>
            <a:pPr lvl="1"/>
            <a:r>
              <a:rPr lang="en-US" dirty="0" smtClean="0"/>
              <a:t>Systemic racism (think crack vs. powder cocaine)</a:t>
            </a:r>
          </a:p>
          <a:p>
            <a:r>
              <a:rPr lang="en-US" dirty="0" smtClean="0"/>
              <a:t>People suffering with poverty are more likely to be incarcerated</a:t>
            </a:r>
          </a:p>
          <a:p>
            <a:endParaRPr lang="en-US" dirty="0"/>
          </a:p>
          <a:p>
            <a:r>
              <a:rPr lang="en-US" dirty="0" smtClean="0"/>
              <a:t>We take care of impoverished patients and communities</a:t>
            </a:r>
          </a:p>
          <a:p>
            <a:endParaRPr lang="en-US" dirty="0"/>
          </a:p>
          <a:p>
            <a:endParaRPr lang="en-US" dirty="0" smtClean="0"/>
          </a:p>
          <a:p>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291496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normAutofit fontScale="90000"/>
          </a:bodyPr>
          <a:lstStyle/>
          <a:p>
            <a:r>
              <a:rPr lang="en-US" dirty="0" smtClean="0"/>
              <a:t>How </a:t>
            </a:r>
            <a:r>
              <a:rPr lang="en-US" dirty="0"/>
              <a:t>do these reassurances fit with what we see</a:t>
            </a:r>
            <a:r>
              <a:rPr lang="en-US" dirty="0" smtClean="0"/>
              <a:t>?-2</a:t>
            </a:r>
            <a:endParaRPr lang="en-US" dirty="0"/>
          </a:p>
        </p:txBody>
      </p:sp>
      <p:sp>
        <p:nvSpPr>
          <p:cNvPr id="3" name="Content Placeholder 2"/>
          <p:cNvSpPr>
            <a:spLocks noGrp="1"/>
          </p:cNvSpPr>
          <p:nvPr>
            <p:ph sz="half" idx="1"/>
          </p:nvPr>
        </p:nvSpPr>
        <p:spPr>
          <a:xfrm>
            <a:off x="463550" y="1600206"/>
            <a:ext cx="5384800" cy="4525963"/>
          </a:xfrm>
        </p:spPr>
        <p:txBody>
          <a:bodyPr>
            <a:normAutofit fontScale="92500" lnSpcReduction="10000"/>
          </a:bodyPr>
          <a:lstStyle/>
          <a:p>
            <a:r>
              <a:rPr lang="en-US" dirty="0" smtClean="0"/>
              <a:t>Those who just want an opioid for their pain are at higher risk</a:t>
            </a:r>
          </a:p>
          <a:p>
            <a:endParaRPr lang="en-US" dirty="0"/>
          </a:p>
          <a:p>
            <a:endParaRPr lang="en-US" dirty="0" smtClean="0"/>
          </a:p>
          <a:p>
            <a:endParaRPr lang="en-US" dirty="0"/>
          </a:p>
          <a:p>
            <a:endParaRPr lang="en-US" dirty="0" smtClean="0"/>
          </a:p>
          <a:p>
            <a:endParaRPr lang="en-US" dirty="0"/>
          </a:p>
          <a:p>
            <a:r>
              <a:rPr lang="en-US" dirty="0" smtClean="0"/>
              <a:t>Those who can’t comply with a controlled substances agreement are at higher risk</a:t>
            </a:r>
          </a:p>
          <a:p>
            <a:endParaRPr lang="en-US" dirty="0"/>
          </a:p>
          <a:p>
            <a:endParaRPr lang="en-US" dirty="0"/>
          </a:p>
        </p:txBody>
      </p:sp>
      <p:sp>
        <p:nvSpPr>
          <p:cNvPr id="4" name="Content Placeholder 3"/>
          <p:cNvSpPr>
            <a:spLocks noGrp="1"/>
          </p:cNvSpPr>
          <p:nvPr>
            <p:ph sz="half" idx="2"/>
          </p:nvPr>
        </p:nvSpPr>
        <p:spPr>
          <a:xfrm>
            <a:off x="5473700" y="1600206"/>
            <a:ext cx="6400800" cy="4525963"/>
          </a:xfrm>
        </p:spPr>
        <p:txBody>
          <a:bodyPr>
            <a:normAutofit fontScale="92500" lnSpcReduction="10000"/>
          </a:bodyPr>
          <a:lstStyle/>
          <a:p>
            <a:r>
              <a:rPr lang="en-US" dirty="0" smtClean="0"/>
              <a:t>Our patients have greater obstacles to getting high quality, comprehensive, multi-disciplinary care</a:t>
            </a:r>
          </a:p>
          <a:p>
            <a:pPr lvl="1"/>
            <a:r>
              <a:rPr lang="en-US" dirty="0"/>
              <a:t>Patients who get the initial care they require are less likely to transform to a chronic state</a:t>
            </a:r>
          </a:p>
          <a:p>
            <a:pPr lvl="1"/>
            <a:endParaRPr lang="en-US" dirty="0" smtClean="0"/>
          </a:p>
          <a:p>
            <a:endParaRPr lang="en-US" dirty="0" smtClean="0"/>
          </a:p>
          <a:p>
            <a:endParaRPr lang="en-US" dirty="0"/>
          </a:p>
          <a:p>
            <a:r>
              <a:rPr lang="en-US" dirty="0" smtClean="0"/>
              <a:t>Our patients are more likely to be “out of minutes” when called and less likely to have transportation for a pill count</a:t>
            </a:r>
          </a:p>
          <a:p>
            <a:endParaRPr lang="en-US" dirty="0" smtClean="0"/>
          </a:p>
          <a:p>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167731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0820400" cy="1325563"/>
          </a:xfrm>
        </p:spPr>
        <p:txBody>
          <a:bodyPr>
            <a:normAutofit fontScale="90000"/>
          </a:bodyPr>
          <a:lstStyle/>
          <a:p>
            <a:r>
              <a:rPr lang="en-US" dirty="0" smtClean="0"/>
              <a:t>How </a:t>
            </a:r>
            <a:r>
              <a:rPr lang="en-US" dirty="0"/>
              <a:t>do these reassurances fit with what we see</a:t>
            </a:r>
            <a:r>
              <a:rPr lang="en-US" dirty="0" smtClean="0"/>
              <a:t>?-3</a:t>
            </a:r>
            <a:endParaRPr lang="en-US" dirty="0"/>
          </a:p>
        </p:txBody>
      </p:sp>
      <p:sp>
        <p:nvSpPr>
          <p:cNvPr id="3" name="Content Placeholder 2"/>
          <p:cNvSpPr>
            <a:spLocks noGrp="1"/>
          </p:cNvSpPr>
          <p:nvPr>
            <p:ph sz="half" idx="1"/>
          </p:nvPr>
        </p:nvSpPr>
        <p:spPr>
          <a:xfrm>
            <a:off x="463550" y="1600206"/>
            <a:ext cx="5384800" cy="4525963"/>
          </a:xfrm>
        </p:spPr>
        <p:txBody>
          <a:bodyPr>
            <a:normAutofit/>
          </a:bodyPr>
          <a:lstStyle/>
          <a:p>
            <a:r>
              <a:rPr lang="en-US" dirty="0" smtClean="0"/>
              <a:t>The more the pain etiology resides within the central nervous system, the more likely that opioids will trigger further disruption</a:t>
            </a:r>
          </a:p>
          <a:p>
            <a:pPr lvl="1"/>
            <a:r>
              <a:rPr lang="en-US" dirty="0" smtClean="0"/>
              <a:t>Complex Chronic pain</a:t>
            </a:r>
            <a:endParaRPr lang="en-US" dirty="0"/>
          </a:p>
          <a:p>
            <a:endParaRPr lang="en-US" dirty="0" smtClean="0"/>
          </a:p>
          <a:p>
            <a:r>
              <a:rPr lang="en-US" dirty="0" smtClean="0"/>
              <a:t>NSAID risks rise with meds for chronic metabolic comorbidities	</a:t>
            </a:r>
            <a:endParaRPr lang="en-US" dirty="0"/>
          </a:p>
        </p:txBody>
      </p:sp>
      <p:sp>
        <p:nvSpPr>
          <p:cNvPr id="4" name="Content Placeholder 3"/>
          <p:cNvSpPr>
            <a:spLocks noGrp="1"/>
          </p:cNvSpPr>
          <p:nvPr>
            <p:ph sz="half" idx="2"/>
          </p:nvPr>
        </p:nvSpPr>
        <p:spPr>
          <a:xfrm>
            <a:off x="5473700" y="1600206"/>
            <a:ext cx="6400800" cy="4525963"/>
          </a:xfrm>
        </p:spPr>
        <p:txBody>
          <a:bodyPr>
            <a:normAutofit/>
          </a:bodyPr>
          <a:lstStyle/>
          <a:p>
            <a:r>
              <a:rPr lang="en-US" dirty="0" smtClean="0"/>
              <a:t>Our patients are more likely to have experienced developmental trauma, PTSD, stress, ongoing dietary injury, and physically punishing jobs,  </a:t>
            </a:r>
          </a:p>
          <a:p>
            <a:r>
              <a:rPr lang="en-US" dirty="0" smtClean="0"/>
              <a:t>Less likely to have positive experiences with behavioral health</a:t>
            </a:r>
          </a:p>
          <a:p>
            <a:endParaRPr lang="en-US" dirty="0"/>
          </a:p>
          <a:p>
            <a:r>
              <a:rPr lang="en-US" dirty="0" smtClean="0"/>
              <a:t>Which our patients are more likely to suffer from</a:t>
            </a:r>
          </a:p>
          <a:p>
            <a:pPr marL="457200" lvl="1" indent="0">
              <a:buNone/>
            </a:pPr>
            <a:endParaRPr lang="en-US" dirty="0"/>
          </a:p>
        </p:txBody>
      </p:sp>
    </p:spTree>
    <p:extLst>
      <p:ext uri="{BB962C8B-B14F-4D97-AF65-F5344CB8AC3E}">
        <p14:creationId xmlns:p14="http://schemas.microsoft.com/office/powerpoint/2010/main" val="378808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0820400" cy="1325563"/>
          </a:xfrm>
        </p:spPr>
        <p:txBody>
          <a:bodyPr>
            <a:normAutofit fontScale="90000"/>
          </a:bodyPr>
          <a:lstStyle/>
          <a:p>
            <a:r>
              <a:rPr lang="en-US" dirty="0" smtClean="0"/>
              <a:t>How </a:t>
            </a:r>
            <a:r>
              <a:rPr lang="en-US" dirty="0"/>
              <a:t>do these reassurances fit with what we see</a:t>
            </a:r>
            <a:r>
              <a:rPr lang="en-US" dirty="0" smtClean="0"/>
              <a:t>?-4</a:t>
            </a:r>
            <a:endParaRPr lang="en-US" dirty="0"/>
          </a:p>
        </p:txBody>
      </p:sp>
      <p:sp>
        <p:nvSpPr>
          <p:cNvPr id="3" name="Content Placeholder 2"/>
          <p:cNvSpPr>
            <a:spLocks noGrp="1"/>
          </p:cNvSpPr>
          <p:nvPr>
            <p:ph sz="half" idx="1"/>
          </p:nvPr>
        </p:nvSpPr>
        <p:spPr>
          <a:xfrm>
            <a:off x="463550" y="1600206"/>
            <a:ext cx="5384800" cy="4525963"/>
          </a:xfrm>
        </p:spPr>
        <p:txBody>
          <a:bodyPr>
            <a:normAutofit/>
          </a:bodyPr>
          <a:lstStyle/>
          <a:p>
            <a:r>
              <a:rPr lang="en-US" dirty="0" smtClean="0"/>
              <a:t>	</a:t>
            </a:r>
            <a:r>
              <a:rPr lang="en-US" dirty="0"/>
              <a:t>Our patients have a higher likelihood of </a:t>
            </a:r>
            <a:r>
              <a:rPr lang="en-US" dirty="0" smtClean="0"/>
              <a:t>having a diagnosis of </a:t>
            </a:r>
            <a:r>
              <a:rPr lang="en-US" dirty="0"/>
              <a:t>SUD than average</a:t>
            </a:r>
          </a:p>
          <a:p>
            <a:pPr lvl="1"/>
            <a:r>
              <a:rPr lang="en-US" dirty="0"/>
              <a:t>One might argue that those with means and the same level of SUD wind up avoiding the diagnosis</a:t>
            </a:r>
          </a:p>
          <a:p>
            <a:endParaRPr lang="en-US" dirty="0"/>
          </a:p>
        </p:txBody>
      </p:sp>
      <p:sp>
        <p:nvSpPr>
          <p:cNvPr id="4" name="Content Placeholder 3"/>
          <p:cNvSpPr>
            <a:spLocks noGrp="1"/>
          </p:cNvSpPr>
          <p:nvPr>
            <p:ph sz="half" idx="2"/>
          </p:nvPr>
        </p:nvSpPr>
        <p:spPr>
          <a:xfrm>
            <a:off x="5791200" y="1600206"/>
            <a:ext cx="6083300" cy="4525963"/>
          </a:xfrm>
        </p:spPr>
        <p:txBody>
          <a:bodyPr>
            <a:normAutofit/>
          </a:bodyPr>
          <a:lstStyle/>
          <a:p>
            <a:r>
              <a:rPr lang="en-US" dirty="0" smtClean="0"/>
              <a:t>They also have a higher likelihood of being harmed by elicit opioids when they don’t get them from us</a:t>
            </a:r>
          </a:p>
          <a:p>
            <a:pPr marL="457200" lvl="1" indent="0">
              <a:buNone/>
            </a:pPr>
            <a:endParaRPr lang="en-US" dirty="0"/>
          </a:p>
        </p:txBody>
      </p:sp>
    </p:spTree>
    <p:extLst>
      <p:ext uri="{BB962C8B-B14F-4D97-AF65-F5344CB8AC3E}">
        <p14:creationId xmlns:p14="http://schemas.microsoft.com/office/powerpoint/2010/main" val="135256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that all together</a:t>
            </a:r>
            <a:endParaRPr lang="en-US" dirty="0"/>
          </a:p>
        </p:txBody>
      </p:sp>
      <p:sp>
        <p:nvSpPr>
          <p:cNvPr id="3" name="Content Placeholder 2"/>
          <p:cNvSpPr>
            <a:spLocks noGrp="1"/>
          </p:cNvSpPr>
          <p:nvPr>
            <p:ph idx="1"/>
          </p:nvPr>
        </p:nvSpPr>
        <p:spPr/>
        <p:txBody>
          <a:bodyPr/>
          <a:lstStyle/>
          <a:p>
            <a:r>
              <a:rPr lang="en-US" dirty="0" smtClean="0"/>
              <a:t>Our patients are at higher than average risk for the dangers of opioids</a:t>
            </a:r>
          </a:p>
          <a:p>
            <a:pPr lvl="1"/>
            <a:r>
              <a:rPr lang="en-US" dirty="0" smtClean="0"/>
              <a:t>Yet they’re more likely to benefit from opioids and to suffer harm when we don’t </a:t>
            </a:r>
            <a:r>
              <a:rPr lang="en-US" dirty="0" err="1" smtClean="0"/>
              <a:t>rx</a:t>
            </a:r>
            <a:r>
              <a:rPr lang="en-US" dirty="0" smtClean="0"/>
              <a:t> them.</a:t>
            </a:r>
          </a:p>
          <a:p>
            <a:r>
              <a:rPr lang="en-US" dirty="0"/>
              <a:t>T</a:t>
            </a:r>
            <a:r>
              <a:rPr lang="en-US" dirty="0" smtClean="0"/>
              <a:t>heir life situations are often caused by injustice in our system</a:t>
            </a:r>
          </a:p>
          <a:p>
            <a:pPr lvl="1"/>
            <a:r>
              <a:rPr lang="en-US" dirty="0" smtClean="0"/>
              <a:t>Are we then compounding the injustice when we use these situations to restrict the type of treatment we provide?</a:t>
            </a:r>
          </a:p>
          <a:p>
            <a:endParaRPr lang="en-US" dirty="0" smtClean="0"/>
          </a:p>
          <a:p>
            <a:endParaRPr lang="en-US" dirty="0"/>
          </a:p>
        </p:txBody>
      </p:sp>
    </p:spTree>
    <p:extLst>
      <p:ext uri="{BB962C8B-B14F-4D97-AF65-F5344CB8AC3E}">
        <p14:creationId xmlns:p14="http://schemas.microsoft.com/office/powerpoint/2010/main" val="247827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19400" y="914400"/>
            <a:ext cx="6400800" cy="4876800"/>
          </a:xfrm>
          <a:prstGeom prst="rect">
            <a:avLst/>
          </a:prstGeom>
          <a:noFill/>
          <a:ln w="9525">
            <a:noFill/>
            <a:miter lim="800000"/>
            <a:headEnd/>
            <a:tailEnd/>
          </a:ln>
        </p:spPr>
      </p:pic>
      <p:sp>
        <p:nvSpPr>
          <p:cNvPr id="4" name="TextBox 3"/>
          <p:cNvSpPr txBox="1"/>
          <p:nvPr/>
        </p:nvSpPr>
        <p:spPr>
          <a:xfrm>
            <a:off x="1524001" y="6077636"/>
            <a:ext cx="6962833" cy="246221"/>
          </a:xfrm>
          <a:prstGeom prst="rect">
            <a:avLst/>
          </a:prstGeom>
          <a:noFill/>
        </p:spPr>
        <p:txBody>
          <a:bodyPr wrap="square" rtlCol="0">
            <a:spAutoFit/>
          </a:bodyPr>
          <a:lstStyle/>
          <a:p>
            <a:r>
              <a:rPr lang="en-US" sz="1000" dirty="0">
                <a:solidFill>
                  <a:srgbClr val="002060"/>
                </a:solidFill>
              </a:rPr>
              <a:t>Vital Signs: Changes in Opioid Prescribing in the United States, 2006–2015 </a:t>
            </a:r>
            <a:r>
              <a:rPr lang="en-US" sz="1000" i="1" dirty="0">
                <a:solidFill>
                  <a:srgbClr val="002060"/>
                </a:solidFill>
              </a:rPr>
              <a:t>CDC Weekly</a:t>
            </a:r>
            <a:r>
              <a:rPr lang="en-US" sz="1000" dirty="0">
                <a:solidFill>
                  <a:srgbClr val="002060"/>
                </a:solidFill>
              </a:rPr>
              <a:t> / July 7, 2017 / 66(26);697–704</a:t>
            </a:r>
          </a:p>
        </p:txBody>
      </p:sp>
      <p:cxnSp>
        <p:nvCxnSpPr>
          <p:cNvPr id="5" name="Straight Connector 4"/>
          <p:cNvCxnSpPr>
            <a:cxnSpLocks/>
          </p:cNvCxnSpPr>
          <p:nvPr/>
        </p:nvCxnSpPr>
        <p:spPr>
          <a:xfrm>
            <a:off x="6019800" y="1524000"/>
            <a:ext cx="0" cy="426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450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819400" y="966788"/>
            <a:ext cx="6248400" cy="4824413"/>
          </a:xfrm>
          <a:prstGeom prst="rect">
            <a:avLst/>
          </a:prstGeom>
          <a:noFill/>
          <a:ln w="9525">
            <a:noFill/>
            <a:miter lim="800000"/>
            <a:headEnd/>
            <a:tailEnd/>
          </a:ln>
        </p:spPr>
      </p:pic>
      <p:cxnSp>
        <p:nvCxnSpPr>
          <p:cNvPr id="3" name="Straight Connector 2"/>
          <p:cNvCxnSpPr>
            <a:cxnSpLocks/>
          </p:cNvCxnSpPr>
          <p:nvPr/>
        </p:nvCxnSpPr>
        <p:spPr>
          <a:xfrm>
            <a:off x="5715000" y="1524000"/>
            <a:ext cx="0" cy="388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3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59705"/>
            <a:ext cx="8229600" cy="1143000"/>
          </a:xfrm>
        </p:spPr>
        <p:txBody>
          <a:bodyPr/>
          <a:lstStyle/>
          <a:p>
            <a:r>
              <a:rPr lang="en-US" dirty="0" smtClean="0"/>
              <a:t>Continuing Education Credits</a:t>
            </a:r>
            <a:endParaRPr lang="en-US" dirty="0"/>
          </a:p>
        </p:txBody>
      </p:sp>
      <p:sp>
        <p:nvSpPr>
          <p:cNvPr id="3" name="Content Placeholder 2"/>
          <p:cNvSpPr>
            <a:spLocks noGrp="1"/>
          </p:cNvSpPr>
          <p:nvPr>
            <p:ph idx="1"/>
          </p:nvPr>
        </p:nvSpPr>
        <p:spPr>
          <a:xfrm>
            <a:off x="990600" y="2002705"/>
            <a:ext cx="6210300" cy="4343399"/>
          </a:xfrm>
        </p:spPr>
        <p:txBody>
          <a:bodyPr>
            <a:noAutofit/>
          </a:bodyPr>
          <a:lstStyle/>
          <a:p>
            <a:pPr marL="0" indent="0">
              <a:buNone/>
            </a:pPr>
            <a:r>
              <a:rPr lang="en-US" sz="1800" dirty="0"/>
              <a:t>In support of improving patient care, Moses Weitzman Health </a:t>
            </a:r>
            <a:r>
              <a:rPr lang="en-US" sz="1800" dirty="0" smtClean="0"/>
              <a:t>Center </a:t>
            </a:r>
            <a:r>
              <a:rPr lang="en-US" sz="1800" dirty="0"/>
              <a:t>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800" dirty="0"/>
          </a:p>
          <a:p>
            <a:pPr marL="0" indent="0">
              <a:buNone/>
            </a:pPr>
            <a:r>
              <a:rPr lang="en-US" sz="1800" dirty="0"/>
              <a:t>This series is intended for Registered Nurses</a:t>
            </a:r>
          </a:p>
        </p:txBody>
      </p:sp>
      <p:pic>
        <p:nvPicPr>
          <p:cNvPr id="1026" name="Picture 2" descr="https://mcusercontent.com/8eeee921893db656502b54f00/images/0e0f1bd4-a57b-4cfa-be43-7659e33eab37.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924801" y="2590801"/>
            <a:ext cx="2639439" cy="181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90600" y="4648200"/>
            <a:ext cx="5918200" cy="1477328"/>
          </a:xfrm>
          <a:prstGeom prst="rect">
            <a:avLst/>
          </a:prstGeom>
        </p:spPr>
        <p:txBody>
          <a:bodyPr wrap="square">
            <a:spAutoFit/>
          </a:bodyPr>
          <a:lstStyle/>
          <a:p>
            <a:r>
              <a:rPr lang="en-US" dirty="0">
                <a:latin typeface="+mn-lt"/>
              </a:rPr>
              <a:t>Please complete the survey and claim your post-session certificate on the </a:t>
            </a:r>
            <a:r>
              <a:rPr lang="en-US" dirty="0" err="1">
                <a:latin typeface="+mn-lt"/>
              </a:rPr>
              <a:t>WeP</a:t>
            </a:r>
            <a:r>
              <a:rPr lang="en-US" dirty="0">
                <a:latin typeface="+mn-lt"/>
              </a:rPr>
              <a:t> after today’s session.</a:t>
            </a:r>
          </a:p>
          <a:p>
            <a:endParaRPr lang="en-US" dirty="0">
              <a:latin typeface="+mn-lt"/>
            </a:endParaRPr>
          </a:p>
          <a:p>
            <a:r>
              <a:rPr lang="en-US" dirty="0">
                <a:latin typeface="+mn-lt"/>
              </a:rPr>
              <a:t>You will be able to claim a comprehensive certificate on the </a:t>
            </a:r>
            <a:r>
              <a:rPr lang="en-US" dirty="0" err="1">
                <a:latin typeface="+mn-lt"/>
              </a:rPr>
              <a:t>WeP</a:t>
            </a:r>
            <a:r>
              <a:rPr lang="en-US" dirty="0">
                <a:latin typeface="+mn-lt"/>
              </a:rPr>
              <a:t> at the end of the </a:t>
            </a:r>
            <a:r>
              <a:rPr lang="en-US" dirty="0" smtClean="0">
                <a:latin typeface="+mn-lt"/>
              </a:rPr>
              <a:t>series</a:t>
            </a:r>
            <a:r>
              <a:rPr lang="en-US" dirty="0">
                <a:latin typeface="+mn-lt"/>
              </a:rPr>
              <a:t> </a:t>
            </a:r>
            <a:r>
              <a:rPr lang="en-US" dirty="0" smtClean="0">
                <a:latin typeface="+mn-lt"/>
              </a:rPr>
              <a:t>in </a:t>
            </a:r>
            <a:r>
              <a:rPr lang="en-US" b="1" dirty="0" smtClean="0">
                <a:latin typeface="+mn-lt"/>
              </a:rPr>
              <a:t>December, 2023</a:t>
            </a:r>
            <a:r>
              <a:rPr lang="en-US" dirty="0" smtClean="0">
                <a:latin typeface="+mn-lt"/>
              </a:rPr>
              <a:t>. </a:t>
            </a:r>
            <a:endParaRPr lang="en-US" dirty="0">
              <a:solidFill>
                <a:srgbClr val="FF0000"/>
              </a:solidFill>
              <a:latin typeface="+mn-lt"/>
            </a:endParaRPr>
          </a:p>
        </p:txBody>
      </p:sp>
    </p:spTree>
    <p:extLst>
      <p:ext uri="{BB962C8B-B14F-4D97-AF65-F5344CB8AC3E}">
        <p14:creationId xmlns:p14="http://schemas.microsoft.com/office/powerpoint/2010/main" val="177813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58273" y="830910"/>
            <a:ext cx="8734778" cy="1155700"/>
          </a:xfrm>
        </p:spPr>
        <p:txBody>
          <a:bodyPr/>
          <a:lstStyle/>
          <a:p>
            <a:r>
              <a:rPr lang="en-US" sz="4800" b="1" dirty="0">
                <a:ea typeface="ＭＳ Ｐゴシック" pitchFamily="34" charset="-128"/>
              </a:rPr>
              <a:t>Opioid Initiation and Titration</a:t>
            </a:r>
            <a:endParaRPr lang="en-US" dirty="0">
              <a:ea typeface="ＭＳ Ｐゴシック" pitchFamily="34" charset="-128"/>
            </a:endParaRPr>
          </a:p>
        </p:txBody>
      </p:sp>
      <p:sp>
        <p:nvSpPr>
          <p:cNvPr id="25603" name="Rectangle 3"/>
          <p:cNvSpPr>
            <a:spLocks noGrp="1" noChangeArrowheads="1"/>
          </p:cNvSpPr>
          <p:nvPr>
            <p:ph type="body" idx="1"/>
          </p:nvPr>
        </p:nvSpPr>
        <p:spPr>
          <a:xfrm>
            <a:off x="1759656" y="2044408"/>
            <a:ext cx="8908344" cy="4152900"/>
          </a:xfrm>
        </p:spPr>
        <p:txBody>
          <a:bodyPr>
            <a:normAutofit lnSpcReduction="10000"/>
          </a:bodyPr>
          <a:lstStyle/>
          <a:p>
            <a:pPr>
              <a:spcBef>
                <a:spcPct val="0"/>
              </a:spcBef>
              <a:spcAft>
                <a:spcPct val="20000"/>
              </a:spcAft>
              <a:buClr>
                <a:srgbClr val="33CC33"/>
              </a:buClr>
              <a:buSzPct val="120000"/>
            </a:pPr>
            <a:r>
              <a:rPr lang="en-US" sz="2800" dirty="0">
                <a:ea typeface="ＭＳ Ｐゴシック" pitchFamily="34" charset="-128"/>
              </a:rPr>
              <a:t>At onset, focus on side effects rather than pain relief</a:t>
            </a:r>
          </a:p>
          <a:p>
            <a:pPr>
              <a:spcBef>
                <a:spcPct val="0"/>
              </a:spcBef>
              <a:spcAft>
                <a:spcPct val="20000"/>
              </a:spcAft>
              <a:buClr>
                <a:srgbClr val="33CC33"/>
              </a:buClr>
              <a:buSzPct val="120000"/>
            </a:pPr>
            <a:r>
              <a:rPr lang="en-US" sz="2800" dirty="0">
                <a:ea typeface="ＭＳ Ｐゴシック" pitchFamily="34" charset="-128"/>
              </a:rPr>
              <a:t>Consider starting with IR opioid, then converting to SR</a:t>
            </a:r>
          </a:p>
          <a:p>
            <a:pPr>
              <a:spcBef>
                <a:spcPct val="0"/>
              </a:spcBef>
              <a:spcAft>
                <a:spcPct val="20000"/>
              </a:spcAft>
              <a:buClr>
                <a:srgbClr val="33CC33"/>
              </a:buClr>
              <a:buSzPct val="120000"/>
            </a:pPr>
            <a:r>
              <a:rPr lang="en-US" sz="2800" dirty="0">
                <a:ea typeface="ＭＳ Ｐゴシック" pitchFamily="34" charset="-128"/>
              </a:rPr>
              <a:t>Educate patients about tolerance to nausea &amp; sedation</a:t>
            </a:r>
          </a:p>
          <a:p>
            <a:pPr>
              <a:spcBef>
                <a:spcPct val="0"/>
              </a:spcBef>
              <a:spcAft>
                <a:spcPct val="20000"/>
              </a:spcAft>
              <a:buClr>
                <a:srgbClr val="33CC33"/>
              </a:buClr>
              <a:buSzPct val="120000"/>
            </a:pPr>
            <a:r>
              <a:rPr lang="en-US" sz="2800" dirty="0">
                <a:ea typeface="ＭＳ Ｐゴシック" pitchFamily="34" charset="-128"/>
              </a:rPr>
              <a:t>Increase as tolerated, and no more than 50% at a time</a:t>
            </a:r>
          </a:p>
          <a:p>
            <a:pPr>
              <a:spcBef>
                <a:spcPct val="0"/>
              </a:spcBef>
              <a:spcAft>
                <a:spcPct val="20000"/>
              </a:spcAft>
              <a:buClr>
                <a:srgbClr val="33CC33"/>
              </a:buClr>
              <a:buSzPct val="120000"/>
            </a:pPr>
            <a:r>
              <a:rPr lang="en-US" sz="2800" dirty="0">
                <a:ea typeface="ＭＳ Ｐゴシック" pitchFamily="34" charset="-128"/>
              </a:rPr>
              <a:t>Increase more slowly if opioid has longer half-life</a:t>
            </a:r>
          </a:p>
          <a:p>
            <a:pPr>
              <a:spcBef>
                <a:spcPct val="0"/>
              </a:spcBef>
              <a:spcAft>
                <a:spcPct val="20000"/>
              </a:spcAft>
              <a:buClr>
                <a:srgbClr val="33CC33"/>
              </a:buClr>
              <a:buSzPct val="120000"/>
            </a:pPr>
            <a:r>
              <a:rPr lang="en-US" sz="2800" dirty="0">
                <a:ea typeface="ＭＳ Ｐゴシック" pitchFamily="34" charset="-128"/>
              </a:rPr>
              <a:t>Ask about degree of pain relief at each visit</a:t>
            </a:r>
          </a:p>
          <a:p>
            <a:pPr>
              <a:spcBef>
                <a:spcPct val="0"/>
              </a:spcBef>
              <a:spcAft>
                <a:spcPct val="20000"/>
              </a:spcAft>
              <a:buClr>
                <a:srgbClr val="33CC33"/>
              </a:buClr>
              <a:buSzPct val="120000"/>
            </a:pPr>
            <a:r>
              <a:rPr lang="en-US" sz="2800" dirty="0">
                <a:ea typeface="ＭＳ Ｐゴシック" pitchFamily="34" charset="-128"/>
              </a:rPr>
              <a:t>Expect a need for higher dose as activity level rises</a:t>
            </a:r>
          </a:p>
          <a:p>
            <a:pPr>
              <a:spcBef>
                <a:spcPct val="0"/>
              </a:spcBef>
              <a:spcAft>
                <a:spcPct val="20000"/>
              </a:spcAft>
              <a:buClr>
                <a:srgbClr val="33CC33"/>
              </a:buClr>
              <a:buSzPct val="120000"/>
            </a:pPr>
            <a:r>
              <a:rPr lang="en-US" sz="2800" dirty="0">
                <a:ea typeface="ＭＳ Ｐゴシック" pitchFamily="34" charset="-128"/>
              </a:rPr>
              <a:t>If pain level is unchanged as dose rises, reassess.</a:t>
            </a: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3400" b="1" dirty="0">
              <a:ea typeface="ＭＳ Ｐゴシック" pitchFamily="34" charset="-128"/>
            </a:endParaRPr>
          </a:p>
        </p:txBody>
      </p:sp>
      <p:sp>
        <p:nvSpPr>
          <p:cNvPr id="25604"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2588047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10515600" cy="928688"/>
          </a:xfrm>
        </p:spPr>
        <p:txBody>
          <a:bodyPr>
            <a:normAutofit fontScale="90000"/>
          </a:bodyPr>
          <a:lstStyle/>
          <a:p>
            <a:r>
              <a:rPr lang="en-US" b="1" dirty="0" smtClean="0"/>
              <a:t>Anticipatory guidance:</a:t>
            </a:r>
            <a:br>
              <a:rPr lang="en-US" b="1" dirty="0" smtClean="0"/>
            </a:br>
            <a:r>
              <a:rPr lang="en-US" sz="3600" b="1" dirty="0" smtClean="0"/>
              <a:t>The “honeymoon effect”</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t>“We can’t try to relieve all pain with opioids alone.</a:t>
            </a:r>
          </a:p>
          <a:p>
            <a:pPr lvl="1"/>
            <a:r>
              <a:rPr lang="en-US" dirty="0" smtClean="0"/>
              <a:t>That is impossible and is where most of the opioid dangers come from</a:t>
            </a:r>
          </a:p>
          <a:p>
            <a:pPr lvl="1"/>
            <a:r>
              <a:rPr lang="en-US" dirty="0" smtClean="0"/>
              <a:t>The meds are to improve your ability to recover your lost function</a:t>
            </a:r>
          </a:p>
          <a:p>
            <a:pPr lvl="1"/>
            <a:r>
              <a:rPr lang="en-US" dirty="0" smtClean="0"/>
              <a:t>We hope that we can get a sustained 30% improvement in pain from this med</a:t>
            </a:r>
          </a:p>
          <a:p>
            <a:r>
              <a:rPr lang="en-US" dirty="0" smtClean="0"/>
              <a:t>BUT---the first week or two, you are likely to have nearly 100% pain relief.  </a:t>
            </a:r>
          </a:p>
          <a:p>
            <a:pPr lvl="1"/>
            <a:r>
              <a:rPr lang="en-US" dirty="0" smtClean="0"/>
              <a:t>Just remember that we can’t chase that”</a:t>
            </a:r>
            <a:endParaRPr lang="en-US" dirty="0"/>
          </a:p>
        </p:txBody>
      </p:sp>
    </p:spTree>
    <p:extLst>
      <p:ext uri="{BB962C8B-B14F-4D97-AF65-F5344CB8AC3E}">
        <p14:creationId xmlns:p14="http://schemas.microsoft.com/office/powerpoint/2010/main" val="3817072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09600"/>
            <a:ext cx="12191999" cy="1025525"/>
          </a:xfrm>
        </p:spPr>
        <p:txBody>
          <a:bodyPr>
            <a:normAutofit/>
          </a:bodyPr>
          <a:lstStyle/>
          <a:p>
            <a:pPr>
              <a:lnSpc>
                <a:spcPct val="85000"/>
              </a:lnSpc>
            </a:pPr>
            <a:r>
              <a:rPr lang="en-US" b="1" dirty="0">
                <a:ea typeface="ＭＳ Ｐゴシック" pitchFamily="34" charset="-128"/>
              </a:rPr>
              <a:t>IR  and  ER Opioids</a:t>
            </a:r>
          </a:p>
        </p:txBody>
      </p:sp>
      <p:sp>
        <p:nvSpPr>
          <p:cNvPr id="21507" name="Rectangle 3"/>
          <p:cNvSpPr>
            <a:spLocks noGrp="1" noChangeArrowheads="1"/>
          </p:cNvSpPr>
          <p:nvPr>
            <p:ph type="body" idx="1"/>
          </p:nvPr>
        </p:nvSpPr>
        <p:spPr>
          <a:xfrm>
            <a:off x="914400" y="1635124"/>
            <a:ext cx="9669095" cy="4308475"/>
          </a:xfrm>
        </p:spPr>
        <p:txBody>
          <a:bodyPr>
            <a:normAutofit fontScale="62500" lnSpcReduction="20000"/>
          </a:bodyPr>
          <a:lstStyle/>
          <a:p>
            <a:pPr>
              <a:spcBef>
                <a:spcPct val="0"/>
              </a:spcBef>
              <a:spcAft>
                <a:spcPct val="30000"/>
              </a:spcAft>
              <a:buSzPct val="100000"/>
            </a:pPr>
            <a:r>
              <a:rPr lang="en-US" sz="4400" dirty="0" smtClean="0">
                <a:ea typeface="ＭＳ Ｐゴシック" pitchFamily="34" charset="-128"/>
              </a:rPr>
              <a:t>Most </a:t>
            </a:r>
            <a:r>
              <a:rPr lang="en-US" sz="4400" dirty="0">
                <a:ea typeface="ＭＳ Ｐゴシック" pitchFamily="34" charset="-128"/>
              </a:rPr>
              <a:t>chronic patients on opioids require both extended-release (ER) opioids on a scheduled basis, and immediate-release (IR) opioids as needed for breakthrough pain. </a:t>
            </a:r>
            <a:endParaRPr lang="en-US" sz="4400" dirty="0" smtClean="0">
              <a:ea typeface="ＭＳ Ｐゴシック" pitchFamily="34" charset="-128"/>
            </a:endParaRPr>
          </a:p>
          <a:p>
            <a:pPr lvl="1">
              <a:spcBef>
                <a:spcPct val="0"/>
              </a:spcBef>
              <a:spcAft>
                <a:spcPct val="30000"/>
              </a:spcAft>
              <a:buSzPct val="100000"/>
            </a:pPr>
            <a:r>
              <a:rPr lang="en-US" sz="3600" dirty="0">
                <a:ea typeface="ＭＳ Ｐゴシック" pitchFamily="34" charset="-128"/>
              </a:rPr>
              <a:t>The typical dosing of IR opioids </a:t>
            </a:r>
            <a:r>
              <a:rPr lang="en-US" sz="3600" b="1" u="sng" dirty="0">
                <a:ea typeface="ＭＳ Ｐゴシック" pitchFamily="34" charset="-128"/>
              </a:rPr>
              <a:t>per dose </a:t>
            </a:r>
            <a:r>
              <a:rPr lang="en-US" sz="3600" dirty="0">
                <a:ea typeface="ＭＳ Ｐゴシック" pitchFamily="34" charset="-128"/>
              </a:rPr>
              <a:t>is </a:t>
            </a:r>
            <a:r>
              <a:rPr lang="en-US" sz="3600" dirty="0" smtClean="0">
                <a:ea typeface="ＭＳ Ｐゴシック" pitchFamily="34" charset="-128"/>
              </a:rPr>
              <a:t>5-15</a:t>
            </a:r>
            <a:r>
              <a:rPr lang="en-US" sz="3600" dirty="0">
                <a:ea typeface="ＭＳ Ｐゴシック" pitchFamily="34" charset="-128"/>
              </a:rPr>
              <a:t>% of the total daily dose of the ER opioid</a:t>
            </a:r>
            <a:r>
              <a:rPr lang="en-US" sz="3600" dirty="0" smtClean="0">
                <a:ea typeface="ＭＳ Ｐゴシック" pitchFamily="34" charset="-128"/>
              </a:rPr>
              <a:t>.</a:t>
            </a:r>
          </a:p>
          <a:p>
            <a:pPr>
              <a:spcBef>
                <a:spcPct val="0"/>
              </a:spcBef>
              <a:spcAft>
                <a:spcPct val="30000"/>
              </a:spcAft>
              <a:buSzPct val="100000"/>
            </a:pPr>
            <a:r>
              <a:rPr lang="en-US" sz="4400" dirty="0" smtClean="0">
                <a:ea typeface="ＭＳ Ｐゴシック" pitchFamily="34" charset="-128"/>
              </a:rPr>
              <a:t>IR </a:t>
            </a:r>
            <a:r>
              <a:rPr lang="en-US" sz="4400" dirty="0">
                <a:ea typeface="ＭＳ Ｐゴシック" pitchFamily="34" charset="-128"/>
              </a:rPr>
              <a:t>opioids and ERs which can be crushed to produce IRs have greater appeal </a:t>
            </a:r>
            <a:r>
              <a:rPr lang="en-US" sz="4400" dirty="0" smtClean="0">
                <a:ea typeface="ＭＳ Ｐゴシック" pitchFamily="34" charset="-128"/>
              </a:rPr>
              <a:t>in OUD (and when “taking the med for the wrong reason”).</a:t>
            </a:r>
          </a:p>
          <a:p>
            <a:pPr>
              <a:spcBef>
                <a:spcPct val="0"/>
              </a:spcBef>
              <a:spcAft>
                <a:spcPct val="30000"/>
              </a:spcAft>
              <a:buSzPct val="100000"/>
            </a:pPr>
            <a:endParaRPr lang="en-US" sz="2600" dirty="0">
              <a:ea typeface="ＭＳ Ｐゴシック" pitchFamily="34" charset="-128"/>
            </a:endParaRPr>
          </a:p>
          <a:p>
            <a:pPr lvl="3">
              <a:spcBef>
                <a:spcPct val="0"/>
              </a:spcBef>
              <a:spcAft>
                <a:spcPct val="30000"/>
              </a:spcAft>
              <a:buSzPct val="100000"/>
            </a:pPr>
            <a:r>
              <a:rPr lang="en-US" sz="2900" i="1" dirty="0" err="1">
                <a:ea typeface="ＭＳ Ｐゴシック" pitchFamily="34" charset="-128"/>
              </a:rPr>
              <a:t>Argoff</a:t>
            </a:r>
            <a:r>
              <a:rPr lang="en-US" sz="2900" i="1" dirty="0">
                <a:ea typeface="ＭＳ Ｐゴシック" pitchFamily="34" charset="-128"/>
              </a:rPr>
              <a:t> et al, 2009, </a:t>
            </a:r>
            <a:r>
              <a:rPr lang="en-US" sz="2900" b="1" dirty="0">
                <a:ea typeface="ＭＳ Ｐゴシック" pitchFamily="34" charset="-128"/>
              </a:rPr>
              <a:t>Mayo </a:t>
            </a:r>
            <a:r>
              <a:rPr lang="en-US" sz="2900" b="1" dirty="0" err="1">
                <a:ea typeface="ＭＳ Ｐゴシック" pitchFamily="34" charset="-128"/>
              </a:rPr>
              <a:t>Clin</a:t>
            </a:r>
            <a:r>
              <a:rPr lang="en-US" sz="2900" b="1" dirty="0">
                <a:ea typeface="ＭＳ Ｐゴシック" pitchFamily="34" charset="-128"/>
              </a:rPr>
              <a:t> </a:t>
            </a:r>
            <a:r>
              <a:rPr lang="en-US" sz="2900" b="1" dirty="0" err="1">
                <a:ea typeface="ＭＳ Ｐゴシック" pitchFamily="34" charset="-128"/>
              </a:rPr>
              <a:t>Proc</a:t>
            </a:r>
            <a:r>
              <a:rPr lang="en-US" sz="2900" b="1" dirty="0">
                <a:ea typeface="ＭＳ Ｐゴシック" pitchFamily="34" charset="-128"/>
              </a:rPr>
              <a:t> </a:t>
            </a:r>
            <a:r>
              <a:rPr lang="en-US" sz="2900" i="1" dirty="0">
                <a:ea typeface="ＭＳ Ｐゴシック" pitchFamily="34" charset="-128"/>
              </a:rPr>
              <a:t>84:602-612; </a:t>
            </a:r>
            <a:r>
              <a:rPr lang="en-US" sz="2900" i="1" dirty="0" err="1">
                <a:ea typeface="ＭＳ Ｐゴシック" pitchFamily="34" charset="-128"/>
              </a:rPr>
              <a:t>Rauck</a:t>
            </a:r>
            <a:r>
              <a:rPr lang="en-US" sz="2900" i="1" dirty="0">
                <a:ea typeface="ＭＳ Ｐゴシック" pitchFamily="34" charset="-128"/>
              </a:rPr>
              <a:t>, 2009. </a:t>
            </a:r>
            <a:r>
              <a:rPr lang="en-US" sz="2900" i="1" dirty="0" smtClean="0">
                <a:ea typeface="ＭＳ Ｐゴシック" pitchFamily="34" charset="-128"/>
              </a:rPr>
              <a:t>“Pain Practice” </a:t>
            </a:r>
            <a:r>
              <a:rPr lang="en-US" sz="2900" i="1" dirty="0">
                <a:ea typeface="ＭＳ Ｐゴシック" pitchFamily="34" charset="-128"/>
              </a:rPr>
              <a:t>9:468-479.</a:t>
            </a:r>
          </a:p>
          <a:p>
            <a:pPr lvl="3">
              <a:spcBef>
                <a:spcPct val="0"/>
              </a:spcBef>
              <a:spcAft>
                <a:spcPct val="30000"/>
              </a:spcAft>
              <a:buSzPct val="100000"/>
            </a:pPr>
            <a:endParaRPr lang="en-US" i="1" dirty="0">
              <a:ea typeface="ＭＳ Ｐゴシック" pitchFamily="34" charset="-128"/>
            </a:endParaRPr>
          </a:p>
          <a:p>
            <a:pPr>
              <a:spcBef>
                <a:spcPct val="0"/>
              </a:spcBef>
              <a:spcAft>
                <a:spcPct val="30000"/>
              </a:spcAft>
              <a:buSzPct val="100000"/>
            </a:pPr>
            <a:endParaRPr lang="en-US" dirty="0" smtClean="0">
              <a:ea typeface="ＭＳ Ｐゴシック" pitchFamily="34" charset="-128"/>
            </a:endParaRPr>
          </a:p>
        </p:txBody>
      </p:sp>
      <p:sp>
        <p:nvSpPr>
          <p:cNvPr id="21508" name="Slide Number Placeholder 3"/>
          <p:cNvSpPr>
            <a:spLocks noGrp="1"/>
          </p:cNvSpPr>
          <p:nvPr>
            <p:ph type="sldNum" sz="quarter" idx="12"/>
          </p:nvPr>
        </p:nvSpPr>
        <p:spPr>
          <a:noFill/>
        </p:spPr>
        <p:txBody>
          <a:bodyPr/>
          <a:lstStyle/>
          <a:p>
            <a:fld id="{11B1AB73-BD10-410A-A8D8-8431A975ABC7}" type="slidenum">
              <a:rPr lang="en-US" smtClean="0"/>
              <a:pPr/>
              <a:t>22</a:t>
            </a:fld>
            <a:endParaRPr lang="en-US"/>
          </a:p>
        </p:txBody>
      </p:sp>
    </p:spTree>
    <p:extLst>
      <p:ext uri="{BB962C8B-B14F-4D97-AF65-F5344CB8AC3E}">
        <p14:creationId xmlns:p14="http://schemas.microsoft.com/office/powerpoint/2010/main" val="2332495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10267" y="876300"/>
            <a:ext cx="8734778" cy="1155700"/>
          </a:xfrm>
        </p:spPr>
        <p:txBody>
          <a:bodyPr>
            <a:normAutofit/>
          </a:bodyPr>
          <a:lstStyle/>
          <a:p>
            <a:r>
              <a:rPr lang="en-US" sz="4000" b="1" dirty="0">
                <a:ea typeface="ＭＳ Ｐゴシック" pitchFamily="34" charset="-128"/>
              </a:rPr>
              <a:t>Advantages of Extended-release Opioids</a:t>
            </a:r>
            <a:endParaRPr lang="en-US" sz="3600" dirty="0">
              <a:ea typeface="ＭＳ Ｐゴシック" pitchFamily="34" charset="-128"/>
            </a:endParaRPr>
          </a:p>
        </p:txBody>
      </p:sp>
      <p:sp>
        <p:nvSpPr>
          <p:cNvPr id="18435" name="Rectangle 3"/>
          <p:cNvSpPr>
            <a:spLocks noGrp="1" noChangeArrowheads="1"/>
          </p:cNvSpPr>
          <p:nvPr>
            <p:ph type="body" idx="1"/>
          </p:nvPr>
        </p:nvSpPr>
        <p:spPr>
          <a:xfrm>
            <a:off x="1828801" y="2044700"/>
            <a:ext cx="8444089" cy="4262438"/>
          </a:xfrm>
        </p:spPr>
        <p:txBody>
          <a:bodyPr>
            <a:normAutofit fontScale="92500" lnSpcReduction="10000"/>
          </a:bodyPr>
          <a:lstStyle/>
          <a:p>
            <a:pPr>
              <a:spcBef>
                <a:spcPct val="0"/>
              </a:spcBef>
              <a:spcAft>
                <a:spcPct val="20000"/>
              </a:spcAft>
              <a:buClr>
                <a:srgbClr val="33CC33"/>
              </a:buClr>
              <a:buSzPct val="120000"/>
            </a:pPr>
            <a:r>
              <a:rPr lang="en-US" sz="2800" dirty="0">
                <a:ea typeface="ＭＳ Ｐゴシック" pitchFamily="34" charset="-128"/>
              </a:rPr>
              <a:t>N</a:t>
            </a:r>
            <a:r>
              <a:rPr lang="en-US" sz="2800" dirty="0" smtClean="0">
                <a:ea typeface="ＭＳ Ｐゴシック" pitchFamily="34" charset="-128"/>
              </a:rPr>
              <a:t>o </a:t>
            </a:r>
            <a:r>
              <a:rPr lang="en-US" sz="2800" dirty="0">
                <a:ea typeface="ＭＳ Ｐゴシック" pitchFamily="34" charset="-128"/>
              </a:rPr>
              <a:t>acetaminophen or aspirin, so avoids toxicity of these drugs</a:t>
            </a:r>
          </a:p>
          <a:p>
            <a:pPr>
              <a:spcBef>
                <a:spcPct val="0"/>
              </a:spcBef>
              <a:spcAft>
                <a:spcPct val="20000"/>
              </a:spcAft>
              <a:buClr>
                <a:srgbClr val="33CC33"/>
              </a:buClr>
              <a:buSzPct val="120000"/>
            </a:pPr>
            <a:r>
              <a:rPr lang="en-US" sz="2800" dirty="0">
                <a:ea typeface="ＭＳ Ｐゴシック" pitchFamily="34" charset="-128"/>
              </a:rPr>
              <a:t>Smoother blood </a:t>
            </a:r>
            <a:r>
              <a:rPr lang="en-US" sz="2800" dirty="0" smtClean="0">
                <a:ea typeface="ＭＳ Ｐゴシック" pitchFamily="34" charset="-128"/>
              </a:rPr>
              <a:t>levels</a:t>
            </a:r>
          </a:p>
          <a:p>
            <a:pPr>
              <a:spcBef>
                <a:spcPct val="0"/>
              </a:spcBef>
              <a:spcAft>
                <a:spcPct val="20000"/>
              </a:spcAft>
              <a:buClr>
                <a:srgbClr val="33CC33"/>
              </a:buClr>
              <a:buSzPct val="120000"/>
            </a:pPr>
            <a:r>
              <a:rPr lang="en-US" sz="2800" dirty="0">
                <a:ea typeface="ＭＳ Ｐゴシック" pitchFamily="34" charset="-128"/>
              </a:rPr>
              <a:t>B</a:t>
            </a:r>
            <a:r>
              <a:rPr lang="en-US" sz="2800" dirty="0" smtClean="0">
                <a:ea typeface="ＭＳ Ｐゴシック" pitchFamily="34" charset="-128"/>
              </a:rPr>
              <a:t>etter </a:t>
            </a:r>
            <a:r>
              <a:rPr lang="en-US" sz="2800" dirty="0">
                <a:ea typeface="ＭＳ Ｐゴシック" pitchFamily="34" charset="-128"/>
              </a:rPr>
              <a:t>adherence, less clock-watching, better sleep, and are </a:t>
            </a:r>
            <a:r>
              <a:rPr lang="en-US" sz="2800" dirty="0" smtClean="0">
                <a:ea typeface="ＭＳ Ｐゴシック" pitchFamily="34" charset="-128"/>
              </a:rPr>
              <a:t>less </a:t>
            </a:r>
            <a:r>
              <a:rPr lang="en-US" sz="2800" dirty="0">
                <a:ea typeface="ＭＳ Ｐゴシック" pitchFamily="34" charset="-128"/>
              </a:rPr>
              <a:t>euphoria.</a:t>
            </a:r>
          </a:p>
          <a:p>
            <a:pPr lvl="1">
              <a:spcBef>
                <a:spcPct val="0"/>
              </a:spcBef>
              <a:spcAft>
                <a:spcPct val="20000"/>
              </a:spcAft>
              <a:buClr>
                <a:srgbClr val="33CC33"/>
              </a:buClr>
              <a:buSzPct val="120000"/>
            </a:pPr>
            <a:r>
              <a:rPr lang="en-US" sz="2400" dirty="0">
                <a:ea typeface="ＭＳ Ｐゴシック" pitchFamily="34" charset="-128"/>
              </a:rPr>
              <a:t>Less of a “roller coaster</a:t>
            </a:r>
            <a:r>
              <a:rPr lang="en-US" sz="2400" dirty="0" smtClean="0">
                <a:ea typeface="ＭＳ Ｐゴシック" pitchFamily="34" charset="-128"/>
              </a:rPr>
              <a:t>”</a:t>
            </a:r>
            <a:endParaRPr lang="en-US" sz="2800" dirty="0" smtClean="0">
              <a:ea typeface="ＭＳ Ｐゴシック" pitchFamily="34" charset="-128"/>
            </a:endParaRPr>
          </a:p>
          <a:p>
            <a:pPr>
              <a:spcBef>
                <a:spcPct val="0"/>
              </a:spcBef>
              <a:spcAft>
                <a:spcPct val="20000"/>
              </a:spcAft>
              <a:buClr>
                <a:srgbClr val="33CC33"/>
              </a:buClr>
              <a:buSzPct val="120000"/>
            </a:pPr>
            <a:r>
              <a:rPr lang="en-US" sz="2800" dirty="0" smtClean="0">
                <a:ea typeface="ＭＳ Ｐゴシック" pitchFamily="34" charset="-128"/>
              </a:rPr>
              <a:t>Stable </a:t>
            </a:r>
            <a:r>
              <a:rPr lang="en-US" sz="2800" dirty="0">
                <a:ea typeface="ＭＳ Ｐゴシック" pitchFamily="34" charset="-128"/>
              </a:rPr>
              <a:t>pain </a:t>
            </a:r>
            <a:r>
              <a:rPr lang="en-US" sz="2800" dirty="0" smtClean="0">
                <a:ea typeface="ＭＳ Ｐゴシック" pitchFamily="34" charset="-128"/>
              </a:rPr>
              <a:t>relief</a:t>
            </a:r>
          </a:p>
          <a:p>
            <a:pPr lvl="1">
              <a:spcBef>
                <a:spcPct val="0"/>
              </a:spcBef>
              <a:spcAft>
                <a:spcPct val="20000"/>
              </a:spcAft>
              <a:buClr>
                <a:srgbClr val="33CC33"/>
              </a:buClr>
              <a:buSzPct val="120000"/>
            </a:pPr>
            <a:r>
              <a:rPr lang="en-US" sz="2400" dirty="0" smtClean="0">
                <a:ea typeface="ＭＳ Ｐゴシック" pitchFamily="34" charset="-128"/>
              </a:rPr>
              <a:t>Less breakthrough pain</a:t>
            </a:r>
            <a:endParaRPr lang="en-US" sz="2400" dirty="0">
              <a:ea typeface="ＭＳ Ｐゴシック" pitchFamily="34" charset="-128"/>
            </a:endParaRPr>
          </a:p>
          <a:p>
            <a:pPr>
              <a:spcBef>
                <a:spcPct val="0"/>
              </a:spcBef>
              <a:spcAft>
                <a:spcPct val="20000"/>
              </a:spcAft>
              <a:buClr>
                <a:srgbClr val="33CC33"/>
              </a:buClr>
              <a:buSzPct val="120000"/>
            </a:pPr>
            <a:r>
              <a:rPr lang="en-US" sz="2800" dirty="0">
                <a:ea typeface="ＭＳ Ｐゴシック" pitchFamily="34" charset="-128"/>
              </a:rPr>
              <a:t>Longer duration/fewer doses</a:t>
            </a:r>
          </a:p>
          <a:p>
            <a:pPr>
              <a:spcBef>
                <a:spcPct val="0"/>
              </a:spcBef>
              <a:spcAft>
                <a:spcPct val="20000"/>
              </a:spcAft>
              <a:buClr>
                <a:srgbClr val="33CC33"/>
              </a:buClr>
              <a:buSzPct val="120000"/>
            </a:pPr>
            <a:r>
              <a:rPr lang="en-US" sz="2800" dirty="0" smtClean="0">
                <a:ea typeface="ＭＳ Ｐゴシック" pitchFamily="34" charset="-128"/>
              </a:rPr>
              <a:t>Lower </a:t>
            </a:r>
            <a:r>
              <a:rPr lang="en-US" sz="2800" dirty="0">
                <a:ea typeface="ＭＳ Ｐゴシック" pitchFamily="34" charset="-128"/>
              </a:rPr>
              <a:t>street value</a:t>
            </a:r>
          </a:p>
        </p:txBody>
      </p:sp>
      <p:sp>
        <p:nvSpPr>
          <p:cNvPr id="18436"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42158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10267" y="876300"/>
            <a:ext cx="8734778" cy="1155700"/>
          </a:xfrm>
        </p:spPr>
        <p:txBody>
          <a:bodyPr>
            <a:normAutofit fontScale="90000"/>
          </a:bodyPr>
          <a:lstStyle/>
          <a:p>
            <a:r>
              <a:rPr lang="en-US" sz="4000" b="1" dirty="0" smtClean="0">
                <a:ea typeface="ＭＳ Ｐゴシック" pitchFamily="34" charset="-128"/>
              </a:rPr>
              <a:t>Disadvantages </a:t>
            </a:r>
            <a:r>
              <a:rPr lang="en-US" sz="4000" b="1" dirty="0">
                <a:ea typeface="ＭＳ Ｐゴシック" pitchFamily="34" charset="-128"/>
              </a:rPr>
              <a:t>of Extended-release Opioids</a:t>
            </a:r>
            <a:endParaRPr lang="en-US" sz="3600" dirty="0">
              <a:ea typeface="ＭＳ Ｐゴシック" pitchFamily="34" charset="-128"/>
            </a:endParaRPr>
          </a:p>
        </p:txBody>
      </p:sp>
      <p:sp>
        <p:nvSpPr>
          <p:cNvPr id="18435" name="Rectangle 3"/>
          <p:cNvSpPr>
            <a:spLocks noGrp="1" noChangeArrowheads="1"/>
          </p:cNvSpPr>
          <p:nvPr>
            <p:ph type="body" idx="1"/>
          </p:nvPr>
        </p:nvSpPr>
        <p:spPr>
          <a:xfrm>
            <a:off x="1828801" y="2044700"/>
            <a:ext cx="8444089" cy="4262438"/>
          </a:xfrm>
        </p:spPr>
        <p:txBody>
          <a:bodyPr>
            <a:normAutofit lnSpcReduction="10000"/>
          </a:bodyPr>
          <a:lstStyle/>
          <a:p>
            <a:pPr>
              <a:spcBef>
                <a:spcPct val="0"/>
              </a:spcBef>
              <a:spcAft>
                <a:spcPct val="20000"/>
              </a:spcAft>
              <a:buClr>
                <a:srgbClr val="33CC33"/>
              </a:buClr>
              <a:buSzPct val="120000"/>
            </a:pPr>
            <a:r>
              <a:rPr lang="en-US" sz="2800" dirty="0" smtClean="0">
                <a:ea typeface="ＭＳ Ｐゴシック" pitchFamily="34" charset="-128"/>
              </a:rPr>
              <a:t>Insurance companies deny PAs</a:t>
            </a:r>
          </a:p>
          <a:p>
            <a:pPr>
              <a:spcBef>
                <a:spcPct val="0"/>
              </a:spcBef>
              <a:spcAft>
                <a:spcPct val="20000"/>
              </a:spcAft>
              <a:buClr>
                <a:srgbClr val="33CC33"/>
              </a:buClr>
              <a:buSzPct val="120000"/>
            </a:pPr>
            <a:r>
              <a:rPr lang="en-US" sz="2800" dirty="0" smtClean="0">
                <a:ea typeface="ＭＳ Ｐゴシック" pitchFamily="34" charset="-128"/>
              </a:rPr>
              <a:t>When your patient is stable on one, the insurance may take it away</a:t>
            </a:r>
          </a:p>
          <a:p>
            <a:pPr>
              <a:spcBef>
                <a:spcPct val="0"/>
              </a:spcBef>
              <a:spcAft>
                <a:spcPct val="20000"/>
              </a:spcAft>
              <a:buClr>
                <a:srgbClr val="33CC33"/>
              </a:buClr>
              <a:buSzPct val="120000"/>
            </a:pPr>
            <a:r>
              <a:rPr lang="en-US" sz="2800" dirty="0" smtClean="0">
                <a:ea typeface="ＭＳ Ｐゴシック" pitchFamily="34" charset="-128"/>
              </a:rPr>
              <a:t>Pharmacies may not stock them</a:t>
            </a:r>
          </a:p>
          <a:p>
            <a:pPr>
              <a:spcBef>
                <a:spcPct val="0"/>
              </a:spcBef>
              <a:spcAft>
                <a:spcPct val="20000"/>
              </a:spcAft>
              <a:buClr>
                <a:srgbClr val="33CC33"/>
              </a:buClr>
              <a:buSzPct val="120000"/>
            </a:pPr>
            <a:r>
              <a:rPr lang="en-US" sz="2800" dirty="0" smtClean="0">
                <a:ea typeface="ＭＳ Ｐゴシック" pitchFamily="34" charset="-128"/>
              </a:rPr>
              <a:t>A patient expecting a certain quick effect may think “these pills are weak”</a:t>
            </a:r>
          </a:p>
          <a:p>
            <a:pPr lvl="1">
              <a:spcBef>
                <a:spcPct val="0"/>
              </a:spcBef>
              <a:spcAft>
                <a:spcPct val="20000"/>
              </a:spcAft>
              <a:buClr>
                <a:srgbClr val="33CC33"/>
              </a:buClr>
              <a:buSzPct val="120000"/>
            </a:pPr>
            <a:r>
              <a:rPr lang="en-US" sz="2400" dirty="0" smtClean="0">
                <a:ea typeface="ＭＳ Ｐゴシック" pitchFamily="34" charset="-128"/>
              </a:rPr>
              <a:t>And take a dangerous amount</a:t>
            </a:r>
            <a:r>
              <a:rPr lang="en-US" sz="2400" smtClean="0">
                <a:ea typeface="ＭＳ Ｐゴシック" pitchFamily="34" charset="-128"/>
              </a:rPr>
              <a:t>, leading to OD</a:t>
            </a:r>
            <a:endParaRPr lang="en-US" sz="2400" dirty="0" smtClean="0">
              <a:ea typeface="ＭＳ Ｐゴシック" pitchFamily="34" charset="-128"/>
            </a:endParaRPr>
          </a:p>
          <a:p>
            <a:pPr>
              <a:spcBef>
                <a:spcPct val="0"/>
              </a:spcBef>
              <a:spcAft>
                <a:spcPct val="20000"/>
              </a:spcAft>
              <a:buClr>
                <a:srgbClr val="33CC33"/>
              </a:buClr>
              <a:buSzPct val="120000"/>
            </a:pPr>
            <a:r>
              <a:rPr lang="en-US" sz="2800" dirty="0" smtClean="0">
                <a:ea typeface="ＭＳ Ｐゴシック" pitchFamily="34" charset="-128"/>
              </a:rPr>
              <a:t>Some people with chronic pain would rather be in pain at some times than be on an opioid 24-7.</a:t>
            </a:r>
          </a:p>
        </p:txBody>
      </p:sp>
      <p:sp>
        <p:nvSpPr>
          <p:cNvPr id="18436"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162625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6351"/>
            <a:ext cx="6934200" cy="940752"/>
          </a:xfrm>
        </p:spPr>
        <p:txBody>
          <a:bodyPr/>
          <a:lstStyle/>
          <a:p>
            <a:r>
              <a:rPr lang="en-US" dirty="0" smtClean="0"/>
              <a:t>Poll</a:t>
            </a:r>
            <a:endParaRPr lang="en-US" dirty="0"/>
          </a:p>
        </p:txBody>
      </p:sp>
      <p:sp>
        <p:nvSpPr>
          <p:cNvPr id="3" name="Content Placeholder 2"/>
          <p:cNvSpPr>
            <a:spLocks noGrp="1"/>
          </p:cNvSpPr>
          <p:nvPr>
            <p:ph idx="1"/>
          </p:nvPr>
        </p:nvSpPr>
        <p:spPr>
          <a:xfrm>
            <a:off x="609600" y="1027906"/>
            <a:ext cx="10515600" cy="4351338"/>
          </a:xfrm>
        </p:spPr>
        <p:txBody>
          <a:bodyPr>
            <a:normAutofit fontScale="92500" lnSpcReduction="20000"/>
          </a:bodyPr>
          <a:lstStyle/>
          <a:p>
            <a:r>
              <a:rPr lang="en-US" dirty="0"/>
              <a:t>5</a:t>
            </a:r>
            <a:r>
              <a:rPr lang="en-US" dirty="0" smtClean="0"/>
              <a:t>8 </a:t>
            </a:r>
            <a:r>
              <a:rPr lang="en-US" dirty="0" err="1" smtClean="0"/>
              <a:t>yr</a:t>
            </a:r>
            <a:r>
              <a:rPr lang="en-US" dirty="0" smtClean="0"/>
              <a:t> old with severe complex regional pain syndrome (CRPS) after a crush injury to the left leg in mid 20s</a:t>
            </a:r>
          </a:p>
          <a:p>
            <a:r>
              <a:rPr lang="en-US" dirty="0" smtClean="0"/>
              <a:t>They were on chronic opioids since shortly after that</a:t>
            </a:r>
          </a:p>
          <a:p>
            <a:r>
              <a:rPr lang="en-US" dirty="0" smtClean="0"/>
              <a:t>By last year, they had gotten to Oxycodone ER 120mg TID and Oxycodone IR 30 mg 1-2 tabs QID prn</a:t>
            </a:r>
          </a:p>
          <a:p>
            <a:pPr lvl="1"/>
            <a:r>
              <a:rPr lang="en-US" dirty="0" err="1" smtClean="0"/>
              <a:t>Utox</a:t>
            </a:r>
            <a:r>
              <a:rPr lang="en-US" dirty="0" smtClean="0"/>
              <a:t> had never been inappropriate</a:t>
            </a:r>
          </a:p>
          <a:p>
            <a:pPr lvl="1"/>
            <a:r>
              <a:rPr lang="en-US" dirty="0" smtClean="0"/>
              <a:t>Patient engaged well with recommended care</a:t>
            </a:r>
          </a:p>
          <a:p>
            <a:pPr lvl="1"/>
            <a:r>
              <a:rPr lang="en-US" dirty="0" smtClean="0"/>
              <a:t>Pill counts every few years were fine</a:t>
            </a:r>
          </a:p>
          <a:p>
            <a:r>
              <a:rPr lang="en-US" dirty="0" smtClean="0"/>
              <a:t>Also on Duloxetine, Lyrica, Tylenol 650mg TID, and a spinal stimulator, go to a BH pain group, and have 1-on-1 therapy</a:t>
            </a:r>
            <a:endParaRPr lang="en-US" dirty="0"/>
          </a:p>
        </p:txBody>
      </p:sp>
    </p:spTree>
    <p:extLst>
      <p:ext uri="{BB962C8B-B14F-4D97-AF65-F5344CB8AC3E}">
        <p14:creationId xmlns:p14="http://schemas.microsoft.com/office/powerpoint/2010/main" val="66948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1"/>
            <a:ext cx="5410200" cy="685800"/>
          </a:xfrm>
        </p:spPr>
        <p:txBody>
          <a:bodyPr>
            <a:normAutofit fontScale="90000"/>
          </a:bodyPr>
          <a:lstStyle/>
          <a:p>
            <a:r>
              <a:rPr lang="en-US" dirty="0" smtClean="0"/>
              <a:t>Poll</a:t>
            </a:r>
            <a:endParaRPr lang="en-US" dirty="0"/>
          </a:p>
        </p:txBody>
      </p:sp>
      <p:sp>
        <p:nvSpPr>
          <p:cNvPr id="3" name="Content Placeholder 2"/>
          <p:cNvSpPr>
            <a:spLocks noGrp="1"/>
          </p:cNvSpPr>
          <p:nvPr>
            <p:ph idx="1"/>
          </p:nvPr>
        </p:nvSpPr>
        <p:spPr>
          <a:xfrm>
            <a:off x="838200" y="1066800"/>
            <a:ext cx="10515600" cy="5110163"/>
          </a:xfrm>
        </p:spPr>
        <p:txBody>
          <a:bodyPr/>
          <a:lstStyle/>
          <a:p>
            <a:r>
              <a:rPr lang="en-US" dirty="0" smtClean="0"/>
              <a:t>They became overly sedated, used the nasal </a:t>
            </a:r>
            <a:r>
              <a:rPr lang="en-US" dirty="0" err="1" smtClean="0"/>
              <a:t>narcan</a:t>
            </a:r>
            <a:r>
              <a:rPr lang="en-US" dirty="0" smtClean="0"/>
              <a:t> and called 911.</a:t>
            </a:r>
          </a:p>
          <a:p>
            <a:r>
              <a:rPr lang="en-US" dirty="0" smtClean="0"/>
              <a:t>Unconscious but breathing on arrival and aroused with </a:t>
            </a:r>
            <a:r>
              <a:rPr lang="en-US" dirty="0" err="1" smtClean="0"/>
              <a:t>narcan</a:t>
            </a:r>
            <a:endParaRPr lang="en-US" dirty="0" smtClean="0"/>
          </a:p>
          <a:p>
            <a:r>
              <a:rPr lang="en-US" dirty="0" smtClean="0"/>
              <a:t>Later, they admit that they have always withheld how much alcohol they drink and they’ve gotten unable to control it.</a:t>
            </a:r>
          </a:p>
          <a:p>
            <a:pPr lvl="1"/>
            <a:r>
              <a:rPr lang="en-US" dirty="0" smtClean="0"/>
              <a:t>They think that’s why they overdosed</a:t>
            </a:r>
          </a:p>
          <a:p>
            <a:pPr lvl="1"/>
            <a:r>
              <a:rPr lang="en-US" dirty="0" smtClean="0"/>
              <a:t>They have now also disclosed this to their group and therapist have cut down</a:t>
            </a:r>
            <a:endParaRPr lang="en-US" dirty="0"/>
          </a:p>
        </p:txBody>
      </p:sp>
    </p:spTree>
    <p:extLst>
      <p:ext uri="{BB962C8B-B14F-4D97-AF65-F5344CB8AC3E}">
        <p14:creationId xmlns:p14="http://schemas.microsoft.com/office/powerpoint/2010/main" val="402843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838199"/>
          </a:xfrm>
        </p:spPr>
        <p:txBody>
          <a:bodyPr/>
          <a:lstStyle/>
          <a:p>
            <a:r>
              <a:rPr lang="en-US" dirty="0" smtClean="0"/>
              <a:t>Poll</a:t>
            </a:r>
            <a:endParaRPr lang="en-US" dirty="0"/>
          </a:p>
        </p:txBody>
      </p:sp>
      <p:sp>
        <p:nvSpPr>
          <p:cNvPr id="3" name="Content Placeholder 2"/>
          <p:cNvSpPr>
            <a:spLocks noGrp="1"/>
          </p:cNvSpPr>
          <p:nvPr>
            <p:ph idx="1"/>
          </p:nvPr>
        </p:nvSpPr>
        <p:spPr>
          <a:xfrm>
            <a:off x="838200" y="1143000"/>
            <a:ext cx="10515600" cy="5033963"/>
          </a:xfrm>
        </p:spPr>
        <p:txBody>
          <a:bodyPr>
            <a:normAutofit/>
          </a:bodyPr>
          <a:lstStyle/>
          <a:p>
            <a:r>
              <a:rPr lang="en-US" sz="2800" dirty="0" smtClean="0"/>
              <a:t>How will you manage this 58 </a:t>
            </a:r>
            <a:r>
              <a:rPr lang="en-US" sz="2800" dirty="0" err="1" smtClean="0"/>
              <a:t>yo</a:t>
            </a:r>
            <a:r>
              <a:rPr lang="en-US" sz="2800" dirty="0" smtClean="0"/>
              <a:t> w/ newly diagnosed SUD, w/ recent opioid overdose, who has profound pain?</a:t>
            </a:r>
          </a:p>
          <a:p>
            <a:r>
              <a:rPr lang="en-US" sz="2400" b="1" dirty="0" smtClean="0"/>
              <a:t>A</a:t>
            </a:r>
            <a:r>
              <a:rPr lang="en-US" sz="2400" dirty="0" smtClean="0"/>
              <a:t>:   “Strike One”.  Warn them that you might have to “cut them off” if this happens again and continue current regimen</a:t>
            </a:r>
          </a:p>
          <a:p>
            <a:r>
              <a:rPr lang="en-US" sz="2400" b="1" dirty="0" smtClean="0"/>
              <a:t>B</a:t>
            </a:r>
            <a:r>
              <a:rPr lang="en-US" sz="2400" dirty="0" smtClean="0"/>
              <a:t>:   “You have 6 weeks to show me a negative </a:t>
            </a:r>
            <a:r>
              <a:rPr lang="en-US" sz="2400" dirty="0" err="1" smtClean="0"/>
              <a:t>utox</a:t>
            </a:r>
            <a:r>
              <a:rPr lang="en-US" sz="2400" dirty="0" smtClean="0"/>
              <a:t> for alcohol and then I’ll only continue the meds if you stay negative”</a:t>
            </a:r>
            <a:endParaRPr lang="en-US" sz="2400" dirty="0"/>
          </a:p>
          <a:p>
            <a:r>
              <a:rPr lang="en-US" sz="2400" b="1" dirty="0" smtClean="0"/>
              <a:t>C</a:t>
            </a:r>
            <a:r>
              <a:rPr lang="en-US" sz="2400" dirty="0" smtClean="0"/>
              <a:t>:   “It is now clear that high doses of oxycodone going forward are not going to be in your best interest.  But you need opioid medication for your intense pain.  So, I’m going to transition you to Buprenorphine……no, this is not a negotiation”</a:t>
            </a:r>
          </a:p>
          <a:p>
            <a:r>
              <a:rPr lang="en-US" sz="2400" b="1" dirty="0" smtClean="0"/>
              <a:t>D</a:t>
            </a:r>
            <a:r>
              <a:rPr lang="en-US" sz="2400" dirty="0" smtClean="0"/>
              <a:t>:   “You should be ashamed of yourself for lying to me for years.  You will need to seek a new clinician.  I will prescribe half of your previous dose for 30 days.”</a:t>
            </a:r>
            <a:endParaRPr lang="en-US" sz="2400" dirty="0"/>
          </a:p>
        </p:txBody>
      </p:sp>
    </p:spTree>
    <p:extLst>
      <p:ext uri="{BB962C8B-B14F-4D97-AF65-F5344CB8AC3E}">
        <p14:creationId xmlns:p14="http://schemas.microsoft.com/office/powerpoint/2010/main" val="1892631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31456"/>
            <a:ext cx="10972800" cy="1143000"/>
          </a:xfrm>
        </p:spPr>
        <p:txBody>
          <a:bodyPr>
            <a:normAutofit fontScale="90000"/>
          </a:bodyPr>
          <a:lstStyle/>
          <a:p>
            <a:pPr algn="ctr"/>
            <a:r>
              <a:rPr lang="en-US" sz="6700" dirty="0" smtClean="0"/>
              <a:t>Buprenorphine</a:t>
            </a:r>
            <a:br>
              <a:rPr lang="en-US" sz="6700" dirty="0" smtClean="0"/>
            </a:br>
            <a:r>
              <a:rPr lang="en-US" sz="3600" dirty="0" smtClean="0"/>
              <a:t>Embracing the Gray Zone</a:t>
            </a:r>
            <a:endParaRPr lang="en-US" sz="3600" dirty="0"/>
          </a:p>
        </p:txBody>
      </p:sp>
      <p:sp>
        <p:nvSpPr>
          <p:cNvPr id="3" name="Content Placeholder 2"/>
          <p:cNvSpPr>
            <a:spLocks noGrp="1"/>
          </p:cNvSpPr>
          <p:nvPr>
            <p:ph idx="1"/>
          </p:nvPr>
        </p:nvSpPr>
        <p:spPr>
          <a:xfrm>
            <a:off x="1587731" y="1046696"/>
            <a:ext cx="10705210" cy="3527680"/>
          </a:xfrm>
        </p:spPr>
        <p:txBody>
          <a:bodyPr/>
          <a:lstStyle/>
          <a:p>
            <a:endParaRPr lang="en-US" dirty="0" smtClean="0"/>
          </a:p>
          <a:p>
            <a:endParaRPr lang="en-US" dirty="0"/>
          </a:p>
          <a:p>
            <a:r>
              <a:rPr lang="en-US" sz="4000" dirty="0" smtClean="0"/>
              <a:t>The designer SUD/Pain crossover drug</a:t>
            </a:r>
          </a:p>
          <a:p>
            <a:pPr lvl="1"/>
            <a:r>
              <a:rPr lang="en-US" sz="3600" dirty="0" smtClean="0"/>
              <a:t>Or not.</a:t>
            </a:r>
            <a:endParaRPr lang="en-US" sz="3600" dirty="0"/>
          </a:p>
        </p:txBody>
      </p:sp>
      <p:pic>
        <p:nvPicPr>
          <p:cNvPr id="4" name="Picture 3"/>
          <p:cNvPicPr>
            <a:picLocks noChangeAspect="1"/>
          </p:cNvPicPr>
          <p:nvPr/>
        </p:nvPicPr>
        <p:blipFill>
          <a:blip r:embed="rId2"/>
          <a:stretch>
            <a:fillRect/>
          </a:stretch>
        </p:blipFill>
        <p:spPr>
          <a:xfrm>
            <a:off x="4955720" y="3964487"/>
            <a:ext cx="3851020" cy="2211734"/>
          </a:xfrm>
          <a:prstGeom prst="rect">
            <a:avLst/>
          </a:prstGeom>
        </p:spPr>
      </p:pic>
    </p:spTree>
    <p:extLst>
      <p:ext uri="{BB962C8B-B14F-4D97-AF65-F5344CB8AC3E}">
        <p14:creationId xmlns:p14="http://schemas.microsoft.com/office/powerpoint/2010/main" val="834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9913749" cy="1143000"/>
          </a:xfrm>
        </p:spPr>
        <p:txBody>
          <a:bodyPr>
            <a:normAutofit fontScale="90000"/>
          </a:bodyPr>
          <a:lstStyle/>
          <a:p>
            <a:pPr algn="ctr"/>
            <a:r>
              <a:rPr lang="en-US" dirty="0" smtClean="0"/>
              <a:t>What may distinguish Buprenorphine from the other opioid analgesics?</a:t>
            </a:r>
            <a:endParaRPr lang="en-US" dirty="0"/>
          </a:p>
        </p:txBody>
      </p:sp>
      <p:sp>
        <p:nvSpPr>
          <p:cNvPr id="3" name="Content Placeholder 2"/>
          <p:cNvSpPr>
            <a:spLocks noGrp="1"/>
          </p:cNvSpPr>
          <p:nvPr>
            <p:ph idx="1"/>
          </p:nvPr>
        </p:nvSpPr>
        <p:spPr>
          <a:xfrm>
            <a:off x="929898" y="2145080"/>
            <a:ext cx="7273576" cy="4047902"/>
          </a:xfrm>
        </p:spPr>
        <p:txBody>
          <a:bodyPr>
            <a:normAutofit/>
          </a:bodyPr>
          <a:lstStyle/>
          <a:p>
            <a:r>
              <a:rPr lang="en-US" dirty="0" smtClean="0"/>
              <a:t>Commonly recognized</a:t>
            </a:r>
          </a:p>
          <a:p>
            <a:pPr lvl="1"/>
            <a:r>
              <a:rPr lang="en-US" dirty="0" smtClean="0"/>
              <a:t>Ceiling effect on respiratory depression</a:t>
            </a:r>
            <a:endParaRPr lang="en-US" dirty="0"/>
          </a:p>
          <a:p>
            <a:pPr lvl="1"/>
            <a:r>
              <a:rPr lang="en-US" dirty="0" smtClean="0"/>
              <a:t>It decreases OD risk from other opioids</a:t>
            </a:r>
          </a:p>
          <a:p>
            <a:pPr lvl="1"/>
            <a:r>
              <a:rPr lang="en-US" dirty="0" smtClean="0"/>
              <a:t>If it is diverted, it is </a:t>
            </a:r>
            <a:r>
              <a:rPr lang="en-US" i="1" dirty="0" smtClean="0"/>
              <a:t>less</a:t>
            </a:r>
            <a:r>
              <a:rPr lang="en-US" dirty="0" smtClean="0"/>
              <a:t> likely to kill an opioid naïve patient</a:t>
            </a:r>
          </a:p>
          <a:p>
            <a:pPr lvl="1"/>
            <a:r>
              <a:rPr lang="en-US" dirty="0" smtClean="0"/>
              <a:t>Milder withdrawal symptoms and less drug dependence</a:t>
            </a:r>
          </a:p>
          <a:p>
            <a:pPr lvl="1"/>
            <a:r>
              <a:rPr lang="en-US" dirty="0" smtClean="0"/>
              <a:t>Seems to cause less cognitive dysfunction</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8077200" y="2286000"/>
            <a:ext cx="3916213" cy="3292816"/>
          </a:xfrm>
          <a:prstGeom prst="rect">
            <a:avLst/>
          </a:prstGeom>
        </p:spPr>
      </p:pic>
    </p:spTree>
    <p:extLst>
      <p:ext uri="{BB962C8B-B14F-4D97-AF65-F5344CB8AC3E}">
        <p14:creationId xmlns:p14="http://schemas.microsoft.com/office/powerpoint/2010/main" val="25807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8229600" cy="1143000"/>
          </a:xfrm>
        </p:spPr>
        <p:txBody>
          <a:bodyPr/>
          <a:lstStyle/>
          <a:p>
            <a:r>
              <a:rPr lang="en-US" dirty="0" smtClean="0"/>
              <a:t>Disclosures</a:t>
            </a:r>
            <a:endParaRPr lang="en-US" dirty="0"/>
          </a:p>
        </p:txBody>
      </p:sp>
      <p:pic>
        <p:nvPicPr>
          <p:cNvPr id="5" name="Content Placeholder 4"/>
          <p:cNvPicPr>
            <a:picLocks noGrp="1" noChangeAspect="1"/>
          </p:cNvPicPr>
          <p:nvPr>
            <p:ph idx="1"/>
          </p:nvPr>
        </p:nvPicPr>
        <p:blipFill>
          <a:blip r:embed="rId3"/>
          <a:stretch>
            <a:fillRect/>
          </a:stretch>
        </p:blipFill>
        <p:spPr>
          <a:xfrm>
            <a:off x="838200" y="1887592"/>
            <a:ext cx="10515600" cy="4227404"/>
          </a:xfrm>
          <a:prstGeom prst="rect">
            <a:avLst/>
          </a:prstGeom>
        </p:spPr>
      </p:pic>
    </p:spTree>
    <p:extLst>
      <p:ext uri="{BB962C8B-B14F-4D97-AF65-F5344CB8AC3E}">
        <p14:creationId xmlns:p14="http://schemas.microsoft.com/office/powerpoint/2010/main" val="42702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3680"/>
            <a:ext cx="9645112" cy="1143000"/>
          </a:xfrm>
        </p:spPr>
        <p:txBody>
          <a:bodyPr>
            <a:normAutofit fontScale="90000"/>
          </a:bodyPr>
          <a:lstStyle/>
          <a:p>
            <a:pPr algn="l"/>
            <a:r>
              <a:rPr lang="en-US" dirty="0" smtClean="0"/>
              <a:t>What distinguishes Buprenorphine from the other opioid analgesics?</a:t>
            </a:r>
            <a:endParaRPr lang="en-US" dirty="0"/>
          </a:p>
        </p:txBody>
      </p:sp>
      <p:sp>
        <p:nvSpPr>
          <p:cNvPr id="3" name="Content Placeholder 2"/>
          <p:cNvSpPr>
            <a:spLocks noGrp="1"/>
          </p:cNvSpPr>
          <p:nvPr>
            <p:ph idx="1"/>
          </p:nvPr>
        </p:nvSpPr>
        <p:spPr>
          <a:xfrm>
            <a:off x="304800" y="2590800"/>
            <a:ext cx="10972800" cy="3226527"/>
          </a:xfrm>
        </p:spPr>
        <p:txBody>
          <a:bodyPr>
            <a:normAutofit fontScale="92500" lnSpcReduction="20000"/>
          </a:bodyPr>
          <a:lstStyle/>
          <a:p>
            <a:r>
              <a:rPr lang="en-US" dirty="0" smtClean="0"/>
              <a:t>Lesser known features</a:t>
            </a:r>
          </a:p>
          <a:p>
            <a:pPr lvl="1"/>
            <a:r>
              <a:rPr lang="en-US" dirty="0" smtClean="0"/>
              <a:t>Full kappa antagonist </a:t>
            </a:r>
          </a:p>
          <a:p>
            <a:r>
              <a:rPr lang="en-US" sz="2800" dirty="0"/>
              <a:t>Opioid receptor-like 1 (ORL1) </a:t>
            </a:r>
            <a:r>
              <a:rPr lang="en-US" sz="2800" dirty="0" smtClean="0"/>
              <a:t>agonist</a:t>
            </a:r>
          </a:p>
          <a:p>
            <a:pPr lvl="1"/>
            <a:r>
              <a:rPr lang="en-US" dirty="0" smtClean="0"/>
              <a:t>NOP: </a:t>
            </a:r>
            <a:r>
              <a:rPr lang="en-US" dirty="0" err="1" smtClean="0"/>
              <a:t>Nociceptin</a:t>
            </a:r>
            <a:r>
              <a:rPr lang="en-US" dirty="0" smtClean="0"/>
              <a:t> Opioid Receptor</a:t>
            </a:r>
            <a:endParaRPr lang="en-US" dirty="0"/>
          </a:p>
          <a:p>
            <a:pPr lvl="2"/>
            <a:r>
              <a:rPr lang="en-US" sz="2200" dirty="0"/>
              <a:t>Reduced </a:t>
            </a:r>
            <a:r>
              <a:rPr lang="en-US" sz="2200" dirty="0" err="1"/>
              <a:t>supraspinal</a:t>
            </a:r>
            <a:r>
              <a:rPr lang="en-US" sz="2200" dirty="0"/>
              <a:t> analgesia</a:t>
            </a:r>
          </a:p>
          <a:p>
            <a:pPr lvl="2"/>
            <a:r>
              <a:rPr lang="en-US" sz="2200" dirty="0"/>
              <a:t>Enhanced spinal analgesia</a:t>
            </a:r>
          </a:p>
          <a:p>
            <a:pPr lvl="2"/>
            <a:r>
              <a:rPr lang="en-US" sz="2200" dirty="0"/>
              <a:t>Paradoxically blocks analgesic tolerance</a:t>
            </a:r>
          </a:p>
          <a:p>
            <a:pPr lvl="2"/>
            <a:r>
              <a:rPr lang="en-US" sz="2200" dirty="0"/>
              <a:t>Diminished opioid-rewarding </a:t>
            </a:r>
            <a:r>
              <a:rPr lang="en-US" sz="2200" dirty="0" smtClean="0"/>
              <a:t>effects</a:t>
            </a:r>
          </a:p>
          <a:p>
            <a:pPr lvl="2"/>
            <a:r>
              <a:rPr lang="en-US" sz="2200" dirty="0" smtClean="0"/>
              <a:t>? Importance, as binding is low --- </a:t>
            </a:r>
            <a:r>
              <a:rPr lang="en-US" sz="2200" i="1" dirty="0" smtClean="0"/>
              <a:t>Reference</a:t>
            </a:r>
            <a:r>
              <a:rPr lang="en-US" sz="2200" i="1" dirty="0"/>
              <a:t>: Dr. Bennet Davis</a:t>
            </a:r>
          </a:p>
          <a:p>
            <a:pPr lvl="2"/>
            <a:endParaRPr lang="en-US" sz="2000" dirty="0" smtClean="0"/>
          </a:p>
          <a:p>
            <a:endParaRPr lang="en-US" dirty="0" smtClean="0"/>
          </a:p>
          <a:p>
            <a:pPr marL="457200" lvl="1" indent="0">
              <a:buNone/>
            </a:pPr>
            <a:endParaRPr lang="en-US" dirty="0"/>
          </a:p>
        </p:txBody>
      </p:sp>
      <p:pic>
        <p:nvPicPr>
          <p:cNvPr id="4" name="Picture 3"/>
          <p:cNvPicPr>
            <a:picLocks noChangeAspect="1"/>
          </p:cNvPicPr>
          <p:nvPr/>
        </p:nvPicPr>
        <p:blipFill rotWithShape="1">
          <a:blip r:embed="rId2"/>
          <a:srcRect t="37259"/>
          <a:stretch/>
        </p:blipFill>
        <p:spPr>
          <a:xfrm>
            <a:off x="6781800" y="1828800"/>
            <a:ext cx="5564103" cy="2763920"/>
          </a:xfrm>
          <a:prstGeom prst="rect">
            <a:avLst/>
          </a:prstGeom>
        </p:spPr>
      </p:pic>
    </p:spTree>
    <p:extLst>
      <p:ext uri="{BB962C8B-B14F-4D97-AF65-F5344CB8AC3E}">
        <p14:creationId xmlns:p14="http://schemas.microsoft.com/office/powerpoint/2010/main" val="20957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2683"/>
            <a:ext cx="8362603" cy="382919"/>
          </a:xfrm>
        </p:spPr>
        <p:txBody>
          <a:bodyPr>
            <a:noAutofit/>
          </a:bodyPr>
          <a:lstStyle/>
          <a:p>
            <a:pPr algn="ctr"/>
            <a:r>
              <a:rPr lang="en-US" sz="3200" dirty="0" smtClean="0"/>
              <a:t>Lesser known (continued)</a:t>
            </a:r>
            <a:endParaRPr lang="en-US" sz="3200" dirty="0"/>
          </a:p>
        </p:txBody>
      </p:sp>
      <p:sp>
        <p:nvSpPr>
          <p:cNvPr id="3" name="Content Placeholder 2"/>
          <p:cNvSpPr>
            <a:spLocks noGrp="1"/>
          </p:cNvSpPr>
          <p:nvPr>
            <p:ph idx="1"/>
          </p:nvPr>
        </p:nvSpPr>
        <p:spPr>
          <a:xfrm>
            <a:off x="665582" y="3075587"/>
            <a:ext cx="8534401" cy="5340805"/>
          </a:xfrm>
        </p:spPr>
        <p:txBody>
          <a:bodyPr>
            <a:normAutofit/>
          </a:bodyPr>
          <a:lstStyle/>
          <a:p>
            <a:r>
              <a:rPr lang="en-US" sz="2800" dirty="0" smtClean="0"/>
              <a:t>Delta antagonist</a:t>
            </a:r>
          </a:p>
          <a:p>
            <a:pPr lvl="1"/>
            <a:r>
              <a:rPr lang="en-US" sz="2000" dirty="0" smtClean="0"/>
              <a:t>10 times weaker than effect on mu</a:t>
            </a:r>
          </a:p>
          <a:p>
            <a:pPr lvl="2"/>
            <a:r>
              <a:rPr lang="en-US" sz="1700" i="1" dirty="0" err="1" smtClean="0"/>
              <a:t>Lutfy</a:t>
            </a:r>
            <a:r>
              <a:rPr lang="en-US" sz="1700" i="1" dirty="0" smtClean="0"/>
              <a:t> et.al. “Buprenorphine</a:t>
            </a:r>
            <a:r>
              <a:rPr lang="en-US" sz="1700" i="1" dirty="0"/>
              <a:t>: </a:t>
            </a:r>
            <a:r>
              <a:rPr lang="en-US" sz="1700" i="1" dirty="0" smtClean="0"/>
              <a:t>A </a:t>
            </a:r>
            <a:r>
              <a:rPr lang="en-US" sz="1700" i="1" dirty="0"/>
              <a:t>Unique Drug with </a:t>
            </a:r>
            <a:r>
              <a:rPr lang="en-US" sz="1700" i="1" dirty="0" smtClean="0"/>
              <a:t>Complex                    Pharmacology” </a:t>
            </a:r>
            <a:r>
              <a:rPr lang="en-US" sz="1700" b="1" dirty="0" err="1" smtClean="0"/>
              <a:t>Curr</a:t>
            </a:r>
            <a:r>
              <a:rPr lang="en-US" sz="1700" b="1" dirty="0" smtClean="0"/>
              <a:t> </a:t>
            </a:r>
            <a:r>
              <a:rPr lang="en-US" sz="1700" b="1" dirty="0" err="1"/>
              <a:t>Neuropharmacol</a:t>
            </a:r>
            <a:r>
              <a:rPr lang="en-US" sz="1700" i="1" dirty="0"/>
              <a:t>. 2004 Oct; 2(4): 395–402. https://www.ncbi.nlm.nih.gov/pmc/articles/PMC2581407</a:t>
            </a:r>
            <a:r>
              <a:rPr lang="en-US" sz="1700" i="1" dirty="0" smtClean="0"/>
              <a:t>/</a:t>
            </a:r>
            <a:endParaRPr lang="en-US" dirty="0" smtClean="0"/>
          </a:p>
          <a:p>
            <a:r>
              <a:rPr lang="en-US" sz="2800" dirty="0" smtClean="0"/>
              <a:t>Safe use in  patients with renal failure and on dialysis</a:t>
            </a:r>
          </a:p>
          <a:p>
            <a:r>
              <a:rPr lang="en-US" sz="2800" dirty="0" smtClean="0"/>
              <a:t>Can be combined with other mu agonists</a:t>
            </a:r>
            <a:endParaRPr lang="en-US" sz="2800" dirty="0"/>
          </a:p>
        </p:txBody>
      </p:sp>
      <p:pic>
        <p:nvPicPr>
          <p:cNvPr id="4" name="Picture 3"/>
          <p:cNvPicPr>
            <a:picLocks noChangeAspect="1"/>
          </p:cNvPicPr>
          <p:nvPr/>
        </p:nvPicPr>
        <p:blipFill>
          <a:blip r:embed="rId2"/>
          <a:stretch>
            <a:fillRect/>
          </a:stretch>
        </p:blipFill>
        <p:spPr>
          <a:xfrm>
            <a:off x="7909249" y="701373"/>
            <a:ext cx="4172579" cy="3115887"/>
          </a:xfrm>
          <a:prstGeom prst="rect">
            <a:avLst/>
          </a:prstGeom>
        </p:spPr>
      </p:pic>
    </p:spTree>
    <p:extLst>
      <p:ext uri="{BB962C8B-B14F-4D97-AF65-F5344CB8AC3E}">
        <p14:creationId xmlns:p14="http://schemas.microsoft.com/office/powerpoint/2010/main" val="2242510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856"/>
            <a:ext cx="10972800" cy="1155085"/>
          </a:xfrm>
        </p:spPr>
        <p:txBody>
          <a:bodyPr/>
          <a:lstStyle/>
          <a:p>
            <a:r>
              <a:rPr lang="en-US" dirty="0" err="1" smtClean="0"/>
              <a:t>Bup</a:t>
            </a:r>
            <a:r>
              <a:rPr lang="en-US" dirty="0" smtClean="0"/>
              <a:t>: when used for pain</a:t>
            </a:r>
            <a:endParaRPr lang="en-US" dirty="0"/>
          </a:p>
        </p:txBody>
      </p:sp>
      <p:sp>
        <p:nvSpPr>
          <p:cNvPr id="3" name="Content Placeholder 2"/>
          <p:cNvSpPr>
            <a:spLocks noGrp="1"/>
          </p:cNvSpPr>
          <p:nvPr>
            <p:ph idx="1"/>
          </p:nvPr>
        </p:nvSpPr>
        <p:spPr>
          <a:xfrm>
            <a:off x="1143000" y="1929786"/>
            <a:ext cx="9617676" cy="4699614"/>
          </a:xfrm>
        </p:spPr>
        <p:txBody>
          <a:bodyPr>
            <a:normAutofit/>
          </a:bodyPr>
          <a:lstStyle/>
          <a:p>
            <a:r>
              <a:rPr lang="en-US" dirty="0" smtClean="0"/>
              <a:t>Consider buprenorphine a long acting opioid with a reasonably quick onset of analgesia induction</a:t>
            </a:r>
          </a:p>
          <a:p>
            <a:pPr lvl="1"/>
            <a:r>
              <a:rPr lang="en-US" dirty="0" smtClean="0"/>
              <a:t>Benefit of ER and IR</a:t>
            </a:r>
          </a:p>
          <a:p>
            <a:r>
              <a:rPr lang="en-US" dirty="0" smtClean="0"/>
              <a:t>When </a:t>
            </a:r>
            <a:r>
              <a:rPr lang="en-US" dirty="0"/>
              <a:t>treating pain, dividing the dose to BID or TID is usually preferred.  </a:t>
            </a:r>
            <a:endParaRPr lang="en-US" dirty="0" smtClean="0"/>
          </a:p>
        </p:txBody>
      </p:sp>
    </p:spTree>
    <p:extLst>
      <p:ext uri="{BB962C8B-B14F-4D97-AF65-F5344CB8AC3E}">
        <p14:creationId xmlns:p14="http://schemas.microsoft.com/office/powerpoint/2010/main" val="1716729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9765957" cy="1705829"/>
          </a:xfrm>
        </p:spPr>
        <p:txBody>
          <a:bodyPr>
            <a:normAutofit fontScale="90000"/>
          </a:bodyPr>
          <a:lstStyle/>
          <a:p>
            <a:r>
              <a:rPr lang="en-US" dirty="0"/>
              <a:t>W</a:t>
            </a:r>
            <a:r>
              <a:rPr lang="en-US" dirty="0" smtClean="0"/>
              <a:t>hen should we think about buprenorphine for pain instead of other opioids?</a:t>
            </a:r>
            <a:endParaRPr lang="en-US" dirty="0"/>
          </a:p>
        </p:txBody>
      </p:sp>
      <p:sp>
        <p:nvSpPr>
          <p:cNvPr id="3" name="Content Placeholder 2"/>
          <p:cNvSpPr>
            <a:spLocks noGrp="1"/>
          </p:cNvSpPr>
          <p:nvPr>
            <p:ph idx="1"/>
          </p:nvPr>
        </p:nvSpPr>
        <p:spPr>
          <a:xfrm>
            <a:off x="1701824" y="1981200"/>
            <a:ext cx="9995191" cy="4361286"/>
          </a:xfrm>
        </p:spPr>
        <p:txBody>
          <a:bodyPr>
            <a:normAutofit fontScale="92500" lnSpcReduction="10000"/>
          </a:bodyPr>
          <a:lstStyle/>
          <a:p>
            <a:r>
              <a:rPr lang="en-US" dirty="0" smtClean="0"/>
              <a:t>When there is substantial risk of aberrancy </a:t>
            </a:r>
          </a:p>
          <a:p>
            <a:r>
              <a:rPr lang="en-US" dirty="0" smtClean="0"/>
              <a:t>When there is an event of concern on other opioids</a:t>
            </a:r>
          </a:p>
          <a:p>
            <a:r>
              <a:rPr lang="en-US" dirty="0" smtClean="0"/>
              <a:t>When managing both pain and opioid dependence disorder</a:t>
            </a:r>
          </a:p>
          <a:p>
            <a:r>
              <a:rPr lang="en-US" dirty="0" smtClean="0"/>
              <a:t>When opioid adverse effects prevent functional improvement</a:t>
            </a:r>
          </a:p>
          <a:p>
            <a:r>
              <a:rPr lang="en-US" dirty="0" smtClean="0"/>
              <a:t>When </a:t>
            </a:r>
            <a:r>
              <a:rPr lang="en-US" dirty="0" err="1" smtClean="0"/>
              <a:t>p.o.</a:t>
            </a:r>
            <a:r>
              <a:rPr lang="en-US" dirty="0" smtClean="0"/>
              <a:t> and transdermal administration cause problems with extended release opioids</a:t>
            </a:r>
          </a:p>
          <a:p>
            <a:r>
              <a:rPr lang="en-US" dirty="0" smtClean="0"/>
              <a:t>When insurance won’t pay for other long acting opioids</a:t>
            </a:r>
          </a:p>
          <a:p>
            <a:r>
              <a:rPr lang="en-US" b="1" i="1" dirty="0" smtClean="0"/>
              <a:t>Or even make it our first line choice</a:t>
            </a:r>
          </a:p>
        </p:txBody>
      </p:sp>
    </p:spTree>
    <p:extLst>
      <p:ext uri="{BB962C8B-B14F-4D97-AF65-F5344CB8AC3E}">
        <p14:creationId xmlns:p14="http://schemas.microsoft.com/office/powerpoint/2010/main" val="9757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2" presetClass="entr" presetSubtype="4" fill="hold" nodeType="with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 </a:t>
            </a:r>
            <a:r>
              <a:rPr lang="en-US" sz="2400" dirty="0"/>
              <a:t>2023 US Department of Veterans Affairs and US Department of Defense Clinical Practice Guideline on the use of opioids in the management of chronic pain suggested using </a:t>
            </a:r>
            <a:r>
              <a:rPr lang="en-US" sz="2400" dirty="0">
                <a:hlinkClick r:id="rId2"/>
              </a:rPr>
              <a:t>buprenorphine</a:t>
            </a:r>
            <a:r>
              <a:rPr lang="en-US" sz="2400" dirty="0"/>
              <a:t> rather than other opioids as </a:t>
            </a:r>
            <a:r>
              <a:rPr lang="en-US" sz="2400" b="1" dirty="0"/>
              <a:t>the first line option</a:t>
            </a:r>
            <a:r>
              <a:rPr lang="en-US" sz="2400" dirty="0"/>
              <a:t> for patients started on opioids for chronic pain, because of lower risk for misuse and </a:t>
            </a:r>
            <a:r>
              <a:rPr lang="en-US" sz="2400" dirty="0" smtClean="0"/>
              <a:t>overdose”</a:t>
            </a:r>
          </a:p>
          <a:p>
            <a:pPr lvl="3"/>
            <a:r>
              <a:rPr lang="en-US" sz="1600" i="1" dirty="0" err="1" smtClean="0"/>
              <a:t>UpToDate</a:t>
            </a:r>
            <a:endParaRPr lang="en-US" sz="1600" i="1" dirty="0" smtClean="0"/>
          </a:p>
          <a:p>
            <a:pPr lvl="3"/>
            <a:r>
              <a:rPr lang="en-US" sz="1600" i="1" dirty="0"/>
              <a:t>VA/DoD Guideline Development Group </a:t>
            </a:r>
            <a:r>
              <a:rPr lang="en-US" sz="1600" i="1" dirty="0" smtClean="0"/>
              <a:t>, </a:t>
            </a:r>
            <a:r>
              <a:rPr lang="en-US" sz="1600" i="1" dirty="0"/>
              <a:t>The Use of Opioids in the Management of Chronic Pain: Synopsis of the 2022 Updated U.S. Department of Veterans Affairs and U.S. Department of Defense Clinical Practice Guideline</a:t>
            </a:r>
            <a:r>
              <a:rPr lang="en-US" sz="1600" i="1" dirty="0" smtClean="0"/>
              <a:t>. </a:t>
            </a:r>
            <a:r>
              <a:rPr lang="sv-SE" sz="1600" b="1" dirty="0"/>
              <a:t>Ann Intern Med.</a:t>
            </a:r>
            <a:r>
              <a:rPr lang="sv-SE" sz="1600" i="1" dirty="0"/>
              <a:t> 2023;176(3):388</a:t>
            </a:r>
            <a:r>
              <a:rPr lang="sv-SE" sz="1600" i="1" dirty="0" smtClean="0"/>
              <a:t>.</a:t>
            </a:r>
          </a:p>
          <a:p>
            <a:pPr lvl="3"/>
            <a:r>
              <a:rPr lang="sv-SE" sz="1600" dirty="0" smtClean="0"/>
              <a:t>Dr. Davis points out that evidence failed to support the VA position</a:t>
            </a:r>
            <a:endParaRPr lang="en-US" sz="1600" dirty="0"/>
          </a:p>
        </p:txBody>
      </p:sp>
      <p:sp>
        <p:nvSpPr>
          <p:cNvPr id="3" name="Title 2"/>
          <p:cNvSpPr>
            <a:spLocks noGrp="1"/>
          </p:cNvSpPr>
          <p:nvPr>
            <p:ph type="ctrTitle"/>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3431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3802"/>
            <a:ext cx="8229600" cy="1143000"/>
          </a:xfrm>
        </p:spPr>
        <p:txBody>
          <a:bodyPr/>
          <a:lstStyle/>
          <a:p>
            <a:endParaRPr lang="en-US" dirty="0"/>
          </a:p>
        </p:txBody>
      </p:sp>
      <p:sp>
        <p:nvSpPr>
          <p:cNvPr id="3" name="Content Placeholder 2"/>
          <p:cNvSpPr>
            <a:spLocks noGrp="1"/>
          </p:cNvSpPr>
          <p:nvPr>
            <p:ph idx="1"/>
          </p:nvPr>
        </p:nvSpPr>
        <p:spPr>
          <a:xfrm>
            <a:off x="928396" y="954832"/>
            <a:ext cx="9365673" cy="5257800"/>
          </a:xfrm>
        </p:spPr>
        <p:txBody>
          <a:bodyPr>
            <a:normAutofit lnSpcReduction="10000"/>
          </a:bodyPr>
          <a:lstStyle/>
          <a:p>
            <a:r>
              <a:rPr lang="en-US" dirty="0" smtClean="0"/>
              <a:t>From Pain Med 2014: </a:t>
            </a:r>
            <a:r>
              <a:rPr lang="en-US" dirty="0" err="1" smtClean="0"/>
              <a:t>Daitch</a:t>
            </a:r>
            <a:r>
              <a:rPr lang="en-US" dirty="0" smtClean="0"/>
              <a:t> et al.</a:t>
            </a:r>
          </a:p>
          <a:p>
            <a:r>
              <a:rPr lang="en-US" dirty="0" smtClean="0"/>
              <a:t>35 chronic pain patients on 200 to 1370(!) mg of morphine equivalents daily</a:t>
            </a:r>
          </a:p>
          <a:p>
            <a:r>
              <a:rPr lang="en-US" dirty="0" smtClean="0"/>
              <a:t>Switched to Buprenorphine (</a:t>
            </a:r>
            <a:r>
              <a:rPr lang="en-US" dirty="0" err="1" smtClean="0"/>
              <a:t>ave</a:t>
            </a:r>
            <a:r>
              <a:rPr lang="en-US" dirty="0" smtClean="0"/>
              <a:t>: 28 mg/day)</a:t>
            </a:r>
          </a:p>
          <a:p>
            <a:r>
              <a:rPr lang="en-US" dirty="0" smtClean="0"/>
              <a:t>2 months later: </a:t>
            </a:r>
          </a:p>
          <a:p>
            <a:pPr lvl="1"/>
            <a:r>
              <a:rPr lang="en-US" dirty="0" smtClean="0"/>
              <a:t>Pain scores dropped 51% (from 7.2 to 3.5)</a:t>
            </a:r>
          </a:p>
          <a:p>
            <a:pPr lvl="1"/>
            <a:r>
              <a:rPr lang="en-US" dirty="0" smtClean="0"/>
              <a:t>Quality of life improved (from 6.1 to 7.1)</a:t>
            </a:r>
            <a:endParaRPr lang="en-US" dirty="0">
              <a:solidFill>
                <a:prstClr val="black"/>
              </a:solidFill>
            </a:endParaRPr>
          </a:p>
          <a:p>
            <a:pPr marL="0" indent="0" defTabSz="914400">
              <a:spcBef>
                <a:spcPts val="0"/>
              </a:spcBef>
              <a:buNone/>
            </a:pPr>
            <a:r>
              <a:rPr lang="en-US" dirty="0">
                <a:solidFill>
                  <a:prstClr val="black"/>
                </a:solidFill>
              </a:rPr>
              <a:t>	</a:t>
            </a:r>
            <a:r>
              <a:rPr lang="en-US" sz="1700" i="1" dirty="0">
                <a:solidFill>
                  <a:prstClr val="black"/>
                </a:solidFill>
                <a:hlinkClick r:id="rId2"/>
              </a:rPr>
              <a:t>https://pubmed.ncbi.nlm.nih.gov/25220043</a:t>
            </a:r>
            <a:r>
              <a:rPr lang="en-US" sz="1700" i="1" dirty="0" smtClean="0">
                <a:solidFill>
                  <a:prstClr val="black"/>
                </a:solidFill>
                <a:hlinkClick r:id="rId2"/>
              </a:rPr>
              <a:t>/</a:t>
            </a:r>
            <a:endParaRPr lang="en-US" sz="1700" i="1" dirty="0" smtClean="0"/>
          </a:p>
          <a:p>
            <a:endParaRPr lang="en-US" dirty="0"/>
          </a:p>
          <a:p>
            <a:r>
              <a:rPr lang="en-US" dirty="0" smtClean="0"/>
              <a:t>Can </a:t>
            </a:r>
            <a:r>
              <a:rPr lang="en-US" dirty="0"/>
              <a:t>also consider micro-dosing for transition</a:t>
            </a:r>
          </a:p>
          <a:p>
            <a:endParaRPr lang="en-US" dirty="0" smtClean="0"/>
          </a:p>
          <a:p>
            <a:pPr marL="0" indent="0" defTabSz="914400">
              <a:spcBef>
                <a:spcPts val="0"/>
              </a:spcBef>
              <a:buNone/>
            </a:pPr>
            <a:endParaRPr lang="en-US" sz="1800" dirty="0">
              <a:solidFill>
                <a:prstClr val="black"/>
              </a:solidFill>
            </a:endParaRPr>
          </a:p>
          <a:p>
            <a:pPr marL="0" indent="0" defTabSz="914400">
              <a:spcBef>
                <a:spcPts val="0"/>
              </a:spcBef>
              <a:buNone/>
            </a:pPr>
            <a:endParaRPr lang="en-US" sz="1800" dirty="0">
              <a:solidFill>
                <a:prstClr val="black"/>
              </a:solidFill>
            </a:endParaRPr>
          </a:p>
          <a:p>
            <a:pPr lvl="1"/>
            <a:endParaRPr lang="en-US" dirty="0"/>
          </a:p>
        </p:txBody>
      </p:sp>
      <p:pic>
        <p:nvPicPr>
          <p:cNvPr id="4" name="Picture 3"/>
          <p:cNvPicPr>
            <a:picLocks noChangeAspect="1"/>
          </p:cNvPicPr>
          <p:nvPr/>
        </p:nvPicPr>
        <p:blipFill>
          <a:blip r:embed="rId3"/>
          <a:stretch>
            <a:fillRect/>
          </a:stretch>
        </p:blipFill>
        <p:spPr>
          <a:xfrm>
            <a:off x="8360229" y="2986150"/>
            <a:ext cx="3814838" cy="2545115"/>
          </a:xfrm>
          <a:prstGeom prst="rect">
            <a:avLst/>
          </a:prstGeom>
        </p:spPr>
      </p:pic>
    </p:spTree>
    <p:extLst>
      <p:ext uri="{BB962C8B-B14F-4D97-AF65-F5344CB8AC3E}">
        <p14:creationId xmlns:p14="http://schemas.microsoft.com/office/powerpoint/2010/main" val="1595657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options?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t>Belbuca</a:t>
            </a:r>
            <a:r>
              <a:rPr lang="en-US" dirty="0" smtClean="0"/>
              <a:t>  buccal film (75-900 </a:t>
            </a:r>
            <a:r>
              <a:rPr lang="en-US" b="1" dirty="0" smtClean="0"/>
              <a:t>mcg </a:t>
            </a:r>
            <a:r>
              <a:rPr lang="en-US" dirty="0" smtClean="0"/>
              <a:t>doses) usually BID</a:t>
            </a:r>
          </a:p>
          <a:p>
            <a:pPr lvl="1"/>
            <a:r>
              <a:rPr lang="en-US" dirty="0" smtClean="0"/>
              <a:t>Often the best choice, </a:t>
            </a:r>
            <a:r>
              <a:rPr lang="en-US" strike="sngStrike" dirty="0" smtClean="0"/>
              <a:t>but unlikely to be covered </a:t>
            </a:r>
            <a:r>
              <a:rPr lang="en-US" strike="sngStrike" dirty="0" smtClean="0">
                <a:sym typeface="Wingdings" panose="05000000000000000000" pitchFamily="2" charset="2"/>
              </a:rPr>
              <a:t></a:t>
            </a:r>
            <a:endParaRPr lang="en-US" strike="sngStrike" dirty="0" smtClean="0"/>
          </a:p>
          <a:p>
            <a:r>
              <a:rPr lang="en-US" dirty="0" err="1" smtClean="0"/>
              <a:t>Butrans</a:t>
            </a:r>
            <a:r>
              <a:rPr lang="en-US" dirty="0" smtClean="0"/>
              <a:t> (and generic) weekly transdermal [5-20 mcg/</a:t>
            </a:r>
            <a:r>
              <a:rPr lang="en-US" dirty="0" err="1" smtClean="0"/>
              <a:t>hr</a:t>
            </a:r>
            <a:r>
              <a:rPr lang="en-US" dirty="0" smtClean="0"/>
              <a:t>]</a:t>
            </a:r>
          </a:p>
          <a:p>
            <a:r>
              <a:rPr lang="en-US" dirty="0" smtClean="0"/>
              <a:t>Buprenorphine (</a:t>
            </a:r>
            <a:r>
              <a:rPr lang="en-US" dirty="0" err="1" smtClean="0"/>
              <a:t>Subutex</a:t>
            </a:r>
            <a:r>
              <a:rPr lang="en-US" dirty="0" smtClean="0"/>
              <a:t>) and Buprenorphine/Naloxone (</a:t>
            </a:r>
            <a:r>
              <a:rPr lang="en-US" dirty="0" err="1" smtClean="0"/>
              <a:t>Suboxone</a:t>
            </a:r>
            <a:r>
              <a:rPr lang="en-US" dirty="0" smtClean="0"/>
              <a:t>) SL tabs/films</a:t>
            </a:r>
          </a:p>
          <a:p>
            <a:pPr lvl="1"/>
            <a:r>
              <a:rPr lang="en-US" dirty="0" smtClean="0"/>
              <a:t>2 mg, 8 mg, 2/0.5 mg, 4/1 mg, 8/2 mg, 12/3mg</a:t>
            </a:r>
          </a:p>
          <a:p>
            <a:r>
              <a:rPr lang="en-US" dirty="0" smtClean="0"/>
              <a:t>So your dosage range could be:</a:t>
            </a:r>
          </a:p>
          <a:p>
            <a:pPr lvl="1"/>
            <a:r>
              <a:rPr lang="en-US" dirty="0" smtClean="0"/>
              <a:t>75mcg (0.075mg) to maybe as high as 48mg/day   </a:t>
            </a:r>
          </a:p>
          <a:p>
            <a:pPr lvl="1"/>
            <a:endParaRPr lang="en-US" dirty="0"/>
          </a:p>
        </p:txBody>
      </p:sp>
      <p:sp>
        <p:nvSpPr>
          <p:cNvPr id="5" name="TextBox 4"/>
          <p:cNvSpPr txBox="1"/>
          <p:nvPr/>
        </p:nvSpPr>
        <p:spPr>
          <a:xfrm>
            <a:off x="8610600" y="5029200"/>
            <a:ext cx="8728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2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87" y="990600"/>
            <a:ext cx="9135762" cy="1143000"/>
          </a:xfrm>
        </p:spPr>
        <p:txBody>
          <a:bodyPr>
            <a:normAutofit fontScale="90000"/>
          </a:bodyPr>
          <a:lstStyle/>
          <a:p>
            <a:r>
              <a:rPr lang="en-US" dirty="0" smtClean="0"/>
              <a:t>Don’t use opioid maintenance doses for opioid naïve pain patients!</a:t>
            </a:r>
            <a:endParaRPr lang="en-US" dirty="0"/>
          </a:p>
        </p:txBody>
      </p:sp>
      <p:sp>
        <p:nvSpPr>
          <p:cNvPr id="3" name="Content Placeholder 2"/>
          <p:cNvSpPr>
            <a:spLocks noGrp="1"/>
          </p:cNvSpPr>
          <p:nvPr>
            <p:ph idx="1"/>
          </p:nvPr>
        </p:nvSpPr>
        <p:spPr>
          <a:xfrm>
            <a:off x="457200" y="2071797"/>
            <a:ext cx="10972800" cy="3237186"/>
          </a:xfrm>
        </p:spPr>
        <p:txBody>
          <a:bodyPr/>
          <a:lstStyle/>
          <a:p>
            <a:r>
              <a:rPr lang="en-US" dirty="0" smtClean="0"/>
              <a:t>Deaths have been reported on the 2 mg!</a:t>
            </a:r>
          </a:p>
          <a:p>
            <a:r>
              <a:rPr lang="en-US" dirty="0" smtClean="0"/>
              <a:t>Buprenorphine is about 10 times more potent than                                                   morphine orally, but this is debatable and is sometimes reported as up to 110 times</a:t>
            </a:r>
          </a:p>
        </p:txBody>
      </p:sp>
      <p:pic>
        <p:nvPicPr>
          <p:cNvPr id="4" name="Picture 3"/>
          <p:cNvPicPr>
            <a:picLocks noChangeAspect="1"/>
          </p:cNvPicPr>
          <p:nvPr/>
        </p:nvPicPr>
        <p:blipFill>
          <a:blip r:embed="rId2"/>
          <a:stretch>
            <a:fillRect/>
          </a:stretch>
        </p:blipFill>
        <p:spPr>
          <a:xfrm>
            <a:off x="9601200" y="2514600"/>
            <a:ext cx="2664183" cy="3804234"/>
          </a:xfrm>
          <a:prstGeom prst="rect">
            <a:avLst/>
          </a:prstGeom>
        </p:spPr>
      </p:pic>
    </p:spTree>
    <p:extLst>
      <p:ext uri="{BB962C8B-B14F-4D97-AF65-F5344CB8AC3E}">
        <p14:creationId xmlns:p14="http://schemas.microsoft.com/office/powerpoint/2010/main" val="3353069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018713" cy="1752599"/>
          </a:xfrm>
        </p:spPr>
        <p:txBody>
          <a:bodyPr/>
          <a:lstStyle/>
          <a:p>
            <a:r>
              <a:rPr lang="en-US" dirty="0" smtClean="0"/>
              <a:t>A micro-dosing option</a:t>
            </a:r>
            <a:endParaRPr lang="en-US" dirty="0"/>
          </a:p>
        </p:txBody>
      </p:sp>
      <p:sp>
        <p:nvSpPr>
          <p:cNvPr id="3" name="Content Placeholder 2"/>
          <p:cNvSpPr>
            <a:spLocks noGrp="1"/>
          </p:cNvSpPr>
          <p:nvPr>
            <p:ph idx="1"/>
          </p:nvPr>
        </p:nvSpPr>
        <p:spPr>
          <a:xfrm>
            <a:off x="1219200" y="1568548"/>
            <a:ext cx="10972800" cy="4732865"/>
          </a:xfrm>
        </p:spPr>
        <p:txBody>
          <a:bodyPr>
            <a:normAutofit lnSpcReduction="10000"/>
          </a:bodyPr>
          <a:lstStyle/>
          <a:p>
            <a:r>
              <a:rPr lang="en-US" dirty="0" smtClean="0"/>
              <a:t>I usually go much slower and could start lower with </a:t>
            </a:r>
            <a:r>
              <a:rPr lang="en-US" dirty="0" err="1" smtClean="0"/>
              <a:t>Belbuca</a:t>
            </a:r>
            <a:endParaRPr lang="en-US" dirty="0" smtClean="0"/>
          </a:p>
          <a:p>
            <a:endParaRPr lang="en-US" dirty="0"/>
          </a:p>
          <a:p>
            <a:endParaRPr lang="en-US" dirty="0" smtClean="0"/>
          </a:p>
          <a:p>
            <a:endParaRPr lang="en-US" dirty="0"/>
          </a:p>
          <a:p>
            <a:endParaRPr lang="en-US" dirty="0" smtClean="0"/>
          </a:p>
          <a:p>
            <a:pPr lvl="2"/>
            <a:endParaRPr lang="en-US" dirty="0" smtClean="0">
              <a:hlinkClick r:id=""/>
            </a:endParaRPr>
          </a:p>
          <a:p>
            <a:pPr lvl="2"/>
            <a:endParaRPr lang="en-US" dirty="0" smtClean="0">
              <a:hlinkClick r:id=""/>
            </a:endParaRPr>
          </a:p>
          <a:p>
            <a:pPr lvl="2"/>
            <a:r>
              <a:rPr lang="en-US" sz="1700" i="1" dirty="0" smtClean="0">
                <a:hlinkClick r:id=""/>
              </a:rPr>
              <a:t>https</a:t>
            </a:r>
            <a:r>
              <a:rPr lang="en-US" sz="1700" i="1" dirty="0">
                <a:hlinkClick r:id="rId2"/>
              </a:rPr>
              <a:t>://</a:t>
            </a:r>
            <a:r>
              <a:rPr lang="en-US" sz="1700" i="1" dirty="0" smtClean="0">
                <a:hlinkClick r:id="rId2"/>
              </a:rPr>
              <a:t>doi.org/10.1503%2Fcmaj.74018</a:t>
            </a:r>
            <a:endParaRPr lang="en-US" sz="1700" i="1" dirty="0" smtClean="0"/>
          </a:p>
          <a:p>
            <a:pPr lvl="2"/>
            <a:r>
              <a:rPr lang="en-US" sz="1700" i="1" dirty="0"/>
              <a:t>Buprenorphine–naloxone “</a:t>
            </a:r>
            <a:r>
              <a:rPr lang="en-US" sz="1700" i="1" dirty="0" err="1"/>
              <a:t>microdosing</a:t>
            </a:r>
            <a:r>
              <a:rPr lang="en-US" sz="1700" i="1" dirty="0"/>
              <a:t>”: an alternative induction approach for the treatment of opioid use disorder in the wake of North America’s increasingly potent illicit drug </a:t>
            </a:r>
            <a:r>
              <a:rPr lang="en-US" sz="1700" i="1" dirty="0" smtClean="0"/>
              <a:t>market, Randhawa et al, </a:t>
            </a:r>
            <a:r>
              <a:rPr lang="en-US" sz="1700" u="sng" dirty="0" smtClean="0"/>
              <a:t>CMAJ</a:t>
            </a:r>
            <a:r>
              <a:rPr lang="en-US" sz="1700" dirty="0"/>
              <a:t> </a:t>
            </a:r>
            <a:r>
              <a:rPr lang="en-US" sz="1700" i="1" dirty="0"/>
              <a:t>2020 Jan 20; 192(3): E73</a:t>
            </a:r>
          </a:p>
          <a:p>
            <a:pPr lvl="2"/>
            <a:endParaRPr lang="en-US" dirty="0"/>
          </a:p>
        </p:txBody>
      </p:sp>
      <p:sp>
        <p:nvSpPr>
          <p:cNvPr id="5" name="Rectangle 4"/>
          <p:cNvSpPr/>
          <p:nvPr/>
        </p:nvSpPr>
        <p:spPr>
          <a:xfrm>
            <a:off x="3352800" y="2133600"/>
            <a:ext cx="5486400" cy="2585323"/>
          </a:xfrm>
          <a:prstGeom prst="rect">
            <a:avLst/>
          </a:prstGeom>
        </p:spPr>
        <p:txBody>
          <a:bodyPr wrap="square">
            <a:spAutoFit/>
          </a:bodyPr>
          <a:lstStyle/>
          <a:p>
            <a:r>
              <a:rPr lang="en-US" dirty="0"/>
              <a:t>Outpatient </a:t>
            </a:r>
            <a:r>
              <a:rPr lang="en-US" dirty="0" err="1"/>
              <a:t>microdosing</a:t>
            </a:r>
            <a:r>
              <a:rPr lang="en-US" dirty="0"/>
              <a:t> induction schedule for buprenorphine–naloxone</a:t>
            </a:r>
          </a:p>
          <a:p>
            <a:r>
              <a:rPr lang="en-US" dirty="0"/>
              <a:t>Day 1: 0.5 mg once a day</a:t>
            </a:r>
          </a:p>
          <a:p>
            <a:r>
              <a:rPr lang="en-US" dirty="0"/>
              <a:t>Day 2: 0.5 mg twice a day</a:t>
            </a:r>
          </a:p>
          <a:p>
            <a:r>
              <a:rPr lang="en-US" dirty="0"/>
              <a:t>Day 3: 1 mg twice a day</a:t>
            </a:r>
          </a:p>
          <a:p>
            <a:r>
              <a:rPr lang="en-US" dirty="0"/>
              <a:t>Day 4: 2 mg twice a day</a:t>
            </a:r>
          </a:p>
          <a:p>
            <a:r>
              <a:rPr lang="en-US" dirty="0"/>
              <a:t>Day 5: 3 mg twice a day</a:t>
            </a:r>
          </a:p>
          <a:p>
            <a:r>
              <a:rPr lang="en-US" dirty="0"/>
              <a:t>Day 6: 4 mg twice a day</a:t>
            </a:r>
          </a:p>
          <a:p>
            <a:r>
              <a:rPr lang="en-US" dirty="0"/>
              <a:t>Day 7: 12 mg (stop other opioids)</a:t>
            </a:r>
          </a:p>
        </p:txBody>
      </p:sp>
    </p:spTree>
    <p:extLst>
      <p:ext uri="{BB962C8B-B14F-4D97-AF65-F5344CB8AC3E}">
        <p14:creationId xmlns:p14="http://schemas.microsoft.com/office/powerpoint/2010/main" val="3722017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 references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Understanding Buprenorphine for Use in Chronic Pain: Expert Opinion; Webster et.al.  Pain Med. </a:t>
            </a:r>
            <a:r>
              <a:rPr lang="en-US" sz="2400" dirty="0"/>
              <a:t>2020 Apr 1;21(4):714-723 [</a:t>
            </a:r>
            <a:r>
              <a:rPr lang="en-US" sz="2400" dirty="0">
                <a:solidFill>
                  <a:schemeClr val="accent1">
                    <a:lumMod val="50000"/>
                  </a:schemeClr>
                </a:solidFill>
              </a:rPr>
              <a:t>https://pubmed.ncbi.nlm.nih.gov/31917418</a:t>
            </a:r>
            <a:r>
              <a:rPr lang="en-US" sz="2400" dirty="0" smtClean="0">
                <a:solidFill>
                  <a:schemeClr val="accent1">
                    <a:lumMod val="50000"/>
                  </a:schemeClr>
                </a:solidFill>
              </a:rPr>
              <a:t>/ </a:t>
            </a:r>
            <a:r>
              <a:rPr lang="en-US" sz="2400" dirty="0" smtClean="0"/>
              <a:t>]</a:t>
            </a:r>
          </a:p>
          <a:p>
            <a:r>
              <a:rPr lang="en-US" sz="2400" dirty="0" smtClean="0"/>
              <a:t>A Narrative Pharmacological Review of Buprenorphine: A Unique Opioid for the Treatment of Chronic Pain;  Pain </a:t>
            </a:r>
            <a:r>
              <a:rPr lang="en-US" sz="2400" dirty="0" err="1" smtClean="0"/>
              <a:t>Ther</a:t>
            </a:r>
            <a:r>
              <a:rPr lang="en-US" sz="2400" dirty="0" smtClean="0"/>
              <a:t>. </a:t>
            </a:r>
            <a:r>
              <a:rPr lang="en-US" sz="2400" dirty="0"/>
              <a:t>2020 Jun; 9(1):41-54  [</a:t>
            </a:r>
            <a:r>
              <a:rPr lang="en-US" sz="2400" dirty="0">
                <a:solidFill>
                  <a:schemeClr val="tx2">
                    <a:lumMod val="75000"/>
                  </a:schemeClr>
                </a:solidFill>
              </a:rPr>
              <a:t>https://www.ncbi.nlm.nih.gov/pmc/articles/PMC7203271</a:t>
            </a:r>
            <a:r>
              <a:rPr lang="en-US" sz="2400" dirty="0" smtClean="0">
                <a:solidFill>
                  <a:schemeClr val="tx2">
                    <a:lumMod val="75000"/>
                  </a:schemeClr>
                </a:solidFill>
              </a:rPr>
              <a:t>/ </a:t>
            </a:r>
            <a:r>
              <a:rPr lang="en-US" sz="2400" dirty="0" smtClean="0"/>
              <a:t>]</a:t>
            </a:r>
          </a:p>
          <a:p>
            <a:r>
              <a:rPr lang="en-US" sz="2400" dirty="0"/>
              <a:t>“When Opioids Fail: Treating the patient trapped on high dose opioids” – </a:t>
            </a:r>
            <a:r>
              <a:rPr lang="en-US" sz="2400" dirty="0" err="1"/>
              <a:t>Slideset</a:t>
            </a:r>
            <a:r>
              <a:rPr lang="en-US" sz="2400" dirty="0"/>
              <a:t> 2017 Conference on Pain.  Feb, 2017 – Ann </a:t>
            </a:r>
            <a:r>
              <a:rPr lang="en-US" sz="2400" dirty="0" smtClean="0"/>
              <a:t>Arbor</a:t>
            </a:r>
          </a:p>
          <a:p>
            <a:pPr lvl="0"/>
            <a:r>
              <a:rPr lang="en-US" sz="2400" dirty="0">
                <a:solidFill>
                  <a:prstClr val="black"/>
                </a:solidFill>
              </a:rPr>
              <a:t>“Twelve Reasons for Considering Buprenorphine as a Frontline Analgesic in the Management of Pain”  </a:t>
            </a:r>
            <a:r>
              <a:rPr lang="en-US" sz="2400" dirty="0" err="1">
                <a:solidFill>
                  <a:prstClr val="black"/>
                </a:solidFill>
              </a:rPr>
              <a:t>Mellar</a:t>
            </a:r>
            <a:r>
              <a:rPr lang="en-US" sz="2400" dirty="0">
                <a:solidFill>
                  <a:prstClr val="black"/>
                </a:solidFill>
              </a:rPr>
              <a:t> Davis MD; </a:t>
            </a:r>
            <a:r>
              <a:rPr lang="en-US" sz="2400" dirty="0">
                <a:solidFill>
                  <a:prstClr val="black"/>
                </a:solidFill>
                <a:hlinkClick r:id="rId2"/>
              </a:rPr>
              <a:t>www.SupportiveOncology.net</a:t>
            </a:r>
            <a:r>
              <a:rPr lang="en-US" sz="2400" dirty="0">
                <a:solidFill>
                  <a:prstClr val="black"/>
                </a:solidFill>
              </a:rPr>
              <a:t> </a:t>
            </a:r>
            <a:r>
              <a:rPr lang="en-US" sz="2400" dirty="0" smtClean="0">
                <a:solidFill>
                  <a:prstClr val="black"/>
                </a:solidFill>
              </a:rPr>
              <a:t>2012</a:t>
            </a:r>
          </a:p>
          <a:p>
            <a:pPr lvl="0"/>
            <a:r>
              <a:rPr lang="en-US" sz="2400" dirty="0" smtClean="0">
                <a:solidFill>
                  <a:prstClr val="black"/>
                </a:solidFill>
              </a:rPr>
              <a:t>UNM Project ECHO Pain: didactic on buprenorphine</a:t>
            </a:r>
            <a:endParaRPr lang="en-US" sz="2400" dirty="0">
              <a:solidFill>
                <a:prstClr val="black"/>
              </a:solidFill>
            </a:endParaRPr>
          </a:p>
          <a:p>
            <a:endParaRPr lang="en-US" sz="2400" dirty="0"/>
          </a:p>
          <a:p>
            <a:endParaRPr lang="en-US" sz="2400" dirty="0" smtClean="0"/>
          </a:p>
          <a:p>
            <a:endParaRPr lang="en-US" sz="2000" dirty="0"/>
          </a:p>
        </p:txBody>
      </p:sp>
    </p:spTree>
    <p:extLst>
      <p:ext uri="{BB962C8B-B14F-4D97-AF65-F5344CB8AC3E}">
        <p14:creationId xmlns:p14="http://schemas.microsoft.com/office/powerpoint/2010/main" val="769227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To gain better understanding of the benefits and risks of opioid prescribing for chronic pain</a:t>
            </a:r>
          </a:p>
          <a:p>
            <a:r>
              <a:rPr lang="en-US" dirty="0" smtClean="0"/>
              <a:t>To recognize that we in primary care are the experts here</a:t>
            </a:r>
          </a:p>
          <a:p>
            <a:r>
              <a:rPr lang="en-US" dirty="0" smtClean="0"/>
              <a:t>To lower our threshold (a bit) toward trials of opioids</a:t>
            </a:r>
            <a:endParaRPr lang="en-US" dirty="0"/>
          </a:p>
        </p:txBody>
      </p:sp>
    </p:spTree>
    <p:extLst>
      <p:ext uri="{BB962C8B-B14F-4D97-AF65-F5344CB8AC3E}">
        <p14:creationId xmlns:p14="http://schemas.microsoft.com/office/powerpoint/2010/main" val="3200242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err="1" smtClean="0"/>
              <a:t>bup</a:t>
            </a:r>
            <a:r>
              <a:rPr lang="en-US" dirty="0" smtClean="0"/>
              <a:t>/pain references</a:t>
            </a:r>
            <a:endParaRPr lang="en-US" dirty="0"/>
          </a:p>
        </p:txBody>
      </p:sp>
      <p:sp>
        <p:nvSpPr>
          <p:cNvPr id="3" name="Content Placeholder 2"/>
          <p:cNvSpPr>
            <a:spLocks noGrp="1"/>
          </p:cNvSpPr>
          <p:nvPr>
            <p:ph idx="1"/>
          </p:nvPr>
        </p:nvSpPr>
        <p:spPr/>
        <p:txBody>
          <a:bodyPr>
            <a:normAutofit/>
          </a:bodyPr>
          <a:lstStyle/>
          <a:p>
            <a:r>
              <a:rPr lang="en-US" sz="2400" dirty="0" smtClean="0"/>
              <a:t>Pharmacist’s Letter: PL Detail Document #320203 Feb, 2016</a:t>
            </a:r>
          </a:p>
          <a:p>
            <a:r>
              <a:rPr lang="en-US" sz="2400" dirty="0" smtClean="0"/>
              <a:t>“Buprenorphine-Naloxone Therapy in Pain Management”</a:t>
            </a:r>
          </a:p>
          <a:p>
            <a:pPr lvl="1"/>
            <a:r>
              <a:rPr lang="en-US" sz="2400" dirty="0" smtClean="0"/>
              <a:t>Kelly Yan Chen, BS, et al   </a:t>
            </a:r>
            <a:r>
              <a:rPr lang="en-US" sz="2400" i="1" dirty="0" smtClean="0"/>
              <a:t>Anesthesiology,</a:t>
            </a:r>
            <a:r>
              <a:rPr lang="en-US" sz="2400" dirty="0" smtClean="0"/>
              <a:t> V 120 . No 5, May 2014</a:t>
            </a:r>
          </a:p>
          <a:p>
            <a:r>
              <a:rPr lang="en-US" sz="2400" dirty="0" smtClean="0"/>
              <a:t>“To Stop or Not, That is the Question: Acute Pain Management for the Patient on Chronic Buprenorphine”  </a:t>
            </a:r>
            <a:r>
              <a:rPr lang="en-US" sz="2400" dirty="0" err="1" smtClean="0"/>
              <a:t>T.Anthony</a:t>
            </a:r>
            <a:r>
              <a:rPr lang="en-US" sz="2400" dirty="0" smtClean="0"/>
              <a:t> Anderson et.al  </a:t>
            </a:r>
            <a:r>
              <a:rPr lang="en-US" sz="2400" i="1" dirty="0" smtClean="0"/>
              <a:t>Anesthesiology </a:t>
            </a:r>
            <a:r>
              <a:rPr lang="en-US" sz="2400" dirty="0" smtClean="0"/>
              <a:t>2017: 126(6): 1180-1186</a:t>
            </a:r>
          </a:p>
          <a:p>
            <a:r>
              <a:rPr lang="en-US" sz="2400" i="1" dirty="0" smtClean="0"/>
              <a:t>“</a:t>
            </a:r>
            <a:r>
              <a:rPr lang="en-US" sz="2400" dirty="0" smtClean="0"/>
              <a:t>Safety, Tolerability, and Clinical Effect of Low-Dose Buprenorphine for Treatment-Resistant Depression in Mid-Life and Older Adults” Jordan Karp et.al, </a:t>
            </a:r>
            <a:r>
              <a:rPr lang="en-US" sz="2400" i="1" dirty="0" smtClean="0"/>
              <a:t>J </a:t>
            </a:r>
            <a:r>
              <a:rPr lang="en-US" sz="2400" i="1" dirty="0" err="1" smtClean="0"/>
              <a:t>Clin</a:t>
            </a:r>
            <a:r>
              <a:rPr lang="en-US" sz="2400" i="1" dirty="0" smtClean="0"/>
              <a:t> Psychiatry </a:t>
            </a:r>
            <a:r>
              <a:rPr lang="en-US" sz="2400" dirty="0" smtClean="0"/>
              <a:t>2014 Aug: 75(8): e785-793</a:t>
            </a:r>
            <a:endParaRPr lang="en-US" sz="2400" i="1" dirty="0" smtClean="0"/>
          </a:p>
          <a:p>
            <a:endParaRPr lang="en-US" sz="2000" dirty="0" smtClean="0"/>
          </a:p>
          <a:p>
            <a:endParaRPr lang="en-US" sz="2000" dirty="0"/>
          </a:p>
        </p:txBody>
      </p:sp>
    </p:spTree>
    <p:extLst>
      <p:ext uri="{BB962C8B-B14F-4D97-AF65-F5344CB8AC3E}">
        <p14:creationId xmlns:p14="http://schemas.microsoft.com/office/powerpoint/2010/main" val="2743305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33223" y="755960"/>
            <a:ext cx="8734778" cy="1155700"/>
          </a:xfrm>
        </p:spPr>
        <p:txBody>
          <a:bodyPr/>
          <a:lstStyle/>
          <a:p>
            <a:r>
              <a:rPr lang="en-US" sz="4800" b="1" dirty="0">
                <a:ea typeface="ＭＳ Ｐゴシック" pitchFamily="34" charset="-128"/>
              </a:rPr>
              <a:t>Methadone</a:t>
            </a:r>
            <a:endParaRPr lang="en-US" dirty="0">
              <a:ea typeface="ＭＳ Ｐゴシック" pitchFamily="34" charset="-128"/>
            </a:endParaRPr>
          </a:p>
        </p:txBody>
      </p:sp>
      <p:sp>
        <p:nvSpPr>
          <p:cNvPr id="28675" name="Rectangle 3"/>
          <p:cNvSpPr>
            <a:spLocks noGrp="1" noChangeArrowheads="1"/>
          </p:cNvSpPr>
          <p:nvPr>
            <p:ph type="body" idx="1"/>
          </p:nvPr>
        </p:nvSpPr>
        <p:spPr>
          <a:xfrm>
            <a:off x="1371600" y="1684648"/>
            <a:ext cx="9296400" cy="4152900"/>
          </a:xfrm>
        </p:spPr>
        <p:txBody>
          <a:bodyPr/>
          <a:lstStyle/>
          <a:p>
            <a:pPr>
              <a:spcBef>
                <a:spcPct val="0"/>
              </a:spcBef>
              <a:spcAft>
                <a:spcPct val="20000"/>
              </a:spcAft>
              <a:buClr>
                <a:srgbClr val="33CC33"/>
              </a:buClr>
              <a:buSzPct val="120000"/>
            </a:pPr>
            <a:r>
              <a:rPr lang="en-US" sz="2800" dirty="0" smtClean="0">
                <a:ea typeface="ＭＳ Ｐゴシック" pitchFamily="34" charset="-128"/>
              </a:rPr>
              <a:t>Methadone has some features that make it the ideal opioid for chronic pain management</a:t>
            </a:r>
          </a:p>
          <a:p>
            <a:pPr>
              <a:spcBef>
                <a:spcPct val="0"/>
              </a:spcBef>
              <a:spcAft>
                <a:spcPct val="20000"/>
              </a:spcAft>
              <a:buClr>
                <a:srgbClr val="33CC33"/>
              </a:buClr>
              <a:buSzPct val="120000"/>
            </a:pPr>
            <a:r>
              <a:rPr lang="en-US" sz="2800" dirty="0" smtClean="0">
                <a:ea typeface="ＭＳ Ｐゴシック" pitchFamily="34" charset="-128"/>
              </a:rPr>
              <a:t>But it also has some features that make it the worst choice</a:t>
            </a:r>
          </a:p>
          <a:p>
            <a:pPr>
              <a:spcBef>
                <a:spcPct val="0"/>
              </a:spcBef>
              <a:spcAft>
                <a:spcPct val="20000"/>
              </a:spcAft>
              <a:buClr>
                <a:srgbClr val="33CC33"/>
              </a:buClr>
              <a:buSzPct val="120000"/>
            </a:pPr>
            <a:r>
              <a:rPr lang="en-US" sz="2800" dirty="0" smtClean="0">
                <a:ea typeface="ＭＳ Ｐゴシック" pitchFamily="34" charset="-128"/>
              </a:rPr>
              <a:t>I no longer prescribe it for pain and I don’t suggest that you start.</a:t>
            </a:r>
          </a:p>
          <a:p>
            <a:pPr>
              <a:spcBef>
                <a:spcPct val="0"/>
              </a:spcBef>
              <a:spcAft>
                <a:spcPct val="20000"/>
              </a:spcAft>
              <a:buClr>
                <a:srgbClr val="33CC33"/>
              </a:buClr>
              <a:buSzPct val="120000"/>
            </a:pPr>
            <a:r>
              <a:rPr lang="en-US" sz="2800" dirty="0" smtClean="0">
                <a:ea typeface="ＭＳ Ｐゴシック" pitchFamily="34" charset="-128"/>
              </a:rPr>
              <a:t>But I am including Dr. Schneider’s slides for your reference</a:t>
            </a:r>
            <a:endParaRPr lang="en-US" sz="2800" dirty="0">
              <a:ea typeface="ＭＳ Ｐゴシック" pitchFamily="34" charset="-128"/>
            </a:endParaRPr>
          </a:p>
          <a:p>
            <a:pPr>
              <a:spcBef>
                <a:spcPct val="0"/>
              </a:spcBef>
              <a:spcAft>
                <a:spcPct val="20000"/>
              </a:spcAft>
              <a:buClr>
                <a:srgbClr val="33CC33"/>
              </a:buClr>
              <a:buSzPct val="120000"/>
            </a:pPr>
            <a:endParaRPr lang="en-US" sz="3400" b="1" dirty="0">
              <a:ea typeface="ＭＳ Ｐゴシック" pitchFamily="34" charset="-128"/>
            </a:endParaRPr>
          </a:p>
        </p:txBody>
      </p:sp>
      <p:sp>
        <p:nvSpPr>
          <p:cNvPr id="28676" name="Slide Number Placeholder 3"/>
          <p:cNvSpPr>
            <a:spLocks noGrp="1"/>
          </p:cNvSpPr>
          <p:nvPr>
            <p:ph type="sldNum" sz="quarter" idx="12"/>
          </p:nvPr>
        </p:nvSpPr>
        <p:spPr>
          <a:noFill/>
        </p:spPr>
        <p:txBody>
          <a:bodyPr/>
          <a:lstStyle/>
          <a:p>
            <a:fld id="{331A1CED-6081-42F6-BEF6-8460AC96A6E8}" type="slidenum">
              <a:rPr lang="en-US"/>
              <a:pPr/>
              <a:t>41</a:t>
            </a:fld>
            <a:endParaRPr lang="en-US"/>
          </a:p>
        </p:txBody>
      </p:sp>
    </p:spTree>
    <p:extLst>
      <p:ext uri="{BB962C8B-B14F-4D97-AF65-F5344CB8AC3E}">
        <p14:creationId xmlns:p14="http://schemas.microsoft.com/office/powerpoint/2010/main" val="153779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33223" y="755960"/>
            <a:ext cx="8734778" cy="1155700"/>
          </a:xfrm>
        </p:spPr>
        <p:txBody>
          <a:bodyPr/>
          <a:lstStyle/>
          <a:p>
            <a:r>
              <a:rPr lang="en-US" sz="4800" b="1" dirty="0">
                <a:ea typeface="ＭＳ Ｐゴシック" pitchFamily="34" charset="-128"/>
              </a:rPr>
              <a:t>Methadone</a:t>
            </a:r>
            <a:endParaRPr lang="en-US" dirty="0">
              <a:ea typeface="ＭＳ Ｐゴシック" pitchFamily="34" charset="-128"/>
            </a:endParaRPr>
          </a:p>
        </p:txBody>
      </p:sp>
      <p:sp>
        <p:nvSpPr>
          <p:cNvPr id="28675" name="Rectangle 3"/>
          <p:cNvSpPr>
            <a:spLocks noGrp="1" noChangeArrowheads="1"/>
          </p:cNvSpPr>
          <p:nvPr>
            <p:ph type="body" idx="1"/>
          </p:nvPr>
        </p:nvSpPr>
        <p:spPr>
          <a:xfrm>
            <a:off x="1759656" y="1684648"/>
            <a:ext cx="8908344" cy="4152900"/>
          </a:xfrm>
        </p:spPr>
        <p:txBody>
          <a:bodyPr/>
          <a:lstStyle/>
          <a:p>
            <a:pPr>
              <a:spcBef>
                <a:spcPct val="0"/>
              </a:spcBef>
              <a:spcAft>
                <a:spcPct val="20000"/>
              </a:spcAft>
              <a:buClr>
                <a:srgbClr val="33CC33"/>
              </a:buClr>
              <a:buSzPct val="120000"/>
            </a:pPr>
            <a:r>
              <a:rPr lang="en-US" sz="2800">
                <a:ea typeface="ＭＳ Ｐゴシック" pitchFamily="34" charset="-128"/>
              </a:rPr>
              <a:t>Once-daily dose prevents withdrawal, but need  3-4 doses/day for pain relief</a:t>
            </a:r>
          </a:p>
          <a:p>
            <a:pPr>
              <a:spcBef>
                <a:spcPct val="0"/>
              </a:spcBef>
              <a:spcAft>
                <a:spcPct val="20000"/>
              </a:spcAft>
              <a:buClr>
                <a:srgbClr val="33CC33"/>
              </a:buClr>
              <a:buSzPct val="120000"/>
            </a:pPr>
            <a:r>
              <a:rPr lang="en-US" sz="2800">
                <a:ea typeface="ＭＳ Ｐゴシック" pitchFamily="34" charset="-128"/>
              </a:rPr>
              <a:t>Inexpensive</a:t>
            </a:r>
          </a:p>
          <a:p>
            <a:pPr>
              <a:spcBef>
                <a:spcPct val="0"/>
              </a:spcBef>
              <a:spcAft>
                <a:spcPct val="20000"/>
              </a:spcAft>
              <a:buClr>
                <a:srgbClr val="33CC33"/>
              </a:buClr>
              <a:buSzPct val="120000"/>
            </a:pPr>
            <a:r>
              <a:rPr lang="en-US" sz="2800">
                <a:ea typeface="ＭＳ Ｐゴシック" pitchFamily="34" charset="-128"/>
              </a:rPr>
              <a:t>Requires careful upward titration</a:t>
            </a:r>
          </a:p>
          <a:p>
            <a:pPr>
              <a:spcBef>
                <a:spcPct val="0"/>
              </a:spcBef>
              <a:spcAft>
                <a:spcPct val="20000"/>
              </a:spcAft>
              <a:buClr>
                <a:srgbClr val="33CC33"/>
              </a:buClr>
              <a:buSzPct val="120000"/>
            </a:pPr>
            <a:r>
              <a:rPr lang="en-US" sz="2800">
                <a:ea typeface="ＭＳ Ｐゴシック" pitchFamily="34" charset="-128"/>
              </a:rPr>
              <a:t>Non-linear conversion from other opioids</a:t>
            </a:r>
          </a:p>
          <a:p>
            <a:pPr>
              <a:spcBef>
                <a:spcPct val="0"/>
              </a:spcBef>
              <a:spcAft>
                <a:spcPct val="20000"/>
              </a:spcAft>
              <a:buClr>
                <a:srgbClr val="33CC33"/>
              </a:buClr>
              <a:buSzPct val="120000"/>
            </a:pPr>
            <a:r>
              <a:rPr lang="en-US" sz="2800">
                <a:ea typeface="ＭＳ Ｐゴシック" pitchFamily="34" charset="-128"/>
              </a:rPr>
              <a:t>High doses may cause torsade de pointes</a:t>
            </a:r>
          </a:p>
          <a:p>
            <a:pPr>
              <a:spcBef>
                <a:spcPct val="0"/>
              </a:spcBef>
              <a:spcAft>
                <a:spcPct val="20000"/>
              </a:spcAft>
              <a:buClr>
                <a:srgbClr val="33CC33"/>
              </a:buClr>
              <a:buSzPct val="120000"/>
            </a:pPr>
            <a:r>
              <a:rPr lang="en-US" sz="2800">
                <a:ea typeface="ＭＳ Ｐゴシック" pitchFamily="34" charset="-128"/>
              </a:rPr>
              <a:t>To prescribe for pain, need only DEA license</a:t>
            </a:r>
          </a:p>
          <a:p>
            <a:pPr>
              <a:spcBef>
                <a:spcPct val="0"/>
              </a:spcBef>
              <a:spcAft>
                <a:spcPct val="20000"/>
              </a:spcAft>
              <a:buClr>
                <a:srgbClr val="33CC33"/>
              </a:buClr>
              <a:buSzPct val="120000"/>
            </a:pPr>
            <a:r>
              <a:rPr lang="en-US" sz="2800">
                <a:ea typeface="ＭＳ Ｐゴシック" pitchFamily="34" charset="-128"/>
              </a:rPr>
              <a:t>Increased risk of death when initiating methadone rx</a:t>
            </a:r>
          </a:p>
          <a:p>
            <a:pPr>
              <a:spcBef>
                <a:spcPct val="0"/>
              </a:spcBef>
              <a:spcAft>
                <a:spcPct val="20000"/>
              </a:spcAft>
              <a:buClr>
                <a:srgbClr val="33CC33"/>
              </a:buClr>
              <a:buSzPct val="120000"/>
            </a:pPr>
            <a:endParaRPr lang="en-US" sz="3400" b="1">
              <a:ea typeface="ＭＳ Ｐゴシック" pitchFamily="34" charset="-128"/>
            </a:endParaRPr>
          </a:p>
        </p:txBody>
      </p:sp>
      <p:sp>
        <p:nvSpPr>
          <p:cNvPr id="28676" name="Slide Number Placeholder 3"/>
          <p:cNvSpPr>
            <a:spLocks noGrp="1"/>
          </p:cNvSpPr>
          <p:nvPr>
            <p:ph type="sldNum" sz="quarter" idx="12"/>
          </p:nvPr>
        </p:nvSpPr>
        <p:spPr>
          <a:noFill/>
        </p:spPr>
        <p:txBody>
          <a:bodyPr/>
          <a:lstStyle/>
          <a:p>
            <a:endParaRPr lang="en-US" dirty="0"/>
          </a:p>
        </p:txBody>
      </p:sp>
      <p:cxnSp>
        <p:nvCxnSpPr>
          <p:cNvPr id="3" name="Straight Connector 2"/>
          <p:cNvCxnSpPr/>
          <p:nvPr/>
        </p:nvCxnSpPr>
        <p:spPr>
          <a:xfrm>
            <a:off x="1295400" y="990600"/>
            <a:ext cx="9067800" cy="53340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859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33223" y="785940"/>
            <a:ext cx="8734778" cy="1155700"/>
          </a:xfrm>
        </p:spPr>
        <p:txBody>
          <a:bodyPr/>
          <a:lstStyle/>
          <a:p>
            <a:r>
              <a:rPr lang="en-US" sz="4800" b="1" dirty="0">
                <a:ea typeface="ＭＳ Ｐゴシック" pitchFamily="34" charset="-128"/>
              </a:rPr>
              <a:t>Methadone Conversion </a:t>
            </a:r>
            <a:endParaRPr lang="en-US" dirty="0">
              <a:ea typeface="ＭＳ Ｐゴシック" pitchFamily="34" charset="-128"/>
            </a:endParaRPr>
          </a:p>
        </p:txBody>
      </p:sp>
      <p:sp>
        <p:nvSpPr>
          <p:cNvPr id="46083" name="Rectangle 3"/>
          <p:cNvSpPr>
            <a:spLocks noGrp="1" noChangeArrowheads="1"/>
          </p:cNvSpPr>
          <p:nvPr>
            <p:ph type="body" idx="1"/>
          </p:nvPr>
        </p:nvSpPr>
        <p:spPr>
          <a:xfrm>
            <a:off x="1933224" y="2036765"/>
            <a:ext cx="8734777" cy="3590925"/>
          </a:xfrm>
        </p:spPr>
        <p:txBody>
          <a:bodyPr/>
          <a:lstStyle/>
          <a:p>
            <a:pPr>
              <a:spcBef>
                <a:spcPct val="0"/>
              </a:spcBef>
              <a:spcAft>
                <a:spcPct val="20000"/>
              </a:spcAft>
              <a:buClr>
                <a:srgbClr val="33CC33"/>
              </a:buClr>
              <a:buSzPct val="120000"/>
            </a:pPr>
            <a:r>
              <a:rPr lang="en-US" dirty="0">
                <a:ea typeface="ＭＳ Ｐゴシック" pitchFamily="34" charset="-128"/>
              </a:rPr>
              <a:t>&lt;100 mg morphine: 	4-1</a:t>
            </a:r>
          </a:p>
          <a:p>
            <a:pPr>
              <a:spcBef>
                <a:spcPct val="0"/>
              </a:spcBef>
              <a:spcAft>
                <a:spcPct val="20000"/>
              </a:spcAft>
              <a:buClr>
                <a:srgbClr val="33CC33"/>
              </a:buClr>
              <a:buSzPct val="120000"/>
            </a:pPr>
            <a:r>
              <a:rPr lang="en-US" dirty="0">
                <a:ea typeface="ＭＳ Ｐゴシック" pitchFamily="34" charset="-128"/>
              </a:rPr>
              <a:t>100-300 mg morphine:	8:1</a:t>
            </a:r>
          </a:p>
          <a:p>
            <a:pPr>
              <a:spcBef>
                <a:spcPct val="0"/>
              </a:spcBef>
              <a:spcAft>
                <a:spcPct val="20000"/>
              </a:spcAft>
              <a:buClr>
                <a:srgbClr val="33CC33"/>
              </a:buClr>
              <a:buSzPct val="120000"/>
              <a:buFontTx/>
              <a:buNone/>
            </a:pPr>
            <a:endParaRPr lang="en-US" dirty="0">
              <a:ea typeface="ＭＳ Ｐゴシック" pitchFamily="34" charset="-128"/>
            </a:endParaRP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3400" b="1" dirty="0">
              <a:ea typeface="ＭＳ Ｐゴシック" pitchFamily="34" charset="-128"/>
            </a:endParaRPr>
          </a:p>
        </p:txBody>
      </p:sp>
      <p:sp>
        <p:nvSpPr>
          <p:cNvPr id="46084" name="Slide Number Placeholder 3"/>
          <p:cNvSpPr>
            <a:spLocks noGrp="1"/>
          </p:cNvSpPr>
          <p:nvPr>
            <p:ph type="sldNum" sz="quarter" idx="12"/>
          </p:nvPr>
        </p:nvSpPr>
        <p:spPr>
          <a:noFill/>
        </p:spPr>
        <p:txBody>
          <a:bodyPr/>
          <a:lstStyle/>
          <a:p>
            <a:endParaRPr lang="en-US" dirty="0"/>
          </a:p>
        </p:txBody>
      </p:sp>
      <p:cxnSp>
        <p:nvCxnSpPr>
          <p:cNvPr id="3" name="Straight Connector 2"/>
          <p:cNvCxnSpPr/>
          <p:nvPr/>
        </p:nvCxnSpPr>
        <p:spPr>
          <a:xfrm>
            <a:off x="1066800" y="228600"/>
            <a:ext cx="8839200" cy="3276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0839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33223" y="800930"/>
            <a:ext cx="8734778" cy="1155700"/>
          </a:xfrm>
        </p:spPr>
        <p:txBody>
          <a:bodyPr/>
          <a:lstStyle/>
          <a:p>
            <a:r>
              <a:rPr lang="en-US" sz="4800" b="1" dirty="0">
                <a:ea typeface="ＭＳ Ｐゴシック" pitchFamily="34" charset="-128"/>
              </a:rPr>
              <a:t>Methadone Mortality Causes</a:t>
            </a:r>
            <a:endParaRPr lang="en-US" dirty="0">
              <a:ea typeface="ＭＳ Ｐゴシック" pitchFamily="34" charset="-128"/>
            </a:endParaRPr>
          </a:p>
        </p:txBody>
      </p:sp>
      <p:sp>
        <p:nvSpPr>
          <p:cNvPr id="48131" name="Rectangle 3"/>
          <p:cNvSpPr>
            <a:spLocks noGrp="1" noChangeArrowheads="1"/>
          </p:cNvSpPr>
          <p:nvPr>
            <p:ph type="body" idx="1"/>
          </p:nvPr>
        </p:nvSpPr>
        <p:spPr>
          <a:xfrm>
            <a:off x="1780823" y="2036007"/>
            <a:ext cx="8887178" cy="3846513"/>
          </a:xfrm>
        </p:spPr>
        <p:txBody>
          <a:bodyPr/>
          <a:lstStyle/>
          <a:p>
            <a:pPr>
              <a:spcBef>
                <a:spcPct val="0"/>
              </a:spcBef>
              <a:spcAft>
                <a:spcPct val="20000"/>
              </a:spcAft>
              <a:buClr>
                <a:srgbClr val="33CC33"/>
              </a:buClr>
              <a:buSzPct val="120000"/>
            </a:pPr>
            <a:r>
              <a:rPr lang="en-US" sz="2800">
                <a:ea typeface="ＭＳ Ｐゴシック" pitchFamily="34" charset="-128"/>
              </a:rPr>
              <a:t>Single-dose overdose (?inappropriate conversion)</a:t>
            </a:r>
          </a:p>
          <a:p>
            <a:pPr>
              <a:spcBef>
                <a:spcPct val="0"/>
              </a:spcBef>
              <a:spcAft>
                <a:spcPct val="20000"/>
              </a:spcAft>
              <a:buClr>
                <a:srgbClr val="33CC33"/>
              </a:buClr>
              <a:buSzPct val="120000"/>
            </a:pPr>
            <a:r>
              <a:rPr lang="en-US" sz="2800">
                <a:ea typeface="ＭＳ Ｐゴシック" pitchFamily="34" charset="-128"/>
              </a:rPr>
              <a:t>Accumulated toxicity (bec of long half-life)</a:t>
            </a:r>
          </a:p>
          <a:p>
            <a:pPr>
              <a:spcBef>
                <a:spcPct val="0"/>
              </a:spcBef>
              <a:spcAft>
                <a:spcPct val="20000"/>
              </a:spcAft>
              <a:buClr>
                <a:srgbClr val="33CC33"/>
              </a:buClr>
              <a:buSzPct val="120000"/>
            </a:pPr>
            <a:r>
              <a:rPr lang="en-US" sz="2800">
                <a:ea typeface="ＭＳ Ｐゴシック" pitchFamily="34" charset="-128"/>
              </a:rPr>
              <a:t>Drug-drug interactions</a:t>
            </a:r>
          </a:p>
          <a:p>
            <a:pPr>
              <a:spcBef>
                <a:spcPct val="0"/>
              </a:spcBef>
              <a:spcAft>
                <a:spcPct val="20000"/>
              </a:spcAft>
              <a:buClr>
                <a:srgbClr val="33CC33"/>
              </a:buClr>
              <a:buSzPct val="120000"/>
            </a:pPr>
            <a:r>
              <a:rPr lang="en-US" sz="2800">
                <a:ea typeface="ＭＳ Ｐゴシック" pitchFamily="34" charset="-128"/>
              </a:rPr>
              <a:t>torsade de pointes</a:t>
            </a:r>
          </a:p>
          <a:p>
            <a:pPr>
              <a:spcBef>
                <a:spcPct val="0"/>
              </a:spcBef>
              <a:spcAft>
                <a:spcPct val="20000"/>
              </a:spcAft>
              <a:buClr>
                <a:srgbClr val="33CC33"/>
              </a:buClr>
              <a:buSzPct val="120000"/>
            </a:pPr>
            <a:endParaRPr lang="en-US" sz="3400" b="1">
              <a:ea typeface="ＭＳ Ｐゴシック" pitchFamily="34" charset="-128"/>
            </a:endParaRPr>
          </a:p>
        </p:txBody>
      </p:sp>
      <p:sp>
        <p:nvSpPr>
          <p:cNvPr id="48132" name="Slide Number Placeholder 3"/>
          <p:cNvSpPr>
            <a:spLocks noGrp="1"/>
          </p:cNvSpPr>
          <p:nvPr>
            <p:ph type="sldNum" sz="quarter" idx="12"/>
          </p:nvPr>
        </p:nvSpPr>
        <p:spPr>
          <a:noFill/>
        </p:spPr>
        <p:txBody>
          <a:bodyPr/>
          <a:lstStyle/>
          <a:p>
            <a:endParaRPr lang="en-US" dirty="0"/>
          </a:p>
        </p:txBody>
      </p:sp>
      <p:cxnSp>
        <p:nvCxnSpPr>
          <p:cNvPr id="3" name="Straight Connector 2"/>
          <p:cNvCxnSpPr/>
          <p:nvPr/>
        </p:nvCxnSpPr>
        <p:spPr>
          <a:xfrm>
            <a:off x="1676400" y="800930"/>
            <a:ext cx="7924800" cy="377107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79319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762000"/>
            <a:ext cx="8980311" cy="1208088"/>
          </a:xfrm>
        </p:spPr>
        <p:txBody>
          <a:bodyPr/>
          <a:lstStyle/>
          <a:p>
            <a:pPr>
              <a:lnSpc>
                <a:spcPct val="85000"/>
              </a:lnSpc>
            </a:pPr>
            <a:r>
              <a:rPr lang="en-US" b="1" dirty="0">
                <a:ea typeface="ＭＳ Ｐゴシック" pitchFamily="34" charset="-128"/>
              </a:rPr>
              <a:t>Abuse-Deterrent Opioids </a:t>
            </a:r>
          </a:p>
        </p:txBody>
      </p:sp>
      <p:sp>
        <p:nvSpPr>
          <p:cNvPr id="30723" name="Rectangle 3"/>
          <p:cNvSpPr>
            <a:spLocks noGrp="1" noChangeArrowheads="1"/>
          </p:cNvSpPr>
          <p:nvPr>
            <p:ph type="body" idx="1"/>
          </p:nvPr>
        </p:nvSpPr>
        <p:spPr>
          <a:xfrm>
            <a:off x="1905000" y="1970088"/>
            <a:ext cx="7952282" cy="4510087"/>
          </a:xfrm>
        </p:spPr>
        <p:txBody>
          <a:bodyPr>
            <a:normAutofit fontScale="92500" lnSpcReduction="10000"/>
          </a:bodyPr>
          <a:lstStyle/>
          <a:p>
            <a:pPr>
              <a:spcBef>
                <a:spcPct val="0"/>
              </a:spcBef>
              <a:spcAft>
                <a:spcPct val="20000"/>
              </a:spcAft>
              <a:buClr>
                <a:srgbClr val="33CC33"/>
              </a:buClr>
              <a:buSzPct val="120000"/>
            </a:pPr>
            <a:r>
              <a:rPr lang="en-US" dirty="0">
                <a:ea typeface="ＭＳ Ｐゴシック" pitchFamily="34" charset="-128"/>
              </a:rPr>
              <a:t>May be co-formulated with antagonist such as naloxone, naltrexone, or aversive agent e.g. niacin – activated when crushed.</a:t>
            </a:r>
          </a:p>
          <a:p>
            <a:pPr>
              <a:spcBef>
                <a:spcPct val="0"/>
              </a:spcBef>
              <a:spcAft>
                <a:spcPct val="20000"/>
              </a:spcAft>
              <a:buClr>
                <a:srgbClr val="33CC33"/>
              </a:buClr>
              <a:buSzPct val="120000"/>
            </a:pPr>
            <a:r>
              <a:rPr lang="en-US" dirty="0">
                <a:ea typeface="ＭＳ Ｐゴシック" pitchFamily="34" charset="-128"/>
              </a:rPr>
              <a:t>May be tamper-resistant: difficult to crush or dissolve so as to prevent chewing, snorting, or injecting</a:t>
            </a:r>
            <a:r>
              <a:rPr lang="en-US" dirty="0" smtClean="0">
                <a:ea typeface="ＭＳ Ｐゴシック" pitchFamily="34" charset="-128"/>
              </a:rPr>
              <a:t>.</a:t>
            </a:r>
          </a:p>
          <a:p>
            <a:pPr>
              <a:spcBef>
                <a:spcPct val="0"/>
              </a:spcBef>
              <a:spcAft>
                <a:spcPct val="20000"/>
              </a:spcAft>
              <a:buClr>
                <a:srgbClr val="33CC33"/>
              </a:buClr>
              <a:buSzPct val="120000"/>
            </a:pPr>
            <a:r>
              <a:rPr lang="en-US" dirty="0">
                <a:ea typeface="ＭＳ Ｐゴシック" pitchFamily="34" charset="-128"/>
              </a:rPr>
              <a:t>In 2010  abuse-deterrent OxyContin replaced the original version. As a result, OxyContin’s street value and abuse dramatically </a:t>
            </a:r>
            <a:r>
              <a:rPr lang="en-US" dirty="0" smtClean="0">
                <a:ea typeface="ＭＳ Ｐゴシック" pitchFamily="34" charset="-128"/>
              </a:rPr>
              <a:t>decreased</a:t>
            </a:r>
            <a:endParaRPr lang="en-US" sz="2400" dirty="0">
              <a:ea typeface="ＭＳ Ｐゴシック" pitchFamily="34" charset="-128"/>
            </a:endParaRPr>
          </a:p>
          <a:p>
            <a:pPr>
              <a:spcBef>
                <a:spcPct val="0"/>
              </a:spcBef>
              <a:spcAft>
                <a:spcPct val="20000"/>
              </a:spcAft>
              <a:buClr>
                <a:srgbClr val="33CC33"/>
              </a:buClr>
              <a:buSzPct val="120000"/>
              <a:buFontTx/>
              <a:buNone/>
            </a:pPr>
            <a:r>
              <a:rPr lang="en-US" sz="1800" dirty="0">
                <a:ea typeface="ＭＳ Ｐゴシック" pitchFamily="34" charset="-128"/>
              </a:rPr>
              <a:t>							</a:t>
            </a:r>
          </a:p>
        </p:txBody>
      </p:sp>
      <p:sp>
        <p:nvSpPr>
          <p:cNvPr id="30724" name="Slide Number Placeholder 3"/>
          <p:cNvSpPr>
            <a:spLocks noGrp="1"/>
          </p:cNvSpPr>
          <p:nvPr>
            <p:ph type="sldNum" sz="quarter" idx="12"/>
          </p:nvPr>
        </p:nvSpPr>
        <p:spPr>
          <a:noFill/>
        </p:spPr>
        <p:txBody>
          <a:bodyPr/>
          <a:lstStyle/>
          <a:p>
            <a:fld id="{A01AC3B4-7747-4DCF-8447-A3CDCF8D719A}" type="slidenum">
              <a:rPr lang="en-US"/>
              <a:pPr/>
              <a:t>45</a:t>
            </a:fld>
            <a:endParaRPr lang="en-US"/>
          </a:p>
        </p:txBody>
      </p:sp>
    </p:spTree>
    <p:extLst>
      <p:ext uri="{BB962C8B-B14F-4D97-AF65-F5344CB8AC3E}">
        <p14:creationId xmlns:p14="http://schemas.microsoft.com/office/powerpoint/2010/main" val="18507913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073" y="514857"/>
            <a:ext cx="11208327" cy="1143000"/>
          </a:xfrm>
        </p:spPr>
        <p:txBody>
          <a:bodyPr anchor="b">
            <a:normAutofit/>
          </a:bodyPr>
          <a:lstStyle/>
          <a:p>
            <a:pPr algn="l"/>
            <a:r>
              <a:rPr lang="en-US" sz="3600" dirty="0">
                <a:solidFill>
                  <a:schemeClr val="bg1"/>
                </a:solidFill>
              </a:rPr>
              <a:t>Use an Opioid Agreement </a:t>
            </a:r>
          </a:p>
        </p:txBody>
      </p:sp>
      <p:sp>
        <p:nvSpPr>
          <p:cNvPr id="3" name="Content Placeholder 2"/>
          <p:cNvSpPr>
            <a:spLocks noGrp="1"/>
          </p:cNvSpPr>
          <p:nvPr>
            <p:ph idx="1"/>
          </p:nvPr>
        </p:nvSpPr>
        <p:spPr/>
        <p:txBody>
          <a:bodyPr/>
          <a:lstStyle/>
          <a:p>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8"/>
          <a:stretch/>
        </p:blipFill>
        <p:spPr bwMode="auto">
          <a:xfrm>
            <a:off x="5515445" y="838199"/>
            <a:ext cx="4487971" cy="535770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535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740150"/>
            <a:ext cx="8229600" cy="1143000"/>
          </a:xfrm>
        </p:spPr>
        <p:txBody>
          <a:bodyPr anchor="b">
            <a:normAutofit/>
          </a:bodyPr>
          <a:lstStyle/>
          <a:p>
            <a:pPr algn="l" eaLnBrk="1" hangingPunct="1"/>
            <a:r>
              <a:rPr lang="en-US" sz="3200" dirty="0">
                <a:solidFill>
                  <a:schemeClr val="bg1"/>
                </a:solidFill>
              </a:rPr>
              <a:t>Monitor Compliance with Routine </a:t>
            </a:r>
            <a:br>
              <a:rPr lang="en-US" sz="3200" dirty="0">
                <a:solidFill>
                  <a:schemeClr val="bg1"/>
                </a:solidFill>
              </a:rPr>
            </a:br>
            <a:r>
              <a:rPr lang="en-US" sz="3200" dirty="0">
                <a:solidFill>
                  <a:schemeClr val="bg1"/>
                </a:solidFill>
              </a:rPr>
              <a:t>Drug Screens</a:t>
            </a:r>
          </a:p>
        </p:txBody>
      </p:sp>
      <p:sp>
        <p:nvSpPr>
          <p:cNvPr id="72707" name="Rectangle 3"/>
          <p:cNvSpPr>
            <a:spLocks noGrp="1" noChangeArrowheads="1"/>
          </p:cNvSpPr>
          <p:nvPr>
            <p:ph idx="1"/>
          </p:nvPr>
        </p:nvSpPr>
        <p:spPr>
          <a:xfrm>
            <a:off x="1981200" y="2340034"/>
            <a:ext cx="8229600" cy="4525963"/>
          </a:xfrm>
        </p:spPr>
        <p:txBody>
          <a:bodyPr/>
          <a:lstStyle/>
          <a:p>
            <a:pPr eaLnBrk="1" hangingPunct="1"/>
            <a:r>
              <a:rPr lang="en-US" sz="2800" dirty="0"/>
              <a:t>Order frequent, but irregularly timed drug screens without </a:t>
            </a:r>
            <a:r>
              <a:rPr lang="en-US" sz="2800" dirty="0" smtClean="0"/>
              <a:t>forewarning</a:t>
            </a:r>
          </a:p>
          <a:p>
            <a:pPr lvl="1"/>
            <a:r>
              <a:rPr lang="en-US" sz="2400" dirty="0" smtClean="0"/>
              <a:t>Utilize the nurse visit for surprise </a:t>
            </a:r>
            <a:r>
              <a:rPr lang="en-US" sz="2400" dirty="0" err="1" smtClean="0"/>
              <a:t>tox</a:t>
            </a:r>
            <a:r>
              <a:rPr lang="en-US" sz="2400" dirty="0" smtClean="0"/>
              <a:t> screen and pill count</a:t>
            </a:r>
            <a:endParaRPr lang="en-US" sz="2400" dirty="0"/>
          </a:p>
          <a:p>
            <a:pPr eaLnBrk="1" hangingPunct="1"/>
            <a:r>
              <a:rPr lang="en-US" sz="2800" dirty="0"/>
              <a:t>Know how to correctly order urine screens from your local lab</a:t>
            </a:r>
          </a:p>
          <a:p>
            <a:pPr eaLnBrk="1" hangingPunct="1"/>
            <a:r>
              <a:rPr lang="en-US" sz="2800" dirty="0"/>
              <a:t>Know how to correctly interpret urine drug tests</a:t>
            </a:r>
          </a:p>
          <a:p>
            <a:pPr eaLnBrk="1" hangingPunct="1"/>
            <a:r>
              <a:rPr lang="en-US" sz="2800" dirty="0"/>
              <a:t>Recognize patient scams to defeat drug testing</a:t>
            </a:r>
          </a:p>
          <a:p>
            <a:pPr eaLnBrk="1" hangingPunct="1"/>
            <a:endParaRPr lang="en-US" dirty="0" smtClean="0">
              <a:solidFill>
                <a:schemeClr val="bg1"/>
              </a:solidFill>
            </a:endParaRPr>
          </a:p>
        </p:txBody>
      </p:sp>
      <p:sp>
        <p:nvSpPr>
          <p:cNvPr id="72708" name="Slide Number Placeholder 3"/>
          <p:cNvSpPr>
            <a:spLocks noGrp="1"/>
          </p:cNvSpPr>
          <p:nvPr>
            <p:ph type="sldNum" sz="quarter" idx="12"/>
          </p:nvPr>
        </p:nvSpPr>
        <p:spPr>
          <a:prstGeom prst="rect">
            <a:avLst/>
          </a:prstGeom>
          <a:noFill/>
        </p:spPr>
        <p:txBody>
          <a:bodyPr/>
          <a:lstStyle/>
          <a:p>
            <a:fld id="{DC26D97C-03C2-4732-BADE-CE35EFC110F0}" type="slidenum">
              <a:rPr lang="en-US">
                <a:solidFill>
                  <a:prstClr val="black">
                    <a:tint val="75000"/>
                  </a:prstClr>
                </a:solidFill>
                <a:latin typeface="Calibri"/>
              </a:rPr>
              <a:pPr/>
              <a:t>47</a:t>
            </a:fld>
            <a:endParaRPr lang="en-US">
              <a:solidFill>
                <a:prstClr val="black">
                  <a:tint val="75000"/>
                </a:prstClr>
              </a:solidFill>
              <a:latin typeface="Calibri"/>
            </a:endParaRPr>
          </a:p>
        </p:txBody>
      </p:sp>
    </p:spTree>
    <p:extLst>
      <p:ext uri="{BB962C8B-B14F-4D97-AF65-F5344CB8AC3E}">
        <p14:creationId xmlns:p14="http://schemas.microsoft.com/office/powerpoint/2010/main" val="2070642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44304"/>
            <a:ext cx="8229600" cy="1143000"/>
          </a:xfrm>
        </p:spPr>
        <p:txBody>
          <a:bodyPr anchor="b"/>
          <a:lstStyle/>
          <a:p>
            <a:pPr algn="l"/>
            <a:r>
              <a:rPr lang="en-US" sz="3200" dirty="0">
                <a:solidFill>
                  <a:schemeClr val="bg1"/>
                </a:solidFill>
              </a:rPr>
              <a:t>Adopt Standard Policy for Opioid</a:t>
            </a:r>
            <a:br>
              <a:rPr lang="en-US" sz="3200" dirty="0">
                <a:solidFill>
                  <a:schemeClr val="bg1"/>
                </a:solidFill>
              </a:rPr>
            </a:br>
            <a:r>
              <a:rPr lang="en-US" sz="3200" dirty="0">
                <a:solidFill>
                  <a:schemeClr val="bg1"/>
                </a:solidFill>
              </a:rPr>
              <a:t>Prescribing</a:t>
            </a:r>
          </a:p>
        </p:txBody>
      </p:sp>
      <p:sp>
        <p:nvSpPr>
          <p:cNvPr id="6" name="Content Placeholder 5"/>
          <p:cNvSpPr>
            <a:spLocks noGrp="1"/>
          </p:cNvSpPr>
          <p:nvPr>
            <p:ph idx="1"/>
          </p:nvPr>
        </p:nvSpPr>
        <p:spPr>
          <a:xfrm>
            <a:off x="1981200" y="2070189"/>
            <a:ext cx="8229600" cy="4525963"/>
          </a:xfrm>
          <a:noFill/>
        </p:spPr>
        <p:txBody>
          <a:bodyPr>
            <a:noAutofit/>
          </a:bodyPr>
          <a:lstStyle/>
          <a:p>
            <a:pPr marL="0" indent="0">
              <a:buNone/>
            </a:pPr>
            <a:r>
              <a:rPr lang="en-US" sz="2800" dirty="0"/>
              <a:t>CHC </a:t>
            </a:r>
            <a:r>
              <a:rPr lang="en-US" sz="2800" dirty="0" err="1"/>
              <a:t>Inc</a:t>
            </a:r>
            <a:r>
              <a:rPr lang="en-US" sz="2800" dirty="0"/>
              <a:t>:  All patients receiving COT* must have</a:t>
            </a:r>
          </a:p>
          <a:p>
            <a:pPr lvl="1">
              <a:buFont typeface="Arial" panose="020B0604020202020204" pitchFamily="34" charset="0"/>
              <a:buChar char="•"/>
            </a:pPr>
            <a:r>
              <a:rPr lang="en-US" dirty="0" smtClean="0"/>
              <a:t>Signed opioid agreement scanned and saved in the EHR</a:t>
            </a:r>
          </a:p>
          <a:p>
            <a:pPr lvl="1">
              <a:buFont typeface="Arial" panose="020B0604020202020204" pitchFamily="34" charset="0"/>
              <a:buChar char="•"/>
            </a:pPr>
            <a:r>
              <a:rPr lang="en-US" dirty="0" smtClean="0"/>
              <a:t>Drug screen at least once every 6 months</a:t>
            </a:r>
          </a:p>
          <a:p>
            <a:pPr lvl="1">
              <a:buFont typeface="Arial" panose="020B0604020202020204" pitchFamily="34" charset="0"/>
              <a:buChar char="•"/>
            </a:pPr>
            <a:r>
              <a:rPr lang="en-US" dirty="0" smtClean="0"/>
              <a:t>Follow up visit every 3 months using pain template and functional assessment</a:t>
            </a:r>
          </a:p>
          <a:p>
            <a:pPr lvl="1">
              <a:buFont typeface="Arial" panose="020B0604020202020204" pitchFamily="34" charset="0"/>
              <a:buChar char="•"/>
            </a:pPr>
            <a:r>
              <a:rPr lang="en-US" dirty="0" smtClean="0"/>
              <a:t>Review of State PDMP</a:t>
            </a:r>
          </a:p>
          <a:p>
            <a:pPr lvl="1">
              <a:buFont typeface="Arial" panose="020B0604020202020204" pitchFamily="34" charset="0"/>
              <a:buChar char="•"/>
            </a:pPr>
            <a:r>
              <a:rPr lang="en-US" dirty="0" smtClean="0"/>
              <a:t>Behavioral Health co-management encouraged</a:t>
            </a:r>
          </a:p>
        </p:txBody>
      </p:sp>
      <p:sp>
        <p:nvSpPr>
          <p:cNvPr id="7" name="TextBox 6"/>
          <p:cNvSpPr txBox="1"/>
          <p:nvPr/>
        </p:nvSpPr>
        <p:spPr>
          <a:xfrm>
            <a:off x="1895832" y="6003785"/>
            <a:ext cx="8314969" cy="369332"/>
          </a:xfrm>
          <a:prstGeom prst="rect">
            <a:avLst/>
          </a:prstGeom>
          <a:noFill/>
        </p:spPr>
        <p:txBody>
          <a:bodyPr wrap="none" rtlCol="0">
            <a:spAutoFit/>
          </a:bodyPr>
          <a:lstStyle/>
          <a:p>
            <a:pPr defTabSz="457200"/>
            <a:r>
              <a:rPr lang="en-US" dirty="0">
                <a:solidFill>
                  <a:prstClr val="black"/>
                </a:solidFill>
                <a:latin typeface="Calibri"/>
              </a:rPr>
              <a:t>*COT defined as receipt of 90 days or more of prescription opioid analgesic medication</a:t>
            </a:r>
          </a:p>
        </p:txBody>
      </p:sp>
    </p:spTree>
    <p:extLst>
      <p:ext uri="{BB962C8B-B14F-4D97-AF65-F5344CB8AC3E}">
        <p14:creationId xmlns:p14="http://schemas.microsoft.com/office/powerpoint/2010/main" val="3354423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515600" cy="1004888"/>
          </a:xfrm>
        </p:spPr>
        <p:txBody>
          <a:bodyPr>
            <a:normAutofit fontScale="90000"/>
          </a:bodyPr>
          <a:lstStyle/>
          <a:p>
            <a:r>
              <a:rPr lang="en-US" b="1" dirty="0"/>
              <a:t>Further REMS </a:t>
            </a:r>
            <a:r>
              <a:rPr lang="en-US" b="1" dirty="0" smtClean="0"/>
              <a:t/>
            </a:r>
            <a:br>
              <a:rPr lang="en-US" b="1" dirty="0" smtClean="0"/>
            </a:br>
            <a:r>
              <a:rPr lang="en-US" sz="3600" b="1" dirty="0" smtClean="0"/>
              <a:t>(</a:t>
            </a:r>
            <a:r>
              <a:rPr lang="en-US" sz="3600" b="1" dirty="0"/>
              <a:t>Risk evaluation mitigation strategies)</a:t>
            </a:r>
          </a:p>
        </p:txBody>
      </p:sp>
      <p:sp>
        <p:nvSpPr>
          <p:cNvPr id="3" name="Content Placeholder 2"/>
          <p:cNvSpPr>
            <a:spLocks noGrp="1"/>
          </p:cNvSpPr>
          <p:nvPr>
            <p:ph idx="1"/>
          </p:nvPr>
        </p:nvSpPr>
        <p:spPr>
          <a:xfrm>
            <a:off x="609600" y="1690688"/>
            <a:ext cx="10972800" cy="4505218"/>
          </a:xfrm>
        </p:spPr>
        <p:txBody>
          <a:bodyPr>
            <a:normAutofit/>
          </a:bodyPr>
          <a:lstStyle/>
          <a:p>
            <a:r>
              <a:rPr lang="en-US" dirty="0" smtClean="0"/>
              <a:t>Educate patient/family about risks</a:t>
            </a:r>
          </a:p>
          <a:p>
            <a:pPr lvl="1"/>
            <a:r>
              <a:rPr lang="en-US" dirty="0" smtClean="0"/>
              <a:t>Mention driving safety</a:t>
            </a:r>
          </a:p>
          <a:p>
            <a:r>
              <a:rPr lang="en-US" dirty="0" smtClean="0"/>
              <a:t>Rescue Naloxone (</a:t>
            </a:r>
            <a:r>
              <a:rPr lang="en-US" dirty="0" err="1" smtClean="0"/>
              <a:t>Narcan</a:t>
            </a:r>
            <a:r>
              <a:rPr lang="en-US" dirty="0" smtClean="0"/>
              <a:t>) when appropriate</a:t>
            </a:r>
          </a:p>
          <a:p>
            <a:pPr lvl="1"/>
            <a:r>
              <a:rPr lang="en-US" dirty="0" smtClean="0"/>
              <a:t>Be liberal!</a:t>
            </a:r>
          </a:p>
          <a:p>
            <a:r>
              <a:rPr lang="en-US" dirty="0" smtClean="0"/>
              <a:t>Require Lockbox</a:t>
            </a:r>
          </a:p>
          <a:p>
            <a:r>
              <a:rPr lang="en-US" dirty="0" smtClean="0"/>
              <a:t>“Always answer your phone.  If you are unreachable for a pill count, I must consider that a failed pill count just as if you have heroin in your urine.”</a:t>
            </a:r>
            <a:endParaRPr lang="en-US" dirty="0"/>
          </a:p>
        </p:txBody>
      </p:sp>
    </p:spTree>
    <p:extLst>
      <p:ext uri="{BB962C8B-B14F-4D97-AF65-F5344CB8AC3E}">
        <p14:creationId xmlns:p14="http://schemas.microsoft.com/office/powerpoint/2010/main" val="249382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00200" y="881063"/>
            <a:ext cx="8970434" cy="1185862"/>
          </a:xfrm>
        </p:spPr>
        <p:txBody>
          <a:bodyPr/>
          <a:lstStyle/>
          <a:p>
            <a:r>
              <a:rPr lang="en-US" sz="4800" b="1" dirty="0">
                <a:ea typeface="ＭＳ Ｐゴシック" pitchFamily="34" charset="-128"/>
              </a:rPr>
              <a:t>Goals of Chronic Pain Treatment</a:t>
            </a:r>
            <a:endParaRPr lang="en-US" dirty="0">
              <a:ea typeface="ＭＳ Ｐゴシック" pitchFamily="34" charset="-128"/>
            </a:endParaRPr>
          </a:p>
        </p:txBody>
      </p:sp>
      <p:sp>
        <p:nvSpPr>
          <p:cNvPr id="33795" name="Rectangle 3"/>
          <p:cNvSpPr>
            <a:spLocks noGrp="1" noChangeArrowheads="1"/>
          </p:cNvSpPr>
          <p:nvPr>
            <p:ph type="body" idx="1"/>
          </p:nvPr>
        </p:nvSpPr>
        <p:spPr>
          <a:xfrm>
            <a:off x="1905000" y="2143127"/>
            <a:ext cx="7892346" cy="3457575"/>
          </a:xfrm>
        </p:spPr>
        <p:txBody>
          <a:bodyPr>
            <a:normAutofit lnSpcReduction="10000"/>
          </a:bodyPr>
          <a:lstStyle/>
          <a:p>
            <a:pPr>
              <a:spcBef>
                <a:spcPct val="0"/>
              </a:spcBef>
              <a:spcAft>
                <a:spcPct val="30000"/>
              </a:spcAft>
              <a:buClr>
                <a:srgbClr val="33CC33"/>
              </a:buClr>
              <a:buSzPct val="120000"/>
            </a:pPr>
            <a:r>
              <a:rPr lang="en-US" sz="3400" dirty="0">
                <a:ea typeface="ＭＳ Ｐゴシック" pitchFamily="34" charset="-128"/>
              </a:rPr>
              <a:t>Decrease pain</a:t>
            </a:r>
          </a:p>
          <a:p>
            <a:pPr>
              <a:spcBef>
                <a:spcPct val="0"/>
              </a:spcBef>
              <a:spcAft>
                <a:spcPct val="30000"/>
              </a:spcAft>
              <a:buClr>
                <a:srgbClr val="33CC33"/>
              </a:buClr>
              <a:buSzPct val="120000"/>
            </a:pPr>
            <a:r>
              <a:rPr lang="en-US" sz="3400" dirty="0">
                <a:ea typeface="ＭＳ Ｐゴシック" pitchFamily="34" charset="-128"/>
              </a:rPr>
              <a:t>Increase </a:t>
            </a:r>
            <a:r>
              <a:rPr lang="en-US" sz="3400" dirty="0" smtClean="0">
                <a:ea typeface="ＭＳ Ｐゴシック" pitchFamily="34" charset="-128"/>
              </a:rPr>
              <a:t>function</a:t>
            </a:r>
          </a:p>
          <a:p>
            <a:pPr>
              <a:spcBef>
                <a:spcPct val="0"/>
              </a:spcBef>
              <a:spcAft>
                <a:spcPct val="30000"/>
              </a:spcAft>
              <a:buClr>
                <a:srgbClr val="33CC33"/>
              </a:buClr>
              <a:buSzPct val="120000"/>
            </a:pPr>
            <a:r>
              <a:rPr lang="en-US" sz="3400" dirty="0" smtClean="0">
                <a:ea typeface="ＭＳ Ｐゴシック" pitchFamily="34" charset="-128"/>
              </a:rPr>
              <a:t>Contribute to patient understanding and promote reasonable expectations</a:t>
            </a:r>
            <a:endParaRPr lang="en-US" sz="3400" dirty="0">
              <a:ea typeface="ＭＳ Ｐゴシック" pitchFamily="34" charset="-128"/>
            </a:endParaRPr>
          </a:p>
          <a:p>
            <a:pPr>
              <a:spcBef>
                <a:spcPct val="0"/>
              </a:spcBef>
              <a:spcAft>
                <a:spcPct val="30000"/>
              </a:spcAft>
              <a:buClr>
                <a:srgbClr val="33CC33"/>
              </a:buClr>
              <a:buSzPct val="120000"/>
            </a:pPr>
            <a:r>
              <a:rPr lang="en-US" sz="3400" dirty="0">
                <a:ea typeface="ＭＳ Ｐゴシック" pitchFamily="34" charset="-128"/>
              </a:rPr>
              <a:t>Use medications that do not have unacceptable side </a:t>
            </a:r>
            <a:r>
              <a:rPr lang="en-US" sz="3400" dirty="0" smtClean="0">
                <a:ea typeface="ＭＳ Ｐゴシック" pitchFamily="34" charset="-128"/>
              </a:rPr>
              <a:t>effects</a:t>
            </a:r>
            <a:endParaRPr lang="en-US" sz="3400" dirty="0">
              <a:ea typeface="ＭＳ Ｐゴシック" pitchFamily="34" charset="-128"/>
            </a:endParaRPr>
          </a:p>
        </p:txBody>
      </p:sp>
      <p:sp>
        <p:nvSpPr>
          <p:cNvPr id="33796"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2930103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838200"/>
            <a:ext cx="12192000" cy="1169340"/>
          </a:xfrm>
        </p:spPr>
        <p:txBody>
          <a:bodyPr>
            <a:normAutofit/>
          </a:bodyPr>
          <a:lstStyle/>
          <a:p>
            <a:r>
              <a:rPr lang="en-US" b="1" dirty="0">
                <a:ea typeface="ＭＳ Ｐゴシック" pitchFamily="34" charset="-128"/>
              </a:rPr>
              <a:t>Ongoing Assessment: The 5 A’s</a:t>
            </a:r>
          </a:p>
        </p:txBody>
      </p:sp>
      <p:sp>
        <p:nvSpPr>
          <p:cNvPr id="23555" name="Rectangle 3"/>
          <p:cNvSpPr>
            <a:spLocks noGrp="1" noChangeArrowheads="1"/>
          </p:cNvSpPr>
          <p:nvPr>
            <p:ph type="body" idx="1"/>
          </p:nvPr>
        </p:nvSpPr>
        <p:spPr>
          <a:xfrm>
            <a:off x="990600" y="1955800"/>
            <a:ext cx="8853311" cy="4140200"/>
          </a:xfrm>
        </p:spPr>
        <p:txBody>
          <a:bodyPr>
            <a:normAutofit/>
          </a:bodyPr>
          <a:lstStyle/>
          <a:p>
            <a:pPr>
              <a:lnSpc>
                <a:spcPct val="90000"/>
              </a:lnSpc>
              <a:spcBef>
                <a:spcPct val="0"/>
              </a:spcBef>
              <a:spcAft>
                <a:spcPct val="20000"/>
              </a:spcAft>
              <a:buSzPct val="100000"/>
            </a:pPr>
            <a:r>
              <a:rPr lang="en-US" dirty="0">
                <a:ea typeface="ＭＳ Ｐゴシック" pitchFamily="34" charset="-128"/>
              </a:rPr>
              <a:t>Analgesia: Level of pain  1-10 etc.</a:t>
            </a:r>
          </a:p>
          <a:p>
            <a:pPr>
              <a:lnSpc>
                <a:spcPct val="90000"/>
              </a:lnSpc>
              <a:spcBef>
                <a:spcPct val="0"/>
              </a:spcBef>
              <a:spcAft>
                <a:spcPct val="20000"/>
              </a:spcAft>
              <a:buSzPct val="100000"/>
            </a:pPr>
            <a:r>
              <a:rPr lang="en-US" dirty="0">
                <a:ea typeface="ＭＳ Ｐゴシック" pitchFamily="34" charset="-128"/>
              </a:rPr>
              <a:t>Activities of Daily Living: the patient’s function</a:t>
            </a:r>
          </a:p>
          <a:p>
            <a:pPr>
              <a:lnSpc>
                <a:spcPct val="90000"/>
              </a:lnSpc>
              <a:spcBef>
                <a:spcPct val="0"/>
              </a:spcBef>
              <a:spcAft>
                <a:spcPct val="20000"/>
              </a:spcAft>
              <a:buSzPct val="100000"/>
            </a:pPr>
            <a:r>
              <a:rPr lang="en-US" dirty="0">
                <a:ea typeface="ＭＳ Ｐゴシック" pitchFamily="34" charset="-128"/>
              </a:rPr>
              <a:t>Adverse events: Side effects</a:t>
            </a:r>
          </a:p>
          <a:p>
            <a:pPr>
              <a:lnSpc>
                <a:spcPct val="90000"/>
              </a:lnSpc>
              <a:spcBef>
                <a:spcPct val="0"/>
              </a:spcBef>
              <a:spcAft>
                <a:spcPct val="20000"/>
              </a:spcAft>
              <a:buSzPct val="100000"/>
            </a:pPr>
            <a:r>
              <a:rPr lang="en-US" dirty="0">
                <a:ea typeface="ＭＳ Ｐゴシック" pitchFamily="34" charset="-128"/>
              </a:rPr>
              <a:t>Aberrant drug-related activities</a:t>
            </a:r>
          </a:p>
          <a:p>
            <a:pPr>
              <a:lnSpc>
                <a:spcPct val="90000"/>
              </a:lnSpc>
              <a:spcBef>
                <a:spcPct val="0"/>
              </a:spcBef>
              <a:spcAft>
                <a:spcPct val="20000"/>
              </a:spcAft>
              <a:buSzPct val="100000"/>
            </a:pPr>
            <a:r>
              <a:rPr lang="en-US" dirty="0">
                <a:ea typeface="ＭＳ Ｐゴシック" pitchFamily="34" charset="-128"/>
              </a:rPr>
              <a:t>Affect: Depression, anxiety, </a:t>
            </a:r>
            <a:r>
              <a:rPr lang="en-US" dirty="0" err="1">
                <a:ea typeface="ＭＳ Ｐゴシック" pitchFamily="34" charset="-128"/>
              </a:rPr>
              <a:t>etc</a:t>
            </a:r>
            <a:endParaRPr lang="en-US" dirty="0">
              <a:ea typeface="ＭＳ Ｐゴシック" pitchFamily="34" charset="-128"/>
            </a:endParaRPr>
          </a:p>
          <a:p>
            <a:pPr>
              <a:lnSpc>
                <a:spcPct val="90000"/>
              </a:lnSpc>
              <a:spcBef>
                <a:spcPct val="0"/>
              </a:spcBef>
              <a:spcAft>
                <a:spcPct val="20000"/>
              </a:spcAft>
              <a:buSzPct val="100000"/>
            </a:pPr>
            <a:endParaRPr lang="en-US" sz="2800" dirty="0">
              <a:ea typeface="ＭＳ Ｐゴシック" pitchFamily="34" charset="-128"/>
            </a:endParaRPr>
          </a:p>
        </p:txBody>
      </p:sp>
      <p:sp>
        <p:nvSpPr>
          <p:cNvPr id="23556" name="Slide Number Placeholder 3"/>
          <p:cNvSpPr>
            <a:spLocks noGrp="1"/>
          </p:cNvSpPr>
          <p:nvPr>
            <p:ph type="sldNum" sz="quarter" idx="12"/>
          </p:nvPr>
        </p:nvSpPr>
        <p:spPr>
          <a:noFill/>
        </p:spPr>
        <p:txBody>
          <a:bodyPr/>
          <a:lstStyle/>
          <a:p>
            <a:fld id="{89B8AC5D-EAE5-48AD-8647-D54566DF5C68}" type="slidenum">
              <a:rPr lang="en-US" smtClean="0"/>
              <a:pPr/>
              <a:t>50</a:t>
            </a:fld>
            <a:endParaRPr lang="en-US"/>
          </a:p>
        </p:txBody>
      </p:sp>
      <p:pic>
        <p:nvPicPr>
          <p:cNvPr id="2" name="Picture 1"/>
          <p:cNvPicPr>
            <a:picLocks noChangeAspect="1"/>
          </p:cNvPicPr>
          <p:nvPr/>
        </p:nvPicPr>
        <p:blipFill>
          <a:blip r:embed="rId2"/>
          <a:stretch>
            <a:fillRect/>
          </a:stretch>
        </p:blipFill>
        <p:spPr>
          <a:xfrm>
            <a:off x="9321823" y="1971980"/>
            <a:ext cx="2870177" cy="3765035"/>
          </a:xfrm>
          <a:prstGeom prst="rect">
            <a:avLst/>
          </a:prstGeom>
        </p:spPr>
      </p:pic>
    </p:spTree>
    <p:extLst>
      <p:ext uri="{BB962C8B-B14F-4D97-AF65-F5344CB8AC3E}">
        <p14:creationId xmlns:p14="http://schemas.microsoft.com/office/powerpoint/2010/main" val="1427424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33223" y="755960"/>
            <a:ext cx="8734778" cy="1155700"/>
          </a:xfrm>
        </p:spPr>
        <p:txBody>
          <a:bodyPr/>
          <a:lstStyle/>
          <a:p>
            <a:r>
              <a:rPr lang="en-US" sz="4800" b="1" dirty="0">
                <a:ea typeface="ＭＳ Ｐゴシック" pitchFamily="34" charset="-128"/>
              </a:rPr>
              <a:t>Opioid Conversion</a:t>
            </a:r>
            <a:endParaRPr lang="en-US" dirty="0">
              <a:ea typeface="ＭＳ Ｐゴシック" pitchFamily="34" charset="-128"/>
            </a:endParaRPr>
          </a:p>
        </p:txBody>
      </p:sp>
      <p:sp>
        <p:nvSpPr>
          <p:cNvPr id="27651" name="Rectangle 3"/>
          <p:cNvSpPr>
            <a:spLocks noGrp="1" noChangeArrowheads="1"/>
          </p:cNvSpPr>
          <p:nvPr>
            <p:ph type="body" idx="1"/>
          </p:nvPr>
        </p:nvSpPr>
        <p:spPr>
          <a:xfrm>
            <a:off x="1969518" y="1894508"/>
            <a:ext cx="8488620" cy="4152900"/>
          </a:xfrm>
        </p:spPr>
        <p:txBody>
          <a:bodyPr>
            <a:normAutofit fontScale="92500"/>
          </a:bodyPr>
          <a:lstStyle/>
          <a:p>
            <a:pPr>
              <a:spcBef>
                <a:spcPct val="0"/>
              </a:spcBef>
              <a:spcAft>
                <a:spcPct val="20000"/>
              </a:spcAft>
              <a:buClr>
                <a:srgbClr val="33CC33"/>
              </a:buClr>
              <a:buSzPct val="120000"/>
            </a:pPr>
            <a:r>
              <a:rPr lang="en-US" sz="2800" dirty="0">
                <a:ea typeface="ＭＳ Ｐゴシック" pitchFamily="34" charset="-128"/>
              </a:rPr>
              <a:t>Inadequate pain relief may reflect genetic variability in opioid responsiveness. Consider changing opioids.</a:t>
            </a:r>
          </a:p>
          <a:p>
            <a:pPr>
              <a:spcBef>
                <a:spcPct val="0"/>
              </a:spcBef>
              <a:spcAft>
                <a:spcPct val="20000"/>
              </a:spcAft>
              <a:buClr>
                <a:srgbClr val="33CC33"/>
              </a:buClr>
              <a:buSzPct val="120000"/>
            </a:pPr>
            <a:r>
              <a:rPr lang="en-US" sz="2800" dirty="0">
                <a:ea typeface="ＭＳ Ｐゴシック" pitchFamily="34" charset="-128"/>
              </a:rPr>
              <a:t>Conversion tables are only a guide.</a:t>
            </a:r>
          </a:p>
          <a:p>
            <a:pPr>
              <a:spcBef>
                <a:spcPct val="0"/>
              </a:spcBef>
              <a:spcAft>
                <a:spcPct val="20000"/>
              </a:spcAft>
              <a:buClr>
                <a:srgbClr val="33CC33"/>
              </a:buClr>
              <a:buSzPct val="120000"/>
            </a:pPr>
            <a:r>
              <a:rPr lang="en-US" sz="2800" dirty="0">
                <a:ea typeface="ＭＳ Ｐゴシック" pitchFamily="34" charset="-128"/>
              </a:rPr>
              <a:t>After calculating equipotent dose, initiate at 50%  while supplementing with previous drug as needed.</a:t>
            </a:r>
          </a:p>
          <a:p>
            <a:pPr>
              <a:spcBef>
                <a:spcPct val="0"/>
              </a:spcBef>
              <a:spcAft>
                <a:spcPct val="20000"/>
              </a:spcAft>
              <a:buClr>
                <a:srgbClr val="33CC33"/>
              </a:buClr>
              <a:buSzPct val="120000"/>
            </a:pPr>
            <a:r>
              <a:rPr lang="en-US" sz="2800" dirty="0">
                <a:ea typeface="ＭＳ Ｐゴシック" pitchFamily="34" charset="-128"/>
              </a:rPr>
              <a:t>Example: morphine: oxycodone = </a:t>
            </a:r>
            <a:r>
              <a:rPr lang="en-US" sz="2800" dirty="0" smtClean="0">
                <a:ea typeface="ＭＳ Ｐゴシック" pitchFamily="34" charset="-128"/>
              </a:rPr>
              <a:t>3:2.</a:t>
            </a:r>
          </a:p>
          <a:p>
            <a:pPr lvl="1">
              <a:spcBef>
                <a:spcPct val="0"/>
              </a:spcBef>
              <a:spcAft>
                <a:spcPct val="20000"/>
              </a:spcAft>
              <a:buClr>
                <a:srgbClr val="33CC33"/>
              </a:buClr>
              <a:buSzPct val="120000"/>
            </a:pPr>
            <a:r>
              <a:rPr lang="en-US" sz="2400" dirty="0" smtClean="0">
                <a:ea typeface="ＭＳ Ｐゴシック" pitchFamily="34" charset="-128"/>
              </a:rPr>
              <a:t> 60 </a:t>
            </a:r>
            <a:r>
              <a:rPr lang="en-US" sz="2400" dirty="0">
                <a:ea typeface="ＭＳ Ｐゴシック" pitchFamily="34" charset="-128"/>
              </a:rPr>
              <a:t>mg </a:t>
            </a:r>
            <a:r>
              <a:rPr lang="en-US" sz="2400" dirty="0" smtClean="0">
                <a:ea typeface="ＭＳ Ｐゴシック" pitchFamily="34" charset="-128"/>
              </a:rPr>
              <a:t>oxycodone is 90 MME (milligrams of morphine equivalent). </a:t>
            </a:r>
          </a:p>
          <a:p>
            <a:pPr>
              <a:spcBef>
                <a:spcPct val="0"/>
              </a:spcBef>
              <a:spcAft>
                <a:spcPct val="20000"/>
              </a:spcAft>
              <a:buClr>
                <a:srgbClr val="33CC33"/>
              </a:buClr>
              <a:buSzPct val="120000"/>
            </a:pPr>
            <a:r>
              <a:rPr lang="en-US" sz="1700" dirty="0" smtClean="0">
                <a:ea typeface="ＭＳ Ｐゴシック" pitchFamily="34" charset="-128"/>
                <a:hlinkClick r:id="rId2"/>
              </a:rPr>
              <a:t>https://www.uptodate.com/contents/search?search=opioid%20equivalence%20table&amp;sp=0&amp;searchType=PLAIN_TEXT&amp;source=USER_INPUT&amp;searchControl=TOP_PULLDOWN&amp;autoComplete=true</a:t>
            </a:r>
            <a:endParaRPr lang="en-US" sz="1700" dirty="0">
              <a:ea typeface="ＭＳ Ｐゴシック" pitchFamily="34" charset="-128"/>
            </a:endParaRP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2800" b="1" dirty="0">
              <a:ea typeface="ＭＳ Ｐゴシック" pitchFamily="34" charset="-128"/>
            </a:endParaRPr>
          </a:p>
          <a:p>
            <a:pPr>
              <a:spcBef>
                <a:spcPct val="0"/>
              </a:spcBef>
              <a:spcAft>
                <a:spcPct val="20000"/>
              </a:spcAft>
              <a:buClr>
                <a:srgbClr val="33CC33"/>
              </a:buClr>
              <a:buSzPct val="120000"/>
            </a:pPr>
            <a:endParaRPr lang="en-US" sz="3400" b="1" dirty="0">
              <a:ea typeface="ＭＳ Ｐゴシック" pitchFamily="34" charset="-128"/>
            </a:endParaRPr>
          </a:p>
        </p:txBody>
      </p:sp>
      <p:sp>
        <p:nvSpPr>
          <p:cNvPr id="27652"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390485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1117600"/>
            <a:ext cx="9420579" cy="1208088"/>
          </a:xfrm>
        </p:spPr>
        <p:txBody>
          <a:bodyPr>
            <a:normAutofit fontScale="90000"/>
          </a:bodyPr>
          <a:lstStyle/>
          <a:p>
            <a:pPr>
              <a:lnSpc>
                <a:spcPct val="85000"/>
              </a:lnSpc>
            </a:pPr>
            <a:r>
              <a:rPr lang="en-US" b="1" dirty="0">
                <a:ea typeface="ＭＳ Ｐゴシック" pitchFamily="34" charset="-128"/>
              </a:rPr>
              <a:t>Aberrant Drug-Taking Behaviors More Predictive of Addiction</a:t>
            </a:r>
          </a:p>
        </p:txBody>
      </p:sp>
      <p:sp>
        <p:nvSpPr>
          <p:cNvPr id="14339" name="Rectangle 3"/>
          <p:cNvSpPr>
            <a:spLocks noGrp="1" noChangeArrowheads="1"/>
          </p:cNvSpPr>
          <p:nvPr>
            <p:ph type="body" idx="1"/>
          </p:nvPr>
        </p:nvSpPr>
        <p:spPr>
          <a:xfrm>
            <a:off x="1066800" y="2590800"/>
            <a:ext cx="9649179" cy="3505200"/>
          </a:xfrm>
        </p:spPr>
        <p:txBody>
          <a:bodyPr>
            <a:normAutofit/>
          </a:bodyPr>
          <a:lstStyle/>
          <a:p>
            <a:pPr>
              <a:spcBef>
                <a:spcPct val="0"/>
              </a:spcBef>
              <a:spcAft>
                <a:spcPct val="20000"/>
              </a:spcAft>
              <a:buSzPct val="100000"/>
            </a:pPr>
            <a:r>
              <a:rPr lang="en-US" dirty="0">
                <a:ea typeface="ＭＳ Ｐゴシック" pitchFamily="34" charset="-128"/>
              </a:rPr>
              <a:t>Selling prescription drugs</a:t>
            </a:r>
          </a:p>
          <a:p>
            <a:pPr>
              <a:spcBef>
                <a:spcPct val="0"/>
              </a:spcBef>
              <a:spcAft>
                <a:spcPct val="20000"/>
              </a:spcAft>
              <a:buSzPct val="100000"/>
            </a:pPr>
            <a:r>
              <a:rPr lang="en-US" dirty="0">
                <a:ea typeface="ＭＳ Ｐゴシック" pitchFamily="34" charset="-128"/>
              </a:rPr>
              <a:t>Forging prescriptions</a:t>
            </a:r>
          </a:p>
          <a:p>
            <a:pPr>
              <a:spcBef>
                <a:spcPct val="0"/>
              </a:spcBef>
              <a:spcAft>
                <a:spcPct val="20000"/>
              </a:spcAft>
              <a:buSzPct val="100000"/>
            </a:pPr>
            <a:r>
              <a:rPr lang="en-US" dirty="0">
                <a:ea typeface="ＭＳ Ｐゴシック" pitchFamily="34" charset="-128"/>
              </a:rPr>
              <a:t>Stealing drugs</a:t>
            </a:r>
          </a:p>
          <a:p>
            <a:pPr>
              <a:spcBef>
                <a:spcPct val="0"/>
              </a:spcBef>
              <a:spcAft>
                <a:spcPct val="20000"/>
              </a:spcAft>
              <a:buSzPct val="100000"/>
            </a:pPr>
            <a:r>
              <a:rPr lang="en-US" dirty="0">
                <a:ea typeface="ＭＳ Ｐゴシック" pitchFamily="34" charset="-128"/>
              </a:rPr>
              <a:t>Frequent prescription “loss”</a:t>
            </a:r>
          </a:p>
          <a:p>
            <a:pPr>
              <a:spcBef>
                <a:spcPct val="0"/>
              </a:spcBef>
              <a:spcAft>
                <a:spcPct val="20000"/>
              </a:spcAft>
              <a:buSzPct val="100000"/>
            </a:pPr>
            <a:r>
              <a:rPr lang="en-US" dirty="0">
                <a:ea typeface="ＭＳ Ｐゴシック" pitchFamily="34" charset="-128"/>
              </a:rPr>
              <a:t>Injecting oral/topical formulations</a:t>
            </a:r>
          </a:p>
          <a:p>
            <a:pPr>
              <a:spcBef>
                <a:spcPct val="0"/>
              </a:spcBef>
              <a:spcAft>
                <a:spcPct val="20000"/>
              </a:spcAft>
              <a:buSzPct val="100000"/>
            </a:pPr>
            <a:r>
              <a:rPr lang="en-US" dirty="0">
                <a:ea typeface="ＭＳ Ｐゴシック" pitchFamily="34" charset="-128"/>
              </a:rPr>
              <a:t>Concurrent abuse of illicit drugs</a:t>
            </a:r>
          </a:p>
        </p:txBody>
      </p:sp>
      <p:sp>
        <p:nvSpPr>
          <p:cNvPr id="14340" name="Slide Number Placeholder 3"/>
          <p:cNvSpPr>
            <a:spLocks noGrp="1"/>
          </p:cNvSpPr>
          <p:nvPr>
            <p:ph type="sldNum" sz="quarter" idx="12"/>
          </p:nvPr>
        </p:nvSpPr>
        <p:spPr>
          <a:noFill/>
        </p:spPr>
        <p:txBody>
          <a:bodyPr/>
          <a:lstStyle/>
          <a:p>
            <a:fld id="{776436E7-579F-4085-84AE-F77C16754551}" type="slidenum">
              <a:rPr lang="en-US" smtClean="0"/>
              <a:pPr/>
              <a:t>52</a:t>
            </a:fld>
            <a:endParaRPr lang="en-US"/>
          </a:p>
        </p:txBody>
      </p:sp>
    </p:spTree>
    <p:extLst>
      <p:ext uri="{BB962C8B-B14F-4D97-AF65-F5344CB8AC3E}">
        <p14:creationId xmlns:p14="http://schemas.microsoft.com/office/powerpoint/2010/main" val="3050986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026620"/>
            <a:ext cx="11125200" cy="1246188"/>
          </a:xfrm>
        </p:spPr>
        <p:txBody>
          <a:bodyPr>
            <a:normAutofit fontScale="90000"/>
          </a:bodyPr>
          <a:lstStyle/>
          <a:p>
            <a:r>
              <a:rPr lang="en-US" sz="4800" b="1" dirty="0">
                <a:ea typeface="ＭＳ Ｐゴシック" pitchFamily="34" charset="-128"/>
              </a:rPr>
              <a:t>Aberrant Drug-Taking Behaviors</a:t>
            </a:r>
            <a:br>
              <a:rPr lang="en-US" sz="4800" b="1" dirty="0">
                <a:ea typeface="ＭＳ Ｐゴシック" pitchFamily="34" charset="-128"/>
              </a:rPr>
            </a:br>
            <a:r>
              <a:rPr lang="en-US" sz="4800" b="1" dirty="0">
                <a:ea typeface="ＭＳ Ｐゴシック" pitchFamily="34" charset="-128"/>
              </a:rPr>
              <a:t>Less Predictive of Addiction</a:t>
            </a:r>
            <a:endParaRPr lang="en-US" b="1" dirty="0">
              <a:ea typeface="ＭＳ Ｐゴシック" pitchFamily="34" charset="-128"/>
            </a:endParaRPr>
          </a:p>
        </p:txBody>
      </p:sp>
      <p:sp>
        <p:nvSpPr>
          <p:cNvPr id="13315" name="Rectangle 3"/>
          <p:cNvSpPr>
            <a:spLocks noGrp="1" noChangeArrowheads="1"/>
          </p:cNvSpPr>
          <p:nvPr>
            <p:ph type="body" idx="1"/>
          </p:nvPr>
        </p:nvSpPr>
        <p:spPr>
          <a:xfrm>
            <a:off x="990599" y="2699327"/>
            <a:ext cx="8887019" cy="2924175"/>
          </a:xfrm>
        </p:spPr>
        <p:txBody>
          <a:bodyPr>
            <a:normAutofit/>
          </a:bodyPr>
          <a:lstStyle/>
          <a:p>
            <a:pPr>
              <a:spcBef>
                <a:spcPct val="0"/>
              </a:spcBef>
              <a:spcAft>
                <a:spcPct val="20000"/>
              </a:spcAft>
              <a:buSzPct val="100000"/>
            </a:pPr>
            <a:r>
              <a:rPr lang="en-US" dirty="0">
                <a:ea typeface="ＭＳ Ｐゴシック" pitchFamily="34" charset="-128"/>
              </a:rPr>
              <a:t>Aggressive demand for more drug</a:t>
            </a:r>
          </a:p>
          <a:p>
            <a:pPr>
              <a:spcBef>
                <a:spcPct val="0"/>
              </a:spcBef>
              <a:spcAft>
                <a:spcPct val="20000"/>
              </a:spcAft>
              <a:buSzPct val="100000"/>
            </a:pPr>
            <a:r>
              <a:rPr lang="en-US" dirty="0">
                <a:ea typeface="ＭＳ Ｐゴシック" pitchFamily="34" charset="-128"/>
              </a:rPr>
              <a:t>Drug hoarding (e.g., obtaining drug from more than one source)</a:t>
            </a:r>
          </a:p>
          <a:p>
            <a:pPr>
              <a:spcBef>
                <a:spcPct val="0"/>
              </a:spcBef>
              <a:spcAft>
                <a:spcPct val="20000"/>
              </a:spcAft>
              <a:buSzPct val="100000"/>
            </a:pPr>
            <a:r>
              <a:rPr lang="en-US" dirty="0">
                <a:ea typeface="ＭＳ Ｐゴシック" pitchFamily="34" charset="-128"/>
              </a:rPr>
              <a:t>Unsanctioned dose escalation</a:t>
            </a:r>
          </a:p>
          <a:p>
            <a:pPr>
              <a:spcBef>
                <a:spcPct val="0"/>
              </a:spcBef>
              <a:spcAft>
                <a:spcPct val="20000"/>
              </a:spcAft>
              <a:buSzPct val="100000"/>
            </a:pPr>
            <a:r>
              <a:rPr lang="en-US" dirty="0">
                <a:ea typeface="ＭＳ Ｐゴシック" pitchFamily="34" charset="-128"/>
              </a:rPr>
              <a:t>Unapproved use of drug  </a:t>
            </a:r>
          </a:p>
        </p:txBody>
      </p:sp>
      <p:sp>
        <p:nvSpPr>
          <p:cNvPr id="13316" name="Slide Number Placeholder 3"/>
          <p:cNvSpPr>
            <a:spLocks noGrp="1"/>
          </p:cNvSpPr>
          <p:nvPr>
            <p:ph type="sldNum" sz="quarter" idx="12"/>
          </p:nvPr>
        </p:nvSpPr>
        <p:spPr>
          <a:noFill/>
        </p:spPr>
        <p:txBody>
          <a:bodyPr/>
          <a:lstStyle/>
          <a:p>
            <a:fld id="{2E1ED481-2312-4CC9-82D4-FE1C01EE1B84}" type="slidenum">
              <a:rPr lang="en-US" smtClean="0"/>
              <a:pPr/>
              <a:t>53</a:t>
            </a:fld>
            <a:endParaRPr lang="en-US"/>
          </a:p>
        </p:txBody>
      </p:sp>
    </p:spTree>
    <p:extLst>
      <p:ext uri="{BB962C8B-B14F-4D97-AF65-F5344CB8AC3E}">
        <p14:creationId xmlns:p14="http://schemas.microsoft.com/office/powerpoint/2010/main" val="3782987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1177560"/>
            <a:ext cx="8839200" cy="1208088"/>
          </a:xfrm>
        </p:spPr>
        <p:txBody>
          <a:bodyPr>
            <a:normAutofit fontScale="90000"/>
          </a:bodyPr>
          <a:lstStyle/>
          <a:p>
            <a:pPr>
              <a:lnSpc>
                <a:spcPct val="85000"/>
              </a:lnSpc>
            </a:pPr>
            <a:r>
              <a:rPr lang="en-US" b="1" dirty="0">
                <a:ea typeface="ＭＳ Ｐゴシック" pitchFamily="34" charset="-128"/>
              </a:rPr>
              <a:t>Differential Diagnosis of</a:t>
            </a:r>
            <a:br>
              <a:rPr lang="en-US" b="1" dirty="0">
                <a:ea typeface="ＭＳ Ｐゴシック" pitchFamily="34" charset="-128"/>
              </a:rPr>
            </a:br>
            <a:r>
              <a:rPr lang="en-US" b="1" dirty="0">
                <a:ea typeface="ＭＳ Ｐゴシック" pitchFamily="34" charset="-128"/>
              </a:rPr>
              <a:t> Aberrant Drug-Taking Behaviors </a:t>
            </a:r>
          </a:p>
        </p:txBody>
      </p:sp>
      <p:sp>
        <p:nvSpPr>
          <p:cNvPr id="16387" name="Rectangle 3"/>
          <p:cNvSpPr>
            <a:spLocks noGrp="1" noChangeArrowheads="1"/>
          </p:cNvSpPr>
          <p:nvPr>
            <p:ph type="body" idx="1"/>
          </p:nvPr>
        </p:nvSpPr>
        <p:spPr>
          <a:xfrm>
            <a:off x="1066800" y="2590800"/>
            <a:ext cx="8839200" cy="3200400"/>
          </a:xfrm>
        </p:spPr>
        <p:txBody>
          <a:bodyPr/>
          <a:lstStyle/>
          <a:p>
            <a:pPr>
              <a:spcBef>
                <a:spcPct val="0"/>
              </a:spcBef>
              <a:spcAft>
                <a:spcPct val="20000"/>
              </a:spcAft>
              <a:buSzPct val="100000"/>
            </a:pPr>
            <a:r>
              <a:rPr lang="en-US" sz="2800" dirty="0" smtClean="0">
                <a:ea typeface="ＭＳ Ｐゴシック" pitchFamily="34" charset="-128"/>
              </a:rPr>
              <a:t>SUD</a:t>
            </a:r>
            <a:endParaRPr lang="en-US" sz="2800" dirty="0">
              <a:ea typeface="ＭＳ Ｐゴシック" pitchFamily="34" charset="-128"/>
            </a:endParaRPr>
          </a:p>
          <a:p>
            <a:pPr>
              <a:spcBef>
                <a:spcPct val="0"/>
              </a:spcBef>
              <a:spcAft>
                <a:spcPct val="20000"/>
              </a:spcAft>
              <a:buSzPct val="100000"/>
            </a:pPr>
            <a:r>
              <a:rPr lang="en-US" sz="2800" dirty="0" smtClean="0">
                <a:ea typeface="ＭＳ Ｐゴシック" pitchFamily="34" charset="-128"/>
              </a:rPr>
              <a:t>“</a:t>
            </a:r>
            <a:r>
              <a:rPr lang="en-US" sz="2800" dirty="0" err="1" smtClean="0">
                <a:ea typeface="ＭＳ Ｐゴシック" pitchFamily="34" charset="-128"/>
              </a:rPr>
              <a:t>Pseudoaddiction</a:t>
            </a:r>
            <a:r>
              <a:rPr lang="en-US" sz="2800" dirty="0" smtClean="0">
                <a:ea typeface="ＭＳ Ｐゴシック" pitchFamily="34" charset="-128"/>
              </a:rPr>
              <a:t>” </a:t>
            </a:r>
            <a:r>
              <a:rPr lang="en-US" sz="2800" dirty="0">
                <a:ea typeface="ＭＳ Ｐゴシック" pitchFamily="34" charset="-128"/>
              </a:rPr>
              <a:t>[undertreated pain]</a:t>
            </a:r>
          </a:p>
          <a:p>
            <a:pPr>
              <a:spcBef>
                <a:spcPct val="0"/>
              </a:spcBef>
              <a:spcAft>
                <a:spcPct val="20000"/>
              </a:spcAft>
              <a:buSzPct val="100000"/>
            </a:pPr>
            <a:r>
              <a:rPr lang="en-US" sz="2800" dirty="0">
                <a:ea typeface="ＭＳ Ｐゴシック" pitchFamily="34" charset="-128"/>
              </a:rPr>
              <a:t>Other psychiatric </a:t>
            </a:r>
            <a:r>
              <a:rPr lang="en-US" sz="2800" dirty="0" smtClean="0">
                <a:ea typeface="ＭＳ Ｐゴシック" pitchFamily="34" charset="-128"/>
              </a:rPr>
              <a:t>diagnoses and personality disorders</a:t>
            </a:r>
            <a:endParaRPr lang="en-US" sz="2800" dirty="0">
              <a:ea typeface="ＭＳ Ｐゴシック" pitchFamily="34" charset="-128"/>
            </a:endParaRPr>
          </a:p>
          <a:p>
            <a:pPr>
              <a:spcBef>
                <a:spcPct val="0"/>
              </a:spcBef>
              <a:spcAft>
                <a:spcPct val="20000"/>
              </a:spcAft>
              <a:buSzPct val="100000"/>
            </a:pPr>
            <a:r>
              <a:rPr lang="en-US" sz="2800" dirty="0">
                <a:ea typeface="ＭＳ Ｐゴシック" pitchFamily="34" charset="-128"/>
              </a:rPr>
              <a:t>Criminal intent [diversion</a:t>
            </a:r>
            <a:r>
              <a:rPr lang="en-US" sz="2800" dirty="0" smtClean="0">
                <a:ea typeface="ＭＳ Ｐゴシック" pitchFamily="34" charset="-128"/>
              </a:rPr>
              <a:t>]</a:t>
            </a:r>
          </a:p>
          <a:p>
            <a:pPr>
              <a:spcBef>
                <a:spcPct val="0"/>
              </a:spcBef>
              <a:spcAft>
                <a:spcPct val="20000"/>
              </a:spcAft>
              <a:buSzPct val="100000"/>
            </a:pPr>
            <a:r>
              <a:rPr lang="en-US" sz="2800" dirty="0" smtClean="0">
                <a:ea typeface="ＭＳ Ｐゴシック" pitchFamily="34" charset="-128"/>
              </a:rPr>
              <a:t>They didn’t take the rules seriously</a:t>
            </a:r>
            <a:endParaRPr lang="en-US" sz="2800" dirty="0">
              <a:ea typeface="ＭＳ Ｐゴシック" pitchFamily="34" charset="-128"/>
            </a:endParaRPr>
          </a:p>
        </p:txBody>
      </p:sp>
      <p:sp>
        <p:nvSpPr>
          <p:cNvPr id="16388" name="Slide Number Placeholder 3"/>
          <p:cNvSpPr>
            <a:spLocks noGrp="1"/>
          </p:cNvSpPr>
          <p:nvPr>
            <p:ph type="sldNum" sz="quarter" idx="12"/>
          </p:nvPr>
        </p:nvSpPr>
        <p:spPr>
          <a:noFill/>
        </p:spPr>
        <p:txBody>
          <a:bodyPr/>
          <a:lstStyle/>
          <a:p>
            <a:fld id="{FE78FB13-BB6A-4D6E-A239-465A6F03979D}" type="slidenum">
              <a:rPr lang="en-US" smtClean="0"/>
              <a:pPr/>
              <a:t>54</a:t>
            </a:fld>
            <a:endParaRPr lang="en-US"/>
          </a:p>
        </p:txBody>
      </p:sp>
    </p:spTree>
    <p:extLst>
      <p:ext uri="{BB962C8B-B14F-4D97-AF65-F5344CB8AC3E}">
        <p14:creationId xmlns:p14="http://schemas.microsoft.com/office/powerpoint/2010/main" val="3021087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379" b="6250"/>
          <a:stretch/>
        </p:blipFill>
        <p:spPr bwMode="auto">
          <a:xfrm>
            <a:off x="1625964" y="1295400"/>
            <a:ext cx="8788062" cy="55270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66019" y="3686176"/>
            <a:ext cx="1133763" cy="3057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prstClr val="white"/>
                </a:solidFill>
                <a:latin typeface="Calibri"/>
              </a:rPr>
              <a:t>Provider Names</a:t>
            </a:r>
          </a:p>
        </p:txBody>
      </p:sp>
      <p:sp>
        <p:nvSpPr>
          <p:cNvPr id="3" name="Title 2"/>
          <p:cNvSpPr>
            <a:spLocks noGrp="1"/>
          </p:cNvSpPr>
          <p:nvPr>
            <p:ph type="title"/>
          </p:nvPr>
        </p:nvSpPr>
        <p:spPr>
          <a:xfrm>
            <a:off x="1905195" y="381000"/>
            <a:ext cx="8229600" cy="1143000"/>
          </a:xfrm>
        </p:spPr>
        <p:txBody>
          <a:bodyPr anchor="b">
            <a:normAutofit/>
          </a:bodyPr>
          <a:lstStyle/>
          <a:p>
            <a:pPr algn="l"/>
            <a:r>
              <a:rPr lang="en-US" sz="3600" dirty="0"/>
              <a:t>Opioid Management Dashboard</a:t>
            </a:r>
          </a:p>
        </p:txBody>
      </p:sp>
    </p:spTree>
    <p:extLst>
      <p:ext uri="{BB962C8B-B14F-4D97-AF65-F5344CB8AC3E}">
        <p14:creationId xmlns:p14="http://schemas.microsoft.com/office/powerpoint/2010/main" val="200826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338" y="2906713"/>
            <a:ext cx="10363200" cy="1362075"/>
          </a:xfrm>
        </p:spPr>
        <p:txBody>
          <a:bodyPr/>
          <a:lstStyle/>
          <a:p>
            <a:pPr algn="ctr"/>
            <a:r>
              <a:rPr lang="en-US" dirty="0" smtClean="0"/>
              <a:t>The dreaded (and common) opioid “legacy” patient</a:t>
            </a:r>
            <a:endParaRPr lang="en-US"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2442091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Most patients who take chronic opioids are not abusing them</a:t>
            </a:r>
          </a:p>
          <a:p>
            <a:pPr lvl="1"/>
            <a:r>
              <a:rPr lang="en-US" dirty="0" smtClean="0"/>
              <a:t>Though many of them are “taking them for the wrong reason”</a:t>
            </a:r>
          </a:p>
          <a:p>
            <a:pPr lvl="1"/>
            <a:r>
              <a:rPr lang="en-US" dirty="0" smtClean="0"/>
              <a:t>But initial patients for “continuation” of opioid treatment are much less likely to be acting in good faith than an average chronic pain patient on opioids</a:t>
            </a:r>
          </a:p>
          <a:p>
            <a:r>
              <a:rPr lang="en-US" dirty="0" smtClean="0"/>
              <a:t>Different attitude for where they’ve come from?</a:t>
            </a:r>
          </a:p>
          <a:p>
            <a:pPr lvl="1"/>
            <a:r>
              <a:rPr lang="en-US" dirty="0" smtClean="0"/>
              <a:t>Your respected, reasonable work colleague retires and you absorb some of her panel</a:t>
            </a:r>
          </a:p>
          <a:p>
            <a:pPr lvl="1"/>
            <a:r>
              <a:rPr lang="en-US" dirty="0" smtClean="0"/>
              <a:t>Patient is discharged after 1 year in an ECF after a train crash.  No prior medical care </a:t>
            </a:r>
          </a:p>
          <a:p>
            <a:pPr lvl="1"/>
            <a:r>
              <a:rPr lang="en-US" dirty="0" smtClean="0"/>
              <a:t>A local provider known as “Doctor </a:t>
            </a:r>
            <a:r>
              <a:rPr lang="en-US" dirty="0" err="1" smtClean="0"/>
              <a:t>Feelgood</a:t>
            </a:r>
            <a:r>
              <a:rPr lang="en-US" dirty="0" smtClean="0"/>
              <a:t>” got arrested, has lost his license to practice and all of his patients on high dose opioids are seeking new prescribers</a:t>
            </a:r>
          </a:p>
          <a:p>
            <a:r>
              <a:rPr lang="en-US" dirty="0" smtClean="0"/>
              <a:t>Expect this to be a long visit</a:t>
            </a:r>
          </a:p>
          <a:p>
            <a:pPr lvl="1"/>
            <a:r>
              <a:rPr lang="en-US" dirty="0" smtClean="0"/>
              <a:t>But if the patient seems to be intentionally dragging the visit out, recognize that as a strategy of those who are not acting in good faith to get the med they expect</a:t>
            </a:r>
          </a:p>
          <a:p>
            <a:pPr marL="457200" lvl="1" indent="0">
              <a:buNone/>
            </a:pPr>
            <a:endParaRPr lang="en-US" dirty="0" smtClean="0"/>
          </a:p>
          <a:p>
            <a:pPr lvl="1"/>
            <a:endParaRPr lang="en-US" dirty="0"/>
          </a:p>
        </p:txBody>
      </p:sp>
      <p:sp>
        <p:nvSpPr>
          <p:cNvPr id="3" name="Title 2"/>
          <p:cNvSpPr>
            <a:spLocks noGrp="1"/>
          </p:cNvSpPr>
          <p:nvPr>
            <p:ph type="ctrTitle"/>
          </p:nvPr>
        </p:nvSpPr>
        <p:spPr/>
        <p:txBody>
          <a:bodyPr/>
          <a:lstStyle/>
          <a:p>
            <a:pPr algn="ctr"/>
            <a:r>
              <a:rPr lang="en-US" dirty="0" smtClean="0"/>
              <a:t>Opioid legacy patients: early sorting/general approach</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129576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4857"/>
            <a:ext cx="10972800" cy="1009143"/>
          </a:xfrm>
        </p:spPr>
        <p:txBody>
          <a:bodyPr>
            <a:normAutofit/>
          </a:bodyPr>
          <a:lstStyle/>
          <a:p>
            <a:r>
              <a:rPr lang="en-US" dirty="0" smtClean="0"/>
              <a:t>First visit: don’t get behind!   </a:t>
            </a:r>
            <a:endParaRPr lang="en-US" sz="3100" dirty="0"/>
          </a:p>
        </p:txBody>
      </p:sp>
      <p:sp>
        <p:nvSpPr>
          <p:cNvPr id="3" name="Content Placeholder 2"/>
          <p:cNvSpPr>
            <a:spLocks noGrp="1"/>
          </p:cNvSpPr>
          <p:nvPr>
            <p:ph idx="1"/>
          </p:nvPr>
        </p:nvSpPr>
        <p:spPr>
          <a:xfrm>
            <a:off x="609600" y="1371600"/>
            <a:ext cx="11125200" cy="4824305"/>
          </a:xfrm>
        </p:spPr>
        <p:txBody>
          <a:bodyPr>
            <a:normAutofit fontScale="92500" lnSpcReduction="10000"/>
          </a:bodyPr>
          <a:lstStyle/>
          <a:p>
            <a:r>
              <a:rPr lang="en-US" dirty="0" smtClean="0"/>
              <a:t>Who was the last prescriber? </a:t>
            </a:r>
            <a:endParaRPr lang="en-US" dirty="0"/>
          </a:p>
          <a:p>
            <a:pPr lvl="1"/>
            <a:r>
              <a:rPr lang="en-US" dirty="0" smtClean="0"/>
              <a:t>Will last prescriber keep prescribing until your evaluation is complete? </a:t>
            </a:r>
          </a:p>
          <a:p>
            <a:pPr lvl="1"/>
            <a:r>
              <a:rPr lang="en-US" dirty="0" smtClean="0"/>
              <a:t>Why are they changing? </a:t>
            </a:r>
          </a:p>
          <a:p>
            <a:pPr lvl="2"/>
            <a:r>
              <a:rPr lang="en-US" dirty="0" smtClean="0"/>
              <a:t>Get a clear story/</a:t>
            </a:r>
            <a:r>
              <a:rPr lang="en-US" dirty="0"/>
              <a:t> Use quotation marks. </a:t>
            </a:r>
            <a:endParaRPr lang="en-US" dirty="0" smtClean="0"/>
          </a:p>
          <a:p>
            <a:pPr lvl="1"/>
            <a:r>
              <a:rPr lang="en-US" dirty="0" smtClean="0"/>
              <a:t>Ask them what they are still taking, whether they use drugs, have a </a:t>
            </a:r>
            <a:r>
              <a:rPr lang="en-US" dirty="0" err="1" smtClean="0"/>
              <a:t>hx</a:t>
            </a:r>
            <a:r>
              <a:rPr lang="en-US" dirty="0" smtClean="0"/>
              <a:t> of SUD,  how they use alcohol, what they took today, yesterday</a:t>
            </a:r>
          </a:p>
          <a:p>
            <a:pPr lvl="2"/>
            <a:r>
              <a:rPr lang="en-US" dirty="0" smtClean="0"/>
              <a:t>Make sure they are clear and chart it.</a:t>
            </a:r>
          </a:p>
          <a:p>
            <a:pPr lvl="2"/>
            <a:r>
              <a:rPr lang="en-US" dirty="0" smtClean="0"/>
              <a:t>Use normalizing questions: “when did you last use marijuana, cocaine, or heroin?”</a:t>
            </a:r>
          </a:p>
          <a:p>
            <a:pPr lvl="1"/>
            <a:r>
              <a:rPr lang="en-US" sz="3000" b="1" u="sng" dirty="0" smtClean="0"/>
              <a:t>Get a </a:t>
            </a:r>
            <a:r>
              <a:rPr lang="en-US" sz="3000" b="1" u="sng" dirty="0" err="1" smtClean="0"/>
              <a:t>tox</a:t>
            </a:r>
            <a:r>
              <a:rPr lang="en-US" sz="3000" b="1" u="sng" dirty="0" smtClean="0"/>
              <a:t> screen</a:t>
            </a:r>
            <a:r>
              <a:rPr lang="en-US" dirty="0" smtClean="0"/>
              <a:t>.  </a:t>
            </a:r>
          </a:p>
          <a:p>
            <a:pPr lvl="2"/>
            <a:r>
              <a:rPr lang="en-US" dirty="0" smtClean="0"/>
              <a:t>Yes…get a </a:t>
            </a:r>
            <a:r>
              <a:rPr lang="en-US" dirty="0" err="1" smtClean="0"/>
              <a:t>tox</a:t>
            </a:r>
            <a:r>
              <a:rPr lang="en-US" dirty="0" smtClean="0"/>
              <a:t> screen at the first visit</a:t>
            </a:r>
          </a:p>
          <a:p>
            <a:pPr lvl="2"/>
            <a:r>
              <a:rPr lang="en-US" dirty="0" smtClean="0"/>
              <a:t>Yes…even if you are not prescribing</a:t>
            </a:r>
          </a:p>
          <a:p>
            <a:pPr lvl="2"/>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2820269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first visit actions for legacy patients</a:t>
            </a:r>
            <a:endParaRPr lang="en-US" dirty="0"/>
          </a:p>
        </p:txBody>
      </p:sp>
      <p:sp>
        <p:nvSpPr>
          <p:cNvPr id="3" name="Content Placeholder 2"/>
          <p:cNvSpPr>
            <a:spLocks noGrp="1"/>
          </p:cNvSpPr>
          <p:nvPr>
            <p:ph idx="1"/>
          </p:nvPr>
        </p:nvSpPr>
        <p:spPr/>
        <p:txBody>
          <a:bodyPr/>
          <a:lstStyle/>
          <a:p>
            <a:r>
              <a:rPr lang="en-US" dirty="0" smtClean="0"/>
              <a:t>Have them sign an ROI for last regular prescriber and anybody else you think might be helpful</a:t>
            </a:r>
          </a:p>
          <a:p>
            <a:pPr lvl="1"/>
            <a:r>
              <a:rPr lang="en-US" b="1" dirty="0" smtClean="0"/>
              <a:t>Call that person!  Soon!</a:t>
            </a:r>
          </a:p>
          <a:p>
            <a:pPr lvl="1"/>
            <a:r>
              <a:rPr lang="en-US" dirty="0" smtClean="0"/>
              <a:t>Have the provider specifically confirm or refute the patient’s story</a:t>
            </a:r>
          </a:p>
          <a:p>
            <a:r>
              <a:rPr lang="en-US" dirty="0" smtClean="0"/>
              <a:t>Follow all standard policies mentioned earlier</a:t>
            </a:r>
          </a:p>
          <a:p>
            <a:r>
              <a:rPr lang="en-US" dirty="0" smtClean="0"/>
              <a:t>“We do not prescribe controlled substances here at CHC on the first visit”</a:t>
            </a:r>
          </a:p>
          <a:p>
            <a:pPr lvl="1"/>
            <a:r>
              <a:rPr lang="en-US" dirty="0" smtClean="0"/>
              <a:t>But be willing to break your policy when clinically warranted</a:t>
            </a:r>
            <a:endParaRPr lang="en-US" dirty="0"/>
          </a:p>
        </p:txBody>
      </p:sp>
    </p:spTree>
    <p:extLst>
      <p:ext uri="{BB962C8B-B14F-4D97-AF65-F5344CB8AC3E}">
        <p14:creationId xmlns:p14="http://schemas.microsoft.com/office/powerpoint/2010/main" val="3925633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93626" y="1419535"/>
            <a:ext cx="8030148" cy="1157288"/>
          </a:xfrm>
        </p:spPr>
        <p:txBody>
          <a:bodyPr>
            <a:normAutofit fontScale="90000"/>
          </a:bodyPr>
          <a:lstStyle/>
          <a:p>
            <a:r>
              <a:rPr lang="en-US" sz="4800" b="1" dirty="0">
                <a:ea typeface="ＭＳ Ｐゴシック" pitchFamily="34" charset="-128"/>
                <a:cs typeface="Times" pitchFamily="-110" charset="0"/>
              </a:rPr>
              <a:t>Opioid Use Disorder is Characterized by:</a:t>
            </a:r>
            <a:br>
              <a:rPr lang="en-US" sz="4800" b="1" dirty="0">
                <a:ea typeface="ＭＳ Ｐゴシック" pitchFamily="34" charset="-128"/>
                <a:cs typeface="Times" pitchFamily="-110" charset="0"/>
              </a:rPr>
            </a:br>
            <a:endParaRPr lang="en-US" b="1" dirty="0">
              <a:ea typeface="ＭＳ Ｐゴシック" pitchFamily="34" charset="-128"/>
              <a:cs typeface="Times" pitchFamily="-110" charset="0"/>
            </a:endParaRPr>
          </a:p>
        </p:txBody>
      </p:sp>
      <p:sp>
        <p:nvSpPr>
          <p:cNvPr id="13315" name="Rectangle 3"/>
          <p:cNvSpPr>
            <a:spLocks noGrp="1" noChangeArrowheads="1"/>
          </p:cNvSpPr>
          <p:nvPr>
            <p:ph type="body" idx="1"/>
          </p:nvPr>
        </p:nvSpPr>
        <p:spPr>
          <a:xfrm>
            <a:off x="2325512" y="2432853"/>
            <a:ext cx="7622822" cy="3827462"/>
          </a:xfrm>
        </p:spPr>
        <p:txBody>
          <a:bodyPr/>
          <a:lstStyle/>
          <a:p>
            <a:pPr>
              <a:spcBef>
                <a:spcPct val="0"/>
              </a:spcBef>
              <a:spcAft>
                <a:spcPct val="20000"/>
              </a:spcAft>
              <a:buClr>
                <a:srgbClr val="33CC33"/>
              </a:buClr>
              <a:buSzPct val="120000"/>
            </a:pPr>
            <a:r>
              <a:rPr lang="en-US" sz="3400" dirty="0">
                <a:ea typeface="ＭＳ Ｐゴシック" pitchFamily="34" charset="-128"/>
              </a:rPr>
              <a:t>Loss of control (compulsive use)</a:t>
            </a:r>
          </a:p>
          <a:p>
            <a:pPr>
              <a:spcBef>
                <a:spcPct val="0"/>
              </a:spcBef>
              <a:spcAft>
                <a:spcPct val="20000"/>
              </a:spcAft>
              <a:buClr>
                <a:srgbClr val="33CC33"/>
              </a:buClr>
              <a:buSzPct val="120000"/>
            </a:pPr>
            <a:r>
              <a:rPr lang="en-US" sz="3400" dirty="0">
                <a:ea typeface="ＭＳ Ｐゴシック" pitchFamily="34" charset="-128"/>
              </a:rPr>
              <a:t>Continuation despite adverse consequences</a:t>
            </a:r>
          </a:p>
          <a:p>
            <a:pPr>
              <a:spcBef>
                <a:spcPct val="0"/>
              </a:spcBef>
              <a:spcAft>
                <a:spcPct val="20000"/>
              </a:spcAft>
              <a:buClr>
                <a:srgbClr val="33CC33"/>
              </a:buClr>
              <a:buSzPct val="120000"/>
            </a:pPr>
            <a:r>
              <a:rPr lang="en-US" sz="3400" dirty="0">
                <a:ea typeface="ＭＳ Ｐゴシック" pitchFamily="34" charset="-128"/>
              </a:rPr>
              <a:t>Obsession or preoccupation with obtaining and using the substance.</a:t>
            </a:r>
          </a:p>
          <a:p>
            <a:pPr>
              <a:spcBef>
                <a:spcPct val="0"/>
              </a:spcBef>
              <a:spcAft>
                <a:spcPct val="20000"/>
              </a:spcAft>
              <a:buClr>
                <a:srgbClr val="33CC33"/>
              </a:buClr>
              <a:buSzPct val="120000"/>
              <a:buNone/>
            </a:pPr>
            <a:r>
              <a:rPr lang="en-US" sz="1800" dirty="0">
                <a:ea typeface="ＭＳ Ｐゴシック" pitchFamily="34" charset="-128"/>
              </a:rPr>
              <a:t>				Adapted from DSM V, 2013, p. 541, “Opioid Use Disorder.”</a:t>
            </a:r>
            <a:endParaRPr lang="en-US" sz="3400" dirty="0">
              <a:ea typeface="ＭＳ Ｐゴシック" pitchFamily="34" charset="-128"/>
            </a:endParaRPr>
          </a:p>
        </p:txBody>
      </p:sp>
      <p:sp>
        <p:nvSpPr>
          <p:cNvPr id="13316"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4195941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patient: continued</a:t>
            </a:r>
            <a:endParaRPr lang="en-US" dirty="0"/>
          </a:p>
        </p:txBody>
      </p:sp>
      <p:sp>
        <p:nvSpPr>
          <p:cNvPr id="3" name="Content Placeholder 2"/>
          <p:cNvSpPr>
            <a:spLocks noGrp="1"/>
          </p:cNvSpPr>
          <p:nvPr>
            <p:ph idx="1"/>
          </p:nvPr>
        </p:nvSpPr>
        <p:spPr>
          <a:xfrm>
            <a:off x="609600" y="1503688"/>
            <a:ext cx="10972800" cy="4525963"/>
          </a:xfrm>
        </p:spPr>
        <p:txBody>
          <a:bodyPr>
            <a:normAutofit fontScale="92500" lnSpcReduction="20000"/>
          </a:bodyPr>
          <a:lstStyle/>
          <a:p>
            <a:r>
              <a:rPr lang="en-US" dirty="0" smtClean="0"/>
              <a:t>What are we looking for?</a:t>
            </a:r>
          </a:p>
          <a:p>
            <a:pPr lvl="1"/>
            <a:r>
              <a:rPr lang="en-US" dirty="0" smtClean="0"/>
              <a:t>Lies</a:t>
            </a:r>
          </a:p>
          <a:p>
            <a:pPr lvl="2"/>
            <a:r>
              <a:rPr lang="en-US" dirty="0" smtClean="0"/>
              <a:t>You will find them quickly in half of these patients.</a:t>
            </a:r>
          </a:p>
          <a:p>
            <a:pPr lvl="1"/>
            <a:r>
              <a:rPr lang="en-US" dirty="0" smtClean="0"/>
              <a:t>Half truths/misrepresentations</a:t>
            </a:r>
          </a:p>
          <a:p>
            <a:pPr lvl="1"/>
            <a:r>
              <a:rPr lang="en-US" dirty="0" smtClean="0"/>
              <a:t>Inconsistencies</a:t>
            </a:r>
          </a:p>
          <a:p>
            <a:pPr lvl="1"/>
            <a:r>
              <a:rPr lang="en-US" dirty="0" smtClean="0"/>
              <a:t>History of abusive behavior</a:t>
            </a:r>
          </a:p>
          <a:p>
            <a:pPr lvl="1"/>
            <a:r>
              <a:rPr lang="en-US" dirty="0" smtClean="0"/>
              <a:t>Patient responses to being asked for </a:t>
            </a:r>
            <a:r>
              <a:rPr lang="en-US" dirty="0" err="1" smtClean="0"/>
              <a:t>utox</a:t>
            </a:r>
            <a:r>
              <a:rPr lang="en-US" dirty="0" smtClean="0"/>
              <a:t>/ROI, changing of story when realizing they will be caught</a:t>
            </a:r>
          </a:p>
          <a:p>
            <a:pPr lvl="2"/>
            <a:r>
              <a:rPr lang="en-US" dirty="0" smtClean="0"/>
              <a:t>“I </a:t>
            </a:r>
            <a:r>
              <a:rPr lang="en-US" dirty="0" err="1" smtClean="0"/>
              <a:t>gotta</a:t>
            </a:r>
            <a:r>
              <a:rPr lang="en-US" dirty="0" smtClean="0"/>
              <a:t> tell the truth doc, I’ve never done cocaine but I rubbed some on my sore tooth yesterday and this urine might show a little bit”</a:t>
            </a:r>
          </a:p>
          <a:p>
            <a:pPr lvl="2"/>
            <a:r>
              <a:rPr lang="en-US" dirty="0" smtClean="0"/>
              <a:t>Anger/Threats/accusations of racism, incompetence and malfeasance/begging/negotiating/manipulating</a:t>
            </a:r>
          </a:p>
          <a:p>
            <a:pPr lvl="1"/>
            <a:endParaRPr lang="en-US" dirty="0"/>
          </a:p>
        </p:txBody>
      </p:sp>
    </p:spTree>
    <p:extLst>
      <p:ext uri="{BB962C8B-B14F-4D97-AF65-F5344CB8AC3E}">
        <p14:creationId xmlns:p14="http://schemas.microsoft.com/office/powerpoint/2010/main" val="2576932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680" y="971860"/>
            <a:ext cx="8153400" cy="884238"/>
          </a:xfrm>
        </p:spPr>
        <p:txBody>
          <a:bodyPr>
            <a:normAutofit/>
          </a:bodyPr>
          <a:lstStyle/>
          <a:p>
            <a:r>
              <a:rPr lang="en-US" dirty="0" smtClean="0"/>
              <a:t>When you suspect diversion</a:t>
            </a:r>
            <a:endParaRPr lang="en-US" dirty="0"/>
          </a:p>
        </p:txBody>
      </p:sp>
      <p:sp>
        <p:nvSpPr>
          <p:cNvPr id="3" name="Content Placeholder 2"/>
          <p:cNvSpPr>
            <a:spLocks noGrp="1"/>
          </p:cNvSpPr>
          <p:nvPr>
            <p:ph idx="1"/>
          </p:nvPr>
        </p:nvSpPr>
        <p:spPr>
          <a:xfrm>
            <a:off x="2514600" y="2408238"/>
            <a:ext cx="6934200" cy="4525963"/>
          </a:xfrm>
        </p:spPr>
        <p:txBody>
          <a:bodyPr/>
          <a:lstStyle/>
          <a:p>
            <a:pPr>
              <a:buNone/>
            </a:pPr>
            <a:r>
              <a:rPr lang="en-US" dirty="0" smtClean="0"/>
              <a:t>                             </a:t>
            </a:r>
          </a:p>
          <a:p>
            <a:pPr>
              <a:buNone/>
            </a:pPr>
            <a:endParaRPr lang="en-US" dirty="0" smtClean="0"/>
          </a:p>
          <a:p>
            <a:pPr>
              <a:buNone/>
            </a:pPr>
            <a:r>
              <a:rPr lang="en-US" dirty="0" smtClean="0"/>
              <a:t>				     </a:t>
            </a:r>
            <a:r>
              <a:rPr lang="en-US" sz="1600" dirty="0"/>
              <a:t> </a:t>
            </a:r>
          </a:p>
        </p:txBody>
      </p:sp>
      <p:pic>
        <p:nvPicPr>
          <p:cNvPr id="1026" name="Picture 2" descr="C:\Users\bdavis\AppData\Local\Microsoft\Windows\Temporary Internet Files\Content.IE5\XMWOT6PN\Traffic_Sign_GR_-_KOK_2009_-_R-2.svg[1].png"/>
          <p:cNvPicPr>
            <a:picLocks noChangeAspect="1" noChangeArrowheads="1"/>
          </p:cNvPicPr>
          <p:nvPr/>
        </p:nvPicPr>
        <p:blipFill>
          <a:blip r:embed="rId2" cstate="print"/>
          <a:srcRect/>
          <a:stretch>
            <a:fillRect/>
          </a:stretch>
        </p:blipFill>
        <p:spPr bwMode="auto">
          <a:xfrm>
            <a:off x="4042351" y="2092380"/>
            <a:ext cx="3898311" cy="3924300"/>
          </a:xfrm>
          <a:prstGeom prst="rect">
            <a:avLst/>
          </a:prstGeom>
          <a:noFill/>
        </p:spPr>
      </p:pic>
    </p:spTree>
    <p:extLst>
      <p:ext uri="{BB962C8B-B14F-4D97-AF65-F5344CB8AC3E}">
        <p14:creationId xmlns:p14="http://schemas.microsoft.com/office/powerpoint/2010/main" val="28357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iterate type="lt">
                                    <p:tmPct val="0"/>
                                  </p:iterate>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809" y="830261"/>
            <a:ext cx="8877782" cy="884238"/>
          </a:xfrm>
        </p:spPr>
        <p:txBody>
          <a:bodyPr>
            <a:normAutofit fontScale="90000"/>
          </a:bodyPr>
          <a:lstStyle/>
          <a:p>
            <a:r>
              <a:rPr lang="en-US" dirty="0" smtClean="0"/>
              <a:t>When you suspect substance use d/o, or</a:t>
            </a:r>
            <a:br>
              <a:rPr lang="en-US" dirty="0" smtClean="0"/>
            </a:br>
            <a:r>
              <a:rPr lang="en-US" dirty="0" smtClean="0"/>
              <a:t>When risk of accidental poisoning is high</a:t>
            </a:r>
            <a:endParaRPr lang="en-US" dirty="0"/>
          </a:p>
        </p:txBody>
      </p:sp>
      <p:sp>
        <p:nvSpPr>
          <p:cNvPr id="3" name="Content Placeholder 2"/>
          <p:cNvSpPr>
            <a:spLocks noGrp="1"/>
          </p:cNvSpPr>
          <p:nvPr>
            <p:ph idx="1"/>
          </p:nvPr>
        </p:nvSpPr>
        <p:spPr>
          <a:xfrm>
            <a:off x="2514600" y="2408238"/>
            <a:ext cx="6934200" cy="4525963"/>
          </a:xfrm>
        </p:spPr>
        <p:txBody>
          <a:bodyPr/>
          <a:lstStyle/>
          <a:p>
            <a:pPr>
              <a:buNone/>
            </a:pPr>
            <a:r>
              <a:rPr lang="en-US" dirty="0" smtClean="0"/>
              <a:t>                             </a:t>
            </a:r>
          </a:p>
          <a:p>
            <a:pPr>
              <a:buNone/>
            </a:pPr>
            <a:endParaRPr lang="en-US" dirty="0" smtClean="0"/>
          </a:p>
          <a:p>
            <a:pPr>
              <a:buNone/>
            </a:pPr>
            <a:r>
              <a:rPr lang="en-US" dirty="0" smtClean="0"/>
              <a:t>				     </a:t>
            </a:r>
            <a:r>
              <a:rPr lang="en-US" sz="1600" dirty="0"/>
              <a:t> </a:t>
            </a:r>
          </a:p>
        </p:txBody>
      </p:sp>
      <p:pic>
        <p:nvPicPr>
          <p:cNvPr id="1026" name="Picture 2" descr="C:\Users\bdavis\AppData\Local\Microsoft\Windows\Temporary Internet Files\Content.IE5\XMWOT6PN\Traffic_Sign_GR_-_KOK_2009_-_R-2.svg[1].png"/>
          <p:cNvPicPr>
            <a:picLocks noChangeAspect="1" noChangeArrowheads="1"/>
          </p:cNvPicPr>
          <p:nvPr/>
        </p:nvPicPr>
        <p:blipFill>
          <a:blip r:embed="rId2" cstate="print">
            <a:lum bright="70000" contrast="-70000"/>
          </a:blip>
          <a:srcRect/>
          <a:stretch>
            <a:fillRect/>
          </a:stretch>
        </p:blipFill>
        <p:spPr bwMode="auto">
          <a:xfrm>
            <a:off x="4267201" y="2362200"/>
            <a:ext cx="3898311" cy="3924300"/>
          </a:xfrm>
          <a:prstGeom prst="rect">
            <a:avLst/>
          </a:prstGeom>
          <a:noFill/>
        </p:spPr>
      </p:pic>
      <p:sp>
        <p:nvSpPr>
          <p:cNvPr id="5" name="TextBox 4"/>
          <p:cNvSpPr txBox="1"/>
          <p:nvPr/>
        </p:nvSpPr>
        <p:spPr>
          <a:xfrm>
            <a:off x="2046157" y="2000637"/>
            <a:ext cx="7402643" cy="4647426"/>
          </a:xfrm>
          <a:prstGeom prst="rect">
            <a:avLst/>
          </a:prstGeom>
          <a:noFill/>
        </p:spPr>
        <p:txBody>
          <a:bodyPr wrap="square" rtlCol="0">
            <a:spAutoFit/>
          </a:bodyPr>
          <a:lstStyle/>
          <a:p>
            <a:pPr>
              <a:spcBef>
                <a:spcPts val="1200"/>
              </a:spcBef>
              <a:buFont typeface="Arial" pitchFamily="34" charset="0"/>
              <a:buChar char="•"/>
            </a:pPr>
            <a:r>
              <a:rPr lang="en-US" sz="3200" dirty="0"/>
              <a:t> </a:t>
            </a:r>
            <a:r>
              <a:rPr lang="en-US" sz="3200" dirty="0" err="1" smtClean="0"/>
              <a:t>Narcan</a:t>
            </a:r>
            <a:endParaRPr lang="en-US" sz="3200" dirty="0" smtClean="0"/>
          </a:p>
          <a:p>
            <a:pPr>
              <a:spcBef>
                <a:spcPts val="1200"/>
              </a:spcBef>
              <a:buFont typeface="Arial" pitchFamily="34" charset="0"/>
              <a:buChar char="•"/>
            </a:pPr>
            <a:r>
              <a:rPr lang="en-US" sz="3200" dirty="0" smtClean="0"/>
              <a:t> Stop </a:t>
            </a:r>
            <a:r>
              <a:rPr lang="en-US" sz="3200" dirty="0"/>
              <a:t>prescribing controlled substances</a:t>
            </a:r>
          </a:p>
          <a:p>
            <a:pPr>
              <a:spcBef>
                <a:spcPts val="1200"/>
              </a:spcBef>
              <a:buFont typeface="Arial" pitchFamily="34" charset="0"/>
              <a:buChar char="•"/>
            </a:pPr>
            <a:r>
              <a:rPr lang="en-US" sz="3200" dirty="0"/>
              <a:t> Refer to addiction medicine/BH</a:t>
            </a:r>
          </a:p>
          <a:p>
            <a:pPr marL="231775" indent="-231775">
              <a:spcBef>
                <a:spcPts val="1200"/>
              </a:spcBef>
              <a:buFont typeface="Arial" pitchFamily="34" charset="0"/>
              <a:buChar char="•"/>
            </a:pPr>
            <a:r>
              <a:rPr lang="en-US" sz="3200" dirty="0"/>
              <a:t>Halt active pain treatment until addiction and/or behavioral health treatment is established and pt is </a:t>
            </a:r>
            <a:r>
              <a:rPr lang="en-US" sz="3200" dirty="0" smtClean="0"/>
              <a:t>engaged</a:t>
            </a:r>
          </a:p>
          <a:p>
            <a:pPr marL="231775" indent="-231775">
              <a:spcBef>
                <a:spcPts val="1200"/>
              </a:spcBef>
              <a:buFont typeface="Arial" pitchFamily="34" charset="0"/>
              <a:buChar char="•"/>
            </a:pPr>
            <a:r>
              <a:rPr lang="en-US" sz="3200" b="1" dirty="0" smtClean="0"/>
              <a:t>Consider Buprenorphine</a:t>
            </a:r>
            <a:endParaRPr lang="en-US" sz="3200" b="1" dirty="0"/>
          </a:p>
          <a:p>
            <a:r>
              <a:rPr lang="en-US" sz="3200" dirty="0"/>
              <a:t> </a:t>
            </a:r>
          </a:p>
        </p:txBody>
      </p:sp>
    </p:spTree>
    <p:extLst>
      <p:ext uri="{BB962C8B-B14F-4D97-AF65-F5344CB8AC3E}">
        <p14:creationId xmlns:p14="http://schemas.microsoft.com/office/powerpoint/2010/main" val="23460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500"/>
                                  </p:stCondLst>
                                  <p:iterate type="lt">
                                    <p:tmPct val="0"/>
                                  </p:iterate>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par>
                          <p:cTn id="11" fill="hold">
                            <p:stCondLst>
                              <p:cond delay="1500"/>
                            </p:stCondLst>
                            <p:childTnLst>
                              <p:par>
                                <p:cTn id="12" presetID="10" presetClass="exit" presetSubtype="0" fill="hold" nodeType="afterEffect">
                                  <p:stCondLst>
                                    <p:cond delay="500"/>
                                  </p:stCondLst>
                                  <p:iterate type="lt">
                                    <p:tmPct val="0"/>
                                  </p:iterate>
                                  <p:childTnLst>
                                    <p:animEffect transition="out" filter="fade">
                                      <p:cBhvr>
                                        <p:cTn id="13" dur="1000"/>
                                        <p:tgtEl>
                                          <p:spTgt spid="1026"/>
                                        </p:tgtEl>
                                      </p:cBhvr>
                                    </p:animEffect>
                                    <p:set>
                                      <p:cBhvr>
                                        <p:cTn id="14" dur="1" fill="hold">
                                          <p:stCondLst>
                                            <p:cond delay="999"/>
                                          </p:stCondLst>
                                        </p:cTn>
                                        <p:tgtEl>
                                          <p:spTgt spid="1026"/>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865680"/>
            <a:ext cx="9667411" cy="1155700"/>
          </a:xfrm>
        </p:spPr>
        <p:txBody>
          <a:bodyPr>
            <a:normAutofit/>
          </a:bodyPr>
          <a:lstStyle/>
          <a:p>
            <a:r>
              <a:rPr lang="en-US" sz="3600" dirty="0" smtClean="0">
                <a:ea typeface="ＭＳ Ｐゴシック" pitchFamily="-65" charset="-128"/>
              </a:rPr>
              <a:t>Management </a:t>
            </a:r>
            <a:r>
              <a:rPr lang="en-US" sz="3600" dirty="0">
                <a:ea typeface="ＭＳ Ｐゴシック" pitchFamily="-65" charset="-128"/>
              </a:rPr>
              <a:t>of Opioid Withdrawal Symptoms</a:t>
            </a:r>
          </a:p>
        </p:txBody>
      </p:sp>
      <p:sp>
        <p:nvSpPr>
          <p:cNvPr id="29699" name="Rectangle 3"/>
          <p:cNvSpPr>
            <a:spLocks noGrp="1" noChangeArrowheads="1"/>
          </p:cNvSpPr>
          <p:nvPr>
            <p:ph idx="1"/>
          </p:nvPr>
        </p:nvSpPr>
        <p:spPr>
          <a:xfrm>
            <a:off x="2213549" y="2460890"/>
            <a:ext cx="8031119" cy="3327400"/>
          </a:xfrm>
        </p:spPr>
        <p:txBody>
          <a:bodyPr>
            <a:normAutofit/>
          </a:bodyPr>
          <a:lstStyle/>
          <a:p>
            <a:pPr>
              <a:lnSpc>
                <a:spcPct val="90000"/>
              </a:lnSpc>
              <a:spcBef>
                <a:spcPct val="0"/>
              </a:spcBef>
              <a:spcAft>
                <a:spcPct val="20000"/>
              </a:spcAft>
              <a:buClr>
                <a:srgbClr val="002060"/>
              </a:buClr>
              <a:buSzPct val="120000"/>
            </a:pPr>
            <a:r>
              <a:rPr lang="en-US" sz="2800" dirty="0" err="1">
                <a:ea typeface="ＭＳ Ｐゴシック" pitchFamily="-65" charset="-128"/>
              </a:rPr>
              <a:t>Clonidine</a:t>
            </a:r>
            <a:r>
              <a:rPr lang="en-US" sz="2800" dirty="0">
                <a:ea typeface="ＭＳ Ｐゴシック" pitchFamily="-65" charset="-128"/>
              </a:rPr>
              <a:t>. 0.1-0.2 q4-6 hours, or 0.1 mg patch/</a:t>
            </a:r>
            <a:r>
              <a:rPr lang="en-US" sz="2800" dirty="0" err="1">
                <a:ea typeface="ＭＳ Ｐゴシック" pitchFamily="-65" charset="-128"/>
              </a:rPr>
              <a:t>wk</a:t>
            </a:r>
            <a:endParaRPr lang="en-US" sz="2800" dirty="0">
              <a:ea typeface="ＭＳ Ｐゴシック" pitchFamily="-65" charset="-128"/>
            </a:endParaRPr>
          </a:p>
          <a:p>
            <a:pPr>
              <a:lnSpc>
                <a:spcPct val="90000"/>
              </a:lnSpc>
              <a:spcBef>
                <a:spcPct val="0"/>
              </a:spcBef>
              <a:spcAft>
                <a:spcPct val="20000"/>
              </a:spcAft>
              <a:buClr>
                <a:srgbClr val="002060"/>
              </a:buClr>
              <a:buSzPct val="120000"/>
            </a:pPr>
            <a:r>
              <a:rPr lang="en-US" sz="2800" dirty="0" err="1">
                <a:ea typeface="ＭＳ Ｐゴシック" pitchFamily="-65" charset="-128"/>
              </a:rPr>
              <a:t>Lomotil</a:t>
            </a:r>
            <a:r>
              <a:rPr lang="en-US" sz="2800" dirty="0">
                <a:ea typeface="ＭＳ Ｐゴシック" pitchFamily="-65" charset="-128"/>
              </a:rPr>
              <a:t> (</a:t>
            </a:r>
            <a:r>
              <a:rPr lang="en-US" sz="2800" dirty="0" err="1">
                <a:ea typeface="ＭＳ Ｐゴシック" pitchFamily="-65" charset="-128"/>
              </a:rPr>
              <a:t>diphenoxylate</a:t>
            </a:r>
            <a:r>
              <a:rPr lang="en-US" sz="2800" dirty="0">
                <a:ea typeface="ＭＳ Ｐゴシック" pitchFamily="-65" charset="-128"/>
              </a:rPr>
              <a:t>, for diarrhea)</a:t>
            </a:r>
          </a:p>
          <a:p>
            <a:pPr>
              <a:lnSpc>
                <a:spcPct val="90000"/>
              </a:lnSpc>
              <a:spcBef>
                <a:spcPct val="0"/>
              </a:spcBef>
              <a:spcAft>
                <a:spcPct val="20000"/>
              </a:spcAft>
              <a:buClr>
                <a:srgbClr val="002060"/>
              </a:buClr>
              <a:buSzPct val="120000"/>
            </a:pPr>
            <a:r>
              <a:rPr lang="en-US" sz="2800" dirty="0" err="1">
                <a:ea typeface="ＭＳ Ｐゴシック" pitchFamily="-65" charset="-128"/>
              </a:rPr>
              <a:t>Bentyl</a:t>
            </a:r>
            <a:r>
              <a:rPr lang="en-US" sz="2800" dirty="0">
                <a:ea typeface="ＭＳ Ｐゴシック" pitchFamily="-65" charset="-128"/>
              </a:rPr>
              <a:t> (</a:t>
            </a:r>
            <a:r>
              <a:rPr lang="en-US" sz="2800" dirty="0" err="1">
                <a:ea typeface="ＭＳ Ｐゴシック" pitchFamily="-65" charset="-128"/>
              </a:rPr>
              <a:t>dicyclomine</a:t>
            </a:r>
            <a:r>
              <a:rPr lang="en-US" sz="2800" dirty="0">
                <a:ea typeface="ＭＳ Ｐゴシック" pitchFamily="-65" charset="-128"/>
              </a:rPr>
              <a:t>, anticholinergic for muscle spasm)</a:t>
            </a:r>
          </a:p>
          <a:p>
            <a:pPr>
              <a:lnSpc>
                <a:spcPct val="90000"/>
              </a:lnSpc>
              <a:spcBef>
                <a:spcPct val="0"/>
              </a:spcBef>
              <a:spcAft>
                <a:spcPct val="20000"/>
              </a:spcAft>
              <a:buClr>
                <a:srgbClr val="002060"/>
              </a:buClr>
              <a:buSzPct val="120000"/>
            </a:pPr>
            <a:r>
              <a:rPr lang="en-US" sz="2800" dirty="0">
                <a:ea typeface="ＭＳ Ｐゴシック" pitchFamily="-65" charset="-128"/>
              </a:rPr>
              <a:t>Hydroxyzine 25-50 mg HS </a:t>
            </a:r>
            <a:endParaRPr lang="en-US" sz="2800" dirty="0" smtClean="0">
              <a:ea typeface="ＭＳ Ｐゴシック" pitchFamily="-65" charset="-128"/>
            </a:endParaRPr>
          </a:p>
          <a:p>
            <a:pPr>
              <a:lnSpc>
                <a:spcPct val="90000"/>
              </a:lnSpc>
              <a:spcBef>
                <a:spcPct val="0"/>
              </a:spcBef>
              <a:spcAft>
                <a:spcPct val="20000"/>
              </a:spcAft>
              <a:buClr>
                <a:srgbClr val="002060"/>
              </a:buClr>
              <a:buSzPct val="120000"/>
            </a:pPr>
            <a:r>
              <a:rPr lang="en-US" sz="2800" dirty="0" smtClean="0">
                <a:ea typeface="ＭＳ Ｐゴシック" pitchFamily="-65" charset="-128"/>
              </a:rPr>
              <a:t>Gabapentin 100 – 3,600 mg daily in divided doses</a:t>
            </a:r>
            <a:endParaRPr lang="en-US" sz="2800" dirty="0">
              <a:ea typeface="ＭＳ Ｐゴシック" pitchFamily="-65" charset="-128"/>
            </a:endParaRPr>
          </a:p>
        </p:txBody>
      </p:sp>
      <p:sp>
        <p:nvSpPr>
          <p:cNvPr id="29700" name="Slide Number Placeholder 3"/>
          <p:cNvSpPr>
            <a:spLocks noGrp="1"/>
          </p:cNvSpPr>
          <p:nvPr>
            <p:ph type="sldNum" sz="quarter" idx="12"/>
          </p:nvPr>
        </p:nvSpPr>
        <p:spPr>
          <a:xfrm>
            <a:off x="9448800" y="6416676"/>
            <a:ext cx="7620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b="1">
                <a:solidFill>
                  <a:schemeClr val="bg1"/>
                </a:solidFill>
                <a:latin typeface="Arial" charset="0"/>
                <a:ea typeface="ＭＳ Ｐゴシック" pitchFamily="-65" charset="-128"/>
              </a:defRPr>
            </a:lvl1pPr>
            <a:lvl2pPr marL="37931725" indent="-37474525">
              <a:defRPr sz="2400" b="1">
                <a:solidFill>
                  <a:schemeClr val="bg1"/>
                </a:solidFill>
                <a:latin typeface="Arial" charset="0"/>
                <a:ea typeface="ＭＳ Ｐゴシック" pitchFamily="-65" charset="-128"/>
              </a:defRPr>
            </a:lvl2pPr>
            <a:lvl3pPr>
              <a:defRPr sz="2400" b="1">
                <a:solidFill>
                  <a:schemeClr val="bg1"/>
                </a:solidFill>
                <a:latin typeface="Arial" charset="0"/>
                <a:ea typeface="ＭＳ Ｐゴシック" pitchFamily="-65" charset="-128"/>
              </a:defRPr>
            </a:lvl3pPr>
            <a:lvl4pPr>
              <a:defRPr sz="2400" b="1">
                <a:solidFill>
                  <a:schemeClr val="bg1"/>
                </a:solidFill>
                <a:latin typeface="Arial" charset="0"/>
                <a:ea typeface="ＭＳ Ｐゴシック" pitchFamily="-65" charset="-128"/>
              </a:defRPr>
            </a:lvl4pPr>
            <a:lvl5pPr>
              <a:defRPr sz="2400" b="1">
                <a:solidFill>
                  <a:schemeClr val="bg1"/>
                </a:solidFill>
                <a:latin typeface="Arial" charset="0"/>
                <a:ea typeface="ＭＳ Ｐゴシック" pitchFamily="-65" charset="-128"/>
              </a:defRPr>
            </a:lvl5pPr>
            <a:lvl6pPr marL="457200" eaLnBrk="0" fontAlgn="base" hangingPunct="0">
              <a:spcBef>
                <a:spcPct val="0"/>
              </a:spcBef>
              <a:spcAft>
                <a:spcPct val="0"/>
              </a:spcAft>
              <a:defRPr sz="2400" b="1">
                <a:solidFill>
                  <a:schemeClr val="bg1"/>
                </a:solidFill>
                <a:latin typeface="Arial" charset="0"/>
                <a:ea typeface="ＭＳ Ｐゴシック" pitchFamily="-65" charset="-128"/>
              </a:defRPr>
            </a:lvl6pPr>
            <a:lvl7pPr marL="914400" eaLnBrk="0" fontAlgn="base" hangingPunct="0">
              <a:spcBef>
                <a:spcPct val="0"/>
              </a:spcBef>
              <a:spcAft>
                <a:spcPct val="0"/>
              </a:spcAft>
              <a:defRPr sz="2400" b="1">
                <a:solidFill>
                  <a:schemeClr val="bg1"/>
                </a:solidFill>
                <a:latin typeface="Arial" charset="0"/>
                <a:ea typeface="ＭＳ Ｐゴシック" pitchFamily="-65" charset="-128"/>
              </a:defRPr>
            </a:lvl7pPr>
            <a:lvl8pPr marL="1371600" eaLnBrk="0" fontAlgn="base" hangingPunct="0">
              <a:spcBef>
                <a:spcPct val="0"/>
              </a:spcBef>
              <a:spcAft>
                <a:spcPct val="0"/>
              </a:spcAft>
              <a:defRPr sz="2400" b="1">
                <a:solidFill>
                  <a:schemeClr val="bg1"/>
                </a:solidFill>
                <a:latin typeface="Arial" charset="0"/>
                <a:ea typeface="ＭＳ Ｐゴシック" pitchFamily="-65" charset="-128"/>
              </a:defRPr>
            </a:lvl8pPr>
            <a:lvl9pPr marL="1828800" eaLnBrk="0" fontAlgn="base" hangingPunct="0">
              <a:spcBef>
                <a:spcPct val="0"/>
              </a:spcBef>
              <a:spcAft>
                <a:spcPct val="0"/>
              </a:spcAft>
              <a:defRPr sz="2400" b="1">
                <a:solidFill>
                  <a:schemeClr val="bg1"/>
                </a:solidFill>
                <a:latin typeface="Arial" charset="0"/>
                <a:ea typeface="ＭＳ Ｐゴシック" pitchFamily="-65" charset="-128"/>
              </a:defRPr>
            </a:lvl9pPr>
          </a:lstStyle>
          <a:p>
            <a:fld id="{A6D2935E-6AA1-4124-B785-871071C0CF7B}" type="slidenum">
              <a:rPr lang="en-US" sz="1400" b="0">
                <a:solidFill>
                  <a:schemeClr val="tx1"/>
                </a:solidFill>
              </a:rPr>
              <a:pPr/>
              <a:t>63</a:t>
            </a:fld>
            <a:endParaRPr lang="en-US" sz="1400" b="0">
              <a:solidFill>
                <a:schemeClr val="tx1"/>
              </a:solidFill>
            </a:endParaRPr>
          </a:p>
        </p:txBody>
      </p:sp>
    </p:spTree>
    <p:extLst>
      <p:ext uri="{BB962C8B-B14F-4D97-AF65-F5344CB8AC3E}">
        <p14:creationId xmlns:p14="http://schemas.microsoft.com/office/powerpoint/2010/main" val="2549254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790" y="836950"/>
            <a:ext cx="7467600" cy="884238"/>
          </a:xfrm>
        </p:spPr>
        <p:txBody>
          <a:bodyPr/>
          <a:lstStyle/>
          <a:p>
            <a:r>
              <a:rPr lang="en-US" dirty="0" smtClean="0"/>
              <a:t>Stuck on pills?</a:t>
            </a:r>
            <a:endParaRPr lang="en-US" dirty="0"/>
          </a:p>
        </p:txBody>
      </p:sp>
      <p:sp>
        <p:nvSpPr>
          <p:cNvPr id="3" name="Content Placeholder 2"/>
          <p:cNvSpPr>
            <a:spLocks noGrp="1"/>
          </p:cNvSpPr>
          <p:nvPr>
            <p:ph idx="1"/>
          </p:nvPr>
        </p:nvSpPr>
        <p:spPr>
          <a:xfrm>
            <a:off x="1973706" y="1774513"/>
            <a:ext cx="8694295" cy="4525963"/>
          </a:xfrm>
        </p:spPr>
        <p:txBody>
          <a:bodyPr>
            <a:normAutofit fontScale="92500" lnSpcReduction="10000"/>
          </a:bodyPr>
          <a:lstStyle/>
          <a:p>
            <a:r>
              <a:rPr lang="en-US" dirty="0" smtClean="0"/>
              <a:t>Patient using analgesics for pain, but…</a:t>
            </a:r>
          </a:p>
          <a:p>
            <a:r>
              <a:rPr lang="en-US" dirty="0" smtClean="0"/>
              <a:t>Function is not good, even when dosage increased</a:t>
            </a:r>
          </a:p>
          <a:p>
            <a:r>
              <a:rPr lang="en-US" dirty="0" smtClean="0"/>
              <a:t>It is not clear that pain meds are helping</a:t>
            </a:r>
          </a:p>
          <a:p>
            <a:r>
              <a:rPr lang="en-US" dirty="0" smtClean="0"/>
              <a:t>Patient is often not engaged in self care</a:t>
            </a:r>
          </a:p>
          <a:p>
            <a:r>
              <a:rPr lang="en-US" dirty="0" smtClean="0"/>
              <a:t>Patient often has behavioral health issues that are not addressed and which undermine the rescue effort</a:t>
            </a:r>
          </a:p>
          <a:p>
            <a:r>
              <a:rPr lang="en-US" dirty="0" smtClean="0"/>
              <a:t>Concerning yellow flag behaviors may be present</a:t>
            </a:r>
          </a:p>
          <a:p>
            <a:pPr lvl="1"/>
            <a:r>
              <a:rPr lang="en-US" dirty="0" smtClean="0"/>
              <a:t>Running out early, lost meds</a:t>
            </a:r>
            <a:endParaRPr lang="en-US" dirty="0"/>
          </a:p>
        </p:txBody>
      </p:sp>
    </p:spTree>
    <p:extLst>
      <p:ext uri="{BB962C8B-B14F-4D97-AF65-F5344CB8AC3E}">
        <p14:creationId xmlns:p14="http://schemas.microsoft.com/office/powerpoint/2010/main" val="1036813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840" y="1275410"/>
            <a:ext cx="8153400" cy="884238"/>
          </a:xfrm>
        </p:spPr>
        <p:txBody>
          <a:bodyPr>
            <a:noAutofit/>
          </a:bodyPr>
          <a:lstStyle/>
          <a:p>
            <a:r>
              <a:rPr lang="en-US" sz="3200" dirty="0"/>
              <a:t>When the medication hasn’t met </a:t>
            </a:r>
            <a:r>
              <a:rPr lang="en-US" sz="3200" dirty="0" smtClean="0"/>
              <a:t>expectations.</a:t>
            </a:r>
            <a:r>
              <a:rPr lang="en-US" sz="3200" dirty="0"/>
              <a:t/>
            </a:r>
            <a:br>
              <a:rPr lang="en-US" sz="3200" dirty="0"/>
            </a:br>
            <a:r>
              <a:rPr lang="en-US" sz="3200" dirty="0"/>
              <a:t>When the dose has been escalated too far</a:t>
            </a:r>
            <a:br>
              <a:rPr lang="en-US" sz="3200" dirty="0"/>
            </a:br>
            <a:r>
              <a:rPr lang="en-US" sz="3200" dirty="0"/>
              <a:t>and psychosocial factors aren’t significant </a:t>
            </a:r>
          </a:p>
        </p:txBody>
      </p:sp>
      <p:sp>
        <p:nvSpPr>
          <p:cNvPr id="3" name="Content Placeholder 2"/>
          <p:cNvSpPr>
            <a:spLocks noGrp="1"/>
          </p:cNvSpPr>
          <p:nvPr>
            <p:ph idx="1"/>
          </p:nvPr>
        </p:nvSpPr>
        <p:spPr>
          <a:xfrm>
            <a:off x="2514600" y="2408238"/>
            <a:ext cx="6934200" cy="4525963"/>
          </a:xfrm>
        </p:spPr>
        <p:txBody>
          <a:bodyPr/>
          <a:lstStyle/>
          <a:p>
            <a:pPr>
              <a:buNone/>
            </a:pPr>
            <a:r>
              <a:rPr lang="en-US" dirty="0" smtClean="0"/>
              <a:t>                             </a:t>
            </a:r>
          </a:p>
          <a:p>
            <a:pPr>
              <a:buNone/>
            </a:pPr>
            <a:endParaRPr lang="en-US" dirty="0" smtClean="0"/>
          </a:p>
          <a:p>
            <a:pPr>
              <a:buNone/>
            </a:pPr>
            <a:r>
              <a:rPr lang="en-US" dirty="0" smtClean="0"/>
              <a:t>				     </a:t>
            </a:r>
            <a:r>
              <a:rPr lang="en-US" sz="1600" dirty="0"/>
              <a:t> </a:t>
            </a:r>
          </a:p>
        </p:txBody>
      </p:sp>
      <p:sp>
        <p:nvSpPr>
          <p:cNvPr id="5" name="TextBox 4"/>
          <p:cNvSpPr txBox="1"/>
          <p:nvPr/>
        </p:nvSpPr>
        <p:spPr>
          <a:xfrm>
            <a:off x="2018676" y="2568310"/>
            <a:ext cx="8124669" cy="3785652"/>
          </a:xfrm>
          <a:prstGeom prst="rect">
            <a:avLst/>
          </a:prstGeom>
          <a:noFill/>
        </p:spPr>
        <p:txBody>
          <a:bodyPr wrap="square" rtlCol="0">
            <a:spAutoFit/>
          </a:bodyPr>
          <a:lstStyle/>
          <a:p>
            <a:pPr marL="288925" indent="-288925">
              <a:buFont typeface="Arial" pitchFamily="34" charset="0"/>
              <a:buChar char="•"/>
            </a:pPr>
            <a:r>
              <a:rPr lang="en-US" sz="2800" dirty="0"/>
              <a:t>Slow wean:10-30% decrease each month, slower as dose gets &lt; 60mg/D MS, 30mg/D oxycodone, 30mg/D methadone</a:t>
            </a:r>
          </a:p>
          <a:p>
            <a:pPr marL="288925" indent="-288925">
              <a:buFont typeface="Arial" pitchFamily="34" charset="0"/>
              <a:buChar char="•"/>
            </a:pPr>
            <a:r>
              <a:rPr lang="en-US" sz="2800" dirty="0"/>
              <a:t>Fast wean: 10-30%/D until limits above reached then 10-20% of the limit dose every 3-5 days.</a:t>
            </a:r>
          </a:p>
          <a:p>
            <a:pPr indent="173038">
              <a:buFont typeface="Arial" pitchFamily="34" charset="0"/>
              <a:buChar char="•"/>
            </a:pPr>
            <a:r>
              <a:rPr lang="en-US" sz="2800" dirty="0"/>
              <a:t> Ease the burden</a:t>
            </a:r>
          </a:p>
          <a:p>
            <a:pPr lvl="1">
              <a:buFont typeface="Arial" pitchFamily="34" charset="0"/>
              <a:buChar char="•"/>
            </a:pPr>
            <a:r>
              <a:rPr lang="en-US" sz="2400" dirty="0"/>
              <a:t> </a:t>
            </a:r>
            <a:r>
              <a:rPr lang="en-US" sz="2400" dirty="0" err="1"/>
              <a:t>Accupuncture</a:t>
            </a:r>
            <a:endParaRPr lang="en-US" sz="2400" dirty="0"/>
          </a:p>
          <a:p>
            <a:pPr lvl="1">
              <a:buFont typeface="Arial" pitchFamily="34" charset="0"/>
              <a:buChar char="•"/>
            </a:pPr>
            <a:r>
              <a:rPr lang="en-US" sz="2400" dirty="0"/>
              <a:t> </a:t>
            </a:r>
            <a:r>
              <a:rPr lang="en-US" sz="2400" dirty="0" err="1"/>
              <a:t>Clonidine</a:t>
            </a:r>
            <a:r>
              <a:rPr lang="en-US" sz="2400" dirty="0"/>
              <a:t> patch</a:t>
            </a:r>
          </a:p>
          <a:p>
            <a:pPr lvl="1">
              <a:buFont typeface="Arial" pitchFamily="34" charset="0"/>
              <a:buChar char="•"/>
            </a:pPr>
            <a:r>
              <a:rPr lang="en-US" sz="2400" dirty="0"/>
              <a:t> </a:t>
            </a:r>
            <a:r>
              <a:rPr lang="en-US" sz="2400" dirty="0" err="1"/>
              <a:t>Hydroxyzine</a:t>
            </a:r>
            <a:r>
              <a:rPr lang="en-US" sz="2400" dirty="0"/>
              <a:t>, </a:t>
            </a:r>
            <a:r>
              <a:rPr lang="en-US" sz="2400" dirty="0" err="1"/>
              <a:t>trazadone</a:t>
            </a:r>
            <a:r>
              <a:rPr lang="en-US" sz="2400" dirty="0"/>
              <a:t> HS</a:t>
            </a:r>
          </a:p>
        </p:txBody>
      </p:sp>
    </p:spTree>
    <p:extLst>
      <p:ext uri="{BB962C8B-B14F-4D97-AF65-F5344CB8AC3E}">
        <p14:creationId xmlns:p14="http://schemas.microsoft.com/office/powerpoint/2010/main" val="29035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930" y="1724042"/>
            <a:ext cx="8095940" cy="884238"/>
          </a:xfrm>
        </p:spPr>
        <p:txBody>
          <a:bodyPr>
            <a:noAutofit/>
          </a:bodyPr>
          <a:lstStyle/>
          <a:p>
            <a:r>
              <a:rPr lang="en-US" sz="3200" dirty="0"/>
              <a:t>When opioid is a “psychotropic adjuvant” for a patient with psychological pain: Patience, integration of BH, and one-step-at-a-time approach</a:t>
            </a:r>
          </a:p>
        </p:txBody>
      </p:sp>
      <p:sp>
        <p:nvSpPr>
          <p:cNvPr id="3" name="Content Placeholder 2"/>
          <p:cNvSpPr>
            <a:spLocks noGrp="1"/>
          </p:cNvSpPr>
          <p:nvPr>
            <p:ph idx="1"/>
          </p:nvPr>
        </p:nvSpPr>
        <p:spPr>
          <a:xfrm>
            <a:off x="2033668" y="3242861"/>
            <a:ext cx="8072203" cy="3127953"/>
          </a:xfrm>
        </p:spPr>
        <p:txBody>
          <a:bodyPr>
            <a:normAutofit lnSpcReduction="10000"/>
          </a:bodyPr>
          <a:lstStyle/>
          <a:p>
            <a:pPr>
              <a:spcBef>
                <a:spcPts val="0"/>
              </a:spcBef>
            </a:pPr>
            <a:r>
              <a:rPr lang="en-US" sz="2800" dirty="0"/>
              <a:t>Patients are on guard about being told the pain is “in your head”</a:t>
            </a:r>
          </a:p>
          <a:p>
            <a:pPr>
              <a:spcBef>
                <a:spcPts val="1200"/>
              </a:spcBef>
            </a:pPr>
            <a:r>
              <a:rPr lang="en-US" sz="2800" dirty="0"/>
              <a:t>Patients may be very </a:t>
            </a:r>
            <a:r>
              <a:rPr lang="en-US" sz="2800" dirty="0" smtClean="0"/>
              <a:t>resistant or highly ambivalent </a:t>
            </a:r>
            <a:r>
              <a:rPr lang="en-US" sz="2800" dirty="0"/>
              <a:t>to behavioral health approaches and lifestyle changes</a:t>
            </a:r>
          </a:p>
          <a:p>
            <a:pPr>
              <a:spcBef>
                <a:spcPts val="1200"/>
              </a:spcBef>
            </a:pPr>
            <a:r>
              <a:rPr lang="en-US" sz="2800" dirty="0"/>
              <a:t>Patient’s life circumstances can be very challenging, interfering with lifestyle change and access to care</a:t>
            </a:r>
          </a:p>
        </p:txBody>
      </p:sp>
    </p:spTree>
    <p:extLst>
      <p:ext uri="{BB962C8B-B14F-4D97-AF65-F5344CB8AC3E}">
        <p14:creationId xmlns:p14="http://schemas.microsoft.com/office/powerpoint/2010/main" val="20259971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478" y="882597"/>
            <a:ext cx="7467600" cy="884238"/>
          </a:xfrm>
        </p:spPr>
        <p:txBody>
          <a:bodyPr>
            <a:noAutofit/>
          </a:bodyPr>
          <a:lstStyle/>
          <a:p>
            <a:r>
              <a:rPr lang="en-US" sz="3600" dirty="0" smtClean="0"/>
              <a:t>“Psychotropic adjuvant”</a:t>
            </a:r>
            <a:endParaRPr lang="en-US" sz="3600" dirty="0"/>
          </a:p>
        </p:txBody>
      </p:sp>
      <p:sp>
        <p:nvSpPr>
          <p:cNvPr id="3" name="Content Placeholder 2"/>
          <p:cNvSpPr>
            <a:spLocks noGrp="1"/>
          </p:cNvSpPr>
          <p:nvPr>
            <p:ph idx="1"/>
          </p:nvPr>
        </p:nvSpPr>
        <p:spPr>
          <a:xfrm>
            <a:off x="509452" y="1324716"/>
            <a:ext cx="11319162" cy="4525963"/>
          </a:xfrm>
        </p:spPr>
        <p:txBody>
          <a:bodyPr>
            <a:normAutofit/>
          </a:bodyPr>
          <a:lstStyle/>
          <a:p>
            <a:pPr>
              <a:spcBef>
                <a:spcPts val="1200"/>
              </a:spcBef>
            </a:pPr>
            <a:r>
              <a:rPr lang="en-US" sz="2800" dirty="0" smtClean="0"/>
              <a:t>Honesty</a:t>
            </a:r>
            <a:endParaRPr lang="en-US" sz="2800" dirty="0"/>
          </a:p>
          <a:p>
            <a:pPr>
              <a:spcBef>
                <a:spcPts val="1200"/>
              </a:spcBef>
            </a:pPr>
            <a:r>
              <a:rPr lang="en-US" sz="2800" dirty="0"/>
              <a:t>Go the extra mile </a:t>
            </a:r>
          </a:p>
          <a:p>
            <a:pPr lvl="1"/>
            <a:r>
              <a:rPr lang="en-US" sz="2400" dirty="0"/>
              <a:t>Care coordination </a:t>
            </a:r>
            <a:endParaRPr lang="en-US" sz="2400" dirty="0" smtClean="0"/>
          </a:p>
          <a:p>
            <a:r>
              <a:rPr lang="en-US" sz="2800" dirty="0" smtClean="0"/>
              <a:t>Peer </a:t>
            </a:r>
            <a:r>
              <a:rPr lang="en-US" sz="2800" dirty="0"/>
              <a:t>pressure</a:t>
            </a:r>
          </a:p>
          <a:p>
            <a:pPr lvl="1"/>
            <a:r>
              <a:rPr lang="en-US" sz="2400" dirty="0"/>
              <a:t>Groups for CBTI</a:t>
            </a:r>
          </a:p>
          <a:p>
            <a:r>
              <a:rPr lang="en-US" sz="2800" dirty="0"/>
              <a:t>Leverage </a:t>
            </a:r>
            <a:r>
              <a:rPr lang="en-US" sz="2800" dirty="0" smtClean="0"/>
              <a:t>pharmacotherapy </a:t>
            </a:r>
          </a:p>
          <a:p>
            <a:pPr lvl="1"/>
            <a:r>
              <a:rPr lang="en-US" sz="2400" dirty="0" smtClean="0"/>
              <a:t>The opioid can be used as the “anchor” of a complete management program</a:t>
            </a:r>
            <a:endParaRPr lang="en-US" dirty="0"/>
          </a:p>
          <a:p>
            <a:pPr lvl="1"/>
            <a:r>
              <a:rPr lang="en-US" sz="2400" dirty="0" smtClean="0"/>
              <a:t>“Continuing the opioid </a:t>
            </a:r>
            <a:r>
              <a:rPr lang="en-US" sz="2400" dirty="0"/>
              <a:t>makes sense only if</a:t>
            </a:r>
            <a:r>
              <a:rPr lang="en-US" sz="2400" dirty="0" smtClean="0"/>
              <a:t>……”</a:t>
            </a:r>
            <a:endParaRPr lang="en-US" sz="2400" dirty="0"/>
          </a:p>
          <a:p>
            <a:pPr lvl="1"/>
            <a:endParaRPr lang="en-US" sz="2900" dirty="0"/>
          </a:p>
          <a:p>
            <a:endParaRPr lang="en-US" dirty="0"/>
          </a:p>
        </p:txBody>
      </p:sp>
    </p:spTree>
    <p:extLst>
      <p:ext uri="{BB962C8B-B14F-4D97-AF65-F5344CB8AC3E}">
        <p14:creationId xmlns:p14="http://schemas.microsoft.com/office/powerpoint/2010/main" val="1377018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3512"/>
            <a:ext cx="10972800" cy="1143000"/>
          </a:xfrm>
        </p:spPr>
        <p:txBody>
          <a:bodyPr>
            <a:normAutofit fontScale="90000"/>
          </a:bodyPr>
          <a:lstStyle/>
          <a:p>
            <a:r>
              <a:rPr lang="en-US" dirty="0" smtClean="0"/>
              <a:t>It’s harmful to remove opioids without replacing them with something</a:t>
            </a:r>
            <a:endParaRPr lang="en-US" dirty="0"/>
          </a:p>
        </p:txBody>
      </p:sp>
      <p:graphicFrame>
        <p:nvGraphicFramePr>
          <p:cNvPr id="4" name="Content Placeholder 3"/>
          <p:cNvGraphicFramePr>
            <a:graphicFrameLocks noGrp="1"/>
          </p:cNvGraphicFramePr>
          <p:nvPr>
            <p:ph idx="1"/>
            <p:extLst/>
          </p:nvPr>
        </p:nvGraphicFramePr>
        <p:xfrm>
          <a:off x="609600" y="2098675"/>
          <a:ext cx="10972800" cy="37744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322776218"/>
                    </a:ext>
                  </a:extLst>
                </a:gridCol>
                <a:gridCol w="5486400">
                  <a:extLst>
                    <a:ext uri="{9D8B030D-6E8A-4147-A177-3AD203B41FA5}">
                      <a16:colId xmlns:a16="http://schemas.microsoft.com/office/drawing/2014/main" val="132024278"/>
                    </a:ext>
                  </a:extLst>
                </a:gridCol>
              </a:tblGrid>
              <a:tr h="370840">
                <a:tc>
                  <a:txBody>
                    <a:bodyPr/>
                    <a:lstStyle/>
                    <a:p>
                      <a:r>
                        <a:rPr lang="en-US" dirty="0" smtClean="0"/>
                        <a:t>Sequence</a:t>
                      </a:r>
                      <a:r>
                        <a:rPr lang="en-US" baseline="0" dirty="0" smtClean="0"/>
                        <a:t> them based on “low hanging fruit”</a:t>
                      </a:r>
                      <a:endParaRPr lang="en-US" dirty="0"/>
                    </a:p>
                  </a:txBody>
                  <a:tcPr/>
                </a:tc>
                <a:tc>
                  <a:txBody>
                    <a:bodyPr/>
                    <a:lstStyle/>
                    <a:p>
                      <a:endParaRPr lang="en-US"/>
                    </a:p>
                  </a:txBody>
                  <a:tcPr/>
                </a:tc>
                <a:extLst>
                  <a:ext uri="{0D108BD9-81ED-4DB2-BD59-A6C34878D82A}">
                    <a16:rowId xmlns:a16="http://schemas.microsoft.com/office/drawing/2014/main" val="2990052573"/>
                  </a:ext>
                </a:extLst>
              </a:tr>
              <a:tr h="370840">
                <a:tc>
                  <a:txBody>
                    <a:bodyPr/>
                    <a:lstStyle/>
                    <a:p>
                      <a:r>
                        <a:rPr lang="en-US" dirty="0" smtClean="0"/>
                        <a:t>NSRIs</a:t>
                      </a:r>
                    </a:p>
                  </a:txBody>
                  <a:tcPr/>
                </a:tc>
                <a:tc>
                  <a:txBody>
                    <a:bodyPr/>
                    <a:lstStyle/>
                    <a:p>
                      <a:r>
                        <a:rPr lang="en-US" dirty="0" smtClean="0"/>
                        <a:t>Attention</a:t>
                      </a:r>
                      <a:r>
                        <a:rPr lang="en-US" baseline="0" dirty="0" smtClean="0"/>
                        <a:t> to sleep (sleepers w/ pain properties)</a:t>
                      </a:r>
                    </a:p>
                    <a:p>
                      <a:r>
                        <a:rPr lang="en-US" dirty="0" smtClean="0"/>
                        <a:t>Sleep</a:t>
                      </a:r>
                      <a:r>
                        <a:rPr lang="en-US" baseline="0" dirty="0" smtClean="0"/>
                        <a:t> apnea? – find/treat</a:t>
                      </a:r>
                      <a:endParaRPr lang="en-US" dirty="0"/>
                    </a:p>
                  </a:txBody>
                  <a:tcPr/>
                </a:tc>
                <a:extLst>
                  <a:ext uri="{0D108BD9-81ED-4DB2-BD59-A6C34878D82A}">
                    <a16:rowId xmlns:a16="http://schemas.microsoft.com/office/drawing/2014/main" val="2200990927"/>
                  </a:ext>
                </a:extLst>
              </a:tr>
              <a:tr h="370840">
                <a:tc>
                  <a:txBody>
                    <a:bodyPr/>
                    <a:lstStyle/>
                    <a:p>
                      <a:r>
                        <a:rPr lang="en-US" dirty="0" err="1" smtClean="0"/>
                        <a:t>Gabapentinoids</a:t>
                      </a:r>
                      <a:endParaRPr lang="en-US" dirty="0"/>
                    </a:p>
                  </a:txBody>
                  <a:tcPr/>
                </a:tc>
                <a:tc>
                  <a:txBody>
                    <a:bodyPr/>
                    <a:lstStyle/>
                    <a:p>
                      <a:r>
                        <a:rPr lang="en-US" dirty="0" smtClean="0"/>
                        <a:t>Assist with smoking/drug/</a:t>
                      </a:r>
                      <a:r>
                        <a:rPr lang="en-US" dirty="0" err="1" smtClean="0"/>
                        <a:t>EtOH</a:t>
                      </a:r>
                      <a:r>
                        <a:rPr lang="en-US" baseline="0" dirty="0" smtClean="0"/>
                        <a:t> cessation</a:t>
                      </a:r>
                      <a:endParaRPr lang="en-US" dirty="0"/>
                    </a:p>
                  </a:txBody>
                  <a:tcPr/>
                </a:tc>
                <a:extLst>
                  <a:ext uri="{0D108BD9-81ED-4DB2-BD59-A6C34878D82A}">
                    <a16:rowId xmlns:a16="http://schemas.microsoft.com/office/drawing/2014/main" val="2201405891"/>
                  </a:ext>
                </a:extLst>
              </a:tr>
              <a:tr h="370840">
                <a:tc>
                  <a:txBody>
                    <a:bodyPr/>
                    <a:lstStyle/>
                    <a:p>
                      <a:r>
                        <a:rPr lang="en-US" dirty="0" smtClean="0"/>
                        <a:t>      Other AEDs</a:t>
                      </a:r>
                      <a:endParaRPr lang="en-US" dirty="0"/>
                    </a:p>
                  </a:txBody>
                  <a:tcPr/>
                </a:tc>
                <a:tc>
                  <a:txBody>
                    <a:bodyPr/>
                    <a:lstStyle/>
                    <a:p>
                      <a:r>
                        <a:rPr lang="en-US" dirty="0" smtClean="0"/>
                        <a:t>Exercise program</a:t>
                      </a:r>
                      <a:endParaRPr lang="en-US" dirty="0"/>
                    </a:p>
                  </a:txBody>
                  <a:tcPr/>
                </a:tc>
                <a:extLst>
                  <a:ext uri="{0D108BD9-81ED-4DB2-BD59-A6C34878D82A}">
                    <a16:rowId xmlns:a16="http://schemas.microsoft.com/office/drawing/2014/main" val="1435319380"/>
                  </a:ext>
                </a:extLst>
              </a:tr>
              <a:tr h="370840">
                <a:tc>
                  <a:txBody>
                    <a:bodyPr/>
                    <a:lstStyle/>
                    <a:p>
                      <a:r>
                        <a:rPr lang="en-US" dirty="0" smtClean="0"/>
                        <a:t>Behavioral</a:t>
                      </a:r>
                      <a:r>
                        <a:rPr lang="en-US" baseline="0" dirty="0" smtClean="0"/>
                        <a:t> Health (Therapy, CBT, Trauma </a:t>
                      </a:r>
                      <a:r>
                        <a:rPr lang="en-US" baseline="0" dirty="0" err="1" smtClean="0"/>
                        <a:t>tx</a:t>
                      </a:r>
                      <a:r>
                        <a:rPr lang="en-US" baseline="0" dirty="0" smtClean="0"/>
                        <a:t>, Pain group)</a:t>
                      </a:r>
                      <a:endParaRPr lang="en-US" dirty="0"/>
                    </a:p>
                  </a:txBody>
                  <a:tcPr/>
                </a:tc>
                <a:tc>
                  <a:txBody>
                    <a:bodyPr/>
                    <a:lstStyle/>
                    <a:p>
                      <a:r>
                        <a:rPr lang="en-US" dirty="0" smtClean="0"/>
                        <a:t>Social engagement</a:t>
                      </a:r>
                      <a:endParaRPr lang="en-US" dirty="0"/>
                    </a:p>
                  </a:txBody>
                  <a:tcPr/>
                </a:tc>
                <a:extLst>
                  <a:ext uri="{0D108BD9-81ED-4DB2-BD59-A6C34878D82A}">
                    <a16:rowId xmlns:a16="http://schemas.microsoft.com/office/drawing/2014/main" val="978905107"/>
                  </a:ext>
                </a:extLst>
              </a:tr>
              <a:tr h="370840">
                <a:tc>
                  <a:txBody>
                    <a:bodyPr/>
                    <a:lstStyle/>
                    <a:p>
                      <a:r>
                        <a:rPr lang="en-US" dirty="0" smtClean="0"/>
                        <a:t>Physical Therapy</a:t>
                      </a:r>
                      <a:endParaRPr lang="en-US" dirty="0"/>
                    </a:p>
                  </a:txBody>
                  <a:tcPr/>
                </a:tc>
                <a:tc>
                  <a:txBody>
                    <a:bodyPr/>
                    <a:lstStyle/>
                    <a:p>
                      <a:r>
                        <a:rPr lang="en-US" dirty="0" smtClean="0"/>
                        <a:t>Weight</a:t>
                      </a:r>
                      <a:r>
                        <a:rPr lang="en-US" baseline="0" dirty="0" smtClean="0"/>
                        <a:t> loss</a:t>
                      </a:r>
                      <a:endParaRPr lang="en-US" dirty="0"/>
                    </a:p>
                  </a:txBody>
                  <a:tcPr/>
                </a:tc>
                <a:extLst>
                  <a:ext uri="{0D108BD9-81ED-4DB2-BD59-A6C34878D82A}">
                    <a16:rowId xmlns:a16="http://schemas.microsoft.com/office/drawing/2014/main" val="3670762281"/>
                  </a:ext>
                </a:extLst>
              </a:tr>
              <a:tr h="370840">
                <a:tc>
                  <a:txBody>
                    <a:bodyPr/>
                    <a:lstStyle/>
                    <a:p>
                      <a:r>
                        <a:rPr lang="en-US" dirty="0" err="1" smtClean="0"/>
                        <a:t>Chiropracty</a:t>
                      </a:r>
                      <a:endParaRPr lang="en-US" dirty="0"/>
                    </a:p>
                  </a:txBody>
                  <a:tcPr/>
                </a:tc>
                <a:tc>
                  <a:txBody>
                    <a:bodyPr/>
                    <a:lstStyle/>
                    <a:p>
                      <a:r>
                        <a:rPr lang="en-US" dirty="0" smtClean="0"/>
                        <a:t>Gaining control of a disease that makes</a:t>
                      </a:r>
                      <a:r>
                        <a:rPr lang="en-US" baseline="0" dirty="0" smtClean="0"/>
                        <a:t> you feel bad</a:t>
                      </a:r>
                    </a:p>
                    <a:p>
                      <a:r>
                        <a:rPr lang="en-US" dirty="0" smtClean="0"/>
                        <a:t>        Diabetes, Thyroid, vitamin</a:t>
                      </a:r>
                      <a:r>
                        <a:rPr lang="en-US" baseline="0" dirty="0" smtClean="0"/>
                        <a:t> D deficiency, anemia</a:t>
                      </a:r>
                      <a:endParaRPr lang="en-US" dirty="0"/>
                    </a:p>
                  </a:txBody>
                  <a:tcPr/>
                </a:tc>
                <a:extLst>
                  <a:ext uri="{0D108BD9-81ED-4DB2-BD59-A6C34878D82A}">
                    <a16:rowId xmlns:a16="http://schemas.microsoft.com/office/drawing/2014/main" val="2607130422"/>
                  </a:ext>
                </a:extLst>
              </a:tr>
              <a:tr h="370840">
                <a:tc>
                  <a:txBody>
                    <a:bodyPr/>
                    <a:lstStyle/>
                    <a:p>
                      <a:r>
                        <a:rPr lang="en-US" dirty="0" smtClean="0"/>
                        <a:t>Nutritionist</a:t>
                      </a:r>
                    </a:p>
                    <a:p>
                      <a:r>
                        <a:rPr lang="en-US" dirty="0" smtClean="0"/>
                        <a:t>     --Superfoods</a:t>
                      </a:r>
                      <a:endParaRPr lang="en-US" dirty="0"/>
                    </a:p>
                  </a:txBody>
                  <a:tcPr/>
                </a:tc>
                <a:tc>
                  <a:txBody>
                    <a:bodyPr/>
                    <a:lstStyle/>
                    <a:p>
                      <a:r>
                        <a:rPr lang="en-US" dirty="0" smtClean="0"/>
                        <a:t>Involving</a:t>
                      </a:r>
                      <a:r>
                        <a:rPr lang="en-US" baseline="0" dirty="0" smtClean="0"/>
                        <a:t> a caring friend/family member in visits</a:t>
                      </a:r>
                      <a:endParaRPr lang="en-US" dirty="0"/>
                    </a:p>
                  </a:txBody>
                  <a:tcPr/>
                </a:tc>
                <a:extLst>
                  <a:ext uri="{0D108BD9-81ED-4DB2-BD59-A6C34878D82A}">
                    <a16:rowId xmlns:a16="http://schemas.microsoft.com/office/drawing/2014/main" val="1185673987"/>
                  </a:ext>
                </a:extLst>
              </a:tr>
            </a:tbl>
          </a:graphicData>
        </a:graphic>
      </p:graphicFrame>
    </p:spTree>
    <p:extLst>
      <p:ext uri="{BB962C8B-B14F-4D97-AF65-F5344CB8AC3E}">
        <p14:creationId xmlns:p14="http://schemas.microsoft.com/office/powerpoint/2010/main" val="7574307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a:lstStyle/>
          <a:p>
            <a:pPr algn="ctr"/>
            <a:r>
              <a:rPr lang="en-US" dirty="0" err="1" smtClean="0"/>
              <a:t>Narcan</a:t>
            </a:r>
            <a:r>
              <a:rPr lang="en-US" dirty="0" smtClean="0"/>
              <a:t> for everybody!</a:t>
            </a:r>
            <a:endParaRPr lang="en-US" dirty="0"/>
          </a:p>
        </p:txBody>
      </p:sp>
      <p:sp>
        <p:nvSpPr>
          <p:cNvPr id="3" name="Content Placeholder 2"/>
          <p:cNvSpPr>
            <a:spLocks noGrp="1"/>
          </p:cNvSpPr>
          <p:nvPr>
            <p:ph idx="1"/>
          </p:nvPr>
        </p:nvSpPr>
        <p:spPr>
          <a:xfrm>
            <a:off x="1066800" y="1676400"/>
            <a:ext cx="8700655" cy="4373563"/>
          </a:xfrm>
        </p:spPr>
        <p:txBody>
          <a:bodyPr>
            <a:normAutofit/>
          </a:bodyPr>
          <a:lstStyle/>
          <a:p>
            <a:r>
              <a:rPr lang="en-US" dirty="0" smtClean="0"/>
              <a:t>If you think about it, the patient and family should probably have it.</a:t>
            </a:r>
          </a:p>
          <a:p>
            <a:pPr lvl="1"/>
            <a:r>
              <a:rPr lang="en-US" dirty="0" smtClean="0"/>
              <a:t>And if you don’t think about it…think about it.</a:t>
            </a:r>
          </a:p>
          <a:p>
            <a:r>
              <a:rPr lang="en-US" dirty="0" smtClean="0"/>
              <a:t>Nasal </a:t>
            </a:r>
            <a:r>
              <a:rPr lang="en-US" dirty="0" err="1" smtClean="0"/>
              <a:t>narcan</a:t>
            </a:r>
            <a:r>
              <a:rPr lang="en-US" dirty="0" smtClean="0"/>
              <a:t> is now readily available, much more affordable and covered by most insurance.</a:t>
            </a:r>
          </a:p>
          <a:p>
            <a:r>
              <a:rPr lang="en-US" dirty="0" smtClean="0"/>
              <a:t>Most patients who should have it don’t</a:t>
            </a:r>
          </a:p>
          <a:p>
            <a:r>
              <a:rPr lang="en-US" dirty="0" smtClean="0"/>
              <a:t>This prescription is more likely to save a life than any you prescribe</a:t>
            </a:r>
            <a:endParaRPr lang="en-US" dirty="0"/>
          </a:p>
        </p:txBody>
      </p:sp>
      <p:pic>
        <p:nvPicPr>
          <p:cNvPr id="4" name="Picture 3"/>
          <p:cNvPicPr>
            <a:picLocks noChangeAspect="1"/>
          </p:cNvPicPr>
          <p:nvPr/>
        </p:nvPicPr>
        <p:blipFill rotWithShape="1">
          <a:blip r:embed="rId2"/>
          <a:srcRect l="34321" r="26235"/>
          <a:stretch/>
        </p:blipFill>
        <p:spPr>
          <a:xfrm>
            <a:off x="9892937" y="921089"/>
            <a:ext cx="2299063" cy="3490756"/>
          </a:xfrm>
          <a:prstGeom prst="rect">
            <a:avLst/>
          </a:prstGeom>
        </p:spPr>
      </p:pic>
    </p:spTree>
    <p:extLst>
      <p:ext uri="{BB962C8B-B14F-4D97-AF65-F5344CB8AC3E}">
        <p14:creationId xmlns:p14="http://schemas.microsoft.com/office/powerpoint/2010/main" val="29360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7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0" y="251616"/>
            <a:ext cx="762000" cy="1325563"/>
          </a:xfrm>
        </p:spPr>
        <p:txBody>
          <a:bodyPr/>
          <a:lstStyle/>
          <a:p>
            <a:endParaRPr lang="en-US"/>
          </a:p>
        </p:txBody>
      </p:sp>
      <p:sp>
        <p:nvSpPr>
          <p:cNvPr id="3" name="Content Placeholder 2"/>
          <p:cNvSpPr>
            <a:spLocks noGrp="1"/>
          </p:cNvSpPr>
          <p:nvPr>
            <p:ph sz="half" idx="1"/>
          </p:nvPr>
        </p:nvSpPr>
        <p:spPr>
          <a:xfrm>
            <a:off x="444500" y="914399"/>
            <a:ext cx="5384800" cy="5211769"/>
          </a:xfrm>
        </p:spPr>
        <p:txBody>
          <a:bodyPr/>
          <a:lstStyle/>
          <a:p>
            <a:pPr algn="ctr"/>
            <a:r>
              <a:rPr lang="en-US" sz="3600" b="1" dirty="0">
                <a:ea typeface="ＭＳ Ｐゴシック" pitchFamily="34" charset="-128"/>
              </a:rPr>
              <a:t>Physical </a:t>
            </a:r>
            <a:r>
              <a:rPr lang="en-US" sz="3600" b="1" dirty="0" smtClean="0">
                <a:ea typeface="ＭＳ Ｐゴシック" pitchFamily="34" charset="-128"/>
              </a:rPr>
              <a:t>Dependence</a:t>
            </a:r>
          </a:p>
          <a:p>
            <a:pPr lvl="1">
              <a:spcBef>
                <a:spcPct val="0"/>
              </a:spcBef>
              <a:spcAft>
                <a:spcPct val="30000"/>
              </a:spcAft>
              <a:buClr>
                <a:srgbClr val="33CC33"/>
              </a:buClr>
              <a:buSzPct val="120000"/>
            </a:pPr>
            <a:endParaRPr lang="en-US" dirty="0" smtClean="0">
              <a:ea typeface="ＭＳ Ｐゴシック" pitchFamily="34" charset="-128"/>
            </a:endParaRPr>
          </a:p>
          <a:p>
            <a:pPr lvl="1">
              <a:spcBef>
                <a:spcPct val="0"/>
              </a:spcBef>
              <a:spcAft>
                <a:spcPct val="30000"/>
              </a:spcAft>
              <a:buClr>
                <a:srgbClr val="33CC33"/>
              </a:buClr>
              <a:buSzPct val="120000"/>
            </a:pPr>
            <a:r>
              <a:rPr lang="en-US" dirty="0" smtClean="0">
                <a:ea typeface="ＭＳ Ｐゴシック" pitchFamily="34" charset="-128"/>
              </a:rPr>
              <a:t>A </a:t>
            </a:r>
            <a:r>
              <a:rPr lang="en-US" dirty="0">
                <a:ea typeface="ＭＳ Ｐゴシック" pitchFamily="34" charset="-128"/>
              </a:rPr>
              <a:t>property of opioids - and other drug classes</a:t>
            </a:r>
          </a:p>
          <a:p>
            <a:pPr lvl="1">
              <a:spcBef>
                <a:spcPct val="0"/>
              </a:spcBef>
              <a:spcAft>
                <a:spcPct val="30000"/>
              </a:spcAft>
              <a:buClr>
                <a:srgbClr val="33CC33"/>
              </a:buClr>
              <a:buSzPct val="120000"/>
            </a:pPr>
            <a:r>
              <a:rPr lang="en-US" b="1" dirty="0">
                <a:ea typeface="ＭＳ Ｐゴシック" pitchFamily="34" charset="-128"/>
              </a:rPr>
              <a:t>Withdrawal</a:t>
            </a:r>
            <a:r>
              <a:rPr lang="en-US" dirty="0">
                <a:ea typeface="ＭＳ Ｐゴシック" pitchFamily="34" charset="-128"/>
              </a:rPr>
              <a:t> symptoms occur with abrupt cessation</a:t>
            </a:r>
          </a:p>
          <a:p>
            <a:pPr lvl="1">
              <a:spcBef>
                <a:spcPct val="0"/>
              </a:spcBef>
              <a:spcAft>
                <a:spcPct val="30000"/>
              </a:spcAft>
              <a:buClr>
                <a:srgbClr val="33CC33"/>
              </a:buClr>
              <a:buSzPct val="120000"/>
            </a:pPr>
            <a:r>
              <a:rPr lang="en-US" dirty="0">
                <a:ea typeface="ＭＳ Ｐゴシック" pitchFamily="34" charset="-128"/>
              </a:rPr>
              <a:t>Withdrawal symptoms are usually preventable</a:t>
            </a:r>
          </a:p>
          <a:p>
            <a:endParaRPr lang="en-US" dirty="0"/>
          </a:p>
        </p:txBody>
      </p:sp>
      <p:sp>
        <p:nvSpPr>
          <p:cNvPr id="4" name="Content Placeholder 3"/>
          <p:cNvSpPr>
            <a:spLocks noGrp="1"/>
          </p:cNvSpPr>
          <p:nvPr>
            <p:ph sz="half" idx="2"/>
          </p:nvPr>
        </p:nvSpPr>
        <p:spPr>
          <a:xfrm>
            <a:off x="6029960" y="914397"/>
            <a:ext cx="5384800" cy="5211769"/>
          </a:xfrm>
        </p:spPr>
        <p:txBody>
          <a:bodyPr/>
          <a:lstStyle/>
          <a:p>
            <a:pPr algn="ctr"/>
            <a:r>
              <a:rPr lang="en-US" sz="3600" b="1" dirty="0" smtClean="0">
                <a:ea typeface="ＭＳ Ｐゴシック" pitchFamily="34" charset="-128"/>
              </a:rPr>
              <a:t>Tolerance</a:t>
            </a:r>
          </a:p>
          <a:p>
            <a:pPr lvl="1">
              <a:spcBef>
                <a:spcPct val="0"/>
              </a:spcBef>
              <a:spcAft>
                <a:spcPct val="20000"/>
              </a:spcAft>
              <a:buClr>
                <a:srgbClr val="33CC33"/>
              </a:buClr>
              <a:buSzPct val="120000"/>
            </a:pPr>
            <a:endParaRPr lang="en-US" dirty="0" smtClean="0">
              <a:ea typeface="ＭＳ Ｐゴシック" pitchFamily="34" charset="-128"/>
            </a:endParaRPr>
          </a:p>
          <a:p>
            <a:pPr lvl="1">
              <a:spcBef>
                <a:spcPct val="0"/>
              </a:spcBef>
              <a:spcAft>
                <a:spcPct val="20000"/>
              </a:spcAft>
              <a:buClr>
                <a:srgbClr val="33CC33"/>
              </a:buClr>
              <a:buSzPct val="120000"/>
            </a:pPr>
            <a:r>
              <a:rPr lang="en-US" b="1" dirty="0" smtClean="0">
                <a:ea typeface="ＭＳ Ｐゴシック" pitchFamily="34" charset="-128"/>
              </a:rPr>
              <a:t>The</a:t>
            </a:r>
            <a:r>
              <a:rPr lang="en-US" dirty="0" smtClean="0">
                <a:ea typeface="ＭＳ Ｐゴシック" pitchFamily="34" charset="-128"/>
              </a:rPr>
              <a:t> </a:t>
            </a:r>
            <a:r>
              <a:rPr lang="en-US" b="1" dirty="0">
                <a:ea typeface="ＭＳ Ｐゴシック" pitchFamily="34" charset="-128"/>
              </a:rPr>
              <a:t>need for increasing doses to get the same effect</a:t>
            </a:r>
          </a:p>
          <a:p>
            <a:pPr lvl="1">
              <a:spcBef>
                <a:spcPct val="0"/>
              </a:spcBef>
              <a:spcAft>
                <a:spcPct val="20000"/>
              </a:spcAft>
              <a:buClr>
                <a:srgbClr val="33CC33"/>
              </a:buClr>
              <a:buSzPct val="120000"/>
            </a:pPr>
            <a:r>
              <a:rPr lang="en-US" dirty="0">
                <a:ea typeface="ＭＳ Ｐゴシック" pitchFamily="34" charset="-128"/>
              </a:rPr>
              <a:t>Tolerance to sedation and nausea is common</a:t>
            </a:r>
          </a:p>
          <a:p>
            <a:pPr lvl="1">
              <a:spcBef>
                <a:spcPct val="0"/>
              </a:spcBef>
              <a:spcAft>
                <a:spcPct val="20000"/>
              </a:spcAft>
              <a:buClr>
                <a:srgbClr val="33CC33"/>
              </a:buClr>
              <a:buSzPct val="120000"/>
            </a:pPr>
            <a:r>
              <a:rPr lang="en-US" b="1" dirty="0">
                <a:ea typeface="ＭＳ Ｐゴシック" pitchFamily="34" charset="-128"/>
              </a:rPr>
              <a:t>Tolerance to constipation and pain relief is uncommon</a:t>
            </a:r>
          </a:p>
          <a:p>
            <a:endParaRPr lang="en-US" dirty="0"/>
          </a:p>
        </p:txBody>
      </p:sp>
    </p:spTree>
    <p:extLst>
      <p:ext uri="{BB962C8B-B14F-4D97-AF65-F5344CB8AC3E}">
        <p14:creationId xmlns:p14="http://schemas.microsoft.com/office/powerpoint/2010/main" val="15369471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10268" y="889000"/>
            <a:ext cx="8746067" cy="1155700"/>
          </a:xfrm>
        </p:spPr>
        <p:txBody>
          <a:bodyPr/>
          <a:lstStyle/>
          <a:p>
            <a:r>
              <a:rPr lang="en-US" sz="4800" b="1" dirty="0">
                <a:ea typeface="ＭＳ Ｐゴシック" pitchFamily="34" charset="-128"/>
              </a:rPr>
              <a:t>Disposal of u</a:t>
            </a:r>
            <a:r>
              <a:rPr lang="en-US" sz="4800" b="1" dirty="0" smtClean="0">
                <a:ea typeface="ＭＳ Ｐゴシック" pitchFamily="34" charset="-128"/>
              </a:rPr>
              <a:t>nused opioids:</a:t>
            </a:r>
            <a:endParaRPr lang="en-US" dirty="0">
              <a:ea typeface="ＭＳ Ｐゴシック" pitchFamily="34" charset="-128"/>
            </a:endParaRPr>
          </a:p>
        </p:txBody>
      </p:sp>
      <p:sp>
        <p:nvSpPr>
          <p:cNvPr id="49155" name="Rectangle 3"/>
          <p:cNvSpPr>
            <a:spLocks noGrp="1" noChangeArrowheads="1"/>
          </p:cNvSpPr>
          <p:nvPr>
            <p:ph type="body" idx="1"/>
          </p:nvPr>
        </p:nvSpPr>
        <p:spPr>
          <a:xfrm>
            <a:off x="2102556" y="2044701"/>
            <a:ext cx="8108244" cy="3771483"/>
          </a:xfrm>
        </p:spPr>
        <p:txBody>
          <a:bodyPr>
            <a:normAutofit/>
          </a:bodyPr>
          <a:lstStyle/>
          <a:p>
            <a:pPr>
              <a:lnSpc>
                <a:spcPct val="90000"/>
              </a:lnSpc>
              <a:spcBef>
                <a:spcPct val="0"/>
              </a:spcBef>
              <a:spcAft>
                <a:spcPct val="20000"/>
              </a:spcAft>
              <a:buClr>
                <a:srgbClr val="33CC33"/>
              </a:buClr>
              <a:buSzPct val="120000"/>
            </a:pPr>
            <a:r>
              <a:rPr lang="en-US" sz="2800" dirty="0" smtClean="0">
                <a:ea typeface="ＭＳ Ｐゴシック" pitchFamily="34" charset="-128"/>
              </a:rPr>
              <a:t>Local or </a:t>
            </a:r>
            <a:r>
              <a:rPr lang="en-US" sz="2800" dirty="0">
                <a:ea typeface="ＭＳ Ｐゴシック" pitchFamily="34" charset="-128"/>
              </a:rPr>
              <a:t>national take-back programs</a:t>
            </a:r>
            <a:r>
              <a:rPr lang="en-US" sz="2800" dirty="0" smtClean="0">
                <a:ea typeface="ＭＳ Ｐゴシック" pitchFamily="34" charset="-128"/>
              </a:rPr>
              <a:t>.</a:t>
            </a:r>
          </a:p>
          <a:p>
            <a:pPr lvl="1">
              <a:lnSpc>
                <a:spcPct val="90000"/>
              </a:lnSpc>
              <a:spcBef>
                <a:spcPct val="0"/>
              </a:spcBef>
              <a:spcAft>
                <a:spcPct val="20000"/>
              </a:spcAft>
              <a:buClr>
                <a:srgbClr val="33CC33"/>
              </a:buClr>
              <a:buSzPct val="120000"/>
            </a:pPr>
            <a:r>
              <a:rPr lang="en-US" sz="2400" dirty="0" smtClean="0">
                <a:ea typeface="ＭＳ Ｐゴシック" pitchFamily="34" charset="-128"/>
              </a:rPr>
              <a:t>Pharmacies</a:t>
            </a:r>
          </a:p>
          <a:p>
            <a:pPr lvl="1">
              <a:lnSpc>
                <a:spcPct val="90000"/>
              </a:lnSpc>
              <a:spcBef>
                <a:spcPct val="0"/>
              </a:spcBef>
              <a:spcAft>
                <a:spcPct val="20000"/>
              </a:spcAft>
              <a:buClr>
                <a:srgbClr val="33CC33"/>
              </a:buClr>
              <a:buSzPct val="120000"/>
            </a:pPr>
            <a:r>
              <a:rPr lang="en-US" sz="2400" dirty="0" smtClean="0">
                <a:ea typeface="ＭＳ Ｐゴシック" pitchFamily="34" charset="-128"/>
              </a:rPr>
              <a:t>Police or Fire stations</a:t>
            </a:r>
            <a:endParaRPr lang="en-US" sz="2400" dirty="0">
              <a:ea typeface="ＭＳ Ｐゴシック" pitchFamily="34" charset="-128"/>
            </a:endParaRPr>
          </a:p>
          <a:p>
            <a:pPr>
              <a:lnSpc>
                <a:spcPct val="90000"/>
              </a:lnSpc>
              <a:spcBef>
                <a:spcPct val="0"/>
              </a:spcBef>
              <a:spcAft>
                <a:spcPct val="20000"/>
              </a:spcAft>
              <a:buClr>
                <a:srgbClr val="33CC33"/>
              </a:buClr>
              <a:buSzPct val="120000"/>
            </a:pPr>
            <a:r>
              <a:rPr lang="en-US" sz="2800" dirty="0" smtClean="0">
                <a:ea typeface="ＭＳ Ｐゴシック" pitchFamily="34" charset="-128"/>
              </a:rPr>
              <a:t>Flush down </a:t>
            </a:r>
            <a:r>
              <a:rPr lang="en-US" sz="2800" dirty="0">
                <a:ea typeface="ＭＳ Ｐゴシック" pitchFamily="34" charset="-128"/>
              </a:rPr>
              <a:t>the </a:t>
            </a:r>
            <a:r>
              <a:rPr lang="en-US" sz="2800" dirty="0" smtClean="0">
                <a:ea typeface="ＭＳ Ｐゴシック" pitchFamily="34" charset="-128"/>
              </a:rPr>
              <a:t>toilet</a:t>
            </a:r>
            <a:r>
              <a:rPr lang="en-US" sz="2800" dirty="0">
                <a:ea typeface="ＭＳ Ｐゴシック" pitchFamily="34" charset="-128"/>
              </a:rPr>
              <a:t> </a:t>
            </a:r>
          </a:p>
        </p:txBody>
      </p:sp>
      <p:sp>
        <p:nvSpPr>
          <p:cNvPr id="49156" name="Slide Number Placeholder 3"/>
          <p:cNvSpPr>
            <a:spLocks noGrp="1"/>
          </p:cNvSpPr>
          <p:nvPr>
            <p:ph type="sldNum" sz="quarter" idx="12"/>
          </p:nvPr>
        </p:nvSpPr>
        <p:spPr>
          <a:noFill/>
        </p:spPr>
        <p:txBody>
          <a:bodyPr/>
          <a:lstStyle/>
          <a:p>
            <a:fld id="{1001A5D1-A268-4479-9290-D98E9B3A9DD2}" type="slidenum">
              <a:rPr lang="en-US"/>
              <a:pPr/>
              <a:t>70</a:t>
            </a:fld>
            <a:endParaRPr lang="en-US"/>
          </a:p>
        </p:txBody>
      </p:sp>
    </p:spTree>
    <p:extLst>
      <p:ext uri="{BB962C8B-B14F-4D97-AF65-F5344CB8AC3E}">
        <p14:creationId xmlns:p14="http://schemas.microsoft.com/office/powerpoint/2010/main" val="271768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949398" y="807720"/>
            <a:ext cx="7148922" cy="5364480"/>
          </a:xfrm>
          <a:prstGeom prst="rect">
            <a:avLst/>
          </a:prstGeom>
        </p:spPr>
      </p:pic>
      <p:pic>
        <p:nvPicPr>
          <p:cNvPr id="5" name="Picture 4"/>
          <p:cNvPicPr>
            <a:picLocks noChangeAspect="1"/>
          </p:cNvPicPr>
          <p:nvPr/>
        </p:nvPicPr>
        <p:blipFill>
          <a:blip r:embed="rId3"/>
          <a:stretch>
            <a:fillRect/>
          </a:stretch>
        </p:blipFill>
        <p:spPr>
          <a:xfrm>
            <a:off x="685800" y="2362200"/>
            <a:ext cx="3200400" cy="2135315"/>
          </a:xfrm>
          <a:prstGeom prst="rect">
            <a:avLst/>
          </a:prstGeom>
        </p:spPr>
      </p:pic>
    </p:spTree>
    <p:extLst>
      <p:ext uri="{BB962C8B-B14F-4D97-AF65-F5344CB8AC3E}">
        <p14:creationId xmlns:p14="http://schemas.microsoft.com/office/powerpoint/2010/main" val="62384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10267" y="876300"/>
            <a:ext cx="8734778" cy="1155700"/>
          </a:xfrm>
        </p:spPr>
        <p:txBody>
          <a:bodyPr/>
          <a:lstStyle/>
          <a:p>
            <a:r>
              <a:rPr lang="en-US" sz="4800" b="1" dirty="0">
                <a:ea typeface="ＭＳ Ｐゴシック" pitchFamily="34" charset="-128"/>
              </a:rPr>
              <a:t>Opioid Side Effects</a:t>
            </a:r>
            <a:endParaRPr lang="en-US" dirty="0">
              <a:ea typeface="ＭＳ Ｐゴシック" pitchFamily="34" charset="-128"/>
            </a:endParaRPr>
          </a:p>
        </p:txBody>
      </p:sp>
      <p:sp>
        <p:nvSpPr>
          <p:cNvPr id="17411" name="Rectangle 3"/>
          <p:cNvSpPr>
            <a:spLocks noGrp="1" noChangeArrowheads="1"/>
          </p:cNvSpPr>
          <p:nvPr>
            <p:ph type="body" idx="1"/>
          </p:nvPr>
        </p:nvSpPr>
        <p:spPr>
          <a:xfrm>
            <a:off x="1820335" y="2057400"/>
            <a:ext cx="8847667" cy="4249738"/>
          </a:xfrm>
        </p:spPr>
        <p:txBody>
          <a:bodyPr/>
          <a:lstStyle/>
          <a:p>
            <a:pPr>
              <a:spcBef>
                <a:spcPct val="0"/>
              </a:spcBef>
              <a:spcAft>
                <a:spcPct val="20000"/>
              </a:spcAft>
              <a:buClr>
                <a:srgbClr val="33CC33"/>
              </a:buClr>
              <a:buSzPct val="120000"/>
            </a:pPr>
            <a:r>
              <a:rPr lang="en-US" sz="3400">
                <a:ea typeface="ＭＳ Ｐゴシック" pitchFamily="34" charset="-128"/>
              </a:rPr>
              <a:t>Nausea &amp; vomiting – rapid tolerance. </a:t>
            </a:r>
          </a:p>
          <a:p>
            <a:pPr>
              <a:spcBef>
                <a:spcPct val="0"/>
              </a:spcBef>
              <a:spcAft>
                <a:spcPct val="20000"/>
              </a:spcAft>
              <a:buClr>
                <a:srgbClr val="33CC33"/>
              </a:buClr>
              <a:buSzPct val="120000"/>
            </a:pPr>
            <a:r>
              <a:rPr lang="en-US" sz="3400">
                <a:ea typeface="ＭＳ Ｐゴシック" pitchFamily="34" charset="-128"/>
              </a:rPr>
              <a:t>Sedation &amp; respiratory depression –same</a:t>
            </a:r>
          </a:p>
          <a:p>
            <a:pPr>
              <a:spcBef>
                <a:spcPct val="0"/>
              </a:spcBef>
              <a:spcAft>
                <a:spcPct val="20000"/>
              </a:spcAft>
              <a:buClr>
                <a:srgbClr val="33CC33"/>
              </a:buClr>
              <a:buSzPct val="120000"/>
            </a:pPr>
            <a:r>
              <a:rPr lang="en-US" sz="3400">
                <a:ea typeface="ＭＳ Ｐゴシック" pitchFamily="34" charset="-128"/>
              </a:rPr>
              <a:t>Euphoria, mood alteration – same</a:t>
            </a:r>
          </a:p>
          <a:p>
            <a:pPr>
              <a:spcBef>
                <a:spcPct val="0"/>
              </a:spcBef>
              <a:spcAft>
                <a:spcPct val="20000"/>
              </a:spcAft>
              <a:buClr>
                <a:srgbClr val="33CC33"/>
              </a:buClr>
              <a:buSzPct val="120000"/>
            </a:pPr>
            <a:r>
              <a:rPr lang="en-US" sz="3400">
                <a:ea typeface="ＭＳ Ｐゴシック" pitchFamily="34" charset="-128"/>
              </a:rPr>
              <a:t>Constipation- ongoing. Need bowel regimen</a:t>
            </a:r>
          </a:p>
          <a:p>
            <a:pPr>
              <a:spcBef>
                <a:spcPct val="0"/>
              </a:spcBef>
              <a:spcAft>
                <a:spcPct val="20000"/>
              </a:spcAft>
              <a:buClr>
                <a:srgbClr val="33CC33"/>
              </a:buClr>
              <a:buSzPct val="120000"/>
            </a:pPr>
            <a:r>
              <a:rPr lang="en-US" sz="3400">
                <a:ea typeface="ＭＳ Ｐゴシック" pitchFamily="34" charset="-128"/>
              </a:rPr>
              <a:t>Decreased testosterone level - Treat</a:t>
            </a:r>
          </a:p>
        </p:txBody>
      </p:sp>
      <p:sp>
        <p:nvSpPr>
          <p:cNvPr id="17412" name="Slide Number Placeholder 3"/>
          <p:cNvSpPr>
            <a:spLocks noGrp="1"/>
          </p:cNvSpPr>
          <p:nvPr>
            <p:ph type="sldNum" sz="quarter" idx="12"/>
          </p:nvPr>
        </p:nvSpPr>
        <p:spPr>
          <a:noFill/>
        </p:spPr>
        <p:txBody>
          <a:bodyPr/>
          <a:lstStyle/>
          <a:p>
            <a:endParaRPr lang="en-US" dirty="0"/>
          </a:p>
        </p:txBody>
      </p:sp>
    </p:spTree>
    <p:extLst>
      <p:ext uri="{BB962C8B-B14F-4D97-AF65-F5344CB8AC3E}">
        <p14:creationId xmlns:p14="http://schemas.microsoft.com/office/powerpoint/2010/main" val="2319426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950" y="457513"/>
            <a:ext cx="8229600" cy="1143000"/>
          </a:xfrm>
        </p:spPr>
        <p:txBody>
          <a:bodyPr>
            <a:normAutofit/>
          </a:bodyPr>
          <a:lstStyle/>
          <a:p>
            <a:r>
              <a:rPr lang="en-US" sz="2400" dirty="0">
                <a:solidFill>
                  <a:schemeClr val="tx2"/>
                </a:solidFill>
              </a:rPr>
              <a:t>Oxycodone Consumption (mg/capita) 1980-2013</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86453" y="1600201"/>
            <a:ext cx="58190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0054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HC_WI_PPTTEMP_LIGHT_R102716" val="DfCNGFYM"/>
  <p:tag name="ARTICULATE_DESIGN_ID_1_OFFICE THEME" val="4bOIQUEa"/>
  <p:tag name="ARTICULATE_DESIGN_ID_2_OFFICE THEME" val="KfDJUXkX"/>
  <p:tag name="ARTICULATE_DESIGN_ID_CUSTOM DESIGN" val="gEA8Z730"/>
  <p:tag name="ARTICULATE_DESIGN_ID_1_CUSTOM DESIGN" val="MNbcBXVw"/>
  <p:tag name="ARTICULATE_DESIGN_ID_BLANK" val="vmBSq0lJ"/>
  <p:tag name="ARTICULATE_SLIDE_THUMBNAIL_REFRESH" val="1"/>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CHC_WI_PPTtemp_Light_R102716</Template>
  <TotalTime>3971</TotalTime>
  <Words>4275</Words>
  <Application>Microsoft Office PowerPoint</Application>
  <PresentationFormat>Widescreen</PresentationFormat>
  <Paragraphs>499</Paragraphs>
  <Slides>71</Slides>
  <Notes>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71</vt:i4>
      </vt:variant>
    </vt:vector>
  </HeadingPairs>
  <TitlesOfParts>
    <vt:vector size="87" baseType="lpstr">
      <vt:lpstr>ＭＳ Ｐゴシック</vt:lpstr>
      <vt:lpstr>.Hiragino Kaku Gothic Interface W3</vt:lpstr>
      <vt:lpstr>.PingFang SC Regular</vt:lpstr>
      <vt:lpstr>Arial</vt:lpstr>
      <vt:lpstr>Arial Bold</vt:lpstr>
      <vt:lpstr>Calibri</vt:lpstr>
      <vt:lpstr>Calibri Light</vt:lpstr>
      <vt:lpstr>Californian FB</vt:lpstr>
      <vt:lpstr>Footlight MT Light</vt:lpstr>
      <vt:lpstr>Garamond</vt:lpstr>
      <vt:lpstr>System Font Regular</vt:lpstr>
      <vt:lpstr>Times</vt:lpstr>
      <vt:lpstr>Wingdings</vt:lpstr>
      <vt:lpstr>CHC_WI_PPTtemp_Light_R102716</vt:lpstr>
      <vt:lpstr>Custom Design</vt:lpstr>
      <vt:lpstr>Blank</vt:lpstr>
      <vt:lpstr>PowerPoint Presentation</vt:lpstr>
      <vt:lpstr>Continuing Education Credits</vt:lpstr>
      <vt:lpstr>Disclosures</vt:lpstr>
      <vt:lpstr>Learning Objectives</vt:lpstr>
      <vt:lpstr>Goals of Chronic Pain Treatment</vt:lpstr>
      <vt:lpstr>Opioid Use Disorder is Characterized by: </vt:lpstr>
      <vt:lpstr>PowerPoint Presentation</vt:lpstr>
      <vt:lpstr>Opioid Side Effects</vt:lpstr>
      <vt:lpstr>Oxycodone Consumption (mg/capita) 1980-2013</vt:lpstr>
      <vt:lpstr>CDC: Drug Poisoning Death Rates</vt:lpstr>
      <vt:lpstr>Risk Factors Associated with Misuse</vt:lpstr>
      <vt:lpstr>Some reassurance</vt:lpstr>
      <vt:lpstr>How do these reassurances fit with what we see?-1</vt:lpstr>
      <vt:lpstr>How do these reassurances fit with what we see?-2</vt:lpstr>
      <vt:lpstr>How do these reassurances fit with what we see?-3</vt:lpstr>
      <vt:lpstr>How do these reassurances fit with what we see?-4</vt:lpstr>
      <vt:lpstr>Putting that all together</vt:lpstr>
      <vt:lpstr>PowerPoint Presentation</vt:lpstr>
      <vt:lpstr>PowerPoint Presentation</vt:lpstr>
      <vt:lpstr>Opioid Initiation and Titration</vt:lpstr>
      <vt:lpstr>Anticipatory guidance: The “honeymoon effect”</vt:lpstr>
      <vt:lpstr>IR  and  ER Opioids</vt:lpstr>
      <vt:lpstr>Advantages of Extended-release Opioids</vt:lpstr>
      <vt:lpstr>Disadvantages of Extended-release Opioids</vt:lpstr>
      <vt:lpstr>Poll</vt:lpstr>
      <vt:lpstr>Poll</vt:lpstr>
      <vt:lpstr>Poll</vt:lpstr>
      <vt:lpstr>Buprenorphine Embracing the Gray Zone</vt:lpstr>
      <vt:lpstr>What may distinguish Buprenorphine from the other opioid analgesics?</vt:lpstr>
      <vt:lpstr>What distinguishes Buprenorphine from the other opioid analgesics?</vt:lpstr>
      <vt:lpstr>Lesser known (continued)</vt:lpstr>
      <vt:lpstr>Bup: when used for pain</vt:lpstr>
      <vt:lpstr>When should we think about buprenorphine for pain instead of other opioids?</vt:lpstr>
      <vt:lpstr>PowerPoint Presentation</vt:lpstr>
      <vt:lpstr>PowerPoint Presentation</vt:lpstr>
      <vt:lpstr>What are the options?</vt:lpstr>
      <vt:lpstr>Don’t use opioid maintenance doses for opioid naïve pain patients!</vt:lpstr>
      <vt:lpstr>A micro-dosing option</vt:lpstr>
      <vt:lpstr>Buprenorphine references</vt:lpstr>
      <vt:lpstr>More bup/pain references</vt:lpstr>
      <vt:lpstr>Methadone</vt:lpstr>
      <vt:lpstr>Methadone</vt:lpstr>
      <vt:lpstr>Methadone Conversion </vt:lpstr>
      <vt:lpstr>Methadone Mortality Causes</vt:lpstr>
      <vt:lpstr>Abuse-Deterrent Opioids </vt:lpstr>
      <vt:lpstr>Use an Opioid Agreement </vt:lpstr>
      <vt:lpstr>Monitor Compliance with Routine  Drug Screens</vt:lpstr>
      <vt:lpstr>Adopt Standard Policy for Opioid Prescribing</vt:lpstr>
      <vt:lpstr>Further REMS  (Risk evaluation mitigation strategies)</vt:lpstr>
      <vt:lpstr>Ongoing Assessment: The 5 A’s</vt:lpstr>
      <vt:lpstr>Opioid Conversion</vt:lpstr>
      <vt:lpstr>Aberrant Drug-Taking Behaviors More Predictive of Addiction</vt:lpstr>
      <vt:lpstr>Aberrant Drug-Taking Behaviors Less Predictive of Addiction</vt:lpstr>
      <vt:lpstr>Differential Diagnosis of  Aberrant Drug-Taking Behaviors </vt:lpstr>
      <vt:lpstr>Opioid Management Dashboard</vt:lpstr>
      <vt:lpstr>The dreaded (and common) opioid “legacy” patient</vt:lpstr>
      <vt:lpstr>Opioid legacy patients: early sorting/general approach</vt:lpstr>
      <vt:lpstr>First visit: don’t get behind!   </vt:lpstr>
      <vt:lpstr>More first visit actions for legacy patients</vt:lpstr>
      <vt:lpstr>Legacy patient: continued</vt:lpstr>
      <vt:lpstr>When you suspect diversion</vt:lpstr>
      <vt:lpstr>When you suspect substance use d/o, or When risk of accidental poisoning is high</vt:lpstr>
      <vt:lpstr>Management of Opioid Withdrawal Symptoms</vt:lpstr>
      <vt:lpstr>Stuck on pills?</vt:lpstr>
      <vt:lpstr>When the medication hasn’t met expectations. When the dose has been escalated too far and psychosocial factors aren’t significant </vt:lpstr>
      <vt:lpstr>When opioid is a “psychotropic adjuvant” for a patient with psychological pain: Patience, integration of BH, and one-step-at-a-time approach</vt:lpstr>
      <vt:lpstr>“Psychotropic adjuvant”</vt:lpstr>
      <vt:lpstr>It’s harmful to remove opioids without replacing them with something</vt:lpstr>
      <vt:lpstr>Narcan for everybody!</vt:lpstr>
      <vt:lpstr>Disposal of unused opioids:</vt:lpstr>
      <vt:lpstr>PowerPoint Presentation</vt:lpstr>
    </vt:vector>
  </TitlesOfParts>
  <Company>Community Health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dc:title>
  <dc:creator>haddadm</dc:creator>
  <cp:lastModifiedBy>Wilensky, Daniel</cp:lastModifiedBy>
  <cp:revision>155</cp:revision>
  <dcterms:created xsi:type="dcterms:W3CDTF">2010-02-22T03:47:59Z</dcterms:created>
  <dcterms:modified xsi:type="dcterms:W3CDTF">2025-02-19T15:42:53Z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8E9DA551-54F5-4CB1-A7D5-245ECACCE64E</vt:lpwstr>
  </property>
  <property fmtid="{D5CDD505-2E9C-101B-9397-08002B2CF9AE}" pid="3" name="ArticulatePath">
    <vt:lpwstr>Project ECHO MAT Patient Assessment 2023- Marwan Haddad</vt:lpwstr>
  </property>
</Properties>
</file>