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 id="2147483765" r:id="rId2"/>
    <p:sldMasterId id="2147483773" r:id="rId3"/>
  </p:sldMasterIdLst>
  <p:notesMasterIdLst>
    <p:notesMasterId r:id="rId73"/>
  </p:notesMasterIdLst>
  <p:handoutMasterIdLst>
    <p:handoutMasterId r:id="rId74"/>
  </p:handoutMasterIdLst>
  <p:sldIdLst>
    <p:sldId id="439" r:id="rId4"/>
    <p:sldId id="440" r:id="rId5"/>
    <p:sldId id="441" r:id="rId6"/>
    <p:sldId id="442" r:id="rId7"/>
    <p:sldId id="443" r:id="rId8"/>
    <p:sldId id="444" r:id="rId9"/>
    <p:sldId id="445" r:id="rId10"/>
    <p:sldId id="446" r:id="rId11"/>
    <p:sldId id="447" r:id="rId12"/>
    <p:sldId id="448" r:id="rId13"/>
    <p:sldId id="579" r:id="rId14"/>
    <p:sldId id="580" r:id="rId15"/>
    <p:sldId id="581" r:id="rId16"/>
    <p:sldId id="582" r:id="rId17"/>
    <p:sldId id="583" r:id="rId18"/>
    <p:sldId id="584" r:id="rId19"/>
    <p:sldId id="585" r:id="rId20"/>
    <p:sldId id="586" r:id="rId21"/>
    <p:sldId id="587" r:id="rId22"/>
    <p:sldId id="588" r:id="rId23"/>
    <p:sldId id="589" r:id="rId24"/>
    <p:sldId id="590" r:id="rId25"/>
    <p:sldId id="591" r:id="rId26"/>
    <p:sldId id="592" r:id="rId27"/>
    <p:sldId id="593" r:id="rId28"/>
    <p:sldId id="594" r:id="rId29"/>
    <p:sldId id="595" r:id="rId30"/>
    <p:sldId id="596" r:id="rId31"/>
    <p:sldId id="597" r:id="rId32"/>
    <p:sldId id="598" r:id="rId33"/>
    <p:sldId id="599" r:id="rId34"/>
    <p:sldId id="483" r:id="rId35"/>
    <p:sldId id="531" r:id="rId36"/>
    <p:sldId id="532" r:id="rId37"/>
    <p:sldId id="533" r:id="rId38"/>
    <p:sldId id="534" r:id="rId39"/>
    <p:sldId id="535" r:id="rId40"/>
    <p:sldId id="536" r:id="rId41"/>
    <p:sldId id="537" r:id="rId42"/>
    <p:sldId id="538" r:id="rId43"/>
    <p:sldId id="539" r:id="rId44"/>
    <p:sldId id="540" r:id="rId45"/>
    <p:sldId id="541" r:id="rId46"/>
    <p:sldId id="542" r:id="rId47"/>
    <p:sldId id="545" r:id="rId48"/>
    <p:sldId id="546" r:id="rId49"/>
    <p:sldId id="561" r:id="rId50"/>
    <p:sldId id="562" r:id="rId51"/>
    <p:sldId id="563" r:id="rId52"/>
    <p:sldId id="564" r:id="rId53"/>
    <p:sldId id="565" r:id="rId54"/>
    <p:sldId id="566" r:id="rId55"/>
    <p:sldId id="567" r:id="rId56"/>
    <p:sldId id="568" r:id="rId57"/>
    <p:sldId id="569" r:id="rId58"/>
    <p:sldId id="570" r:id="rId59"/>
    <p:sldId id="571" r:id="rId60"/>
    <p:sldId id="572" r:id="rId61"/>
    <p:sldId id="573" r:id="rId62"/>
    <p:sldId id="574" r:id="rId63"/>
    <p:sldId id="575" r:id="rId64"/>
    <p:sldId id="576" r:id="rId65"/>
    <p:sldId id="577" r:id="rId66"/>
    <p:sldId id="578" r:id="rId67"/>
    <p:sldId id="484" r:id="rId68"/>
    <p:sldId id="485" r:id="rId69"/>
    <p:sldId id="497" r:id="rId70"/>
    <p:sldId id="487" r:id="rId71"/>
    <p:sldId id="489" r:id="rId72"/>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7E74"/>
    <a:srgbClr val="F4BA82"/>
    <a:srgbClr val="2F76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69634" autoAdjust="0"/>
  </p:normalViewPr>
  <p:slideViewPr>
    <p:cSldViewPr snapToGrid="0">
      <p:cViewPr varScale="1">
        <p:scale>
          <a:sx n="48" d="100"/>
          <a:sy n="48" d="100"/>
        </p:scale>
        <p:origin x="11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6A634F-9833-4ECD-A0B8-FE43A1291C6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06B7334-91E8-407B-A43D-2B6D2E68D392}">
      <dgm:prSet phldrT="[Text]" custT="1"/>
      <dgm:spPr/>
      <dgm:t>
        <a:bodyPr/>
        <a:lstStyle/>
        <a:p>
          <a:r>
            <a:rPr lang="en-US" sz="2800" dirty="0" smtClean="0"/>
            <a:t>Assessing the Postgraduate Trainee</a:t>
          </a:r>
          <a:endParaRPr lang="en-US" sz="2800" dirty="0"/>
        </a:p>
      </dgm:t>
    </dgm:pt>
    <dgm:pt modelId="{74195D9C-CF0B-4BAA-BB43-07ECA9C5B5F7}" type="parTrans" cxnId="{31D946B5-782F-4193-90A9-53C71BB2D6A1}">
      <dgm:prSet/>
      <dgm:spPr/>
      <dgm:t>
        <a:bodyPr/>
        <a:lstStyle/>
        <a:p>
          <a:endParaRPr lang="en-US" sz="2800"/>
        </a:p>
      </dgm:t>
    </dgm:pt>
    <dgm:pt modelId="{1BB48315-0565-4F28-B9A5-0612CC411017}" type="sibTrans" cxnId="{31D946B5-782F-4193-90A9-53C71BB2D6A1}">
      <dgm:prSet/>
      <dgm:spPr/>
      <dgm:t>
        <a:bodyPr/>
        <a:lstStyle/>
        <a:p>
          <a:endParaRPr lang="en-US" sz="2800"/>
        </a:p>
      </dgm:t>
    </dgm:pt>
    <dgm:pt modelId="{FA2AB02F-1CE6-4C23-A258-E8E86FEB633E}">
      <dgm:prSet custT="1"/>
      <dgm:spPr/>
      <dgm:t>
        <a:bodyPr/>
        <a:lstStyle/>
        <a:p>
          <a:r>
            <a:rPr lang="en-US" sz="2800" dirty="0" smtClean="0"/>
            <a:t>Organizational Evaluation</a:t>
          </a:r>
          <a:endParaRPr lang="en-US" sz="2800" dirty="0"/>
        </a:p>
      </dgm:t>
    </dgm:pt>
    <dgm:pt modelId="{6234FC5B-B0E7-499F-9D07-E99FF9E347F2}" type="parTrans" cxnId="{9DE9B19D-3D17-4698-94A4-1BFF391955BD}">
      <dgm:prSet/>
      <dgm:spPr/>
      <dgm:t>
        <a:bodyPr/>
        <a:lstStyle/>
        <a:p>
          <a:endParaRPr lang="en-US" sz="2800"/>
        </a:p>
      </dgm:t>
    </dgm:pt>
    <dgm:pt modelId="{EB4A5C3E-A222-49E5-82D6-BEA0F39CDD80}" type="sibTrans" cxnId="{9DE9B19D-3D17-4698-94A4-1BFF391955BD}">
      <dgm:prSet/>
      <dgm:spPr/>
      <dgm:t>
        <a:bodyPr/>
        <a:lstStyle/>
        <a:p>
          <a:endParaRPr lang="en-US" sz="2800"/>
        </a:p>
      </dgm:t>
    </dgm:pt>
    <dgm:pt modelId="{4B65B0AA-F718-4D30-905D-2CDD7A068840}">
      <dgm:prSet custT="1"/>
      <dgm:spPr/>
      <dgm:t>
        <a:bodyPr/>
        <a:lstStyle/>
        <a:p>
          <a:r>
            <a:rPr lang="en-US" sz="2800" dirty="0" smtClean="0"/>
            <a:t>Clinical Faculty Evaluation</a:t>
          </a:r>
          <a:endParaRPr lang="en-US" sz="2800" dirty="0"/>
        </a:p>
      </dgm:t>
    </dgm:pt>
    <dgm:pt modelId="{FDA1C807-8514-4A65-8D4C-6FE8942BFEB9}" type="parTrans" cxnId="{E6D95E95-4C59-4699-8C77-C0F3496B55F8}">
      <dgm:prSet/>
      <dgm:spPr/>
      <dgm:t>
        <a:bodyPr/>
        <a:lstStyle/>
        <a:p>
          <a:endParaRPr lang="en-US" sz="2800"/>
        </a:p>
      </dgm:t>
    </dgm:pt>
    <dgm:pt modelId="{595BC196-911B-41D7-BAD1-90E88C64C04C}" type="sibTrans" cxnId="{E6D95E95-4C59-4699-8C77-C0F3496B55F8}">
      <dgm:prSet/>
      <dgm:spPr/>
      <dgm:t>
        <a:bodyPr/>
        <a:lstStyle/>
        <a:p>
          <a:endParaRPr lang="en-US" sz="2800"/>
        </a:p>
      </dgm:t>
    </dgm:pt>
    <dgm:pt modelId="{D3075824-FD76-4D79-8E81-8F3064885C2B}">
      <dgm:prSet custT="1"/>
      <dgm:spPr/>
      <dgm:t>
        <a:bodyPr/>
        <a:lstStyle/>
        <a:p>
          <a:r>
            <a:rPr lang="en-US" sz="2800" dirty="0" smtClean="0"/>
            <a:t>Ongoing Program Evaluation</a:t>
          </a:r>
          <a:endParaRPr lang="en-US" sz="2800" dirty="0"/>
        </a:p>
      </dgm:t>
    </dgm:pt>
    <dgm:pt modelId="{1DC5422C-A4DC-4FD9-9C35-F80E63299338}" type="parTrans" cxnId="{909AE256-EDD2-4F84-8C3C-3A4CDFBF46FB}">
      <dgm:prSet/>
      <dgm:spPr/>
      <dgm:t>
        <a:bodyPr/>
        <a:lstStyle/>
        <a:p>
          <a:endParaRPr lang="en-US" sz="2800"/>
        </a:p>
      </dgm:t>
    </dgm:pt>
    <dgm:pt modelId="{72DC6E36-077B-4E1B-B038-D391FEF6266D}" type="sibTrans" cxnId="{909AE256-EDD2-4F84-8C3C-3A4CDFBF46FB}">
      <dgm:prSet/>
      <dgm:spPr/>
      <dgm:t>
        <a:bodyPr/>
        <a:lstStyle/>
        <a:p>
          <a:endParaRPr lang="en-US" sz="2800"/>
        </a:p>
      </dgm:t>
    </dgm:pt>
    <dgm:pt modelId="{819AA19C-0D15-4A4F-A747-67AA0370F75B}" type="pres">
      <dgm:prSet presAssocID="{B26A634F-9833-4ECD-A0B8-FE43A1291C6B}" presName="diagram" presStyleCnt="0">
        <dgm:presLayoutVars>
          <dgm:dir/>
          <dgm:resizeHandles val="exact"/>
        </dgm:presLayoutVars>
      </dgm:prSet>
      <dgm:spPr/>
      <dgm:t>
        <a:bodyPr/>
        <a:lstStyle/>
        <a:p>
          <a:endParaRPr lang="en-US"/>
        </a:p>
      </dgm:t>
    </dgm:pt>
    <dgm:pt modelId="{17F89FE0-EB44-4E7C-A1A6-BAD6B378C5A3}" type="pres">
      <dgm:prSet presAssocID="{D06B7334-91E8-407B-A43D-2B6D2E68D392}" presName="node" presStyleLbl="node1" presStyleIdx="0" presStyleCnt="4">
        <dgm:presLayoutVars>
          <dgm:bulletEnabled val="1"/>
        </dgm:presLayoutVars>
      </dgm:prSet>
      <dgm:spPr/>
      <dgm:t>
        <a:bodyPr/>
        <a:lstStyle/>
        <a:p>
          <a:endParaRPr lang="en-US"/>
        </a:p>
      </dgm:t>
    </dgm:pt>
    <dgm:pt modelId="{28E39D3E-61C1-4E66-87EC-EF66690F9930}" type="pres">
      <dgm:prSet presAssocID="{1BB48315-0565-4F28-B9A5-0612CC411017}" presName="sibTrans" presStyleCnt="0"/>
      <dgm:spPr/>
    </dgm:pt>
    <dgm:pt modelId="{027DB696-8A4C-4438-B08A-ACF6BD6E5701}" type="pres">
      <dgm:prSet presAssocID="{FA2AB02F-1CE6-4C23-A258-E8E86FEB633E}" presName="node" presStyleLbl="node1" presStyleIdx="1" presStyleCnt="4">
        <dgm:presLayoutVars>
          <dgm:bulletEnabled val="1"/>
        </dgm:presLayoutVars>
      </dgm:prSet>
      <dgm:spPr/>
      <dgm:t>
        <a:bodyPr/>
        <a:lstStyle/>
        <a:p>
          <a:endParaRPr lang="en-US"/>
        </a:p>
      </dgm:t>
    </dgm:pt>
    <dgm:pt modelId="{8F8C4156-0845-4E1D-8652-1AD2E0B1CEE9}" type="pres">
      <dgm:prSet presAssocID="{EB4A5C3E-A222-49E5-82D6-BEA0F39CDD80}" presName="sibTrans" presStyleCnt="0"/>
      <dgm:spPr/>
    </dgm:pt>
    <dgm:pt modelId="{C55E29B2-67C1-4F6E-89D6-9D15CB7E0AE3}" type="pres">
      <dgm:prSet presAssocID="{4B65B0AA-F718-4D30-905D-2CDD7A068840}" presName="node" presStyleLbl="node1" presStyleIdx="2" presStyleCnt="4">
        <dgm:presLayoutVars>
          <dgm:bulletEnabled val="1"/>
        </dgm:presLayoutVars>
      </dgm:prSet>
      <dgm:spPr/>
      <dgm:t>
        <a:bodyPr/>
        <a:lstStyle/>
        <a:p>
          <a:endParaRPr lang="en-US"/>
        </a:p>
      </dgm:t>
    </dgm:pt>
    <dgm:pt modelId="{64AA089A-7A64-4453-BD27-DBBF26866377}" type="pres">
      <dgm:prSet presAssocID="{595BC196-911B-41D7-BAD1-90E88C64C04C}" presName="sibTrans" presStyleCnt="0"/>
      <dgm:spPr/>
    </dgm:pt>
    <dgm:pt modelId="{607039B0-F72E-47BA-BEA1-8C6FD2DFD71C}" type="pres">
      <dgm:prSet presAssocID="{D3075824-FD76-4D79-8E81-8F3064885C2B}" presName="node" presStyleLbl="node1" presStyleIdx="3" presStyleCnt="4">
        <dgm:presLayoutVars>
          <dgm:bulletEnabled val="1"/>
        </dgm:presLayoutVars>
      </dgm:prSet>
      <dgm:spPr/>
      <dgm:t>
        <a:bodyPr/>
        <a:lstStyle/>
        <a:p>
          <a:endParaRPr lang="en-US"/>
        </a:p>
      </dgm:t>
    </dgm:pt>
  </dgm:ptLst>
  <dgm:cxnLst>
    <dgm:cxn modelId="{9DE9B19D-3D17-4698-94A4-1BFF391955BD}" srcId="{B26A634F-9833-4ECD-A0B8-FE43A1291C6B}" destId="{FA2AB02F-1CE6-4C23-A258-E8E86FEB633E}" srcOrd="1" destOrd="0" parTransId="{6234FC5B-B0E7-499F-9D07-E99FF9E347F2}" sibTransId="{EB4A5C3E-A222-49E5-82D6-BEA0F39CDD80}"/>
    <dgm:cxn modelId="{31D946B5-782F-4193-90A9-53C71BB2D6A1}" srcId="{B26A634F-9833-4ECD-A0B8-FE43A1291C6B}" destId="{D06B7334-91E8-407B-A43D-2B6D2E68D392}" srcOrd="0" destOrd="0" parTransId="{74195D9C-CF0B-4BAA-BB43-07ECA9C5B5F7}" sibTransId="{1BB48315-0565-4F28-B9A5-0612CC411017}"/>
    <dgm:cxn modelId="{909AE256-EDD2-4F84-8C3C-3A4CDFBF46FB}" srcId="{B26A634F-9833-4ECD-A0B8-FE43A1291C6B}" destId="{D3075824-FD76-4D79-8E81-8F3064885C2B}" srcOrd="3" destOrd="0" parTransId="{1DC5422C-A4DC-4FD9-9C35-F80E63299338}" sibTransId="{72DC6E36-077B-4E1B-B038-D391FEF6266D}"/>
    <dgm:cxn modelId="{964DD4B0-7A6B-42E4-917F-013754D1B139}" type="presOf" srcId="{D3075824-FD76-4D79-8E81-8F3064885C2B}" destId="{607039B0-F72E-47BA-BEA1-8C6FD2DFD71C}" srcOrd="0" destOrd="0" presId="urn:microsoft.com/office/officeart/2005/8/layout/default"/>
    <dgm:cxn modelId="{AE8B280F-EC31-4819-97E1-253467AFB309}" type="presOf" srcId="{FA2AB02F-1CE6-4C23-A258-E8E86FEB633E}" destId="{027DB696-8A4C-4438-B08A-ACF6BD6E5701}" srcOrd="0" destOrd="0" presId="urn:microsoft.com/office/officeart/2005/8/layout/default"/>
    <dgm:cxn modelId="{370E584E-D52E-4E93-855E-8FFA82DA2D9F}" type="presOf" srcId="{B26A634F-9833-4ECD-A0B8-FE43A1291C6B}" destId="{819AA19C-0D15-4A4F-A747-67AA0370F75B}" srcOrd="0" destOrd="0" presId="urn:microsoft.com/office/officeart/2005/8/layout/default"/>
    <dgm:cxn modelId="{E6D95E95-4C59-4699-8C77-C0F3496B55F8}" srcId="{B26A634F-9833-4ECD-A0B8-FE43A1291C6B}" destId="{4B65B0AA-F718-4D30-905D-2CDD7A068840}" srcOrd="2" destOrd="0" parTransId="{FDA1C807-8514-4A65-8D4C-6FE8942BFEB9}" sibTransId="{595BC196-911B-41D7-BAD1-90E88C64C04C}"/>
    <dgm:cxn modelId="{A1143EB3-CE9F-4CD4-8424-46E93F0A3397}" type="presOf" srcId="{4B65B0AA-F718-4D30-905D-2CDD7A068840}" destId="{C55E29B2-67C1-4F6E-89D6-9D15CB7E0AE3}" srcOrd="0" destOrd="0" presId="urn:microsoft.com/office/officeart/2005/8/layout/default"/>
    <dgm:cxn modelId="{E42091EB-7E9A-4E08-BEB3-C70485A16E7B}" type="presOf" srcId="{D06B7334-91E8-407B-A43D-2B6D2E68D392}" destId="{17F89FE0-EB44-4E7C-A1A6-BAD6B378C5A3}" srcOrd="0" destOrd="0" presId="urn:microsoft.com/office/officeart/2005/8/layout/default"/>
    <dgm:cxn modelId="{42BC3ACB-457D-4477-A8F3-5471404D3CCE}" type="presParOf" srcId="{819AA19C-0D15-4A4F-A747-67AA0370F75B}" destId="{17F89FE0-EB44-4E7C-A1A6-BAD6B378C5A3}" srcOrd="0" destOrd="0" presId="urn:microsoft.com/office/officeart/2005/8/layout/default"/>
    <dgm:cxn modelId="{4E0B2601-E2AF-4FE9-96F4-BA0008D8C4FE}" type="presParOf" srcId="{819AA19C-0D15-4A4F-A747-67AA0370F75B}" destId="{28E39D3E-61C1-4E66-87EC-EF66690F9930}" srcOrd="1" destOrd="0" presId="urn:microsoft.com/office/officeart/2005/8/layout/default"/>
    <dgm:cxn modelId="{73668692-A4E7-4DC5-B66B-E766D3CA40F7}" type="presParOf" srcId="{819AA19C-0D15-4A4F-A747-67AA0370F75B}" destId="{027DB696-8A4C-4438-B08A-ACF6BD6E5701}" srcOrd="2" destOrd="0" presId="urn:microsoft.com/office/officeart/2005/8/layout/default"/>
    <dgm:cxn modelId="{6B2EF024-0F14-4ACC-90AB-1D48F20F079A}" type="presParOf" srcId="{819AA19C-0D15-4A4F-A747-67AA0370F75B}" destId="{8F8C4156-0845-4E1D-8652-1AD2E0B1CEE9}" srcOrd="3" destOrd="0" presId="urn:microsoft.com/office/officeart/2005/8/layout/default"/>
    <dgm:cxn modelId="{E29EA2B2-360E-40D3-B7A3-A54A45A86C50}" type="presParOf" srcId="{819AA19C-0D15-4A4F-A747-67AA0370F75B}" destId="{C55E29B2-67C1-4F6E-89D6-9D15CB7E0AE3}" srcOrd="4" destOrd="0" presId="urn:microsoft.com/office/officeart/2005/8/layout/default"/>
    <dgm:cxn modelId="{F848A320-C75C-4018-A400-886256BD9E8A}" type="presParOf" srcId="{819AA19C-0D15-4A4F-A747-67AA0370F75B}" destId="{64AA089A-7A64-4453-BD27-DBBF26866377}" srcOrd="5" destOrd="0" presId="urn:microsoft.com/office/officeart/2005/8/layout/default"/>
    <dgm:cxn modelId="{4B52B498-BDAB-4A49-976E-904FFC05A93D}" type="presParOf" srcId="{819AA19C-0D15-4A4F-A747-67AA0370F75B}" destId="{607039B0-F72E-47BA-BEA1-8C6FD2DFD71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2F37DE-AE79-4744-8841-6C4312B0D3B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0C9F05A-CE4A-4261-B02A-0C76A23F18E4}">
      <dgm:prSet phldrT="[Text]"/>
      <dgm:spPr/>
      <dgm:t>
        <a:bodyPr/>
        <a:lstStyle/>
        <a:p>
          <a:r>
            <a:rPr lang="en-US" dirty="0" smtClean="0"/>
            <a:t>Patient Care</a:t>
          </a:r>
          <a:endParaRPr lang="en-US" dirty="0"/>
        </a:p>
      </dgm:t>
    </dgm:pt>
    <dgm:pt modelId="{2CB44542-A310-4767-872D-1878170BD3AA}" type="parTrans" cxnId="{72E7A601-F23B-4EE6-97B6-C7CDB2C43A69}">
      <dgm:prSet/>
      <dgm:spPr/>
      <dgm:t>
        <a:bodyPr/>
        <a:lstStyle/>
        <a:p>
          <a:endParaRPr lang="en-US"/>
        </a:p>
      </dgm:t>
    </dgm:pt>
    <dgm:pt modelId="{1C54A0EC-FFFD-4138-A27A-58D5DC3EC33A}" type="sibTrans" cxnId="{72E7A601-F23B-4EE6-97B6-C7CDB2C43A69}">
      <dgm:prSet/>
      <dgm:spPr/>
      <dgm:t>
        <a:bodyPr/>
        <a:lstStyle/>
        <a:p>
          <a:endParaRPr lang="en-US"/>
        </a:p>
      </dgm:t>
    </dgm:pt>
    <dgm:pt modelId="{730BB7AC-79AE-4FE1-B921-F76D17E38F30}">
      <dgm:prSet phldrT="[Text]"/>
      <dgm:spPr/>
      <dgm:t>
        <a:bodyPr/>
        <a:lstStyle/>
        <a:p>
          <a:r>
            <a:rPr lang="en-US" dirty="0" smtClean="0"/>
            <a:t>Practice-Based Learning and Improvement</a:t>
          </a:r>
          <a:endParaRPr lang="en-US" dirty="0"/>
        </a:p>
      </dgm:t>
    </dgm:pt>
    <dgm:pt modelId="{D526B900-191E-4D5A-8C5F-8C0B8128B3AD}" type="parTrans" cxnId="{5ADCFB07-9A3A-4D94-9761-D5F90CE16F07}">
      <dgm:prSet/>
      <dgm:spPr/>
      <dgm:t>
        <a:bodyPr/>
        <a:lstStyle/>
        <a:p>
          <a:endParaRPr lang="en-US"/>
        </a:p>
      </dgm:t>
    </dgm:pt>
    <dgm:pt modelId="{240A1798-F552-47AD-B6FA-B519FF7AD0D6}" type="sibTrans" cxnId="{5ADCFB07-9A3A-4D94-9761-D5F90CE16F07}">
      <dgm:prSet/>
      <dgm:spPr/>
      <dgm:t>
        <a:bodyPr/>
        <a:lstStyle/>
        <a:p>
          <a:endParaRPr lang="en-US"/>
        </a:p>
      </dgm:t>
    </dgm:pt>
    <dgm:pt modelId="{FF8A93DA-5C9E-41B4-A971-DDA2BABBE902}">
      <dgm:prSet phldrT="[Text]"/>
      <dgm:spPr/>
      <dgm:t>
        <a:bodyPr/>
        <a:lstStyle/>
        <a:p>
          <a:r>
            <a:rPr lang="en-US" dirty="0" smtClean="0"/>
            <a:t>Interpersonal and Communication Skills</a:t>
          </a:r>
          <a:endParaRPr lang="en-US" dirty="0"/>
        </a:p>
      </dgm:t>
    </dgm:pt>
    <dgm:pt modelId="{04FA79DF-4817-451D-ADE5-2728C004C073}" type="parTrans" cxnId="{8815E09F-292E-47ED-A395-FD9C98CF1CFD}">
      <dgm:prSet/>
      <dgm:spPr/>
      <dgm:t>
        <a:bodyPr/>
        <a:lstStyle/>
        <a:p>
          <a:endParaRPr lang="en-US"/>
        </a:p>
      </dgm:t>
    </dgm:pt>
    <dgm:pt modelId="{A64387A5-D730-41AA-B9DA-483B53F12987}" type="sibTrans" cxnId="{8815E09F-292E-47ED-A395-FD9C98CF1CFD}">
      <dgm:prSet/>
      <dgm:spPr/>
      <dgm:t>
        <a:bodyPr/>
        <a:lstStyle/>
        <a:p>
          <a:endParaRPr lang="en-US"/>
        </a:p>
      </dgm:t>
    </dgm:pt>
    <dgm:pt modelId="{D5AA0CAB-DC1F-4CB7-AE6E-4FE7262E57F9}">
      <dgm:prSet phldrT="[Text]"/>
      <dgm:spPr/>
      <dgm:t>
        <a:bodyPr/>
        <a:lstStyle/>
        <a:p>
          <a:r>
            <a:rPr lang="en-US" dirty="0" smtClean="0"/>
            <a:t>Systems-based Practice</a:t>
          </a:r>
          <a:endParaRPr lang="en-US" dirty="0"/>
        </a:p>
      </dgm:t>
    </dgm:pt>
    <dgm:pt modelId="{25392BDF-07B1-4E0A-97A7-7E406F979EF3}" type="parTrans" cxnId="{7BDD240B-FFCA-447F-B3EE-DBB14FA9C8E4}">
      <dgm:prSet/>
      <dgm:spPr/>
      <dgm:t>
        <a:bodyPr/>
        <a:lstStyle/>
        <a:p>
          <a:endParaRPr lang="en-US"/>
        </a:p>
      </dgm:t>
    </dgm:pt>
    <dgm:pt modelId="{9C3D7E72-187E-478D-84FD-E0B84074FB77}" type="sibTrans" cxnId="{7BDD240B-FFCA-447F-B3EE-DBB14FA9C8E4}">
      <dgm:prSet/>
      <dgm:spPr/>
      <dgm:t>
        <a:bodyPr/>
        <a:lstStyle/>
        <a:p>
          <a:endParaRPr lang="en-US"/>
        </a:p>
      </dgm:t>
    </dgm:pt>
    <dgm:pt modelId="{3E7AB607-1FCE-4448-9E9A-7D061C0E4338}">
      <dgm:prSet phldrT="[Text]"/>
      <dgm:spPr/>
      <dgm:t>
        <a:bodyPr/>
        <a:lstStyle/>
        <a:p>
          <a:r>
            <a:rPr lang="en-US" dirty="0" smtClean="0"/>
            <a:t>Knowledge for Practice</a:t>
          </a:r>
          <a:endParaRPr lang="en-US" dirty="0"/>
        </a:p>
      </dgm:t>
    </dgm:pt>
    <dgm:pt modelId="{8FE83466-CBC7-4C55-8F50-D889236CCA32}" type="parTrans" cxnId="{BA736FE6-E599-4404-802C-84E263746A09}">
      <dgm:prSet/>
      <dgm:spPr/>
      <dgm:t>
        <a:bodyPr/>
        <a:lstStyle/>
        <a:p>
          <a:endParaRPr lang="en-US"/>
        </a:p>
      </dgm:t>
    </dgm:pt>
    <dgm:pt modelId="{0290F0A8-7CBD-4478-AACE-4B332333F879}" type="sibTrans" cxnId="{BA736FE6-E599-4404-802C-84E263746A09}">
      <dgm:prSet/>
      <dgm:spPr/>
      <dgm:t>
        <a:bodyPr/>
        <a:lstStyle/>
        <a:p>
          <a:endParaRPr lang="en-US"/>
        </a:p>
      </dgm:t>
    </dgm:pt>
    <dgm:pt modelId="{3030334F-22E3-4FB8-8287-822695E339E8}">
      <dgm:prSet phldrT="[Text]"/>
      <dgm:spPr/>
      <dgm:t>
        <a:bodyPr/>
        <a:lstStyle/>
        <a:p>
          <a:r>
            <a:rPr lang="en-US" dirty="0" smtClean="0"/>
            <a:t>Inter-professional Collaboration</a:t>
          </a:r>
          <a:endParaRPr lang="en-US" dirty="0"/>
        </a:p>
      </dgm:t>
    </dgm:pt>
    <dgm:pt modelId="{44E3413E-01C3-4C41-9592-24FD40BB147D}" type="parTrans" cxnId="{AD047A48-1F65-449C-97BE-DC6BD6795F77}">
      <dgm:prSet/>
      <dgm:spPr/>
      <dgm:t>
        <a:bodyPr/>
        <a:lstStyle/>
        <a:p>
          <a:endParaRPr lang="en-US"/>
        </a:p>
      </dgm:t>
    </dgm:pt>
    <dgm:pt modelId="{64FE9E80-B232-4243-8B99-4E988509B335}" type="sibTrans" cxnId="{AD047A48-1F65-449C-97BE-DC6BD6795F77}">
      <dgm:prSet/>
      <dgm:spPr/>
      <dgm:t>
        <a:bodyPr/>
        <a:lstStyle/>
        <a:p>
          <a:endParaRPr lang="en-US"/>
        </a:p>
      </dgm:t>
    </dgm:pt>
    <dgm:pt modelId="{EB65FF35-C1E5-4836-AC92-EA8CFFAA70DF}">
      <dgm:prSet phldrT="[Text]"/>
      <dgm:spPr/>
      <dgm:t>
        <a:bodyPr/>
        <a:lstStyle/>
        <a:p>
          <a:r>
            <a:rPr lang="en-US" dirty="0" smtClean="0"/>
            <a:t>Personal and Professional Development</a:t>
          </a:r>
          <a:endParaRPr lang="en-US" dirty="0"/>
        </a:p>
      </dgm:t>
    </dgm:pt>
    <dgm:pt modelId="{C6E6EAC0-69B3-43E8-8784-87965C93BEDB}" type="parTrans" cxnId="{AFF7A005-2257-4D1A-82A3-4109B667DF3A}">
      <dgm:prSet/>
      <dgm:spPr/>
      <dgm:t>
        <a:bodyPr/>
        <a:lstStyle/>
        <a:p>
          <a:endParaRPr lang="en-US"/>
        </a:p>
      </dgm:t>
    </dgm:pt>
    <dgm:pt modelId="{BCA9898A-D354-45D9-B8A9-D07FB588A2DC}" type="sibTrans" cxnId="{AFF7A005-2257-4D1A-82A3-4109B667DF3A}">
      <dgm:prSet/>
      <dgm:spPr/>
      <dgm:t>
        <a:bodyPr/>
        <a:lstStyle/>
        <a:p>
          <a:endParaRPr lang="en-US"/>
        </a:p>
      </dgm:t>
    </dgm:pt>
    <dgm:pt modelId="{E51239D2-BC7E-48D8-BE65-B9A9E48E2D48}">
      <dgm:prSet phldrT="[Text]"/>
      <dgm:spPr/>
      <dgm:t>
        <a:bodyPr/>
        <a:lstStyle/>
        <a:p>
          <a:r>
            <a:rPr lang="en-US" dirty="0" smtClean="0"/>
            <a:t>Technology and Telehealth*</a:t>
          </a:r>
          <a:endParaRPr lang="en-US" dirty="0"/>
        </a:p>
      </dgm:t>
    </dgm:pt>
    <dgm:pt modelId="{6AD1C9E3-9AF4-4B07-98A9-1787181F573C}" type="parTrans" cxnId="{C730939A-8B85-4317-8C36-BD1CB76430E9}">
      <dgm:prSet/>
      <dgm:spPr/>
      <dgm:t>
        <a:bodyPr/>
        <a:lstStyle/>
        <a:p>
          <a:endParaRPr lang="en-US"/>
        </a:p>
      </dgm:t>
    </dgm:pt>
    <dgm:pt modelId="{608F1298-8F84-44DA-B841-BC7B183FC681}" type="sibTrans" cxnId="{C730939A-8B85-4317-8C36-BD1CB76430E9}">
      <dgm:prSet/>
      <dgm:spPr/>
      <dgm:t>
        <a:bodyPr/>
        <a:lstStyle/>
        <a:p>
          <a:endParaRPr lang="en-US"/>
        </a:p>
      </dgm:t>
    </dgm:pt>
    <dgm:pt modelId="{5B640DDF-4F12-4B38-B963-31F1CAA59926}">
      <dgm:prSet phldrT="[Text]"/>
      <dgm:spPr/>
      <dgm:t>
        <a:bodyPr/>
        <a:lstStyle/>
        <a:p>
          <a:r>
            <a:rPr lang="en-US" dirty="0" smtClean="0"/>
            <a:t>Diversity, Equity, and Inclusion*</a:t>
          </a:r>
          <a:endParaRPr lang="en-US" dirty="0"/>
        </a:p>
      </dgm:t>
    </dgm:pt>
    <dgm:pt modelId="{DBB7DB66-F26F-4CB4-8516-11087D810ABE}" type="parTrans" cxnId="{CB9B4C56-0238-468B-B174-FEF04B0557F6}">
      <dgm:prSet/>
      <dgm:spPr/>
      <dgm:t>
        <a:bodyPr/>
        <a:lstStyle/>
        <a:p>
          <a:endParaRPr lang="en-US"/>
        </a:p>
      </dgm:t>
    </dgm:pt>
    <dgm:pt modelId="{F35632C3-74BB-44AE-ABC2-A0E9E8DD0EDC}" type="sibTrans" cxnId="{CB9B4C56-0238-468B-B174-FEF04B0557F6}">
      <dgm:prSet/>
      <dgm:spPr/>
      <dgm:t>
        <a:bodyPr/>
        <a:lstStyle/>
        <a:p>
          <a:endParaRPr lang="en-US"/>
        </a:p>
      </dgm:t>
    </dgm:pt>
    <dgm:pt modelId="{6B9DBCBC-0BA9-43E9-9D95-2B85EB549D75}">
      <dgm:prSet phldrT="[Text]"/>
      <dgm:spPr/>
      <dgm:t>
        <a:bodyPr/>
        <a:lstStyle/>
        <a:p>
          <a:r>
            <a:rPr lang="en-US" dirty="0" smtClean="0"/>
            <a:t>Professionalism</a:t>
          </a:r>
          <a:endParaRPr lang="en-US" dirty="0"/>
        </a:p>
      </dgm:t>
    </dgm:pt>
    <dgm:pt modelId="{AF4F6718-4B64-4700-9DD6-6792591C18B3}" type="sibTrans" cxnId="{6CCB1A2E-B39F-48DF-B451-6E7C0B0CA410}">
      <dgm:prSet/>
      <dgm:spPr/>
      <dgm:t>
        <a:bodyPr/>
        <a:lstStyle/>
        <a:p>
          <a:endParaRPr lang="en-US"/>
        </a:p>
      </dgm:t>
    </dgm:pt>
    <dgm:pt modelId="{9200E12A-8E80-448B-ADCB-ADBCF9774974}" type="parTrans" cxnId="{6CCB1A2E-B39F-48DF-B451-6E7C0B0CA410}">
      <dgm:prSet/>
      <dgm:spPr/>
      <dgm:t>
        <a:bodyPr/>
        <a:lstStyle/>
        <a:p>
          <a:endParaRPr lang="en-US"/>
        </a:p>
      </dgm:t>
    </dgm:pt>
    <dgm:pt modelId="{A29B3F6A-6FEE-4B4F-9D9F-32D154BBD911}" type="pres">
      <dgm:prSet presAssocID="{4F2F37DE-AE79-4744-8841-6C4312B0D3BE}" presName="diagram" presStyleCnt="0">
        <dgm:presLayoutVars>
          <dgm:dir/>
          <dgm:resizeHandles val="exact"/>
        </dgm:presLayoutVars>
      </dgm:prSet>
      <dgm:spPr/>
      <dgm:t>
        <a:bodyPr/>
        <a:lstStyle/>
        <a:p>
          <a:endParaRPr lang="en-US"/>
        </a:p>
      </dgm:t>
    </dgm:pt>
    <dgm:pt modelId="{6863EE7D-E39C-421B-9320-5DB542C9327E}" type="pres">
      <dgm:prSet presAssocID="{C0C9F05A-CE4A-4261-B02A-0C76A23F18E4}" presName="node" presStyleLbl="node1" presStyleIdx="0" presStyleCnt="10">
        <dgm:presLayoutVars>
          <dgm:bulletEnabled val="1"/>
        </dgm:presLayoutVars>
      </dgm:prSet>
      <dgm:spPr/>
      <dgm:t>
        <a:bodyPr/>
        <a:lstStyle/>
        <a:p>
          <a:endParaRPr lang="en-US"/>
        </a:p>
      </dgm:t>
    </dgm:pt>
    <dgm:pt modelId="{CD7A8897-9487-456D-92D2-33F4F8581BAB}" type="pres">
      <dgm:prSet presAssocID="{1C54A0EC-FFFD-4138-A27A-58D5DC3EC33A}" presName="sibTrans" presStyleCnt="0"/>
      <dgm:spPr/>
      <dgm:t>
        <a:bodyPr/>
        <a:lstStyle/>
        <a:p>
          <a:endParaRPr lang="en-US"/>
        </a:p>
      </dgm:t>
    </dgm:pt>
    <dgm:pt modelId="{31FA5287-8DEB-45AB-BB69-B118F26DF455}" type="pres">
      <dgm:prSet presAssocID="{3E7AB607-1FCE-4448-9E9A-7D061C0E4338}" presName="node" presStyleLbl="node1" presStyleIdx="1" presStyleCnt="10" custLinFactNeighborX="-2532" custLinFactNeighborY="-3842">
        <dgm:presLayoutVars>
          <dgm:bulletEnabled val="1"/>
        </dgm:presLayoutVars>
      </dgm:prSet>
      <dgm:spPr/>
      <dgm:t>
        <a:bodyPr/>
        <a:lstStyle/>
        <a:p>
          <a:endParaRPr lang="en-US"/>
        </a:p>
      </dgm:t>
    </dgm:pt>
    <dgm:pt modelId="{8BF64A3B-BB61-4022-81F1-DEB523E4FBE6}" type="pres">
      <dgm:prSet presAssocID="{0290F0A8-7CBD-4478-AACE-4B332333F879}" presName="sibTrans" presStyleCnt="0"/>
      <dgm:spPr/>
      <dgm:t>
        <a:bodyPr/>
        <a:lstStyle/>
        <a:p>
          <a:endParaRPr lang="en-US"/>
        </a:p>
      </dgm:t>
    </dgm:pt>
    <dgm:pt modelId="{5468364F-29BB-4662-A3D9-2E50E646B88D}" type="pres">
      <dgm:prSet presAssocID="{730BB7AC-79AE-4FE1-B921-F76D17E38F30}" presName="node" presStyleLbl="node1" presStyleIdx="2" presStyleCnt="10">
        <dgm:presLayoutVars>
          <dgm:bulletEnabled val="1"/>
        </dgm:presLayoutVars>
      </dgm:prSet>
      <dgm:spPr/>
      <dgm:t>
        <a:bodyPr/>
        <a:lstStyle/>
        <a:p>
          <a:endParaRPr lang="en-US"/>
        </a:p>
      </dgm:t>
    </dgm:pt>
    <dgm:pt modelId="{5114E253-25DC-43A6-BB89-4FD04802911D}" type="pres">
      <dgm:prSet presAssocID="{240A1798-F552-47AD-B6FA-B519FF7AD0D6}" presName="sibTrans" presStyleCnt="0"/>
      <dgm:spPr/>
      <dgm:t>
        <a:bodyPr/>
        <a:lstStyle/>
        <a:p>
          <a:endParaRPr lang="en-US"/>
        </a:p>
      </dgm:t>
    </dgm:pt>
    <dgm:pt modelId="{152FB663-ED0E-4FB4-90E4-9E98BE977D68}" type="pres">
      <dgm:prSet presAssocID="{FF8A93DA-5C9E-41B4-A971-DDA2BABBE902}" presName="node" presStyleLbl="node1" presStyleIdx="3" presStyleCnt="10">
        <dgm:presLayoutVars>
          <dgm:bulletEnabled val="1"/>
        </dgm:presLayoutVars>
      </dgm:prSet>
      <dgm:spPr/>
      <dgm:t>
        <a:bodyPr/>
        <a:lstStyle/>
        <a:p>
          <a:endParaRPr lang="en-US"/>
        </a:p>
      </dgm:t>
    </dgm:pt>
    <dgm:pt modelId="{0E58A112-5EA0-4276-88C5-050A78202140}" type="pres">
      <dgm:prSet presAssocID="{A64387A5-D730-41AA-B9DA-483B53F12987}" presName="sibTrans" presStyleCnt="0"/>
      <dgm:spPr/>
      <dgm:t>
        <a:bodyPr/>
        <a:lstStyle/>
        <a:p>
          <a:endParaRPr lang="en-US"/>
        </a:p>
      </dgm:t>
    </dgm:pt>
    <dgm:pt modelId="{FE8DBFB3-0A59-45C8-AEE5-AFE6A8968AC0}" type="pres">
      <dgm:prSet presAssocID="{6B9DBCBC-0BA9-43E9-9D95-2B85EB549D75}" presName="node" presStyleLbl="node1" presStyleIdx="4" presStyleCnt="10">
        <dgm:presLayoutVars>
          <dgm:bulletEnabled val="1"/>
        </dgm:presLayoutVars>
      </dgm:prSet>
      <dgm:spPr/>
      <dgm:t>
        <a:bodyPr/>
        <a:lstStyle/>
        <a:p>
          <a:endParaRPr lang="en-US"/>
        </a:p>
      </dgm:t>
    </dgm:pt>
    <dgm:pt modelId="{2F5F0A57-3060-4210-9A2A-342FC42F650D}" type="pres">
      <dgm:prSet presAssocID="{AF4F6718-4B64-4700-9DD6-6792591C18B3}" presName="sibTrans" presStyleCnt="0"/>
      <dgm:spPr/>
      <dgm:t>
        <a:bodyPr/>
        <a:lstStyle/>
        <a:p>
          <a:endParaRPr lang="en-US"/>
        </a:p>
      </dgm:t>
    </dgm:pt>
    <dgm:pt modelId="{A9379A0F-A38C-4586-9D44-601BC0D17259}" type="pres">
      <dgm:prSet presAssocID="{D5AA0CAB-DC1F-4CB7-AE6E-4FE7262E57F9}" presName="node" presStyleLbl="node1" presStyleIdx="5" presStyleCnt="10">
        <dgm:presLayoutVars>
          <dgm:bulletEnabled val="1"/>
        </dgm:presLayoutVars>
      </dgm:prSet>
      <dgm:spPr/>
      <dgm:t>
        <a:bodyPr/>
        <a:lstStyle/>
        <a:p>
          <a:endParaRPr lang="en-US"/>
        </a:p>
      </dgm:t>
    </dgm:pt>
    <dgm:pt modelId="{350D9538-15EB-4C53-A02E-FE3B9D7900D7}" type="pres">
      <dgm:prSet presAssocID="{9C3D7E72-187E-478D-84FD-E0B84074FB77}" presName="sibTrans" presStyleCnt="0"/>
      <dgm:spPr/>
      <dgm:t>
        <a:bodyPr/>
        <a:lstStyle/>
        <a:p>
          <a:endParaRPr lang="en-US"/>
        </a:p>
      </dgm:t>
    </dgm:pt>
    <dgm:pt modelId="{019575C7-CC2C-4C15-8E04-4E51067AE225}" type="pres">
      <dgm:prSet presAssocID="{3030334F-22E3-4FB8-8287-822695E339E8}" presName="node" presStyleLbl="node1" presStyleIdx="6" presStyleCnt="10">
        <dgm:presLayoutVars>
          <dgm:bulletEnabled val="1"/>
        </dgm:presLayoutVars>
      </dgm:prSet>
      <dgm:spPr/>
      <dgm:t>
        <a:bodyPr/>
        <a:lstStyle/>
        <a:p>
          <a:endParaRPr lang="en-US"/>
        </a:p>
      </dgm:t>
    </dgm:pt>
    <dgm:pt modelId="{B3D43052-F998-44E0-B7E4-86F37E336E10}" type="pres">
      <dgm:prSet presAssocID="{64FE9E80-B232-4243-8B99-4E988509B335}" presName="sibTrans" presStyleCnt="0"/>
      <dgm:spPr/>
      <dgm:t>
        <a:bodyPr/>
        <a:lstStyle/>
        <a:p>
          <a:endParaRPr lang="en-US"/>
        </a:p>
      </dgm:t>
    </dgm:pt>
    <dgm:pt modelId="{4D477FF3-017E-4B26-8C00-DC2DB8F3D5E3}" type="pres">
      <dgm:prSet presAssocID="{EB65FF35-C1E5-4836-AC92-EA8CFFAA70DF}" presName="node" presStyleLbl="node1" presStyleIdx="7" presStyleCnt="10">
        <dgm:presLayoutVars>
          <dgm:bulletEnabled val="1"/>
        </dgm:presLayoutVars>
      </dgm:prSet>
      <dgm:spPr/>
      <dgm:t>
        <a:bodyPr/>
        <a:lstStyle/>
        <a:p>
          <a:endParaRPr lang="en-US"/>
        </a:p>
      </dgm:t>
    </dgm:pt>
    <dgm:pt modelId="{B4F34430-7F2C-4D9C-B082-B2E5A75507E6}" type="pres">
      <dgm:prSet presAssocID="{BCA9898A-D354-45D9-B8A9-D07FB588A2DC}" presName="sibTrans" presStyleCnt="0"/>
      <dgm:spPr/>
      <dgm:t>
        <a:bodyPr/>
        <a:lstStyle/>
        <a:p>
          <a:endParaRPr lang="en-US"/>
        </a:p>
      </dgm:t>
    </dgm:pt>
    <dgm:pt modelId="{F3314747-2ADE-4788-A6DF-8D4EC7185201}" type="pres">
      <dgm:prSet presAssocID="{E51239D2-BC7E-48D8-BE65-B9A9E48E2D48}" presName="node" presStyleLbl="node1" presStyleIdx="8" presStyleCnt="10">
        <dgm:presLayoutVars>
          <dgm:bulletEnabled val="1"/>
        </dgm:presLayoutVars>
      </dgm:prSet>
      <dgm:spPr/>
      <dgm:t>
        <a:bodyPr/>
        <a:lstStyle/>
        <a:p>
          <a:endParaRPr lang="en-US"/>
        </a:p>
      </dgm:t>
    </dgm:pt>
    <dgm:pt modelId="{E08DDEE8-F923-4354-B9D9-164C24E4D05B}" type="pres">
      <dgm:prSet presAssocID="{608F1298-8F84-44DA-B841-BC7B183FC681}" presName="sibTrans" presStyleCnt="0"/>
      <dgm:spPr/>
      <dgm:t>
        <a:bodyPr/>
        <a:lstStyle/>
        <a:p>
          <a:endParaRPr lang="en-US"/>
        </a:p>
      </dgm:t>
    </dgm:pt>
    <dgm:pt modelId="{F3E739A4-B0C2-4D48-87DF-51727F1CCA5A}" type="pres">
      <dgm:prSet presAssocID="{5B640DDF-4F12-4B38-B963-31F1CAA59926}" presName="node" presStyleLbl="node1" presStyleIdx="9" presStyleCnt="10">
        <dgm:presLayoutVars>
          <dgm:bulletEnabled val="1"/>
        </dgm:presLayoutVars>
      </dgm:prSet>
      <dgm:spPr/>
      <dgm:t>
        <a:bodyPr/>
        <a:lstStyle/>
        <a:p>
          <a:endParaRPr lang="en-US"/>
        </a:p>
      </dgm:t>
    </dgm:pt>
  </dgm:ptLst>
  <dgm:cxnLst>
    <dgm:cxn modelId="{602F7E51-4072-4A05-B995-081421A02D2E}" type="presOf" srcId="{6B9DBCBC-0BA9-43E9-9D95-2B85EB549D75}" destId="{FE8DBFB3-0A59-45C8-AEE5-AFE6A8968AC0}" srcOrd="0" destOrd="0" presId="urn:microsoft.com/office/officeart/2005/8/layout/default"/>
    <dgm:cxn modelId="{BA736FE6-E599-4404-802C-84E263746A09}" srcId="{4F2F37DE-AE79-4744-8841-6C4312B0D3BE}" destId="{3E7AB607-1FCE-4448-9E9A-7D061C0E4338}" srcOrd="1" destOrd="0" parTransId="{8FE83466-CBC7-4C55-8F50-D889236CCA32}" sibTransId="{0290F0A8-7CBD-4478-AACE-4B332333F879}"/>
    <dgm:cxn modelId="{5ACA9B40-C720-433D-9525-E5987720E1B0}" type="presOf" srcId="{3E7AB607-1FCE-4448-9E9A-7D061C0E4338}" destId="{31FA5287-8DEB-45AB-BB69-B118F26DF455}" srcOrd="0" destOrd="0" presId="urn:microsoft.com/office/officeart/2005/8/layout/default"/>
    <dgm:cxn modelId="{AFF7A005-2257-4D1A-82A3-4109B667DF3A}" srcId="{4F2F37DE-AE79-4744-8841-6C4312B0D3BE}" destId="{EB65FF35-C1E5-4836-AC92-EA8CFFAA70DF}" srcOrd="7" destOrd="0" parTransId="{C6E6EAC0-69B3-43E8-8784-87965C93BEDB}" sibTransId="{BCA9898A-D354-45D9-B8A9-D07FB588A2DC}"/>
    <dgm:cxn modelId="{72E7A601-F23B-4EE6-97B6-C7CDB2C43A69}" srcId="{4F2F37DE-AE79-4744-8841-6C4312B0D3BE}" destId="{C0C9F05A-CE4A-4261-B02A-0C76A23F18E4}" srcOrd="0" destOrd="0" parTransId="{2CB44542-A310-4767-872D-1878170BD3AA}" sibTransId="{1C54A0EC-FFFD-4138-A27A-58D5DC3EC33A}"/>
    <dgm:cxn modelId="{6CCB1A2E-B39F-48DF-B451-6E7C0B0CA410}" srcId="{4F2F37DE-AE79-4744-8841-6C4312B0D3BE}" destId="{6B9DBCBC-0BA9-43E9-9D95-2B85EB549D75}" srcOrd="4" destOrd="0" parTransId="{9200E12A-8E80-448B-ADCB-ADBCF9774974}" sibTransId="{AF4F6718-4B64-4700-9DD6-6792591C18B3}"/>
    <dgm:cxn modelId="{C730939A-8B85-4317-8C36-BD1CB76430E9}" srcId="{4F2F37DE-AE79-4744-8841-6C4312B0D3BE}" destId="{E51239D2-BC7E-48D8-BE65-B9A9E48E2D48}" srcOrd="8" destOrd="0" parTransId="{6AD1C9E3-9AF4-4B07-98A9-1787181F573C}" sibTransId="{608F1298-8F84-44DA-B841-BC7B183FC681}"/>
    <dgm:cxn modelId="{E50B1E2A-44B6-416A-93CE-181FDA17D816}" type="presOf" srcId="{C0C9F05A-CE4A-4261-B02A-0C76A23F18E4}" destId="{6863EE7D-E39C-421B-9320-5DB542C9327E}" srcOrd="0" destOrd="0" presId="urn:microsoft.com/office/officeart/2005/8/layout/default"/>
    <dgm:cxn modelId="{FE64D96C-2474-4C4A-BCA7-D959FDB14655}" type="presOf" srcId="{730BB7AC-79AE-4FE1-B921-F76D17E38F30}" destId="{5468364F-29BB-4662-A3D9-2E50E646B88D}" srcOrd="0" destOrd="0" presId="urn:microsoft.com/office/officeart/2005/8/layout/default"/>
    <dgm:cxn modelId="{3060D8C5-CF4A-4C72-8BCB-01C890B6F27A}" type="presOf" srcId="{4F2F37DE-AE79-4744-8841-6C4312B0D3BE}" destId="{A29B3F6A-6FEE-4B4F-9D9F-32D154BBD911}" srcOrd="0" destOrd="0" presId="urn:microsoft.com/office/officeart/2005/8/layout/default"/>
    <dgm:cxn modelId="{1B7BBA30-72A3-40AF-8DE3-84368181177C}" type="presOf" srcId="{3030334F-22E3-4FB8-8287-822695E339E8}" destId="{019575C7-CC2C-4C15-8E04-4E51067AE225}" srcOrd="0" destOrd="0" presId="urn:microsoft.com/office/officeart/2005/8/layout/default"/>
    <dgm:cxn modelId="{70378A9D-05ED-4843-A74A-3D0B7559E3FC}" type="presOf" srcId="{EB65FF35-C1E5-4836-AC92-EA8CFFAA70DF}" destId="{4D477FF3-017E-4B26-8C00-DC2DB8F3D5E3}" srcOrd="0" destOrd="0" presId="urn:microsoft.com/office/officeart/2005/8/layout/default"/>
    <dgm:cxn modelId="{CB9B4C56-0238-468B-B174-FEF04B0557F6}" srcId="{4F2F37DE-AE79-4744-8841-6C4312B0D3BE}" destId="{5B640DDF-4F12-4B38-B963-31F1CAA59926}" srcOrd="9" destOrd="0" parTransId="{DBB7DB66-F26F-4CB4-8516-11087D810ABE}" sibTransId="{F35632C3-74BB-44AE-ABC2-A0E9E8DD0EDC}"/>
    <dgm:cxn modelId="{B84444B0-50E8-4715-80CE-38DD5C1DB88B}" type="presOf" srcId="{E51239D2-BC7E-48D8-BE65-B9A9E48E2D48}" destId="{F3314747-2ADE-4788-A6DF-8D4EC7185201}" srcOrd="0" destOrd="0" presId="urn:microsoft.com/office/officeart/2005/8/layout/default"/>
    <dgm:cxn modelId="{8815E09F-292E-47ED-A395-FD9C98CF1CFD}" srcId="{4F2F37DE-AE79-4744-8841-6C4312B0D3BE}" destId="{FF8A93DA-5C9E-41B4-A971-DDA2BABBE902}" srcOrd="3" destOrd="0" parTransId="{04FA79DF-4817-451D-ADE5-2728C004C073}" sibTransId="{A64387A5-D730-41AA-B9DA-483B53F12987}"/>
    <dgm:cxn modelId="{622C0409-D457-48E9-B5CD-1947689436AC}" type="presOf" srcId="{5B640DDF-4F12-4B38-B963-31F1CAA59926}" destId="{F3E739A4-B0C2-4D48-87DF-51727F1CCA5A}" srcOrd="0" destOrd="0" presId="urn:microsoft.com/office/officeart/2005/8/layout/default"/>
    <dgm:cxn modelId="{5ADCFB07-9A3A-4D94-9761-D5F90CE16F07}" srcId="{4F2F37DE-AE79-4744-8841-6C4312B0D3BE}" destId="{730BB7AC-79AE-4FE1-B921-F76D17E38F30}" srcOrd="2" destOrd="0" parTransId="{D526B900-191E-4D5A-8C5F-8C0B8128B3AD}" sibTransId="{240A1798-F552-47AD-B6FA-B519FF7AD0D6}"/>
    <dgm:cxn modelId="{AD047A48-1F65-449C-97BE-DC6BD6795F77}" srcId="{4F2F37DE-AE79-4744-8841-6C4312B0D3BE}" destId="{3030334F-22E3-4FB8-8287-822695E339E8}" srcOrd="6" destOrd="0" parTransId="{44E3413E-01C3-4C41-9592-24FD40BB147D}" sibTransId="{64FE9E80-B232-4243-8B99-4E988509B335}"/>
    <dgm:cxn modelId="{7BDD240B-FFCA-447F-B3EE-DBB14FA9C8E4}" srcId="{4F2F37DE-AE79-4744-8841-6C4312B0D3BE}" destId="{D5AA0CAB-DC1F-4CB7-AE6E-4FE7262E57F9}" srcOrd="5" destOrd="0" parTransId="{25392BDF-07B1-4E0A-97A7-7E406F979EF3}" sibTransId="{9C3D7E72-187E-478D-84FD-E0B84074FB77}"/>
    <dgm:cxn modelId="{85CEBF0F-8917-4BE2-ACC7-A0AEA8D76C02}" type="presOf" srcId="{FF8A93DA-5C9E-41B4-A971-DDA2BABBE902}" destId="{152FB663-ED0E-4FB4-90E4-9E98BE977D68}" srcOrd="0" destOrd="0" presId="urn:microsoft.com/office/officeart/2005/8/layout/default"/>
    <dgm:cxn modelId="{AFD7B462-0DC2-484D-9B19-609005D4C0AB}" type="presOf" srcId="{D5AA0CAB-DC1F-4CB7-AE6E-4FE7262E57F9}" destId="{A9379A0F-A38C-4586-9D44-601BC0D17259}" srcOrd="0" destOrd="0" presId="urn:microsoft.com/office/officeart/2005/8/layout/default"/>
    <dgm:cxn modelId="{5D011F05-6256-4F37-B694-31DC083EB3ED}" type="presParOf" srcId="{A29B3F6A-6FEE-4B4F-9D9F-32D154BBD911}" destId="{6863EE7D-E39C-421B-9320-5DB542C9327E}" srcOrd="0" destOrd="0" presId="urn:microsoft.com/office/officeart/2005/8/layout/default"/>
    <dgm:cxn modelId="{EE24FB5D-13B5-4CA0-9F45-006817B0FCAD}" type="presParOf" srcId="{A29B3F6A-6FEE-4B4F-9D9F-32D154BBD911}" destId="{CD7A8897-9487-456D-92D2-33F4F8581BAB}" srcOrd="1" destOrd="0" presId="urn:microsoft.com/office/officeart/2005/8/layout/default"/>
    <dgm:cxn modelId="{B054B490-CD1E-4775-900E-57914E803CDD}" type="presParOf" srcId="{A29B3F6A-6FEE-4B4F-9D9F-32D154BBD911}" destId="{31FA5287-8DEB-45AB-BB69-B118F26DF455}" srcOrd="2" destOrd="0" presId="urn:microsoft.com/office/officeart/2005/8/layout/default"/>
    <dgm:cxn modelId="{175C319A-49AA-4E74-94C1-63CA0458E5FD}" type="presParOf" srcId="{A29B3F6A-6FEE-4B4F-9D9F-32D154BBD911}" destId="{8BF64A3B-BB61-4022-81F1-DEB523E4FBE6}" srcOrd="3" destOrd="0" presId="urn:microsoft.com/office/officeart/2005/8/layout/default"/>
    <dgm:cxn modelId="{2833B8D1-D67A-49DC-8B4E-96DA8FD423CF}" type="presParOf" srcId="{A29B3F6A-6FEE-4B4F-9D9F-32D154BBD911}" destId="{5468364F-29BB-4662-A3D9-2E50E646B88D}" srcOrd="4" destOrd="0" presId="urn:microsoft.com/office/officeart/2005/8/layout/default"/>
    <dgm:cxn modelId="{588F4635-AC08-44B9-ADDA-7CC4FA7070AF}" type="presParOf" srcId="{A29B3F6A-6FEE-4B4F-9D9F-32D154BBD911}" destId="{5114E253-25DC-43A6-BB89-4FD04802911D}" srcOrd="5" destOrd="0" presId="urn:microsoft.com/office/officeart/2005/8/layout/default"/>
    <dgm:cxn modelId="{07EFF245-C176-4D80-BC7E-2D9B70452A8E}" type="presParOf" srcId="{A29B3F6A-6FEE-4B4F-9D9F-32D154BBD911}" destId="{152FB663-ED0E-4FB4-90E4-9E98BE977D68}" srcOrd="6" destOrd="0" presId="urn:microsoft.com/office/officeart/2005/8/layout/default"/>
    <dgm:cxn modelId="{D9BCA390-FF98-404B-AC5A-8ADF40AF43D0}" type="presParOf" srcId="{A29B3F6A-6FEE-4B4F-9D9F-32D154BBD911}" destId="{0E58A112-5EA0-4276-88C5-050A78202140}" srcOrd="7" destOrd="0" presId="urn:microsoft.com/office/officeart/2005/8/layout/default"/>
    <dgm:cxn modelId="{774CE568-0082-4A82-9134-1299B9E32D10}" type="presParOf" srcId="{A29B3F6A-6FEE-4B4F-9D9F-32D154BBD911}" destId="{FE8DBFB3-0A59-45C8-AEE5-AFE6A8968AC0}" srcOrd="8" destOrd="0" presId="urn:microsoft.com/office/officeart/2005/8/layout/default"/>
    <dgm:cxn modelId="{CAA16A8E-26FE-440F-9CC0-4A2B41AEA2FD}" type="presParOf" srcId="{A29B3F6A-6FEE-4B4F-9D9F-32D154BBD911}" destId="{2F5F0A57-3060-4210-9A2A-342FC42F650D}" srcOrd="9" destOrd="0" presId="urn:microsoft.com/office/officeart/2005/8/layout/default"/>
    <dgm:cxn modelId="{90FCA0D5-19AA-41F5-B517-8FB929BCD77E}" type="presParOf" srcId="{A29B3F6A-6FEE-4B4F-9D9F-32D154BBD911}" destId="{A9379A0F-A38C-4586-9D44-601BC0D17259}" srcOrd="10" destOrd="0" presId="urn:microsoft.com/office/officeart/2005/8/layout/default"/>
    <dgm:cxn modelId="{E84B2C00-63FF-4D77-97F4-B5C25FE5ABAE}" type="presParOf" srcId="{A29B3F6A-6FEE-4B4F-9D9F-32D154BBD911}" destId="{350D9538-15EB-4C53-A02E-FE3B9D7900D7}" srcOrd="11" destOrd="0" presId="urn:microsoft.com/office/officeart/2005/8/layout/default"/>
    <dgm:cxn modelId="{E6F99A0B-5C26-4D1D-A18B-8A839416BB76}" type="presParOf" srcId="{A29B3F6A-6FEE-4B4F-9D9F-32D154BBD911}" destId="{019575C7-CC2C-4C15-8E04-4E51067AE225}" srcOrd="12" destOrd="0" presId="urn:microsoft.com/office/officeart/2005/8/layout/default"/>
    <dgm:cxn modelId="{C5FD9D79-2349-4CC5-8855-D33A12397D95}" type="presParOf" srcId="{A29B3F6A-6FEE-4B4F-9D9F-32D154BBD911}" destId="{B3D43052-F998-44E0-B7E4-86F37E336E10}" srcOrd="13" destOrd="0" presId="urn:microsoft.com/office/officeart/2005/8/layout/default"/>
    <dgm:cxn modelId="{6CDB5855-2B8F-42BC-B5E7-0CE355DE6CF4}" type="presParOf" srcId="{A29B3F6A-6FEE-4B4F-9D9F-32D154BBD911}" destId="{4D477FF3-017E-4B26-8C00-DC2DB8F3D5E3}" srcOrd="14" destOrd="0" presId="urn:microsoft.com/office/officeart/2005/8/layout/default"/>
    <dgm:cxn modelId="{F23BADEA-F580-461A-B6EE-6A5729562162}" type="presParOf" srcId="{A29B3F6A-6FEE-4B4F-9D9F-32D154BBD911}" destId="{B4F34430-7F2C-4D9C-B082-B2E5A75507E6}" srcOrd="15" destOrd="0" presId="urn:microsoft.com/office/officeart/2005/8/layout/default"/>
    <dgm:cxn modelId="{DF276C1E-7C39-4C77-BE60-8CA09AD9695F}" type="presParOf" srcId="{A29B3F6A-6FEE-4B4F-9D9F-32D154BBD911}" destId="{F3314747-2ADE-4788-A6DF-8D4EC7185201}" srcOrd="16" destOrd="0" presId="urn:microsoft.com/office/officeart/2005/8/layout/default"/>
    <dgm:cxn modelId="{5E1E4E32-B500-4B41-A860-4D26EB84272B}" type="presParOf" srcId="{A29B3F6A-6FEE-4B4F-9D9F-32D154BBD911}" destId="{E08DDEE8-F923-4354-B9D9-164C24E4D05B}" srcOrd="17" destOrd="0" presId="urn:microsoft.com/office/officeart/2005/8/layout/default"/>
    <dgm:cxn modelId="{812A5235-7C4C-43FB-8C30-98B4886DDCFB}" type="presParOf" srcId="{A29B3F6A-6FEE-4B4F-9D9F-32D154BBD911}" destId="{F3E739A4-B0C2-4D48-87DF-51727F1CCA5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14934A-5FA2-4DD8-A3FC-05A7397A8787}"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A8092EC3-A6A9-416C-9110-C22E5368AE8E}">
      <dgm:prSet phldrT="[Text]"/>
      <dgm:spPr/>
      <dgm:t>
        <a:bodyPr/>
        <a:lstStyle/>
        <a:p>
          <a:r>
            <a:rPr lang="en-US" dirty="0" smtClean="0"/>
            <a:t>Resident</a:t>
          </a:r>
          <a:endParaRPr lang="en-US" dirty="0"/>
        </a:p>
      </dgm:t>
    </dgm:pt>
    <dgm:pt modelId="{8F502FE2-67CA-46AD-8668-86F9C2B3AF3E}" type="parTrans" cxnId="{B2EEED0F-8596-45C3-A43F-2FDF47A6B576}">
      <dgm:prSet/>
      <dgm:spPr/>
      <dgm:t>
        <a:bodyPr/>
        <a:lstStyle/>
        <a:p>
          <a:endParaRPr lang="en-US"/>
        </a:p>
      </dgm:t>
    </dgm:pt>
    <dgm:pt modelId="{AFE4FD9A-3F8A-4D2B-8AE8-733C58157AD2}" type="sibTrans" cxnId="{B2EEED0F-8596-45C3-A43F-2FDF47A6B576}">
      <dgm:prSet/>
      <dgm:spPr/>
      <dgm:t>
        <a:bodyPr/>
        <a:lstStyle/>
        <a:p>
          <a:endParaRPr lang="en-US"/>
        </a:p>
      </dgm:t>
    </dgm:pt>
    <dgm:pt modelId="{98FF51CF-2970-4975-9EFB-AC38BBCF59A9}">
      <dgm:prSet phldrT="[Text]"/>
      <dgm:spPr/>
      <dgm:t>
        <a:bodyPr/>
        <a:lstStyle/>
        <a:p>
          <a:r>
            <a:rPr lang="en-US" dirty="0" smtClean="0"/>
            <a:t>Program</a:t>
          </a:r>
          <a:endParaRPr lang="en-US" dirty="0"/>
        </a:p>
      </dgm:t>
    </dgm:pt>
    <dgm:pt modelId="{595C30A5-9336-4730-97BB-28E39A3D6D4B}" type="parTrans" cxnId="{FDDB39DC-BC7E-48AD-8FAE-F22EB98C4C0D}">
      <dgm:prSet/>
      <dgm:spPr/>
      <dgm:t>
        <a:bodyPr/>
        <a:lstStyle/>
        <a:p>
          <a:endParaRPr lang="en-US"/>
        </a:p>
      </dgm:t>
    </dgm:pt>
    <dgm:pt modelId="{33E55C4E-D2C0-4676-9FBE-F548762FD44A}" type="sibTrans" cxnId="{FDDB39DC-BC7E-48AD-8FAE-F22EB98C4C0D}">
      <dgm:prSet/>
      <dgm:spPr/>
      <dgm:t>
        <a:bodyPr/>
        <a:lstStyle/>
        <a:p>
          <a:endParaRPr lang="en-US"/>
        </a:p>
      </dgm:t>
    </dgm:pt>
    <dgm:pt modelId="{D02E712A-3654-43CB-9A12-96FB5A00C0CB}">
      <dgm:prSet phldrT="[Text]"/>
      <dgm:spPr/>
      <dgm:t>
        <a:bodyPr/>
        <a:lstStyle/>
        <a:p>
          <a:r>
            <a:rPr lang="en-US" dirty="0" smtClean="0"/>
            <a:t>Faculty</a:t>
          </a:r>
          <a:endParaRPr lang="en-US" dirty="0"/>
        </a:p>
      </dgm:t>
    </dgm:pt>
    <dgm:pt modelId="{CDF54DC9-8388-469C-AC96-E9448C9F834C}" type="parTrans" cxnId="{4A077EAC-6372-4EC8-9DC6-1C7FD1205D5F}">
      <dgm:prSet/>
      <dgm:spPr/>
      <dgm:t>
        <a:bodyPr/>
        <a:lstStyle/>
        <a:p>
          <a:endParaRPr lang="en-US"/>
        </a:p>
      </dgm:t>
    </dgm:pt>
    <dgm:pt modelId="{A47A50A3-6ECD-408A-9DC6-7B9DFA210DF5}" type="sibTrans" cxnId="{4A077EAC-6372-4EC8-9DC6-1C7FD1205D5F}">
      <dgm:prSet/>
      <dgm:spPr/>
      <dgm:t>
        <a:bodyPr/>
        <a:lstStyle/>
        <a:p>
          <a:endParaRPr lang="en-US"/>
        </a:p>
      </dgm:t>
    </dgm:pt>
    <dgm:pt modelId="{ED4F24C1-4043-4703-992B-72054DE0B037}" type="pres">
      <dgm:prSet presAssocID="{B614934A-5FA2-4DD8-A3FC-05A7397A8787}" presName="Name0" presStyleCnt="0">
        <dgm:presLayoutVars>
          <dgm:dir/>
          <dgm:resizeHandles val="exact"/>
        </dgm:presLayoutVars>
      </dgm:prSet>
      <dgm:spPr/>
      <dgm:t>
        <a:bodyPr/>
        <a:lstStyle/>
        <a:p>
          <a:endParaRPr lang="en-US"/>
        </a:p>
      </dgm:t>
    </dgm:pt>
    <dgm:pt modelId="{36521D9C-8E6C-422C-B9F0-205CA3BCD9CD}" type="pres">
      <dgm:prSet presAssocID="{A8092EC3-A6A9-416C-9110-C22E5368AE8E}" presName="node" presStyleLbl="node1" presStyleIdx="0" presStyleCnt="3">
        <dgm:presLayoutVars>
          <dgm:bulletEnabled val="1"/>
        </dgm:presLayoutVars>
      </dgm:prSet>
      <dgm:spPr/>
      <dgm:t>
        <a:bodyPr/>
        <a:lstStyle/>
        <a:p>
          <a:endParaRPr lang="en-US"/>
        </a:p>
      </dgm:t>
    </dgm:pt>
    <dgm:pt modelId="{A9BA490A-964B-4869-986F-B94424119811}" type="pres">
      <dgm:prSet presAssocID="{AFE4FD9A-3F8A-4D2B-8AE8-733C58157AD2}" presName="sibTrans" presStyleLbl="sibTrans2D1" presStyleIdx="0" presStyleCnt="3"/>
      <dgm:spPr/>
      <dgm:t>
        <a:bodyPr/>
        <a:lstStyle/>
        <a:p>
          <a:endParaRPr lang="en-US"/>
        </a:p>
      </dgm:t>
    </dgm:pt>
    <dgm:pt modelId="{1B9BA4C0-2FBE-4D40-8DA9-ABC88B42B083}" type="pres">
      <dgm:prSet presAssocID="{AFE4FD9A-3F8A-4D2B-8AE8-733C58157AD2}" presName="connectorText" presStyleLbl="sibTrans2D1" presStyleIdx="0" presStyleCnt="3"/>
      <dgm:spPr/>
      <dgm:t>
        <a:bodyPr/>
        <a:lstStyle/>
        <a:p>
          <a:endParaRPr lang="en-US"/>
        </a:p>
      </dgm:t>
    </dgm:pt>
    <dgm:pt modelId="{A96C024F-3044-4DCB-89D2-394A78C6BA7C}" type="pres">
      <dgm:prSet presAssocID="{98FF51CF-2970-4975-9EFB-AC38BBCF59A9}" presName="node" presStyleLbl="node1" presStyleIdx="1" presStyleCnt="3">
        <dgm:presLayoutVars>
          <dgm:bulletEnabled val="1"/>
        </dgm:presLayoutVars>
      </dgm:prSet>
      <dgm:spPr/>
      <dgm:t>
        <a:bodyPr/>
        <a:lstStyle/>
        <a:p>
          <a:endParaRPr lang="en-US"/>
        </a:p>
      </dgm:t>
    </dgm:pt>
    <dgm:pt modelId="{9B9DA9A4-9ABE-42B8-9B9C-924F8549A274}" type="pres">
      <dgm:prSet presAssocID="{33E55C4E-D2C0-4676-9FBE-F548762FD44A}" presName="sibTrans" presStyleLbl="sibTrans2D1" presStyleIdx="1" presStyleCnt="3"/>
      <dgm:spPr/>
      <dgm:t>
        <a:bodyPr/>
        <a:lstStyle/>
        <a:p>
          <a:endParaRPr lang="en-US"/>
        </a:p>
      </dgm:t>
    </dgm:pt>
    <dgm:pt modelId="{61740E9D-B4BB-45A0-B9BC-A032AA6E5D02}" type="pres">
      <dgm:prSet presAssocID="{33E55C4E-D2C0-4676-9FBE-F548762FD44A}" presName="connectorText" presStyleLbl="sibTrans2D1" presStyleIdx="1" presStyleCnt="3"/>
      <dgm:spPr/>
      <dgm:t>
        <a:bodyPr/>
        <a:lstStyle/>
        <a:p>
          <a:endParaRPr lang="en-US"/>
        </a:p>
      </dgm:t>
    </dgm:pt>
    <dgm:pt modelId="{BE6482E3-0A90-48AF-A567-9F610729DCC8}" type="pres">
      <dgm:prSet presAssocID="{D02E712A-3654-43CB-9A12-96FB5A00C0CB}" presName="node" presStyleLbl="node1" presStyleIdx="2" presStyleCnt="3">
        <dgm:presLayoutVars>
          <dgm:bulletEnabled val="1"/>
        </dgm:presLayoutVars>
      </dgm:prSet>
      <dgm:spPr/>
      <dgm:t>
        <a:bodyPr/>
        <a:lstStyle/>
        <a:p>
          <a:endParaRPr lang="en-US"/>
        </a:p>
      </dgm:t>
    </dgm:pt>
    <dgm:pt modelId="{52F9D458-7E66-4CA6-A1FA-9AA52006983A}" type="pres">
      <dgm:prSet presAssocID="{A47A50A3-6ECD-408A-9DC6-7B9DFA210DF5}" presName="sibTrans" presStyleLbl="sibTrans2D1" presStyleIdx="2" presStyleCnt="3"/>
      <dgm:spPr/>
      <dgm:t>
        <a:bodyPr/>
        <a:lstStyle/>
        <a:p>
          <a:endParaRPr lang="en-US"/>
        </a:p>
      </dgm:t>
    </dgm:pt>
    <dgm:pt modelId="{35A85CA1-1ADD-4EE6-B6C9-0E57578DFFB6}" type="pres">
      <dgm:prSet presAssocID="{A47A50A3-6ECD-408A-9DC6-7B9DFA210DF5}" presName="connectorText" presStyleLbl="sibTrans2D1" presStyleIdx="2" presStyleCnt="3"/>
      <dgm:spPr/>
      <dgm:t>
        <a:bodyPr/>
        <a:lstStyle/>
        <a:p>
          <a:endParaRPr lang="en-US"/>
        </a:p>
      </dgm:t>
    </dgm:pt>
  </dgm:ptLst>
  <dgm:cxnLst>
    <dgm:cxn modelId="{8DB40040-3C62-45F3-85D1-C2BF5CFED94E}" type="presOf" srcId="{33E55C4E-D2C0-4676-9FBE-F548762FD44A}" destId="{61740E9D-B4BB-45A0-B9BC-A032AA6E5D02}" srcOrd="1" destOrd="0" presId="urn:microsoft.com/office/officeart/2005/8/layout/cycle7"/>
    <dgm:cxn modelId="{4A077EAC-6372-4EC8-9DC6-1C7FD1205D5F}" srcId="{B614934A-5FA2-4DD8-A3FC-05A7397A8787}" destId="{D02E712A-3654-43CB-9A12-96FB5A00C0CB}" srcOrd="2" destOrd="0" parTransId="{CDF54DC9-8388-469C-AC96-E9448C9F834C}" sibTransId="{A47A50A3-6ECD-408A-9DC6-7B9DFA210DF5}"/>
    <dgm:cxn modelId="{36F91CE1-0F99-41B2-9932-144A936139F4}" type="presOf" srcId="{D02E712A-3654-43CB-9A12-96FB5A00C0CB}" destId="{BE6482E3-0A90-48AF-A567-9F610729DCC8}" srcOrd="0" destOrd="0" presId="urn:microsoft.com/office/officeart/2005/8/layout/cycle7"/>
    <dgm:cxn modelId="{E63363A1-A68A-423F-89F4-8BC321045D66}" type="presOf" srcId="{98FF51CF-2970-4975-9EFB-AC38BBCF59A9}" destId="{A96C024F-3044-4DCB-89D2-394A78C6BA7C}" srcOrd="0" destOrd="0" presId="urn:microsoft.com/office/officeart/2005/8/layout/cycle7"/>
    <dgm:cxn modelId="{64A1D0E9-CF2C-468A-9045-12A030703BE7}" type="presOf" srcId="{B614934A-5FA2-4DD8-A3FC-05A7397A8787}" destId="{ED4F24C1-4043-4703-992B-72054DE0B037}" srcOrd="0" destOrd="0" presId="urn:microsoft.com/office/officeart/2005/8/layout/cycle7"/>
    <dgm:cxn modelId="{B2EEED0F-8596-45C3-A43F-2FDF47A6B576}" srcId="{B614934A-5FA2-4DD8-A3FC-05A7397A8787}" destId="{A8092EC3-A6A9-416C-9110-C22E5368AE8E}" srcOrd="0" destOrd="0" parTransId="{8F502FE2-67CA-46AD-8668-86F9C2B3AF3E}" sibTransId="{AFE4FD9A-3F8A-4D2B-8AE8-733C58157AD2}"/>
    <dgm:cxn modelId="{151534FF-D18D-4B15-A2D1-B3A68B967761}" type="presOf" srcId="{33E55C4E-D2C0-4676-9FBE-F548762FD44A}" destId="{9B9DA9A4-9ABE-42B8-9B9C-924F8549A274}" srcOrd="0" destOrd="0" presId="urn:microsoft.com/office/officeart/2005/8/layout/cycle7"/>
    <dgm:cxn modelId="{411CD601-316C-4145-AF83-4103FED094A8}" type="presOf" srcId="{A8092EC3-A6A9-416C-9110-C22E5368AE8E}" destId="{36521D9C-8E6C-422C-B9F0-205CA3BCD9CD}" srcOrd="0" destOrd="0" presId="urn:microsoft.com/office/officeart/2005/8/layout/cycle7"/>
    <dgm:cxn modelId="{BD53ED05-1995-46BC-B302-C6E708E531B2}" type="presOf" srcId="{AFE4FD9A-3F8A-4D2B-8AE8-733C58157AD2}" destId="{1B9BA4C0-2FBE-4D40-8DA9-ABC88B42B083}" srcOrd="1" destOrd="0" presId="urn:microsoft.com/office/officeart/2005/8/layout/cycle7"/>
    <dgm:cxn modelId="{20AE2F9B-93D7-4A2F-8606-525A9C83F55E}" type="presOf" srcId="{A47A50A3-6ECD-408A-9DC6-7B9DFA210DF5}" destId="{52F9D458-7E66-4CA6-A1FA-9AA52006983A}" srcOrd="0" destOrd="0" presId="urn:microsoft.com/office/officeart/2005/8/layout/cycle7"/>
    <dgm:cxn modelId="{FDDB39DC-BC7E-48AD-8FAE-F22EB98C4C0D}" srcId="{B614934A-5FA2-4DD8-A3FC-05A7397A8787}" destId="{98FF51CF-2970-4975-9EFB-AC38BBCF59A9}" srcOrd="1" destOrd="0" parTransId="{595C30A5-9336-4730-97BB-28E39A3D6D4B}" sibTransId="{33E55C4E-D2C0-4676-9FBE-F548762FD44A}"/>
    <dgm:cxn modelId="{82994A32-4F52-4E24-9698-AE556F655905}" type="presOf" srcId="{AFE4FD9A-3F8A-4D2B-8AE8-733C58157AD2}" destId="{A9BA490A-964B-4869-986F-B94424119811}" srcOrd="0" destOrd="0" presId="urn:microsoft.com/office/officeart/2005/8/layout/cycle7"/>
    <dgm:cxn modelId="{5CA0A479-7EF0-4EC1-8E3B-A729C2951BE8}" type="presOf" srcId="{A47A50A3-6ECD-408A-9DC6-7B9DFA210DF5}" destId="{35A85CA1-1ADD-4EE6-B6C9-0E57578DFFB6}" srcOrd="1" destOrd="0" presId="urn:microsoft.com/office/officeart/2005/8/layout/cycle7"/>
    <dgm:cxn modelId="{0ABE44AE-CA3B-4AD7-A2B8-E8EEA1543EE8}" type="presParOf" srcId="{ED4F24C1-4043-4703-992B-72054DE0B037}" destId="{36521D9C-8E6C-422C-B9F0-205CA3BCD9CD}" srcOrd="0" destOrd="0" presId="urn:microsoft.com/office/officeart/2005/8/layout/cycle7"/>
    <dgm:cxn modelId="{14AC8942-2605-4C26-90C5-9A4C8BD8D33F}" type="presParOf" srcId="{ED4F24C1-4043-4703-992B-72054DE0B037}" destId="{A9BA490A-964B-4869-986F-B94424119811}" srcOrd="1" destOrd="0" presId="urn:microsoft.com/office/officeart/2005/8/layout/cycle7"/>
    <dgm:cxn modelId="{0837F5E7-EDD3-4A37-928E-671B64273DE3}" type="presParOf" srcId="{A9BA490A-964B-4869-986F-B94424119811}" destId="{1B9BA4C0-2FBE-4D40-8DA9-ABC88B42B083}" srcOrd="0" destOrd="0" presId="urn:microsoft.com/office/officeart/2005/8/layout/cycle7"/>
    <dgm:cxn modelId="{F1379BBB-159E-4B53-9E18-5239FDA3F2F5}" type="presParOf" srcId="{ED4F24C1-4043-4703-992B-72054DE0B037}" destId="{A96C024F-3044-4DCB-89D2-394A78C6BA7C}" srcOrd="2" destOrd="0" presId="urn:microsoft.com/office/officeart/2005/8/layout/cycle7"/>
    <dgm:cxn modelId="{629B27FF-D499-4B82-9ECB-62E47786D06E}" type="presParOf" srcId="{ED4F24C1-4043-4703-992B-72054DE0B037}" destId="{9B9DA9A4-9ABE-42B8-9B9C-924F8549A274}" srcOrd="3" destOrd="0" presId="urn:microsoft.com/office/officeart/2005/8/layout/cycle7"/>
    <dgm:cxn modelId="{E333C48E-1D3B-40EC-9DA0-0E3C052D081E}" type="presParOf" srcId="{9B9DA9A4-9ABE-42B8-9B9C-924F8549A274}" destId="{61740E9D-B4BB-45A0-B9BC-A032AA6E5D02}" srcOrd="0" destOrd="0" presId="urn:microsoft.com/office/officeart/2005/8/layout/cycle7"/>
    <dgm:cxn modelId="{653F72C5-0B81-4CEC-9611-ED9DFCCC5BE2}" type="presParOf" srcId="{ED4F24C1-4043-4703-992B-72054DE0B037}" destId="{BE6482E3-0A90-48AF-A567-9F610729DCC8}" srcOrd="4" destOrd="0" presId="urn:microsoft.com/office/officeart/2005/8/layout/cycle7"/>
    <dgm:cxn modelId="{84260EA7-69CA-41A2-8447-F5A4D4A7B1C5}" type="presParOf" srcId="{ED4F24C1-4043-4703-992B-72054DE0B037}" destId="{52F9D458-7E66-4CA6-A1FA-9AA52006983A}" srcOrd="5" destOrd="0" presId="urn:microsoft.com/office/officeart/2005/8/layout/cycle7"/>
    <dgm:cxn modelId="{D592DD34-46C6-4922-BDCF-5F8575DAAA97}" type="presParOf" srcId="{52F9D458-7E66-4CA6-A1FA-9AA52006983A}" destId="{35A85CA1-1ADD-4EE6-B6C9-0E57578DFFB6}"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89FE0-EB44-4E7C-A1A6-BAD6B378C5A3}">
      <dsp:nvSpPr>
        <dsp:cNvPr id="0" name=""/>
        <dsp:cNvSpPr/>
      </dsp:nvSpPr>
      <dsp:spPr>
        <a:xfrm>
          <a:off x="834659" y="1161"/>
          <a:ext cx="2823630" cy="169417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Assessing the Postgraduate Trainee</a:t>
          </a:r>
          <a:endParaRPr lang="en-US" sz="2800" kern="1200" dirty="0"/>
        </a:p>
      </dsp:txBody>
      <dsp:txXfrm>
        <a:off x="834659" y="1161"/>
        <a:ext cx="2823630" cy="1694178"/>
      </dsp:txXfrm>
    </dsp:sp>
    <dsp:sp modelId="{027DB696-8A4C-4438-B08A-ACF6BD6E5701}">
      <dsp:nvSpPr>
        <dsp:cNvPr id="0" name=""/>
        <dsp:cNvSpPr/>
      </dsp:nvSpPr>
      <dsp:spPr>
        <a:xfrm>
          <a:off x="3940652" y="1161"/>
          <a:ext cx="2823630" cy="1694178"/>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Organizational Evaluation</a:t>
          </a:r>
          <a:endParaRPr lang="en-US" sz="2800" kern="1200" dirty="0"/>
        </a:p>
      </dsp:txBody>
      <dsp:txXfrm>
        <a:off x="3940652" y="1161"/>
        <a:ext cx="2823630" cy="1694178"/>
      </dsp:txXfrm>
    </dsp:sp>
    <dsp:sp modelId="{C55E29B2-67C1-4F6E-89D6-9D15CB7E0AE3}">
      <dsp:nvSpPr>
        <dsp:cNvPr id="0" name=""/>
        <dsp:cNvSpPr/>
      </dsp:nvSpPr>
      <dsp:spPr>
        <a:xfrm>
          <a:off x="834659" y="1977702"/>
          <a:ext cx="2823630" cy="1694178"/>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Clinical Faculty Evaluation</a:t>
          </a:r>
          <a:endParaRPr lang="en-US" sz="2800" kern="1200" dirty="0"/>
        </a:p>
      </dsp:txBody>
      <dsp:txXfrm>
        <a:off x="834659" y="1977702"/>
        <a:ext cx="2823630" cy="1694178"/>
      </dsp:txXfrm>
    </dsp:sp>
    <dsp:sp modelId="{607039B0-F72E-47BA-BEA1-8C6FD2DFD71C}">
      <dsp:nvSpPr>
        <dsp:cNvPr id="0" name=""/>
        <dsp:cNvSpPr/>
      </dsp:nvSpPr>
      <dsp:spPr>
        <a:xfrm>
          <a:off x="3940652" y="1977702"/>
          <a:ext cx="2823630" cy="1694178"/>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Ongoing Program Evaluation</a:t>
          </a:r>
          <a:endParaRPr lang="en-US" sz="2800" kern="1200" dirty="0"/>
        </a:p>
      </dsp:txBody>
      <dsp:txXfrm>
        <a:off x="3940652" y="1977702"/>
        <a:ext cx="2823630" cy="1694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3EE7D-E39C-421B-9320-5DB542C9327E}">
      <dsp:nvSpPr>
        <dsp:cNvPr id="0" name=""/>
        <dsp:cNvSpPr/>
      </dsp:nvSpPr>
      <dsp:spPr>
        <a:xfrm>
          <a:off x="488044" y="1422"/>
          <a:ext cx="1485960" cy="8915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Patient Care</a:t>
          </a:r>
          <a:endParaRPr lang="en-US" sz="1300" kern="1200" dirty="0"/>
        </a:p>
      </dsp:txBody>
      <dsp:txXfrm>
        <a:off x="488044" y="1422"/>
        <a:ext cx="1485960" cy="891576"/>
      </dsp:txXfrm>
    </dsp:sp>
    <dsp:sp modelId="{31FA5287-8DEB-45AB-BB69-B118F26DF455}">
      <dsp:nvSpPr>
        <dsp:cNvPr id="0" name=""/>
        <dsp:cNvSpPr/>
      </dsp:nvSpPr>
      <dsp:spPr>
        <a:xfrm>
          <a:off x="2084976" y="0"/>
          <a:ext cx="1485960" cy="891576"/>
        </a:xfrm>
        <a:prstGeom prst="rect">
          <a:avLst/>
        </a:prstGeom>
        <a:solidFill>
          <a:schemeClr val="accent5">
            <a:hueOff val="-817038"/>
            <a:satOff val="-1136"/>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Knowledge for Practice</a:t>
          </a:r>
          <a:endParaRPr lang="en-US" sz="1300" kern="1200" dirty="0"/>
        </a:p>
      </dsp:txBody>
      <dsp:txXfrm>
        <a:off x="2084976" y="0"/>
        <a:ext cx="1485960" cy="891576"/>
      </dsp:txXfrm>
    </dsp:sp>
    <dsp:sp modelId="{5468364F-29BB-4662-A3D9-2E50E646B88D}">
      <dsp:nvSpPr>
        <dsp:cNvPr id="0" name=""/>
        <dsp:cNvSpPr/>
      </dsp:nvSpPr>
      <dsp:spPr>
        <a:xfrm>
          <a:off x="3757157" y="1422"/>
          <a:ext cx="1485960" cy="891576"/>
        </a:xfrm>
        <a:prstGeom prst="rect">
          <a:avLst/>
        </a:prstGeom>
        <a:solidFill>
          <a:schemeClr val="accent5">
            <a:hueOff val="-1634077"/>
            <a:satOff val="-2273"/>
            <a:lumOff val="-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Practice-Based Learning and Improvement</a:t>
          </a:r>
          <a:endParaRPr lang="en-US" sz="1300" kern="1200" dirty="0"/>
        </a:p>
      </dsp:txBody>
      <dsp:txXfrm>
        <a:off x="3757157" y="1422"/>
        <a:ext cx="1485960" cy="891576"/>
      </dsp:txXfrm>
    </dsp:sp>
    <dsp:sp modelId="{152FB663-ED0E-4FB4-90E4-9E98BE977D68}">
      <dsp:nvSpPr>
        <dsp:cNvPr id="0" name=""/>
        <dsp:cNvSpPr/>
      </dsp:nvSpPr>
      <dsp:spPr>
        <a:xfrm>
          <a:off x="488044" y="1041594"/>
          <a:ext cx="1485960" cy="891576"/>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Interpersonal and Communication Skills</a:t>
          </a:r>
          <a:endParaRPr lang="en-US" sz="1300" kern="1200" dirty="0"/>
        </a:p>
      </dsp:txBody>
      <dsp:txXfrm>
        <a:off x="488044" y="1041594"/>
        <a:ext cx="1485960" cy="891576"/>
      </dsp:txXfrm>
    </dsp:sp>
    <dsp:sp modelId="{FE8DBFB3-0A59-45C8-AEE5-AFE6A8968AC0}">
      <dsp:nvSpPr>
        <dsp:cNvPr id="0" name=""/>
        <dsp:cNvSpPr/>
      </dsp:nvSpPr>
      <dsp:spPr>
        <a:xfrm>
          <a:off x="2122601" y="1041594"/>
          <a:ext cx="1485960" cy="891576"/>
        </a:xfrm>
        <a:prstGeom prst="rect">
          <a:avLst/>
        </a:prstGeom>
        <a:solidFill>
          <a:schemeClr val="accent5">
            <a:hueOff val="-3268153"/>
            <a:satOff val="-4546"/>
            <a:lumOff val="-17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Professionalism</a:t>
          </a:r>
          <a:endParaRPr lang="en-US" sz="1300" kern="1200" dirty="0"/>
        </a:p>
      </dsp:txBody>
      <dsp:txXfrm>
        <a:off x="2122601" y="1041594"/>
        <a:ext cx="1485960" cy="891576"/>
      </dsp:txXfrm>
    </dsp:sp>
    <dsp:sp modelId="{A9379A0F-A38C-4586-9D44-601BC0D17259}">
      <dsp:nvSpPr>
        <dsp:cNvPr id="0" name=""/>
        <dsp:cNvSpPr/>
      </dsp:nvSpPr>
      <dsp:spPr>
        <a:xfrm>
          <a:off x="3757157" y="1041594"/>
          <a:ext cx="1485960" cy="891576"/>
        </a:xfrm>
        <a:prstGeom prst="rect">
          <a:avLst/>
        </a:prstGeom>
        <a:solidFill>
          <a:schemeClr val="accent5">
            <a:hueOff val="-4085191"/>
            <a:satOff val="-5682"/>
            <a:lumOff val="-2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Systems-based Practice</a:t>
          </a:r>
          <a:endParaRPr lang="en-US" sz="1300" kern="1200" dirty="0"/>
        </a:p>
      </dsp:txBody>
      <dsp:txXfrm>
        <a:off x="3757157" y="1041594"/>
        <a:ext cx="1485960" cy="891576"/>
      </dsp:txXfrm>
    </dsp:sp>
    <dsp:sp modelId="{019575C7-CC2C-4C15-8E04-4E51067AE225}">
      <dsp:nvSpPr>
        <dsp:cNvPr id="0" name=""/>
        <dsp:cNvSpPr/>
      </dsp:nvSpPr>
      <dsp:spPr>
        <a:xfrm>
          <a:off x="488044" y="2081767"/>
          <a:ext cx="1485960" cy="891576"/>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Inter-professional Collaboration</a:t>
          </a:r>
          <a:endParaRPr lang="en-US" sz="1300" kern="1200" dirty="0"/>
        </a:p>
      </dsp:txBody>
      <dsp:txXfrm>
        <a:off x="488044" y="2081767"/>
        <a:ext cx="1485960" cy="891576"/>
      </dsp:txXfrm>
    </dsp:sp>
    <dsp:sp modelId="{4D477FF3-017E-4B26-8C00-DC2DB8F3D5E3}">
      <dsp:nvSpPr>
        <dsp:cNvPr id="0" name=""/>
        <dsp:cNvSpPr/>
      </dsp:nvSpPr>
      <dsp:spPr>
        <a:xfrm>
          <a:off x="2122601" y="2081767"/>
          <a:ext cx="1485960" cy="891576"/>
        </a:xfrm>
        <a:prstGeom prst="rect">
          <a:avLst/>
        </a:prstGeom>
        <a:solidFill>
          <a:schemeClr val="accent5">
            <a:hueOff val="-5719268"/>
            <a:satOff val="-7955"/>
            <a:lumOff val="-3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Personal and Professional Development</a:t>
          </a:r>
          <a:endParaRPr lang="en-US" sz="1300" kern="1200" dirty="0"/>
        </a:p>
      </dsp:txBody>
      <dsp:txXfrm>
        <a:off x="2122601" y="2081767"/>
        <a:ext cx="1485960" cy="891576"/>
      </dsp:txXfrm>
    </dsp:sp>
    <dsp:sp modelId="{F3314747-2ADE-4788-A6DF-8D4EC7185201}">
      <dsp:nvSpPr>
        <dsp:cNvPr id="0" name=""/>
        <dsp:cNvSpPr/>
      </dsp:nvSpPr>
      <dsp:spPr>
        <a:xfrm>
          <a:off x="3757157" y="2081767"/>
          <a:ext cx="1485960" cy="891576"/>
        </a:xfrm>
        <a:prstGeom prst="rect">
          <a:avLst/>
        </a:prstGeom>
        <a:solidFill>
          <a:schemeClr val="accent5">
            <a:hueOff val="-6536306"/>
            <a:satOff val="-9092"/>
            <a:lumOff val="-3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Technology and Telehealth*</a:t>
          </a:r>
          <a:endParaRPr lang="en-US" sz="1300" kern="1200" dirty="0"/>
        </a:p>
      </dsp:txBody>
      <dsp:txXfrm>
        <a:off x="3757157" y="2081767"/>
        <a:ext cx="1485960" cy="891576"/>
      </dsp:txXfrm>
    </dsp:sp>
    <dsp:sp modelId="{F3E739A4-B0C2-4D48-87DF-51727F1CCA5A}">
      <dsp:nvSpPr>
        <dsp:cNvPr id="0" name=""/>
        <dsp:cNvSpPr/>
      </dsp:nvSpPr>
      <dsp:spPr>
        <a:xfrm>
          <a:off x="2122601" y="3121939"/>
          <a:ext cx="1485960" cy="89157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Diversity, Equity, and Inclusion*</a:t>
          </a:r>
          <a:endParaRPr lang="en-US" sz="1300" kern="1200" dirty="0"/>
        </a:p>
      </dsp:txBody>
      <dsp:txXfrm>
        <a:off x="2122601" y="3121939"/>
        <a:ext cx="1485960" cy="891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21D9C-8E6C-422C-B9F0-205CA3BCD9CD}">
      <dsp:nvSpPr>
        <dsp:cNvPr id="0" name=""/>
        <dsp:cNvSpPr/>
      </dsp:nvSpPr>
      <dsp:spPr>
        <a:xfrm>
          <a:off x="1187431" y="600"/>
          <a:ext cx="1114174" cy="55708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Resident</a:t>
          </a:r>
          <a:endParaRPr lang="en-US" sz="1700" kern="1200" dirty="0"/>
        </a:p>
      </dsp:txBody>
      <dsp:txXfrm>
        <a:off x="1203748" y="16917"/>
        <a:ext cx="1081540" cy="524453"/>
      </dsp:txXfrm>
    </dsp:sp>
    <dsp:sp modelId="{A9BA490A-964B-4869-986F-B94424119811}">
      <dsp:nvSpPr>
        <dsp:cNvPr id="0" name=""/>
        <dsp:cNvSpPr/>
      </dsp:nvSpPr>
      <dsp:spPr>
        <a:xfrm rot="3600000">
          <a:off x="1914219" y="978309"/>
          <a:ext cx="580496" cy="194980"/>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972713" y="1017305"/>
        <a:ext cx="463508" cy="116988"/>
      </dsp:txXfrm>
    </dsp:sp>
    <dsp:sp modelId="{A96C024F-3044-4DCB-89D2-394A78C6BA7C}">
      <dsp:nvSpPr>
        <dsp:cNvPr id="0" name=""/>
        <dsp:cNvSpPr/>
      </dsp:nvSpPr>
      <dsp:spPr>
        <a:xfrm>
          <a:off x="2107328" y="1593910"/>
          <a:ext cx="1114174" cy="557087"/>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Program</a:t>
          </a:r>
          <a:endParaRPr lang="en-US" sz="1700" kern="1200" dirty="0"/>
        </a:p>
      </dsp:txBody>
      <dsp:txXfrm>
        <a:off x="2123645" y="1610227"/>
        <a:ext cx="1081540" cy="524453"/>
      </dsp:txXfrm>
    </dsp:sp>
    <dsp:sp modelId="{9B9DA9A4-9ABE-42B8-9B9C-924F8549A274}">
      <dsp:nvSpPr>
        <dsp:cNvPr id="0" name=""/>
        <dsp:cNvSpPr/>
      </dsp:nvSpPr>
      <dsp:spPr>
        <a:xfrm rot="10800000">
          <a:off x="1454270" y="1774963"/>
          <a:ext cx="580496" cy="194980"/>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512764" y="1813959"/>
        <a:ext cx="463508" cy="116988"/>
      </dsp:txXfrm>
    </dsp:sp>
    <dsp:sp modelId="{BE6482E3-0A90-48AF-A567-9F610729DCC8}">
      <dsp:nvSpPr>
        <dsp:cNvPr id="0" name=""/>
        <dsp:cNvSpPr/>
      </dsp:nvSpPr>
      <dsp:spPr>
        <a:xfrm>
          <a:off x="267533" y="1593910"/>
          <a:ext cx="1114174" cy="557087"/>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Faculty</a:t>
          </a:r>
          <a:endParaRPr lang="en-US" sz="1700" kern="1200" dirty="0"/>
        </a:p>
      </dsp:txBody>
      <dsp:txXfrm>
        <a:off x="283850" y="1610227"/>
        <a:ext cx="1081540" cy="524453"/>
      </dsp:txXfrm>
    </dsp:sp>
    <dsp:sp modelId="{52F9D458-7E66-4CA6-A1FA-9AA52006983A}">
      <dsp:nvSpPr>
        <dsp:cNvPr id="0" name=""/>
        <dsp:cNvSpPr/>
      </dsp:nvSpPr>
      <dsp:spPr>
        <a:xfrm rot="18000000">
          <a:off x="994321" y="978309"/>
          <a:ext cx="580496" cy="194980"/>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052815" y="1017305"/>
        <a:ext cx="463508" cy="1169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7030"/>
          </a:xfrm>
          <a:prstGeom prst="rect">
            <a:avLst/>
          </a:prstGeom>
        </p:spPr>
        <p:txBody>
          <a:bodyPr vert="horz" lIns="96661" tIns="48331" rIns="96661" bIns="48331" rtlCol="0"/>
          <a:lstStyle>
            <a:lvl1pPr algn="r">
              <a:defRPr sz="1300"/>
            </a:lvl1pPr>
          </a:lstStyle>
          <a:p>
            <a:fld id="{4418763D-0DBD-4BD0-B0E4-DDC26C5E5F63}" type="datetimeFigureOut">
              <a:rPr lang="en-US" smtClean="0"/>
              <a:t>2/11/2025</a:t>
            </a:fld>
            <a:endParaRPr lang="en-US"/>
          </a:p>
        </p:txBody>
      </p:sp>
      <p:sp>
        <p:nvSpPr>
          <p:cNvPr id="4" name="Footer Placeholder 3"/>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91DDB3C1-02AA-4703-B6F2-FC9CA2906174}" type="slidenum">
              <a:rPr lang="en-US" smtClean="0"/>
              <a:t>‹#›</a:t>
            </a:fld>
            <a:endParaRPr lang="en-US"/>
          </a:p>
        </p:txBody>
      </p:sp>
    </p:spTree>
    <p:extLst>
      <p:ext uri="{BB962C8B-B14F-4D97-AF65-F5344CB8AC3E}">
        <p14:creationId xmlns:p14="http://schemas.microsoft.com/office/powerpoint/2010/main" val="1039542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26CCE418-4C25-4818-BBD4-5F4EE9F2C2FC}" type="datetimeFigureOut">
              <a:rPr lang="en-US" smtClean="0"/>
              <a:t>2/11/2025</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BB8C0992-ED91-42F6-9902-407116D24074}" type="slidenum">
              <a:rPr lang="en-US" smtClean="0"/>
              <a:t>‹#›</a:t>
            </a:fld>
            <a:endParaRPr lang="en-US"/>
          </a:p>
        </p:txBody>
      </p:sp>
    </p:spTree>
    <p:extLst>
      <p:ext uri="{BB962C8B-B14F-4D97-AF65-F5344CB8AC3E}">
        <p14:creationId xmlns:p14="http://schemas.microsoft.com/office/powerpoint/2010/main" val="358644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vimeo.com/1002782981/a40432e368?share=cop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18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3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951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7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18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83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084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03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12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7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45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745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558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764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63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103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064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63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Charise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938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269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978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917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854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336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373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236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265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47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867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429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54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56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06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124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40</a:t>
            </a:fld>
            <a:endParaRPr lang="en-US" dirty="0"/>
          </a:p>
        </p:txBody>
      </p:sp>
    </p:spTree>
    <p:extLst>
      <p:ext uri="{BB962C8B-B14F-4D97-AF65-F5344CB8AC3E}">
        <p14:creationId xmlns:p14="http://schemas.microsoft.com/office/powerpoint/2010/main" val="763599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41</a:t>
            </a:fld>
            <a:endParaRPr lang="en-US" dirty="0"/>
          </a:p>
        </p:txBody>
      </p:sp>
    </p:spTree>
    <p:extLst>
      <p:ext uri="{BB962C8B-B14F-4D97-AF65-F5344CB8AC3E}">
        <p14:creationId xmlns:p14="http://schemas.microsoft.com/office/powerpoint/2010/main" val="3122492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42</a:t>
            </a:fld>
            <a:endParaRPr lang="en-US" dirty="0"/>
          </a:p>
        </p:txBody>
      </p:sp>
    </p:spTree>
    <p:extLst>
      <p:ext uri="{BB962C8B-B14F-4D97-AF65-F5344CB8AC3E}">
        <p14:creationId xmlns:p14="http://schemas.microsoft.com/office/powerpoint/2010/main" val="1965854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fld id="{23371151-49A1-4801-9D29-B3A8ABBB58A1}" type="slidenum">
              <a:rPr lang="en-US" smtClean="0"/>
              <a:t>43</a:t>
            </a:fld>
            <a:endParaRPr lang="en-US" dirty="0"/>
          </a:p>
        </p:txBody>
      </p:sp>
    </p:spTree>
    <p:extLst>
      <p:ext uri="{BB962C8B-B14F-4D97-AF65-F5344CB8AC3E}">
        <p14:creationId xmlns:p14="http://schemas.microsoft.com/office/powerpoint/2010/main" val="696967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88EF3-B046-4CAC-B7B3-F7E028326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831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442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918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943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48</a:t>
            </a:fld>
            <a:endParaRPr lang="en-US"/>
          </a:p>
        </p:txBody>
      </p:sp>
    </p:spTree>
    <p:extLst>
      <p:ext uri="{BB962C8B-B14F-4D97-AF65-F5344CB8AC3E}">
        <p14:creationId xmlns:p14="http://schemas.microsoft.com/office/powerpoint/2010/main" val="1191343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F5E56-3CEA-49B7-BDD3-786BF7329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3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443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9B6D0-1CCD-0E4E-A7EA-E2EBBDC44A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244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51</a:t>
            </a:fld>
            <a:endParaRPr lang="en-US"/>
          </a:p>
        </p:txBody>
      </p:sp>
    </p:spTree>
    <p:extLst>
      <p:ext uri="{BB962C8B-B14F-4D97-AF65-F5344CB8AC3E}">
        <p14:creationId xmlns:p14="http://schemas.microsoft.com/office/powerpoint/2010/main" val="86528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52</a:t>
            </a:fld>
            <a:endParaRPr lang="en-US"/>
          </a:p>
        </p:txBody>
      </p:sp>
    </p:spTree>
    <p:extLst>
      <p:ext uri="{BB962C8B-B14F-4D97-AF65-F5344CB8AC3E}">
        <p14:creationId xmlns:p14="http://schemas.microsoft.com/office/powerpoint/2010/main" val="1323582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53</a:t>
            </a:fld>
            <a:endParaRPr lang="en-US"/>
          </a:p>
        </p:txBody>
      </p:sp>
    </p:spTree>
    <p:extLst>
      <p:ext uri="{BB962C8B-B14F-4D97-AF65-F5344CB8AC3E}">
        <p14:creationId xmlns:p14="http://schemas.microsoft.com/office/powerpoint/2010/main" val="28257339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973B2-4A46-44B3-A77D-01703AA21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832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55</a:t>
            </a:fld>
            <a:endParaRPr lang="en-US"/>
          </a:p>
        </p:txBody>
      </p:sp>
    </p:spTree>
    <p:extLst>
      <p:ext uri="{BB962C8B-B14F-4D97-AF65-F5344CB8AC3E}">
        <p14:creationId xmlns:p14="http://schemas.microsoft.com/office/powerpoint/2010/main" val="1797323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56</a:t>
            </a:fld>
            <a:endParaRPr lang="en-US"/>
          </a:p>
        </p:txBody>
      </p:sp>
    </p:spTree>
    <p:extLst>
      <p:ext uri="{BB962C8B-B14F-4D97-AF65-F5344CB8AC3E}">
        <p14:creationId xmlns:p14="http://schemas.microsoft.com/office/powerpoint/2010/main" val="3790969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57</a:t>
            </a:fld>
            <a:endParaRPr lang="en-US"/>
          </a:p>
        </p:txBody>
      </p:sp>
    </p:spTree>
    <p:extLst>
      <p:ext uri="{BB962C8B-B14F-4D97-AF65-F5344CB8AC3E}">
        <p14:creationId xmlns:p14="http://schemas.microsoft.com/office/powerpoint/2010/main" val="235677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58</a:t>
            </a:fld>
            <a:endParaRPr lang="en-US"/>
          </a:p>
        </p:txBody>
      </p:sp>
    </p:spTree>
    <p:extLst>
      <p:ext uri="{BB962C8B-B14F-4D97-AF65-F5344CB8AC3E}">
        <p14:creationId xmlns:p14="http://schemas.microsoft.com/office/powerpoint/2010/main" val="1872832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59</a:t>
            </a:fld>
            <a:endParaRPr lang="en-US"/>
          </a:p>
        </p:txBody>
      </p:sp>
    </p:spTree>
    <p:extLst>
      <p:ext uri="{BB962C8B-B14F-4D97-AF65-F5344CB8AC3E}">
        <p14:creationId xmlns:p14="http://schemas.microsoft.com/office/powerpoint/2010/main" val="379271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580FA-78DC-424F-BDA1-2B14F7514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0937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dirty="0"/>
          </a:p>
        </p:txBody>
      </p:sp>
      <p:sp>
        <p:nvSpPr>
          <p:cNvPr id="4" name="Slide Number Placeholder 3"/>
          <p:cNvSpPr>
            <a:spLocks noGrp="1"/>
          </p:cNvSpPr>
          <p:nvPr>
            <p:ph type="sldNum" sz="quarter" idx="10"/>
          </p:nvPr>
        </p:nvSpPr>
        <p:spPr/>
        <p:txBody>
          <a:bodyPr/>
          <a:lstStyle/>
          <a:p>
            <a:fld id="{BB8C0992-ED91-42F6-9902-407116D24074}" type="slidenum">
              <a:rPr lang="en-US" smtClean="0"/>
              <a:t>60</a:t>
            </a:fld>
            <a:endParaRPr lang="en-US"/>
          </a:p>
        </p:txBody>
      </p:sp>
    </p:spTree>
    <p:extLst>
      <p:ext uri="{BB962C8B-B14F-4D97-AF65-F5344CB8AC3E}">
        <p14:creationId xmlns:p14="http://schemas.microsoft.com/office/powerpoint/2010/main" val="1643093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Kerry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Annual Conference is designed to bring together a community of 250+ innovators, leaders, and emerging leaders in leading and developing formal postgraduate programs as well as a cadre of tomorrow’s leaders (today’s NP/PA trainees and students) to learn from each other, but also from external stakeholders and experts in healthcare systems and policy.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conference is an opportunity for a relatively short but intense burst of continuing education in evolving best practices in APP postgraduate training, strategies for the planning, implementation, and success of service-delivery based postgraduate training, anticipated relevant future policy developments, and health care trends related to the movement. Breakout sessions will provide opportunity for specialized focus on critical elements of curriculum, evaluation, faculty development and accreditation.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Join us with program directors, managers, coordinators, and trainees from postgraduate APP training programs across the country. The Consortium’s 8th Annual Conference will provide valuable insights and resources to elevate your programs and enhance your impact in the field.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 great highlights video from the conference you could also share with NTTAP participants. Its talks about new programs and getting support. J  Thanks for your help promoting.  Kerry</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https://vimeo.com/1002782981/a40432e368?share=copy</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F046B-C26C-46B2-A8DC-8CBA79D2A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314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131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25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84F7C2-655D-47C5-A565-6CEB872A60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998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278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5621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Meaghan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8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519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Meaghan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02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Meaghan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2176D-2FE2-4601-9A20-ED40EE1517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052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1151-49A1-4801-9D29-B3A8ABBB5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4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Meaghan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03A8D-1009-49A8-A2DD-B799DC54B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1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4989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422956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0619728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7886127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61247"/>
            <a:ext cx="2628900" cy="47157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461247"/>
            <a:ext cx="7734300" cy="47157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7438620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800">
                <a:solidFill>
                  <a:srgbClr val="4E7E74"/>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FAA86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7810CBEB-9421-4A92-AAAE-6288DC3D3FB7}" type="datetimeFigureOut">
              <a:rPr lang="en-US" smtClean="0"/>
              <a:pPr/>
              <a:t>2/11/2025</a:t>
            </a:fld>
            <a:endParaRPr lang="en-US" dirty="0"/>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2668B850-2E84-4237-BADE-29D02FF66404}" type="slidenum">
              <a:rPr lang="en-US" smtClean="0"/>
              <a:pPr/>
              <a:t>‹#›</a:t>
            </a:fld>
            <a:endParaRPr lang="en-US" dirty="0"/>
          </a:p>
        </p:txBody>
      </p:sp>
    </p:spTree>
    <p:extLst>
      <p:ext uri="{BB962C8B-B14F-4D97-AF65-F5344CB8AC3E}">
        <p14:creationId xmlns:p14="http://schemas.microsoft.com/office/powerpoint/2010/main" val="54906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30867"/>
            <a:ext cx="9906000" cy="965200"/>
          </a:xfrm>
          <a:prstGeom prst="rect">
            <a:avLst/>
          </a:prstGeom>
        </p:spPr>
        <p:txBody>
          <a:bodyPr/>
          <a:lstStyle>
            <a:lvl1pPr>
              <a:defRPr>
                <a:solidFill>
                  <a:srgbClr val="4E7E74"/>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838200" y="2573867"/>
            <a:ext cx="9906000" cy="3603096"/>
          </a:xfrm>
          <a:prstGeom prst="rect">
            <a:avLst/>
          </a:prstGeom>
        </p:spPr>
        <p:txBody>
          <a:bodyPr/>
          <a:lstStyle>
            <a:lvl1pPr>
              <a:defRPr>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7810CBEB-9421-4A92-AAAE-6288DC3D3FB7}" type="datetimeFigureOut">
              <a:rPr lang="en-US" smtClean="0"/>
              <a:pPr/>
              <a:t>2/11/2025</a:t>
            </a:fld>
            <a:endParaRPr lang="en-US" dirty="0"/>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2668B850-2E84-4237-BADE-29D02FF66404}" type="slidenum">
              <a:rPr lang="en-US" smtClean="0"/>
              <a:pPr/>
              <a:t>‹#›</a:t>
            </a:fld>
            <a:endParaRPr lang="en-US" dirty="0"/>
          </a:p>
        </p:txBody>
      </p:sp>
    </p:spTree>
    <p:extLst>
      <p:ext uri="{BB962C8B-B14F-4D97-AF65-F5344CB8AC3E}">
        <p14:creationId xmlns:p14="http://schemas.microsoft.com/office/powerpoint/2010/main" val="1018816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5400">
                <a:solidFill>
                  <a:srgbClr val="4E7E74"/>
                </a:solidFill>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rgbClr val="FAA86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atin typeface="Myriad Pro" panose="020B0503030403020204" pitchFamily="34" charset="0"/>
              </a:defRPr>
            </a:lvl1pPr>
          </a:lstStyle>
          <a:p>
            <a:fld id="{7810CBEB-9421-4A92-AAAE-6288DC3D3FB7}" type="datetimeFigureOut">
              <a:rPr lang="en-US" smtClean="0"/>
              <a:pPr/>
              <a:t>2/11/2025</a:t>
            </a:fld>
            <a:endParaRPr lang="en-US" dirty="0"/>
          </a:p>
        </p:txBody>
      </p:sp>
      <p:sp>
        <p:nvSpPr>
          <p:cNvPr id="5" name="Footer Placeholder 4"/>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2668B850-2E84-4237-BADE-29D02FF66404}" type="slidenum">
              <a:rPr lang="en-US" smtClean="0"/>
              <a:pPr/>
              <a:t>‹#›</a:t>
            </a:fld>
            <a:endParaRPr lang="en-US" dirty="0"/>
          </a:p>
        </p:txBody>
      </p:sp>
    </p:spTree>
    <p:extLst>
      <p:ext uri="{BB962C8B-B14F-4D97-AF65-F5344CB8AC3E}">
        <p14:creationId xmlns:p14="http://schemas.microsoft.com/office/powerpoint/2010/main" val="331933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86933"/>
            <a:ext cx="9931400" cy="702734"/>
          </a:xfrm>
          <a:prstGeom prst="rect">
            <a:avLst/>
          </a:prstGeom>
        </p:spPr>
        <p:txBody>
          <a:bodyPr/>
          <a:lstStyle>
            <a:lvl1pPr>
              <a:defRPr>
                <a:solidFill>
                  <a:srgbClr val="4E7E74"/>
                </a:solidFill>
                <a:latin typeface="+mj-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2421467"/>
            <a:ext cx="4953000" cy="3755496"/>
          </a:xfrm>
          <a:prstGeom prst="rect">
            <a:avLst/>
          </a:prstGeom>
        </p:spPr>
        <p:txBody>
          <a:bodyPr/>
          <a:lstStyle>
            <a:lvl1pPr>
              <a:defRPr>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26667" y="2421467"/>
            <a:ext cx="4842933" cy="3755496"/>
          </a:xfrm>
          <a:prstGeom prst="rect">
            <a:avLst/>
          </a:prstGeom>
        </p:spPr>
        <p:txBody>
          <a:bodyPr/>
          <a:lstStyle>
            <a:lvl1pPr>
              <a:defRPr>
                <a:solidFill>
                  <a:srgbClr val="FAA86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atin typeface="Myriad Pro" panose="020B0503030403020204" pitchFamily="34" charset="0"/>
              </a:defRPr>
            </a:lvl1pPr>
          </a:lstStyle>
          <a:p>
            <a:fld id="{7810CBEB-9421-4A92-AAAE-6288DC3D3FB7}" type="datetimeFigureOut">
              <a:rPr lang="en-US" smtClean="0"/>
              <a:pPr/>
              <a:t>2/11/2025</a:t>
            </a:fld>
            <a:endParaRPr lang="en-US"/>
          </a:p>
        </p:txBody>
      </p:sp>
      <p:sp>
        <p:nvSpPr>
          <p:cNvPr id="6" name="Footer Placeholder 5"/>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2668B850-2E84-4237-BADE-29D02FF66404}" type="slidenum">
              <a:rPr lang="en-US" smtClean="0"/>
              <a:pPr/>
              <a:t>‹#›</a:t>
            </a:fld>
            <a:endParaRPr lang="en-US"/>
          </a:p>
        </p:txBody>
      </p:sp>
    </p:spTree>
    <p:extLst>
      <p:ext uri="{BB962C8B-B14F-4D97-AF65-F5344CB8AC3E}">
        <p14:creationId xmlns:p14="http://schemas.microsoft.com/office/powerpoint/2010/main" val="1988833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10CBEB-9421-4A92-AAAE-6288DC3D3FB7}"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668B850-2E84-4237-BADE-29D02FF66404}" type="slidenum">
              <a:rPr lang="en-US" smtClean="0"/>
              <a:t>‹#›</a:t>
            </a:fld>
            <a:endParaRPr lang="en-US"/>
          </a:p>
        </p:txBody>
      </p:sp>
    </p:spTree>
    <p:extLst>
      <p:ext uri="{BB962C8B-B14F-4D97-AF65-F5344CB8AC3E}">
        <p14:creationId xmlns:p14="http://schemas.microsoft.com/office/powerpoint/2010/main" val="55249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76867"/>
            <a:ext cx="3932237" cy="1600200"/>
          </a:xfrm>
          <a:prstGeom prst="rect">
            <a:avLst/>
          </a:prstGeom>
        </p:spPr>
        <p:txBody>
          <a:bodyPr anchor="b"/>
          <a:lstStyle>
            <a:lvl1pPr>
              <a:defRPr sz="3200">
                <a:solidFill>
                  <a:srgbClr val="4E7E74"/>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1176867"/>
            <a:ext cx="5510212" cy="4684183"/>
          </a:xfrm>
          <a:prstGeom prst="rect">
            <a:avLst/>
          </a:prstGeom>
        </p:spPr>
        <p:txBody>
          <a:bodyPr/>
          <a:lstStyle>
            <a:lvl1pPr>
              <a:defRPr sz="3200">
                <a:solidFill>
                  <a:srgbClr val="FAA861"/>
                </a:solidFill>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853266"/>
            <a:ext cx="3932237" cy="3015721"/>
          </a:xfrm>
          <a:prstGeom prst="rect">
            <a:avLst/>
          </a:prstGeom>
        </p:spPr>
        <p:txBody>
          <a:bodyPr/>
          <a:lstStyle>
            <a:lvl1pPr marL="0" indent="0">
              <a:buNone/>
              <a:defRPr sz="160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atin typeface="Myriad Pro" panose="020B0503030403020204" pitchFamily="34" charset="0"/>
              </a:defRPr>
            </a:lvl1pPr>
          </a:lstStyle>
          <a:p>
            <a:fld id="{7810CBEB-9421-4A92-AAAE-6288DC3D3FB7}" type="datetimeFigureOut">
              <a:rPr lang="en-US" smtClean="0"/>
              <a:pPr/>
              <a:t>2/11/2025</a:t>
            </a:fld>
            <a:endParaRPr lang="en-US"/>
          </a:p>
        </p:txBody>
      </p:sp>
      <p:sp>
        <p:nvSpPr>
          <p:cNvPr id="6" name="Footer Placeholder 5"/>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2668B850-2E84-4237-BADE-29D02FF66404}" type="slidenum">
              <a:rPr lang="en-US" smtClean="0"/>
              <a:pPr/>
              <a:t>‹#›</a:t>
            </a:fld>
            <a:endParaRPr lang="en-US"/>
          </a:p>
        </p:txBody>
      </p:sp>
    </p:spTree>
    <p:extLst>
      <p:ext uri="{BB962C8B-B14F-4D97-AF65-F5344CB8AC3E}">
        <p14:creationId xmlns:p14="http://schemas.microsoft.com/office/powerpoint/2010/main" val="3268801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134533"/>
            <a:ext cx="3932237" cy="1600200"/>
          </a:xfrm>
          <a:prstGeom prst="rect">
            <a:avLst/>
          </a:prstGeom>
        </p:spPr>
        <p:txBody>
          <a:bodyPr anchor="b"/>
          <a:lstStyle>
            <a:lvl1pPr>
              <a:defRPr sz="3200">
                <a:solidFill>
                  <a:srgbClr val="4E7E74"/>
                </a:solidFill>
                <a:latin typeface="+mj-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643467"/>
            <a:ext cx="5527145" cy="5217583"/>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853266"/>
            <a:ext cx="3932237" cy="3015721"/>
          </a:xfrm>
          <a:prstGeom prst="rect">
            <a:avLst/>
          </a:prstGeo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atin typeface="Myriad Pro" panose="020B0503030403020204" pitchFamily="34" charset="0"/>
              </a:defRPr>
            </a:lvl1pPr>
          </a:lstStyle>
          <a:p>
            <a:fld id="{7810CBEB-9421-4A92-AAAE-6288DC3D3FB7}" type="datetimeFigureOut">
              <a:rPr lang="en-US" smtClean="0"/>
              <a:pPr/>
              <a:t>2/11/2025</a:t>
            </a:fld>
            <a:endParaRPr lang="en-US"/>
          </a:p>
        </p:txBody>
      </p:sp>
      <p:sp>
        <p:nvSpPr>
          <p:cNvPr id="6" name="Footer Placeholder 5"/>
          <p:cNvSpPr>
            <a:spLocks noGrp="1"/>
          </p:cNvSpPr>
          <p:nvPr>
            <p:ph type="ftr" sz="quarter" idx="11"/>
          </p:nvPr>
        </p:nvSpPr>
        <p:spPr/>
        <p:txBody>
          <a:bodyPr/>
          <a:lstStyle>
            <a:lvl1pPr>
              <a:defRPr>
                <a:latin typeface="Myriad Pro" panose="020B0503030403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2668B850-2E84-4237-BADE-29D02FF66404}" type="slidenum">
              <a:rPr lang="en-US" smtClean="0"/>
              <a:pPr/>
              <a:t>‹#›</a:t>
            </a:fld>
            <a:endParaRPr lang="en-US"/>
          </a:p>
        </p:txBody>
      </p:sp>
    </p:spTree>
    <p:extLst>
      <p:ext uri="{BB962C8B-B14F-4D97-AF65-F5344CB8AC3E}">
        <p14:creationId xmlns:p14="http://schemas.microsoft.com/office/powerpoint/2010/main" val="1693014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6D51C0C-53E4-5A42-A896-30E9BFCDBC63}"/>
              </a:ext>
            </a:extLst>
          </p:cNvPr>
          <p:cNvSpPr>
            <a:spLocks noGrp="1"/>
          </p:cNvSpPr>
          <p:nvPr>
            <p:ph type="title"/>
          </p:nvPr>
        </p:nvSpPr>
        <p:spPr>
          <a:xfrm>
            <a:off x="451322" y="1159544"/>
            <a:ext cx="11199737" cy="953305"/>
          </a:xfrm>
          <a:prstGeom prst="rect">
            <a:avLst/>
          </a:prstGeom>
        </p:spPr>
        <p:txBody>
          <a:bodyPr>
            <a:normAutofit/>
          </a:bodyPr>
          <a:lstStyle/>
          <a:p>
            <a:pPr algn="l"/>
            <a:endParaRPr lang="en-US" sz="4800" dirty="0">
              <a:solidFill>
                <a:srgbClr val="0B5AAC"/>
              </a:solidFill>
            </a:endParaRPr>
          </a:p>
        </p:txBody>
      </p:sp>
      <p:sp>
        <p:nvSpPr>
          <p:cNvPr id="8" name="Content Placeholder 4">
            <a:extLst>
              <a:ext uri="{FF2B5EF4-FFF2-40B4-BE49-F238E27FC236}">
                <a16:creationId xmlns:a16="http://schemas.microsoft.com/office/drawing/2014/main" id="{F0C5200E-B055-0A48-8262-4FE1516C83DA}"/>
              </a:ext>
            </a:extLst>
          </p:cNvPr>
          <p:cNvSpPr>
            <a:spLocks noGrp="1"/>
          </p:cNvSpPr>
          <p:nvPr>
            <p:ph idx="1"/>
          </p:nvPr>
        </p:nvSpPr>
        <p:spPr>
          <a:xfrm>
            <a:off x="451322" y="2112849"/>
            <a:ext cx="11199737" cy="3966641"/>
          </a:xfrm>
          <a:prstGeom prst="rect">
            <a:avLst/>
          </a:prstGeom>
        </p:spPr>
        <p:txBody>
          <a:bodyPr>
            <a:normAutofit/>
          </a:bodyPr>
          <a:lstStyle/>
          <a:p>
            <a:pPr>
              <a:buClr>
                <a:srgbClr val="6AB946"/>
              </a:buClr>
              <a:buSzPct val="85000"/>
              <a:buFont typeface="Wingdings" charset="2"/>
              <a:buChar char="u"/>
            </a:pPr>
            <a:endParaRPr lang="en-US" sz="3200" dirty="0"/>
          </a:p>
        </p:txBody>
      </p:sp>
      <p:sp>
        <p:nvSpPr>
          <p:cNvPr id="9" name="Slide Number Placeholder 5">
            <a:extLst>
              <a:ext uri="{FF2B5EF4-FFF2-40B4-BE49-F238E27FC236}">
                <a16:creationId xmlns:a16="http://schemas.microsoft.com/office/drawing/2014/main" id="{655D2F71-30BA-F44A-806E-5C02EAAEC643}"/>
              </a:ext>
            </a:extLst>
          </p:cNvPr>
          <p:cNvSpPr>
            <a:spLocks noGrp="1"/>
          </p:cNvSpPr>
          <p:nvPr>
            <p:ph type="sldNum" sz="quarter" idx="12"/>
          </p:nvPr>
        </p:nvSpPr>
        <p:spPr>
          <a:xfrm>
            <a:off x="9218412" y="6416452"/>
            <a:ext cx="2844800" cy="365125"/>
          </a:xfrm>
          <a:prstGeom prst="rect">
            <a:avLst/>
          </a:prstGeom>
        </p:spPr>
        <p:txBody>
          <a:bodyPr/>
          <a:lstStyle>
            <a:lvl1pPr>
              <a:defRPr sz="1333">
                <a:solidFill>
                  <a:schemeClr val="bg1"/>
                </a:solidFill>
              </a:defRPr>
            </a:lvl1pPr>
          </a:lstStyle>
          <a:p>
            <a:pPr algn="r"/>
            <a:fld id="{822BA8FC-1EE2-E04D-A7FB-89AD5AE6761C}" type="slidenum">
              <a:rPr lang="en-US" smtClean="0"/>
              <a:pPr algn="r"/>
              <a:t>‹#›</a:t>
            </a:fld>
            <a:endParaRPr lang="en-US" dirty="0"/>
          </a:p>
        </p:txBody>
      </p:sp>
    </p:spTree>
    <p:extLst>
      <p:ext uri="{BB962C8B-B14F-4D97-AF65-F5344CB8AC3E}">
        <p14:creationId xmlns:p14="http://schemas.microsoft.com/office/powerpoint/2010/main" val="334419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41901613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2852949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359139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358518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3738604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3205765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629922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1623793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402578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96054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22BA8FC-1EE2-E04D-A7FB-89AD5AE6761C}" type="slidenum">
              <a:rPr lang="en-US" smtClean="0"/>
              <a:t>‹#›</a:t>
            </a:fld>
            <a:endParaRPr lang="en-US" dirty="0"/>
          </a:p>
        </p:txBody>
      </p:sp>
    </p:spTree>
    <p:extLst>
      <p:ext uri="{BB962C8B-B14F-4D97-AF65-F5344CB8AC3E}">
        <p14:creationId xmlns:p14="http://schemas.microsoft.com/office/powerpoint/2010/main" val="348788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0583567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4148210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22962"/>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2739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3562912"/>
            <a:ext cx="5157787"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2739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562912"/>
            <a:ext cx="5183188" cy="25151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30718647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6151341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19578914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86753"/>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1586753"/>
            <a:ext cx="6172200" cy="4274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3186953"/>
            <a:ext cx="3932237" cy="2577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22953470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97106"/>
            <a:ext cx="3932237" cy="125505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497106"/>
            <a:ext cx="6172200" cy="43639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841812"/>
            <a:ext cx="3932237" cy="3027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53E5B161-B30D-465E-9C63-9055E32FD1B5}" type="slidenum">
              <a:rPr lang="en-US" smtClean="0"/>
              <a:t>‹#›</a:t>
            </a:fld>
            <a:endParaRPr lang="en-US"/>
          </a:p>
        </p:txBody>
      </p:sp>
    </p:spTree>
    <p:extLst>
      <p:ext uri="{BB962C8B-B14F-4D97-AF65-F5344CB8AC3E}">
        <p14:creationId xmlns:p14="http://schemas.microsoft.com/office/powerpoint/2010/main" val="6388002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emf"/><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41558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877671"/>
            <a:ext cx="10515600" cy="329929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yriad Pro" panose="020B0503030403020204" pitchFamily="34" charset="0"/>
              </a:defRPr>
            </a:lvl1pPr>
          </a:lstStyle>
          <a:p>
            <a:fld id="{53E5B161-B30D-465E-9C63-9055E32FD1B5}" type="slidenum">
              <a:rPr lang="en-US" smtClean="0"/>
              <a:pPr/>
              <a:t>‹#›</a:t>
            </a:fld>
            <a:endParaRPr lang="en-US" dirty="0"/>
          </a:p>
        </p:txBody>
      </p:sp>
    </p:spTree>
    <p:extLst>
      <p:ext uri="{BB962C8B-B14F-4D97-AF65-F5344CB8AC3E}">
        <p14:creationId xmlns:p14="http://schemas.microsoft.com/office/powerpoint/2010/main" val="220602293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0CBEB-9421-4A92-AAAE-6288DC3D3FB7}"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1" name="Picture 10">
            <a:extLst>
              <a:ext uri="{FF2B5EF4-FFF2-40B4-BE49-F238E27FC236}">
                <a16:creationId xmlns:a16="http://schemas.microsoft.com/office/drawing/2014/main" id="{FA1C6C4B-80F7-B032-2B6D-1ADC4F15EC00}"/>
              </a:ext>
            </a:extLst>
          </p:cNvPr>
          <p:cNvPicPr>
            <a:picLocks noChangeAspect="1"/>
          </p:cNvPicPr>
          <p:nvPr userDrawn="1"/>
        </p:nvPicPr>
        <p:blipFill rotWithShape="1">
          <a:blip r:embed="rId9"/>
          <a:srcRect l="45665" t="66193" r="2289" b="-4"/>
          <a:stretch/>
        </p:blipFill>
        <p:spPr>
          <a:xfrm rot="16200000">
            <a:off x="7509934" y="2175931"/>
            <a:ext cx="6858004" cy="2506132"/>
          </a:xfrm>
          <a:prstGeom prst="rect">
            <a:avLst/>
          </a:prstGeom>
        </p:spPr>
      </p:pic>
      <p:sp>
        <p:nvSpPr>
          <p:cNvPr id="12" name="Slide Number Placeholder 3">
            <a:extLst>
              <a:ext uri="{FF2B5EF4-FFF2-40B4-BE49-F238E27FC236}">
                <a16:creationId xmlns:a16="http://schemas.microsoft.com/office/drawing/2014/main" id="{3B98FDE9-BFB1-898D-4869-01B7BBFA416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68B850-2E84-4237-BADE-29D02FF66404}" type="slidenum">
              <a:rPr lang="en-US" smtClean="0"/>
              <a:pPr/>
              <a:t>‹#›</a:t>
            </a:fld>
            <a:endParaRPr lang="en-US" dirty="0">
              <a:latin typeface="Myriad Pro" panose="020B0503030403020204" pitchFamily="34" charset="0"/>
            </a:endParaRPr>
          </a:p>
        </p:txBody>
      </p:sp>
      <p:pic>
        <p:nvPicPr>
          <p:cNvPr id="13" name="Picture 12">
            <a:extLst>
              <a:ext uri="{FF2B5EF4-FFF2-40B4-BE49-F238E27FC236}">
                <a16:creationId xmlns:a16="http://schemas.microsoft.com/office/drawing/2014/main" id="{6C4B8E05-5328-2611-6E52-38CB5C508F42}"/>
              </a:ext>
            </a:extLst>
          </p:cNvPr>
          <p:cNvPicPr>
            <a:picLocks noChangeAspect="1"/>
          </p:cNvPicPr>
          <p:nvPr userDrawn="1"/>
        </p:nvPicPr>
        <p:blipFill>
          <a:blip r:embed="rId10"/>
          <a:stretch>
            <a:fillRect/>
          </a:stretch>
        </p:blipFill>
        <p:spPr>
          <a:xfrm>
            <a:off x="687360" y="612603"/>
            <a:ext cx="2082800" cy="412750"/>
          </a:xfrm>
          <a:prstGeom prst="rect">
            <a:avLst/>
          </a:prstGeom>
        </p:spPr>
      </p:pic>
    </p:spTree>
    <p:extLst>
      <p:ext uri="{BB962C8B-B14F-4D97-AF65-F5344CB8AC3E}">
        <p14:creationId xmlns:p14="http://schemas.microsoft.com/office/powerpoint/2010/main" val="289721828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D06472ED-54A8-9243-82D2-84799D8BA41A}"/>
              </a:ext>
            </a:extLst>
          </p:cNvPr>
          <p:cNvSpPr>
            <a:spLocks noGrp="1"/>
          </p:cNvSpPr>
          <p:nvPr>
            <p:ph type="title"/>
          </p:nvPr>
        </p:nvSpPr>
        <p:spPr>
          <a:xfrm>
            <a:off x="0" y="1224775"/>
            <a:ext cx="12192000" cy="810087"/>
          </a:xfrm>
          <a:prstGeom prst="rect">
            <a:avLst/>
          </a:prstGeom>
        </p:spPr>
        <p:txBody>
          <a:bodyPr vert="horz" lIns="91440" tIns="45720" rIns="91440" bIns="45720" rtlCol="0" anchor="t">
            <a:normAutofit/>
          </a:bodyPr>
          <a:lstStyle/>
          <a:p>
            <a:r>
              <a:rPr lang="en-US" dirty="0"/>
              <a:t>Click to edit Master title style</a:t>
            </a:r>
          </a:p>
        </p:txBody>
      </p:sp>
      <p:sp>
        <p:nvSpPr>
          <p:cNvPr id="9" name="Slide Number Placeholder 8">
            <a:extLst>
              <a:ext uri="{FF2B5EF4-FFF2-40B4-BE49-F238E27FC236}">
                <a16:creationId xmlns:a16="http://schemas.microsoft.com/office/drawing/2014/main" id="{96CA1848-EA9C-FB4E-B72B-4142A0A341EF}"/>
              </a:ext>
            </a:extLst>
          </p:cNvPr>
          <p:cNvSpPr>
            <a:spLocks noGrp="1"/>
          </p:cNvSpPr>
          <p:nvPr>
            <p:ph type="sldNum" sz="quarter" idx="4"/>
          </p:nvPr>
        </p:nvSpPr>
        <p:spPr>
          <a:xfrm>
            <a:off x="9448800" y="6431721"/>
            <a:ext cx="2743200" cy="366183"/>
          </a:xfrm>
          <a:prstGeom prst="rect">
            <a:avLst/>
          </a:prstGeom>
        </p:spPr>
        <p:txBody>
          <a:bodyPr vert="horz" lIns="91440" tIns="45720" rIns="91440" bIns="45720" rtlCol="0" anchor="ctr"/>
          <a:lstStyle>
            <a:lvl1pPr algn="r">
              <a:defRPr sz="1333">
                <a:solidFill>
                  <a:schemeClr val="bg1"/>
                </a:solidFill>
              </a:defRPr>
            </a:lvl1pPr>
          </a:lstStyle>
          <a:p>
            <a:fld id="{9E3D7A26-89E2-D54F-B09C-F802BB5990F3}" type="slidenum">
              <a:rPr lang="en-US" smtClean="0"/>
              <a:pPr/>
              <a:t>‹#›</a:t>
            </a:fld>
            <a:endParaRPr lang="en-US" sz="1333" dirty="0"/>
          </a:p>
        </p:txBody>
      </p:sp>
      <p:sp>
        <p:nvSpPr>
          <p:cNvPr id="10" name="Text Placeholder 9">
            <a:extLst>
              <a:ext uri="{FF2B5EF4-FFF2-40B4-BE49-F238E27FC236}">
                <a16:creationId xmlns:a16="http://schemas.microsoft.com/office/drawing/2014/main" id="{837BC550-A7B8-7D42-80BD-A50EAB21E69A}"/>
              </a:ext>
            </a:extLst>
          </p:cNvPr>
          <p:cNvSpPr>
            <a:spLocks noGrp="1"/>
          </p:cNvSpPr>
          <p:nvPr>
            <p:ph type="body" idx="1"/>
          </p:nvPr>
        </p:nvSpPr>
        <p:spPr>
          <a:xfrm>
            <a:off x="446468" y="2046490"/>
            <a:ext cx="11307651" cy="43098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E7391EB6-4C0F-094C-89C7-EA5C9C028CF9}"/>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Tree>
    <p:extLst>
      <p:ext uri="{BB962C8B-B14F-4D97-AF65-F5344CB8AC3E}">
        <p14:creationId xmlns:p14="http://schemas.microsoft.com/office/powerpoint/2010/main" val="7859821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ctr" defTabSz="609585" rtl="0" eaLnBrk="1" latinLnBrk="0" hangingPunct="1">
        <a:spcBef>
          <a:spcPct val="0"/>
        </a:spcBef>
        <a:buNone/>
        <a:defRPr sz="4800" b="1" kern="1200" spc="-27" baseline="0">
          <a:solidFill>
            <a:srgbClr val="0B5AAC"/>
          </a:solidFill>
          <a:latin typeface="+mj-lt"/>
          <a:ea typeface="+mj-ea"/>
          <a:cs typeface="+mj-cs"/>
        </a:defRPr>
      </a:lvl1pPr>
    </p:titleStyle>
    <p:bodyStyle>
      <a:lvl1pPr marL="306910" indent="-306910" algn="l" defTabSz="609585" rtl="0" eaLnBrk="1" latinLnBrk="0" hangingPunct="1">
        <a:spcBef>
          <a:spcPct val="20000"/>
        </a:spcBef>
        <a:buClr>
          <a:srgbClr val="6AB946"/>
        </a:buClr>
        <a:buSzPct val="100000"/>
        <a:buFont typeface="Big Caslon Medium" panose="02000603090000020003" pitchFamily="2" charset="-79"/>
        <a:buChar char="◆"/>
        <a:tabLst/>
        <a:defRPr sz="3733" kern="1200" spc="-27"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spc="-27" baseline="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733" kern="1200" spc="-27" baseline="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3733" kern="1200" spc="-27" baseline="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3733" kern="1200" spc="-27" baseline="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5.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hyperlink" Target="https://www.apppostgradtraining.com/accreditation/accreditation-status-and-public-commentary/" TargetMode="Externa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hyperlink" Target="https://urldefense.com/v3/__https:/vimeo.com/1002782981/a40432e368?share=copy__;!!EvuEbwJvtYU!kAv1MUSHOwZ675eSCj4ckNHK6QdujweJfp1GEqO5yGcQOklJS2gNETYEQ7OYfxlvcjTtNP7nKIV6ZDu1kuDn_XVsYVdqE0mARw$"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hyperlink" Target="https://education.weitzmaninstitute.org/content/nttap-postgraduate-nurse-practitioner-np-andor-physician-associate-pa-training-programs#group-tabs-node-course-default1"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hyperlink" Target="mailto:angersm@mwhs1.com" TargetMode="External"/><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hyperlink" Target="https://www.healthcenterinfo.org/" TargetMode="External"/><Relationship Id="rId2" Type="http://schemas.openxmlformats.org/officeDocument/2006/relationships/notesSlide" Target="../notesSlides/notesSlide68.xml"/><Relationship Id="rId1" Type="http://schemas.openxmlformats.org/officeDocument/2006/relationships/slideLayout" Target="../slideLayouts/slideLayout16.xml"/><Relationship Id="rId6" Type="http://schemas.openxmlformats.org/officeDocument/2006/relationships/hyperlink" Target="https://www.weitzmaninstitute.org/ncaresources"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9.xml"/><Relationship Id="rId1" Type="http://schemas.openxmlformats.org/officeDocument/2006/relationships/slideLayout" Target="../slideLayouts/slideLayout16.xml"/><Relationship Id="rId6" Type="http://schemas.openxmlformats.org/officeDocument/2006/relationships/hyperlink" Target="mailto:flowerb@mwhs1.com" TargetMode="External"/><Relationship Id="rId5" Type="http://schemas.openxmlformats.org/officeDocument/2006/relationships/hyperlink" Target="mailto:angersm@mwhs1.com" TargetMode="External"/><Relationship Id="rId4" Type="http://schemas.openxmlformats.org/officeDocument/2006/relationships/hyperlink" Target="mailto:Amanda@mwhs1.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weitzmaninstitute.org/content/nttap-postgraduate-nurse-practitioner-np-andor-physician-associate-pa-training-programs#group-tabs-node-course-default1"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hyperlink" Target="https://drive.google.com/drive/folders/1sW7j58D40x9YMs1s7s3JDxZtUU8hhfxl?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79156"/>
            <a:ext cx="12192000" cy="890527"/>
          </a:xfrm>
        </p:spPr>
        <p:txBody>
          <a:bodyPr/>
          <a:lstStyle/>
          <a:p>
            <a:r>
              <a:rPr lang="en-US" b="1" dirty="0" smtClean="0">
                <a:latin typeface="Calibri Light" panose="020F0302020204030204" pitchFamily="34" charset="0"/>
                <a:cs typeface="Calibri Light" panose="020F0302020204030204" pitchFamily="34" charset="0"/>
              </a:rPr>
              <a:t>Postgraduate NP and/or PA Training Programs Learning Collaborative</a:t>
            </a:r>
            <a:endParaRPr lang="en-US" b="1" dirty="0">
              <a:latin typeface="Calibri Light" panose="020F0302020204030204" pitchFamily="34" charset="0"/>
              <a:cs typeface="Calibri Light" panose="020F0302020204030204" pitchFamily="34" charset="0"/>
            </a:endParaRPr>
          </a:p>
        </p:txBody>
      </p:sp>
      <p:sp>
        <p:nvSpPr>
          <p:cNvPr id="3" name="Subtitle 2"/>
          <p:cNvSpPr>
            <a:spLocks noGrp="1"/>
          </p:cNvSpPr>
          <p:nvPr>
            <p:ph type="subTitle" idx="1"/>
          </p:nvPr>
        </p:nvSpPr>
        <p:spPr>
          <a:xfrm>
            <a:off x="0" y="3769683"/>
            <a:ext cx="12192000" cy="1696697"/>
          </a:xfrm>
        </p:spPr>
        <p:txBody>
          <a:bodyPr/>
          <a:lstStyle/>
          <a:p>
            <a:r>
              <a:rPr lang="en-US" sz="3600" b="1" dirty="0">
                <a:latin typeface="Calibri Light" panose="020F0302020204030204" pitchFamily="34" charset="0"/>
                <a:cs typeface="Calibri Light" panose="020F0302020204030204" pitchFamily="34" charset="0"/>
              </a:rPr>
              <a:t>Session </a:t>
            </a:r>
            <a:r>
              <a:rPr lang="en-US" sz="3600" b="1" dirty="0" smtClean="0">
                <a:latin typeface="Calibri Light" panose="020F0302020204030204" pitchFamily="34" charset="0"/>
                <a:cs typeface="Calibri Light" panose="020F0302020204030204" pitchFamily="34" charset="0"/>
              </a:rPr>
              <a:t>Five: </a:t>
            </a:r>
            <a:r>
              <a:rPr lang="en-US" sz="3600" b="1" dirty="0">
                <a:latin typeface="Calibri Light" panose="020F0302020204030204" pitchFamily="34" charset="0"/>
                <a:cs typeface="Calibri Light" panose="020F0302020204030204" pitchFamily="34" charset="0"/>
              </a:rPr>
              <a:t>Tuesday </a:t>
            </a:r>
            <a:r>
              <a:rPr lang="en-US" sz="3600" b="1" dirty="0" smtClean="0">
                <a:latin typeface="Calibri Light" panose="020F0302020204030204" pitchFamily="34" charset="0"/>
                <a:cs typeface="Calibri Light" panose="020F0302020204030204" pitchFamily="34" charset="0"/>
              </a:rPr>
              <a:t>February 11</a:t>
            </a:r>
            <a:r>
              <a:rPr lang="en-US" sz="3600" b="1" baseline="30000" dirty="0" smtClean="0">
                <a:latin typeface="Calibri Light" panose="020F0302020204030204" pitchFamily="34" charset="0"/>
                <a:cs typeface="Calibri Light" panose="020F0302020204030204" pitchFamily="34" charset="0"/>
              </a:rPr>
              <a:t>th</a:t>
            </a:r>
            <a:r>
              <a:rPr lang="en-US" sz="3600" b="1" dirty="0" smtClean="0">
                <a:latin typeface="Calibri Light" panose="020F0302020204030204" pitchFamily="34" charset="0"/>
                <a:cs typeface="Calibri Light" panose="020F0302020204030204" pitchFamily="34" charset="0"/>
              </a:rPr>
              <a:t>, 2025</a:t>
            </a:r>
            <a:endParaRPr lang="en-US" sz="3600" b="1" dirty="0">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173411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graphicFrame>
        <p:nvGraphicFramePr>
          <p:cNvPr id="6" name="Content Placeholder 3"/>
          <p:cNvGraphicFramePr>
            <a:graphicFrameLocks/>
          </p:cNvGraphicFramePr>
          <p:nvPr>
            <p:extLst/>
          </p:nvPr>
        </p:nvGraphicFramePr>
        <p:xfrm>
          <a:off x="560320" y="1611091"/>
          <a:ext cx="10581814" cy="4736626"/>
        </p:xfrm>
        <a:graphic>
          <a:graphicData uri="http://schemas.openxmlformats.org/drawingml/2006/table">
            <a:tbl>
              <a:tblPr firstRow="1" firstCol="1" bandRow="1">
                <a:tableStyleId>{5940675A-B579-460E-94D1-54222C63F5DA}</a:tableStyleId>
              </a:tblPr>
              <a:tblGrid>
                <a:gridCol w="5290907">
                  <a:extLst>
                    <a:ext uri="{9D8B030D-6E8A-4147-A177-3AD203B41FA5}">
                      <a16:colId xmlns:a16="http://schemas.microsoft.com/office/drawing/2014/main" val="20000"/>
                    </a:ext>
                  </a:extLst>
                </a:gridCol>
                <a:gridCol w="5290907">
                  <a:extLst>
                    <a:ext uri="{9D8B030D-6E8A-4147-A177-3AD203B41FA5}">
                      <a16:colId xmlns:a16="http://schemas.microsoft.com/office/drawing/2014/main" val="20001"/>
                    </a:ext>
                  </a:extLst>
                </a:gridCol>
              </a:tblGrid>
              <a:tr h="40741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2400" dirty="0" smtClean="0">
                          <a:effectLst/>
                          <a:latin typeface="Calibri Light" panose="020F0302020204030204" pitchFamily="34" charset="0"/>
                          <a:cs typeface="Calibri Light" panose="020F0302020204030204" pitchFamily="34" charset="0"/>
                        </a:rPr>
                        <a:t>2024-2025 Cohort</a:t>
                      </a:r>
                      <a:endParaRPr lang="en-US" sz="3600" dirty="0">
                        <a:effectLst/>
                        <a:latin typeface="Calibri Light" panose="020F0302020204030204" pitchFamily="34" charset="0"/>
                        <a:ea typeface="Calibri"/>
                        <a:cs typeface="Calibri Light" panose="020F0302020204030204" pitchFamily="34" charset="0"/>
                      </a:endParaRPr>
                    </a:p>
                  </a:txBody>
                  <a:tcPr marL="68580" marR="68580" marT="0" marB="0" anchor="ctr">
                    <a:solidFill>
                      <a:srgbClr val="4E7E74"/>
                    </a:solidFill>
                  </a:tcPr>
                </a:tc>
                <a:tc h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endParaRPr lang="en-US" sz="2800" dirty="0">
                        <a:effectLst/>
                        <a:latin typeface="Calibri Light" panose="020F0302020204030204" pitchFamily="34" charset="0"/>
                        <a:ea typeface="Calibri"/>
                        <a:cs typeface="Calibri Light" panose="020F0302020204030204" pitchFamily="34" charset="0"/>
                      </a:endParaRPr>
                    </a:p>
                  </a:txBody>
                  <a:tcPr marL="68580" marR="68580" marT="0" marB="0" anchor="ctr">
                    <a:solidFill>
                      <a:srgbClr val="4E7E74"/>
                    </a:solidFill>
                  </a:tcPr>
                </a:tc>
                <a:extLst>
                  <a:ext uri="{0D108BD9-81ED-4DB2-BD59-A6C34878D82A}">
                    <a16:rowId xmlns:a16="http://schemas.microsoft.com/office/drawing/2014/main" val="10000"/>
                  </a:ext>
                </a:extLst>
              </a:tr>
              <a:tr h="309570">
                <a:tc>
                  <a:txBody>
                    <a:bodyPr/>
                    <a:lstStyle/>
                    <a:p>
                      <a:pPr marL="0" indent="0">
                        <a:buFont typeface="+mj-lt"/>
                        <a:buNone/>
                      </a:pPr>
                      <a:r>
                        <a:rPr lang="en-US" sz="1400" dirty="0" smtClean="0">
                          <a:solidFill>
                            <a:schemeClr val="tx1"/>
                          </a:solidFill>
                          <a:latin typeface="Calibri Light" panose="020F0302020204030204" pitchFamily="34" charset="0"/>
                          <a:cs typeface="Calibri Light" panose="020F0302020204030204" pitchFamily="34" charset="0"/>
                        </a:rPr>
                        <a:t>Alivio Medical Center</a:t>
                      </a:r>
                    </a:p>
                  </a:txBody>
                  <a:tcPr anchor="ctr">
                    <a:solidFill>
                      <a:schemeClr val="bg1"/>
                    </a:solidFill>
                  </a:tcPr>
                </a:tc>
                <a:tc>
                  <a:txBody>
                    <a:bodyPr/>
                    <a:lstStyle/>
                    <a:p>
                      <a:pPr marL="0" indent="0">
                        <a:buFont typeface="+mj-lt"/>
                        <a:buNone/>
                      </a:pPr>
                      <a:r>
                        <a:rPr lang="en-US" sz="1400" dirty="0" smtClean="0">
                          <a:solidFill>
                            <a:schemeClr val="tx1"/>
                          </a:solidFill>
                          <a:latin typeface="Calibri Light" panose="020F0302020204030204" pitchFamily="34" charset="0"/>
                          <a:cs typeface="Calibri Light" panose="020F0302020204030204" pitchFamily="34" charset="0"/>
                        </a:rPr>
                        <a:t>Chicago, Illinois </a:t>
                      </a:r>
                    </a:p>
                  </a:txBody>
                  <a:tcPr anchor="ctr">
                    <a:solidFill>
                      <a:schemeClr val="bg1"/>
                    </a:solidFill>
                  </a:tcPr>
                </a:tc>
                <a:extLst>
                  <a:ext uri="{0D108BD9-81ED-4DB2-BD59-A6C34878D82A}">
                    <a16:rowId xmlns:a16="http://schemas.microsoft.com/office/drawing/2014/main" val="10001"/>
                  </a:ext>
                </a:extLst>
              </a:tr>
              <a:tr h="309570">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Arkansas Primary Care Association</a:t>
                      </a:r>
                    </a:p>
                  </a:txBody>
                  <a:tcPr anchor="ctr">
                    <a:solidFill>
                      <a:srgbClr val="CBDFDB"/>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North Little Rock, Arkansas </a:t>
                      </a:r>
                    </a:p>
                  </a:txBody>
                  <a:tcPr anchor="ctr">
                    <a:solidFill>
                      <a:srgbClr val="CBDFDB"/>
                    </a:solidFill>
                  </a:tcPr>
                </a:tc>
                <a:extLst>
                  <a:ext uri="{0D108BD9-81ED-4DB2-BD59-A6C34878D82A}">
                    <a16:rowId xmlns:a16="http://schemas.microsoft.com/office/drawing/2014/main" val="10002"/>
                  </a:ext>
                </a:extLst>
              </a:tr>
              <a:tr h="309570">
                <a:tc>
                  <a:txBody>
                    <a:bodyPr/>
                    <a:lstStyle/>
                    <a:p>
                      <a:pPr marL="0" indent="0">
                        <a:buFont typeface="+mj-lt"/>
                        <a:buNone/>
                      </a:pPr>
                      <a:r>
                        <a:rPr lang="en-US" sz="1400" dirty="0" smtClean="0">
                          <a:solidFill>
                            <a:schemeClr val="tx1"/>
                          </a:solidFill>
                          <a:latin typeface="Calibri Light" panose="020F0302020204030204" pitchFamily="34" charset="0"/>
                          <a:cs typeface="Calibri Light" panose="020F0302020204030204" pitchFamily="34" charset="0"/>
                        </a:rPr>
                        <a:t>Blue Ridge Community Health Services, Inc. </a:t>
                      </a:r>
                    </a:p>
                  </a:txBody>
                  <a:tcPr anchor="ctr">
                    <a:solidFill>
                      <a:schemeClr val="bg1"/>
                    </a:solidFill>
                  </a:tcPr>
                </a:tc>
                <a:tc>
                  <a:txBody>
                    <a:bodyPr/>
                    <a:lstStyle/>
                    <a:p>
                      <a:pPr marL="0" indent="0">
                        <a:buFont typeface="+mj-lt"/>
                        <a:buNone/>
                      </a:pPr>
                      <a:r>
                        <a:rPr lang="en-US" sz="1400" dirty="0" err="1" smtClean="0">
                          <a:solidFill>
                            <a:schemeClr val="tx1"/>
                          </a:solidFill>
                          <a:latin typeface="Calibri Light" panose="020F0302020204030204" pitchFamily="34" charset="0"/>
                          <a:cs typeface="Calibri Light" panose="020F0302020204030204" pitchFamily="34" charset="0"/>
                        </a:rPr>
                        <a:t>Hendersonvlle</a:t>
                      </a:r>
                      <a:r>
                        <a:rPr lang="en-US" sz="1400" dirty="0" smtClean="0">
                          <a:solidFill>
                            <a:schemeClr val="tx1"/>
                          </a:solidFill>
                          <a:latin typeface="Calibri Light" panose="020F0302020204030204" pitchFamily="34" charset="0"/>
                          <a:cs typeface="Calibri Light" panose="020F0302020204030204" pitchFamily="34" charset="0"/>
                        </a:rPr>
                        <a:t>, North Carolina</a:t>
                      </a:r>
                    </a:p>
                  </a:txBody>
                  <a:tcPr anchor="ctr"/>
                </a:tc>
                <a:extLst>
                  <a:ext uri="{0D108BD9-81ED-4DB2-BD59-A6C34878D82A}">
                    <a16:rowId xmlns:a16="http://schemas.microsoft.com/office/drawing/2014/main" val="2834150831"/>
                  </a:ext>
                </a:extLst>
              </a:tr>
              <a:tr h="309570">
                <a:tc>
                  <a:txBody>
                    <a:bodyPr/>
                    <a:lstStyle/>
                    <a:p>
                      <a:pPr marL="0" indent="0">
                        <a:buFont typeface="+mj-lt"/>
                        <a:buNone/>
                      </a:pPr>
                      <a:r>
                        <a:rPr lang="en-US" sz="1400" dirty="0" smtClean="0">
                          <a:solidFill>
                            <a:schemeClr val="tx1"/>
                          </a:solidFill>
                          <a:latin typeface="Calibri Light" panose="020F0302020204030204" pitchFamily="34" charset="0"/>
                          <a:cs typeface="Calibri Light" panose="020F0302020204030204" pitchFamily="34" charset="0"/>
                        </a:rPr>
                        <a:t>Brockton Neighborhood Health Center, Inc. </a:t>
                      </a:r>
                    </a:p>
                  </a:txBody>
                  <a:tcPr anchor="ctr">
                    <a:solidFill>
                      <a:srgbClr val="CBDFDB"/>
                    </a:solidFill>
                  </a:tcPr>
                </a:tc>
                <a:tc>
                  <a:txBody>
                    <a:bodyPr/>
                    <a:lstStyle/>
                    <a:p>
                      <a:pPr marL="0" indent="0">
                        <a:buFont typeface="+mj-lt"/>
                        <a:buNone/>
                      </a:pPr>
                      <a:r>
                        <a:rPr lang="en-US" sz="1400" dirty="0" smtClean="0">
                          <a:solidFill>
                            <a:schemeClr val="tx1"/>
                          </a:solidFill>
                          <a:latin typeface="Calibri Light" panose="020F0302020204030204" pitchFamily="34" charset="0"/>
                          <a:cs typeface="Calibri Light" panose="020F0302020204030204" pitchFamily="34" charset="0"/>
                        </a:rPr>
                        <a:t>Brockton, Massachusetts </a:t>
                      </a:r>
                    </a:p>
                  </a:txBody>
                  <a:tcPr anchor="ctr">
                    <a:solidFill>
                      <a:srgbClr val="CBDFDB"/>
                    </a:solidFill>
                  </a:tcPr>
                </a:tc>
                <a:extLst>
                  <a:ext uri="{0D108BD9-81ED-4DB2-BD59-A6C34878D82A}">
                    <a16:rowId xmlns:a16="http://schemas.microsoft.com/office/drawing/2014/main" val="217939059"/>
                  </a:ext>
                </a:extLst>
              </a:tr>
              <a:tr h="309570">
                <a:tc>
                  <a:txBody>
                    <a:bodyPr/>
                    <a:lstStyle/>
                    <a:p>
                      <a:pPr marL="0" indent="0">
                        <a:buFont typeface="+mj-lt"/>
                        <a:buNone/>
                      </a:pPr>
                      <a:r>
                        <a:rPr lang="en-US" sz="1400" dirty="0" smtClean="0">
                          <a:solidFill>
                            <a:schemeClr val="tx1"/>
                          </a:solidFill>
                          <a:latin typeface="Calibri Light" panose="020F0302020204030204" pitchFamily="34" charset="0"/>
                          <a:cs typeface="Calibri Light" panose="020F0302020204030204" pitchFamily="34" charset="0"/>
                        </a:rPr>
                        <a:t>Children’s Primary Care Medical Group</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San Diego, California</a:t>
                      </a:r>
                    </a:p>
                  </a:txBody>
                  <a:tcPr anchor="ctr"/>
                </a:tc>
                <a:extLst>
                  <a:ext uri="{0D108BD9-81ED-4DB2-BD59-A6C34878D82A}">
                    <a16:rowId xmlns:a16="http://schemas.microsoft.com/office/drawing/2014/main" val="10003"/>
                  </a:ext>
                </a:extLst>
              </a:tr>
              <a:tr h="309570">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Esperanza Health Center </a:t>
                      </a:r>
                    </a:p>
                  </a:txBody>
                  <a:tcPr anchor="ctr">
                    <a:solidFill>
                      <a:srgbClr val="CBDFDB"/>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Philadelphia, Pennsylvania</a:t>
                      </a:r>
                      <a:r>
                        <a:rPr lang="en-US" sz="1400" baseline="0" dirty="0" smtClean="0">
                          <a:solidFill>
                            <a:schemeClr val="tx1"/>
                          </a:solidFill>
                          <a:latin typeface="Calibri Light" panose="020F0302020204030204" pitchFamily="34" charset="0"/>
                          <a:cs typeface="Calibri Light" panose="020F0302020204030204" pitchFamily="34" charset="0"/>
                        </a:rPr>
                        <a:t> </a:t>
                      </a:r>
                      <a:endParaRPr lang="en-US" sz="1400" dirty="0" smtClean="0">
                        <a:solidFill>
                          <a:schemeClr val="tx1"/>
                        </a:solidFill>
                        <a:latin typeface="Calibri Light" panose="020F0302020204030204" pitchFamily="34" charset="0"/>
                        <a:cs typeface="Calibri Light" panose="020F0302020204030204" pitchFamily="34" charset="0"/>
                      </a:endParaRPr>
                    </a:p>
                  </a:txBody>
                  <a:tcPr anchor="ctr">
                    <a:solidFill>
                      <a:srgbClr val="CBDFDB"/>
                    </a:solidFill>
                  </a:tcPr>
                </a:tc>
                <a:extLst>
                  <a:ext uri="{0D108BD9-81ED-4DB2-BD59-A6C34878D82A}">
                    <a16:rowId xmlns:a16="http://schemas.microsoft.com/office/drawing/2014/main" val="10004"/>
                  </a:ext>
                </a:extLst>
              </a:tr>
              <a:tr h="309570">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Family Health Centers of San Diego </a:t>
                      </a: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San Diego, California</a:t>
                      </a:r>
                    </a:p>
                  </a:txBody>
                  <a:tcPr anchor="ctr"/>
                </a:tc>
                <a:extLst>
                  <a:ext uri="{0D108BD9-81ED-4DB2-BD59-A6C34878D82A}">
                    <a16:rowId xmlns:a16="http://schemas.microsoft.com/office/drawing/2014/main" val="682160428"/>
                  </a:ext>
                </a:extLst>
              </a:tr>
              <a:tr h="309570">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Greater Philadelphia Health Action, Inc. </a:t>
                      </a:r>
                    </a:p>
                  </a:txBody>
                  <a:tcPr anchor="ctr">
                    <a:solidFill>
                      <a:srgbClr val="CBDFDB"/>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Philadelphia, Pennsylvania</a:t>
                      </a:r>
                      <a:r>
                        <a:rPr lang="en-US" sz="1400" baseline="0" dirty="0" smtClean="0">
                          <a:solidFill>
                            <a:schemeClr val="tx1"/>
                          </a:solidFill>
                          <a:latin typeface="Calibri Light" panose="020F0302020204030204" pitchFamily="34" charset="0"/>
                          <a:cs typeface="Calibri Light" panose="020F0302020204030204" pitchFamily="34" charset="0"/>
                        </a:rPr>
                        <a:t> </a:t>
                      </a:r>
                      <a:endParaRPr lang="en-US" sz="1400" dirty="0" smtClean="0">
                        <a:solidFill>
                          <a:schemeClr val="tx1"/>
                        </a:solidFill>
                        <a:latin typeface="Calibri Light" panose="020F0302020204030204" pitchFamily="34" charset="0"/>
                        <a:cs typeface="Calibri Light" panose="020F0302020204030204" pitchFamily="34" charset="0"/>
                      </a:endParaRPr>
                    </a:p>
                  </a:txBody>
                  <a:tcPr anchor="ctr">
                    <a:solidFill>
                      <a:srgbClr val="CBDFDB"/>
                    </a:solidFill>
                  </a:tcPr>
                </a:tc>
                <a:extLst>
                  <a:ext uri="{0D108BD9-81ED-4DB2-BD59-A6C34878D82A}">
                    <a16:rowId xmlns:a16="http://schemas.microsoft.com/office/drawing/2014/main" val="4063963170"/>
                  </a:ext>
                </a:extLst>
              </a:tr>
              <a:tr h="309570">
                <a:tc>
                  <a:txBody>
                    <a:bodyPr/>
                    <a:lstStyle/>
                    <a:p>
                      <a:pPr marL="0" indent="0">
                        <a:buFont typeface="+mj-lt"/>
                        <a:buNone/>
                      </a:pPr>
                      <a:r>
                        <a:rPr lang="en-US" sz="1400" dirty="0" smtClean="0">
                          <a:latin typeface="Calibri Light" panose="020F0302020204030204" pitchFamily="34" charset="0"/>
                          <a:cs typeface="Calibri Light" panose="020F0302020204030204" pitchFamily="34" charset="0"/>
                        </a:rPr>
                        <a:t>Indian Health Service Headquarters</a:t>
                      </a: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Rockville, Maryland</a:t>
                      </a:r>
                    </a:p>
                  </a:txBody>
                  <a:tcPr anchor="ctr">
                    <a:solidFill>
                      <a:schemeClr val="bg1"/>
                    </a:solidFill>
                  </a:tcPr>
                </a:tc>
                <a:extLst>
                  <a:ext uri="{0D108BD9-81ED-4DB2-BD59-A6C34878D82A}">
                    <a16:rowId xmlns:a16="http://schemas.microsoft.com/office/drawing/2014/main" val="2514561932"/>
                  </a:ext>
                </a:extLst>
              </a:tr>
              <a:tr h="309570">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latin typeface="Calibri Light" panose="020F0302020204030204" pitchFamily="34" charset="0"/>
                          <a:cs typeface="Calibri Light" panose="020F0302020204030204" pitchFamily="34" charset="0"/>
                        </a:rPr>
                        <a:t>Marin Community Clinic</a:t>
                      </a:r>
                    </a:p>
                  </a:txBody>
                  <a:tcPr anchor="ctr">
                    <a:solidFill>
                      <a:srgbClr val="CBDFDB"/>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Novato, California</a:t>
                      </a:r>
                      <a:r>
                        <a:rPr lang="en-US" sz="1400" baseline="0" dirty="0" smtClean="0">
                          <a:solidFill>
                            <a:schemeClr val="tx1"/>
                          </a:solidFill>
                          <a:latin typeface="Calibri Light" panose="020F0302020204030204" pitchFamily="34" charset="0"/>
                          <a:cs typeface="Calibri Light" panose="020F0302020204030204" pitchFamily="34" charset="0"/>
                        </a:rPr>
                        <a:t> </a:t>
                      </a:r>
                      <a:endParaRPr lang="en-US" sz="1400" dirty="0" smtClean="0">
                        <a:solidFill>
                          <a:schemeClr val="tx1"/>
                        </a:solidFill>
                        <a:latin typeface="Calibri Light" panose="020F0302020204030204" pitchFamily="34" charset="0"/>
                        <a:cs typeface="Calibri Light" panose="020F0302020204030204" pitchFamily="34" charset="0"/>
                      </a:endParaRPr>
                    </a:p>
                  </a:txBody>
                  <a:tcPr anchor="ctr">
                    <a:solidFill>
                      <a:srgbClr val="CBDFDB"/>
                    </a:solidFill>
                  </a:tcPr>
                </a:tc>
                <a:extLst>
                  <a:ext uri="{0D108BD9-81ED-4DB2-BD59-A6C34878D82A}">
                    <a16:rowId xmlns:a16="http://schemas.microsoft.com/office/drawing/2014/main" val="2402978881"/>
                  </a:ext>
                </a:extLst>
              </a:tr>
              <a:tr h="242884">
                <a:tc>
                  <a:txBody>
                    <a:bodyPr/>
                    <a:lstStyle/>
                    <a:p>
                      <a:pPr marL="0" indent="0">
                        <a:buFont typeface="+mj-lt"/>
                        <a:buNone/>
                      </a:pPr>
                      <a:r>
                        <a:rPr lang="en-US" sz="1400" dirty="0" smtClean="0">
                          <a:latin typeface="Calibri Light" panose="020F0302020204030204" pitchFamily="34" charset="0"/>
                          <a:cs typeface="Calibri Light" panose="020F0302020204030204" pitchFamily="34" charset="0"/>
                        </a:rPr>
                        <a:t>ND Systems Inc.</a:t>
                      </a:r>
                    </a:p>
                  </a:txBody>
                  <a:tcPr anchor="c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Fairbanks,</a:t>
                      </a:r>
                      <a:r>
                        <a:rPr lang="en-US" sz="1400" baseline="0" dirty="0" smtClean="0">
                          <a:solidFill>
                            <a:schemeClr val="tx1"/>
                          </a:solidFill>
                          <a:latin typeface="Calibri Light" panose="020F0302020204030204" pitchFamily="34" charset="0"/>
                          <a:cs typeface="Calibri Light" panose="020F0302020204030204" pitchFamily="34" charset="0"/>
                        </a:rPr>
                        <a:t> Alaska </a:t>
                      </a:r>
                      <a:endParaRPr lang="en-US" sz="1400" dirty="0" smtClean="0">
                        <a:solidFill>
                          <a:schemeClr val="tx1"/>
                        </a:solidFill>
                        <a:latin typeface="Calibri Light" panose="020F0302020204030204" pitchFamily="34" charset="0"/>
                        <a:cs typeface="Calibri Light" panose="020F0302020204030204" pitchFamily="34" charset="0"/>
                      </a:endParaRPr>
                    </a:p>
                  </a:txBody>
                  <a:tcPr anchor="ctr">
                    <a:noFill/>
                  </a:tcPr>
                </a:tc>
                <a:extLst>
                  <a:ext uri="{0D108BD9-81ED-4DB2-BD59-A6C34878D82A}">
                    <a16:rowId xmlns:a16="http://schemas.microsoft.com/office/drawing/2014/main" val="382029054"/>
                  </a:ext>
                </a:extLst>
              </a:tr>
              <a:tr h="309570">
                <a:tc>
                  <a:txBody>
                    <a:bodyPr/>
                    <a:lstStyle/>
                    <a:p>
                      <a:pPr marL="0" indent="0">
                        <a:buFont typeface="+mj-lt"/>
                        <a:buNone/>
                      </a:pPr>
                      <a:r>
                        <a:rPr lang="en-US" sz="1400" dirty="0" smtClean="0">
                          <a:latin typeface="Calibri Light" panose="020F0302020204030204" pitchFamily="34" charset="0"/>
                          <a:cs typeface="Calibri Light" panose="020F0302020204030204" pitchFamily="34" charset="0"/>
                        </a:rPr>
                        <a:t>Ozark TriCounty Healthcare Consortium dba ACCESS Family Care</a:t>
                      </a:r>
                    </a:p>
                  </a:txBody>
                  <a:tcPr anchor="ctr">
                    <a:solidFill>
                      <a:srgbClr val="CBDFDB"/>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Neosho, Missouri </a:t>
                      </a:r>
                    </a:p>
                  </a:txBody>
                  <a:tcPr anchor="ctr">
                    <a:solidFill>
                      <a:srgbClr val="CBDFDB"/>
                    </a:solidFill>
                  </a:tcPr>
                </a:tc>
                <a:extLst>
                  <a:ext uri="{0D108BD9-81ED-4DB2-BD59-A6C34878D82A}">
                    <a16:rowId xmlns:a16="http://schemas.microsoft.com/office/drawing/2014/main" val="3436984321"/>
                  </a:ext>
                </a:extLst>
              </a:tr>
              <a:tr h="309570">
                <a:tc>
                  <a:txBody>
                    <a:bodyPr/>
                    <a:lstStyle/>
                    <a:p>
                      <a:pPr marL="0" indent="0">
                        <a:buFont typeface="+mj-lt"/>
                        <a:buNone/>
                      </a:pPr>
                      <a:r>
                        <a:rPr lang="en-US" sz="1400" dirty="0" smtClean="0">
                          <a:latin typeface="Calibri Light" panose="020F0302020204030204" pitchFamily="34" charset="0"/>
                          <a:cs typeface="Calibri Light" panose="020F0302020204030204" pitchFamily="34" charset="0"/>
                        </a:rPr>
                        <a:t>Tennessee Primary Care Association </a:t>
                      </a:r>
                    </a:p>
                  </a:txBody>
                  <a:tcPr anchor="c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Nashville, Tennessee</a:t>
                      </a:r>
                      <a:r>
                        <a:rPr lang="en-US" sz="1400" baseline="0" dirty="0" smtClean="0">
                          <a:solidFill>
                            <a:schemeClr val="tx1"/>
                          </a:solidFill>
                          <a:latin typeface="Calibri Light" panose="020F0302020204030204" pitchFamily="34" charset="0"/>
                          <a:cs typeface="Calibri Light" panose="020F0302020204030204" pitchFamily="34" charset="0"/>
                        </a:rPr>
                        <a:t> </a:t>
                      </a:r>
                      <a:endParaRPr lang="en-US" sz="1400" dirty="0" smtClean="0">
                        <a:solidFill>
                          <a:schemeClr val="tx1"/>
                        </a:solidFill>
                        <a:latin typeface="Calibri Light" panose="020F0302020204030204" pitchFamily="34" charset="0"/>
                        <a:cs typeface="Calibri Light" panose="020F0302020204030204" pitchFamily="34" charset="0"/>
                      </a:endParaRPr>
                    </a:p>
                  </a:txBody>
                  <a:tcPr anchor="ctr">
                    <a:noFill/>
                  </a:tcPr>
                </a:tc>
                <a:extLst>
                  <a:ext uri="{0D108BD9-81ED-4DB2-BD59-A6C34878D82A}">
                    <a16:rowId xmlns:a16="http://schemas.microsoft.com/office/drawing/2014/main" val="3696028407"/>
                  </a:ext>
                </a:extLst>
              </a:tr>
              <a:tr h="309570">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latin typeface="Calibri Light" panose="020F0302020204030204" pitchFamily="34" charset="0"/>
                          <a:cs typeface="Calibri Light" panose="020F0302020204030204" pitchFamily="34" charset="0"/>
                        </a:rPr>
                        <a:t>Umpqua Community Health Center dba Aviva Health </a:t>
                      </a:r>
                    </a:p>
                  </a:txBody>
                  <a:tcPr anchor="ctr">
                    <a:solidFill>
                      <a:srgbClr val="CBDFDB"/>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smtClean="0">
                          <a:solidFill>
                            <a:schemeClr val="tx1"/>
                          </a:solidFill>
                          <a:latin typeface="Calibri Light" panose="020F0302020204030204" pitchFamily="34" charset="0"/>
                          <a:cs typeface="Calibri Light" panose="020F0302020204030204" pitchFamily="34" charset="0"/>
                        </a:rPr>
                        <a:t>Roseburg, Oregon</a:t>
                      </a:r>
                    </a:p>
                  </a:txBody>
                  <a:tcPr anchor="ctr">
                    <a:solidFill>
                      <a:srgbClr val="CBDFDB"/>
                    </a:solidFill>
                  </a:tcPr>
                </a:tc>
                <a:extLst>
                  <a:ext uri="{0D108BD9-81ED-4DB2-BD59-A6C34878D82A}">
                    <a16:rowId xmlns:a16="http://schemas.microsoft.com/office/drawing/2014/main" val="3969463402"/>
                  </a:ext>
                </a:extLst>
              </a:tr>
            </a:tbl>
          </a:graphicData>
        </a:graphic>
      </p:graphicFrame>
    </p:spTree>
    <p:extLst>
      <p:ext uri="{BB962C8B-B14F-4D97-AF65-F5344CB8AC3E}">
        <p14:creationId xmlns:p14="http://schemas.microsoft.com/office/powerpoint/2010/main" val="4128009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a:ln>
                  <a:noFill/>
                </a:ln>
                <a:solidFill>
                  <a:srgbClr val="4E7E74"/>
                </a:solidFill>
                <a:effectLst/>
                <a:uLnTx/>
                <a:uFillTx/>
                <a:latin typeface="Calibri Light" panose="020F0302020204030204"/>
                <a:ea typeface="+mj-ea"/>
                <a:cs typeface="Calibri" panose="020F0502020204030204" pitchFamily="34" charset="0"/>
              </a:rPr>
              <a:t>Evaluation – Postgraduate </a:t>
            </a:r>
            <a:r>
              <a:rPr kumimoji="0" lang="en-US" sz="4400" b="1" i="0" u="none" strike="noStrike" kern="1200" cap="none" spc="-30" normalizeH="0" baseline="0" noProof="0" dirty="0" smtClean="0">
                <a:ln>
                  <a:noFill/>
                </a:ln>
                <a:solidFill>
                  <a:srgbClr val="4E7E74"/>
                </a:solidFill>
                <a:effectLst/>
                <a:uLnTx/>
                <a:uFillTx/>
                <a:latin typeface="Calibri Light" panose="020F0302020204030204"/>
                <a:ea typeface="+mj-ea"/>
                <a:cs typeface="Calibri" panose="020F0502020204030204" pitchFamily="34" charset="0"/>
              </a:rPr>
              <a:t>Resident</a:t>
            </a:r>
            <a:endParaRPr kumimoji="0" lang="en-US" sz="4400" b="1" i="0" u="none" strike="noStrike" kern="1200" cap="none" spc="-30" normalizeH="0" baseline="0" noProof="0" dirty="0">
              <a:ln>
                <a:noFill/>
              </a:ln>
              <a:solidFill>
                <a:srgbClr val="4E7E74"/>
              </a:solidFill>
              <a:effectLst/>
              <a:uLnTx/>
              <a:uFillTx/>
              <a:latin typeface="Calibri Light" panose="020F0302020204030204"/>
              <a:ea typeface="+mj-ea"/>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591723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Purpose of Evaluation</a:t>
            </a:r>
            <a:endPar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560320" y="2356681"/>
            <a:ext cx="10972800" cy="416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Be anchored in your program’s mission</a:t>
            </a: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Integrated throughout the Program – from recruitment to graduation</a:t>
            </a: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Create explicit expectations for trainee</a:t>
            </a: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Document programmatic success and challenges</a:t>
            </a: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Foster improvement positive growth, creativity and innovation</a:t>
            </a: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28600" marR="0" lvl="0" indent="-228600" algn="l" defTabSz="914400" rtl="0" eaLnBrk="1" fontAlgn="auto" latinLnBrk="0" hangingPunct="1">
              <a:lnSpc>
                <a:spcPct val="90000"/>
              </a:lnSpc>
              <a:spcBef>
                <a:spcPts val="0"/>
              </a:spcBef>
              <a:spcAft>
                <a:spcPts val="3000"/>
              </a:spcAft>
              <a:buClr>
                <a:srgbClr val="4E7E74"/>
              </a:buClr>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438441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40581" y="2880913"/>
            <a:ext cx="4327856" cy="3295316"/>
          </a:xfrm>
          <a:prstGeom prst="rect">
            <a:avLst/>
          </a:prstGeom>
        </p:spPr>
      </p:pic>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Characteristics of Good Evaluation</a:t>
            </a:r>
            <a:endPar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560320" y="2356681"/>
            <a:ext cx="10972800" cy="416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Systematic formative (on-going) and summative (final) data collection </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Designed before the program begins</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Clearly communicated to all program participants</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Bi-directional</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Overall program review</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Identify strengths and opportunities for improvement</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886773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5978" y="2465291"/>
            <a:ext cx="3256022" cy="4335158"/>
          </a:xfrm>
          <a:prstGeom prst="rect">
            <a:avLst/>
          </a:prstGeom>
        </p:spPr>
      </p:pic>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Questions Guiding the Evaluation </a:t>
            </a:r>
            <a:r>
              <a:rPr kumimoji="0" lang="en-US" sz="44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Process</a:t>
            </a:r>
            <a:endPar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560319" y="2356681"/>
            <a:ext cx="9005711" cy="416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What</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will be evaluated?</a:t>
            </a:r>
          </a:p>
          <a:p>
            <a:pPr marL="228600" marR="0" lvl="0" indent="-2286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What </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criteria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will be used to judge program performance?</a:t>
            </a:r>
          </a:p>
          <a:p>
            <a:pPr marL="228600" marR="0" lvl="0" indent="-2286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What </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standards of performance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on the criteria must be reached for the program to be considered successful?</a:t>
            </a:r>
          </a:p>
          <a:p>
            <a:pPr marL="228600" marR="0" lvl="0" indent="-2286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What </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evidence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will indicate performance on the criteria relative to the standards?</a:t>
            </a:r>
          </a:p>
          <a:p>
            <a:pPr marL="228600" marR="0" lvl="0" indent="-2286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q"/>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What </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conclusions</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 about program performance are justified based on the available evidence?</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656710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356681"/>
            <a:ext cx="4671897" cy="4391836"/>
          </a:xfrm>
          <a:prstGeom prst="rect">
            <a:avLst/>
          </a:prstGeom>
        </p:spPr>
      </p:pic>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Evaluation Process: How Do You Do It?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8" name="Content Placeholder 3">
            <a:extLst>
              <a:ext uri="{FF2B5EF4-FFF2-40B4-BE49-F238E27FC236}">
                <a16:creationId xmlns:a16="http://schemas.microsoft.com/office/drawing/2014/main" id="{5E4702C2-A368-9E43-A250-6A0426674F2B}"/>
              </a:ext>
            </a:extLst>
          </p:cNvPr>
          <p:cNvSpPr txBox="1">
            <a:spLocks/>
          </p:cNvSpPr>
          <p:nvPr/>
        </p:nvSpPr>
        <p:spPr>
          <a:xfrm>
            <a:off x="560320" y="2248071"/>
            <a:ext cx="6754880" cy="40238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20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Steps in </a:t>
            </a:r>
            <a:r>
              <a:rPr kumimoji="0" lang="en-US" sz="32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Evaluation</a:t>
            </a:r>
            <a:endParaRPr kumimoji="0" lang="en-US" sz="1800" b="1" i="0" u="none" strike="noStrike" kern="1200" cap="none" spc="0" normalizeH="0" baseline="0" noProof="0" dirty="0">
              <a:ln>
                <a:noFill/>
              </a:ln>
              <a:solidFill>
                <a:srgbClr val="1F497D"/>
              </a:solidFill>
              <a:effectLst/>
              <a:uLnTx/>
              <a:uFillTx/>
              <a:latin typeface="Calibri Light" panose="020F0302020204030204" pitchFamily="34" charset="0"/>
              <a:ea typeface="+mn-ea"/>
              <a:cs typeface="Calibri Light" panose="020F0302020204030204" pitchFamily="34" charset="0"/>
            </a:endParaRP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Engage stakeholders</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Describe the program</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Focus the evaluation design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Gather credible evidence</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Justify conclusions: Analyze, synthesize and interpret findings, provide alternate explanations</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Feedback, follow up and disseminate: Ensure use and share lessons learned</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39936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Evaluation – General Guidelines</a:t>
            </a:r>
            <a:endPar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6" name="Snip Diagonal Corner Rectangle 5"/>
          <p:cNvSpPr/>
          <p:nvPr/>
        </p:nvSpPr>
        <p:spPr>
          <a:xfrm>
            <a:off x="2241406" y="2408475"/>
            <a:ext cx="7927848" cy="3785616"/>
          </a:xfrm>
          <a:prstGeom prst="snip2DiagRect">
            <a:avLst/>
          </a:prstGeom>
          <a:solidFill>
            <a:srgbClr val="4E7E74"/>
          </a:solidFill>
          <a:ln>
            <a:solidFill>
              <a:srgbClr val="4E7E7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2"/>
          <p:cNvSpPr txBox="1">
            <a:spLocks/>
          </p:cNvSpPr>
          <p:nvPr/>
        </p:nvSpPr>
        <p:spPr>
          <a:xfrm>
            <a:off x="2743400" y="2408475"/>
            <a:ext cx="6923859" cy="378561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Must use an </a:t>
            </a:r>
            <a:r>
              <a:rPr kumimoji="0" lang="en-US" sz="3600" b="1"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objective</a:t>
            </a:r>
            <a:r>
              <a:rPr kumimoji="0" lang="en-US" sz="3600" b="0"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 </a:t>
            </a:r>
            <a:r>
              <a:rPr kumimoji="0" lang="en-US" sz="3600" b="1"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systematic</a:t>
            </a:r>
            <a:r>
              <a:rPr kumimoji="0" lang="en-US" sz="3600" b="0"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 and </a:t>
            </a:r>
            <a:r>
              <a:rPr kumimoji="0" lang="en-US" sz="3600" b="1"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cumulative</a:t>
            </a:r>
            <a:r>
              <a:rPr kumimoji="0" lang="en-US" sz="3600" b="0"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 evaluation process that is based on the Program’s </a:t>
            </a:r>
            <a:r>
              <a:rPr kumimoji="0" lang="en-US" sz="3600" b="1"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core elements</a:t>
            </a:r>
            <a:r>
              <a:rPr kumimoji="0" lang="en-US" sz="3600" b="0"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 </a:t>
            </a:r>
            <a:r>
              <a:rPr kumimoji="0" lang="en-US" sz="3600" b="1"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competencies</a:t>
            </a:r>
            <a:r>
              <a:rPr kumimoji="0" lang="en-US" sz="3600" b="0"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 and </a:t>
            </a:r>
            <a:r>
              <a:rPr kumimoji="0" lang="en-US" sz="3600" b="1" i="0" u="none" strike="noStrike" kern="1200" cap="none" spc="0" normalizeH="0" baseline="0" noProof="0" dirty="0" smtClean="0">
                <a:ln>
                  <a:noFill/>
                </a:ln>
                <a:solidFill>
                  <a:prstClr val="white"/>
                </a:solidFill>
                <a:effectLst/>
                <a:uLnTx/>
                <a:uFillTx/>
                <a:latin typeface="Calibri Light" panose="020F0302020204030204"/>
                <a:ea typeface="+mn-ea"/>
                <a:cs typeface="Calibri Light" panose="020F0302020204030204" pitchFamily="34" charset="0"/>
              </a:rPr>
              <a:t>curriculum components</a:t>
            </a:r>
          </a:p>
        </p:txBody>
      </p:sp>
    </p:spTree>
    <p:extLst>
      <p:ext uri="{BB962C8B-B14F-4D97-AF65-F5344CB8AC3E}">
        <p14:creationId xmlns:p14="http://schemas.microsoft.com/office/powerpoint/2010/main" val="3289801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Core Evaluation Components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graphicFrame>
        <p:nvGraphicFramePr>
          <p:cNvPr id="3" name="Diagram 2"/>
          <p:cNvGraphicFramePr/>
          <p:nvPr>
            <p:extLst/>
          </p:nvPr>
        </p:nvGraphicFramePr>
        <p:xfrm>
          <a:off x="2296529" y="2465291"/>
          <a:ext cx="7598942" cy="3673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0232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49048"/>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E7E74"/>
                </a:solidFill>
                <a:effectLst/>
                <a:uLnTx/>
                <a:uFillTx/>
                <a:latin typeface="Calibri Light" panose="020F0302020204030204"/>
                <a:ea typeface="+mj-ea"/>
                <a:cs typeface="+mj-cs"/>
              </a:rPr>
              <a:t>Fitting the Pieces Together: Program </a:t>
            </a:r>
            <a:r>
              <a:rPr kumimoji="0" lang="en-US" sz="40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Evaluation</a:t>
            </a:r>
            <a:endParaRPr kumimoji="0" lang="en-US" sz="4000" b="1" i="0" u="none" strike="noStrike" kern="1200" cap="none" spc="0" normalizeH="0" baseline="0" noProof="0" dirty="0">
              <a:ln>
                <a:noFill/>
              </a:ln>
              <a:solidFill>
                <a:srgbClr val="4E7E74"/>
              </a:solidFill>
              <a:effectLst/>
              <a:uLnTx/>
              <a:uFillTx/>
              <a:latin typeface="Calibri Light" panose="020F0302020204030204"/>
              <a:ea typeface="+mj-ea"/>
              <a:cs typeface="+mj-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829" y="2721906"/>
            <a:ext cx="3267908" cy="3253384"/>
          </a:xfrm>
          <a:prstGeom prst="rect">
            <a:avLst/>
          </a:prstGeom>
        </p:spPr>
      </p:pic>
      <p:sp>
        <p:nvSpPr>
          <p:cNvPr id="6" name="TextBox 5"/>
          <p:cNvSpPr txBox="1"/>
          <p:nvPr/>
        </p:nvSpPr>
        <p:spPr>
          <a:xfrm>
            <a:off x="2623647" y="3820285"/>
            <a:ext cx="179190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Light" panose="020F0302020204030204"/>
                <a:ea typeface="+mn-ea"/>
                <a:cs typeface="+mn-cs"/>
              </a:rPr>
              <a:t>Program Curriculum</a:t>
            </a:r>
          </a:p>
        </p:txBody>
      </p:sp>
      <p:sp>
        <p:nvSpPr>
          <p:cNvPr id="7" name="TextBox 6"/>
          <p:cNvSpPr txBox="1"/>
          <p:nvPr/>
        </p:nvSpPr>
        <p:spPr>
          <a:xfrm>
            <a:off x="7637737" y="3525138"/>
            <a:ext cx="142905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Light" panose="020F0302020204030204"/>
                <a:ea typeface="+mn-ea"/>
                <a:cs typeface="+mn-cs"/>
              </a:rPr>
              <a:t>Preceptor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Light" panose="020F0302020204030204"/>
                <a:ea typeface="+mn-ea"/>
                <a:cs typeface="+mn-cs"/>
              </a:rPr>
              <a:t>Faculty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Light" panose="020F0302020204030204"/>
                <a:ea typeface="+mn-ea"/>
                <a:cs typeface="+mn-cs"/>
              </a:rPr>
              <a:t>Staff</a:t>
            </a:r>
          </a:p>
        </p:txBody>
      </p:sp>
      <p:sp>
        <p:nvSpPr>
          <p:cNvPr id="8" name="TextBox 7"/>
          <p:cNvSpPr txBox="1"/>
          <p:nvPr/>
        </p:nvSpPr>
        <p:spPr>
          <a:xfrm>
            <a:off x="5270644" y="2291061"/>
            <a:ext cx="128630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Light" panose="020F0302020204030204"/>
                <a:ea typeface="+mn-ea"/>
                <a:cs typeface="+mn-cs"/>
              </a:rPr>
              <a:t>Trainee</a:t>
            </a:r>
          </a:p>
        </p:txBody>
      </p:sp>
      <p:sp>
        <p:nvSpPr>
          <p:cNvPr id="9" name="TextBox 8"/>
          <p:cNvSpPr txBox="1"/>
          <p:nvPr/>
        </p:nvSpPr>
        <p:spPr>
          <a:xfrm>
            <a:off x="5275974" y="5960113"/>
            <a:ext cx="15863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Light" panose="020F0302020204030204"/>
                <a:ea typeface="+mn-ea"/>
                <a:cs typeface="+mn-cs"/>
              </a:rPr>
              <a:t>Institution</a:t>
            </a:r>
          </a:p>
        </p:txBody>
      </p:sp>
      <p:sp>
        <p:nvSpPr>
          <p:cNvPr id="10" name="Double Bracket 9"/>
          <p:cNvSpPr/>
          <p:nvPr/>
        </p:nvSpPr>
        <p:spPr>
          <a:xfrm>
            <a:off x="2538663" y="2311400"/>
            <a:ext cx="6750266" cy="3848768"/>
          </a:xfrm>
          <a:prstGeom prst="bracketPair">
            <a:avLst/>
          </a:prstGeom>
          <a:noFill/>
          <a:ln w="9525" cap="flat" cmpd="sng" algn="ctr">
            <a:solidFill>
              <a:srgbClr val="4F81BD">
                <a:shade val="95000"/>
                <a:satMod val="105000"/>
              </a:srgb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p:cNvSpPr txBox="1"/>
          <p:nvPr/>
        </p:nvSpPr>
        <p:spPr>
          <a:xfrm>
            <a:off x="760057" y="2447920"/>
            <a:ext cx="183969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Light" panose="020F0302020204030204"/>
                <a:ea typeface="+mn-ea"/>
                <a:cs typeface="+mn-cs"/>
              </a:rPr>
              <a:t>Overall Program</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6782156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Evaluating the Postgraduate Trainee</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497037" y="2356681"/>
            <a:ext cx="11197926" cy="416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Assess the performance and development of each trainee</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Periodic, objective assessment focused on core competencies in clinical and professional areas</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Include identification of deficiencies or performance concerns</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Develop clear process for promptly identifying and addressing trainee’s issues including a performance improvement plan with measurable outcomes</a:t>
            </a:r>
          </a:p>
          <a:p>
            <a:pPr marL="228600" marR="0" lvl="0" indent="-228600" algn="l" defTabSz="914400" rtl="0" eaLnBrk="1" fontAlgn="auto" latinLnBrk="0" hangingPunct="1">
              <a:lnSpc>
                <a:spcPct val="90000"/>
              </a:lnSpc>
              <a:spcBef>
                <a:spcPts val="0"/>
              </a:spcBef>
              <a:spcAft>
                <a:spcPts val="1800"/>
              </a:spcAft>
              <a:buClr>
                <a:srgbClr val="4E7E74"/>
              </a:buClr>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2508635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992"/>
            <a:ext cx="12192000" cy="965200"/>
          </a:xfrm>
        </p:spPr>
        <p:txBody>
          <a:bodyPr anchor="ctr"/>
          <a:lstStyle/>
          <a:p>
            <a:pPr algn="ctr"/>
            <a:r>
              <a:rPr lang="en-US" b="1" dirty="0">
                <a:latin typeface="Calibri Light" panose="020F0302020204030204" pitchFamily="34" charset="0"/>
                <a:cs typeface="Calibri Light" panose="020F0302020204030204" pitchFamily="34" charset="0"/>
              </a:rPr>
              <a:t>Get the Most Out of Your Zoom Experience</a:t>
            </a:r>
          </a:p>
        </p:txBody>
      </p:sp>
      <p:sp>
        <p:nvSpPr>
          <p:cNvPr id="3" name="Content Placeholder 2"/>
          <p:cNvSpPr>
            <a:spLocks noGrp="1"/>
          </p:cNvSpPr>
          <p:nvPr>
            <p:ph idx="1"/>
          </p:nvPr>
        </p:nvSpPr>
        <p:spPr>
          <a:xfrm>
            <a:off x="560320" y="2537541"/>
            <a:ext cx="11382864" cy="3780896"/>
          </a:xfrm>
        </p:spPr>
        <p:txBody>
          <a:bodyPr/>
          <a:lstStyle/>
          <a:p>
            <a:pPr>
              <a:buClr>
                <a:srgbClr val="4E7E74"/>
              </a:buClr>
            </a:pPr>
            <a:r>
              <a:rPr lang="en-US" sz="2400" dirty="0">
                <a:latin typeface="Calibri Light" panose="020F0302020204030204" pitchFamily="34" charset="0"/>
                <a:cs typeface="Calibri Light" panose="020F0302020204030204" pitchFamily="34" charset="0"/>
              </a:rPr>
              <a:t>Please keep yourself on MUTE to avoid background/distracting sounds</a:t>
            </a:r>
          </a:p>
          <a:p>
            <a:pPr>
              <a:buClr>
                <a:srgbClr val="4E7E74"/>
              </a:buClr>
            </a:pPr>
            <a:r>
              <a:rPr lang="en-US" sz="2400" dirty="0">
                <a:latin typeface="Calibri Light" panose="020F0302020204030204" pitchFamily="34" charset="0"/>
                <a:cs typeface="Calibri Light" panose="020F0302020204030204" pitchFamily="34" charset="0"/>
              </a:rPr>
              <a:t>Use the CHAT function or UNMUTE to ask questions or make comments</a:t>
            </a:r>
          </a:p>
          <a:p>
            <a:pPr>
              <a:buClr>
                <a:srgbClr val="4E7E74"/>
              </a:buClr>
            </a:pPr>
            <a:r>
              <a:rPr lang="en-US" sz="2400" dirty="0">
                <a:latin typeface="Calibri Light" panose="020F0302020204030204" pitchFamily="34" charset="0"/>
                <a:cs typeface="Calibri Light" panose="020F0302020204030204" pitchFamily="34" charset="0"/>
              </a:rPr>
              <a:t>Please change your participant name to your full name and organization</a:t>
            </a:r>
          </a:p>
          <a:p>
            <a:pPr lvl="1">
              <a:buClr>
                <a:srgbClr val="4E7E74"/>
              </a:buClr>
            </a:pPr>
            <a:r>
              <a:rPr lang="en-US" sz="2000" dirty="0">
                <a:latin typeface="Calibri Light" panose="020F0302020204030204" pitchFamily="34" charset="0"/>
                <a:cs typeface="Calibri Light" panose="020F0302020204030204" pitchFamily="34" charset="0"/>
              </a:rPr>
              <a:t>“Meaghan Angers CHCI”</a:t>
            </a:r>
          </a:p>
          <a:p>
            <a:pPr>
              <a:buClr>
                <a:srgbClr val="4E7E74"/>
              </a:buClr>
            </a:pPr>
            <a:endParaRPr lang="en-US" sz="2400" dirty="0">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pic>
        <p:nvPicPr>
          <p:cNvPr id="5" name="Picture 2" descr="Changing Your Name in a Zoom Meeting | teaching@NM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672" y="4205969"/>
            <a:ext cx="25336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hanging Your Name in a Zoom Meeting | teaching@NM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922" y="4301218"/>
            <a:ext cx="3038475" cy="2295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nging Your Name in a Zoom Meeting | teaching@NM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8997" y="4205969"/>
            <a:ext cx="2747529" cy="237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551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284354"/>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The Postgraduate Trainee</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Trainee’s self-assessment of competency</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Trainee’s evaluation of all core program components:</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Preceptors for continuity and specialty clinics</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Weekly didactic sessions, etc.</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Preceptors’ assessments of the trainee’s performance</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Trainee’s reflective self assessment of their experience</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Final programmatic evaluation </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Assist the trainee in assembling the assessment elements</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Learning portfolio</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Coaching sessions</a:t>
            </a: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6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982552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49048"/>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Clinical Faculty Evaluation</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Established process to regularly evaluate all clinical faculty, including preceptors and didactic faculty</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Evaluators include (but not limited to) trainees and program director</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Have clear process for promptly identifying and addressing any faculty performance issues including performance improvement plan with measurable outcomes</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2315084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319889"/>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Organizational Evaluation</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1986546"/>
            <a:ext cx="10972800" cy="45706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The Program must review and assess the operational impact of the Program on the overall organization and evaluate for improvements or efficiencies in the business operations</a:t>
            </a:r>
          </a:p>
          <a:p>
            <a:pPr marL="636588" marR="0" lvl="1"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Financial</a:t>
            </a:r>
          </a:p>
          <a:p>
            <a:pPr marL="636588" marR="0" lvl="1"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Administrative</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Operational</a:t>
            </a:r>
          </a:p>
          <a:p>
            <a:pPr marL="236538" marR="0" lvl="0" indent="-236538" algn="l" defTabSz="457200" rtl="0" eaLnBrk="1" fontAlgn="auto" latinLnBrk="0" hangingPunct="1">
              <a:lnSpc>
                <a:spcPct val="90000"/>
              </a:lnSpc>
              <a:spcBef>
                <a:spcPts val="0"/>
              </a:spcBef>
              <a:spcAft>
                <a:spcPts val="0"/>
              </a:spcAft>
              <a:buClr>
                <a:srgbClr val="008558"/>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 documented process for initial and on-going evaluation of all sites used for trainees’ clinical practice experiences</a:t>
            </a:r>
          </a:p>
          <a:p>
            <a:pPr marL="636588" marR="0" lvl="1" indent="-236538" algn="l" defTabSz="457200" rtl="0" eaLnBrk="1" fontAlgn="auto" latinLnBrk="0" hangingPunct="1">
              <a:lnSpc>
                <a:spcPct val="90000"/>
              </a:lnSpc>
              <a:spcBef>
                <a:spcPts val="0"/>
              </a:spcBef>
              <a:spcAft>
                <a:spcPts val="6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The site itself (resources provided, staff, etc.)</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The trainee’s experience at the site</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Residency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Advisory </a:t>
            </a: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Committee – required for accreditation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613218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49048"/>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Ongoing Program Evaluation</a:t>
            </a:r>
          </a:p>
        </p:txBody>
      </p:sp>
      <p:sp>
        <p:nvSpPr>
          <p:cNvPr id="5" name="Content Placeholder 2"/>
          <p:cNvSpPr txBox="1">
            <a:spLocks/>
          </p:cNvSpPr>
          <p:nvPr/>
        </p:nvSpPr>
        <p:spPr>
          <a:xfrm>
            <a:off x="559114" y="2342178"/>
            <a:ext cx="2949355" cy="3970318"/>
          </a:xfrm>
          <a:prstGeom prst="rect">
            <a:avLst/>
          </a:prstGeom>
          <a:solidFill>
            <a:schemeClr val="accent1">
              <a:lumMod val="20000"/>
              <a:lumOff val="80000"/>
            </a:schemeClr>
          </a:solidFill>
          <a:ln>
            <a:solidFill>
              <a:schemeClr val="accent1">
                <a:lumMod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kumimoji="0" lang="en-US" sz="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285750" indent="-342900">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Established </a:t>
            </a: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process</a:t>
            </a:r>
          </a:p>
          <a:p>
            <a:pPr marL="114300" indent="-171450">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285750" indent="-342900">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Periodic, at least annual evaluation</a:t>
            </a:r>
          </a:p>
          <a:p>
            <a:pPr marL="285750" indent="-342900">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285750" indent="-342900">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Postgraduate </a:t>
            </a: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trainee completion rates; withdrawals or dismissals</a:t>
            </a:r>
          </a:p>
          <a:p>
            <a:pPr marL="285750" indent="-342900">
              <a:defRPr/>
            </a:pPr>
            <a:endPar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285750" indent="-342900">
              <a:defRPr/>
            </a:pPr>
            <a:endPar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285750" indent="-342900">
              <a:defRPr/>
            </a:pPr>
            <a:endPar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a:defRPr/>
            </a:pPr>
            <a:endParaRPr kumimoji="0" lang="en-US" sz="2000" b="0" i="0" u="none" strike="noStrike" kern="1200" cap="none" spc="0" normalizeH="0" baseline="0" noProof="0" dirty="0" smtClean="0">
              <a:ln>
                <a:noFill/>
              </a:ln>
              <a:solidFill>
                <a:srgbClr val="0B5AAC"/>
              </a:solidFill>
              <a:effectLst/>
              <a:uLnTx/>
              <a:uFillTx/>
              <a:latin typeface="Calibri Light" panose="020F0302020204030204"/>
              <a:ea typeface="+mn-ea"/>
            </a:endParaRPr>
          </a:p>
          <a:p>
            <a:pPr>
              <a:defRPr/>
            </a:pPr>
            <a:endParaRPr kumimoji="0" lang="en-US" sz="2000" b="0" i="0" u="none" strike="noStrike" kern="1200" cap="none" spc="0" normalizeH="0" baseline="0" noProof="0" dirty="0" smtClean="0">
              <a:ln>
                <a:noFill/>
              </a:ln>
              <a:solidFill>
                <a:srgbClr val="0B5AAC"/>
              </a:solidFill>
              <a:effectLst/>
              <a:uLnTx/>
              <a:uFillTx/>
              <a:latin typeface="Calibri Light" panose="020F0302020204030204"/>
              <a:ea typeface="+mn-ea"/>
            </a:endParaRPr>
          </a:p>
          <a:p>
            <a:pPr>
              <a:defRPr/>
            </a:pPr>
            <a:endParaRPr kumimoji="0" lang="en-US" sz="2000" b="0" i="0" u="none" strike="noStrike" kern="1200" cap="none" spc="0" normalizeH="0" baseline="0" noProof="0" dirty="0" smtClean="0">
              <a:ln>
                <a:noFill/>
              </a:ln>
              <a:solidFill>
                <a:srgbClr val="0B5AAC"/>
              </a:solidFill>
              <a:effectLst/>
              <a:uLnTx/>
              <a:uFillTx/>
              <a:latin typeface="Calibri Light" panose="020F0302020204030204"/>
              <a:ea typeface="+mn-ea"/>
            </a:endParaRPr>
          </a:p>
          <a:p>
            <a:pPr>
              <a:defRPr/>
            </a:pPr>
            <a:endParaRPr kumimoji="0" lang="en-US" sz="2000" b="0" i="0" u="none" strike="noStrike" kern="1200" cap="none" spc="0" normalizeH="0" baseline="0" noProof="0" dirty="0">
              <a:ln>
                <a:noFill/>
              </a:ln>
              <a:solidFill>
                <a:srgbClr val="0B5AAC"/>
              </a:solidFill>
              <a:effectLst/>
              <a:uLnTx/>
              <a:uFillTx/>
              <a:latin typeface="Calibri Light" panose="020F0302020204030204"/>
              <a:ea typeface="+mn-ea"/>
            </a:endParaRPr>
          </a:p>
        </p:txBody>
      </p:sp>
      <p:sp>
        <p:nvSpPr>
          <p:cNvPr id="6" name="Rectangle 5"/>
          <p:cNvSpPr/>
          <p:nvPr/>
        </p:nvSpPr>
        <p:spPr>
          <a:xfrm>
            <a:off x="3823840" y="2311400"/>
            <a:ext cx="3483626" cy="4001095"/>
          </a:xfrm>
          <a:prstGeom prst="rect">
            <a:avLst/>
          </a:prstGeom>
          <a:solidFill>
            <a:schemeClr val="accent1">
              <a:lumMod val="40000"/>
              <a:lumOff val="60000"/>
            </a:schemeClr>
          </a:solidFill>
          <a:ln>
            <a:solidFill>
              <a:schemeClr val="accent1">
                <a:lumMod val="50000"/>
              </a:schemeClr>
            </a:solidFill>
          </a:ln>
        </p:spPr>
        <p:txBody>
          <a:bodyPr wrap="square">
            <a:spAutoFit/>
          </a:bodyPr>
          <a:lstStyle/>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Preceptor </a:t>
            </a: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evaluations of trainees’ </a:t>
            </a: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performance</a:t>
            </a: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Graduate </a:t>
            </a: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employment </a:t>
            </a: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data</a:t>
            </a: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Alumni </a:t>
            </a: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satisfaction </a:t>
            </a:r>
            <a:endPar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Employer </a:t>
            </a: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satisfaction (if </a:t>
            </a: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possible)</a:t>
            </a: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Program </a:t>
            </a: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staff turn </a:t>
            </a: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over</a:t>
            </a:r>
            <a:endParaRPr kumimoji="0" lang="en-US" sz="1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1143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sp>
        <p:nvSpPr>
          <p:cNvPr id="7" name="Rectangle 6"/>
          <p:cNvSpPr/>
          <p:nvPr/>
        </p:nvSpPr>
        <p:spPr>
          <a:xfrm>
            <a:off x="7622837" y="2342178"/>
            <a:ext cx="4204205" cy="3970318"/>
          </a:xfrm>
          <a:prstGeom prst="rect">
            <a:avLst/>
          </a:prstGeom>
          <a:solidFill>
            <a:schemeClr val="accent1">
              <a:lumMod val="60000"/>
              <a:lumOff val="40000"/>
            </a:schemeClr>
          </a:solidFill>
          <a:ln>
            <a:solidFill>
              <a:schemeClr val="accent1">
                <a:lumMod val="50000"/>
              </a:schemeClr>
            </a:solidFill>
          </a:ln>
        </p:spPr>
        <p:txBody>
          <a:bodyPr wrap="square">
            <a:spAutoFit/>
          </a:bodyPr>
          <a:lstStyle/>
          <a:p>
            <a:pPr marL="285750" indent="-342900">
              <a:buFont typeface="Arial" panose="020B0604020202020204" pitchFamily="34" charset="0"/>
              <a:buChar char="•"/>
              <a:defRPr/>
            </a:pP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Suggested areas for documentation of evaluation process and subsequent action plan - Identified strengths and weaknesses, opportunities for </a:t>
            </a:r>
            <a:r>
              <a:rPr kumimoji="0" lang="en-US" sz="22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improvement</a:t>
            </a:r>
          </a:p>
          <a:p>
            <a:pPr marL="742950" lvl="1" indent="-342900">
              <a:buFont typeface="Arial" panose="020B0604020202020204" pitchFamily="34" charset="0"/>
              <a:buChar char="•"/>
              <a:defRPr/>
            </a:pP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Structural </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or content program adjustments to address areas needing </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improvement</a:t>
            </a:r>
          </a:p>
          <a:p>
            <a:pPr marL="742950" lvl="1" indent="-342900">
              <a:buFont typeface="Arial" panose="020B0604020202020204" pitchFamily="34" charset="0"/>
              <a:buChar char="•"/>
              <a:defRPr/>
            </a:pP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Evidence </a:t>
            </a:r>
            <a:r>
              <a:rPr kumimoji="0" lang="en-US" sz="2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of improvement resulting from implementation of action plan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647169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Importance of Evaluation </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497037" y="2356681"/>
            <a:ext cx="11197926" cy="416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Helping to clarify program plans</a:t>
            </a:r>
          </a:p>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Links the curriculum to outcomes</a:t>
            </a:r>
          </a:p>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Improving communication among participants and partners</a:t>
            </a:r>
          </a:p>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Gather feedback needed to improve and be accountable for program outcomes/effectiveness</a:t>
            </a:r>
          </a:p>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Gain insight about best practices and innovation</a:t>
            </a:r>
          </a:p>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Determine the impact of the program</a:t>
            </a:r>
          </a:p>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Empower program participants and contribute to organizational growth</a:t>
            </a:r>
          </a:p>
          <a:p>
            <a:pPr marL="228600" marR="0" lvl="0" indent="-228600" algn="l" defTabSz="9144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990570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Conclusion –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5 Basic Steps to Program Evaluation</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1198087" y="2989384"/>
            <a:ext cx="9795825" cy="35467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1200"/>
              </a:spcAft>
              <a:buClr>
                <a:srgbClr val="4E7E74"/>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Use the accreditation standards as a roadmap</a:t>
            </a:r>
          </a:p>
          <a:p>
            <a:pPr marL="457200" marR="0" lvl="0" indent="-457200" algn="l" defTabSz="914400" rtl="0" eaLnBrk="1" fontAlgn="auto" latinLnBrk="0" hangingPunct="1">
              <a:lnSpc>
                <a:spcPct val="90000"/>
              </a:lnSpc>
              <a:spcBef>
                <a:spcPts val="0"/>
              </a:spcBef>
              <a:spcAft>
                <a:spcPts val="1200"/>
              </a:spcAft>
              <a:buClr>
                <a:srgbClr val="4E7E74"/>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Develop a written plan linked to program curriculum</a:t>
            </a:r>
          </a:p>
          <a:p>
            <a:pPr marL="457200" marR="0" lvl="0" indent="-457200" algn="l" defTabSz="914400" rtl="0" eaLnBrk="1" fontAlgn="auto" latinLnBrk="0" hangingPunct="1">
              <a:lnSpc>
                <a:spcPct val="90000"/>
              </a:lnSpc>
              <a:spcBef>
                <a:spcPts val="0"/>
              </a:spcBef>
              <a:spcAft>
                <a:spcPts val="1200"/>
              </a:spcAft>
              <a:buClr>
                <a:srgbClr val="4E7E74"/>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Collect data</a:t>
            </a:r>
          </a:p>
          <a:p>
            <a:pPr marL="457200" marR="0" lvl="0" indent="-457200" algn="l" defTabSz="914400" rtl="0" eaLnBrk="1" fontAlgn="auto" latinLnBrk="0" hangingPunct="1">
              <a:lnSpc>
                <a:spcPct val="90000"/>
              </a:lnSpc>
              <a:spcBef>
                <a:spcPts val="0"/>
              </a:spcBef>
              <a:spcAft>
                <a:spcPts val="1200"/>
              </a:spcAft>
              <a:buClr>
                <a:srgbClr val="4E7E74"/>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Analyze data</a:t>
            </a:r>
          </a:p>
          <a:p>
            <a:pPr marL="457200" marR="0" lvl="0" indent="-457200" algn="l" defTabSz="914400" rtl="0" eaLnBrk="1" fontAlgn="auto" latinLnBrk="0" hangingPunct="1">
              <a:lnSpc>
                <a:spcPct val="90000"/>
              </a:lnSpc>
              <a:spcBef>
                <a:spcPts val="0"/>
              </a:spcBef>
              <a:spcAft>
                <a:spcPts val="1200"/>
              </a:spcAft>
              <a:buClr>
                <a:srgbClr val="4E7E74"/>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Communicate and improve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2278978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a:ln>
                  <a:noFill/>
                </a:ln>
                <a:solidFill>
                  <a:srgbClr val="4E7E74"/>
                </a:solidFill>
                <a:effectLst/>
                <a:uLnTx/>
                <a:uFillTx/>
                <a:latin typeface="Calibri Light" panose="020F0302020204030204"/>
                <a:ea typeface="+mj-ea"/>
                <a:cs typeface="Calibri" panose="020F0502020204030204" pitchFamily="34" charset="0"/>
              </a:rPr>
              <a:t>Evaluation – Postgraduate Residency Program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9088815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464852"/>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Evaluations – What </a:t>
            </a: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We Evaluate</a:t>
            </a:r>
          </a:p>
        </p:txBody>
      </p:sp>
      <p:graphicFrame>
        <p:nvGraphicFramePr>
          <p:cNvPr id="11" name="Diagram 10"/>
          <p:cNvGraphicFramePr/>
          <p:nvPr>
            <p:extLst/>
          </p:nvPr>
        </p:nvGraphicFramePr>
        <p:xfrm>
          <a:off x="0" y="2640744"/>
          <a:ext cx="5731163" cy="4014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2"/>
          <p:cNvSpPr txBox="1">
            <a:spLocks/>
          </p:cNvSpPr>
          <p:nvPr/>
        </p:nvSpPr>
        <p:spPr>
          <a:xfrm>
            <a:off x="3634768" y="5931489"/>
            <a:ext cx="1817638" cy="563938"/>
          </a:xfrm>
          <a:prstGeom prst="rect">
            <a:avLst/>
          </a:prstGeom>
        </p:spPr>
        <p:txBody>
          <a:bodyPr/>
          <a:lstStyle>
            <a:lvl1pPr algn="l" rtl="0" eaLnBrk="0" fontAlgn="base" hangingPunct="0">
              <a:spcBef>
                <a:spcPct val="0"/>
              </a:spcBef>
              <a:spcAft>
                <a:spcPct val="0"/>
              </a:spcAft>
              <a:defRPr sz="2800" b="1" kern="1200">
                <a:solidFill>
                  <a:srgbClr val="002060"/>
                </a:solidFill>
                <a:latin typeface="Californian FB" pitchFamily="18" charset="0"/>
                <a:ea typeface="+mj-ea"/>
                <a:cs typeface="+mj-cs"/>
              </a:defRPr>
            </a:lvl1pPr>
            <a:lvl2pPr algn="ctr" rtl="0" eaLnBrk="0" fontAlgn="base" hangingPunct="0">
              <a:spcBef>
                <a:spcPct val="0"/>
              </a:spcBef>
              <a:spcAft>
                <a:spcPct val="0"/>
              </a:spcAft>
              <a:defRPr sz="2800">
                <a:solidFill>
                  <a:schemeClr val="tx1"/>
                </a:solidFill>
                <a:latin typeface="Californian FB" pitchFamily="18" charset="0"/>
              </a:defRPr>
            </a:lvl2pPr>
            <a:lvl3pPr algn="ctr" rtl="0" eaLnBrk="0" fontAlgn="base" hangingPunct="0">
              <a:spcBef>
                <a:spcPct val="0"/>
              </a:spcBef>
              <a:spcAft>
                <a:spcPct val="0"/>
              </a:spcAft>
              <a:defRPr sz="2800">
                <a:solidFill>
                  <a:schemeClr val="tx1"/>
                </a:solidFill>
                <a:latin typeface="Californian FB" pitchFamily="18" charset="0"/>
              </a:defRPr>
            </a:lvl3pPr>
            <a:lvl4pPr algn="ctr" rtl="0" eaLnBrk="0" fontAlgn="base" hangingPunct="0">
              <a:spcBef>
                <a:spcPct val="0"/>
              </a:spcBef>
              <a:spcAft>
                <a:spcPct val="0"/>
              </a:spcAft>
              <a:defRPr sz="2800">
                <a:solidFill>
                  <a:schemeClr val="tx1"/>
                </a:solidFill>
                <a:latin typeface="Californian FB" pitchFamily="18" charset="0"/>
              </a:defRPr>
            </a:lvl4pPr>
            <a:lvl5pPr algn="ctr" rtl="0" eaLnBrk="0" fontAlgn="base" hangingPunct="0">
              <a:spcBef>
                <a:spcPct val="0"/>
              </a:spcBef>
              <a:spcAft>
                <a:spcPct val="0"/>
              </a:spcAft>
              <a:defRPr sz="2800">
                <a:solidFill>
                  <a:schemeClr val="tx1"/>
                </a:solidFill>
                <a:latin typeface="Californian FB"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rgbClr val="002060"/>
                </a:solidFill>
                <a:effectLst/>
                <a:uLnTx/>
                <a:uFillTx/>
                <a:latin typeface="Calibri" panose="020F0502020204030204"/>
                <a:ea typeface="+mj-ea"/>
                <a:cs typeface="+mj-cs"/>
              </a:rPr>
              <a:t>* New competency domains 2023 Accreditation Standards </a:t>
            </a:r>
          </a:p>
        </p:txBody>
      </p:sp>
      <p:sp>
        <p:nvSpPr>
          <p:cNvPr id="13" name="Title 2"/>
          <p:cNvSpPr txBox="1">
            <a:spLocks/>
          </p:cNvSpPr>
          <p:nvPr/>
        </p:nvSpPr>
        <p:spPr>
          <a:xfrm>
            <a:off x="734528" y="2130562"/>
            <a:ext cx="4405746" cy="555220"/>
          </a:xfrm>
          <a:prstGeom prst="rect">
            <a:avLst/>
          </a:prstGeom>
        </p:spPr>
        <p:txBody>
          <a:bodyPr/>
          <a:lstStyle>
            <a:lvl1pPr algn="l" rtl="0" eaLnBrk="0" fontAlgn="base" hangingPunct="0">
              <a:spcBef>
                <a:spcPct val="0"/>
              </a:spcBef>
              <a:spcAft>
                <a:spcPct val="0"/>
              </a:spcAft>
              <a:defRPr sz="2800" b="1" kern="1200">
                <a:solidFill>
                  <a:srgbClr val="002060"/>
                </a:solidFill>
                <a:latin typeface="Californian FB" pitchFamily="18" charset="0"/>
                <a:ea typeface="+mj-ea"/>
                <a:cs typeface="+mj-cs"/>
              </a:defRPr>
            </a:lvl1pPr>
            <a:lvl2pPr algn="ctr" rtl="0" eaLnBrk="0" fontAlgn="base" hangingPunct="0">
              <a:spcBef>
                <a:spcPct val="0"/>
              </a:spcBef>
              <a:spcAft>
                <a:spcPct val="0"/>
              </a:spcAft>
              <a:defRPr sz="2800">
                <a:solidFill>
                  <a:schemeClr val="tx1"/>
                </a:solidFill>
                <a:latin typeface="Californian FB" pitchFamily="18" charset="0"/>
              </a:defRPr>
            </a:lvl2pPr>
            <a:lvl3pPr algn="ctr" rtl="0" eaLnBrk="0" fontAlgn="base" hangingPunct="0">
              <a:spcBef>
                <a:spcPct val="0"/>
              </a:spcBef>
              <a:spcAft>
                <a:spcPct val="0"/>
              </a:spcAft>
              <a:defRPr sz="2800">
                <a:solidFill>
                  <a:schemeClr val="tx1"/>
                </a:solidFill>
                <a:latin typeface="Californian FB" pitchFamily="18" charset="0"/>
              </a:defRPr>
            </a:lvl3pPr>
            <a:lvl4pPr algn="ctr" rtl="0" eaLnBrk="0" fontAlgn="base" hangingPunct="0">
              <a:spcBef>
                <a:spcPct val="0"/>
              </a:spcBef>
              <a:spcAft>
                <a:spcPct val="0"/>
              </a:spcAft>
              <a:defRPr sz="2800">
                <a:solidFill>
                  <a:schemeClr val="tx1"/>
                </a:solidFill>
                <a:latin typeface="Californian FB" pitchFamily="18" charset="0"/>
              </a:defRPr>
            </a:lvl4pPr>
            <a:lvl5pPr algn="ctr" rtl="0" eaLnBrk="0" fontAlgn="base" hangingPunct="0">
              <a:spcBef>
                <a:spcPct val="0"/>
              </a:spcBef>
              <a:spcAft>
                <a:spcPct val="0"/>
              </a:spcAft>
              <a:defRPr sz="2800">
                <a:solidFill>
                  <a:schemeClr val="tx1"/>
                </a:solidFill>
                <a:latin typeface="Californian FB"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j-ea"/>
                <a:cs typeface="+mj-cs"/>
              </a:rPr>
              <a:t>Competency Domains</a:t>
            </a:r>
          </a:p>
        </p:txBody>
      </p:sp>
      <p:sp>
        <p:nvSpPr>
          <p:cNvPr id="14" name="Content Placeholder 1"/>
          <p:cNvSpPr txBox="1">
            <a:spLocks/>
          </p:cNvSpPr>
          <p:nvPr/>
        </p:nvSpPr>
        <p:spPr>
          <a:xfrm>
            <a:off x="5874802" y="2429523"/>
            <a:ext cx="5599446" cy="1711985"/>
          </a:xfrm>
          <a:prstGeom prst="rect">
            <a:avLst/>
          </a:prstGeom>
        </p:spPr>
        <p:style>
          <a:lnRef idx="2">
            <a:schemeClr val="accent3"/>
          </a:lnRef>
          <a:fillRef idx="1">
            <a:schemeClr val="lt1"/>
          </a:fillRef>
          <a:effectRef idx="0">
            <a:schemeClr val="accent3"/>
          </a:effectRef>
          <a:fontRef idx="minor">
            <a:schemeClr val="dk1"/>
          </a:fontRef>
        </p:style>
        <p:txBody>
          <a:bodyPr/>
          <a:lstStyle>
            <a:lvl1pPr marL="0" indent="0" algn="l" rtl="0" eaLnBrk="0" fontAlgn="base" hangingPunct="0">
              <a:spcBef>
                <a:spcPct val="20000"/>
              </a:spcBef>
              <a:spcAft>
                <a:spcPct val="0"/>
              </a:spcAft>
              <a:buFont typeface="Arial" charset="0"/>
              <a:buNone/>
              <a:defRPr sz="20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Evaluation is planned, ongoing, and bi-directional</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Regular assessments of NP Residents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Resident evaluation of program including experiences and preceptors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Ongoing internal program evaluation </a:t>
            </a:r>
            <a:endPar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5" name="Diagram 14"/>
          <p:cNvGraphicFramePr/>
          <p:nvPr>
            <p:extLst/>
          </p:nvPr>
        </p:nvGraphicFramePr>
        <p:xfrm>
          <a:off x="6830504" y="4343828"/>
          <a:ext cx="3489037" cy="21515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282134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49048"/>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Residency Experience and Outcomes</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6501063" cy="43510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Focus on managing complex patients, expert use of data, specialty training in priority areas, full scope of practice, and  preparing for careers as PCP.</a:t>
            </a:r>
          </a:p>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Develop a panel of approximately 300-400 patients/1,000 visits</a:t>
            </a:r>
          </a:p>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Portfolio of clinical procedures commonly seen in primary care</a:t>
            </a:r>
          </a:p>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Quality Improvement project focused on improvement within practice setting</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5" name="Picture 4" descr="CHC_NP12MonthWheel_color_F05231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9263" y="2311400"/>
            <a:ext cx="4158300" cy="43510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468843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869" y="2613057"/>
            <a:ext cx="2810680" cy="25113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txBox="1">
            <a:spLocks/>
          </p:cNvSpPr>
          <p:nvPr/>
        </p:nvSpPr>
        <p:spPr>
          <a:xfrm>
            <a:off x="0" y="1549048"/>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Evaluation of </a:t>
            </a:r>
            <a:r>
              <a:rPr kumimoji="0" lang="en-US" sz="44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Program – </a:t>
            </a:r>
            <a:r>
              <a:rPr kumimoji="0" lang="en-US" sz="4400" b="1" i="0" u="none" strike="noStrike" kern="1200" cap="none" spc="0" normalizeH="0" baseline="0" noProof="0" dirty="0">
                <a:ln>
                  <a:noFill/>
                </a:ln>
                <a:solidFill>
                  <a:srgbClr val="4E7E74"/>
                </a:solidFill>
                <a:effectLst/>
                <a:uLnTx/>
                <a:uFillTx/>
                <a:latin typeface="Calibri Light" panose="020F0302020204030204"/>
                <a:ea typeface="+mj-ea"/>
                <a:cs typeface="+mj-cs"/>
              </a:rPr>
              <a:t>Alumni</a:t>
            </a:r>
          </a:p>
        </p:txBody>
      </p:sp>
      <p:sp>
        <p:nvSpPr>
          <p:cNvPr id="7" name="Content Placeholder 3">
            <a:extLst>
              <a:ext uri="{FF2B5EF4-FFF2-40B4-BE49-F238E27FC236}">
                <a16:creationId xmlns:a16="http://schemas.microsoft.com/office/drawing/2014/main" id="{5E4702C2-A368-9E43-A250-6A0426674F2B}"/>
              </a:ext>
            </a:extLst>
          </p:cNvPr>
          <p:cNvSpPr txBox="1">
            <a:spLocks/>
          </p:cNvSpPr>
          <p:nvPr/>
        </p:nvSpPr>
        <p:spPr>
          <a:xfrm>
            <a:off x="438795" y="2444865"/>
            <a:ext cx="5341074" cy="42097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2400"/>
              </a:spcAft>
              <a:buClr>
                <a:srgbClr val="4E7E74"/>
              </a:buClr>
              <a:buSzTx/>
              <a:buFont typeface="Wingdings" panose="05000000000000000000" pitchFamily="2" charset="2"/>
              <a:buChar char="ü"/>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Demonstrate achievement of program goals and objectives</a:t>
            </a:r>
          </a:p>
          <a:p>
            <a:pPr marL="228600" marR="0" lvl="0" indent="-228600" algn="l" defTabSz="914400" rtl="0" eaLnBrk="1" fontAlgn="auto" latinLnBrk="0" hangingPunct="1">
              <a:lnSpc>
                <a:spcPct val="90000"/>
              </a:lnSpc>
              <a:spcBef>
                <a:spcPts val="0"/>
              </a:spcBef>
              <a:spcAft>
                <a:spcPts val="2400"/>
              </a:spcAft>
              <a:buClr>
                <a:srgbClr val="4E7E74"/>
              </a:buClr>
              <a:buSzTx/>
              <a:buFont typeface="Wingdings" panose="05000000000000000000" pitchFamily="2" charset="2"/>
              <a:buChar char="ü"/>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Provides overall outcome measures for your training program</a:t>
            </a:r>
          </a:p>
          <a:p>
            <a:pPr marL="228600" marR="0" lvl="0" indent="-228600" algn="l" defTabSz="914400" rtl="0" eaLnBrk="1" fontAlgn="auto" latinLnBrk="0" hangingPunct="1">
              <a:lnSpc>
                <a:spcPct val="90000"/>
              </a:lnSpc>
              <a:spcBef>
                <a:spcPts val="0"/>
              </a:spcBef>
              <a:spcAft>
                <a:spcPts val="2400"/>
              </a:spcAft>
              <a:buClr>
                <a:srgbClr val="4E7E74"/>
              </a:buClr>
              <a:buSzTx/>
              <a:buFont typeface="Wingdings" panose="05000000000000000000" pitchFamily="2" charset="2"/>
              <a:buChar char="ü"/>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Recommend collecting annual data on your cohort of alumni</a:t>
            </a:r>
          </a:p>
          <a:p>
            <a:pPr marL="228600" marR="0" lvl="0" indent="-228600" algn="l" defTabSz="914400" rtl="0" eaLnBrk="1" fontAlgn="auto" latinLnBrk="0" hangingPunct="1">
              <a:lnSpc>
                <a:spcPct val="90000"/>
              </a:lnSpc>
              <a:spcBef>
                <a:spcPts val="0"/>
              </a:spcBef>
              <a:spcAft>
                <a:spcPts val="2400"/>
              </a:spcAft>
              <a:buClr>
                <a:srgbClr val="008558"/>
              </a:buClr>
              <a:buSzTx/>
              <a:buFont typeface="Wingdings" panose="05000000000000000000" pitchFamily="2" charset="2"/>
              <a:buChar char="ü"/>
              <a:tabLst/>
              <a:defRPr/>
            </a:pPr>
            <a:endParaRPr kumimoji="0" lang="en-US" sz="3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635" y="4309490"/>
            <a:ext cx="3820095" cy="2345091"/>
          </a:xfrm>
          <a:prstGeom prst="rect">
            <a:avLst/>
          </a:prstGeom>
          <a:noFill/>
          <a:ln w="9525">
            <a:solidFill>
              <a:srgbClr val="376092"/>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610718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5719"/>
            <a:ext cx="12192000" cy="965200"/>
          </a:xfrm>
        </p:spPr>
        <p:txBody>
          <a:bodyPr anchor="ctr"/>
          <a:lstStyle/>
          <a:p>
            <a:pPr algn="ctr"/>
            <a:r>
              <a:rPr lang="en-US" b="1" dirty="0">
                <a:latin typeface="Calibri Light" panose="020F0302020204030204" pitchFamily="34" charset="0"/>
                <a:cs typeface="Calibri Light" panose="020F0302020204030204" pitchFamily="34" charset="0"/>
              </a:rPr>
              <a:t>Session </a:t>
            </a:r>
            <a:r>
              <a:rPr lang="en-US" b="1" dirty="0" smtClean="0">
                <a:latin typeface="Calibri Light" panose="020F0302020204030204" pitchFamily="34" charset="0"/>
                <a:cs typeface="Calibri Light" panose="020F0302020204030204" pitchFamily="34" charset="0"/>
              </a:rPr>
              <a:t>5 </a:t>
            </a:r>
            <a:r>
              <a:rPr lang="en-US" b="1" dirty="0">
                <a:latin typeface="Calibri Light" panose="020F0302020204030204" pitchFamily="34" charset="0"/>
                <a:cs typeface="Calibri Light" panose="020F0302020204030204" pitchFamily="34" charset="0"/>
              </a:rPr>
              <a:t>Agenda</a:t>
            </a:r>
          </a:p>
        </p:txBody>
      </p:sp>
      <p:sp>
        <p:nvSpPr>
          <p:cNvPr id="3" name="Content Placeholder 2"/>
          <p:cNvSpPr>
            <a:spLocks noGrp="1"/>
          </p:cNvSpPr>
          <p:nvPr>
            <p:ph idx="1"/>
          </p:nvPr>
        </p:nvSpPr>
        <p:spPr>
          <a:xfrm>
            <a:off x="675156" y="2450919"/>
            <a:ext cx="10841688" cy="3780896"/>
          </a:xfrm>
        </p:spPr>
        <p:txBody>
          <a:bodyPr/>
          <a:lstStyle/>
          <a:p>
            <a:pPr fontAlgn="ctr">
              <a:spcBef>
                <a:spcPts val="0"/>
              </a:spcBef>
              <a:spcAft>
                <a:spcPts val="1800"/>
              </a:spcAft>
              <a:buClr>
                <a:srgbClr val="4E7E74"/>
              </a:buClr>
            </a:pPr>
            <a:r>
              <a:rPr lang="en-US" sz="2400" dirty="0" smtClean="0">
                <a:latin typeface="Calibri Light" panose="020F0302020204030204" pitchFamily="34" charset="0"/>
                <a:cs typeface="Calibri Light" panose="020F0302020204030204" pitchFamily="34" charset="0"/>
              </a:rPr>
              <a:t>1:00-1:05pm Introduction </a:t>
            </a:r>
          </a:p>
          <a:p>
            <a:pPr fontAlgn="ctr">
              <a:spcBef>
                <a:spcPts val="0"/>
              </a:spcBef>
              <a:spcAft>
                <a:spcPts val="1800"/>
              </a:spcAft>
              <a:buClr>
                <a:srgbClr val="4E7E74"/>
              </a:buClr>
            </a:pPr>
            <a:r>
              <a:rPr lang="en-US" sz="2400" dirty="0" smtClean="0">
                <a:latin typeface="Calibri Light" panose="020F0302020204030204" pitchFamily="34" charset="0"/>
                <a:cs typeface="Calibri Light" panose="020F0302020204030204" pitchFamily="34" charset="0"/>
              </a:rPr>
              <a:t>1:05-1:40pm </a:t>
            </a:r>
            <a:r>
              <a:rPr lang="en-US" sz="2400" dirty="0" smtClean="0">
                <a:solidFill>
                  <a:srgbClr val="000000"/>
                </a:solidFill>
                <a:latin typeface="Calibri Light" panose="020F0302020204030204" pitchFamily="34" charset="0"/>
              </a:rPr>
              <a:t>Evaluation </a:t>
            </a:r>
            <a:r>
              <a:rPr lang="en-US" sz="2400" dirty="0">
                <a:solidFill>
                  <a:srgbClr val="000000"/>
                </a:solidFill>
                <a:latin typeface="Calibri Light" panose="020F0302020204030204" pitchFamily="34" charset="0"/>
              </a:rPr>
              <a:t>of the residency program &amp; resident </a:t>
            </a:r>
            <a:r>
              <a:rPr lang="en-US" sz="2400" dirty="0" smtClean="0">
                <a:solidFill>
                  <a:srgbClr val="000000"/>
                </a:solidFill>
                <a:latin typeface="Calibri Light" panose="020F0302020204030204" pitchFamily="34" charset="0"/>
              </a:rPr>
              <a:t>learner</a:t>
            </a:r>
          </a:p>
          <a:p>
            <a:pPr fontAlgn="ctr">
              <a:spcBef>
                <a:spcPts val="0"/>
              </a:spcBef>
              <a:spcAft>
                <a:spcPts val="1800"/>
              </a:spcAft>
              <a:buClr>
                <a:srgbClr val="4E7E74"/>
              </a:buClr>
            </a:pPr>
            <a:r>
              <a:rPr lang="en-US" sz="2400" dirty="0" smtClean="0">
                <a:solidFill>
                  <a:srgbClr val="000000"/>
                </a:solidFill>
                <a:latin typeface="Calibri Light" panose="020F0302020204030204" pitchFamily="34" charset="0"/>
              </a:rPr>
              <a:t>1:40-1:50pm Orientation</a:t>
            </a:r>
          </a:p>
          <a:p>
            <a:pPr fontAlgn="ctr">
              <a:spcBef>
                <a:spcPts val="0"/>
              </a:spcBef>
              <a:spcAft>
                <a:spcPts val="1800"/>
              </a:spcAft>
              <a:buClr>
                <a:srgbClr val="4E7E74"/>
              </a:buClr>
            </a:pPr>
            <a:r>
              <a:rPr lang="en-US" sz="2400" dirty="0" smtClean="0">
                <a:solidFill>
                  <a:srgbClr val="000000"/>
                </a:solidFill>
                <a:latin typeface="Calibri Light" panose="020F0302020204030204" pitchFamily="34" charset="0"/>
              </a:rPr>
              <a:t>1:50-2:00pm Graduation</a:t>
            </a:r>
          </a:p>
          <a:p>
            <a:pPr fontAlgn="ctr">
              <a:spcBef>
                <a:spcPts val="0"/>
              </a:spcBef>
              <a:spcAft>
                <a:spcPts val="1800"/>
              </a:spcAft>
              <a:buClr>
                <a:srgbClr val="4E7E74"/>
              </a:buClr>
            </a:pPr>
            <a:r>
              <a:rPr lang="en-US" sz="2400" dirty="0" smtClean="0">
                <a:solidFill>
                  <a:srgbClr val="000000"/>
                </a:solidFill>
                <a:latin typeface="Calibri Light" panose="020F0302020204030204" pitchFamily="34" charset="0"/>
              </a:rPr>
              <a:t>2:00-2:15pm Introduction </a:t>
            </a:r>
            <a:r>
              <a:rPr lang="en-US" sz="2400" dirty="0">
                <a:solidFill>
                  <a:srgbClr val="000000"/>
                </a:solidFill>
                <a:latin typeface="Calibri Light" panose="020F0302020204030204" pitchFamily="34" charset="0"/>
              </a:rPr>
              <a:t>to </a:t>
            </a:r>
            <a:r>
              <a:rPr lang="en-US" sz="2400" dirty="0" smtClean="0">
                <a:solidFill>
                  <a:srgbClr val="000000"/>
                </a:solidFill>
                <a:latin typeface="Calibri Light" panose="020F0302020204030204" pitchFamily="34" charset="0"/>
              </a:rPr>
              <a:t>Accreditation</a:t>
            </a:r>
          </a:p>
          <a:p>
            <a:pPr fontAlgn="ctr">
              <a:spcBef>
                <a:spcPts val="0"/>
              </a:spcBef>
              <a:spcAft>
                <a:spcPts val="1800"/>
              </a:spcAft>
              <a:buClr>
                <a:srgbClr val="4E7E74"/>
              </a:buClr>
            </a:pPr>
            <a:r>
              <a:rPr lang="en-US" sz="2400" dirty="0" smtClean="0">
                <a:solidFill>
                  <a:srgbClr val="000000"/>
                </a:solidFill>
                <a:latin typeface="Calibri Light" panose="020F0302020204030204" pitchFamily="34" charset="0"/>
              </a:rPr>
              <a:t>2:15-2:25pm Questions?</a:t>
            </a:r>
          </a:p>
          <a:p>
            <a:pPr fontAlgn="ctr">
              <a:spcBef>
                <a:spcPts val="0"/>
              </a:spcBef>
              <a:spcAft>
                <a:spcPts val="1800"/>
              </a:spcAft>
              <a:buClr>
                <a:srgbClr val="4E7E74"/>
              </a:buClr>
            </a:pPr>
            <a:r>
              <a:rPr lang="en-US" sz="2400" dirty="0" smtClean="0">
                <a:solidFill>
                  <a:srgbClr val="000000"/>
                </a:solidFill>
                <a:latin typeface="Calibri Light" panose="020F0302020204030204" pitchFamily="34" charset="0"/>
              </a:rPr>
              <a:t>2:25-2:30pm Wrap-Up </a:t>
            </a:r>
            <a:r>
              <a:rPr lang="en-US" sz="2400" dirty="0">
                <a:solidFill>
                  <a:srgbClr val="000000"/>
                </a:solidFill>
                <a:latin typeface="Calibri Light" panose="020F0302020204030204" pitchFamily="34" charset="0"/>
              </a:rPr>
              <a:t>and Evaluation </a:t>
            </a:r>
            <a:endParaRPr lang="en-US" sz="1800" dirty="0">
              <a:latin typeface="Arial" panose="020B0604020202020204" pitchFamily="34" charset="0"/>
            </a:endParaRPr>
          </a:p>
          <a:p>
            <a:pPr fontAlgn="ctr">
              <a:spcBef>
                <a:spcPts val="0"/>
              </a:spcBef>
              <a:spcAft>
                <a:spcPts val="1800"/>
              </a:spcAft>
              <a:buClr>
                <a:srgbClr val="4E7E74"/>
              </a:buClr>
            </a:pPr>
            <a:endParaRPr lang="en-US" sz="2400" dirty="0">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581675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661424"/>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E7E74"/>
                </a:solidFill>
                <a:effectLst/>
                <a:uLnTx/>
                <a:uFillTx/>
                <a:latin typeface="Calibri Light" panose="020F0302020204030204"/>
                <a:ea typeface="+mj-ea"/>
                <a:cs typeface="+mj-cs"/>
              </a:rPr>
              <a:t>Residency Program </a:t>
            </a:r>
            <a:r>
              <a:rPr kumimoji="0" lang="en-US" sz="40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Management &amp; </a:t>
            </a:r>
            <a:r>
              <a:rPr kumimoji="0" lang="en-US" sz="4000" b="1" i="0" u="none" strike="noStrike" kern="1200" cap="none" spc="0" normalizeH="0" baseline="0" noProof="0" dirty="0">
                <a:ln>
                  <a:noFill/>
                </a:ln>
                <a:solidFill>
                  <a:srgbClr val="4E7E74"/>
                </a:solidFill>
                <a:effectLst/>
                <a:uLnTx/>
                <a:uFillTx/>
                <a:latin typeface="Calibri Light" panose="020F0302020204030204"/>
                <a:ea typeface="+mj-ea"/>
                <a:cs typeface="+mj-cs"/>
              </a:rPr>
              <a:t>Evaluations</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423776"/>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1200"/>
              </a:spcAft>
              <a:buClr>
                <a:srgbClr val="008558"/>
              </a:buClr>
              <a:buSzTx/>
              <a:buFont typeface="Arial"/>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There are many strategies for approaching program </a:t>
            </a:r>
            <a:r>
              <a:rPr kumimoji="0" lang="en-US" sz="3000" b="1"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                           management </a:t>
            </a:r>
            <a:r>
              <a:rPr kumimoji="0" lang="en-US" sz="3000" b="1"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and </a:t>
            </a:r>
            <a:r>
              <a:rPr kumimoji="0" lang="en-US" sz="3000" b="1"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evaluations:</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Microsoft </a:t>
            </a:r>
            <a:r>
              <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products - Word, Excel, One </a:t>
            </a:r>
            <a:r>
              <a:rPr kumimoji="0" lang="en-US" sz="3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Note</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Survey </a:t>
            </a:r>
            <a:r>
              <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monkey, Qualtrics, My </a:t>
            </a:r>
            <a:r>
              <a:rPr kumimoji="0" lang="en-US" sz="3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Evaluations</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Larger </a:t>
            </a:r>
            <a:r>
              <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Platform- Medical Education Management Software (Med Hub/New </a:t>
            </a:r>
            <a:r>
              <a:rPr kumimoji="0" lang="en-US" sz="3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Innovations)</a:t>
            </a:r>
          </a:p>
          <a:p>
            <a:pPr marL="636588" marR="0" lvl="1" indent="-236538" algn="l" defTabSz="457200" rtl="0" eaLnBrk="1" fontAlgn="auto" latinLnBrk="0" hangingPunct="1">
              <a:lnSpc>
                <a:spcPct val="90000"/>
              </a:lnSpc>
              <a:spcBef>
                <a:spcPts val="0"/>
              </a:spcBef>
              <a:spcAft>
                <a:spcPts val="1200"/>
              </a:spcAft>
              <a:buClr>
                <a:srgbClr val="008558"/>
              </a:buClr>
              <a:buSzTx/>
              <a:buFont typeface="Arial"/>
              <a:buChar char="–"/>
              <a:tabLst/>
              <a:defRPr/>
            </a:pPr>
            <a:r>
              <a:rPr kumimoji="0" lang="en-US" sz="30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Allows </a:t>
            </a:r>
            <a:r>
              <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for greater program management capabilities </a:t>
            </a: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236538" marR="0" lvl="0" indent="-236538" algn="l" defTabSz="457200" rtl="0" eaLnBrk="1" fontAlgn="auto" latinLnBrk="0" hangingPunct="1">
              <a:lnSpc>
                <a:spcPct val="90000"/>
              </a:lnSpc>
              <a:spcBef>
                <a:spcPts val="0"/>
              </a:spcBef>
              <a:spcAft>
                <a:spcPts val="1200"/>
              </a:spcAft>
              <a:buClr>
                <a:srgbClr val="008558"/>
              </a:buClr>
              <a:buSzTx/>
              <a:buFont typeface="Arial"/>
              <a:buChar char="•"/>
              <a:tabLst/>
              <a:defRPr/>
            </a:pPr>
            <a:endPar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2106608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49048"/>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E7E74"/>
                </a:solidFill>
                <a:effectLst/>
                <a:uLnTx/>
                <a:uFillTx/>
                <a:latin typeface="Calibri Light" panose="020F0302020204030204"/>
                <a:ea typeface="+mj-ea"/>
                <a:cs typeface="+mj-cs"/>
              </a:rPr>
              <a:t>Factors to Consider When </a:t>
            </a:r>
            <a:r>
              <a:rPr kumimoji="0" lang="en-US" sz="40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Choosing</a:t>
            </a:r>
            <a:br>
              <a:rPr kumimoji="0" lang="en-US" sz="40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br>
            <a:r>
              <a:rPr kumimoji="0" lang="en-US" sz="40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Program </a:t>
            </a:r>
            <a:r>
              <a:rPr kumimoji="0" lang="en-US" sz="4000" b="1" i="0" u="none" strike="noStrike" kern="1200" cap="none" spc="0" normalizeH="0" baseline="0" noProof="0" dirty="0">
                <a:ln>
                  <a:noFill/>
                </a:ln>
                <a:solidFill>
                  <a:srgbClr val="4E7E74"/>
                </a:solidFill>
                <a:effectLst/>
                <a:uLnTx/>
                <a:uFillTx/>
                <a:latin typeface="Calibri Light" panose="020F0302020204030204"/>
                <a:ea typeface="+mj-ea"/>
                <a:cs typeface="+mj-cs"/>
              </a:rPr>
              <a:t>Management Tools</a:t>
            </a: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890807"/>
            <a:ext cx="10972800" cy="34775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Does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your organization have any existing education management software/residency management </a:t>
            </a: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software?</a:t>
            </a:r>
          </a:p>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How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large is your program? </a:t>
            </a:r>
            <a:endPar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Are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you looking for a free resource or do you have the budget to purchase a platform? </a:t>
            </a:r>
            <a:endPar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endParaRPr>
          </a:p>
          <a:p>
            <a:pPr marL="342900" marR="0" lvl="0" indent="-342900" algn="l" defTabSz="457200" rtl="0" eaLnBrk="1" fontAlgn="auto" latinLnBrk="0" hangingPunct="1">
              <a:lnSpc>
                <a:spcPct val="90000"/>
              </a:lnSpc>
              <a:spcBef>
                <a:spcPts val="0"/>
              </a:spcBef>
              <a:spcAft>
                <a:spcPts val="1200"/>
              </a:spcAft>
              <a:buClr>
                <a:srgbClr val="4E7E74"/>
              </a:buClr>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Light" panose="020F0302020204030204" pitchFamily="34" charset="0"/>
              </a:rPr>
              <a:t>What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rPr>
              <a:t>are your priorities in a system – having a single system? Simplicity? Automation? </a:t>
            </a:r>
          </a:p>
          <a:p>
            <a:pPr marL="342900" marR="0" lvl="0" indent="-342900" algn="l" defTabSz="457200" rtl="0" eaLnBrk="1" fontAlgn="auto" latinLnBrk="0" hangingPunct="1">
              <a:lnSpc>
                <a:spcPct val="90000"/>
              </a:lnSpc>
              <a:spcBef>
                <a:spcPts val="0"/>
              </a:spcBef>
              <a:spcAft>
                <a:spcPts val="1200"/>
              </a:spcAft>
              <a:buClr>
                <a:srgbClr val="008558"/>
              </a:buClr>
              <a:buSzTx/>
              <a:buFont typeface="Wingdings" panose="05000000000000000000" pitchFamily="2" charset="2"/>
              <a:buChar char="v"/>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342900" marR="0" lvl="0" indent="-342900" algn="l" defTabSz="457200" rtl="0" eaLnBrk="1" fontAlgn="auto" latinLnBrk="0" hangingPunct="1">
              <a:lnSpc>
                <a:spcPct val="90000"/>
              </a:lnSpc>
              <a:spcBef>
                <a:spcPts val="0"/>
              </a:spcBef>
              <a:spcAft>
                <a:spcPts val="1200"/>
              </a:spcAft>
              <a:buClr>
                <a:srgbClr val="008558"/>
              </a:buClr>
              <a:buSzTx/>
              <a:buFont typeface="Wingdings" panose="05000000000000000000" pitchFamily="2" charset="2"/>
              <a:buChar char="v"/>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342900" marR="0" lvl="0" indent="-342900" algn="l" defTabSz="457200" rtl="0" eaLnBrk="1" fontAlgn="auto" latinLnBrk="0" hangingPunct="1">
              <a:lnSpc>
                <a:spcPct val="90000"/>
              </a:lnSpc>
              <a:spcBef>
                <a:spcPts val="0"/>
              </a:spcBef>
              <a:spcAft>
                <a:spcPts val="1200"/>
              </a:spcAft>
              <a:buClr>
                <a:srgbClr val="008558"/>
              </a:buClr>
              <a:buSzTx/>
              <a:buFont typeface="Wingdings" panose="05000000000000000000" pitchFamily="2" charset="2"/>
              <a:buChar char="v"/>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a:p>
            <a:pPr marL="342900" marR="0" lvl="0" indent="-342900" algn="l" defTabSz="457200" rtl="0" eaLnBrk="1" fontAlgn="auto" latinLnBrk="0" hangingPunct="1">
              <a:lnSpc>
                <a:spcPct val="90000"/>
              </a:lnSpc>
              <a:spcBef>
                <a:spcPts val="0"/>
              </a:spcBef>
              <a:spcAft>
                <a:spcPts val="1200"/>
              </a:spcAft>
              <a:buClr>
                <a:srgbClr val="008558"/>
              </a:buClr>
              <a:buSzTx/>
              <a:buFont typeface="Wingdings" panose="05000000000000000000" pitchFamily="2" charset="2"/>
              <a:buChar char="v"/>
              <a:tabLst/>
              <a:defRPr/>
            </a:pPr>
            <a:endPar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Calibri" panose="020F0502020204030204" pitchFamily="34" charset="0"/>
            </a:endParaRPr>
          </a:p>
          <a:p>
            <a:pPr marL="342900" marR="0" lvl="0" indent="-342900" algn="l" defTabSz="457200" rtl="0" eaLnBrk="1" fontAlgn="auto" latinLnBrk="0" hangingPunct="1">
              <a:lnSpc>
                <a:spcPct val="90000"/>
              </a:lnSpc>
              <a:spcBef>
                <a:spcPts val="0"/>
              </a:spcBef>
              <a:spcAft>
                <a:spcPts val="1200"/>
              </a:spcAft>
              <a:buClr>
                <a:srgbClr val="008558"/>
              </a:buClr>
              <a:buSzTx/>
              <a:buFont typeface="Wingdings" panose="05000000000000000000" pitchFamily="2" charset="2"/>
              <a:buChar char="v"/>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083961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7779A16-415A-9145-B181-90C7EE2C2DF1}"/>
              </a:ext>
            </a:extLst>
          </p:cNvPr>
          <p:cNvSpPr txBox="1">
            <a:spLocks/>
          </p:cNvSpPr>
          <p:nvPr/>
        </p:nvSpPr>
        <p:spPr>
          <a:xfrm>
            <a:off x="0" y="2909003"/>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rPr>
              <a:t>Questions?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420393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smtClean="0">
                <a:solidFill>
                  <a:srgbClr val="4E7E74"/>
                </a:solidFill>
                <a:latin typeface="Calibri Light" panose="020F0302020204030204"/>
                <a:cs typeface="Calibri" panose="020F0502020204030204" pitchFamily="34" charset="0"/>
              </a:rPr>
              <a:t>Orientation</a:t>
            </a:r>
            <a:endParaRPr lang="en-US" sz="4400" spc="-30" dirty="0">
              <a:solidFill>
                <a:srgbClr val="4E7E74"/>
              </a:solidFill>
              <a:latin typeface="Calibri Light" panose="020F0302020204030204"/>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345155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solidFill>
                  <a:srgbClr val="4E7E74"/>
                </a:solidFill>
                <a:latin typeface="Calibri Light" panose="020F0302020204030204"/>
              </a:rPr>
              <a:t>Orientation Overview</a:t>
            </a:r>
            <a:endParaRPr lang="en-US" dirty="0">
              <a:solidFill>
                <a:srgbClr val="4E7E74"/>
              </a:solidFill>
              <a:latin typeface="Calibri Light" panose="020F03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560320" y="2356681"/>
            <a:ext cx="5625498" cy="433958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Font typeface="Arial" panose="020B0604020202020204" pitchFamily="34" charset="0"/>
              <a:buNone/>
            </a:pPr>
            <a:r>
              <a:rPr lang="en-US" sz="3600" b="1" u="sng" dirty="0" smtClean="0">
                <a:latin typeface="Calibri Light" panose="020F0302020204030204" pitchFamily="34" charset="0"/>
                <a:cs typeface="Calibri Light" panose="020F0302020204030204" pitchFamily="34" charset="0"/>
              </a:rPr>
              <a:t>Intensive orientation </a:t>
            </a:r>
          </a:p>
          <a:p>
            <a:pPr marL="236538" indent="-236538">
              <a:spcBef>
                <a:spcPts val="0"/>
              </a:spcBef>
              <a:spcAft>
                <a:spcPts val="600"/>
              </a:spcAft>
              <a:buClr>
                <a:srgbClr val="008558"/>
              </a:buClr>
            </a:pPr>
            <a:r>
              <a:rPr lang="en-US" sz="3100" dirty="0" smtClean="0">
                <a:latin typeface="Calibri Light" panose="020F0302020204030204" pitchFamily="34" charset="0"/>
                <a:cs typeface="Calibri Light" panose="020F0302020204030204" pitchFamily="34" charset="0"/>
              </a:rPr>
              <a:t>To the PROGRAM</a:t>
            </a:r>
          </a:p>
          <a:p>
            <a:pPr marL="236538" indent="-236538">
              <a:spcBef>
                <a:spcPts val="0"/>
              </a:spcBef>
              <a:spcAft>
                <a:spcPts val="600"/>
              </a:spcAft>
              <a:buClr>
                <a:srgbClr val="008558"/>
              </a:buClr>
            </a:pPr>
            <a:r>
              <a:rPr lang="en-US" sz="3100" dirty="0" smtClean="0">
                <a:latin typeface="Calibri Light" panose="020F0302020204030204" pitchFamily="34" charset="0"/>
                <a:cs typeface="Calibri Light" panose="020F0302020204030204" pitchFamily="34" charset="0"/>
              </a:rPr>
              <a:t>To the ORGANIZATION</a:t>
            </a:r>
          </a:p>
          <a:p>
            <a:pPr marL="236538" indent="-236538">
              <a:spcBef>
                <a:spcPts val="0"/>
              </a:spcBef>
              <a:spcAft>
                <a:spcPts val="600"/>
              </a:spcAft>
              <a:buClr>
                <a:srgbClr val="008558"/>
              </a:buClr>
            </a:pPr>
            <a:r>
              <a:rPr lang="en-US" sz="3100" dirty="0" smtClean="0">
                <a:latin typeface="Calibri Light" panose="020F0302020204030204" pitchFamily="34" charset="0"/>
                <a:cs typeface="Calibri Light" panose="020F0302020204030204" pitchFamily="34" charset="0"/>
              </a:rPr>
              <a:t>To the SITE</a:t>
            </a:r>
          </a:p>
          <a:p>
            <a:pPr marL="236538" indent="-236538">
              <a:spcBef>
                <a:spcPts val="0"/>
              </a:spcBef>
              <a:spcAft>
                <a:spcPts val="600"/>
              </a:spcAft>
              <a:buClr>
                <a:srgbClr val="008558"/>
              </a:buClr>
            </a:pPr>
            <a:r>
              <a:rPr lang="en-US" sz="3100" dirty="0" smtClean="0">
                <a:latin typeface="Calibri Light" panose="020F0302020204030204" pitchFamily="34" charset="0"/>
                <a:cs typeface="Calibri Light" panose="020F0302020204030204" pitchFamily="34" charset="0"/>
              </a:rPr>
              <a:t>To the COMMUNITY </a:t>
            </a:r>
          </a:p>
          <a:p>
            <a:pPr marL="236538" indent="-236538">
              <a:spcBef>
                <a:spcPts val="0"/>
              </a:spcBef>
              <a:spcAft>
                <a:spcPts val="600"/>
              </a:spcAft>
              <a:buClr>
                <a:srgbClr val="008558"/>
              </a:buClr>
            </a:pPr>
            <a:endParaRPr lang="en-US" sz="31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r>
              <a:rPr lang="en-US" sz="3600" b="1" u="sng" dirty="0" smtClean="0">
                <a:latin typeface="Calibri Light" panose="020F0302020204030204" pitchFamily="34" charset="0"/>
                <a:cs typeface="Calibri Light" panose="020F0302020204030204" pitchFamily="34" charset="0"/>
              </a:rPr>
              <a:t>The basics</a:t>
            </a:r>
          </a:p>
          <a:p>
            <a:pPr marL="236538" indent="-236538">
              <a:spcBef>
                <a:spcPts val="0"/>
              </a:spcBef>
              <a:spcAft>
                <a:spcPts val="600"/>
              </a:spcAft>
              <a:buClr>
                <a:srgbClr val="008558"/>
              </a:buClr>
            </a:pPr>
            <a:r>
              <a:rPr lang="en-US" sz="3100" dirty="0" smtClean="0">
                <a:latin typeface="Calibri Light" panose="020F0302020204030204" pitchFamily="34" charset="0"/>
                <a:cs typeface="Calibri Light" panose="020F0302020204030204" pitchFamily="34" charset="0"/>
              </a:rPr>
              <a:t>Takes place over the course of 3 to 4 weeks</a:t>
            </a:r>
          </a:p>
          <a:p>
            <a:pPr marL="236538" indent="-236538">
              <a:spcBef>
                <a:spcPts val="0"/>
              </a:spcBef>
              <a:spcAft>
                <a:spcPts val="600"/>
              </a:spcAft>
              <a:buClr>
                <a:srgbClr val="008558"/>
              </a:buClr>
            </a:pPr>
            <a:r>
              <a:rPr lang="en-US" sz="3100" dirty="0" smtClean="0">
                <a:latin typeface="Calibri Light" panose="020F0302020204030204" pitchFamily="34" charset="0"/>
                <a:cs typeface="Calibri Light" panose="020F0302020204030204" pitchFamily="34" charset="0"/>
              </a:rPr>
              <a:t>Includes both organizational and clinical trainings </a:t>
            </a:r>
          </a:p>
          <a:p>
            <a:pPr marL="236538" indent="-236538">
              <a:spcBef>
                <a:spcPts val="0"/>
              </a:spcBef>
              <a:spcAft>
                <a:spcPts val="600"/>
              </a:spcAft>
              <a:buClr>
                <a:srgbClr val="008558"/>
              </a:buClr>
            </a:pPr>
            <a:r>
              <a:rPr lang="en-US" sz="3100" dirty="0" smtClean="0">
                <a:latin typeface="Calibri Light" panose="020F0302020204030204" pitchFamily="34" charset="0"/>
                <a:cs typeface="Calibri Light" panose="020F0302020204030204" pitchFamily="34" charset="0"/>
              </a:rPr>
              <a:t>Completed in person at the service delivery site  </a:t>
            </a: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smtClean="0">
              <a:latin typeface="Calibri Light" panose="020F0302020204030204" pitchFamily="34" charset="0"/>
              <a:cs typeface="Calibri Light" panose="020F0302020204030204" pitchFamily="34" charset="0"/>
            </a:endParaRPr>
          </a:p>
          <a:p>
            <a:pPr marL="236538" indent="-236538">
              <a:spcBef>
                <a:spcPts val="0"/>
              </a:spcBef>
              <a:spcAft>
                <a:spcPts val="600"/>
              </a:spcAft>
              <a:buClr>
                <a:srgbClr val="008558"/>
              </a:buClr>
            </a:pPr>
            <a:endParaRPr lang="en-US" sz="3000" dirty="0">
              <a:latin typeface="Calibri Light" panose="020F0302020204030204" pitchFamily="34" charset="0"/>
              <a:cs typeface="Calibri Light" panose="020F0302020204030204" pitchFamily="34" charset="0"/>
            </a:endParaRPr>
          </a:p>
        </p:txBody>
      </p:sp>
      <p:pic>
        <p:nvPicPr>
          <p:cNvPr id="7" name="Picture 2" descr="S:\Nurse Practitioner Residency Program\2014-2015 NP Residents\Photos\Orientation\IMG_31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00" r="6897" b="19612"/>
          <a:stretch/>
        </p:blipFill>
        <p:spPr bwMode="auto">
          <a:xfrm>
            <a:off x="6235098" y="2598917"/>
            <a:ext cx="5620747" cy="3042653"/>
          </a:xfrm>
          <a:prstGeom prst="rect">
            <a:avLst/>
          </a:prstGeom>
          <a:noFill/>
          <a:ln>
            <a:solidFill>
              <a:srgbClr val="4E7E7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006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solidFill>
                  <a:srgbClr val="4E7E74"/>
                </a:solidFill>
                <a:latin typeface="Calibri Light" panose="020F0302020204030204"/>
              </a:rPr>
              <a:t>Employee Orientation</a:t>
            </a:r>
            <a:endParaRPr lang="en-US" dirty="0">
              <a:solidFill>
                <a:srgbClr val="4E7E74"/>
              </a:solidFill>
              <a:latin typeface="Calibri Light" panose="020F03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560321" y="2356681"/>
            <a:ext cx="5876574" cy="39001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Residents should go through your normal employee orientation that all new staff go through </a:t>
            </a:r>
          </a:p>
          <a:p>
            <a:pPr marL="236538"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Will cover organizational trainings, policies and procedures, technical training </a:t>
            </a:r>
          </a:p>
          <a:p>
            <a:pPr marL="236538"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Coordinate with your HR team to know what they cover in orientation – reduce any redundancies between program and employee orientation </a:t>
            </a:r>
          </a:p>
          <a:p>
            <a:pPr marL="236538"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Should include intensive EMR training  </a:t>
            </a: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2400" dirty="0">
              <a:latin typeface="Calibri Light" panose="020F0302020204030204" pitchFamily="34" charset="0"/>
              <a:cs typeface="Calibri Light" panose="020F0302020204030204" pitchFamily="34" charset="0"/>
            </a:endParaRPr>
          </a:p>
        </p:txBody>
      </p:sp>
      <p:pic>
        <p:nvPicPr>
          <p:cNvPr id="8" name="Picture 2" descr="S:\Nurse Practitioner Residency Program\2016-2017 NP Residents\photos\Orientation\IMG_7397.JPG"/>
          <p:cNvPicPr>
            <a:picLocks noChangeAspect="1" noChangeArrowheads="1"/>
          </p:cNvPicPr>
          <p:nvPr/>
        </p:nvPicPr>
        <p:blipFill rotWithShape="1">
          <a:blip r:embed="rId4">
            <a:extLst>
              <a:ext uri="{28A0092B-C50C-407E-A947-70E740481C1C}">
                <a14:useLocalDpi xmlns:a14="http://schemas.microsoft.com/office/drawing/2010/main" val="0"/>
              </a:ext>
            </a:extLst>
          </a:blip>
          <a:srcRect l="17587" t="17702" r="10267"/>
          <a:stretch/>
        </p:blipFill>
        <p:spPr bwMode="auto">
          <a:xfrm>
            <a:off x="6727658" y="2465291"/>
            <a:ext cx="5173579" cy="3187887"/>
          </a:xfrm>
          <a:prstGeom prst="rect">
            <a:avLst/>
          </a:prstGeom>
          <a:noFill/>
          <a:ln>
            <a:solidFill>
              <a:srgbClr val="4E7E7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294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740166"/>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solidFill>
                  <a:srgbClr val="4E7E74"/>
                </a:solidFill>
                <a:latin typeface="Calibri Light" panose="020F0302020204030204"/>
              </a:rPr>
              <a:t>Site Orientation</a:t>
            </a:r>
            <a:endParaRPr lang="en-US" dirty="0">
              <a:solidFill>
                <a:srgbClr val="4E7E74"/>
              </a:solidFill>
              <a:latin typeface="Calibri Light" panose="020F03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7" name="Content Placeholder 3">
            <a:extLst>
              <a:ext uri="{FF2B5EF4-FFF2-40B4-BE49-F238E27FC236}">
                <a16:creationId xmlns:a16="http://schemas.microsoft.com/office/drawing/2014/main" id="{5E4702C2-A368-9E43-A250-6A0426674F2B}"/>
              </a:ext>
            </a:extLst>
          </p:cNvPr>
          <p:cNvSpPr txBox="1">
            <a:spLocks/>
          </p:cNvSpPr>
          <p:nvPr/>
        </p:nvSpPr>
        <p:spPr>
          <a:xfrm>
            <a:off x="560320" y="2502518"/>
            <a:ext cx="5261811" cy="41375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1200"/>
              </a:spcAft>
              <a:buClr>
                <a:srgbClr val="008558"/>
              </a:buClr>
              <a:buNone/>
            </a:pPr>
            <a:r>
              <a:rPr lang="en-US" sz="2800" b="1" dirty="0">
                <a:latin typeface="Calibri Light" panose="020F0302020204030204" pitchFamily="34" charset="0"/>
                <a:cs typeface="Calibri Light" panose="020F0302020204030204" pitchFamily="34" charset="0"/>
              </a:rPr>
              <a:t>Shadowing all positions on staff</a:t>
            </a:r>
          </a:p>
          <a:p>
            <a:pPr lvl="1" indent="-342900">
              <a:lnSpc>
                <a:spcPct val="90000"/>
              </a:lnSpc>
              <a:spcBef>
                <a:spcPts val="0"/>
              </a:spcBef>
              <a:spcAft>
                <a:spcPts val="1200"/>
              </a:spcAft>
              <a:buClr>
                <a:srgbClr val="008558"/>
              </a:buClr>
              <a:buFont typeface="Wingdings" panose="05000000000000000000" pitchFamily="2" charset="2"/>
              <a:buChar char="v"/>
            </a:pPr>
            <a:r>
              <a:rPr lang="en-US" sz="2600" dirty="0">
                <a:latin typeface="Calibri Light" panose="020F0302020204030204" pitchFamily="34" charset="0"/>
                <a:cs typeface="Calibri Light" panose="020F0302020204030204" pitchFamily="34" charset="0"/>
              </a:rPr>
              <a:t>Front desk staff </a:t>
            </a:r>
          </a:p>
          <a:p>
            <a:pPr lvl="1" indent="-342900">
              <a:lnSpc>
                <a:spcPct val="90000"/>
              </a:lnSpc>
              <a:spcBef>
                <a:spcPts val="0"/>
              </a:spcBef>
              <a:spcAft>
                <a:spcPts val="1200"/>
              </a:spcAft>
              <a:buClr>
                <a:srgbClr val="008558"/>
              </a:buClr>
              <a:buFont typeface="Wingdings" panose="05000000000000000000" pitchFamily="2" charset="2"/>
              <a:buChar char="v"/>
            </a:pPr>
            <a:r>
              <a:rPr lang="en-US" sz="2600" dirty="0">
                <a:latin typeface="Calibri Light" panose="020F0302020204030204" pitchFamily="34" charset="0"/>
                <a:cs typeface="Calibri Light" panose="020F0302020204030204" pitchFamily="34" charset="0"/>
              </a:rPr>
              <a:t>Nurse, Medical Assistant, PCP</a:t>
            </a:r>
          </a:p>
          <a:p>
            <a:pPr lvl="1" indent="-342900">
              <a:lnSpc>
                <a:spcPct val="90000"/>
              </a:lnSpc>
              <a:spcBef>
                <a:spcPts val="0"/>
              </a:spcBef>
              <a:spcAft>
                <a:spcPts val="1200"/>
              </a:spcAft>
              <a:buClr>
                <a:srgbClr val="008558"/>
              </a:buClr>
              <a:buFont typeface="Wingdings" panose="05000000000000000000" pitchFamily="2" charset="2"/>
              <a:buChar char="v"/>
            </a:pPr>
            <a:r>
              <a:rPr lang="en-US" sz="2600" dirty="0">
                <a:latin typeface="Calibri Light" panose="020F0302020204030204" pitchFamily="34" charset="0"/>
                <a:cs typeface="Calibri Light" panose="020F0302020204030204" pitchFamily="34" charset="0"/>
              </a:rPr>
              <a:t>Behavioral Health</a:t>
            </a:r>
          </a:p>
          <a:p>
            <a:pPr lvl="1" indent="-342900">
              <a:lnSpc>
                <a:spcPct val="90000"/>
              </a:lnSpc>
              <a:spcBef>
                <a:spcPts val="0"/>
              </a:spcBef>
              <a:spcAft>
                <a:spcPts val="1200"/>
              </a:spcAft>
              <a:buClr>
                <a:srgbClr val="008558"/>
              </a:buClr>
              <a:buFont typeface="Wingdings" panose="05000000000000000000" pitchFamily="2" charset="2"/>
              <a:buChar char="v"/>
            </a:pPr>
            <a:r>
              <a:rPr lang="en-US" sz="2600" dirty="0">
                <a:latin typeface="Calibri Light" panose="020F0302020204030204" pitchFamily="34" charset="0"/>
                <a:cs typeface="Calibri Light" panose="020F0302020204030204" pitchFamily="34" charset="0"/>
              </a:rPr>
              <a:t>Dental</a:t>
            </a:r>
          </a:p>
          <a:p>
            <a:pPr lvl="1" indent="-342900">
              <a:lnSpc>
                <a:spcPct val="90000"/>
              </a:lnSpc>
              <a:spcBef>
                <a:spcPts val="0"/>
              </a:spcBef>
              <a:spcAft>
                <a:spcPts val="1200"/>
              </a:spcAft>
              <a:buClr>
                <a:srgbClr val="008558"/>
              </a:buClr>
              <a:buFont typeface="Wingdings" panose="05000000000000000000" pitchFamily="2" charset="2"/>
              <a:buChar char="v"/>
            </a:pPr>
            <a:r>
              <a:rPr lang="en-US" sz="2600" dirty="0">
                <a:latin typeface="Calibri Light" panose="020F0302020204030204" pitchFamily="34" charset="0"/>
                <a:cs typeface="Calibri Light" panose="020F0302020204030204" pitchFamily="34" charset="0"/>
              </a:rPr>
              <a:t>Other services: nutritionist, pharmacist, diabetes educator lactation consultant</a:t>
            </a:r>
          </a:p>
          <a:p>
            <a:pPr marL="636588" lvl="1"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1200"/>
              </a:spcAft>
              <a:buClr>
                <a:srgbClr val="008558"/>
              </a:buClr>
            </a:pPr>
            <a:endParaRPr lang="en-US" sz="2400" dirty="0">
              <a:latin typeface="Calibri Light" panose="020F0302020204030204" pitchFamily="34" charset="0"/>
              <a:cs typeface="Calibri Light" panose="020F030202020403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290" y="1445759"/>
            <a:ext cx="3162874" cy="2216486"/>
          </a:xfrm>
          <a:prstGeom prst="round2DiagRect">
            <a:avLst>
              <a:gd name="adj1" fmla="val 16667"/>
              <a:gd name="adj2" fmla="val 0"/>
            </a:avLst>
          </a:prstGeom>
          <a:ln w="57150" cap="sq" cmpd="sng">
            <a:solidFill>
              <a:srgbClr val="4E7E74"/>
            </a:solidFill>
            <a:miter lim="800000"/>
          </a:ln>
          <a:effectLst/>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34016" y="3956652"/>
            <a:ext cx="4144465" cy="2164793"/>
          </a:xfrm>
          <a:prstGeom prst="round2DiagRect">
            <a:avLst>
              <a:gd name="adj1" fmla="val 16667"/>
              <a:gd name="adj2" fmla="val 0"/>
            </a:avLst>
          </a:prstGeom>
          <a:ln w="57150" cap="sq" cmpd="sng">
            <a:solidFill>
              <a:srgbClr val="4E7E74"/>
            </a:solidFill>
            <a:miter lim="800000"/>
          </a:ln>
          <a:effectLst/>
        </p:spPr>
      </p:pic>
    </p:spTree>
    <p:extLst>
      <p:ext uri="{BB962C8B-B14F-4D97-AF65-F5344CB8AC3E}">
        <p14:creationId xmlns:p14="http://schemas.microsoft.com/office/powerpoint/2010/main" val="1264723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solidFill>
                  <a:srgbClr val="4E7E74"/>
                </a:solidFill>
                <a:latin typeface="Calibri Light" panose="020F0302020204030204"/>
              </a:rPr>
              <a:t>Community Orientation</a:t>
            </a:r>
            <a:endParaRPr lang="en-US" dirty="0">
              <a:solidFill>
                <a:srgbClr val="4E7E74"/>
              </a:solidFill>
              <a:latin typeface="Calibri Light" panose="020F03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560320" y="2356680"/>
            <a:ext cx="5876575" cy="402181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indent="-236538">
              <a:lnSpc>
                <a:spcPct val="90000"/>
              </a:lnSpc>
              <a:spcBef>
                <a:spcPts val="0"/>
              </a:spcBef>
              <a:spcAft>
                <a:spcPts val="3600"/>
              </a:spcAft>
              <a:buClr>
                <a:srgbClr val="4E7E74"/>
              </a:buClr>
            </a:pPr>
            <a:r>
              <a:rPr lang="en-US" sz="2400" dirty="0">
                <a:latin typeface="Calibri Light" panose="020F0302020204030204" pitchFamily="34" charset="0"/>
                <a:cs typeface="Calibri Light" panose="020F0302020204030204" pitchFamily="34" charset="0"/>
              </a:rPr>
              <a:t>Introduction to UDS data </a:t>
            </a:r>
          </a:p>
          <a:p>
            <a:pPr marL="236538" indent="-236538">
              <a:lnSpc>
                <a:spcPct val="90000"/>
              </a:lnSpc>
              <a:spcBef>
                <a:spcPts val="0"/>
              </a:spcBef>
              <a:spcAft>
                <a:spcPts val="3600"/>
              </a:spcAft>
              <a:buClr>
                <a:srgbClr val="4E7E74"/>
              </a:buClr>
            </a:pPr>
            <a:r>
              <a:rPr lang="en-US" sz="2400" dirty="0">
                <a:latin typeface="Calibri Light" panose="020F0302020204030204" pitchFamily="34" charset="0"/>
                <a:cs typeface="Calibri Light" panose="020F0302020204030204" pitchFamily="34" charset="0"/>
              </a:rPr>
              <a:t>Community Tours – meetings with community leaders and key stakeholders </a:t>
            </a:r>
          </a:p>
          <a:p>
            <a:pPr marL="236538" indent="-236538">
              <a:lnSpc>
                <a:spcPct val="90000"/>
              </a:lnSpc>
              <a:spcBef>
                <a:spcPts val="0"/>
              </a:spcBef>
              <a:spcAft>
                <a:spcPts val="3600"/>
              </a:spcAft>
              <a:buClr>
                <a:srgbClr val="4E7E74"/>
              </a:buClr>
            </a:pPr>
            <a:r>
              <a:rPr lang="en-US" sz="2400" dirty="0">
                <a:latin typeface="Calibri Light" panose="020F0302020204030204" pitchFamily="34" charset="0"/>
                <a:cs typeface="Calibri Light" panose="020F0302020204030204" pitchFamily="34" charset="0"/>
              </a:rPr>
              <a:t>Community Immersion Excursion – walking tour of community </a:t>
            </a:r>
          </a:p>
          <a:p>
            <a:pPr marL="236538" indent="-236538">
              <a:lnSpc>
                <a:spcPct val="90000"/>
              </a:lnSpc>
              <a:spcBef>
                <a:spcPts val="0"/>
              </a:spcBef>
              <a:spcAft>
                <a:spcPts val="3600"/>
              </a:spcAft>
              <a:buClr>
                <a:srgbClr val="4E7E74"/>
              </a:buClr>
            </a:pPr>
            <a:r>
              <a:rPr lang="en-US" sz="2400" dirty="0">
                <a:latin typeface="Calibri Light" panose="020F0302020204030204" pitchFamily="34" charset="0"/>
                <a:cs typeface="Calibri Light" panose="020F0302020204030204" pitchFamily="34" charset="0"/>
              </a:rPr>
              <a:t>Community Event </a:t>
            </a:r>
          </a:p>
        </p:txBody>
      </p:sp>
      <p:pic>
        <p:nvPicPr>
          <p:cNvPr id="8" name="Picture 2" descr="S:\Nurse Practitioner Residency Program\2016-2017 NP Residents\photos\Orientation\IMG_7397.JPG"/>
          <p:cNvPicPr>
            <a:picLocks noChangeAspect="1" noChangeArrowheads="1"/>
          </p:cNvPicPr>
          <p:nvPr/>
        </p:nvPicPr>
        <p:blipFill rotWithShape="1">
          <a:blip r:embed="rId4">
            <a:extLst>
              <a:ext uri="{28A0092B-C50C-407E-A947-70E740481C1C}">
                <a14:useLocalDpi xmlns:a14="http://schemas.microsoft.com/office/drawing/2010/main" val="0"/>
              </a:ext>
            </a:extLst>
          </a:blip>
          <a:srcRect l="17587" t="17702" r="10267"/>
          <a:stretch/>
        </p:blipFill>
        <p:spPr bwMode="auto">
          <a:xfrm>
            <a:off x="6727658" y="2773644"/>
            <a:ext cx="5173579" cy="3187887"/>
          </a:xfrm>
          <a:prstGeom prst="rect">
            <a:avLst/>
          </a:prstGeom>
          <a:noFill/>
          <a:ln>
            <a:solidFill>
              <a:srgbClr val="4E7E7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558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7779A16-415A-9145-B181-90C7EE2C2DF1}"/>
              </a:ext>
            </a:extLst>
          </p:cNvPr>
          <p:cNvSpPr txBox="1">
            <a:spLocks/>
          </p:cNvSpPr>
          <p:nvPr/>
        </p:nvSpPr>
        <p:spPr>
          <a:xfrm>
            <a:off x="0" y="2704571"/>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lvl="0">
              <a:defRPr/>
            </a:pPr>
            <a:r>
              <a:rPr lang="en-US" sz="4400" spc="-30" dirty="0" smtClean="0">
                <a:solidFill>
                  <a:srgbClr val="4E7E74"/>
                </a:solidFill>
                <a:latin typeface="Calibri Light" panose="020F0302020204030204"/>
                <a:cs typeface="Calibri" panose="020F0502020204030204" pitchFamily="34" charset="0"/>
              </a:rPr>
              <a:t>Graduation</a:t>
            </a:r>
            <a:endParaRPr lang="en-US" sz="4400" spc="-30" dirty="0">
              <a:solidFill>
                <a:srgbClr val="4E7E74"/>
              </a:solidFill>
              <a:latin typeface="Calibri Light" panose="020F0302020204030204"/>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970195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solidFill>
                  <a:srgbClr val="4E7E74"/>
                </a:solidFill>
                <a:latin typeface="Calibri Light" panose="020F0302020204030204"/>
              </a:rPr>
              <a:t>Graduation Planning Overview</a:t>
            </a:r>
            <a:endParaRPr lang="en-US" dirty="0">
              <a:solidFill>
                <a:srgbClr val="4E7E74"/>
              </a:solidFill>
              <a:latin typeface="Calibri Light" panose="020F03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416" y="4391319"/>
            <a:ext cx="3289696" cy="2283394"/>
          </a:xfrm>
          <a:prstGeom prst="rect">
            <a:avLst/>
          </a:prstGeom>
          <a:ln>
            <a:solidFill>
              <a:srgbClr val="4E7E74"/>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7048" y="2465291"/>
            <a:ext cx="3498102" cy="2352450"/>
          </a:xfrm>
          <a:prstGeom prst="rect">
            <a:avLst/>
          </a:prstGeom>
          <a:ln>
            <a:solidFill>
              <a:srgbClr val="4E7E74"/>
            </a:solidFill>
          </a:ln>
        </p:spPr>
      </p:pic>
      <p:sp>
        <p:nvSpPr>
          <p:cNvPr id="9" name="Content Placeholder 3">
            <a:extLst>
              <a:ext uri="{FF2B5EF4-FFF2-40B4-BE49-F238E27FC236}">
                <a16:creationId xmlns:a16="http://schemas.microsoft.com/office/drawing/2014/main" id="{5E4702C2-A368-9E43-A250-6A0426674F2B}"/>
              </a:ext>
            </a:extLst>
          </p:cNvPr>
          <p:cNvSpPr txBox="1">
            <a:spLocks/>
          </p:cNvSpPr>
          <p:nvPr/>
        </p:nvSpPr>
        <p:spPr>
          <a:xfrm>
            <a:off x="560320" y="2465291"/>
            <a:ext cx="5505943" cy="405330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3000"/>
              </a:spcAft>
              <a:buClr>
                <a:srgbClr val="008558"/>
              </a:buClr>
              <a:buFont typeface="Wingdings" panose="05000000000000000000" pitchFamily="2" charset="2"/>
              <a:buChar char="Ø"/>
            </a:pPr>
            <a:r>
              <a:rPr lang="en-US" sz="3000" dirty="0">
                <a:latin typeface="Calibri Light" panose="020F0302020204030204" pitchFamily="34" charset="0"/>
                <a:cs typeface="Calibri Light" panose="020F0302020204030204" pitchFamily="34" charset="0"/>
              </a:rPr>
              <a:t>Start planning early</a:t>
            </a:r>
          </a:p>
          <a:p>
            <a:pPr>
              <a:lnSpc>
                <a:spcPct val="90000"/>
              </a:lnSpc>
              <a:spcBef>
                <a:spcPts val="0"/>
              </a:spcBef>
              <a:spcAft>
                <a:spcPts val="3000"/>
              </a:spcAft>
              <a:buClr>
                <a:srgbClr val="008558"/>
              </a:buClr>
              <a:buFont typeface="Wingdings" panose="05000000000000000000" pitchFamily="2" charset="2"/>
              <a:buChar char="Ø"/>
            </a:pPr>
            <a:r>
              <a:rPr lang="en-US" sz="3000" dirty="0">
                <a:latin typeface="Calibri Light" panose="020F0302020204030204" pitchFamily="34" charset="0"/>
                <a:cs typeface="Calibri Light" panose="020F0302020204030204" pitchFamily="34" charset="0"/>
              </a:rPr>
              <a:t>Assemble a team</a:t>
            </a:r>
          </a:p>
          <a:p>
            <a:pPr>
              <a:lnSpc>
                <a:spcPct val="90000"/>
              </a:lnSpc>
              <a:spcBef>
                <a:spcPts val="0"/>
              </a:spcBef>
              <a:spcAft>
                <a:spcPts val="3000"/>
              </a:spcAft>
              <a:buClr>
                <a:srgbClr val="008558"/>
              </a:buClr>
              <a:buFont typeface="Wingdings" panose="05000000000000000000" pitchFamily="2" charset="2"/>
              <a:buChar char="Ø"/>
            </a:pPr>
            <a:r>
              <a:rPr lang="en-US" sz="3000" dirty="0">
                <a:latin typeface="Calibri Light" panose="020F0302020204030204" pitchFamily="34" charset="0"/>
                <a:cs typeface="Calibri Light" panose="020F0302020204030204" pitchFamily="34" charset="0"/>
              </a:rPr>
              <a:t>Create a task list with timeline</a:t>
            </a:r>
          </a:p>
          <a:p>
            <a:pPr>
              <a:lnSpc>
                <a:spcPct val="90000"/>
              </a:lnSpc>
              <a:spcBef>
                <a:spcPts val="0"/>
              </a:spcBef>
              <a:spcAft>
                <a:spcPts val="3000"/>
              </a:spcAft>
              <a:buClr>
                <a:srgbClr val="008558"/>
              </a:buClr>
              <a:buFont typeface="Wingdings" panose="05000000000000000000" pitchFamily="2" charset="2"/>
              <a:buChar char="Ø"/>
            </a:pPr>
            <a:r>
              <a:rPr lang="en-US" sz="3000" dirty="0">
                <a:latin typeface="Calibri Light" panose="020F0302020204030204" pitchFamily="34" charset="0"/>
                <a:cs typeface="Calibri Light" panose="020F0302020204030204" pitchFamily="34" charset="0"/>
              </a:rPr>
              <a:t>Document </a:t>
            </a:r>
            <a:r>
              <a:rPr lang="en-US" sz="3000" dirty="0" smtClean="0">
                <a:latin typeface="Calibri Light" panose="020F0302020204030204" pitchFamily="34" charset="0"/>
                <a:cs typeface="Calibri Light" panose="020F0302020204030204" pitchFamily="34" charset="0"/>
              </a:rPr>
              <a:t>everything</a:t>
            </a:r>
            <a:endParaRPr lang="en-US" sz="3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77801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8992"/>
            <a:ext cx="9906000" cy="965200"/>
          </a:xfrm>
        </p:spPr>
        <p:txBody>
          <a:bodyPr anchor="ctr"/>
          <a:lstStyle/>
          <a:p>
            <a:pPr algn="ctr"/>
            <a:r>
              <a:rPr lang="en-US" b="1" dirty="0">
                <a:latin typeface="Calibri Light" panose="020F0302020204030204" pitchFamily="34" charset="0"/>
                <a:cs typeface="Calibri Light" panose="020F0302020204030204" pitchFamily="34" charset="0"/>
              </a:rPr>
              <a:t>Learning Collaborative Faculty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5" name="Content Placeholder 2"/>
          <p:cNvSpPr>
            <a:spLocks noGrp="1"/>
          </p:cNvSpPr>
          <p:nvPr/>
        </p:nvSpPr>
        <p:spPr>
          <a:xfrm>
            <a:off x="1024812" y="2634192"/>
            <a:ext cx="5527905" cy="3862454"/>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Margaret </a:t>
            </a: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Flinter,  APRN, PhD, FAAN</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Co-PI</a:t>
            </a: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NTTAP</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CHCI’s Senior </a:t>
            </a: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Vice President/Clinical </a:t>
            </a: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Director</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Founder of America’s first nurse practitioner residency program </a:t>
            </a:r>
          </a:p>
          <a:p>
            <a:pPr marL="5715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Kerry </a:t>
            </a: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Bamrick, MBA</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Executive Director, </a:t>
            </a: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Consortium for Advanced Practice Providers</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Coach Mentor</a:t>
            </a:r>
            <a:endPar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Charise Corsino, MA</a:t>
            </a:r>
            <a:endPar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Program Director, </a:t>
            </a: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CHCI Postgraduate NP </a:t>
            </a: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Residency </a:t>
            </a: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 </a:t>
            </a:r>
            <a:r>
              <a:rPr kumimoji="0" lang="en-US" sz="29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9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Coach Mentor</a:t>
            </a:r>
          </a:p>
        </p:txBody>
      </p:sp>
      <p:sp>
        <p:nvSpPr>
          <p:cNvPr id="6" name="Content Placeholder 2"/>
          <p:cNvSpPr txBox="1">
            <a:spLocks/>
          </p:cNvSpPr>
          <p:nvPr/>
        </p:nvSpPr>
        <p:spPr>
          <a:xfrm>
            <a:off x="6779279" y="2634192"/>
            <a:ext cx="4151533" cy="3602130"/>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Amanda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Schiessl, MPP</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Chief of Staff, MWHS   </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Co-PI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&amp; </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Project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Director, NTTAP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Meaghan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Angers</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Senior Program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Manager, NTTAP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Bianca Flowers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 Manager, NTTAP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5558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49048"/>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algn="ctr"/>
            <a:r>
              <a:rPr lang="en-US" dirty="0" smtClean="0">
                <a:solidFill>
                  <a:srgbClr val="4E7E74"/>
                </a:solidFill>
                <a:latin typeface="Calibri Light" panose="020F0302020204030204" pitchFamily="34" charset="0"/>
                <a:cs typeface="Calibri Light" panose="020F0302020204030204" pitchFamily="34" charset="0"/>
              </a:rPr>
              <a:t>Graduation Planning Considerations</a:t>
            </a:r>
            <a:endParaRPr lang="en-US" dirty="0">
              <a:solidFill>
                <a:srgbClr val="4E7E74"/>
              </a:solidFill>
              <a:latin typeface="Calibri Light" panose="020F0302020204030204" pitchFamily="34"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09600" y="2311400"/>
            <a:ext cx="10972800" cy="39454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1200"/>
              </a:spcAft>
              <a:buClr>
                <a:srgbClr val="008558"/>
              </a:buClr>
              <a:buNone/>
            </a:pPr>
            <a:r>
              <a:rPr lang="en-US" sz="3000" b="1" u="sng" dirty="0">
                <a:latin typeface="Calibri Light" panose="020F0302020204030204" pitchFamily="34" charset="0"/>
                <a:cs typeface="Calibri Light" panose="020F0302020204030204" pitchFamily="34" charset="0"/>
              </a:rPr>
              <a:t>3-4 Month Check-list</a:t>
            </a:r>
          </a:p>
          <a:p>
            <a:pPr marL="236538" indent="-236538">
              <a:lnSpc>
                <a:spcPct val="90000"/>
              </a:lnSpc>
              <a:spcBef>
                <a:spcPts val="0"/>
              </a:spcBef>
              <a:spcAft>
                <a:spcPts val="600"/>
              </a:spcAft>
              <a:buClr>
                <a:srgbClr val="008558"/>
              </a:buClr>
            </a:pPr>
            <a:r>
              <a:rPr lang="en-US" sz="2400" dirty="0">
                <a:latin typeface="Calibri Light" panose="020F0302020204030204" pitchFamily="34" charset="0"/>
                <a:cs typeface="Calibri Light" panose="020F0302020204030204" pitchFamily="34" charset="0"/>
              </a:rPr>
              <a:t>  </a:t>
            </a:r>
            <a:r>
              <a:rPr lang="en-US" sz="2800" dirty="0">
                <a:latin typeface="Calibri Light" panose="020F0302020204030204" pitchFamily="34" charset="0"/>
                <a:cs typeface="Calibri Light" panose="020F0302020204030204" pitchFamily="34" charset="0"/>
              </a:rPr>
              <a:t>Set a date and time</a:t>
            </a:r>
          </a:p>
          <a:p>
            <a:pPr marL="236538" indent="-236538">
              <a:lnSpc>
                <a:spcPct val="90000"/>
              </a:lnSpc>
              <a:spcBef>
                <a:spcPts val="0"/>
              </a:spcBef>
              <a:spcAft>
                <a:spcPts val="600"/>
              </a:spcAft>
              <a:buClr>
                <a:srgbClr val="008558"/>
              </a:buClr>
            </a:pPr>
            <a:r>
              <a:rPr lang="en-US" sz="2800" dirty="0">
                <a:latin typeface="Calibri Light" panose="020F0302020204030204" pitchFamily="34" charset="0"/>
                <a:cs typeface="Calibri Light" panose="020F0302020204030204" pitchFamily="34" charset="0"/>
              </a:rPr>
              <a:t>  Send Save-the-Date</a:t>
            </a:r>
          </a:p>
          <a:p>
            <a:pPr marL="236538" indent="-236538">
              <a:lnSpc>
                <a:spcPct val="90000"/>
              </a:lnSpc>
              <a:spcBef>
                <a:spcPts val="0"/>
              </a:spcBef>
              <a:spcAft>
                <a:spcPts val="600"/>
              </a:spcAft>
              <a:buClr>
                <a:srgbClr val="008558"/>
              </a:buClr>
            </a:pPr>
            <a:r>
              <a:rPr lang="en-US" sz="2800" dirty="0">
                <a:latin typeface="Calibri Light" panose="020F0302020204030204" pitchFamily="34" charset="0"/>
                <a:cs typeface="Calibri Light" panose="020F0302020204030204" pitchFamily="34" charset="0"/>
              </a:rPr>
              <a:t>  Budget</a:t>
            </a:r>
          </a:p>
          <a:p>
            <a:pPr marL="236538" indent="-236538">
              <a:lnSpc>
                <a:spcPct val="90000"/>
              </a:lnSpc>
              <a:spcBef>
                <a:spcPts val="0"/>
              </a:spcBef>
              <a:spcAft>
                <a:spcPts val="600"/>
              </a:spcAft>
              <a:buClr>
                <a:srgbClr val="008558"/>
              </a:buClr>
            </a:pPr>
            <a:r>
              <a:rPr lang="en-US" sz="2800" dirty="0">
                <a:latin typeface="Calibri Light" panose="020F0302020204030204" pitchFamily="34" charset="0"/>
                <a:cs typeface="Calibri Light" panose="020F0302020204030204" pitchFamily="34" charset="0"/>
              </a:rPr>
              <a:t>  Venue</a:t>
            </a:r>
          </a:p>
          <a:p>
            <a:pPr marL="236538" indent="-236538">
              <a:lnSpc>
                <a:spcPct val="90000"/>
              </a:lnSpc>
              <a:spcBef>
                <a:spcPts val="0"/>
              </a:spcBef>
              <a:spcAft>
                <a:spcPts val="600"/>
              </a:spcAft>
              <a:buClr>
                <a:srgbClr val="008558"/>
              </a:buClr>
            </a:pPr>
            <a:r>
              <a:rPr lang="en-US" sz="2800" dirty="0">
                <a:latin typeface="Calibri Light" panose="020F0302020204030204" pitchFamily="34" charset="0"/>
                <a:cs typeface="Calibri Light" panose="020F0302020204030204" pitchFamily="34" charset="0"/>
              </a:rPr>
              <a:t>  Guest List</a:t>
            </a:r>
          </a:p>
          <a:p>
            <a:pPr marL="236538" indent="-236538">
              <a:lnSpc>
                <a:spcPct val="90000"/>
              </a:lnSpc>
              <a:spcBef>
                <a:spcPts val="0"/>
              </a:spcBef>
              <a:spcAft>
                <a:spcPts val="600"/>
              </a:spcAft>
              <a:buClr>
                <a:srgbClr val="008558"/>
              </a:buClr>
            </a:pPr>
            <a:r>
              <a:rPr lang="en-US" sz="2800" dirty="0">
                <a:latin typeface="Calibri Light" panose="020F0302020204030204" pitchFamily="34" charset="0"/>
                <a:cs typeface="Calibri Light" panose="020F0302020204030204" pitchFamily="34" charset="0"/>
              </a:rPr>
              <a:t>  Food</a:t>
            </a:r>
          </a:p>
          <a:p>
            <a:pPr marL="236538" indent="-236538">
              <a:lnSpc>
                <a:spcPct val="90000"/>
              </a:lnSpc>
              <a:spcBef>
                <a:spcPts val="0"/>
              </a:spcBef>
              <a:spcAft>
                <a:spcPts val="600"/>
              </a:spcAft>
              <a:buClr>
                <a:srgbClr val="008558"/>
              </a:buClr>
            </a:pPr>
            <a:r>
              <a:rPr lang="en-US" sz="2800" dirty="0">
                <a:latin typeface="Calibri Light" panose="020F0302020204030204" pitchFamily="34" charset="0"/>
                <a:cs typeface="Calibri Light" panose="020F0302020204030204" pitchFamily="34" charset="0"/>
              </a:rPr>
              <a:t>  Begin thinking about Program &amp; Gift</a:t>
            </a:r>
          </a:p>
          <a:p>
            <a:pPr marL="236538" indent="-236538">
              <a:lnSpc>
                <a:spcPct val="90000"/>
              </a:lnSpc>
              <a:spcBef>
                <a:spcPts val="0"/>
              </a:spcBef>
              <a:spcAft>
                <a:spcPts val="600"/>
              </a:spcAft>
              <a:buClr>
                <a:srgbClr val="008558"/>
              </a:buClr>
            </a:pPr>
            <a:endParaRPr lang="en-US" sz="2800" dirty="0">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495" y="2484743"/>
            <a:ext cx="4916905" cy="3598779"/>
          </a:xfrm>
          <a:prstGeom prst="rect">
            <a:avLst/>
          </a:prstGeom>
          <a:ln>
            <a:solidFill>
              <a:srgbClr val="4E7E74"/>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156171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5E4702C2-A368-9E43-A250-6A0426674F2B}"/>
              </a:ext>
            </a:extLst>
          </p:cNvPr>
          <p:cNvSpPr txBox="1">
            <a:spLocks/>
          </p:cNvSpPr>
          <p:nvPr/>
        </p:nvSpPr>
        <p:spPr>
          <a:xfrm>
            <a:off x="678873" y="1895764"/>
            <a:ext cx="10972800" cy="394546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08558"/>
              </a:buClr>
              <a:buFont typeface="Arial" panose="020B0604020202020204" pitchFamily="34" charset="0"/>
              <a:buNone/>
            </a:pPr>
            <a:r>
              <a:rPr lang="en-US" sz="3000" b="1" u="sng" dirty="0" smtClean="0">
                <a:latin typeface="Calibri Light" panose="020F0302020204030204" pitchFamily="34" charset="0"/>
                <a:cs typeface="Calibri Light" panose="020F0302020204030204" pitchFamily="34" charset="0"/>
              </a:rPr>
              <a:t>6 - 8 Week Check-List</a:t>
            </a:r>
          </a:p>
          <a:p>
            <a:pPr>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  Collect RSVPs </a:t>
            </a:r>
          </a:p>
          <a:p>
            <a:pPr>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  Continue working on Program </a:t>
            </a:r>
          </a:p>
          <a:p>
            <a:pPr marL="0" indent="0">
              <a:spcBef>
                <a:spcPts val="0"/>
              </a:spcBef>
              <a:spcAft>
                <a:spcPts val="600"/>
              </a:spcAft>
              <a:buClr>
                <a:srgbClr val="008558"/>
              </a:buClr>
              <a:buFont typeface="Arial" panose="020B0604020202020204" pitchFamily="34" charset="0"/>
              <a:buNone/>
            </a:pPr>
            <a:r>
              <a:rPr lang="en-US" sz="3000" dirty="0" smtClean="0">
                <a:latin typeface="Calibri Light" panose="020F0302020204030204" pitchFamily="34" charset="0"/>
                <a:cs typeface="Calibri Light" panose="020F0302020204030204" pitchFamily="34" charset="0"/>
              </a:rPr>
              <a:t> </a:t>
            </a:r>
          </a:p>
          <a:p>
            <a:pPr marL="0" indent="0">
              <a:spcBef>
                <a:spcPts val="0"/>
              </a:spcBef>
              <a:spcAft>
                <a:spcPts val="600"/>
              </a:spcAft>
              <a:buClr>
                <a:srgbClr val="008558"/>
              </a:buClr>
              <a:buFont typeface="Arial" panose="020B0604020202020204" pitchFamily="34" charset="0"/>
              <a:buNone/>
            </a:pPr>
            <a:r>
              <a:rPr lang="en-US" sz="3000" b="1" u="sng" dirty="0" smtClean="0">
                <a:latin typeface="Calibri Light" panose="020F0302020204030204" pitchFamily="34" charset="0"/>
                <a:cs typeface="Calibri Light" panose="020F0302020204030204" pitchFamily="34" charset="0"/>
              </a:rPr>
              <a:t>1-2 Week Check-List</a:t>
            </a:r>
          </a:p>
          <a:p>
            <a:pPr>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  Confirm with all vendors/contributors (caterer, 	photographer, venue)</a:t>
            </a:r>
          </a:p>
          <a:p>
            <a:pPr>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  Send reminders to all guests</a:t>
            </a:r>
          </a:p>
          <a:p>
            <a:pPr>
              <a:spcBef>
                <a:spcPts val="0"/>
              </a:spcBef>
              <a:spcAft>
                <a:spcPts val="600"/>
              </a:spcAft>
              <a:buClr>
                <a:srgbClr val="008558"/>
              </a:buClr>
            </a:pPr>
            <a:r>
              <a:rPr lang="en-US" sz="3000" dirty="0" smtClean="0">
                <a:latin typeface="Calibri Light" panose="020F0302020204030204" pitchFamily="34" charset="0"/>
                <a:cs typeface="Calibri Light" panose="020F0302020204030204" pitchFamily="34" charset="0"/>
              </a:rPr>
              <a:t>  Finalize program/event briefing  and confirm with all contributors</a:t>
            </a:r>
          </a:p>
          <a:p>
            <a:pPr marL="0" indent="0">
              <a:spcBef>
                <a:spcPts val="0"/>
              </a:spcBef>
              <a:spcAft>
                <a:spcPts val="600"/>
              </a:spcAft>
              <a:buClr>
                <a:srgbClr val="008558"/>
              </a:buClr>
              <a:buFont typeface="Arial" panose="020B0604020202020204" pitchFamily="34" charset="0"/>
              <a:buNone/>
            </a:pPr>
            <a:endParaRPr lang="en-US" sz="3000" dirty="0" smtClean="0">
              <a:latin typeface="Calibri Light" panose="020F0302020204030204" pitchFamily="34" charset="0"/>
              <a:cs typeface="Calibri Light" panose="020F0302020204030204" pitchFamily="34" charset="0"/>
            </a:endParaRPr>
          </a:p>
          <a:p>
            <a:pPr marL="0" indent="0">
              <a:spcBef>
                <a:spcPts val="0"/>
              </a:spcBef>
              <a:spcAft>
                <a:spcPts val="600"/>
              </a:spcAft>
              <a:buClr>
                <a:srgbClr val="008558"/>
              </a:buClr>
              <a:buFont typeface="Arial" panose="020B0604020202020204" pitchFamily="34" charset="0"/>
              <a:buNone/>
            </a:pPr>
            <a:endParaRPr lang="en-US" sz="3000"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973794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0320" y="2395367"/>
            <a:ext cx="105156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r>
              <a:rPr lang="en-US" dirty="0" smtClean="0">
                <a:solidFill>
                  <a:srgbClr val="4E7E74"/>
                </a:solidFill>
                <a:latin typeface="Calibri Light" panose="020F0302020204030204" pitchFamily="34" charset="0"/>
                <a:cs typeface="Calibri Light" panose="020F0302020204030204" pitchFamily="34" charset="0"/>
              </a:rPr>
              <a:t>Sample Program</a:t>
            </a:r>
            <a:endParaRPr lang="en-US" dirty="0">
              <a:solidFill>
                <a:srgbClr val="4E7E74"/>
              </a:solidFill>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rotWithShape="1">
          <a:blip r:embed="rId3"/>
          <a:srcRect l="4031" t="5720" r="6342" b="3946"/>
          <a:stretch/>
        </p:blipFill>
        <p:spPr>
          <a:xfrm>
            <a:off x="4983548" y="924025"/>
            <a:ext cx="6425617" cy="5185822"/>
          </a:xfrm>
          <a:prstGeom prst="rect">
            <a:avLst/>
          </a:prstGeom>
          <a:ln>
            <a:solidFill>
              <a:srgbClr val="4E7E74"/>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4216450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7561" y="2373065"/>
            <a:ext cx="10650968"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r>
              <a:rPr lang="en-US" dirty="0">
                <a:solidFill>
                  <a:srgbClr val="4E7E74"/>
                </a:solidFill>
                <a:latin typeface="Calibri Light" panose="020F0302020204030204" pitchFamily="34" charset="0"/>
                <a:cs typeface="Calibri Light" panose="020F0302020204030204" pitchFamily="34" charset="0"/>
              </a:rPr>
              <a:t>Sample Certificate</a:t>
            </a:r>
          </a:p>
        </p:txBody>
      </p:sp>
      <p:pic>
        <p:nvPicPr>
          <p:cNvPr id="6" name="Picture 5"/>
          <p:cNvPicPr>
            <a:picLocks noChangeAspect="1"/>
          </p:cNvPicPr>
          <p:nvPr/>
        </p:nvPicPr>
        <p:blipFill rotWithShape="1">
          <a:blip r:embed="rId3"/>
          <a:srcRect l="7558" t="4920" r="5367" b="9031"/>
          <a:stretch/>
        </p:blipFill>
        <p:spPr>
          <a:xfrm>
            <a:off x="4872036" y="1492810"/>
            <a:ext cx="6661890" cy="5049651"/>
          </a:xfrm>
          <a:prstGeom prst="rect">
            <a:avLst/>
          </a:prstGeom>
          <a:ln>
            <a:solidFill>
              <a:srgbClr val="4E7E74"/>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6067652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259" y="282826"/>
            <a:ext cx="3166946" cy="134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p:nvPr/>
        </p:nvPicPr>
        <p:blipFill>
          <a:blip r:embed="rId3"/>
          <a:stretch>
            <a:fillRect/>
          </a:stretch>
        </p:blipFill>
        <p:spPr>
          <a:xfrm>
            <a:off x="1247517" y="1007255"/>
            <a:ext cx="9505971" cy="5502402"/>
          </a:xfrm>
          <a:prstGeom prst="rect">
            <a:avLst/>
          </a:prstGeom>
        </p:spPr>
      </p:pic>
      <p:sp>
        <p:nvSpPr>
          <p:cNvPr id="5" name="Title 2">
            <a:extLst>
              <a:ext uri="{FF2B5EF4-FFF2-40B4-BE49-F238E27FC236}">
                <a16:creationId xmlns:a16="http://schemas.microsoft.com/office/drawing/2014/main" id="{27779A16-415A-9145-B181-90C7EE2C2DF1}"/>
              </a:ext>
            </a:extLst>
          </p:cNvPr>
          <p:cNvSpPr txBox="1">
            <a:spLocks/>
          </p:cNvSpPr>
          <p:nvPr/>
        </p:nvSpPr>
        <p:spPr>
          <a:xfrm>
            <a:off x="3377504" y="282826"/>
            <a:ext cx="5245999"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4E7E74"/>
                </a:solidFill>
                <a:effectLst/>
                <a:uLnTx/>
                <a:uFillTx/>
                <a:latin typeface="Calibri Light" panose="020F0302020204030204" pitchFamily="34" charset="0"/>
                <a:cs typeface="Calibri Light" panose="020F0302020204030204" pitchFamily="34" charset="0"/>
              </a:rPr>
              <a:t>Timeline Example</a:t>
            </a:r>
            <a:endParaRPr kumimoji="0" lang="en-US" sz="4400" b="1" i="0" u="none" strike="noStrike" kern="1200" cap="none" spc="-30" normalizeH="0" baseline="0" noProof="0" dirty="0">
              <a:ln>
                <a:noFill/>
              </a:ln>
              <a:solidFill>
                <a:srgbClr val="4E7E74"/>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0912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smtClean="0">
                <a:solidFill>
                  <a:srgbClr val="4E7E74"/>
                </a:solidFill>
                <a:latin typeface="Calibri Light" panose="020F0302020204030204"/>
              </a:rPr>
              <a:t>After the Event</a:t>
            </a:r>
            <a:endParaRPr lang="en-US" dirty="0">
              <a:solidFill>
                <a:srgbClr val="4E7E74"/>
              </a:solidFill>
              <a:latin typeface="Calibri Light" panose="020F0302020204030204"/>
            </a:endParaRP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497037" y="2356681"/>
            <a:ext cx="11197926" cy="416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spcAft>
                <a:spcPts val="1200"/>
              </a:spcAft>
              <a:buClr>
                <a:srgbClr val="4E7E74"/>
              </a:buClr>
              <a:buFont typeface="Wingdings" panose="05000000000000000000" pitchFamily="2" charset="2"/>
              <a:buChar char="Ø"/>
              <a:defRPr/>
            </a:pPr>
            <a:r>
              <a:rPr lang="en-US" dirty="0">
                <a:solidFill>
                  <a:prstClr val="black"/>
                </a:solidFill>
                <a:latin typeface="Calibri Light" panose="020F0302020204030204" pitchFamily="34" charset="0"/>
                <a:cs typeface="Calibri Light" panose="020F0302020204030204" pitchFamily="34" charset="0"/>
              </a:rPr>
              <a:t>Debrief – Meet with key individuals to celebrate successes and review lessons learned for next time. </a:t>
            </a:r>
          </a:p>
          <a:p>
            <a:pPr lvl="0">
              <a:spcBef>
                <a:spcPts val="0"/>
              </a:spcBef>
              <a:spcAft>
                <a:spcPts val="1200"/>
              </a:spcAft>
              <a:buClr>
                <a:srgbClr val="4E7E74"/>
              </a:buClr>
              <a:buFont typeface="Wingdings" panose="05000000000000000000" pitchFamily="2" charset="2"/>
              <a:buChar char="Ø"/>
              <a:defRPr/>
            </a:pPr>
            <a:endParaRPr lang="en-US" dirty="0">
              <a:solidFill>
                <a:prstClr val="black"/>
              </a:solidFill>
              <a:latin typeface="Calibri Light" panose="020F0302020204030204" pitchFamily="34" charset="0"/>
              <a:cs typeface="Calibri Light" panose="020F0302020204030204" pitchFamily="34" charset="0"/>
            </a:endParaRPr>
          </a:p>
          <a:p>
            <a:pPr lvl="0">
              <a:spcBef>
                <a:spcPts val="0"/>
              </a:spcBef>
              <a:spcAft>
                <a:spcPts val="1200"/>
              </a:spcAft>
              <a:buClr>
                <a:srgbClr val="4E7E74"/>
              </a:buClr>
              <a:buFont typeface="Wingdings" panose="05000000000000000000" pitchFamily="2" charset="2"/>
              <a:buChar char="Ø"/>
              <a:defRPr/>
            </a:pPr>
            <a:endParaRPr lang="en-US" dirty="0">
              <a:solidFill>
                <a:prstClr val="black"/>
              </a:solidFill>
              <a:latin typeface="Calibri Light" panose="020F0302020204030204" pitchFamily="34" charset="0"/>
              <a:cs typeface="Calibri Light" panose="020F0302020204030204" pitchFamily="34" charset="0"/>
            </a:endParaRPr>
          </a:p>
          <a:p>
            <a:pPr lvl="0">
              <a:spcBef>
                <a:spcPts val="0"/>
              </a:spcBef>
              <a:spcAft>
                <a:spcPts val="1200"/>
              </a:spcAft>
              <a:buClr>
                <a:srgbClr val="4E7E74"/>
              </a:buClr>
              <a:buFont typeface="Wingdings" panose="05000000000000000000" pitchFamily="2" charset="2"/>
              <a:buChar char="Ø"/>
              <a:defRPr/>
            </a:pPr>
            <a:endParaRPr lang="en-US" dirty="0">
              <a:solidFill>
                <a:prstClr val="black"/>
              </a:solidFill>
              <a:latin typeface="Calibri Light" panose="020F0302020204030204" pitchFamily="34" charset="0"/>
              <a:cs typeface="Calibri Light" panose="020F0302020204030204" pitchFamily="34" charset="0"/>
            </a:endParaRPr>
          </a:p>
          <a:p>
            <a:pPr lvl="0">
              <a:spcBef>
                <a:spcPts val="0"/>
              </a:spcBef>
              <a:spcAft>
                <a:spcPts val="1200"/>
              </a:spcAft>
              <a:buClr>
                <a:srgbClr val="4E7E74"/>
              </a:buClr>
              <a:buFont typeface="Wingdings" panose="05000000000000000000" pitchFamily="2" charset="2"/>
              <a:buChar char="Ø"/>
              <a:defRPr/>
            </a:pPr>
            <a:endParaRPr lang="en-US" dirty="0">
              <a:solidFill>
                <a:prstClr val="black"/>
              </a:solidFill>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282" t="18362" r="2655" b="15315"/>
          <a:stretch/>
        </p:blipFill>
        <p:spPr>
          <a:xfrm>
            <a:off x="2825014" y="3449006"/>
            <a:ext cx="6541971" cy="3075377"/>
          </a:xfrm>
          <a:prstGeom prst="rect">
            <a:avLst/>
          </a:prstGeom>
          <a:ln>
            <a:solidFill>
              <a:srgbClr val="4E7E74"/>
            </a:solidFill>
          </a:ln>
        </p:spPr>
      </p:pic>
    </p:spTree>
    <p:extLst>
      <p:ext uri="{BB962C8B-B14F-4D97-AF65-F5344CB8AC3E}">
        <p14:creationId xmlns:p14="http://schemas.microsoft.com/office/powerpoint/2010/main" val="42696698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94329"/>
            <a:ext cx="12192000" cy="762352"/>
          </a:xfrm>
          <a:prstGeom prst="rect">
            <a:avLst/>
          </a:prstGeom>
        </p:spPr>
        <p:txBody>
          <a:bodyP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lvl="0" algn="ctr">
              <a:defRPr/>
            </a:pPr>
            <a:r>
              <a:rPr lang="en-US" dirty="0">
                <a:solidFill>
                  <a:srgbClr val="4E7E74"/>
                </a:solidFill>
                <a:latin typeface="Calibri Light" panose="020F0302020204030204"/>
              </a:rPr>
              <a:t>NP Residents’ Portfolio</a:t>
            </a:r>
          </a:p>
        </p:txBody>
      </p:sp>
      <p:sp>
        <p:nvSpPr>
          <p:cNvPr id="6" name="Content Placeholder 3">
            <a:extLst>
              <a:ext uri="{FF2B5EF4-FFF2-40B4-BE49-F238E27FC236}">
                <a16:creationId xmlns:a16="http://schemas.microsoft.com/office/drawing/2014/main" id="{5E4702C2-A368-9E43-A250-6A0426674F2B}"/>
              </a:ext>
            </a:extLst>
          </p:cNvPr>
          <p:cNvSpPr txBox="1">
            <a:spLocks/>
          </p:cNvSpPr>
          <p:nvPr/>
        </p:nvSpPr>
        <p:spPr>
          <a:xfrm>
            <a:off x="497037" y="2356681"/>
            <a:ext cx="11197926" cy="41677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spcAft>
                <a:spcPts val="1200"/>
              </a:spcAft>
              <a:buClr>
                <a:srgbClr val="4E7E74"/>
              </a:buClr>
              <a:buNone/>
              <a:defRPr/>
            </a:pPr>
            <a:r>
              <a:rPr lang="en-US" b="1" dirty="0">
                <a:solidFill>
                  <a:prstClr val="black"/>
                </a:solidFill>
                <a:latin typeface="Calibri Light" panose="020F0302020204030204" pitchFamily="34" charset="0"/>
                <a:cs typeface="Calibri Light" panose="020F0302020204030204" pitchFamily="34" charset="0"/>
              </a:rPr>
              <a:t>Residents receive a portfolio that includes all of their patient visit data, as well as all of their reflective journals.</a:t>
            </a:r>
          </a:p>
          <a:p>
            <a:pPr lvl="1">
              <a:spcBef>
                <a:spcPts val="0"/>
              </a:spcBef>
              <a:spcAft>
                <a:spcPts val="600"/>
              </a:spcAft>
              <a:buClr>
                <a:srgbClr val="4E7E74"/>
              </a:buClr>
              <a:buFont typeface="Wingdings" panose="05000000000000000000" pitchFamily="2" charset="2"/>
              <a:buChar char="Ø"/>
              <a:defRPr/>
            </a:pPr>
            <a:r>
              <a:rPr lang="en-US" dirty="0" smtClean="0">
                <a:solidFill>
                  <a:prstClr val="black"/>
                </a:solidFill>
                <a:latin typeface="Calibri Light" panose="020F0302020204030204" pitchFamily="34" charset="0"/>
                <a:cs typeface="Calibri Light" panose="020F0302020204030204" pitchFamily="34" charset="0"/>
              </a:rPr>
              <a:t>  Number </a:t>
            </a:r>
            <a:r>
              <a:rPr lang="en-US" dirty="0">
                <a:solidFill>
                  <a:prstClr val="black"/>
                </a:solidFill>
                <a:latin typeface="Calibri Light" panose="020F0302020204030204" pitchFamily="34" charset="0"/>
                <a:cs typeface="Calibri Light" panose="020F0302020204030204" pitchFamily="34" charset="0"/>
              </a:rPr>
              <a:t>of visits</a:t>
            </a:r>
          </a:p>
          <a:p>
            <a:pPr lvl="1">
              <a:spcBef>
                <a:spcPts val="0"/>
              </a:spcBef>
              <a:spcAft>
                <a:spcPts val="600"/>
              </a:spcAft>
              <a:buClr>
                <a:srgbClr val="4E7E74"/>
              </a:buClr>
              <a:buFont typeface="Wingdings" panose="05000000000000000000" pitchFamily="2" charset="2"/>
              <a:buChar char="Ø"/>
              <a:defRPr/>
            </a:pPr>
            <a:r>
              <a:rPr lang="en-US" dirty="0">
                <a:solidFill>
                  <a:prstClr val="black"/>
                </a:solidFill>
                <a:latin typeface="Calibri Light" panose="020F0302020204030204" pitchFamily="34" charset="0"/>
                <a:cs typeface="Calibri Light" panose="020F0302020204030204" pitchFamily="34" charset="0"/>
              </a:rPr>
              <a:t>  Number of procedures</a:t>
            </a:r>
          </a:p>
          <a:p>
            <a:pPr lvl="1">
              <a:spcBef>
                <a:spcPts val="0"/>
              </a:spcBef>
              <a:spcAft>
                <a:spcPts val="600"/>
              </a:spcAft>
              <a:buClr>
                <a:srgbClr val="4E7E74"/>
              </a:buClr>
              <a:buFont typeface="Wingdings" panose="05000000000000000000" pitchFamily="2" charset="2"/>
              <a:buChar char="Ø"/>
              <a:defRPr/>
            </a:pPr>
            <a:r>
              <a:rPr lang="en-US" dirty="0">
                <a:solidFill>
                  <a:prstClr val="black"/>
                </a:solidFill>
                <a:latin typeface="Calibri Light" panose="020F0302020204030204" pitchFamily="34" charset="0"/>
                <a:cs typeface="Calibri Light" panose="020F0302020204030204" pitchFamily="34" charset="0"/>
              </a:rPr>
              <a:t>  Panel size</a:t>
            </a:r>
          </a:p>
          <a:p>
            <a:pPr lvl="1">
              <a:spcBef>
                <a:spcPts val="0"/>
              </a:spcBef>
              <a:spcAft>
                <a:spcPts val="600"/>
              </a:spcAft>
              <a:buClr>
                <a:srgbClr val="4E7E74"/>
              </a:buClr>
              <a:buFont typeface="Wingdings" panose="05000000000000000000" pitchFamily="2" charset="2"/>
              <a:buChar char="Ø"/>
              <a:defRPr/>
            </a:pPr>
            <a:r>
              <a:rPr lang="en-US" dirty="0">
                <a:solidFill>
                  <a:prstClr val="black"/>
                </a:solidFill>
                <a:latin typeface="Calibri Light" panose="020F0302020204030204" pitchFamily="34" charset="0"/>
                <a:cs typeface="Calibri Light" panose="020F0302020204030204" pitchFamily="34" charset="0"/>
              </a:rPr>
              <a:t>  Breakdown of patient by age, common conditions, etc.</a:t>
            </a:r>
          </a:p>
          <a:p>
            <a:pPr lvl="1">
              <a:spcBef>
                <a:spcPts val="0"/>
              </a:spcBef>
              <a:spcAft>
                <a:spcPts val="600"/>
              </a:spcAft>
              <a:buClr>
                <a:srgbClr val="4E7E74"/>
              </a:buClr>
              <a:buFont typeface="Wingdings" panose="05000000000000000000" pitchFamily="2" charset="2"/>
              <a:buChar char="Ø"/>
              <a:defRPr/>
            </a:pPr>
            <a:r>
              <a:rPr lang="en-US" dirty="0">
                <a:solidFill>
                  <a:prstClr val="black"/>
                </a:solidFill>
                <a:latin typeface="Calibri Light" panose="020F0302020204030204" pitchFamily="34" charset="0"/>
                <a:cs typeface="Calibri Light" panose="020F0302020204030204" pitchFamily="34" charset="0"/>
              </a:rPr>
              <a:t>  Reflective Journals</a:t>
            </a:r>
          </a:p>
          <a:p>
            <a:pPr lvl="1">
              <a:spcBef>
                <a:spcPts val="0"/>
              </a:spcBef>
              <a:spcAft>
                <a:spcPts val="600"/>
              </a:spcAft>
              <a:buClr>
                <a:srgbClr val="4E7E74"/>
              </a:buClr>
              <a:buFont typeface="Wingdings" panose="05000000000000000000" pitchFamily="2" charset="2"/>
              <a:buChar char="Ø"/>
              <a:defRPr/>
            </a:pPr>
            <a:r>
              <a:rPr lang="en-US" dirty="0">
                <a:solidFill>
                  <a:prstClr val="black"/>
                </a:solidFill>
                <a:latin typeface="Calibri Light" panose="020F0302020204030204" pitchFamily="34" charset="0"/>
                <a:cs typeface="Calibri Light" panose="020F0302020204030204" pitchFamily="34" charset="0"/>
              </a:rPr>
              <a:t>  Evaluation data</a:t>
            </a:r>
          </a:p>
          <a:p>
            <a:pPr lvl="1">
              <a:spcBef>
                <a:spcPts val="0"/>
              </a:spcBef>
              <a:spcAft>
                <a:spcPts val="600"/>
              </a:spcAft>
              <a:buClr>
                <a:srgbClr val="4E7E74"/>
              </a:buClr>
              <a:buFont typeface="Wingdings" panose="05000000000000000000" pitchFamily="2" charset="2"/>
              <a:buChar char="Ø"/>
              <a:defRPr/>
            </a:pPr>
            <a:r>
              <a:rPr lang="en-US" dirty="0">
                <a:solidFill>
                  <a:prstClr val="black"/>
                </a:solidFill>
                <a:latin typeface="Calibri Light" panose="020F0302020204030204" pitchFamily="34" charset="0"/>
                <a:cs typeface="Calibri Light" panose="020F0302020204030204" pitchFamily="34" charset="0"/>
              </a:rPr>
              <a:t>  CME and QI certificates </a:t>
            </a:r>
          </a:p>
          <a:p>
            <a:pPr lvl="0">
              <a:spcBef>
                <a:spcPts val="0"/>
              </a:spcBef>
              <a:spcAft>
                <a:spcPts val="1200"/>
              </a:spcAft>
              <a:buClr>
                <a:srgbClr val="4E7E74"/>
              </a:buClr>
              <a:buFont typeface="Wingdings" panose="05000000000000000000" pitchFamily="2" charset="2"/>
              <a:buChar char="Ø"/>
              <a:defRPr/>
            </a:pPr>
            <a:endParaRPr lang="en-US" dirty="0">
              <a:solidFill>
                <a:prstClr val="black"/>
              </a:solidFill>
              <a:latin typeface="Calibri Light" panose="020F0302020204030204" pitchFamily="34" charset="0"/>
              <a:cs typeface="Calibri Light" panose="020F0302020204030204" pitchFamily="34" charset="0"/>
            </a:endParaRPr>
          </a:p>
          <a:p>
            <a:pPr lvl="0">
              <a:spcBef>
                <a:spcPts val="0"/>
              </a:spcBef>
              <a:spcAft>
                <a:spcPts val="1200"/>
              </a:spcAft>
              <a:buClr>
                <a:srgbClr val="4E7E74"/>
              </a:buClr>
              <a:buFont typeface="Wingdings" panose="05000000000000000000" pitchFamily="2" charset="2"/>
              <a:buChar char="Ø"/>
              <a:defRPr/>
            </a:pPr>
            <a:endParaRPr lang="en-US" dirty="0">
              <a:solidFill>
                <a:prstClr val="black"/>
              </a:solidFill>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3752713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7779A16-415A-9145-B181-90C7EE2C2DF1}"/>
              </a:ext>
            </a:extLst>
          </p:cNvPr>
          <p:cNvSpPr txBox="1">
            <a:spLocks/>
          </p:cNvSpPr>
          <p:nvPr/>
        </p:nvSpPr>
        <p:spPr>
          <a:xfrm>
            <a:off x="0" y="2909003"/>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rPr>
              <a:t>Questions?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1781215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94085"/>
            <a:ext cx="12192000" cy="1470025"/>
          </a:xfrm>
        </p:spPr>
        <p:txBody>
          <a:bodyPr>
            <a:normAutofit/>
          </a:bodyPr>
          <a:lstStyle/>
          <a:p>
            <a:pPr lvl="0" defTabSz="457200">
              <a:lnSpc>
                <a:spcPct val="90000"/>
              </a:lnSpc>
              <a:spcBef>
                <a:spcPts val="0"/>
              </a:spcBef>
              <a:defRPr/>
            </a:pPr>
            <a:r>
              <a:rPr lang="en-US" spc="0" dirty="0">
                <a:solidFill>
                  <a:schemeClr val="bg1"/>
                </a:solidFill>
                <a:ea typeface="Batang" panose="02030600000101010101" pitchFamily="18" charset="-127"/>
                <a:cs typeface="Calibri"/>
              </a:rPr>
              <a:t>Anchoring Your </a:t>
            </a:r>
            <a:r>
              <a:rPr lang="en-US" dirty="0">
                <a:solidFill>
                  <a:schemeClr val="bg1"/>
                </a:solidFill>
                <a:ea typeface="Batang" panose="02030600000101010101" pitchFamily="18" charset="-127"/>
                <a:cs typeface="Calibri"/>
              </a:rPr>
              <a:t>P</a:t>
            </a:r>
            <a:r>
              <a:rPr lang="en-US" spc="0" dirty="0">
                <a:solidFill>
                  <a:schemeClr val="bg1"/>
                </a:solidFill>
                <a:ea typeface="Batang" panose="02030600000101010101" pitchFamily="18" charset="-127"/>
                <a:cs typeface="Calibri"/>
              </a:rPr>
              <a:t>rogram Around the Accreditation Standards</a:t>
            </a:r>
          </a:p>
        </p:txBody>
      </p:sp>
    </p:spTree>
    <p:extLst>
      <p:ext uri="{BB962C8B-B14F-4D97-AF65-F5344CB8AC3E}">
        <p14:creationId xmlns:p14="http://schemas.microsoft.com/office/powerpoint/2010/main" val="4253360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29" y="1081611"/>
            <a:ext cx="8645364" cy="4425827"/>
          </a:xfrm>
          <a:prstGeom prst="rect">
            <a:avLst/>
          </a:prstGeom>
        </p:spPr>
        <p:txBody>
          <a:bodyPr wrap="square">
            <a:spAutoFit/>
          </a:bodyPr>
          <a:lstStyle/>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2010:</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Convened as informal consortium</a:t>
            </a:r>
            <a:r>
              <a:rPr kumimoji="0" lang="en-US" sz="1600" b="1" i="1"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 </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in 2010 </a:t>
            </a:r>
            <a:r>
              <a:rPr kumimoji="0" lang="en-US" sz="1600" b="0" i="0" u="none" strike="noStrike" kern="1200" cap="none" spc="0" normalizeH="0" baseline="0" noProof="0" dirty="0" smtClean="0">
                <a:ln>
                  <a:noFill/>
                </a:ln>
                <a:solidFill>
                  <a:prstClr val="black"/>
                </a:solidFill>
                <a:effectLst/>
                <a:uLnTx/>
                <a:uFillTx/>
                <a:latin typeface="Calibri"/>
                <a:ea typeface="Batang" panose="02030600000101010101" pitchFamily="18" charset="-127"/>
                <a:cs typeface="Calibri"/>
              </a:rPr>
              <a:t>by </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4 FQHC-based postgraduate NP </a:t>
            </a:r>
            <a:b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b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training programs </a:t>
            </a:r>
            <a:endParaRPr kumimoji="0" lang="en-US" sz="1600" b="0" i="0" u="sng" strike="noStrike" kern="1200" cap="none" spc="0" normalizeH="0" baseline="0" noProof="0" dirty="0">
              <a:ln>
                <a:noFill/>
              </a:ln>
              <a:solidFill>
                <a:prstClr val="black"/>
              </a:solidFill>
              <a:effectLst/>
              <a:uLnTx/>
              <a:uFillTx/>
              <a:latin typeface="Calibri"/>
              <a:ea typeface="Batang" panose="02030600000101010101" pitchFamily="18" charset="-127"/>
              <a:cs typeface="Calibri"/>
            </a:endParaRP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2013: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Identified accreditation as a goal </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early on; </a:t>
            </a:r>
            <a:r>
              <a:rPr kumimoji="0" lang="en-US" sz="1600" b="0" i="0" u="none" strike="noStrike" kern="1200" cap="none" spc="0" normalizeH="0" baseline="0" noProof="0" dirty="0" smtClean="0">
                <a:ln>
                  <a:noFill/>
                </a:ln>
                <a:solidFill>
                  <a:prstClr val="black"/>
                </a:solidFill>
                <a:effectLst/>
                <a:uLnTx/>
                <a:uFillTx/>
                <a:latin typeface="Calibri"/>
                <a:ea typeface="Batang" panose="02030600000101010101" pitchFamily="18" charset="-127"/>
                <a:cs typeface="Calibri"/>
              </a:rPr>
              <a:t> no </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available existing sources of accreditation at the time; </a:t>
            </a:r>
            <a:r>
              <a:rPr kumimoji="0" lang="en-US" sz="1600" b="0" i="0" u="none" strike="noStrike" kern="1200" cap="none" spc="0" normalizeH="0" baseline="0" noProof="0" dirty="0" smtClean="0">
                <a:ln>
                  <a:noFill/>
                </a:ln>
                <a:solidFill>
                  <a:prstClr val="black"/>
                </a:solidFill>
                <a:effectLst/>
                <a:uLnTx/>
                <a:uFillTx/>
                <a:latin typeface="Calibri"/>
                <a:ea typeface="Batang" panose="02030600000101010101" pitchFamily="18" charset="-127"/>
                <a:cs typeface="Calibri"/>
              </a:rPr>
              <a:t>committed </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to developing program that is eligible for </a:t>
            </a:r>
            <a:r>
              <a:rPr kumimoji="0" lang="en-US" sz="1600" b="0" i="0" u="none" strike="noStrike" kern="1200" cap="none" spc="0" normalizeH="0" baseline="0" noProof="0" dirty="0" smtClean="0">
                <a:ln>
                  <a:noFill/>
                </a:ln>
                <a:solidFill>
                  <a:prstClr val="black"/>
                </a:solidFill>
                <a:effectLst/>
                <a:uLnTx/>
                <a:uFillTx/>
                <a:latin typeface="Calibri"/>
                <a:ea typeface="Batang" panose="02030600000101010101" pitchFamily="18" charset="-127"/>
                <a:cs typeface="Calibri"/>
              </a:rPr>
              <a:t>US Dept. of Education Federal </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recognition</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2013–2015: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Accreditation Standards</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 authored by 10 NP nationally recognized expert authors—written by NP program directors for NP program directors; Self Study Guide</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2015:</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 CHCI formally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incorporated a new 501c3, the NNPRFTC</a:t>
            </a:r>
            <a:r>
              <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 to advance the postgrad NP training movement, including developing of accreditation program</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2016: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Accreditation action for first 2 programs</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endPar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endParaRP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endParaRPr kumimoji="0" lang="en-US" sz="1600" b="1" i="0" u="none" strike="noStrike" kern="1200" cap="none" spc="0" normalizeH="0" baseline="0" noProof="0" dirty="0">
              <a:ln>
                <a:noFill/>
              </a:ln>
              <a:solidFill>
                <a:srgbClr val="4F81BD"/>
              </a:solidFill>
              <a:effectLst/>
              <a:uLnTx/>
              <a:uFillTx/>
              <a:latin typeface="Calibri"/>
              <a:ea typeface="+mn-ea"/>
              <a:cs typeface="+mn-cs"/>
            </a:endParaRP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endParaRPr kumimoji="0" lang="en-US" sz="1600" b="1" i="0" u="none" strike="noStrike" kern="1200" cap="none" spc="0" normalizeH="0" baseline="0" noProof="0" dirty="0">
              <a:ln>
                <a:noFill/>
              </a:ln>
              <a:solidFill>
                <a:srgbClr val="4F81BD"/>
              </a:solidFill>
              <a:effectLst/>
              <a:uLnTx/>
              <a:uFillTx/>
              <a:latin typeface="Calibri"/>
              <a:ea typeface="Batang" panose="02030600000101010101" pitchFamily="18" charset="-127"/>
              <a:cs typeface="Calibri"/>
            </a:endParaRP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endParaRPr kumimoji="0" lang="en-US" sz="1600" b="0"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endParaRPr>
          </a:p>
        </p:txBody>
      </p:sp>
      <p:sp>
        <p:nvSpPr>
          <p:cNvPr id="5" name="TextBox 4"/>
          <p:cNvSpPr txBox="1"/>
          <p:nvPr/>
        </p:nvSpPr>
        <p:spPr>
          <a:xfrm>
            <a:off x="4429430" y="318980"/>
            <a:ext cx="43530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a:noFill/>
                </a:ln>
                <a:solidFill>
                  <a:srgbClr val="0B5AAC"/>
                </a:solidFill>
                <a:effectLst/>
                <a:uLnTx/>
                <a:uFillTx/>
                <a:latin typeface="Calibri"/>
                <a:ea typeface="Batang" panose="02030600000101010101" pitchFamily="18" charset="-127"/>
                <a:cs typeface="Calibri"/>
              </a:rPr>
              <a:t>History of </a:t>
            </a:r>
            <a:r>
              <a:rPr kumimoji="0" lang="en-US" sz="3000" b="1" i="0" u="none" strike="noStrike" kern="1200" cap="none" spc="-50" normalizeH="0" baseline="0" noProof="0" dirty="0" smtClean="0">
                <a:ln>
                  <a:noFill/>
                </a:ln>
                <a:solidFill>
                  <a:srgbClr val="0B5AAC"/>
                </a:solidFill>
                <a:effectLst/>
                <a:uLnTx/>
                <a:uFillTx/>
                <a:latin typeface="Calibri"/>
                <a:ea typeface="Batang" panose="02030600000101010101" pitchFamily="18" charset="-127"/>
                <a:cs typeface="Calibri"/>
              </a:rPr>
              <a:t>the Consortium</a:t>
            </a:r>
            <a:endParaRPr kumimoji="0" lang="en-US" sz="3000" b="1" i="0" u="none" strike="noStrike" kern="1200" cap="none" spc="-50" normalizeH="0" baseline="0" noProof="0" dirty="0">
              <a:ln>
                <a:noFill/>
              </a:ln>
              <a:solidFill>
                <a:srgbClr val="0B5AAC"/>
              </a:solidFill>
              <a:effectLst/>
              <a:uLnTx/>
              <a:uFillTx/>
              <a:latin typeface="Calibri"/>
              <a:ea typeface="Batang" panose="02030600000101010101" pitchFamily="18" charset="-127"/>
              <a:cs typeface="Calibri"/>
            </a:endParaRPr>
          </a:p>
        </p:txBody>
      </p:sp>
      <p:pic>
        <p:nvPicPr>
          <p:cNvPr id="6" name="Picture 5" descr="NNPRFTCWebsite_iPad_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3596">
            <a:off x="8665676" y="1456707"/>
            <a:ext cx="3422631" cy="2577501"/>
          </a:xfrm>
          <a:prstGeom prst="rect">
            <a:avLst/>
          </a:prstGeom>
        </p:spPr>
      </p:pic>
      <p:sp>
        <p:nvSpPr>
          <p:cNvPr id="2" name="Rectangle 1"/>
          <p:cNvSpPr/>
          <p:nvPr/>
        </p:nvSpPr>
        <p:spPr>
          <a:xfrm>
            <a:off x="137129" y="3989294"/>
            <a:ext cx="11844664" cy="2412968"/>
          </a:xfrm>
          <a:prstGeom prst="rect">
            <a:avLst/>
          </a:prstGeom>
        </p:spPr>
        <p:txBody>
          <a:bodyPr wrap="square">
            <a:spAutoFit/>
          </a:bodyPr>
          <a:lstStyle/>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2017-Present: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17 accredited programs, others in the pipeline</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2019: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U.S. Department of Education Petition for Federal Recognition as an Accreditor</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2020: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3 programs received renewal of accreditation. Awaiting US Dept. of Education on next step in the recognition process. </a:t>
            </a:r>
            <a:r>
              <a:rPr kumimoji="0" lang="en-US" sz="1600" b="1" i="0" u="none" strike="noStrike" kern="1200" cap="none" spc="0" normalizeH="0" baseline="0" noProof="0" dirty="0">
                <a:ln>
                  <a:noFill/>
                </a:ln>
                <a:solidFill>
                  <a:srgbClr val="4F81BD"/>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2022: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The consortium receives Federal Recognition by the United States Department of Education</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rPr>
              <a:t>2023-</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 Consortium Name Change, 2023 Accreditation Standards Released and Expansion of Scope petition submitted to the U.S. Department of Education. </a:t>
            </a:r>
          </a:p>
          <a:p>
            <a:pPr marL="285750" marR="0" lvl="0" indent="-285750" algn="l" defTabSz="914400" rtl="0" eaLnBrk="1" fontAlgn="auto" latinLnBrk="0" hangingPunct="1">
              <a:lnSpc>
                <a:spcPct val="90000"/>
              </a:lnSpc>
              <a:spcBef>
                <a:spcPts val="1200"/>
              </a:spcBef>
              <a:spcAft>
                <a:spcPts val="0"/>
              </a:spcAft>
              <a:buClr>
                <a:srgbClr val="7CBE33"/>
              </a:buClr>
              <a:buSzPct val="85000"/>
              <a:buFont typeface="Wingdings" charset="2"/>
              <a:buChar char="u"/>
              <a:tabLst/>
              <a:defRPr/>
            </a:pPr>
            <a:r>
              <a:rPr kumimoji="0" lang="en-US" sz="1600" b="1" i="0" u="none" strike="noStrike" kern="1200" cap="none" spc="0" normalizeH="0" baseline="0" noProof="0" dirty="0" smtClean="0">
                <a:ln>
                  <a:noFill/>
                </a:ln>
                <a:solidFill>
                  <a:prstClr val="black"/>
                </a:solidFill>
                <a:effectLst/>
                <a:uLnTx/>
                <a:uFillTx/>
                <a:latin typeface="Calibri"/>
                <a:ea typeface="Batang" panose="02030600000101010101" pitchFamily="18" charset="-127"/>
                <a:cs typeface="Calibri"/>
              </a:rPr>
              <a:t>2024-</a:t>
            </a:r>
            <a:r>
              <a:rPr kumimoji="0" lang="en-US" sz="1600" b="1" i="0" u="none" strike="noStrike" kern="1200" cap="none" spc="0" normalizeH="0" baseline="0" noProof="0" dirty="0" smtClean="0">
                <a:ln>
                  <a:noFill/>
                </a:ln>
                <a:solidFill>
                  <a:srgbClr val="0B5AAC"/>
                </a:solidFill>
                <a:effectLst/>
                <a:uLnTx/>
                <a:uFillTx/>
                <a:latin typeface="Calibri"/>
                <a:ea typeface="Batang" panose="02030600000101010101" pitchFamily="18" charset="-127"/>
                <a:cs typeface="Calibri"/>
              </a:rPr>
              <a:t> </a:t>
            </a:r>
            <a:r>
              <a:rPr kumimoji="0" lang="en-US" sz="1600" b="1" i="0" u="none" strike="noStrike" kern="1200" cap="none" spc="0" normalizeH="0" baseline="0" noProof="0" dirty="0">
                <a:ln>
                  <a:noFill/>
                </a:ln>
                <a:solidFill>
                  <a:srgbClr val="0B5AAC"/>
                </a:solidFill>
                <a:effectLst/>
                <a:uLnTx/>
                <a:uFillTx/>
                <a:latin typeface="Calibri"/>
                <a:ea typeface="Batang" panose="02030600000101010101" pitchFamily="18" charset="-127"/>
                <a:cs typeface="Calibri"/>
              </a:rPr>
              <a:t>Expansion of Scope Approval to become Federally recognized for NP/PA Postgraduate Training Programs</a:t>
            </a:r>
            <a:endParaRPr kumimoji="0" lang="en-US" sz="1600" b="1" i="0" u="none" strike="noStrike" kern="1200" cap="none" spc="0" normalizeH="0" baseline="0" noProof="0" dirty="0">
              <a:ln>
                <a:noFill/>
              </a:ln>
              <a:solidFill>
                <a:prstClr val="black"/>
              </a:solidFill>
              <a:effectLst/>
              <a:uLnTx/>
              <a:uFillTx/>
              <a:latin typeface="Calibri"/>
              <a:ea typeface="Batang" panose="02030600000101010101" pitchFamily="18" charset="-127"/>
              <a:cs typeface="Calibri"/>
            </a:endParaRPr>
          </a:p>
        </p:txBody>
      </p:sp>
    </p:spTree>
    <p:extLst>
      <p:ext uri="{BB962C8B-B14F-4D97-AF65-F5344CB8AC3E}">
        <p14:creationId xmlns:p14="http://schemas.microsoft.com/office/powerpoint/2010/main" val="1133529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069" y="342900"/>
            <a:ext cx="2734408" cy="1090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6475" y="199078"/>
            <a:ext cx="2948440" cy="2239322"/>
          </a:xfrm>
          <a:prstGeom prst="rect">
            <a:avLst/>
          </a:prstGeom>
        </p:spPr>
      </p:pic>
      <p:pic>
        <p:nvPicPr>
          <p:cNvPr id="5" name="Google Shape;1375;p131"/>
          <p:cNvPicPr preferRelativeResize="0"/>
          <p:nvPr/>
        </p:nvPicPr>
        <p:blipFill>
          <a:blip r:embed="rId4">
            <a:alphaModFix/>
          </a:blip>
          <a:stretch>
            <a:fillRect/>
          </a:stretch>
        </p:blipFill>
        <p:spPr>
          <a:xfrm>
            <a:off x="1" y="1"/>
            <a:ext cx="4892768" cy="6858000"/>
          </a:xfrm>
          <a:prstGeom prst="rect">
            <a:avLst/>
          </a:prstGeom>
          <a:noFill/>
          <a:ln>
            <a:noFill/>
          </a:ln>
        </p:spPr>
      </p:pic>
      <p:cxnSp>
        <p:nvCxnSpPr>
          <p:cNvPr id="7" name="Straight Connector 6"/>
          <p:cNvCxnSpPr/>
          <p:nvPr/>
        </p:nvCxnSpPr>
        <p:spPr>
          <a:xfrm>
            <a:off x="4870939" y="0"/>
            <a:ext cx="13038" cy="6858001"/>
          </a:xfrm>
          <a:prstGeom prst="line">
            <a:avLst/>
          </a:prstGeom>
          <a:ln w="57150">
            <a:solidFill>
              <a:srgbClr val="FAA86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10677" y="2438400"/>
            <a:ext cx="6740036"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AA861"/>
                </a:solidFill>
                <a:effectLst/>
                <a:uLnTx/>
                <a:uFillTx/>
                <a:latin typeface="Calibri Light" panose="020F0302020204030204" pitchFamily="34" charset="0"/>
                <a:ea typeface="+mn-ea"/>
                <a:cs typeface="Calibri Light" panose="020F0302020204030204" pitchFamily="34" charset="0"/>
              </a:rPr>
              <a:t>Community </a:t>
            </a:r>
            <a:r>
              <a:rPr kumimoji="0" lang="en-US" sz="1800" b="1" i="0" u="none" strike="noStrike" kern="1200" cap="none" spc="0" normalizeH="0" baseline="0" noProof="0" dirty="0">
                <a:ln>
                  <a:noFill/>
                </a:ln>
                <a:solidFill>
                  <a:srgbClr val="FAA861"/>
                </a:solidFill>
                <a:effectLst/>
                <a:uLnTx/>
                <a:uFillTx/>
                <a:latin typeface="Calibri Light" panose="020F0302020204030204" pitchFamily="34" charset="0"/>
                <a:ea typeface="+mn-ea"/>
                <a:cs typeface="Calibri Light" panose="020F0302020204030204" pitchFamily="34" charset="0"/>
              </a:rPr>
              <a:t>Health Center,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 leading Federally Qualified Health Center </a:t>
            </a: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based in </a:t>
            </a: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Connecticut.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AA861"/>
                </a:solidFill>
                <a:effectLst/>
                <a:uLnTx/>
                <a:uFillTx/>
                <a:latin typeface="Calibri Light" panose="020F0302020204030204" pitchFamily="34" charset="0"/>
                <a:ea typeface="+mn-ea"/>
                <a:cs typeface="Calibri Light" panose="020F0302020204030204" pitchFamily="34" charset="0"/>
              </a:rPr>
              <a:t>ConferMED</a:t>
            </a:r>
            <a:endParaRPr kumimoji="0" lang="en-US" sz="1800" b="1" i="0" u="none" strike="noStrike" kern="1200" cap="none" spc="0" normalizeH="0" baseline="0" noProof="0" dirty="0">
              <a:ln>
                <a:noFill/>
              </a:ln>
              <a:solidFill>
                <a:srgbClr val="FAA861"/>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 national </a:t>
            </a:r>
            <a:r>
              <a:rPr kumimoji="0" lang="en-US"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eConsult</a:t>
            </a: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platform improving patient </a:t>
            </a: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access to </a:t>
            </a: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specialty care.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AA861"/>
                </a:solidFill>
                <a:effectLst/>
                <a:uLnTx/>
                <a:uFillTx/>
                <a:latin typeface="Calibri Light" panose="020F0302020204030204" pitchFamily="34" charset="0"/>
                <a:ea typeface="+mn-ea"/>
                <a:cs typeface="Calibri Light" panose="020F0302020204030204" pitchFamily="34" charset="0"/>
              </a:rPr>
              <a:t>The </a:t>
            </a:r>
            <a:r>
              <a:rPr kumimoji="0" lang="en-US" sz="1800" b="1" i="0" u="none" strike="noStrike" kern="1200" cap="none" spc="0" normalizeH="0" baseline="0" noProof="0" dirty="0">
                <a:ln>
                  <a:noFill/>
                </a:ln>
                <a:solidFill>
                  <a:srgbClr val="FAA861"/>
                </a:solidFill>
                <a:effectLst/>
                <a:uLnTx/>
                <a:uFillTx/>
                <a:latin typeface="Calibri Light" panose="020F0302020204030204" pitchFamily="34" charset="0"/>
                <a:ea typeface="+mn-ea"/>
                <a:cs typeface="Calibri Light" panose="020F0302020204030204" pitchFamily="34" charset="0"/>
              </a:rPr>
              <a:t>Consortium </a:t>
            </a:r>
            <a:r>
              <a:rPr kumimoji="0" lang="en-US" sz="1800" b="1" i="0" u="none" strike="noStrike" kern="1200" cap="none" spc="0" normalizeH="0" baseline="0" noProof="0" dirty="0" smtClean="0">
                <a:ln>
                  <a:noFill/>
                </a:ln>
                <a:solidFill>
                  <a:srgbClr val="FAA861"/>
                </a:solidFill>
                <a:effectLst/>
                <a:uLnTx/>
                <a:uFillTx/>
                <a:latin typeface="Calibri Light" panose="020F0302020204030204" pitchFamily="34" charset="0"/>
                <a:ea typeface="+mn-ea"/>
                <a:cs typeface="Calibri Light" panose="020F0302020204030204" pitchFamily="34" charset="0"/>
              </a:rPr>
              <a:t>for Advanced </a:t>
            </a:r>
            <a:r>
              <a:rPr kumimoji="0" lang="en-US" sz="1800" b="1" i="0" u="none" strike="noStrike" kern="1200" cap="none" spc="0" normalizeH="0" baseline="0" noProof="0" dirty="0">
                <a:ln>
                  <a:noFill/>
                </a:ln>
                <a:solidFill>
                  <a:srgbClr val="FAA861"/>
                </a:solidFill>
                <a:effectLst/>
                <a:uLnTx/>
                <a:uFillTx/>
                <a:latin typeface="Calibri Light" panose="020F0302020204030204" pitchFamily="34" charset="0"/>
                <a:ea typeface="+mn-ea"/>
                <a:cs typeface="Calibri Light" panose="020F0302020204030204" pitchFamily="34" charset="0"/>
              </a:rPr>
              <a:t>Practice Providers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 membership, education, advocacy, and </a:t>
            </a: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accreditation organization </a:t>
            </a: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for </a:t>
            </a:r>
            <a:endPar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APP </a:t>
            </a: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postgraduate training.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AA861"/>
                </a:solidFill>
                <a:effectLst/>
                <a:uLnTx/>
                <a:uFillTx/>
                <a:latin typeface="Calibri Light" panose="020F0302020204030204" pitchFamily="34" charset="0"/>
                <a:ea typeface="+mn-ea"/>
                <a:cs typeface="Calibri Light" panose="020F0302020204030204" pitchFamily="34" charset="0"/>
              </a:rPr>
              <a:t>National </a:t>
            </a:r>
            <a:r>
              <a:rPr kumimoji="0" lang="en-US" sz="1800" b="1" i="0" u="none" strike="noStrike" kern="1200" cap="none" spc="0" normalizeH="0" baseline="0" noProof="0" dirty="0">
                <a:ln>
                  <a:noFill/>
                </a:ln>
                <a:solidFill>
                  <a:srgbClr val="FAA861"/>
                </a:solidFill>
                <a:effectLst/>
                <a:uLnTx/>
                <a:uFillTx/>
                <a:latin typeface="Calibri Light" panose="020F0302020204030204" pitchFamily="34" charset="0"/>
                <a:ea typeface="+mn-ea"/>
                <a:cs typeface="Calibri Light" panose="020F0302020204030204" pitchFamily="34" charset="0"/>
              </a:rPr>
              <a:t>Institute for </a:t>
            </a:r>
            <a:r>
              <a:rPr kumimoji="0" lang="en-US" sz="1800" b="1" i="0" u="none" strike="noStrike" kern="1200" cap="none" spc="0" normalizeH="0" baseline="0" noProof="0" dirty="0" smtClean="0">
                <a:ln>
                  <a:noFill/>
                </a:ln>
                <a:solidFill>
                  <a:srgbClr val="FAA861"/>
                </a:solidFill>
                <a:effectLst/>
                <a:uLnTx/>
                <a:uFillTx/>
                <a:latin typeface="Calibri Light" panose="020F0302020204030204" pitchFamily="34" charset="0"/>
                <a:ea typeface="+mn-ea"/>
                <a:cs typeface="Calibri Light" panose="020F0302020204030204" pitchFamily="34" charset="0"/>
              </a:rPr>
              <a:t>Medical Assistant </a:t>
            </a:r>
            <a:r>
              <a:rPr kumimoji="0" lang="en-US" sz="1800" b="1" i="0" u="none" strike="noStrike" kern="1200" cap="none" spc="0" normalizeH="0" baseline="0" noProof="0" dirty="0">
                <a:ln>
                  <a:noFill/>
                </a:ln>
                <a:solidFill>
                  <a:srgbClr val="FAA861"/>
                </a:solidFill>
                <a:effectLst/>
                <a:uLnTx/>
                <a:uFillTx/>
                <a:latin typeface="Calibri Light" panose="020F0302020204030204" pitchFamily="34" charset="0"/>
                <a:ea typeface="+mn-ea"/>
                <a:cs typeface="Calibri Light" panose="020F0302020204030204" pitchFamily="34" charset="0"/>
              </a:rPr>
              <a:t>Advancement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An accredited educational institution that trains </a:t>
            </a: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medical assistants </a:t>
            </a: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for </a:t>
            </a:r>
            <a:endPar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 </a:t>
            </a: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career in team-based care environments</a:t>
            </a: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AA861"/>
                </a:solidFill>
                <a:effectLst/>
                <a:uLnTx/>
                <a:uFillTx/>
                <a:latin typeface="Calibri Light" panose="020F0302020204030204" pitchFamily="34" charset="0"/>
                <a:ea typeface="+mn-ea"/>
                <a:cs typeface="Calibri Light" panose="020F0302020204030204" pitchFamily="34" charset="0"/>
              </a:rPr>
              <a:t>The Weitzman Institute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 center for innovative research, education, and policy</a:t>
            </a: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AA861"/>
                </a:solidFill>
                <a:effectLst/>
                <a:uLnTx/>
                <a:uFillTx/>
                <a:latin typeface="Calibri Light" panose="020F0302020204030204" pitchFamily="34" charset="0"/>
                <a:ea typeface="+mn-ea"/>
                <a:cs typeface="Calibri Light" panose="020F0302020204030204" pitchFamily="34" charset="0"/>
              </a:rPr>
              <a:t>Center for Key Populations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 health program with international reach, focused on the most vulnerable among us.</a:t>
            </a: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8131107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26572" y="5564776"/>
            <a:ext cx="11769634" cy="988929"/>
          </a:xfrm>
        </p:spPr>
        <p:txBody>
          <a:bodyPr>
            <a:noAutofit/>
          </a:bodyPr>
          <a:lstStyle/>
          <a:p>
            <a:r>
              <a:rPr lang="en-US" sz="2400" dirty="0" smtClean="0">
                <a:solidFill>
                  <a:srgbClr val="002060"/>
                </a:solidFill>
              </a:rPr>
              <a:t>APP </a:t>
            </a:r>
            <a:r>
              <a:rPr lang="en-US" sz="2400" b="1" dirty="0" smtClean="0">
                <a:solidFill>
                  <a:srgbClr val="002060"/>
                </a:solidFill>
              </a:rPr>
              <a:t>Postgraduate Training Programs </a:t>
            </a:r>
            <a:br>
              <a:rPr lang="en-US" sz="2400" b="1" dirty="0" smtClean="0">
                <a:solidFill>
                  <a:srgbClr val="002060"/>
                </a:solidFill>
              </a:rPr>
            </a:br>
            <a:r>
              <a:rPr lang="en-US" sz="2400" b="1" dirty="0" smtClean="0">
                <a:solidFill>
                  <a:srgbClr val="002060"/>
                </a:solidFill>
              </a:rPr>
              <a:t>Total 549 Programs Nationally (continues to grow)</a:t>
            </a:r>
            <a:endParaRPr lang="en-US" sz="2400" b="1" dirty="0">
              <a:solidFill>
                <a:srgbClr val="002060"/>
              </a:solidFill>
            </a:endParaRPr>
          </a:p>
        </p:txBody>
      </p:sp>
      <p:pic>
        <p:nvPicPr>
          <p:cNvPr id="4" name="Picture 3"/>
          <p:cNvPicPr>
            <a:picLocks noChangeAspect="1"/>
          </p:cNvPicPr>
          <p:nvPr/>
        </p:nvPicPr>
        <p:blipFill rotWithShape="1">
          <a:blip r:embed="rId3"/>
          <a:srcRect l="1946" r="2157"/>
          <a:stretch/>
        </p:blipFill>
        <p:spPr>
          <a:xfrm>
            <a:off x="707922" y="1097486"/>
            <a:ext cx="10294374" cy="4496786"/>
          </a:xfrm>
          <a:prstGeom prst="rect">
            <a:avLst/>
          </a:prstGeom>
        </p:spPr>
      </p:pic>
    </p:spTree>
    <p:extLst>
      <p:ext uri="{BB962C8B-B14F-4D97-AF65-F5344CB8AC3E}">
        <p14:creationId xmlns:p14="http://schemas.microsoft.com/office/powerpoint/2010/main" val="26784834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p:txBody>
          <a:bodyPr/>
          <a:lstStyle/>
          <a:p>
            <a:r>
              <a:rPr lang="en-US" dirty="0" smtClean="0"/>
              <a:t>Accreditation Defined</a:t>
            </a:r>
            <a:endParaRPr lang="en-US" dirty="0"/>
          </a:p>
        </p:txBody>
      </p:sp>
      <p:sp>
        <p:nvSpPr>
          <p:cNvPr id="9" name="Content Placeholder 8">
            <a:extLst>
              <a:ext uri="{FF2B5EF4-FFF2-40B4-BE49-F238E27FC236}">
                <a16:creationId xmlns:a16="http://schemas.microsoft.com/office/drawing/2014/main" id="{04B43365-4364-5348-81B9-D14F304E194F}"/>
              </a:ext>
            </a:extLst>
          </p:cNvPr>
          <p:cNvSpPr>
            <a:spLocks noGrp="1"/>
          </p:cNvSpPr>
          <p:nvPr>
            <p:ph idx="1"/>
          </p:nvPr>
        </p:nvSpPr>
        <p:spPr/>
        <p:txBody>
          <a:bodyPr>
            <a:normAutofit/>
          </a:bodyPr>
          <a:lstStyle/>
          <a:p>
            <a:pPr marL="0" indent="0">
              <a:buNone/>
            </a:pPr>
            <a:r>
              <a:rPr lang="en-US" sz="2800" dirty="0" smtClean="0"/>
              <a:t>External, independent review of a health care training program against nationally-accepted Standards and its own policies, procedures, processes, and outcome </a:t>
            </a:r>
            <a:r>
              <a:rPr lang="en-US" sz="2000" dirty="0" smtClean="0"/>
              <a:t>(AAAHC)</a:t>
            </a:r>
          </a:p>
          <a:p>
            <a:r>
              <a:rPr lang="en-US" sz="2800" dirty="0" smtClean="0"/>
              <a:t>Peer-reviewed, voluntary program evaluation</a:t>
            </a:r>
          </a:p>
          <a:p>
            <a:r>
              <a:rPr lang="en-US" sz="2800" dirty="0" smtClean="0"/>
              <a:t>Practice-based determination of adherence to National Standards</a:t>
            </a:r>
          </a:p>
          <a:p>
            <a:r>
              <a:rPr lang="en-US" sz="2800" dirty="0" smtClean="0"/>
              <a:t>National acknowledgement of quality</a:t>
            </a:r>
            <a:endParaRPr lang="en-US" sz="2800" dirty="0"/>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8797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p:txBody>
          <a:bodyPr/>
          <a:lstStyle/>
          <a:p>
            <a:r>
              <a:rPr lang="en-US" dirty="0" smtClean="0"/>
              <a:t>Benefits of Accreditation</a:t>
            </a:r>
            <a:endParaRPr lang="en-US" dirty="0"/>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3803290" y="2261494"/>
            <a:ext cx="4495800" cy="3781425"/>
          </a:xfrm>
          <a:prstGeom prst="rect">
            <a:avLst/>
          </a:prstGeom>
        </p:spPr>
      </p:pic>
    </p:spTree>
    <p:extLst>
      <p:ext uri="{BB962C8B-B14F-4D97-AF65-F5344CB8AC3E}">
        <p14:creationId xmlns:p14="http://schemas.microsoft.com/office/powerpoint/2010/main" val="2202918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p:txBody>
          <a:bodyPr>
            <a:normAutofit fontScale="90000"/>
          </a:bodyPr>
          <a:lstStyle/>
          <a:p>
            <a:r>
              <a:rPr lang="en-US" dirty="0" smtClean="0"/>
              <a:t>Consortium’s Standards Driving </a:t>
            </a:r>
            <a:br>
              <a:rPr lang="en-US" dirty="0" smtClean="0"/>
            </a:br>
            <a:r>
              <a:rPr lang="en-US" dirty="0" smtClean="0"/>
              <a:t>Excellence in Program Design</a:t>
            </a:r>
            <a:endParaRPr lang="en-US" dirty="0"/>
          </a:p>
        </p:txBody>
      </p:sp>
      <p:sp>
        <p:nvSpPr>
          <p:cNvPr id="9" name="Content Placeholder 8">
            <a:extLst>
              <a:ext uri="{FF2B5EF4-FFF2-40B4-BE49-F238E27FC236}">
                <a16:creationId xmlns:a16="http://schemas.microsoft.com/office/drawing/2014/main" id="{04B43365-4364-5348-81B9-D14F304E194F}"/>
              </a:ext>
            </a:extLst>
          </p:cNvPr>
          <p:cNvSpPr>
            <a:spLocks noGrp="1"/>
          </p:cNvSpPr>
          <p:nvPr>
            <p:ph idx="1"/>
          </p:nvPr>
        </p:nvSpPr>
        <p:spPr>
          <a:xfrm>
            <a:off x="451321" y="2553424"/>
            <a:ext cx="11199737" cy="3789188"/>
          </a:xfrm>
        </p:spPr>
        <p:txBody>
          <a:bodyPr>
            <a:normAutofit lnSpcReduction="10000"/>
          </a:bodyPr>
          <a:lstStyle/>
          <a:p>
            <a:pPr marL="0" indent="0">
              <a:buNone/>
            </a:pPr>
            <a:r>
              <a:rPr lang="en-US" sz="2800" dirty="0" smtClean="0"/>
              <a:t>Standard 1: Mission, Goals, Objectives</a:t>
            </a:r>
          </a:p>
          <a:p>
            <a:pPr marL="0" indent="0">
              <a:buNone/>
            </a:pPr>
            <a:r>
              <a:rPr lang="en-US" sz="2800" dirty="0" smtClean="0"/>
              <a:t>Standard 2: Curriculum</a:t>
            </a:r>
          </a:p>
          <a:p>
            <a:pPr marL="0" indent="0">
              <a:buNone/>
            </a:pPr>
            <a:r>
              <a:rPr lang="en-US" sz="2800" dirty="0" smtClean="0"/>
              <a:t>Standard 3: Evaluation</a:t>
            </a:r>
          </a:p>
          <a:p>
            <a:pPr marL="0" indent="0">
              <a:buNone/>
            </a:pPr>
            <a:r>
              <a:rPr lang="en-US" sz="2800" dirty="0" smtClean="0"/>
              <a:t>Standard 4: Program Eligibility</a:t>
            </a:r>
          </a:p>
          <a:p>
            <a:pPr marL="0" indent="0">
              <a:buNone/>
            </a:pPr>
            <a:r>
              <a:rPr lang="en-US" sz="2800" dirty="0" smtClean="0"/>
              <a:t>Standard 5: Administration</a:t>
            </a:r>
          </a:p>
          <a:p>
            <a:pPr marL="0" indent="0">
              <a:buNone/>
            </a:pPr>
            <a:r>
              <a:rPr lang="en-US" sz="2800" dirty="0" smtClean="0"/>
              <a:t>Standard 6: Operations</a:t>
            </a:r>
          </a:p>
          <a:p>
            <a:pPr marL="0" indent="0">
              <a:buNone/>
            </a:pPr>
            <a:r>
              <a:rPr lang="en-US" sz="2800" dirty="0" smtClean="0"/>
              <a:t>Standard 7: Staff</a:t>
            </a:r>
          </a:p>
          <a:p>
            <a:pPr marL="0" indent="0">
              <a:buNone/>
            </a:pPr>
            <a:r>
              <a:rPr lang="en-US" sz="2800" dirty="0" smtClean="0"/>
              <a:t>Standard 8: Postgraduate Trainee Services</a:t>
            </a:r>
            <a:endParaRPr lang="en-US" sz="2800" dirty="0"/>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APGAP_DNAColorCode.png"/>
          <p:cNvPicPr>
            <a:picLocks noChangeAspect="1"/>
          </p:cNvPicPr>
          <p:nvPr/>
        </p:nvPicPr>
        <p:blipFill rotWithShape="1">
          <a:blip r:embed="rId3" cstate="print">
            <a:extLst>
              <a:ext uri="{28A0092B-C50C-407E-A947-70E740481C1C}">
                <a14:useLocalDpi xmlns:a14="http://schemas.microsoft.com/office/drawing/2010/main" val="0"/>
              </a:ext>
            </a:extLst>
          </a:blip>
          <a:srcRect l="10383" t="-490" r="1112" b="490"/>
          <a:stretch/>
        </p:blipFill>
        <p:spPr>
          <a:xfrm>
            <a:off x="7706947" y="1776549"/>
            <a:ext cx="3937956" cy="4482686"/>
          </a:xfrm>
          <a:prstGeom prst="rect">
            <a:avLst/>
          </a:prstGeom>
        </p:spPr>
      </p:pic>
    </p:spTree>
    <p:extLst>
      <p:ext uri="{BB962C8B-B14F-4D97-AF65-F5344CB8AC3E}">
        <p14:creationId xmlns:p14="http://schemas.microsoft.com/office/powerpoint/2010/main" val="2986969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4BE7027-EAA5-477E-874C-5FA93AD2B51D}"/>
              </a:ext>
            </a:extLst>
          </p:cNvPr>
          <p:cNvSpPr>
            <a:spLocks noGrp="1"/>
          </p:cNvSpPr>
          <p:nvPr>
            <p:ph idx="1"/>
          </p:nvPr>
        </p:nvSpPr>
        <p:spPr>
          <a:xfrm>
            <a:off x="6884126" y="1208316"/>
            <a:ext cx="4911634" cy="4525963"/>
          </a:xfrm>
        </p:spPr>
        <p:txBody>
          <a:bodyPr>
            <a:normAutofit fontScale="85000" lnSpcReduction="20000"/>
          </a:bodyPr>
          <a:lstStyle/>
          <a:p>
            <a:pPr marL="384048" lvl="2" indent="0" algn="r">
              <a:buNone/>
            </a:pPr>
            <a:r>
              <a:rPr lang="en-US" sz="2400" b="1" dirty="0"/>
              <a:t>- </a:t>
            </a:r>
            <a:r>
              <a:rPr lang="en-US" sz="2400" b="1" dirty="0">
                <a:solidFill>
                  <a:schemeClr val="accent6">
                    <a:lumMod val="50000"/>
                  </a:schemeClr>
                </a:solidFill>
              </a:rPr>
              <a:t>Recruitment and retention of PCPs are crucial in patient care</a:t>
            </a:r>
          </a:p>
          <a:p>
            <a:pPr marL="384048" lvl="2" indent="0" algn="r">
              <a:buNone/>
            </a:pPr>
            <a:endParaRPr lang="en-US" sz="2400" b="1" dirty="0"/>
          </a:p>
          <a:p>
            <a:pPr lvl="2" algn="r">
              <a:buFontTx/>
              <a:buChar char="-"/>
            </a:pPr>
            <a:r>
              <a:rPr lang="en-US" sz="2400" b="1" dirty="0">
                <a:solidFill>
                  <a:srgbClr val="C00000"/>
                </a:solidFill>
              </a:rPr>
              <a:t>To educate and retain NPs</a:t>
            </a:r>
          </a:p>
          <a:p>
            <a:pPr lvl="2" algn="r">
              <a:buFontTx/>
              <a:buChar char="-"/>
            </a:pPr>
            <a:endParaRPr lang="en-US" sz="2400" b="1" dirty="0"/>
          </a:p>
          <a:p>
            <a:pPr lvl="2" algn="r">
              <a:buFontTx/>
              <a:buChar char="-"/>
            </a:pPr>
            <a:r>
              <a:rPr lang="en-US" sz="2400" b="1" dirty="0">
                <a:solidFill>
                  <a:srgbClr val="FFC000"/>
                </a:solidFill>
              </a:rPr>
              <a:t>Prepare NPs for post-graduate autonomy</a:t>
            </a:r>
          </a:p>
          <a:p>
            <a:pPr lvl="2" algn="r">
              <a:buFontTx/>
              <a:buChar char="-"/>
            </a:pPr>
            <a:r>
              <a:rPr lang="en-US" sz="2400" b="1" dirty="0">
                <a:solidFill>
                  <a:srgbClr val="FFC000"/>
                </a:solidFill>
              </a:rPr>
              <a:t>Improve confidence and competence</a:t>
            </a:r>
          </a:p>
          <a:p>
            <a:pPr lvl="2" algn="r">
              <a:buFontTx/>
              <a:buChar char="-"/>
            </a:pPr>
            <a:r>
              <a:rPr lang="en-US" sz="2400" b="1" dirty="0">
                <a:solidFill>
                  <a:srgbClr val="FFC000"/>
                </a:solidFill>
              </a:rPr>
              <a:t>Improve job satisfaction</a:t>
            </a:r>
          </a:p>
          <a:p>
            <a:pPr lvl="2" algn="r">
              <a:buFontTx/>
              <a:buChar char="-"/>
            </a:pPr>
            <a:endParaRPr lang="en-US" sz="2400" b="1" dirty="0"/>
          </a:p>
          <a:p>
            <a:pPr lvl="2" algn="r">
              <a:buFontTx/>
              <a:buChar char="-"/>
            </a:pPr>
            <a:r>
              <a:rPr lang="en-US" sz="2400" b="1" dirty="0">
                <a:solidFill>
                  <a:srgbClr val="7030A0"/>
                </a:solidFill>
              </a:rPr>
              <a:t>Specific objectives within general goals</a:t>
            </a:r>
          </a:p>
          <a:p>
            <a:pPr lvl="2" algn="r">
              <a:buFontTx/>
              <a:buChar char="-"/>
            </a:pPr>
            <a:endParaRPr lang="en-US" sz="2400" b="1" dirty="0"/>
          </a:p>
          <a:p>
            <a:pPr lvl="2" algn="r">
              <a:buFontTx/>
              <a:buChar char="-"/>
            </a:pPr>
            <a:r>
              <a:rPr lang="en-US" sz="2400" b="1" dirty="0">
                <a:solidFill>
                  <a:srgbClr val="92D050"/>
                </a:solidFill>
              </a:rPr>
              <a:t>Detailed curriculum</a:t>
            </a:r>
          </a:p>
          <a:p>
            <a:endParaRPr lang="en-US" dirty="0"/>
          </a:p>
        </p:txBody>
      </p:sp>
      <p:pic>
        <p:nvPicPr>
          <p:cNvPr id="5" name="Picture 4">
            <a:extLst>
              <a:ext uri="{FF2B5EF4-FFF2-40B4-BE49-F238E27FC236}">
                <a16:creationId xmlns:a16="http://schemas.microsoft.com/office/drawing/2014/main" id="{5615E2FF-E9E7-489E-AB52-D671679CCF25}"/>
              </a:ext>
            </a:extLst>
          </p:cNvPr>
          <p:cNvPicPr>
            <a:picLocks noChangeAspect="1"/>
          </p:cNvPicPr>
          <p:nvPr/>
        </p:nvPicPr>
        <p:blipFill>
          <a:blip r:embed="rId3"/>
          <a:stretch>
            <a:fillRect/>
          </a:stretch>
        </p:blipFill>
        <p:spPr>
          <a:xfrm>
            <a:off x="465073" y="1208316"/>
            <a:ext cx="6890436" cy="5068388"/>
          </a:xfrm>
          <a:prstGeom prst="rect">
            <a:avLst/>
          </a:prstGeom>
        </p:spPr>
      </p:pic>
    </p:spTree>
    <p:extLst>
      <p:ext uri="{BB962C8B-B14F-4D97-AF65-F5344CB8AC3E}">
        <p14:creationId xmlns:p14="http://schemas.microsoft.com/office/powerpoint/2010/main" val="28374504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p:txBody>
          <a:bodyPr>
            <a:normAutofit fontScale="90000"/>
          </a:bodyPr>
          <a:lstStyle/>
          <a:p>
            <a:r>
              <a:rPr lang="en-US" dirty="0" smtClean="0"/>
              <a:t>US. Department of Education</a:t>
            </a:r>
            <a:br>
              <a:rPr lang="en-US" dirty="0" smtClean="0"/>
            </a:br>
            <a:r>
              <a:rPr lang="en-US" dirty="0" smtClean="0"/>
              <a:t> Accreditation Process</a:t>
            </a:r>
            <a:endParaRPr lang="en-US" dirty="0"/>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ontent Placeholder 1"/>
          <p:cNvSpPr>
            <a:spLocks noGrp="1"/>
          </p:cNvSpPr>
          <p:nvPr>
            <p:ph idx="1"/>
          </p:nvPr>
        </p:nvSpPr>
        <p:spPr>
          <a:xfrm>
            <a:off x="451322" y="2230416"/>
            <a:ext cx="11199737" cy="3966641"/>
          </a:xfrm>
        </p:spPr>
        <p:txBody>
          <a:bodyPr/>
          <a:lstStyle/>
          <a:p>
            <a:r>
              <a:rPr lang="en-US" dirty="0" smtClean="0"/>
              <a:t>6 Major Steps</a:t>
            </a:r>
            <a:endParaRPr lang="en-US" dirty="0"/>
          </a:p>
        </p:txBody>
      </p:sp>
      <p:pic>
        <p:nvPicPr>
          <p:cNvPr id="4" name="Picture 3"/>
          <p:cNvPicPr>
            <a:picLocks noChangeAspect="1"/>
          </p:cNvPicPr>
          <p:nvPr/>
        </p:nvPicPr>
        <p:blipFill>
          <a:blip r:embed="rId3"/>
          <a:stretch>
            <a:fillRect/>
          </a:stretch>
        </p:blipFill>
        <p:spPr>
          <a:xfrm>
            <a:off x="1397725" y="3307615"/>
            <a:ext cx="9194778" cy="2209215"/>
          </a:xfrm>
          <a:prstGeom prst="rect">
            <a:avLst/>
          </a:prstGeom>
        </p:spPr>
      </p:pic>
    </p:spTree>
    <p:extLst>
      <p:ext uri="{BB962C8B-B14F-4D97-AF65-F5344CB8AC3E}">
        <p14:creationId xmlns:p14="http://schemas.microsoft.com/office/powerpoint/2010/main" val="684782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a:xfrm>
            <a:off x="3618543" y="0"/>
            <a:ext cx="11199737" cy="953305"/>
          </a:xfrm>
        </p:spPr>
        <p:txBody>
          <a:bodyPr/>
          <a:lstStyle/>
          <a:p>
            <a:pPr algn="l"/>
            <a:r>
              <a:rPr lang="en-US" dirty="0" smtClean="0"/>
              <a:t>Accreditation Process</a:t>
            </a:r>
            <a:endParaRPr lang="en-US" dirty="0"/>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3"/>
          <a:srcRect b="2618"/>
          <a:stretch/>
        </p:blipFill>
        <p:spPr>
          <a:xfrm>
            <a:off x="1097249" y="1058237"/>
            <a:ext cx="10344150" cy="5309113"/>
          </a:xfrm>
          <a:prstGeom prst="rect">
            <a:avLst/>
          </a:prstGeom>
        </p:spPr>
      </p:pic>
    </p:spTree>
    <p:extLst>
      <p:ext uri="{BB962C8B-B14F-4D97-AF65-F5344CB8AC3E}">
        <p14:creationId xmlns:p14="http://schemas.microsoft.com/office/powerpoint/2010/main" val="13304317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p:txBody>
          <a:bodyPr/>
          <a:lstStyle/>
          <a:p>
            <a:r>
              <a:rPr lang="en-US" dirty="0" smtClean="0"/>
              <a:t>Consortium Accreditation Sample Timeline</a:t>
            </a:r>
            <a:endParaRPr lang="en-US" dirty="0"/>
          </a:p>
        </p:txBody>
      </p:sp>
      <p:sp>
        <p:nvSpPr>
          <p:cNvPr id="9" name="Content Placeholder 8">
            <a:extLst>
              <a:ext uri="{FF2B5EF4-FFF2-40B4-BE49-F238E27FC236}">
                <a16:creationId xmlns:a16="http://schemas.microsoft.com/office/drawing/2014/main" id="{04B43365-4364-5348-81B9-D14F304E194F}"/>
              </a:ext>
            </a:extLst>
          </p:cNvPr>
          <p:cNvSpPr>
            <a:spLocks noGrp="1"/>
          </p:cNvSpPr>
          <p:nvPr>
            <p:ph idx="1"/>
          </p:nvPr>
        </p:nvSpPr>
        <p:spPr/>
        <p:txBody>
          <a:bodyPr>
            <a:normAutofit fontScale="77500" lnSpcReduction="20000"/>
          </a:bodyPr>
          <a:lstStyle/>
          <a:p>
            <a:pPr marL="0" indent="0">
              <a:buNone/>
            </a:pPr>
            <a:r>
              <a:rPr lang="en-US" sz="2800" b="1" dirty="0" smtClean="0"/>
              <a:t>General Timeframe, Application to Decision (10-12 months)</a:t>
            </a:r>
            <a:endParaRPr lang="en-US" sz="2000" b="1" dirty="0" smtClean="0"/>
          </a:p>
          <a:p>
            <a:r>
              <a:rPr lang="en-US" sz="2800" dirty="0" smtClean="0"/>
              <a:t>Intent to Apply</a:t>
            </a:r>
          </a:p>
          <a:p>
            <a:r>
              <a:rPr lang="en-US" sz="2800" dirty="0" smtClean="0"/>
              <a:t>Application </a:t>
            </a:r>
          </a:p>
          <a:p>
            <a:r>
              <a:rPr lang="en-US" sz="2800" dirty="0" smtClean="0"/>
              <a:t>Self Study: internal program evaluation</a:t>
            </a:r>
          </a:p>
          <a:p>
            <a:r>
              <a:rPr lang="en-US" sz="2800" dirty="0" smtClean="0"/>
              <a:t>1.5 day On-site Visit: external program evaluation (completed by 2 trained site visitor peers (educator, administrator, clinician)</a:t>
            </a:r>
          </a:p>
          <a:p>
            <a:r>
              <a:rPr lang="en-US" sz="2800" dirty="0" smtClean="0"/>
              <a:t>Site Visit Report: reviewed by program, submitted to Accreditation Commission for accreditation consideration</a:t>
            </a:r>
          </a:p>
          <a:p>
            <a:r>
              <a:rPr lang="en-US" sz="2800" dirty="0" smtClean="0"/>
              <a:t>Decision: Accredited, Deferral, or Denial of Accreditation</a:t>
            </a:r>
          </a:p>
          <a:p>
            <a:r>
              <a:rPr lang="en-US" sz="2800" dirty="0" smtClean="0"/>
              <a:t>Posted to Consortium website</a:t>
            </a:r>
          </a:p>
          <a:p>
            <a:r>
              <a:rPr lang="en-US" sz="2800" dirty="0" smtClean="0"/>
              <a:t>Annual and Interim Reports</a:t>
            </a:r>
          </a:p>
          <a:p>
            <a:pPr marL="0" indent="0">
              <a:buNone/>
            </a:pPr>
            <a:r>
              <a:rPr lang="en-US" sz="2800" b="1" dirty="0" smtClean="0"/>
              <a:t>Extensive technical support available throughout the process</a:t>
            </a:r>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6779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p:txBody>
          <a:bodyPr/>
          <a:lstStyle/>
          <a:p>
            <a:r>
              <a:rPr lang="en-US" dirty="0" smtClean="0"/>
              <a:t>Consortium Accreditation Costs</a:t>
            </a:r>
            <a:endParaRPr lang="en-US" dirty="0"/>
          </a:p>
        </p:txBody>
      </p:sp>
      <p:sp>
        <p:nvSpPr>
          <p:cNvPr id="9" name="Content Placeholder 8">
            <a:extLst>
              <a:ext uri="{FF2B5EF4-FFF2-40B4-BE49-F238E27FC236}">
                <a16:creationId xmlns:a16="http://schemas.microsoft.com/office/drawing/2014/main" id="{04B43365-4364-5348-81B9-D14F304E194F}"/>
              </a:ext>
            </a:extLst>
          </p:cNvPr>
          <p:cNvSpPr>
            <a:spLocks noGrp="1"/>
          </p:cNvSpPr>
          <p:nvPr>
            <p:ph idx="1"/>
          </p:nvPr>
        </p:nvSpPr>
        <p:spPr/>
        <p:txBody>
          <a:bodyPr>
            <a:normAutofit/>
          </a:bodyPr>
          <a:lstStyle/>
          <a:p>
            <a:pPr marL="0" indent="0">
              <a:buNone/>
            </a:pPr>
            <a:r>
              <a:rPr lang="en-US" sz="2800" b="1" dirty="0"/>
              <a:t>T</a:t>
            </a:r>
            <a:r>
              <a:rPr lang="en-US" sz="2800" b="1" dirty="0" smtClean="0"/>
              <a:t>otal Cost: $11,000</a:t>
            </a:r>
          </a:p>
          <a:p>
            <a:r>
              <a:rPr lang="en-US" sz="2800" dirty="0" smtClean="0"/>
              <a:t>$1,000 non-refundable application fee</a:t>
            </a:r>
          </a:p>
          <a:p>
            <a:r>
              <a:rPr lang="en-US" sz="2800" dirty="0" smtClean="0"/>
              <a:t>$10,000 review fee: due prior to the site visit (discounted fee schedule for Federal Programs)</a:t>
            </a:r>
          </a:p>
          <a:p>
            <a:r>
              <a:rPr lang="en-US" sz="2800" dirty="0" smtClean="0"/>
              <a:t>For programs with multiple tracks: </a:t>
            </a:r>
          </a:p>
          <a:p>
            <a:pPr lvl="1"/>
            <a:r>
              <a:rPr lang="en-US" sz="2800" dirty="0" smtClean="0"/>
              <a:t>$10,000 plus $6,500 for each additional track (possible travel costs)</a:t>
            </a:r>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1338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normAutofit fontScale="90000"/>
          </a:bodyPr>
          <a:lstStyle/>
          <a:p>
            <a:r>
              <a:rPr lang="en-US" dirty="0" smtClean="0"/>
              <a:t>Accreditation Anchors Program Development</a:t>
            </a:r>
            <a:endParaRPr lang="en-US" dirty="0"/>
          </a:p>
        </p:txBody>
      </p:sp>
      <p:pic>
        <p:nvPicPr>
          <p:cNvPr id="1030" name="Picture 6" descr="Download Anchor Clip Art PNG Image with No Background - PNGke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876" y="2440202"/>
            <a:ext cx="2720628" cy="349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86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0320" y="1485719"/>
            <a:ext cx="8128819" cy="80584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rPr>
              <a:t>Locations &amp; Service Sites</a:t>
            </a:r>
            <a:endParaRPr kumimoji="0" lang="en-US" sz="4400" b="1" i="0" u="none" strike="noStrike" kern="1200" cap="none" spc="0" normalizeH="0" baseline="0" noProof="0" dirty="0">
              <a:ln>
                <a:noFill/>
              </a:ln>
              <a:solidFill>
                <a:srgbClr val="00529C"/>
              </a:solidFill>
              <a:effectLst/>
              <a:uLnTx/>
              <a:uFillTx/>
              <a:latin typeface="Calibri Light" panose="020F0302020204030204" pitchFamily="34" charset="0"/>
              <a:ea typeface="+mj-ea"/>
              <a:cs typeface="Calibri Light" panose="020F03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2256655"/>
            <a:ext cx="5998135" cy="4227526"/>
          </a:xfrm>
          <a:prstGeom prst="rect">
            <a:avLst/>
          </a:prstGeom>
        </p:spPr>
      </p:pic>
      <p:sp>
        <p:nvSpPr>
          <p:cNvPr id="4" name="object 6"/>
          <p:cNvSpPr txBox="1"/>
          <p:nvPr/>
        </p:nvSpPr>
        <p:spPr>
          <a:xfrm>
            <a:off x="7044280" y="3381998"/>
            <a:ext cx="814705" cy="246221"/>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1600" b="1" i="0" u="none" strike="noStrike" kern="1200" cap="none" spc="-11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Profile</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bject 7"/>
          <p:cNvSpPr txBox="1"/>
          <p:nvPr/>
        </p:nvSpPr>
        <p:spPr>
          <a:xfrm>
            <a:off x="7114186" y="3742943"/>
            <a:ext cx="3573209" cy="1449115"/>
          </a:xfrm>
          <a:prstGeom prst="rect">
            <a:avLst/>
          </a:prstGeom>
        </p:spPr>
        <p:txBody>
          <a:bodyPr vert="horz" wrap="square" lIns="0" tIns="0" rIns="0" bIns="0" rtlCol="0">
            <a:spAutoFit/>
          </a:bodyPr>
          <a:lstStyle/>
          <a:p>
            <a:pPr marL="228600" marR="0" lvl="0" indent="-228600" algn="l" defTabSz="914400" rtl="0" eaLnBrk="1" fontAlgn="auto" latinLnBrk="0" hangingPunct="1">
              <a:lnSpc>
                <a:spcPct val="100000"/>
              </a:lnSpc>
              <a:spcBef>
                <a:spcPts val="0"/>
              </a:spcBef>
              <a:spcAft>
                <a:spcPts val="0"/>
              </a:spcAft>
              <a:buClr>
                <a:srgbClr val="168533"/>
              </a:buClr>
              <a:buSzPct val="80000"/>
              <a:buFont typeface=".Hiragino Kaku Gothic Interface W3"/>
              <a:buChar char="◉"/>
              <a:tabLst>
                <a:tab pos="220663" algn="l"/>
              </a:tabLst>
              <a:defRPr/>
            </a:pP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Founded: </a:t>
            </a:r>
            <a:r>
              <a:rPr kumimoji="0" lang="en-US" sz="1800" b="1" i="0" u="none" strike="noStrike" kern="1200" cap="none" spc="0" normalizeH="0" baseline="0" noProof="0" dirty="0">
                <a:ln>
                  <a:noFill/>
                </a:ln>
                <a:solidFill>
                  <a:srgbClr val="00529B"/>
                </a:solidFill>
                <a:effectLst/>
                <a:uLnTx/>
                <a:uFillTx/>
                <a:latin typeface="Calibri" panose="020F0502020204030204" pitchFamily="34" charset="0"/>
                <a:ea typeface="+mn-ea"/>
                <a:cs typeface="Calibri" panose="020F0502020204030204" pitchFamily="34" charset="0"/>
              </a:rPr>
              <a:t>May 1, </a:t>
            </a:r>
            <a:r>
              <a:rPr kumimoji="0" lang="en-US" sz="1800" b="1" i="0" u="none" strike="noStrike" kern="1200" cap="none" spc="-10" normalizeH="0" baseline="0" noProof="0" dirty="0">
                <a:ln>
                  <a:noFill/>
                </a:ln>
                <a:solidFill>
                  <a:srgbClr val="00529B"/>
                </a:solidFill>
                <a:effectLst/>
                <a:uLnTx/>
                <a:uFillTx/>
                <a:latin typeface="Calibri" panose="020F0502020204030204" pitchFamily="34" charset="0"/>
                <a:ea typeface="+mn-ea"/>
                <a:cs typeface="Calibri" panose="020F0502020204030204" pitchFamily="34" charset="0"/>
              </a:rPr>
              <a:t>1972</a:t>
            </a:r>
            <a:endParaRPr kumimoji="0" lang="en-US" sz="1800" b="1" i="0" u="none" strike="noStrike" kern="1200" cap="none" spc="0" normalizeH="0" baseline="0" noProof="0" dirty="0">
              <a:ln>
                <a:noFill/>
              </a:ln>
              <a:solidFill>
                <a:srgbClr val="00529B"/>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Staff:</a:t>
            </a:r>
            <a:r>
              <a:rPr kumimoji="0" lang="en-US" sz="18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10" normalizeH="0" baseline="0" noProof="0" dirty="0">
                <a:ln>
                  <a:noFill/>
                </a:ln>
                <a:solidFill>
                  <a:srgbClr val="00529B"/>
                </a:solidFill>
                <a:effectLst/>
                <a:uLnTx/>
                <a:uFillTx/>
                <a:latin typeface="Calibri" panose="020F0502020204030204" pitchFamily="34" charset="0"/>
                <a:ea typeface="+mn-ea"/>
                <a:cs typeface="Calibri" panose="020F0502020204030204" pitchFamily="34" charset="0"/>
              </a:rPr>
              <a:t>1,400</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Active Patients: </a:t>
            </a:r>
            <a:r>
              <a:rPr kumimoji="0" lang="en-US" sz="1800" b="1" i="0" u="none" strike="noStrike" kern="1200" cap="none" spc="-10" normalizeH="0" baseline="0" noProof="0" dirty="0">
                <a:ln>
                  <a:noFill/>
                </a:ln>
                <a:solidFill>
                  <a:srgbClr val="00529B"/>
                </a:solidFill>
                <a:effectLst/>
                <a:uLnTx/>
                <a:uFillTx/>
                <a:latin typeface="Calibri" panose="020F0502020204030204" pitchFamily="34" charset="0"/>
                <a:ea typeface="+mn-ea"/>
                <a:cs typeface="Calibri" panose="020F0502020204030204" pitchFamily="34" charset="0"/>
              </a:rPr>
              <a:t>150,000</a:t>
            </a:r>
          </a:p>
          <a:p>
            <a:pPr marL="228600" marR="0" lvl="0" indent="-228600" algn="l" defTabSz="914400" rtl="0" eaLnBrk="1" fontAlgn="auto" latinLnBrk="0" hangingPunct="1">
              <a:lnSpc>
                <a:spcPct val="100000"/>
              </a:lnSpc>
              <a:spcBef>
                <a:spcPts val="145"/>
              </a:spcBef>
              <a:spcAft>
                <a:spcPts val="0"/>
              </a:spcAft>
              <a:buClr>
                <a:srgbClr val="168533"/>
              </a:buClr>
              <a:buSzPct val="80000"/>
              <a:buFont typeface=".Hiragino Kaku Gothic Interface W3"/>
              <a:buChar char="◉"/>
              <a:tabLst>
                <a:tab pos="220663" algn="l"/>
              </a:tabLst>
              <a:defRPr/>
            </a:pP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Patients CY: </a:t>
            </a:r>
            <a:r>
              <a:rPr kumimoji="0" lang="en-US" sz="1800" b="1" i="0" u="none" strike="noStrike" kern="1200" cap="none" spc="-10" normalizeH="0" baseline="0" noProof="0" dirty="0">
                <a:ln>
                  <a:noFill/>
                </a:ln>
                <a:solidFill>
                  <a:srgbClr val="00529B"/>
                </a:solidFill>
                <a:effectLst/>
                <a:uLnTx/>
                <a:uFillTx/>
                <a:latin typeface="Calibri" panose="020F0502020204030204" pitchFamily="34" charset="0"/>
                <a:ea typeface="+mn-ea"/>
                <a:cs typeface="Calibri" panose="020F0502020204030204" pitchFamily="34" charset="0"/>
              </a:rPr>
              <a:t>107,225</a:t>
            </a:r>
          </a:p>
          <a:p>
            <a:pPr marL="228600" marR="0" lvl="0" indent="-228600" algn="l" defTabSz="914400" rtl="0" eaLnBrk="1" fontAlgn="auto" latinLnBrk="0" hangingPunct="1">
              <a:lnSpc>
                <a:spcPct val="100000"/>
              </a:lnSpc>
              <a:spcBef>
                <a:spcPts val="165"/>
              </a:spcBef>
              <a:spcAft>
                <a:spcPts val="0"/>
              </a:spcAft>
              <a:buClr>
                <a:srgbClr val="168533"/>
              </a:buClr>
              <a:buSzPct val="80000"/>
              <a:buFont typeface=".Hiragino Kaku Gothic Interface W3"/>
              <a:buChar char="◉"/>
              <a:tabLst>
                <a:tab pos="220663" algn="l"/>
              </a:tabLst>
              <a:defRPr/>
            </a:pPr>
            <a:r>
              <a:rPr kumimoji="0" lang="en-US" sz="1800" b="0" i="0" u="none" strike="noStrike" kern="1200" cap="none" spc="-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SBHCs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across </a:t>
            </a:r>
            <a:r>
              <a:rPr kumimoji="0" lang="en-US" sz="1800" b="0" i="0" u="none" strike="noStrike" kern="1200" cap="none" spc="-3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CT: </a:t>
            </a:r>
            <a:r>
              <a:rPr kumimoji="0" lang="en-US" sz="1800" b="1" i="0" u="none" strike="noStrike" kern="1200" cap="none" spc="-10" normalizeH="0" baseline="0" noProof="0" dirty="0" smtClean="0">
                <a:ln>
                  <a:noFill/>
                </a:ln>
                <a:solidFill>
                  <a:srgbClr val="00529B"/>
                </a:solidFill>
                <a:effectLst/>
                <a:uLnTx/>
                <a:uFillTx/>
                <a:latin typeface="Calibri" panose="020F0502020204030204" pitchFamily="34" charset="0"/>
                <a:ea typeface="+mn-ea"/>
                <a:cs typeface="Calibri" panose="020F0502020204030204" pitchFamily="34" charset="0"/>
              </a:rPr>
              <a:t>152</a:t>
            </a:r>
            <a:endParaRPr kumimoji="0" lang="en-US" sz="1800" b="1" i="0" u="none" strike="noStrike" kern="1200" cap="none" spc="-10" normalizeH="0" baseline="0" noProof="0" dirty="0">
              <a:ln>
                <a:noFill/>
              </a:ln>
              <a:solidFill>
                <a:srgbClr val="00529B"/>
              </a:solidFill>
              <a:effectLst/>
              <a:uLnTx/>
              <a:uFillTx/>
              <a:latin typeface="Calibri" panose="020F0502020204030204" pitchFamily="34" charset="0"/>
              <a:ea typeface="+mn-ea"/>
              <a:cs typeface="Calibri" panose="020F0502020204030204" pitchFamily="34" charset="0"/>
            </a:endParaRPr>
          </a:p>
        </p:txBody>
      </p:sp>
      <p:sp>
        <p:nvSpPr>
          <p:cNvPr id="6" name="object 3"/>
          <p:cNvSpPr/>
          <p:nvPr/>
        </p:nvSpPr>
        <p:spPr>
          <a:xfrm>
            <a:off x="7114185" y="2077071"/>
            <a:ext cx="3114031" cy="1142336"/>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7" name="Table 6"/>
          <p:cNvGraphicFramePr>
            <a:graphicFrameLocks noGrp="1"/>
          </p:cNvGraphicFramePr>
          <p:nvPr>
            <p:extLst/>
          </p:nvPr>
        </p:nvGraphicFramePr>
        <p:xfrm>
          <a:off x="7114186" y="5303520"/>
          <a:ext cx="4001489" cy="894808"/>
        </p:xfrm>
        <a:graphic>
          <a:graphicData uri="http://schemas.openxmlformats.org/drawingml/2006/table">
            <a:tbl>
              <a:tblPr firstRow="1" bandRow="1">
                <a:tableStyleId>{5C22544A-7EE6-4342-B048-85BDC9FD1C3A}</a:tableStyleId>
              </a:tblPr>
              <a:tblGrid>
                <a:gridCol w="1220189">
                  <a:extLst>
                    <a:ext uri="{9D8B030D-6E8A-4147-A177-3AD203B41FA5}">
                      <a16:colId xmlns:a16="http://schemas.microsoft.com/office/drawing/2014/main" val="2837569830"/>
                    </a:ext>
                  </a:extLst>
                </a:gridCol>
                <a:gridCol w="927100">
                  <a:extLst>
                    <a:ext uri="{9D8B030D-6E8A-4147-A177-3AD203B41FA5}">
                      <a16:colId xmlns:a16="http://schemas.microsoft.com/office/drawing/2014/main" val="1477481705"/>
                    </a:ext>
                  </a:extLst>
                </a:gridCol>
                <a:gridCol w="927100">
                  <a:extLst>
                    <a:ext uri="{9D8B030D-6E8A-4147-A177-3AD203B41FA5}">
                      <a16:colId xmlns:a16="http://schemas.microsoft.com/office/drawing/2014/main" val="2825164198"/>
                    </a:ext>
                  </a:extLst>
                </a:gridCol>
                <a:gridCol w="927100">
                  <a:extLst>
                    <a:ext uri="{9D8B030D-6E8A-4147-A177-3AD203B41FA5}">
                      <a16:colId xmlns:a16="http://schemas.microsoft.com/office/drawing/2014/main" val="1669949797"/>
                    </a:ext>
                  </a:extLst>
                </a:gridCol>
              </a:tblGrid>
              <a:tr h="391886">
                <a:tc>
                  <a:txBody>
                    <a:bodyPr/>
                    <a:lstStyle/>
                    <a:p>
                      <a:r>
                        <a:rPr lang="en-US" sz="1400" dirty="0" smtClean="0">
                          <a:latin typeface="Calibri Light" panose="020F0302020204030204" pitchFamily="34" charset="0"/>
                          <a:cs typeface="Calibri Light" panose="020F0302020204030204" pitchFamily="34" charset="0"/>
                        </a:rPr>
                        <a:t>Year</a:t>
                      </a:r>
                      <a:endParaRPr lang="en-US" sz="1400" dirty="0">
                        <a:latin typeface="Calibri Light" panose="020F0302020204030204" pitchFamily="34" charset="0"/>
                        <a:cs typeface="Calibri Light" panose="020F0302020204030204" pitchFamily="34" charset="0"/>
                      </a:endParaRPr>
                    </a:p>
                  </a:txBody>
                  <a:tcPr marL="78502" marR="78502" marT="39251" marB="39251"/>
                </a:tc>
                <a:tc>
                  <a:txBody>
                    <a:bodyPr/>
                    <a:lstStyle/>
                    <a:p>
                      <a:r>
                        <a:rPr lang="en-US" sz="1400" dirty="0" smtClean="0">
                          <a:latin typeface="Calibri Light" panose="020F0302020204030204" pitchFamily="34" charset="0"/>
                          <a:cs typeface="Calibri Light" panose="020F0302020204030204" pitchFamily="34" charset="0"/>
                        </a:rPr>
                        <a:t>2021</a:t>
                      </a:r>
                      <a:endParaRPr lang="en-US" sz="1400" dirty="0">
                        <a:latin typeface="Calibri Light" panose="020F0302020204030204" pitchFamily="34" charset="0"/>
                        <a:cs typeface="Calibri Light" panose="020F0302020204030204" pitchFamily="34" charset="0"/>
                      </a:endParaRPr>
                    </a:p>
                  </a:txBody>
                  <a:tcPr marL="78502" marR="78502" marT="39251" marB="39251"/>
                </a:tc>
                <a:tc>
                  <a:txBody>
                    <a:bodyPr/>
                    <a:lstStyle/>
                    <a:p>
                      <a:r>
                        <a:rPr lang="en-US" sz="1400" dirty="0" smtClean="0">
                          <a:latin typeface="Calibri Light" panose="020F0302020204030204" pitchFamily="34" charset="0"/>
                          <a:cs typeface="Calibri Light" panose="020F0302020204030204" pitchFamily="34" charset="0"/>
                        </a:rPr>
                        <a:t>2022</a:t>
                      </a:r>
                      <a:endParaRPr lang="en-US" sz="1400" dirty="0">
                        <a:latin typeface="Calibri Light" panose="020F0302020204030204" pitchFamily="34" charset="0"/>
                        <a:cs typeface="Calibri Light" panose="020F0302020204030204" pitchFamily="34" charset="0"/>
                      </a:endParaRPr>
                    </a:p>
                  </a:txBody>
                  <a:tcPr marL="78502" marR="78502" marT="39251" marB="39251"/>
                </a:tc>
                <a:tc>
                  <a:txBody>
                    <a:bodyPr/>
                    <a:lstStyle/>
                    <a:p>
                      <a:r>
                        <a:rPr lang="en-US" sz="1400" dirty="0" smtClean="0">
                          <a:latin typeface="Calibri Light" panose="020F0302020204030204" pitchFamily="34" charset="0"/>
                          <a:cs typeface="Calibri Light" panose="020F0302020204030204" pitchFamily="34" charset="0"/>
                        </a:rPr>
                        <a:t>2023</a:t>
                      </a:r>
                      <a:endParaRPr lang="en-US" sz="1400" dirty="0">
                        <a:latin typeface="Calibri Light" panose="020F0302020204030204" pitchFamily="34" charset="0"/>
                        <a:cs typeface="Calibri Light" panose="020F0302020204030204" pitchFamily="34" charset="0"/>
                      </a:endParaRPr>
                    </a:p>
                  </a:txBody>
                  <a:tcPr marL="78502" marR="78502" marT="39251" marB="39251"/>
                </a:tc>
                <a:extLst>
                  <a:ext uri="{0D108BD9-81ED-4DB2-BD59-A6C34878D82A}">
                    <a16:rowId xmlns:a16="http://schemas.microsoft.com/office/drawing/2014/main" val="2103791197"/>
                  </a:ext>
                </a:extLst>
              </a:tr>
              <a:tr h="502922">
                <a:tc>
                  <a:txBody>
                    <a:bodyPr/>
                    <a:lstStyle/>
                    <a:p>
                      <a:r>
                        <a:rPr lang="en-US" sz="1400" dirty="0" smtClean="0">
                          <a:latin typeface="Calibri Light" panose="020F0302020204030204" pitchFamily="34" charset="0"/>
                          <a:cs typeface="Calibri Light" panose="020F0302020204030204" pitchFamily="34" charset="0"/>
                        </a:rPr>
                        <a:t>Patients</a:t>
                      </a:r>
                      <a:r>
                        <a:rPr lang="en-US" sz="1400" baseline="0" dirty="0" smtClean="0">
                          <a:latin typeface="Calibri Light" panose="020F0302020204030204" pitchFamily="34" charset="0"/>
                          <a:cs typeface="Calibri Light" panose="020F0302020204030204" pitchFamily="34" charset="0"/>
                        </a:rPr>
                        <a:t> Seen</a:t>
                      </a:r>
                      <a:endParaRPr lang="en-US" sz="1400" dirty="0">
                        <a:latin typeface="Calibri Light" panose="020F0302020204030204" pitchFamily="34" charset="0"/>
                        <a:cs typeface="Calibri Light" panose="020F0302020204030204" pitchFamily="34" charset="0"/>
                      </a:endParaRPr>
                    </a:p>
                  </a:txBody>
                  <a:tcPr marL="78502" marR="78502" marT="39251" marB="39251"/>
                </a:tc>
                <a:tc>
                  <a:txBody>
                    <a:bodyPr/>
                    <a:lstStyle/>
                    <a:p>
                      <a:r>
                        <a:rPr lang="en-US" sz="1400" kern="1200" dirty="0" smtClean="0">
                          <a:solidFill>
                            <a:schemeClr val="dk1"/>
                          </a:solidFill>
                          <a:effectLst/>
                          <a:latin typeface="Calibri Light" panose="020F0302020204030204" pitchFamily="34" charset="0"/>
                          <a:ea typeface="+mn-ea"/>
                          <a:cs typeface="Calibri Light" panose="020F0302020204030204" pitchFamily="34" charset="0"/>
                        </a:rPr>
                        <a:t>99,598</a:t>
                      </a:r>
                      <a:endParaRPr lang="en-US" sz="1400" kern="1200" dirty="0">
                        <a:solidFill>
                          <a:schemeClr val="dk1"/>
                        </a:solidFill>
                        <a:effectLst/>
                        <a:latin typeface="Calibri Light" panose="020F0302020204030204" pitchFamily="34" charset="0"/>
                        <a:ea typeface="+mn-ea"/>
                        <a:cs typeface="Calibri Light" panose="020F0302020204030204" pitchFamily="34" charset="0"/>
                      </a:endParaRPr>
                    </a:p>
                  </a:txBody>
                  <a:tcPr marL="78502" marR="78502" marT="39251" marB="39251"/>
                </a:tc>
                <a:tc>
                  <a:txBody>
                    <a:bodyPr/>
                    <a:lstStyle/>
                    <a:p>
                      <a:r>
                        <a:rPr lang="en-US" sz="1400" kern="1200" dirty="0" smtClean="0">
                          <a:solidFill>
                            <a:schemeClr val="dk1"/>
                          </a:solidFill>
                          <a:effectLst/>
                          <a:latin typeface="Calibri Light" panose="020F0302020204030204" pitchFamily="34" charset="0"/>
                          <a:ea typeface="+mn-ea"/>
                          <a:cs typeface="Calibri Light" panose="020F0302020204030204" pitchFamily="34" charset="0"/>
                        </a:rPr>
                        <a:t>102,275</a:t>
                      </a:r>
                      <a:endParaRPr lang="en-US" sz="1400" kern="1200" dirty="0">
                        <a:solidFill>
                          <a:schemeClr val="dk1"/>
                        </a:solidFill>
                        <a:effectLst/>
                        <a:latin typeface="Calibri Light" panose="020F0302020204030204" pitchFamily="34" charset="0"/>
                        <a:ea typeface="+mn-ea"/>
                        <a:cs typeface="Calibri Light" panose="020F0302020204030204" pitchFamily="34" charset="0"/>
                      </a:endParaRPr>
                    </a:p>
                  </a:txBody>
                  <a:tcPr marL="78502" marR="78502" marT="39251" marB="39251"/>
                </a:tc>
                <a:tc>
                  <a:txBody>
                    <a:bodyPr/>
                    <a:lstStyle/>
                    <a:p>
                      <a:r>
                        <a:rPr lang="en-US" sz="1400" kern="1200" dirty="0" smtClean="0">
                          <a:solidFill>
                            <a:schemeClr val="dk1"/>
                          </a:solidFill>
                          <a:effectLst/>
                          <a:latin typeface="Calibri Light" panose="020F0302020204030204" pitchFamily="34" charset="0"/>
                          <a:ea typeface="+mn-ea"/>
                          <a:cs typeface="Calibri Light" panose="020F0302020204030204" pitchFamily="34" charset="0"/>
                        </a:rPr>
                        <a:t>107,225</a:t>
                      </a:r>
                      <a:endParaRPr lang="en-US" sz="1400" kern="1200" dirty="0">
                        <a:solidFill>
                          <a:schemeClr val="dk1"/>
                        </a:solidFill>
                        <a:effectLst/>
                        <a:latin typeface="Calibri Light" panose="020F0302020204030204" pitchFamily="34" charset="0"/>
                        <a:ea typeface="+mn-ea"/>
                        <a:cs typeface="Calibri Light" panose="020F0302020204030204" pitchFamily="34" charset="0"/>
                      </a:endParaRPr>
                    </a:p>
                  </a:txBody>
                  <a:tcPr marL="78502" marR="78502" marT="39251" marB="39251"/>
                </a:tc>
                <a:extLst>
                  <a:ext uri="{0D108BD9-81ED-4DB2-BD59-A6C34878D82A}">
                    <a16:rowId xmlns:a16="http://schemas.microsoft.com/office/drawing/2014/main" val="2798643043"/>
                  </a:ext>
                </a:extLst>
              </a:tr>
            </a:tbl>
          </a:graphicData>
        </a:graphic>
      </p:graphicFrame>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8455" y="659126"/>
            <a:ext cx="4000368" cy="1071953"/>
          </a:xfrm>
          <a:prstGeom prst="rect">
            <a:avLst/>
          </a:prstGeom>
        </p:spPr>
      </p:pic>
    </p:spTree>
    <p:extLst>
      <p:ext uri="{BB962C8B-B14F-4D97-AF65-F5344CB8AC3E}">
        <p14:creationId xmlns:p14="http://schemas.microsoft.com/office/powerpoint/2010/main" val="12527395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p:txBody>
          <a:bodyPr/>
          <a:lstStyle/>
          <a:p>
            <a:r>
              <a:rPr lang="en-US" dirty="0" smtClean="0"/>
              <a:t>Accredited Programs</a:t>
            </a:r>
            <a:endParaRPr lang="en-US" dirty="0"/>
          </a:p>
        </p:txBody>
      </p:sp>
      <p:sp>
        <p:nvSpPr>
          <p:cNvPr id="9" name="Content Placeholder 8">
            <a:extLst>
              <a:ext uri="{FF2B5EF4-FFF2-40B4-BE49-F238E27FC236}">
                <a16:creationId xmlns:a16="http://schemas.microsoft.com/office/drawing/2014/main" id="{04B43365-4364-5348-81B9-D14F304E194F}"/>
              </a:ext>
            </a:extLst>
          </p:cNvPr>
          <p:cNvSpPr>
            <a:spLocks noGrp="1"/>
          </p:cNvSpPr>
          <p:nvPr>
            <p:ph idx="1"/>
          </p:nvPr>
        </p:nvSpPr>
        <p:spPr/>
        <p:txBody>
          <a:bodyPr>
            <a:normAutofit/>
          </a:bodyPr>
          <a:lstStyle/>
          <a:p>
            <a:r>
              <a:rPr lang="en-US" sz="2800" dirty="0" smtClean="0"/>
              <a:t>As of February 2025: Consortium has accredited 37 APP Postgraduate Training Programs with several in the pipeline pursuing accreditation.</a:t>
            </a:r>
          </a:p>
          <a:p>
            <a:endParaRPr lang="en-US" sz="2800" dirty="0" smtClean="0"/>
          </a:p>
          <a:p>
            <a:r>
              <a:rPr lang="en-US" sz="2800" dirty="0" smtClean="0"/>
              <a:t>View Accredited Programs here: </a:t>
            </a:r>
            <a:r>
              <a:rPr lang="en-US" sz="2800" dirty="0">
                <a:hlinkClick r:id="rId3"/>
              </a:rPr>
              <a:t>https://www.apppostgradtraining.com/accreditation/accreditation-status-and-public-commentary</a:t>
            </a:r>
            <a:r>
              <a:rPr lang="en-US" sz="2800" dirty="0" smtClean="0">
                <a:hlinkClick r:id="rId3"/>
              </a:rPr>
              <a:t>/</a:t>
            </a:r>
            <a:r>
              <a:rPr lang="en-US" sz="2800" dirty="0" smtClean="0"/>
              <a:t> </a:t>
            </a:r>
            <a:endParaRPr lang="en-US" sz="2800" dirty="0"/>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7415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D7D4D0-5BD5-BF42-A6D5-18EF84DF8034}"/>
              </a:ext>
            </a:extLst>
          </p:cNvPr>
          <p:cNvSpPr>
            <a:spLocks noGrp="1"/>
          </p:cNvSpPr>
          <p:nvPr>
            <p:ph type="title"/>
          </p:nvPr>
        </p:nvSpPr>
        <p:spPr>
          <a:xfrm>
            <a:off x="1130591" y="140641"/>
            <a:ext cx="11199737" cy="953305"/>
          </a:xfrm>
        </p:spPr>
        <p:txBody>
          <a:bodyPr/>
          <a:lstStyle/>
          <a:p>
            <a:r>
              <a:rPr lang="en-US" dirty="0" smtClean="0"/>
              <a:t>2025 Annual Conference</a:t>
            </a:r>
            <a:endParaRPr lang="en-US" dirty="0"/>
          </a:p>
        </p:txBody>
      </p:sp>
      <p:sp>
        <p:nvSpPr>
          <p:cNvPr id="9" name="Content Placeholder 8">
            <a:extLst>
              <a:ext uri="{FF2B5EF4-FFF2-40B4-BE49-F238E27FC236}">
                <a16:creationId xmlns:a16="http://schemas.microsoft.com/office/drawing/2014/main" id="{04B43365-4364-5348-81B9-D14F304E194F}"/>
              </a:ext>
            </a:extLst>
          </p:cNvPr>
          <p:cNvSpPr>
            <a:spLocks noGrp="1"/>
          </p:cNvSpPr>
          <p:nvPr>
            <p:ph idx="1"/>
          </p:nvPr>
        </p:nvSpPr>
        <p:spPr>
          <a:xfrm>
            <a:off x="408474" y="1167373"/>
            <a:ext cx="6087292" cy="4953988"/>
          </a:xfrm>
        </p:spPr>
        <p:txBody>
          <a:bodyPr>
            <a:noAutofit/>
          </a:bodyPr>
          <a:lstStyle/>
          <a:p>
            <a:r>
              <a:rPr lang="en-US" sz="2400" dirty="0" smtClean="0"/>
              <a:t>Mark your calendars and “Save the Date”! </a:t>
            </a:r>
          </a:p>
          <a:p>
            <a:r>
              <a:rPr lang="en-US" sz="2400" dirty="0" smtClean="0"/>
              <a:t>Dates: July 13 – 15, 2025</a:t>
            </a:r>
          </a:p>
          <a:p>
            <a:r>
              <a:rPr lang="en-US" sz="2400" dirty="0"/>
              <a:t> </a:t>
            </a:r>
            <a:r>
              <a:rPr lang="en-US" sz="2400" dirty="0" smtClean="0"/>
              <a:t>Location: Grand Hyatt Denver, CO</a:t>
            </a:r>
          </a:p>
          <a:p>
            <a:pPr lvl="1"/>
            <a:r>
              <a:rPr lang="en-US" sz="2400" dirty="0" smtClean="0"/>
              <a:t>Pre-Conference Workshop Offerings on 07/13</a:t>
            </a:r>
          </a:p>
          <a:p>
            <a:pPr lvl="2"/>
            <a:r>
              <a:rPr lang="en-US" sz="2400" dirty="0" smtClean="0"/>
              <a:t>APP Leadership Workshop</a:t>
            </a:r>
          </a:p>
          <a:p>
            <a:pPr lvl="2"/>
            <a:r>
              <a:rPr lang="en-US" sz="2400" dirty="0" smtClean="0"/>
              <a:t>Administration and Operations Workshop</a:t>
            </a:r>
          </a:p>
          <a:p>
            <a:pPr lvl="2"/>
            <a:r>
              <a:rPr lang="en-US" sz="2400" dirty="0" smtClean="0"/>
              <a:t>Preceptor Development and Training Workshops </a:t>
            </a:r>
          </a:p>
          <a:p>
            <a:pPr lvl="1"/>
            <a:r>
              <a:rPr lang="en-US" sz="2400" dirty="0" smtClean="0"/>
              <a:t>2 Day General Conference on                07/14 – 07/15</a:t>
            </a:r>
            <a:endParaRPr lang="en-US" sz="3200" dirty="0" smtClean="0"/>
          </a:p>
          <a:p>
            <a:pPr lvl="1"/>
            <a:endParaRPr lang="en-US" sz="3200" dirty="0" smtClean="0"/>
          </a:p>
          <a:p>
            <a:endParaRPr lang="en-US" sz="3200" dirty="0"/>
          </a:p>
          <a:p>
            <a:pPr lvl="1"/>
            <a:endParaRPr lang="en-US" sz="3200" dirty="0" smtClean="0"/>
          </a:p>
          <a:p>
            <a:pPr marL="0" indent="0">
              <a:buNone/>
            </a:pPr>
            <a:endParaRPr lang="en-US" sz="3200" dirty="0"/>
          </a:p>
        </p:txBody>
      </p:sp>
      <p:sp>
        <p:nvSpPr>
          <p:cNvPr id="3" name="Slide Number Placeholder 2">
            <a:extLst>
              <a:ext uri="{FF2B5EF4-FFF2-40B4-BE49-F238E27FC236}">
                <a16:creationId xmlns:a16="http://schemas.microsoft.com/office/drawing/2014/main" id="{58DB9076-259D-E546-A9A9-6494109C612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E3D7A26-89E2-D54F-B09C-F802BB5990F3}" type="slidenum">
              <a:rPr kumimoji="0" lang="en-US" sz="1333" b="0" i="0" u="none" strike="noStrike" kern="1200" cap="none" spc="0" normalizeH="0" baseline="0" noProof="0">
                <a:ln>
                  <a:noFill/>
                </a:ln>
                <a:solidFill>
                  <a:prstClr val="white"/>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US" sz="1333"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766" y="1093946"/>
            <a:ext cx="5445291" cy="4381083"/>
          </a:xfrm>
          <a:prstGeom prst="rect">
            <a:avLst/>
          </a:prstGeom>
        </p:spPr>
      </p:pic>
      <p:sp>
        <p:nvSpPr>
          <p:cNvPr id="2" name="Rectangle 1"/>
          <p:cNvSpPr/>
          <p:nvPr/>
        </p:nvSpPr>
        <p:spPr>
          <a:xfrm>
            <a:off x="6495766" y="5475030"/>
            <a:ext cx="569623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Link to the 202</a:t>
            </a:r>
            <a:r>
              <a:rPr kumimoji="0" lang="en-US" sz="1800" b="0" i="0" u="none" strike="noStrike" kern="1200" cap="none" spc="0" normalizeH="0" baseline="0" noProof="0" dirty="0" smtClean="0">
                <a:ln>
                  <a:noFill/>
                </a:ln>
                <a:solidFill>
                  <a:srgbClr val="1F497D"/>
                </a:solidFill>
                <a:effectLst/>
                <a:uLnTx/>
                <a:uFillTx/>
                <a:latin typeface="Calibri Light" panose="020F0302020204030204" pitchFamily="34" charset="0"/>
                <a:ea typeface="Calibri" panose="020F0502020204030204" pitchFamily="34" charset="0"/>
                <a:cs typeface="Calibri Light" panose="020F0302020204030204" pitchFamily="34" charset="0"/>
              </a:rPr>
              <a:t>4</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conference highlights </a:t>
            </a:r>
            <a:r>
              <a:rPr kumimoji="0" lang="en-US" sz="1800" b="0" i="0" u="none" strike="noStrike" kern="1200" cap="none" spc="0" normalizeH="0" baseline="0" noProof="0" dirty="0" smtClean="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video</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Light" panose="020F0302020204030204" pitchFamily="34" charset="0"/>
                <a:ea typeface="Calibri" panose="020F0502020204030204" pitchFamily="34" charset="0"/>
                <a:cs typeface="Calibri Light" panose="020F0302020204030204" pitchFamily="34" charset="0"/>
              </a:rPr>
              <a:t> </a:t>
            </a:r>
            <a:r>
              <a:rPr kumimoji="0" lang="en-US" sz="1800" b="0" i="0" u="sng" strike="noStrike" kern="1200" cap="none" spc="0" normalizeH="0" baseline="0" noProof="0" dirty="0" smtClean="0">
                <a:ln>
                  <a:noFill/>
                </a:ln>
                <a:solidFill>
                  <a:srgbClr val="0563C1"/>
                </a:solidFill>
                <a:effectLst/>
                <a:uLnTx/>
                <a:uFillTx/>
                <a:latin typeface="Calibri Light" panose="020F0302020204030204" pitchFamily="34" charset="0"/>
                <a:ea typeface="Calibri" panose="020F0502020204030204" pitchFamily="34" charset="0"/>
                <a:cs typeface="Calibri Light" panose="020F0302020204030204" pitchFamily="34" charset="0"/>
                <a:hlinkClick r:id="rId4"/>
              </a:rPr>
              <a:t>https</a:t>
            </a:r>
            <a:r>
              <a:rPr kumimoji="0" lang="en-US" sz="1800" b="0" i="0" u="sng" strike="noStrike" kern="1200" cap="none" spc="0" normalizeH="0" baseline="0" noProof="0" dirty="0">
                <a:ln>
                  <a:noFill/>
                </a:ln>
                <a:solidFill>
                  <a:srgbClr val="0563C1"/>
                </a:solidFill>
                <a:effectLst/>
                <a:uLnTx/>
                <a:uFillTx/>
                <a:latin typeface="Calibri Light" panose="020F0302020204030204" pitchFamily="34" charset="0"/>
                <a:ea typeface="Calibri" panose="020F0502020204030204" pitchFamily="34" charset="0"/>
                <a:cs typeface="Calibri Light" panose="020F0302020204030204" pitchFamily="34" charset="0"/>
                <a:hlinkClick r:id="rId4"/>
              </a:rPr>
              <a:t>://vimeo.com/1002782981/a40432e368?share=copy</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t>
            </a:r>
          </a:p>
        </p:txBody>
      </p:sp>
    </p:spTree>
    <p:extLst>
      <p:ext uri="{BB962C8B-B14F-4D97-AF65-F5344CB8AC3E}">
        <p14:creationId xmlns:p14="http://schemas.microsoft.com/office/powerpoint/2010/main" val="9683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1000"/>
                                        <p:tgtEl>
                                          <p:spTgt spid="9">
                                            <p:txEl>
                                              <p:pRg st="2" end="2"/>
                                            </p:txEl>
                                          </p:spTgt>
                                        </p:tgtEl>
                                      </p:cBhvr>
                                    </p:animEffect>
                                    <p:anim calcmode="lin" valueType="num">
                                      <p:cBhvr>
                                        <p:cTn id="2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anim calcmode="lin" valueType="num">
                                      <p:cBhvr>
                                        <p:cTn id="3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1000"/>
                                        <p:tgtEl>
                                          <p:spTgt spid="9">
                                            <p:txEl>
                                              <p:pRg st="4" end="4"/>
                                            </p:txEl>
                                          </p:spTgt>
                                        </p:tgtEl>
                                      </p:cBhvr>
                                    </p:animEffect>
                                    <p:anim calcmode="lin" valueType="num">
                                      <p:cBhvr>
                                        <p:cTn id="3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fade">
                                      <p:cBhvr>
                                        <p:cTn id="41" dur="1000"/>
                                        <p:tgtEl>
                                          <p:spTgt spid="9">
                                            <p:txEl>
                                              <p:pRg st="5" end="5"/>
                                            </p:txEl>
                                          </p:spTgt>
                                        </p:tgtEl>
                                      </p:cBhvr>
                                    </p:animEffect>
                                    <p:anim calcmode="lin" valueType="num">
                                      <p:cBhvr>
                                        <p:cTn id="4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xEl>
                                              <p:pRg st="6" end="6"/>
                                            </p:txEl>
                                          </p:spTgt>
                                        </p:tgtEl>
                                        <p:attrNameLst>
                                          <p:attrName>style.visibility</p:attrName>
                                        </p:attrNameLst>
                                      </p:cBhvr>
                                      <p:to>
                                        <p:strVal val="visible"/>
                                      </p:to>
                                    </p:set>
                                    <p:animEffect transition="in" filter="fade">
                                      <p:cBhvr>
                                        <p:cTn id="46" dur="1000"/>
                                        <p:tgtEl>
                                          <p:spTgt spid="9">
                                            <p:txEl>
                                              <p:pRg st="6" end="6"/>
                                            </p:txEl>
                                          </p:spTgt>
                                        </p:tgtEl>
                                      </p:cBhvr>
                                    </p:animEffect>
                                    <p:anim calcmode="lin" valueType="num">
                                      <p:cBhvr>
                                        <p:cTn id="4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animEffect transition="in" filter="fade">
                                      <p:cBhvr>
                                        <p:cTn id="51" dur="1000"/>
                                        <p:tgtEl>
                                          <p:spTgt spid="9">
                                            <p:txEl>
                                              <p:pRg st="7" end="7"/>
                                            </p:txEl>
                                          </p:spTgt>
                                        </p:tgtEl>
                                      </p:cBhvr>
                                    </p:animEffect>
                                    <p:anim calcmode="lin" valueType="num">
                                      <p:cBhvr>
                                        <p:cTn id="52"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7779A16-415A-9145-B181-90C7EE2C2DF1}"/>
              </a:ext>
            </a:extLst>
          </p:cNvPr>
          <p:cNvSpPr txBox="1">
            <a:spLocks/>
          </p:cNvSpPr>
          <p:nvPr/>
        </p:nvSpPr>
        <p:spPr>
          <a:xfrm>
            <a:off x="0" y="2909003"/>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rPr>
              <a:t>Questions?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3278413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7779A16-415A-9145-B181-90C7EE2C2DF1}"/>
              </a:ext>
            </a:extLst>
          </p:cNvPr>
          <p:cNvSpPr txBox="1">
            <a:spLocks/>
          </p:cNvSpPr>
          <p:nvPr/>
        </p:nvSpPr>
        <p:spPr>
          <a:xfrm>
            <a:off x="0" y="2909003"/>
            <a:ext cx="12192000" cy="7244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rPr>
              <a:t>Wrap-Up</a:t>
            </a:r>
            <a:endParaRPr kumimoji="0" lang="en-US" sz="4800" b="1" i="0" u="none" strike="noStrike" kern="1200" cap="none" spc="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6985185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9A16-415A-9145-B181-90C7EE2C2DF1}"/>
              </a:ext>
            </a:extLst>
          </p:cNvPr>
          <p:cNvSpPr>
            <a:spLocks noGrp="1"/>
          </p:cNvSpPr>
          <p:nvPr>
            <p:ph type="title"/>
          </p:nvPr>
        </p:nvSpPr>
        <p:spPr>
          <a:xfrm>
            <a:off x="0" y="1621181"/>
            <a:ext cx="6827945" cy="724429"/>
          </a:xfrm>
        </p:spPr>
        <p:txBody>
          <a:bodyPr anchor="t"/>
          <a:lstStyle/>
          <a:p>
            <a:pPr algn="ctr">
              <a:lnSpc>
                <a:spcPct val="90000"/>
              </a:lnSpc>
            </a:pPr>
            <a:r>
              <a:rPr lang="en-US" b="1" spc="-30" dirty="0" smtClean="0">
                <a:latin typeface="Calibri Light" panose="020F0302020204030204" pitchFamily="34" charset="0"/>
                <a:cs typeface="Calibri Light" panose="020F0302020204030204" pitchFamily="34" charset="0"/>
              </a:rPr>
              <a:t>Showcase Overview </a:t>
            </a:r>
            <a:endParaRPr lang="en-US" b="1" spc="-30" dirty="0">
              <a:latin typeface="Calibri Light" panose="020F0302020204030204" pitchFamily="34"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5E4702C2-A368-9E43-A250-6A0426674F2B}"/>
              </a:ext>
            </a:extLst>
          </p:cNvPr>
          <p:cNvSpPr>
            <a:spLocks noGrp="1"/>
          </p:cNvSpPr>
          <p:nvPr>
            <p:ph idx="1"/>
          </p:nvPr>
        </p:nvSpPr>
        <p:spPr>
          <a:xfrm>
            <a:off x="560320" y="2313819"/>
            <a:ext cx="6267625" cy="4339581"/>
          </a:xfrm>
        </p:spPr>
        <p:txBody>
          <a:bodyPr>
            <a:noAutofit/>
          </a:bodyPr>
          <a:lstStyle/>
          <a:p>
            <a:pPr marL="236538" indent="-236538">
              <a:lnSpc>
                <a:spcPct val="90000"/>
              </a:lnSpc>
              <a:spcBef>
                <a:spcPts val="0"/>
              </a:spcBef>
              <a:spcAft>
                <a:spcPts val="600"/>
              </a:spcAft>
              <a:buClr>
                <a:srgbClr val="4E7E74"/>
              </a:buClr>
            </a:pPr>
            <a:r>
              <a:rPr lang="en-US" sz="2200" b="1" dirty="0" smtClean="0">
                <a:latin typeface="Calibri Light" panose="020F0302020204030204" pitchFamily="34" charset="0"/>
                <a:cs typeface="Calibri Light" panose="020F0302020204030204" pitchFamily="34" charset="0"/>
              </a:rPr>
              <a:t>Showcase Template Due Date</a:t>
            </a:r>
            <a:r>
              <a:rPr lang="en-US" sz="2200" dirty="0" smtClean="0">
                <a:latin typeface="Calibri Light" panose="020F0302020204030204" pitchFamily="34" charset="0"/>
                <a:cs typeface="Calibri Light" panose="020F0302020204030204" pitchFamily="34" charset="0"/>
              </a:rPr>
              <a:t>: Friday February 28</a:t>
            </a:r>
            <a:r>
              <a:rPr lang="en-US" sz="2200" baseline="30000" dirty="0" smtClean="0">
                <a:latin typeface="Calibri Light" panose="020F0302020204030204" pitchFamily="34" charset="0"/>
                <a:cs typeface="Calibri Light" panose="020F0302020204030204" pitchFamily="34" charset="0"/>
              </a:rPr>
              <a:t>th</a:t>
            </a:r>
            <a:r>
              <a:rPr lang="en-US" sz="2200" dirty="0" smtClean="0">
                <a:latin typeface="Calibri Light" panose="020F0302020204030204" pitchFamily="34" charset="0"/>
                <a:cs typeface="Calibri Light" panose="020F0302020204030204" pitchFamily="34" charset="0"/>
              </a:rPr>
              <a:t>                                                                 </a:t>
            </a:r>
            <a:r>
              <a:rPr lang="en-US" sz="2200" i="1" dirty="0" smtClean="0">
                <a:latin typeface="Calibri Light" panose="020F0302020204030204" pitchFamily="34" charset="0"/>
                <a:cs typeface="Calibri Light" panose="020F0302020204030204" pitchFamily="34" charset="0"/>
              </a:rPr>
              <a:t>Please let me know if you need an extension. </a:t>
            </a:r>
          </a:p>
          <a:p>
            <a:pPr marL="236538" indent="-236538">
              <a:lnSpc>
                <a:spcPct val="90000"/>
              </a:lnSpc>
              <a:spcBef>
                <a:spcPts val="0"/>
              </a:spcBef>
              <a:spcAft>
                <a:spcPts val="600"/>
              </a:spcAft>
              <a:buClr>
                <a:srgbClr val="4E7E74"/>
              </a:buClr>
            </a:pPr>
            <a:r>
              <a:rPr lang="en-US" sz="2200" b="1" dirty="0" smtClean="0">
                <a:latin typeface="Calibri Light" panose="020F0302020204030204" pitchFamily="34" charset="0"/>
                <a:cs typeface="Calibri Light" panose="020F0302020204030204" pitchFamily="34" charset="0"/>
              </a:rPr>
              <a:t>Showcase Presentation Date</a:t>
            </a:r>
            <a:r>
              <a:rPr lang="en-US" sz="2200" dirty="0" smtClean="0">
                <a:latin typeface="Calibri Light" panose="020F0302020204030204" pitchFamily="34" charset="0"/>
                <a:cs typeface="Calibri Light" panose="020F0302020204030204" pitchFamily="34" charset="0"/>
              </a:rPr>
              <a:t>: Tuesday March 11</a:t>
            </a:r>
            <a:r>
              <a:rPr lang="en-US" sz="2200" baseline="30000" dirty="0" smtClean="0">
                <a:latin typeface="Calibri Light" panose="020F0302020204030204" pitchFamily="34" charset="0"/>
                <a:cs typeface="Calibri Light" panose="020F0302020204030204" pitchFamily="34" charset="0"/>
              </a:rPr>
              <a:t>th</a:t>
            </a:r>
            <a:r>
              <a:rPr lang="en-US" sz="2200" dirty="0" smtClean="0">
                <a:latin typeface="Calibri Light" panose="020F0302020204030204" pitchFamily="34" charset="0"/>
                <a:cs typeface="Calibri Light" panose="020F0302020204030204" pitchFamily="34" charset="0"/>
              </a:rPr>
              <a:t> </a:t>
            </a:r>
          </a:p>
          <a:p>
            <a:pPr marL="236538" indent="-236538">
              <a:lnSpc>
                <a:spcPct val="90000"/>
              </a:lnSpc>
              <a:spcBef>
                <a:spcPts val="0"/>
              </a:spcBef>
              <a:buClr>
                <a:srgbClr val="4E7E74"/>
              </a:buClr>
            </a:pPr>
            <a:r>
              <a:rPr lang="en-US" sz="2200" b="1" dirty="0" smtClean="0">
                <a:latin typeface="Calibri Light" panose="020F0302020204030204" pitchFamily="34" charset="0"/>
                <a:cs typeface="Calibri Light" panose="020F0302020204030204" pitchFamily="34" charset="0"/>
              </a:rPr>
              <a:t>Showcase Purpose</a:t>
            </a:r>
          </a:p>
          <a:p>
            <a:pPr marL="800100" lvl="1" indent="-342900">
              <a:spcBef>
                <a:spcPts val="0"/>
              </a:spcBef>
              <a:spcAft>
                <a:spcPts val="200"/>
              </a:spcAft>
              <a:buClr>
                <a:srgbClr val="4E7E74"/>
              </a:buClr>
              <a:buFont typeface="+mj-lt"/>
              <a:buAutoNum type="arabicPeriod"/>
            </a:pPr>
            <a:r>
              <a:rPr lang="en-US" sz="2000" dirty="0" smtClean="0">
                <a:latin typeface="Calibri Light" panose="020F0302020204030204" pitchFamily="34" charset="0"/>
                <a:cs typeface="Calibri Light" panose="020F0302020204030204" pitchFamily="34" charset="0"/>
              </a:rPr>
              <a:t>Tell </a:t>
            </a:r>
            <a:r>
              <a:rPr lang="en-US" sz="2000" dirty="0">
                <a:latin typeface="Calibri Light" panose="020F0302020204030204" pitchFamily="34" charset="0"/>
                <a:cs typeface="Calibri Light" panose="020F0302020204030204" pitchFamily="34" charset="0"/>
              </a:rPr>
              <a:t>the story of your health center’s work during this learning collaborative in a clean, crisp, visual format </a:t>
            </a:r>
          </a:p>
          <a:p>
            <a:pPr marL="800100" lvl="1" indent="-342900">
              <a:spcBef>
                <a:spcPts val="0"/>
              </a:spcBef>
              <a:spcAft>
                <a:spcPts val="200"/>
              </a:spcAft>
              <a:buClr>
                <a:srgbClr val="4E7E74"/>
              </a:buClr>
              <a:buFont typeface="+mj-lt"/>
              <a:buAutoNum type="arabicPeriod"/>
            </a:pPr>
            <a:r>
              <a:rPr lang="en-US" sz="2000" dirty="0" smtClean="0">
                <a:latin typeface="Calibri Light" panose="020F0302020204030204" pitchFamily="34" charset="0"/>
                <a:cs typeface="Calibri Light" panose="020F0302020204030204" pitchFamily="34" charset="0"/>
              </a:rPr>
              <a:t>Generate </a:t>
            </a:r>
            <a:r>
              <a:rPr lang="en-US" sz="2000" dirty="0">
                <a:latin typeface="Calibri Light" panose="020F0302020204030204" pitchFamily="34" charset="0"/>
                <a:cs typeface="Calibri Light" panose="020F0302020204030204" pitchFamily="34" charset="0"/>
              </a:rPr>
              <a:t>reflection among you and the other team members about your involvement in this learning collaborative</a:t>
            </a:r>
          </a:p>
          <a:p>
            <a:pPr marL="800100" lvl="1" indent="-342900">
              <a:spcBef>
                <a:spcPts val="0"/>
              </a:spcBef>
              <a:spcAft>
                <a:spcPts val="200"/>
              </a:spcAft>
              <a:buClr>
                <a:srgbClr val="4E7E74"/>
              </a:buClr>
              <a:buFont typeface="+mj-lt"/>
              <a:buAutoNum type="arabicPeriod"/>
            </a:pPr>
            <a:r>
              <a:rPr lang="en-US" sz="2000" dirty="0" smtClean="0">
                <a:latin typeface="Calibri Light" panose="020F0302020204030204" pitchFamily="34" charset="0"/>
                <a:cs typeface="Calibri Light" panose="020F0302020204030204" pitchFamily="34" charset="0"/>
              </a:rPr>
              <a:t>Share </a:t>
            </a:r>
            <a:r>
              <a:rPr lang="en-US" sz="2000" dirty="0">
                <a:latin typeface="Calibri Light" panose="020F0302020204030204" pitchFamily="34" charset="0"/>
                <a:cs typeface="Calibri Light" panose="020F0302020204030204" pitchFamily="34" charset="0"/>
              </a:rPr>
              <a:t>your work in future meetings with other health center staff including leadership and external stakeholders such as the health center board, community partners, and funders </a:t>
            </a:r>
          </a:p>
          <a:p>
            <a:pPr marL="800100" lvl="1" indent="-342900">
              <a:spcBef>
                <a:spcPts val="0"/>
              </a:spcBef>
              <a:spcAft>
                <a:spcPts val="1200"/>
              </a:spcAft>
              <a:buClr>
                <a:srgbClr val="4E7E74"/>
              </a:buClr>
              <a:buFont typeface="+mj-lt"/>
              <a:buAutoNum type="arabicPeriod"/>
            </a:pPr>
            <a:endParaRPr lang="en-US" sz="1800" b="1" dirty="0">
              <a:latin typeface="Calibri Light" panose="020F0302020204030204" pitchFamily="34" charset="0"/>
              <a:cs typeface="Calibri Light" panose="020F0302020204030204" pitchFamily="34" charset="0"/>
            </a:endParaRPr>
          </a:p>
          <a:p>
            <a:pPr marL="236538" indent="-236538">
              <a:lnSpc>
                <a:spcPct val="90000"/>
              </a:lnSpc>
              <a:spcBef>
                <a:spcPts val="0"/>
              </a:spcBef>
              <a:spcAft>
                <a:spcPts val="600"/>
              </a:spcAft>
              <a:buClr>
                <a:srgbClr val="008558"/>
              </a:buClr>
            </a:pPr>
            <a:endParaRPr lang="en-US" sz="2000" dirty="0">
              <a:latin typeface="Calibri Light" panose="020F0302020204030204" pitchFamily="34" charset="0"/>
              <a:cs typeface="Calibri Light" panose="020F03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pic>
        <p:nvPicPr>
          <p:cNvPr id="5" name="Picture 4"/>
          <p:cNvPicPr>
            <a:picLocks noChangeAspect="1"/>
          </p:cNvPicPr>
          <p:nvPr/>
        </p:nvPicPr>
        <p:blipFill>
          <a:blip r:embed="rId4"/>
          <a:stretch>
            <a:fillRect/>
          </a:stretch>
        </p:blipFill>
        <p:spPr>
          <a:xfrm>
            <a:off x="6827945" y="362331"/>
            <a:ext cx="4932134" cy="6291069"/>
          </a:xfrm>
          <a:prstGeom prst="rect">
            <a:avLst/>
          </a:prstGeom>
        </p:spPr>
      </p:pic>
    </p:spTree>
    <p:extLst>
      <p:ext uri="{BB962C8B-B14F-4D97-AF65-F5344CB8AC3E}">
        <p14:creationId xmlns:p14="http://schemas.microsoft.com/office/powerpoint/2010/main" val="12733858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992"/>
            <a:ext cx="12192000" cy="965200"/>
          </a:xfrm>
        </p:spPr>
        <p:txBody>
          <a:bodyPr anchor="ctr"/>
          <a:lstStyle/>
          <a:p>
            <a:pPr algn="ctr"/>
            <a:r>
              <a:rPr lang="en-US" b="1" dirty="0" smtClean="0">
                <a:latin typeface="Calibri Light" panose="020F0302020204030204" pitchFamily="34" charset="0"/>
                <a:cs typeface="Calibri Light" panose="020F0302020204030204" pitchFamily="34" charset="0"/>
              </a:rPr>
              <a:t>Deliverables</a:t>
            </a:r>
            <a:endParaRPr lang="en-US" b="1"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560320" y="2634192"/>
            <a:ext cx="6340812" cy="3780896"/>
          </a:xfrm>
        </p:spPr>
        <p:txBody>
          <a:bodyPr/>
          <a:lstStyle/>
          <a:p>
            <a:pPr>
              <a:spcBef>
                <a:spcPts val="0"/>
              </a:spcBef>
              <a:spcAft>
                <a:spcPts val="1800"/>
              </a:spcAft>
              <a:buClr>
                <a:srgbClr val="4E7E74"/>
              </a:buClr>
              <a:buFont typeface="Wingdings" panose="05000000000000000000" pitchFamily="2" charset="2"/>
              <a:buChar char="ü"/>
            </a:pPr>
            <a:r>
              <a:rPr lang="en-US" dirty="0">
                <a:latin typeface="Calibri Light" panose="020F0302020204030204" pitchFamily="34" charset="0"/>
                <a:cs typeface="Calibri Light" panose="020F0302020204030204" pitchFamily="34" charset="0"/>
              </a:rPr>
              <a:t>Continue to work on Progress </a:t>
            </a:r>
            <a:r>
              <a:rPr lang="en-US" dirty="0" smtClean="0">
                <a:latin typeface="Calibri Light" panose="020F0302020204030204" pitchFamily="34" charset="0"/>
                <a:cs typeface="Calibri Light" panose="020F0302020204030204" pitchFamily="34" charset="0"/>
              </a:rPr>
              <a:t>Checklist</a:t>
            </a:r>
          </a:p>
          <a:p>
            <a:pPr>
              <a:spcBef>
                <a:spcPts val="0"/>
              </a:spcBef>
              <a:spcAft>
                <a:spcPts val="1800"/>
              </a:spcAft>
              <a:buClr>
                <a:srgbClr val="4E7E74"/>
              </a:buClr>
              <a:buFont typeface="Wingdings" panose="05000000000000000000" pitchFamily="2" charset="2"/>
              <a:buChar char="ü"/>
            </a:pPr>
            <a:r>
              <a:rPr lang="en-US" dirty="0" smtClean="0">
                <a:latin typeface="Calibri Light" panose="020F0302020204030204" pitchFamily="34" charset="0"/>
                <a:cs typeface="Calibri Light" panose="020F0302020204030204" pitchFamily="34" charset="0"/>
              </a:rPr>
              <a:t>Work on Showcase Presentation</a:t>
            </a:r>
          </a:p>
          <a:p>
            <a:pPr>
              <a:spcBef>
                <a:spcPts val="0"/>
              </a:spcBef>
              <a:spcAft>
                <a:spcPts val="1800"/>
              </a:spcAft>
              <a:buClr>
                <a:srgbClr val="4E7E74"/>
              </a:buClr>
              <a:buFont typeface="Wingdings" panose="05000000000000000000" pitchFamily="2" charset="2"/>
              <a:buChar char="ü"/>
            </a:pPr>
            <a:endParaRPr lang="en-US" dirty="0">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pic>
        <p:nvPicPr>
          <p:cNvPr id="5" name="Picture 4"/>
          <p:cNvPicPr>
            <a:picLocks noChangeAspect="1"/>
          </p:cNvPicPr>
          <p:nvPr/>
        </p:nvPicPr>
        <p:blipFill>
          <a:blip r:embed="rId4"/>
          <a:stretch>
            <a:fillRect/>
          </a:stretch>
        </p:blipFill>
        <p:spPr>
          <a:xfrm>
            <a:off x="7855789" y="3422057"/>
            <a:ext cx="3318294" cy="3225258"/>
          </a:xfrm>
          <a:prstGeom prst="rect">
            <a:avLst/>
          </a:prstGeom>
        </p:spPr>
      </p:pic>
      <p:sp>
        <p:nvSpPr>
          <p:cNvPr id="6" name="TextBox 5"/>
          <p:cNvSpPr txBox="1"/>
          <p:nvPr/>
        </p:nvSpPr>
        <p:spPr>
          <a:xfrm>
            <a:off x="6901132" y="2634192"/>
            <a:ext cx="52276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E7E74"/>
                </a:solidFill>
                <a:effectLst/>
                <a:uLnTx/>
                <a:uFillTx/>
                <a:latin typeface="Century Gothic" panose="020F0302020204030204"/>
                <a:ea typeface="+mn-ea"/>
                <a:cs typeface="+mn-cs"/>
              </a:rPr>
              <a:t>Access the Google Drive to upload deliverables: </a:t>
            </a:r>
            <a:endParaRPr kumimoji="0" lang="en-US" sz="2400" b="1" i="0" u="none" strike="noStrike" kern="1200" cap="none" spc="0" normalizeH="0" baseline="0" noProof="0" dirty="0">
              <a:ln>
                <a:noFill/>
              </a:ln>
              <a:solidFill>
                <a:srgbClr val="4E7E7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569160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992"/>
            <a:ext cx="12192000" cy="965200"/>
          </a:xfrm>
        </p:spPr>
        <p:txBody>
          <a:bodyPr anchor="ctr"/>
          <a:lstStyle/>
          <a:p>
            <a:pPr algn="ctr"/>
            <a:r>
              <a:rPr lang="en-US" b="1" dirty="0" smtClean="0">
                <a:latin typeface="Calibri Light" panose="020F0302020204030204" pitchFamily="34" charset="0"/>
                <a:cs typeface="Calibri Light" panose="020F0302020204030204" pitchFamily="34" charset="0"/>
              </a:rPr>
              <a:t>Next Steps</a:t>
            </a:r>
            <a:endParaRPr lang="en-US" b="1"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560321" y="2634192"/>
            <a:ext cx="10636766" cy="3780896"/>
          </a:xfrm>
        </p:spPr>
        <p:txBody>
          <a:bodyPr/>
          <a:lstStyle/>
          <a:p>
            <a:pPr>
              <a:buClr>
                <a:srgbClr val="4E7E74"/>
              </a:buClr>
            </a:pPr>
            <a:r>
              <a:rPr lang="en-US" b="1" dirty="0" smtClean="0">
                <a:latin typeface="Calibri Light" panose="020F0302020204030204" pitchFamily="34" charset="0"/>
                <a:cs typeface="Calibri Light" panose="020F0302020204030204" pitchFamily="34" charset="0"/>
              </a:rPr>
              <a:t>Coach Calls</a:t>
            </a:r>
          </a:p>
          <a:p>
            <a:pPr lvl="1">
              <a:spcBef>
                <a:spcPts val="0"/>
              </a:spcBef>
              <a:spcAft>
                <a:spcPts val="600"/>
              </a:spcAft>
              <a:buClr>
                <a:srgbClr val="4E7E74"/>
              </a:buClr>
            </a:pPr>
            <a:r>
              <a:rPr lang="en-US" dirty="0" smtClean="0">
                <a:latin typeface="Calibri Light" panose="020F0302020204030204" pitchFamily="34" charset="0"/>
                <a:cs typeface="Calibri Light" panose="020F0302020204030204" pitchFamily="34" charset="0"/>
              </a:rPr>
              <a:t>Tuesday February 18</a:t>
            </a:r>
            <a:r>
              <a:rPr lang="en-US" baseline="30000" dirty="0" smtClean="0">
                <a:latin typeface="Calibri Light" panose="020F0302020204030204" pitchFamily="34" charset="0"/>
                <a:cs typeface="Calibri Light" panose="020F0302020204030204" pitchFamily="34" charset="0"/>
              </a:rPr>
              <a:t>th</a:t>
            </a:r>
            <a:r>
              <a:rPr lang="en-US" dirty="0" smtClean="0">
                <a:latin typeface="Calibri Light" panose="020F0302020204030204" pitchFamily="34" charset="0"/>
                <a:cs typeface="Calibri Light" panose="020F0302020204030204" pitchFamily="34" charset="0"/>
              </a:rPr>
              <a:t> 1:00pm </a:t>
            </a:r>
            <a:r>
              <a:rPr lang="en-US" dirty="0">
                <a:latin typeface="Calibri Light" panose="020F0302020204030204" pitchFamily="34" charset="0"/>
                <a:cs typeface="Calibri Light" panose="020F0302020204030204" pitchFamily="34" charset="0"/>
              </a:rPr>
              <a:t>Eastern / 10:00am Pacific</a:t>
            </a:r>
            <a:endParaRPr lang="en-US" dirty="0" smtClean="0">
              <a:latin typeface="Calibri Light" panose="020F0302020204030204" pitchFamily="34" charset="0"/>
              <a:cs typeface="Calibri Light" panose="020F0302020204030204" pitchFamily="34" charset="0"/>
            </a:endParaRPr>
          </a:p>
          <a:p>
            <a:pPr lvl="1">
              <a:spcBef>
                <a:spcPts val="0"/>
              </a:spcBef>
              <a:spcAft>
                <a:spcPts val="600"/>
              </a:spcAft>
              <a:buClr>
                <a:srgbClr val="4E7E74"/>
              </a:buClr>
            </a:pPr>
            <a:r>
              <a:rPr lang="en-US" dirty="0" smtClean="0">
                <a:latin typeface="Calibri Light" panose="020F0302020204030204" pitchFamily="34" charset="0"/>
                <a:cs typeface="Calibri Light" panose="020F0302020204030204" pitchFamily="34" charset="0"/>
              </a:rPr>
              <a:t>Tuesday March 4</a:t>
            </a:r>
            <a:r>
              <a:rPr lang="en-US" baseline="30000" dirty="0" smtClean="0">
                <a:latin typeface="Calibri Light" panose="020F0302020204030204" pitchFamily="34" charset="0"/>
                <a:cs typeface="Calibri Light" panose="020F0302020204030204" pitchFamily="34" charset="0"/>
              </a:rPr>
              <a:t>th</a:t>
            </a:r>
            <a:r>
              <a:rPr lang="en-US" dirty="0" smtClean="0">
                <a:latin typeface="Calibri Light" panose="020F0302020204030204" pitchFamily="34" charset="0"/>
                <a:cs typeface="Calibri Light" panose="020F0302020204030204" pitchFamily="34" charset="0"/>
              </a:rPr>
              <a:t> 1:00pm </a:t>
            </a:r>
            <a:r>
              <a:rPr lang="en-US" dirty="0">
                <a:latin typeface="Calibri Light" panose="020F0302020204030204" pitchFamily="34" charset="0"/>
                <a:cs typeface="Calibri Light" panose="020F0302020204030204" pitchFamily="34" charset="0"/>
              </a:rPr>
              <a:t>Eastern / 10:00am Pacific</a:t>
            </a:r>
            <a:endParaRPr lang="en-US" dirty="0" smtClean="0">
              <a:latin typeface="Calibri Light" panose="020F0302020204030204" pitchFamily="34" charset="0"/>
              <a:cs typeface="Calibri Light" panose="020F0302020204030204" pitchFamily="34" charset="0"/>
            </a:endParaRPr>
          </a:p>
          <a:p>
            <a:pPr>
              <a:buClr>
                <a:srgbClr val="4E7E74"/>
              </a:buClr>
            </a:pPr>
            <a:r>
              <a:rPr lang="en-US" b="1" dirty="0" smtClean="0">
                <a:latin typeface="Calibri Light" panose="020F0302020204030204" pitchFamily="34" charset="0"/>
                <a:cs typeface="Calibri Light" panose="020F0302020204030204" pitchFamily="34" charset="0"/>
              </a:rPr>
              <a:t>Session 6</a:t>
            </a:r>
            <a:r>
              <a:rPr lang="en-US" dirty="0" smtClean="0">
                <a:latin typeface="Calibri Light" panose="020F0302020204030204" pitchFamily="34" charset="0"/>
                <a:cs typeface="Calibri Light" panose="020F0302020204030204" pitchFamily="34" charset="0"/>
              </a:rPr>
              <a:t>: Tuesday March 11</a:t>
            </a:r>
            <a:r>
              <a:rPr lang="en-US" baseline="30000" dirty="0" smtClean="0">
                <a:latin typeface="Calibri Light" panose="020F0302020204030204" pitchFamily="34" charset="0"/>
                <a:cs typeface="Calibri Light" panose="020F0302020204030204" pitchFamily="34" charset="0"/>
              </a:rPr>
              <a:t>th</a:t>
            </a:r>
            <a:r>
              <a:rPr lang="en-US" dirty="0" smtClean="0">
                <a:latin typeface="Calibri Light" panose="020F0302020204030204" pitchFamily="34" charset="0"/>
                <a:cs typeface="Calibri Light" panose="020F0302020204030204" pitchFamily="34" charset="0"/>
              </a:rPr>
              <a:t> 1:00pm Eastern / 10:00am Pacific</a:t>
            </a:r>
          </a:p>
          <a:p>
            <a:pPr lvl="1">
              <a:buClr>
                <a:srgbClr val="4E7E74"/>
              </a:buClr>
            </a:pPr>
            <a:r>
              <a:rPr lang="en-US" dirty="0" smtClean="0">
                <a:latin typeface="Calibri Light" panose="020F0302020204030204" pitchFamily="34" charset="0"/>
                <a:cs typeface="Calibri Light" panose="020F0302020204030204" pitchFamily="34" charset="0"/>
              </a:rPr>
              <a:t>Showcase Presentation</a:t>
            </a:r>
          </a:p>
          <a:p>
            <a:pPr>
              <a:buClr>
                <a:srgbClr val="4E7E74"/>
              </a:buClr>
            </a:pPr>
            <a:r>
              <a:rPr lang="en-US" b="1" dirty="0" smtClean="0">
                <a:solidFill>
                  <a:srgbClr val="4E7E74"/>
                </a:solidFill>
                <a:latin typeface="Calibri Light" panose="020F0302020204030204" pitchFamily="34" charset="0"/>
                <a:cs typeface="Calibri Light" panose="020F0302020204030204" pitchFamily="34" charset="0"/>
              </a:rPr>
              <a:t>Register for the </a:t>
            </a:r>
            <a:r>
              <a:rPr lang="en-US" b="1" dirty="0" smtClean="0">
                <a:solidFill>
                  <a:srgbClr val="4E7E74"/>
                </a:solidFill>
                <a:latin typeface="Calibri Light" panose="020F0302020204030204" pitchFamily="34" charset="0"/>
                <a:cs typeface="Calibri Light" panose="020F0302020204030204" pitchFamily="34" charset="0"/>
                <a:hlinkClick r:id="rId3"/>
              </a:rPr>
              <a:t>Weitzman Education Platform</a:t>
            </a:r>
            <a:r>
              <a:rPr lang="en-US" b="1" dirty="0" smtClean="0">
                <a:solidFill>
                  <a:srgbClr val="4E7E74"/>
                </a:solidFill>
                <a:latin typeface="Calibri Light" panose="020F0302020204030204" pitchFamily="34" charset="0"/>
                <a:cs typeface="Calibri Light" panose="020F0302020204030204" pitchFamily="34" charset="0"/>
              </a:rPr>
              <a:t> to                                          receive CME, resources, and more!</a:t>
            </a:r>
            <a:endParaRPr lang="en-US" b="1" dirty="0">
              <a:solidFill>
                <a:srgbClr val="4E7E74"/>
              </a:solidFill>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pic>
        <p:nvPicPr>
          <p:cNvPr id="5" name="Picture 4"/>
          <p:cNvPicPr>
            <a:picLocks noChangeAspect="1"/>
          </p:cNvPicPr>
          <p:nvPr/>
        </p:nvPicPr>
        <p:blipFill rotWithShape="1">
          <a:blip r:embed="rId5"/>
          <a:srcRect r="7055"/>
          <a:stretch/>
        </p:blipFill>
        <p:spPr>
          <a:xfrm>
            <a:off x="8161284" y="4524639"/>
            <a:ext cx="1830209" cy="1987113"/>
          </a:xfrm>
          <a:prstGeom prst="rect">
            <a:avLst/>
          </a:prstGeom>
          <a:ln>
            <a:solidFill>
              <a:srgbClr val="4E7E74"/>
            </a:solidFill>
          </a:ln>
        </p:spPr>
      </p:pic>
    </p:spTree>
    <p:extLst>
      <p:ext uri="{BB962C8B-B14F-4D97-AF65-F5344CB8AC3E}">
        <p14:creationId xmlns:p14="http://schemas.microsoft.com/office/powerpoint/2010/main" val="17934214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4702C2-A368-9E43-A250-6A0426674F2B}"/>
              </a:ext>
            </a:extLst>
          </p:cNvPr>
          <p:cNvSpPr txBox="1">
            <a:spLocks/>
          </p:cNvSpPr>
          <p:nvPr/>
        </p:nvSpPr>
        <p:spPr>
          <a:xfrm>
            <a:off x="684808" y="2327928"/>
            <a:ext cx="10822383" cy="419385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80000"/>
              </a:lnSpc>
              <a:spcBef>
                <a:spcPts val="0"/>
              </a:spcBef>
              <a:spcAft>
                <a:spcPts val="600"/>
              </a:spcAft>
              <a:buClr>
                <a:srgbClr val="4E7E74"/>
              </a:buClr>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rPr>
              <a:t>Free six-month participatory experience designed to provide knowledge, tools, and coaching support to help health centers and look-alikes implement an effective and sustainable health professions student training program.</a:t>
            </a:r>
          </a:p>
          <a:p>
            <a:pPr marL="236538" marR="0" lvl="0" indent="-236538" algn="l" defTabSz="457200" rtl="0" eaLnBrk="1" fontAlgn="auto" latinLnBrk="0" hangingPunct="1">
              <a:lnSpc>
                <a:spcPct val="80000"/>
              </a:lnSpc>
              <a:spcBef>
                <a:spcPts val="0"/>
              </a:spcBef>
              <a:spcAft>
                <a:spcPts val="600"/>
              </a:spcAft>
              <a:buClr>
                <a:srgbClr val="4E7E74"/>
              </a:buClr>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rPr>
              <a:t>The goal for the learning collaborative is dedicated time for your organization to draft your own </a:t>
            </a:r>
            <a:r>
              <a:rPr kumimoji="0" lang="en-US" sz="2200" b="1" i="0" u="none" strike="noStrike" kern="1200" cap="none" spc="0" normalizeH="0" baseline="0" noProof="0" dirty="0">
                <a:ln>
                  <a:noFill/>
                </a:ln>
                <a:solidFill>
                  <a:srgbClr val="4E7E74"/>
                </a:solidFill>
                <a:effectLst/>
                <a:uLnTx/>
                <a:uFillTx/>
                <a:latin typeface="Calibri Light" panose="020F0302020204030204"/>
                <a:cs typeface="Calibri Light" panose="020F0302020204030204" pitchFamily="34" charset="0"/>
              </a:rPr>
              <a:t>Health Professions Student Training Programs Playbook </a:t>
            </a:r>
            <a:r>
              <a:rPr kumimoji="0" lang="en-US" sz="22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rPr>
              <a:t>for your organization to follow when operating student training programs. </a:t>
            </a:r>
          </a:p>
          <a:p>
            <a:pPr marL="236538" marR="0" lvl="0" indent="-236538" algn="l" defTabSz="457200" rtl="0" eaLnBrk="1" fontAlgn="auto" latinLnBrk="0" hangingPunct="1">
              <a:lnSpc>
                <a:spcPct val="80000"/>
              </a:lnSpc>
              <a:spcBef>
                <a:spcPts val="0"/>
              </a:spcBef>
              <a:spcAft>
                <a:spcPts val="600"/>
              </a:spcAft>
              <a:buClr>
                <a:srgbClr val="4E7E74"/>
              </a:buClr>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rPr>
              <a:t>Participating health centers are asked to identify a team to focus on the implementation of their health professions student training playbook. </a:t>
            </a:r>
          </a:p>
          <a:p>
            <a:pPr marL="636588" marR="0" lvl="1" indent="-236538" algn="l" defTabSz="457200" rtl="0" eaLnBrk="1" fontAlgn="auto" latinLnBrk="0" hangingPunct="1">
              <a:lnSpc>
                <a:spcPct val="80000"/>
              </a:lnSpc>
              <a:spcBef>
                <a:spcPts val="0"/>
              </a:spcBef>
              <a:spcAft>
                <a:spcPts val="200"/>
              </a:spcAft>
              <a:buClr>
                <a:srgbClr val="4E7E74"/>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rPr>
              <a:t>Suggested team members include: Human Resources, Education Department</a:t>
            </a:r>
            <a:r>
              <a:rPr kumimoji="0" lang="en-US" sz="1800" b="0" i="0" u="none" strike="noStrike" kern="1200" cap="none" spc="0" normalizeH="0" baseline="0" noProof="0" dirty="0" smtClean="0">
                <a:ln>
                  <a:noFill/>
                </a:ln>
                <a:solidFill>
                  <a:prstClr val="black"/>
                </a:solidFill>
                <a:effectLst/>
                <a:uLnTx/>
                <a:uFillTx/>
                <a:latin typeface="Calibri Light" panose="020F0302020204030204"/>
                <a:cs typeface="Calibri Light" panose="020F0302020204030204" pitchFamily="34" charset="0"/>
              </a:rPr>
              <a:t>,</a:t>
            </a:r>
            <a:r>
              <a:rPr kumimoji="0" lang="en-US" sz="1800" b="0" i="0" u="none" strike="noStrike" kern="1200" cap="none" spc="0" normalizeH="0" noProof="0" dirty="0" smtClean="0">
                <a:ln>
                  <a:noFill/>
                </a:ln>
                <a:solidFill>
                  <a:prstClr val="black"/>
                </a:solidFill>
                <a:effectLst/>
                <a:uLnTx/>
                <a:uFillTx/>
                <a:latin typeface="Calibri Light" panose="020F0302020204030204"/>
                <a:cs typeface="Calibri Light" panose="020F0302020204030204" pitchFamily="34" charset="0"/>
              </a:rPr>
              <a:t> </a:t>
            </a:r>
            <a:r>
              <a:rPr kumimoji="0" lang="en-US" sz="1800" b="0" i="0" u="none" strike="noStrike" kern="1200" cap="none" spc="0" normalizeH="0" baseline="0" noProof="0" dirty="0" smtClean="0">
                <a:ln>
                  <a:noFill/>
                </a:ln>
                <a:solidFill>
                  <a:prstClr val="black"/>
                </a:solidFill>
                <a:effectLst/>
                <a:uLnTx/>
                <a:uFillTx/>
                <a:latin typeface="Calibri Light" panose="020F0302020204030204"/>
                <a:cs typeface="Calibri Light" panose="020F0302020204030204" pitchFamily="34" charset="0"/>
              </a:rPr>
              <a:t>Operations</a:t>
            </a:r>
            <a:r>
              <a:rPr kumimoji="0" lang="en-US" sz="18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rPr>
              <a:t>, Medical Director(s), Administrative </a:t>
            </a:r>
          </a:p>
          <a:p>
            <a:pPr marL="636588" marR="0" lvl="1" indent="-236538" algn="l" defTabSz="457200" rtl="0" eaLnBrk="1" fontAlgn="auto" latinLnBrk="0" hangingPunct="1">
              <a:lnSpc>
                <a:spcPct val="80000"/>
              </a:lnSpc>
              <a:spcBef>
                <a:spcPts val="0"/>
              </a:spcBef>
              <a:spcAft>
                <a:spcPts val="1200"/>
              </a:spcAft>
              <a:buClr>
                <a:srgbClr val="4E7E74"/>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rPr>
              <a:t>Team members may differ dependent on the organization’s </a:t>
            </a:r>
            <a:r>
              <a:rPr kumimoji="0" lang="en-US" sz="1800" b="0" i="0" u="none" strike="noStrike" kern="1200" cap="none" spc="0" normalizeH="0" baseline="0" noProof="0" dirty="0" smtClean="0">
                <a:ln>
                  <a:noFill/>
                </a:ln>
                <a:solidFill>
                  <a:prstClr val="black"/>
                </a:solidFill>
                <a:effectLst/>
                <a:uLnTx/>
                <a:uFillTx/>
                <a:latin typeface="Calibri Light" panose="020F0302020204030204"/>
                <a:cs typeface="Calibri Light" panose="020F0302020204030204" pitchFamily="34" charset="0"/>
              </a:rPr>
              <a:t>staffing</a:t>
            </a:r>
          </a:p>
          <a:p>
            <a:pPr>
              <a:lnSpc>
                <a:spcPct val="80000"/>
              </a:lnSpc>
              <a:spcBef>
                <a:spcPts val="0"/>
              </a:spcBef>
              <a:spcAft>
                <a:spcPts val="600"/>
              </a:spcAft>
              <a:buClr>
                <a:srgbClr val="4E7E74"/>
              </a:buClr>
              <a:buFont typeface="Arial" panose="020B0604020202020204" pitchFamily="34" charset="0"/>
              <a:buChar char="•"/>
              <a:defRPr/>
            </a:pPr>
            <a:r>
              <a:rPr lang="en-US" sz="2200" dirty="0">
                <a:solidFill>
                  <a:prstClr val="black"/>
                </a:solidFill>
                <a:latin typeface="Calibri Light" panose="020F0302020204030204"/>
                <a:cs typeface="Calibri Light" panose="020F0302020204030204" pitchFamily="34" charset="0"/>
              </a:rPr>
              <a:t>Begins Friday </a:t>
            </a:r>
            <a:r>
              <a:rPr lang="en-US" sz="2200" dirty="0" smtClean="0">
                <a:solidFill>
                  <a:prstClr val="black"/>
                </a:solidFill>
                <a:latin typeface="Calibri Light" panose="020F0302020204030204"/>
                <a:cs typeface="Calibri Light" panose="020F0302020204030204" pitchFamily="34" charset="0"/>
              </a:rPr>
              <a:t>February 14</a:t>
            </a:r>
            <a:r>
              <a:rPr lang="en-US" sz="2200" baseline="30000" dirty="0" smtClean="0">
                <a:solidFill>
                  <a:prstClr val="black"/>
                </a:solidFill>
                <a:latin typeface="Calibri Light" panose="020F0302020204030204"/>
                <a:cs typeface="Calibri Light" panose="020F0302020204030204" pitchFamily="34" charset="0"/>
              </a:rPr>
              <a:t>th</a:t>
            </a:r>
            <a:r>
              <a:rPr lang="en-US" sz="2200" dirty="0" smtClean="0">
                <a:solidFill>
                  <a:prstClr val="black"/>
                </a:solidFill>
                <a:latin typeface="Calibri Light" panose="020F0302020204030204"/>
                <a:cs typeface="Calibri Light" panose="020F0302020204030204" pitchFamily="34" charset="0"/>
              </a:rPr>
              <a:t>, 2025 </a:t>
            </a:r>
            <a:endParaRPr lang="en-US" sz="2200" dirty="0">
              <a:solidFill>
                <a:prstClr val="black"/>
              </a:solidFill>
              <a:latin typeface="Calibri Light" panose="020F0302020204030204"/>
              <a:cs typeface="Calibri Light" panose="020F0302020204030204" pitchFamily="34" charset="0"/>
            </a:endParaRPr>
          </a:p>
          <a:p>
            <a:pPr>
              <a:lnSpc>
                <a:spcPct val="80000"/>
              </a:lnSpc>
              <a:spcBef>
                <a:spcPts val="0"/>
              </a:spcBef>
              <a:spcAft>
                <a:spcPts val="600"/>
              </a:spcAft>
              <a:buClr>
                <a:srgbClr val="4E7E74"/>
              </a:buClr>
              <a:buFont typeface="Arial" panose="020B0604020202020204" pitchFamily="34" charset="0"/>
              <a:buChar char="•"/>
              <a:defRPr/>
            </a:pPr>
            <a:r>
              <a:rPr lang="en-US" sz="2200" dirty="0" smtClean="0">
                <a:solidFill>
                  <a:prstClr val="black"/>
                </a:solidFill>
                <a:latin typeface="Calibri Light" panose="020F0302020204030204"/>
                <a:cs typeface="Calibri Light" panose="020F0302020204030204" pitchFamily="34" charset="0"/>
              </a:rPr>
              <a:t>To express interest or for questions, </a:t>
            </a:r>
            <a:r>
              <a:rPr lang="en-US" sz="2200" dirty="0">
                <a:solidFill>
                  <a:prstClr val="black"/>
                </a:solidFill>
                <a:latin typeface="Calibri Light" panose="020F0302020204030204"/>
                <a:cs typeface="Calibri Light" panose="020F0302020204030204" pitchFamily="34" charset="0"/>
              </a:rPr>
              <a:t>please reach out to Meaghan Angers (</a:t>
            </a:r>
            <a:r>
              <a:rPr lang="en-US" sz="2200" dirty="0">
                <a:solidFill>
                  <a:prstClr val="black"/>
                </a:solidFill>
                <a:latin typeface="Calibri Light" panose="020F0302020204030204"/>
                <a:cs typeface="Calibri Light" panose="020F0302020204030204" pitchFamily="34" charset="0"/>
                <a:hlinkClick r:id="rId3"/>
              </a:rPr>
              <a:t>angersm@mwhs1.com</a:t>
            </a:r>
            <a:r>
              <a:rPr lang="en-US" sz="2200" dirty="0" smtClean="0">
                <a:solidFill>
                  <a:prstClr val="black"/>
                </a:solidFill>
                <a:latin typeface="Calibri Light" panose="020F0302020204030204"/>
                <a:cs typeface="Calibri Light" panose="020F03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Light" panose="020F0302020204030204"/>
              <a:cs typeface="Calibri Light" panose="020F0302020204030204" pitchFamily="34" charset="0"/>
            </a:endParaRPr>
          </a:p>
        </p:txBody>
      </p:sp>
      <p:sp>
        <p:nvSpPr>
          <p:cNvPr id="5" name="Title 1"/>
          <p:cNvSpPr txBox="1">
            <a:spLocks/>
          </p:cNvSpPr>
          <p:nvPr/>
        </p:nvSpPr>
        <p:spPr>
          <a:xfrm>
            <a:off x="0" y="1565576"/>
            <a:ext cx="12192000" cy="762352"/>
          </a:xfrm>
          <a:prstGeom prst="rect">
            <a:avLst/>
          </a:prstGeom>
        </p:spPr>
        <p:txBody>
          <a:bodyPr anchor="ctr"/>
          <a:lstStyle>
            <a:lvl1pPr algn="l" defTabSz="914400" rtl="0" eaLnBrk="1" latinLnBrk="0" hangingPunct="1">
              <a:lnSpc>
                <a:spcPct val="90000"/>
              </a:lnSpc>
              <a:spcBef>
                <a:spcPct val="0"/>
              </a:spcBef>
              <a:buNone/>
              <a:defRPr sz="4400" b="1" kern="1200">
                <a:solidFill>
                  <a:srgbClr val="2270B7"/>
                </a:solidFill>
                <a:latin typeface="Myriad Pro" panose="020B05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4E7E74"/>
                </a:solidFill>
                <a:effectLst/>
                <a:uLnTx/>
                <a:uFillTx/>
                <a:latin typeface="Calibri Light" panose="020F0302020204030204"/>
                <a:ea typeface="+mj-ea"/>
                <a:cs typeface="+mj-cs"/>
              </a:rPr>
              <a:t>Health Professions Student Training Learning </a:t>
            </a:r>
            <a:r>
              <a:rPr kumimoji="0" lang="en-US" sz="3200" b="1" i="0" u="none" strike="noStrike" kern="1200" cap="none" spc="0" normalizeH="0" baseline="0" noProof="0" dirty="0">
                <a:ln>
                  <a:noFill/>
                </a:ln>
                <a:solidFill>
                  <a:srgbClr val="4E7E74"/>
                </a:solidFill>
                <a:effectLst/>
                <a:uLnTx/>
                <a:uFillTx/>
                <a:latin typeface="Calibri Light" panose="020F0302020204030204"/>
                <a:ea typeface="+mj-ea"/>
                <a:cs typeface="+mj-cs"/>
              </a:rPr>
              <a:t>Collaborative Overview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21386537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3" name="Title 2">
            <a:extLst>
              <a:ext uri="{FF2B5EF4-FFF2-40B4-BE49-F238E27FC236}">
                <a16:creationId xmlns:a16="http://schemas.microsoft.com/office/drawing/2014/main" id="{27779A16-415A-9145-B181-90C7EE2C2DF1}"/>
              </a:ext>
            </a:extLst>
          </p:cNvPr>
          <p:cNvSpPr txBox="1">
            <a:spLocks/>
          </p:cNvSpPr>
          <p:nvPr/>
        </p:nvSpPr>
        <p:spPr>
          <a:xfrm>
            <a:off x="0" y="1205588"/>
            <a:ext cx="12192000" cy="72442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3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rPr>
              <a:t>Explore more resources!</a:t>
            </a:r>
            <a:endParaRPr kumimoji="0" lang="en-US" sz="4800" b="1" i="0" u="none" strike="noStrike" kern="1200" cap="none" spc="-3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endParaRPr>
          </a:p>
        </p:txBody>
      </p:sp>
      <p:pic>
        <p:nvPicPr>
          <p:cNvPr id="4" name="Picture 3"/>
          <p:cNvPicPr>
            <a:picLocks noChangeAspect="1"/>
          </p:cNvPicPr>
          <p:nvPr/>
        </p:nvPicPr>
        <p:blipFill>
          <a:blip r:embed="rId4"/>
          <a:stretch>
            <a:fillRect/>
          </a:stretch>
        </p:blipFill>
        <p:spPr>
          <a:xfrm>
            <a:off x="531033" y="2993714"/>
            <a:ext cx="2643530" cy="29697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563" y="3302550"/>
            <a:ext cx="3642800" cy="2126508"/>
          </a:xfrm>
          <a:prstGeom prst="rect">
            <a:avLst/>
          </a:prstGeom>
        </p:spPr>
      </p:pic>
      <p:sp>
        <p:nvSpPr>
          <p:cNvPr id="6" name="Title 2">
            <a:extLst>
              <a:ext uri="{FF2B5EF4-FFF2-40B4-BE49-F238E27FC236}">
                <a16:creationId xmlns:a16="http://schemas.microsoft.com/office/drawing/2014/main" id="{27779A16-415A-9145-B181-90C7EE2C2DF1}"/>
              </a:ext>
            </a:extLst>
          </p:cNvPr>
          <p:cNvSpPr txBox="1">
            <a:spLocks/>
          </p:cNvSpPr>
          <p:nvPr/>
        </p:nvSpPr>
        <p:spPr>
          <a:xfrm>
            <a:off x="531033" y="2155371"/>
            <a:ext cx="6366512" cy="724429"/>
          </a:xfrm>
          <a:prstGeom prst="rect">
            <a:avLst/>
          </a:prstGeom>
        </p:spPr>
        <p:txBody>
          <a:bodyPr vert="horz" lIns="91440" tIns="45720" rIns="91440" bIns="45720" rtlCol="0" anchor="t">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rPr>
              <a:t>National Learning Library: </a:t>
            </a:r>
            <a:br>
              <a:rPr kumimoji="0" lang="en-US" sz="4400" b="1" i="0" u="none" strike="noStrike" kern="1200" cap="none" spc="-3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rPr>
            </a:br>
            <a:r>
              <a:rPr kumimoji="0" lang="en-US" sz="3600" b="1" i="0" u="none" strike="noStrike" kern="1200" cap="none" spc="-30" normalizeH="0" baseline="0" noProof="0" dirty="0" smtClean="0">
                <a:ln>
                  <a:noFill/>
                </a:ln>
                <a:solidFill>
                  <a:srgbClr val="1DAF4C"/>
                </a:solidFill>
                <a:effectLst/>
                <a:uLnTx/>
                <a:uFillTx/>
                <a:latin typeface="Calibri Light" panose="020F0302020204030204" pitchFamily="34" charset="0"/>
                <a:ea typeface="+mj-ea"/>
                <a:cs typeface="Calibri Light" panose="020F0302020204030204" pitchFamily="34" charset="0"/>
              </a:rPr>
              <a:t>Resources for Clinical Workforce Development</a:t>
            </a:r>
            <a:endParaRPr kumimoji="0" lang="en-US" sz="3600" b="1" i="0" u="none" strike="noStrike" kern="1200" cap="none" spc="-30" normalizeH="0" baseline="0" noProof="0" dirty="0">
              <a:ln>
                <a:noFill/>
              </a:ln>
              <a:solidFill>
                <a:srgbClr val="1DAF4C"/>
              </a:solidFill>
              <a:effectLst/>
              <a:uLnTx/>
              <a:uFillTx/>
              <a:latin typeface="Calibri Light" panose="020F0302020204030204" pitchFamily="34" charset="0"/>
              <a:ea typeface="+mj-ea"/>
              <a:cs typeface="Calibri Light" panose="020F0302020204030204" pitchFamily="34" charset="0"/>
            </a:endParaRPr>
          </a:p>
        </p:txBody>
      </p:sp>
      <p:sp>
        <p:nvSpPr>
          <p:cNvPr id="7" name="Rectangle 6"/>
          <p:cNvSpPr/>
          <p:nvPr/>
        </p:nvSpPr>
        <p:spPr>
          <a:xfrm>
            <a:off x="970765" y="6072283"/>
            <a:ext cx="540686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hlinkClick r:id="rId6"/>
              </a:rPr>
              <a:t>https://</a:t>
            </a:r>
            <a:r>
              <a:rPr kumimoji="0" lang="en-US" sz="2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hlinkClick r:id="rId6"/>
              </a:rPr>
              <a:t>www.weitzmaninstitute.org/ncaresources</a:t>
            </a: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p>
        </p:txBody>
      </p:sp>
      <p:cxnSp>
        <p:nvCxnSpPr>
          <p:cNvPr id="8" name="Straight Connector 7"/>
          <p:cNvCxnSpPr/>
          <p:nvPr/>
        </p:nvCxnSpPr>
        <p:spPr>
          <a:xfrm>
            <a:off x="6897546" y="1945342"/>
            <a:ext cx="0" cy="4483167"/>
          </a:xfrm>
          <a:prstGeom prst="line">
            <a:avLst/>
          </a:prstGeom>
          <a:ln>
            <a:solidFill>
              <a:srgbClr val="4E7E74"/>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7713509" y="6072283"/>
            <a:ext cx="393530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hlinkClick r:id="rId7"/>
              </a:rPr>
              <a:t>https://www.healthcenterinfo.org</a:t>
            </a:r>
            <a:r>
              <a:rPr kumimoji="0" lang="en-US" sz="2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hlinkClick r:id="rId7"/>
              </a:rPr>
              <a:t>/</a:t>
            </a:r>
            <a:r>
              <a:rPr kumimoji="0" lang="en-US" sz="20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0" name="Title 2">
            <a:extLst>
              <a:ext uri="{FF2B5EF4-FFF2-40B4-BE49-F238E27FC236}">
                <a16:creationId xmlns:a16="http://schemas.microsoft.com/office/drawing/2014/main" id="{27779A16-415A-9145-B181-90C7EE2C2DF1}"/>
              </a:ext>
            </a:extLst>
          </p:cNvPr>
          <p:cNvSpPr txBox="1">
            <a:spLocks/>
          </p:cNvSpPr>
          <p:nvPr/>
        </p:nvSpPr>
        <p:spPr>
          <a:xfrm>
            <a:off x="6897546" y="2186020"/>
            <a:ext cx="5294454"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rPr>
              <a:t>Health Center </a:t>
            </a:r>
            <a:endParaRPr kumimoji="0" lang="en-US" sz="3000" b="1" i="0" u="none" strike="noStrike" kern="1200" cap="none" spc="-3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3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rPr>
              <a:t>Resource </a:t>
            </a:r>
            <a:r>
              <a:rPr kumimoji="0" lang="en-US" sz="3000" b="1" i="0" u="none" strike="noStrike" kern="1200" cap="none" spc="-3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rPr>
              <a:t>Clearinghouse</a:t>
            </a:r>
          </a:p>
        </p:txBody>
      </p:sp>
      <p:pic>
        <p:nvPicPr>
          <p:cNvPr id="11" name="Picture 10"/>
          <p:cNvPicPr>
            <a:picLocks noChangeAspect="1"/>
          </p:cNvPicPr>
          <p:nvPr/>
        </p:nvPicPr>
        <p:blipFill>
          <a:blip r:embed="rId8"/>
          <a:stretch>
            <a:fillRect/>
          </a:stretch>
        </p:blipFill>
        <p:spPr>
          <a:xfrm>
            <a:off x="7550684" y="4204420"/>
            <a:ext cx="4131325" cy="1867863"/>
          </a:xfrm>
          <a:prstGeom prst="rect">
            <a:avLst/>
          </a:prstGeom>
        </p:spPr>
      </p:pic>
      <p:pic>
        <p:nvPicPr>
          <p:cNvPr id="12" name="Picture 11"/>
          <p:cNvPicPr>
            <a:picLocks noChangeAspect="1"/>
          </p:cNvPicPr>
          <p:nvPr/>
        </p:nvPicPr>
        <p:blipFill>
          <a:blip r:embed="rId9"/>
          <a:stretch>
            <a:fillRect/>
          </a:stretch>
        </p:blipFill>
        <p:spPr>
          <a:xfrm>
            <a:off x="7550685" y="3260434"/>
            <a:ext cx="4131324" cy="943986"/>
          </a:xfrm>
          <a:prstGeom prst="rect">
            <a:avLst/>
          </a:prstGeom>
          <a:ln>
            <a:noFill/>
          </a:ln>
        </p:spPr>
      </p:pic>
    </p:spTree>
    <p:extLst>
      <p:ext uri="{BB962C8B-B14F-4D97-AF65-F5344CB8AC3E}">
        <p14:creationId xmlns:p14="http://schemas.microsoft.com/office/powerpoint/2010/main" val="27525577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
        <p:nvSpPr>
          <p:cNvPr id="3" name="Title 2">
            <a:extLst>
              <a:ext uri="{FF2B5EF4-FFF2-40B4-BE49-F238E27FC236}">
                <a16:creationId xmlns:a16="http://schemas.microsoft.com/office/drawing/2014/main" id="{27779A16-415A-9145-B181-90C7EE2C2DF1}"/>
              </a:ext>
            </a:extLst>
          </p:cNvPr>
          <p:cNvSpPr txBox="1">
            <a:spLocks/>
          </p:cNvSpPr>
          <p:nvPr/>
        </p:nvSpPr>
        <p:spPr>
          <a:xfrm>
            <a:off x="0" y="1893702"/>
            <a:ext cx="12192000" cy="72442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3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rPr>
              <a:t>Contact Us! </a:t>
            </a:r>
            <a:endParaRPr kumimoji="0" lang="en-US" sz="4400" b="1" i="0" u="none" strike="noStrike" kern="1200" cap="none" spc="-3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endParaRPr>
          </a:p>
        </p:txBody>
      </p:sp>
      <p:sp>
        <p:nvSpPr>
          <p:cNvPr id="5" name="TextBox 4"/>
          <p:cNvSpPr txBox="1"/>
          <p:nvPr/>
        </p:nvSpPr>
        <p:spPr>
          <a:xfrm>
            <a:off x="560320" y="2618131"/>
            <a:ext cx="3241342"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Amanda Schiessl</a:t>
            </a:r>
            <a:endPar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 </a:t>
            </a:r>
            <a:r>
              <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Director/Co-PI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hlinkClick r:id="rId4"/>
              </a:rPr>
              <a:t>Amanda@mwhs1.com</a:t>
            </a: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6" name="TextBox 5"/>
          <p:cNvSpPr txBox="1"/>
          <p:nvPr/>
        </p:nvSpPr>
        <p:spPr>
          <a:xfrm>
            <a:off x="4407089" y="2618131"/>
            <a:ext cx="3377821"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Meaghan Angers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Senior Program Manager</a:t>
            </a:r>
            <a:endPar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hlinkClick r:id="rId5"/>
              </a:rPr>
              <a:t>angersm@mwhs1.com</a:t>
            </a: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8" name="TextBox 7"/>
          <p:cNvSpPr txBox="1"/>
          <p:nvPr/>
        </p:nvSpPr>
        <p:spPr>
          <a:xfrm>
            <a:off x="8390337" y="2618131"/>
            <a:ext cx="3377821"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Bianca Flowers</a:t>
            </a:r>
            <a:endPar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Program Manager</a:t>
            </a:r>
            <a:endParaRPr kumimoji="0" lang="en-US" sz="2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hlinkClick r:id="rId6"/>
              </a:rPr>
              <a:t>flowerb@mwhs1.com</a:t>
            </a:r>
            <a:r>
              <a:rPr kumimoji="0" lang="en-US" sz="24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7" name="TextBox 6"/>
          <p:cNvSpPr txBox="1"/>
          <p:nvPr/>
        </p:nvSpPr>
        <p:spPr>
          <a:xfrm>
            <a:off x="0" y="4244610"/>
            <a:ext cx="121920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E74BD"/>
                </a:solidFill>
                <a:effectLst/>
                <a:uLnTx/>
                <a:uFillTx/>
                <a:latin typeface="Calibri Light" panose="020F0302020204030204" pitchFamily="34" charset="0"/>
                <a:ea typeface="+mn-ea"/>
                <a:cs typeface="Calibri Light" panose="020F0302020204030204" pitchFamily="34" charset="0"/>
              </a:rPr>
              <a:t>REMINDER: </a:t>
            </a:r>
            <a:r>
              <a:rPr kumimoji="0" lang="en-US" sz="3200" b="0" i="0" u="none" strike="noStrike" kern="1200" cap="none" spc="0" normalizeH="0" baseline="0" noProof="0" dirty="0">
                <a:ln>
                  <a:noFill/>
                </a:ln>
                <a:solidFill>
                  <a:srgbClr val="0E74BD"/>
                </a:solidFill>
                <a:effectLst/>
                <a:uLnTx/>
                <a:uFillTx/>
                <a:latin typeface="Calibri Light" panose="020F0302020204030204" pitchFamily="34" charset="0"/>
                <a:ea typeface="+mn-ea"/>
                <a:cs typeface="Calibri Light" panose="020F0302020204030204" pitchFamily="34" charset="0"/>
              </a:rPr>
              <a:t>Complete evaluation in the poll!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lvl="0" algn="ctr" defTabSz="457200">
              <a:defRPr/>
            </a:pPr>
            <a:r>
              <a:rPr lang="en-US" sz="3200" dirty="0">
                <a:solidFill>
                  <a:prstClr val="black"/>
                </a:solidFill>
                <a:latin typeface="Calibri Light" panose="020F0302020204030204" pitchFamily="34" charset="0"/>
                <a:cs typeface="Calibri Light" panose="020F0302020204030204" pitchFamily="34" charset="0"/>
              </a:rPr>
              <a:t>Next Learning Session is </a:t>
            </a:r>
            <a:r>
              <a:rPr lang="en-US" sz="3200" b="1" dirty="0">
                <a:solidFill>
                  <a:prstClr val="black"/>
                </a:solidFill>
                <a:latin typeface="Calibri Light" panose="020F0302020204030204" pitchFamily="34" charset="0"/>
                <a:cs typeface="Calibri Light" panose="020F0302020204030204" pitchFamily="34" charset="0"/>
              </a:rPr>
              <a:t>Tuesday </a:t>
            </a:r>
            <a:r>
              <a:rPr lang="en-US" sz="3200" b="1" dirty="0" smtClean="0">
                <a:solidFill>
                  <a:prstClr val="black"/>
                </a:solidFill>
                <a:latin typeface="Calibri Light" panose="020F0302020204030204" pitchFamily="34" charset="0"/>
                <a:cs typeface="Calibri Light" panose="020F0302020204030204" pitchFamily="34" charset="0"/>
              </a:rPr>
              <a:t>March </a:t>
            </a:r>
            <a:r>
              <a:rPr lang="en-US" sz="3200" b="1" dirty="0">
                <a:solidFill>
                  <a:prstClr val="black"/>
                </a:solidFill>
                <a:latin typeface="Calibri Light" panose="020F0302020204030204" pitchFamily="34" charset="0"/>
                <a:cs typeface="Calibri Light" panose="020F0302020204030204" pitchFamily="34" charset="0"/>
              </a:rPr>
              <a:t>11</a:t>
            </a:r>
            <a:r>
              <a:rPr lang="en-US" sz="3200" b="1" baseline="30000" dirty="0">
                <a:solidFill>
                  <a:prstClr val="black"/>
                </a:solidFill>
                <a:latin typeface="Calibri Light" panose="020F0302020204030204" pitchFamily="34" charset="0"/>
                <a:cs typeface="Calibri Light" panose="020F0302020204030204" pitchFamily="34" charset="0"/>
              </a:rPr>
              <a:t>th</a:t>
            </a:r>
            <a:r>
              <a:rPr lang="en-US" sz="3200" b="1" dirty="0">
                <a:solidFill>
                  <a:prstClr val="black"/>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674062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7779A16-415A-9145-B181-90C7EE2C2DF1}"/>
              </a:ext>
            </a:extLst>
          </p:cNvPr>
          <p:cNvSpPr txBox="1">
            <a:spLocks/>
          </p:cNvSpPr>
          <p:nvPr/>
        </p:nvSpPr>
        <p:spPr>
          <a:xfrm>
            <a:off x="609599" y="1724446"/>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 normalizeH="0" baseline="0" noProof="0" dirty="0">
                <a:ln>
                  <a:noFill/>
                </a:ln>
                <a:solidFill>
                  <a:srgbClr val="4E7E74"/>
                </a:solidFill>
                <a:effectLst/>
                <a:uLnTx/>
                <a:uFillTx/>
                <a:latin typeface="Calibri Light" panose="020F0302020204030204"/>
                <a:ea typeface="+mj-ea"/>
                <a:cs typeface="Calibri" panose="020F0502020204030204" pitchFamily="34" charset="0"/>
              </a:rPr>
              <a:t> Primary Care, Psychiatric/MH and Specialty Postgraduate Training Programs –</a:t>
            </a:r>
            <a:br>
              <a:rPr kumimoji="0" lang="en-US" sz="2800" b="1" i="0" u="none" strike="noStrike" kern="1200" cap="none" spc="-30" normalizeH="0" baseline="0" noProof="0" dirty="0">
                <a:ln>
                  <a:noFill/>
                </a:ln>
                <a:solidFill>
                  <a:srgbClr val="4E7E74"/>
                </a:solidFill>
                <a:effectLst/>
                <a:uLnTx/>
                <a:uFillTx/>
                <a:latin typeface="Calibri Light" panose="020F0302020204030204"/>
                <a:ea typeface="+mj-ea"/>
                <a:cs typeface="Calibri" panose="020F0502020204030204" pitchFamily="34" charset="0"/>
              </a:rPr>
            </a:br>
            <a:r>
              <a:rPr kumimoji="0" lang="en-US" sz="3200" b="1" i="0" u="none" strike="noStrike" kern="1200" cap="none" spc="-30" normalizeH="0" baseline="0" noProof="0" dirty="0">
                <a:ln>
                  <a:noFill/>
                </a:ln>
                <a:solidFill>
                  <a:srgbClr val="44546A"/>
                </a:solidFill>
                <a:effectLst/>
                <a:uLnTx/>
                <a:uFillTx/>
                <a:latin typeface="Calibri Light" panose="020F0302020204030204"/>
                <a:ea typeface="+mj-ea"/>
                <a:cs typeface="Calibri" panose="020F0502020204030204" pitchFamily="34" charset="0"/>
              </a:rPr>
              <a:t>Total: </a:t>
            </a:r>
            <a:r>
              <a:rPr kumimoji="0" lang="en-US" sz="3200" b="1" i="0" u="none" strike="noStrike" kern="1200" cap="none" spc="-30" normalizeH="0" baseline="0" noProof="0" dirty="0" smtClean="0">
                <a:ln>
                  <a:noFill/>
                </a:ln>
                <a:solidFill>
                  <a:srgbClr val="44546A"/>
                </a:solidFill>
                <a:effectLst/>
                <a:uLnTx/>
                <a:uFillTx/>
                <a:latin typeface="Calibri Light" panose="020F0302020204030204"/>
                <a:ea typeface="+mj-ea"/>
                <a:cs typeface="Calibri" panose="020F0502020204030204" pitchFamily="34" charset="0"/>
              </a:rPr>
              <a:t>548 Programs </a:t>
            </a:r>
            <a:r>
              <a:rPr kumimoji="0" lang="en-US" sz="3200" b="1" i="0" u="none" strike="noStrike" kern="1200" cap="none" spc="-30" normalizeH="0" baseline="0" noProof="0" dirty="0">
                <a:ln>
                  <a:noFill/>
                </a:ln>
                <a:solidFill>
                  <a:srgbClr val="44546A"/>
                </a:solidFill>
                <a:effectLst/>
                <a:uLnTx/>
                <a:uFillTx/>
                <a:latin typeface="Calibri Light" panose="020F0302020204030204"/>
                <a:ea typeface="+mj-ea"/>
                <a:cs typeface="Calibri" panose="020F0502020204030204" pitchFamily="34" charset="0"/>
              </a:rPr>
              <a:t>Nationally</a:t>
            </a:r>
          </a:p>
        </p:txBody>
      </p:sp>
      <p:pic>
        <p:nvPicPr>
          <p:cNvPr id="1026"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181" y="2937533"/>
            <a:ext cx="8453637" cy="348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11C57A9-FA56-8846-A262-C38A4576E609}"/>
              </a:ext>
            </a:extLst>
          </p:cNvPr>
          <p:cNvSpPr txBox="1"/>
          <p:nvPr/>
        </p:nvSpPr>
        <p:spPr>
          <a:xfrm>
            <a:off x="146050" y="6420149"/>
            <a:ext cx="304800" cy="23083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D624103-554C-2E4E-857E-364EE110D31D}" type="slidenum">
              <a:rPr kumimoji="0" lang="en-US" sz="900" b="0" i="0" u="none" strike="noStrike" kern="0" cap="none" spc="0" normalizeH="0" baseline="0" noProof="0" dirty="0" smtClean="0">
                <a:ln>
                  <a:noFill/>
                </a:ln>
                <a:solidFill>
                  <a:srgbClr val="1B374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0" cap="none" spc="0" normalizeH="0" baseline="0" noProof="0" dirty="0">
              <a:ln>
                <a:noFill/>
              </a:ln>
              <a:solidFill>
                <a:srgbClr val="1B3749"/>
              </a:solidFill>
              <a:effectLst/>
              <a:uLnTx/>
              <a:uFillTx/>
              <a:latin typeface="Calibri"/>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3165187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27779A16-415A-9145-B181-90C7EE2C2DF1}"/>
              </a:ext>
            </a:extLst>
          </p:cNvPr>
          <p:cNvSpPr txBox="1">
            <a:spLocks/>
          </p:cNvSpPr>
          <p:nvPr/>
        </p:nvSpPr>
        <p:spPr>
          <a:xfrm>
            <a:off x="609600" y="1621524"/>
            <a:ext cx="10972800" cy="72442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E7E74"/>
                </a:solidFill>
                <a:effectLst/>
                <a:uLnTx/>
                <a:uFillTx/>
                <a:latin typeface="Calibri Light" panose="020F0302020204030204" pitchFamily="34" charset="0"/>
                <a:ea typeface="+mj-ea"/>
                <a:cs typeface="Calibri Light" panose="020F0302020204030204" pitchFamily="34" charset="0"/>
              </a:rPr>
              <a:t>National Training and Technical Assistance </a:t>
            </a:r>
            <a:r>
              <a:rPr kumimoji="0" lang="en-US" sz="3600" b="1" i="0" u="none" strike="noStrike" kern="1200" cap="none" spc="0" normalizeH="0" baseline="0" noProof="0" dirty="0" smtClean="0">
                <a:ln>
                  <a:noFill/>
                </a:ln>
                <a:solidFill>
                  <a:srgbClr val="4E7E74"/>
                </a:solidFill>
                <a:effectLst/>
                <a:uLnTx/>
                <a:uFillTx/>
                <a:latin typeface="Calibri Light" panose="020F0302020204030204" pitchFamily="34" charset="0"/>
                <a:ea typeface="+mj-ea"/>
                <a:cs typeface="Calibri Light" panose="020F0302020204030204" pitchFamily="34" charset="0"/>
              </a:rPr>
              <a:t>Partners (NTTAP)</a:t>
            </a:r>
            <a:endParaRPr kumimoji="0" lang="en-US" sz="3200" b="1" i="0" u="none" strike="noStrike" kern="1200" cap="none" spc="0" normalizeH="0" baseline="0" noProof="0" dirty="0" smtClean="0">
              <a:ln>
                <a:noFill/>
              </a:ln>
              <a:solidFill>
                <a:srgbClr val="2270B7"/>
              </a:solidFill>
              <a:effectLst/>
              <a:uLnTx/>
              <a:uFillTx/>
              <a:latin typeface="Calibri Light" panose="020F0302020204030204"/>
              <a:ea typeface="+mj-ea"/>
              <a:cs typeface="+mj-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uLnTx/>
                <a:uFillTx/>
                <a:latin typeface="Calibri Light" panose="020F0302020204030204"/>
                <a:ea typeface="+mj-ea"/>
                <a:cs typeface="+mj-cs"/>
              </a:rPr>
              <a:t>Clinical Workforce Development</a:t>
            </a:r>
          </a:p>
        </p:txBody>
      </p:sp>
      <p:sp>
        <p:nvSpPr>
          <p:cNvPr id="28" name="Content Placeholder 3">
            <a:extLst>
              <a:ext uri="{FF2B5EF4-FFF2-40B4-BE49-F238E27FC236}">
                <a16:creationId xmlns:a16="http://schemas.microsoft.com/office/drawing/2014/main" id="{5E4702C2-A368-9E43-A250-6A0426674F2B}"/>
              </a:ext>
            </a:extLst>
          </p:cNvPr>
          <p:cNvSpPr txBox="1">
            <a:spLocks/>
          </p:cNvSpPr>
          <p:nvPr/>
        </p:nvSpPr>
        <p:spPr>
          <a:xfrm>
            <a:off x="609600" y="2680418"/>
            <a:ext cx="10972800" cy="39454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
                <a:srgbClr val="008558"/>
              </a:buClr>
              <a:buSzTx/>
              <a:buFont typeface="Arial"/>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Provides free training and technical assistance to health centers across the nation through national webinars, learning collaboratives, activity sessions, trainings, research, publications, etc. </a:t>
            </a:r>
          </a:p>
          <a:p>
            <a:pPr marL="0" marR="0" lvl="0" indent="0" algn="l" defTabSz="457200" rtl="0" eaLnBrk="1" fontAlgn="auto" latinLnBrk="0" hangingPunct="1">
              <a:lnSpc>
                <a:spcPct val="90000"/>
              </a:lnSpc>
              <a:spcBef>
                <a:spcPts val="0"/>
              </a:spcBef>
              <a:spcAft>
                <a:spcPts val="600"/>
              </a:spcAft>
              <a:buClr>
                <a:srgbClr val="008558"/>
              </a:buClr>
              <a:buSzTx/>
              <a:buFont typeface="Arial"/>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0" y="4192656"/>
            <a:ext cx="10477500" cy="20611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spTree>
    <p:extLst>
      <p:ext uri="{BB962C8B-B14F-4D97-AF65-F5344CB8AC3E}">
        <p14:creationId xmlns:p14="http://schemas.microsoft.com/office/powerpoint/2010/main" val="780973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992"/>
            <a:ext cx="12192000" cy="965200"/>
          </a:xfrm>
        </p:spPr>
        <p:txBody>
          <a:bodyPr anchor="ctr"/>
          <a:lstStyle/>
          <a:p>
            <a:pPr algn="ctr"/>
            <a:r>
              <a:rPr lang="en-US" b="1" dirty="0" smtClean="0">
                <a:latin typeface="Calibri Light" panose="020F0302020204030204" pitchFamily="34" charset="0"/>
                <a:cs typeface="Calibri Light" panose="020F0302020204030204" pitchFamily="34" charset="0"/>
              </a:rPr>
              <a:t>Learning Collaborative Structure</a:t>
            </a:r>
            <a:endParaRPr lang="en-US" b="1"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560320" y="2470267"/>
            <a:ext cx="6112610" cy="4108747"/>
          </a:xfrm>
        </p:spPr>
        <p:txBody>
          <a:bodyPr/>
          <a:lstStyle/>
          <a:p>
            <a:pPr>
              <a:buClr>
                <a:srgbClr val="4E7E74"/>
              </a:buClr>
            </a:pPr>
            <a:r>
              <a:rPr lang="en-US" dirty="0">
                <a:latin typeface="Calibri Light" panose="020F0302020204030204" pitchFamily="34" charset="0"/>
                <a:cs typeface="Calibri Light" panose="020F0302020204030204" pitchFamily="34" charset="0"/>
              </a:rPr>
              <a:t>Six 90-minute Learning Collaborative video conference sessions</a:t>
            </a:r>
          </a:p>
          <a:p>
            <a:pPr>
              <a:buClr>
                <a:srgbClr val="4E7E74"/>
              </a:buClr>
            </a:pPr>
            <a:r>
              <a:rPr lang="en-US" dirty="0" smtClean="0">
                <a:latin typeface="Calibri Light" panose="020F0302020204030204" pitchFamily="34" charset="0"/>
                <a:cs typeface="Calibri Light" panose="020F0302020204030204" pitchFamily="34" charset="0"/>
              </a:rPr>
              <a:t>Bi-weekly 60-minute </a:t>
            </a:r>
            <a:r>
              <a:rPr lang="en-US" dirty="0">
                <a:latin typeface="Calibri Light" panose="020F0302020204030204" pitchFamily="34" charset="0"/>
                <a:cs typeface="Calibri Light" panose="020F0302020204030204" pitchFamily="34" charset="0"/>
              </a:rPr>
              <a:t>calls between coach mentors and </a:t>
            </a:r>
            <a:r>
              <a:rPr lang="en-US" dirty="0" smtClean="0">
                <a:latin typeface="Calibri Light" panose="020F0302020204030204" pitchFamily="34" charset="0"/>
                <a:cs typeface="Calibri Light" panose="020F0302020204030204" pitchFamily="34" charset="0"/>
              </a:rPr>
              <a:t>team </a:t>
            </a:r>
            <a:r>
              <a:rPr lang="en-US" dirty="0">
                <a:latin typeface="Calibri Light" panose="020F0302020204030204" pitchFamily="34" charset="0"/>
                <a:cs typeface="Calibri Light" panose="020F0302020204030204" pitchFamily="34" charset="0"/>
              </a:rPr>
              <a:t>coach</a:t>
            </a:r>
          </a:p>
          <a:p>
            <a:pPr>
              <a:buClr>
                <a:srgbClr val="4E7E74"/>
              </a:buClr>
            </a:pPr>
            <a:r>
              <a:rPr lang="en-US" dirty="0" smtClean="0">
                <a:latin typeface="Calibri Light" panose="020F0302020204030204" pitchFamily="34" charset="0"/>
                <a:cs typeface="Calibri Light" panose="020F0302020204030204" pitchFamily="34" charset="0"/>
              </a:rPr>
              <a:t>Internal </a:t>
            </a:r>
            <a:r>
              <a:rPr lang="en-US" dirty="0">
                <a:latin typeface="Calibri Light" panose="020F0302020204030204" pitchFamily="34" charset="0"/>
                <a:cs typeface="Calibri Light" panose="020F0302020204030204" pitchFamily="34" charset="0"/>
              </a:rPr>
              <a:t>team workgroup </a:t>
            </a:r>
            <a:r>
              <a:rPr lang="en-US" dirty="0" smtClean="0">
                <a:latin typeface="Calibri Light" panose="020F0302020204030204" pitchFamily="34" charset="0"/>
                <a:cs typeface="Calibri Light" panose="020F0302020204030204" pitchFamily="34" charset="0"/>
              </a:rPr>
              <a:t>meetings</a:t>
            </a:r>
          </a:p>
          <a:p>
            <a:pPr>
              <a:buClr>
                <a:srgbClr val="4E7E74"/>
              </a:buClr>
            </a:pPr>
            <a:r>
              <a:rPr lang="en-US" dirty="0" smtClean="0">
                <a:latin typeface="Calibri Light" panose="020F0302020204030204" pitchFamily="34" charset="0"/>
                <a:cs typeface="Calibri Light" panose="020F0302020204030204" pitchFamily="34" charset="0"/>
              </a:rPr>
              <a:t>Access resources via the </a:t>
            </a:r>
            <a:r>
              <a:rPr lang="en-US" dirty="0" smtClean="0">
                <a:solidFill>
                  <a:srgbClr val="FF0000"/>
                </a:solidFill>
                <a:latin typeface="Calibri Light" panose="020F0302020204030204" pitchFamily="34" charset="0"/>
                <a:cs typeface="Calibri Light" panose="020F0302020204030204" pitchFamily="34" charset="0"/>
                <a:hlinkClick r:id="rId3"/>
              </a:rPr>
              <a:t>Weitzman Education Platform</a:t>
            </a:r>
            <a:endParaRPr lang="en-US" dirty="0" smtClean="0">
              <a:solidFill>
                <a:srgbClr val="FF0000"/>
              </a:solidFill>
              <a:latin typeface="Calibri Light" panose="020F0302020204030204" pitchFamily="34" charset="0"/>
              <a:cs typeface="Calibri Light" panose="020F0302020204030204" pitchFamily="34" charset="0"/>
            </a:endParaRPr>
          </a:p>
          <a:p>
            <a:pPr>
              <a:buClr>
                <a:srgbClr val="4E7E74"/>
              </a:buClr>
            </a:pPr>
            <a:r>
              <a:rPr lang="en-US" dirty="0" smtClean="0">
                <a:latin typeface="Calibri Light" panose="020F0302020204030204" pitchFamily="34" charset="0"/>
                <a:cs typeface="Calibri Light" panose="020F0302020204030204" pitchFamily="34" charset="0"/>
              </a:rPr>
              <a:t>Use </a:t>
            </a:r>
            <a:r>
              <a:rPr lang="en-US" dirty="0" smtClean="0">
                <a:solidFill>
                  <a:srgbClr val="FF0000"/>
                </a:solidFill>
                <a:latin typeface="Calibri Light" panose="020F0302020204030204" pitchFamily="34" charset="0"/>
                <a:cs typeface="Calibri Light" panose="020F0302020204030204" pitchFamily="34" charset="0"/>
                <a:hlinkClick r:id="rId4"/>
              </a:rPr>
              <a:t>Google Drive</a:t>
            </a:r>
            <a:r>
              <a:rPr lang="en-US" dirty="0" smtClean="0">
                <a:solidFill>
                  <a:srgbClr val="FF0000"/>
                </a:solidFill>
                <a:latin typeface="Calibri Light" panose="020F0302020204030204" pitchFamily="34" charset="0"/>
                <a:cs typeface="Calibri Light" panose="020F0302020204030204" pitchFamily="34" charset="0"/>
              </a:rPr>
              <a:t> </a:t>
            </a:r>
            <a:r>
              <a:rPr lang="en-US" dirty="0" smtClean="0">
                <a:latin typeface="Calibri Light" panose="020F0302020204030204" pitchFamily="34" charset="0"/>
                <a:cs typeface="Calibri Light" panose="020F0302020204030204" pitchFamily="34" charset="0"/>
              </a:rPr>
              <a:t>to share your work</a:t>
            </a:r>
          </a:p>
          <a:p>
            <a:pPr>
              <a:buClr>
                <a:srgbClr val="4E7E74"/>
              </a:buClr>
            </a:pPr>
            <a:endParaRPr lang="en-US" dirty="0">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320" y="362331"/>
            <a:ext cx="2306705" cy="1123388"/>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4095837875"/>
              </p:ext>
            </p:extLst>
          </p:nvPr>
        </p:nvGraphicFramePr>
        <p:xfrm>
          <a:off x="6720742" y="2470267"/>
          <a:ext cx="4933952" cy="4108747"/>
        </p:xfrm>
        <a:graphic>
          <a:graphicData uri="http://schemas.openxmlformats.org/drawingml/2006/table">
            <a:tbl>
              <a:tblPr firstRow="1" firstCol="1" bandRow="1">
                <a:tableStyleId>{5C22544A-7EE6-4342-B048-85BDC9FD1C3A}</a:tableStyleId>
              </a:tblPr>
              <a:tblGrid>
                <a:gridCol w="2207195">
                  <a:extLst>
                    <a:ext uri="{9D8B030D-6E8A-4147-A177-3AD203B41FA5}">
                      <a16:colId xmlns:a16="http://schemas.microsoft.com/office/drawing/2014/main" val="20000"/>
                    </a:ext>
                  </a:extLst>
                </a:gridCol>
                <a:gridCol w="2726757">
                  <a:extLst>
                    <a:ext uri="{9D8B030D-6E8A-4147-A177-3AD203B41FA5}">
                      <a16:colId xmlns:a16="http://schemas.microsoft.com/office/drawing/2014/main" val="20001"/>
                    </a:ext>
                  </a:extLst>
                </a:gridCol>
              </a:tblGrid>
              <a:tr h="396793">
                <a:tc gridSpan="2">
                  <a:txBody>
                    <a:bodyPr/>
                    <a:lstStyle/>
                    <a:p>
                      <a:pPr marL="0" marR="0" algn="ctr">
                        <a:spcBef>
                          <a:spcPts val="0"/>
                        </a:spcBef>
                        <a:spcAft>
                          <a:spcPts val="0"/>
                        </a:spcAft>
                      </a:pPr>
                      <a:r>
                        <a:rPr lang="en-US" sz="1800" dirty="0">
                          <a:effectLst/>
                          <a:latin typeface="Calibri Light" panose="020F0302020204030204" pitchFamily="34" charset="0"/>
                          <a:cs typeface="Calibri Light" panose="020F0302020204030204" pitchFamily="34" charset="0"/>
                        </a:rPr>
                        <a:t> </a:t>
                      </a:r>
                      <a:r>
                        <a:rPr lang="en-US" sz="2400" dirty="0" smtClean="0">
                          <a:effectLst/>
                          <a:latin typeface="Calibri Light" panose="020F0302020204030204" pitchFamily="34" charset="0"/>
                          <a:cs typeface="Calibri Light" panose="020F0302020204030204" pitchFamily="34" charset="0"/>
                        </a:rPr>
                        <a:t>Learning</a:t>
                      </a:r>
                      <a:r>
                        <a:rPr lang="en-US" sz="2400" baseline="0" dirty="0" smtClean="0">
                          <a:effectLst/>
                          <a:latin typeface="Calibri Light" panose="020F0302020204030204" pitchFamily="34" charset="0"/>
                          <a:cs typeface="Calibri Light" panose="020F0302020204030204" pitchFamily="34" charset="0"/>
                        </a:rPr>
                        <a:t> Session Dates</a:t>
                      </a: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b">
                    <a:solidFill>
                      <a:schemeClr val="accent1">
                        <a:lumMod val="75000"/>
                      </a:schemeClr>
                    </a:solidFill>
                  </a:tcPr>
                </a:tc>
                <a:tc hMerge="1">
                  <a:txBody>
                    <a:bodyPr/>
                    <a:lstStyle/>
                    <a:p>
                      <a:pPr marL="0" marR="0" algn="ctr">
                        <a:spcBef>
                          <a:spcPts val="0"/>
                        </a:spcBef>
                        <a:spcAft>
                          <a:spcPts val="0"/>
                        </a:spcAft>
                      </a:pPr>
                      <a:endParaRPr lang="en-US" sz="1800" dirty="0">
                        <a:effectLst/>
                        <a:latin typeface="Calibri Light" panose="020F0302020204030204" pitchFamily="34" charset="0"/>
                        <a:ea typeface="Calibri"/>
                        <a:cs typeface="Calibri Light" panose="020F0302020204030204" pitchFamily="34" charset="0"/>
                      </a:endParaRPr>
                    </a:p>
                  </a:txBody>
                  <a:tcPr marL="68580" marR="68580" marT="0" marB="0" anchor="ctr"/>
                </a:tc>
                <a:extLst>
                  <a:ext uri="{0D108BD9-81ED-4DB2-BD59-A6C34878D82A}">
                    <a16:rowId xmlns:a16="http://schemas.microsoft.com/office/drawing/2014/main" val="10000"/>
                  </a:ext>
                </a:extLst>
              </a:tr>
              <a:tr h="618659">
                <a:tc>
                  <a:txBody>
                    <a:bodyPr/>
                    <a:lstStyle/>
                    <a:p>
                      <a:pPr marL="0" marR="0" algn="r">
                        <a:spcBef>
                          <a:spcPts val="0"/>
                        </a:spcBef>
                        <a:spcAft>
                          <a:spcPts val="0"/>
                        </a:spcAft>
                      </a:pPr>
                      <a:r>
                        <a:rPr lang="en-US" sz="2000" dirty="0" smtClean="0">
                          <a:effectLst/>
                          <a:latin typeface="Calibri Light" panose="020F0302020204030204" pitchFamily="34" charset="0"/>
                          <a:cs typeface="Calibri Light" panose="020F0302020204030204" pitchFamily="34" charset="0"/>
                        </a:rPr>
                        <a:t>Learning Session 1</a:t>
                      </a:r>
                      <a:endParaRPr lang="en-US" sz="20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algn="l" fontAlgn="b"/>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Tuesday October 8</a:t>
                      </a:r>
                      <a:r>
                        <a:rPr lang="en-US" sz="2000" b="0" i="0" u="none" strike="noStrike" baseline="30000" dirty="0" smtClean="0">
                          <a:solidFill>
                            <a:schemeClr val="tx1"/>
                          </a:solidFill>
                          <a:effectLst/>
                          <a:latin typeface="Calibri Light" panose="020F0302020204030204" pitchFamily="34" charset="0"/>
                          <a:cs typeface="Calibri Light" panose="020F0302020204030204" pitchFamily="34" charset="0"/>
                        </a:rPr>
                        <a:t>th</a:t>
                      </a:r>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10001"/>
                  </a:ext>
                </a:extLst>
              </a:tr>
              <a:tr h="618659">
                <a:tc>
                  <a:txBody>
                    <a:bodyPr/>
                    <a:lstStyle/>
                    <a:p>
                      <a:pPr marL="0" marR="0" algn="r">
                        <a:spcBef>
                          <a:spcPts val="0"/>
                        </a:spcBef>
                        <a:spcAft>
                          <a:spcPts val="0"/>
                        </a:spcAft>
                      </a:pPr>
                      <a:r>
                        <a:rPr lang="en-US" sz="2000" dirty="0" smtClean="0">
                          <a:effectLst/>
                          <a:latin typeface="Calibri Light" panose="020F0302020204030204" pitchFamily="34" charset="0"/>
                          <a:cs typeface="Calibri Light" panose="020F0302020204030204" pitchFamily="34" charset="0"/>
                        </a:rPr>
                        <a:t>Learning Session 2</a:t>
                      </a:r>
                      <a:endParaRPr lang="en-US" sz="20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Tuesday</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 November 12</a:t>
                      </a:r>
                      <a:r>
                        <a:rPr lang="en-US" sz="2000" b="0" i="0" u="none" strike="noStrike" baseline="30000" dirty="0" smtClean="0">
                          <a:solidFill>
                            <a:schemeClr val="tx1"/>
                          </a:solidFill>
                          <a:effectLst/>
                          <a:latin typeface="Calibri Light" panose="020F0302020204030204" pitchFamily="34" charset="0"/>
                          <a:cs typeface="Calibri Light" panose="020F0302020204030204" pitchFamily="34" charset="0"/>
                        </a:rPr>
                        <a:t>th</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 </a:t>
                      </a:r>
                      <a:endParaRPr lang="en-US" sz="2000" b="0" i="0" u="none" strike="noStrike" dirty="0" smtClean="0">
                        <a:solidFill>
                          <a:schemeClr val="tx1"/>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0002"/>
                  </a:ext>
                </a:extLst>
              </a:tr>
              <a:tr h="618659">
                <a:tc>
                  <a:txBody>
                    <a:bodyPr/>
                    <a:lstStyle/>
                    <a:p>
                      <a:pPr marL="0" marR="0" algn="r">
                        <a:spcBef>
                          <a:spcPts val="0"/>
                        </a:spcBef>
                        <a:spcAft>
                          <a:spcPts val="0"/>
                        </a:spcAft>
                      </a:pPr>
                      <a:r>
                        <a:rPr lang="en-US" sz="2000" dirty="0" smtClean="0">
                          <a:effectLst/>
                          <a:latin typeface="Calibri Light" panose="020F0302020204030204" pitchFamily="34" charset="0"/>
                          <a:cs typeface="Calibri Light" panose="020F0302020204030204" pitchFamily="34" charset="0"/>
                        </a:rPr>
                        <a:t>Learning Session 3</a:t>
                      </a:r>
                      <a:endParaRPr lang="en-US" sz="20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Tuesday December</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 10</a:t>
                      </a:r>
                      <a:r>
                        <a:rPr lang="en-US" sz="2000" b="0" i="0" u="none" strike="noStrike" baseline="30000" dirty="0" smtClean="0">
                          <a:solidFill>
                            <a:schemeClr val="tx1"/>
                          </a:solidFill>
                          <a:effectLst/>
                          <a:latin typeface="Calibri Light" panose="020F0302020204030204" pitchFamily="34" charset="0"/>
                          <a:cs typeface="Calibri Light" panose="020F0302020204030204" pitchFamily="34" charset="0"/>
                        </a:rPr>
                        <a:t>th</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 </a:t>
                      </a:r>
                      <a:endParaRPr lang="en-US" sz="2000" b="0" i="0" u="none" strike="noStrike" dirty="0" smtClean="0">
                        <a:solidFill>
                          <a:schemeClr val="tx1"/>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0003"/>
                  </a:ext>
                </a:extLst>
              </a:tr>
              <a:tr h="618659">
                <a:tc>
                  <a:txBody>
                    <a:bodyPr/>
                    <a:lstStyle/>
                    <a:p>
                      <a:pPr marL="0" marR="0" algn="r">
                        <a:spcBef>
                          <a:spcPts val="0"/>
                        </a:spcBef>
                        <a:spcAft>
                          <a:spcPts val="0"/>
                        </a:spcAft>
                      </a:pPr>
                      <a:r>
                        <a:rPr lang="en-US" sz="2000" dirty="0" smtClean="0">
                          <a:effectLst/>
                          <a:latin typeface="Calibri Light" panose="020F0302020204030204" pitchFamily="34" charset="0"/>
                          <a:cs typeface="Calibri Light" panose="020F0302020204030204" pitchFamily="34" charset="0"/>
                        </a:rPr>
                        <a:t>Learning Session 4</a:t>
                      </a:r>
                      <a:endParaRPr lang="en-US" sz="20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Tuesday </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January 21</a:t>
                      </a:r>
                      <a:r>
                        <a:rPr lang="en-US" sz="2000" b="0" i="0" u="none" strike="noStrike" baseline="30000" dirty="0" smtClean="0">
                          <a:solidFill>
                            <a:schemeClr val="tx1"/>
                          </a:solidFill>
                          <a:effectLst/>
                          <a:latin typeface="Calibri Light" panose="020F0302020204030204" pitchFamily="34" charset="0"/>
                          <a:cs typeface="Calibri Light" panose="020F0302020204030204" pitchFamily="34" charset="0"/>
                        </a:rPr>
                        <a:t>st</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  </a:t>
                      </a:r>
                      <a:endParaRPr lang="en-US" sz="2000" b="0" i="0" u="none" strike="noStrike" dirty="0" smtClean="0">
                        <a:solidFill>
                          <a:schemeClr val="tx1"/>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10004"/>
                  </a:ext>
                </a:extLst>
              </a:tr>
              <a:tr h="618659">
                <a:tc>
                  <a:txBody>
                    <a:bodyPr/>
                    <a:lstStyle/>
                    <a:p>
                      <a:pPr marL="0" marR="0" algn="r">
                        <a:spcBef>
                          <a:spcPts val="0"/>
                        </a:spcBef>
                        <a:spcAft>
                          <a:spcPts val="0"/>
                        </a:spcAft>
                      </a:pPr>
                      <a:r>
                        <a:rPr lang="en-US" sz="2000" dirty="0" smtClean="0">
                          <a:effectLst/>
                          <a:latin typeface="Calibri Light" panose="020F0302020204030204" pitchFamily="34" charset="0"/>
                          <a:cs typeface="Calibri Light" panose="020F0302020204030204" pitchFamily="34" charset="0"/>
                        </a:rPr>
                        <a:t>Learning Session 5</a:t>
                      </a:r>
                      <a:endParaRPr lang="en-US" sz="2000" dirty="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Tuesday February</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 11</a:t>
                      </a:r>
                      <a:r>
                        <a:rPr lang="en-US" sz="2000" b="0" i="0" u="none" strike="noStrike" baseline="30000" dirty="0" smtClean="0">
                          <a:solidFill>
                            <a:schemeClr val="tx1"/>
                          </a:solidFill>
                          <a:effectLst/>
                          <a:latin typeface="Calibri Light" panose="020F0302020204030204" pitchFamily="34" charset="0"/>
                          <a:cs typeface="Calibri Light" panose="020F0302020204030204" pitchFamily="34" charset="0"/>
                        </a:rPr>
                        <a:t>th</a:t>
                      </a:r>
                      <a:r>
                        <a:rPr lang="en-US" sz="2000" b="0" i="0" u="none" strike="noStrike" baseline="0" dirty="0" smtClean="0">
                          <a:solidFill>
                            <a:schemeClr val="tx1"/>
                          </a:solidFill>
                          <a:effectLst/>
                          <a:latin typeface="Calibri Light" panose="020F0302020204030204" pitchFamily="34" charset="0"/>
                          <a:cs typeface="Calibri Light" panose="020F0302020204030204" pitchFamily="34" charset="0"/>
                        </a:rPr>
                        <a:t> </a:t>
                      </a:r>
                      <a:endParaRPr lang="en-US" sz="2000" b="0" i="0" u="none" strike="noStrike" dirty="0" smtClean="0">
                        <a:solidFill>
                          <a:schemeClr val="tx1"/>
                        </a:solidFill>
                        <a:effectLst/>
                        <a:latin typeface="Calibri Light" panose="020F0302020204030204" pitchFamily="34" charset="0"/>
                        <a:cs typeface="Calibri Light" panose="020F0302020204030204" pitchFamily="34" charset="0"/>
                      </a:endParaRPr>
                    </a:p>
                  </a:txBody>
                  <a:tcPr marL="9525" marR="9525" marT="9525" marB="0" anchor="b"/>
                </a:tc>
                <a:extLst>
                  <a:ext uri="{0D108BD9-81ED-4DB2-BD59-A6C34878D82A}">
                    <a16:rowId xmlns:a16="http://schemas.microsoft.com/office/drawing/2014/main" val="682160428"/>
                  </a:ext>
                </a:extLst>
              </a:tr>
              <a:tr h="618659">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dirty="0" smtClean="0">
                          <a:effectLst/>
                          <a:latin typeface="Calibri Light" panose="020F0302020204030204" pitchFamily="34" charset="0"/>
                          <a:cs typeface="Calibri Light" panose="020F0302020204030204" pitchFamily="34" charset="0"/>
                        </a:rPr>
                        <a:t>Learning Session 6</a:t>
                      </a:r>
                      <a:endParaRPr lang="en-US" sz="2000" dirty="0" smtClean="0">
                        <a:effectLst/>
                        <a:latin typeface="Calibri Light" panose="020F0302020204030204" pitchFamily="34" charset="0"/>
                        <a:ea typeface="Calibri"/>
                        <a:cs typeface="Calibri Light" panose="020F0302020204030204" pitchFamily="34" charset="0"/>
                      </a:endParaRPr>
                    </a:p>
                  </a:txBody>
                  <a:tcPr marL="68580" marR="68580" marT="0"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Tuesday March 11</a:t>
                      </a:r>
                      <a:r>
                        <a:rPr lang="en-US" sz="2000" b="0" i="0" u="none" strike="noStrike" baseline="30000" dirty="0" smtClean="0">
                          <a:solidFill>
                            <a:schemeClr val="tx1"/>
                          </a:solidFill>
                          <a:effectLst/>
                          <a:latin typeface="Calibri Light" panose="020F0302020204030204" pitchFamily="34" charset="0"/>
                          <a:cs typeface="Calibri Light" panose="020F0302020204030204" pitchFamily="34" charset="0"/>
                        </a:rPr>
                        <a:t>th</a:t>
                      </a:r>
                      <a:r>
                        <a:rPr lang="en-US" sz="2000" b="0" i="0" u="none" strike="noStrike" dirty="0" smtClean="0">
                          <a:solidFill>
                            <a:schemeClr val="tx1"/>
                          </a:solidFill>
                          <a:effectLst/>
                          <a:latin typeface="Calibri Light" panose="020F0302020204030204" pitchFamily="34" charset="0"/>
                          <a:cs typeface="Calibri Light" panose="020F0302020204030204" pitchFamily="34" charset="0"/>
                        </a:rPr>
                        <a:t> </a:t>
                      </a:r>
                    </a:p>
                  </a:txBody>
                  <a:tcPr marL="9525" marR="9525" marT="9525" marB="0" anchor="b"/>
                </a:tc>
                <a:extLst>
                  <a:ext uri="{0D108BD9-81ED-4DB2-BD59-A6C34878D82A}">
                    <a16:rowId xmlns:a16="http://schemas.microsoft.com/office/drawing/2014/main" val="3833191965"/>
                  </a:ext>
                </a:extLst>
              </a:tr>
            </a:tbl>
          </a:graphicData>
        </a:graphic>
      </p:graphicFrame>
      <p:sp>
        <p:nvSpPr>
          <p:cNvPr id="6" name="Rectangle 5"/>
          <p:cNvSpPr/>
          <p:nvPr/>
        </p:nvSpPr>
        <p:spPr>
          <a:xfrm>
            <a:off x="6720742" y="5357459"/>
            <a:ext cx="4886140" cy="621950"/>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237425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TAP PowerPoint Template 2024-2025" id="{F212A013-DA5B-48DA-9BA2-3F10DE4880BE}" vid="{5A2284D8-BF4A-4E1B-889A-AA6F50FC4195}"/>
    </a:ext>
  </a:extLst>
</a:theme>
</file>

<file path=ppt/theme/theme3.xml><?xml version="1.0" encoding="utf-8"?>
<a:theme xmlns:a="http://schemas.openxmlformats.org/drawingml/2006/main" name="NNPRFTC_Temp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2534</TotalTime>
  <Words>3182</Words>
  <Application>Microsoft Office PowerPoint</Application>
  <PresentationFormat>Widescreen</PresentationFormat>
  <Paragraphs>665</Paragraphs>
  <Slides>69</Slides>
  <Notes>69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69</vt:i4>
      </vt:variant>
    </vt:vector>
  </HeadingPairs>
  <TitlesOfParts>
    <vt:vector size="81" baseType="lpstr">
      <vt:lpstr>.Hiragino Kaku Gothic Interface W3</vt:lpstr>
      <vt:lpstr>Arial</vt:lpstr>
      <vt:lpstr>Batang</vt:lpstr>
      <vt:lpstr>Big Caslon Medium</vt:lpstr>
      <vt:lpstr>Calibri</vt:lpstr>
      <vt:lpstr>Calibri Light</vt:lpstr>
      <vt:lpstr>Century Gothic</vt:lpstr>
      <vt:lpstr>Myriad Pro</vt:lpstr>
      <vt:lpstr>Wingdings</vt:lpstr>
      <vt:lpstr>Custom Design</vt:lpstr>
      <vt:lpstr>1_Custom Design</vt:lpstr>
      <vt:lpstr>NNPRFTC_Temp2</vt:lpstr>
      <vt:lpstr>Postgraduate NP and/or PA Training Programs Learning Collaborative</vt:lpstr>
      <vt:lpstr>Get the Most Out of Your Zoom Experience</vt:lpstr>
      <vt:lpstr>Session 5 Agenda</vt:lpstr>
      <vt:lpstr>Learning Collaborative Faculty</vt:lpstr>
      <vt:lpstr>PowerPoint Presentation</vt:lpstr>
      <vt:lpstr>PowerPoint Presentation</vt:lpstr>
      <vt:lpstr>PowerPoint Presentation</vt:lpstr>
      <vt:lpstr>PowerPoint Presentation</vt:lpstr>
      <vt:lpstr>Learning Collaborative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Anchoring Your Program Around the Accreditation Standards</vt:lpstr>
      <vt:lpstr>PowerPoint Presentation</vt:lpstr>
      <vt:lpstr>APP Postgraduate Training Programs  Total 549 Programs Nationally (continues to grow)</vt:lpstr>
      <vt:lpstr>Accreditation Defined</vt:lpstr>
      <vt:lpstr>Benefits of Accreditation</vt:lpstr>
      <vt:lpstr>Consortium’s Standards Driving  Excellence in Program Design</vt:lpstr>
      <vt:lpstr>PowerPoint Presentation</vt:lpstr>
      <vt:lpstr>US. Department of Education  Accreditation Process</vt:lpstr>
      <vt:lpstr>Accreditation Process</vt:lpstr>
      <vt:lpstr>Consortium Accreditation Sample Timeline</vt:lpstr>
      <vt:lpstr>Consortium Accreditation Costs</vt:lpstr>
      <vt:lpstr>Accreditation Anchors Program Development</vt:lpstr>
      <vt:lpstr>Accredited Programs</vt:lpstr>
      <vt:lpstr>2025 Annual Conference</vt:lpstr>
      <vt:lpstr>PowerPoint Presentation</vt:lpstr>
      <vt:lpstr>PowerPoint Presentation</vt:lpstr>
      <vt:lpstr>Showcase Overview </vt:lpstr>
      <vt:lpstr>Deliverables</vt:lpstr>
      <vt:lpstr>Next Steps</vt:lpstr>
      <vt:lpstr>PowerPoint Presentation</vt:lpstr>
      <vt:lpstr>PowerPoint Presentation</vt:lpstr>
      <vt:lpstr>PowerPoint Presentation</vt:lpstr>
    </vt:vector>
  </TitlesOfParts>
  <Company>CHC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Angers, Meaghan</dc:creator>
  <cp:lastModifiedBy>Angers, Meaghan</cp:lastModifiedBy>
  <cp:revision>100</cp:revision>
  <cp:lastPrinted>2022-06-03T16:22:28Z</cp:lastPrinted>
  <dcterms:created xsi:type="dcterms:W3CDTF">2021-12-14T14:59:24Z</dcterms:created>
  <dcterms:modified xsi:type="dcterms:W3CDTF">2025-02-11T19:13:53Z</dcterms:modified>
</cp:coreProperties>
</file>