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334" r:id="rId2"/>
    <p:sldId id="573" r:id="rId3"/>
    <p:sldId id="308" r:id="rId4"/>
    <p:sldId id="574" r:id="rId5"/>
    <p:sldId id="335" r:id="rId6"/>
    <p:sldId id="609" r:id="rId7"/>
    <p:sldId id="575" r:id="rId8"/>
    <p:sldId id="576" r:id="rId9"/>
    <p:sldId id="577" r:id="rId10"/>
    <p:sldId id="578" r:id="rId11"/>
    <p:sldId id="581" r:id="rId12"/>
    <p:sldId id="582" r:id="rId13"/>
    <p:sldId id="583" r:id="rId14"/>
    <p:sldId id="597" r:id="rId15"/>
    <p:sldId id="606" r:id="rId16"/>
    <p:sldId id="607" r:id="rId17"/>
    <p:sldId id="608" r:id="rId18"/>
    <p:sldId id="593" r:id="rId19"/>
    <p:sldId id="594" r:id="rId20"/>
    <p:sldId id="595" r:id="rId21"/>
    <p:sldId id="596" r:id="rId22"/>
    <p:sldId id="600" r:id="rId23"/>
    <p:sldId id="592" r:id="rId24"/>
    <p:sldId id="602" r:id="rId25"/>
    <p:sldId id="603" r:id="rId26"/>
    <p:sldId id="402" r:id="rId27"/>
    <p:sldId id="605" r:id="rId28"/>
    <p:sldId id="598" r:id="rId29"/>
    <p:sldId id="60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71" autoAdjust="0"/>
  </p:normalViewPr>
  <p:slideViewPr>
    <p:cSldViewPr>
      <p:cViewPr varScale="1">
        <p:scale>
          <a:sx n="64" d="100"/>
          <a:sy n="64" d="100"/>
        </p:scale>
        <p:origin x="148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21FE2-E792-4DF8-8099-7A6AF6BD10CD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FBD2D-0805-48FF-AB52-683E231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18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779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80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702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390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527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70619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15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76789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16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30746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644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Understand where your stakeholders</a:t>
            </a:r>
            <a:r>
              <a:rPr lang="en-US" baseline="0" dirty="0" smtClean="0"/>
              <a:t> currently stand on their understanding and support of your project and test of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2BEF03-AB53-4AC9-980D-02A45EE6319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073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2BEF03-AB53-4AC9-980D-02A45EE6319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8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98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Organize</a:t>
            </a:r>
            <a:r>
              <a:rPr lang="en-US" baseline="0" dirty="0" smtClean="0"/>
              <a:t> your stakeholders into categories to help you prioritize which stakeholders need more or less communications and how much information.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2984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Understand the best way to communicate with your stakeholders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2BEF03-AB53-4AC9-980D-02A45EE6319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92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401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5025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 cap="flat"/>
        </p:spPr>
      </p:sp>
    </p:spTree>
    <p:extLst>
      <p:ext uri="{BB962C8B-B14F-4D97-AF65-F5344CB8AC3E}">
        <p14:creationId xmlns:p14="http://schemas.microsoft.com/office/powerpoint/2010/main" val="30874151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25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91112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99056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27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42790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74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29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01008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73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03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416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8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88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67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5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33455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8B149-E0F2-46F0-AC55-6D3947D2FD48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dreads.com/work/quotes/6763564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 noChangeArrowheads="1"/>
          </p:cNvSpPr>
          <p:nvPr/>
        </p:nvSpPr>
        <p:spPr bwMode="auto">
          <a:xfrm>
            <a:off x="291682" y="1029808"/>
            <a:ext cx="8623718" cy="4168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8779" tIns="43611" rIns="88779" bIns="43611"/>
          <a:lstStyle/>
          <a:p>
            <a:pPr marL="336427" indent="-336427" algn="ctr" eaLnBrk="0" hangingPunct="0">
              <a:spcBef>
                <a:spcPct val="20000"/>
              </a:spcBef>
              <a:spcAft>
                <a:spcPts val="987"/>
              </a:spcAft>
              <a:buClr>
                <a:schemeClr val="hlink"/>
              </a:buClr>
              <a:buSzPct val="75000"/>
              <a:defRPr/>
            </a:pPr>
            <a:endParaRPr lang="en-US" altLang="en-US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4800" b="1" kern="0" dirty="0" smtClean="0">
                <a:solidFill>
                  <a:schemeClr val="bg1"/>
                </a:solidFill>
              </a:rPr>
              <a:t>Quality Improvement Seminar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Mark Splaine &amp; Emma Warshauer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February 27, 2025</a:t>
            </a:r>
            <a:endParaRPr lang="en-US" altLang="en-US" sz="3200" kern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5056967"/>
            <a:ext cx="1000125" cy="10001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14525" y="5047792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893B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Nurse Practitioner &amp; Physician Assistant</a:t>
            </a:r>
          </a:p>
        </p:txBody>
      </p:sp>
      <p:sp>
        <p:nvSpPr>
          <p:cNvPr id="3" name="Rectangle 2"/>
          <p:cNvSpPr/>
          <p:nvPr/>
        </p:nvSpPr>
        <p:spPr>
          <a:xfrm>
            <a:off x="1914525" y="5432513"/>
            <a:ext cx="5668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Training Programs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 rot="21353334">
            <a:off x="80962" y="238100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INTERACTIVE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2667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INFORMATIVE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 rot="730540">
            <a:off x="5992201" y="3148479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SKILL BUILDING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9800" y="2362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TEAM WORK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 rot="21287501">
            <a:off x="701247" y="959843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STRATEGIC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 rot="330888">
            <a:off x="5735387" y="100262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FOCUSED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1197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24200" y="1062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RELEVANT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80519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PDSA Example (2023)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25834" t="35926" r="25000" b="10741"/>
          <a:stretch/>
        </p:blipFill>
        <p:spPr>
          <a:xfrm>
            <a:off x="0" y="1600200"/>
            <a:ext cx="9144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9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7581" y="773825"/>
            <a:ext cx="7111207" cy="685800"/>
          </a:xfrm>
          <a:ln>
            <a:noFill/>
          </a:ln>
        </p:spPr>
        <p:txBody>
          <a:bodyPr/>
          <a:lstStyle/>
          <a:p>
            <a:r>
              <a:rPr lang="en-US" sz="3600" b="1" dirty="0" smtClean="0">
                <a:solidFill>
                  <a:schemeClr val="tx2"/>
                </a:solidFill>
                <a:latin typeface="+mn-lt"/>
              </a:rPr>
              <a:t>Using a Flowchart to Show PDSA</a:t>
            </a:r>
            <a:endParaRPr lang="en-US" sz="3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607736" y="1930962"/>
            <a:ext cx="1225014" cy="707886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Provider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Visit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930598" y="1930962"/>
            <a:ext cx="1152880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Refer to</a:t>
            </a:r>
            <a:b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</a:b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RD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270187" y="1930962"/>
            <a:ext cx="720262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RD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Visit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262303" y="4325360"/>
            <a:ext cx="1394934" cy="1015663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Follow-up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Provider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Visit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272839" y="1926200"/>
            <a:ext cx="1324401" cy="707886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Person w</a:t>
            </a:r>
            <a:b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</a:b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Diabetes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134937" y="1751506"/>
            <a:ext cx="1600200" cy="10668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6400653" y="4661262"/>
            <a:ext cx="1295547" cy="40011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chemeClr val="tx2"/>
                </a:solidFill>
                <a:latin typeface="Arial" pitchFamily="34" charset="0"/>
              </a:rPr>
              <a:t>Outcome</a:t>
            </a:r>
          </a:p>
        </p:txBody>
      </p:sp>
      <p:sp>
        <p:nvSpPr>
          <p:cNvPr id="15376" name="Oval 16"/>
          <p:cNvSpPr>
            <a:spLocks noChangeArrowheads="1"/>
          </p:cNvSpPr>
          <p:nvPr/>
        </p:nvSpPr>
        <p:spPr bwMode="auto">
          <a:xfrm>
            <a:off x="6367944" y="4337891"/>
            <a:ext cx="1339851" cy="990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chemeClr val="bg1"/>
              </a:solidFill>
              <a:latin typeface="Arial" pitchFamily="34" charset="0"/>
            </a:endParaRPr>
          </a:p>
        </p:txBody>
      </p:sp>
      <p:cxnSp>
        <p:nvCxnSpPr>
          <p:cNvPr id="15379" name="AutoShape 19"/>
          <p:cNvCxnSpPr>
            <a:cxnSpLocks noChangeShapeType="1"/>
            <a:stCxn id="15366" idx="3"/>
            <a:endCxn id="15376" idx="2"/>
          </p:cNvCxnSpPr>
          <p:nvPr/>
        </p:nvCxnSpPr>
        <p:spPr bwMode="auto">
          <a:xfrm flipV="1">
            <a:off x="2657237" y="4833191"/>
            <a:ext cx="3710707" cy="1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82" name="AutoShape 22"/>
          <p:cNvCxnSpPr>
            <a:cxnSpLocks noChangeShapeType="1"/>
            <a:stCxn id="15372" idx="6"/>
            <a:endCxn id="15363" idx="1"/>
          </p:cNvCxnSpPr>
          <p:nvPr/>
        </p:nvCxnSpPr>
        <p:spPr bwMode="auto">
          <a:xfrm flipV="1">
            <a:off x="1735137" y="2284905"/>
            <a:ext cx="872599" cy="1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83" name="AutoShape 23"/>
          <p:cNvCxnSpPr>
            <a:cxnSpLocks noChangeShapeType="1"/>
            <a:stCxn id="15363" idx="3"/>
            <a:endCxn id="15364" idx="1"/>
          </p:cNvCxnSpPr>
          <p:nvPr/>
        </p:nvCxnSpPr>
        <p:spPr bwMode="auto">
          <a:xfrm>
            <a:off x="3832750" y="2284905"/>
            <a:ext cx="1097848" cy="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84" name="AutoShape 24"/>
          <p:cNvCxnSpPr>
            <a:cxnSpLocks noChangeShapeType="1"/>
            <a:stCxn id="15364" idx="3"/>
            <a:endCxn id="15365" idx="1"/>
          </p:cNvCxnSpPr>
          <p:nvPr/>
        </p:nvCxnSpPr>
        <p:spPr bwMode="auto">
          <a:xfrm>
            <a:off x="6083478" y="2284905"/>
            <a:ext cx="1186709" cy="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85" name="AutoShape 25"/>
          <p:cNvCxnSpPr>
            <a:cxnSpLocks noChangeShapeType="1"/>
            <a:stCxn id="15365" idx="3"/>
            <a:endCxn id="15366" idx="1"/>
          </p:cNvCxnSpPr>
          <p:nvPr/>
        </p:nvCxnSpPr>
        <p:spPr bwMode="auto">
          <a:xfrm flipH="1">
            <a:off x="1262303" y="2284905"/>
            <a:ext cx="6728146" cy="2548287"/>
          </a:xfrm>
          <a:prstGeom prst="bentConnector5">
            <a:avLst>
              <a:gd name="adj1" fmla="val -3398"/>
              <a:gd name="adj2" fmla="val 59699"/>
              <a:gd name="adj3" fmla="val 103398"/>
            </a:avLst>
          </a:prstGeom>
          <a:noFill/>
          <a:ln w="19050">
            <a:solidFill>
              <a:schemeClr val="tx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5" name="AutoShape 25"/>
          <p:cNvCxnSpPr>
            <a:cxnSpLocks noChangeShapeType="1"/>
            <a:stCxn id="15365" idx="2"/>
            <a:endCxn id="15364" idx="2"/>
          </p:cNvCxnSpPr>
          <p:nvPr/>
        </p:nvCxnSpPr>
        <p:spPr bwMode="auto">
          <a:xfrm rot="5400000">
            <a:off x="6568678" y="1577208"/>
            <a:ext cx="12700" cy="2123280"/>
          </a:xfrm>
          <a:prstGeom prst="bentConnector3">
            <a:avLst>
              <a:gd name="adj1" fmla="val 3622787"/>
            </a:avLst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90995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7581" y="773825"/>
            <a:ext cx="7111207" cy="685800"/>
          </a:xfrm>
          <a:ln>
            <a:noFill/>
          </a:ln>
        </p:spPr>
        <p:txBody>
          <a:bodyPr/>
          <a:lstStyle/>
          <a:p>
            <a:r>
              <a:rPr lang="en-US" sz="3600" b="1" dirty="0" smtClean="0">
                <a:solidFill>
                  <a:schemeClr val="tx2"/>
                </a:solidFill>
                <a:latin typeface="+mn-lt"/>
              </a:rPr>
              <a:t>Possible Additional PDSA’s</a:t>
            </a:r>
            <a:endParaRPr lang="en-US" sz="3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607736" y="1930962"/>
            <a:ext cx="1225014" cy="707886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Provider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Visit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930598" y="1930962"/>
            <a:ext cx="1152880" cy="707886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Refer to</a:t>
            </a:r>
            <a:b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</a:b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RD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270187" y="1930962"/>
            <a:ext cx="720262" cy="707886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RD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Visit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997810" y="3835962"/>
            <a:ext cx="1923924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Provider &amp; RD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Confer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889401" y="3682074"/>
            <a:ext cx="1419171" cy="1015663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Follow-up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2"/>
                </a:solidFill>
                <a:latin typeface="Arial" pitchFamily="34" charset="0"/>
              </a:rPr>
              <a:t>Provider </a:t>
            </a:r>
            <a:endParaRPr lang="en-US" sz="2000" b="1" dirty="0" smtClean="0">
              <a:solidFill>
                <a:schemeClr val="tx2"/>
              </a:solidFill>
              <a:latin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&amp; RD Visit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527557" y="3835962"/>
            <a:ext cx="1475277" cy="707886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Additional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RD Visit(s)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731457" y="5359962"/>
            <a:ext cx="1831143" cy="707886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2"/>
                </a:solidFill>
                <a:latin typeface="Arial" pitchFamily="34" charset="0"/>
              </a:rPr>
              <a:t>Follow-up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2"/>
                </a:solidFill>
                <a:latin typeface="Arial" pitchFamily="34" charset="0"/>
              </a:rPr>
              <a:t>Provider Visit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272839" y="1926200"/>
            <a:ext cx="1324401" cy="707886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Person w</a:t>
            </a:r>
            <a:b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</a:b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</a:rPr>
              <a:t>Diabetes</a:t>
            </a:r>
            <a:endParaRPr lang="en-US" sz="20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134937" y="1751506"/>
            <a:ext cx="1600200" cy="10668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121632" y="5359962"/>
            <a:ext cx="1923925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2"/>
                </a:solidFill>
                <a:latin typeface="Arial" pitchFamily="34" charset="0"/>
              </a:rPr>
              <a:t>Provider &amp; RD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2"/>
                </a:solidFill>
                <a:latin typeface="Arial" pitchFamily="34" charset="0"/>
              </a:rPr>
              <a:t>Confer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6412248" y="5513852"/>
            <a:ext cx="1295547" cy="40011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chemeClr val="tx2"/>
                </a:solidFill>
                <a:latin typeface="Arial" pitchFamily="34" charset="0"/>
              </a:rPr>
              <a:t>Outcome</a:t>
            </a:r>
          </a:p>
        </p:txBody>
      </p:sp>
      <p:sp>
        <p:nvSpPr>
          <p:cNvPr id="15376" name="Oval 16"/>
          <p:cNvSpPr>
            <a:spLocks noChangeArrowheads="1"/>
          </p:cNvSpPr>
          <p:nvPr/>
        </p:nvSpPr>
        <p:spPr bwMode="auto">
          <a:xfrm>
            <a:off x="6415088" y="5218606"/>
            <a:ext cx="1339851" cy="990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chemeClr val="bg1"/>
              </a:solidFill>
              <a:latin typeface="Arial" pitchFamily="34" charset="0"/>
            </a:endParaRPr>
          </a:p>
        </p:txBody>
      </p:sp>
      <p:cxnSp>
        <p:nvCxnSpPr>
          <p:cNvPr id="15377" name="AutoShape 17"/>
          <p:cNvCxnSpPr>
            <a:cxnSpLocks noChangeShapeType="1"/>
            <a:stCxn id="15373" idx="3"/>
            <a:endCxn id="15369" idx="1"/>
          </p:cNvCxnSpPr>
          <p:nvPr/>
        </p:nvCxnSpPr>
        <p:spPr bwMode="auto">
          <a:xfrm>
            <a:off x="3045557" y="5713905"/>
            <a:ext cx="685900" cy="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78" name="AutoShape 18"/>
          <p:cNvCxnSpPr>
            <a:cxnSpLocks noChangeShapeType="1"/>
            <a:stCxn id="15369" idx="3"/>
            <a:endCxn id="15376" idx="2"/>
          </p:cNvCxnSpPr>
          <p:nvPr/>
        </p:nvCxnSpPr>
        <p:spPr bwMode="auto">
          <a:xfrm>
            <a:off x="5562600" y="5713905"/>
            <a:ext cx="852488" cy="1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79" name="AutoShape 19"/>
          <p:cNvCxnSpPr>
            <a:cxnSpLocks noChangeShapeType="1"/>
            <a:stCxn id="15366" idx="3"/>
            <a:endCxn id="15367" idx="1"/>
          </p:cNvCxnSpPr>
          <p:nvPr/>
        </p:nvCxnSpPr>
        <p:spPr bwMode="auto">
          <a:xfrm>
            <a:off x="2921734" y="4189905"/>
            <a:ext cx="967667" cy="1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80" name="AutoShape 20"/>
          <p:cNvCxnSpPr>
            <a:cxnSpLocks noChangeShapeType="1"/>
            <a:stCxn id="15367" idx="3"/>
            <a:endCxn id="15368" idx="1"/>
          </p:cNvCxnSpPr>
          <p:nvPr/>
        </p:nvCxnSpPr>
        <p:spPr bwMode="auto">
          <a:xfrm flipV="1">
            <a:off x="5308572" y="4189905"/>
            <a:ext cx="1218985" cy="1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81" name="AutoShape 21"/>
          <p:cNvCxnSpPr>
            <a:cxnSpLocks noChangeShapeType="1"/>
            <a:stCxn id="15368" idx="3"/>
            <a:endCxn id="15373" idx="1"/>
          </p:cNvCxnSpPr>
          <p:nvPr/>
        </p:nvCxnSpPr>
        <p:spPr bwMode="auto">
          <a:xfrm flipH="1">
            <a:off x="1121632" y="4189905"/>
            <a:ext cx="6881202" cy="1524000"/>
          </a:xfrm>
          <a:prstGeom prst="bentConnector5">
            <a:avLst>
              <a:gd name="adj1" fmla="val -3322"/>
              <a:gd name="adj2" fmla="val 50000"/>
              <a:gd name="adj3" fmla="val 103322"/>
            </a:avLst>
          </a:prstGeom>
          <a:noFill/>
          <a:ln w="19050">
            <a:solidFill>
              <a:schemeClr val="tx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82" name="AutoShape 22"/>
          <p:cNvCxnSpPr>
            <a:cxnSpLocks noChangeShapeType="1"/>
            <a:stCxn id="15372" idx="6"/>
            <a:endCxn id="15363" idx="1"/>
          </p:cNvCxnSpPr>
          <p:nvPr/>
        </p:nvCxnSpPr>
        <p:spPr bwMode="auto">
          <a:xfrm flipV="1">
            <a:off x="1735137" y="2284905"/>
            <a:ext cx="872599" cy="1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83" name="AutoShape 23"/>
          <p:cNvCxnSpPr>
            <a:cxnSpLocks noChangeShapeType="1"/>
            <a:stCxn id="15363" idx="3"/>
            <a:endCxn id="15364" idx="1"/>
          </p:cNvCxnSpPr>
          <p:nvPr/>
        </p:nvCxnSpPr>
        <p:spPr bwMode="auto">
          <a:xfrm>
            <a:off x="3832750" y="2284905"/>
            <a:ext cx="1097848" cy="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84" name="AutoShape 24"/>
          <p:cNvCxnSpPr>
            <a:cxnSpLocks noChangeShapeType="1"/>
            <a:stCxn id="15364" idx="3"/>
            <a:endCxn id="15365" idx="1"/>
          </p:cNvCxnSpPr>
          <p:nvPr/>
        </p:nvCxnSpPr>
        <p:spPr bwMode="auto">
          <a:xfrm>
            <a:off x="6083478" y="2284905"/>
            <a:ext cx="1186709" cy="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85" name="AutoShape 25"/>
          <p:cNvCxnSpPr>
            <a:cxnSpLocks noChangeShapeType="1"/>
            <a:stCxn id="15365" idx="3"/>
            <a:endCxn id="15366" idx="1"/>
          </p:cNvCxnSpPr>
          <p:nvPr/>
        </p:nvCxnSpPr>
        <p:spPr bwMode="auto">
          <a:xfrm flipH="1">
            <a:off x="997810" y="2284905"/>
            <a:ext cx="6992639" cy="1905000"/>
          </a:xfrm>
          <a:prstGeom prst="bentConnector5">
            <a:avLst>
              <a:gd name="adj1" fmla="val -3269"/>
              <a:gd name="adj2" fmla="val 50000"/>
              <a:gd name="adj3" fmla="val 103269"/>
            </a:avLst>
          </a:prstGeom>
          <a:noFill/>
          <a:ln w="19050">
            <a:solidFill>
              <a:schemeClr val="tx2"/>
            </a:solidFill>
            <a:miter lim="800000"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2011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0100" y="2305050"/>
            <a:ext cx="723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Stakeholder Example: </a:t>
            </a:r>
            <a:r>
              <a:rPr lang="en-US" sz="4800" b="1" dirty="0" smtClean="0"/>
              <a:t>Garrett Matlick</a:t>
            </a:r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48955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</a:rPr>
              <a:t>Garrett’s DNP Project</a:t>
            </a:r>
            <a:endParaRPr lang="en-US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93703"/>
            <a:ext cx="8705850" cy="4494790"/>
          </a:xfrm>
        </p:spPr>
        <p:txBody>
          <a:bodyPr lIns="90918" tIns="45457" rIns="90918" bIns="45457">
            <a:normAutofit fontScale="70000" lnSpcReduction="20000"/>
          </a:bodyPr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Goal was to </a:t>
            </a:r>
            <a:r>
              <a:rPr lang="en-US" dirty="0">
                <a:solidFill>
                  <a:schemeClr val="tx2"/>
                </a:solidFill>
              </a:rPr>
              <a:t>get patients into the clinic faster after hospital discharge since, at the time, our time to intake for therapy </a:t>
            </a:r>
            <a:r>
              <a:rPr lang="en-US" dirty="0" smtClean="0">
                <a:solidFill>
                  <a:schemeClr val="tx2"/>
                </a:solidFill>
              </a:rPr>
              <a:t>was </a:t>
            </a:r>
            <a:r>
              <a:rPr lang="en-US" dirty="0">
                <a:solidFill>
                  <a:schemeClr val="tx2"/>
                </a:solidFill>
              </a:rPr>
              <a:t>about 6-8 weeks, which meant that by the time they were able to get 1-2 sessions in, it might be 2-3 months before they got into psych med management. 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One idea was </a:t>
            </a:r>
            <a:r>
              <a:rPr lang="en-US" dirty="0">
                <a:solidFill>
                  <a:schemeClr val="tx2"/>
                </a:solidFill>
              </a:rPr>
              <a:t>to establish a workflow of a new therapy group where the therapist would do an intake to determine </a:t>
            </a:r>
            <a:r>
              <a:rPr lang="en-US" dirty="0" smtClean="0">
                <a:solidFill>
                  <a:schemeClr val="tx2"/>
                </a:solidFill>
              </a:rPr>
              <a:t>fit </a:t>
            </a:r>
            <a:r>
              <a:rPr lang="en-US" dirty="0">
                <a:solidFill>
                  <a:schemeClr val="tx2"/>
                </a:solidFill>
              </a:rPr>
              <a:t>for group </a:t>
            </a:r>
            <a:r>
              <a:rPr lang="en-US" dirty="0" smtClean="0">
                <a:solidFill>
                  <a:schemeClr val="tx2"/>
                </a:solidFill>
              </a:rPr>
              <a:t>and </a:t>
            </a:r>
            <a:r>
              <a:rPr lang="en-US" dirty="0">
                <a:solidFill>
                  <a:schemeClr val="tx2"/>
                </a:solidFill>
              </a:rPr>
              <a:t>then would do an 8 week, weekly </a:t>
            </a:r>
            <a:r>
              <a:rPr lang="en-US" dirty="0" smtClean="0">
                <a:solidFill>
                  <a:schemeClr val="tx2"/>
                </a:solidFill>
              </a:rPr>
              <a:t>group.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The group would focus on utilizing </a:t>
            </a:r>
            <a:r>
              <a:rPr lang="en-US" dirty="0">
                <a:solidFill>
                  <a:schemeClr val="tx2"/>
                </a:solidFill>
              </a:rPr>
              <a:t>resources and how to avoid going back to the ED </a:t>
            </a:r>
            <a:r>
              <a:rPr lang="en-US" i="1" dirty="0">
                <a:solidFill>
                  <a:schemeClr val="tx2"/>
                </a:solidFill>
              </a:rPr>
              <a:t>and</a:t>
            </a:r>
            <a:r>
              <a:rPr lang="en-US" dirty="0">
                <a:solidFill>
                  <a:schemeClr val="tx2"/>
                </a:solidFill>
              </a:rPr>
              <a:t> when they </a:t>
            </a:r>
            <a:r>
              <a:rPr lang="en-US" i="1" dirty="0">
                <a:solidFill>
                  <a:schemeClr val="tx2"/>
                </a:solidFill>
              </a:rPr>
              <a:t>should</a:t>
            </a:r>
            <a:r>
              <a:rPr lang="en-US" dirty="0">
                <a:solidFill>
                  <a:schemeClr val="tx2"/>
                </a:solidFill>
              </a:rPr>
              <a:t> go back to the ED. 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At </a:t>
            </a:r>
            <a:r>
              <a:rPr lang="en-US" dirty="0">
                <a:solidFill>
                  <a:schemeClr val="tx2"/>
                </a:solidFill>
              </a:rPr>
              <a:t>the same time, they’d see either a primary care provider who was comfortable with psych or a psychiatry provider who would see them 1-2 times as a consult and provide feedback to the PCP on recommendations for meds, med changes, etc. 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0915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</a:rPr>
              <a:t>Garrett’s DNP Project</a:t>
            </a:r>
            <a:endParaRPr lang="en-US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93703"/>
            <a:ext cx="8705850" cy="4494790"/>
          </a:xfrm>
        </p:spPr>
        <p:txBody>
          <a:bodyPr lIns="90918" tIns="45457" rIns="90918" bIns="45457">
            <a:normAutofit fontScale="85000" lnSpcReduction="20000"/>
          </a:bodyPr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In </a:t>
            </a:r>
            <a:r>
              <a:rPr lang="en-US" dirty="0">
                <a:solidFill>
                  <a:schemeClr val="tx2"/>
                </a:solidFill>
              </a:rPr>
              <a:t>order to make this happen, it </a:t>
            </a:r>
            <a:r>
              <a:rPr lang="en-US" dirty="0" smtClean="0">
                <a:solidFill>
                  <a:schemeClr val="tx2"/>
                </a:solidFill>
              </a:rPr>
              <a:t>required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en-US" dirty="0" smtClean="0">
                <a:solidFill>
                  <a:schemeClr val="tx2"/>
                </a:solidFill>
              </a:rPr>
              <a:t>Having </a:t>
            </a:r>
            <a:r>
              <a:rPr lang="en-US" dirty="0">
                <a:solidFill>
                  <a:schemeClr val="tx2"/>
                </a:solidFill>
              </a:rPr>
              <a:t>meetings with the Chief BH Officer, the On-Site BH Director for </a:t>
            </a:r>
            <a:r>
              <a:rPr lang="en-US" dirty="0" smtClean="0">
                <a:solidFill>
                  <a:schemeClr val="tx2"/>
                </a:solidFill>
              </a:rPr>
              <a:t>Stamford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en-US" dirty="0">
                <a:solidFill>
                  <a:schemeClr val="tx2"/>
                </a:solidFill>
              </a:rPr>
              <a:t>S</a:t>
            </a:r>
            <a:r>
              <a:rPr lang="en-US" dirty="0" smtClean="0">
                <a:solidFill>
                  <a:schemeClr val="tx2"/>
                </a:solidFill>
              </a:rPr>
              <a:t>urveying </a:t>
            </a:r>
            <a:r>
              <a:rPr lang="en-US" dirty="0">
                <a:solidFill>
                  <a:schemeClr val="tx2"/>
                </a:solidFill>
              </a:rPr>
              <a:t>the therapists to see who would be </a:t>
            </a:r>
            <a:r>
              <a:rPr lang="en-US" dirty="0" smtClean="0">
                <a:solidFill>
                  <a:schemeClr val="tx2"/>
                </a:solidFill>
              </a:rPr>
              <a:t>interested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en-US" dirty="0" smtClean="0">
                <a:solidFill>
                  <a:schemeClr val="tx2"/>
                </a:solidFill>
              </a:rPr>
              <a:t>Surveying </a:t>
            </a:r>
            <a:r>
              <a:rPr lang="en-US" dirty="0">
                <a:solidFill>
                  <a:schemeClr val="tx2"/>
                </a:solidFill>
              </a:rPr>
              <a:t>psychiatry providers and PCPs to see who would be </a:t>
            </a:r>
            <a:r>
              <a:rPr lang="en-US" dirty="0" smtClean="0">
                <a:solidFill>
                  <a:schemeClr val="tx2"/>
                </a:solidFill>
              </a:rPr>
              <a:t>interested/have </a:t>
            </a:r>
            <a:r>
              <a:rPr lang="en-US" dirty="0">
                <a:solidFill>
                  <a:schemeClr val="tx2"/>
                </a:solidFill>
              </a:rPr>
              <a:t>availability in their </a:t>
            </a:r>
            <a:r>
              <a:rPr lang="en-US" dirty="0" smtClean="0">
                <a:solidFill>
                  <a:schemeClr val="tx2"/>
                </a:solidFill>
              </a:rPr>
              <a:t>schedule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hen </a:t>
            </a:r>
            <a:r>
              <a:rPr lang="en-US" dirty="0">
                <a:solidFill>
                  <a:schemeClr val="tx2"/>
                </a:solidFill>
              </a:rPr>
              <a:t>working with the two individuals to come up with a plan. 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It </a:t>
            </a:r>
            <a:r>
              <a:rPr lang="en-US" dirty="0">
                <a:solidFill>
                  <a:schemeClr val="tx2"/>
                </a:solidFill>
              </a:rPr>
              <a:t>involved a lot of meetings to put into place. 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The </a:t>
            </a:r>
            <a:r>
              <a:rPr lang="en-US" dirty="0">
                <a:solidFill>
                  <a:schemeClr val="tx2"/>
                </a:solidFill>
              </a:rPr>
              <a:t>key component </a:t>
            </a:r>
            <a:r>
              <a:rPr lang="en-US" dirty="0" smtClean="0">
                <a:solidFill>
                  <a:schemeClr val="tx2"/>
                </a:solidFill>
              </a:rPr>
              <a:t>for these conversations </a:t>
            </a:r>
            <a:r>
              <a:rPr lang="en-US" dirty="0">
                <a:solidFill>
                  <a:schemeClr val="tx2"/>
                </a:solidFill>
              </a:rPr>
              <a:t>though wasn’t the </a:t>
            </a:r>
            <a:r>
              <a:rPr lang="en-US" dirty="0" smtClean="0">
                <a:solidFill>
                  <a:schemeClr val="tx2"/>
                </a:solidFill>
              </a:rPr>
              <a:t>logistics, </a:t>
            </a:r>
            <a:r>
              <a:rPr lang="en-US" dirty="0">
                <a:solidFill>
                  <a:schemeClr val="tx2"/>
                </a:solidFill>
              </a:rPr>
              <a:t>it was getting buy in from key stakeholders at the organization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15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9868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</a:rPr>
              <a:t>Garrett’s DNP Project</a:t>
            </a:r>
            <a:endParaRPr lang="en-US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93703"/>
            <a:ext cx="8705850" cy="4494790"/>
          </a:xfrm>
        </p:spPr>
        <p:txBody>
          <a:bodyPr lIns="90918" tIns="45457" rIns="90918" bIns="45457">
            <a:normAutofit fontScale="92500" lnSpcReduction="10000"/>
          </a:bodyPr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Finding </a:t>
            </a:r>
            <a:r>
              <a:rPr lang="en-US" dirty="0">
                <a:solidFill>
                  <a:schemeClr val="tx2"/>
                </a:solidFill>
              </a:rPr>
              <a:t>a way to deliver your message in a way that shows the importance of the change and that you’ve thought through how it might work and that you have interested parties will make a big difference. 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You </a:t>
            </a:r>
            <a:r>
              <a:rPr lang="en-US" dirty="0">
                <a:solidFill>
                  <a:schemeClr val="tx2"/>
                </a:solidFill>
              </a:rPr>
              <a:t>also need to find ways to show that it will </a:t>
            </a:r>
            <a:r>
              <a:rPr lang="en-US" i="1" dirty="0">
                <a:solidFill>
                  <a:schemeClr val="tx2"/>
                </a:solidFill>
              </a:rPr>
              <a:t>improve</a:t>
            </a:r>
            <a:r>
              <a:rPr lang="en-US" dirty="0">
                <a:solidFill>
                  <a:schemeClr val="tx2"/>
                </a:solidFill>
              </a:rPr>
              <a:t> workflows and not simply add to responsibilities and slow things down. 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And </a:t>
            </a:r>
            <a:r>
              <a:rPr lang="en-US" dirty="0">
                <a:solidFill>
                  <a:schemeClr val="tx2"/>
                </a:solidFill>
              </a:rPr>
              <a:t>once you have buy in, you also get the added benefit of multiple minds adding their input!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16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90197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0100" y="2305050"/>
            <a:ext cx="723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Additional thoughts on stakeholders</a:t>
            </a:r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349347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1" y="609600"/>
            <a:ext cx="8610600" cy="111283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+mn-lt"/>
              </a:rPr>
              <a:t>Stakeholder Analysis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4381500"/>
            <a:ext cx="8001000" cy="1981200"/>
          </a:xfrm>
        </p:spPr>
        <p:txBody>
          <a:bodyPr>
            <a:normAutofit fontScale="47500" lnSpcReduction="20000"/>
          </a:bodyPr>
          <a:lstStyle/>
          <a:p>
            <a:pPr marL="571500" indent="-457200">
              <a:buNone/>
            </a:pPr>
            <a:r>
              <a:rPr lang="en-US" b="1" dirty="0" smtClean="0"/>
              <a:t>How to use this tool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Plot where individuals currently are with regard to change (C = current)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Plot where individuals need to be (D = desired) in order to successfully accomplish change. Identify gaps between current and desired with horizontal arrows.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Indicate which individuals may influence others by drawing arrows between them.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Action steps for closing gaps will be discussed in the “Influencing Strategy.”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03210" y="1649400"/>
          <a:ext cx="8459790" cy="2640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5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7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07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7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007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Stakeholder</a:t>
                      </a:r>
                      <a:endParaRPr lang="en-US" sz="16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Strongly against</a:t>
                      </a:r>
                      <a:endParaRPr lang="en-US" sz="16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Moderately against</a:t>
                      </a:r>
                      <a:endParaRPr lang="en-US" sz="16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Neutral</a:t>
                      </a:r>
                      <a:endParaRPr lang="en-US" sz="16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Moderately supportive</a:t>
                      </a:r>
                      <a:endParaRPr lang="en-US" sz="16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Strongly</a:t>
                      </a:r>
                      <a:r>
                        <a:rPr lang="en-US" sz="1600" baseline="0" dirty="0" smtClean="0"/>
                        <a:t> supportive</a:t>
                      </a:r>
                      <a:endParaRPr lang="en-US" sz="16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5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Providers</a:t>
                      </a:r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</a:t>
                      </a:r>
                      <a:endParaRPr lang="en-US" sz="1600" b="1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D</a:t>
                      </a:r>
                      <a:endParaRPr lang="en-US" sz="1600" b="1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5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IT</a:t>
                      </a:r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</a:t>
                      </a:r>
                      <a:endParaRPr lang="en-US" sz="1600" b="1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D</a:t>
                      </a:r>
                      <a:endParaRPr lang="en-US" sz="1600" b="1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5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HR</a:t>
                      </a:r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 D</a:t>
                      </a:r>
                      <a:endParaRPr lang="en-US" sz="1600" b="1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5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Nursing</a:t>
                      </a:r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5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Reception</a:t>
                      </a:r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5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 stakeholder</a:t>
                      </a:r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7086600" y="2324100"/>
            <a:ext cx="838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276600" y="2705100"/>
            <a:ext cx="3352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ent Arrow 7"/>
          <p:cNvSpPr/>
          <p:nvPr/>
        </p:nvSpPr>
        <p:spPr>
          <a:xfrm rot="10800000">
            <a:off x="1673158" y="2330937"/>
            <a:ext cx="334948" cy="120552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59817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2"/>
                </a:solidFill>
              </a:rPr>
              <a:t>Not all stakeholders need to be “strongly supportive” for successful change</a:t>
            </a:r>
            <a:endParaRPr lang="en-US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9428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104899" y="831823"/>
            <a:ext cx="6934200" cy="59645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+mn-lt"/>
              </a:rPr>
              <a:t>Stakeholder Analysis Example</a:t>
            </a:r>
            <a:endParaRPr lang="en-US" sz="3600" dirty="0" smtClean="0"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0" y="1528337"/>
          <a:ext cx="9144002" cy="3773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1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4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23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81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602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Stakeholder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Strongly against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Moderately against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Neutral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Moderately supportive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Strongly</a:t>
                      </a:r>
                      <a:r>
                        <a:rPr lang="en-US" sz="1200" baseline="0" dirty="0" smtClean="0"/>
                        <a:t> supportive</a:t>
                      </a:r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4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Providers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D</a:t>
                      </a:r>
                      <a:endParaRPr lang="en-US" sz="1200" b="1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65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PSAs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</a:t>
                      </a:r>
                      <a:endParaRPr lang="en-US" sz="1200" b="1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3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Patients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</a:t>
                      </a:r>
                      <a:endParaRPr lang="en-US" sz="1200" b="1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3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Nursing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3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Medical Assistants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3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Finance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CD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13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IT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CD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3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Jane Smith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13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Dental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13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Behavioral Health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36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Senior Leadership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13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Trainers/HR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</a:t>
                      </a:r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35" marB="45735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5501994"/>
            <a:ext cx="6899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 State = </a:t>
            </a:r>
            <a:r>
              <a:rPr lang="en-US" b="1" dirty="0" smtClean="0"/>
              <a:t>C</a:t>
            </a:r>
          </a:p>
          <a:p>
            <a:r>
              <a:rPr lang="en-US" dirty="0" smtClean="0"/>
              <a:t>Desired State = </a:t>
            </a:r>
            <a:r>
              <a:rPr lang="en-US" b="1" dirty="0" smtClean="0"/>
              <a:t>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262797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2"/>
          <p:cNvSpPr>
            <a:spLocks noGrp="1" noChangeArrowheads="1"/>
          </p:cNvSpPr>
          <p:nvPr>
            <p:ph type="title"/>
          </p:nvPr>
        </p:nvSpPr>
        <p:spPr>
          <a:xfrm>
            <a:off x="826718" y="846896"/>
            <a:ext cx="7816241" cy="764835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1"/>
                </a:solidFill>
                <a:latin typeface="+mn-lt"/>
              </a:rPr>
              <a:t>Session Goals</a:t>
            </a:r>
            <a:endParaRPr lang="en-US" altLang="en-US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04800" y="1766147"/>
            <a:ext cx="8261960" cy="4632598"/>
          </a:xfrm>
        </p:spPr>
        <p:txBody>
          <a:bodyPr>
            <a:normAutofit/>
          </a:bodyPr>
          <a:lstStyle/>
          <a:p>
            <a:pPr marL="9144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solidFill>
                  <a:schemeClr val="tx2"/>
                </a:solidFill>
              </a:rPr>
              <a:t>Review strategies for planning a Plan-Do-Study-Act (PDSA) cycle </a:t>
            </a:r>
          </a:p>
          <a:p>
            <a:pPr marL="9144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solidFill>
                  <a:schemeClr val="tx2"/>
                </a:solidFill>
              </a:rPr>
              <a:t>Share examples of PDSA approaches from your projects</a:t>
            </a:r>
          </a:p>
          <a:p>
            <a:pPr marL="9144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solidFill>
                  <a:schemeClr val="tx2"/>
                </a:solidFill>
              </a:rPr>
              <a:t>Hear an example from a leader regarding work with stakeholders</a:t>
            </a:r>
          </a:p>
          <a:p>
            <a:pPr marL="9144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solidFill>
                  <a:schemeClr val="tx2"/>
                </a:solidFill>
              </a:rPr>
              <a:t>Review tools for communication plans and stakeholder analysis</a:t>
            </a:r>
          </a:p>
          <a:p>
            <a:pPr marL="9144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solidFill>
                  <a:schemeClr val="tx2"/>
                </a:solidFill>
              </a:rPr>
              <a:t>Practice developing a stakeholder analysis plan</a:t>
            </a:r>
            <a:endParaRPr lang="en-US" altLang="en-US" sz="2800" dirty="0">
              <a:solidFill>
                <a:schemeClr val="tx2"/>
              </a:solidFill>
            </a:endParaRPr>
          </a:p>
        </p:txBody>
      </p:sp>
      <p:sp>
        <p:nvSpPr>
          <p:cNvPr id="3077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9973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133350" y="700391"/>
            <a:ext cx="8839200" cy="731198"/>
          </a:xfrm>
        </p:spPr>
        <p:txBody>
          <a:bodyPr>
            <a:normAutofit fontScale="90000"/>
          </a:bodyPr>
          <a:lstStyle/>
          <a:p>
            <a:r>
              <a:rPr lang="en-US" altLang="en-US" b="1" dirty="0" smtClean="0">
                <a:solidFill>
                  <a:schemeClr val="tx1"/>
                </a:solidFill>
              </a:rPr>
              <a:t>Prioritization Matrix</a:t>
            </a:r>
            <a:endParaRPr lang="en-US" alt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84456" y="1431589"/>
            <a:ext cx="6536988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695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</a:rPr>
              <a:t>Communication Plan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/>
          </p:nvPr>
        </p:nvGraphicFramePr>
        <p:xfrm>
          <a:off x="0" y="1524000"/>
          <a:ext cx="9144000" cy="1290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8634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Audience</a:t>
                      </a:r>
                      <a:endParaRPr lang="en-US" sz="15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Communication Objectives</a:t>
                      </a:r>
                      <a:endParaRPr lang="en-US" sz="15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Message(s)</a:t>
                      </a:r>
                      <a:endParaRPr lang="en-US" sz="15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Media &amp; Methods</a:t>
                      </a:r>
                      <a:endParaRPr lang="en-US" sz="15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Timing &amp; Frequency</a:t>
                      </a:r>
                      <a:endParaRPr lang="en-US" sz="15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Who/When</a:t>
                      </a:r>
                    </a:p>
                    <a:p>
                      <a:pPr algn="ctr"/>
                      <a:r>
                        <a:rPr lang="en-US" sz="1500" dirty="0" smtClean="0"/>
                        <a:t>Where</a:t>
                      </a:r>
                      <a:endParaRPr lang="en-US" sz="15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95942" y="2920620"/>
            <a:ext cx="8791303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cs typeface="Adobe Devanagari" panose="02040503050201020203" pitchFamily="18" charset="0"/>
              </a:rPr>
              <a:t>Media Method Examples to Consider: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 smtClean="0">
                <a:cs typeface="Adobe Devanagari" panose="02040503050201020203" pitchFamily="18" charset="0"/>
              </a:rPr>
              <a:t>Email</a:t>
            </a:r>
            <a:r>
              <a:rPr lang="en-US" altLang="en-US" dirty="0">
                <a:cs typeface="Adobe Devanagari" panose="02040503050201020203" pitchFamily="18" charset="0"/>
              </a:rPr>
              <a:t>. 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>
                <a:cs typeface="Adobe Devanagari" panose="02040503050201020203" pitchFamily="18" charset="0"/>
              </a:rPr>
              <a:t>Newsletter. 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>
                <a:cs typeface="Adobe Devanagari" panose="02040503050201020203" pitchFamily="18" charset="0"/>
              </a:rPr>
              <a:t>Teleconference. 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>
                <a:cs typeface="Adobe Devanagari" panose="02040503050201020203" pitchFamily="18" charset="0"/>
              </a:rPr>
              <a:t>Notice boards. 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>
                <a:cs typeface="Adobe Devanagari" panose="02040503050201020203" pitchFamily="18" charset="0"/>
              </a:rPr>
              <a:t>CEO briefing. 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>
                <a:cs typeface="Adobe Devanagari" panose="02040503050201020203" pitchFamily="18" charset="0"/>
              </a:rPr>
              <a:t>Posters. 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>
                <a:cs typeface="Adobe Devanagari" panose="02040503050201020203" pitchFamily="18" charset="0"/>
              </a:rPr>
              <a:t>Lunchtime meeting. 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>
                <a:cs typeface="Adobe Devanagari" panose="02040503050201020203" pitchFamily="18" charset="0"/>
              </a:rPr>
              <a:t>Intranet article. 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>
                <a:cs typeface="Adobe Devanagari" panose="02040503050201020203" pitchFamily="18" charset="0"/>
              </a:rPr>
              <a:t>Launch event. 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dirty="0">
                <a:cs typeface="Adobe Devanagari" panose="02040503050201020203" pitchFamily="18" charset="0"/>
              </a:rPr>
              <a:t>Team </a:t>
            </a:r>
            <a:r>
              <a:rPr lang="en-US" altLang="en-US" dirty="0" smtClean="0">
                <a:cs typeface="Adobe Devanagari" panose="02040503050201020203" pitchFamily="18" charset="0"/>
              </a:rPr>
              <a:t>meeting.</a:t>
            </a:r>
            <a:endParaRPr lang="en-US" dirty="0"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3402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2515" y="1730175"/>
            <a:ext cx="8071733" cy="2181521"/>
          </a:xfrm>
        </p:spPr>
        <p:txBody>
          <a:bodyPr/>
          <a:lstStyle/>
          <a:p>
            <a:r>
              <a:rPr lang="en-US" altLang="en-US" b="1" dirty="0" smtClean="0"/>
              <a:t>What haven’t we figured out yet?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Questions or issues that remain unclear?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951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751804" y="903973"/>
            <a:ext cx="7772400" cy="905372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cap="none" dirty="0" smtClean="0"/>
              <a:t>Change </a:t>
            </a:r>
            <a:r>
              <a:rPr lang="en-US" altLang="en-US" sz="4400" cap="none" dirty="0" smtClean="0"/>
              <a:t>Can </a:t>
            </a:r>
            <a:r>
              <a:rPr lang="en-US" altLang="en-US" sz="4400" cap="none" dirty="0"/>
              <a:t>B</a:t>
            </a:r>
            <a:r>
              <a:rPr lang="en-US" altLang="en-US" sz="4400" cap="none" dirty="0" smtClean="0"/>
              <a:t>e </a:t>
            </a:r>
            <a:r>
              <a:rPr lang="en-US" altLang="en-US" sz="4400" cap="none" dirty="0"/>
              <a:t>H</a:t>
            </a:r>
            <a:r>
              <a:rPr lang="en-US" altLang="en-US" sz="4400" cap="none" dirty="0" smtClean="0"/>
              <a:t>ard</a:t>
            </a:r>
            <a:endParaRPr lang="en-US" altLang="en-US" sz="4400" cap="none" dirty="0"/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23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1644" y="6041568"/>
            <a:ext cx="69073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i="1" dirty="0"/>
              <a:t>Chip Heath, </a:t>
            </a:r>
            <a:r>
              <a:rPr lang="en-US" sz="1200" i="1" dirty="0">
                <a:hlinkClick r:id="rId3"/>
              </a:rPr>
              <a:t>Switch: How to Change Things When Change Is Hard</a:t>
            </a:r>
            <a:r>
              <a:rPr lang="en-US" sz="1200" i="1" dirty="0"/>
              <a:t> </a:t>
            </a:r>
            <a:endParaRPr lang="en-US" sz="12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8764" y="2271883"/>
            <a:ext cx="80254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ea typeface="Cambria" panose="02040503050406030204" pitchFamily="18" charset="0"/>
              </a:rPr>
              <a:t>“The status quo feels comfortable and steady because much of the choice has been squeezed out. You have your routines, your ways of doing things.” </a:t>
            </a:r>
          </a:p>
        </p:txBody>
      </p:sp>
    </p:spTree>
    <p:extLst>
      <p:ext uri="{BB962C8B-B14F-4D97-AF65-F5344CB8AC3E}">
        <p14:creationId xmlns:p14="http://schemas.microsoft.com/office/powerpoint/2010/main" val="36653424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95432"/>
            <a:ext cx="7816241" cy="1128373"/>
          </a:xfrm>
        </p:spPr>
        <p:txBody>
          <a:bodyPr/>
          <a:lstStyle/>
          <a:p>
            <a:r>
              <a:rPr lang="en-US" altLang="en-US" b="1" dirty="0" smtClean="0"/>
              <a:t>Summary</a:t>
            </a:r>
            <a:endParaRPr lang="en-US" altLang="en-US" b="1" i="1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12716"/>
            <a:ext cx="8839200" cy="4383284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sz="2800" dirty="0" smtClean="0">
                <a:solidFill>
                  <a:schemeClr val="tx2"/>
                </a:solidFill>
              </a:rPr>
              <a:t>Many people approaching an improvement effort underappreciate the importance of the Plan step of the PDSA cycle.</a:t>
            </a:r>
          </a:p>
          <a:p>
            <a:endParaRPr lang="en-US" altLang="en-US" sz="2800" dirty="0" smtClean="0">
              <a:solidFill>
                <a:schemeClr val="tx2"/>
              </a:solidFill>
            </a:endParaRP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The fishbone diagram can be a helpful tool for brainstorming ideas for possible changes to test.  Once generated, you can prioritize the list of change ideas and begin testing those of highest priority.</a:t>
            </a:r>
          </a:p>
          <a:p>
            <a:pPr marL="0" indent="0">
              <a:buNone/>
            </a:pPr>
            <a:endParaRPr lang="en-US" altLang="en-US" sz="2800" dirty="0">
              <a:solidFill>
                <a:schemeClr val="tx2"/>
              </a:solidFill>
            </a:endParaRP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Input from stakeholders is critical throughout any improvement effort.  It is particularly informative when selecting an effort, developing an understanding of a process, and considering what change to test.</a:t>
            </a:r>
          </a:p>
          <a:p>
            <a:endParaRPr lang="en-US" altLang="en-US" sz="2800" dirty="0">
              <a:solidFill>
                <a:schemeClr val="tx2"/>
              </a:solidFill>
            </a:endParaRP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Because stakeholder input is important throughout an improvement effort, it is useful to have a strategy for communicating with stakeholders.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97973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3"/>
            <a:ext cx="7816241" cy="733488"/>
          </a:xfrm>
        </p:spPr>
        <p:txBody>
          <a:bodyPr lIns="90918" tIns="45457" rIns="90918" bIns="45457">
            <a:noAutofit/>
          </a:bodyPr>
          <a:lstStyle/>
          <a:p>
            <a:pPr eaLnBrk="1" hangingPunct="1"/>
            <a:r>
              <a:rPr lang="en-US" altLang="en-US" sz="4800" b="1" dirty="0" smtClean="0">
                <a:solidFill>
                  <a:schemeClr val="tx1"/>
                </a:solidFill>
              </a:rPr>
              <a:t>Session X Assignment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5901"/>
            <a:ext cx="9144000" cy="4707342"/>
          </a:xfrm>
        </p:spPr>
        <p:txBody>
          <a:bodyPr lIns="90918" tIns="45457" rIns="90918" bIns="45457"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Interview a stakeholder for your planned change with whom you have not had regular interaction regarding the change 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Use the template we used today to guide your interview (see separate Word document)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Contact Mark or Emma if you have questions 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Be prepared to discuss your interview next session on 3/13/25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25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11137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Break!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218928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Take five minutes to recharge and refresh.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1271016"/>
            <a:ext cx="2438400" cy="16245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2710" y="1201667"/>
            <a:ext cx="1812676" cy="19721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5833" y="4419600"/>
            <a:ext cx="2657385" cy="187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05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</a:rPr>
              <a:t>Small Group Discussion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93703"/>
            <a:ext cx="8705850" cy="4494790"/>
          </a:xfrm>
        </p:spPr>
        <p:txBody>
          <a:bodyPr lIns="90918" tIns="45457" rIns="90918" bIns="45457">
            <a:normAutofit/>
          </a:bodyPr>
          <a:lstStyle/>
          <a:p>
            <a:pPr eaLnBrk="1" hangingPunct="1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We will use Zoom Breakout Rooms to allow you to gather as a project team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You will discuss the questions on the following slide related to a stakeholder for your project (also see the Word document template)</a:t>
            </a:r>
          </a:p>
          <a:p>
            <a:pPr eaLnBrk="1" hangingPunct="1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Answer as many of the questions as you are able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Have one member of your team record the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answers</a:t>
            </a:r>
            <a:endParaRPr lang="en-US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27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6909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133350" y="914400"/>
            <a:ext cx="8839200" cy="683977"/>
          </a:xfrm>
        </p:spPr>
        <p:txBody>
          <a:bodyPr>
            <a:normAutofit fontScale="90000"/>
          </a:bodyPr>
          <a:lstStyle/>
          <a:p>
            <a:r>
              <a:rPr lang="en-US" altLang="en-US" b="1" dirty="0" smtClean="0">
                <a:solidFill>
                  <a:schemeClr val="tx1"/>
                </a:solidFill>
              </a:rPr>
              <a:t>Stakeholder </a:t>
            </a:r>
            <a:r>
              <a:rPr lang="en-US" altLang="en-US" b="1" dirty="0" smtClean="0">
                <a:solidFill>
                  <a:schemeClr val="tx1"/>
                </a:solidFill>
              </a:rPr>
              <a:t>Considerations</a:t>
            </a:r>
            <a:endParaRPr lang="en-US" altLang="en-US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28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2819" y="1799617"/>
            <a:ext cx="1757746" cy="143021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3350" y="3426171"/>
            <a:ext cx="90106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What </a:t>
            </a:r>
            <a:r>
              <a:rPr lang="en-US" sz="2400" dirty="0"/>
              <a:t>is their level of interest in the project and/or test?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What </a:t>
            </a:r>
            <a:r>
              <a:rPr lang="en-US" sz="2400" dirty="0"/>
              <a:t>is their level of influence on the project and/or test?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How do they want to contribute and be involved in </a:t>
            </a:r>
            <a:r>
              <a:rPr lang="en-US" sz="2400" dirty="0"/>
              <a:t>the </a:t>
            </a:r>
            <a:r>
              <a:rPr lang="en-US" sz="2400" dirty="0" smtClean="0"/>
              <a:t>project?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What </a:t>
            </a:r>
            <a:r>
              <a:rPr lang="en-US" sz="2400" dirty="0"/>
              <a:t>are their expectations for this project or test of change?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What </a:t>
            </a:r>
            <a:r>
              <a:rPr lang="en-US" sz="2400" dirty="0"/>
              <a:t>challenges do you predict might come up regarding this stakeholder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84577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71820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  <a:latin typeface="+mn-lt"/>
              </a:rPr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350" y="1838761"/>
            <a:ext cx="88392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HRSA.org </a:t>
            </a:r>
            <a:r>
              <a:rPr lang="en-US" sz="2400" dirty="0"/>
              <a:t>-</a:t>
            </a:r>
            <a:r>
              <a:rPr lang="en-US" dirty="0"/>
              <a:t> </a:t>
            </a:r>
            <a:r>
              <a:rPr lang="en-US" sz="2400" dirty="0" smtClean="0"/>
              <a:t>Health </a:t>
            </a:r>
            <a:r>
              <a:rPr lang="en-US" sz="2400" dirty="0"/>
              <a:t>Resources and Services </a:t>
            </a:r>
            <a:r>
              <a:rPr lang="en-US" sz="2400" dirty="0" smtClean="0"/>
              <a:t>Administration, agency of </a:t>
            </a:r>
            <a:r>
              <a:rPr lang="en-US" sz="2400" dirty="0"/>
              <a:t>U.S. Department of Health and Human </a:t>
            </a:r>
            <a:r>
              <a:rPr lang="en-US" sz="2400" dirty="0" smtClean="0"/>
              <a:t>Services, Rockville</a:t>
            </a:r>
            <a:r>
              <a:rPr lang="en-US" sz="2400" dirty="0"/>
              <a:t>, </a:t>
            </a:r>
            <a:r>
              <a:rPr lang="en-US" sz="2400" dirty="0" smtClean="0"/>
              <a:t>Maryland: Testing for Improvement</a:t>
            </a: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2400" dirty="0" smtClean="0"/>
              <a:t>Warrick DD</a:t>
            </a:r>
            <a:r>
              <a:rPr lang="en-US" sz="2400" dirty="0"/>
              <a:t>. Developing Organization Change Champions: A High Payoff Investment</a:t>
            </a:r>
            <a:r>
              <a:rPr lang="en-US" sz="2400" dirty="0" smtClean="0"/>
              <a:t>! </a:t>
            </a:r>
            <a:r>
              <a:rPr lang="en-US" sz="2400" i="1" dirty="0" smtClean="0"/>
              <a:t>OD Practitioner</a:t>
            </a:r>
            <a:r>
              <a:rPr lang="en-US" sz="2400" dirty="0" smtClean="0"/>
              <a:t>. 2009;41(1):14-19.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29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84200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altLang="en-US" b="1" dirty="0" smtClean="0"/>
              <a:t>Roles</a:t>
            </a:r>
            <a:endParaRPr lang="en-US" altLang="en-U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8380"/>
            <a:ext cx="7816241" cy="4740113"/>
          </a:xfrm>
        </p:spPr>
        <p:txBody>
          <a:bodyPr lIns="90918" tIns="45457" rIns="90918" bIns="45457">
            <a:normAutofit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Theory burst presenter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Mark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Timekeeper &amp; technical genius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Emma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Take-home thoughts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Mark and Emma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322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/>
          <p:cNvSpPr>
            <a:spLocks noGrp="1" noChangeArrowheads="1"/>
          </p:cNvSpPr>
          <p:nvPr>
            <p:ph type="title"/>
          </p:nvPr>
        </p:nvSpPr>
        <p:spPr>
          <a:xfrm>
            <a:off x="375781" y="692255"/>
            <a:ext cx="7816241" cy="852418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1"/>
                </a:solidFill>
                <a:latin typeface="+mn-lt"/>
              </a:rPr>
              <a:t>Agenda</a:t>
            </a:r>
            <a:endParaRPr lang="en-US" altLang="en-US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76" name="Rectangle 13"/>
          <p:cNvSpPr>
            <a:spLocks noGrp="1" noChangeArrowheads="1"/>
          </p:cNvSpPr>
          <p:nvPr>
            <p:ph idx="1"/>
          </p:nvPr>
        </p:nvSpPr>
        <p:spPr>
          <a:xfrm>
            <a:off x="375781" y="1678373"/>
            <a:ext cx="8267178" cy="4632598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ct val="15000"/>
              </a:spcBef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Welcome (5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Another data display example (7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PDSA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case discussion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(8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PDSA example (10 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</a:rPr>
              <a:t>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Stakeholder examples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10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Theory 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</a:rPr>
              <a:t>burst (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10 minutes)</a:t>
            </a:r>
            <a:endParaRPr lang="en-US" alt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Stakeholder Analysis/Influencing Strategy/Communication Plan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Summary and take-home points (5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Break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(5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Project team work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15-30 minutes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minutes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altLang="en-U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20663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92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An </a:t>
            </a:r>
            <a:r>
              <a:rPr lang="en-US" sz="2400" i="1" dirty="0">
                <a:solidFill>
                  <a:schemeClr val="bg1"/>
                </a:solidFill>
              </a:rPr>
              <a:t>overview of Quality Improvement (10/10/24)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Care </a:t>
            </a:r>
            <a:r>
              <a:rPr lang="en-US" sz="2400" i="1" dirty="0">
                <a:solidFill>
                  <a:schemeClr val="bg1"/>
                </a:solidFill>
              </a:rPr>
              <a:t>Observations &amp; Stakeholder Considerations (10/24/24)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Organizing </a:t>
            </a:r>
            <a:r>
              <a:rPr lang="en-US" sz="2400" i="1" dirty="0">
                <a:solidFill>
                  <a:schemeClr val="bg1"/>
                </a:solidFill>
              </a:rPr>
              <a:t>your Improvement Project (11/14/24)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Global </a:t>
            </a:r>
            <a:r>
              <a:rPr lang="en-US" sz="2400" i="1" dirty="0">
                <a:solidFill>
                  <a:schemeClr val="bg1"/>
                </a:solidFill>
              </a:rPr>
              <a:t>Aim and Fishbone Diagram (12/12/24)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Process </a:t>
            </a:r>
            <a:r>
              <a:rPr lang="en-US" sz="2400" i="1" dirty="0">
                <a:solidFill>
                  <a:schemeClr val="bg1"/>
                </a:solidFill>
              </a:rPr>
              <a:t>Mapping (Flowcharts) (1/9/25)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Measurement </a:t>
            </a:r>
            <a:r>
              <a:rPr lang="en-US" sz="2400" i="1" dirty="0">
                <a:solidFill>
                  <a:schemeClr val="bg1"/>
                </a:solidFill>
              </a:rPr>
              <a:t>to Inform Change (1/23/25 &amp; 1/30/25)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An </a:t>
            </a:r>
            <a:r>
              <a:rPr lang="en-US" sz="2400" i="1" dirty="0">
                <a:solidFill>
                  <a:schemeClr val="bg1"/>
                </a:solidFill>
              </a:rPr>
              <a:t>Approach to Testing a Change (2/13/25)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solidFill>
                  <a:schemeClr val="tx2"/>
                </a:solidFill>
              </a:rPr>
              <a:t>Communication </a:t>
            </a:r>
            <a:r>
              <a:rPr lang="en-US" sz="2400" b="1" dirty="0">
                <a:solidFill>
                  <a:schemeClr val="tx2"/>
                </a:solidFill>
              </a:rPr>
              <a:t>about your Improvement Effort (2/27/25</a:t>
            </a:r>
            <a:r>
              <a:rPr lang="en-US" sz="2400" dirty="0">
                <a:solidFill>
                  <a:schemeClr val="tx2"/>
                </a:solidFill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Stakeholder </a:t>
            </a:r>
            <a:r>
              <a:rPr lang="en-US" sz="2400" dirty="0">
                <a:solidFill>
                  <a:schemeClr val="tx2"/>
                </a:solidFill>
              </a:rPr>
              <a:t>Analysis &amp; Conflict Management (3/13/25)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Managing </a:t>
            </a:r>
            <a:r>
              <a:rPr lang="en-US" sz="2400" dirty="0">
                <a:solidFill>
                  <a:schemeClr val="tx2"/>
                </a:solidFill>
              </a:rPr>
              <a:t>Up and Gaining Leadership Buy-In (3/27/25)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Negotiation </a:t>
            </a:r>
            <a:r>
              <a:rPr lang="en-US" sz="2400" dirty="0">
                <a:solidFill>
                  <a:schemeClr val="tx2"/>
                </a:solidFill>
              </a:rPr>
              <a:t>(4/10/25)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Negotiation </a:t>
            </a:r>
            <a:r>
              <a:rPr lang="en-US" sz="2400" dirty="0">
                <a:solidFill>
                  <a:schemeClr val="tx2"/>
                </a:solidFill>
              </a:rPr>
              <a:t>and More About Cycles of Change (4/24/25)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Sustaining </a:t>
            </a:r>
            <a:r>
              <a:rPr lang="en-US" sz="2400" dirty="0">
                <a:solidFill>
                  <a:schemeClr val="tx2"/>
                </a:solidFill>
              </a:rPr>
              <a:t>your Improvement Effort (5/8/25)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Resident </a:t>
            </a:r>
            <a:r>
              <a:rPr lang="en-US" sz="2400" dirty="0">
                <a:solidFill>
                  <a:schemeClr val="tx2"/>
                </a:solidFill>
              </a:rPr>
              <a:t>Presentations (5/22/25, 6/12/25, 6/26/25)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9966" y="6096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Curriculum Plan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765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9003" y="990600"/>
            <a:ext cx="8071733" cy="1013025"/>
          </a:xfrm>
        </p:spPr>
        <p:txBody>
          <a:bodyPr/>
          <a:lstStyle/>
          <a:p>
            <a:r>
              <a:rPr lang="en-US" altLang="en-US" b="1" dirty="0" smtClean="0"/>
              <a:t>Another Data Display Example</a:t>
            </a:r>
            <a:endParaRPr lang="en-US" altLang="en-US" b="1" dirty="0" smtClean="0"/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6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164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85" y="1041766"/>
            <a:ext cx="9159208" cy="517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63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5424" y="782198"/>
            <a:ext cx="8615022" cy="3084033"/>
          </a:xfrm>
          <a:prstGeom prst="rect">
            <a:avLst/>
          </a:prstGeom>
        </p:spPr>
      </p:pic>
      <p:sp>
        <p:nvSpPr>
          <p:cNvPr id="4" name="Rectangle 13"/>
          <p:cNvSpPr txBox="1">
            <a:spLocks noChangeArrowheads="1"/>
          </p:cNvSpPr>
          <p:nvPr/>
        </p:nvSpPr>
        <p:spPr>
          <a:xfrm>
            <a:off x="209550" y="3955055"/>
            <a:ext cx="8667749" cy="2203374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2438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2438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3200" dirty="0" smtClean="0">
                <a:solidFill>
                  <a:schemeClr val="accent1">
                    <a:lumMod val="75000"/>
                  </a:schemeClr>
                </a:solidFill>
              </a:rPr>
              <a:t>Change 1 – initial query of patients</a:t>
            </a:r>
          </a:p>
          <a:p>
            <a:pPr marL="457200" lvl="1" indent="-45720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2438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3200" dirty="0" smtClean="0">
                <a:solidFill>
                  <a:schemeClr val="accent1">
                    <a:lumMod val="75000"/>
                  </a:schemeClr>
                </a:solidFill>
              </a:rPr>
              <a:t>Change 2 – develop scripting for MA’s</a:t>
            </a:r>
          </a:p>
          <a:p>
            <a:pPr marL="457200" lvl="1" indent="-45720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2438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3200" dirty="0" smtClean="0">
                <a:solidFill>
                  <a:schemeClr val="accent1">
                    <a:lumMod val="75000"/>
                  </a:schemeClr>
                </a:solidFill>
              </a:rPr>
              <a:t>Change 3 – provider education about vaccine risks and benefits</a:t>
            </a:r>
          </a:p>
          <a:p>
            <a:pPr marL="914400" lvl="1" indent="-452438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2438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3200" dirty="0" smtClean="0">
                <a:solidFill>
                  <a:schemeClr val="accent1">
                    <a:lumMod val="75000"/>
                  </a:schemeClr>
                </a:solidFill>
              </a:rPr>
              <a:t>Change 4 – educate staff</a:t>
            </a:r>
            <a:endParaRPr lang="en-US" alt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56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2515" y="1730175"/>
            <a:ext cx="8071733" cy="2181521"/>
          </a:xfrm>
        </p:spPr>
        <p:txBody>
          <a:bodyPr/>
          <a:lstStyle/>
          <a:p>
            <a:r>
              <a:rPr lang="en-US" altLang="en-US" b="1" dirty="0" smtClean="0"/>
              <a:t>PDSA Case Study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Any questions or issues about the case?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9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3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C_WI_PPTtemp_Option2_R0524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CHC_WI_PPTtemp_Option2_R052416</Template>
  <TotalTime>20264</TotalTime>
  <Words>1453</Words>
  <Application>Microsoft Office PowerPoint</Application>
  <PresentationFormat>On-screen Show (4:3)</PresentationFormat>
  <Paragraphs>293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MS PGothic</vt:lpstr>
      <vt:lpstr>Adobe Devanagari</vt:lpstr>
      <vt:lpstr>Aharoni</vt:lpstr>
      <vt:lpstr>Arial</vt:lpstr>
      <vt:lpstr>Calibri</vt:lpstr>
      <vt:lpstr>Cambria</vt:lpstr>
      <vt:lpstr>Courier New</vt:lpstr>
      <vt:lpstr>Times New Roman</vt:lpstr>
      <vt:lpstr>Wingdings</vt:lpstr>
      <vt:lpstr>CHC_WI_PPTtemp_Option2_R052416</vt:lpstr>
      <vt:lpstr>PowerPoint Presentation</vt:lpstr>
      <vt:lpstr>Session Goals</vt:lpstr>
      <vt:lpstr>Roles</vt:lpstr>
      <vt:lpstr>Agenda</vt:lpstr>
      <vt:lpstr>PowerPoint Presentation</vt:lpstr>
      <vt:lpstr>Another Data Display Example</vt:lpstr>
      <vt:lpstr>PowerPoint Presentation</vt:lpstr>
      <vt:lpstr>PowerPoint Presentation</vt:lpstr>
      <vt:lpstr>PDSA Case Study</vt:lpstr>
      <vt:lpstr>PowerPoint Presentation</vt:lpstr>
      <vt:lpstr>Using a Flowchart to Show PDSA</vt:lpstr>
      <vt:lpstr>Possible Additional PDSA’s</vt:lpstr>
      <vt:lpstr>PowerPoint Presentation</vt:lpstr>
      <vt:lpstr>Garrett’s DNP Project</vt:lpstr>
      <vt:lpstr>Garrett’s DNP Project</vt:lpstr>
      <vt:lpstr>Garrett’s DNP Project</vt:lpstr>
      <vt:lpstr>PowerPoint Presentation</vt:lpstr>
      <vt:lpstr>Stakeholder Analysis</vt:lpstr>
      <vt:lpstr>Stakeholder Analysis Example</vt:lpstr>
      <vt:lpstr>Prioritization Matrix</vt:lpstr>
      <vt:lpstr>Communication Plan</vt:lpstr>
      <vt:lpstr>What haven’t we figured out yet?</vt:lpstr>
      <vt:lpstr>Change Can Be Hard</vt:lpstr>
      <vt:lpstr>Summary</vt:lpstr>
      <vt:lpstr>Session X Assignment</vt:lpstr>
      <vt:lpstr>Break!</vt:lpstr>
      <vt:lpstr>Small Group Discussion</vt:lpstr>
      <vt:lpstr>Stakeholder Considerations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Feeney, Patti</dc:creator>
  <cp:lastModifiedBy>Splaine, Mark</cp:lastModifiedBy>
  <cp:revision>229</cp:revision>
  <dcterms:created xsi:type="dcterms:W3CDTF">2016-09-01T16:53:39Z</dcterms:created>
  <dcterms:modified xsi:type="dcterms:W3CDTF">2025-02-25T18:45:22Z</dcterms:modified>
</cp:coreProperties>
</file>