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7" r:id="rId3"/>
  </p:sldMasterIdLst>
  <p:notesMasterIdLst>
    <p:notesMasterId r:id="rId77"/>
  </p:notesMasterIdLst>
  <p:sldIdLst>
    <p:sldId id="257" r:id="rId4"/>
    <p:sldId id="258" r:id="rId5"/>
    <p:sldId id="259" r:id="rId6"/>
    <p:sldId id="260" r:id="rId7"/>
    <p:sldId id="261" r:id="rId8"/>
    <p:sldId id="387" r:id="rId9"/>
    <p:sldId id="263" r:id="rId10"/>
    <p:sldId id="264" r:id="rId11"/>
    <p:sldId id="265" r:id="rId12"/>
    <p:sldId id="266" r:id="rId13"/>
    <p:sldId id="267" r:id="rId14"/>
    <p:sldId id="268" r:id="rId15"/>
    <p:sldId id="269" r:id="rId16"/>
    <p:sldId id="390" r:id="rId17"/>
    <p:sldId id="271" r:id="rId18"/>
    <p:sldId id="272" r:id="rId19"/>
    <p:sldId id="273" r:id="rId20"/>
    <p:sldId id="274" r:id="rId21"/>
    <p:sldId id="389" r:id="rId22"/>
    <p:sldId id="276" r:id="rId23"/>
    <p:sldId id="293" r:id="rId24"/>
    <p:sldId id="318"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57"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296" r:id="rId54"/>
    <p:sldId id="313" r:id="rId55"/>
    <p:sldId id="314" r:id="rId56"/>
    <p:sldId id="315" r:id="rId57"/>
    <p:sldId id="316" r:id="rId58"/>
    <p:sldId id="317" r:id="rId59"/>
    <p:sldId id="359" r:id="rId60"/>
    <p:sldId id="320" r:id="rId61"/>
    <p:sldId id="319" r:id="rId62"/>
    <p:sldId id="321" r:id="rId63"/>
    <p:sldId id="322" r:id="rId64"/>
    <p:sldId id="323" r:id="rId65"/>
    <p:sldId id="324" r:id="rId66"/>
    <p:sldId id="325" r:id="rId67"/>
    <p:sldId id="326" r:id="rId68"/>
    <p:sldId id="327" r:id="rId69"/>
    <p:sldId id="328" r:id="rId70"/>
    <p:sldId id="358" r:id="rId71"/>
    <p:sldId id="297" r:id="rId72"/>
    <p:sldId id="298" r:id="rId73"/>
    <p:sldId id="299" r:id="rId74"/>
    <p:sldId id="300" r:id="rId75"/>
    <p:sldId id="30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1600" autoAdjust="0"/>
  </p:normalViewPr>
  <p:slideViewPr>
    <p:cSldViewPr snapToGrid="0">
      <p:cViewPr varScale="1">
        <p:scale>
          <a:sx n="48" d="100"/>
          <a:sy n="48" d="100"/>
        </p:scale>
        <p:origin x="2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565515848980416E-4"/>
          <c:y val="0.64116994156659979"/>
          <c:w val="0.99964341371391074"/>
          <c:h val="0.34844246561650621"/>
        </c:manualLayout>
      </c:layout>
      <c:bar3DChart>
        <c:barDir val="col"/>
        <c:grouping val="stacked"/>
        <c:varyColors val="1"/>
        <c:ser>
          <c:idx val="0"/>
          <c:order val="0"/>
          <c:tx>
            <c:strRef>
              <c:f>Sheet1!$B$1</c:f>
              <c:strCache>
                <c:ptCount val="1"/>
                <c:pt idx="0">
                  <c:v>The Stages of Improvement</c:v>
                </c:pt>
              </c:strCache>
            </c:strRef>
          </c:tx>
          <c:invertIfNegative val="0"/>
          <c:dLbls>
            <c:dLbl>
              <c:idx val="0"/>
              <c:layout>
                <c:manualLayout>
                  <c:x val="1.2820512820512821E-3"/>
                  <c:y val="1.7060091717976359E-3"/>
                </c:manualLayout>
              </c:layout>
              <c:tx>
                <c:rich>
                  <a:bodyPr/>
                  <a:lstStyle/>
                  <a:p>
                    <a:r>
                      <a:rPr lang="en-US" sz="1000" baseline="0" dirty="0" smtClean="0">
                        <a:solidFill>
                          <a:schemeClr val="tx1"/>
                        </a:solidFill>
                      </a:rPr>
                      <a:t>Team &amp; </a:t>
                    </a:r>
                  </a:p>
                  <a:p>
                    <a:r>
                      <a:rPr lang="en-US" sz="1000" baseline="0" dirty="0" smtClean="0">
                        <a:solidFill>
                          <a:schemeClr val="tx1"/>
                        </a:solidFill>
                      </a:rPr>
                      <a:t>Roles Defined</a:t>
                    </a:r>
                    <a:endParaRPr lang="en-US" sz="100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E-44ED-BA9A-682003C1CD61}"/>
                </c:ext>
              </c:extLst>
            </c:dLbl>
            <c:dLbl>
              <c:idx val="1"/>
              <c:layout>
                <c:manualLayout>
                  <c:x val="3.8461538461538698E-3"/>
                  <c:y val="-1.7061435138065969E-3"/>
                </c:manualLayout>
              </c:layout>
              <c:tx>
                <c:rich>
                  <a:bodyPr/>
                  <a:lstStyle/>
                  <a:p>
                    <a:r>
                      <a:rPr lang="en-US" sz="1050" dirty="0" smtClean="0">
                        <a:solidFill>
                          <a:schemeClr val="tx1"/>
                        </a:solidFill>
                      </a:rPr>
                      <a:t>Assessment</a:t>
                    </a:r>
                  </a:p>
                  <a:p>
                    <a:r>
                      <a:rPr lang="en-US" sz="1050" dirty="0" smtClean="0">
                        <a:solidFill>
                          <a:schemeClr val="tx1"/>
                        </a:solidFill>
                      </a:rPr>
                      <a:t>And</a:t>
                    </a:r>
                  </a:p>
                  <a:p>
                    <a:r>
                      <a:rPr lang="en-US" sz="1050" dirty="0" smtClean="0">
                        <a:solidFill>
                          <a:schemeClr val="tx1"/>
                        </a:solidFill>
                      </a:rPr>
                      <a:t>Baseline Data</a:t>
                    </a:r>
                    <a:endParaRPr lang="en-US" sz="105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E-44ED-BA9A-682003C1CD61}"/>
                </c:ext>
              </c:extLst>
            </c:dLbl>
            <c:dLbl>
              <c:idx val="2"/>
              <c:tx>
                <c:rich>
                  <a:bodyPr/>
                  <a:lstStyle/>
                  <a:p>
                    <a:r>
                      <a:rPr lang="en-US" smtClean="0"/>
                      <a:t>Global Aim</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0E-44ED-BA9A-682003C1CD61}"/>
                </c:ext>
              </c:extLst>
            </c:dLbl>
            <c:dLbl>
              <c:idx val="3"/>
              <c:tx>
                <c:rich>
                  <a:bodyPr/>
                  <a:lstStyle/>
                  <a:p>
                    <a:r>
                      <a:rPr lang="en-US" dirty="0" smtClean="0">
                        <a:solidFill>
                          <a:schemeClr val="tx1"/>
                        </a:solidFill>
                      </a:rPr>
                      <a:t>Problem</a:t>
                    </a:r>
                  </a:p>
                  <a:p>
                    <a:r>
                      <a:rPr lang="en-US" dirty="0" smtClean="0">
                        <a:solidFill>
                          <a:schemeClr val="tx1"/>
                        </a:solidFill>
                      </a:rPr>
                      <a:t>Statement</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E-44ED-BA9A-682003C1CD61}"/>
                </c:ext>
              </c:extLst>
            </c:dLbl>
            <c:dLbl>
              <c:idx val="4"/>
              <c:layout>
                <c:manualLayout>
                  <c:x val="3.4694469519536142E-18"/>
                  <c:y val="-2.3654872394977162E-2"/>
                </c:manualLayout>
              </c:layout>
              <c:tx>
                <c:rich>
                  <a:bodyPr/>
                  <a:lstStyle/>
                  <a:p>
                    <a:r>
                      <a:rPr lang="en-US" dirty="0" smtClean="0"/>
                      <a:t>Specific</a:t>
                    </a:r>
                    <a:r>
                      <a:rPr lang="en-US" baseline="0" dirty="0" smtClean="0"/>
                      <a:t> Aims and Measures </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1164256063736719E-2"/>
                      <c:h val="0.17933594328179994"/>
                    </c:manualLayout>
                  </c15:layout>
                </c:ext>
                <c:ext xmlns:c16="http://schemas.microsoft.com/office/drawing/2014/chart" uri="{C3380CC4-5D6E-409C-BE32-E72D297353CC}">
                  <c16:uniqueId val="{00000004-270E-44ED-BA9A-682003C1CD61}"/>
                </c:ext>
              </c:extLst>
            </c:dLbl>
            <c:dLbl>
              <c:idx val="5"/>
              <c:layout>
                <c:manualLayout>
                  <c:x val="0"/>
                  <c:y val="-1.0971916067078356E-3"/>
                </c:manualLayout>
              </c:layout>
              <c:tx>
                <c:rich>
                  <a:bodyPr/>
                  <a:lstStyle/>
                  <a:p>
                    <a:r>
                      <a:rPr lang="en-US" sz="1100" b="1" i="0" u="none" strike="noStrike" kern="1200" baseline="0" dirty="0" smtClean="0">
                        <a:solidFill>
                          <a:prstClr val="black"/>
                        </a:solidFill>
                      </a:rPr>
                      <a:t>Change ideas/</a:t>
                    </a:r>
                  </a:p>
                  <a:p>
                    <a:r>
                      <a:rPr lang="en-US" sz="1100" b="1" i="0" u="none" strike="noStrike" kern="1200" baseline="0" dirty="0" smtClean="0">
                        <a:solidFill>
                          <a:prstClr val="black"/>
                        </a:solidFill>
                      </a:rPr>
                      <a:t>solution storming</a:t>
                    </a:r>
                    <a:endParaRPr lang="en-US" sz="1100" b="1" i="0" u="none" strike="noStrike" kern="1200" baseline="0" dirty="0">
                      <a:solidFill>
                        <a:prstClr val="black"/>
                      </a:solidFill>
                    </a:endParaRPr>
                  </a:p>
                </c:rich>
              </c:tx>
              <c:showLegendKey val="0"/>
              <c:showVal val="0"/>
              <c:showCatName val="1"/>
              <c:showSerName val="0"/>
              <c:showPercent val="0"/>
              <c:showBubbleSize val="0"/>
              <c:extLst>
                <c:ext xmlns:c15="http://schemas.microsoft.com/office/drawing/2012/chart" uri="{CE6537A1-D6FC-4f65-9D91-7224C49458BB}">
                  <c15:layout>
                    <c:manualLayout>
                      <c:w val="7.8699763593380614E-2"/>
                      <c:h val="0.12148950838464985"/>
                    </c:manualLayout>
                  </c15:layout>
                </c:ext>
                <c:ext xmlns:c16="http://schemas.microsoft.com/office/drawing/2014/chart" uri="{C3380CC4-5D6E-409C-BE32-E72D297353CC}">
                  <c16:uniqueId val="{00000005-270E-44ED-BA9A-682003C1CD61}"/>
                </c:ext>
              </c:extLst>
            </c:dLbl>
            <c:dLbl>
              <c:idx val="8"/>
              <c:tx>
                <c:rich>
                  <a:bodyPr/>
                  <a:lstStyle/>
                  <a:p>
                    <a:r>
                      <a:rPr lang="en-US" dirty="0" smtClean="0">
                        <a:solidFill>
                          <a:schemeClr val="tx1"/>
                        </a:solidFill>
                      </a:rPr>
                      <a:t>Spread</a:t>
                    </a:r>
                  </a:p>
                  <a:p>
                    <a:r>
                      <a:rPr lang="en-US" dirty="0" smtClean="0">
                        <a:solidFill>
                          <a:schemeClr val="tx1"/>
                        </a:solidFill>
                      </a:rPr>
                      <a:t>Measure</a:t>
                    </a:r>
                  </a:p>
                  <a:p>
                    <a:r>
                      <a:rPr lang="en-US" dirty="0" smtClean="0">
                        <a:solidFill>
                          <a:schemeClr val="tx1"/>
                        </a:solidFill>
                      </a:rPr>
                      <a:t>and</a:t>
                    </a:r>
                  </a:p>
                  <a:p>
                    <a:r>
                      <a:rPr lang="en-US" dirty="0" smtClean="0">
                        <a:solidFill>
                          <a:schemeClr val="tx1"/>
                        </a:solidFill>
                      </a:rPr>
                      <a:t>Monitor</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0E-44ED-BA9A-682003C1CD61}"/>
                </c:ext>
              </c:extLst>
            </c:dLbl>
            <c:spPr>
              <a:noFill/>
              <a:ln>
                <a:noFill/>
              </a:ln>
              <a:effectLst/>
            </c:spPr>
            <c:txPr>
              <a:bodyPr/>
              <a:lstStyle/>
              <a:p>
                <a:pPr>
                  <a:defRPr sz="1100" b="1">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FOUR QUESTIONS</c:v>
                </c:pt>
                <c:pt idx="1">
                  <c:v>TEAM ASSEMBLY</c:v>
                </c:pt>
                <c:pt idx="2">
                  <c:v>CHARTER</c:v>
                </c:pt>
                <c:pt idx="3">
                  <c:v>BASELINE DATA</c:v>
                </c:pt>
                <c:pt idx="4">
                  <c:v>GLOBAL / SPECIFIC AIM</c:v>
                </c:pt>
                <c:pt idx="5">
                  <c:v>SOLUTION STORMING</c:v>
                </c:pt>
                <c:pt idx="6">
                  <c:v>PDSA</c:v>
                </c:pt>
                <c:pt idx="7">
                  <c:v>SDSA</c:v>
                </c:pt>
                <c:pt idx="8">
                  <c:v>SPREAD, MEASURE &amp; MONITOR</c:v>
                </c:pt>
              </c:strCache>
            </c:strRef>
          </c:cat>
          <c:val>
            <c:numRef>
              <c:f>Sheet1!$B$2:$B$10</c:f>
              <c:numCache>
                <c:formatCode>General</c:formatCode>
                <c:ptCount val="9"/>
                <c:pt idx="0">
                  <c:v>0.5</c:v>
                </c:pt>
                <c:pt idx="1">
                  <c:v>0.75</c:v>
                </c:pt>
                <c:pt idx="2">
                  <c:v>1</c:v>
                </c:pt>
                <c:pt idx="3">
                  <c:v>1.5</c:v>
                </c:pt>
                <c:pt idx="4">
                  <c:v>1.75</c:v>
                </c:pt>
                <c:pt idx="5">
                  <c:v>2</c:v>
                </c:pt>
                <c:pt idx="6">
                  <c:v>2.5</c:v>
                </c:pt>
                <c:pt idx="7">
                  <c:v>2.75</c:v>
                </c:pt>
                <c:pt idx="8">
                  <c:v>3</c:v>
                </c:pt>
              </c:numCache>
            </c:numRef>
          </c:val>
          <c:extLst>
            <c:ext xmlns:c16="http://schemas.microsoft.com/office/drawing/2014/chart" uri="{C3380CC4-5D6E-409C-BE32-E72D297353CC}">
              <c16:uniqueId val="{00000007-270E-44ED-BA9A-682003C1CD61}"/>
            </c:ext>
          </c:extLst>
        </c:ser>
        <c:dLbls>
          <c:showLegendKey val="0"/>
          <c:showVal val="1"/>
          <c:showCatName val="0"/>
          <c:showSerName val="0"/>
          <c:showPercent val="0"/>
          <c:showBubbleSize val="0"/>
        </c:dLbls>
        <c:gapWidth val="14"/>
        <c:gapDepth val="143"/>
        <c:shape val="box"/>
        <c:axId val="134187008"/>
        <c:axId val="126039680"/>
        <c:axId val="0"/>
      </c:bar3DChart>
      <c:catAx>
        <c:axId val="134187008"/>
        <c:scaling>
          <c:orientation val="minMax"/>
        </c:scaling>
        <c:delete val="1"/>
        <c:axPos val="b"/>
        <c:numFmt formatCode="@" sourceLinked="0"/>
        <c:majorTickMark val="out"/>
        <c:minorTickMark val="none"/>
        <c:tickLblPos val="nextTo"/>
        <c:crossAx val="126039680"/>
        <c:crosses val="autoZero"/>
        <c:auto val="0"/>
        <c:lblAlgn val="ctr"/>
        <c:lblOffset val="100"/>
        <c:noMultiLvlLbl val="0"/>
      </c:catAx>
      <c:valAx>
        <c:axId val="126039680"/>
        <c:scaling>
          <c:orientation val="minMax"/>
        </c:scaling>
        <c:delete val="1"/>
        <c:axPos val="l"/>
        <c:numFmt formatCode="General" sourceLinked="1"/>
        <c:majorTickMark val="out"/>
        <c:minorTickMark val="none"/>
        <c:tickLblPos val="nextTo"/>
        <c:crossAx val="134187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565515848980416E-4"/>
          <c:y val="0.64116994156659979"/>
          <c:w val="0.99964341371391074"/>
          <c:h val="0.34844246561650621"/>
        </c:manualLayout>
      </c:layout>
      <c:bar3DChart>
        <c:barDir val="col"/>
        <c:grouping val="stacked"/>
        <c:varyColors val="1"/>
        <c:ser>
          <c:idx val="0"/>
          <c:order val="0"/>
          <c:tx>
            <c:strRef>
              <c:f>Sheet1!$B$1</c:f>
              <c:strCache>
                <c:ptCount val="1"/>
                <c:pt idx="0">
                  <c:v>The Stages of Improvement</c:v>
                </c:pt>
              </c:strCache>
            </c:strRef>
          </c:tx>
          <c:invertIfNegative val="0"/>
          <c:dLbls>
            <c:dLbl>
              <c:idx val="0"/>
              <c:layout>
                <c:manualLayout>
                  <c:x val="1.2820512820512821E-3"/>
                  <c:y val="1.7060091717976359E-3"/>
                </c:manualLayout>
              </c:layout>
              <c:tx>
                <c:rich>
                  <a:bodyPr/>
                  <a:lstStyle/>
                  <a:p>
                    <a:r>
                      <a:rPr lang="en-US" sz="1000" baseline="0" dirty="0" smtClean="0">
                        <a:solidFill>
                          <a:schemeClr val="tx1"/>
                        </a:solidFill>
                      </a:rPr>
                      <a:t>Team &amp; </a:t>
                    </a:r>
                  </a:p>
                  <a:p>
                    <a:r>
                      <a:rPr lang="en-US" sz="1000" baseline="0" dirty="0" smtClean="0">
                        <a:solidFill>
                          <a:schemeClr val="tx1"/>
                        </a:solidFill>
                      </a:rPr>
                      <a:t>Roles Defined</a:t>
                    </a:r>
                    <a:endParaRPr lang="en-US" sz="100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E-44ED-BA9A-682003C1CD61}"/>
                </c:ext>
              </c:extLst>
            </c:dLbl>
            <c:dLbl>
              <c:idx val="1"/>
              <c:layout>
                <c:manualLayout>
                  <c:x val="3.8461538461538698E-3"/>
                  <c:y val="-1.7061435138065969E-3"/>
                </c:manualLayout>
              </c:layout>
              <c:tx>
                <c:rich>
                  <a:bodyPr/>
                  <a:lstStyle/>
                  <a:p>
                    <a:r>
                      <a:rPr lang="en-US" sz="1050" dirty="0" smtClean="0">
                        <a:solidFill>
                          <a:schemeClr val="tx1"/>
                        </a:solidFill>
                      </a:rPr>
                      <a:t>Assessment</a:t>
                    </a:r>
                  </a:p>
                  <a:p>
                    <a:r>
                      <a:rPr lang="en-US" sz="1050" dirty="0" smtClean="0">
                        <a:solidFill>
                          <a:schemeClr val="tx1"/>
                        </a:solidFill>
                      </a:rPr>
                      <a:t>And</a:t>
                    </a:r>
                  </a:p>
                  <a:p>
                    <a:r>
                      <a:rPr lang="en-US" sz="1050" dirty="0" smtClean="0">
                        <a:solidFill>
                          <a:schemeClr val="tx1"/>
                        </a:solidFill>
                      </a:rPr>
                      <a:t>Baseline Data</a:t>
                    </a:r>
                    <a:endParaRPr lang="en-US" sz="105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E-44ED-BA9A-682003C1CD61}"/>
                </c:ext>
              </c:extLst>
            </c:dLbl>
            <c:dLbl>
              <c:idx val="2"/>
              <c:tx>
                <c:rich>
                  <a:bodyPr/>
                  <a:lstStyle/>
                  <a:p>
                    <a:r>
                      <a:rPr lang="en-US" smtClean="0"/>
                      <a:t>Global Aim</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0E-44ED-BA9A-682003C1CD61}"/>
                </c:ext>
              </c:extLst>
            </c:dLbl>
            <c:dLbl>
              <c:idx val="3"/>
              <c:tx>
                <c:rich>
                  <a:bodyPr/>
                  <a:lstStyle/>
                  <a:p>
                    <a:r>
                      <a:rPr lang="en-US" dirty="0" smtClean="0">
                        <a:solidFill>
                          <a:schemeClr val="tx1"/>
                        </a:solidFill>
                      </a:rPr>
                      <a:t>Problem</a:t>
                    </a:r>
                  </a:p>
                  <a:p>
                    <a:r>
                      <a:rPr lang="en-US" dirty="0" smtClean="0">
                        <a:solidFill>
                          <a:schemeClr val="tx1"/>
                        </a:solidFill>
                      </a:rPr>
                      <a:t>Statement</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E-44ED-BA9A-682003C1CD61}"/>
                </c:ext>
              </c:extLst>
            </c:dLbl>
            <c:dLbl>
              <c:idx val="4"/>
              <c:layout>
                <c:manualLayout>
                  <c:x val="3.4694469519536142E-18"/>
                  <c:y val="-2.3654872394977162E-2"/>
                </c:manualLayout>
              </c:layout>
              <c:tx>
                <c:rich>
                  <a:bodyPr/>
                  <a:lstStyle/>
                  <a:p>
                    <a:r>
                      <a:rPr lang="en-US" dirty="0" smtClean="0"/>
                      <a:t>Specific</a:t>
                    </a:r>
                    <a:r>
                      <a:rPr lang="en-US" baseline="0" dirty="0" smtClean="0"/>
                      <a:t> Aims and Measures </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1164256063736719E-2"/>
                      <c:h val="0.17933594328179994"/>
                    </c:manualLayout>
                  </c15:layout>
                </c:ext>
                <c:ext xmlns:c16="http://schemas.microsoft.com/office/drawing/2014/chart" uri="{C3380CC4-5D6E-409C-BE32-E72D297353CC}">
                  <c16:uniqueId val="{00000004-270E-44ED-BA9A-682003C1CD61}"/>
                </c:ext>
              </c:extLst>
            </c:dLbl>
            <c:dLbl>
              <c:idx val="5"/>
              <c:layout>
                <c:manualLayout>
                  <c:x val="0"/>
                  <c:y val="-1.0971916067078356E-3"/>
                </c:manualLayout>
              </c:layout>
              <c:tx>
                <c:rich>
                  <a:bodyPr/>
                  <a:lstStyle/>
                  <a:p>
                    <a:r>
                      <a:rPr lang="en-US" sz="1100" b="1" i="0" u="none" strike="noStrike" kern="1200" baseline="0" dirty="0" smtClean="0">
                        <a:solidFill>
                          <a:prstClr val="black"/>
                        </a:solidFill>
                      </a:rPr>
                      <a:t>Solution Storming and Change Ideas</a:t>
                    </a:r>
                    <a:endParaRPr lang="en-US" sz="1100" b="1" i="0" u="none" strike="noStrike" kern="1200" baseline="0" dirty="0">
                      <a:solidFill>
                        <a:prstClr val="black"/>
                      </a:solidFill>
                    </a:endParaRPr>
                  </a:p>
                </c:rich>
              </c:tx>
              <c:showLegendKey val="0"/>
              <c:showVal val="0"/>
              <c:showCatName val="1"/>
              <c:showSerName val="0"/>
              <c:showPercent val="0"/>
              <c:showBubbleSize val="0"/>
              <c:extLst>
                <c:ext xmlns:c15="http://schemas.microsoft.com/office/drawing/2012/chart" uri="{CE6537A1-D6FC-4f65-9D91-7224C49458BB}">
                  <c15:layout>
                    <c:manualLayout>
                      <c:w val="7.8699763593380614E-2"/>
                      <c:h val="0.12148950838464985"/>
                    </c:manualLayout>
                  </c15:layout>
                </c:ext>
                <c:ext xmlns:c16="http://schemas.microsoft.com/office/drawing/2014/chart" uri="{C3380CC4-5D6E-409C-BE32-E72D297353CC}">
                  <c16:uniqueId val="{00000005-270E-44ED-BA9A-682003C1CD61}"/>
                </c:ext>
              </c:extLst>
            </c:dLbl>
            <c:dLbl>
              <c:idx val="8"/>
              <c:tx>
                <c:rich>
                  <a:bodyPr/>
                  <a:lstStyle/>
                  <a:p>
                    <a:r>
                      <a:rPr lang="en-US" dirty="0" smtClean="0">
                        <a:solidFill>
                          <a:schemeClr val="tx1"/>
                        </a:solidFill>
                      </a:rPr>
                      <a:t>Spread</a:t>
                    </a:r>
                  </a:p>
                  <a:p>
                    <a:r>
                      <a:rPr lang="en-US" dirty="0" smtClean="0">
                        <a:solidFill>
                          <a:schemeClr val="tx1"/>
                        </a:solidFill>
                      </a:rPr>
                      <a:t>Measure</a:t>
                    </a:r>
                  </a:p>
                  <a:p>
                    <a:r>
                      <a:rPr lang="en-US" dirty="0" smtClean="0">
                        <a:solidFill>
                          <a:schemeClr val="tx1"/>
                        </a:solidFill>
                      </a:rPr>
                      <a:t>and</a:t>
                    </a:r>
                  </a:p>
                  <a:p>
                    <a:r>
                      <a:rPr lang="en-US" dirty="0" smtClean="0">
                        <a:solidFill>
                          <a:schemeClr val="tx1"/>
                        </a:solidFill>
                      </a:rPr>
                      <a:t>Monitor</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0E-44ED-BA9A-682003C1CD61}"/>
                </c:ext>
              </c:extLst>
            </c:dLbl>
            <c:spPr>
              <a:noFill/>
              <a:ln>
                <a:noFill/>
              </a:ln>
              <a:effectLst/>
            </c:spPr>
            <c:txPr>
              <a:bodyPr/>
              <a:lstStyle/>
              <a:p>
                <a:pPr>
                  <a:defRPr sz="1100" b="1">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FOUR QUESTIONS</c:v>
                </c:pt>
                <c:pt idx="1">
                  <c:v>TEAM ASSEMBLY</c:v>
                </c:pt>
                <c:pt idx="2">
                  <c:v>CHARTER</c:v>
                </c:pt>
                <c:pt idx="3">
                  <c:v>BASELINE DATA</c:v>
                </c:pt>
                <c:pt idx="4">
                  <c:v>GLOBAL / SPECIFIC AIM</c:v>
                </c:pt>
                <c:pt idx="5">
                  <c:v>SOLUTION STORMING</c:v>
                </c:pt>
                <c:pt idx="6">
                  <c:v>PDSA</c:v>
                </c:pt>
                <c:pt idx="7">
                  <c:v>SDSA</c:v>
                </c:pt>
                <c:pt idx="8">
                  <c:v>SPREAD, MEASURE &amp; MONITOR</c:v>
                </c:pt>
              </c:strCache>
            </c:strRef>
          </c:cat>
          <c:val>
            <c:numRef>
              <c:f>Sheet1!$B$2:$B$10</c:f>
              <c:numCache>
                <c:formatCode>General</c:formatCode>
                <c:ptCount val="9"/>
                <c:pt idx="0">
                  <c:v>0.5</c:v>
                </c:pt>
                <c:pt idx="1">
                  <c:v>0.75</c:v>
                </c:pt>
                <c:pt idx="2">
                  <c:v>1</c:v>
                </c:pt>
                <c:pt idx="3">
                  <c:v>1.5</c:v>
                </c:pt>
                <c:pt idx="4">
                  <c:v>1.75</c:v>
                </c:pt>
                <c:pt idx="5">
                  <c:v>2</c:v>
                </c:pt>
                <c:pt idx="6">
                  <c:v>2.5</c:v>
                </c:pt>
                <c:pt idx="7">
                  <c:v>2.75</c:v>
                </c:pt>
                <c:pt idx="8">
                  <c:v>3</c:v>
                </c:pt>
              </c:numCache>
            </c:numRef>
          </c:val>
          <c:extLst>
            <c:ext xmlns:c16="http://schemas.microsoft.com/office/drawing/2014/chart" uri="{C3380CC4-5D6E-409C-BE32-E72D297353CC}">
              <c16:uniqueId val="{00000007-270E-44ED-BA9A-682003C1CD61}"/>
            </c:ext>
          </c:extLst>
        </c:ser>
        <c:dLbls>
          <c:showLegendKey val="0"/>
          <c:showVal val="1"/>
          <c:showCatName val="0"/>
          <c:showSerName val="0"/>
          <c:showPercent val="0"/>
          <c:showBubbleSize val="0"/>
        </c:dLbls>
        <c:gapWidth val="14"/>
        <c:gapDepth val="143"/>
        <c:shape val="box"/>
        <c:axId val="134187008"/>
        <c:axId val="126039680"/>
        <c:axId val="0"/>
      </c:bar3DChart>
      <c:catAx>
        <c:axId val="134187008"/>
        <c:scaling>
          <c:orientation val="minMax"/>
        </c:scaling>
        <c:delete val="1"/>
        <c:axPos val="b"/>
        <c:numFmt formatCode="@" sourceLinked="0"/>
        <c:majorTickMark val="out"/>
        <c:minorTickMark val="none"/>
        <c:tickLblPos val="nextTo"/>
        <c:crossAx val="126039680"/>
        <c:crosses val="autoZero"/>
        <c:auto val="0"/>
        <c:lblAlgn val="ctr"/>
        <c:lblOffset val="100"/>
        <c:noMultiLvlLbl val="0"/>
      </c:catAx>
      <c:valAx>
        <c:axId val="126039680"/>
        <c:scaling>
          <c:orientation val="minMax"/>
        </c:scaling>
        <c:delete val="1"/>
        <c:axPos val="l"/>
        <c:numFmt formatCode="General" sourceLinked="1"/>
        <c:majorTickMark val="out"/>
        <c:minorTickMark val="none"/>
        <c:tickLblPos val="nextTo"/>
        <c:crossAx val="134187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565515848980416E-4"/>
          <c:y val="0.64116994156659979"/>
          <c:w val="0.99964341371391074"/>
          <c:h val="0.34844246561650621"/>
        </c:manualLayout>
      </c:layout>
      <c:bar3DChart>
        <c:barDir val="col"/>
        <c:grouping val="stacked"/>
        <c:varyColors val="1"/>
        <c:ser>
          <c:idx val="0"/>
          <c:order val="0"/>
          <c:tx>
            <c:strRef>
              <c:f>Sheet1!$B$1</c:f>
              <c:strCache>
                <c:ptCount val="1"/>
                <c:pt idx="0">
                  <c:v>The Stages of Improvement</c:v>
                </c:pt>
              </c:strCache>
            </c:strRef>
          </c:tx>
          <c:invertIfNegative val="0"/>
          <c:dLbls>
            <c:dLbl>
              <c:idx val="0"/>
              <c:layout>
                <c:manualLayout>
                  <c:x val="1.2820512820512821E-3"/>
                  <c:y val="1.7060091717976359E-3"/>
                </c:manualLayout>
              </c:layout>
              <c:tx>
                <c:rich>
                  <a:bodyPr/>
                  <a:lstStyle/>
                  <a:p>
                    <a:r>
                      <a:rPr lang="en-US" sz="1000" baseline="0" dirty="0" smtClean="0">
                        <a:solidFill>
                          <a:schemeClr val="tx1"/>
                        </a:solidFill>
                      </a:rPr>
                      <a:t>Team &amp; </a:t>
                    </a:r>
                  </a:p>
                  <a:p>
                    <a:r>
                      <a:rPr lang="en-US" sz="1000" baseline="0" dirty="0" smtClean="0">
                        <a:solidFill>
                          <a:schemeClr val="tx1"/>
                        </a:solidFill>
                      </a:rPr>
                      <a:t>Roles Defined</a:t>
                    </a:r>
                    <a:endParaRPr lang="en-US" sz="100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E-44ED-BA9A-682003C1CD61}"/>
                </c:ext>
              </c:extLst>
            </c:dLbl>
            <c:dLbl>
              <c:idx val="1"/>
              <c:layout>
                <c:manualLayout>
                  <c:x val="3.8461538461538698E-3"/>
                  <c:y val="-1.7061435138065969E-3"/>
                </c:manualLayout>
              </c:layout>
              <c:tx>
                <c:rich>
                  <a:bodyPr/>
                  <a:lstStyle/>
                  <a:p>
                    <a:r>
                      <a:rPr lang="en-US" sz="1050" dirty="0" smtClean="0">
                        <a:solidFill>
                          <a:schemeClr val="tx1"/>
                        </a:solidFill>
                      </a:rPr>
                      <a:t>Assessment</a:t>
                    </a:r>
                  </a:p>
                  <a:p>
                    <a:r>
                      <a:rPr lang="en-US" sz="1050" dirty="0" smtClean="0">
                        <a:solidFill>
                          <a:schemeClr val="tx1"/>
                        </a:solidFill>
                      </a:rPr>
                      <a:t>And</a:t>
                    </a:r>
                  </a:p>
                  <a:p>
                    <a:r>
                      <a:rPr lang="en-US" sz="1050" dirty="0" smtClean="0">
                        <a:solidFill>
                          <a:schemeClr val="tx1"/>
                        </a:solidFill>
                      </a:rPr>
                      <a:t>Baseline Data</a:t>
                    </a:r>
                    <a:endParaRPr lang="en-US" sz="1050"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E-44ED-BA9A-682003C1CD61}"/>
                </c:ext>
              </c:extLst>
            </c:dLbl>
            <c:dLbl>
              <c:idx val="2"/>
              <c:tx>
                <c:rich>
                  <a:bodyPr/>
                  <a:lstStyle/>
                  <a:p>
                    <a:r>
                      <a:rPr lang="en-US" smtClean="0"/>
                      <a:t>Global Aim</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0E-44ED-BA9A-682003C1CD61}"/>
                </c:ext>
              </c:extLst>
            </c:dLbl>
            <c:dLbl>
              <c:idx val="3"/>
              <c:tx>
                <c:rich>
                  <a:bodyPr/>
                  <a:lstStyle/>
                  <a:p>
                    <a:r>
                      <a:rPr lang="en-US" dirty="0" smtClean="0">
                        <a:solidFill>
                          <a:schemeClr val="tx1"/>
                        </a:solidFill>
                      </a:rPr>
                      <a:t>Problem</a:t>
                    </a:r>
                  </a:p>
                  <a:p>
                    <a:r>
                      <a:rPr lang="en-US" dirty="0" smtClean="0">
                        <a:solidFill>
                          <a:schemeClr val="tx1"/>
                        </a:solidFill>
                      </a:rPr>
                      <a:t>Statement</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E-44ED-BA9A-682003C1CD61}"/>
                </c:ext>
              </c:extLst>
            </c:dLbl>
            <c:dLbl>
              <c:idx val="4"/>
              <c:layout>
                <c:manualLayout>
                  <c:x val="3.4694469519536142E-18"/>
                  <c:y val="-2.3654872394977162E-2"/>
                </c:manualLayout>
              </c:layout>
              <c:tx>
                <c:rich>
                  <a:bodyPr/>
                  <a:lstStyle/>
                  <a:p>
                    <a:r>
                      <a:rPr lang="en-US" dirty="0" smtClean="0"/>
                      <a:t>Specific</a:t>
                    </a:r>
                    <a:r>
                      <a:rPr lang="en-US" baseline="0" dirty="0" smtClean="0"/>
                      <a:t> Aims and Measures </a:t>
                    </a:r>
                    <a:endParaRPr lang="en-US" dirty="0"/>
                  </a:p>
                </c:rich>
              </c:tx>
              <c:showLegendKey val="0"/>
              <c:showVal val="0"/>
              <c:showCatName val="1"/>
              <c:showSerName val="0"/>
              <c:showPercent val="0"/>
              <c:showBubbleSize val="0"/>
              <c:extLst>
                <c:ext xmlns:c15="http://schemas.microsoft.com/office/drawing/2012/chart" uri="{CE6537A1-D6FC-4f65-9D91-7224C49458BB}">
                  <c15:layout>
                    <c:manualLayout>
                      <c:w val="7.1164256063736719E-2"/>
                      <c:h val="0.17933594328179994"/>
                    </c:manualLayout>
                  </c15:layout>
                </c:ext>
                <c:ext xmlns:c16="http://schemas.microsoft.com/office/drawing/2014/chart" uri="{C3380CC4-5D6E-409C-BE32-E72D297353CC}">
                  <c16:uniqueId val="{00000004-270E-44ED-BA9A-682003C1CD61}"/>
                </c:ext>
              </c:extLst>
            </c:dLbl>
            <c:dLbl>
              <c:idx val="5"/>
              <c:layout>
                <c:manualLayout>
                  <c:x val="0"/>
                  <c:y val="-1.0971916067078356E-3"/>
                </c:manualLayout>
              </c:layout>
              <c:tx>
                <c:rich>
                  <a:bodyPr/>
                  <a:lstStyle/>
                  <a:p>
                    <a:r>
                      <a:rPr lang="en-US" sz="1100" b="1" i="0" u="none" strike="noStrike" kern="1200" baseline="0" dirty="0" smtClean="0">
                        <a:solidFill>
                          <a:prstClr val="black"/>
                        </a:solidFill>
                      </a:rPr>
                      <a:t>Change ideas/</a:t>
                    </a:r>
                  </a:p>
                  <a:p>
                    <a:r>
                      <a:rPr lang="en-US" sz="1100" b="1" i="0" u="none" strike="noStrike" kern="1200" baseline="0" dirty="0" smtClean="0">
                        <a:solidFill>
                          <a:prstClr val="black"/>
                        </a:solidFill>
                      </a:rPr>
                      <a:t>solution storming</a:t>
                    </a:r>
                    <a:endParaRPr lang="en-US" sz="1100" b="1" i="0" u="none" strike="noStrike" kern="1200" baseline="0" dirty="0">
                      <a:solidFill>
                        <a:prstClr val="black"/>
                      </a:solidFill>
                    </a:endParaRPr>
                  </a:p>
                </c:rich>
              </c:tx>
              <c:showLegendKey val="0"/>
              <c:showVal val="0"/>
              <c:showCatName val="1"/>
              <c:showSerName val="0"/>
              <c:showPercent val="0"/>
              <c:showBubbleSize val="0"/>
              <c:extLst>
                <c:ext xmlns:c15="http://schemas.microsoft.com/office/drawing/2012/chart" uri="{CE6537A1-D6FC-4f65-9D91-7224C49458BB}">
                  <c15:layout>
                    <c:manualLayout>
                      <c:w val="7.8699763593380614E-2"/>
                      <c:h val="0.12148950838464985"/>
                    </c:manualLayout>
                  </c15:layout>
                </c:ext>
                <c:ext xmlns:c16="http://schemas.microsoft.com/office/drawing/2014/chart" uri="{C3380CC4-5D6E-409C-BE32-E72D297353CC}">
                  <c16:uniqueId val="{00000005-270E-44ED-BA9A-682003C1CD61}"/>
                </c:ext>
              </c:extLst>
            </c:dLbl>
            <c:dLbl>
              <c:idx val="8"/>
              <c:tx>
                <c:rich>
                  <a:bodyPr/>
                  <a:lstStyle/>
                  <a:p>
                    <a:r>
                      <a:rPr lang="en-US" dirty="0" smtClean="0">
                        <a:solidFill>
                          <a:schemeClr val="tx1"/>
                        </a:solidFill>
                      </a:rPr>
                      <a:t>Spread</a:t>
                    </a:r>
                  </a:p>
                  <a:p>
                    <a:r>
                      <a:rPr lang="en-US" dirty="0" smtClean="0">
                        <a:solidFill>
                          <a:schemeClr val="tx1"/>
                        </a:solidFill>
                      </a:rPr>
                      <a:t>Measure</a:t>
                    </a:r>
                  </a:p>
                  <a:p>
                    <a:r>
                      <a:rPr lang="en-US" dirty="0" smtClean="0">
                        <a:solidFill>
                          <a:schemeClr val="tx1"/>
                        </a:solidFill>
                      </a:rPr>
                      <a:t>and</a:t>
                    </a:r>
                  </a:p>
                  <a:p>
                    <a:r>
                      <a:rPr lang="en-US" dirty="0" smtClean="0">
                        <a:solidFill>
                          <a:schemeClr val="tx1"/>
                        </a:solidFill>
                      </a:rPr>
                      <a:t>Monitor</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0E-44ED-BA9A-682003C1CD61}"/>
                </c:ext>
              </c:extLst>
            </c:dLbl>
            <c:spPr>
              <a:noFill/>
              <a:ln>
                <a:noFill/>
              </a:ln>
              <a:effectLst/>
            </c:spPr>
            <c:txPr>
              <a:bodyPr/>
              <a:lstStyle/>
              <a:p>
                <a:pPr>
                  <a:defRPr sz="1100" b="1">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FOUR QUESTIONS</c:v>
                </c:pt>
                <c:pt idx="1">
                  <c:v>TEAM ASSEMBLY</c:v>
                </c:pt>
                <c:pt idx="2">
                  <c:v>CHARTER</c:v>
                </c:pt>
                <c:pt idx="3">
                  <c:v>BASELINE DATA</c:v>
                </c:pt>
                <c:pt idx="4">
                  <c:v>GLOBAL / SPECIFIC AIM</c:v>
                </c:pt>
                <c:pt idx="5">
                  <c:v>SOLUTION STORMING</c:v>
                </c:pt>
                <c:pt idx="6">
                  <c:v>PDSA</c:v>
                </c:pt>
                <c:pt idx="7">
                  <c:v>SDSA</c:v>
                </c:pt>
                <c:pt idx="8">
                  <c:v>SPREAD, MEASURE &amp; MONITOR</c:v>
                </c:pt>
              </c:strCache>
            </c:strRef>
          </c:cat>
          <c:val>
            <c:numRef>
              <c:f>Sheet1!$B$2:$B$10</c:f>
              <c:numCache>
                <c:formatCode>General</c:formatCode>
                <c:ptCount val="9"/>
                <c:pt idx="0">
                  <c:v>0.5</c:v>
                </c:pt>
                <c:pt idx="1">
                  <c:v>0.75</c:v>
                </c:pt>
                <c:pt idx="2">
                  <c:v>1</c:v>
                </c:pt>
                <c:pt idx="3">
                  <c:v>1.5</c:v>
                </c:pt>
                <c:pt idx="4">
                  <c:v>1.75</c:v>
                </c:pt>
                <c:pt idx="5">
                  <c:v>2</c:v>
                </c:pt>
                <c:pt idx="6">
                  <c:v>2.5</c:v>
                </c:pt>
                <c:pt idx="7">
                  <c:v>2.75</c:v>
                </c:pt>
                <c:pt idx="8">
                  <c:v>3</c:v>
                </c:pt>
              </c:numCache>
            </c:numRef>
          </c:val>
          <c:extLst>
            <c:ext xmlns:c16="http://schemas.microsoft.com/office/drawing/2014/chart" uri="{C3380CC4-5D6E-409C-BE32-E72D297353CC}">
              <c16:uniqueId val="{00000007-270E-44ED-BA9A-682003C1CD61}"/>
            </c:ext>
          </c:extLst>
        </c:ser>
        <c:dLbls>
          <c:showLegendKey val="0"/>
          <c:showVal val="1"/>
          <c:showCatName val="0"/>
          <c:showSerName val="0"/>
          <c:showPercent val="0"/>
          <c:showBubbleSize val="0"/>
        </c:dLbls>
        <c:gapWidth val="14"/>
        <c:gapDepth val="143"/>
        <c:shape val="box"/>
        <c:axId val="134187008"/>
        <c:axId val="126039680"/>
        <c:axId val="0"/>
      </c:bar3DChart>
      <c:catAx>
        <c:axId val="134187008"/>
        <c:scaling>
          <c:orientation val="minMax"/>
        </c:scaling>
        <c:delete val="1"/>
        <c:axPos val="b"/>
        <c:numFmt formatCode="@" sourceLinked="0"/>
        <c:majorTickMark val="out"/>
        <c:minorTickMark val="none"/>
        <c:tickLblPos val="nextTo"/>
        <c:crossAx val="126039680"/>
        <c:crosses val="autoZero"/>
        <c:auto val="0"/>
        <c:lblAlgn val="ctr"/>
        <c:lblOffset val="100"/>
        <c:noMultiLvlLbl val="0"/>
      </c:catAx>
      <c:valAx>
        <c:axId val="126039680"/>
        <c:scaling>
          <c:orientation val="minMax"/>
        </c:scaling>
        <c:delete val="1"/>
        <c:axPos val="l"/>
        <c:numFmt formatCode="General" sourceLinked="1"/>
        <c:majorTickMark val="out"/>
        <c:minorTickMark val="none"/>
        <c:tickLblPos val="nextTo"/>
        <c:crossAx val="134187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svg"/><Relationship Id="rId1" Type="http://schemas.openxmlformats.org/officeDocument/2006/relationships/image" Target="../media/image18.png"/><Relationship Id="rId6" Type="http://schemas.openxmlformats.org/officeDocument/2006/relationships/image" Target="../media/image9.svg"/><Relationship Id="rId5" Type="http://schemas.openxmlformats.org/officeDocument/2006/relationships/image" Target="../media/image20.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svg"/><Relationship Id="rId1" Type="http://schemas.openxmlformats.org/officeDocument/2006/relationships/image" Target="../media/image21.png"/><Relationship Id="rId6" Type="http://schemas.openxmlformats.org/officeDocument/2006/relationships/image" Target="../media/image14.svg"/><Relationship Id="rId5" Type="http://schemas.openxmlformats.org/officeDocument/2006/relationships/image" Target="../media/image23.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svg"/><Relationship Id="rId1" Type="http://schemas.openxmlformats.org/officeDocument/2006/relationships/image" Target="../media/image18.png"/><Relationship Id="rId6" Type="http://schemas.openxmlformats.org/officeDocument/2006/relationships/image" Target="../media/image9.svg"/><Relationship Id="rId5" Type="http://schemas.openxmlformats.org/officeDocument/2006/relationships/image" Target="../media/image20.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svg"/><Relationship Id="rId1" Type="http://schemas.openxmlformats.org/officeDocument/2006/relationships/image" Target="../media/image21.png"/><Relationship Id="rId6" Type="http://schemas.openxmlformats.org/officeDocument/2006/relationships/image" Target="../media/image14.svg"/><Relationship Id="rId5" Type="http://schemas.openxmlformats.org/officeDocument/2006/relationships/image" Target="../media/image23.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79825-D4E0-4B3E-AFBF-F1F4339E84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9F70096-2D4F-4B75-8A54-113C9814CEDF}">
      <dgm:prSet phldrT="[Text]" custT="1"/>
      <dgm:spPr/>
      <dgm:t>
        <a:bodyPr/>
        <a:lstStyle/>
        <a:p>
          <a:r>
            <a:rPr lang="en-US" sz="2000" b="1" dirty="0" smtClean="0">
              <a:latin typeface="Calibri Light" panose="020F0302020204030204" pitchFamily="34" charset="0"/>
              <a:ea typeface="+mn-ea"/>
              <a:cs typeface="Calibri Light" panose="020F0302020204030204" pitchFamily="34" charset="0"/>
            </a:rPr>
            <a:t>We can’t recruit the personnel we need</a:t>
          </a:r>
          <a:endParaRPr lang="en-US" sz="2000" dirty="0">
            <a:latin typeface="Calibri Light" panose="020F0302020204030204" pitchFamily="34" charset="0"/>
            <a:cs typeface="Calibri Light" panose="020F0302020204030204" pitchFamily="34" charset="0"/>
          </a:endParaRPr>
        </a:p>
      </dgm:t>
    </dgm:pt>
    <dgm:pt modelId="{1037B87E-0508-4DBF-AB64-E34DCDA00014}" type="parTrans" cxnId="{187A3C75-4291-4435-92C5-15DA6BF808CB}">
      <dgm:prSet/>
      <dgm:spPr/>
      <dgm:t>
        <a:bodyPr/>
        <a:lstStyle/>
        <a:p>
          <a:endParaRPr lang="en-US" sz="2000">
            <a:latin typeface="Calibri Light" panose="020F0302020204030204" pitchFamily="34" charset="0"/>
            <a:cs typeface="Calibri Light" panose="020F0302020204030204" pitchFamily="34" charset="0"/>
          </a:endParaRPr>
        </a:p>
      </dgm:t>
    </dgm:pt>
    <dgm:pt modelId="{27D1A96C-B2E9-4C74-BE79-B8152B184054}" type="sibTrans" cxnId="{187A3C75-4291-4435-92C5-15DA6BF808CB}">
      <dgm:prSet/>
      <dgm:spPr/>
      <dgm:t>
        <a:bodyPr/>
        <a:lstStyle/>
        <a:p>
          <a:endParaRPr lang="en-US" sz="2000">
            <a:latin typeface="Calibri Light" panose="020F0302020204030204" pitchFamily="34" charset="0"/>
            <a:cs typeface="Calibri Light" panose="020F0302020204030204" pitchFamily="34" charset="0"/>
          </a:endParaRPr>
        </a:p>
      </dgm:t>
    </dgm:pt>
    <dgm:pt modelId="{CCA521B2-F6B9-4865-9EA4-ABD90DE7830E}">
      <dgm:prSet phldrT="[Text]" custT="1"/>
      <dgm:spPr/>
      <dgm:t>
        <a:bodyPr/>
        <a:lstStyle/>
        <a:p>
          <a:r>
            <a:rPr lang="en-US" sz="2000" b="1" dirty="0" smtClean="0">
              <a:latin typeface="Calibri Light" panose="020F0302020204030204" pitchFamily="34" charset="0"/>
              <a:ea typeface="+mn-ea"/>
              <a:cs typeface="Calibri Light" panose="020F0302020204030204" pitchFamily="34" charset="0"/>
            </a:rPr>
            <a:t>Only practitioners are reimbursed</a:t>
          </a:r>
          <a:endParaRPr lang="en-US" sz="2000" dirty="0">
            <a:latin typeface="Calibri Light" panose="020F0302020204030204" pitchFamily="34" charset="0"/>
            <a:cs typeface="Calibri Light" panose="020F0302020204030204" pitchFamily="34" charset="0"/>
          </a:endParaRPr>
        </a:p>
      </dgm:t>
    </dgm:pt>
    <dgm:pt modelId="{63178928-583C-455D-9DD0-19EF6DFF16B1}" type="parTrans" cxnId="{3B5E7FF2-D49E-44FC-B712-35AD317AC010}">
      <dgm:prSet/>
      <dgm:spPr/>
      <dgm:t>
        <a:bodyPr/>
        <a:lstStyle/>
        <a:p>
          <a:endParaRPr lang="en-US" sz="2000">
            <a:latin typeface="Calibri Light" panose="020F0302020204030204" pitchFamily="34" charset="0"/>
            <a:cs typeface="Calibri Light" panose="020F0302020204030204" pitchFamily="34" charset="0"/>
          </a:endParaRPr>
        </a:p>
      </dgm:t>
    </dgm:pt>
    <dgm:pt modelId="{C65CAF81-B4EE-4C77-BE7C-6ACF5348702B}" type="sibTrans" cxnId="{3B5E7FF2-D49E-44FC-B712-35AD317AC010}">
      <dgm:prSet/>
      <dgm:spPr/>
      <dgm:t>
        <a:bodyPr/>
        <a:lstStyle/>
        <a:p>
          <a:endParaRPr lang="en-US" sz="2000">
            <a:latin typeface="Calibri Light" panose="020F0302020204030204" pitchFamily="34" charset="0"/>
            <a:cs typeface="Calibri Light" panose="020F0302020204030204" pitchFamily="34" charset="0"/>
          </a:endParaRPr>
        </a:p>
      </dgm:t>
    </dgm:pt>
    <dgm:pt modelId="{07645BF2-6EF5-4150-A57A-8B01BDD2FDF2}">
      <dgm:prSet phldrT="[Text]" custT="1"/>
      <dgm:spPr/>
      <dgm:t>
        <a:bodyPr/>
        <a:lstStyle/>
        <a:p>
          <a:r>
            <a:rPr lang="en-US" sz="2000" b="1" dirty="0" smtClean="0">
              <a:latin typeface="Calibri Light" panose="020F0302020204030204" pitchFamily="34" charset="0"/>
              <a:ea typeface="+mn-ea"/>
              <a:cs typeface="Calibri Light" panose="020F0302020204030204" pitchFamily="34" charset="0"/>
            </a:rPr>
            <a:t>Who knows when the alternative payment model will actually arrive</a:t>
          </a:r>
          <a:endParaRPr lang="en-US" sz="2000" dirty="0">
            <a:latin typeface="Calibri Light" panose="020F0302020204030204" pitchFamily="34" charset="0"/>
            <a:cs typeface="Calibri Light" panose="020F0302020204030204" pitchFamily="34" charset="0"/>
          </a:endParaRPr>
        </a:p>
      </dgm:t>
    </dgm:pt>
    <dgm:pt modelId="{B82FECF0-CF95-4A3B-A771-2C4C414C63B0}" type="parTrans" cxnId="{C2CC7BE5-2AC6-41D6-BC92-589ED20CE554}">
      <dgm:prSet/>
      <dgm:spPr/>
      <dgm:t>
        <a:bodyPr/>
        <a:lstStyle/>
        <a:p>
          <a:endParaRPr lang="en-US" sz="2000">
            <a:latin typeface="Calibri Light" panose="020F0302020204030204" pitchFamily="34" charset="0"/>
            <a:cs typeface="Calibri Light" panose="020F0302020204030204" pitchFamily="34" charset="0"/>
          </a:endParaRPr>
        </a:p>
      </dgm:t>
    </dgm:pt>
    <dgm:pt modelId="{5C92FCF6-5C9F-4E18-8EA0-7332EDA0FC76}" type="sibTrans" cxnId="{C2CC7BE5-2AC6-41D6-BC92-589ED20CE554}">
      <dgm:prSet/>
      <dgm:spPr/>
      <dgm:t>
        <a:bodyPr/>
        <a:lstStyle/>
        <a:p>
          <a:endParaRPr lang="en-US" sz="2000">
            <a:latin typeface="Calibri Light" panose="020F0302020204030204" pitchFamily="34" charset="0"/>
            <a:cs typeface="Calibri Light" panose="020F0302020204030204" pitchFamily="34" charset="0"/>
          </a:endParaRPr>
        </a:p>
      </dgm:t>
    </dgm:pt>
    <dgm:pt modelId="{5B555284-D162-4437-B21A-C46F40CC12E5}">
      <dgm:prSet phldrT="[Text]" custT="1"/>
      <dgm:spPr/>
      <dgm:t>
        <a:bodyPr/>
        <a:lstStyle/>
        <a:p>
          <a:r>
            <a:rPr lang="en-US" sz="2000" b="1" dirty="0" smtClean="0">
              <a:latin typeface="Calibri Light" panose="020F0302020204030204" pitchFamily="34" charset="0"/>
              <a:ea typeface="+mn-ea"/>
              <a:cs typeface="Calibri Light" panose="020F0302020204030204" pitchFamily="34" charset="0"/>
            </a:rPr>
            <a:t>No time to train and mentor staff in their enhanced roles</a:t>
          </a:r>
          <a:endParaRPr lang="en-US" sz="2000" dirty="0">
            <a:latin typeface="Calibri Light" panose="020F0302020204030204" pitchFamily="34" charset="0"/>
            <a:cs typeface="Calibri Light" panose="020F0302020204030204" pitchFamily="34" charset="0"/>
          </a:endParaRPr>
        </a:p>
      </dgm:t>
    </dgm:pt>
    <dgm:pt modelId="{F9127F96-EFB3-4C7B-891A-9229822436DE}" type="parTrans" cxnId="{19746769-1A02-4F58-8F97-837217434A93}">
      <dgm:prSet/>
      <dgm:spPr/>
      <dgm:t>
        <a:bodyPr/>
        <a:lstStyle/>
        <a:p>
          <a:endParaRPr lang="en-US" sz="2000">
            <a:latin typeface="Calibri Light" panose="020F0302020204030204" pitchFamily="34" charset="0"/>
            <a:cs typeface="Calibri Light" panose="020F0302020204030204" pitchFamily="34" charset="0"/>
          </a:endParaRPr>
        </a:p>
      </dgm:t>
    </dgm:pt>
    <dgm:pt modelId="{73485144-A8C5-46E3-B897-4AE4096A634F}" type="sibTrans" cxnId="{19746769-1A02-4F58-8F97-837217434A93}">
      <dgm:prSet/>
      <dgm:spPr/>
      <dgm:t>
        <a:bodyPr/>
        <a:lstStyle/>
        <a:p>
          <a:endParaRPr lang="en-US" sz="2000">
            <a:latin typeface="Calibri Light" panose="020F0302020204030204" pitchFamily="34" charset="0"/>
            <a:cs typeface="Calibri Light" panose="020F0302020204030204" pitchFamily="34" charset="0"/>
          </a:endParaRPr>
        </a:p>
      </dgm:t>
    </dgm:pt>
    <dgm:pt modelId="{225E41CE-536E-4C50-81C7-3607297249A6}">
      <dgm:prSet phldrT="[Text]" custT="1"/>
      <dgm:spPr/>
      <dgm:t>
        <a:bodyPr/>
        <a:lstStyle/>
        <a:p>
          <a:r>
            <a:rPr lang="en-US" sz="2000" b="1" dirty="0" smtClean="0">
              <a:latin typeface="Calibri Light" panose="020F0302020204030204" pitchFamily="34" charset="0"/>
              <a:ea typeface="+mn-ea"/>
              <a:cs typeface="Calibri Light" panose="020F0302020204030204" pitchFamily="34" charset="0"/>
            </a:rPr>
            <a:t>Scope of practice laws</a:t>
          </a:r>
          <a:endParaRPr lang="en-US" sz="2000" dirty="0">
            <a:latin typeface="Calibri Light" panose="020F0302020204030204" pitchFamily="34" charset="0"/>
            <a:cs typeface="Calibri Light" panose="020F0302020204030204" pitchFamily="34" charset="0"/>
          </a:endParaRPr>
        </a:p>
      </dgm:t>
    </dgm:pt>
    <dgm:pt modelId="{90BD87CD-DE82-42E7-BD24-463677E57BE4}" type="parTrans" cxnId="{0A03264F-80C2-4C8F-848E-C0E92EA2FDF0}">
      <dgm:prSet/>
      <dgm:spPr/>
      <dgm:t>
        <a:bodyPr/>
        <a:lstStyle/>
        <a:p>
          <a:endParaRPr lang="en-US" sz="2000">
            <a:latin typeface="Calibri Light" panose="020F0302020204030204" pitchFamily="34" charset="0"/>
            <a:cs typeface="Calibri Light" panose="020F0302020204030204" pitchFamily="34" charset="0"/>
          </a:endParaRPr>
        </a:p>
      </dgm:t>
    </dgm:pt>
    <dgm:pt modelId="{913EEF66-C49F-4D9F-B9B8-FAD19F275EDE}" type="sibTrans" cxnId="{0A03264F-80C2-4C8F-848E-C0E92EA2FDF0}">
      <dgm:prSet/>
      <dgm:spPr/>
      <dgm:t>
        <a:bodyPr/>
        <a:lstStyle/>
        <a:p>
          <a:endParaRPr lang="en-US" sz="2000">
            <a:latin typeface="Calibri Light" panose="020F0302020204030204" pitchFamily="34" charset="0"/>
            <a:cs typeface="Calibri Light" panose="020F0302020204030204" pitchFamily="34" charset="0"/>
          </a:endParaRPr>
        </a:p>
      </dgm:t>
    </dgm:pt>
    <dgm:pt modelId="{B63720D0-EE50-4EE2-8BE9-3C8080619B51}">
      <dgm:prSet phldrT="[Text]" custT="1"/>
      <dgm:spPr/>
      <dgm:t>
        <a:bodyPr/>
        <a:lstStyle/>
        <a:p>
          <a:r>
            <a:rPr lang="en-US" sz="2000" b="1" smtClean="0">
              <a:latin typeface="Calibri Light" panose="020F0302020204030204" pitchFamily="34" charset="0"/>
              <a:ea typeface="+mn-ea"/>
              <a:cs typeface="Calibri Light" panose="020F0302020204030204" pitchFamily="34" charset="0"/>
            </a:rPr>
            <a:t>Will patients accept their care?</a:t>
          </a:r>
          <a:endParaRPr lang="en-US" sz="2000" dirty="0">
            <a:latin typeface="Calibri Light" panose="020F0302020204030204" pitchFamily="34" charset="0"/>
            <a:cs typeface="Calibri Light" panose="020F0302020204030204" pitchFamily="34" charset="0"/>
          </a:endParaRPr>
        </a:p>
      </dgm:t>
    </dgm:pt>
    <dgm:pt modelId="{2A1194DA-A271-4351-B120-1A8F35369D9E}" type="parTrans" cxnId="{1D81281C-6DB3-4F74-977C-5FAA4B101584}">
      <dgm:prSet/>
      <dgm:spPr/>
      <dgm:t>
        <a:bodyPr/>
        <a:lstStyle/>
        <a:p>
          <a:endParaRPr lang="en-US" sz="2000"/>
        </a:p>
      </dgm:t>
    </dgm:pt>
    <dgm:pt modelId="{2DDB7A31-E0F3-4A7D-8D18-90BF907E2211}" type="sibTrans" cxnId="{1D81281C-6DB3-4F74-977C-5FAA4B101584}">
      <dgm:prSet/>
      <dgm:spPr/>
      <dgm:t>
        <a:bodyPr/>
        <a:lstStyle/>
        <a:p>
          <a:endParaRPr lang="en-US" sz="2000"/>
        </a:p>
      </dgm:t>
    </dgm:pt>
    <dgm:pt modelId="{75E42894-045E-4D80-BA2C-12BF8C86DA09}" type="pres">
      <dgm:prSet presAssocID="{4CF79825-D4E0-4B3E-AFBF-F1F4339E8457}" presName="diagram" presStyleCnt="0">
        <dgm:presLayoutVars>
          <dgm:dir/>
          <dgm:resizeHandles val="exact"/>
        </dgm:presLayoutVars>
      </dgm:prSet>
      <dgm:spPr/>
      <dgm:t>
        <a:bodyPr/>
        <a:lstStyle/>
        <a:p>
          <a:endParaRPr lang="en-US"/>
        </a:p>
      </dgm:t>
    </dgm:pt>
    <dgm:pt modelId="{AF2EBC0C-BA2B-4F03-AE08-B53BF53C3734}" type="pres">
      <dgm:prSet presAssocID="{09F70096-2D4F-4B75-8A54-113C9814CEDF}" presName="node" presStyleLbl="node1" presStyleIdx="0" presStyleCnt="6">
        <dgm:presLayoutVars>
          <dgm:bulletEnabled val="1"/>
        </dgm:presLayoutVars>
      </dgm:prSet>
      <dgm:spPr/>
      <dgm:t>
        <a:bodyPr/>
        <a:lstStyle/>
        <a:p>
          <a:endParaRPr lang="en-US"/>
        </a:p>
      </dgm:t>
    </dgm:pt>
    <dgm:pt modelId="{E654770A-C95D-4E81-B05E-0037DAE57E94}" type="pres">
      <dgm:prSet presAssocID="{27D1A96C-B2E9-4C74-BE79-B8152B184054}" presName="sibTrans" presStyleCnt="0"/>
      <dgm:spPr/>
    </dgm:pt>
    <dgm:pt modelId="{DAC806F2-4524-49E9-9CD5-94A655F1E5CE}" type="pres">
      <dgm:prSet presAssocID="{CCA521B2-F6B9-4865-9EA4-ABD90DE7830E}" presName="node" presStyleLbl="node1" presStyleIdx="1" presStyleCnt="6">
        <dgm:presLayoutVars>
          <dgm:bulletEnabled val="1"/>
        </dgm:presLayoutVars>
      </dgm:prSet>
      <dgm:spPr/>
      <dgm:t>
        <a:bodyPr/>
        <a:lstStyle/>
        <a:p>
          <a:endParaRPr lang="en-US"/>
        </a:p>
      </dgm:t>
    </dgm:pt>
    <dgm:pt modelId="{89983A7F-2EB3-4B6E-95AA-3A9D3B274BEE}" type="pres">
      <dgm:prSet presAssocID="{C65CAF81-B4EE-4C77-BE7C-6ACF5348702B}" presName="sibTrans" presStyleCnt="0"/>
      <dgm:spPr/>
    </dgm:pt>
    <dgm:pt modelId="{5FAE291D-E834-46EC-B44A-F775D2F33470}" type="pres">
      <dgm:prSet presAssocID="{07645BF2-6EF5-4150-A57A-8B01BDD2FDF2}" presName="node" presStyleLbl="node1" presStyleIdx="2" presStyleCnt="6">
        <dgm:presLayoutVars>
          <dgm:bulletEnabled val="1"/>
        </dgm:presLayoutVars>
      </dgm:prSet>
      <dgm:spPr/>
      <dgm:t>
        <a:bodyPr/>
        <a:lstStyle/>
        <a:p>
          <a:endParaRPr lang="en-US"/>
        </a:p>
      </dgm:t>
    </dgm:pt>
    <dgm:pt modelId="{BCFB3BDC-F2EF-4914-B198-6EBF83990DE0}" type="pres">
      <dgm:prSet presAssocID="{5C92FCF6-5C9F-4E18-8EA0-7332EDA0FC76}" presName="sibTrans" presStyleCnt="0"/>
      <dgm:spPr/>
    </dgm:pt>
    <dgm:pt modelId="{EC9B32EB-812D-4164-9749-633A91145434}" type="pres">
      <dgm:prSet presAssocID="{5B555284-D162-4437-B21A-C46F40CC12E5}" presName="node" presStyleLbl="node1" presStyleIdx="3" presStyleCnt="6">
        <dgm:presLayoutVars>
          <dgm:bulletEnabled val="1"/>
        </dgm:presLayoutVars>
      </dgm:prSet>
      <dgm:spPr/>
      <dgm:t>
        <a:bodyPr/>
        <a:lstStyle/>
        <a:p>
          <a:endParaRPr lang="en-US"/>
        </a:p>
      </dgm:t>
    </dgm:pt>
    <dgm:pt modelId="{2705F265-7DC8-4636-80A5-8EA90B262EB5}" type="pres">
      <dgm:prSet presAssocID="{73485144-A8C5-46E3-B897-4AE4096A634F}" presName="sibTrans" presStyleCnt="0"/>
      <dgm:spPr/>
    </dgm:pt>
    <dgm:pt modelId="{23D72F93-6D65-4306-B3D0-86DE3AAEEF92}" type="pres">
      <dgm:prSet presAssocID="{225E41CE-536E-4C50-81C7-3607297249A6}" presName="node" presStyleLbl="node1" presStyleIdx="4" presStyleCnt="6">
        <dgm:presLayoutVars>
          <dgm:bulletEnabled val="1"/>
        </dgm:presLayoutVars>
      </dgm:prSet>
      <dgm:spPr/>
      <dgm:t>
        <a:bodyPr/>
        <a:lstStyle/>
        <a:p>
          <a:endParaRPr lang="en-US"/>
        </a:p>
      </dgm:t>
    </dgm:pt>
    <dgm:pt modelId="{94C7DA9E-396F-4821-A248-11CE36261AAF}" type="pres">
      <dgm:prSet presAssocID="{913EEF66-C49F-4D9F-B9B8-FAD19F275EDE}" presName="sibTrans" presStyleCnt="0"/>
      <dgm:spPr/>
    </dgm:pt>
    <dgm:pt modelId="{F8711A12-CBC4-483D-A93B-9801AD65DD10}" type="pres">
      <dgm:prSet presAssocID="{B63720D0-EE50-4EE2-8BE9-3C8080619B51}" presName="node" presStyleLbl="node1" presStyleIdx="5" presStyleCnt="6">
        <dgm:presLayoutVars>
          <dgm:bulletEnabled val="1"/>
        </dgm:presLayoutVars>
      </dgm:prSet>
      <dgm:spPr/>
      <dgm:t>
        <a:bodyPr/>
        <a:lstStyle/>
        <a:p>
          <a:endParaRPr lang="en-US"/>
        </a:p>
      </dgm:t>
    </dgm:pt>
  </dgm:ptLst>
  <dgm:cxnLst>
    <dgm:cxn modelId="{9F395AC2-AD29-41C3-A5C0-3498837950BA}" type="presOf" srcId="{07645BF2-6EF5-4150-A57A-8B01BDD2FDF2}" destId="{5FAE291D-E834-46EC-B44A-F775D2F33470}" srcOrd="0" destOrd="0" presId="urn:microsoft.com/office/officeart/2005/8/layout/default"/>
    <dgm:cxn modelId="{15B2734E-4713-4565-8549-385F5C560710}" type="presOf" srcId="{225E41CE-536E-4C50-81C7-3607297249A6}" destId="{23D72F93-6D65-4306-B3D0-86DE3AAEEF92}" srcOrd="0" destOrd="0" presId="urn:microsoft.com/office/officeart/2005/8/layout/default"/>
    <dgm:cxn modelId="{086375DA-C6C4-405C-9881-BF6188786E5D}" type="presOf" srcId="{4CF79825-D4E0-4B3E-AFBF-F1F4339E8457}" destId="{75E42894-045E-4D80-BA2C-12BF8C86DA09}" srcOrd="0" destOrd="0" presId="urn:microsoft.com/office/officeart/2005/8/layout/default"/>
    <dgm:cxn modelId="{1D81281C-6DB3-4F74-977C-5FAA4B101584}" srcId="{4CF79825-D4E0-4B3E-AFBF-F1F4339E8457}" destId="{B63720D0-EE50-4EE2-8BE9-3C8080619B51}" srcOrd="5" destOrd="0" parTransId="{2A1194DA-A271-4351-B120-1A8F35369D9E}" sibTransId="{2DDB7A31-E0F3-4A7D-8D18-90BF907E2211}"/>
    <dgm:cxn modelId="{3B5E7FF2-D49E-44FC-B712-35AD317AC010}" srcId="{4CF79825-D4E0-4B3E-AFBF-F1F4339E8457}" destId="{CCA521B2-F6B9-4865-9EA4-ABD90DE7830E}" srcOrd="1" destOrd="0" parTransId="{63178928-583C-455D-9DD0-19EF6DFF16B1}" sibTransId="{C65CAF81-B4EE-4C77-BE7C-6ACF5348702B}"/>
    <dgm:cxn modelId="{0A03264F-80C2-4C8F-848E-C0E92EA2FDF0}" srcId="{4CF79825-D4E0-4B3E-AFBF-F1F4339E8457}" destId="{225E41CE-536E-4C50-81C7-3607297249A6}" srcOrd="4" destOrd="0" parTransId="{90BD87CD-DE82-42E7-BD24-463677E57BE4}" sibTransId="{913EEF66-C49F-4D9F-B9B8-FAD19F275EDE}"/>
    <dgm:cxn modelId="{C2CC7BE5-2AC6-41D6-BC92-589ED20CE554}" srcId="{4CF79825-D4E0-4B3E-AFBF-F1F4339E8457}" destId="{07645BF2-6EF5-4150-A57A-8B01BDD2FDF2}" srcOrd="2" destOrd="0" parTransId="{B82FECF0-CF95-4A3B-A771-2C4C414C63B0}" sibTransId="{5C92FCF6-5C9F-4E18-8EA0-7332EDA0FC76}"/>
    <dgm:cxn modelId="{B054BADC-EC5B-4A33-BCF5-1F6361038385}" type="presOf" srcId="{CCA521B2-F6B9-4865-9EA4-ABD90DE7830E}" destId="{DAC806F2-4524-49E9-9CD5-94A655F1E5CE}" srcOrd="0" destOrd="0" presId="urn:microsoft.com/office/officeart/2005/8/layout/default"/>
    <dgm:cxn modelId="{AFBA0F9D-F551-4121-8CE3-1B054EED3D97}" type="presOf" srcId="{5B555284-D162-4437-B21A-C46F40CC12E5}" destId="{EC9B32EB-812D-4164-9749-633A91145434}" srcOrd="0" destOrd="0" presId="urn:microsoft.com/office/officeart/2005/8/layout/default"/>
    <dgm:cxn modelId="{19746769-1A02-4F58-8F97-837217434A93}" srcId="{4CF79825-D4E0-4B3E-AFBF-F1F4339E8457}" destId="{5B555284-D162-4437-B21A-C46F40CC12E5}" srcOrd="3" destOrd="0" parTransId="{F9127F96-EFB3-4C7B-891A-9229822436DE}" sibTransId="{73485144-A8C5-46E3-B897-4AE4096A634F}"/>
    <dgm:cxn modelId="{187A3C75-4291-4435-92C5-15DA6BF808CB}" srcId="{4CF79825-D4E0-4B3E-AFBF-F1F4339E8457}" destId="{09F70096-2D4F-4B75-8A54-113C9814CEDF}" srcOrd="0" destOrd="0" parTransId="{1037B87E-0508-4DBF-AB64-E34DCDA00014}" sibTransId="{27D1A96C-B2E9-4C74-BE79-B8152B184054}"/>
    <dgm:cxn modelId="{61A96276-6A2C-4B26-B14B-C03A36686F6B}" type="presOf" srcId="{B63720D0-EE50-4EE2-8BE9-3C8080619B51}" destId="{F8711A12-CBC4-483D-A93B-9801AD65DD10}" srcOrd="0" destOrd="0" presId="urn:microsoft.com/office/officeart/2005/8/layout/default"/>
    <dgm:cxn modelId="{26F7799F-D370-413F-BB71-5F13C65599E0}" type="presOf" srcId="{09F70096-2D4F-4B75-8A54-113C9814CEDF}" destId="{AF2EBC0C-BA2B-4F03-AE08-B53BF53C3734}" srcOrd="0" destOrd="0" presId="urn:microsoft.com/office/officeart/2005/8/layout/default"/>
    <dgm:cxn modelId="{A26BF2C2-D8B4-4C28-946F-91F3B706EC0A}" type="presParOf" srcId="{75E42894-045E-4D80-BA2C-12BF8C86DA09}" destId="{AF2EBC0C-BA2B-4F03-AE08-B53BF53C3734}" srcOrd="0" destOrd="0" presId="urn:microsoft.com/office/officeart/2005/8/layout/default"/>
    <dgm:cxn modelId="{D1B8753E-04EB-448A-9AC4-99AF49633647}" type="presParOf" srcId="{75E42894-045E-4D80-BA2C-12BF8C86DA09}" destId="{E654770A-C95D-4E81-B05E-0037DAE57E94}" srcOrd="1" destOrd="0" presId="urn:microsoft.com/office/officeart/2005/8/layout/default"/>
    <dgm:cxn modelId="{4678816D-E77D-41F0-8103-35DB246EE1C5}" type="presParOf" srcId="{75E42894-045E-4D80-BA2C-12BF8C86DA09}" destId="{DAC806F2-4524-49E9-9CD5-94A655F1E5CE}" srcOrd="2" destOrd="0" presId="urn:microsoft.com/office/officeart/2005/8/layout/default"/>
    <dgm:cxn modelId="{960D258B-2335-48A4-8062-700500B8A91C}" type="presParOf" srcId="{75E42894-045E-4D80-BA2C-12BF8C86DA09}" destId="{89983A7F-2EB3-4B6E-95AA-3A9D3B274BEE}" srcOrd="3" destOrd="0" presId="urn:microsoft.com/office/officeart/2005/8/layout/default"/>
    <dgm:cxn modelId="{BD0A1CA6-E450-4FC6-84CB-60EAAE8A9AC5}" type="presParOf" srcId="{75E42894-045E-4D80-BA2C-12BF8C86DA09}" destId="{5FAE291D-E834-46EC-B44A-F775D2F33470}" srcOrd="4" destOrd="0" presId="urn:microsoft.com/office/officeart/2005/8/layout/default"/>
    <dgm:cxn modelId="{D93ED1EA-5A22-4DA9-A461-9F187B405A7E}" type="presParOf" srcId="{75E42894-045E-4D80-BA2C-12BF8C86DA09}" destId="{BCFB3BDC-F2EF-4914-B198-6EBF83990DE0}" srcOrd="5" destOrd="0" presId="urn:microsoft.com/office/officeart/2005/8/layout/default"/>
    <dgm:cxn modelId="{DF8BFFC5-BD9C-414F-A36B-25F8D00F032B}" type="presParOf" srcId="{75E42894-045E-4D80-BA2C-12BF8C86DA09}" destId="{EC9B32EB-812D-4164-9749-633A91145434}" srcOrd="6" destOrd="0" presId="urn:microsoft.com/office/officeart/2005/8/layout/default"/>
    <dgm:cxn modelId="{80AD0433-CB93-4F26-BBD3-4AC512362A5A}" type="presParOf" srcId="{75E42894-045E-4D80-BA2C-12BF8C86DA09}" destId="{2705F265-7DC8-4636-80A5-8EA90B262EB5}" srcOrd="7" destOrd="0" presId="urn:microsoft.com/office/officeart/2005/8/layout/default"/>
    <dgm:cxn modelId="{81FABAF8-C16F-485E-A142-6B315E96E7E5}" type="presParOf" srcId="{75E42894-045E-4D80-BA2C-12BF8C86DA09}" destId="{23D72F93-6D65-4306-B3D0-86DE3AAEEF92}" srcOrd="8" destOrd="0" presId="urn:microsoft.com/office/officeart/2005/8/layout/default"/>
    <dgm:cxn modelId="{707EBAA6-1FFA-412D-B1A6-F757A6249EE1}" type="presParOf" srcId="{75E42894-045E-4D80-BA2C-12BF8C86DA09}" destId="{94C7DA9E-396F-4821-A248-11CE36261AAF}" srcOrd="9" destOrd="0" presId="urn:microsoft.com/office/officeart/2005/8/layout/default"/>
    <dgm:cxn modelId="{E7D2C45A-1B4D-46B0-9517-1FEAE453D3B8}" type="presParOf" srcId="{75E42894-045E-4D80-BA2C-12BF8C86DA09}" destId="{F8711A12-CBC4-483D-A93B-9801AD65DD10}"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92847-196F-4F31-BC3E-122443ECCCA8}" type="doc">
      <dgm:prSet loTypeId="urn:microsoft.com/office/officeart/2005/8/layout/chart3" loCatId="cycle" qsTypeId="urn:microsoft.com/office/officeart/2005/8/quickstyle/simple1" qsCatId="simple" csTypeId="urn:microsoft.com/office/officeart/2005/8/colors/colorful4" csCatId="colorful" phldr="1"/>
      <dgm:spPr/>
    </dgm:pt>
    <dgm:pt modelId="{146B76E7-D576-48F6-96D0-08F0057A4366}">
      <dgm:prSet phldrT="[Text]"/>
      <dgm:spPr/>
      <dgm:t>
        <a:bodyPr/>
        <a:lstStyle/>
        <a:p>
          <a:r>
            <a:rPr lang="en-US" b="1" dirty="0">
              <a:latin typeface="+mj-lt"/>
            </a:rPr>
            <a:t>Cost</a:t>
          </a:r>
        </a:p>
      </dgm:t>
    </dgm:pt>
    <dgm:pt modelId="{A5520262-852D-404A-8EBB-E2AC74C9E4EC}" type="parTrans" cxnId="{5BB24E94-919E-4A36-93D2-7D74596AFFEF}">
      <dgm:prSet/>
      <dgm:spPr/>
      <dgm:t>
        <a:bodyPr/>
        <a:lstStyle/>
        <a:p>
          <a:endParaRPr lang="en-US"/>
        </a:p>
      </dgm:t>
    </dgm:pt>
    <dgm:pt modelId="{1EBC20B7-59D4-40B1-B80A-7F5BA6B988B1}" type="sibTrans" cxnId="{5BB24E94-919E-4A36-93D2-7D74596AFFEF}">
      <dgm:prSet/>
      <dgm:spPr/>
      <dgm:t>
        <a:bodyPr/>
        <a:lstStyle/>
        <a:p>
          <a:endParaRPr lang="en-US"/>
        </a:p>
      </dgm:t>
    </dgm:pt>
    <dgm:pt modelId="{51F4829B-32D1-4BB8-A53E-F2C990AB0B76}">
      <dgm:prSet phldrT="[Text]"/>
      <dgm:spPr/>
      <dgm:t>
        <a:bodyPr/>
        <a:lstStyle/>
        <a:p>
          <a:r>
            <a:rPr lang="en-US" b="1" dirty="0">
              <a:latin typeface="+mj-lt"/>
            </a:rPr>
            <a:t>Quality/Safety</a:t>
          </a:r>
        </a:p>
      </dgm:t>
    </dgm:pt>
    <dgm:pt modelId="{01270E20-589A-4B45-8EB5-49FC8CC2FEBD}" type="parTrans" cxnId="{A9D67EA0-D4F8-4F40-9802-819EC9D19AED}">
      <dgm:prSet/>
      <dgm:spPr/>
      <dgm:t>
        <a:bodyPr/>
        <a:lstStyle/>
        <a:p>
          <a:endParaRPr lang="en-US"/>
        </a:p>
      </dgm:t>
    </dgm:pt>
    <dgm:pt modelId="{10F4873C-418C-4775-8123-B0C358746762}" type="sibTrans" cxnId="{A9D67EA0-D4F8-4F40-9802-819EC9D19AED}">
      <dgm:prSet/>
      <dgm:spPr/>
      <dgm:t>
        <a:bodyPr/>
        <a:lstStyle/>
        <a:p>
          <a:endParaRPr lang="en-US"/>
        </a:p>
      </dgm:t>
    </dgm:pt>
    <dgm:pt modelId="{DA9EFBCD-54A6-4C5F-89EF-6A012F629849}">
      <dgm:prSet phldrT="[Text]"/>
      <dgm:spPr/>
      <dgm:t>
        <a:bodyPr/>
        <a:lstStyle/>
        <a:p>
          <a:r>
            <a:rPr lang="en-US" b="1" dirty="0">
              <a:latin typeface="+mj-lt"/>
            </a:rPr>
            <a:t>Patient experience</a:t>
          </a:r>
        </a:p>
      </dgm:t>
    </dgm:pt>
    <dgm:pt modelId="{F1855F61-98ED-447C-93FB-54DD09682747}" type="parTrans" cxnId="{EA0476FC-1E40-4300-B41E-60777DE5A7EB}">
      <dgm:prSet/>
      <dgm:spPr/>
      <dgm:t>
        <a:bodyPr/>
        <a:lstStyle/>
        <a:p>
          <a:endParaRPr lang="en-US"/>
        </a:p>
      </dgm:t>
    </dgm:pt>
    <dgm:pt modelId="{0E5F4BCA-4C82-41F4-AA95-B5AB0A89FC78}" type="sibTrans" cxnId="{EA0476FC-1E40-4300-B41E-60777DE5A7EB}">
      <dgm:prSet/>
      <dgm:spPr/>
      <dgm:t>
        <a:bodyPr/>
        <a:lstStyle/>
        <a:p>
          <a:endParaRPr lang="en-US"/>
        </a:p>
      </dgm:t>
    </dgm:pt>
    <dgm:pt modelId="{4B9EA257-CD8D-41BD-B3ED-D68FF3B9C0E0}">
      <dgm:prSet phldrT="[Text]"/>
      <dgm:spPr/>
      <dgm:t>
        <a:bodyPr/>
        <a:lstStyle/>
        <a:p>
          <a:r>
            <a:rPr lang="en-US" b="1" dirty="0">
              <a:latin typeface="+mj-lt"/>
            </a:rPr>
            <a:t>Work experience</a:t>
          </a:r>
        </a:p>
      </dgm:t>
    </dgm:pt>
    <dgm:pt modelId="{1931D831-2E05-415C-838B-5BC409A180F7}" type="parTrans" cxnId="{9048295B-F195-422D-84F3-A0A4411A0E23}">
      <dgm:prSet/>
      <dgm:spPr/>
      <dgm:t>
        <a:bodyPr/>
        <a:lstStyle/>
        <a:p>
          <a:endParaRPr lang="en-US"/>
        </a:p>
      </dgm:t>
    </dgm:pt>
    <dgm:pt modelId="{75BEA688-6110-4983-BD50-40B7C48507C2}" type="sibTrans" cxnId="{9048295B-F195-422D-84F3-A0A4411A0E23}">
      <dgm:prSet/>
      <dgm:spPr/>
      <dgm:t>
        <a:bodyPr/>
        <a:lstStyle/>
        <a:p>
          <a:endParaRPr lang="en-US"/>
        </a:p>
      </dgm:t>
    </dgm:pt>
    <dgm:pt modelId="{11630965-142F-49E4-8937-4DE722D8231E}" type="pres">
      <dgm:prSet presAssocID="{E9192847-196F-4F31-BC3E-122443ECCCA8}" presName="compositeShape" presStyleCnt="0">
        <dgm:presLayoutVars>
          <dgm:chMax val="7"/>
          <dgm:dir/>
          <dgm:resizeHandles val="exact"/>
        </dgm:presLayoutVars>
      </dgm:prSet>
      <dgm:spPr/>
    </dgm:pt>
    <dgm:pt modelId="{29EE6CB0-0FCF-49C7-B1B3-8DA9E122CC0B}" type="pres">
      <dgm:prSet presAssocID="{E9192847-196F-4F31-BC3E-122443ECCCA8}" presName="wedge1" presStyleLbl="node1" presStyleIdx="0" presStyleCnt="4" custLinFactNeighborX="-4264" custLinFactNeighborY="4193"/>
      <dgm:spPr/>
      <dgm:t>
        <a:bodyPr/>
        <a:lstStyle/>
        <a:p>
          <a:endParaRPr lang="en-US"/>
        </a:p>
      </dgm:t>
    </dgm:pt>
    <dgm:pt modelId="{FFC68CCB-FD30-4563-BAB9-649215F50871}" type="pres">
      <dgm:prSet presAssocID="{E9192847-196F-4F31-BC3E-122443ECCCA8}" presName="wedge1Tx" presStyleLbl="node1" presStyleIdx="0" presStyleCnt="4">
        <dgm:presLayoutVars>
          <dgm:chMax val="0"/>
          <dgm:chPref val="0"/>
          <dgm:bulletEnabled val="1"/>
        </dgm:presLayoutVars>
      </dgm:prSet>
      <dgm:spPr/>
      <dgm:t>
        <a:bodyPr/>
        <a:lstStyle/>
        <a:p>
          <a:endParaRPr lang="en-US"/>
        </a:p>
      </dgm:t>
    </dgm:pt>
    <dgm:pt modelId="{9D545BD8-C58A-4080-88E1-E37D6716573E}" type="pres">
      <dgm:prSet presAssocID="{E9192847-196F-4F31-BC3E-122443ECCCA8}" presName="wedge2" presStyleLbl="node1" presStyleIdx="1" presStyleCnt="4"/>
      <dgm:spPr/>
      <dgm:t>
        <a:bodyPr/>
        <a:lstStyle/>
        <a:p>
          <a:endParaRPr lang="en-US"/>
        </a:p>
      </dgm:t>
    </dgm:pt>
    <dgm:pt modelId="{68AA1189-ED58-4EBC-9AA0-FFF3BDB3CC48}" type="pres">
      <dgm:prSet presAssocID="{E9192847-196F-4F31-BC3E-122443ECCCA8}" presName="wedge2Tx" presStyleLbl="node1" presStyleIdx="1" presStyleCnt="4">
        <dgm:presLayoutVars>
          <dgm:chMax val="0"/>
          <dgm:chPref val="0"/>
          <dgm:bulletEnabled val="1"/>
        </dgm:presLayoutVars>
      </dgm:prSet>
      <dgm:spPr/>
      <dgm:t>
        <a:bodyPr/>
        <a:lstStyle/>
        <a:p>
          <a:endParaRPr lang="en-US"/>
        </a:p>
      </dgm:t>
    </dgm:pt>
    <dgm:pt modelId="{BA16247A-0EE1-43C0-A73A-AA4CF5FE2438}" type="pres">
      <dgm:prSet presAssocID="{E9192847-196F-4F31-BC3E-122443ECCCA8}" presName="wedge3" presStyleLbl="node1" presStyleIdx="2" presStyleCnt="4"/>
      <dgm:spPr/>
      <dgm:t>
        <a:bodyPr/>
        <a:lstStyle/>
        <a:p>
          <a:endParaRPr lang="en-US"/>
        </a:p>
      </dgm:t>
    </dgm:pt>
    <dgm:pt modelId="{894A78DF-3FC7-4B89-B9D0-C1C5BE91C7A3}" type="pres">
      <dgm:prSet presAssocID="{E9192847-196F-4F31-BC3E-122443ECCCA8}" presName="wedge3Tx" presStyleLbl="node1" presStyleIdx="2" presStyleCnt="4">
        <dgm:presLayoutVars>
          <dgm:chMax val="0"/>
          <dgm:chPref val="0"/>
          <dgm:bulletEnabled val="1"/>
        </dgm:presLayoutVars>
      </dgm:prSet>
      <dgm:spPr/>
      <dgm:t>
        <a:bodyPr/>
        <a:lstStyle/>
        <a:p>
          <a:endParaRPr lang="en-US"/>
        </a:p>
      </dgm:t>
    </dgm:pt>
    <dgm:pt modelId="{47ED4C6B-248E-472C-9801-5A4DF437C196}" type="pres">
      <dgm:prSet presAssocID="{E9192847-196F-4F31-BC3E-122443ECCCA8}" presName="wedge4" presStyleLbl="node1" presStyleIdx="3" presStyleCnt="4"/>
      <dgm:spPr/>
      <dgm:t>
        <a:bodyPr/>
        <a:lstStyle/>
        <a:p>
          <a:endParaRPr lang="en-US"/>
        </a:p>
      </dgm:t>
    </dgm:pt>
    <dgm:pt modelId="{25BBF1FC-9767-44B6-8223-A95F9202A71F}" type="pres">
      <dgm:prSet presAssocID="{E9192847-196F-4F31-BC3E-122443ECCCA8}" presName="wedge4Tx" presStyleLbl="node1" presStyleIdx="3" presStyleCnt="4">
        <dgm:presLayoutVars>
          <dgm:chMax val="0"/>
          <dgm:chPref val="0"/>
          <dgm:bulletEnabled val="1"/>
        </dgm:presLayoutVars>
      </dgm:prSet>
      <dgm:spPr/>
      <dgm:t>
        <a:bodyPr/>
        <a:lstStyle/>
        <a:p>
          <a:endParaRPr lang="en-US"/>
        </a:p>
      </dgm:t>
    </dgm:pt>
  </dgm:ptLst>
  <dgm:cxnLst>
    <dgm:cxn modelId="{45A28175-A62E-4A86-9F1A-F5C40F30A1ED}" type="presOf" srcId="{E9192847-196F-4F31-BC3E-122443ECCCA8}" destId="{11630965-142F-49E4-8937-4DE722D8231E}" srcOrd="0" destOrd="0" presId="urn:microsoft.com/office/officeart/2005/8/layout/chart3"/>
    <dgm:cxn modelId="{8B700924-3F05-4383-A407-FBB283FAE4DF}" type="presOf" srcId="{4B9EA257-CD8D-41BD-B3ED-D68FF3B9C0E0}" destId="{47ED4C6B-248E-472C-9801-5A4DF437C196}" srcOrd="0" destOrd="0" presId="urn:microsoft.com/office/officeart/2005/8/layout/chart3"/>
    <dgm:cxn modelId="{34974F4E-F89B-4A2E-A264-6D13A7F09F7E}" type="presOf" srcId="{146B76E7-D576-48F6-96D0-08F0057A4366}" destId="{29EE6CB0-0FCF-49C7-B1B3-8DA9E122CC0B}" srcOrd="0" destOrd="0" presId="urn:microsoft.com/office/officeart/2005/8/layout/chart3"/>
    <dgm:cxn modelId="{EA0476FC-1E40-4300-B41E-60777DE5A7EB}" srcId="{E9192847-196F-4F31-BC3E-122443ECCCA8}" destId="{DA9EFBCD-54A6-4C5F-89EF-6A012F629849}" srcOrd="2" destOrd="0" parTransId="{F1855F61-98ED-447C-93FB-54DD09682747}" sibTransId="{0E5F4BCA-4C82-41F4-AA95-B5AB0A89FC78}"/>
    <dgm:cxn modelId="{DF6D30FC-EAA2-4356-8E94-623EA417E7F7}" type="presOf" srcId="{DA9EFBCD-54A6-4C5F-89EF-6A012F629849}" destId="{BA16247A-0EE1-43C0-A73A-AA4CF5FE2438}" srcOrd="0" destOrd="0" presId="urn:microsoft.com/office/officeart/2005/8/layout/chart3"/>
    <dgm:cxn modelId="{0A32ABFB-7E8B-4775-B8D2-90C50F18747E}" type="presOf" srcId="{51F4829B-32D1-4BB8-A53E-F2C990AB0B76}" destId="{9D545BD8-C58A-4080-88E1-E37D6716573E}" srcOrd="0" destOrd="0" presId="urn:microsoft.com/office/officeart/2005/8/layout/chart3"/>
    <dgm:cxn modelId="{C8945BD8-046D-4A93-B4EC-2E7050A338D2}" type="presOf" srcId="{51F4829B-32D1-4BB8-A53E-F2C990AB0B76}" destId="{68AA1189-ED58-4EBC-9AA0-FFF3BDB3CC48}" srcOrd="1" destOrd="0" presId="urn:microsoft.com/office/officeart/2005/8/layout/chart3"/>
    <dgm:cxn modelId="{9048295B-F195-422D-84F3-A0A4411A0E23}" srcId="{E9192847-196F-4F31-BC3E-122443ECCCA8}" destId="{4B9EA257-CD8D-41BD-B3ED-D68FF3B9C0E0}" srcOrd="3" destOrd="0" parTransId="{1931D831-2E05-415C-838B-5BC409A180F7}" sibTransId="{75BEA688-6110-4983-BD50-40B7C48507C2}"/>
    <dgm:cxn modelId="{2C02B0C8-2FE7-46DF-9A45-2B5EB95260A6}" type="presOf" srcId="{4B9EA257-CD8D-41BD-B3ED-D68FF3B9C0E0}" destId="{25BBF1FC-9767-44B6-8223-A95F9202A71F}" srcOrd="1" destOrd="0" presId="urn:microsoft.com/office/officeart/2005/8/layout/chart3"/>
    <dgm:cxn modelId="{A9D67EA0-D4F8-4F40-9802-819EC9D19AED}" srcId="{E9192847-196F-4F31-BC3E-122443ECCCA8}" destId="{51F4829B-32D1-4BB8-A53E-F2C990AB0B76}" srcOrd="1" destOrd="0" parTransId="{01270E20-589A-4B45-8EB5-49FC8CC2FEBD}" sibTransId="{10F4873C-418C-4775-8123-B0C358746762}"/>
    <dgm:cxn modelId="{5BB24E94-919E-4A36-93D2-7D74596AFFEF}" srcId="{E9192847-196F-4F31-BC3E-122443ECCCA8}" destId="{146B76E7-D576-48F6-96D0-08F0057A4366}" srcOrd="0" destOrd="0" parTransId="{A5520262-852D-404A-8EBB-E2AC74C9E4EC}" sibTransId="{1EBC20B7-59D4-40B1-B80A-7F5BA6B988B1}"/>
    <dgm:cxn modelId="{8C2BE4A1-C8C0-4BC8-A122-6F4894DDA643}" type="presOf" srcId="{146B76E7-D576-48F6-96D0-08F0057A4366}" destId="{FFC68CCB-FD30-4563-BAB9-649215F50871}" srcOrd="1" destOrd="0" presId="urn:microsoft.com/office/officeart/2005/8/layout/chart3"/>
    <dgm:cxn modelId="{644DDD4D-EC7C-4067-98DC-57D25A41F1C9}" type="presOf" srcId="{DA9EFBCD-54A6-4C5F-89EF-6A012F629849}" destId="{894A78DF-3FC7-4B89-B9D0-C1C5BE91C7A3}" srcOrd="1" destOrd="0" presId="urn:microsoft.com/office/officeart/2005/8/layout/chart3"/>
    <dgm:cxn modelId="{64F9CF0A-2F06-4B4B-9443-49C4A873D5BC}" type="presParOf" srcId="{11630965-142F-49E4-8937-4DE722D8231E}" destId="{29EE6CB0-0FCF-49C7-B1B3-8DA9E122CC0B}" srcOrd="0" destOrd="0" presId="urn:microsoft.com/office/officeart/2005/8/layout/chart3"/>
    <dgm:cxn modelId="{C638C1C6-326B-4898-B663-A5A5746BF34D}" type="presParOf" srcId="{11630965-142F-49E4-8937-4DE722D8231E}" destId="{FFC68CCB-FD30-4563-BAB9-649215F50871}" srcOrd="1" destOrd="0" presId="urn:microsoft.com/office/officeart/2005/8/layout/chart3"/>
    <dgm:cxn modelId="{8E3AD55B-FA0E-4929-B260-AAEE33AD983E}" type="presParOf" srcId="{11630965-142F-49E4-8937-4DE722D8231E}" destId="{9D545BD8-C58A-4080-88E1-E37D6716573E}" srcOrd="2" destOrd="0" presId="urn:microsoft.com/office/officeart/2005/8/layout/chart3"/>
    <dgm:cxn modelId="{1FC607DA-8FBA-4FF1-A2A0-DB877F1486D3}" type="presParOf" srcId="{11630965-142F-49E4-8937-4DE722D8231E}" destId="{68AA1189-ED58-4EBC-9AA0-FFF3BDB3CC48}" srcOrd="3" destOrd="0" presId="urn:microsoft.com/office/officeart/2005/8/layout/chart3"/>
    <dgm:cxn modelId="{AECEFB3A-6BC8-44F1-9153-C73B73560FC4}" type="presParOf" srcId="{11630965-142F-49E4-8937-4DE722D8231E}" destId="{BA16247A-0EE1-43C0-A73A-AA4CF5FE2438}" srcOrd="4" destOrd="0" presId="urn:microsoft.com/office/officeart/2005/8/layout/chart3"/>
    <dgm:cxn modelId="{20000607-88D8-4227-B37D-74D5B5DF390D}" type="presParOf" srcId="{11630965-142F-49E4-8937-4DE722D8231E}" destId="{894A78DF-3FC7-4B89-B9D0-C1C5BE91C7A3}" srcOrd="5" destOrd="0" presId="urn:microsoft.com/office/officeart/2005/8/layout/chart3"/>
    <dgm:cxn modelId="{00A6F4FA-7227-4D16-9F82-89D25C6B4472}" type="presParOf" srcId="{11630965-142F-49E4-8937-4DE722D8231E}" destId="{47ED4C6B-248E-472C-9801-5A4DF437C196}" srcOrd="6" destOrd="0" presId="urn:microsoft.com/office/officeart/2005/8/layout/chart3"/>
    <dgm:cxn modelId="{5D0ADC07-EE35-4B87-B7CC-B8CA3FEBF52E}" type="presParOf" srcId="{11630965-142F-49E4-8937-4DE722D8231E}" destId="{25BBF1FC-9767-44B6-8223-A95F9202A71F}"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B8502C-DFF8-40CA-9E30-443E2244780D}"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7D269CE2-6364-4FCF-BC11-ABE3F109F689}">
      <dgm:prSet/>
      <dgm:spPr/>
      <dgm:t>
        <a:bodyPr/>
        <a:lstStyle/>
        <a:p>
          <a:pPr>
            <a:defRPr cap="all"/>
          </a:pPr>
          <a:r>
            <a:rPr lang="en-US"/>
            <a:t>Program Focus &amp; Overview	</a:t>
          </a:r>
        </a:p>
      </dgm:t>
    </dgm:pt>
    <dgm:pt modelId="{A0E438FC-B8B7-44FA-B91F-27CA0E35DE7D}" type="parTrans" cxnId="{03C2704A-129A-4AD2-B5CC-CA8EA231DC37}">
      <dgm:prSet/>
      <dgm:spPr/>
      <dgm:t>
        <a:bodyPr/>
        <a:lstStyle/>
        <a:p>
          <a:endParaRPr lang="en-US"/>
        </a:p>
      </dgm:t>
    </dgm:pt>
    <dgm:pt modelId="{10A325B7-C56A-41CB-B940-9DCF4DAE5B3A}" type="sibTrans" cxnId="{03C2704A-129A-4AD2-B5CC-CA8EA231DC37}">
      <dgm:prSet/>
      <dgm:spPr/>
      <dgm:t>
        <a:bodyPr/>
        <a:lstStyle/>
        <a:p>
          <a:endParaRPr lang="en-US"/>
        </a:p>
      </dgm:t>
    </dgm:pt>
    <dgm:pt modelId="{A1E88B28-52E7-44E5-8DD4-2C1A9C362F93}">
      <dgm:prSet/>
      <dgm:spPr/>
      <dgm:t>
        <a:bodyPr/>
        <a:lstStyle/>
        <a:p>
          <a:pPr>
            <a:defRPr cap="all"/>
          </a:pPr>
          <a:r>
            <a:rPr lang="en-US"/>
            <a:t>Successes</a:t>
          </a:r>
        </a:p>
      </dgm:t>
    </dgm:pt>
    <dgm:pt modelId="{4B1E84E7-EA5B-45EA-BC94-ED40D063FB2B}" type="parTrans" cxnId="{E4AC3DEA-E7CA-4CCB-812C-CC14CAEDF48A}">
      <dgm:prSet/>
      <dgm:spPr/>
      <dgm:t>
        <a:bodyPr/>
        <a:lstStyle/>
        <a:p>
          <a:endParaRPr lang="en-US"/>
        </a:p>
      </dgm:t>
    </dgm:pt>
    <dgm:pt modelId="{CB60A60D-5CDC-498B-9415-305D1C02758A}" type="sibTrans" cxnId="{E4AC3DEA-E7CA-4CCB-812C-CC14CAEDF48A}">
      <dgm:prSet/>
      <dgm:spPr/>
      <dgm:t>
        <a:bodyPr/>
        <a:lstStyle/>
        <a:p>
          <a:endParaRPr lang="en-US"/>
        </a:p>
      </dgm:t>
    </dgm:pt>
    <dgm:pt modelId="{2E83D432-8800-42E0-A2AB-93353DB8322A}">
      <dgm:prSet/>
      <dgm:spPr/>
      <dgm:t>
        <a:bodyPr/>
        <a:lstStyle/>
        <a:p>
          <a:pPr>
            <a:defRPr cap="all"/>
          </a:pPr>
          <a:r>
            <a:rPr lang="en-US"/>
            <a:t>Challenges</a:t>
          </a:r>
        </a:p>
      </dgm:t>
    </dgm:pt>
    <dgm:pt modelId="{43D53682-0C06-48DC-BB13-09CC52E77387}" type="parTrans" cxnId="{0751ADAC-E933-4B49-B802-70BEE31EF1B0}">
      <dgm:prSet/>
      <dgm:spPr/>
      <dgm:t>
        <a:bodyPr/>
        <a:lstStyle/>
        <a:p>
          <a:endParaRPr lang="en-US"/>
        </a:p>
      </dgm:t>
    </dgm:pt>
    <dgm:pt modelId="{37EB9340-6ECB-4319-A66D-2EE7628370BB}" type="sibTrans" cxnId="{0751ADAC-E933-4B49-B802-70BEE31EF1B0}">
      <dgm:prSet/>
      <dgm:spPr/>
      <dgm:t>
        <a:bodyPr/>
        <a:lstStyle/>
        <a:p>
          <a:endParaRPr lang="en-US"/>
        </a:p>
      </dgm:t>
    </dgm:pt>
    <dgm:pt modelId="{DF7A0174-CE5C-4C76-A123-9C5D9C4672EA}" type="pres">
      <dgm:prSet presAssocID="{A9B8502C-DFF8-40CA-9E30-443E2244780D}" presName="root" presStyleCnt="0">
        <dgm:presLayoutVars>
          <dgm:dir/>
          <dgm:resizeHandles val="exact"/>
        </dgm:presLayoutVars>
      </dgm:prSet>
      <dgm:spPr/>
      <dgm:t>
        <a:bodyPr/>
        <a:lstStyle/>
        <a:p>
          <a:endParaRPr lang="en-US"/>
        </a:p>
      </dgm:t>
    </dgm:pt>
    <dgm:pt modelId="{A69DF68D-F527-4F6B-81F3-3FBC6D2737DA}" type="pres">
      <dgm:prSet presAssocID="{7D269CE2-6364-4FCF-BC11-ABE3F109F689}" presName="compNode" presStyleCnt="0"/>
      <dgm:spPr/>
    </dgm:pt>
    <dgm:pt modelId="{62C16D7C-29A7-4087-A28B-82DF4432B129}" type="pres">
      <dgm:prSet presAssocID="{7D269CE2-6364-4FCF-BC11-ABE3F109F689}" presName="iconBgRect" presStyleLbl="bgShp" presStyleIdx="0" presStyleCnt="3"/>
      <dgm:spPr/>
    </dgm:pt>
    <dgm:pt modelId="{54DE611F-CA19-4858-AFC3-A3D5E4045232}" type="pres">
      <dgm:prSet presAssocID="{7D269CE2-6364-4FCF-BC11-ABE3F109F6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879BAD61-76D4-44D1-96D7-13712E429BBF}" type="pres">
      <dgm:prSet presAssocID="{7D269CE2-6364-4FCF-BC11-ABE3F109F689}" presName="spaceRect" presStyleCnt="0"/>
      <dgm:spPr/>
    </dgm:pt>
    <dgm:pt modelId="{B5342B63-5E9A-4130-80F1-3E94C7A18BDC}" type="pres">
      <dgm:prSet presAssocID="{7D269CE2-6364-4FCF-BC11-ABE3F109F689}" presName="textRect" presStyleLbl="revTx" presStyleIdx="0" presStyleCnt="3">
        <dgm:presLayoutVars>
          <dgm:chMax val="1"/>
          <dgm:chPref val="1"/>
        </dgm:presLayoutVars>
      </dgm:prSet>
      <dgm:spPr/>
      <dgm:t>
        <a:bodyPr/>
        <a:lstStyle/>
        <a:p>
          <a:endParaRPr lang="en-US"/>
        </a:p>
      </dgm:t>
    </dgm:pt>
    <dgm:pt modelId="{2D6F069A-CEC4-454B-B1AE-9E5E6AA9938F}" type="pres">
      <dgm:prSet presAssocID="{10A325B7-C56A-41CB-B940-9DCF4DAE5B3A}" presName="sibTrans" presStyleCnt="0"/>
      <dgm:spPr/>
    </dgm:pt>
    <dgm:pt modelId="{32764797-B3FC-4D7E-B8B9-C852C77CA353}" type="pres">
      <dgm:prSet presAssocID="{A1E88B28-52E7-44E5-8DD4-2C1A9C362F93}" presName="compNode" presStyleCnt="0"/>
      <dgm:spPr/>
    </dgm:pt>
    <dgm:pt modelId="{0BF005B5-032A-4518-BA16-0F3295522916}" type="pres">
      <dgm:prSet presAssocID="{A1E88B28-52E7-44E5-8DD4-2C1A9C362F93}" presName="iconBgRect" presStyleLbl="bgShp" presStyleIdx="1" presStyleCnt="3"/>
      <dgm:spPr/>
    </dgm:pt>
    <dgm:pt modelId="{CF352152-988F-4243-9301-24D994BE729D}" type="pres">
      <dgm:prSet presAssocID="{A1E88B28-52E7-44E5-8DD4-2C1A9C362F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rophy"/>
        </a:ext>
      </dgm:extLst>
    </dgm:pt>
    <dgm:pt modelId="{C7683083-CB14-4E2B-94DB-69219750E980}" type="pres">
      <dgm:prSet presAssocID="{A1E88B28-52E7-44E5-8DD4-2C1A9C362F93}" presName="spaceRect" presStyleCnt="0"/>
      <dgm:spPr/>
    </dgm:pt>
    <dgm:pt modelId="{B82C5428-DFE9-4692-807B-455FB12CA5A7}" type="pres">
      <dgm:prSet presAssocID="{A1E88B28-52E7-44E5-8DD4-2C1A9C362F93}" presName="textRect" presStyleLbl="revTx" presStyleIdx="1" presStyleCnt="3">
        <dgm:presLayoutVars>
          <dgm:chMax val="1"/>
          <dgm:chPref val="1"/>
        </dgm:presLayoutVars>
      </dgm:prSet>
      <dgm:spPr/>
      <dgm:t>
        <a:bodyPr/>
        <a:lstStyle/>
        <a:p>
          <a:endParaRPr lang="en-US"/>
        </a:p>
      </dgm:t>
    </dgm:pt>
    <dgm:pt modelId="{5FE712E3-398B-4D50-B816-FA487441C119}" type="pres">
      <dgm:prSet presAssocID="{CB60A60D-5CDC-498B-9415-305D1C02758A}" presName="sibTrans" presStyleCnt="0"/>
      <dgm:spPr/>
    </dgm:pt>
    <dgm:pt modelId="{854248BC-E063-4359-98EF-D5351B07F78F}" type="pres">
      <dgm:prSet presAssocID="{2E83D432-8800-42E0-A2AB-93353DB8322A}" presName="compNode" presStyleCnt="0"/>
      <dgm:spPr/>
    </dgm:pt>
    <dgm:pt modelId="{59E4F1DD-A566-47B6-8019-35E38B1C36F4}" type="pres">
      <dgm:prSet presAssocID="{2E83D432-8800-42E0-A2AB-93353DB8322A}" presName="iconBgRect" presStyleLbl="bgShp" presStyleIdx="2" presStyleCnt="3"/>
      <dgm:spPr/>
    </dgm:pt>
    <dgm:pt modelId="{C4225903-6BE6-444D-A31E-98FDD3A37ACE}" type="pres">
      <dgm:prSet presAssocID="{2E83D432-8800-42E0-A2AB-93353DB832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Warning"/>
        </a:ext>
      </dgm:extLst>
    </dgm:pt>
    <dgm:pt modelId="{3181D5F3-A360-4C8B-8517-BF649FA850E0}" type="pres">
      <dgm:prSet presAssocID="{2E83D432-8800-42E0-A2AB-93353DB8322A}" presName="spaceRect" presStyleCnt="0"/>
      <dgm:spPr/>
    </dgm:pt>
    <dgm:pt modelId="{C754122D-30BE-4971-AB2B-707545BA3C95}" type="pres">
      <dgm:prSet presAssocID="{2E83D432-8800-42E0-A2AB-93353DB8322A}" presName="textRect" presStyleLbl="revTx" presStyleIdx="2" presStyleCnt="3">
        <dgm:presLayoutVars>
          <dgm:chMax val="1"/>
          <dgm:chPref val="1"/>
        </dgm:presLayoutVars>
      </dgm:prSet>
      <dgm:spPr/>
      <dgm:t>
        <a:bodyPr/>
        <a:lstStyle/>
        <a:p>
          <a:endParaRPr lang="en-US"/>
        </a:p>
      </dgm:t>
    </dgm:pt>
  </dgm:ptLst>
  <dgm:cxnLst>
    <dgm:cxn modelId="{03C2704A-129A-4AD2-B5CC-CA8EA231DC37}" srcId="{A9B8502C-DFF8-40CA-9E30-443E2244780D}" destId="{7D269CE2-6364-4FCF-BC11-ABE3F109F689}" srcOrd="0" destOrd="0" parTransId="{A0E438FC-B8B7-44FA-B91F-27CA0E35DE7D}" sibTransId="{10A325B7-C56A-41CB-B940-9DCF4DAE5B3A}"/>
    <dgm:cxn modelId="{E4AC3DEA-E7CA-4CCB-812C-CC14CAEDF48A}" srcId="{A9B8502C-DFF8-40CA-9E30-443E2244780D}" destId="{A1E88B28-52E7-44E5-8DD4-2C1A9C362F93}" srcOrd="1" destOrd="0" parTransId="{4B1E84E7-EA5B-45EA-BC94-ED40D063FB2B}" sibTransId="{CB60A60D-5CDC-498B-9415-305D1C02758A}"/>
    <dgm:cxn modelId="{0751ADAC-E933-4B49-B802-70BEE31EF1B0}" srcId="{A9B8502C-DFF8-40CA-9E30-443E2244780D}" destId="{2E83D432-8800-42E0-A2AB-93353DB8322A}" srcOrd="2" destOrd="0" parTransId="{43D53682-0C06-48DC-BB13-09CC52E77387}" sibTransId="{37EB9340-6ECB-4319-A66D-2EE7628370BB}"/>
    <dgm:cxn modelId="{22607287-E12C-44DF-9784-0ED23DED8D5C}" type="presOf" srcId="{7D269CE2-6364-4FCF-BC11-ABE3F109F689}" destId="{B5342B63-5E9A-4130-80F1-3E94C7A18BDC}" srcOrd="0" destOrd="0" presId="urn:microsoft.com/office/officeart/2018/5/layout/IconCircleLabelList"/>
    <dgm:cxn modelId="{4ADEC47E-B6C0-4A5C-8165-8470F1A6B41D}" type="presOf" srcId="{2E83D432-8800-42E0-A2AB-93353DB8322A}" destId="{C754122D-30BE-4971-AB2B-707545BA3C95}" srcOrd="0" destOrd="0" presId="urn:microsoft.com/office/officeart/2018/5/layout/IconCircleLabelList"/>
    <dgm:cxn modelId="{BF102541-4E29-4401-9828-1957BA3A1292}" type="presOf" srcId="{A9B8502C-DFF8-40CA-9E30-443E2244780D}" destId="{DF7A0174-CE5C-4C76-A123-9C5D9C4672EA}" srcOrd="0" destOrd="0" presId="urn:microsoft.com/office/officeart/2018/5/layout/IconCircleLabelList"/>
    <dgm:cxn modelId="{2B3BC872-D4E2-4F4E-ACAB-258838C0A6CF}" type="presOf" srcId="{A1E88B28-52E7-44E5-8DD4-2C1A9C362F93}" destId="{B82C5428-DFE9-4692-807B-455FB12CA5A7}" srcOrd="0" destOrd="0" presId="urn:microsoft.com/office/officeart/2018/5/layout/IconCircleLabelList"/>
    <dgm:cxn modelId="{01365756-1453-4BB5-A1BA-621A9F562AF8}" type="presParOf" srcId="{DF7A0174-CE5C-4C76-A123-9C5D9C4672EA}" destId="{A69DF68D-F527-4F6B-81F3-3FBC6D2737DA}" srcOrd="0" destOrd="0" presId="urn:microsoft.com/office/officeart/2018/5/layout/IconCircleLabelList"/>
    <dgm:cxn modelId="{16C6D8DB-4017-4309-96A3-174A038F6ECF}" type="presParOf" srcId="{A69DF68D-F527-4F6B-81F3-3FBC6D2737DA}" destId="{62C16D7C-29A7-4087-A28B-82DF4432B129}" srcOrd="0" destOrd="0" presId="urn:microsoft.com/office/officeart/2018/5/layout/IconCircleLabelList"/>
    <dgm:cxn modelId="{53035CA7-7F02-40F4-B627-B6412A209A27}" type="presParOf" srcId="{A69DF68D-F527-4F6B-81F3-3FBC6D2737DA}" destId="{54DE611F-CA19-4858-AFC3-A3D5E4045232}" srcOrd="1" destOrd="0" presId="urn:microsoft.com/office/officeart/2018/5/layout/IconCircleLabelList"/>
    <dgm:cxn modelId="{14F14F1F-B7A4-443B-B425-4ADD2C943B63}" type="presParOf" srcId="{A69DF68D-F527-4F6B-81F3-3FBC6D2737DA}" destId="{879BAD61-76D4-44D1-96D7-13712E429BBF}" srcOrd="2" destOrd="0" presId="urn:microsoft.com/office/officeart/2018/5/layout/IconCircleLabelList"/>
    <dgm:cxn modelId="{3D7C62DC-0B33-4593-8D84-96A422D183E2}" type="presParOf" srcId="{A69DF68D-F527-4F6B-81F3-3FBC6D2737DA}" destId="{B5342B63-5E9A-4130-80F1-3E94C7A18BDC}" srcOrd="3" destOrd="0" presId="urn:microsoft.com/office/officeart/2018/5/layout/IconCircleLabelList"/>
    <dgm:cxn modelId="{3CFFBCC1-3862-4523-A674-0C6104C40CF9}" type="presParOf" srcId="{DF7A0174-CE5C-4C76-A123-9C5D9C4672EA}" destId="{2D6F069A-CEC4-454B-B1AE-9E5E6AA9938F}" srcOrd="1" destOrd="0" presId="urn:microsoft.com/office/officeart/2018/5/layout/IconCircleLabelList"/>
    <dgm:cxn modelId="{73B5E3A6-B0F0-4FFB-8666-DECA281AD313}" type="presParOf" srcId="{DF7A0174-CE5C-4C76-A123-9C5D9C4672EA}" destId="{32764797-B3FC-4D7E-B8B9-C852C77CA353}" srcOrd="2" destOrd="0" presId="urn:microsoft.com/office/officeart/2018/5/layout/IconCircleLabelList"/>
    <dgm:cxn modelId="{DEFAC205-75E0-43C5-A51B-10BFED24D86D}" type="presParOf" srcId="{32764797-B3FC-4D7E-B8B9-C852C77CA353}" destId="{0BF005B5-032A-4518-BA16-0F3295522916}" srcOrd="0" destOrd="0" presId="urn:microsoft.com/office/officeart/2018/5/layout/IconCircleLabelList"/>
    <dgm:cxn modelId="{F3F56B37-A563-44DF-8F87-B421A6A2E684}" type="presParOf" srcId="{32764797-B3FC-4D7E-B8B9-C852C77CA353}" destId="{CF352152-988F-4243-9301-24D994BE729D}" srcOrd="1" destOrd="0" presId="urn:microsoft.com/office/officeart/2018/5/layout/IconCircleLabelList"/>
    <dgm:cxn modelId="{05CACF4B-4095-47E7-B64E-D771CF6DF521}" type="presParOf" srcId="{32764797-B3FC-4D7E-B8B9-C852C77CA353}" destId="{C7683083-CB14-4E2B-94DB-69219750E980}" srcOrd="2" destOrd="0" presId="urn:microsoft.com/office/officeart/2018/5/layout/IconCircleLabelList"/>
    <dgm:cxn modelId="{431AB1E4-BAA8-42D0-8E06-D361D50A9031}" type="presParOf" srcId="{32764797-B3FC-4D7E-B8B9-C852C77CA353}" destId="{B82C5428-DFE9-4692-807B-455FB12CA5A7}" srcOrd="3" destOrd="0" presId="urn:microsoft.com/office/officeart/2018/5/layout/IconCircleLabelList"/>
    <dgm:cxn modelId="{6A57AE7E-4B28-4EFB-BD02-AB973B490C5F}" type="presParOf" srcId="{DF7A0174-CE5C-4C76-A123-9C5D9C4672EA}" destId="{5FE712E3-398B-4D50-B816-FA487441C119}" srcOrd="3" destOrd="0" presId="urn:microsoft.com/office/officeart/2018/5/layout/IconCircleLabelList"/>
    <dgm:cxn modelId="{2B6D39B4-0300-4970-BAC5-D60F144500AE}" type="presParOf" srcId="{DF7A0174-CE5C-4C76-A123-9C5D9C4672EA}" destId="{854248BC-E063-4359-98EF-D5351B07F78F}" srcOrd="4" destOrd="0" presId="urn:microsoft.com/office/officeart/2018/5/layout/IconCircleLabelList"/>
    <dgm:cxn modelId="{08DED2BE-F4F4-42C8-90F3-6B172EEF2822}" type="presParOf" srcId="{854248BC-E063-4359-98EF-D5351B07F78F}" destId="{59E4F1DD-A566-47B6-8019-35E38B1C36F4}" srcOrd="0" destOrd="0" presId="urn:microsoft.com/office/officeart/2018/5/layout/IconCircleLabelList"/>
    <dgm:cxn modelId="{F8B5004D-B6ED-419F-AB13-775C233849F9}" type="presParOf" srcId="{854248BC-E063-4359-98EF-D5351B07F78F}" destId="{C4225903-6BE6-444D-A31E-98FDD3A37ACE}" srcOrd="1" destOrd="0" presId="urn:microsoft.com/office/officeart/2018/5/layout/IconCircleLabelList"/>
    <dgm:cxn modelId="{5F1DA649-CE33-44D3-BC2E-1CC0F38ECA7A}" type="presParOf" srcId="{854248BC-E063-4359-98EF-D5351B07F78F}" destId="{3181D5F3-A360-4C8B-8517-BF649FA850E0}" srcOrd="2" destOrd="0" presId="urn:microsoft.com/office/officeart/2018/5/layout/IconCircleLabelList"/>
    <dgm:cxn modelId="{D03CAE30-7FB1-4AE9-A6AF-6358E041730D}" type="presParOf" srcId="{854248BC-E063-4359-98EF-D5351B07F78F}" destId="{C754122D-30BE-4971-AB2B-707545BA3C9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0DF440-777A-4F93-B288-F0B1055F806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EFF15B-A3B3-492D-892B-B071D39D36B1}">
      <dgm:prSet/>
      <dgm:spPr/>
      <dgm:t>
        <a:bodyPr/>
        <a:lstStyle/>
        <a:p>
          <a:pPr>
            <a:lnSpc>
              <a:spcPct val="100000"/>
            </a:lnSpc>
          </a:pPr>
          <a:r>
            <a:rPr lang="en-US"/>
            <a:t>Durham Senior Health Center: serving patients 60 and older at our Heart of the City location. </a:t>
          </a:r>
        </a:p>
      </dgm:t>
    </dgm:pt>
    <dgm:pt modelId="{8CA05E7D-BE32-418E-91DF-0A38BD224745}" type="parTrans" cxnId="{7CF1A914-4799-4659-96C2-AF766A4B8EE8}">
      <dgm:prSet/>
      <dgm:spPr/>
      <dgm:t>
        <a:bodyPr/>
        <a:lstStyle/>
        <a:p>
          <a:endParaRPr lang="en-US"/>
        </a:p>
      </dgm:t>
    </dgm:pt>
    <dgm:pt modelId="{0A410CDF-B2FD-4E6B-8543-8D48D753E5AA}" type="sibTrans" cxnId="{7CF1A914-4799-4659-96C2-AF766A4B8EE8}">
      <dgm:prSet/>
      <dgm:spPr/>
      <dgm:t>
        <a:bodyPr/>
        <a:lstStyle/>
        <a:p>
          <a:endParaRPr lang="en-US"/>
        </a:p>
      </dgm:t>
    </dgm:pt>
    <dgm:pt modelId="{EA6A5595-E8EC-4883-88DB-1A806CDFF475}">
      <dgm:prSet/>
      <dgm:spPr/>
      <dgm:t>
        <a:bodyPr/>
        <a:lstStyle/>
        <a:p>
          <a:pPr>
            <a:lnSpc>
              <a:spcPct val="100000"/>
            </a:lnSpc>
          </a:pPr>
          <a:r>
            <a:rPr lang="en-US"/>
            <a:t>Extended team composition: 2 team co-coaches, Site Manager, RN Supervisor, MA, 2 RN Care Managers, BHC, CHW, Pharmacy, Provider, Quality Specialist</a:t>
          </a:r>
        </a:p>
      </dgm:t>
    </dgm:pt>
    <dgm:pt modelId="{B95985E7-C885-43CD-9AFD-4C65AB8DD3D5}" type="parTrans" cxnId="{91AD9C60-C179-4994-9BB2-E00F8897D9BF}">
      <dgm:prSet/>
      <dgm:spPr/>
      <dgm:t>
        <a:bodyPr/>
        <a:lstStyle/>
        <a:p>
          <a:endParaRPr lang="en-US"/>
        </a:p>
      </dgm:t>
    </dgm:pt>
    <dgm:pt modelId="{5233BFF4-7260-4246-8343-5C171433C897}" type="sibTrans" cxnId="{91AD9C60-C179-4994-9BB2-E00F8897D9BF}">
      <dgm:prSet/>
      <dgm:spPr/>
      <dgm:t>
        <a:bodyPr/>
        <a:lstStyle/>
        <a:p>
          <a:endParaRPr lang="en-US"/>
        </a:p>
      </dgm:t>
    </dgm:pt>
    <dgm:pt modelId="{A93154F0-7A5C-4A43-AE5C-ED39C19B5E72}">
      <dgm:prSet/>
      <dgm:spPr/>
      <dgm:t>
        <a:bodyPr/>
        <a:lstStyle/>
        <a:p>
          <a:pPr>
            <a:lnSpc>
              <a:spcPct val="100000"/>
            </a:lnSpc>
          </a:pPr>
          <a:r>
            <a:rPr lang="en-US"/>
            <a:t>Quality Improvement Focus: Colorectal Cancer Screenings</a:t>
          </a:r>
        </a:p>
      </dgm:t>
    </dgm:pt>
    <dgm:pt modelId="{02FB1BE1-0303-4E44-9321-2BBFF823F34A}" type="parTrans" cxnId="{B03E5213-A67A-4975-9E52-C3023864514F}">
      <dgm:prSet/>
      <dgm:spPr/>
      <dgm:t>
        <a:bodyPr/>
        <a:lstStyle/>
        <a:p>
          <a:endParaRPr lang="en-US"/>
        </a:p>
      </dgm:t>
    </dgm:pt>
    <dgm:pt modelId="{101C842B-7210-4336-A0B5-DEA5CA088626}" type="sibTrans" cxnId="{B03E5213-A67A-4975-9E52-C3023864514F}">
      <dgm:prSet/>
      <dgm:spPr/>
      <dgm:t>
        <a:bodyPr/>
        <a:lstStyle/>
        <a:p>
          <a:endParaRPr lang="en-US"/>
        </a:p>
      </dgm:t>
    </dgm:pt>
    <dgm:pt modelId="{E7EECBFC-D975-4B76-94BF-8D538F308816}">
      <dgm:prSet/>
      <dgm:spPr/>
      <dgm:t>
        <a:bodyPr/>
        <a:lstStyle/>
        <a:p>
          <a:pPr>
            <a:lnSpc>
              <a:spcPct val="100000"/>
            </a:lnSpc>
          </a:pPr>
          <a:r>
            <a:rPr lang="en-US"/>
            <a:t>Current completion rate: 57%</a:t>
          </a:r>
        </a:p>
      </dgm:t>
    </dgm:pt>
    <dgm:pt modelId="{9D52899A-FA6F-409C-AF2E-5F1F3F903D5E}" type="parTrans" cxnId="{22F52F24-1030-4868-B7C0-EF550DC49CC5}">
      <dgm:prSet/>
      <dgm:spPr/>
      <dgm:t>
        <a:bodyPr/>
        <a:lstStyle/>
        <a:p>
          <a:endParaRPr lang="en-US"/>
        </a:p>
      </dgm:t>
    </dgm:pt>
    <dgm:pt modelId="{17CA2757-8E3D-4E45-B478-2173D3407FA8}" type="sibTrans" cxnId="{22F52F24-1030-4868-B7C0-EF550DC49CC5}">
      <dgm:prSet/>
      <dgm:spPr/>
      <dgm:t>
        <a:bodyPr/>
        <a:lstStyle/>
        <a:p>
          <a:endParaRPr lang="en-US"/>
        </a:p>
      </dgm:t>
    </dgm:pt>
    <dgm:pt modelId="{45E514E5-DD2B-4D62-8C5B-42DFFA91C895}">
      <dgm:prSet/>
      <dgm:spPr/>
      <dgm:t>
        <a:bodyPr/>
        <a:lstStyle/>
        <a:p>
          <a:pPr>
            <a:lnSpc>
              <a:spcPct val="100000"/>
            </a:lnSpc>
          </a:pPr>
          <a:r>
            <a:rPr lang="en-US"/>
            <a:t>Organizational goal: 71%</a:t>
          </a:r>
        </a:p>
      </dgm:t>
    </dgm:pt>
    <dgm:pt modelId="{63D1FB99-F716-4EF7-97DD-FDE03218EDDC}" type="parTrans" cxnId="{8E78023A-E042-4BEB-9971-E654933D0937}">
      <dgm:prSet/>
      <dgm:spPr/>
      <dgm:t>
        <a:bodyPr/>
        <a:lstStyle/>
        <a:p>
          <a:endParaRPr lang="en-US"/>
        </a:p>
      </dgm:t>
    </dgm:pt>
    <dgm:pt modelId="{86FAF0CB-0F3A-4C19-85D4-FE0C64DE5FDD}" type="sibTrans" cxnId="{8E78023A-E042-4BEB-9971-E654933D0937}">
      <dgm:prSet/>
      <dgm:spPr/>
      <dgm:t>
        <a:bodyPr/>
        <a:lstStyle/>
        <a:p>
          <a:endParaRPr lang="en-US"/>
        </a:p>
      </dgm:t>
    </dgm:pt>
    <dgm:pt modelId="{D1C2886D-84D5-4C14-8A16-403DCA136EEA}" type="pres">
      <dgm:prSet presAssocID="{780DF440-777A-4F93-B288-F0B1055F8060}" presName="root" presStyleCnt="0">
        <dgm:presLayoutVars>
          <dgm:dir/>
          <dgm:resizeHandles val="exact"/>
        </dgm:presLayoutVars>
      </dgm:prSet>
      <dgm:spPr/>
      <dgm:t>
        <a:bodyPr/>
        <a:lstStyle/>
        <a:p>
          <a:endParaRPr lang="en-US"/>
        </a:p>
      </dgm:t>
    </dgm:pt>
    <dgm:pt modelId="{6948017E-0C15-44E7-8F0E-2ABC31E0177A}" type="pres">
      <dgm:prSet presAssocID="{BDEFF15B-A3B3-492D-892B-B071D39D36B1}" presName="compNode" presStyleCnt="0"/>
      <dgm:spPr/>
    </dgm:pt>
    <dgm:pt modelId="{01F2DAEC-73ED-4BFC-A48F-A2BED531D0C5}" type="pres">
      <dgm:prSet presAssocID="{BDEFF15B-A3B3-492D-892B-B071D39D36B1}" presName="bgRect" presStyleLbl="bgShp" presStyleIdx="0" presStyleCnt="3"/>
      <dgm:spPr/>
    </dgm:pt>
    <dgm:pt modelId="{532D17B5-64FA-47CD-B709-DE4C2CA85948}" type="pres">
      <dgm:prSet presAssocID="{BDEFF15B-A3B3-492D-892B-B071D39D36B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ospital"/>
        </a:ext>
      </dgm:extLst>
    </dgm:pt>
    <dgm:pt modelId="{706FA17D-7174-4DE9-88A1-4621F4EC488A}" type="pres">
      <dgm:prSet presAssocID="{BDEFF15B-A3B3-492D-892B-B071D39D36B1}" presName="spaceRect" presStyleCnt="0"/>
      <dgm:spPr/>
    </dgm:pt>
    <dgm:pt modelId="{F0F0F331-D6AD-4704-AE2A-8AF5040A83FA}" type="pres">
      <dgm:prSet presAssocID="{BDEFF15B-A3B3-492D-892B-B071D39D36B1}" presName="parTx" presStyleLbl="revTx" presStyleIdx="0" presStyleCnt="4">
        <dgm:presLayoutVars>
          <dgm:chMax val="0"/>
          <dgm:chPref val="0"/>
        </dgm:presLayoutVars>
      </dgm:prSet>
      <dgm:spPr/>
      <dgm:t>
        <a:bodyPr/>
        <a:lstStyle/>
        <a:p>
          <a:endParaRPr lang="en-US"/>
        </a:p>
      </dgm:t>
    </dgm:pt>
    <dgm:pt modelId="{5F9A3CEB-70C6-4538-9CEE-227F58B315AC}" type="pres">
      <dgm:prSet presAssocID="{0A410CDF-B2FD-4E6B-8543-8D48D753E5AA}" presName="sibTrans" presStyleCnt="0"/>
      <dgm:spPr/>
    </dgm:pt>
    <dgm:pt modelId="{F033D8DB-296F-4485-9CF2-9EE5550AF501}" type="pres">
      <dgm:prSet presAssocID="{EA6A5595-E8EC-4883-88DB-1A806CDFF475}" presName="compNode" presStyleCnt="0"/>
      <dgm:spPr/>
    </dgm:pt>
    <dgm:pt modelId="{7411C038-2967-49DE-ABF5-48B89D467472}" type="pres">
      <dgm:prSet presAssocID="{EA6A5595-E8EC-4883-88DB-1A806CDFF475}" presName="bgRect" presStyleLbl="bgShp" presStyleIdx="1" presStyleCnt="3"/>
      <dgm:spPr/>
    </dgm:pt>
    <dgm:pt modelId="{11B6971E-3593-4808-857B-4305CE1E632E}" type="pres">
      <dgm:prSet presAssocID="{EA6A5595-E8EC-4883-88DB-1A806CDFF47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ocial Network"/>
        </a:ext>
      </dgm:extLst>
    </dgm:pt>
    <dgm:pt modelId="{1D7EFD52-6F52-46B0-9528-B313A51C9A1E}" type="pres">
      <dgm:prSet presAssocID="{EA6A5595-E8EC-4883-88DB-1A806CDFF475}" presName="spaceRect" presStyleCnt="0"/>
      <dgm:spPr/>
    </dgm:pt>
    <dgm:pt modelId="{316F986F-904A-4442-A95C-D2D739428900}" type="pres">
      <dgm:prSet presAssocID="{EA6A5595-E8EC-4883-88DB-1A806CDFF475}" presName="parTx" presStyleLbl="revTx" presStyleIdx="1" presStyleCnt="4">
        <dgm:presLayoutVars>
          <dgm:chMax val="0"/>
          <dgm:chPref val="0"/>
        </dgm:presLayoutVars>
      </dgm:prSet>
      <dgm:spPr/>
      <dgm:t>
        <a:bodyPr/>
        <a:lstStyle/>
        <a:p>
          <a:endParaRPr lang="en-US"/>
        </a:p>
      </dgm:t>
    </dgm:pt>
    <dgm:pt modelId="{163B54DB-2A28-4306-87CB-F5AF249BE359}" type="pres">
      <dgm:prSet presAssocID="{5233BFF4-7260-4246-8343-5C171433C897}" presName="sibTrans" presStyleCnt="0"/>
      <dgm:spPr/>
    </dgm:pt>
    <dgm:pt modelId="{81F3FEFA-ED83-49A7-AC2A-5D6737E84631}" type="pres">
      <dgm:prSet presAssocID="{A93154F0-7A5C-4A43-AE5C-ED39C19B5E72}" presName="compNode" presStyleCnt="0"/>
      <dgm:spPr/>
    </dgm:pt>
    <dgm:pt modelId="{4169BA1A-E917-44A1-9A09-6DFB4C7F2BBC}" type="pres">
      <dgm:prSet presAssocID="{A93154F0-7A5C-4A43-AE5C-ED39C19B5E72}" presName="bgRect" presStyleLbl="bgShp" presStyleIdx="2" presStyleCnt="3"/>
      <dgm:spPr/>
    </dgm:pt>
    <dgm:pt modelId="{6801A61D-6791-44A4-8755-1328081E50CE}" type="pres">
      <dgm:prSet presAssocID="{A93154F0-7A5C-4A43-AE5C-ED39C19B5E7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6CFC3BB1-BDB5-4D35-8D74-C5135500FF03}" type="pres">
      <dgm:prSet presAssocID="{A93154F0-7A5C-4A43-AE5C-ED39C19B5E72}" presName="spaceRect" presStyleCnt="0"/>
      <dgm:spPr/>
    </dgm:pt>
    <dgm:pt modelId="{DDD5B69E-90CD-4423-B1A6-38C870117259}" type="pres">
      <dgm:prSet presAssocID="{A93154F0-7A5C-4A43-AE5C-ED39C19B5E72}" presName="parTx" presStyleLbl="revTx" presStyleIdx="2" presStyleCnt="4">
        <dgm:presLayoutVars>
          <dgm:chMax val="0"/>
          <dgm:chPref val="0"/>
        </dgm:presLayoutVars>
      </dgm:prSet>
      <dgm:spPr/>
      <dgm:t>
        <a:bodyPr/>
        <a:lstStyle/>
        <a:p>
          <a:endParaRPr lang="en-US"/>
        </a:p>
      </dgm:t>
    </dgm:pt>
    <dgm:pt modelId="{596C6FE6-1124-4DBB-8858-13AF27E7C79F}" type="pres">
      <dgm:prSet presAssocID="{A93154F0-7A5C-4A43-AE5C-ED39C19B5E72}" presName="desTx" presStyleLbl="revTx" presStyleIdx="3" presStyleCnt="4">
        <dgm:presLayoutVars/>
      </dgm:prSet>
      <dgm:spPr/>
      <dgm:t>
        <a:bodyPr/>
        <a:lstStyle/>
        <a:p>
          <a:endParaRPr lang="en-US"/>
        </a:p>
      </dgm:t>
    </dgm:pt>
  </dgm:ptLst>
  <dgm:cxnLst>
    <dgm:cxn modelId="{8E78023A-E042-4BEB-9971-E654933D0937}" srcId="{A93154F0-7A5C-4A43-AE5C-ED39C19B5E72}" destId="{45E514E5-DD2B-4D62-8C5B-42DFFA91C895}" srcOrd="1" destOrd="0" parTransId="{63D1FB99-F716-4EF7-97DD-FDE03218EDDC}" sibTransId="{86FAF0CB-0F3A-4C19-85D4-FE0C64DE5FDD}"/>
    <dgm:cxn modelId="{9517EF1F-633B-47D3-A845-5BBC970468BA}" type="presOf" srcId="{BDEFF15B-A3B3-492D-892B-B071D39D36B1}" destId="{F0F0F331-D6AD-4704-AE2A-8AF5040A83FA}" srcOrd="0" destOrd="0" presId="urn:microsoft.com/office/officeart/2018/2/layout/IconVerticalSolidList"/>
    <dgm:cxn modelId="{91AD9C60-C179-4994-9BB2-E00F8897D9BF}" srcId="{780DF440-777A-4F93-B288-F0B1055F8060}" destId="{EA6A5595-E8EC-4883-88DB-1A806CDFF475}" srcOrd="1" destOrd="0" parTransId="{B95985E7-C885-43CD-9AFD-4C65AB8DD3D5}" sibTransId="{5233BFF4-7260-4246-8343-5C171433C897}"/>
    <dgm:cxn modelId="{22F52F24-1030-4868-B7C0-EF550DC49CC5}" srcId="{A93154F0-7A5C-4A43-AE5C-ED39C19B5E72}" destId="{E7EECBFC-D975-4B76-94BF-8D538F308816}" srcOrd="0" destOrd="0" parTransId="{9D52899A-FA6F-409C-AF2E-5F1F3F903D5E}" sibTransId="{17CA2757-8E3D-4E45-B478-2173D3407FA8}"/>
    <dgm:cxn modelId="{648C46DB-BA04-4110-9B87-BB605B1C6F8D}" type="presOf" srcId="{780DF440-777A-4F93-B288-F0B1055F8060}" destId="{D1C2886D-84D5-4C14-8A16-403DCA136EEA}" srcOrd="0" destOrd="0" presId="urn:microsoft.com/office/officeart/2018/2/layout/IconVerticalSolidList"/>
    <dgm:cxn modelId="{13DB52E8-CE76-4476-A187-BCF9E3821010}" type="presOf" srcId="{45E514E5-DD2B-4D62-8C5B-42DFFA91C895}" destId="{596C6FE6-1124-4DBB-8858-13AF27E7C79F}" srcOrd="0" destOrd="1" presId="urn:microsoft.com/office/officeart/2018/2/layout/IconVerticalSolidList"/>
    <dgm:cxn modelId="{E776CBA7-9CC3-4BEA-B3AD-01B4CA3D6C5D}" type="presOf" srcId="{EA6A5595-E8EC-4883-88DB-1A806CDFF475}" destId="{316F986F-904A-4442-A95C-D2D739428900}" srcOrd="0" destOrd="0" presId="urn:microsoft.com/office/officeart/2018/2/layout/IconVerticalSolidList"/>
    <dgm:cxn modelId="{430C49E7-3687-489B-AD50-6BFD864A7DB1}" type="presOf" srcId="{E7EECBFC-D975-4B76-94BF-8D538F308816}" destId="{596C6FE6-1124-4DBB-8858-13AF27E7C79F}" srcOrd="0" destOrd="0" presId="urn:microsoft.com/office/officeart/2018/2/layout/IconVerticalSolidList"/>
    <dgm:cxn modelId="{B03E5213-A67A-4975-9E52-C3023864514F}" srcId="{780DF440-777A-4F93-B288-F0B1055F8060}" destId="{A93154F0-7A5C-4A43-AE5C-ED39C19B5E72}" srcOrd="2" destOrd="0" parTransId="{02FB1BE1-0303-4E44-9321-2BBFF823F34A}" sibTransId="{101C842B-7210-4336-A0B5-DEA5CA088626}"/>
    <dgm:cxn modelId="{F0BE4601-EE94-4BF7-8D31-36C22441B9C3}" type="presOf" srcId="{A93154F0-7A5C-4A43-AE5C-ED39C19B5E72}" destId="{DDD5B69E-90CD-4423-B1A6-38C870117259}" srcOrd="0" destOrd="0" presId="urn:microsoft.com/office/officeart/2018/2/layout/IconVerticalSolidList"/>
    <dgm:cxn modelId="{7CF1A914-4799-4659-96C2-AF766A4B8EE8}" srcId="{780DF440-777A-4F93-B288-F0B1055F8060}" destId="{BDEFF15B-A3B3-492D-892B-B071D39D36B1}" srcOrd="0" destOrd="0" parTransId="{8CA05E7D-BE32-418E-91DF-0A38BD224745}" sibTransId="{0A410CDF-B2FD-4E6B-8543-8D48D753E5AA}"/>
    <dgm:cxn modelId="{FB0E33E7-C659-4965-8AFE-18E53DD9A3DA}" type="presParOf" srcId="{D1C2886D-84D5-4C14-8A16-403DCA136EEA}" destId="{6948017E-0C15-44E7-8F0E-2ABC31E0177A}" srcOrd="0" destOrd="0" presId="urn:microsoft.com/office/officeart/2018/2/layout/IconVerticalSolidList"/>
    <dgm:cxn modelId="{CA49126F-98ED-4F09-97A1-880A680B8E0C}" type="presParOf" srcId="{6948017E-0C15-44E7-8F0E-2ABC31E0177A}" destId="{01F2DAEC-73ED-4BFC-A48F-A2BED531D0C5}" srcOrd="0" destOrd="0" presId="urn:microsoft.com/office/officeart/2018/2/layout/IconVerticalSolidList"/>
    <dgm:cxn modelId="{C68977F0-488E-43CA-A248-4CB2AF833EFC}" type="presParOf" srcId="{6948017E-0C15-44E7-8F0E-2ABC31E0177A}" destId="{532D17B5-64FA-47CD-B709-DE4C2CA85948}" srcOrd="1" destOrd="0" presId="urn:microsoft.com/office/officeart/2018/2/layout/IconVerticalSolidList"/>
    <dgm:cxn modelId="{C0E58E3A-A812-4B2A-9014-D86804F47A1A}" type="presParOf" srcId="{6948017E-0C15-44E7-8F0E-2ABC31E0177A}" destId="{706FA17D-7174-4DE9-88A1-4621F4EC488A}" srcOrd="2" destOrd="0" presId="urn:microsoft.com/office/officeart/2018/2/layout/IconVerticalSolidList"/>
    <dgm:cxn modelId="{C81212A1-9ABB-400C-BA49-AC916A07C0F8}" type="presParOf" srcId="{6948017E-0C15-44E7-8F0E-2ABC31E0177A}" destId="{F0F0F331-D6AD-4704-AE2A-8AF5040A83FA}" srcOrd="3" destOrd="0" presId="urn:microsoft.com/office/officeart/2018/2/layout/IconVerticalSolidList"/>
    <dgm:cxn modelId="{1EADB271-CC7A-4DBE-A6DE-7460233C1268}" type="presParOf" srcId="{D1C2886D-84D5-4C14-8A16-403DCA136EEA}" destId="{5F9A3CEB-70C6-4538-9CEE-227F58B315AC}" srcOrd="1" destOrd="0" presId="urn:microsoft.com/office/officeart/2018/2/layout/IconVerticalSolidList"/>
    <dgm:cxn modelId="{9D59325A-FD5F-4EC0-B2CD-2A0247CE8D0A}" type="presParOf" srcId="{D1C2886D-84D5-4C14-8A16-403DCA136EEA}" destId="{F033D8DB-296F-4485-9CF2-9EE5550AF501}" srcOrd="2" destOrd="0" presId="urn:microsoft.com/office/officeart/2018/2/layout/IconVerticalSolidList"/>
    <dgm:cxn modelId="{5357E0C1-ACB4-4C1D-9F1A-11559661C1FF}" type="presParOf" srcId="{F033D8DB-296F-4485-9CF2-9EE5550AF501}" destId="{7411C038-2967-49DE-ABF5-48B89D467472}" srcOrd="0" destOrd="0" presId="urn:microsoft.com/office/officeart/2018/2/layout/IconVerticalSolidList"/>
    <dgm:cxn modelId="{1CDA8BC3-D7C4-4607-9859-CA213AF5D52E}" type="presParOf" srcId="{F033D8DB-296F-4485-9CF2-9EE5550AF501}" destId="{11B6971E-3593-4808-857B-4305CE1E632E}" srcOrd="1" destOrd="0" presId="urn:microsoft.com/office/officeart/2018/2/layout/IconVerticalSolidList"/>
    <dgm:cxn modelId="{4CBF24AE-3F52-4DC3-8C12-A03AC85103B3}" type="presParOf" srcId="{F033D8DB-296F-4485-9CF2-9EE5550AF501}" destId="{1D7EFD52-6F52-46B0-9528-B313A51C9A1E}" srcOrd="2" destOrd="0" presId="urn:microsoft.com/office/officeart/2018/2/layout/IconVerticalSolidList"/>
    <dgm:cxn modelId="{03488E04-0C37-4F58-BA79-23C16EE009EF}" type="presParOf" srcId="{F033D8DB-296F-4485-9CF2-9EE5550AF501}" destId="{316F986F-904A-4442-A95C-D2D739428900}" srcOrd="3" destOrd="0" presId="urn:microsoft.com/office/officeart/2018/2/layout/IconVerticalSolidList"/>
    <dgm:cxn modelId="{7506E3E0-AB5F-4806-8174-146A52252C36}" type="presParOf" srcId="{D1C2886D-84D5-4C14-8A16-403DCA136EEA}" destId="{163B54DB-2A28-4306-87CB-F5AF249BE359}" srcOrd="3" destOrd="0" presId="urn:microsoft.com/office/officeart/2018/2/layout/IconVerticalSolidList"/>
    <dgm:cxn modelId="{6CFF503F-CBC5-4BFD-86A3-E772D1EFB633}" type="presParOf" srcId="{D1C2886D-84D5-4C14-8A16-403DCA136EEA}" destId="{81F3FEFA-ED83-49A7-AC2A-5D6737E84631}" srcOrd="4" destOrd="0" presId="urn:microsoft.com/office/officeart/2018/2/layout/IconVerticalSolidList"/>
    <dgm:cxn modelId="{7ABBB711-3DD0-433C-AC1A-236D4DEB19FE}" type="presParOf" srcId="{81F3FEFA-ED83-49A7-AC2A-5D6737E84631}" destId="{4169BA1A-E917-44A1-9A09-6DFB4C7F2BBC}" srcOrd="0" destOrd="0" presId="urn:microsoft.com/office/officeart/2018/2/layout/IconVerticalSolidList"/>
    <dgm:cxn modelId="{9ED0D33E-C6B8-4CEA-8516-850D35B93FC0}" type="presParOf" srcId="{81F3FEFA-ED83-49A7-AC2A-5D6737E84631}" destId="{6801A61D-6791-44A4-8755-1328081E50CE}" srcOrd="1" destOrd="0" presId="urn:microsoft.com/office/officeart/2018/2/layout/IconVerticalSolidList"/>
    <dgm:cxn modelId="{0DA0E9FE-FE76-4434-ACDD-11767A1C5E12}" type="presParOf" srcId="{81F3FEFA-ED83-49A7-AC2A-5D6737E84631}" destId="{6CFC3BB1-BDB5-4D35-8D74-C5135500FF03}" srcOrd="2" destOrd="0" presId="urn:microsoft.com/office/officeart/2018/2/layout/IconVerticalSolidList"/>
    <dgm:cxn modelId="{B32B0FE8-A727-46CC-A9B3-98E08E6BADF0}" type="presParOf" srcId="{81F3FEFA-ED83-49A7-AC2A-5D6737E84631}" destId="{DDD5B69E-90CD-4423-B1A6-38C870117259}" srcOrd="3" destOrd="0" presId="urn:microsoft.com/office/officeart/2018/2/layout/IconVerticalSolidList"/>
    <dgm:cxn modelId="{66406684-C55A-46DC-AA07-52DE61490516}" type="presParOf" srcId="{81F3FEFA-ED83-49A7-AC2A-5D6737E84631}" destId="{596C6FE6-1124-4DBB-8858-13AF27E7C79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39A58-3636-49A2-A28B-B2C61CBA2AC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436C680-F900-45D3-B3F1-59AEC3BBB7DA}">
      <dgm:prSet/>
      <dgm:spPr/>
      <dgm:t>
        <a:bodyPr/>
        <a:lstStyle/>
        <a:p>
          <a:r>
            <a:rPr lang="en-US" dirty="0"/>
            <a:t>Consistent participation and buy-in from extended team members</a:t>
          </a:r>
        </a:p>
      </dgm:t>
    </dgm:pt>
    <dgm:pt modelId="{0EECABAD-5B53-4380-803C-98786F97050E}" type="parTrans" cxnId="{94AF9957-8AFD-4F67-86EA-1A2E851B58A8}">
      <dgm:prSet/>
      <dgm:spPr/>
      <dgm:t>
        <a:bodyPr/>
        <a:lstStyle/>
        <a:p>
          <a:endParaRPr lang="en-US"/>
        </a:p>
      </dgm:t>
    </dgm:pt>
    <dgm:pt modelId="{0989A832-773C-4F2D-A891-56F81687A706}" type="sibTrans" cxnId="{94AF9957-8AFD-4F67-86EA-1A2E851B58A8}">
      <dgm:prSet/>
      <dgm:spPr/>
      <dgm:t>
        <a:bodyPr/>
        <a:lstStyle/>
        <a:p>
          <a:endParaRPr lang="en-US"/>
        </a:p>
      </dgm:t>
    </dgm:pt>
    <dgm:pt modelId="{BEE19882-6146-4706-BF85-9692EB652C31}">
      <dgm:prSet/>
      <dgm:spPr/>
      <dgm:t>
        <a:bodyPr/>
        <a:lstStyle/>
        <a:p>
          <a:r>
            <a:rPr lang="en-US" dirty="0"/>
            <a:t>Successfully achieved consensus on quality focus measure </a:t>
          </a:r>
        </a:p>
      </dgm:t>
    </dgm:pt>
    <dgm:pt modelId="{3BC923D7-FC6C-4C09-892E-0220AFAC88E5}" type="parTrans" cxnId="{4F0B51F9-DF5E-44CB-9FFF-F5F76BB7CF14}">
      <dgm:prSet/>
      <dgm:spPr/>
      <dgm:t>
        <a:bodyPr/>
        <a:lstStyle/>
        <a:p>
          <a:endParaRPr lang="en-US"/>
        </a:p>
      </dgm:t>
    </dgm:pt>
    <dgm:pt modelId="{77A8E9A9-C947-4D44-B019-105F9C37F1BC}" type="sibTrans" cxnId="{4F0B51F9-DF5E-44CB-9FFF-F5F76BB7CF14}">
      <dgm:prSet/>
      <dgm:spPr/>
      <dgm:t>
        <a:bodyPr/>
        <a:lstStyle/>
        <a:p>
          <a:endParaRPr lang="en-US"/>
        </a:p>
      </dgm:t>
    </dgm:pt>
    <dgm:pt modelId="{5C0CF0BD-DC1E-4197-911E-0FE276361E6D}">
      <dgm:prSet/>
      <dgm:spPr/>
      <dgm:t>
        <a:bodyPr/>
        <a:lstStyle/>
        <a:p>
          <a:r>
            <a:rPr lang="en-US" dirty="0"/>
            <a:t>Began process mapping which led to collaborative round table discussion generating questions that team will answer together </a:t>
          </a:r>
        </a:p>
      </dgm:t>
    </dgm:pt>
    <dgm:pt modelId="{0E2A8702-0F35-4E06-BBDF-7204FC7C0A53}" type="parTrans" cxnId="{5594689E-49E4-4379-AC2B-6DAC940B860F}">
      <dgm:prSet/>
      <dgm:spPr/>
      <dgm:t>
        <a:bodyPr/>
        <a:lstStyle/>
        <a:p>
          <a:endParaRPr lang="en-US"/>
        </a:p>
      </dgm:t>
    </dgm:pt>
    <dgm:pt modelId="{DC29FAA3-3864-4847-A006-63D8082279A0}" type="sibTrans" cxnId="{5594689E-49E4-4379-AC2B-6DAC940B860F}">
      <dgm:prSet/>
      <dgm:spPr/>
      <dgm:t>
        <a:bodyPr/>
        <a:lstStyle/>
        <a:p>
          <a:endParaRPr lang="en-US"/>
        </a:p>
      </dgm:t>
    </dgm:pt>
    <dgm:pt modelId="{94C580BF-DF42-4EC6-B1B7-17A2E8FDED1A}">
      <dgm:prSet/>
      <dgm:spPr/>
      <dgm:t>
        <a:bodyPr/>
        <a:lstStyle/>
        <a:p>
          <a:r>
            <a:rPr lang="en-US"/>
            <a:t>Role Assessment Tool has identified duplication in work and allowed team to visualize inefficiencies</a:t>
          </a:r>
        </a:p>
      </dgm:t>
    </dgm:pt>
    <dgm:pt modelId="{33407813-44F2-48A7-A5FB-511A5B036EA6}" type="parTrans" cxnId="{2EE8F6C9-E9CE-4889-9517-2B3BFCB0B563}">
      <dgm:prSet/>
      <dgm:spPr/>
      <dgm:t>
        <a:bodyPr/>
        <a:lstStyle/>
        <a:p>
          <a:endParaRPr lang="en-US"/>
        </a:p>
      </dgm:t>
    </dgm:pt>
    <dgm:pt modelId="{FA918F4C-EA07-45BF-AA8B-11EEEC4D0A6F}" type="sibTrans" cxnId="{2EE8F6C9-E9CE-4889-9517-2B3BFCB0B563}">
      <dgm:prSet/>
      <dgm:spPr/>
      <dgm:t>
        <a:bodyPr/>
        <a:lstStyle/>
        <a:p>
          <a:endParaRPr lang="en-US"/>
        </a:p>
      </dgm:t>
    </dgm:pt>
    <dgm:pt modelId="{415594C4-4DC1-4062-835C-96406B984195}">
      <dgm:prSet/>
      <dgm:spPr/>
      <dgm:t>
        <a:bodyPr/>
        <a:lstStyle/>
        <a:p>
          <a:r>
            <a:rPr lang="en-US"/>
            <a:t>Allowed staff across service lines the opportunity to get to know one another building stronger relationships organizationally. </a:t>
          </a:r>
        </a:p>
      </dgm:t>
    </dgm:pt>
    <dgm:pt modelId="{3D56C6C2-B66F-45D1-A54C-1100B114D889}" type="parTrans" cxnId="{7C4F5D82-D9D3-4F45-B40B-E1643B9E97D6}">
      <dgm:prSet/>
      <dgm:spPr/>
      <dgm:t>
        <a:bodyPr/>
        <a:lstStyle/>
        <a:p>
          <a:endParaRPr lang="en-US"/>
        </a:p>
      </dgm:t>
    </dgm:pt>
    <dgm:pt modelId="{C61197B7-A20A-44D0-ACD7-03F750655294}" type="sibTrans" cxnId="{7C4F5D82-D9D3-4F45-B40B-E1643B9E97D6}">
      <dgm:prSet/>
      <dgm:spPr/>
      <dgm:t>
        <a:bodyPr/>
        <a:lstStyle/>
        <a:p>
          <a:endParaRPr lang="en-US"/>
        </a:p>
      </dgm:t>
    </dgm:pt>
    <dgm:pt modelId="{97DAC2C3-D512-482C-9BCB-34646A845009}" type="pres">
      <dgm:prSet presAssocID="{16D39A58-3636-49A2-A28B-B2C61CBA2AC6}" presName="diagram" presStyleCnt="0">
        <dgm:presLayoutVars>
          <dgm:dir/>
          <dgm:resizeHandles val="exact"/>
        </dgm:presLayoutVars>
      </dgm:prSet>
      <dgm:spPr/>
      <dgm:t>
        <a:bodyPr/>
        <a:lstStyle/>
        <a:p>
          <a:endParaRPr lang="en-US"/>
        </a:p>
      </dgm:t>
    </dgm:pt>
    <dgm:pt modelId="{A626D16D-E121-4B28-B993-CC2B9BA587BE}" type="pres">
      <dgm:prSet presAssocID="{1436C680-F900-45D3-B3F1-59AEC3BBB7DA}" presName="node" presStyleLbl="node1" presStyleIdx="0" presStyleCnt="5">
        <dgm:presLayoutVars>
          <dgm:bulletEnabled val="1"/>
        </dgm:presLayoutVars>
      </dgm:prSet>
      <dgm:spPr/>
      <dgm:t>
        <a:bodyPr/>
        <a:lstStyle/>
        <a:p>
          <a:endParaRPr lang="en-US"/>
        </a:p>
      </dgm:t>
    </dgm:pt>
    <dgm:pt modelId="{FCD7411D-B98E-4219-9B94-03EC05B0AFAD}" type="pres">
      <dgm:prSet presAssocID="{0989A832-773C-4F2D-A891-56F81687A706}" presName="sibTrans" presStyleCnt="0"/>
      <dgm:spPr/>
    </dgm:pt>
    <dgm:pt modelId="{FAF56B48-88A3-46B3-9D75-7045809F1A23}" type="pres">
      <dgm:prSet presAssocID="{BEE19882-6146-4706-BF85-9692EB652C31}" presName="node" presStyleLbl="node1" presStyleIdx="1" presStyleCnt="5">
        <dgm:presLayoutVars>
          <dgm:bulletEnabled val="1"/>
        </dgm:presLayoutVars>
      </dgm:prSet>
      <dgm:spPr/>
      <dgm:t>
        <a:bodyPr/>
        <a:lstStyle/>
        <a:p>
          <a:endParaRPr lang="en-US"/>
        </a:p>
      </dgm:t>
    </dgm:pt>
    <dgm:pt modelId="{985227BC-F996-4302-8FB4-F94C47ADBE72}" type="pres">
      <dgm:prSet presAssocID="{77A8E9A9-C947-4D44-B019-105F9C37F1BC}" presName="sibTrans" presStyleCnt="0"/>
      <dgm:spPr/>
    </dgm:pt>
    <dgm:pt modelId="{5D4B6EF9-0117-4A65-A589-0AAF691658BB}" type="pres">
      <dgm:prSet presAssocID="{5C0CF0BD-DC1E-4197-911E-0FE276361E6D}" presName="node" presStyleLbl="node1" presStyleIdx="2" presStyleCnt="5">
        <dgm:presLayoutVars>
          <dgm:bulletEnabled val="1"/>
        </dgm:presLayoutVars>
      </dgm:prSet>
      <dgm:spPr/>
      <dgm:t>
        <a:bodyPr/>
        <a:lstStyle/>
        <a:p>
          <a:endParaRPr lang="en-US"/>
        </a:p>
      </dgm:t>
    </dgm:pt>
    <dgm:pt modelId="{CB561A9B-5C85-4B6A-A73F-1FDD7DB7022F}" type="pres">
      <dgm:prSet presAssocID="{DC29FAA3-3864-4847-A006-63D8082279A0}" presName="sibTrans" presStyleCnt="0"/>
      <dgm:spPr/>
    </dgm:pt>
    <dgm:pt modelId="{27B7847B-1779-492A-8F44-854A0D66EB48}" type="pres">
      <dgm:prSet presAssocID="{94C580BF-DF42-4EC6-B1B7-17A2E8FDED1A}" presName="node" presStyleLbl="node1" presStyleIdx="3" presStyleCnt="5">
        <dgm:presLayoutVars>
          <dgm:bulletEnabled val="1"/>
        </dgm:presLayoutVars>
      </dgm:prSet>
      <dgm:spPr/>
      <dgm:t>
        <a:bodyPr/>
        <a:lstStyle/>
        <a:p>
          <a:endParaRPr lang="en-US"/>
        </a:p>
      </dgm:t>
    </dgm:pt>
    <dgm:pt modelId="{34D6FFC9-B040-4E21-B97C-1C39CEBC2601}" type="pres">
      <dgm:prSet presAssocID="{FA918F4C-EA07-45BF-AA8B-11EEEC4D0A6F}" presName="sibTrans" presStyleCnt="0"/>
      <dgm:spPr/>
    </dgm:pt>
    <dgm:pt modelId="{8E0A5B3C-E0EC-4987-905A-D3F1186D436A}" type="pres">
      <dgm:prSet presAssocID="{415594C4-4DC1-4062-835C-96406B984195}" presName="node" presStyleLbl="node1" presStyleIdx="4" presStyleCnt="5">
        <dgm:presLayoutVars>
          <dgm:bulletEnabled val="1"/>
        </dgm:presLayoutVars>
      </dgm:prSet>
      <dgm:spPr/>
      <dgm:t>
        <a:bodyPr/>
        <a:lstStyle/>
        <a:p>
          <a:endParaRPr lang="en-US"/>
        </a:p>
      </dgm:t>
    </dgm:pt>
  </dgm:ptLst>
  <dgm:cxnLst>
    <dgm:cxn modelId="{0E8E31F6-1913-413A-9500-CCE896226EFC}" type="presOf" srcId="{1436C680-F900-45D3-B3F1-59AEC3BBB7DA}" destId="{A626D16D-E121-4B28-B993-CC2B9BA587BE}" srcOrd="0" destOrd="0" presId="urn:microsoft.com/office/officeart/2005/8/layout/default"/>
    <dgm:cxn modelId="{6A97B762-1633-496D-8FF2-56CCF53060E5}" type="presOf" srcId="{415594C4-4DC1-4062-835C-96406B984195}" destId="{8E0A5B3C-E0EC-4987-905A-D3F1186D436A}" srcOrd="0" destOrd="0" presId="urn:microsoft.com/office/officeart/2005/8/layout/default"/>
    <dgm:cxn modelId="{9F8E4623-8AEE-4909-B870-7B74F66C3657}" type="presOf" srcId="{BEE19882-6146-4706-BF85-9692EB652C31}" destId="{FAF56B48-88A3-46B3-9D75-7045809F1A23}" srcOrd="0" destOrd="0" presId="urn:microsoft.com/office/officeart/2005/8/layout/default"/>
    <dgm:cxn modelId="{2EE8F6C9-E9CE-4889-9517-2B3BFCB0B563}" srcId="{16D39A58-3636-49A2-A28B-B2C61CBA2AC6}" destId="{94C580BF-DF42-4EC6-B1B7-17A2E8FDED1A}" srcOrd="3" destOrd="0" parTransId="{33407813-44F2-48A7-A5FB-511A5B036EA6}" sibTransId="{FA918F4C-EA07-45BF-AA8B-11EEEC4D0A6F}"/>
    <dgm:cxn modelId="{4F0B51F9-DF5E-44CB-9FFF-F5F76BB7CF14}" srcId="{16D39A58-3636-49A2-A28B-B2C61CBA2AC6}" destId="{BEE19882-6146-4706-BF85-9692EB652C31}" srcOrd="1" destOrd="0" parTransId="{3BC923D7-FC6C-4C09-892E-0220AFAC88E5}" sibTransId="{77A8E9A9-C947-4D44-B019-105F9C37F1BC}"/>
    <dgm:cxn modelId="{ADF47CA1-FEAB-46CD-B96C-0200D375BF31}" type="presOf" srcId="{16D39A58-3636-49A2-A28B-B2C61CBA2AC6}" destId="{97DAC2C3-D512-482C-9BCB-34646A845009}" srcOrd="0" destOrd="0" presId="urn:microsoft.com/office/officeart/2005/8/layout/default"/>
    <dgm:cxn modelId="{94AF9957-8AFD-4F67-86EA-1A2E851B58A8}" srcId="{16D39A58-3636-49A2-A28B-B2C61CBA2AC6}" destId="{1436C680-F900-45D3-B3F1-59AEC3BBB7DA}" srcOrd="0" destOrd="0" parTransId="{0EECABAD-5B53-4380-803C-98786F97050E}" sibTransId="{0989A832-773C-4F2D-A891-56F81687A706}"/>
    <dgm:cxn modelId="{1259A91A-A749-4464-90A9-3091171B0837}" type="presOf" srcId="{94C580BF-DF42-4EC6-B1B7-17A2E8FDED1A}" destId="{27B7847B-1779-492A-8F44-854A0D66EB48}" srcOrd="0" destOrd="0" presId="urn:microsoft.com/office/officeart/2005/8/layout/default"/>
    <dgm:cxn modelId="{5594689E-49E4-4379-AC2B-6DAC940B860F}" srcId="{16D39A58-3636-49A2-A28B-B2C61CBA2AC6}" destId="{5C0CF0BD-DC1E-4197-911E-0FE276361E6D}" srcOrd="2" destOrd="0" parTransId="{0E2A8702-0F35-4E06-BBDF-7204FC7C0A53}" sibTransId="{DC29FAA3-3864-4847-A006-63D8082279A0}"/>
    <dgm:cxn modelId="{985818DB-F4F3-4276-AE7C-FB3D9A3C361A}" type="presOf" srcId="{5C0CF0BD-DC1E-4197-911E-0FE276361E6D}" destId="{5D4B6EF9-0117-4A65-A589-0AAF691658BB}" srcOrd="0" destOrd="0" presId="urn:microsoft.com/office/officeart/2005/8/layout/default"/>
    <dgm:cxn modelId="{7C4F5D82-D9D3-4F45-B40B-E1643B9E97D6}" srcId="{16D39A58-3636-49A2-A28B-B2C61CBA2AC6}" destId="{415594C4-4DC1-4062-835C-96406B984195}" srcOrd="4" destOrd="0" parTransId="{3D56C6C2-B66F-45D1-A54C-1100B114D889}" sibTransId="{C61197B7-A20A-44D0-ACD7-03F750655294}"/>
    <dgm:cxn modelId="{6EF37EF5-F658-4755-9741-560EBAEAF54C}" type="presParOf" srcId="{97DAC2C3-D512-482C-9BCB-34646A845009}" destId="{A626D16D-E121-4B28-B993-CC2B9BA587BE}" srcOrd="0" destOrd="0" presId="urn:microsoft.com/office/officeart/2005/8/layout/default"/>
    <dgm:cxn modelId="{16A7DF2C-81AF-4729-A260-FDAE71465BD9}" type="presParOf" srcId="{97DAC2C3-D512-482C-9BCB-34646A845009}" destId="{FCD7411D-B98E-4219-9B94-03EC05B0AFAD}" srcOrd="1" destOrd="0" presId="urn:microsoft.com/office/officeart/2005/8/layout/default"/>
    <dgm:cxn modelId="{3254671F-2C88-410C-B379-60F6FA7F61A5}" type="presParOf" srcId="{97DAC2C3-D512-482C-9BCB-34646A845009}" destId="{FAF56B48-88A3-46B3-9D75-7045809F1A23}" srcOrd="2" destOrd="0" presId="urn:microsoft.com/office/officeart/2005/8/layout/default"/>
    <dgm:cxn modelId="{14F4C617-F504-4F0E-98B5-9478D8BF1EF7}" type="presParOf" srcId="{97DAC2C3-D512-482C-9BCB-34646A845009}" destId="{985227BC-F996-4302-8FB4-F94C47ADBE72}" srcOrd="3" destOrd="0" presId="urn:microsoft.com/office/officeart/2005/8/layout/default"/>
    <dgm:cxn modelId="{17BD9BC6-DEE0-471D-A7E7-B0F17979F9E8}" type="presParOf" srcId="{97DAC2C3-D512-482C-9BCB-34646A845009}" destId="{5D4B6EF9-0117-4A65-A589-0AAF691658BB}" srcOrd="4" destOrd="0" presId="urn:microsoft.com/office/officeart/2005/8/layout/default"/>
    <dgm:cxn modelId="{37282654-C554-4A24-B0AF-2C9CEF474F94}" type="presParOf" srcId="{97DAC2C3-D512-482C-9BCB-34646A845009}" destId="{CB561A9B-5C85-4B6A-A73F-1FDD7DB7022F}" srcOrd="5" destOrd="0" presId="urn:microsoft.com/office/officeart/2005/8/layout/default"/>
    <dgm:cxn modelId="{2453A382-10C0-4F6F-AE51-D53979C65F52}" type="presParOf" srcId="{97DAC2C3-D512-482C-9BCB-34646A845009}" destId="{27B7847B-1779-492A-8F44-854A0D66EB48}" srcOrd="6" destOrd="0" presId="urn:microsoft.com/office/officeart/2005/8/layout/default"/>
    <dgm:cxn modelId="{334304BF-5543-44EE-8EF4-3FD83B7A1075}" type="presParOf" srcId="{97DAC2C3-D512-482C-9BCB-34646A845009}" destId="{34D6FFC9-B040-4E21-B97C-1C39CEBC2601}" srcOrd="7" destOrd="0" presId="urn:microsoft.com/office/officeart/2005/8/layout/default"/>
    <dgm:cxn modelId="{D60AC151-6C12-4379-ABDE-32C0D06D7C7F}" type="presParOf" srcId="{97DAC2C3-D512-482C-9BCB-34646A845009}" destId="{8E0A5B3C-E0EC-4987-905A-D3F1186D436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C312D-79B0-48E0-82A5-60D232E9A37F}"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435204B1-0027-4CC3-812E-BD6685586CCF}">
      <dgm:prSet/>
      <dgm:spPr/>
      <dgm:t>
        <a:bodyPr/>
        <a:lstStyle/>
        <a:p>
          <a:r>
            <a:rPr lang="en-US" dirty="0"/>
            <a:t>Initially difficult to identify key staff to drive the learning collaborative forward</a:t>
          </a:r>
        </a:p>
      </dgm:t>
    </dgm:pt>
    <dgm:pt modelId="{E1632A9A-C9B6-4F3F-A27A-14F2DED24AD0}" type="parTrans" cxnId="{516EEF07-9C75-42E8-AB1E-F54B7A928F0D}">
      <dgm:prSet/>
      <dgm:spPr/>
      <dgm:t>
        <a:bodyPr/>
        <a:lstStyle/>
        <a:p>
          <a:endParaRPr lang="en-US"/>
        </a:p>
      </dgm:t>
    </dgm:pt>
    <dgm:pt modelId="{5EFF39B7-CDCE-433C-9CF7-BAE58FD6AC0E}" type="sibTrans" cxnId="{516EEF07-9C75-42E8-AB1E-F54B7A928F0D}">
      <dgm:prSet/>
      <dgm:spPr/>
      <dgm:t>
        <a:bodyPr/>
        <a:lstStyle/>
        <a:p>
          <a:endParaRPr lang="en-US"/>
        </a:p>
      </dgm:t>
    </dgm:pt>
    <dgm:pt modelId="{3D721A75-2A9F-4757-834F-A4E3D3A1C1C7}">
      <dgm:prSet/>
      <dgm:spPr/>
      <dgm:t>
        <a:bodyPr/>
        <a:lstStyle/>
        <a:p>
          <a:r>
            <a:rPr lang="en-US" dirty="0"/>
            <a:t>Lack of understanding from some team members about their role in the QI project specifically surrounding colorectal cancer screening. </a:t>
          </a:r>
        </a:p>
      </dgm:t>
    </dgm:pt>
    <dgm:pt modelId="{E68FB819-D132-466C-8FE2-64BBBB22DF32}" type="parTrans" cxnId="{AF61D094-2B70-4949-99CE-C8CB8585BF03}">
      <dgm:prSet/>
      <dgm:spPr/>
      <dgm:t>
        <a:bodyPr/>
        <a:lstStyle/>
        <a:p>
          <a:endParaRPr lang="en-US"/>
        </a:p>
      </dgm:t>
    </dgm:pt>
    <dgm:pt modelId="{230C0709-5EE8-4A91-B469-C3AF8597D72C}" type="sibTrans" cxnId="{AF61D094-2B70-4949-99CE-C8CB8585BF03}">
      <dgm:prSet/>
      <dgm:spPr/>
      <dgm:t>
        <a:bodyPr/>
        <a:lstStyle/>
        <a:p>
          <a:endParaRPr lang="en-US"/>
        </a:p>
      </dgm:t>
    </dgm:pt>
    <dgm:pt modelId="{2D66C729-162C-4F22-90CE-BF190345A339}">
      <dgm:prSet/>
      <dgm:spPr/>
      <dgm:t>
        <a:bodyPr/>
        <a:lstStyle/>
        <a:p>
          <a:r>
            <a:rPr lang="en-US"/>
            <a:t>Time commitment is significant</a:t>
          </a:r>
        </a:p>
      </dgm:t>
    </dgm:pt>
    <dgm:pt modelId="{7696E41D-4428-47E8-AD4E-7435654D7E29}" type="parTrans" cxnId="{3D14CF7B-053A-4F9C-A205-9D8CF59D32A2}">
      <dgm:prSet/>
      <dgm:spPr/>
      <dgm:t>
        <a:bodyPr/>
        <a:lstStyle/>
        <a:p>
          <a:endParaRPr lang="en-US"/>
        </a:p>
      </dgm:t>
    </dgm:pt>
    <dgm:pt modelId="{5E214359-7449-48A8-80F6-8264C449CAB2}" type="sibTrans" cxnId="{3D14CF7B-053A-4F9C-A205-9D8CF59D32A2}">
      <dgm:prSet/>
      <dgm:spPr/>
      <dgm:t>
        <a:bodyPr/>
        <a:lstStyle/>
        <a:p>
          <a:endParaRPr lang="en-US"/>
        </a:p>
      </dgm:t>
    </dgm:pt>
    <dgm:pt modelId="{918F0257-E667-4252-92C2-F6AC9E894573}" type="pres">
      <dgm:prSet presAssocID="{0A3C312D-79B0-48E0-82A5-60D232E9A37F}" presName="hierChild1" presStyleCnt="0">
        <dgm:presLayoutVars>
          <dgm:chPref val="1"/>
          <dgm:dir/>
          <dgm:animOne val="branch"/>
          <dgm:animLvl val="lvl"/>
          <dgm:resizeHandles/>
        </dgm:presLayoutVars>
      </dgm:prSet>
      <dgm:spPr/>
      <dgm:t>
        <a:bodyPr/>
        <a:lstStyle/>
        <a:p>
          <a:endParaRPr lang="en-US"/>
        </a:p>
      </dgm:t>
    </dgm:pt>
    <dgm:pt modelId="{719FB3EB-E439-4485-BF13-399576588826}" type="pres">
      <dgm:prSet presAssocID="{435204B1-0027-4CC3-812E-BD6685586CCF}" presName="hierRoot1" presStyleCnt="0"/>
      <dgm:spPr/>
    </dgm:pt>
    <dgm:pt modelId="{7D4C220C-AB24-4F03-BD19-194EA7948612}" type="pres">
      <dgm:prSet presAssocID="{435204B1-0027-4CC3-812E-BD6685586CCF}" presName="composite" presStyleCnt="0"/>
      <dgm:spPr/>
    </dgm:pt>
    <dgm:pt modelId="{DD6F5175-DE75-4F58-97B9-0C9FDE98EEA2}" type="pres">
      <dgm:prSet presAssocID="{435204B1-0027-4CC3-812E-BD6685586CCF}" presName="background" presStyleLbl="node0" presStyleIdx="0" presStyleCnt="3"/>
      <dgm:spPr/>
    </dgm:pt>
    <dgm:pt modelId="{ECDF2D58-532B-4582-B737-DF1F791D9314}" type="pres">
      <dgm:prSet presAssocID="{435204B1-0027-4CC3-812E-BD6685586CCF}" presName="text" presStyleLbl="fgAcc0" presStyleIdx="0" presStyleCnt="3" custLinFactNeighborX="5140" custLinFactNeighborY="-19009">
        <dgm:presLayoutVars>
          <dgm:chPref val="3"/>
        </dgm:presLayoutVars>
      </dgm:prSet>
      <dgm:spPr/>
      <dgm:t>
        <a:bodyPr/>
        <a:lstStyle/>
        <a:p>
          <a:endParaRPr lang="en-US"/>
        </a:p>
      </dgm:t>
    </dgm:pt>
    <dgm:pt modelId="{F1B73D93-F957-4DFD-8883-B7FBA2567738}" type="pres">
      <dgm:prSet presAssocID="{435204B1-0027-4CC3-812E-BD6685586CCF}" presName="hierChild2" presStyleCnt="0"/>
      <dgm:spPr/>
    </dgm:pt>
    <dgm:pt modelId="{62F2B328-3C10-49B1-8077-45549460942E}" type="pres">
      <dgm:prSet presAssocID="{3D721A75-2A9F-4757-834F-A4E3D3A1C1C7}" presName="hierRoot1" presStyleCnt="0"/>
      <dgm:spPr/>
    </dgm:pt>
    <dgm:pt modelId="{55AD7717-F9CC-408B-B19A-88B779CF7AE9}" type="pres">
      <dgm:prSet presAssocID="{3D721A75-2A9F-4757-834F-A4E3D3A1C1C7}" presName="composite" presStyleCnt="0"/>
      <dgm:spPr/>
    </dgm:pt>
    <dgm:pt modelId="{5ABEF8B5-4B81-4F48-A77F-2787F94DF367}" type="pres">
      <dgm:prSet presAssocID="{3D721A75-2A9F-4757-834F-A4E3D3A1C1C7}" presName="background" presStyleLbl="node0" presStyleIdx="1" presStyleCnt="3"/>
      <dgm:spPr/>
    </dgm:pt>
    <dgm:pt modelId="{EA2B11FD-910E-4D18-9B03-EA299AB5F40F}" type="pres">
      <dgm:prSet presAssocID="{3D721A75-2A9F-4757-834F-A4E3D3A1C1C7}" presName="text" presStyleLbl="fgAcc0" presStyleIdx="1" presStyleCnt="3" custLinFactNeighborX="3234" custLinFactNeighborY="-19009">
        <dgm:presLayoutVars>
          <dgm:chPref val="3"/>
        </dgm:presLayoutVars>
      </dgm:prSet>
      <dgm:spPr/>
      <dgm:t>
        <a:bodyPr/>
        <a:lstStyle/>
        <a:p>
          <a:endParaRPr lang="en-US"/>
        </a:p>
      </dgm:t>
    </dgm:pt>
    <dgm:pt modelId="{FA043598-1916-4DC2-92A7-DA6A3570D804}" type="pres">
      <dgm:prSet presAssocID="{3D721A75-2A9F-4757-834F-A4E3D3A1C1C7}" presName="hierChild2" presStyleCnt="0"/>
      <dgm:spPr/>
    </dgm:pt>
    <dgm:pt modelId="{24433CE0-AA2D-481D-8499-8D652A1FDA16}" type="pres">
      <dgm:prSet presAssocID="{2D66C729-162C-4F22-90CE-BF190345A339}" presName="hierRoot1" presStyleCnt="0"/>
      <dgm:spPr/>
    </dgm:pt>
    <dgm:pt modelId="{BDBEB91F-9133-4F53-B7C1-C27792336473}" type="pres">
      <dgm:prSet presAssocID="{2D66C729-162C-4F22-90CE-BF190345A339}" presName="composite" presStyleCnt="0"/>
      <dgm:spPr/>
    </dgm:pt>
    <dgm:pt modelId="{EC214863-B9A0-41A5-948B-2658EA500C3B}" type="pres">
      <dgm:prSet presAssocID="{2D66C729-162C-4F22-90CE-BF190345A339}" presName="background" presStyleLbl="node0" presStyleIdx="2" presStyleCnt="3"/>
      <dgm:spPr/>
    </dgm:pt>
    <dgm:pt modelId="{97FF4EA6-F2B4-4770-833D-87D9EB709234}" type="pres">
      <dgm:prSet presAssocID="{2D66C729-162C-4F22-90CE-BF190345A339}" presName="text" presStyleLbl="fgAcc0" presStyleIdx="2" presStyleCnt="3" custLinFactNeighborX="-1014" custLinFactNeighborY="-19009">
        <dgm:presLayoutVars>
          <dgm:chPref val="3"/>
        </dgm:presLayoutVars>
      </dgm:prSet>
      <dgm:spPr/>
      <dgm:t>
        <a:bodyPr/>
        <a:lstStyle/>
        <a:p>
          <a:endParaRPr lang="en-US"/>
        </a:p>
      </dgm:t>
    </dgm:pt>
    <dgm:pt modelId="{86DCF752-BF65-441C-97DD-66F00449FB80}" type="pres">
      <dgm:prSet presAssocID="{2D66C729-162C-4F22-90CE-BF190345A339}" presName="hierChild2" presStyleCnt="0"/>
      <dgm:spPr/>
    </dgm:pt>
  </dgm:ptLst>
  <dgm:cxnLst>
    <dgm:cxn modelId="{823E30D1-F762-4F79-830A-6968485BDCBD}" type="presOf" srcId="{3D721A75-2A9F-4757-834F-A4E3D3A1C1C7}" destId="{EA2B11FD-910E-4D18-9B03-EA299AB5F40F}" srcOrd="0" destOrd="0" presId="urn:microsoft.com/office/officeart/2005/8/layout/hierarchy1"/>
    <dgm:cxn modelId="{516EEF07-9C75-42E8-AB1E-F54B7A928F0D}" srcId="{0A3C312D-79B0-48E0-82A5-60D232E9A37F}" destId="{435204B1-0027-4CC3-812E-BD6685586CCF}" srcOrd="0" destOrd="0" parTransId="{E1632A9A-C9B6-4F3F-A27A-14F2DED24AD0}" sibTransId="{5EFF39B7-CDCE-433C-9CF7-BAE58FD6AC0E}"/>
    <dgm:cxn modelId="{AF61D094-2B70-4949-99CE-C8CB8585BF03}" srcId="{0A3C312D-79B0-48E0-82A5-60D232E9A37F}" destId="{3D721A75-2A9F-4757-834F-A4E3D3A1C1C7}" srcOrd="1" destOrd="0" parTransId="{E68FB819-D132-466C-8FE2-64BBBB22DF32}" sibTransId="{230C0709-5EE8-4A91-B469-C3AF8597D72C}"/>
    <dgm:cxn modelId="{C20615FD-768F-413B-B759-927C47C82050}" type="presOf" srcId="{435204B1-0027-4CC3-812E-BD6685586CCF}" destId="{ECDF2D58-532B-4582-B737-DF1F791D9314}" srcOrd="0" destOrd="0" presId="urn:microsoft.com/office/officeart/2005/8/layout/hierarchy1"/>
    <dgm:cxn modelId="{E8543E73-D299-4595-81B3-E7972E4F68F9}" type="presOf" srcId="{0A3C312D-79B0-48E0-82A5-60D232E9A37F}" destId="{918F0257-E667-4252-92C2-F6AC9E894573}" srcOrd="0" destOrd="0" presId="urn:microsoft.com/office/officeart/2005/8/layout/hierarchy1"/>
    <dgm:cxn modelId="{3B1B5F71-12FB-40D8-871F-AFC9130B19A6}" type="presOf" srcId="{2D66C729-162C-4F22-90CE-BF190345A339}" destId="{97FF4EA6-F2B4-4770-833D-87D9EB709234}" srcOrd="0" destOrd="0" presId="urn:microsoft.com/office/officeart/2005/8/layout/hierarchy1"/>
    <dgm:cxn modelId="{3D14CF7B-053A-4F9C-A205-9D8CF59D32A2}" srcId="{0A3C312D-79B0-48E0-82A5-60D232E9A37F}" destId="{2D66C729-162C-4F22-90CE-BF190345A339}" srcOrd="2" destOrd="0" parTransId="{7696E41D-4428-47E8-AD4E-7435654D7E29}" sibTransId="{5E214359-7449-48A8-80F6-8264C449CAB2}"/>
    <dgm:cxn modelId="{7AFE7BFA-7D6D-40FC-BC12-61BFA52FB466}" type="presParOf" srcId="{918F0257-E667-4252-92C2-F6AC9E894573}" destId="{719FB3EB-E439-4485-BF13-399576588826}" srcOrd="0" destOrd="0" presId="urn:microsoft.com/office/officeart/2005/8/layout/hierarchy1"/>
    <dgm:cxn modelId="{58F2EE95-AF21-445B-BC83-3A7D5DCD8339}" type="presParOf" srcId="{719FB3EB-E439-4485-BF13-399576588826}" destId="{7D4C220C-AB24-4F03-BD19-194EA7948612}" srcOrd="0" destOrd="0" presId="urn:microsoft.com/office/officeart/2005/8/layout/hierarchy1"/>
    <dgm:cxn modelId="{92A3FDAB-3597-4F57-9931-56FB44395938}" type="presParOf" srcId="{7D4C220C-AB24-4F03-BD19-194EA7948612}" destId="{DD6F5175-DE75-4F58-97B9-0C9FDE98EEA2}" srcOrd="0" destOrd="0" presId="urn:microsoft.com/office/officeart/2005/8/layout/hierarchy1"/>
    <dgm:cxn modelId="{8047EE6A-7720-439A-BDD6-225D9B3004B8}" type="presParOf" srcId="{7D4C220C-AB24-4F03-BD19-194EA7948612}" destId="{ECDF2D58-532B-4582-B737-DF1F791D9314}" srcOrd="1" destOrd="0" presId="urn:microsoft.com/office/officeart/2005/8/layout/hierarchy1"/>
    <dgm:cxn modelId="{CB34019A-08C4-424C-BC5F-14E32A71D39B}" type="presParOf" srcId="{719FB3EB-E439-4485-BF13-399576588826}" destId="{F1B73D93-F957-4DFD-8883-B7FBA2567738}" srcOrd="1" destOrd="0" presId="urn:microsoft.com/office/officeart/2005/8/layout/hierarchy1"/>
    <dgm:cxn modelId="{31CA9C8F-CCF6-4326-A792-003070CD785E}" type="presParOf" srcId="{918F0257-E667-4252-92C2-F6AC9E894573}" destId="{62F2B328-3C10-49B1-8077-45549460942E}" srcOrd="1" destOrd="0" presId="urn:microsoft.com/office/officeart/2005/8/layout/hierarchy1"/>
    <dgm:cxn modelId="{1279A286-6300-44B1-B74D-6EE6C095506E}" type="presParOf" srcId="{62F2B328-3C10-49B1-8077-45549460942E}" destId="{55AD7717-F9CC-408B-B19A-88B779CF7AE9}" srcOrd="0" destOrd="0" presId="urn:microsoft.com/office/officeart/2005/8/layout/hierarchy1"/>
    <dgm:cxn modelId="{40169B6D-5D55-49CA-ACD5-B78D7FB7D6B1}" type="presParOf" srcId="{55AD7717-F9CC-408B-B19A-88B779CF7AE9}" destId="{5ABEF8B5-4B81-4F48-A77F-2787F94DF367}" srcOrd="0" destOrd="0" presId="urn:microsoft.com/office/officeart/2005/8/layout/hierarchy1"/>
    <dgm:cxn modelId="{74BE7F29-B468-4DDA-8AC6-5805399470BD}" type="presParOf" srcId="{55AD7717-F9CC-408B-B19A-88B779CF7AE9}" destId="{EA2B11FD-910E-4D18-9B03-EA299AB5F40F}" srcOrd="1" destOrd="0" presId="urn:microsoft.com/office/officeart/2005/8/layout/hierarchy1"/>
    <dgm:cxn modelId="{A017BA33-1156-4734-817C-D20C04BA0AE1}" type="presParOf" srcId="{62F2B328-3C10-49B1-8077-45549460942E}" destId="{FA043598-1916-4DC2-92A7-DA6A3570D804}" srcOrd="1" destOrd="0" presId="urn:microsoft.com/office/officeart/2005/8/layout/hierarchy1"/>
    <dgm:cxn modelId="{E5EAB280-B234-4466-A886-61BC0E450E4F}" type="presParOf" srcId="{918F0257-E667-4252-92C2-F6AC9E894573}" destId="{24433CE0-AA2D-481D-8499-8D652A1FDA16}" srcOrd="2" destOrd="0" presId="urn:microsoft.com/office/officeart/2005/8/layout/hierarchy1"/>
    <dgm:cxn modelId="{FBC29D1E-38BD-4CF0-AE59-8889D3D783C0}" type="presParOf" srcId="{24433CE0-AA2D-481D-8499-8D652A1FDA16}" destId="{BDBEB91F-9133-4F53-B7C1-C27792336473}" srcOrd="0" destOrd="0" presId="urn:microsoft.com/office/officeart/2005/8/layout/hierarchy1"/>
    <dgm:cxn modelId="{A0E62EE5-9301-4E91-A2CC-CAF66DD70E63}" type="presParOf" srcId="{BDBEB91F-9133-4F53-B7C1-C27792336473}" destId="{EC214863-B9A0-41A5-948B-2658EA500C3B}" srcOrd="0" destOrd="0" presId="urn:microsoft.com/office/officeart/2005/8/layout/hierarchy1"/>
    <dgm:cxn modelId="{09E3AE46-1F19-4617-A780-2EFDC26FD5EF}" type="presParOf" srcId="{BDBEB91F-9133-4F53-B7C1-C27792336473}" destId="{97FF4EA6-F2B4-4770-833D-87D9EB709234}" srcOrd="1" destOrd="0" presId="urn:microsoft.com/office/officeart/2005/8/layout/hierarchy1"/>
    <dgm:cxn modelId="{6665FCC5-D135-4678-B4FE-ED5C8CAE6B5E}" type="presParOf" srcId="{24433CE0-AA2D-481D-8499-8D652A1FDA16}" destId="{86DCF752-BF65-441C-97DD-66F00449FB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F263E5-E094-475E-9F99-7ECD3FFD8170}" type="doc">
      <dgm:prSet loTypeId="urn:microsoft.com/office/officeart/2005/8/layout/cycle1" loCatId="cycle" qsTypeId="urn:microsoft.com/office/officeart/2005/8/quickstyle/simple1" qsCatId="simple" csTypeId="urn:microsoft.com/office/officeart/2005/8/colors/accent1_2" csCatId="accent1"/>
      <dgm:spPr/>
    </dgm:pt>
    <dgm:pt modelId="{FBCF9EE0-F66A-47F6-8ACA-1968F58186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Plan</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94B78527-73AD-4481-AC7F-6417CFA6B3F2}" type="parTrans" cxnId="{ED80CEA3-29A5-4A4B-8768-0FE7E8DB59D9}">
      <dgm:prSet/>
      <dgm:spPr/>
      <dgm:t>
        <a:bodyPr/>
        <a:lstStyle/>
        <a:p>
          <a:endParaRPr lang="en-US"/>
        </a:p>
      </dgm:t>
    </dgm:pt>
    <dgm:pt modelId="{72D967D2-EAB4-4184-BC93-4D19455061B7}" type="sibTrans" cxnId="{ED80CEA3-29A5-4A4B-8768-0FE7E8DB59D9}">
      <dgm:prSet/>
      <dgm:spPr/>
      <dgm:t>
        <a:bodyPr/>
        <a:lstStyle/>
        <a:p>
          <a:endParaRPr lang="en-US"/>
        </a:p>
      </dgm:t>
    </dgm:pt>
    <dgm:pt modelId="{922EE5F6-FE77-46C3-8CA2-E491D72668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Do</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D48CD33D-8B19-4BA6-BB9D-3F8C94D779E8}" type="parTrans" cxnId="{BCB64AB4-D7C3-4EA2-8B9F-A04E981ED1F4}">
      <dgm:prSet/>
      <dgm:spPr/>
      <dgm:t>
        <a:bodyPr/>
        <a:lstStyle/>
        <a:p>
          <a:endParaRPr lang="en-US"/>
        </a:p>
      </dgm:t>
    </dgm:pt>
    <dgm:pt modelId="{32350E75-C02F-479B-961F-032A8DE30746}" type="sibTrans" cxnId="{BCB64AB4-D7C3-4EA2-8B9F-A04E981ED1F4}">
      <dgm:prSet/>
      <dgm:spPr/>
      <dgm:t>
        <a:bodyPr/>
        <a:lstStyle/>
        <a:p>
          <a:endParaRPr lang="en-US"/>
        </a:p>
      </dgm:t>
    </dgm:pt>
    <dgm:pt modelId="{09433501-222D-4EC5-BC6A-7359ACFAF9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Study</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4DCBB9C2-3D0C-4B1D-AC0C-434595351249}" type="parTrans" cxnId="{264ADAF9-F6EE-44F4-AA15-56B550AF8D9B}">
      <dgm:prSet/>
      <dgm:spPr/>
      <dgm:t>
        <a:bodyPr/>
        <a:lstStyle/>
        <a:p>
          <a:endParaRPr lang="en-US"/>
        </a:p>
      </dgm:t>
    </dgm:pt>
    <dgm:pt modelId="{AC9DE66C-AC11-4247-A5B0-4A2A7F94D1DF}" type="sibTrans" cxnId="{264ADAF9-F6EE-44F4-AA15-56B550AF8D9B}">
      <dgm:prSet/>
      <dgm:spPr/>
      <dgm:t>
        <a:bodyPr/>
        <a:lstStyle/>
        <a:p>
          <a:endParaRPr lang="en-US"/>
        </a:p>
      </dgm:t>
    </dgm:pt>
    <dgm:pt modelId="{1B0908AA-14F8-4993-AE5F-894CD47268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333399"/>
              </a:solidFill>
              <a:effectLst/>
              <a:latin typeface="Arial" charset="0"/>
              <a:cs typeface="Arial" charset="0"/>
            </a:rPr>
            <a:t>Act</a:t>
          </a:r>
          <a:endParaRPr kumimoji="0" lang="en-US" altLang="en-US" b="0" i="0" u="none" strike="noStrike" cap="none" normalizeH="0" baseline="0" dirty="0" smtClean="0">
            <a:ln>
              <a:noFill/>
            </a:ln>
            <a:solidFill>
              <a:schemeClr val="tx1"/>
            </a:solidFill>
            <a:effectLst/>
            <a:latin typeface="Arial" charset="0"/>
            <a:cs typeface="Arial" charset="0"/>
          </a:endParaRPr>
        </a:p>
      </dgm:t>
    </dgm:pt>
    <dgm:pt modelId="{5C044F6B-14FA-4FF3-ABA6-7C4015ECBC3C}" type="parTrans" cxnId="{7E6D2882-9741-44F5-8477-A38C23DBF6C7}">
      <dgm:prSet/>
      <dgm:spPr/>
      <dgm:t>
        <a:bodyPr/>
        <a:lstStyle/>
        <a:p>
          <a:endParaRPr lang="en-US"/>
        </a:p>
      </dgm:t>
    </dgm:pt>
    <dgm:pt modelId="{D2DF11B3-4117-4398-9FEE-1246A0698EED}" type="sibTrans" cxnId="{7E6D2882-9741-44F5-8477-A38C23DBF6C7}">
      <dgm:prSet/>
      <dgm:spPr/>
      <dgm:t>
        <a:bodyPr/>
        <a:lstStyle/>
        <a:p>
          <a:endParaRPr lang="en-US"/>
        </a:p>
      </dgm:t>
    </dgm:pt>
    <dgm:pt modelId="{DFB0F1A1-A686-417C-9933-54E4F21E4478}" type="pres">
      <dgm:prSet presAssocID="{F9F263E5-E094-475E-9F99-7ECD3FFD8170}" presName="cycle" presStyleCnt="0">
        <dgm:presLayoutVars>
          <dgm:dir/>
          <dgm:resizeHandles val="exact"/>
        </dgm:presLayoutVars>
      </dgm:prSet>
      <dgm:spPr/>
    </dgm:pt>
    <dgm:pt modelId="{A49737B7-027F-48DB-90E5-AB2317D3B8D5}" type="pres">
      <dgm:prSet presAssocID="{FBCF9EE0-F66A-47F6-8ACA-1968F581863B}" presName="dummy" presStyleCnt="0"/>
      <dgm:spPr/>
    </dgm:pt>
    <dgm:pt modelId="{30631DCC-22D3-4DAE-9703-7AB638CA2CA9}" type="pres">
      <dgm:prSet presAssocID="{FBCF9EE0-F66A-47F6-8ACA-1968F581863B}" presName="node" presStyleLbl="revTx" presStyleIdx="0" presStyleCnt="4">
        <dgm:presLayoutVars>
          <dgm:bulletEnabled val="1"/>
        </dgm:presLayoutVars>
      </dgm:prSet>
      <dgm:spPr/>
      <dgm:t>
        <a:bodyPr/>
        <a:lstStyle/>
        <a:p>
          <a:endParaRPr lang="en-US"/>
        </a:p>
      </dgm:t>
    </dgm:pt>
    <dgm:pt modelId="{A026E580-2B9E-4396-AF85-270845264CB1}" type="pres">
      <dgm:prSet presAssocID="{72D967D2-EAB4-4184-BC93-4D19455061B7}" presName="sibTrans" presStyleLbl="node1" presStyleIdx="0" presStyleCnt="4"/>
      <dgm:spPr/>
      <dgm:t>
        <a:bodyPr/>
        <a:lstStyle/>
        <a:p>
          <a:endParaRPr lang="en-US"/>
        </a:p>
      </dgm:t>
    </dgm:pt>
    <dgm:pt modelId="{94D6803C-B74F-40CE-95FA-CCF598025746}" type="pres">
      <dgm:prSet presAssocID="{922EE5F6-FE77-46C3-8CA2-E491D7266884}" presName="dummy" presStyleCnt="0"/>
      <dgm:spPr/>
    </dgm:pt>
    <dgm:pt modelId="{6BE994BD-43E5-4E91-BF89-7717879079EB}" type="pres">
      <dgm:prSet presAssocID="{922EE5F6-FE77-46C3-8CA2-E491D7266884}" presName="node" presStyleLbl="revTx" presStyleIdx="1" presStyleCnt="4">
        <dgm:presLayoutVars>
          <dgm:bulletEnabled val="1"/>
        </dgm:presLayoutVars>
      </dgm:prSet>
      <dgm:spPr/>
      <dgm:t>
        <a:bodyPr/>
        <a:lstStyle/>
        <a:p>
          <a:endParaRPr lang="en-US"/>
        </a:p>
      </dgm:t>
    </dgm:pt>
    <dgm:pt modelId="{FF321390-8C1F-4EB7-9893-0A24F7A2E491}" type="pres">
      <dgm:prSet presAssocID="{32350E75-C02F-479B-961F-032A8DE30746}" presName="sibTrans" presStyleLbl="node1" presStyleIdx="1" presStyleCnt="4"/>
      <dgm:spPr/>
      <dgm:t>
        <a:bodyPr/>
        <a:lstStyle/>
        <a:p>
          <a:endParaRPr lang="en-US"/>
        </a:p>
      </dgm:t>
    </dgm:pt>
    <dgm:pt modelId="{F91769DD-FA4D-475C-8D54-691541C9B70D}" type="pres">
      <dgm:prSet presAssocID="{09433501-222D-4EC5-BC6A-7359ACFAF99B}" presName="dummy" presStyleCnt="0"/>
      <dgm:spPr/>
    </dgm:pt>
    <dgm:pt modelId="{983CA9FE-649A-4200-BCDE-7F3ABB7B8AAA}" type="pres">
      <dgm:prSet presAssocID="{09433501-222D-4EC5-BC6A-7359ACFAF99B}" presName="node" presStyleLbl="revTx" presStyleIdx="2" presStyleCnt="4">
        <dgm:presLayoutVars>
          <dgm:bulletEnabled val="1"/>
        </dgm:presLayoutVars>
      </dgm:prSet>
      <dgm:spPr/>
      <dgm:t>
        <a:bodyPr/>
        <a:lstStyle/>
        <a:p>
          <a:endParaRPr lang="en-US"/>
        </a:p>
      </dgm:t>
    </dgm:pt>
    <dgm:pt modelId="{C93E599E-FBC7-4C84-A958-BBCADD094A45}" type="pres">
      <dgm:prSet presAssocID="{AC9DE66C-AC11-4247-A5B0-4A2A7F94D1DF}" presName="sibTrans" presStyleLbl="node1" presStyleIdx="2" presStyleCnt="4"/>
      <dgm:spPr/>
      <dgm:t>
        <a:bodyPr/>
        <a:lstStyle/>
        <a:p>
          <a:endParaRPr lang="en-US"/>
        </a:p>
      </dgm:t>
    </dgm:pt>
    <dgm:pt modelId="{F4BA9826-4DB3-4D4E-BCF6-3C0852265855}" type="pres">
      <dgm:prSet presAssocID="{1B0908AA-14F8-4993-AE5F-894CD472686A}" presName="dummy" presStyleCnt="0"/>
      <dgm:spPr/>
    </dgm:pt>
    <dgm:pt modelId="{C1D1DB5E-6DA0-43EC-B81D-1D9DA1DF8F87}" type="pres">
      <dgm:prSet presAssocID="{1B0908AA-14F8-4993-AE5F-894CD472686A}" presName="node" presStyleLbl="revTx" presStyleIdx="3" presStyleCnt="4">
        <dgm:presLayoutVars>
          <dgm:bulletEnabled val="1"/>
        </dgm:presLayoutVars>
      </dgm:prSet>
      <dgm:spPr/>
      <dgm:t>
        <a:bodyPr/>
        <a:lstStyle/>
        <a:p>
          <a:endParaRPr lang="en-US"/>
        </a:p>
      </dgm:t>
    </dgm:pt>
    <dgm:pt modelId="{531D1CA9-AEE1-4E4C-BD8B-590ADCE761C6}" type="pres">
      <dgm:prSet presAssocID="{D2DF11B3-4117-4398-9FEE-1246A0698EED}" presName="sibTrans" presStyleLbl="node1" presStyleIdx="3" presStyleCnt="4"/>
      <dgm:spPr/>
      <dgm:t>
        <a:bodyPr/>
        <a:lstStyle/>
        <a:p>
          <a:endParaRPr lang="en-US"/>
        </a:p>
      </dgm:t>
    </dgm:pt>
  </dgm:ptLst>
  <dgm:cxnLst>
    <dgm:cxn modelId="{264ADAF9-F6EE-44F4-AA15-56B550AF8D9B}" srcId="{F9F263E5-E094-475E-9F99-7ECD3FFD8170}" destId="{09433501-222D-4EC5-BC6A-7359ACFAF99B}" srcOrd="2" destOrd="0" parTransId="{4DCBB9C2-3D0C-4B1D-AC0C-434595351249}" sibTransId="{AC9DE66C-AC11-4247-A5B0-4A2A7F94D1DF}"/>
    <dgm:cxn modelId="{BCB64AB4-D7C3-4EA2-8B9F-A04E981ED1F4}" srcId="{F9F263E5-E094-475E-9F99-7ECD3FFD8170}" destId="{922EE5F6-FE77-46C3-8CA2-E491D7266884}" srcOrd="1" destOrd="0" parTransId="{D48CD33D-8B19-4BA6-BB9D-3F8C94D779E8}" sibTransId="{32350E75-C02F-479B-961F-032A8DE30746}"/>
    <dgm:cxn modelId="{5FEB101A-409B-4993-9955-2409DF48F3F2}" type="presOf" srcId="{32350E75-C02F-479B-961F-032A8DE30746}" destId="{FF321390-8C1F-4EB7-9893-0A24F7A2E491}" srcOrd="0" destOrd="0" presId="urn:microsoft.com/office/officeart/2005/8/layout/cycle1"/>
    <dgm:cxn modelId="{7E6D2882-9741-44F5-8477-A38C23DBF6C7}" srcId="{F9F263E5-E094-475E-9F99-7ECD3FFD8170}" destId="{1B0908AA-14F8-4993-AE5F-894CD472686A}" srcOrd="3" destOrd="0" parTransId="{5C044F6B-14FA-4FF3-ABA6-7C4015ECBC3C}" sibTransId="{D2DF11B3-4117-4398-9FEE-1246A0698EED}"/>
    <dgm:cxn modelId="{99039419-EBBD-4BC9-BE6E-405BAFB5DFC2}" type="presOf" srcId="{F9F263E5-E094-475E-9F99-7ECD3FFD8170}" destId="{DFB0F1A1-A686-417C-9933-54E4F21E4478}" srcOrd="0" destOrd="0" presId="urn:microsoft.com/office/officeart/2005/8/layout/cycle1"/>
    <dgm:cxn modelId="{46A0D679-497E-4BA9-959D-E166C3BB7633}" type="presOf" srcId="{D2DF11B3-4117-4398-9FEE-1246A0698EED}" destId="{531D1CA9-AEE1-4E4C-BD8B-590ADCE761C6}" srcOrd="0" destOrd="0" presId="urn:microsoft.com/office/officeart/2005/8/layout/cycle1"/>
    <dgm:cxn modelId="{0595DBBA-1B88-42CB-9A6C-3726191E5ABB}" type="presOf" srcId="{AC9DE66C-AC11-4247-A5B0-4A2A7F94D1DF}" destId="{C93E599E-FBC7-4C84-A958-BBCADD094A45}" srcOrd="0" destOrd="0" presId="urn:microsoft.com/office/officeart/2005/8/layout/cycle1"/>
    <dgm:cxn modelId="{58830B8E-D1DE-40BC-AE73-E3F6246D5145}" type="presOf" srcId="{1B0908AA-14F8-4993-AE5F-894CD472686A}" destId="{C1D1DB5E-6DA0-43EC-B81D-1D9DA1DF8F87}" srcOrd="0" destOrd="0" presId="urn:microsoft.com/office/officeart/2005/8/layout/cycle1"/>
    <dgm:cxn modelId="{733E2184-7462-4548-AEFC-DCCBC24C4734}" type="presOf" srcId="{FBCF9EE0-F66A-47F6-8ACA-1968F581863B}" destId="{30631DCC-22D3-4DAE-9703-7AB638CA2CA9}" srcOrd="0" destOrd="0" presId="urn:microsoft.com/office/officeart/2005/8/layout/cycle1"/>
    <dgm:cxn modelId="{8A36140E-DF58-4513-AA64-B090E500FE97}" type="presOf" srcId="{922EE5F6-FE77-46C3-8CA2-E491D7266884}" destId="{6BE994BD-43E5-4E91-BF89-7717879079EB}" srcOrd="0" destOrd="0" presId="urn:microsoft.com/office/officeart/2005/8/layout/cycle1"/>
    <dgm:cxn modelId="{A2ACA8E3-B295-4E65-900E-04DFA62EDCD0}" type="presOf" srcId="{09433501-222D-4EC5-BC6A-7359ACFAF99B}" destId="{983CA9FE-649A-4200-BCDE-7F3ABB7B8AAA}" srcOrd="0" destOrd="0" presId="urn:microsoft.com/office/officeart/2005/8/layout/cycle1"/>
    <dgm:cxn modelId="{E6F76E9A-657D-40D9-A3FB-2FED2FB358D1}" type="presOf" srcId="{72D967D2-EAB4-4184-BC93-4D19455061B7}" destId="{A026E580-2B9E-4396-AF85-270845264CB1}" srcOrd="0" destOrd="0" presId="urn:microsoft.com/office/officeart/2005/8/layout/cycle1"/>
    <dgm:cxn modelId="{ED80CEA3-29A5-4A4B-8768-0FE7E8DB59D9}" srcId="{F9F263E5-E094-475E-9F99-7ECD3FFD8170}" destId="{FBCF9EE0-F66A-47F6-8ACA-1968F581863B}" srcOrd="0" destOrd="0" parTransId="{94B78527-73AD-4481-AC7F-6417CFA6B3F2}" sibTransId="{72D967D2-EAB4-4184-BC93-4D19455061B7}"/>
    <dgm:cxn modelId="{FEA7EA56-47F4-41BF-8563-244BDC2F2B88}" type="presParOf" srcId="{DFB0F1A1-A686-417C-9933-54E4F21E4478}" destId="{A49737B7-027F-48DB-90E5-AB2317D3B8D5}" srcOrd="0" destOrd="0" presId="urn:microsoft.com/office/officeart/2005/8/layout/cycle1"/>
    <dgm:cxn modelId="{7901C86B-3DB7-41E6-A280-798B3B7A1047}" type="presParOf" srcId="{DFB0F1A1-A686-417C-9933-54E4F21E4478}" destId="{30631DCC-22D3-4DAE-9703-7AB638CA2CA9}" srcOrd="1" destOrd="0" presId="urn:microsoft.com/office/officeart/2005/8/layout/cycle1"/>
    <dgm:cxn modelId="{1D750EC8-84C1-425D-9542-B0B65A42F930}" type="presParOf" srcId="{DFB0F1A1-A686-417C-9933-54E4F21E4478}" destId="{A026E580-2B9E-4396-AF85-270845264CB1}" srcOrd="2" destOrd="0" presId="urn:microsoft.com/office/officeart/2005/8/layout/cycle1"/>
    <dgm:cxn modelId="{21D2F5D4-91B7-4A57-8D08-301180239FBD}" type="presParOf" srcId="{DFB0F1A1-A686-417C-9933-54E4F21E4478}" destId="{94D6803C-B74F-40CE-95FA-CCF598025746}" srcOrd="3" destOrd="0" presId="urn:microsoft.com/office/officeart/2005/8/layout/cycle1"/>
    <dgm:cxn modelId="{5C74C9D3-1CAD-4859-ADB0-5A4A020E4EEA}" type="presParOf" srcId="{DFB0F1A1-A686-417C-9933-54E4F21E4478}" destId="{6BE994BD-43E5-4E91-BF89-7717879079EB}" srcOrd="4" destOrd="0" presId="urn:microsoft.com/office/officeart/2005/8/layout/cycle1"/>
    <dgm:cxn modelId="{B66EF9CB-3D71-4E8F-889A-9D0C741C4687}" type="presParOf" srcId="{DFB0F1A1-A686-417C-9933-54E4F21E4478}" destId="{FF321390-8C1F-4EB7-9893-0A24F7A2E491}" srcOrd="5" destOrd="0" presId="urn:microsoft.com/office/officeart/2005/8/layout/cycle1"/>
    <dgm:cxn modelId="{4B819E07-CF96-4E6B-9966-8F87A6D6F73E}" type="presParOf" srcId="{DFB0F1A1-A686-417C-9933-54E4F21E4478}" destId="{F91769DD-FA4D-475C-8D54-691541C9B70D}" srcOrd="6" destOrd="0" presId="urn:microsoft.com/office/officeart/2005/8/layout/cycle1"/>
    <dgm:cxn modelId="{DF04E547-BEDE-4FBC-9991-FCFCC7ECB712}" type="presParOf" srcId="{DFB0F1A1-A686-417C-9933-54E4F21E4478}" destId="{983CA9FE-649A-4200-BCDE-7F3ABB7B8AAA}" srcOrd="7" destOrd="0" presId="urn:microsoft.com/office/officeart/2005/8/layout/cycle1"/>
    <dgm:cxn modelId="{42AC6531-4167-43F0-AEB0-BEBED3AAC699}" type="presParOf" srcId="{DFB0F1A1-A686-417C-9933-54E4F21E4478}" destId="{C93E599E-FBC7-4C84-A958-BBCADD094A45}" srcOrd="8" destOrd="0" presId="urn:microsoft.com/office/officeart/2005/8/layout/cycle1"/>
    <dgm:cxn modelId="{6F330313-713B-420C-8EBD-8BCCE886A25C}" type="presParOf" srcId="{DFB0F1A1-A686-417C-9933-54E4F21E4478}" destId="{F4BA9826-4DB3-4D4E-BCF6-3C0852265855}" srcOrd="9" destOrd="0" presId="urn:microsoft.com/office/officeart/2005/8/layout/cycle1"/>
    <dgm:cxn modelId="{9ADDC767-107D-4A8C-895A-06D3230B5794}" type="presParOf" srcId="{DFB0F1A1-A686-417C-9933-54E4F21E4478}" destId="{C1D1DB5E-6DA0-43EC-B81D-1D9DA1DF8F87}" srcOrd="10" destOrd="0" presId="urn:microsoft.com/office/officeart/2005/8/layout/cycle1"/>
    <dgm:cxn modelId="{B35F8E4F-C602-4902-8ABF-6FE4E640855E}" type="presParOf" srcId="{DFB0F1A1-A686-417C-9933-54E4F21E4478}" destId="{531D1CA9-AEE1-4E4C-BD8B-590ADCE761C6}"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EBC0C-BA2B-4F03-AE08-B53BF53C3734}">
      <dsp:nvSpPr>
        <dsp:cNvPr id="0" name=""/>
        <dsp:cNvSpPr/>
      </dsp:nvSpPr>
      <dsp:spPr>
        <a:xfrm>
          <a:off x="900320" y="302"/>
          <a:ext cx="2218212" cy="13309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Light" panose="020F0302020204030204" pitchFamily="34" charset="0"/>
              <a:ea typeface="+mn-ea"/>
              <a:cs typeface="Calibri Light" panose="020F0302020204030204" pitchFamily="34" charset="0"/>
            </a:rPr>
            <a:t>We can’t recruit the personnel we need</a:t>
          </a:r>
          <a:endParaRPr lang="en-US" sz="2000" kern="1200" dirty="0">
            <a:latin typeface="Calibri Light" panose="020F0302020204030204" pitchFamily="34" charset="0"/>
            <a:cs typeface="Calibri Light" panose="020F0302020204030204" pitchFamily="34" charset="0"/>
          </a:endParaRPr>
        </a:p>
      </dsp:txBody>
      <dsp:txXfrm>
        <a:off x="900320" y="302"/>
        <a:ext cx="2218212" cy="1330927"/>
      </dsp:txXfrm>
    </dsp:sp>
    <dsp:sp modelId="{DAC806F2-4524-49E9-9CD5-94A655F1E5CE}">
      <dsp:nvSpPr>
        <dsp:cNvPr id="0" name=""/>
        <dsp:cNvSpPr/>
      </dsp:nvSpPr>
      <dsp:spPr>
        <a:xfrm>
          <a:off x="3340355" y="302"/>
          <a:ext cx="2218212" cy="1330927"/>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Light" panose="020F0302020204030204" pitchFamily="34" charset="0"/>
              <a:ea typeface="+mn-ea"/>
              <a:cs typeface="Calibri Light" panose="020F0302020204030204" pitchFamily="34" charset="0"/>
            </a:rPr>
            <a:t>Only practitioners are reimbursed</a:t>
          </a:r>
          <a:endParaRPr lang="en-US" sz="2000" kern="1200" dirty="0">
            <a:latin typeface="Calibri Light" panose="020F0302020204030204" pitchFamily="34" charset="0"/>
            <a:cs typeface="Calibri Light" panose="020F0302020204030204" pitchFamily="34" charset="0"/>
          </a:endParaRPr>
        </a:p>
      </dsp:txBody>
      <dsp:txXfrm>
        <a:off x="3340355" y="302"/>
        <a:ext cx="2218212" cy="1330927"/>
      </dsp:txXfrm>
    </dsp:sp>
    <dsp:sp modelId="{5FAE291D-E834-46EC-B44A-F775D2F33470}">
      <dsp:nvSpPr>
        <dsp:cNvPr id="0" name=""/>
        <dsp:cNvSpPr/>
      </dsp:nvSpPr>
      <dsp:spPr>
        <a:xfrm>
          <a:off x="5780389" y="302"/>
          <a:ext cx="2218212" cy="1330927"/>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Light" panose="020F0302020204030204" pitchFamily="34" charset="0"/>
              <a:ea typeface="+mn-ea"/>
              <a:cs typeface="Calibri Light" panose="020F0302020204030204" pitchFamily="34" charset="0"/>
            </a:rPr>
            <a:t>Who knows when the alternative payment model will actually arrive</a:t>
          </a:r>
          <a:endParaRPr lang="en-US" sz="2000" kern="1200" dirty="0">
            <a:latin typeface="Calibri Light" panose="020F0302020204030204" pitchFamily="34" charset="0"/>
            <a:cs typeface="Calibri Light" panose="020F0302020204030204" pitchFamily="34" charset="0"/>
          </a:endParaRPr>
        </a:p>
      </dsp:txBody>
      <dsp:txXfrm>
        <a:off x="5780389" y="302"/>
        <a:ext cx="2218212" cy="1330927"/>
      </dsp:txXfrm>
    </dsp:sp>
    <dsp:sp modelId="{EC9B32EB-812D-4164-9749-633A91145434}">
      <dsp:nvSpPr>
        <dsp:cNvPr id="0" name=""/>
        <dsp:cNvSpPr/>
      </dsp:nvSpPr>
      <dsp:spPr>
        <a:xfrm>
          <a:off x="900320" y="1553051"/>
          <a:ext cx="2218212" cy="1330927"/>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Light" panose="020F0302020204030204" pitchFamily="34" charset="0"/>
              <a:ea typeface="+mn-ea"/>
              <a:cs typeface="Calibri Light" panose="020F0302020204030204" pitchFamily="34" charset="0"/>
            </a:rPr>
            <a:t>No time to train and mentor staff in their enhanced roles</a:t>
          </a:r>
          <a:endParaRPr lang="en-US" sz="2000" kern="1200" dirty="0">
            <a:latin typeface="Calibri Light" panose="020F0302020204030204" pitchFamily="34" charset="0"/>
            <a:cs typeface="Calibri Light" panose="020F0302020204030204" pitchFamily="34" charset="0"/>
          </a:endParaRPr>
        </a:p>
      </dsp:txBody>
      <dsp:txXfrm>
        <a:off x="900320" y="1553051"/>
        <a:ext cx="2218212" cy="1330927"/>
      </dsp:txXfrm>
    </dsp:sp>
    <dsp:sp modelId="{23D72F93-6D65-4306-B3D0-86DE3AAEEF92}">
      <dsp:nvSpPr>
        <dsp:cNvPr id="0" name=""/>
        <dsp:cNvSpPr/>
      </dsp:nvSpPr>
      <dsp:spPr>
        <a:xfrm>
          <a:off x="3340355" y="1553051"/>
          <a:ext cx="2218212" cy="1330927"/>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Light" panose="020F0302020204030204" pitchFamily="34" charset="0"/>
              <a:ea typeface="+mn-ea"/>
              <a:cs typeface="Calibri Light" panose="020F0302020204030204" pitchFamily="34" charset="0"/>
            </a:rPr>
            <a:t>Scope of practice laws</a:t>
          </a:r>
          <a:endParaRPr lang="en-US" sz="2000" kern="1200" dirty="0">
            <a:latin typeface="Calibri Light" panose="020F0302020204030204" pitchFamily="34" charset="0"/>
            <a:cs typeface="Calibri Light" panose="020F0302020204030204" pitchFamily="34" charset="0"/>
          </a:endParaRPr>
        </a:p>
      </dsp:txBody>
      <dsp:txXfrm>
        <a:off x="3340355" y="1553051"/>
        <a:ext cx="2218212" cy="1330927"/>
      </dsp:txXfrm>
    </dsp:sp>
    <dsp:sp modelId="{F8711A12-CBC4-483D-A93B-9801AD65DD10}">
      <dsp:nvSpPr>
        <dsp:cNvPr id="0" name=""/>
        <dsp:cNvSpPr/>
      </dsp:nvSpPr>
      <dsp:spPr>
        <a:xfrm>
          <a:off x="5780389" y="1553051"/>
          <a:ext cx="2218212" cy="133092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latin typeface="Calibri Light" panose="020F0302020204030204" pitchFamily="34" charset="0"/>
              <a:ea typeface="+mn-ea"/>
              <a:cs typeface="Calibri Light" panose="020F0302020204030204" pitchFamily="34" charset="0"/>
            </a:rPr>
            <a:t>Will patients accept their care?</a:t>
          </a:r>
          <a:endParaRPr lang="en-US" sz="2000" kern="1200" dirty="0">
            <a:latin typeface="Calibri Light" panose="020F0302020204030204" pitchFamily="34" charset="0"/>
            <a:cs typeface="Calibri Light" panose="020F0302020204030204" pitchFamily="34" charset="0"/>
          </a:endParaRPr>
        </a:p>
      </dsp:txBody>
      <dsp:txXfrm>
        <a:off x="5780389" y="1553051"/>
        <a:ext cx="2218212" cy="1330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E6CB0-0FCF-49C7-B1B3-8DA9E122CC0B}">
      <dsp:nvSpPr>
        <dsp:cNvPr id="0" name=""/>
        <dsp:cNvSpPr/>
      </dsp:nvSpPr>
      <dsp:spPr>
        <a:xfrm>
          <a:off x="1689986" y="528434"/>
          <a:ext cx="4551680" cy="4551680"/>
        </a:xfrm>
        <a:prstGeom prst="pie">
          <a:avLst>
            <a:gd name="adj1" fmla="val 162000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mj-lt"/>
            </a:rPr>
            <a:t>Cost</a:t>
          </a:r>
        </a:p>
      </dsp:txBody>
      <dsp:txXfrm>
        <a:off x="4017845" y="1370495"/>
        <a:ext cx="1679786" cy="1354666"/>
      </dsp:txXfrm>
    </dsp:sp>
    <dsp:sp modelId="{9D545BD8-C58A-4080-88E1-E37D6716573E}">
      <dsp:nvSpPr>
        <dsp:cNvPr id="0" name=""/>
        <dsp:cNvSpPr/>
      </dsp:nvSpPr>
      <dsp:spPr>
        <a:xfrm>
          <a:off x="1692249" y="529403"/>
          <a:ext cx="4551680" cy="4551680"/>
        </a:xfrm>
        <a:prstGeom prst="pie">
          <a:avLst>
            <a:gd name="adj1" fmla="val 0"/>
            <a:gd name="adj2" fmla="val 54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mj-lt"/>
            </a:rPr>
            <a:t>Quality/Safety</a:t>
          </a:r>
        </a:p>
      </dsp:txBody>
      <dsp:txXfrm>
        <a:off x="4049369" y="2886523"/>
        <a:ext cx="1679786" cy="1354666"/>
      </dsp:txXfrm>
    </dsp:sp>
    <dsp:sp modelId="{BA16247A-0EE1-43C0-A73A-AA4CF5FE2438}">
      <dsp:nvSpPr>
        <dsp:cNvPr id="0" name=""/>
        <dsp:cNvSpPr/>
      </dsp:nvSpPr>
      <dsp:spPr>
        <a:xfrm>
          <a:off x="1692249" y="529403"/>
          <a:ext cx="4551680" cy="4551680"/>
        </a:xfrm>
        <a:prstGeom prst="pie">
          <a:avLst>
            <a:gd name="adj1" fmla="val 5400000"/>
            <a:gd name="adj2" fmla="val 108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mj-lt"/>
            </a:rPr>
            <a:t>Patient experience</a:t>
          </a:r>
        </a:p>
      </dsp:txBody>
      <dsp:txXfrm>
        <a:off x="2207022" y="2886523"/>
        <a:ext cx="1679786" cy="1354666"/>
      </dsp:txXfrm>
    </dsp:sp>
    <dsp:sp modelId="{47ED4C6B-248E-472C-9801-5A4DF437C196}">
      <dsp:nvSpPr>
        <dsp:cNvPr id="0" name=""/>
        <dsp:cNvSpPr/>
      </dsp:nvSpPr>
      <dsp:spPr>
        <a:xfrm>
          <a:off x="1692249" y="529403"/>
          <a:ext cx="4551680" cy="4551680"/>
        </a:xfrm>
        <a:prstGeom prst="pie">
          <a:avLst>
            <a:gd name="adj1" fmla="val 108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mj-lt"/>
            </a:rPr>
            <a:t>Work experience</a:t>
          </a:r>
        </a:p>
      </dsp:txBody>
      <dsp:txXfrm>
        <a:off x="2207022" y="1369297"/>
        <a:ext cx="1679786"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16D7C-29A7-4087-A28B-82DF4432B129}">
      <dsp:nvSpPr>
        <dsp:cNvPr id="0" name=""/>
        <dsp:cNvSpPr/>
      </dsp:nvSpPr>
      <dsp:spPr>
        <a:xfrm>
          <a:off x="746900" y="402699"/>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E611F-CA19-4858-AFC3-A3D5E4045232}">
      <dsp:nvSpPr>
        <dsp:cNvPr id="0" name=""/>
        <dsp:cNvSpPr/>
      </dsp:nvSpPr>
      <dsp:spPr>
        <a:xfrm>
          <a:off x="1185650" y="841449"/>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342B63-5E9A-4130-80F1-3E94C7A18BDC}">
      <dsp:nvSpPr>
        <dsp:cNvPr id="0" name=""/>
        <dsp:cNvSpPr/>
      </dsp:nvSpPr>
      <dsp:spPr>
        <a:xfrm>
          <a:off x="88775" y="310269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Program Focus &amp; Overview	</a:t>
          </a:r>
        </a:p>
      </dsp:txBody>
      <dsp:txXfrm>
        <a:off x="88775" y="3102699"/>
        <a:ext cx="3375000" cy="720000"/>
      </dsp:txXfrm>
    </dsp:sp>
    <dsp:sp modelId="{0BF005B5-032A-4518-BA16-0F3295522916}">
      <dsp:nvSpPr>
        <dsp:cNvPr id="0" name=""/>
        <dsp:cNvSpPr/>
      </dsp:nvSpPr>
      <dsp:spPr>
        <a:xfrm>
          <a:off x="4712525" y="402699"/>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52152-988F-4243-9301-24D994BE729D}">
      <dsp:nvSpPr>
        <dsp:cNvPr id="0" name=""/>
        <dsp:cNvSpPr/>
      </dsp:nvSpPr>
      <dsp:spPr>
        <a:xfrm>
          <a:off x="5151275" y="841449"/>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C5428-DFE9-4692-807B-455FB12CA5A7}">
      <dsp:nvSpPr>
        <dsp:cNvPr id="0" name=""/>
        <dsp:cNvSpPr/>
      </dsp:nvSpPr>
      <dsp:spPr>
        <a:xfrm>
          <a:off x="4054400" y="310269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Successes</a:t>
          </a:r>
        </a:p>
      </dsp:txBody>
      <dsp:txXfrm>
        <a:off x="4054400" y="3102699"/>
        <a:ext cx="3375000" cy="720000"/>
      </dsp:txXfrm>
    </dsp:sp>
    <dsp:sp modelId="{59E4F1DD-A566-47B6-8019-35E38B1C36F4}">
      <dsp:nvSpPr>
        <dsp:cNvPr id="0" name=""/>
        <dsp:cNvSpPr/>
      </dsp:nvSpPr>
      <dsp:spPr>
        <a:xfrm>
          <a:off x="8678150" y="402699"/>
          <a:ext cx="2058750" cy="20587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25903-6BE6-444D-A31E-98FDD3A37ACE}">
      <dsp:nvSpPr>
        <dsp:cNvPr id="0" name=""/>
        <dsp:cNvSpPr/>
      </dsp:nvSpPr>
      <dsp:spPr>
        <a:xfrm>
          <a:off x="9116900" y="841449"/>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54122D-30BE-4971-AB2B-707545BA3C95}">
      <dsp:nvSpPr>
        <dsp:cNvPr id="0" name=""/>
        <dsp:cNvSpPr/>
      </dsp:nvSpPr>
      <dsp:spPr>
        <a:xfrm>
          <a:off x="8020025" y="310269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en-US" sz="2700" kern="1200"/>
            <a:t>Challenges</a:t>
          </a:r>
        </a:p>
      </dsp:txBody>
      <dsp:txXfrm>
        <a:off x="8020025" y="3102699"/>
        <a:ext cx="337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2DAEC-73ED-4BFC-A48F-A2BED531D0C5}">
      <dsp:nvSpPr>
        <dsp:cNvPr id="0" name=""/>
        <dsp:cNvSpPr/>
      </dsp:nvSpPr>
      <dsp:spPr>
        <a:xfrm>
          <a:off x="0" y="515"/>
          <a:ext cx="11483800" cy="12069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D17B5-64FA-47CD-B709-DE4C2CA85948}">
      <dsp:nvSpPr>
        <dsp:cNvPr id="0" name=""/>
        <dsp:cNvSpPr/>
      </dsp:nvSpPr>
      <dsp:spPr>
        <a:xfrm>
          <a:off x="365106" y="272082"/>
          <a:ext cx="663829" cy="6638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0F331-D6AD-4704-AE2A-8AF5040A83FA}">
      <dsp:nvSpPr>
        <dsp:cNvPr id="0" name=""/>
        <dsp:cNvSpPr/>
      </dsp:nvSpPr>
      <dsp:spPr>
        <a:xfrm>
          <a:off x="1394041" y="515"/>
          <a:ext cx="10089758" cy="120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37" tIns="127737" rIns="127737" bIns="127737" numCol="1" spcCol="1270" anchor="ctr" anchorCtr="0">
          <a:noAutofit/>
        </a:bodyPr>
        <a:lstStyle/>
        <a:p>
          <a:pPr lvl="0" algn="l" defTabSz="977900">
            <a:lnSpc>
              <a:spcPct val="100000"/>
            </a:lnSpc>
            <a:spcBef>
              <a:spcPct val="0"/>
            </a:spcBef>
            <a:spcAft>
              <a:spcPct val="35000"/>
            </a:spcAft>
          </a:pPr>
          <a:r>
            <a:rPr lang="en-US" sz="2200" kern="1200"/>
            <a:t>Durham Senior Health Center: serving patients 60 and older at our Heart of the City location. </a:t>
          </a:r>
        </a:p>
      </dsp:txBody>
      <dsp:txXfrm>
        <a:off x="1394041" y="515"/>
        <a:ext cx="10089758" cy="1206962"/>
      </dsp:txXfrm>
    </dsp:sp>
    <dsp:sp modelId="{7411C038-2967-49DE-ABF5-48B89D467472}">
      <dsp:nvSpPr>
        <dsp:cNvPr id="0" name=""/>
        <dsp:cNvSpPr/>
      </dsp:nvSpPr>
      <dsp:spPr>
        <a:xfrm>
          <a:off x="0" y="1509218"/>
          <a:ext cx="11483800" cy="12069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6971E-3593-4808-857B-4305CE1E632E}">
      <dsp:nvSpPr>
        <dsp:cNvPr id="0" name=""/>
        <dsp:cNvSpPr/>
      </dsp:nvSpPr>
      <dsp:spPr>
        <a:xfrm>
          <a:off x="365106" y="1780784"/>
          <a:ext cx="663829" cy="6638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F986F-904A-4442-A95C-D2D739428900}">
      <dsp:nvSpPr>
        <dsp:cNvPr id="0" name=""/>
        <dsp:cNvSpPr/>
      </dsp:nvSpPr>
      <dsp:spPr>
        <a:xfrm>
          <a:off x="1394041" y="1509218"/>
          <a:ext cx="10089758" cy="120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37" tIns="127737" rIns="127737" bIns="127737" numCol="1" spcCol="1270" anchor="ctr" anchorCtr="0">
          <a:noAutofit/>
        </a:bodyPr>
        <a:lstStyle/>
        <a:p>
          <a:pPr lvl="0" algn="l" defTabSz="977900">
            <a:lnSpc>
              <a:spcPct val="100000"/>
            </a:lnSpc>
            <a:spcBef>
              <a:spcPct val="0"/>
            </a:spcBef>
            <a:spcAft>
              <a:spcPct val="35000"/>
            </a:spcAft>
          </a:pPr>
          <a:r>
            <a:rPr lang="en-US" sz="2200" kern="1200"/>
            <a:t>Extended team composition: 2 team co-coaches, Site Manager, RN Supervisor, MA, 2 RN Care Managers, BHC, CHW, Pharmacy, Provider, Quality Specialist</a:t>
          </a:r>
        </a:p>
      </dsp:txBody>
      <dsp:txXfrm>
        <a:off x="1394041" y="1509218"/>
        <a:ext cx="10089758" cy="1206962"/>
      </dsp:txXfrm>
    </dsp:sp>
    <dsp:sp modelId="{4169BA1A-E917-44A1-9A09-6DFB4C7F2BBC}">
      <dsp:nvSpPr>
        <dsp:cNvPr id="0" name=""/>
        <dsp:cNvSpPr/>
      </dsp:nvSpPr>
      <dsp:spPr>
        <a:xfrm>
          <a:off x="0" y="3017921"/>
          <a:ext cx="11483800" cy="12069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1A61D-6791-44A4-8755-1328081E50CE}">
      <dsp:nvSpPr>
        <dsp:cNvPr id="0" name=""/>
        <dsp:cNvSpPr/>
      </dsp:nvSpPr>
      <dsp:spPr>
        <a:xfrm>
          <a:off x="365106" y="3289487"/>
          <a:ext cx="663829" cy="6638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D5B69E-90CD-4423-B1A6-38C870117259}">
      <dsp:nvSpPr>
        <dsp:cNvPr id="0" name=""/>
        <dsp:cNvSpPr/>
      </dsp:nvSpPr>
      <dsp:spPr>
        <a:xfrm>
          <a:off x="1394041" y="3017921"/>
          <a:ext cx="5167710" cy="120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37" tIns="127737" rIns="127737" bIns="127737" numCol="1" spcCol="1270" anchor="ctr" anchorCtr="0">
          <a:noAutofit/>
        </a:bodyPr>
        <a:lstStyle/>
        <a:p>
          <a:pPr lvl="0" algn="l" defTabSz="977900">
            <a:lnSpc>
              <a:spcPct val="100000"/>
            </a:lnSpc>
            <a:spcBef>
              <a:spcPct val="0"/>
            </a:spcBef>
            <a:spcAft>
              <a:spcPct val="35000"/>
            </a:spcAft>
          </a:pPr>
          <a:r>
            <a:rPr lang="en-US" sz="2200" kern="1200"/>
            <a:t>Quality Improvement Focus: Colorectal Cancer Screenings</a:t>
          </a:r>
        </a:p>
      </dsp:txBody>
      <dsp:txXfrm>
        <a:off x="1394041" y="3017921"/>
        <a:ext cx="5167710" cy="1206962"/>
      </dsp:txXfrm>
    </dsp:sp>
    <dsp:sp modelId="{596C6FE6-1124-4DBB-8858-13AF27E7C79F}">
      <dsp:nvSpPr>
        <dsp:cNvPr id="0" name=""/>
        <dsp:cNvSpPr/>
      </dsp:nvSpPr>
      <dsp:spPr>
        <a:xfrm>
          <a:off x="6561751" y="3017921"/>
          <a:ext cx="4922048" cy="1206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37" tIns="127737" rIns="127737" bIns="127737" numCol="1" spcCol="1270" anchor="ctr" anchorCtr="0">
          <a:noAutofit/>
        </a:bodyPr>
        <a:lstStyle/>
        <a:p>
          <a:pPr lvl="0" algn="l" defTabSz="755650">
            <a:lnSpc>
              <a:spcPct val="100000"/>
            </a:lnSpc>
            <a:spcBef>
              <a:spcPct val="0"/>
            </a:spcBef>
            <a:spcAft>
              <a:spcPct val="35000"/>
            </a:spcAft>
          </a:pPr>
          <a:r>
            <a:rPr lang="en-US" sz="1700" kern="1200"/>
            <a:t>Current completion rate: 57%</a:t>
          </a:r>
        </a:p>
        <a:p>
          <a:pPr lvl="0" algn="l" defTabSz="755650">
            <a:lnSpc>
              <a:spcPct val="100000"/>
            </a:lnSpc>
            <a:spcBef>
              <a:spcPct val="0"/>
            </a:spcBef>
            <a:spcAft>
              <a:spcPct val="35000"/>
            </a:spcAft>
          </a:pPr>
          <a:r>
            <a:rPr lang="en-US" sz="1700" kern="1200"/>
            <a:t>Organizational goal: 71%</a:t>
          </a:r>
        </a:p>
      </dsp:txBody>
      <dsp:txXfrm>
        <a:off x="6561751" y="3017921"/>
        <a:ext cx="4922048" cy="1206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6D16D-E121-4B28-B993-CC2B9BA587BE}">
      <dsp:nvSpPr>
        <dsp:cNvPr id="0" name=""/>
        <dsp:cNvSpPr/>
      </dsp:nvSpPr>
      <dsp:spPr>
        <a:xfrm>
          <a:off x="0" y="668403"/>
          <a:ext cx="2621837" cy="15731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Consistent participation and buy-in from extended team members</a:t>
          </a:r>
        </a:p>
      </dsp:txBody>
      <dsp:txXfrm>
        <a:off x="0" y="668403"/>
        <a:ext cx="2621837" cy="1573102"/>
      </dsp:txXfrm>
    </dsp:sp>
    <dsp:sp modelId="{FAF56B48-88A3-46B3-9D75-7045809F1A23}">
      <dsp:nvSpPr>
        <dsp:cNvPr id="0" name=""/>
        <dsp:cNvSpPr/>
      </dsp:nvSpPr>
      <dsp:spPr>
        <a:xfrm>
          <a:off x="2884020" y="668403"/>
          <a:ext cx="2621837" cy="15731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Successfully achieved consensus on quality focus measure </a:t>
          </a:r>
        </a:p>
      </dsp:txBody>
      <dsp:txXfrm>
        <a:off x="2884020" y="668403"/>
        <a:ext cx="2621837" cy="1573102"/>
      </dsp:txXfrm>
    </dsp:sp>
    <dsp:sp modelId="{5D4B6EF9-0117-4A65-A589-0AAF691658BB}">
      <dsp:nvSpPr>
        <dsp:cNvPr id="0" name=""/>
        <dsp:cNvSpPr/>
      </dsp:nvSpPr>
      <dsp:spPr>
        <a:xfrm>
          <a:off x="5768041" y="668403"/>
          <a:ext cx="2621837" cy="15731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Began process mapping which led to collaborative round table discussion generating questions that team will answer together </a:t>
          </a:r>
        </a:p>
      </dsp:txBody>
      <dsp:txXfrm>
        <a:off x="5768041" y="668403"/>
        <a:ext cx="2621837" cy="1573102"/>
      </dsp:txXfrm>
    </dsp:sp>
    <dsp:sp modelId="{27B7847B-1779-492A-8F44-854A0D66EB48}">
      <dsp:nvSpPr>
        <dsp:cNvPr id="0" name=""/>
        <dsp:cNvSpPr/>
      </dsp:nvSpPr>
      <dsp:spPr>
        <a:xfrm>
          <a:off x="1442010" y="2503689"/>
          <a:ext cx="2621837" cy="15731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Role Assessment Tool has identified duplication in work and allowed team to visualize inefficiencies</a:t>
          </a:r>
        </a:p>
      </dsp:txBody>
      <dsp:txXfrm>
        <a:off x="1442010" y="2503689"/>
        <a:ext cx="2621837" cy="1573102"/>
      </dsp:txXfrm>
    </dsp:sp>
    <dsp:sp modelId="{8E0A5B3C-E0EC-4987-905A-D3F1186D436A}">
      <dsp:nvSpPr>
        <dsp:cNvPr id="0" name=""/>
        <dsp:cNvSpPr/>
      </dsp:nvSpPr>
      <dsp:spPr>
        <a:xfrm>
          <a:off x="4326031" y="2503689"/>
          <a:ext cx="2621837" cy="157310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Allowed staff across service lines the opportunity to get to know one another building stronger relationships organizationally. </a:t>
          </a:r>
        </a:p>
      </dsp:txBody>
      <dsp:txXfrm>
        <a:off x="4326031" y="2503689"/>
        <a:ext cx="2621837" cy="15731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5175-DE75-4F58-97B9-0C9FDE98EEA2}">
      <dsp:nvSpPr>
        <dsp:cNvPr id="0" name=""/>
        <dsp:cNvSpPr/>
      </dsp:nvSpPr>
      <dsp:spPr>
        <a:xfrm>
          <a:off x="135260" y="1294671"/>
          <a:ext cx="2631521" cy="16710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CDF2D58-532B-4582-B737-DF1F791D9314}">
      <dsp:nvSpPr>
        <dsp:cNvPr id="0" name=""/>
        <dsp:cNvSpPr/>
      </dsp:nvSpPr>
      <dsp:spPr>
        <a:xfrm>
          <a:off x="427651" y="1572443"/>
          <a:ext cx="2631521" cy="1671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Initially difficult to identify key staff to drive the learning collaborative forward</a:t>
          </a:r>
        </a:p>
      </dsp:txBody>
      <dsp:txXfrm>
        <a:off x="476593" y="1621385"/>
        <a:ext cx="2533637" cy="1573132"/>
      </dsp:txXfrm>
    </dsp:sp>
    <dsp:sp modelId="{5ABEF8B5-4B81-4F48-A77F-2787F94DF367}">
      <dsp:nvSpPr>
        <dsp:cNvPr id="0" name=""/>
        <dsp:cNvSpPr/>
      </dsp:nvSpPr>
      <dsp:spPr>
        <a:xfrm>
          <a:off x="3301407" y="1294671"/>
          <a:ext cx="2631521" cy="16710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A2B11FD-910E-4D18-9B03-EA299AB5F40F}">
      <dsp:nvSpPr>
        <dsp:cNvPr id="0" name=""/>
        <dsp:cNvSpPr/>
      </dsp:nvSpPr>
      <dsp:spPr>
        <a:xfrm>
          <a:off x="3593798" y="1572443"/>
          <a:ext cx="2631521" cy="1671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Lack of understanding from some team members about their role in the QI project specifically surrounding colorectal cancer screening. </a:t>
          </a:r>
        </a:p>
      </dsp:txBody>
      <dsp:txXfrm>
        <a:off x="3642740" y="1621385"/>
        <a:ext cx="2533637" cy="1573132"/>
      </dsp:txXfrm>
    </dsp:sp>
    <dsp:sp modelId="{EC214863-B9A0-41A5-948B-2658EA500C3B}">
      <dsp:nvSpPr>
        <dsp:cNvPr id="0" name=""/>
        <dsp:cNvSpPr/>
      </dsp:nvSpPr>
      <dsp:spPr>
        <a:xfrm>
          <a:off x="6405924" y="1294671"/>
          <a:ext cx="2631521" cy="167101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7FF4EA6-F2B4-4770-833D-87D9EB709234}">
      <dsp:nvSpPr>
        <dsp:cNvPr id="0" name=""/>
        <dsp:cNvSpPr/>
      </dsp:nvSpPr>
      <dsp:spPr>
        <a:xfrm>
          <a:off x="6698315" y="1572443"/>
          <a:ext cx="2631521" cy="16710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Time commitment is significant</a:t>
          </a:r>
        </a:p>
      </dsp:txBody>
      <dsp:txXfrm>
        <a:off x="6747257" y="1621385"/>
        <a:ext cx="2533637" cy="1573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31DCC-22D3-4DAE-9703-7AB638CA2CA9}">
      <dsp:nvSpPr>
        <dsp:cNvPr id="0" name=""/>
        <dsp:cNvSpPr/>
      </dsp:nvSpPr>
      <dsp:spPr>
        <a:xfrm>
          <a:off x="2898710" y="119427"/>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Plan</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2898710" y="119427"/>
        <a:ext cx="1645190" cy="1645190"/>
      </dsp:txXfrm>
    </dsp:sp>
    <dsp:sp modelId="{A026E580-2B9E-4396-AF85-270845264CB1}">
      <dsp:nvSpPr>
        <dsp:cNvPr id="0" name=""/>
        <dsp:cNvSpPr/>
      </dsp:nvSpPr>
      <dsp:spPr>
        <a:xfrm>
          <a:off x="-384" y="15565"/>
          <a:ext cx="4648148" cy="4648148"/>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994BD-43E5-4E91-BF89-7717879079EB}">
      <dsp:nvSpPr>
        <dsp:cNvPr id="0" name=""/>
        <dsp:cNvSpPr/>
      </dsp:nvSpPr>
      <dsp:spPr>
        <a:xfrm>
          <a:off x="2898710" y="2914660"/>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Do</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2898710" y="2914660"/>
        <a:ext cx="1645190" cy="1645190"/>
      </dsp:txXfrm>
    </dsp:sp>
    <dsp:sp modelId="{FF321390-8C1F-4EB7-9893-0A24F7A2E491}">
      <dsp:nvSpPr>
        <dsp:cNvPr id="0" name=""/>
        <dsp:cNvSpPr/>
      </dsp:nvSpPr>
      <dsp:spPr>
        <a:xfrm>
          <a:off x="-384" y="15565"/>
          <a:ext cx="4648148" cy="4648148"/>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CA9FE-649A-4200-BCDE-7F3ABB7B8AAA}">
      <dsp:nvSpPr>
        <dsp:cNvPr id="0" name=""/>
        <dsp:cNvSpPr/>
      </dsp:nvSpPr>
      <dsp:spPr>
        <a:xfrm>
          <a:off x="103478" y="2914660"/>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Check/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Study</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103478" y="2914660"/>
        <a:ext cx="1645190" cy="1645190"/>
      </dsp:txXfrm>
    </dsp:sp>
    <dsp:sp modelId="{C93E599E-FBC7-4C84-A958-BBCADD094A45}">
      <dsp:nvSpPr>
        <dsp:cNvPr id="0" name=""/>
        <dsp:cNvSpPr/>
      </dsp:nvSpPr>
      <dsp:spPr>
        <a:xfrm>
          <a:off x="-384" y="15565"/>
          <a:ext cx="4648148" cy="4648148"/>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1DB5E-6DA0-43EC-B81D-1D9DA1DF8F87}">
      <dsp:nvSpPr>
        <dsp:cNvPr id="0" name=""/>
        <dsp:cNvSpPr/>
      </dsp:nvSpPr>
      <dsp:spPr>
        <a:xfrm>
          <a:off x="103478" y="119427"/>
          <a:ext cx="1645190" cy="164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700" b="1" i="0" u="none" strike="noStrike" kern="1200" cap="none" normalizeH="0" baseline="0" dirty="0" smtClean="0">
              <a:ln>
                <a:noFill/>
              </a:ln>
              <a:solidFill>
                <a:srgbClr val="333399"/>
              </a:solidFill>
              <a:effectLst/>
              <a:latin typeface="Arial" charset="0"/>
              <a:cs typeface="Arial" charset="0"/>
            </a:rPr>
            <a:t>Act</a:t>
          </a:r>
          <a:endParaRPr kumimoji="0" lang="en-US" altLang="en-US" sz="3700" b="0" i="0" u="none" strike="noStrike" kern="1200" cap="none" normalizeH="0" baseline="0" dirty="0" smtClean="0">
            <a:ln>
              <a:noFill/>
            </a:ln>
            <a:solidFill>
              <a:schemeClr val="tx1"/>
            </a:solidFill>
            <a:effectLst/>
            <a:latin typeface="Arial" charset="0"/>
            <a:cs typeface="Arial" charset="0"/>
          </a:endParaRPr>
        </a:p>
      </dsp:txBody>
      <dsp:txXfrm>
        <a:off x="103478" y="119427"/>
        <a:ext cx="1645190" cy="1645190"/>
      </dsp:txXfrm>
    </dsp:sp>
    <dsp:sp modelId="{531D1CA9-AEE1-4E4C-BD8B-590ADCE761C6}">
      <dsp:nvSpPr>
        <dsp:cNvPr id="0" name=""/>
        <dsp:cNvSpPr/>
      </dsp:nvSpPr>
      <dsp:spPr>
        <a:xfrm>
          <a:off x="-384" y="15565"/>
          <a:ext cx="4648148" cy="4648148"/>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0.11765</cdr:x>
      <cdr:y>0.63333</cdr:y>
    </cdr:from>
    <cdr:to>
      <cdr:x>0.20168</cdr:x>
      <cdr:y>0.7</cdr:y>
    </cdr:to>
    <cdr:sp macro="" textlink="">
      <cdr:nvSpPr>
        <cdr:cNvPr id="2" name="TextBox 1"/>
        <cdr:cNvSpPr txBox="1"/>
      </cdr:nvSpPr>
      <cdr:spPr>
        <a:xfrm xmlns:a="http://schemas.openxmlformats.org/drawingml/2006/main">
          <a:off x="1066800" y="43434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0.63333</cdr:y>
    </cdr:from>
    <cdr:to>
      <cdr:x>0.20168</cdr:x>
      <cdr:y>0.71111</cdr:y>
    </cdr:to>
    <cdr:sp macro="" textlink="">
      <cdr:nvSpPr>
        <cdr:cNvPr id="3" name="TextBox 2"/>
        <cdr:cNvSpPr txBox="1"/>
      </cdr:nvSpPr>
      <cdr:spPr>
        <a:xfrm xmlns:a="http://schemas.openxmlformats.org/drawingml/2006/main">
          <a:off x="1066800" y="4343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cdr:x>
      <cdr:y>0.08346</cdr:y>
    </cdr:from>
    <cdr:to>
      <cdr:x>1</cdr:x>
      <cdr:y>0.15649</cdr:y>
    </cdr:to>
    <cdr:sp macro="" textlink="">
      <cdr:nvSpPr>
        <cdr:cNvPr id="4" name="TextBox 3"/>
        <cdr:cNvSpPr txBox="1"/>
      </cdr:nvSpPr>
      <cdr:spPr>
        <a:xfrm xmlns:a="http://schemas.openxmlformats.org/drawingml/2006/main">
          <a:off x="6934200" y="609600"/>
          <a:ext cx="2971800" cy="533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0.11765</cdr:x>
      <cdr:y>0.63333</cdr:y>
    </cdr:from>
    <cdr:to>
      <cdr:x>0.20168</cdr:x>
      <cdr:y>0.7</cdr:y>
    </cdr:to>
    <cdr:sp macro="" textlink="">
      <cdr:nvSpPr>
        <cdr:cNvPr id="2" name="TextBox 1"/>
        <cdr:cNvSpPr txBox="1"/>
      </cdr:nvSpPr>
      <cdr:spPr>
        <a:xfrm xmlns:a="http://schemas.openxmlformats.org/drawingml/2006/main">
          <a:off x="1066800" y="43434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0.63333</cdr:y>
    </cdr:from>
    <cdr:to>
      <cdr:x>0.20168</cdr:x>
      <cdr:y>0.71111</cdr:y>
    </cdr:to>
    <cdr:sp macro="" textlink="">
      <cdr:nvSpPr>
        <cdr:cNvPr id="3" name="TextBox 2"/>
        <cdr:cNvSpPr txBox="1"/>
      </cdr:nvSpPr>
      <cdr:spPr>
        <a:xfrm xmlns:a="http://schemas.openxmlformats.org/drawingml/2006/main">
          <a:off x="1066800" y="4343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cdr:x>
      <cdr:y>0.08346</cdr:y>
    </cdr:from>
    <cdr:to>
      <cdr:x>1</cdr:x>
      <cdr:y>0.15649</cdr:y>
    </cdr:to>
    <cdr:sp macro="" textlink="">
      <cdr:nvSpPr>
        <cdr:cNvPr id="4" name="TextBox 3"/>
        <cdr:cNvSpPr txBox="1"/>
      </cdr:nvSpPr>
      <cdr:spPr>
        <a:xfrm xmlns:a="http://schemas.openxmlformats.org/drawingml/2006/main">
          <a:off x="6934200" y="609600"/>
          <a:ext cx="2971800" cy="533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0.11765</cdr:x>
      <cdr:y>0.63333</cdr:y>
    </cdr:from>
    <cdr:to>
      <cdr:x>0.20168</cdr:x>
      <cdr:y>0.7</cdr:y>
    </cdr:to>
    <cdr:sp macro="" textlink="">
      <cdr:nvSpPr>
        <cdr:cNvPr id="2" name="TextBox 1"/>
        <cdr:cNvSpPr txBox="1"/>
      </cdr:nvSpPr>
      <cdr:spPr>
        <a:xfrm xmlns:a="http://schemas.openxmlformats.org/drawingml/2006/main">
          <a:off x="1066800" y="4343400"/>
          <a:ext cx="762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0.11765</cdr:x>
      <cdr:y>0.63333</cdr:y>
    </cdr:from>
    <cdr:to>
      <cdr:x>0.20168</cdr:x>
      <cdr:y>0.71111</cdr:y>
    </cdr:to>
    <cdr:sp macro="" textlink="">
      <cdr:nvSpPr>
        <cdr:cNvPr id="3" name="TextBox 2"/>
        <cdr:cNvSpPr txBox="1"/>
      </cdr:nvSpPr>
      <cdr:spPr>
        <a:xfrm xmlns:a="http://schemas.openxmlformats.org/drawingml/2006/main">
          <a:off x="1066800" y="4343400"/>
          <a:ext cx="762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cdr:x>
      <cdr:y>0.08346</cdr:y>
    </cdr:from>
    <cdr:to>
      <cdr:x>1</cdr:x>
      <cdr:y>0.15649</cdr:y>
    </cdr:to>
    <cdr:sp macro="" textlink="">
      <cdr:nvSpPr>
        <cdr:cNvPr id="4" name="TextBox 3"/>
        <cdr:cNvSpPr txBox="1"/>
      </cdr:nvSpPr>
      <cdr:spPr>
        <a:xfrm xmlns:a="http://schemas.openxmlformats.org/drawingml/2006/main">
          <a:off x="6934200" y="609600"/>
          <a:ext cx="2971800" cy="5334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83B08-FFF3-4A26-A145-91E93B9E178A}"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D7D60-C30B-4E49-9E89-4C99CD794E2A}" type="slidenum">
              <a:rPr lang="en-US" smtClean="0"/>
              <a:t>‹#›</a:t>
            </a:fld>
            <a:endParaRPr lang="en-US"/>
          </a:p>
        </p:txBody>
      </p:sp>
    </p:spTree>
    <p:extLst>
      <p:ext uri="{BB962C8B-B14F-4D97-AF65-F5344CB8AC3E}">
        <p14:creationId xmlns:p14="http://schemas.microsoft.com/office/powerpoint/2010/main" val="47436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Tom (30 minutes)</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48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0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52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73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1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95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87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02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5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78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54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74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ALL</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86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ALL</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484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E9926-F0E7-4A4B-AD00-ADA706403EF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9570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ALL</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55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197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679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3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49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16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323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953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834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196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439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669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Kathleen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36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ALL</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267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532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96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176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349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525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ALL</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881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090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651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627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endParaRPr lang="en-US"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321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An aim statement is essentially a specific, measurable objective, that answers the questions what, when, how much and for whom are we looking to improve?</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388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p>
          <a:p>
            <a:r>
              <a:rPr lang="en-US" altLang="en-US" dirty="0" smtClean="0"/>
              <a:t>The “Do” phase is as it sounds – just do it!  This marks the implementation of the improvement, and during this phase it’s important to not only collect and document data around the improvement, but also to document the other things listed.  QI efforts generate many learnings and it’s important to capture these.</a:t>
            </a:r>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66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688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smtClean="0"/>
              <a:t>Deb</a:t>
            </a:r>
          </a:p>
          <a:p>
            <a:pPr>
              <a:buFontTx/>
              <a:buChar char="•"/>
            </a:pPr>
            <a:r>
              <a:rPr lang="en-US" altLang="en-US" dirty="0" smtClean="0"/>
              <a:t>This phase involves analyzing the effect of the intervention. </a:t>
            </a:r>
          </a:p>
          <a:p>
            <a:pPr>
              <a:buFontTx/>
              <a:buChar char="•"/>
            </a:pPr>
            <a:r>
              <a:rPr lang="en-US" altLang="en-US" dirty="0" smtClean="0"/>
              <a:t>Compare the new data to the baseline data to determine whether an improvement was achieved, and whether the measures in the aim statement were met. </a:t>
            </a:r>
          </a:p>
          <a:p>
            <a:pPr>
              <a:buFontTx/>
              <a:buChar char="•"/>
            </a:pPr>
            <a:r>
              <a:rPr lang="en-US" altLang="en-US" dirty="0" smtClean="0"/>
              <a:t>And again – document!</a:t>
            </a:r>
          </a:p>
          <a:p>
            <a:endParaRPr lang="en-US" alt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609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smtClean="0"/>
              <a:t>Deb</a:t>
            </a:r>
          </a:p>
          <a:p>
            <a:pPr>
              <a:buFontTx/>
              <a:buChar char="•"/>
            </a:pPr>
            <a:r>
              <a:rPr lang="en-US" altLang="en-US" dirty="0" smtClean="0"/>
              <a:t>This phase marks the culmination of the planning, testing, and analysis regarding whether the desired improvement was achieved as articulated in the aim statement, and the purpose is to act upon what has been learned. </a:t>
            </a:r>
          </a:p>
          <a:p>
            <a:pPr>
              <a:buFontTx/>
              <a:buChar char="•"/>
            </a:pPr>
            <a:r>
              <a:rPr lang="en-US" altLang="en-US" dirty="0" smtClean="0"/>
              <a:t>If the improvement was achieved, it’s time to adopt it as standard practice</a:t>
            </a:r>
          </a:p>
          <a:p>
            <a:pPr>
              <a:buFontTx/>
              <a:buChar char="•"/>
            </a:pPr>
            <a:r>
              <a:rPr lang="en-US" altLang="en-US" dirty="0" smtClean="0"/>
              <a:t>If the improvement wasn’t quite achieved, but we feel it was close, we will adapt our “test,” and either extend the testing period or revise something and repeat the testing cycle</a:t>
            </a:r>
          </a:p>
          <a:p>
            <a:pPr>
              <a:buFontTx/>
              <a:buChar char="•"/>
            </a:pPr>
            <a:r>
              <a:rPr lang="en-US" altLang="en-US" dirty="0" smtClean="0"/>
              <a:t>If the improvement simply wasn’t achieved, we need to start back at the planning phase and reconsider the problem at hand.</a:t>
            </a:r>
          </a:p>
          <a:p>
            <a:pPr>
              <a:buFontTx/>
              <a:buChar char="•"/>
            </a:pPr>
            <a:r>
              <a:rPr lang="en-US" altLang="en-US" dirty="0" smtClean="0"/>
              <a:t>Once we have adopted and standardized the improvement, we still need to monitor the situation and make sure the improvement holds.</a:t>
            </a:r>
          </a:p>
          <a:p>
            <a:endParaRPr lang="en-US" alt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116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35A3C-55EB-49B9-89F1-BF99758E24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241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Deb</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475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baseline="0" dirty="0" smtClean="0"/>
              <a:t>ALL</a:t>
            </a:r>
            <a:endParaRPr lang="en-US" sz="1200"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166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185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fld id="{BDA03A8D-1009-49A8-A2DD-B799DC54BABF}" type="slidenum">
              <a:rPr lang="en-US" smtClean="0"/>
              <a:t>70</a:t>
            </a:fld>
            <a:endParaRPr lang="en-US"/>
          </a:p>
        </p:txBody>
      </p:sp>
    </p:spTree>
    <p:extLst>
      <p:ext uri="{BB962C8B-B14F-4D97-AF65-F5344CB8AC3E}">
        <p14:creationId xmlns:p14="http://schemas.microsoft.com/office/powerpoint/2010/main" val="34312824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9410C5F-16F0-4BF5-AF79-753D0AEA57DC}" type="slidenum">
              <a:rPr lang="en-US" smtClean="0"/>
              <a:t>71</a:t>
            </a:fld>
            <a:endParaRPr lang="en-US"/>
          </a:p>
        </p:txBody>
      </p:sp>
    </p:spTree>
    <p:extLst>
      <p:ext uri="{BB962C8B-B14F-4D97-AF65-F5344CB8AC3E}">
        <p14:creationId xmlns:p14="http://schemas.microsoft.com/office/powerpoint/2010/main" val="678371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fld id="{BDA03A8D-1009-49A8-A2DD-B799DC54BABF}" type="slidenum">
              <a:rPr lang="en-US" smtClean="0"/>
              <a:t>72</a:t>
            </a:fld>
            <a:endParaRPr lang="en-US"/>
          </a:p>
        </p:txBody>
      </p:sp>
    </p:spTree>
    <p:extLst>
      <p:ext uri="{BB962C8B-B14F-4D97-AF65-F5344CB8AC3E}">
        <p14:creationId xmlns:p14="http://schemas.microsoft.com/office/powerpoint/2010/main" val="3049400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86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Margaret</a:t>
            </a:r>
          </a:p>
          <a:p>
            <a:r>
              <a:rPr lang="en-US" dirty="0" smtClean="0"/>
              <a:t>Overview of Community</a:t>
            </a:r>
            <a:r>
              <a:rPr lang="en-US" baseline="0" dirty="0" smtClean="0"/>
              <a:t> Health Center, Inc.</a:t>
            </a:r>
            <a:endParaRPr lang="en-US" dirty="0"/>
          </a:p>
        </p:txBody>
      </p:sp>
      <p:sp>
        <p:nvSpPr>
          <p:cNvPr id="4" name="Slide Number Placeholder 3"/>
          <p:cNvSpPr>
            <a:spLocks noGrp="1"/>
          </p:cNvSpPr>
          <p:nvPr>
            <p:ph type="sldNum" sz="quarter" idx="10"/>
          </p:nvPr>
        </p:nvSpPr>
        <p:spPr/>
        <p:txBody>
          <a:bodyPr/>
          <a:lstStyle/>
          <a:p>
            <a:fld id="{BDA03A8D-1009-49A8-A2DD-B799DC54BABF}" type="slidenum">
              <a:rPr lang="en-US" smtClean="0"/>
              <a:t>6</a:t>
            </a:fld>
            <a:endParaRPr lang="en-US"/>
          </a:p>
        </p:txBody>
      </p:sp>
    </p:spTree>
    <p:extLst>
      <p:ext uri="{BB962C8B-B14F-4D97-AF65-F5344CB8AC3E}">
        <p14:creationId xmlns:p14="http://schemas.microsoft.com/office/powerpoint/2010/main" val="330538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52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98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03A8D-1009-49A8-A2DD-B799DC54BA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38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800">
                <a:solidFill>
                  <a:srgbClr val="4E7E74"/>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FAA86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2/12/2025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315858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F156F-B8BB-45BA-B7FE-A97F28200E14}"/>
              </a:ext>
            </a:extLst>
          </p:cNvPr>
          <p:cNvSpPr/>
          <p:nvPr userDrawn="1"/>
        </p:nvSpPr>
        <p:spPr>
          <a:xfrm>
            <a:off x="0" y="0"/>
            <a:ext cx="12192000" cy="16788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89110" y="2103364"/>
            <a:ext cx="11483800" cy="409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4956B704-678F-413A-86A4-C511F0C89438}"/>
              </a:ext>
            </a:extLst>
          </p:cNvPr>
          <p:cNvSpPr/>
          <p:nvPr userDrawn="1"/>
        </p:nvSpPr>
        <p:spPr>
          <a:xfrm>
            <a:off x="0" y="1678848"/>
            <a:ext cx="12192000" cy="199564"/>
          </a:xfrm>
          <a:prstGeom prst="rect">
            <a:avLst/>
          </a:prstGeom>
          <a:solidFill>
            <a:srgbClr val="971B2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AEFF746E-EF5E-40D6-9A6D-D1D016BBB5C3}"/>
              </a:ext>
            </a:extLst>
          </p:cNvPr>
          <p:cNvSpPr>
            <a:spLocks noGrp="1"/>
          </p:cNvSpPr>
          <p:nvPr>
            <p:ph type="subTitle" idx="10"/>
          </p:nvPr>
        </p:nvSpPr>
        <p:spPr>
          <a:xfrm>
            <a:off x="389110" y="1148140"/>
            <a:ext cx="11483800" cy="454574"/>
          </a:xfrm>
        </p:spPr>
        <p:txBody>
          <a:bodyPr/>
          <a:lstStyle>
            <a:lvl1pPr marL="0" indent="0" algn="l">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descr="Icon&#10;&#10;Description automatically generated">
            <a:extLst>
              <a:ext uri="{FF2B5EF4-FFF2-40B4-BE49-F238E27FC236}">
                <a16:creationId xmlns:a16="http://schemas.microsoft.com/office/drawing/2014/main" id="{826C4056-0C84-44AD-8D37-3E4280F58DDE}"/>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394319" y="2686649"/>
            <a:ext cx="2230047" cy="3021001"/>
          </a:xfrm>
          <a:prstGeom prst="rect">
            <a:avLst/>
          </a:prstGeom>
          <a:solidFill>
            <a:schemeClr val="bg1">
              <a:alpha val="68000"/>
            </a:schemeClr>
          </a:solidFill>
        </p:spPr>
      </p:pic>
      <p:sp>
        <p:nvSpPr>
          <p:cNvPr id="11" name="Title 1">
            <a:extLst>
              <a:ext uri="{FF2B5EF4-FFF2-40B4-BE49-F238E27FC236}">
                <a16:creationId xmlns:a16="http://schemas.microsoft.com/office/drawing/2014/main" id="{6F9A310B-A311-4A7C-88BC-B90B0D6845CC}"/>
              </a:ext>
            </a:extLst>
          </p:cNvPr>
          <p:cNvSpPr txBox="1">
            <a:spLocks/>
          </p:cNvSpPr>
          <p:nvPr userDrawn="1"/>
        </p:nvSpPr>
        <p:spPr>
          <a:xfrm>
            <a:off x="389112" y="174322"/>
            <a:ext cx="11571830" cy="969169"/>
          </a:xfrm>
          <a:prstGeom prst="rect">
            <a:avLst/>
          </a:prstGeom>
        </p:spPr>
        <p:txBody>
          <a:bodyPr anchor="b"/>
          <a:lstStyle>
            <a:lvl1pPr algn="l" defTabSz="914400" rtl="0" eaLnBrk="1" latinLnBrk="0" hangingPunct="1">
              <a:lnSpc>
                <a:spcPct val="90000"/>
              </a:lnSpc>
              <a:spcBef>
                <a:spcPct val="0"/>
              </a:spcBef>
              <a:buNone/>
              <a:defRPr sz="3200" b="1" kern="1200" spc="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a:ea typeface="+mj-ea"/>
                <a:cs typeface="+mj-cs"/>
              </a:rPr>
              <a:t>AGENDA</a:t>
            </a:r>
          </a:p>
        </p:txBody>
      </p:sp>
    </p:spTree>
    <p:extLst>
      <p:ext uri="{BB962C8B-B14F-4D97-AF65-F5344CB8AC3E}">
        <p14:creationId xmlns:p14="http://schemas.microsoft.com/office/powerpoint/2010/main" val="367490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89110" y="1453896"/>
            <a:ext cx="11483800"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150625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Cherry 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89110" y="1973692"/>
            <a:ext cx="11483800" cy="4225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5" name="Rectangle 4">
            <a:extLst>
              <a:ext uri="{FF2B5EF4-FFF2-40B4-BE49-F238E27FC236}">
                <a16:creationId xmlns:a16="http://schemas.microsoft.com/office/drawing/2014/main" id="{DFEB8CAD-E6F4-4F23-BA88-968A4507AB6F}"/>
              </a:ext>
            </a:extLst>
          </p:cNvPr>
          <p:cNvSpPr/>
          <p:nvPr userDrawn="1"/>
        </p:nvSpPr>
        <p:spPr>
          <a:xfrm>
            <a:off x="0" y="1458811"/>
            <a:ext cx="12192000" cy="199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989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89110" y="1973692"/>
            <a:ext cx="11483800" cy="4225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5" name="Rectangle 4">
            <a:extLst>
              <a:ext uri="{FF2B5EF4-FFF2-40B4-BE49-F238E27FC236}">
                <a16:creationId xmlns:a16="http://schemas.microsoft.com/office/drawing/2014/main" id="{DFEB8CAD-E6F4-4F23-BA88-968A4507AB6F}"/>
              </a:ext>
            </a:extLst>
          </p:cNvPr>
          <p:cNvSpPr/>
          <p:nvPr userDrawn="1"/>
        </p:nvSpPr>
        <p:spPr>
          <a:xfrm>
            <a:off x="0" y="1458811"/>
            <a:ext cx="12192000" cy="1995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52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89110" y="1973692"/>
            <a:ext cx="11483800" cy="4225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5" name="Rectangle 4">
            <a:extLst>
              <a:ext uri="{FF2B5EF4-FFF2-40B4-BE49-F238E27FC236}">
                <a16:creationId xmlns:a16="http://schemas.microsoft.com/office/drawing/2014/main" id="{DFEB8CAD-E6F4-4F23-BA88-968A4507AB6F}"/>
              </a:ext>
            </a:extLst>
          </p:cNvPr>
          <p:cNvSpPr/>
          <p:nvPr userDrawn="1"/>
        </p:nvSpPr>
        <p:spPr>
          <a:xfrm>
            <a:off x="0" y="1458811"/>
            <a:ext cx="12192000" cy="1995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86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ei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89110" y="1973692"/>
            <a:ext cx="11483800" cy="4225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5" name="Rectangle 4">
            <a:extLst>
              <a:ext uri="{FF2B5EF4-FFF2-40B4-BE49-F238E27FC236}">
                <a16:creationId xmlns:a16="http://schemas.microsoft.com/office/drawing/2014/main" id="{DFEB8CAD-E6F4-4F23-BA88-968A4507AB6F}"/>
              </a:ext>
            </a:extLst>
          </p:cNvPr>
          <p:cNvSpPr/>
          <p:nvPr userDrawn="1"/>
        </p:nvSpPr>
        <p:spPr>
          <a:xfrm>
            <a:off x="0" y="1458811"/>
            <a:ext cx="12192000" cy="1995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383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Cherry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49DB-122C-4FEE-9B2A-E53F3AA61DB4}"/>
              </a:ext>
            </a:extLst>
          </p:cNvPr>
          <p:cNvSpPr>
            <a:spLocks noGrp="1"/>
          </p:cNvSpPr>
          <p:nvPr>
            <p:ph type="title" hasCustomPrompt="1"/>
          </p:nvPr>
        </p:nvSpPr>
        <p:spPr>
          <a:xfrm>
            <a:off x="841376" y="2002631"/>
            <a:ext cx="10515600" cy="2852737"/>
          </a:xfrm>
        </p:spPr>
        <p:txBody>
          <a:bodyPr anchor="ctr"/>
          <a:lstStyle>
            <a:lvl1pPr algn="ctr">
              <a:defRPr sz="6000"/>
            </a:lvl1pPr>
          </a:lstStyle>
          <a:p>
            <a:r>
              <a:rPr lang="en-US" dirty="0"/>
              <a:t>ADD SECTION HEADER</a:t>
            </a:r>
          </a:p>
        </p:txBody>
      </p:sp>
      <p:sp>
        <p:nvSpPr>
          <p:cNvPr id="4" name="Rectangle 3">
            <a:extLst>
              <a:ext uri="{FF2B5EF4-FFF2-40B4-BE49-F238E27FC236}">
                <a16:creationId xmlns:a16="http://schemas.microsoft.com/office/drawing/2014/main" id="{0789DD77-49A2-4D4A-B902-586364B44A68}"/>
              </a:ext>
            </a:extLst>
          </p:cNvPr>
          <p:cNvSpPr/>
          <p:nvPr userDrawn="1"/>
        </p:nvSpPr>
        <p:spPr>
          <a:xfrm>
            <a:off x="3176" y="8928"/>
            <a:ext cx="12188824" cy="15459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78A835-298B-4230-AE33-74E999B7703B}"/>
              </a:ext>
            </a:extLst>
          </p:cNvPr>
          <p:cNvSpPr/>
          <p:nvPr userDrawn="1"/>
        </p:nvSpPr>
        <p:spPr>
          <a:xfrm>
            <a:off x="-3176" y="1559995"/>
            <a:ext cx="12195176" cy="199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Rectangle 5">
            <a:extLst>
              <a:ext uri="{FF2B5EF4-FFF2-40B4-BE49-F238E27FC236}">
                <a16:creationId xmlns:a16="http://schemas.microsoft.com/office/drawing/2014/main" id="{82CA977E-4476-4203-87A8-CF2D5A75C834}"/>
              </a:ext>
            </a:extLst>
          </p:cNvPr>
          <p:cNvSpPr/>
          <p:nvPr userDrawn="1"/>
        </p:nvSpPr>
        <p:spPr>
          <a:xfrm>
            <a:off x="3176" y="5333056"/>
            <a:ext cx="12188824" cy="106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2E7250-6933-4CB8-B8EE-E33EBA027A8C}"/>
              </a:ext>
            </a:extLst>
          </p:cNvPr>
          <p:cNvSpPr/>
          <p:nvPr userDrawn="1"/>
        </p:nvSpPr>
        <p:spPr>
          <a:xfrm>
            <a:off x="0" y="5123318"/>
            <a:ext cx="12192000" cy="199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954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49DB-122C-4FEE-9B2A-E53F3AA61DB4}"/>
              </a:ext>
            </a:extLst>
          </p:cNvPr>
          <p:cNvSpPr>
            <a:spLocks noGrp="1"/>
          </p:cNvSpPr>
          <p:nvPr>
            <p:ph type="title" hasCustomPrompt="1"/>
          </p:nvPr>
        </p:nvSpPr>
        <p:spPr>
          <a:xfrm>
            <a:off x="841376" y="2002631"/>
            <a:ext cx="10515600" cy="2852737"/>
          </a:xfrm>
        </p:spPr>
        <p:txBody>
          <a:bodyPr anchor="ctr"/>
          <a:lstStyle>
            <a:lvl1pPr algn="ctr">
              <a:defRPr sz="6000"/>
            </a:lvl1pPr>
          </a:lstStyle>
          <a:p>
            <a:r>
              <a:rPr lang="en-US" dirty="0"/>
              <a:t>ADD SECTION HEADER</a:t>
            </a:r>
          </a:p>
        </p:txBody>
      </p:sp>
      <p:sp>
        <p:nvSpPr>
          <p:cNvPr id="4" name="Rectangle 3">
            <a:extLst>
              <a:ext uri="{FF2B5EF4-FFF2-40B4-BE49-F238E27FC236}">
                <a16:creationId xmlns:a16="http://schemas.microsoft.com/office/drawing/2014/main" id="{0789DD77-49A2-4D4A-B902-586364B44A68}"/>
              </a:ext>
            </a:extLst>
          </p:cNvPr>
          <p:cNvSpPr/>
          <p:nvPr userDrawn="1"/>
        </p:nvSpPr>
        <p:spPr>
          <a:xfrm>
            <a:off x="3176" y="8928"/>
            <a:ext cx="12188824" cy="15459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78A835-298B-4230-AE33-74E999B7703B}"/>
              </a:ext>
            </a:extLst>
          </p:cNvPr>
          <p:cNvSpPr/>
          <p:nvPr userDrawn="1"/>
        </p:nvSpPr>
        <p:spPr>
          <a:xfrm>
            <a:off x="-3176" y="1559995"/>
            <a:ext cx="12195176" cy="1995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Rectangle 5">
            <a:extLst>
              <a:ext uri="{FF2B5EF4-FFF2-40B4-BE49-F238E27FC236}">
                <a16:creationId xmlns:a16="http://schemas.microsoft.com/office/drawing/2014/main" id="{82CA977E-4476-4203-87A8-CF2D5A75C834}"/>
              </a:ext>
            </a:extLst>
          </p:cNvPr>
          <p:cNvSpPr/>
          <p:nvPr userDrawn="1"/>
        </p:nvSpPr>
        <p:spPr>
          <a:xfrm>
            <a:off x="3176" y="5333056"/>
            <a:ext cx="12188824" cy="106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2E7250-6933-4CB8-B8EE-E33EBA027A8C}"/>
              </a:ext>
            </a:extLst>
          </p:cNvPr>
          <p:cNvSpPr/>
          <p:nvPr userDrawn="1"/>
        </p:nvSpPr>
        <p:spPr>
          <a:xfrm>
            <a:off x="0" y="5123318"/>
            <a:ext cx="12192000" cy="1995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30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49DB-122C-4FEE-9B2A-E53F3AA61DB4}"/>
              </a:ext>
            </a:extLst>
          </p:cNvPr>
          <p:cNvSpPr>
            <a:spLocks noGrp="1"/>
          </p:cNvSpPr>
          <p:nvPr>
            <p:ph type="title" hasCustomPrompt="1"/>
          </p:nvPr>
        </p:nvSpPr>
        <p:spPr>
          <a:xfrm>
            <a:off x="841376" y="2002631"/>
            <a:ext cx="10515600" cy="2852737"/>
          </a:xfrm>
        </p:spPr>
        <p:txBody>
          <a:bodyPr anchor="ctr"/>
          <a:lstStyle>
            <a:lvl1pPr algn="ctr">
              <a:defRPr sz="6000"/>
            </a:lvl1pPr>
          </a:lstStyle>
          <a:p>
            <a:r>
              <a:rPr lang="en-US" dirty="0"/>
              <a:t>ADD SECTION HEADER</a:t>
            </a:r>
          </a:p>
        </p:txBody>
      </p:sp>
      <p:sp>
        <p:nvSpPr>
          <p:cNvPr id="4" name="Rectangle 3">
            <a:extLst>
              <a:ext uri="{FF2B5EF4-FFF2-40B4-BE49-F238E27FC236}">
                <a16:creationId xmlns:a16="http://schemas.microsoft.com/office/drawing/2014/main" id="{0789DD77-49A2-4D4A-B902-586364B44A68}"/>
              </a:ext>
            </a:extLst>
          </p:cNvPr>
          <p:cNvSpPr/>
          <p:nvPr userDrawn="1"/>
        </p:nvSpPr>
        <p:spPr>
          <a:xfrm>
            <a:off x="3176" y="8928"/>
            <a:ext cx="12188824" cy="15459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78A835-298B-4230-AE33-74E999B7703B}"/>
              </a:ext>
            </a:extLst>
          </p:cNvPr>
          <p:cNvSpPr/>
          <p:nvPr userDrawn="1"/>
        </p:nvSpPr>
        <p:spPr>
          <a:xfrm>
            <a:off x="-3176" y="1559995"/>
            <a:ext cx="12195176" cy="1995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Rectangle 5">
            <a:extLst>
              <a:ext uri="{FF2B5EF4-FFF2-40B4-BE49-F238E27FC236}">
                <a16:creationId xmlns:a16="http://schemas.microsoft.com/office/drawing/2014/main" id="{82CA977E-4476-4203-87A8-CF2D5A75C834}"/>
              </a:ext>
            </a:extLst>
          </p:cNvPr>
          <p:cNvSpPr/>
          <p:nvPr userDrawn="1"/>
        </p:nvSpPr>
        <p:spPr>
          <a:xfrm>
            <a:off x="3176" y="5333056"/>
            <a:ext cx="12188824" cy="106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2E7250-6933-4CB8-B8EE-E33EBA027A8C}"/>
              </a:ext>
            </a:extLst>
          </p:cNvPr>
          <p:cNvSpPr/>
          <p:nvPr userDrawn="1"/>
        </p:nvSpPr>
        <p:spPr>
          <a:xfrm>
            <a:off x="0" y="5123318"/>
            <a:ext cx="12192000" cy="1995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246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ei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49DB-122C-4FEE-9B2A-E53F3AA61DB4}"/>
              </a:ext>
            </a:extLst>
          </p:cNvPr>
          <p:cNvSpPr>
            <a:spLocks noGrp="1"/>
          </p:cNvSpPr>
          <p:nvPr>
            <p:ph type="title" hasCustomPrompt="1"/>
          </p:nvPr>
        </p:nvSpPr>
        <p:spPr>
          <a:xfrm>
            <a:off x="841376" y="2002631"/>
            <a:ext cx="10515600" cy="2852737"/>
          </a:xfrm>
        </p:spPr>
        <p:txBody>
          <a:bodyPr anchor="ctr"/>
          <a:lstStyle>
            <a:lvl1pPr algn="ctr">
              <a:defRPr sz="6000"/>
            </a:lvl1pPr>
          </a:lstStyle>
          <a:p>
            <a:r>
              <a:rPr lang="en-US" dirty="0"/>
              <a:t>ADD SECTION HEADER</a:t>
            </a:r>
          </a:p>
        </p:txBody>
      </p:sp>
      <p:sp>
        <p:nvSpPr>
          <p:cNvPr id="4" name="Rectangle 3">
            <a:extLst>
              <a:ext uri="{FF2B5EF4-FFF2-40B4-BE49-F238E27FC236}">
                <a16:creationId xmlns:a16="http://schemas.microsoft.com/office/drawing/2014/main" id="{0789DD77-49A2-4D4A-B902-586364B44A68}"/>
              </a:ext>
            </a:extLst>
          </p:cNvPr>
          <p:cNvSpPr/>
          <p:nvPr userDrawn="1"/>
        </p:nvSpPr>
        <p:spPr>
          <a:xfrm>
            <a:off x="3176" y="8928"/>
            <a:ext cx="12188824" cy="15459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78A835-298B-4230-AE33-74E999B7703B}"/>
              </a:ext>
            </a:extLst>
          </p:cNvPr>
          <p:cNvSpPr/>
          <p:nvPr userDrawn="1"/>
        </p:nvSpPr>
        <p:spPr>
          <a:xfrm>
            <a:off x="-3176" y="1559995"/>
            <a:ext cx="12195176" cy="1995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Rectangle 5">
            <a:extLst>
              <a:ext uri="{FF2B5EF4-FFF2-40B4-BE49-F238E27FC236}">
                <a16:creationId xmlns:a16="http://schemas.microsoft.com/office/drawing/2014/main" id="{82CA977E-4476-4203-87A8-CF2D5A75C834}"/>
              </a:ext>
            </a:extLst>
          </p:cNvPr>
          <p:cNvSpPr/>
          <p:nvPr userDrawn="1"/>
        </p:nvSpPr>
        <p:spPr>
          <a:xfrm>
            <a:off x="3176" y="5333056"/>
            <a:ext cx="12188824" cy="106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42E7250-6933-4CB8-B8EE-E33EBA027A8C}"/>
              </a:ext>
            </a:extLst>
          </p:cNvPr>
          <p:cNvSpPr/>
          <p:nvPr userDrawn="1"/>
        </p:nvSpPr>
        <p:spPr>
          <a:xfrm>
            <a:off x="0" y="5123318"/>
            <a:ext cx="12192000" cy="1995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671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30867"/>
            <a:ext cx="9906000" cy="965200"/>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838200" y="2573867"/>
            <a:ext cx="9906000" cy="36030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2/12/2025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647829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 Cherry R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28A6B1A-02EC-4B82-ADEF-01DB342426EC}"/>
              </a:ext>
            </a:extLst>
          </p:cNvPr>
          <p:cNvSpPr>
            <a:spLocks noGrp="1"/>
          </p:cNvSpPr>
          <p:nvPr>
            <p:ph idx="11"/>
          </p:nvPr>
        </p:nvSpPr>
        <p:spPr>
          <a:xfrm>
            <a:off x="617220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1FB2E32F-E227-4233-A7CD-93D7F8445324}"/>
              </a:ext>
            </a:extLst>
          </p:cNvPr>
          <p:cNvSpPr>
            <a:spLocks noGrp="1"/>
          </p:cNvSpPr>
          <p:nvPr>
            <p:ph idx="10"/>
          </p:nvPr>
        </p:nvSpPr>
        <p:spPr>
          <a:xfrm>
            <a:off x="38911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DE9459CA-D4E6-4BAF-A47E-229BA28D6033}"/>
              </a:ext>
            </a:extLst>
          </p:cNvPr>
          <p:cNvSpPr>
            <a:spLocks noGrp="1"/>
          </p:cNvSpPr>
          <p:nvPr>
            <p:ph type="body" idx="1"/>
          </p:nvPr>
        </p:nvSpPr>
        <p:spPr>
          <a:xfrm>
            <a:off x="389110" y="1681163"/>
            <a:ext cx="56306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1B5BE8A-4A5E-438A-8E0A-2CC269D1BD1A}"/>
              </a:ext>
            </a:extLst>
          </p:cNvPr>
          <p:cNvSpPr>
            <a:spLocks noGrp="1"/>
          </p:cNvSpPr>
          <p:nvPr>
            <p:ph type="body" sz="quarter" idx="3"/>
          </p:nvPr>
        </p:nvSpPr>
        <p:spPr>
          <a:xfrm>
            <a:off x="6172200" y="1681163"/>
            <a:ext cx="56306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6">
            <a:extLst>
              <a:ext uri="{FF2B5EF4-FFF2-40B4-BE49-F238E27FC236}">
                <a16:creationId xmlns:a16="http://schemas.microsoft.com/office/drawing/2014/main" id="{A5EB44C0-F57E-4294-925D-6249F31FE1FC}"/>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8" name="Rectangle 7">
            <a:extLst>
              <a:ext uri="{FF2B5EF4-FFF2-40B4-BE49-F238E27FC236}">
                <a16:creationId xmlns:a16="http://schemas.microsoft.com/office/drawing/2014/main" id="{120C87AD-ED7E-4B8E-A237-A81CD7EB0172}"/>
              </a:ext>
            </a:extLst>
          </p:cNvPr>
          <p:cNvSpPr/>
          <p:nvPr userDrawn="1"/>
        </p:nvSpPr>
        <p:spPr>
          <a:xfrm>
            <a:off x="0" y="1458811"/>
            <a:ext cx="12192000" cy="199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5477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 Teal">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28A6B1A-02EC-4B82-ADEF-01DB342426EC}"/>
              </a:ext>
            </a:extLst>
          </p:cNvPr>
          <p:cNvSpPr>
            <a:spLocks noGrp="1"/>
          </p:cNvSpPr>
          <p:nvPr>
            <p:ph idx="11"/>
          </p:nvPr>
        </p:nvSpPr>
        <p:spPr>
          <a:xfrm>
            <a:off x="617220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1FB2E32F-E227-4233-A7CD-93D7F8445324}"/>
              </a:ext>
            </a:extLst>
          </p:cNvPr>
          <p:cNvSpPr>
            <a:spLocks noGrp="1"/>
          </p:cNvSpPr>
          <p:nvPr>
            <p:ph idx="10"/>
          </p:nvPr>
        </p:nvSpPr>
        <p:spPr>
          <a:xfrm>
            <a:off x="38911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DE9459CA-D4E6-4BAF-A47E-229BA28D6033}"/>
              </a:ext>
            </a:extLst>
          </p:cNvPr>
          <p:cNvSpPr>
            <a:spLocks noGrp="1"/>
          </p:cNvSpPr>
          <p:nvPr>
            <p:ph type="body" idx="1"/>
          </p:nvPr>
        </p:nvSpPr>
        <p:spPr>
          <a:xfrm>
            <a:off x="389110" y="1681163"/>
            <a:ext cx="56306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1B5BE8A-4A5E-438A-8E0A-2CC269D1BD1A}"/>
              </a:ext>
            </a:extLst>
          </p:cNvPr>
          <p:cNvSpPr>
            <a:spLocks noGrp="1"/>
          </p:cNvSpPr>
          <p:nvPr>
            <p:ph type="body" sz="quarter" idx="3"/>
          </p:nvPr>
        </p:nvSpPr>
        <p:spPr>
          <a:xfrm>
            <a:off x="6172200" y="1681163"/>
            <a:ext cx="56306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6">
            <a:extLst>
              <a:ext uri="{FF2B5EF4-FFF2-40B4-BE49-F238E27FC236}">
                <a16:creationId xmlns:a16="http://schemas.microsoft.com/office/drawing/2014/main" id="{A5EB44C0-F57E-4294-925D-6249F31FE1FC}"/>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8" name="Rectangle 7">
            <a:extLst>
              <a:ext uri="{FF2B5EF4-FFF2-40B4-BE49-F238E27FC236}">
                <a16:creationId xmlns:a16="http://schemas.microsoft.com/office/drawing/2014/main" id="{120C87AD-ED7E-4B8E-A237-A81CD7EB0172}"/>
              </a:ext>
            </a:extLst>
          </p:cNvPr>
          <p:cNvSpPr/>
          <p:nvPr userDrawn="1"/>
        </p:nvSpPr>
        <p:spPr>
          <a:xfrm>
            <a:off x="0" y="1458811"/>
            <a:ext cx="12192000" cy="1995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03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 Blu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28A6B1A-02EC-4B82-ADEF-01DB342426EC}"/>
              </a:ext>
            </a:extLst>
          </p:cNvPr>
          <p:cNvSpPr>
            <a:spLocks noGrp="1"/>
          </p:cNvSpPr>
          <p:nvPr>
            <p:ph idx="11"/>
          </p:nvPr>
        </p:nvSpPr>
        <p:spPr>
          <a:xfrm>
            <a:off x="617220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1FB2E32F-E227-4233-A7CD-93D7F8445324}"/>
              </a:ext>
            </a:extLst>
          </p:cNvPr>
          <p:cNvSpPr>
            <a:spLocks noGrp="1"/>
          </p:cNvSpPr>
          <p:nvPr>
            <p:ph idx="10"/>
          </p:nvPr>
        </p:nvSpPr>
        <p:spPr>
          <a:xfrm>
            <a:off x="38911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DE9459CA-D4E6-4BAF-A47E-229BA28D6033}"/>
              </a:ext>
            </a:extLst>
          </p:cNvPr>
          <p:cNvSpPr>
            <a:spLocks noGrp="1"/>
          </p:cNvSpPr>
          <p:nvPr>
            <p:ph type="body" idx="1"/>
          </p:nvPr>
        </p:nvSpPr>
        <p:spPr>
          <a:xfrm>
            <a:off x="389110" y="1681163"/>
            <a:ext cx="56306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1B5BE8A-4A5E-438A-8E0A-2CC269D1BD1A}"/>
              </a:ext>
            </a:extLst>
          </p:cNvPr>
          <p:cNvSpPr>
            <a:spLocks noGrp="1"/>
          </p:cNvSpPr>
          <p:nvPr>
            <p:ph type="body" sz="quarter" idx="3"/>
          </p:nvPr>
        </p:nvSpPr>
        <p:spPr>
          <a:xfrm>
            <a:off x="6172200" y="1681163"/>
            <a:ext cx="56306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6">
            <a:extLst>
              <a:ext uri="{FF2B5EF4-FFF2-40B4-BE49-F238E27FC236}">
                <a16:creationId xmlns:a16="http://schemas.microsoft.com/office/drawing/2014/main" id="{A5EB44C0-F57E-4294-925D-6249F31FE1FC}"/>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8" name="Rectangle 7">
            <a:extLst>
              <a:ext uri="{FF2B5EF4-FFF2-40B4-BE49-F238E27FC236}">
                <a16:creationId xmlns:a16="http://schemas.microsoft.com/office/drawing/2014/main" id="{120C87AD-ED7E-4B8E-A237-A81CD7EB0172}"/>
              </a:ext>
            </a:extLst>
          </p:cNvPr>
          <p:cNvSpPr/>
          <p:nvPr userDrawn="1"/>
        </p:nvSpPr>
        <p:spPr>
          <a:xfrm>
            <a:off x="0" y="1458811"/>
            <a:ext cx="12192000" cy="1995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9941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 Beig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28A6B1A-02EC-4B82-ADEF-01DB342426EC}"/>
              </a:ext>
            </a:extLst>
          </p:cNvPr>
          <p:cNvSpPr>
            <a:spLocks noGrp="1"/>
          </p:cNvSpPr>
          <p:nvPr>
            <p:ph idx="11"/>
          </p:nvPr>
        </p:nvSpPr>
        <p:spPr>
          <a:xfrm>
            <a:off x="617220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1FB2E32F-E227-4233-A7CD-93D7F8445324}"/>
              </a:ext>
            </a:extLst>
          </p:cNvPr>
          <p:cNvSpPr>
            <a:spLocks noGrp="1"/>
          </p:cNvSpPr>
          <p:nvPr>
            <p:ph idx="10"/>
          </p:nvPr>
        </p:nvSpPr>
        <p:spPr>
          <a:xfrm>
            <a:off x="389110" y="2527863"/>
            <a:ext cx="5630691" cy="367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DE9459CA-D4E6-4BAF-A47E-229BA28D6033}"/>
              </a:ext>
            </a:extLst>
          </p:cNvPr>
          <p:cNvSpPr>
            <a:spLocks noGrp="1"/>
          </p:cNvSpPr>
          <p:nvPr>
            <p:ph type="body" idx="1"/>
          </p:nvPr>
        </p:nvSpPr>
        <p:spPr>
          <a:xfrm>
            <a:off x="389110" y="1681163"/>
            <a:ext cx="56306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1B5BE8A-4A5E-438A-8E0A-2CC269D1BD1A}"/>
              </a:ext>
            </a:extLst>
          </p:cNvPr>
          <p:cNvSpPr>
            <a:spLocks noGrp="1"/>
          </p:cNvSpPr>
          <p:nvPr>
            <p:ph type="body" sz="quarter" idx="3"/>
          </p:nvPr>
        </p:nvSpPr>
        <p:spPr>
          <a:xfrm>
            <a:off x="6172200" y="1681163"/>
            <a:ext cx="56306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6">
            <a:extLst>
              <a:ext uri="{FF2B5EF4-FFF2-40B4-BE49-F238E27FC236}">
                <a16:creationId xmlns:a16="http://schemas.microsoft.com/office/drawing/2014/main" id="{A5EB44C0-F57E-4294-925D-6249F31FE1FC}"/>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
        <p:nvSpPr>
          <p:cNvPr id="8" name="Rectangle 7">
            <a:extLst>
              <a:ext uri="{FF2B5EF4-FFF2-40B4-BE49-F238E27FC236}">
                <a16:creationId xmlns:a16="http://schemas.microsoft.com/office/drawing/2014/main" id="{120C87AD-ED7E-4B8E-A237-A81CD7EB0172}"/>
              </a:ext>
            </a:extLst>
          </p:cNvPr>
          <p:cNvSpPr/>
          <p:nvPr userDrawn="1"/>
        </p:nvSpPr>
        <p:spPr>
          <a:xfrm>
            <a:off x="0" y="1458811"/>
            <a:ext cx="12192000" cy="1995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6530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Accent - Cherry 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2B2902-0A2E-46D0-A0C6-1DEEEBCB7FF6}"/>
              </a:ext>
            </a:extLst>
          </p:cNvPr>
          <p:cNvSpPr/>
          <p:nvPr userDrawn="1"/>
        </p:nvSpPr>
        <p:spPr>
          <a:xfrm>
            <a:off x="0" y="0"/>
            <a:ext cx="2455817" cy="6392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483031" y="1453896"/>
            <a:ext cx="8389879"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483033" y="174322"/>
            <a:ext cx="8389879" cy="969170"/>
          </a:xfrm>
        </p:spPr>
        <p:txBody>
          <a:bodyPr anchor="b"/>
          <a:lstStyle/>
          <a:p>
            <a:r>
              <a:rPr lang="en-US"/>
              <a:t>Click to edit Master title style</a:t>
            </a:r>
            <a:endParaRPr lang="en-US" dirty="0"/>
          </a:p>
        </p:txBody>
      </p:sp>
      <p:sp>
        <p:nvSpPr>
          <p:cNvPr id="6" name="Rectangle 5">
            <a:extLst>
              <a:ext uri="{FF2B5EF4-FFF2-40B4-BE49-F238E27FC236}">
                <a16:creationId xmlns:a16="http://schemas.microsoft.com/office/drawing/2014/main" id="{6DCBEB8C-AF5B-4C16-A606-71DAC5BA94D6}"/>
              </a:ext>
            </a:extLst>
          </p:cNvPr>
          <p:cNvSpPr/>
          <p:nvPr userDrawn="1"/>
        </p:nvSpPr>
        <p:spPr>
          <a:xfrm>
            <a:off x="2455817" y="0"/>
            <a:ext cx="330926"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737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Accent -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2B2902-0A2E-46D0-A0C6-1DEEEBCB7FF6}"/>
              </a:ext>
            </a:extLst>
          </p:cNvPr>
          <p:cNvSpPr/>
          <p:nvPr userDrawn="1"/>
        </p:nvSpPr>
        <p:spPr>
          <a:xfrm>
            <a:off x="0" y="0"/>
            <a:ext cx="2455817" cy="6392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483031" y="1453896"/>
            <a:ext cx="8389879"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483033" y="174322"/>
            <a:ext cx="8389879" cy="969170"/>
          </a:xfrm>
        </p:spPr>
        <p:txBody>
          <a:bodyPr anchor="b"/>
          <a:lstStyle/>
          <a:p>
            <a:r>
              <a:rPr lang="en-US"/>
              <a:t>Click to edit Master title style</a:t>
            </a:r>
            <a:endParaRPr lang="en-US" dirty="0"/>
          </a:p>
        </p:txBody>
      </p:sp>
      <p:sp>
        <p:nvSpPr>
          <p:cNvPr id="6" name="Rectangle 5">
            <a:extLst>
              <a:ext uri="{FF2B5EF4-FFF2-40B4-BE49-F238E27FC236}">
                <a16:creationId xmlns:a16="http://schemas.microsoft.com/office/drawing/2014/main" id="{6DCBEB8C-AF5B-4C16-A606-71DAC5BA94D6}"/>
              </a:ext>
            </a:extLst>
          </p:cNvPr>
          <p:cNvSpPr/>
          <p:nvPr userDrawn="1"/>
        </p:nvSpPr>
        <p:spPr>
          <a:xfrm>
            <a:off x="2455817" y="0"/>
            <a:ext cx="330926"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1825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 Accent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2B2902-0A2E-46D0-A0C6-1DEEEBCB7FF6}"/>
              </a:ext>
            </a:extLst>
          </p:cNvPr>
          <p:cNvSpPr/>
          <p:nvPr userDrawn="1"/>
        </p:nvSpPr>
        <p:spPr>
          <a:xfrm>
            <a:off x="0" y="0"/>
            <a:ext cx="2455817" cy="6392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483031" y="1453896"/>
            <a:ext cx="8389879"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483033" y="174322"/>
            <a:ext cx="8389879" cy="969170"/>
          </a:xfrm>
        </p:spPr>
        <p:txBody>
          <a:bodyPr anchor="b"/>
          <a:lstStyle/>
          <a:p>
            <a:r>
              <a:rPr lang="en-US"/>
              <a:t>Click to edit Master title style</a:t>
            </a:r>
            <a:endParaRPr lang="en-US" dirty="0"/>
          </a:p>
        </p:txBody>
      </p:sp>
      <p:sp>
        <p:nvSpPr>
          <p:cNvPr id="6" name="Rectangle 5">
            <a:extLst>
              <a:ext uri="{FF2B5EF4-FFF2-40B4-BE49-F238E27FC236}">
                <a16:creationId xmlns:a16="http://schemas.microsoft.com/office/drawing/2014/main" id="{6DCBEB8C-AF5B-4C16-A606-71DAC5BA94D6}"/>
              </a:ext>
            </a:extLst>
          </p:cNvPr>
          <p:cNvSpPr/>
          <p:nvPr userDrawn="1"/>
        </p:nvSpPr>
        <p:spPr>
          <a:xfrm>
            <a:off x="2455817" y="0"/>
            <a:ext cx="33092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8042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Accent - Bei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2B2902-0A2E-46D0-A0C6-1DEEEBCB7FF6}"/>
              </a:ext>
            </a:extLst>
          </p:cNvPr>
          <p:cNvSpPr/>
          <p:nvPr userDrawn="1"/>
        </p:nvSpPr>
        <p:spPr>
          <a:xfrm>
            <a:off x="0" y="0"/>
            <a:ext cx="2455817" cy="6392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E18AFC-7417-4D5E-91F6-C8201346D7CA}"/>
              </a:ext>
            </a:extLst>
          </p:cNvPr>
          <p:cNvSpPr>
            <a:spLocks noGrp="1"/>
          </p:cNvSpPr>
          <p:nvPr>
            <p:ph idx="1"/>
          </p:nvPr>
        </p:nvSpPr>
        <p:spPr>
          <a:xfrm>
            <a:off x="3483031" y="1453896"/>
            <a:ext cx="8389879"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6">
            <a:extLst>
              <a:ext uri="{FF2B5EF4-FFF2-40B4-BE49-F238E27FC236}">
                <a16:creationId xmlns:a16="http://schemas.microsoft.com/office/drawing/2014/main" id="{8AF80A0D-CC13-4745-BCDC-2C717E02CAF5}"/>
              </a:ext>
            </a:extLst>
          </p:cNvPr>
          <p:cNvSpPr>
            <a:spLocks noGrp="1"/>
          </p:cNvSpPr>
          <p:nvPr>
            <p:ph type="title"/>
          </p:nvPr>
        </p:nvSpPr>
        <p:spPr>
          <a:xfrm>
            <a:off x="3483033" y="174322"/>
            <a:ext cx="8389879" cy="969170"/>
          </a:xfrm>
        </p:spPr>
        <p:txBody>
          <a:bodyPr anchor="b"/>
          <a:lstStyle/>
          <a:p>
            <a:r>
              <a:rPr lang="en-US"/>
              <a:t>Click to edit Master title style</a:t>
            </a:r>
            <a:endParaRPr lang="en-US" dirty="0"/>
          </a:p>
        </p:txBody>
      </p:sp>
      <p:sp>
        <p:nvSpPr>
          <p:cNvPr id="6" name="Rectangle 5">
            <a:extLst>
              <a:ext uri="{FF2B5EF4-FFF2-40B4-BE49-F238E27FC236}">
                <a16:creationId xmlns:a16="http://schemas.microsoft.com/office/drawing/2014/main" id="{6DCBEB8C-AF5B-4C16-A606-71DAC5BA94D6}"/>
              </a:ext>
            </a:extLst>
          </p:cNvPr>
          <p:cNvSpPr/>
          <p:nvPr userDrawn="1"/>
        </p:nvSpPr>
        <p:spPr>
          <a:xfrm>
            <a:off x="2455817" y="0"/>
            <a:ext cx="330926"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039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911E9F-81C8-48A7-9DF2-D446B9325409}"/>
              </a:ext>
            </a:extLst>
          </p:cNvPr>
          <p:cNvSpPr>
            <a:spLocks noGrp="1"/>
          </p:cNvSpPr>
          <p:nvPr>
            <p:ph type="pic" idx="1"/>
          </p:nvPr>
        </p:nvSpPr>
        <p:spPr>
          <a:xfrm>
            <a:off x="7300910" y="11430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4">
            <a:extLst>
              <a:ext uri="{FF2B5EF4-FFF2-40B4-BE49-F238E27FC236}">
                <a16:creationId xmlns:a16="http://schemas.microsoft.com/office/drawing/2014/main" id="{ED97F0C7-2FF5-4233-836D-236EA311555B}"/>
              </a:ext>
            </a:extLst>
          </p:cNvPr>
          <p:cNvSpPr/>
          <p:nvPr userDrawn="1"/>
        </p:nvSpPr>
        <p:spPr>
          <a:xfrm>
            <a:off x="6662059" y="0"/>
            <a:ext cx="330926"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ED26C8DB-FADD-4275-A08D-311CCA2551D4}"/>
              </a:ext>
            </a:extLst>
          </p:cNvPr>
          <p:cNvSpPr>
            <a:spLocks noGrp="1"/>
          </p:cNvSpPr>
          <p:nvPr>
            <p:ph idx="10"/>
          </p:nvPr>
        </p:nvSpPr>
        <p:spPr>
          <a:xfrm>
            <a:off x="389110" y="1453896"/>
            <a:ext cx="5965022"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6">
            <a:extLst>
              <a:ext uri="{FF2B5EF4-FFF2-40B4-BE49-F238E27FC236}">
                <a16:creationId xmlns:a16="http://schemas.microsoft.com/office/drawing/2014/main" id="{95710581-06F8-4CCC-84A2-20A2C7AAFB54}"/>
              </a:ext>
            </a:extLst>
          </p:cNvPr>
          <p:cNvSpPr>
            <a:spLocks noGrp="1"/>
          </p:cNvSpPr>
          <p:nvPr>
            <p:ph type="title"/>
          </p:nvPr>
        </p:nvSpPr>
        <p:spPr>
          <a:xfrm>
            <a:off x="389112" y="174322"/>
            <a:ext cx="5965022" cy="96917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439577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Picture -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911E9F-81C8-48A7-9DF2-D446B9325409}"/>
              </a:ext>
            </a:extLst>
          </p:cNvPr>
          <p:cNvSpPr>
            <a:spLocks noGrp="1"/>
          </p:cNvSpPr>
          <p:nvPr>
            <p:ph type="pic" idx="1"/>
          </p:nvPr>
        </p:nvSpPr>
        <p:spPr>
          <a:xfrm>
            <a:off x="7300910" y="11430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4">
            <a:extLst>
              <a:ext uri="{FF2B5EF4-FFF2-40B4-BE49-F238E27FC236}">
                <a16:creationId xmlns:a16="http://schemas.microsoft.com/office/drawing/2014/main" id="{ED97F0C7-2FF5-4233-836D-236EA311555B}"/>
              </a:ext>
            </a:extLst>
          </p:cNvPr>
          <p:cNvSpPr/>
          <p:nvPr userDrawn="1"/>
        </p:nvSpPr>
        <p:spPr>
          <a:xfrm>
            <a:off x="6662059" y="0"/>
            <a:ext cx="330926"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ED26C8DB-FADD-4275-A08D-311CCA2551D4}"/>
              </a:ext>
            </a:extLst>
          </p:cNvPr>
          <p:cNvSpPr>
            <a:spLocks noGrp="1"/>
          </p:cNvSpPr>
          <p:nvPr>
            <p:ph idx="10"/>
          </p:nvPr>
        </p:nvSpPr>
        <p:spPr>
          <a:xfrm>
            <a:off x="389110" y="1453896"/>
            <a:ext cx="5965022"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6">
            <a:extLst>
              <a:ext uri="{FF2B5EF4-FFF2-40B4-BE49-F238E27FC236}">
                <a16:creationId xmlns:a16="http://schemas.microsoft.com/office/drawing/2014/main" id="{95710581-06F8-4CCC-84A2-20A2C7AAFB54}"/>
              </a:ext>
            </a:extLst>
          </p:cNvPr>
          <p:cNvSpPr>
            <a:spLocks noGrp="1"/>
          </p:cNvSpPr>
          <p:nvPr>
            <p:ph type="title"/>
          </p:nvPr>
        </p:nvSpPr>
        <p:spPr>
          <a:xfrm>
            <a:off x="389112" y="174322"/>
            <a:ext cx="5965022" cy="96917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67581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5400">
                <a:solidFill>
                  <a:srgbClr val="4E7E74"/>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FAA86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2/12/2025</a:t>
            </a:fld>
            <a:endParaRPr lang="en-US" dirty="0"/>
          </a:p>
        </p:txBody>
      </p:sp>
      <p:sp>
        <p:nvSpPr>
          <p:cNvPr id="5" name="Footer Placeholder 4"/>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dirty="0"/>
          </a:p>
        </p:txBody>
      </p:sp>
    </p:spTree>
    <p:extLst>
      <p:ext uri="{BB962C8B-B14F-4D97-AF65-F5344CB8AC3E}">
        <p14:creationId xmlns:p14="http://schemas.microsoft.com/office/powerpoint/2010/main" val="3408254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Picture -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911E9F-81C8-48A7-9DF2-D446B9325409}"/>
              </a:ext>
            </a:extLst>
          </p:cNvPr>
          <p:cNvSpPr>
            <a:spLocks noGrp="1"/>
          </p:cNvSpPr>
          <p:nvPr>
            <p:ph type="pic" idx="1"/>
          </p:nvPr>
        </p:nvSpPr>
        <p:spPr>
          <a:xfrm>
            <a:off x="7300910" y="11430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4">
            <a:extLst>
              <a:ext uri="{FF2B5EF4-FFF2-40B4-BE49-F238E27FC236}">
                <a16:creationId xmlns:a16="http://schemas.microsoft.com/office/drawing/2014/main" id="{ED97F0C7-2FF5-4233-836D-236EA311555B}"/>
              </a:ext>
            </a:extLst>
          </p:cNvPr>
          <p:cNvSpPr/>
          <p:nvPr userDrawn="1"/>
        </p:nvSpPr>
        <p:spPr>
          <a:xfrm>
            <a:off x="6662059" y="0"/>
            <a:ext cx="330926"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ED26C8DB-FADD-4275-A08D-311CCA2551D4}"/>
              </a:ext>
            </a:extLst>
          </p:cNvPr>
          <p:cNvSpPr>
            <a:spLocks noGrp="1"/>
          </p:cNvSpPr>
          <p:nvPr>
            <p:ph idx="10"/>
          </p:nvPr>
        </p:nvSpPr>
        <p:spPr>
          <a:xfrm>
            <a:off x="389110" y="1453896"/>
            <a:ext cx="5965022"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6">
            <a:extLst>
              <a:ext uri="{FF2B5EF4-FFF2-40B4-BE49-F238E27FC236}">
                <a16:creationId xmlns:a16="http://schemas.microsoft.com/office/drawing/2014/main" id="{95710581-06F8-4CCC-84A2-20A2C7AAFB54}"/>
              </a:ext>
            </a:extLst>
          </p:cNvPr>
          <p:cNvSpPr>
            <a:spLocks noGrp="1"/>
          </p:cNvSpPr>
          <p:nvPr>
            <p:ph type="title"/>
          </p:nvPr>
        </p:nvSpPr>
        <p:spPr>
          <a:xfrm>
            <a:off x="389112" y="174322"/>
            <a:ext cx="5965022" cy="96917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904078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Picture - Bei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911E9F-81C8-48A7-9DF2-D446B9325409}"/>
              </a:ext>
            </a:extLst>
          </p:cNvPr>
          <p:cNvSpPr>
            <a:spLocks noGrp="1"/>
          </p:cNvSpPr>
          <p:nvPr>
            <p:ph type="pic" idx="1"/>
          </p:nvPr>
        </p:nvSpPr>
        <p:spPr>
          <a:xfrm>
            <a:off x="7300910" y="1143000"/>
            <a:ext cx="4572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Rectangle 4">
            <a:extLst>
              <a:ext uri="{FF2B5EF4-FFF2-40B4-BE49-F238E27FC236}">
                <a16:creationId xmlns:a16="http://schemas.microsoft.com/office/drawing/2014/main" id="{ED97F0C7-2FF5-4233-836D-236EA311555B}"/>
              </a:ext>
            </a:extLst>
          </p:cNvPr>
          <p:cNvSpPr/>
          <p:nvPr userDrawn="1"/>
        </p:nvSpPr>
        <p:spPr>
          <a:xfrm>
            <a:off x="6662059" y="0"/>
            <a:ext cx="330926"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ED26C8DB-FADD-4275-A08D-311CCA2551D4}"/>
              </a:ext>
            </a:extLst>
          </p:cNvPr>
          <p:cNvSpPr>
            <a:spLocks noGrp="1"/>
          </p:cNvSpPr>
          <p:nvPr>
            <p:ph idx="10"/>
          </p:nvPr>
        </p:nvSpPr>
        <p:spPr>
          <a:xfrm>
            <a:off x="389110" y="1453896"/>
            <a:ext cx="5965022" cy="4745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6">
            <a:extLst>
              <a:ext uri="{FF2B5EF4-FFF2-40B4-BE49-F238E27FC236}">
                <a16:creationId xmlns:a16="http://schemas.microsoft.com/office/drawing/2014/main" id="{95710581-06F8-4CCC-84A2-20A2C7AAFB54}"/>
              </a:ext>
            </a:extLst>
          </p:cNvPr>
          <p:cNvSpPr>
            <a:spLocks noGrp="1"/>
          </p:cNvSpPr>
          <p:nvPr>
            <p:ph type="title"/>
          </p:nvPr>
        </p:nvSpPr>
        <p:spPr>
          <a:xfrm>
            <a:off x="389112" y="174322"/>
            <a:ext cx="5965022" cy="96917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6632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E7044F-70BA-40CF-9DB5-5844CA437F0B}"/>
              </a:ext>
            </a:extLst>
          </p:cNvPr>
          <p:cNvSpPr>
            <a:spLocks noGrp="1"/>
          </p:cNvSpPr>
          <p:nvPr>
            <p:ph type="title"/>
          </p:nvPr>
        </p:nvSpPr>
        <p:spPr>
          <a:xfrm>
            <a:off x="389112" y="174322"/>
            <a:ext cx="11483800" cy="96917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790968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64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24CA-0383-6BD1-17C1-D51ED95DB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04A8A-10BA-6BA9-36AB-0D64F3F09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349A53-321C-F400-9A0F-7754706E4556}"/>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5" name="Footer Placeholder 4">
            <a:extLst>
              <a:ext uri="{FF2B5EF4-FFF2-40B4-BE49-F238E27FC236}">
                <a16:creationId xmlns:a16="http://schemas.microsoft.com/office/drawing/2014/main" id="{69E7A397-8E27-BFDC-D2F0-2AB81679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606FB-07E3-2874-CF51-5115909BA5E9}"/>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3855300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F32D-30F5-03AE-6784-88481F2F2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19620-D3B6-96F6-F7A7-01606176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72759-EADE-7C21-996A-38B14E994C72}"/>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5" name="Footer Placeholder 4">
            <a:extLst>
              <a:ext uri="{FF2B5EF4-FFF2-40B4-BE49-F238E27FC236}">
                <a16:creationId xmlns:a16="http://schemas.microsoft.com/office/drawing/2014/main" id="{2857B63D-243B-CEFD-BB83-B5ABE4DAF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4AEC5-6963-341F-9EAF-DF263E7E310C}"/>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4248364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92DF-99FF-32E2-DCCE-3A2050F95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A84C9E-AB31-8025-5250-3824B820A3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A511D-A8B6-D5AE-79F9-EBE59FF608EC}"/>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5" name="Footer Placeholder 4">
            <a:extLst>
              <a:ext uri="{FF2B5EF4-FFF2-40B4-BE49-F238E27FC236}">
                <a16:creationId xmlns:a16="http://schemas.microsoft.com/office/drawing/2014/main" id="{0C957BE2-EA7B-6C14-0DF5-332D5162E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287FB-4A87-8392-950A-36F80F5BE8BA}"/>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557475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8493-0AD9-418E-BA8D-2F88B1CAD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E4F37-AF2A-0E51-A1FB-DC3BDF436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8739E-9FDF-9FA5-B227-63B51D10B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9BB765-8871-141D-E427-05FA632264EA}"/>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6" name="Footer Placeholder 5">
            <a:extLst>
              <a:ext uri="{FF2B5EF4-FFF2-40B4-BE49-F238E27FC236}">
                <a16:creationId xmlns:a16="http://schemas.microsoft.com/office/drawing/2014/main" id="{61AD9E3E-43DA-84BC-B713-02D3D159C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3A7DE-4257-652F-CEB2-5E64035AC70B}"/>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2722924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4DCA-D670-DD8A-7DEF-4DDBBD9BA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32E834-5595-B420-F29C-8A23F2FC5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55E3F-6491-BBCB-38DF-4CAF11BBDA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093D06-B108-66BA-64D8-2745A4811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4EA58-6757-E3BF-139F-B6DED24A45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551D6-E346-AD94-C6B7-2C64D26A5BD4}"/>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8" name="Footer Placeholder 7">
            <a:extLst>
              <a:ext uri="{FF2B5EF4-FFF2-40B4-BE49-F238E27FC236}">
                <a16:creationId xmlns:a16="http://schemas.microsoft.com/office/drawing/2014/main" id="{E9E894AC-8BC9-A2A1-482F-BFD7F603B6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4CCB9-030F-9D10-1A31-73FB4485D9FF}"/>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3060158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8D7F-0F98-2880-9BA2-E2DE875E7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43FEE7-D971-A2AD-C301-AA645A4031C0}"/>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4" name="Footer Placeholder 3">
            <a:extLst>
              <a:ext uri="{FF2B5EF4-FFF2-40B4-BE49-F238E27FC236}">
                <a16:creationId xmlns:a16="http://schemas.microsoft.com/office/drawing/2014/main" id="{F225B09D-45B1-5E6A-079C-379708A07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53D3AA-689B-1DA0-5F34-063543E71855}"/>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30618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933"/>
            <a:ext cx="9931400" cy="702734"/>
          </a:xfrm>
          <a:prstGeom prst="rect">
            <a:avLst/>
          </a:prstGeom>
        </p:spPr>
        <p:txBody>
          <a:bodyPr/>
          <a:lstStyle>
            <a:lvl1pPr>
              <a:defRPr>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2421467"/>
            <a:ext cx="4953000" cy="3755496"/>
          </a:xfrm>
          <a:prstGeom prst="rect">
            <a:avLst/>
          </a:prstGeom>
        </p:spPr>
        <p:txBody>
          <a:bodyPr/>
          <a:lstStyle>
            <a:lvl1pPr>
              <a:defRPr>
                <a:solidFill>
                  <a:schemeClr val="tx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26667" y="2421467"/>
            <a:ext cx="4842933" cy="3755496"/>
          </a:xfrm>
          <a:prstGeom prst="rect">
            <a:avLst/>
          </a:prstGeom>
        </p:spPr>
        <p:txBody>
          <a:bodyPr/>
          <a:lstStyle>
            <a:lvl1pPr>
              <a:defRPr>
                <a:solidFill>
                  <a:srgbClr val="FAA86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2/12/2025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2407323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C4B77-66DB-9576-3265-70BB64B50D50}"/>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3" name="Footer Placeholder 2">
            <a:extLst>
              <a:ext uri="{FF2B5EF4-FFF2-40B4-BE49-F238E27FC236}">
                <a16:creationId xmlns:a16="http://schemas.microsoft.com/office/drawing/2014/main" id="{B49C07B9-9694-A6B9-68EF-F70E8404E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73C559-8788-0E25-7DE4-9B24D89C020B}"/>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1988187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6AA9-806A-7A4D-AF64-8D5DDDE3C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4A73F-D933-720D-A1EC-38500FC6C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ABE079-A5F8-89F8-E17D-803424C53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AEB21-5C7B-4FA6-0092-BA43E25F9EA5}"/>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6" name="Footer Placeholder 5">
            <a:extLst>
              <a:ext uri="{FF2B5EF4-FFF2-40B4-BE49-F238E27FC236}">
                <a16:creationId xmlns:a16="http://schemas.microsoft.com/office/drawing/2014/main" id="{C3FB468C-CE7E-2CBD-533D-D0EE08D0D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F10F9-39F6-0571-D073-3DF942D7B539}"/>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2263063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DB90-0CD3-5C51-13DE-598471356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92F632-9980-9A36-73CC-FF526DC05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784EC0-53FF-25C6-506D-A1A979C15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393E2-7D2C-B724-C951-C049D9158CB6}"/>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6" name="Footer Placeholder 5">
            <a:extLst>
              <a:ext uri="{FF2B5EF4-FFF2-40B4-BE49-F238E27FC236}">
                <a16:creationId xmlns:a16="http://schemas.microsoft.com/office/drawing/2014/main" id="{D49DC96C-3776-0590-979C-47FE9AEE3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05C8F-72EE-1AFB-B17C-3E6626640552}"/>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3780290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02A0-F14B-94EA-04F2-EE886038A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9C3A87-C3CE-BBA3-16A6-544457B70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69C77-AC4C-864C-8F32-AC3744F8BE1F}"/>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5" name="Footer Placeholder 4">
            <a:extLst>
              <a:ext uri="{FF2B5EF4-FFF2-40B4-BE49-F238E27FC236}">
                <a16:creationId xmlns:a16="http://schemas.microsoft.com/office/drawing/2014/main" id="{D70E4B41-EB16-204E-EBEE-7A31B2422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CE0CC-395C-AC34-89F2-7394B9E72958}"/>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111791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165C2-510F-EB42-C121-348A78A334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41A96-8D7D-E160-6D0E-3AE2948489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7C5BD-491C-AA77-D9DC-8EB3769E3754}"/>
              </a:ext>
            </a:extLst>
          </p:cNvPr>
          <p:cNvSpPr>
            <a:spLocks noGrp="1"/>
          </p:cNvSpPr>
          <p:nvPr>
            <p:ph type="dt" sz="half" idx="10"/>
          </p:nvPr>
        </p:nvSpPr>
        <p:spPr/>
        <p:txBody>
          <a:bodyPr/>
          <a:lstStyle/>
          <a:p>
            <a:fld id="{D71BB659-5E79-41ED-8CC7-7F7694C8208D}" type="datetimeFigureOut">
              <a:rPr lang="en-US" smtClean="0"/>
              <a:t>2/12/2025</a:t>
            </a:fld>
            <a:endParaRPr lang="en-US"/>
          </a:p>
        </p:txBody>
      </p:sp>
      <p:sp>
        <p:nvSpPr>
          <p:cNvPr id="5" name="Footer Placeholder 4">
            <a:extLst>
              <a:ext uri="{FF2B5EF4-FFF2-40B4-BE49-F238E27FC236}">
                <a16:creationId xmlns:a16="http://schemas.microsoft.com/office/drawing/2014/main" id="{2E56543E-F790-317E-F3C0-BD34D0F53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3EB1C-3190-19E7-264B-2F5C8C15BC99}"/>
              </a:ext>
            </a:extLst>
          </p:cNvPr>
          <p:cNvSpPr>
            <a:spLocks noGrp="1"/>
          </p:cNvSpPr>
          <p:nvPr>
            <p:ph type="sldNum" sz="quarter" idx="12"/>
          </p:nvPr>
        </p:nvSpPr>
        <p:spPr/>
        <p:txBody>
          <a:bodyPr/>
          <a:lstStyle/>
          <a:p>
            <a:fld id="{4745F920-DD6E-44F6-B030-82D3B39ECDE8}" type="slidenum">
              <a:rPr lang="en-US" smtClean="0"/>
              <a:t>‹#›</a:t>
            </a:fld>
            <a:endParaRPr lang="en-US"/>
          </a:p>
        </p:txBody>
      </p:sp>
    </p:spTree>
    <p:extLst>
      <p:ext uri="{BB962C8B-B14F-4D97-AF65-F5344CB8AC3E}">
        <p14:creationId xmlns:p14="http://schemas.microsoft.com/office/powerpoint/2010/main" val="5295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0CBEB-9421-4A92-AAAE-6288DC3D3FB7}"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668B850-2E84-4237-BADE-29D02FF66404}" type="slidenum">
              <a:rPr lang="en-US" smtClean="0"/>
              <a:t>‹#›</a:t>
            </a:fld>
            <a:endParaRPr lang="en-US"/>
          </a:p>
        </p:txBody>
      </p:sp>
    </p:spTree>
    <p:extLst>
      <p:ext uri="{BB962C8B-B14F-4D97-AF65-F5344CB8AC3E}">
        <p14:creationId xmlns:p14="http://schemas.microsoft.com/office/powerpoint/2010/main" val="336449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76867"/>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1176867"/>
            <a:ext cx="5510212" cy="4684183"/>
          </a:xfrm>
          <a:prstGeom prst="rect">
            <a:avLst/>
          </a:prstGeom>
        </p:spPr>
        <p:txBody>
          <a:bodyPr/>
          <a:lstStyle>
            <a:lvl1pPr>
              <a:defRPr sz="3200">
                <a:solidFill>
                  <a:srgbClr val="FAA861"/>
                </a:solidFill>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2/12/2025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1855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533"/>
            <a:ext cx="3932237" cy="1600200"/>
          </a:xfrm>
          <a:prstGeom prst="rect">
            <a:avLst/>
          </a:prstGeom>
        </p:spPr>
        <p:txBody>
          <a:bodyPr anchor="b"/>
          <a:lstStyle>
            <a:lvl1pPr>
              <a:defRPr sz="3200">
                <a:solidFill>
                  <a:srgbClr val="4E7E74"/>
                </a:solidFill>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643467"/>
            <a:ext cx="5527145" cy="5217583"/>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853266"/>
            <a:ext cx="3932237" cy="3015721"/>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Myriad Pro" panose="020B0503030403020204" pitchFamily="34" charset="0"/>
              </a:defRPr>
            </a:lvl1pPr>
          </a:lstStyle>
          <a:p>
            <a:fld id="{7810CBEB-9421-4A92-AAAE-6288DC3D3FB7}" type="datetimeFigureOut">
              <a:rPr lang="en-US" smtClean="0"/>
              <a:pPr/>
              <a:t>2/12/2025</a:t>
            </a:fld>
            <a:endParaRPr lang="en-US"/>
          </a:p>
        </p:txBody>
      </p:sp>
      <p:sp>
        <p:nvSpPr>
          <p:cNvPr id="6" name="Footer Placeholder 5"/>
          <p:cNvSpPr>
            <a:spLocks noGrp="1"/>
          </p:cNvSpPr>
          <p:nvPr>
            <p:ph type="ftr" sz="quarter" idx="11"/>
          </p:nvPr>
        </p:nvSpPr>
        <p:spPr/>
        <p:txBody>
          <a:bodyPr/>
          <a:lstStyle>
            <a:lvl1pPr>
              <a:defRPr>
                <a:latin typeface="Myriad Pro" panose="020B0503030403020204" pitchFamily="34" charset="0"/>
              </a:defRPr>
            </a:lvl1p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Myriad Pro" panose="020B0503030403020204" pitchFamily="34" charset="0"/>
              </a:defRPr>
            </a:lvl1pPr>
          </a:lstStyle>
          <a:p>
            <a:fld id="{2668B850-2E84-4237-BADE-29D02FF66404}" type="slidenum">
              <a:rPr lang="en-US" smtClean="0"/>
              <a:pPr/>
              <a:t>‹#›</a:t>
            </a:fld>
            <a:endParaRPr lang="en-US"/>
          </a:p>
        </p:txBody>
      </p:sp>
    </p:spTree>
    <p:extLst>
      <p:ext uri="{BB962C8B-B14F-4D97-AF65-F5344CB8AC3E}">
        <p14:creationId xmlns:p14="http://schemas.microsoft.com/office/powerpoint/2010/main" val="3362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Fulll frame im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0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A5C7B-F0EC-4A85-A749-5494F2CF6C0D}"/>
              </a:ext>
            </a:extLst>
          </p:cNvPr>
          <p:cNvSpPr/>
          <p:nvPr userDrawn="1"/>
        </p:nvSpPr>
        <p:spPr>
          <a:xfrm>
            <a:off x="0" y="4901663"/>
            <a:ext cx="12192000" cy="1956337"/>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DE133240-8F10-49EE-989D-A087A8FBFFF2}"/>
              </a:ext>
            </a:extLst>
          </p:cNvPr>
          <p:cNvSpPr txBox="1">
            <a:spLocks/>
          </p:cNvSpPr>
          <p:nvPr userDrawn="1"/>
        </p:nvSpPr>
        <p:spPr>
          <a:xfrm>
            <a:off x="1600200" y="4269282"/>
            <a:ext cx="8991600" cy="1264762"/>
          </a:xfrm>
          <a:prstGeom prst="rect">
            <a:avLst/>
          </a:prstGeom>
          <a:solidFill>
            <a:srgbClr val="FFFFFF"/>
          </a:solidFill>
          <a:ln w="76200">
            <a:noFill/>
            <a:miter lim="800000"/>
          </a:ln>
          <a:effectLst>
            <a:outerShdw blurRad="107950" dist="12700" dir="5400000" algn="ctr">
              <a:srgbClr val="000000"/>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i="1" dirty="0">
              <a:solidFill>
                <a:schemeClr val="tx2"/>
              </a:solidFill>
              <a:cs typeface="Arial" panose="020B0604020202020204" pitchFamily="34" charset="0"/>
            </a:endParaRPr>
          </a:p>
        </p:txBody>
      </p:sp>
      <p:sp>
        <p:nvSpPr>
          <p:cNvPr id="2" name="Title 1">
            <a:extLst>
              <a:ext uri="{FF2B5EF4-FFF2-40B4-BE49-F238E27FC236}">
                <a16:creationId xmlns:a16="http://schemas.microsoft.com/office/drawing/2014/main" id="{11518CC4-E59B-45DC-B1B5-543593717B78}"/>
              </a:ext>
            </a:extLst>
          </p:cNvPr>
          <p:cNvSpPr>
            <a:spLocks noGrp="1"/>
          </p:cNvSpPr>
          <p:nvPr>
            <p:ph type="ctrTitle"/>
          </p:nvPr>
        </p:nvSpPr>
        <p:spPr>
          <a:xfrm>
            <a:off x="1600200" y="4269282"/>
            <a:ext cx="8991600" cy="810189"/>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04BA9C3-3058-430F-AFA6-2A849C8B7E41}"/>
              </a:ext>
            </a:extLst>
          </p:cNvPr>
          <p:cNvSpPr>
            <a:spLocks noGrp="1"/>
          </p:cNvSpPr>
          <p:nvPr>
            <p:ph type="subTitle" idx="1"/>
          </p:nvPr>
        </p:nvSpPr>
        <p:spPr>
          <a:xfrm>
            <a:off x="1600199" y="5079471"/>
            <a:ext cx="8991601" cy="454574"/>
          </a:xfrm>
        </p:spPr>
        <p:txBody>
          <a:bodyPr/>
          <a:lstStyle>
            <a:lvl1pPr marL="0" indent="0" algn="ctr">
              <a:buNone/>
              <a:defRPr sz="24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20CDCBF-B70A-42AE-B788-02D5691525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106" y="1402523"/>
            <a:ext cx="10929788" cy="2022007"/>
          </a:xfrm>
          <a:prstGeom prst="rect">
            <a:avLst/>
          </a:prstGeom>
        </p:spPr>
      </p:pic>
    </p:spTree>
    <p:extLst>
      <p:ext uri="{BB962C8B-B14F-4D97-AF65-F5344CB8AC3E}">
        <p14:creationId xmlns:p14="http://schemas.microsoft.com/office/powerpoint/2010/main" val="62750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CBEB-9421-4A92-AAAE-6288DC3D3FB7}"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FA1C6C4B-80F7-B032-2B6D-1ADC4F15EC00}"/>
              </a:ext>
            </a:extLst>
          </p:cNvPr>
          <p:cNvPicPr>
            <a:picLocks noChangeAspect="1"/>
          </p:cNvPicPr>
          <p:nvPr userDrawn="1"/>
        </p:nvPicPr>
        <p:blipFill rotWithShape="1">
          <a:blip r:embed="rId10"/>
          <a:srcRect l="45665" t="66193" r="2289" b="-4"/>
          <a:stretch/>
        </p:blipFill>
        <p:spPr>
          <a:xfrm rot="16200000">
            <a:off x="7509934" y="2175931"/>
            <a:ext cx="6858004" cy="2506132"/>
          </a:xfrm>
          <a:prstGeom prst="rect">
            <a:avLst/>
          </a:prstGeom>
        </p:spPr>
      </p:pic>
      <p:sp>
        <p:nvSpPr>
          <p:cNvPr id="12" name="Slide Number Placeholder 3">
            <a:extLst>
              <a:ext uri="{FF2B5EF4-FFF2-40B4-BE49-F238E27FC236}">
                <a16:creationId xmlns:a16="http://schemas.microsoft.com/office/drawing/2014/main" id="{3B98FDE9-BFB1-898D-4869-01B7BBFA4168}"/>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68B850-2E84-4237-BADE-29D02FF66404}" type="slidenum">
              <a:rPr lang="en-US" smtClean="0"/>
              <a:pPr/>
              <a:t>‹#›</a:t>
            </a:fld>
            <a:endParaRPr lang="en-US" dirty="0">
              <a:latin typeface="Myriad Pro" panose="020B0503030403020204" pitchFamily="34" charset="0"/>
            </a:endParaRPr>
          </a:p>
        </p:txBody>
      </p:sp>
      <p:pic>
        <p:nvPicPr>
          <p:cNvPr id="13" name="Picture 12">
            <a:extLst>
              <a:ext uri="{FF2B5EF4-FFF2-40B4-BE49-F238E27FC236}">
                <a16:creationId xmlns:a16="http://schemas.microsoft.com/office/drawing/2014/main" id="{6C4B8E05-5328-2611-6E52-38CB5C508F42}"/>
              </a:ext>
            </a:extLst>
          </p:cNvPr>
          <p:cNvPicPr>
            <a:picLocks noChangeAspect="1"/>
          </p:cNvPicPr>
          <p:nvPr userDrawn="1"/>
        </p:nvPicPr>
        <p:blipFill>
          <a:blip r:embed="rId11"/>
          <a:stretch>
            <a:fillRect/>
          </a:stretch>
        </p:blipFill>
        <p:spPr>
          <a:xfrm>
            <a:off x="687360" y="612603"/>
            <a:ext cx="2082800" cy="412750"/>
          </a:xfrm>
          <a:prstGeom prst="rect">
            <a:avLst/>
          </a:prstGeom>
        </p:spPr>
      </p:pic>
    </p:spTree>
    <p:extLst>
      <p:ext uri="{BB962C8B-B14F-4D97-AF65-F5344CB8AC3E}">
        <p14:creationId xmlns:p14="http://schemas.microsoft.com/office/powerpoint/2010/main" val="318247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5B622-047F-484E-BC13-D93B773DA75C}"/>
              </a:ext>
            </a:extLst>
          </p:cNvPr>
          <p:cNvSpPr/>
          <p:nvPr userDrawn="1"/>
        </p:nvSpPr>
        <p:spPr>
          <a:xfrm>
            <a:off x="0" y="6350000"/>
            <a:ext cx="12192000" cy="508000"/>
          </a:xfrm>
          <a:prstGeom prst="rect">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01CF1D19-24D0-438C-B724-5552520E9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694CFD-D859-4B8A-B5D7-53DED65A83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67E9C4BE-73E4-430D-ADBF-70812D0C48F1}"/>
              </a:ext>
            </a:extLst>
          </p:cNvPr>
          <p:cNvSpPr txBox="1"/>
          <p:nvPr userDrawn="1"/>
        </p:nvSpPr>
        <p:spPr>
          <a:xfrm>
            <a:off x="8574656" y="6466303"/>
            <a:ext cx="3014059" cy="276999"/>
          </a:xfrm>
          <a:prstGeom prst="rect">
            <a:avLst/>
          </a:prstGeom>
          <a:noFill/>
        </p:spPr>
        <p:txBody>
          <a:bodyPr wrap="square" rtlCol="0">
            <a:spAutoFit/>
          </a:bodyPr>
          <a:lstStyle/>
          <a:p>
            <a:r>
              <a:rPr lang="en-US" sz="1200" dirty="0">
                <a:solidFill>
                  <a:srgbClr val="FFFFFF"/>
                </a:solidFill>
                <a:latin typeface="Century Old Style Std" panose="02050603060505020204" pitchFamily="18" charset="0"/>
              </a:rPr>
              <a:t>Comprehensive. Quality. </a:t>
            </a:r>
            <a:r>
              <a:rPr lang="en-US" sz="1200" i="1" dirty="0">
                <a:solidFill>
                  <a:srgbClr val="971B2F"/>
                </a:solidFill>
                <a:latin typeface="Century Old Style Std" panose="02050603060505020204" pitchFamily="18" charset="0"/>
              </a:rPr>
              <a:t>Healthcare.</a:t>
            </a:r>
            <a:r>
              <a:rPr lang="en-US" sz="1200" dirty="0">
                <a:solidFill>
                  <a:srgbClr val="FFFFFF"/>
                </a:solidFill>
                <a:latin typeface="Century Old Style Std" panose="02050603060505020204" pitchFamily="18" charset="0"/>
              </a:rPr>
              <a:t> </a:t>
            </a:r>
            <a:r>
              <a:rPr lang="en-US" sz="1200" dirty="0">
                <a:solidFill>
                  <a:srgbClr val="FFFFFF"/>
                </a:solidFill>
                <a:latin typeface="Arial" panose="020B0604020202020204"/>
              </a:rPr>
              <a:t>   |</a:t>
            </a:r>
          </a:p>
        </p:txBody>
      </p:sp>
      <p:sp>
        <p:nvSpPr>
          <p:cNvPr id="12" name="TextBox 11">
            <a:extLst>
              <a:ext uri="{FF2B5EF4-FFF2-40B4-BE49-F238E27FC236}">
                <a16:creationId xmlns:a16="http://schemas.microsoft.com/office/drawing/2014/main" id="{9CFB8BD6-06CC-4E31-9805-ED80DF50D5FA}"/>
              </a:ext>
            </a:extLst>
          </p:cNvPr>
          <p:cNvSpPr txBox="1"/>
          <p:nvPr userDrawn="1"/>
        </p:nvSpPr>
        <p:spPr>
          <a:xfrm>
            <a:off x="11109194" y="6476586"/>
            <a:ext cx="973194" cy="276999"/>
          </a:xfrm>
          <a:prstGeom prst="rect">
            <a:avLst/>
          </a:prstGeom>
          <a:noFill/>
        </p:spPr>
        <p:txBody>
          <a:bodyPr wrap="square" rtlCol="0" anchor="ctr" anchorCtr="1">
            <a:spAutoFit/>
          </a:bodyPr>
          <a:lstStyle/>
          <a:p>
            <a:fld id="{4CE9340A-488B-7847-9191-18D8078385EB}" type="slidenum">
              <a:rPr lang="en-US" sz="1200" smtClean="0">
                <a:solidFill>
                  <a:srgbClr val="FFFFFF"/>
                </a:solidFill>
                <a:latin typeface="Arial" panose="020B0604020202020204"/>
              </a:rPr>
              <a:pPr/>
              <a:t>‹#›</a:t>
            </a:fld>
            <a:endParaRPr lang="en-US" sz="1200" dirty="0">
              <a:solidFill>
                <a:srgbClr val="FFFFFF"/>
              </a:solidFill>
              <a:latin typeface="Arial" panose="020B0604020202020204"/>
            </a:endParaRPr>
          </a:p>
        </p:txBody>
      </p:sp>
      <p:pic>
        <p:nvPicPr>
          <p:cNvPr id="13" name="Picture 12" descr="Text, logo&#10;&#10;Description automatically generated">
            <a:extLst>
              <a:ext uri="{FF2B5EF4-FFF2-40B4-BE49-F238E27FC236}">
                <a16:creationId xmlns:a16="http://schemas.microsoft.com/office/drawing/2014/main" id="{F82A4C75-FE22-4429-8F59-3A24EAE9E320}"/>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05152" y="6444930"/>
            <a:ext cx="1904364" cy="318140"/>
          </a:xfrm>
          <a:prstGeom prst="rect">
            <a:avLst/>
          </a:prstGeom>
        </p:spPr>
      </p:pic>
    </p:spTree>
    <p:extLst>
      <p:ext uri="{BB962C8B-B14F-4D97-AF65-F5344CB8AC3E}">
        <p14:creationId xmlns:p14="http://schemas.microsoft.com/office/powerpoint/2010/main" val="41969411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643ED-9ED8-1CBD-684C-7445E5273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1F8E9-20EF-0E59-0800-7E12983C6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C85DD-F0E3-10F6-3F73-85E5FF105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1BB659-5E79-41ED-8CC7-7F7694C8208D}" type="datetimeFigureOut">
              <a:rPr lang="en-US" smtClean="0"/>
              <a:t>2/12/2025</a:t>
            </a:fld>
            <a:endParaRPr lang="en-US"/>
          </a:p>
        </p:txBody>
      </p:sp>
      <p:sp>
        <p:nvSpPr>
          <p:cNvPr id="5" name="Footer Placeholder 4">
            <a:extLst>
              <a:ext uri="{FF2B5EF4-FFF2-40B4-BE49-F238E27FC236}">
                <a16:creationId xmlns:a16="http://schemas.microsoft.com/office/drawing/2014/main" id="{0308A9AB-93C3-517E-CFAF-D2722FDE2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6F6D2BD-A2D1-E3EF-A260-FD9B7C59D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45F920-DD6E-44F6-B030-82D3B39ECDE8}" type="slidenum">
              <a:rPr lang="en-US" smtClean="0"/>
              <a:t>‹#›</a:t>
            </a:fld>
            <a:endParaRPr lang="en-US"/>
          </a:p>
        </p:txBody>
      </p:sp>
    </p:spTree>
    <p:extLst>
      <p:ext uri="{BB962C8B-B14F-4D97-AF65-F5344CB8AC3E}">
        <p14:creationId xmlns:p14="http://schemas.microsoft.com/office/powerpoint/2010/main" val="134013109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8nJbP2LfaAhVJhuAKHcDtDMgQjRx6BAgAEAU&amp;url=https://pixabay.com/en/tornado-funnel-storm-twister-41952/&amp;psig=AOvVaw1s33UyySsCEd28esoqHDE8&amp;ust=1523724016914994"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8nJbP2LfaAhVJhuAKHcDtDMgQjRx6BAgAEAU&amp;url=https://pixabay.com/en/tornado-funnel-storm-twister-41952/&amp;psig=AOvVaw1s33UyySsCEd28esoqHDE8&amp;ust=1523724016914994"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4-2025#group-tabs-node-course-default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hyperlink" Target="https://www.weitzmaninstitute.org/wp-content/uploads/2024/09/Team-BasedPrimaryCareinHealthCenters.pdf" TargetMode="External"/><Relationship Id="rId4" Type="http://schemas.openxmlformats.org/officeDocument/2006/relationships/image" Target="../media/image6.jpeg"/></Relationships>
</file>

<file path=ppt/slides/_rels/slide7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jpeg"/><Relationship Id="rId7" Type="http://schemas.openxmlformats.org/officeDocument/2006/relationships/hyperlink" Target="https://www.healthcenterinfo.org/"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hyperlink" Target="https://www.weitzmaninstitute.org/ncaresources" TargetMode="Externa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hyperlink" Target="mailto:flowerb@mwhs1.com" TargetMode="External"/><Relationship Id="rId5" Type="http://schemas.openxmlformats.org/officeDocument/2006/relationships/hyperlink" Target="mailto:angersm@mwhs1.com" TargetMode="External"/><Relationship Id="rId4" Type="http://schemas.openxmlformats.org/officeDocument/2006/relationships/hyperlink" Target="mailto:Amanda@mwhs1.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weitzmaninstitute.org/content/nttap-comprehensive-and-team-based-care-learning-collaborative-2024-20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drive.google.com/drive/folders/1gblLre24m5ok2daL0XEKom3HgBz3h03M?usp=drive_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9156"/>
            <a:ext cx="12192000" cy="890527"/>
          </a:xfrm>
        </p:spPr>
        <p:txBody>
          <a:bodyPr/>
          <a:lstStyle/>
          <a:p>
            <a:r>
              <a:rPr lang="en-US" b="1" dirty="0" smtClean="0">
                <a:latin typeface="Calibri Light" panose="020F0302020204030204" pitchFamily="34" charset="0"/>
                <a:cs typeface="Calibri Light" panose="020F0302020204030204" pitchFamily="34" charset="0"/>
              </a:rPr>
              <a:t>Comprehensive and Team-Based Care </a:t>
            </a:r>
            <a:br>
              <a:rPr lang="en-US" b="1" dirty="0" smtClean="0">
                <a:latin typeface="Calibri Light" panose="020F0302020204030204" pitchFamily="34" charset="0"/>
                <a:cs typeface="Calibri Light" panose="020F0302020204030204" pitchFamily="34" charset="0"/>
              </a:rPr>
            </a:br>
            <a:r>
              <a:rPr lang="en-US" b="1" dirty="0" smtClean="0">
                <a:latin typeface="Calibri Light" panose="020F0302020204030204" pitchFamily="34" charset="0"/>
                <a:cs typeface="Calibri Light" panose="020F0302020204030204" pitchFamily="34" charset="0"/>
              </a:rPr>
              <a:t>Learning Collaborative</a:t>
            </a:r>
            <a:endParaRPr lang="en-US" b="1" dirty="0">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a:xfrm>
            <a:off x="0" y="3769683"/>
            <a:ext cx="12192000" cy="1696697"/>
          </a:xfrm>
        </p:spPr>
        <p:txBody>
          <a:bodyPr/>
          <a:lstStyle/>
          <a:p>
            <a:r>
              <a:rPr lang="en-US" sz="3600" b="1" dirty="0" smtClean="0">
                <a:latin typeface="Calibri Light" panose="020F0302020204030204" pitchFamily="34" charset="0"/>
                <a:cs typeface="Calibri Light" panose="020F0302020204030204" pitchFamily="34" charset="0"/>
              </a:rPr>
              <a:t>Session Four</a:t>
            </a:r>
            <a:r>
              <a:rPr lang="en-US" sz="3600" b="1" dirty="0">
                <a:latin typeface="Calibri Light" panose="020F0302020204030204" pitchFamily="34" charset="0"/>
                <a:cs typeface="Calibri Light" panose="020F0302020204030204" pitchFamily="34" charset="0"/>
              </a:rPr>
              <a:t>: February </a:t>
            </a:r>
            <a:r>
              <a:rPr lang="en-US" sz="3600" b="1" dirty="0" smtClean="0">
                <a:latin typeface="Calibri Light" panose="020F0302020204030204" pitchFamily="34" charset="0"/>
                <a:cs typeface="Calibri Light" panose="020F0302020204030204" pitchFamily="34" charset="0"/>
              </a:rPr>
              <a:t>12</a:t>
            </a:r>
            <a:r>
              <a:rPr lang="en-US" sz="3600" b="1" baseline="30000" dirty="0" smtClean="0">
                <a:latin typeface="Calibri Light" panose="020F0302020204030204" pitchFamily="34" charset="0"/>
                <a:cs typeface="Calibri Light" panose="020F0302020204030204" pitchFamily="34" charset="0"/>
              </a:rPr>
              <a:t>th</a:t>
            </a:r>
            <a:r>
              <a:rPr lang="en-US" sz="3600" b="1" dirty="0" smtClean="0">
                <a:latin typeface="Calibri Light" panose="020F0302020204030204" pitchFamily="34" charset="0"/>
                <a:cs typeface="Calibri Light" panose="020F0302020204030204" pitchFamily="34" charset="0"/>
              </a:rPr>
              <a:t>, </a:t>
            </a:r>
            <a:r>
              <a:rPr lang="en-US" sz="3600" b="1" dirty="0">
                <a:latin typeface="Calibri Light" panose="020F0302020204030204" pitchFamily="34" charset="0"/>
                <a:cs typeface="Calibri Light" panose="020F0302020204030204" pitchFamily="34" charset="0"/>
              </a:rPr>
              <a:t>2025</a:t>
            </a:r>
            <a:endParaRPr lang="en-US" sz="3600" b="1" dirty="0" smtClean="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378478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defRPr/>
            </a:pPr>
            <a:r>
              <a:rPr lang="en-US" sz="4800" spc="-30" dirty="0">
                <a:solidFill>
                  <a:srgbClr val="4E7E74"/>
                </a:solidFill>
                <a:latin typeface="Calibri Light" panose="020F0302020204030204"/>
                <a:cs typeface="Calibri" panose="020F0502020204030204" pitchFamily="34" charset="0"/>
              </a:rPr>
              <a:t>Team-Based Care: Understanding </a:t>
            </a:r>
            <a:r>
              <a:rPr lang="en-US" sz="4800" spc="-30" dirty="0" smtClean="0">
                <a:solidFill>
                  <a:srgbClr val="4E7E74"/>
                </a:solidFill>
                <a:latin typeface="Calibri Light" panose="020F0302020204030204"/>
                <a:cs typeface="Calibri" panose="020F0502020204030204" pitchFamily="34" charset="0"/>
              </a:rPr>
              <a:t>Barriers</a:t>
            </a:r>
            <a:r>
              <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
            </a:r>
            <a:br>
              <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Tom Bodenheimer</a:t>
            </a:r>
            <a:b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Center for Excellence in Primary Care</a:t>
            </a:r>
            <a:b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br>
            <a:r>
              <a:rPr kumimoji="0" lang="en-US" sz="3600" b="1" i="0" u="none" strike="noStrike" kern="1200" cap="none" spc="-30" normalizeH="0" baseline="0" noProof="0" dirty="0">
                <a:ln>
                  <a:noFill/>
                </a:ln>
                <a:solidFill>
                  <a:srgbClr val="4472C4">
                    <a:lumMod val="75000"/>
                  </a:srgbClr>
                </a:solidFill>
                <a:effectLst/>
                <a:uLnTx/>
                <a:uFillTx/>
                <a:latin typeface="Calibri Light" panose="020F0302020204030204"/>
                <a:ea typeface="+mj-ea"/>
                <a:cs typeface="Calibri" panose="020F0502020204030204" pitchFamily="34" charset="0"/>
              </a:rPr>
              <a:t>University of California, San Francisco</a:t>
            </a:r>
          </a:p>
        </p:txBody>
      </p:sp>
    </p:spTree>
    <p:extLst>
      <p:ext uri="{BB962C8B-B14F-4D97-AF65-F5344CB8AC3E}">
        <p14:creationId xmlns:p14="http://schemas.microsoft.com/office/powerpoint/2010/main" val="286165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What is a powerful team?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0"/>
              </a:spcBef>
              <a:spcAft>
                <a:spcPts val="1200"/>
              </a:spcAft>
              <a:buClr>
                <a:srgbClr val="008558"/>
              </a:buClr>
              <a:buSzTx/>
              <a:buFont typeface="Arial"/>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Learning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Session </a:t>
            </a: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1 Recap:</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1200"/>
              </a:spcAft>
              <a:buClr>
                <a:srgbClr val="4E7E74"/>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Primary care patient access is poor and getting worse</a:t>
            </a:r>
          </a:p>
          <a:p>
            <a:pPr marL="342900" marR="0" lvl="0" indent="-342900" algn="l" defTabSz="457200" rtl="0" eaLnBrk="1" fontAlgn="auto" latinLnBrk="0" hangingPunct="1">
              <a:lnSpc>
                <a:spcPct val="90000"/>
              </a:lnSpc>
              <a:spcBef>
                <a:spcPts val="0"/>
              </a:spcBef>
              <a:spcAft>
                <a:spcPts val="1200"/>
              </a:spcAft>
              <a:buClr>
                <a:srgbClr val="4E7E74"/>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Panel sizes are too large because few clinicians choose primary care careers </a:t>
            </a:r>
          </a:p>
          <a:p>
            <a:pPr marL="342900" marR="0" lvl="0" indent="-342900" algn="l" defTabSz="457200" rtl="0" eaLnBrk="1" fontAlgn="auto" latinLnBrk="0" hangingPunct="1">
              <a:lnSpc>
                <a:spcPct val="90000"/>
              </a:lnSpc>
              <a:spcBef>
                <a:spcPts val="0"/>
              </a:spcBef>
              <a:spcAft>
                <a:spcPts val="1200"/>
              </a:spcAft>
              <a:buClr>
                <a:srgbClr val="4E7E74"/>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Poor access and large panels are major contributors to burnout</a:t>
            </a:r>
          </a:p>
          <a:p>
            <a:pPr marL="342900" marR="0" lvl="0" indent="-342900" algn="l" defTabSz="457200" rtl="0" eaLnBrk="1" fontAlgn="auto" latinLnBrk="0" hangingPunct="1">
              <a:lnSpc>
                <a:spcPct val="90000"/>
              </a:lnSpc>
              <a:spcBef>
                <a:spcPts val="0"/>
              </a:spcBef>
              <a:spcAft>
                <a:spcPts val="1200"/>
              </a:spcAft>
              <a:buClr>
                <a:srgbClr val="4E7E74"/>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Powerful teams can help solve these challenges; poorly functioning teams cannot</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6" name="Picture 5"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25841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What is a powerful team?</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A powerful team is a team that adds capacity to see more patients, thereby improving access and reducing burnout</a:t>
            </a:r>
          </a:p>
          <a:p>
            <a:pPr marL="342900" marR="0" lvl="0" indent="-342900" algn="l" defTabSz="4572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Interprofessional team members add capacity by seeing patients independently, taking little or no clinician time</a:t>
            </a:r>
          </a:p>
          <a:p>
            <a:pPr marL="342900" marR="0" lvl="0" indent="-342900" algn="l" defTabSz="4572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Interprofessional team members help over paneled clinicians care for their panels, thereby reducing clinician burnout</a:t>
            </a:r>
          </a:p>
          <a:p>
            <a:pPr marL="342900" marR="0" lvl="0" indent="-342900" algn="l" defTabSz="4572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When interprofessional team members have standing orders to see patients independently, they often have greater work life satisfaction</a:t>
            </a:r>
          </a:p>
          <a:p>
            <a:pPr marL="342900" marR="0" lvl="0" indent="-342900" algn="l" defTabSz="457200" rtl="0" eaLnBrk="1" fontAlgn="auto" latinLnBrk="0" hangingPunct="1">
              <a:lnSpc>
                <a:spcPct val="90000"/>
              </a:lnSpc>
              <a:spcBef>
                <a:spcPts val="0"/>
              </a:spcBef>
              <a:spcAft>
                <a:spcPts val="1200"/>
              </a:spcAft>
              <a:buClr>
                <a:srgbClr val="4E7E74"/>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Medical assistants can also add capacity, saving clinician time by providing  panel management functions</a:t>
            </a:r>
          </a:p>
        </p:txBody>
      </p:sp>
      <p:pic>
        <p:nvPicPr>
          <p:cNvPr id="5" name="Picture 4"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61251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What is a powerful team? Examples: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90000"/>
              </a:lnSpc>
              <a:spcBef>
                <a:spcPts val="0"/>
              </a:spcBef>
              <a:spcAft>
                <a:spcPts val="24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In many states, pharmacists can independently care for patients with diabetes or hypertension -- including ordering and interpreting labs and adjusting medications – under collaborative practice agreements. </a:t>
            </a:r>
          </a:p>
          <a:p>
            <a:pPr marR="0" lvl="0" algn="l" defTabSz="457200" rtl="0" eaLnBrk="1" fontAlgn="auto" latinLnBrk="0" hangingPunct="1">
              <a:lnSpc>
                <a:spcPct val="90000"/>
              </a:lnSpc>
              <a:spcBef>
                <a:spcPts val="0"/>
              </a:spcBef>
              <a:spcAft>
                <a:spcPts val="24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Health centers can organize RN co-visits with the RN doing most of the visit and the clinician coming in at the end to check the RN’s work and complete the orders the RN entered into the EMR. RN co-visits can add substantial capacity.</a:t>
            </a:r>
          </a:p>
          <a:p>
            <a:pPr marR="0" lvl="0" algn="l" defTabSz="457200" rtl="0" eaLnBrk="1" fontAlgn="auto" latinLnBrk="0" hangingPunct="1">
              <a:lnSpc>
                <a:spcPct val="90000"/>
              </a:lnSpc>
              <a:spcBef>
                <a:spcPts val="0"/>
              </a:spcBef>
              <a:spcAft>
                <a:spcPts val="12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172153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sz="4000" dirty="0">
                <a:solidFill>
                  <a:srgbClr val="4E7E74"/>
                </a:solidFill>
                <a:latin typeface="Calibri Light" panose="020F0302020204030204"/>
              </a:rPr>
              <a:t> Barriers to building powerful </a:t>
            </a:r>
            <a:r>
              <a:rPr lang="en-US" sz="4000" dirty="0" err="1">
                <a:solidFill>
                  <a:srgbClr val="4E7E74"/>
                </a:solidFill>
                <a:latin typeface="Calibri Light" panose="020F0302020204030204"/>
              </a:rPr>
              <a:t>interprofessional</a:t>
            </a:r>
            <a:r>
              <a:rPr lang="en-US" sz="4000" dirty="0">
                <a:solidFill>
                  <a:srgbClr val="4E7E74"/>
                </a:solidFill>
                <a:latin typeface="Calibri Light" panose="020F0302020204030204"/>
              </a:rPr>
              <a:t> teams</a:t>
            </a:r>
          </a:p>
        </p:txBody>
      </p:sp>
      <p:pic>
        <p:nvPicPr>
          <p:cNvPr id="5" name="Picture 4"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graphicFrame>
        <p:nvGraphicFramePr>
          <p:cNvPr id="3" name="Diagram 2"/>
          <p:cNvGraphicFramePr/>
          <p:nvPr>
            <p:extLst>
              <p:ext uri="{D42A27DB-BD31-4B8C-83A1-F6EECF244321}">
                <p14:modId xmlns:p14="http://schemas.microsoft.com/office/powerpoint/2010/main" val="1970223529"/>
              </p:ext>
            </p:extLst>
          </p:nvPr>
        </p:nvGraphicFramePr>
        <p:xfrm>
          <a:off x="1646538" y="2306242"/>
          <a:ext cx="8898923" cy="28842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399534" y="4960388"/>
            <a:ext cx="11392930" cy="1184940"/>
          </a:xfrm>
          <a:prstGeom prst="rect">
            <a:avLst/>
          </a:prstGeom>
        </p:spPr>
        <p:txBody>
          <a:bodyPr wrap="square">
            <a:spAutoFit/>
          </a:bodyPr>
          <a:lstStyle/>
          <a:p>
            <a:pPr lvl="0">
              <a:spcAft>
                <a:spcPts val="600"/>
              </a:spcAft>
              <a:buClr>
                <a:srgbClr val="008558"/>
              </a:buClr>
              <a:defRPr/>
            </a:pPr>
            <a:endParaRPr lang="en-US" sz="2200" dirty="0">
              <a:solidFill>
                <a:prstClr val="black"/>
              </a:solidFill>
              <a:latin typeface="Calibri Light" panose="020F0302020204030204" pitchFamily="34" charset="0"/>
              <a:cs typeface="Calibri Light" panose="020F0302020204030204" pitchFamily="34" charset="0"/>
            </a:endParaRPr>
          </a:p>
          <a:p>
            <a:pPr lvl="1" algn="ctr">
              <a:spcAft>
                <a:spcPts val="600"/>
              </a:spcAft>
              <a:buClr>
                <a:srgbClr val="008558"/>
              </a:buClr>
              <a:defRPr/>
            </a:pPr>
            <a:r>
              <a:rPr lang="en-US" sz="2200" dirty="0">
                <a:solidFill>
                  <a:prstClr val="black"/>
                </a:solidFill>
                <a:latin typeface="Calibri Light" panose="020F0302020204030204" pitchFamily="34" charset="0"/>
                <a:cs typeface="Calibri Light" panose="020F0302020204030204" pitchFamily="34" charset="0"/>
              </a:rPr>
              <a:t>The barriers are real and need to be addressed. In making goals and action </a:t>
            </a:r>
            <a:r>
              <a:rPr lang="en-US" sz="2200" dirty="0" smtClean="0">
                <a:solidFill>
                  <a:prstClr val="black"/>
                </a:solidFill>
                <a:latin typeface="Calibri Light" panose="020F0302020204030204" pitchFamily="34" charset="0"/>
                <a:cs typeface="Calibri Light" panose="020F0302020204030204" pitchFamily="34" charset="0"/>
              </a:rPr>
              <a:t>plans, consider </a:t>
            </a:r>
            <a:r>
              <a:rPr lang="en-US" sz="2200" dirty="0">
                <a:solidFill>
                  <a:prstClr val="black"/>
                </a:solidFill>
                <a:latin typeface="Calibri Light" panose="020F0302020204030204" pitchFamily="34" charset="0"/>
                <a:cs typeface="Calibri Light" panose="020F0302020204030204" pitchFamily="34" charset="0"/>
              </a:rPr>
              <a:t>the barriers and which would be the most difficult to overcome. But don’t let barriers paralyze you.   </a:t>
            </a:r>
          </a:p>
        </p:txBody>
      </p:sp>
    </p:spTree>
    <p:extLst>
      <p:ext uri="{BB962C8B-B14F-4D97-AF65-F5344CB8AC3E}">
        <p14:creationId xmlns:p14="http://schemas.microsoft.com/office/powerpoint/2010/main" val="3642515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0" y="1579712"/>
            <a:ext cx="12192000" cy="591818"/>
          </a:xfrm>
        </p:spPr>
        <p:txBody>
          <a:bodyPr anchor="ctr">
            <a:noAutofit/>
          </a:bodyPr>
          <a:lstStyle/>
          <a:p>
            <a:pPr algn="ctr">
              <a:lnSpc>
                <a:spcPct val="90000"/>
              </a:lnSpc>
            </a:pPr>
            <a:r>
              <a:rPr lang="en-US" sz="4000" b="1" spc="-30" dirty="0" smtClean="0">
                <a:latin typeface="Calibri Light" panose="020F0302020204030204" pitchFamily="34" charset="0"/>
                <a:cs typeface="Calibri Light" panose="020F0302020204030204" pitchFamily="34" charset="0"/>
              </a:rPr>
              <a:t>Chat Activity</a:t>
            </a:r>
            <a:r>
              <a:rPr lang="en-US" sz="4000" b="1" spc="-30" dirty="0">
                <a:latin typeface="Calibri Light" panose="020F0302020204030204" pitchFamily="34" charset="0"/>
                <a:cs typeface="Calibri Light" panose="020F0302020204030204" pitchFamily="34" charset="0"/>
              </a:rPr>
              <a:t>: 10 </a:t>
            </a:r>
            <a:r>
              <a:rPr lang="en-US" sz="4000" b="1" spc="-30" dirty="0" smtClean="0">
                <a:latin typeface="Calibri Light" panose="020F0302020204030204" pitchFamily="34" charset="0"/>
                <a:cs typeface="Calibri Light" panose="020F0302020204030204" pitchFamily="34" charset="0"/>
              </a:rPr>
              <a:t>Minutes</a:t>
            </a:r>
            <a:endParaRPr lang="en-US" sz="4000" b="1" spc="-30" dirty="0">
              <a:latin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5E4702C2-A368-9E43-A250-6A0426674F2B}"/>
              </a:ext>
            </a:extLst>
          </p:cNvPr>
          <p:cNvSpPr>
            <a:spLocks noGrp="1"/>
          </p:cNvSpPr>
          <p:nvPr>
            <p:ph idx="1"/>
          </p:nvPr>
        </p:nvSpPr>
        <p:spPr>
          <a:xfrm>
            <a:off x="560320" y="2229734"/>
            <a:ext cx="11098085" cy="3841057"/>
          </a:xfrm>
        </p:spPr>
        <p:txBody>
          <a:bodyPr>
            <a:noAutofit/>
          </a:bodyPr>
          <a:lstStyle/>
          <a:p>
            <a:pPr marL="0" indent="0">
              <a:lnSpc>
                <a:spcPct val="90000"/>
              </a:lnSpc>
              <a:spcBef>
                <a:spcPts val="0"/>
              </a:spcBef>
              <a:spcAft>
                <a:spcPts val="600"/>
              </a:spcAft>
              <a:buClr>
                <a:srgbClr val="008558"/>
              </a:buClr>
              <a:buNone/>
            </a:pPr>
            <a:r>
              <a:rPr lang="en-US" sz="2400" dirty="0">
                <a:latin typeface="Calibri Light" panose="020F0302020204030204" pitchFamily="34" charset="0"/>
                <a:cs typeface="Calibri Light" panose="020F0302020204030204" pitchFamily="34" charset="0"/>
              </a:rPr>
              <a:t>Let’s pretend that you have set an overall goal to build a powerful interprofessional team. One specific goal focuses on RNs.</a:t>
            </a:r>
          </a:p>
          <a:p>
            <a:pPr marL="0" indent="0">
              <a:lnSpc>
                <a:spcPct val="90000"/>
              </a:lnSpc>
              <a:spcBef>
                <a:spcPts val="0"/>
              </a:spcBef>
              <a:spcAft>
                <a:spcPts val="600"/>
              </a:spcAft>
              <a:buClr>
                <a:srgbClr val="008558"/>
              </a:buClr>
              <a:buNone/>
            </a:pPr>
            <a:endParaRPr lang="en-US" sz="14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r>
              <a:rPr lang="en-US" sz="2400" dirty="0">
                <a:latin typeface="Calibri Light" panose="020F0302020204030204" pitchFamily="34" charset="0"/>
                <a:cs typeface="Calibri Light" panose="020F0302020204030204" pitchFamily="34" charset="0"/>
              </a:rPr>
              <a:t>You would like your RNs to become care managers for patients with diabetes who see patients independently and can change medication doses under standing orders. Your first action plan is to hold a meeting with the RNs in the clinic to discuss their work, whether they are satisfied with their roles, what they might think about RN care management. </a:t>
            </a:r>
          </a:p>
          <a:p>
            <a:pPr marL="0" indent="0">
              <a:lnSpc>
                <a:spcPct val="90000"/>
              </a:lnSpc>
              <a:spcBef>
                <a:spcPts val="0"/>
              </a:spcBef>
              <a:spcAft>
                <a:spcPts val="600"/>
              </a:spcAft>
              <a:buClr>
                <a:srgbClr val="008558"/>
              </a:buClr>
              <a:buNone/>
            </a:pPr>
            <a:endParaRPr lang="en-US" sz="14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r>
              <a:rPr lang="en-US" sz="2400" b="1" dirty="0">
                <a:latin typeface="Calibri Light" panose="020F0302020204030204" pitchFamily="34" charset="0"/>
                <a:cs typeface="Calibri Light" panose="020F0302020204030204" pitchFamily="34" charset="0"/>
              </a:rPr>
              <a:t>Write in the </a:t>
            </a:r>
            <a:r>
              <a:rPr lang="en-US" sz="2400" b="1" dirty="0" smtClean="0">
                <a:latin typeface="Calibri Light" panose="020F0302020204030204" pitchFamily="34" charset="0"/>
                <a:cs typeface="Calibri Light" panose="020F0302020204030204" pitchFamily="34" charset="0"/>
              </a:rPr>
              <a:t>chat</a:t>
            </a:r>
            <a:r>
              <a:rPr lang="en-US" sz="2400" dirty="0" smtClean="0">
                <a:latin typeface="Calibri Light" panose="020F0302020204030204" pitchFamily="34" charset="0"/>
                <a:cs typeface="Calibri Light" panose="020F0302020204030204" pitchFamily="34" charset="0"/>
              </a:rPr>
              <a:t>: What </a:t>
            </a:r>
            <a:r>
              <a:rPr lang="en-US" sz="2400" dirty="0">
                <a:latin typeface="Calibri Light" panose="020F0302020204030204" pitchFamily="34" charset="0"/>
                <a:cs typeface="Calibri Light" panose="020F0302020204030204" pitchFamily="34" charset="0"/>
              </a:rPr>
              <a:t>barriers you would need to overcome to move toward the goal of RNs becoming care </a:t>
            </a:r>
            <a:r>
              <a:rPr lang="en-US" sz="2400" dirty="0" smtClean="0">
                <a:latin typeface="Calibri Light" panose="020F0302020204030204" pitchFamily="34" charset="0"/>
                <a:cs typeface="Calibri Light" panose="020F0302020204030204" pitchFamily="34" charset="0"/>
              </a:rPr>
              <a:t>managers?</a:t>
            </a:r>
            <a:endParaRPr lang="en-US" sz="18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endParaRPr lang="en-US" sz="24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endParaRPr lang="en-US" sz="24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600"/>
              </a:spcAft>
              <a:buClr>
                <a:srgbClr val="008558"/>
              </a:buClr>
              <a:buNone/>
            </a:pPr>
            <a:endParaRPr lang="en-US" sz="2400" dirty="0">
              <a:latin typeface="Calibri Light" panose="020F0302020204030204" pitchFamily="34" charset="0"/>
              <a:cs typeface="Calibri Light" panose="020F0302020204030204" pitchFamily="34" charset="0"/>
            </a:endParaRPr>
          </a:p>
          <a:p>
            <a:pPr marL="0" indent="0" algn="ctr">
              <a:lnSpc>
                <a:spcPct val="90000"/>
              </a:lnSpc>
              <a:spcBef>
                <a:spcPts val="0"/>
              </a:spcBef>
              <a:spcAft>
                <a:spcPts val="600"/>
              </a:spcAft>
              <a:buClr>
                <a:srgbClr val="008558"/>
              </a:buClr>
              <a:buNone/>
            </a:pPr>
            <a:endParaRPr lang="en-US" sz="2400" dirty="0">
              <a:latin typeface="Calibri Light" panose="020F0302020204030204" pitchFamily="34" charset="0"/>
              <a:cs typeface="Calibri Light" panose="020F0302020204030204" pitchFamily="34" charset="0"/>
            </a:endParaRPr>
          </a:p>
          <a:p>
            <a:pPr marL="0" indent="0" algn="ctr">
              <a:lnSpc>
                <a:spcPct val="90000"/>
              </a:lnSpc>
              <a:spcBef>
                <a:spcPts val="0"/>
              </a:spcBef>
              <a:spcAft>
                <a:spcPts val="600"/>
              </a:spcAft>
              <a:buClr>
                <a:srgbClr val="008558"/>
              </a:buClr>
              <a:buNone/>
            </a:pPr>
            <a:r>
              <a:rPr lang="en-US" sz="2400" dirty="0">
                <a:latin typeface="Calibri Light" panose="020F0302020204030204" pitchFamily="34" charset="0"/>
                <a:cs typeface="Calibri Light" panose="020F0302020204030204" pitchFamily="34" charset="0"/>
              </a:rPr>
              <a:t/>
            </a:r>
            <a:br>
              <a:rPr lang="en-US" sz="2400" dirty="0">
                <a:latin typeface="Calibri Light" panose="020F0302020204030204" pitchFamily="34" charset="0"/>
                <a:cs typeface="Calibri Light" panose="020F0302020204030204" pitchFamily="34" charset="0"/>
              </a:rPr>
            </a:br>
            <a:endParaRPr lang="en-US" sz="240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5" name="Picture 4"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776839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809" y="365760"/>
            <a:ext cx="256894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60320" y="871858"/>
            <a:ext cx="11211336" cy="381176"/>
          </a:xfrm>
          <a:prstGeom prst="rect">
            <a:avLst/>
          </a:prstGeom>
        </p:spPr>
        <p:txBody>
          <a:bodyPr anchor="b"/>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4E7E74"/>
                </a:solidFill>
                <a:effectLst/>
                <a:uLnTx/>
                <a:uFillTx/>
                <a:latin typeface="Calibri Light" panose="020F0302020204030204"/>
                <a:ea typeface="+mj-ea"/>
                <a:cs typeface="+mj-cs"/>
              </a:rPr>
              <a:t>RN care management for patients with diabetes: </a:t>
            </a:r>
            <a:endParaRPr kumimoji="0" lang="en-US" sz="3200" b="1" i="0" u="none" strike="noStrike" kern="1200" cap="none" spc="0" normalizeH="0" baseline="0" noProof="0" dirty="0" smtClean="0">
              <a:ln>
                <a:noFill/>
              </a:ln>
              <a:solidFill>
                <a:srgbClr val="4E7E74"/>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Barriers </a:t>
            </a:r>
            <a:r>
              <a:rPr kumimoji="0" lang="en-US" sz="3200" b="1" i="0" u="none" strike="noStrike" kern="1200" cap="none" spc="0" normalizeH="0" baseline="0" noProof="0" dirty="0">
                <a:ln>
                  <a:noFill/>
                </a:ln>
                <a:solidFill>
                  <a:srgbClr val="4E7E74"/>
                </a:solidFill>
                <a:effectLst/>
                <a:uLnTx/>
                <a:uFillTx/>
                <a:latin typeface="Calibri Light" panose="020F0302020204030204"/>
                <a:ea typeface="+mj-ea"/>
                <a:cs typeface="+mj-cs"/>
              </a:rPr>
              <a:t>and who is causing the barrier </a:t>
            </a:r>
          </a:p>
        </p:txBody>
      </p:sp>
      <p:sp>
        <p:nvSpPr>
          <p:cNvPr id="8" name="Rectangle 7"/>
          <p:cNvSpPr/>
          <p:nvPr/>
        </p:nvSpPr>
        <p:spPr>
          <a:xfrm>
            <a:off x="10725664" y="6388444"/>
            <a:ext cx="605481" cy="206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63F5560A-F4C5-BA9A-AB3C-129C9529854A}"/>
              </a:ext>
            </a:extLst>
          </p:cNvPr>
          <p:cNvGraphicFramePr>
            <a:graphicFrameLocks/>
          </p:cNvGraphicFramePr>
          <p:nvPr>
            <p:extLst>
              <p:ext uri="{D42A27DB-BD31-4B8C-83A1-F6EECF244321}">
                <p14:modId xmlns:p14="http://schemas.microsoft.com/office/powerpoint/2010/main" val="3265851210"/>
              </p:ext>
            </p:extLst>
          </p:nvPr>
        </p:nvGraphicFramePr>
        <p:xfrm>
          <a:off x="560320" y="1253034"/>
          <a:ext cx="11211337" cy="5224637"/>
        </p:xfrm>
        <a:graphic>
          <a:graphicData uri="http://schemas.openxmlformats.org/drawingml/2006/table">
            <a:tbl>
              <a:tblPr firstRow="1" bandRow="1">
                <a:tableStyleId>{C083E6E3-FA7D-4D7B-A595-EF9225AFEA82}</a:tableStyleId>
              </a:tblPr>
              <a:tblGrid>
                <a:gridCol w="1516205">
                  <a:extLst>
                    <a:ext uri="{9D8B030D-6E8A-4147-A177-3AD203B41FA5}">
                      <a16:colId xmlns:a16="http://schemas.microsoft.com/office/drawing/2014/main" val="644739510"/>
                    </a:ext>
                  </a:extLst>
                </a:gridCol>
                <a:gridCol w="2442724">
                  <a:extLst>
                    <a:ext uri="{9D8B030D-6E8A-4147-A177-3AD203B41FA5}">
                      <a16:colId xmlns:a16="http://schemas.microsoft.com/office/drawing/2014/main" val="3778333961"/>
                    </a:ext>
                  </a:extLst>
                </a:gridCol>
                <a:gridCol w="2694664">
                  <a:extLst>
                    <a:ext uri="{9D8B030D-6E8A-4147-A177-3AD203B41FA5}">
                      <a16:colId xmlns:a16="http://schemas.microsoft.com/office/drawing/2014/main" val="2958808192"/>
                    </a:ext>
                  </a:extLst>
                </a:gridCol>
                <a:gridCol w="1654042">
                  <a:extLst>
                    <a:ext uri="{9D8B030D-6E8A-4147-A177-3AD203B41FA5}">
                      <a16:colId xmlns:a16="http://schemas.microsoft.com/office/drawing/2014/main" val="559395608"/>
                    </a:ext>
                  </a:extLst>
                </a:gridCol>
                <a:gridCol w="1566411">
                  <a:extLst>
                    <a:ext uri="{9D8B030D-6E8A-4147-A177-3AD203B41FA5}">
                      <a16:colId xmlns:a16="http://schemas.microsoft.com/office/drawing/2014/main" val="3460732698"/>
                    </a:ext>
                  </a:extLst>
                </a:gridCol>
                <a:gridCol w="1337291">
                  <a:extLst>
                    <a:ext uri="{9D8B030D-6E8A-4147-A177-3AD203B41FA5}">
                      <a16:colId xmlns:a16="http://schemas.microsoft.com/office/drawing/2014/main" val="3022593271"/>
                    </a:ext>
                  </a:extLst>
                </a:gridCol>
              </a:tblGrid>
              <a:tr h="884550">
                <a:tc>
                  <a:txBody>
                    <a:bodyPr/>
                    <a:lstStyle/>
                    <a:p>
                      <a:pPr algn="ctr"/>
                      <a:endParaRPr lang="en-US" sz="12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Federal/ state government, professional associations, professional schools</a:t>
                      </a:r>
                    </a:p>
                  </a:txBody>
                  <a:tcPr anchor="ct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Health system leaders</a:t>
                      </a:r>
                    </a:p>
                  </a:txBody>
                  <a:tcPr anchor="ct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Physician reluctance</a:t>
                      </a:r>
                    </a:p>
                  </a:txBody>
                  <a:tcPr anchor="ct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Team member reluctance</a:t>
                      </a:r>
                    </a:p>
                  </a:txBody>
                  <a:tcPr anchor="ct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Patient reluctance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4E7E74"/>
                    </a:solidFill>
                  </a:tcPr>
                </a:tc>
                <a:extLst>
                  <a:ext uri="{0D108BD9-81ED-4DB2-BD59-A6C34878D82A}">
                    <a16:rowId xmlns:a16="http://schemas.microsoft.com/office/drawing/2014/main" val="1060504759"/>
                  </a:ext>
                </a:extLst>
              </a:tr>
              <a:tr h="921406">
                <a:tc>
                  <a:txBody>
                    <a:bodyPr/>
                    <a:lstStyle/>
                    <a:p>
                      <a:r>
                        <a:rPr lang="en-US" sz="1150" dirty="0">
                          <a:latin typeface="Calibri Light" panose="020F0302020204030204" pitchFamily="34" charset="0"/>
                          <a:cs typeface="Calibri Light" panose="020F0302020204030204" pitchFamily="34" charset="0"/>
                        </a:rPr>
                        <a:t>We can’t recruit RNs</a:t>
                      </a:r>
                    </a:p>
                  </a:txBody>
                  <a:tcPr>
                    <a:lnL w="12700" cap="flat" cmpd="sng" algn="ctr">
                      <a:solidFill>
                        <a:schemeClr val="tx1"/>
                      </a:solidFill>
                      <a:prstDash val="solid"/>
                      <a:round/>
                      <a:headEnd type="none" w="med" len="med"/>
                      <a:tailEnd type="none" w="med" len="med"/>
                    </a:lnL>
                  </a:tcPr>
                </a:tc>
                <a:tc>
                  <a:txBody>
                    <a:bodyPr/>
                    <a:lstStyle/>
                    <a:p>
                      <a:r>
                        <a:rPr lang="en-US" sz="1150" dirty="0">
                          <a:latin typeface="Calibri Light" panose="020F0302020204030204" pitchFamily="34" charset="0"/>
                          <a:cs typeface="Calibri Light" panose="020F0302020204030204" pitchFamily="34" charset="0"/>
                        </a:rPr>
                        <a:t>Nursing associations and nursing schools emphasize hospital nursing. Lack of RN faculty restricts number of slots in nursing schools</a:t>
                      </a:r>
                    </a:p>
                  </a:txBody>
                  <a:tcPr/>
                </a:tc>
                <a:tc>
                  <a:txBody>
                    <a:bodyPr/>
                    <a:lstStyle/>
                    <a:p>
                      <a:r>
                        <a:rPr lang="en-US" sz="1150" dirty="0">
                          <a:latin typeface="Calibri Light" panose="020F0302020204030204" pitchFamily="34" charset="0"/>
                          <a:cs typeface="Calibri Light" panose="020F0302020204030204" pitchFamily="34" charset="0"/>
                        </a:rPr>
                        <a:t>Leaders prioritize the number of hospital nursing jobs over ambulatory jobs. They pay clinic RNs 60% of what hospital RNs make. </a:t>
                      </a:r>
                    </a:p>
                  </a:txBody>
                  <a:tcPr/>
                </a:tc>
                <a:tc>
                  <a:txBody>
                    <a:bodyPr/>
                    <a:lstStyle/>
                    <a:p>
                      <a:endParaRPr lang="en-US" sz="1150" dirty="0">
                        <a:latin typeface="Calibri Light" panose="020F0302020204030204" pitchFamily="34" charset="0"/>
                        <a:cs typeface="Calibri Light" panose="020F0302020204030204" pitchFamily="34" charset="0"/>
                      </a:endParaRPr>
                    </a:p>
                  </a:txBody>
                  <a:tcPr/>
                </a:tc>
                <a:tc>
                  <a:txBody>
                    <a:bodyPr/>
                    <a:lstStyle/>
                    <a:p>
                      <a:endParaRPr lang="en-US" sz="1150" dirty="0">
                        <a:latin typeface="Calibri Light" panose="020F0302020204030204" pitchFamily="34" charset="0"/>
                        <a:cs typeface="Calibri Light" panose="020F0302020204030204" pitchFamily="34" charset="0"/>
                      </a:endParaRPr>
                    </a:p>
                  </a:txBody>
                  <a:tcPr/>
                </a:tc>
                <a:tc>
                  <a:txBody>
                    <a:bodyPr/>
                    <a:lstStyle/>
                    <a:p>
                      <a:endParaRPr lang="en-US" sz="115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2775593"/>
                  </a:ext>
                </a:extLst>
              </a:tr>
              <a:tr h="1124116">
                <a:tc>
                  <a:txBody>
                    <a:bodyPr/>
                    <a:lstStyle/>
                    <a:p>
                      <a:r>
                        <a:rPr lang="en-US" sz="1150" dirty="0">
                          <a:latin typeface="Calibri Light" panose="020F0302020204030204" pitchFamily="34" charset="0"/>
                          <a:cs typeface="Calibri Light" panose="020F0302020204030204" pitchFamily="34" charset="0"/>
                        </a:rPr>
                        <a:t>RNs are not trained in primary care functions</a:t>
                      </a:r>
                    </a:p>
                  </a:txBody>
                  <a:tcPr>
                    <a:lnL w="12700" cap="flat" cmpd="sng" algn="ctr">
                      <a:solidFill>
                        <a:schemeClr val="tx1"/>
                      </a:solidFill>
                      <a:prstDash val="solid"/>
                      <a:round/>
                      <a:headEnd type="none" w="med" len="med"/>
                      <a:tailEnd type="none" w="med" len="med"/>
                    </a:lnL>
                  </a:tcPr>
                </a:tc>
                <a:tc>
                  <a:txBody>
                    <a:bodyPr/>
                    <a:lstStyle/>
                    <a:p>
                      <a:r>
                        <a:rPr lang="en-US" sz="1150" dirty="0">
                          <a:latin typeface="Calibri Light" panose="020F0302020204030204" pitchFamily="34" charset="0"/>
                          <a:cs typeface="Calibri Light" panose="020F0302020204030204" pitchFamily="34" charset="0"/>
                        </a:rPr>
                        <a:t>Nursing schools usually don’t teach ambulatory care nursing</a:t>
                      </a:r>
                    </a:p>
                  </a:txBody>
                  <a:tcPr/>
                </a:tc>
                <a:tc>
                  <a:txBody>
                    <a:bodyPr/>
                    <a:lstStyle/>
                    <a:p>
                      <a:r>
                        <a:rPr lang="en-US" sz="1150" dirty="0">
                          <a:latin typeface="Calibri Light" panose="020F0302020204030204" pitchFamily="34" charset="0"/>
                          <a:cs typeface="Calibri Light" panose="020F0302020204030204" pitchFamily="34" charset="0"/>
                        </a:rPr>
                        <a:t>Not interested in developing in-house ambulatory training for RNs</a:t>
                      </a:r>
                    </a:p>
                  </a:txBody>
                  <a:tcPr/>
                </a:tc>
                <a:tc>
                  <a:txBody>
                    <a:bodyPr/>
                    <a:lstStyle/>
                    <a:p>
                      <a:r>
                        <a:rPr lang="en-US" sz="1150" dirty="0" smtClean="0">
                          <a:latin typeface="Calibri Light" panose="020F0302020204030204" pitchFamily="34" charset="0"/>
                          <a:cs typeface="Calibri Light" panose="020F0302020204030204" pitchFamily="34" charset="0"/>
                        </a:rPr>
                        <a:t>Providers </a:t>
                      </a:r>
                      <a:r>
                        <a:rPr lang="en-US" sz="1150" dirty="0">
                          <a:latin typeface="Calibri Light" panose="020F0302020204030204" pitchFamily="34" charset="0"/>
                          <a:cs typeface="Calibri Light" panose="020F0302020204030204" pitchFamily="34" charset="0"/>
                        </a:rPr>
                        <a:t>may want RNs to only do phone triage, which shields physicians from patients wanting same-day care</a:t>
                      </a:r>
                    </a:p>
                  </a:txBody>
                  <a:tcPr/>
                </a:tc>
                <a:tc>
                  <a:txBody>
                    <a:bodyPr/>
                    <a:lstStyle/>
                    <a:p>
                      <a:r>
                        <a:rPr lang="en-US" sz="1150" dirty="0">
                          <a:latin typeface="Calibri Light" panose="020F0302020204030204" pitchFamily="34" charset="0"/>
                          <a:cs typeface="Calibri Light" panose="020F0302020204030204" pitchFamily="34" charset="0"/>
                        </a:rPr>
                        <a:t>RNs may be satisfied with more traditional RN functions such as triage, wound care, and patient navigation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latin typeface="Calibri Light" panose="020F0302020204030204" pitchFamily="34" charset="0"/>
                          <a:cs typeface="Calibri Light" panose="020F0302020204030204" pitchFamily="34" charset="0"/>
                        </a:rPr>
                        <a:t>Patients may want to see their doctor rather than an RN care manager</a:t>
                      </a:r>
                    </a:p>
                    <a:p>
                      <a:endParaRPr lang="en-US" sz="115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6190304"/>
                  </a:ext>
                </a:extLst>
              </a:tr>
              <a:tr h="921406">
                <a:tc>
                  <a:txBody>
                    <a:bodyPr/>
                    <a:lstStyle/>
                    <a:p>
                      <a:r>
                        <a:rPr lang="en-US" sz="1150" dirty="0">
                          <a:latin typeface="Calibri Light" panose="020F0302020204030204" pitchFamily="34" charset="0"/>
                          <a:cs typeface="Calibri Light" panose="020F0302020204030204" pitchFamily="34" charset="0"/>
                        </a:rPr>
                        <a:t>RNs are not allowed to do care management (especially  adjusting medication doses)</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latin typeface="Calibri Light" panose="020F0302020204030204" pitchFamily="34" charset="0"/>
                          <a:cs typeface="Calibri Light" panose="020F0302020204030204" pitchFamily="34" charset="0"/>
                        </a:rPr>
                        <a:t>State nursing boards may not allow RNs to adjust medication doses</a:t>
                      </a:r>
                    </a:p>
                  </a:txBody>
                  <a:tcPr/>
                </a:tc>
                <a:tc>
                  <a:txBody>
                    <a:bodyPr/>
                    <a:lstStyle/>
                    <a:p>
                      <a:r>
                        <a:rPr lang="en-US" sz="1150" dirty="0">
                          <a:latin typeface="Calibri Light" panose="020F0302020204030204" pitchFamily="34" charset="0"/>
                          <a:cs typeface="Calibri Light" panose="020F0302020204030204" pitchFamily="34" charset="0"/>
                        </a:rPr>
                        <a:t>Even when the state allows medication adjustment under standing orders, health system leaders may say No</a:t>
                      </a:r>
                    </a:p>
                  </a:txBody>
                  <a:tcPr/>
                </a:tc>
                <a:tc>
                  <a:txBody>
                    <a:bodyPr/>
                    <a:lstStyle/>
                    <a:p>
                      <a:r>
                        <a:rPr lang="en-US" sz="1150" dirty="0" smtClean="0">
                          <a:latin typeface="Calibri Light" panose="020F0302020204030204" pitchFamily="34" charset="0"/>
                          <a:cs typeface="Calibri Light" panose="020F0302020204030204" pitchFamily="34" charset="0"/>
                        </a:rPr>
                        <a:t>Providers </a:t>
                      </a:r>
                      <a:r>
                        <a:rPr lang="en-US" sz="1150" dirty="0">
                          <a:latin typeface="Calibri Light" panose="020F0302020204030204" pitchFamily="34" charset="0"/>
                          <a:cs typeface="Calibri Light" panose="020F0302020204030204" pitchFamily="34" charset="0"/>
                        </a:rPr>
                        <a:t>may not trust RNs to adjust medications and may refuse to write standing orders</a:t>
                      </a:r>
                    </a:p>
                  </a:txBody>
                  <a:tcPr/>
                </a:tc>
                <a:tc>
                  <a:txBody>
                    <a:bodyPr/>
                    <a:lstStyle/>
                    <a:p>
                      <a:r>
                        <a:rPr lang="en-US" sz="1150" dirty="0">
                          <a:latin typeface="Calibri Light" panose="020F0302020204030204" pitchFamily="34" charset="0"/>
                          <a:cs typeface="Calibri Light" panose="020F0302020204030204" pitchFamily="34" charset="0"/>
                        </a:rPr>
                        <a:t>RNs may not feel comfortable adjusting medication doses</a:t>
                      </a:r>
                    </a:p>
                  </a:txBody>
                  <a:tcPr/>
                </a:tc>
                <a:tc>
                  <a:txBody>
                    <a:bodyPr/>
                    <a:lstStyle/>
                    <a:p>
                      <a:endParaRPr lang="en-US" sz="115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1565320"/>
                  </a:ext>
                </a:extLst>
              </a:tr>
              <a:tr h="1326825">
                <a:tc>
                  <a:txBody>
                    <a:bodyPr/>
                    <a:lstStyle/>
                    <a:p>
                      <a:r>
                        <a:rPr lang="en-US" sz="1150" dirty="0">
                          <a:latin typeface="Calibri Light" panose="020F0302020204030204" pitchFamily="34" charset="0"/>
                          <a:cs typeface="Calibri Light" panose="020F0302020204030204" pitchFamily="34" charset="0"/>
                        </a:rPr>
                        <a:t>Lack of a business case. Only clinicians (doctors, NPs, PAs) are reimbursed. RNs are an expense and don’t generate revenue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150" dirty="0">
                          <a:latin typeface="Calibri Light" panose="020F0302020204030204" pitchFamily="34" charset="0"/>
                          <a:cs typeface="Calibri Light" panose="020F0302020204030204" pitchFamily="34" charset="0"/>
                        </a:rPr>
                        <a:t>Medicare and Medicaid generally set payment rules, which insurance companies follow</a:t>
                      </a:r>
                    </a:p>
                  </a:txBody>
                  <a:tcPr>
                    <a:lnB w="12700" cap="flat" cmpd="sng" algn="ctr">
                      <a:solidFill>
                        <a:schemeClr val="tx1"/>
                      </a:solidFill>
                      <a:prstDash val="solid"/>
                      <a:round/>
                      <a:headEnd type="none" w="med" len="med"/>
                      <a:tailEnd type="none" w="med" len="med"/>
                    </a:lnB>
                  </a:tcPr>
                </a:tc>
                <a:tc>
                  <a:txBody>
                    <a:bodyPr/>
                    <a:lstStyle/>
                    <a:p>
                      <a:r>
                        <a:rPr lang="en-US" sz="1150" dirty="0">
                          <a:latin typeface="Calibri Light" panose="020F0302020204030204" pitchFamily="34" charset="0"/>
                          <a:cs typeface="Calibri Light" panose="020F0302020204030204" pitchFamily="34" charset="0"/>
                        </a:rPr>
                        <a:t>Health system leaders may take a narrow view of business case. They want revenues to equal expenses each month. Rather than getting revenue from P4P for better metrics,  or greater patient satisfaction bringing new in more patients. </a:t>
                      </a:r>
                    </a:p>
                  </a:txBody>
                  <a:tcPr>
                    <a:lnB w="12700" cap="flat" cmpd="sng" algn="ctr">
                      <a:solidFill>
                        <a:schemeClr val="tx1"/>
                      </a:solidFill>
                      <a:prstDash val="solid"/>
                      <a:round/>
                      <a:headEnd type="none" w="med" len="med"/>
                      <a:tailEnd type="none" w="med" len="med"/>
                    </a:lnB>
                  </a:tcPr>
                </a:tc>
                <a:tc>
                  <a:txBody>
                    <a:bodyPr/>
                    <a:lstStyle/>
                    <a:p>
                      <a:endParaRPr lang="en-US" sz="115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15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15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009116"/>
                  </a:ext>
                </a:extLst>
              </a:tr>
            </a:tbl>
          </a:graphicData>
        </a:graphic>
      </p:graphicFrame>
    </p:spTree>
    <p:extLst>
      <p:ext uri="{BB962C8B-B14F-4D97-AF65-F5344CB8AC3E}">
        <p14:creationId xmlns:p14="http://schemas.microsoft.com/office/powerpoint/2010/main" val="656007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746303"/>
            <a:ext cx="4523328"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E7E74"/>
                </a:solidFill>
                <a:effectLst/>
                <a:uLnTx/>
                <a:uFillTx/>
                <a:latin typeface="Calibri Light" panose="020F0302020204030204"/>
                <a:ea typeface="+mj-ea"/>
                <a:cs typeface="+mj-cs"/>
              </a:rPr>
              <a:t>Metrics to watch           for team-based care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700" b="1" i="0" u="none" strike="noStrike" kern="1200" cap="none" spc="0" normalizeH="0" baseline="0" noProof="0" dirty="0">
              <a:ln>
                <a:noFill/>
              </a:ln>
              <a:solidFill>
                <a:srgbClr val="4E7E74"/>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E7E74"/>
                </a:solidFill>
                <a:effectLst/>
                <a:uLnTx/>
                <a:uFillTx/>
                <a:latin typeface="Calibri Light" panose="020F0302020204030204"/>
                <a:ea typeface="+mj-ea"/>
                <a:cs typeface="+mj-cs"/>
              </a:rPr>
              <a:t>Don’t just look at                                revenue vs. </a:t>
            </a:r>
            <a:r>
              <a:rPr kumimoji="0" lang="en-US" sz="28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expense</a:t>
            </a:r>
            <a:endParaRPr kumimoji="0" lang="en-US" sz="28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graphicFrame>
        <p:nvGraphicFramePr>
          <p:cNvPr id="5" name="Diagram 4">
            <a:extLst>
              <a:ext uri="{FF2B5EF4-FFF2-40B4-BE49-F238E27FC236}">
                <a16:creationId xmlns:a16="http://schemas.microsoft.com/office/drawing/2014/main" id="{2500E551-2342-43E5-A7FC-636EF2540083}"/>
              </a:ext>
            </a:extLst>
          </p:cNvPr>
          <p:cNvGraphicFramePr/>
          <p:nvPr>
            <p:extLst>
              <p:ext uri="{D42A27DB-BD31-4B8C-83A1-F6EECF244321}">
                <p14:modId xmlns:p14="http://schemas.microsoft.com/office/powerpoint/2010/main" val="1132530288"/>
              </p:ext>
            </p:extLst>
          </p:nvPr>
        </p:nvGraphicFramePr>
        <p:xfrm>
          <a:off x="2920279" y="11998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636654" y="349763"/>
            <a:ext cx="2303532" cy="1448961"/>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a:off x="4872662" y="1798724"/>
            <a:ext cx="512352" cy="519343"/>
          </a:xfrm>
          <a:prstGeom prst="line">
            <a:avLst/>
          </a:prstGeom>
          <a:ln>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504869" y="1436092"/>
            <a:ext cx="2266786" cy="235449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flipH="1">
            <a:off x="8410482" y="2056962"/>
            <a:ext cx="1094387" cy="5717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6653" y="324362"/>
            <a:ext cx="22213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Clinician and staff satisfaction leads to less turnover. Turnover is a huge expense to the clinic</a:t>
            </a:r>
          </a:p>
        </p:txBody>
      </p:sp>
      <p:sp>
        <p:nvSpPr>
          <p:cNvPr id="18" name="TextBox 17"/>
          <p:cNvSpPr txBox="1"/>
          <p:nvPr/>
        </p:nvSpPr>
        <p:spPr>
          <a:xfrm>
            <a:off x="9576788" y="1436092"/>
            <a:ext cx="2194867" cy="23544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Increase in visits or panel size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Billable services by RNs, PTs, Pharmacists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Redeployment of staff to higher value activities</a:t>
            </a:r>
          </a:p>
        </p:txBody>
      </p:sp>
      <p:sp>
        <p:nvSpPr>
          <p:cNvPr id="20" name="Rectangle 19"/>
          <p:cNvSpPr/>
          <p:nvPr/>
        </p:nvSpPr>
        <p:spPr>
          <a:xfrm>
            <a:off x="2282375" y="4145530"/>
            <a:ext cx="1982912" cy="1840403"/>
          </a:xfrm>
          <a:prstGeom prst="rect">
            <a:avLst/>
          </a:prstGeom>
          <a:noFill/>
          <a:ln>
            <a:solidFill>
              <a:srgbClr val="2E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p:cNvCxnSpPr/>
          <p:nvPr/>
        </p:nvCxnSpPr>
        <p:spPr>
          <a:xfrm>
            <a:off x="4254126" y="4875727"/>
            <a:ext cx="1036107" cy="197650"/>
          </a:xfrm>
          <a:prstGeom prst="line">
            <a:avLst/>
          </a:prstGeom>
          <a:ln>
            <a:solidFill>
              <a:srgbClr val="2ED7A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390140" y="4456067"/>
            <a:ext cx="2381517" cy="23544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Improvements screening rates or disease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Reduced readmissions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Reduced ED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Rectangle 23"/>
          <p:cNvSpPr/>
          <p:nvPr/>
        </p:nvSpPr>
        <p:spPr>
          <a:xfrm>
            <a:off x="9349043" y="4458797"/>
            <a:ext cx="2422613" cy="1831167"/>
          </a:xfrm>
          <a:prstGeom prst="rect">
            <a:avLst/>
          </a:prstGeom>
          <a:noFill/>
          <a:ln>
            <a:solidFill>
              <a:srgbClr val="53E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8312937" y="5278715"/>
            <a:ext cx="1036107" cy="197650"/>
          </a:xfrm>
          <a:prstGeom prst="line">
            <a:avLst/>
          </a:prstGeom>
          <a:ln>
            <a:solidFill>
              <a:srgbClr val="53EB17"/>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2376" y="4159734"/>
            <a:ext cx="19290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Patient experience surveys; good performance can lead to P4P money and can attract new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6" name="Picture 15"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8"/>
          <a:stretch>
            <a:fillRect/>
          </a:stretch>
        </p:blipFill>
        <p:spPr>
          <a:xfrm>
            <a:off x="9683848" y="394434"/>
            <a:ext cx="2087809" cy="905555"/>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3027479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361145"/>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Regulatory </a:t>
            </a:r>
            <a:r>
              <a:rPr lang="en-US" dirty="0">
                <a:solidFill>
                  <a:srgbClr val="4E7E74"/>
                </a:solidFill>
                <a:latin typeface="Calibri Light" panose="020F0302020204030204"/>
              </a:rPr>
              <a:t>B</a:t>
            </a:r>
            <a:r>
              <a:rPr kumimoji="0" lang="en-US" sz="4400" b="1" i="0" u="none" strike="noStrike" kern="1200" cap="none" spc="0" normalizeH="0" baseline="0" noProof="0" dirty="0" err="1" smtClean="0">
                <a:ln>
                  <a:noFill/>
                </a:ln>
                <a:solidFill>
                  <a:srgbClr val="4E7E74"/>
                </a:solidFill>
                <a:effectLst/>
                <a:uLnTx/>
                <a:uFillTx/>
                <a:latin typeface="Calibri Light" panose="020F0302020204030204"/>
                <a:ea typeface="+mj-ea"/>
                <a:cs typeface="+mj-cs"/>
              </a:rPr>
              <a:t>arriers</a:t>
            </a: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 </a:t>
            </a:r>
            <a:r>
              <a:rPr lang="en-US" dirty="0" smtClean="0">
                <a:solidFill>
                  <a:srgbClr val="4E7E74"/>
                </a:solidFill>
                <a:latin typeface="Calibri Light" panose="020F0302020204030204"/>
              </a:rPr>
              <a:t>C</a:t>
            </a:r>
            <a:r>
              <a:rPr kumimoji="0" lang="en-US" sz="4400" b="1" i="0" u="none" strike="noStrike" kern="1200" cap="none" spc="0" normalizeH="0" baseline="0" noProof="0" dirty="0" err="1" smtClean="0">
                <a:ln>
                  <a:noFill/>
                </a:ln>
                <a:solidFill>
                  <a:srgbClr val="4E7E74"/>
                </a:solidFill>
                <a:effectLst/>
                <a:uLnTx/>
                <a:uFillTx/>
                <a:latin typeface="Calibri Light" panose="020F0302020204030204"/>
                <a:ea typeface="+mj-ea"/>
                <a:cs typeface="+mj-cs"/>
              </a:rPr>
              <a:t>ase</a:t>
            </a: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 Study</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123497"/>
            <a:ext cx="6903161" cy="44615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California allows MAs to give injections for immunizations</a:t>
            </a:r>
          </a:p>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San Francisco General Hospital: </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MAs give immunizations</a:t>
            </a:r>
          </a:p>
          <a:p>
            <a:pPr marL="636588" marR="0" lvl="1"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Standing orders enable MAs to identify and administer immunizations without patient-specific clinician orders</a:t>
            </a:r>
          </a:p>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UCSF Health System: </a:t>
            </a:r>
          </a:p>
          <a:p>
            <a:pPr marL="636588" marR="0" lvl="1"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MAs cannot give injections at all. RNs or LVNs give the injections. </a:t>
            </a:r>
          </a:p>
          <a:p>
            <a:pPr marL="236538" marR="0" lvl="0" indent="-236538" algn="l" defTabSz="457200" rtl="0" eaLnBrk="1" fontAlgn="auto" latinLnBrk="0" hangingPunct="1">
              <a:lnSpc>
                <a:spcPct val="90000"/>
              </a:lnSpc>
              <a:spcBef>
                <a:spcPts val="600"/>
              </a:spcBef>
              <a:spcAft>
                <a:spcPts val="0"/>
              </a:spcAft>
              <a:buClr>
                <a:srgbClr val="008558"/>
              </a:buClr>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Many UCSF residents work at both SF General and UCSF hospitals; in one place they can rely on MAs to take care of immunizations by themselves while in another place the MAs cannot even give the </a:t>
            </a:r>
            <a:r>
              <a:rPr kumimoji="0" lang="en-US" sz="2200" b="0" i="0" u="none" strike="noStrike" kern="1200" cap="none" spc="0" normalizeH="0" baseline="0" noProof="0" dirty="0" smtClean="0">
                <a:ln>
                  <a:noFill/>
                </a:ln>
                <a:solidFill>
                  <a:prstClr val="black"/>
                </a:solidFill>
                <a:effectLst/>
                <a:uLnTx/>
                <a:uFillTx/>
                <a:latin typeface="Calibri Light" panose="020F0302020204030204"/>
                <a:ea typeface="+mn-ea"/>
                <a:cs typeface="Calibri Light" panose="020F0302020204030204" pitchFamily="34" charset="0"/>
              </a:rPr>
              <a:t>shots</a:t>
            </a:r>
          </a:p>
          <a:p>
            <a:pPr marL="236538" lvl="0" indent="-236538">
              <a:lnSpc>
                <a:spcPct val="90000"/>
              </a:lnSpc>
              <a:spcBef>
                <a:spcPts val="600"/>
              </a:spcBef>
              <a:buClr>
                <a:srgbClr val="008558"/>
              </a:buClr>
              <a:defRPr/>
            </a:pPr>
            <a:r>
              <a:rPr lang="en-US" sz="2200" dirty="0">
                <a:solidFill>
                  <a:prstClr val="black"/>
                </a:solidFill>
                <a:latin typeface="Calibri Light" panose="020F0302020204030204"/>
                <a:cs typeface="Calibri Light" panose="020F0302020204030204" pitchFamily="34" charset="0"/>
              </a:rPr>
              <a:t>Who is causing the barrier?</a:t>
            </a: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descr="A picture containing person, indoor, blue, drinking water&#10;&#10;Description automatically generated">
            <a:extLst>
              <a:ext uri="{FF2B5EF4-FFF2-40B4-BE49-F238E27FC236}">
                <a16:creationId xmlns:a16="http://schemas.microsoft.com/office/drawing/2014/main" id="{9F3076FA-77A1-4B16-B64F-6560B129EB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73"/>
          <a:stretch/>
        </p:blipFill>
        <p:spPr>
          <a:xfrm>
            <a:off x="7433244" y="2664720"/>
            <a:ext cx="4501207" cy="3379150"/>
          </a:xfrm>
          <a:prstGeom prst="rect">
            <a:avLst/>
          </a:prstGeom>
        </p:spPr>
      </p:pic>
      <p:pic>
        <p:nvPicPr>
          <p:cNvPr id="6" name="Picture 5"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4"/>
          <a:stretch>
            <a:fillRect/>
          </a:stretch>
        </p:blipFill>
        <p:spPr>
          <a:xfrm>
            <a:off x="9683848" y="394434"/>
            <a:ext cx="2087809" cy="9055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3497640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25664" y="6388444"/>
            <a:ext cx="605481" cy="206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63F5560A-F4C5-BA9A-AB3C-129C9529854A}"/>
              </a:ext>
            </a:extLst>
          </p:cNvPr>
          <p:cNvGraphicFramePr>
            <a:graphicFrameLocks/>
          </p:cNvGraphicFramePr>
          <p:nvPr>
            <p:extLst>
              <p:ext uri="{D42A27DB-BD31-4B8C-83A1-F6EECF244321}">
                <p14:modId xmlns:p14="http://schemas.microsoft.com/office/powerpoint/2010/main" val="1930716896"/>
              </p:ext>
            </p:extLst>
          </p:nvPr>
        </p:nvGraphicFramePr>
        <p:xfrm>
          <a:off x="560320" y="1253034"/>
          <a:ext cx="11211337" cy="5341951"/>
        </p:xfrm>
        <a:graphic>
          <a:graphicData uri="http://schemas.openxmlformats.org/drawingml/2006/table">
            <a:tbl>
              <a:tblPr firstRow="1" bandRow="1">
                <a:tableStyleId>{C083E6E3-FA7D-4D7B-A595-EF9225AFEA82}</a:tableStyleId>
              </a:tblPr>
              <a:tblGrid>
                <a:gridCol w="1516205">
                  <a:extLst>
                    <a:ext uri="{9D8B030D-6E8A-4147-A177-3AD203B41FA5}">
                      <a16:colId xmlns:a16="http://schemas.microsoft.com/office/drawing/2014/main" val="644739510"/>
                    </a:ext>
                  </a:extLst>
                </a:gridCol>
                <a:gridCol w="2442724">
                  <a:extLst>
                    <a:ext uri="{9D8B030D-6E8A-4147-A177-3AD203B41FA5}">
                      <a16:colId xmlns:a16="http://schemas.microsoft.com/office/drawing/2014/main" val="3778333961"/>
                    </a:ext>
                  </a:extLst>
                </a:gridCol>
                <a:gridCol w="2694664">
                  <a:extLst>
                    <a:ext uri="{9D8B030D-6E8A-4147-A177-3AD203B41FA5}">
                      <a16:colId xmlns:a16="http://schemas.microsoft.com/office/drawing/2014/main" val="2958808192"/>
                    </a:ext>
                  </a:extLst>
                </a:gridCol>
                <a:gridCol w="1654042">
                  <a:extLst>
                    <a:ext uri="{9D8B030D-6E8A-4147-A177-3AD203B41FA5}">
                      <a16:colId xmlns:a16="http://schemas.microsoft.com/office/drawing/2014/main" val="559395608"/>
                    </a:ext>
                  </a:extLst>
                </a:gridCol>
                <a:gridCol w="1566411">
                  <a:extLst>
                    <a:ext uri="{9D8B030D-6E8A-4147-A177-3AD203B41FA5}">
                      <a16:colId xmlns:a16="http://schemas.microsoft.com/office/drawing/2014/main" val="3460732698"/>
                    </a:ext>
                  </a:extLst>
                </a:gridCol>
                <a:gridCol w="1337291">
                  <a:extLst>
                    <a:ext uri="{9D8B030D-6E8A-4147-A177-3AD203B41FA5}">
                      <a16:colId xmlns:a16="http://schemas.microsoft.com/office/drawing/2014/main" val="3022593271"/>
                    </a:ext>
                  </a:extLst>
                </a:gridCol>
              </a:tblGrid>
              <a:tr h="674620">
                <a:tc>
                  <a:txBody>
                    <a:bodyPr/>
                    <a:lstStyle/>
                    <a:p>
                      <a:pPr algn="ctr"/>
                      <a:endParaRPr lang="en-US" sz="1200" dirty="0">
                        <a:solidFill>
                          <a:schemeClr val="bg1"/>
                        </a:solidFill>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Federal/ state government, professional associations, professional schools</a:t>
                      </a:r>
                    </a:p>
                  </a:txBody>
                  <a:tcP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Health system leaders</a:t>
                      </a:r>
                    </a:p>
                  </a:txBody>
                  <a:tcP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Physician reluctance</a:t>
                      </a:r>
                    </a:p>
                  </a:txBody>
                  <a:tcP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Team member reluctance</a:t>
                      </a:r>
                    </a:p>
                  </a:txBody>
                  <a:tcPr>
                    <a:lnT w="12700" cap="flat" cmpd="sng" algn="ctr">
                      <a:solidFill>
                        <a:schemeClr val="tx1"/>
                      </a:solidFill>
                      <a:prstDash val="solid"/>
                      <a:round/>
                      <a:headEnd type="none" w="med" len="med"/>
                      <a:tailEnd type="none" w="med" len="med"/>
                    </a:lnT>
                    <a:solidFill>
                      <a:srgbClr val="4E7E74"/>
                    </a:solidFill>
                  </a:tcPr>
                </a:tc>
                <a:tc>
                  <a:txBody>
                    <a:bodyPr/>
                    <a:lstStyle/>
                    <a:p>
                      <a:pPr algn="ctr"/>
                      <a:r>
                        <a:rPr lang="en-US" sz="1400" dirty="0">
                          <a:solidFill>
                            <a:schemeClr val="bg1"/>
                          </a:solidFill>
                          <a:latin typeface="Calibri Light" panose="020F0302020204030204" pitchFamily="34" charset="0"/>
                          <a:cs typeface="Calibri Light" panose="020F0302020204030204" pitchFamily="34" charset="0"/>
                        </a:rPr>
                        <a:t>Patient reluctance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4E7E74"/>
                    </a:solidFill>
                  </a:tcPr>
                </a:tc>
                <a:extLst>
                  <a:ext uri="{0D108BD9-81ED-4DB2-BD59-A6C34878D82A}">
                    <a16:rowId xmlns:a16="http://schemas.microsoft.com/office/drawing/2014/main" val="1060504759"/>
                  </a:ext>
                </a:extLst>
              </a:tr>
              <a:tr h="921406">
                <a:tc>
                  <a:txBody>
                    <a:bodyPr/>
                    <a:lstStyle/>
                    <a:p>
                      <a:r>
                        <a:rPr lang="en-US" sz="1100" dirty="0">
                          <a:latin typeface="Calibri Light" panose="020F0302020204030204" pitchFamily="34" charset="0"/>
                          <a:cs typeface="Calibri Light" panose="020F0302020204030204" pitchFamily="34" charset="0"/>
                        </a:rPr>
                        <a:t>We can’t recruit enough MAs</a:t>
                      </a:r>
                    </a:p>
                  </a:txBody>
                  <a:tcPr>
                    <a:lnL w="12700" cap="flat" cmpd="sng" algn="ctr">
                      <a:solidFill>
                        <a:schemeClr val="tx1"/>
                      </a:solidFill>
                      <a:prstDash val="solid"/>
                      <a:round/>
                      <a:headEnd type="none" w="med" len="med"/>
                      <a:tailEnd type="none" w="med" len="med"/>
                    </a:lnL>
                  </a:tcPr>
                </a:tc>
                <a:tc>
                  <a:txBody>
                    <a:bodyPr/>
                    <a:lstStyle/>
                    <a:p>
                      <a:r>
                        <a:rPr lang="en-US" sz="1100" dirty="0">
                          <a:latin typeface="Calibri Light" panose="020F0302020204030204" pitchFamily="34" charset="0"/>
                          <a:cs typeface="Calibri Light" panose="020F0302020204030204" pitchFamily="34" charset="0"/>
                        </a:rPr>
                        <a:t>The economy is in a worker-shortage period </a:t>
                      </a:r>
                    </a:p>
                  </a:txBody>
                  <a:tcPr/>
                </a:tc>
                <a:tc>
                  <a:txBody>
                    <a:bodyPr/>
                    <a:lstStyle/>
                    <a:p>
                      <a:r>
                        <a:rPr lang="en-US" sz="1100" dirty="0">
                          <a:latin typeface="Calibri Light" panose="020F0302020204030204" pitchFamily="34" charset="0"/>
                          <a:cs typeface="Calibri Light" panose="020F0302020204030204" pitchFamily="34" charset="0"/>
                        </a:rPr>
                        <a:t>MAs are poorly paid and don’t choose  medical assistant careers</a:t>
                      </a:r>
                    </a:p>
                  </a:txBody>
                  <a:tcPr/>
                </a:tc>
                <a:tc>
                  <a:txBody>
                    <a:bodyPr/>
                    <a:lstStyle/>
                    <a:p>
                      <a:endParaRPr lang="en-US" sz="1100" dirty="0">
                        <a:latin typeface="Calibri Light" panose="020F0302020204030204" pitchFamily="34" charset="0"/>
                        <a:cs typeface="Calibri Light" panose="020F0302020204030204" pitchFamily="34" charset="0"/>
                      </a:endParaRPr>
                    </a:p>
                  </a:txBody>
                  <a:tcPr/>
                </a:tc>
                <a:tc>
                  <a:txBody>
                    <a:bodyPr/>
                    <a:lstStyle/>
                    <a:p>
                      <a:endParaRPr lang="en-US" sz="1100" dirty="0">
                        <a:latin typeface="Calibri Light" panose="020F0302020204030204" pitchFamily="34" charset="0"/>
                        <a:cs typeface="Calibri Light" panose="020F0302020204030204" pitchFamily="34" charset="0"/>
                      </a:endParaRPr>
                    </a:p>
                  </a:txBody>
                  <a:tcPr/>
                </a:tc>
                <a:tc>
                  <a:txBody>
                    <a:bodyPr/>
                    <a:lstStyle/>
                    <a:p>
                      <a:endParaRPr lang="en-US" sz="110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2775593"/>
                  </a:ext>
                </a:extLst>
              </a:tr>
              <a:tr h="1124116">
                <a:tc>
                  <a:txBody>
                    <a:bodyPr/>
                    <a:lstStyle/>
                    <a:p>
                      <a:r>
                        <a:rPr lang="en-US" sz="1100" dirty="0">
                          <a:latin typeface="Calibri Light" panose="020F0302020204030204" pitchFamily="34" charset="0"/>
                          <a:cs typeface="Calibri Light" panose="020F0302020204030204" pitchFamily="34" charset="0"/>
                        </a:rPr>
                        <a:t>MAs are not trained to identify which kids need which vaccines; how to administer the vaccines safely </a:t>
                      </a:r>
                    </a:p>
                  </a:txBody>
                  <a:tcPr>
                    <a:lnL w="12700" cap="flat" cmpd="sng" algn="ctr">
                      <a:solidFill>
                        <a:schemeClr val="tx1"/>
                      </a:solidFill>
                      <a:prstDash val="solid"/>
                      <a:round/>
                      <a:headEnd type="none" w="med" len="med"/>
                      <a:tailEnd type="none" w="med" len="med"/>
                    </a:lnL>
                  </a:tcPr>
                </a:tc>
                <a:tc>
                  <a:txBody>
                    <a:bodyPr/>
                    <a:lstStyle/>
                    <a:p>
                      <a:r>
                        <a:rPr lang="en-US" sz="1100" dirty="0">
                          <a:latin typeface="Calibri Light" panose="020F0302020204030204" pitchFamily="34" charset="0"/>
                          <a:cs typeface="Calibri Light" panose="020F0302020204030204" pitchFamily="34" charset="0"/>
                        </a:rPr>
                        <a:t>Low-quality commercial MA training programs.</a:t>
                      </a:r>
                    </a:p>
                    <a:p>
                      <a:r>
                        <a:rPr lang="en-US" sz="1100" dirty="0">
                          <a:latin typeface="Calibri Light" panose="020F0302020204030204" pitchFamily="34" charset="0"/>
                          <a:cs typeface="Calibri Light" panose="020F0302020204030204" pitchFamily="34" charset="0"/>
                        </a:rPr>
                        <a:t>Better community college MA programs may have limited curriculum.</a:t>
                      </a:r>
                    </a:p>
                  </a:txBody>
                  <a:tcPr/>
                </a:tc>
                <a:tc>
                  <a:txBody>
                    <a:bodyPr/>
                    <a:lstStyle/>
                    <a:p>
                      <a:r>
                        <a:rPr lang="en-US" sz="1100" dirty="0">
                          <a:latin typeface="Calibri Light" panose="020F0302020204030204" pitchFamily="34" charset="0"/>
                          <a:cs typeface="Calibri Light" panose="020F0302020204030204" pitchFamily="34" charset="0"/>
                        </a:rPr>
                        <a:t>Health system lawyers may be overly cautious</a:t>
                      </a:r>
                    </a:p>
                  </a:txBody>
                  <a:tcPr/>
                </a:tc>
                <a:tc>
                  <a:txBody>
                    <a:bodyPr/>
                    <a:lstStyle/>
                    <a:p>
                      <a:r>
                        <a:rPr lang="en-US" sz="1100" dirty="0" smtClean="0">
                          <a:latin typeface="Calibri Light" panose="020F0302020204030204" pitchFamily="34" charset="0"/>
                          <a:cs typeface="Calibri Light" panose="020F0302020204030204" pitchFamily="34" charset="0"/>
                        </a:rPr>
                        <a:t>Providers </a:t>
                      </a:r>
                      <a:r>
                        <a:rPr lang="en-US" sz="1100" dirty="0">
                          <a:latin typeface="Calibri Light" panose="020F0302020204030204" pitchFamily="34" charset="0"/>
                          <a:cs typeface="Calibri Light" panose="020F0302020204030204" pitchFamily="34" charset="0"/>
                        </a:rPr>
                        <a:t>feel only they can decide which vaccines to give, even though there is a standard vaccine schedule. MAs would consult if there were questions for particular patients</a:t>
                      </a:r>
                    </a:p>
                  </a:txBody>
                  <a:tcPr/>
                </a:tc>
                <a:tc>
                  <a:txBody>
                    <a:bodyPr/>
                    <a:lstStyle/>
                    <a:p>
                      <a:r>
                        <a:rPr lang="en-US" sz="1100" dirty="0">
                          <a:latin typeface="Calibri Light" panose="020F0302020204030204" pitchFamily="34" charset="0"/>
                          <a:cs typeface="Calibri Light" panose="020F0302020204030204" pitchFamily="34" charset="0"/>
                        </a:rPr>
                        <a:t>MAs may be reluctant, feeling  uncomfortable with the responsibility, or because they are already working too hard</a:t>
                      </a:r>
                    </a:p>
                  </a:txBody>
                  <a:tcPr/>
                </a:tc>
                <a:tc>
                  <a:txBody>
                    <a:bodyPr/>
                    <a:lstStyle/>
                    <a:p>
                      <a:r>
                        <a:rPr lang="en-US" sz="1100" dirty="0">
                          <a:latin typeface="Calibri Light" panose="020F0302020204030204" pitchFamily="34" charset="0"/>
                          <a:cs typeface="Calibri Light" panose="020F0302020204030204" pitchFamily="34" charset="0"/>
                        </a:rPr>
                        <a:t>Less of an issue because patients are used to staff giving vaccines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6190304"/>
                  </a:ext>
                </a:extLst>
              </a:tr>
              <a:tr h="921406">
                <a:tc>
                  <a:txBody>
                    <a:bodyPr/>
                    <a:lstStyle/>
                    <a:p>
                      <a:r>
                        <a:rPr lang="en-US" sz="1100" dirty="0">
                          <a:latin typeface="Calibri Light" panose="020F0302020204030204" pitchFamily="34" charset="0"/>
                          <a:cs typeface="Calibri Light" panose="020F0302020204030204" pitchFamily="34" charset="0"/>
                        </a:rPr>
                        <a:t>MAs are not authorized to decide on which vaccines and to give the injection</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Light" panose="020F0302020204030204" pitchFamily="34" charset="0"/>
                          <a:cs typeface="Calibri Light" panose="020F0302020204030204" pitchFamily="34" charset="0"/>
                        </a:rPr>
                        <a:t>State regulations may require that only clinicians and nurses can administer injections</a:t>
                      </a:r>
                    </a:p>
                  </a:txBody>
                  <a:tcPr/>
                </a:tc>
                <a:tc>
                  <a:txBody>
                    <a:bodyPr/>
                    <a:lstStyle/>
                    <a:p>
                      <a:r>
                        <a:rPr lang="en-US" sz="1100" dirty="0">
                          <a:latin typeface="Calibri Light" panose="020F0302020204030204" pitchFamily="34" charset="0"/>
                          <a:cs typeface="Calibri Light" panose="020F0302020204030204" pitchFamily="34" charset="0"/>
                        </a:rPr>
                        <a:t>Even when the state allows MAs to  give injections, health system leaders may say No</a:t>
                      </a:r>
                    </a:p>
                  </a:txBody>
                  <a:tcPr/>
                </a:tc>
                <a:tc>
                  <a:txBody>
                    <a:bodyPr/>
                    <a:lstStyle/>
                    <a:p>
                      <a:r>
                        <a:rPr lang="en-US" sz="1100" dirty="0" smtClean="0">
                          <a:latin typeface="Calibri Light" panose="020F0302020204030204" pitchFamily="34" charset="0"/>
                          <a:cs typeface="Calibri Light" panose="020F0302020204030204" pitchFamily="34" charset="0"/>
                        </a:rPr>
                        <a:t>Providers</a:t>
                      </a:r>
                      <a:r>
                        <a:rPr lang="en-US" sz="1100" baseline="0" dirty="0" smtClean="0">
                          <a:latin typeface="Calibri Light" panose="020F0302020204030204" pitchFamily="34" charset="0"/>
                          <a:cs typeface="Calibri Light" panose="020F0302020204030204" pitchFamily="34" charset="0"/>
                        </a:rPr>
                        <a:t> </a:t>
                      </a:r>
                      <a:r>
                        <a:rPr lang="en-US" sz="1100" dirty="0" smtClean="0">
                          <a:latin typeface="Calibri Light" panose="020F0302020204030204" pitchFamily="34" charset="0"/>
                          <a:cs typeface="Calibri Light" panose="020F0302020204030204" pitchFamily="34" charset="0"/>
                        </a:rPr>
                        <a:t> </a:t>
                      </a:r>
                      <a:r>
                        <a:rPr lang="en-US" sz="1100" dirty="0">
                          <a:latin typeface="Calibri Light" panose="020F0302020204030204" pitchFamily="34" charset="0"/>
                          <a:cs typeface="Calibri Light" panose="020F0302020204030204" pitchFamily="34" charset="0"/>
                        </a:rPr>
                        <a:t>may not trust RNs to decide which vaccines to give to which patients, and refuse to create standing orders</a:t>
                      </a:r>
                    </a:p>
                  </a:txBody>
                  <a:tcPr/>
                </a:tc>
                <a:tc>
                  <a:txBody>
                    <a:bodyPr/>
                    <a:lstStyle/>
                    <a:p>
                      <a:r>
                        <a:rPr lang="en-US" sz="1100" dirty="0">
                          <a:latin typeface="Calibri Light" panose="020F0302020204030204" pitchFamily="34" charset="0"/>
                          <a:cs typeface="Calibri Light" panose="020F0302020204030204" pitchFamily="34" charset="0"/>
                        </a:rPr>
                        <a:t>MAs may not feel comfortable with this responsibility</a:t>
                      </a:r>
                    </a:p>
                  </a:txBody>
                  <a:tcPr/>
                </a:tc>
                <a:tc>
                  <a:txBody>
                    <a:bodyPr/>
                    <a:lstStyle/>
                    <a:p>
                      <a:endParaRPr lang="en-US" sz="110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1565320"/>
                  </a:ext>
                </a:extLst>
              </a:tr>
              <a:tr h="1326825">
                <a:tc>
                  <a:txBody>
                    <a:bodyPr/>
                    <a:lstStyle/>
                    <a:p>
                      <a:r>
                        <a:rPr lang="en-US" sz="1100" dirty="0">
                          <a:latin typeface="Calibri Light" panose="020F0302020204030204" pitchFamily="34" charset="0"/>
                          <a:cs typeface="Calibri Light" panose="020F0302020204030204" pitchFamily="34" charset="0"/>
                        </a:rPr>
                        <a:t>Lack of a business case.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100" dirty="0">
                          <a:latin typeface="Calibri Light" panose="020F0302020204030204" pitchFamily="34" charset="0"/>
                          <a:cs typeface="Calibri Light" panose="020F0302020204030204" pitchFamily="34" charset="0"/>
                        </a:rPr>
                        <a:t>Medicare, Medicaid and insurance may pay little for vaccine administration</a:t>
                      </a:r>
                    </a:p>
                  </a:txBody>
                  <a:tcPr>
                    <a:lnB w="12700" cap="flat" cmpd="sng" algn="ctr">
                      <a:solidFill>
                        <a:schemeClr val="tx1"/>
                      </a:solidFill>
                      <a:prstDash val="solid"/>
                      <a:round/>
                      <a:headEnd type="none" w="med" len="med"/>
                      <a:tailEnd type="none" w="med" len="med"/>
                    </a:lnB>
                  </a:tcPr>
                </a:tc>
                <a:tc>
                  <a:txBody>
                    <a:bodyPr/>
                    <a:lstStyle/>
                    <a:p>
                      <a:r>
                        <a:rPr lang="en-US" sz="1100" dirty="0">
                          <a:latin typeface="Calibri Light" panose="020F0302020204030204" pitchFamily="34" charset="0"/>
                          <a:cs typeface="Calibri Light" panose="020F0302020204030204" pitchFamily="34" charset="0"/>
                        </a:rPr>
                        <a:t>Health system leaders may worry that they would need to hire more MAs. Even though the time it takes clinicians,  or the expense of using RNs, would cost more. Taking a narrow view of business case. Rather than saving clinician time and thereby increasing access and market share. </a:t>
                      </a:r>
                    </a:p>
                  </a:txBody>
                  <a:tcPr>
                    <a:lnB w="12700" cap="flat" cmpd="sng" algn="ctr">
                      <a:solidFill>
                        <a:schemeClr val="tx1"/>
                      </a:solidFill>
                      <a:prstDash val="solid"/>
                      <a:round/>
                      <a:headEnd type="none" w="med" len="med"/>
                      <a:tailEnd type="none" w="med" len="med"/>
                    </a:lnB>
                  </a:tcPr>
                </a:tc>
                <a:tc>
                  <a:txBody>
                    <a:bodyPr/>
                    <a:lstStyle/>
                    <a:p>
                      <a:endParaRPr lang="en-US" sz="11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1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10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4009116"/>
                  </a:ext>
                </a:extLst>
              </a:tr>
            </a:tbl>
          </a:graphicData>
        </a:graphic>
      </p:graphicFrame>
      <p:sp>
        <p:nvSpPr>
          <p:cNvPr id="6" name="Rectangle 5"/>
          <p:cNvSpPr/>
          <p:nvPr/>
        </p:nvSpPr>
        <p:spPr>
          <a:xfrm>
            <a:off x="426809" y="365760"/>
            <a:ext cx="256894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60320" y="871858"/>
            <a:ext cx="11211336" cy="381176"/>
          </a:xfrm>
          <a:prstGeom prst="rect">
            <a:avLst/>
          </a:prstGeom>
        </p:spPr>
        <p:txBody>
          <a:bodyPr anchor="b"/>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sz="3200" dirty="0">
                <a:solidFill>
                  <a:srgbClr val="4E7E74"/>
                </a:solidFill>
                <a:latin typeface="Calibri Light" panose="020F0302020204030204"/>
              </a:rPr>
              <a:t>Empowering MAs to give childhood vaccinations independently:                         Barriers and who is causing the barrier </a:t>
            </a:r>
          </a:p>
        </p:txBody>
      </p:sp>
    </p:spTree>
    <p:extLst>
      <p:ext uri="{BB962C8B-B14F-4D97-AF65-F5344CB8AC3E}">
        <p14:creationId xmlns:p14="http://schemas.microsoft.com/office/powerpoint/2010/main" val="3007532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a:latin typeface="Calibri Light" panose="020F0302020204030204" pitchFamily="34" charset="0"/>
                <a:cs typeface="Calibri Light" panose="020F0302020204030204" pitchFamily="34" charset="0"/>
              </a:rPr>
              <a:t>Get the Most Out of Your Zoom Experience</a:t>
            </a:r>
          </a:p>
        </p:txBody>
      </p:sp>
      <p:sp>
        <p:nvSpPr>
          <p:cNvPr id="3" name="Content Placeholder 2"/>
          <p:cNvSpPr>
            <a:spLocks noGrp="1"/>
          </p:cNvSpPr>
          <p:nvPr>
            <p:ph idx="1"/>
          </p:nvPr>
        </p:nvSpPr>
        <p:spPr>
          <a:xfrm>
            <a:off x="560320" y="2537541"/>
            <a:ext cx="11382864" cy="3780896"/>
          </a:xfrm>
        </p:spPr>
        <p:txBody>
          <a:bodyPr/>
          <a:lstStyle/>
          <a:p>
            <a:pPr>
              <a:buClr>
                <a:srgbClr val="4E7E74"/>
              </a:buClr>
            </a:pPr>
            <a:r>
              <a:rPr lang="en-US" sz="2400" dirty="0">
                <a:latin typeface="Calibri Light" panose="020F0302020204030204" pitchFamily="34" charset="0"/>
                <a:cs typeface="Calibri Light" panose="020F0302020204030204" pitchFamily="34" charset="0"/>
              </a:rPr>
              <a:t>Please keep yourself on MUTE to avoid background/distracting sounds</a:t>
            </a:r>
          </a:p>
          <a:p>
            <a:pPr>
              <a:buClr>
                <a:srgbClr val="4E7E74"/>
              </a:buClr>
            </a:pPr>
            <a:r>
              <a:rPr lang="en-US" sz="2400" dirty="0">
                <a:latin typeface="Calibri Light" panose="020F0302020204030204" pitchFamily="34" charset="0"/>
                <a:cs typeface="Calibri Light" panose="020F0302020204030204" pitchFamily="34" charset="0"/>
              </a:rPr>
              <a:t>Use the CHAT function or UNMUTE to ask questions or make comments</a:t>
            </a:r>
          </a:p>
          <a:p>
            <a:pPr>
              <a:buClr>
                <a:srgbClr val="4E7E74"/>
              </a:buClr>
            </a:pPr>
            <a:r>
              <a:rPr lang="en-US" sz="2400" dirty="0">
                <a:latin typeface="Calibri Light" panose="020F0302020204030204" pitchFamily="34" charset="0"/>
                <a:cs typeface="Calibri Light" panose="020F0302020204030204" pitchFamily="34" charset="0"/>
              </a:rPr>
              <a:t>Please change your participant name to your full name and organization</a:t>
            </a:r>
          </a:p>
          <a:p>
            <a:pPr lvl="1">
              <a:buClr>
                <a:srgbClr val="4E7E74"/>
              </a:buClr>
            </a:pPr>
            <a:r>
              <a:rPr lang="en-US" sz="2000" dirty="0">
                <a:latin typeface="Calibri Light" panose="020F0302020204030204" pitchFamily="34" charset="0"/>
                <a:cs typeface="Calibri Light" panose="020F0302020204030204" pitchFamily="34" charset="0"/>
              </a:rPr>
              <a:t>“Meaghan Angers CHCI”</a:t>
            </a:r>
          </a:p>
          <a:p>
            <a:pPr>
              <a:buClr>
                <a:srgbClr val="4E7E74"/>
              </a:buClr>
            </a:pPr>
            <a:endParaRPr lang="en-US" sz="24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5" name="Picture 2"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672" y="4205969"/>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922" y="4301218"/>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nging Your Name in a Zoom Meeting | teaching@N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997" y="4205969"/>
            <a:ext cx="2747529" cy="23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05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Take Home Points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Powerful teams can make primary care more do-able: more trained people to care for overly large panels</a:t>
            </a:r>
          </a:p>
          <a:p>
            <a:pPr marL="236538" marR="0" lvl="0" indent="-236538" algn="l" defTabSz="457200" rtl="0" eaLnBrk="1" fontAlgn="auto" latinLnBrk="0" hangingPunct="1">
              <a:lnSpc>
                <a:spcPct val="90000"/>
              </a:lnSpc>
              <a:spcBef>
                <a:spcPts val="0"/>
              </a:spcBef>
              <a:spcAft>
                <a:spcPts val="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There are a number of barriers to building these teams. The big ones are:</a:t>
            </a:r>
          </a:p>
          <a:p>
            <a:pPr marR="0" lvl="1" indent="-342900" algn="l" defTabSz="457200" rtl="0" eaLnBrk="1" fontAlgn="auto" latinLnBrk="0" hangingPunct="1">
              <a:lnSpc>
                <a:spcPct val="90000"/>
              </a:lnSpc>
              <a:spcBef>
                <a:spcPts val="0"/>
              </a:spcBef>
              <a:spcAft>
                <a:spcPts val="0"/>
              </a:spcAft>
              <a:buClr>
                <a:srgbClr val="008558"/>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Business case</a:t>
            </a:r>
          </a:p>
          <a:p>
            <a:pPr marR="0" lvl="1" indent="-342900" algn="l" defTabSz="457200" rtl="0" eaLnBrk="1" fontAlgn="auto" latinLnBrk="0" hangingPunct="1">
              <a:lnSpc>
                <a:spcPct val="90000"/>
              </a:lnSpc>
              <a:spcBef>
                <a:spcPts val="0"/>
              </a:spcBef>
              <a:spcAft>
                <a:spcPts val="0"/>
              </a:spcAft>
              <a:buClr>
                <a:srgbClr val="008558"/>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Restrictive laws and regulations</a:t>
            </a:r>
          </a:p>
          <a:p>
            <a:pPr marR="0" lvl="1" indent="-342900" algn="l" defTabSz="457200" rtl="0" eaLnBrk="1" fontAlgn="auto" latinLnBrk="0" hangingPunct="1">
              <a:lnSpc>
                <a:spcPct val="90000"/>
              </a:lnSpc>
              <a:spcBef>
                <a:spcPts val="0"/>
              </a:spcBef>
              <a:spcAft>
                <a:spcPts val="0"/>
              </a:spcAft>
              <a:buClr>
                <a:srgbClr val="008558"/>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Difficult to recruit team members</a:t>
            </a:r>
          </a:p>
          <a:p>
            <a:pPr marR="0" lvl="1"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Training and mentoring is key and takes personnel and time</a:t>
            </a: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It is necessary to analyze where is the barrier: government, health system leaders, physicians, staff, patients</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The business case is more complex than having revenues = expenses each month. Leaders should take a longer view and see improvements as an investment </a:t>
            </a: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236538" marR="0" lvl="0" indent="-236538" algn="l" defTabSz="457200" rtl="0" eaLnBrk="1" fontAlgn="auto" latinLnBrk="0" hangingPunct="1">
              <a:lnSpc>
                <a:spcPct val="90000"/>
              </a:lnSpc>
              <a:spcBef>
                <a:spcPts val="0"/>
              </a:spcBef>
              <a:spcAft>
                <a:spcPts val="1200"/>
              </a:spcAft>
              <a:buClr>
                <a:srgbClr val="008558"/>
              </a:buClr>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3"/>
          <a:stretch>
            <a:fillRect/>
          </a:stretch>
        </p:blipFill>
        <p:spPr>
          <a:xfrm>
            <a:off x="9683848" y="394434"/>
            <a:ext cx="2087809" cy="905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94434"/>
            <a:ext cx="2306705" cy="1123388"/>
          </a:xfrm>
          <a:prstGeom prst="rect">
            <a:avLst/>
          </a:prstGeom>
        </p:spPr>
      </p:pic>
    </p:spTree>
    <p:extLst>
      <p:ext uri="{BB962C8B-B14F-4D97-AF65-F5344CB8AC3E}">
        <p14:creationId xmlns:p14="http://schemas.microsoft.com/office/powerpoint/2010/main" val="2551913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pic>
        <p:nvPicPr>
          <p:cNvPr id="6" name="Picture 5" descr="A picture containing text, sign, device&#10;&#10;Description automatically generated">
            <a:extLst>
              <a:ext uri="{FF2B5EF4-FFF2-40B4-BE49-F238E27FC236}">
                <a16:creationId xmlns:a16="http://schemas.microsoft.com/office/drawing/2014/main" id="{DD904FB1-CD20-433F-9152-9B7BD6ACBC12}"/>
              </a:ext>
            </a:extLst>
          </p:cNvPr>
          <p:cNvPicPr>
            <a:picLocks noChangeAspect="1"/>
          </p:cNvPicPr>
          <p:nvPr/>
        </p:nvPicPr>
        <p:blipFill>
          <a:blip r:embed="rId4"/>
          <a:stretch>
            <a:fillRect/>
          </a:stretch>
        </p:blipFill>
        <p:spPr>
          <a:xfrm>
            <a:off x="9683848" y="394434"/>
            <a:ext cx="2087809" cy="905555"/>
          </a:xfrm>
          <a:prstGeom prst="rect">
            <a:avLst/>
          </a:prstGeom>
        </p:spPr>
      </p:pic>
    </p:spTree>
    <p:extLst>
      <p:ext uri="{BB962C8B-B14F-4D97-AF65-F5344CB8AC3E}">
        <p14:creationId xmlns:p14="http://schemas.microsoft.com/office/powerpoint/2010/main" val="3436358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Team Reports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1958733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37D3-53DE-4A3B-B0D3-9FC0CC2400BC}"/>
              </a:ext>
            </a:extLst>
          </p:cNvPr>
          <p:cNvSpPr>
            <a:spLocks noGrp="1"/>
          </p:cNvSpPr>
          <p:nvPr>
            <p:ph type="ctrTitle"/>
          </p:nvPr>
        </p:nvSpPr>
        <p:spPr/>
        <p:txBody>
          <a:bodyPr/>
          <a:lstStyle/>
          <a:p>
            <a:r>
              <a:rPr lang="en-US" dirty="0"/>
              <a:t>NTTAP Team Report</a:t>
            </a:r>
          </a:p>
        </p:txBody>
      </p:sp>
      <p:sp>
        <p:nvSpPr>
          <p:cNvPr id="3" name="Subtitle 2">
            <a:extLst>
              <a:ext uri="{FF2B5EF4-FFF2-40B4-BE49-F238E27FC236}">
                <a16:creationId xmlns:a16="http://schemas.microsoft.com/office/drawing/2014/main" id="{647B8793-104A-4CE4-86FD-480FB4789EA7}"/>
              </a:ext>
            </a:extLst>
          </p:cNvPr>
          <p:cNvSpPr>
            <a:spLocks noGrp="1"/>
          </p:cNvSpPr>
          <p:nvPr>
            <p:ph type="subTitle" idx="1"/>
          </p:nvPr>
        </p:nvSpPr>
        <p:spPr/>
        <p:txBody>
          <a:bodyPr/>
          <a:lstStyle/>
          <a:p>
            <a:r>
              <a:rPr lang="en-US" dirty="0"/>
              <a:t>February 12, 2025</a:t>
            </a:r>
          </a:p>
        </p:txBody>
      </p:sp>
    </p:spTree>
    <p:extLst>
      <p:ext uri="{BB962C8B-B14F-4D97-AF65-F5344CB8AC3E}">
        <p14:creationId xmlns:p14="http://schemas.microsoft.com/office/powerpoint/2010/main" val="271828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422C4CA-4F61-BC6E-1641-34956AF21081}"/>
              </a:ext>
            </a:extLst>
          </p:cNvPr>
          <p:cNvSpPr>
            <a:spLocks noGrp="1"/>
          </p:cNvSpPr>
          <p:nvPr>
            <p:ph type="title"/>
          </p:nvPr>
        </p:nvSpPr>
        <p:spPr>
          <a:xfrm>
            <a:off x="389112" y="174322"/>
            <a:ext cx="11483800" cy="969170"/>
          </a:xfrm>
        </p:spPr>
        <p:txBody>
          <a:bodyPr/>
          <a:lstStyle/>
          <a:p>
            <a:r>
              <a:rPr lang="en-US" dirty="0"/>
              <a:t>Agenda</a:t>
            </a:r>
          </a:p>
        </p:txBody>
      </p:sp>
      <p:graphicFrame>
        <p:nvGraphicFramePr>
          <p:cNvPr id="5" name="Content Placeholder 1">
            <a:extLst>
              <a:ext uri="{FF2B5EF4-FFF2-40B4-BE49-F238E27FC236}">
                <a16:creationId xmlns:a16="http://schemas.microsoft.com/office/drawing/2014/main" id="{D8ECD5BF-CD72-63B2-FA98-60FE07198DD4}"/>
              </a:ext>
            </a:extLst>
          </p:cNvPr>
          <p:cNvGraphicFramePr>
            <a:graphicFrameLocks noGrp="1"/>
          </p:cNvGraphicFramePr>
          <p:nvPr>
            <p:ph idx="1"/>
            <p:extLst/>
          </p:nvPr>
        </p:nvGraphicFramePr>
        <p:xfrm>
          <a:off x="389110" y="1973692"/>
          <a:ext cx="11483800" cy="422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48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1B4B1-F77B-4680-8820-012F2B4E1704}"/>
              </a:ext>
            </a:extLst>
          </p:cNvPr>
          <p:cNvSpPr>
            <a:spLocks noGrp="1"/>
          </p:cNvSpPr>
          <p:nvPr>
            <p:ph type="title"/>
          </p:nvPr>
        </p:nvSpPr>
        <p:spPr>
          <a:xfrm>
            <a:off x="389112" y="174322"/>
            <a:ext cx="11483800" cy="969170"/>
          </a:xfrm>
        </p:spPr>
        <p:txBody>
          <a:bodyPr anchor="b">
            <a:normAutofit/>
          </a:bodyPr>
          <a:lstStyle/>
          <a:p>
            <a:r>
              <a:rPr lang="en-US" dirty="0"/>
              <a:t>Project Focus &amp; Overview	</a:t>
            </a:r>
          </a:p>
        </p:txBody>
      </p:sp>
      <p:graphicFrame>
        <p:nvGraphicFramePr>
          <p:cNvPr id="5" name="Content Placeholder 1">
            <a:extLst>
              <a:ext uri="{FF2B5EF4-FFF2-40B4-BE49-F238E27FC236}">
                <a16:creationId xmlns:a16="http://schemas.microsoft.com/office/drawing/2014/main" id="{3C788EBB-8B6A-31DA-7F0A-0E54B320D4B7}"/>
              </a:ext>
            </a:extLst>
          </p:cNvPr>
          <p:cNvGraphicFramePr>
            <a:graphicFrameLocks noGrp="1"/>
          </p:cNvGraphicFramePr>
          <p:nvPr>
            <p:ph idx="1"/>
            <p:extLst/>
          </p:nvPr>
        </p:nvGraphicFramePr>
        <p:xfrm>
          <a:off x="389110" y="1973692"/>
          <a:ext cx="11483800" cy="422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171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C3FD69-E5AE-495B-9421-C3B989D47888}"/>
              </a:ext>
            </a:extLst>
          </p:cNvPr>
          <p:cNvSpPr>
            <a:spLocks noGrp="1"/>
          </p:cNvSpPr>
          <p:nvPr>
            <p:ph type="title"/>
          </p:nvPr>
        </p:nvSpPr>
        <p:spPr>
          <a:xfrm>
            <a:off x="3277759" y="484726"/>
            <a:ext cx="8389879" cy="969170"/>
          </a:xfrm>
        </p:spPr>
        <p:txBody>
          <a:bodyPr anchor="b">
            <a:normAutofit/>
          </a:bodyPr>
          <a:lstStyle/>
          <a:p>
            <a:r>
              <a:rPr lang="en-US" sz="6000" dirty="0"/>
              <a:t>Successes</a:t>
            </a:r>
          </a:p>
        </p:txBody>
      </p:sp>
      <p:graphicFrame>
        <p:nvGraphicFramePr>
          <p:cNvPr id="5" name="Content Placeholder 1">
            <a:extLst>
              <a:ext uri="{FF2B5EF4-FFF2-40B4-BE49-F238E27FC236}">
                <a16:creationId xmlns:a16="http://schemas.microsoft.com/office/drawing/2014/main" id="{0A1080EC-1F36-C260-4FCD-4C9F5DE3C6FB}"/>
              </a:ext>
            </a:extLst>
          </p:cNvPr>
          <p:cNvGraphicFramePr>
            <a:graphicFrameLocks noGrp="1"/>
          </p:cNvGraphicFramePr>
          <p:nvPr>
            <p:ph idx="1"/>
            <p:extLst/>
          </p:nvPr>
        </p:nvGraphicFramePr>
        <p:xfrm>
          <a:off x="3483031" y="1453896"/>
          <a:ext cx="8389879" cy="4745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963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7">
            <a:extLst>
              <a:ext uri="{FF2B5EF4-FFF2-40B4-BE49-F238E27FC236}">
                <a16:creationId xmlns:a16="http://schemas.microsoft.com/office/drawing/2014/main" id="{649EC039-923D-ED0C-D5CE-22D246A39585}"/>
              </a:ext>
            </a:extLst>
          </p:cNvPr>
          <p:cNvGraphicFramePr>
            <a:graphicFrameLocks noGrp="1"/>
          </p:cNvGraphicFramePr>
          <p:nvPr>
            <p:ph idx="1"/>
            <p:extLst/>
          </p:nvPr>
        </p:nvGraphicFramePr>
        <p:xfrm>
          <a:off x="2835478" y="1143492"/>
          <a:ext cx="9356521" cy="5173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D111A89-D980-AD45-C4A5-638A3F8D9B90}"/>
              </a:ext>
            </a:extLst>
          </p:cNvPr>
          <p:cNvSpPr>
            <a:spLocks noGrp="1"/>
          </p:cNvSpPr>
          <p:nvPr>
            <p:ph type="title"/>
          </p:nvPr>
        </p:nvSpPr>
        <p:spPr>
          <a:xfrm>
            <a:off x="3240437" y="472902"/>
            <a:ext cx="8389879" cy="969170"/>
          </a:xfrm>
        </p:spPr>
        <p:txBody>
          <a:bodyPr>
            <a:noAutofit/>
          </a:bodyPr>
          <a:lstStyle/>
          <a:p>
            <a:r>
              <a:rPr lang="en-US" sz="6600" dirty="0"/>
              <a:t>Challenges</a:t>
            </a:r>
          </a:p>
        </p:txBody>
      </p:sp>
      <p:sp>
        <p:nvSpPr>
          <p:cNvPr id="7" name="Title 6">
            <a:extLst>
              <a:ext uri="{FF2B5EF4-FFF2-40B4-BE49-F238E27FC236}">
                <a16:creationId xmlns:a16="http://schemas.microsoft.com/office/drawing/2014/main" id="{9400B5B9-38B8-1AAD-957A-65334E146095}"/>
              </a:ext>
            </a:extLst>
          </p:cNvPr>
          <p:cNvSpPr>
            <a:spLocks noGrp="1"/>
          </p:cNvSpPr>
          <p:nvPr>
            <p:ph type="subTitle" idx="4294967295"/>
          </p:nvPr>
        </p:nvSpPr>
        <p:spPr>
          <a:xfrm>
            <a:off x="708025" y="1147763"/>
            <a:ext cx="11483975" cy="455612"/>
          </a:xfrm>
        </p:spPr>
        <p:txBody>
          <a:bodyPr>
            <a:normAutofit/>
          </a:bodyPr>
          <a:lstStyle/>
          <a:p>
            <a:r>
              <a:rPr lang="en-US" dirty="0"/>
              <a:t>Challenges</a:t>
            </a:r>
          </a:p>
        </p:txBody>
      </p:sp>
    </p:spTree>
    <p:extLst>
      <p:ext uri="{BB962C8B-B14F-4D97-AF65-F5344CB8AC3E}">
        <p14:creationId xmlns:p14="http://schemas.microsoft.com/office/powerpoint/2010/main" val="189751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D6D4-A3B0-4C2D-BED1-0CE7C8C3D923}"/>
              </a:ext>
            </a:extLst>
          </p:cNvPr>
          <p:cNvSpPr txBox="1">
            <a:spLocks/>
          </p:cNvSpPr>
          <p:nvPr/>
        </p:nvSpPr>
        <p:spPr>
          <a:xfrm>
            <a:off x="0" y="2069869"/>
            <a:ext cx="12192000" cy="20219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QUESTIONS?</a:t>
            </a:r>
          </a:p>
        </p:txBody>
      </p:sp>
      <p:sp>
        <p:nvSpPr>
          <p:cNvPr id="3" name="Rectangle 2">
            <a:extLst>
              <a:ext uri="{FF2B5EF4-FFF2-40B4-BE49-F238E27FC236}">
                <a16:creationId xmlns:a16="http://schemas.microsoft.com/office/drawing/2014/main" id="{A723069B-6D04-4600-BCF3-F8186789FA1E}"/>
              </a:ext>
            </a:extLst>
          </p:cNvPr>
          <p:cNvSpPr/>
          <p:nvPr/>
        </p:nvSpPr>
        <p:spPr>
          <a:xfrm>
            <a:off x="0" y="4091782"/>
            <a:ext cx="12192000" cy="199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945E77F9-4F52-4EB6-B024-EC7D3EF59854}"/>
              </a:ext>
            </a:extLst>
          </p:cNvPr>
          <p:cNvSpPr/>
          <p:nvPr/>
        </p:nvSpPr>
        <p:spPr>
          <a:xfrm>
            <a:off x="0" y="1875157"/>
            <a:ext cx="12192000" cy="19956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71B2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466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FBFF152-F275-215B-2F36-B44E1411FFEF}"/>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Team-Based Care Collaborative 2025</a:t>
            </a:r>
          </a:p>
        </p:txBody>
      </p:sp>
      <p:pic>
        <p:nvPicPr>
          <p:cNvPr id="3" name="Picture 2">
            <a:extLst>
              <a:ext uri="{FF2B5EF4-FFF2-40B4-BE49-F238E27FC236}">
                <a16:creationId xmlns:a16="http://schemas.microsoft.com/office/drawing/2014/main" id="{00DC81BC-5D29-90B5-EA0D-7E62A16722A6}"/>
              </a:ext>
            </a:extLst>
          </p:cNvPr>
          <p:cNvPicPr>
            <a:picLocks noChangeAspect="1"/>
          </p:cNvPicPr>
          <p:nvPr/>
        </p:nvPicPr>
        <p:blipFill>
          <a:blip r:embed="rId2"/>
          <a:stretch>
            <a:fillRect/>
          </a:stretch>
        </p:blipFill>
        <p:spPr>
          <a:xfrm>
            <a:off x="8245029" y="4398682"/>
            <a:ext cx="3706689" cy="2139881"/>
          </a:xfrm>
          <a:prstGeom prst="rect">
            <a:avLst/>
          </a:prstGeom>
        </p:spPr>
      </p:pic>
    </p:spTree>
    <p:extLst>
      <p:ext uri="{BB962C8B-B14F-4D97-AF65-F5344CB8AC3E}">
        <p14:creationId xmlns:p14="http://schemas.microsoft.com/office/powerpoint/2010/main" val="82920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719"/>
            <a:ext cx="12192000" cy="771235"/>
          </a:xfrm>
        </p:spPr>
        <p:txBody>
          <a:bodyPr anchor="ctr"/>
          <a:lstStyle/>
          <a:p>
            <a:pPr algn="ctr"/>
            <a:r>
              <a:rPr lang="en-US" b="1" dirty="0">
                <a:latin typeface="Calibri Light" panose="020F0302020204030204" pitchFamily="34" charset="0"/>
                <a:cs typeface="Calibri Light" panose="020F0302020204030204" pitchFamily="34" charset="0"/>
              </a:rPr>
              <a:t>Session </a:t>
            </a:r>
            <a:r>
              <a:rPr lang="en-US" b="1" dirty="0" smtClean="0">
                <a:latin typeface="Calibri Light" panose="020F0302020204030204" pitchFamily="34" charset="0"/>
                <a:cs typeface="Calibri Light" panose="020F0302020204030204" pitchFamily="34" charset="0"/>
              </a:rPr>
              <a:t>4 </a:t>
            </a:r>
            <a:r>
              <a:rPr lang="en-US" b="1" dirty="0">
                <a:latin typeface="Calibri Light" panose="020F0302020204030204" pitchFamily="34" charset="0"/>
                <a:cs typeface="Calibri Light" panose="020F0302020204030204" pitchFamily="34" charset="0"/>
              </a:rPr>
              <a:t>Agenda</a:t>
            </a:r>
          </a:p>
        </p:txBody>
      </p:sp>
      <p:sp>
        <p:nvSpPr>
          <p:cNvPr id="3" name="Content Placeholder 2"/>
          <p:cNvSpPr>
            <a:spLocks noGrp="1"/>
          </p:cNvSpPr>
          <p:nvPr>
            <p:ph idx="1"/>
          </p:nvPr>
        </p:nvSpPr>
        <p:spPr>
          <a:xfrm>
            <a:off x="586960" y="2256954"/>
            <a:ext cx="11018080" cy="3912937"/>
          </a:xfrm>
        </p:spPr>
        <p:txBody>
          <a:bodyPr/>
          <a:lstStyle/>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1:00-1:05pm Introduction</a:t>
            </a: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1:05-1:35pm </a:t>
            </a:r>
            <a:r>
              <a:rPr lang="en-US" sz="2200" dirty="0">
                <a:latin typeface="Calibri Light" panose="020F0302020204030204" pitchFamily="34" charset="0"/>
                <a:cs typeface="Calibri Light" panose="020F0302020204030204" pitchFamily="34" charset="0"/>
              </a:rPr>
              <a:t>Team-Based Care: Understanding Barriers</a:t>
            </a: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1:35-1:50pm </a:t>
            </a:r>
            <a:r>
              <a:rPr lang="en-US" sz="2200" dirty="0">
                <a:latin typeface="Calibri Light" panose="020F0302020204030204" pitchFamily="34" charset="0"/>
                <a:cs typeface="Calibri Light" panose="020F0302020204030204" pitchFamily="34" charset="0"/>
              </a:rPr>
              <a:t>Team </a:t>
            </a:r>
            <a:r>
              <a:rPr lang="en-US" sz="2200" dirty="0" smtClean="0">
                <a:latin typeface="Calibri Light" panose="020F0302020204030204" pitchFamily="34" charset="0"/>
                <a:cs typeface="Calibri Light" panose="020F0302020204030204" pitchFamily="34" charset="0"/>
              </a:rPr>
              <a:t>Reports: Cherry Health and Primary Health Network</a:t>
            </a:r>
            <a:endParaRPr lang="en-US" sz="2200" dirty="0">
              <a:latin typeface="Calibri Light" panose="020F0302020204030204" pitchFamily="34" charset="0"/>
              <a:cs typeface="Calibri Light" panose="020F0302020204030204" pitchFamily="34" charset="0"/>
            </a:endParaRP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1:50-2:05pm Quality </a:t>
            </a:r>
            <a:r>
              <a:rPr lang="en-US" sz="2200" dirty="0">
                <a:latin typeface="Calibri Light" panose="020F0302020204030204" pitchFamily="34" charset="0"/>
                <a:cs typeface="Calibri Light" panose="020F0302020204030204" pitchFamily="34" charset="0"/>
              </a:rPr>
              <a:t>Improvement Refresh: </a:t>
            </a:r>
            <a:r>
              <a:rPr lang="en-US" sz="2200" dirty="0" smtClean="0">
                <a:latin typeface="Calibri Light" panose="020F0302020204030204" pitchFamily="34" charset="0"/>
                <a:cs typeface="Calibri Light" panose="020F0302020204030204" pitchFamily="34" charset="0"/>
              </a:rPr>
              <a:t>Specific Aim Statements</a:t>
            </a:r>
            <a:endParaRPr lang="en-US" sz="2200" dirty="0">
              <a:latin typeface="Calibri Light" panose="020F0302020204030204" pitchFamily="34" charset="0"/>
              <a:cs typeface="Calibri Light" panose="020F0302020204030204" pitchFamily="34" charset="0"/>
            </a:endParaRPr>
          </a:p>
          <a:p>
            <a:pPr fontAlgn="ctr">
              <a:lnSpc>
                <a:spcPct val="100000"/>
              </a:lnSpc>
              <a:spcBef>
                <a:spcPts val="0"/>
              </a:spcBef>
              <a:spcAft>
                <a:spcPts val="1800"/>
              </a:spcAft>
              <a:buClr>
                <a:srgbClr val="4E7E74"/>
              </a:buClr>
            </a:pPr>
            <a:r>
              <a:rPr lang="en-US" sz="2200" dirty="0">
                <a:latin typeface="Calibri Light" panose="020F0302020204030204" pitchFamily="34" charset="0"/>
                <a:cs typeface="Calibri Light" panose="020F0302020204030204" pitchFamily="34" charset="0"/>
              </a:rPr>
              <a:t>2:05-2:10 Quality Improvement Refresh: </a:t>
            </a:r>
            <a:r>
              <a:rPr lang="en-US" sz="2200" dirty="0" smtClean="0">
                <a:latin typeface="Calibri Light" panose="020F0302020204030204" pitchFamily="34" charset="0"/>
                <a:cs typeface="Calibri Light" panose="020F0302020204030204" pitchFamily="34" charset="0"/>
              </a:rPr>
              <a:t>Solution Storming</a:t>
            </a: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2:10-2:25pm </a:t>
            </a:r>
            <a:r>
              <a:rPr lang="en-US" sz="2200" dirty="0">
                <a:latin typeface="Calibri Light" panose="020F0302020204030204" pitchFamily="34" charset="0"/>
                <a:cs typeface="Calibri Light" panose="020F0302020204030204" pitchFamily="34" charset="0"/>
              </a:rPr>
              <a:t>Quality Improvement Refresh: </a:t>
            </a:r>
            <a:r>
              <a:rPr lang="en-US" sz="2200" dirty="0" smtClean="0">
                <a:latin typeface="Calibri Light" panose="020F0302020204030204" pitchFamily="34" charset="0"/>
                <a:cs typeface="Calibri Light" panose="020F0302020204030204" pitchFamily="34" charset="0"/>
              </a:rPr>
              <a:t>PDSA Cycles </a:t>
            </a:r>
          </a:p>
          <a:p>
            <a:pPr fontAlgn="ctr">
              <a:lnSpc>
                <a:spcPct val="100000"/>
              </a:lnSpc>
              <a:spcBef>
                <a:spcPts val="0"/>
              </a:spcBef>
              <a:spcAft>
                <a:spcPts val="1800"/>
              </a:spcAft>
              <a:buClr>
                <a:srgbClr val="4E7E74"/>
              </a:buClr>
            </a:pPr>
            <a:r>
              <a:rPr lang="en-US" sz="2200" dirty="0" smtClean="0">
                <a:latin typeface="Calibri Light" panose="020F0302020204030204" pitchFamily="34" charset="0"/>
                <a:cs typeface="Calibri Light" panose="020F0302020204030204" pitchFamily="34" charset="0"/>
              </a:rPr>
              <a:t>2:25-2:30pm </a:t>
            </a:r>
            <a:r>
              <a:rPr lang="en-US" sz="2200" dirty="0">
                <a:latin typeface="Calibri Light" panose="020F0302020204030204" pitchFamily="34" charset="0"/>
                <a:cs typeface="Calibri Light" panose="020F0302020204030204" pitchFamily="34" charset="0"/>
              </a:rPr>
              <a:t>Q/A, Next Steps, and Evaluation </a:t>
            </a:r>
          </a:p>
          <a:p>
            <a:pPr fontAlgn="ctr">
              <a:lnSpc>
                <a:spcPct val="100000"/>
              </a:lnSpc>
              <a:spcBef>
                <a:spcPts val="0"/>
              </a:spcBef>
              <a:spcAft>
                <a:spcPts val="1800"/>
              </a:spcAft>
              <a:buClr>
                <a:srgbClr val="4E7E74"/>
              </a:buClr>
            </a:pPr>
            <a:endParaRPr lang="en-US" sz="2200" dirty="0" smtClean="0">
              <a:latin typeface="Calibri Light" panose="020F0302020204030204" pitchFamily="34" charset="0"/>
              <a:cs typeface="Calibri Light" panose="020F0302020204030204" pitchFamily="34" charset="0"/>
            </a:endParaRPr>
          </a:p>
          <a:p>
            <a:pPr fontAlgn="ctr">
              <a:lnSpc>
                <a:spcPct val="100000"/>
              </a:lnSpc>
              <a:spcBef>
                <a:spcPts val="0"/>
              </a:spcBef>
              <a:spcAft>
                <a:spcPts val="1800"/>
              </a:spcAft>
              <a:buClr>
                <a:srgbClr val="4E7E74"/>
              </a:buClr>
            </a:pPr>
            <a:endParaRPr lang="en-US" sz="22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326572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4DAB9-E063-22F1-0B22-00BD082B6387}"/>
              </a:ext>
            </a:extLst>
          </p:cNvPr>
          <p:cNvPicPr>
            <a:picLocks noChangeAspect="1"/>
          </p:cNvPicPr>
          <p:nvPr/>
        </p:nvPicPr>
        <p:blipFill>
          <a:blip r:embed="rId2"/>
          <a:stretch>
            <a:fillRect/>
          </a:stretch>
        </p:blipFill>
        <p:spPr>
          <a:xfrm>
            <a:off x="3389754" y="1662277"/>
            <a:ext cx="8311916" cy="4839129"/>
          </a:xfrm>
          <a:prstGeom prst="rect">
            <a:avLst/>
          </a:prstGeom>
        </p:spPr>
      </p:pic>
      <p:pic>
        <p:nvPicPr>
          <p:cNvPr id="4" name="Picture 3">
            <a:extLst>
              <a:ext uri="{FF2B5EF4-FFF2-40B4-BE49-F238E27FC236}">
                <a16:creationId xmlns:a16="http://schemas.microsoft.com/office/drawing/2014/main" id="{85B4DB71-CBF8-487C-B19D-D96F1D87952A}"/>
              </a:ext>
            </a:extLst>
          </p:cNvPr>
          <p:cNvPicPr>
            <a:picLocks noChangeAspect="1"/>
          </p:cNvPicPr>
          <p:nvPr/>
        </p:nvPicPr>
        <p:blipFill>
          <a:blip r:embed="rId3"/>
          <a:stretch>
            <a:fillRect/>
          </a:stretch>
        </p:blipFill>
        <p:spPr>
          <a:xfrm>
            <a:off x="674995" y="384485"/>
            <a:ext cx="3883753" cy="2139881"/>
          </a:xfrm>
          <a:prstGeom prst="rect">
            <a:avLst/>
          </a:prstGeom>
        </p:spPr>
      </p:pic>
      <p:sp>
        <p:nvSpPr>
          <p:cNvPr id="6" name="TextBox 5">
            <a:extLst>
              <a:ext uri="{FF2B5EF4-FFF2-40B4-BE49-F238E27FC236}">
                <a16:creationId xmlns:a16="http://schemas.microsoft.com/office/drawing/2014/main" id="{48D29313-562B-7771-6339-CE06B362EE96}"/>
              </a:ext>
            </a:extLst>
          </p:cNvPr>
          <p:cNvSpPr txBox="1"/>
          <p:nvPr/>
        </p:nvSpPr>
        <p:spPr>
          <a:xfrm>
            <a:off x="674995" y="2670140"/>
            <a:ext cx="2530093"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Founded in 1984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Largest FQHC in Pennsylvania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16 counties in 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1 county in OH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130+ Providers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500+ Employees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ptos" panose="02110004020202020204"/>
                <a:ea typeface="+mn-ea"/>
                <a:cs typeface="+mn-cs"/>
              </a:rPr>
              <a:t>75,000+ patients </a:t>
            </a:r>
          </a:p>
        </p:txBody>
      </p:sp>
    </p:spTree>
    <p:extLst>
      <p:ext uri="{BB962C8B-B14F-4D97-AF65-F5344CB8AC3E}">
        <p14:creationId xmlns:p14="http://schemas.microsoft.com/office/powerpoint/2010/main" val="4784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1BD4A25-A66D-8D08-6D5B-0FE5C926D291}"/>
              </a:ext>
            </a:extLst>
          </p:cNvPr>
          <p:cNvSpPr>
            <a:spLocks noGrp="1"/>
          </p:cNvSpPr>
          <p:nvPr>
            <p:ph type="title"/>
          </p:nvPr>
        </p:nvSpPr>
        <p:spPr>
          <a:xfrm>
            <a:off x="699713" y="248038"/>
            <a:ext cx="7063721" cy="1159200"/>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Progress Update: 2/12/25</a:t>
            </a:r>
          </a:p>
        </p:txBody>
      </p:sp>
      <p:sp>
        <p:nvSpPr>
          <p:cNvPr id="4" name="TextBox 3">
            <a:extLst>
              <a:ext uri="{FF2B5EF4-FFF2-40B4-BE49-F238E27FC236}">
                <a16:creationId xmlns:a16="http://schemas.microsoft.com/office/drawing/2014/main" id="{DA78160E-159A-AAC6-0594-E5EB1F5AC8F6}"/>
              </a:ext>
            </a:extLst>
          </p:cNvPr>
          <p:cNvSpPr txBox="1"/>
          <p:nvPr/>
        </p:nvSpPr>
        <p:spPr>
          <a:xfrm>
            <a:off x="1079291" y="1858780"/>
            <a:ext cx="9818557"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Problem identified – A1c above goal or not done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Global 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Process map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Fish bone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Next step…identifying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Revision of standing orders</a:t>
            </a:r>
          </a:p>
        </p:txBody>
      </p:sp>
    </p:spTree>
    <p:extLst>
      <p:ext uri="{BB962C8B-B14F-4D97-AF65-F5344CB8AC3E}">
        <p14:creationId xmlns:p14="http://schemas.microsoft.com/office/powerpoint/2010/main" val="1532974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D8FC4C-2740-79BA-BAAF-F66FBAF7E07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F29FAD-C251-75EB-AF6C-C51AA5B44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F7A843F-6848-5CE1-2420-F05915ACEF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CDC08256-F140-7208-9283-6279790E8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D3F7A356-C13B-41E4-8AEC-1B526EBC44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96E0EA0-9C06-DF7C-1DFD-4AC08776AD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CE722A8-15FD-8134-711F-BCA23C1A103E}"/>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Problem Statement</a:t>
            </a:r>
          </a:p>
        </p:txBody>
      </p:sp>
      <p:sp>
        <p:nvSpPr>
          <p:cNvPr id="4" name="TextBox 3">
            <a:extLst>
              <a:ext uri="{FF2B5EF4-FFF2-40B4-BE49-F238E27FC236}">
                <a16:creationId xmlns:a16="http://schemas.microsoft.com/office/drawing/2014/main" id="{7DD6F2EC-9F37-8C48-A9A3-26EA741C4D38}"/>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Problem</a:t>
            </a:r>
            <a:r>
              <a:rPr kumimoji="0" lang="en-US" sz="2000" b="0" i="1" u="none" strike="noStrike" kern="1200" cap="none" spc="0" normalizeH="0" baseline="0" noProof="0">
                <a:ln>
                  <a:noFill/>
                </a:ln>
                <a:solidFill>
                  <a:prstClr val="black"/>
                </a:solidFill>
                <a:effectLst/>
                <a:uLnTx/>
                <a:uFillTx/>
                <a:latin typeface="Aptos" panose="02110004020202020204"/>
                <a:ea typeface="+mn-ea"/>
                <a:cs typeface="+mn-cs"/>
              </a:rPr>
              <a:t>: We aim to improve the current process for diabetes screening and improve diabetic control rates, as our current measures have decreased from previous years and are also in the 4</a:t>
            </a:r>
            <a:r>
              <a:rPr kumimoji="0" lang="en-US" sz="2000" b="0" i="1" u="none" strike="noStrike" kern="1200" cap="none" spc="0" normalizeH="0" baseline="30000" noProof="0">
                <a:ln>
                  <a:noFill/>
                </a:ln>
                <a:solidFill>
                  <a:prstClr val="black"/>
                </a:solidFill>
                <a:effectLst/>
                <a:uLnTx/>
                <a:uFillTx/>
                <a:latin typeface="Aptos" panose="02110004020202020204"/>
                <a:ea typeface="+mn-ea"/>
                <a:cs typeface="+mn-cs"/>
              </a:rPr>
              <a:t>th</a:t>
            </a:r>
            <a:r>
              <a:rPr kumimoji="0" lang="en-US" sz="2000" b="0" i="1" u="none" strike="noStrike" kern="1200" cap="none" spc="0" normalizeH="0" baseline="0" noProof="0">
                <a:ln>
                  <a:noFill/>
                </a:ln>
                <a:solidFill>
                  <a:prstClr val="black"/>
                </a:solidFill>
                <a:effectLst/>
                <a:uLnTx/>
                <a:uFillTx/>
                <a:latin typeface="Aptos" panose="02110004020202020204"/>
                <a:ea typeface="+mn-ea"/>
                <a:cs typeface="+mn-cs"/>
              </a:rPr>
              <a:t> quartile for ranking. There are several issues that could be contributing to the rates which include: 1) A1c is not ordered/completed at visit with diabetic patient or with patient meeting screening criteria, 2) Patient compliance with completing ordered testing, lack of testing being received and recorded appropriately from outside facilities, 3) Patient compliance with appointments/medication/diet regimens, and 4) Lack of efficacy with current regimen.   </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2800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A63D60-50C0-028C-B4C3-7DD5BD822CC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B1E8A0-F048-BB21-9962-AE1164D1B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1AF4D4C1-FBE1-315A-BCCC-EB5E48FED3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EE832A93-BE71-A7E0-30E2-4FEB5B86D8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553B734F-7CA3-667E-7D27-FD0DDC84C5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7732009-A0D9-CCB9-E974-B7ABEF94F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B980A061-A361-7405-EB72-C9B136F06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250A73DD-F952-146A-BB9C-1394A1A4EA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128439E-609C-5D59-6BB3-E95A2EB6C48F}"/>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Global Aim</a:t>
            </a:r>
          </a:p>
        </p:txBody>
      </p:sp>
      <p:sp>
        <p:nvSpPr>
          <p:cNvPr id="3" name="Rectangle 2">
            <a:extLst>
              <a:ext uri="{FF2B5EF4-FFF2-40B4-BE49-F238E27FC236}">
                <a16:creationId xmlns:a16="http://schemas.microsoft.com/office/drawing/2014/main" id="{76EED7E3-DD83-1F5A-EAB3-B4EE1D8F1B92}"/>
              </a:ext>
            </a:extLst>
          </p:cNvPr>
          <p:cNvSpPr/>
          <p:nvPr/>
        </p:nvSpPr>
        <p:spPr>
          <a:xfrm>
            <a:off x="4810259" y="649480"/>
            <a:ext cx="6555347" cy="554604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lIns="91440" tIns="45720" rIns="91440" bIns="45720" numCol="1" spcCol="0" rtlCol="0" fromWordArt="0" anchor="ctr" anchorCtr="0" forceAA="0" compatLnSpc="1">
            <a:prstTxWarp prst="textNoShape">
              <a:avLst/>
            </a:prstTxWarp>
            <a:normAutofit fontScale="92500"/>
          </a:bodyPr>
          <a:lstStyle/>
          <a:p>
            <a:pPr marL="0" marR="0" lvl="0" indent="-228600" algn="l" defTabSz="914400" rtl="0" eaLnBrk="1" fontAlgn="auto" latinLnBrk="0" hangingPunct="1">
              <a:lnSpc>
                <a:spcPct val="90000"/>
              </a:lnSpc>
              <a:spcBef>
                <a:spcPts val="600"/>
              </a:spcBef>
              <a:spcAft>
                <a:spcPts val="120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Deliverable – Global Aim Template</a:t>
            </a:r>
            <a:endParaRPr kumimoji="0" lang="en-US" sz="14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Theme for improvement</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UDS measure for diabetes management. </a:t>
            </a: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We aim to improve</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A1c screening and diabetes management. </a:t>
            </a: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In</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PHN’s patients who have known diabetes and meet screening criteria.  </a:t>
            </a: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The process begins with</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Identifying patients who meet screening criteria and patients who are diabetic.</a:t>
            </a: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The process ends with</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Documentation of completed A1c in EMR. </a:t>
            </a: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By working on the process, we expect</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to improve the UDS measure for A1c screening and management. </a:t>
            </a: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a:ln>
                  <a:noFill/>
                </a:ln>
                <a:solidFill>
                  <a:prstClr val="black"/>
                </a:solidFill>
                <a:effectLst/>
                <a:uLnTx/>
                <a:uFillTx/>
                <a:latin typeface="Aptos" panose="02110004020202020204"/>
                <a:ea typeface="+mn-ea"/>
                <a:cs typeface="+mn-cs"/>
              </a:rPr>
              <a:t>It’s important to work on this now because:</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Our current rate UDS data for the 2023 year of the network’s A1c control and screenings have decreased from previous year. Currently we are integrating a team based care model which through this model new responsibilities of staff members to empower more staff involvement in patient care and improve outcomes. As a network we need to do better with screening and managing diabetes as the disease has detrimental outcomes if not addressed or managed appropriately. As an FQHC our patient population has a higher risk of developing complications requiring a multidisciplinary approach and integration of the team based model to address decreased rate of screening and control of diabetes in our patient population. </a:t>
            </a:r>
          </a:p>
        </p:txBody>
      </p:sp>
    </p:spTree>
    <p:extLst>
      <p:ext uri="{BB962C8B-B14F-4D97-AF65-F5344CB8AC3E}">
        <p14:creationId xmlns:p14="http://schemas.microsoft.com/office/powerpoint/2010/main" val="2910863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142EDA-387E-3919-76B9-FEDCD4BF423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92CC6E-7ED9-C06B-9084-18A13452A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4918E916-1831-5A71-D237-9ECED969F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061F9AB-F72E-7E2B-9459-0050E33CFD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522B8BF2-AC17-EC53-2A4A-E3CB8B4D23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2713722-E467-0CC8-3FA5-08E984E931C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Process Map</a:t>
            </a:r>
          </a:p>
        </p:txBody>
      </p:sp>
      <p:pic>
        <p:nvPicPr>
          <p:cNvPr id="5" name="Picture 4">
            <a:extLst>
              <a:ext uri="{FF2B5EF4-FFF2-40B4-BE49-F238E27FC236}">
                <a16:creationId xmlns:a16="http://schemas.microsoft.com/office/drawing/2014/main" id="{F5A89444-FDD2-40BA-CBAA-A4EAFBB6042A}"/>
              </a:ext>
            </a:extLst>
          </p:cNvPr>
          <p:cNvPicPr>
            <a:picLocks noChangeAspect="1"/>
          </p:cNvPicPr>
          <p:nvPr/>
        </p:nvPicPr>
        <p:blipFill>
          <a:blip r:embed="rId3"/>
          <a:stretch>
            <a:fillRect/>
          </a:stretch>
        </p:blipFill>
        <p:spPr>
          <a:xfrm>
            <a:off x="309969" y="1574310"/>
            <a:ext cx="11504810" cy="5283690"/>
          </a:xfrm>
          <a:prstGeom prst="rect">
            <a:avLst/>
          </a:prstGeom>
        </p:spPr>
      </p:pic>
    </p:spTree>
    <p:extLst>
      <p:ext uri="{BB962C8B-B14F-4D97-AF65-F5344CB8AC3E}">
        <p14:creationId xmlns:p14="http://schemas.microsoft.com/office/powerpoint/2010/main" val="106102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9B45FB-ED50-A3BA-9424-247B53812D3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B632A-0453-E648-BD7C-95E7DC79A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AEACF67-2733-4E98-2707-A2498C8632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A381424-2F66-CEA8-C5DA-133DB5906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B18B3E3-F74A-7694-C687-B113605332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BE04E39-4FA2-6F4D-CB41-BD6A7EB953A6}"/>
              </a:ext>
            </a:extLst>
          </p:cNvPr>
          <p:cNvSpPr>
            <a:spLocks noGrp="1"/>
          </p:cNvSpPr>
          <p:nvPr>
            <p:ph type="title"/>
          </p:nvPr>
        </p:nvSpPr>
        <p:spPr>
          <a:xfrm>
            <a:off x="322178" y="290506"/>
            <a:ext cx="2653087"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Fishbone</a:t>
            </a:r>
          </a:p>
        </p:txBody>
      </p:sp>
      <p:pic>
        <p:nvPicPr>
          <p:cNvPr id="4" name="Picture 3">
            <a:extLst>
              <a:ext uri="{FF2B5EF4-FFF2-40B4-BE49-F238E27FC236}">
                <a16:creationId xmlns:a16="http://schemas.microsoft.com/office/drawing/2014/main" id="{51C286CE-9BA3-18B2-F9AD-F5433351D7FA}"/>
              </a:ext>
            </a:extLst>
          </p:cNvPr>
          <p:cNvPicPr>
            <a:picLocks noChangeAspect="1"/>
          </p:cNvPicPr>
          <p:nvPr/>
        </p:nvPicPr>
        <p:blipFill>
          <a:blip r:embed="rId2"/>
          <a:stretch>
            <a:fillRect/>
          </a:stretch>
        </p:blipFill>
        <p:spPr>
          <a:xfrm>
            <a:off x="2975268" y="601536"/>
            <a:ext cx="6250989" cy="4208306"/>
          </a:xfrm>
          <a:prstGeom prst="rect">
            <a:avLst/>
          </a:prstGeom>
        </p:spPr>
      </p:pic>
      <p:pic>
        <p:nvPicPr>
          <p:cNvPr id="6" name="Picture 5">
            <a:extLst>
              <a:ext uri="{FF2B5EF4-FFF2-40B4-BE49-F238E27FC236}">
                <a16:creationId xmlns:a16="http://schemas.microsoft.com/office/drawing/2014/main" id="{B7929236-E297-44D9-BCED-BB06379F157C}"/>
              </a:ext>
            </a:extLst>
          </p:cNvPr>
          <p:cNvPicPr>
            <a:picLocks noChangeAspect="1"/>
          </p:cNvPicPr>
          <p:nvPr/>
        </p:nvPicPr>
        <p:blipFill>
          <a:blip r:embed="rId3"/>
          <a:stretch>
            <a:fillRect/>
          </a:stretch>
        </p:blipFill>
        <p:spPr>
          <a:xfrm>
            <a:off x="9226258" y="1449706"/>
            <a:ext cx="1705213" cy="4258269"/>
          </a:xfrm>
          <a:prstGeom prst="rect">
            <a:avLst/>
          </a:prstGeom>
        </p:spPr>
      </p:pic>
      <p:pic>
        <p:nvPicPr>
          <p:cNvPr id="9" name="Picture 8">
            <a:extLst>
              <a:ext uri="{FF2B5EF4-FFF2-40B4-BE49-F238E27FC236}">
                <a16:creationId xmlns:a16="http://schemas.microsoft.com/office/drawing/2014/main" id="{4F4440CA-CFE4-EC8C-F8D5-1AEA759EE0E8}"/>
              </a:ext>
            </a:extLst>
          </p:cNvPr>
          <p:cNvPicPr>
            <a:picLocks noChangeAspect="1"/>
          </p:cNvPicPr>
          <p:nvPr/>
        </p:nvPicPr>
        <p:blipFill>
          <a:blip r:embed="rId4"/>
          <a:stretch>
            <a:fillRect/>
          </a:stretch>
        </p:blipFill>
        <p:spPr>
          <a:xfrm>
            <a:off x="2975269" y="4936343"/>
            <a:ext cx="6287377" cy="1505160"/>
          </a:xfrm>
          <a:prstGeom prst="rect">
            <a:avLst/>
          </a:prstGeom>
        </p:spPr>
      </p:pic>
    </p:spTree>
    <p:extLst>
      <p:ext uri="{BB962C8B-B14F-4D97-AF65-F5344CB8AC3E}">
        <p14:creationId xmlns:p14="http://schemas.microsoft.com/office/powerpoint/2010/main" val="2021799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CF198-EF26-7F35-0D4F-B8C7D01F43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527D25-4172-A631-6C8C-8F468CCEBE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E54AA0CF-BF98-0461-8573-6A7A2F8DB6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5460E7B-C951-4E52-4DA4-BA27275315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00F4FE7-4EB5-F040-69FC-9A3CD360A1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1AE1873-3E32-61AC-FEE1-FB3DCA5B9E5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Project Successes</a:t>
            </a:r>
          </a:p>
        </p:txBody>
      </p:sp>
      <p:sp>
        <p:nvSpPr>
          <p:cNvPr id="4" name="TextBox 3">
            <a:extLst>
              <a:ext uri="{FF2B5EF4-FFF2-40B4-BE49-F238E27FC236}">
                <a16:creationId xmlns:a16="http://schemas.microsoft.com/office/drawing/2014/main" id="{DBA0EA8F-25AE-57D6-200A-BC65FBEF5298}"/>
              </a:ext>
            </a:extLst>
          </p:cNvPr>
          <p:cNvSpPr txBox="1"/>
          <p:nvPr/>
        </p:nvSpPr>
        <p:spPr>
          <a:xfrm>
            <a:off x="1079291" y="1858780"/>
            <a:ext cx="9818557"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Team cohesive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Easily incorporating additional team members as we learn more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Alignment surrounding metric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Organization is ready for this change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Great energy and momentum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7604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F4D40B-6C03-32B6-FC6E-62D10F1B44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08C5B-B9B0-3361-B165-6D9156DF80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92327FD0-4706-2A4F-1110-9D35FFB1A3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1C2FCBF-DB02-C2CA-E09A-83365F916B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976FF12-97FD-C5D8-EABA-D894B17671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42A0FA9-C1F3-8CEE-29C7-3735821E1F4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Project Challenges</a:t>
            </a:r>
          </a:p>
        </p:txBody>
      </p:sp>
      <p:sp>
        <p:nvSpPr>
          <p:cNvPr id="4" name="TextBox 3">
            <a:extLst>
              <a:ext uri="{FF2B5EF4-FFF2-40B4-BE49-F238E27FC236}">
                <a16:creationId xmlns:a16="http://schemas.microsoft.com/office/drawing/2014/main" id="{AF7E8328-FE6E-88FC-2263-7299671ADDDE}"/>
              </a:ext>
            </a:extLst>
          </p:cNvPr>
          <p:cNvSpPr txBox="1"/>
          <p:nvPr/>
        </p:nvSpPr>
        <p:spPr>
          <a:xfrm>
            <a:off x="1079291" y="1858780"/>
            <a:ext cx="9818557" cy="27392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Identifying state-specific scope definitions for members of team (RN, LPN, MOA)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Resources identified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ptos" panose="02110004020202020204"/>
                <a:ea typeface="+mn-ea"/>
                <a:cs typeface="+mn-cs"/>
              </a:rPr>
              <a:t>Getting lost in the “weeds”</a:t>
            </a:r>
          </a:p>
        </p:txBody>
      </p:sp>
    </p:spTree>
    <p:extLst>
      <p:ext uri="{BB962C8B-B14F-4D97-AF65-F5344CB8AC3E}">
        <p14:creationId xmlns:p14="http://schemas.microsoft.com/office/powerpoint/2010/main" val="346893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311044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815501" y="2872566"/>
            <a:ext cx="6886210" cy="1460481"/>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Developing &amp; Using </a:t>
            </a:r>
            <a:r>
              <a:rPr kumimoji="0" lang="en-US" sz="5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a Specific Aim Statement</a:t>
            </a:r>
            <a:endPar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4478" y="1183507"/>
            <a:ext cx="4838601" cy="48386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08506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8992"/>
            <a:ext cx="9906000" cy="965200"/>
          </a:xfrm>
        </p:spPr>
        <p:txBody>
          <a:bodyPr anchor="ctr"/>
          <a:lstStyle/>
          <a:p>
            <a:pPr algn="ctr"/>
            <a:r>
              <a:rPr lang="en-US" b="1" dirty="0">
                <a:latin typeface="Calibri Light" panose="020F0302020204030204" pitchFamily="34" charset="0"/>
                <a:cs typeface="Calibri Light" panose="020F0302020204030204" pitchFamily="34" charset="0"/>
              </a:rPr>
              <a:t>Learning Collaborative Faculty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5" name="Content Placeholder 2"/>
          <p:cNvSpPr>
            <a:spLocks noGrp="1"/>
          </p:cNvSpPr>
          <p:nvPr/>
        </p:nvSpPr>
        <p:spPr>
          <a:xfrm>
            <a:off x="1024813" y="2634192"/>
            <a:ext cx="5071188" cy="3862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Tom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Bodenheimer, MD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Physician and Founding Director,             Center for Excellence in Primary Care</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Deborah Ward, RN </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Quality Improvement Consultant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Kathleen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Thies, PhD, RN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Consultant,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Researcher</a:t>
            </a:r>
            <a:endPar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Content Placeholder 2"/>
          <p:cNvSpPr txBox="1">
            <a:spLocks/>
          </p:cNvSpPr>
          <p:nvPr/>
        </p:nvSpPr>
        <p:spPr>
          <a:xfrm>
            <a:off x="6096002" y="2634192"/>
            <a:ext cx="4834811"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Margaret Flinter,  APRN, PhD, FAAN</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Co-PI, NTTAP</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CHCI’s Senior Vice President/Clinical Director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Amanda 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Chief of Staff, MWHS   </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Co-PI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&amp;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Manager, NTTAP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686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723900" y="-2166539"/>
          <a:ext cx="10744200" cy="8053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The Stages of Improvement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8" name="Left-Right Arrow 7"/>
          <p:cNvSpPr/>
          <p:nvPr/>
        </p:nvSpPr>
        <p:spPr>
          <a:xfrm>
            <a:off x="1790700" y="5886749"/>
            <a:ext cx="8839200" cy="533400"/>
          </a:xfrm>
          <a:prstGeom prst="leftRightArrow">
            <a:avLst/>
          </a:pr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1A7">
                    <a:lumMod val="75000"/>
                  </a:srgbClr>
                </a:solidFill>
                <a:effectLst/>
                <a:uLnTx/>
                <a:uFillTx/>
                <a:latin typeface="Calibri" panose="020F0502020204030204"/>
                <a:ea typeface="+mn-ea"/>
                <a:cs typeface="+mn-cs"/>
              </a:rPr>
              <a:t>On-Going Data Collection &amp; Review</a:t>
            </a:r>
          </a:p>
        </p:txBody>
      </p:sp>
      <p:sp>
        <p:nvSpPr>
          <p:cNvPr id="9" name="Down Arrow 8"/>
          <p:cNvSpPr/>
          <p:nvPr/>
        </p:nvSpPr>
        <p:spPr>
          <a:xfrm>
            <a:off x="5823966" y="2972348"/>
            <a:ext cx="484632" cy="978408"/>
          </a:xfrm>
          <a:prstGeom prst="downArrow">
            <a:avLst/>
          </a:prstGeom>
          <a:solidFill>
            <a:srgbClr val="4E7E7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5687786" y="2459408"/>
            <a:ext cx="533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Step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#5: Specific Aims and Measures</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89236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What is a Specific </a:t>
            </a: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Aim Statement?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61970"/>
            <a:ext cx="6696173" cy="3900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spcBef>
                <a:spcPts val="0"/>
              </a:spcBef>
              <a:spcAft>
                <a:spcPts val="1800"/>
              </a:spcAft>
              <a:buClr>
                <a:srgbClr val="4E7E74"/>
              </a:buClr>
              <a:defRPr/>
            </a:pPr>
            <a:r>
              <a:rPr lang="en-US" sz="3200" dirty="0">
                <a:solidFill>
                  <a:prstClr val="black"/>
                </a:solidFill>
                <a:latin typeface="Calibri Light" panose="020F0302020204030204" pitchFamily="34" charset="0"/>
                <a:cs typeface="Calibri Light" panose="020F0302020204030204" pitchFamily="34" charset="0"/>
              </a:rPr>
              <a:t>A good specific aim states </a:t>
            </a:r>
            <a:r>
              <a:rPr lang="en-US" sz="3200" b="1" i="1" dirty="0">
                <a:solidFill>
                  <a:prstClr val="black"/>
                </a:solidFill>
                <a:latin typeface="Calibri Light" panose="020F0302020204030204" pitchFamily="34" charset="0"/>
                <a:cs typeface="Calibri Light" panose="020F0302020204030204" pitchFamily="34" charset="0"/>
              </a:rPr>
              <a:t>what </a:t>
            </a:r>
            <a:r>
              <a:rPr lang="en-US" sz="3200" dirty="0">
                <a:solidFill>
                  <a:prstClr val="black"/>
                </a:solidFill>
                <a:latin typeface="Calibri Light" panose="020F0302020204030204" pitchFamily="34" charset="0"/>
                <a:cs typeface="Calibri Light" panose="020F0302020204030204" pitchFamily="34" charset="0"/>
              </a:rPr>
              <a:t>you plan to accomplish and </a:t>
            </a:r>
            <a:r>
              <a:rPr lang="en-US" sz="3200" b="1" i="1" dirty="0">
                <a:solidFill>
                  <a:prstClr val="black"/>
                </a:solidFill>
                <a:latin typeface="Calibri Light" panose="020F0302020204030204" pitchFamily="34" charset="0"/>
                <a:cs typeface="Calibri Light" panose="020F0302020204030204" pitchFamily="34" charset="0"/>
              </a:rPr>
              <a:t>how you will know</a:t>
            </a:r>
            <a:r>
              <a:rPr lang="en-US" sz="3200" dirty="0">
                <a:solidFill>
                  <a:prstClr val="black"/>
                </a:solidFill>
                <a:latin typeface="Calibri Light" panose="020F0302020204030204" pitchFamily="34" charset="0"/>
                <a:cs typeface="Calibri Light" panose="020F0302020204030204" pitchFamily="34" charset="0"/>
              </a:rPr>
              <a:t> it when you do. Or don’t. </a:t>
            </a:r>
          </a:p>
          <a:p>
            <a:pPr lvl="0">
              <a:lnSpc>
                <a:spcPct val="110000"/>
              </a:lnSpc>
              <a:spcBef>
                <a:spcPts val="0"/>
              </a:spcBef>
              <a:spcAft>
                <a:spcPts val="1800"/>
              </a:spcAft>
              <a:buClr>
                <a:srgbClr val="4E7E74"/>
              </a:buClr>
              <a:defRPr/>
            </a:pPr>
            <a:r>
              <a:rPr lang="en-US" sz="3200" b="1" i="1" dirty="0">
                <a:solidFill>
                  <a:prstClr val="black"/>
                </a:solidFill>
                <a:latin typeface="Calibri Light" panose="020F0302020204030204" pitchFamily="34" charset="0"/>
                <a:cs typeface="Calibri Light" panose="020F0302020204030204" pitchFamily="34" charset="0"/>
              </a:rPr>
              <a:t>What </a:t>
            </a:r>
            <a:r>
              <a:rPr lang="en-US" sz="3200" dirty="0">
                <a:solidFill>
                  <a:prstClr val="black"/>
                </a:solidFill>
                <a:latin typeface="Calibri Light" panose="020F0302020204030204" pitchFamily="34" charset="0"/>
                <a:cs typeface="Calibri Light" panose="020F0302020204030204" pitchFamily="34" charset="0"/>
              </a:rPr>
              <a:t>you plan to accomplish should be something in your control, i.e., it does not require permission.</a:t>
            </a:r>
          </a:p>
          <a:p>
            <a:pPr lvl="0">
              <a:spcBef>
                <a:spcPts val="0"/>
              </a:spcBef>
              <a:spcAft>
                <a:spcPts val="1800"/>
              </a:spcAft>
              <a:buClr>
                <a:srgbClr val="4E7E74"/>
              </a:buClr>
              <a:defRPr/>
            </a:pPr>
            <a:endParaRPr lang="en-US" sz="3600" dirty="0">
              <a:solidFill>
                <a:prstClr val="black"/>
              </a:solidFill>
              <a:latin typeface="Calibri Light" panose="020F0302020204030204" pitchFamily="34" charset="0"/>
              <a:cs typeface="Calibri Light" panose="020F03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5773" y="2432819"/>
            <a:ext cx="4375646" cy="339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660304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540004"/>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A good specific</a:t>
            </a:r>
            <a:r>
              <a:rPr kumimoji="0" lang="en-US" sz="4400" b="1" i="0" u="none" strike="noStrike" kern="1200" cap="none" spc="0" normalizeH="0" noProof="0" dirty="0" smtClean="0">
                <a:ln>
                  <a:noFill/>
                </a:ln>
                <a:solidFill>
                  <a:srgbClr val="4E7E74"/>
                </a:solidFill>
                <a:effectLst/>
                <a:uLnTx/>
                <a:uFillTx/>
                <a:latin typeface="Calibri Light" panose="020F0302020204030204"/>
                <a:ea typeface="+mj-ea"/>
                <a:cs typeface="+mj-cs"/>
              </a:rPr>
              <a:t> aim…</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408212" y="2302356"/>
            <a:ext cx="11375571" cy="44535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lnSpc>
                <a:spcPct val="90000"/>
              </a:lnSpc>
              <a:spcBef>
                <a:spcPts val="1000"/>
              </a:spcBef>
              <a:buClr>
                <a:srgbClr val="4E7E74"/>
              </a:buClr>
              <a:buFont typeface="Arial" panose="020B0604020202020204" pitchFamily="34" charset="0"/>
              <a:buChar char="•"/>
            </a:pPr>
            <a:r>
              <a:rPr lang="en-US" sz="2800" dirty="0">
                <a:solidFill>
                  <a:prstClr val="black"/>
                </a:solidFill>
                <a:latin typeface="Calibri Light" panose="020F0302020204030204" pitchFamily="34" charset="0"/>
                <a:cs typeface="Calibri Light" panose="020F0302020204030204" pitchFamily="34" charset="0"/>
              </a:rPr>
              <a:t>…is based on baseline data;</a:t>
            </a:r>
          </a:p>
          <a:p>
            <a:pPr marL="228600" lvl="0" indent="-228600" defTabSz="914400">
              <a:lnSpc>
                <a:spcPct val="90000"/>
              </a:lnSpc>
              <a:spcBef>
                <a:spcPts val="1000"/>
              </a:spcBef>
              <a:buClr>
                <a:srgbClr val="4E7E74"/>
              </a:buClr>
              <a:buFont typeface="Arial" panose="020B0604020202020204" pitchFamily="34" charset="0"/>
              <a:buChar char="•"/>
            </a:pPr>
            <a:r>
              <a:rPr lang="en-US" sz="2800" dirty="0">
                <a:solidFill>
                  <a:prstClr val="black"/>
                </a:solidFill>
                <a:latin typeface="Calibri Light" panose="020F0302020204030204" pitchFamily="34" charset="0"/>
                <a:cs typeface="Calibri Light" panose="020F0302020204030204" pitchFamily="34" charset="0"/>
              </a:rPr>
              <a:t>….has measures that are clearly defined: </a:t>
            </a:r>
          </a:p>
          <a:p>
            <a:pPr marL="685800" lvl="1" indent="-228600" defTabSz="914400">
              <a:lnSpc>
                <a:spcPct val="90000"/>
              </a:lnSpc>
              <a:spcBef>
                <a:spcPts val="500"/>
              </a:spcBef>
              <a:buClr>
                <a:srgbClr val="4E7E74"/>
              </a:buClr>
              <a:buFont typeface="Arial" panose="020B0604020202020204" pitchFamily="34" charset="0"/>
              <a:buChar char="•"/>
            </a:pPr>
            <a:r>
              <a:rPr lang="en-US" dirty="0">
                <a:solidFill>
                  <a:prstClr val="black"/>
                </a:solidFill>
                <a:latin typeface="Calibri Light" panose="020F0302020204030204" pitchFamily="34" charset="0"/>
                <a:cs typeface="Calibri Light" panose="020F0302020204030204" pitchFamily="34" charset="0"/>
              </a:rPr>
              <a:t>what is being measured,</a:t>
            </a:r>
          </a:p>
          <a:p>
            <a:pPr marL="685800" lvl="1" indent="-228600" defTabSz="914400">
              <a:lnSpc>
                <a:spcPct val="90000"/>
              </a:lnSpc>
              <a:spcBef>
                <a:spcPts val="500"/>
              </a:spcBef>
              <a:buClr>
                <a:srgbClr val="4E7E74"/>
              </a:buClr>
              <a:buFont typeface="Arial" panose="020B0604020202020204" pitchFamily="34" charset="0"/>
              <a:buChar char="•"/>
            </a:pPr>
            <a:r>
              <a:rPr lang="en-US" dirty="0">
                <a:solidFill>
                  <a:prstClr val="black"/>
                </a:solidFill>
                <a:latin typeface="Calibri Light" panose="020F0302020204030204" pitchFamily="34" charset="0"/>
                <a:cs typeface="Calibri Light" panose="020F0302020204030204" pitchFamily="34" charset="0"/>
              </a:rPr>
              <a:t>how it will be measured (numbers, percentages, rates),</a:t>
            </a:r>
          </a:p>
          <a:p>
            <a:pPr marL="685800" lvl="1" indent="-228600" defTabSz="914400">
              <a:lnSpc>
                <a:spcPct val="90000"/>
              </a:lnSpc>
              <a:spcBef>
                <a:spcPts val="500"/>
              </a:spcBef>
              <a:buClr>
                <a:srgbClr val="4E7E74"/>
              </a:buClr>
              <a:buFont typeface="Arial" panose="020B0604020202020204" pitchFamily="34" charset="0"/>
              <a:buChar char="•"/>
            </a:pPr>
            <a:r>
              <a:rPr lang="en-US" dirty="0">
                <a:solidFill>
                  <a:prstClr val="black"/>
                </a:solidFill>
                <a:latin typeface="Calibri Light" panose="020F0302020204030204" pitchFamily="34" charset="0"/>
                <a:cs typeface="Calibri Light" panose="020F0302020204030204" pitchFamily="34" charset="0"/>
              </a:rPr>
              <a:t>when it will be measured,</a:t>
            </a:r>
          </a:p>
          <a:p>
            <a:pPr marL="228600" lvl="0" indent="-228600" defTabSz="914400">
              <a:lnSpc>
                <a:spcPct val="90000"/>
              </a:lnSpc>
              <a:spcBef>
                <a:spcPts val="1000"/>
              </a:spcBef>
              <a:buClr>
                <a:srgbClr val="4E7E74"/>
              </a:buClr>
              <a:buFont typeface="Arial" panose="020B0604020202020204" pitchFamily="34" charset="0"/>
              <a:buChar char="•"/>
            </a:pPr>
            <a:r>
              <a:rPr lang="en-US" sz="2800" dirty="0">
                <a:solidFill>
                  <a:prstClr val="black"/>
                </a:solidFill>
                <a:latin typeface="Calibri Light" panose="020F0302020204030204" pitchFamily="34" charset="0"/>
                <a:cs typeface="Calibri Light" panose="020F0302020204030204" pitchFamily="34" charset="0"/>
              </a:rPr>
              <a:t>….is doable, that is, you can get the data and change the process that results in the data, and</a:t>
            </a:r>
          </a:p>
          <a:p>
            <a:pPr marL="228600" lvl="0" indent="-228600" defTabSz="914400">
              <a:lnSpc>
                <a:spcPct val="90000"/>
              </a:lnSpc>
              <a:spcBef>
                <a:spcPts val="1000"/>
              </a:spcBef>
              <a:buClr>
                <a:srgbClr val="4E7E74"/>
              </a:buClr>
              <a:buFont typeface="Arial" panose="020B0604020202020204" pitchFamily="34" charset="0"/>
              <a:buChar char="•"/>
            </a:pPr>
            <a:r>
              <a:rPr lang="en-US" sz="2800" dirty="0">
                <a:solidFill>
                  <a:prstClr val="black"/>
                </a:solidFill>
                <a:latin typeface="Calibri Light" panose="020F0302020204030204" pitchFamily="34" charset="0"/>
                <a:cs typeface="Calibri Light" panose="020F0302020204030204" pitchFamily="34" charset="0"/>
              </a:rPr>
              <a:t>….is the foundation for multiple PDSA(s) as you test changes in the multi-step process that you identified in your Global Aim.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531851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Specific Aim Statement Template</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492555"/>
            <a:ext cx="10972800" cy="39454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 aim to ___________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improve, increase, decrease</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b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the _____________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quality, number/amount, percentage</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of___________________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name the process</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b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_____ percent</a:t>
            </a:r>
            <a:endPar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OR</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from ________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baseline data number/amount/percentage</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b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b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to __________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number/amount/percentage</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date</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in ___________ (</a:t>
            </a:r>
            <a:r>
              <a:rPr kumimoji="0" lang="en-US" sz="28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location</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36067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809" y="365760"/>
            <a:ext cx="256894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365760"/>
            <a:ext cx="12266762" cy="696685"/>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4E7E74"/>
                </a:solidFill>
                <a:effectLst/>
                <a:uLnTx/>
                <a:uFillTx/>
                <a:latin typeface="Calibri Light" panose="020F0302020204030204"/>
                <a:ea typeface="+mj-ea"/>
                <a:cs typeface="+mj-cs"/>
              </a:rPr>
              <a:t>From the Workbook</a:t>
            </a:r>
            <a:endParaRPr kumimoji="0" lang="en-US"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2605060417"/>
              </p:ext>
            </p:extLst>
          </p:nvPr>
        </p:nvGraphicFramePr>
        <p:xfrm>
          <a:off x="426809" y="1062446"/>
          <a:ext cx="11413144" cy="5579082"/>
        </p:xfrm>
        <a:graphic>
          <a:graphicData uri="http://schemas.openxmlformats.org/drawingml/2006/table">
            <a:tbl>
              <a:tblPr firstRow="1" firstCol="1" bandRow="1">
                <a:tableStyleId>{5C22544A-7EE6-4342-B048-85BDC9FD1C3A}</a:tableStyleId>
              </a:tblPr>
              <a:tblGrid>
                <a:gridCol w="1759590">
                  <a:extLst>
                    <a:ext uri="{9D8B030D-6E8A-4147-A177-3AD203B41FA5}">
                      <a16:colId xmlns:a16="http://schemas.microsoft.com/office/drawing/2014/main" val="1807525404"/>
                    </a:ext>
                  </a:extLst>
                </a:gridCol>
                <a:gridCol w="9653554">
                  <a:extLst>
                    <a:ext uri="{9D8B030D-6E8A-4147-A177-3AD203B41FA5}">
                      <a16:colId xmlns:a16="http://schemas.microsoft.com/office/drawing/2014/main" val="1233332582"/>
                    </a:ext>
                  </a:extLst>
                </a:gridCol>
              </a:tblGrid>
              <a:tr h="679103">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Definition of UDS measure</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Percentage of women 50 –74 years of age who had a mammogram to screen for breast cancer in the 27 months prior to the end of the measurement period </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305809436"/>
                  </a:ext>
                </a:extLst>
              </a:tr>
              <a:tr h="709951">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Population (denominator)</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Number of women 50 –74 years of age who were eligible for a mammogram to screen for breast cancer in the 27 months prior to the end of the measurement period (N=100)</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224282288"/>
                  </a:ext>
                </a:extLst>
              </a:tr>
              <a:tr h="709951">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Subsets</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A: number of women whose mammogram is documented in EMR (n=42)</a:t>
                      </a:r>
                    </a:p>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B: number of women whose mammogram is NOT documented in EMR (n=58)</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684621909"/>
                  </a:ext>
                </a:extLst>
              </a:tr>
              <a:tr h="590290">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Measurement period</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First quarter of 2025: January/February/March</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673775853"/>
                  </a:ext>
                </a:extLst>
              </a:tr>
              <a:tr h="621248">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Source of data/evidence</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As documented in the EMR</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657841598"/>
                  </a:ext>
                </a:extLst>
              </a:tr>
              <a:tr h="996114">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Numerator </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u="sng" dirty="0">
                          <a:effectLst/>
                          <a:latin typeface="Calibri Light" panose="020F0302020204030204" pitchFamily="34" charset="0"/>
                          <a:cs typeface="Calibri Light" panose="020F0302020204030204" pitchFamily="34" charset="0"/>
                        </a:rPr>
                        <a:t>Subset A: </a:t>
                      </a:r>
                      <a:r>
                        <a:rPr lang="en-US" sz="1700" dirty="0">
                          <a:effectLst/>
                          <a:latin typeface="Calibri Light" panose="020F0302020204030204" pitchFamily="34" charset="0"/>
                          <a:cs typeface="Calibri Light" panose="020F0302020204030204" pitchFamily="34" charset="0"/>
                        </a:rPr>
                        <a:t>Number of women 50 –74 years of age who were eligible for a mammogram to screen for breast cancer in the 27 months prior to the end of the measurement period whose mammogram is documented in EMR*  (n=42)</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970454892"/>
                  </a:ext>
                </a:extLst>
              </a:tr>
              <a:tr h="922623">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Denominator   </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Population: Number of women 50 –74 years of age who were eligible for a mammogram to screen for breast cancer in the 27 months prior to the end of the measurement period (N=100)</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284519179"/>
                  </a:ext>
                </a:extLst>
              </a:tr>
              <a:tr h="344208">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Rate</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1700" dirty="0">
                          <a:effectLst/>
                          <a:latin typeface="Calibri Light" panose="020F0302020204030204" pitchFamily="34" charset="0"/>
                          <a:cs typeface="Calibri Light" panose="020F0302020204030204" pitchFamily="34" charset="0"/>
                        </a:rPr>
                        <a:t>Numerator/Denominator=42/100=42%</a:t>
                      </a: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202533730"/>
                  </a:ext>
                </a:extLst>
              </a:tr>
            </a:tbl>
          </a:graphicData>
        </a:graphic>
      </p:graphicFrame>
    </p:spTree>
    <p:extLst>
      <p:ext uri="{BB962C8B-B14F-4D97-AF65-F5344CB8AC3E}">
        <p14:creationId xmlns:p14="http://schemas.microsoft.com/office/powerpoint/2010/main" val="3657245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540004"/>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Example: Weak specific</a:t>
            </a:r>
            <a:r>
              <a:rPr kumimoji="0" lang="en-US" sz="4400" b="1" i="0" u="none" strike="noStrike" kern="1200" cap="none" spc="0" normalizeH="0" noProof="0" dirty="0" smtClean="0">
                <a:ln>
                  <a:noFill/>
                </a:ln>
                <a:solidFill>
                  <a:srgbClr val="4E7E74"/>
                </a:solidFill>
                <a:effectLst/>
                <a:uLnTx/>
                <a:uFillTx/>
                <a:latin typeface="Calibri Light" panose="020F0302020204030204"/>
                <a:ea typeface="+mj-ea"/>
                <a:cs typeface="+mj-cs"/>
              </a:rPr>
              <a:t> aim</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408212" y="2302357"/>
            <a:ext cx="11375571" cy="37582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lnSpc>
                <a:spcPct val="90000"/>
              </a:lnSpc>
              <a:spcBef>
                <a:spcPts val="1000"/>
              </a:spcBef>
              <a:buClr>
                <a:srgbClr val="4E7E74"/>
              </a:buClr>
              <a:buNone/>
              <a:defRPr/>
            </a:pPr>
            <a:r>
              <a:rPr lang="en-US" sz="2800" i="1" dirty="0">
                <a:solidFill>
                  <a:prstClr val="black"/>
                </a:solidFill>
                <a:latin typeface="Calibri Light" panose="020F0302020204030204" pitchFamily="34" charset="0"/>
                <a:cs typeface="Calibri Light" panose="020F0302020204030204" pitchFamily="34" charset="0"/>
              </a:rPr>
              <a:t>We aim to increase screening rate for breast cancer in women patients by 15% from January to March. </a:t>
            </a:r>
          </a:p>
          <a:p>
            <a:pPr marL="0" lvl="0" indent="0" defTabSz="914400">
              <a:lnSpc>
                <a:spcPct val="90000"/>
              </a:lnSpc>
              <a:spcBef>
                <a:spcPts val="1000"/>
              </a:spcBef>
              <a:buClr>
                <a:srgbClr val="4E7E74"/>
              </a:buClr>
              <a:buNone/>
              <a:defRPr/>
            </a:pPr>
            <a:endParaRPr lang="en-US" sz="2800" dirty="0">
              <a:solidFill>
                <a:prstClr val="black"/>
              </a:solidFill>
              <a:latin typeface="Calibri Light" panose="020F0302020204030204" pitchFamily="34" charset="0"/>
              <a:cs typeface="Calibri Light" panose="020F0302020204030204" pitchFamily="34" charset="0"/>
            </a:endParaRPr>
          </a:p>
          <a:p>
            <a:pPr marL="114300" lvl="0" indent="0" defTabSz="914400">
              <a:lnSpc>
                <a:spcPct val="90000"/>
              </a:lnSpc>
              <a:spcBef>
                <a:spcPts val="1000"/>
              </a:spcBef>
              <a:buNone/>
              <a:defRPr/>
            </a:pPr>
            <a:r>
              <a:rPr lang="en-US" sz="2800" b="1" i="1" dirty="0">
                <a:solidFill>
                  <a:srgbClr val="4E7E74"/>
                </a:solidFill>
                <a:latin typeface="Calibri Light" panose="020F0302020204030204" pitchFamily="34" charset="0"/>
                <a:cs typeface="Calibri Light" panose="020F0302020204030204" pitchFamily="34" charset="0"/>
              </a:rPr>
              <a:t>Important?</a:t>
            </a:r>
            <a:r>
              <a:rPr lang="en-US" sz="2800" i="1" dirty="0">
                <a:solidFill>
                  <a:srgbClr val="4E7E74"/>
                </a:solidFill>
                <a:latin typeface="Calibri Light" panose="020F0302020204030204" pitchFamily="34" charset="0"/>
                <a:cs typeface="Calibri Light" panose="020F0302020204030204" pitchFamily="34" charset="0"/>
              </a:rPr>
              <a:t> </a:t>
            </a:r>
            <a:r>
              <a:rPr lang="en-US" sz="2800" i="1" dirty="0">
                <a:solidFill>
                  <a:prstClr val="black"/>
                </a:solidFill>
                <a:latin typeface="Calibri Light" panose="020F0302020204030204" pitchFamily="34" charset="0"/>
                <a:cs typeface="Calibri Light" panose="020F0302020204030204" pitchFamily="34" charset="0"/>
              </a:rPr>
              <a:t>Yes.</a:t>
            </a:r>
          </a:p>
          <a:p>
            <a:pPr marL="114300" lvl="0" indent="0" defTabSz="914400">
              <a:lnSpc>
                <a:spcPct val="90000"/>
              </a:lnSpc>
              <a:spcBef>
                <a:spcPts val="1000"/>
              </a:spcBef>
              <a:buNone/>
              <a:defRPr/>
            </a:pPr>
            <a:r>
              <a:rPr lang="en-US" sz="2800" b="1" i="1" dirty="0">
                <a:solidFill>
                  <a:srgbClr val="4E7E74"/>
                </a:solidFill>
                <a:latin typeface="Calibri Light" panose="020F0302020204030204" pitchFamily="34" charset="0"/>
                <a:cs typeface="Calibri Light" panose="020F0302020204030204" pitchFamily="34" charset="0"/>
              </a:rPr>
              <a:t>Clear/Specific enough?</a:t>
            </a:r>
            <a:r>
              <a:rPr lang="en-US" sz="2800" i="1" dirty="0">
                <a:solidFill>
                  <a:srgbClr val="4E7E74"/>
                </a:solidFill>
                <a:latin typeface="Calibri Light" panose="020F0302020204030204" pitchFamily="34" charset="0"/>
                <a:cs typeface="Calibri Light" panose="020F0302020204030204" pitchFamily="34" charset="0"/>
              </a:rPr>
              <a:t> </a:t>
            </a:r>
            <a:r>
              <a:rPr lang="en-US" sz="2800" i="1" dirty="0">
                <a:solidFill>
                  <a:prstClr val="black"/>
                </a:solidFill>
                <a:latin typeface="Calibri Light" panose="020F0302020204030204" pitchFamily="34" charset="0"/>
                <a:cs typeface="Calibri Light" panose="020F0302020204030204" pitchFamily="34" charset="0"/>
              </a:rPr>
              <a:t>In whom? 15% of what?</a:t>
            </a:r>
          </a:p>
          <a:p>
            <a:pPr marL="114300" lvl="0" indent="0" defTabSz="914400">
              <a:lnSpc>
                <a:spcPct val="90000"/>
              </a:lnSpc>
              <a:spcBef>
                <a:spcPts val="1000"/>
              </a:spcBef>
              <a:buNone/>
              <a:defRPr/>
            </a:pPr>
            <a:r>
              <a:rPr lang="en-US" sz="2800" b="1" i="1" dirty="0">
                <a:solidFill>
                  <a:srgbClr val="4E7E74"/>
                </a:solidFill>
                <a:latin typeface="Calibri Light" panose="020F0302020204030204" pitchFamily="34" charset="0"/>
                <a:cs typeface="Calibri Light" panose="020F0302020204030204" pitchFamily="34" charset="0"/>
              </a:rPr>
              <a:t>Doable?</a:t>
            </a:r>
            <a:r>
              <a:rPr lang="en-US" sz="2800" i="1" dirty="0">
                <a:solidFill>
                  <a:srgbClr val="4E7E74"/>
                </a:solidFill>
                <a:latin typeface="Calibri Light" panose="020F0302020204030204" pitchFamily="34" charset="0"/>
                <a:cs typeface="Calibri Light" panose="020F0302020204030204" pitchFamily="34" charset="0"/>
              </a:rPr>
              <a:t> </a:t>
            </a:r>
            <a:r>
              <a:rPr lang="en-US" sz="2800" i="1" dirty="0">
                <a:solidFill>
                  <a:prstClr val="black"/>
                </a:solidFill>
                <a:latin typeface="Calibri Light" panose="020F0302020204030204" pitchFamily="34" charset="0"/>
                <a:cs typeface="Calibri Light" panose="020F0302020204030204" pitchFamily="34" charset="0"/>
              </a:rPr>
              <a:t>Not sure yet. Strategy?  Staff?  Time? Where does the data live? Can we get it out? </a:t>
            </a:r>
            <a:endParaRPr lang="en-US" sz="2800" dirty="0">
              <a:solidFill>
                <a:prstClr val="black"/>
              </a:solidFill>
              <a:latin typeface="Calibri Light" panose="020F0302020204030204" pitchFamily="34" charset="0"/>
              <a:cs typeface="Calibri Light" panose="020F0302020204030204" pitchFamily="34" charset="0"/>
            </a:endParaRPr>
          </a:p>
          <a:p>
            <a:pPr marL="0" lvl="0" indent="0" defTabSz="914400">
              <a:lnSpc>
                <a:spcPct val="90000"/>
              </a:lnSpc>
              <a:spcBef>
                <a:spcPts val="0"/>
              </a:spcBef>
              <a:spcAft>
                <a:spcPts val="600"/>
              </a:spcAft>
              <a:buClr>
                <a:srgbClr val="008558"/>
              </a:buClr>
              <a:buNone/>
              <a:defRPr/>
            </a:pPr>
            <a:endParaRPr lang="en-US" sz="2800" dirty="0">
              <a:solidFill>
                <a:prstClr val="black"/>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936456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540004"/>
            <a:ext cx="12191999"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Example: Better </a:t>
            </a: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and more </a:t>
            </a: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specific</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408212" y="2302356"/>
            <a:ext cx="11375571" cy="44535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We </a:t>
            </a:r>
            <a:r>
              <a:rPr kumimoji="0" lang="en-US" sz="2800" b="0" i="1"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aim to increase screening rate for breast cancer in female patients ages 50-74 from 22</a:t>
            </a: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t>
            </a:r>
            <a:r>
              <a:rPr kumimoji="0" lang="en-US" sz="2800" b="0" i="1"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a:t>
            </a: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 </a:t>
            </a:r>
            <a:r>
              <a:rPr kumimoji="0" lang="en-US" sz="2800" b="0" i="1"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as of as of December 31, </a:t>
            </a: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2024 </a:t>
            </a:r>
            <a:r>
              <a:rPr kumimoji="0" lang="en-US" sz="2800" b="0" i="1"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to 37</a:t>
            </a: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a:t>
            </a:r>
            <a:r>
              <a:rPr kumimoji="0" lang="en-US" sz="2800" b="0" i="1"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a:t>
            </a: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 </a:t>
            </a:r>
            <a:r>
              <a:rPr kumimoji="0" lang="en-US" sz="2800" b="0" i="1"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by March 31, </a:t>
            </a:r>
            <a:r>
              <a:rPr kumimoji="0" lang="en-US" sz="2800" b="0" i="1" u="none" strike="noStrike" kern="1200" cap="none" spc="0" normalizeH="0" baseline="0" noProof="0" dirty="0" smtClean="0">
                <a:ln>
                  <a:noFill/>
                </a:ln>
                <a:solidFill>
                  <a:sysClr val="windowText" lastClr="000000"/>
                </a:solidFill>
                <a:effectLst/>
                <a:uLnTx/>
                <a:uFillTx/>
                <a:latin typeface="Calibri Light" panose="020F0302020204030204" pitchFamily="34" charset="0"/>
                <a:ea typeface="+mn-ea"/>
                <a:cs typeface="Calibri Light" panose="020F0302020204030204" pitchFamily="34" charset="0"/>
              </a:rPr>
              <a:t>2025.</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eligible female patients ages 50-74</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eligible patients enrolled in the clinic based on at least one visit the past year.</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When: December 31 to March 31</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Where is the data: electronic health record </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dates will you ask BI to collect?  December 31 – March 31</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Where: Clinic A</a:t>
            </a:r>
          </a:p>
          <a:p>
            <a:pPr marL="857250" marR="0" lvl="1" indent="-285750" algn="l" defTabSz="457200" rtl="0" eaLnBrk="1" fontAlgn="auto" latinLnBrk="0" hangingPunct="1">
              <a:lnSpc>
                <a:spcPct val="100000"/>
              </a:lnSpc>
              <a:spcBef>
                <a:spcPct val="20000"/>
              </a:spcBef>
              <a:spcAft>
                <a:spcPts val="0"/>
              </a:spcAft>
              <a:buClr>
                <a:srgbClr val="4E7E74"/>
              </a:buClr>
              <a:buSzTx/>
              <a:buFont typeface="Wingdings" panose="05000000000000000000" pitchFamily="2" charset="2"/>
              <a:buChar char="Ø"/>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How much: Does this reflect the current baseline and an achievable goal? </a:t>
            </a:r>
          </a:p>
          <a:p>
            <a:pPr marL="571500" lvl="1" indent="0">
              <a:buClr>
                <a:srgbClr val="4E7E74"/>
              </a:buClr>
              <a:buNone/>
              <a:defRPr/>
            </a:pPr>
            <a:r>
              <a:rPr kumimoji="0" lang="en-US" sz="2200" b="0" i="0" u="none" strike="noStrike" kern="1200" cap="none" spc="0" normalizeH="0" baseline="0" noProof="0" dirty="0" smtClean="0">
                <a:ln>
                  <a:noFill/>
                </a:ln>
                <a:solidFill>
                  <a:srgbClr val="FF0000"/>
                </a:solidFill>
                <a:effectLst/>
                <a:uLnTx/>
                <a:uFillTx/>
                <a:latin typeface="Calibri Light" panose="020F0302020204030204" pitchFamily="34" charset="0"/>
                <a:ea typeface="+mn-ea"/>
                <a:cs typeface="Calibri Light" panose="020F0302020204030204" pitchFamily="34" charset="0"/>
              </a:rPr>
              <a:t>*</a:t>
            </a:r>
            <a:r>
              <a:rPr lang="en-US" sz="2400" b="1" dirty="0">
                <a:solidFill>
                  <a:srgbClr val="FF0000"/>
                </a:solidFill>
                <a:latin typeface="Calibri Light" panose="020F0302020204030204" pitchFamily="34" charset="0"/>
                <a:cs typeface="Calibri Light" panose="020F0302020204030204" pitchFamily="34" charset="0"/>
              </a:rPr>
              <a:t>KEY POINT: Percentage points are cleaner and easier to work with.</a:t>
            </a:r>
            <a:endParaRPr lang="en-US" sz="2400" dirty="0">
              <a:solidFill>
                <a:srgbClr val="FF0000"/>
              </a:solidFill>
              <a:latin typeface="Calibri Light" panose="020F0302020204030204" pitchFamily="34" charset="0"/>
              <a:cs typeface="Calibri Light" panose="020F0302020204030204" pitchFamily="34" charset="0"/>
            </a:endParaRPr>
          </a:p>
          <a:p>
            <a:pPr marL="571500" marR="0" lvl="1" indent="0" algn="l" defTabSz="457200" rtl="0" eaLnBrk="1" fontAlgn="auto" latinLnBrk="0" hangingPunct="1">
              <a:lnSpc>
                <a:spcPct val="100000"/>
              </a:lnSpc>
              <a:spcBef>
                <a:spcPct val="20000"/>
              </a:spcBef>
              <a:spcAft>
                <a:spcPts val="0"/>
              </a:spcAft>
              <a:buClr>
                <a:srgbClr val="4E7E74"/>
              </a:buClr>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11430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28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691438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Percent vs. Percentage Points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10972800" cy="42432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 aim to increase screening rate for cervical cancer in eligible female patients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15%</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from January to February).</a:t>
            </a:r>
          </a:p>
          <a:p>
            <a:pPr marL="685800" marR="0" lvl="1" indent="-228600" algn="l" defTabSz="914400" rtl="0" eaLnBrk="1" fontAlgn="auto" latinLnBrk="0" hangingPunct="1">
              <a:lnSpc>
                <a:spcPct val="90000"/>
              </a:lnSpc>
              <a:spcBef>
                <a:spcPts val="500"/>
              </a:spcBef>
              <a:spcAft>
                <a:spcPts val="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If baseline is 22%, then 15% increase is a new target: 25.3%.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We aim to increase screening rate for cervical cancer in eligible female patients </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by 15 percentage points from 22%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from January as of January 1</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to 37%</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by February 28.</a:t>
            </a:r>
          </a:p>
          <a:p>
            <a:pPr marL="742950" marR="0" lvl="1" indent="-3429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If baseline is 22%, then 22% = 15 points = new target 37%.</a:t>
            </a:r>
          </a:p>
          <a:p>
            <a:pPr marL="400050" marR="0" lvl="1"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00050" marR="0" lvl="1"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Big difference!</a:t>
            </a:r>
            <a:endParaRPr kumimoji="0" lang="en-US" sz="2800" b="1" i="0" u="none" strike="noStrike" kern="1200" cap="none" spc="0" normalizeH="0" baseline="0" noProof="0" dirty="0">
              <a:ln>
                <a:noFill/>
              </a:ln>
              <a:solidFill>
                <a:srgbClr val="4E7E74"/>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846903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1125" y="5600332"/>
            <a:ext cx="10751275" cy="861774"/>
          </a:xfrm>
          <a:prstGeom prst="rect">
            <a:avLst/>
          </a:prstGeom>
        </p:spPr>
        <p:txBody>
          <a:bodyPr wrap="square">
            <a:spAutoFit/>
          </a:bodyPr>
          <a:lstStyle/>
          <a:p>
            <a:r>
              <a:rPr lang="en-US" dirty="0">
                <a:solidFill>
                  <a:srgbClr val="FF0000"/>
                </a:solidFill>
                <a:latin typeface="Calibri Light" panose="020F0302020204030204" pitchFamily="34" charset="0"/>
                <a:cs typeface="Calibri Light" panose="020F0302020204030204" pitchFamily="34" charset="0"/>
              </a:rPr>
              <a:t>†</a:t>
            </a:r>
            <a:r>
              <a:rPr lang="en-US" sz="1600" dirty="0">
                <a:latin typeface="Calibri Light" panose="020F0302020204030204" pitchFamily="34" charset="0"/>
                <a:cs typeface="Calibri Light" panose="020F0302020204030204" pitchFamily="34" charset="0"/>
              </a:rPr>
              <a:t>Challenge: The baseline of 150 patients is as of December 31, the end of the fourth quarter. But you don’t know yet how many eligible patients will keep their appointments in the first quarter of 2025. What will you use for your denominator? You can use 150 or you can estimate the denominator based on previous quarters.</a:t>
            </a:r>
          </a:p>
        </p:txBody>
      </p:sp>
      <p:graphicFrame>
        <p:nvGraphicFramePr>
          <p:cNvPr id="3" name="Table 2"/>
          <p:cNvGraphicFramePr>
            <a:graphicFrameLocks noGrp="1"/>
          </p:cNvGraphicFramePr>
          <p:nvPr>
            <p:extLst>
              <p:ext uri="{D42A27DB-BD31-4B8C-83A1-F6EECF244321}">
                <p14:modId xmlns:p14="http://schemas.microsoft.com/office/powerpoint/2010/main" val="309045825"/>
              </p:ext>
            </p:extLst>
          </p:nvPr>
        </p:nvGraphicFramePr>
        <p:xfrm>
          <a:off x="831125" y="1278714"/>
          <a:ext cx="10230928" cy="4218709"/>
        </p:xfrm>
        <a:graphic>
          <a:graphicData uri="http://schemas.openxmlformats.org/drawingml/2006/table">
            <a:tbl>
              <a:tblPr firstRow="1" firstCol="1" bandRow="1">
                <a:tableStyleId>{5C22544A-7EE6-4342-B048-85BDC9FD1C3A}</a:tableStyleId>
              </a:tblPr>
              <a:tblGrid>
                <a:gridCol w="2452964">
                  <a:extLst>
                    <a:ext uri="{9D8B030D-6E8A-4147-A177-3AD203B41FA5}">
                      <a16:colId xmlns:a16="http://schemas.microsoft.com/office/drawing/2014/main" val="112889862"/>
                    </a:ext>
                  </a:extLst>
                </a:gridCol>
                <a:gridCol w="1352512">
                  <a:extLst>
                    <a:ext uri="{9D8B030D-6E8A-4147-A177-3AD203B41FA5}">
                      <a16:colId xmlns:a16="http://schemas.microsoft.com/office/drawing/2014/main" val="2266758249"/>
                    </a:ext>
                  </a:extLst>
                </a:gridCol>
                <a:gridCol w="1353536">
                  <a:extLst>
                    <a:ext uri="{9D8B030D-6E8A-4147-A177-3AD203B41FA5}">
                      <a16:colId xmlns:a16="http://schemas.microsoft.com/office/drawing/2014/main" val="4211619180"/>
                    </a:ext>
                  </a:extLst>
                </a:gridCol>
                <a:gridCol w="2535958">
                  <a:extLst>
                    <a:ext uri="{9D8B030D-6E8A-4147-A177-3AD203B41FA5}">
                      <a16:colId xmlns:a16="http://schemas.microsoft.com/office/drawing/2014/main" val="3439222455"/>
                    </a:ext>
                  </a:extLst>
                </a:gridCol>
                <a:gridCol w="2535958">
                  <a:extLst>
                    <a:ext uri="{9D8B030D-6E8A-4147-A177-3AD203B41FA5}">
                      <a16:colId xmlns:a16="http://schemas.microsoft.com/office/drawing/2014/main" val="3481878009"/>
                    </a:ext>
                  </a:extLst>
                </a:gridCol>
              </a:tblGrid>
              <a:tr h="1414549">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Month</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 eligible patients:</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tc>
                <a:tc>
                  <a:txBody>
                    <a:bodyPr/>
                    <a:lstStyle/>
                    <a:p>
                      <a:pPr marL="0" marR="0">
                        <a:lnSpc>
                          <a:spcPct val="115000"/>
                        </a:lnSpc>
                        <a:spcBef>
                          <a:spcPts val="0"/>
                        </a:spcBef>
                        <a:spcAft>
                          <a:spcPts val="0"/>
                        </a:spcAft>
                      </a:pPr>
                      <a:r>
                        <a:rPr lang="en-US" sz="2000">
                          <a:effectLst/>
                          <a:latin typeface="Calibri Light" panose="020F0302020204030204" pitchFamily="34" charset="0"/>
                          <a:cs typeface="Calibri Light" panose="020F0302020204030204" pitchFamily="34" charset="0"/>
                        </a:rPr>
                        <a:t># screened eligible patients: Subset A</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15% Percent increase</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tc>
                <a:tc>
                  <a:txBody>
                    <a:bodyPr/>
                    <a:lstStyle/>
                    <a:p>
                      <a:pPr marL="0" marR="0">
                        <a:lnSpc>
                          <a:spcPct val="115000"/>
                        </a:lnSpc>
                        <a:spcBef>
                          <a:spcPts val="0"/>
                        </a:spcBef>
                        <a:spcAft>
                          <a:spcPts val="0"/>
                        </a:spcAft>
                      </a:pPr>
                      <a:r>
                        <a:rPr lang="en-US" sz="2000">
                          <a:effectLst/>
                          <a:latin typeface="Calibri Light" panose="020F0302020204030204" pitchFamily="34" charset="0"/>
                          <a:cs typeface="Calibri Light" panose="020F0302020204030204" pitchFamily="34" charset="0"/>
                        </a:rPr>
                        <a:t>15 Percentage points increase</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b"/>
                </a:tc>
                <a:extLst>
                  <a:ext uri="{0D108BD9-81ED-4DB2-BD59-A6C34878D82A}">
                    <a16:rowId xmlns:a16="http://schemas.microsoft.com/office/drawing/2014/main" val="728502099"/>
                  </a:ext>
                </a:extLst>
              </a:tr>
              <a:tr h="554551">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December 31, 2024 Baseline</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150</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33 </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kern="1200" dirty="0">
                          <a:effectLst/>
                          <a:latin typeface="Calibri Light" panose="020F0302020204030204" pitchFamily="34" charset="0"/>
                          <a:cs typeface="Calibri Light" panose="020F0302020204030204" pitchFamily="34" charset="0"/>
                        </a:rPr>
                        <a:t>Baseline 22%</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kern="1200">
                          <a:effectLst/>
                          <a:latin typeface="Calibri Light" panose="020F0302020204030204" pitchFamily="34" charset="0"/>
                          <a:cs typeface="Calibri Light" panose="020F0302020204030204" pitchFamily="34" charset="0"/>
                        </a:rPr>
                        <a:t>Baseline 22%</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2114540452"/>
                  </a:ext>
                </a:extLst>
              </a:tr>
              <a:tr h="554724">
                <a:tc>
                  <a:txBody>
                    <a:bodyPr/>
                    <a:lstStyle/>
                    <a:p>
                      <a:pPr marL="0" marR="0">
                        <a:lnSpc>
                          <a:spcPct val="115000"/>
                        </a:lnSpc>
                        <a:spcBef>
                          <a:spcPts val="0"/>
                        </a:spcBef>
                        <a:spcAft>
                          <a:spcPts val="0"/>
                        </a:spcAft>
                      </a:pPr>
                      <a:r>
                        <a:rPr lang="en-US" sz="2000">
                          <a:effectLst/>
                          <a:latin typeface="Calibri Light" panose="020F0302020204030204" pitchFamily="34" charset="0"/>
                          <a:cs typeface="Calibri Light" panose="020F0302020204030204" pitchFamily="34" charset="0"/>
                        </a:rPr>
                        <a:t>June 30, 2025 Target</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150</a:t>
                      </a:r>
                      <a:r>
                        <a:rPr lang="en-US" sz="2000" baseline="30000" dirty="0">
                          <a:solidFill>
                            <a:srgbClr val="FF0000"/>
                          </a:solidFill>
                          <a:effectLst/>
                          <a:latin typeface="Calibri Light" panose="020F0302020204030204" pitchFamily="34" charset="0"/>
                          <a:cs typeface="Calibri Light" panose="020F0302020204030204" pitchFamily="34" charset="0"/>
                        </a:rPr>
                        <a:t>†</a:t>
                      </a:r>
                      <a:endParaRPr lang="en-US" sz="20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highlight>
                            <a:srgbClr val="00FFFF"/>
                          </a:highlight>
                          <a:latin typeface="Calibri Light" panose="020F0302020204030204" pitchFamily="34" charset="0"/>
                          <a:cs typeface="Calibri Light" panose="020F0302020204030204" pitchFamily="34" charset="0"/>
                        </a:rPr>
                        <a:t>Target ???</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22% * 1.15 =Target </a:t>
                      </a:r>
                      <a:r>
                        <a:rPr lang="en-US" sz="2000" dirty="0">
                          <a:effectLst/>
                          <a:highlight>
                            <a:srgbClr val="FFFF00"/>
                          </a:highlight>
                          <a:latin typeface="Calibri Light" panose="020F0302020204030204" pitchFamily="34" charset="0"/>
                          <a:cs typeface="Calibri Light" panose="020F0302020204030204" pitchFamily="34" charset="0"/>
                        </a:rPr>
                        <a:t>25.3</a:t>
                      </a:r>
                      <a:r>
                        <a:rPr lang="en-US" sz="2000" dirty="0">
                          <a:effectLst/>
                          <a:latin typeface="Calibri Light" panose="020F0302020204030204" pitchFamily="34" charset="0"/>
                          <a:cs typeface="Calibri Light" panose="020F0302020204030204" pitchFamily="34" charset="0"/>
                        </a:rPr>
                        <a:t>%</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22% + 15 points = Target </a:t>
                      </a:r>
                      <a:r>
                        <a:rPr lang="en-US" sz="2000" dirty="0">
                          <a:effectLst/>
                          <a:highlight>
                            <a:srgbClr val="FFFF00"/>
                          </a:highlight>
                          <a:latin typeface="Calibri Light" panose="020F0302020204030204" pitchFamily="34" charset="0"/>
                          <a:cs typeface="Calibri Light" panose="020F0302020204030204" pitchFamily="34" charset="0"/>
                        </a:rPr>
                        <a:t>37%</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109231581"/>
                  </a:ext>
                </a:extLst>
              </a:tr>
              <a:tr h="1127882">
                <a:tc>
                  <a:txBody>
                    <a:bodyPr/>
                    <a:lstStyle/>
                    <a:p>
                      <a:pPr marL="0" marR="0">
                        <a:lnSpc>
                          <a:spcPct val="115000"/>
                        </a:lnSpc>
                        <a:spcBef>
                          <a:spcPts val="0"/>
                        </a:spcBef>
                        <a:spcAft>
                          <a:spcPts val="0"/>
                        </a:spcAft>
                      </a:pPr>
                      <a:r>
                        <a:rPr lang="en-US" sz="2000">
                          <a:effectLst/>
                          <a:latin typeface="Calibri Light" panose="020F0302020204030204" pitchFamily="34" charset="0"/>
                          <a:cs typeface="Calibri Light" panose="020F0302020204030204" pitchFamily="34" charset="0"/>
                        </a:rPr>
                        <a:t>How many more patients need to be screened by March 31, 2025? </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latin typeface="Calibri Light" panose="020F0302020204030204" pitchFamily="34" charset="0"/>
                          <a:cs typeface="Calibri Light" panose="020F0302020204030204" pitchFamily="34" charset="0"/>
                        </a:rPr>
                        <a:t> </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a:effectLst/>
                          <a:latin typeface="Calibri Light" panose="020F0302020204030204" pitchFamily="34" charset="0"/>
                          <a:cs typeface="Calibri Light" panose="020F0302020204030204" pitchFamily="34" charset="0"/>
                        </a:rPr>
                        <a:t> </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a:effectLst/>
                          <a:highlight>
                            <a:srgbClr val="00FFFF"/>
                          </a:highlight>
                          <a:latin typeface="Calibri Light" panose="020F0302020204030204" pitchFamily="34" charset="0"/>
                          <a:cs typeface="Calibri Light" panose="020F0302020204030204" pitchFamily="34" charset="0"/>
                        </a:rPr>
                        <a:t>Target 38</a:t>
                      </a:r>
                      <a:r>
                        <a:rPr lang="en-US" sz="2000">
                          <a:effectLst/>
                          <a:latin typeface="Calibri Light" panose="020F0302020204030204" pitchFamily="34" charset="0"/>
                          <a:cs typeface="Calibri Light" panose="020F0302020204030204" pitchFamily="34" charset="0"/>
                        </a:rPr>
                        <a:t> patients which is 5 more patients</a:t>
                      </a:r>
                      <a:endParaRPr lang="en-US" sz="20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tc>
                  <a:txBody>
                    <a:bodyPr/>
                    <a:lstStyle/>
                    <a:p>
                      <a:pPr marL="0" marR="0">
                        <a:lnSpc>
                          <a:spcPct val="115000"/>
                        </a:lnSpc>
                        <a:spcBef>
                          <a:spcPts val="0"/>
                        </a:spcBef>
                        <a:spcAft>
                          <a:spcPts val="0"/>
                        </a:spcAft>
                      </a:pPr>
                      <a:r>
                        <a:rPr lang="en-US" sz="2000" dirty="0">
                          <a:effectLst/>
                          <a:highlight>
                            <a:srgbClr val="00FFFF"/>
                          </a:highlight>
                          <a:latin typeface="Calibri Light" panose="020F0302020204030204" pitchFamily="34" charset="0"/>
                          <a:cs typeface="Calibri Light" panose="020F0302020204030204" pitchFamily="34" charset="0"/>
                        </a:rPr>
                        <a:t>Target 56</a:t>
                      </a:r>
                      <a:r>
                        <a:rPr lang="en-US" sz="2000" dirty="0">
                          <a:effectLst/>
                          <a:latin typeface="Calibri Light" panose="020F0302020204030204" pitchFamily="34" charset="0"/>
                          <a:cs typeface="Calibri Light" panose="020F0302020204030204" pitchFamily="34" charset="0"/>
                        </a:rPr>
                        <a:t> patients, which is 23 more patients</a:t>
                      </a:r>
                      <a:endParaRPr lang="en-US" sz="20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tc>
                <a:extLst>
                  <a:ext uri="{0D108BD9-81ED-4DB2-BD59-A6C34878D82A}">
                    <a16:rowId xmlns:a16="http://schemas.microsoft.com/office/drawing/2014/main" val="3664677215"/>
                  </a:ext>
                </a:extLst>
              </a:tr>
            </a:tbl>
          </a:graphicData>
        </a:graphic>
      </p:graphicFrame>
      <p:sp>
        <p:nvSpPr>
          <p:cNvPr id="5" name="Rectangle 4"/>
          <p:cNvSpPr/>
          <p:nvPr/>
        </p:nvSpPr>
        <p:spPr>
          <a:xfrm>
            <a:off x="426809" y="365760"/>
            <a:ext cx="256894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716802"/>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4E7E74"/>
                </a:solidFill>
                <a:effectLst/>
                <a:uLnTx/>
                <a:uFillTx/>
                <a:latin typeface="Calibri Light" panose="020F0302020204030204"/>
                <a:ea typeface="+mj-ea"/>
                <a:cs typeface="+mj-cs"/>
              </a:rPr>
              <a:t>How many more patients do you need to screen to hit your target?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827682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1270477"/>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Data Plan</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graphicFrame>
        <p:nvGraphicFramePr>
          <p:cNvPr id="6" name="Content Placeholder 8"/>
          <p:cNvGraphicFramePr>
            <a:graphicFrameLocks/>
          </p:cNvGraphicFramePr>
          <p:nvPr>
            <p:extLst>
              <p:ext uri="{D42A27DB-BD31-4B8C-83A1-F6EECF244321}">
                <p14:modId xmlns:p14="http://schemas.microsoft.com/office/powerpoint/2010/main" val="714489063"/>
              </p:ext>
            </p:extLst>
          </p:nvPr>
        </p:nvGraphicFramePr>
        <p:xfrm>
          <a:off x="966537" y="2032829"/>
          <a:ext cx="10258925" cy="4217737"/>
        </p:xfrm>
        <a:graphic>
          <a:graphicData uri="http://schemas.openxmlformats.org/drawingml/2006/table">
            <a:tbl>
              <a:tblPr firstRow="1" bandRow="1">
                <a:tableStyleId>{5C22544A-7EE6-4342-B048-85BDC9FD1C3A}</a:tableStyleId>
              </a:tblPr>
              <a:tblGrid>
                <a:gridCol w="1619865">
                  <a:extLst>
                    <a:ext uri="{9D8B030D-6E8A-4147-A177-3AD203B41FA5}">
                      <a16:colId xmlns:a16="http://schemas.microsoft.com/office/drawing/2014/main" val="20000"/>
                    </a:ext>
                  </a:extLst>
                </a:gridCol>
                <a:gridCol w="1993187">
                  <a:extLst>
                    <a:ext uri="{9D8B030D-6E8A-4147-A177-3AD203B41FA5}">
                      <a16:colId xmlns:a16="http://schemas.microsoft.com/office/drawing/2014/main" val="20001"/>
                    </a:ext>
                  </a:extLst>
                </a:gridCol>
                <a:gridCol w="2452190">
                  <a:extLst>
                    <a:ext uri="{9D8B030D-6E8A-4147-A177-3AD203B41FA5}">
                      <a16:colId xmlns:a16="http://schemas.microsoft.com/office/drawing/2014/main" val="20002"/>
                    </a:ext>
                  </a:extLst>
                </a:gridCol>
                <a:gridCol w="2200817">
                  <a:extLst>
                    <a:ext uri="{9D8B030D-6E8A-4147-A177-3AD203B41FA5}">
                      <a16:colId xmlns:a16="http://schemas.microsoft.com/office/drawing/2014/main" val="20003"/>
                    </a:ext>
                  </a:extLst>
                </a:gridCol>
                <a:gridCol w="1992866">
                  <a:extLst>
                    <a:ext uri="{9D8B030D-6E8A-4147-A177-3AD203B41FA5}">
                      <a16:colId xmlns:a16="http://schemas.microsoft.com/office/drawing/2014/main" val="20004"/>
                    </a:ext>
                  </a:extLst>
                </a:gridCol>
              </a:tblGrid>
              <a:tr h="1308953">
                <a:tc>
                  <a:txBody>
                    <a:bodyPr/>
                    <a:lstStyle/>
                    <a:p>
                      <a:pPr algn="ctr"/>
                      <a:r>
                        <a:rPr lang="en-US" sz="2400" dirty="0">
                          <a:solidFill>
                            <a:schemeClr val="bg1"/>
                          </a:solidFill>
                          <a:latin typeface="Calibri Light" panose="020F0302020204030204" pitchFamily="34" charset="0"/>
                          <a:cs typeface="Calibri Light" panose="020F0302020204030204" pitchFamily="34" charset="0"/>
                        </a:rPr>
                        <a:t>Name of data</a:t>
                      </a:r>
                    </a:p>
                  </a:txBody>
                  <a:tcPr anchor="ctr"/>
                </a:tc>
                <a:tc>
                  <a:txBody>
                    <a:bodyPr/>
                    <a:lstStyle/>
                    <a:p>
                      <a:pPr algn="ctr"/>
                      <a:r>
                        <a:rPr lang="en-US" sz="2400" dirty="0">
                          <a:solidFill>
                            <a:schemeClr val="bg1"/>
                          </a:solidFill>
                          <a:latin typeface="Calibri Light" panose="020F0302020204030204" pitchFamily="34" charset="0"/>
                          <a:cs typeface="Calibri Light" panose="020F0302020204030204" pitchFamily="34" charset="0"/>
                        </a:rPr>
                        <a:t>Definition:</a:t>
                      </a:r>
                    </a:p>
                    <a:p>
                      <a:pPr algn="ctr"/>
                      <a:r>
                        <a:rPr lang="en-US" sz="2400" dirty="0">
                          <a:solidFill>
                            <a:schemeClr val="bg1"/>
                          </a:solidFill>
                          <a:latin typeface="Calibri Light" panose="020F0302020204030204" pitchFamily="34" charset="0"/>
                          <a:cs typeface="Calibri Light" panose="020F0302020204030204" pitchFamily="34" charset="0"/>
                        </a:rPr>
                        <a:t>Numerator</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effectLst/>
                          <a:latin typeface="Calibri Light" panose="020F0302020204030204" pitchFamily="34" charset="0"/>
                          <a:ea typeface="+mn-ea"/>
                          <a:cs typeface="Calibri Light" panose="020F0302020204030204" pitchFamily="34" charset="0"/>
                        </a:rPr>
                        <a:t>Definition: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effectLst/>
                          <a:latin typeface="Calibri Light" panose="020F0302020204030204" pitchFamily="34" charset="0"/>
                          <a:ea typeface="+mn-ea"/>
                          <a:cs typeface="Calibri Light" panose="020F0302020204030204" pitchFamily="34" charset="0"/>
                        </a:rPr>
                        <a:t>Denominator</a:t>
                      </a:r>
                      <a:endParaRPr lang="en-US" sz="2400" dirty="0">
                        <a:solidFill>
                          <a:schemeClr val="bg1"/>
                        </a:solidFill>
                        <a:latin typeface="Calibri Light" panose="020F0302020204030204" pitchFamily="34" charset="0"/>
                        <a:cs typeface="Calibri Light" panose="020F0302020204030204" pitchFamily="34" charset="0"/>
                      </a:endParaRPr>
                    </a:p>
                  </a:txBody>
                  <a:tcPr anchor="ctr"/>
                </a:tc>
                <a:tc>
                  <a:txBody>
                    <a:bodyPr/>
                    <a:lstStyle/>
                    <a:p>
                      <a:pPr algn="ctr"/>
                      <a:r>
                        <a:rPr lang="en-US" sz="2400" dirty="0">
                          <a:solidFill>
                            <a:schemeClr val="bg1"/>
                          </a:solidFill>
                          <a:latin typeface="Calibri Light" panose="020F0302020204030204" pitchFamily="34" charset="0"/>
                          <a:cs typeface="Calibri Light" panose="020F0302020204030204" pitchFamily="34" charset="0"/>
                        </a:rPr>
                        <a:t>Dates of interest </a:t>
                      </a:r>
                    </a:p>
                  </a:txBody>
                  <a:tcPr anchor="ctr"/>
                </a:tc>
                <a:tc>
                  <a:txBody>
                    <a:bodyPr/>
                    <a:lstStyle/>
                    <a:p>
                      <a:pPr algn="ctr"/>
                      <a:r>
                        <a:rPr lang="en-US" sz="2400" dirty="0">
                          <a:solidFill>
                            <a:schemeClr val="bg1"/>
                          </a:solidFill>
                          <a:latin typeface="Calibri Light" panose="020F0302020204030204" pitchFamily="34" charset="0"/>
                          <a:cs typeface="Calibri Light" panose="020F0302020204030204" pitchFamily="34" charset="0"/>
                        </a:rPr>
                        <a:t>How</a:t>
                      </a:r>
                      <a:r>
                        <a:rPr lang="en-US" sz="2400" baseline="0" dirty="0">
                          <a:solidFill>
                            <a:schemeClr val="bg1"/>
                          </a:solidFill>
                          <a:latin typeface="Calibri Light" panose="020F0302020204030204" pitchFamily="34" charset="0"/>
                          <a:cs typeface="Calibri Light" panose="020F0302020204030204" pitchFamily="34" charset="0"/>
                        </a:rPr>
                        <a:t> to get the data</a:t>
                      </a:r>
                      <a:endParaRPr lang="en-US" sz="2400" dirty="0">
                        <a:solidFill>
                          <a:schemeClr val="bg1"/>
                        </a:solidFill>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0"/>
                  </a:ext>
                </a:extLst>
              </a:tr>
              <a:tr h="2908784">
                <a:tc>
                  <a:txBody>
                    <a:bodyPr/>
                    <a:lstStyle/>
                    <a:p>
                      <a:r>
                        <a:rPr lang="en-US" sz="2200" dirty="0" smtClean="0">
                          <a:latin typeface="Calibri Light" panose="020F0302020204030204" pitchFamily="34" charset="0"/>
                          <a:cs typeface="Calibri Light" panose="020F0302020204030204" pitchFamily="34" charset="0"/>
                        </a:rPr>
                        <a:t>Breast</a:t>
                      </a:r>
                      <a:r>
                        <a:rPr lang="en-US" sz="2200" baseline="0" dirty="0" smtClean="0">
                          <a:latin typeface="Calibri Light" panose="020F0302020204030204" pitchFamily="34" charset="0"/>
                          <a:cs typeface="Calibri Light" panose="020F0302020204030204" pitchFamily="34" charset="0"/>
                        </a:rPr>
                        <a:t> cancer screening</a:t>
                      </a:r>
                      <a:endParaRPr lang="en-US" sz="2200" dirty="0">
                        <a:latin typeface="Calibri Light" panose="020F0302020204030204" pitchFamily="34" charset="0"/>
                        <a:cs typeface="Calibri Light" panose="020F0302020204030204" pitchFamily="34" charset="0"/>
                      </a:endParaRPr>
                    </a:p>
                  </a:txBody>
                  <a:tcPr/>
                </a:tc>
                <a:tc>
                  <a:txBody>
                    <a:bodyPr/>
                    <a:lstStyle/>
                    <a:p>
                      <a:r>
                        <a:rPr lang="en-US" sz="2200" dirty="0">
                          <a:latin typeface="Calibri Light" panose="020F0302020204030204" pitchFamily="34" charset="0"/>
                          <a:cs typeface="Calibri Light" panose="020F0302020204030204" pitchFamily="34" charset="0"/>
                        </a:rPr>
                        <a:t>Number of patients </a:t>
                      </a:r>
                      <a:r>
                        <a:rPr lang="en-US" sz="2200" dirty="0" smtClean="0">
                          <a:latin typeface="Calibri Light" panose="020F0302020204030204" pitchFamily="34" charset="0"/>
                          <a:cs typeface="Calibri Light" panose="020F0302020204030204" pitchFamily="34" charset="0"/>
                        </a:rPr>
                        <a:t>who were</a:t>
                      </a:r>
                      <a:r>
                        <a:rPr lang="en-US" sz="2200" baseline="0" dirty="0" smtClean="0">
                          <a:latin typeface="Calibri Light" panose="020F0302020204030204" pitchFamily="34" charset="0"/>
                          <a:cs typeface="Calibri Light" panose="020F0302020204030204" pitchFamily="34" charset="0"/>
                        </a:rPr>
                        <a:t> eligible for a mammogram and have the results documented in the chart</a:t>
                      </a:r>
                      <a:endParaRPr lang="en-US" sz="2200" dirty="0">
                        <a:latin typeface="Calibri Light" panose="020F0302020204030204" pitchFamily="34" charset="0"/>
                        <a:cs typeface="Calibri Light" panose="020F0302020204030204" pitchFamily="34" charset="0"/>
                      </a:endParaRPr>
                    </a:p>
                  </a:txBody>
                  <a:tcPr/>
                </a:tc>
                <a:tc>
                  <a:txBody>
                    <a:bodyPr/>
                    <a:lstStyle/>
                    <a:p>
                      <a:r>
                        <a:rPr lang="en-US" sz="2200" dirty="0" smtClean="0">
                          <a:latin typeface="Calibri Light" panose="020F0302020204030204" pitchFamily="34" charset="0"/>
                          <a:cs typeface="Calibri Light" panose="020F0302020204030204" pitchFamily="34" charset="0"/>
                        </a:rPr>
                        <a:t>Number of patients who were</a:t>
                      </a:r>
                      <a:r>
                        <a:rPr lang="en-US" sz="2200" baseline="0" dirty="0" smtClean="0">
                          <a:latin typeface="Calibri Light" panose="020F0302020204030204" pitchFamily="34" charset="0"/>
                          <a:cs typeface="Calibri Light" panose="020F0302020204030204" pitchFamily="34" charset="0"/>
                        </a:rPr>
                        <a:t> eligible for a mammogram and DO NOT have the results documented in the chart</a:t>
                      </a:r>
                      <a:endParaRPr lang="en-US" sz="2200" dirty="0">
                        <a:latin typeface="Calibri Light" panose="020F0302020204030204" pitchFamily="34" charset="0"/>
                        <a:cs typeface="Calibri Light" panose="020F0302020204030204" pitchFamily="34" charset="0"/>
                      </a:endParaRPr>
                    </a:p>
                  </a:txBody>
                  <a:tcPr/>
                </a:tc>
                <a:tc>
                  <a:txBody>
                    <a:bodyPr/>
                    <a:lstStyle/>
                    <a:p>
                      <a:r>
                        <a:rPr lang="en-US" sz="2200" dirty="0">
                          <a:latin typeface="Calibri Light" panose="020F0302020204030204" pitchFamily="34" charset="0"/>
                          <a:cs typeface="Calibri Light" panose="020F0302020204030204" pitchFamily="34" charset="0"/>
                        </a:rPr>
                        <a:t>January</a:t>
                      </a:r>
                      <a:r>
                        <a:rPr lang="en-US" sz="2200" baseline="0" dirty="0">
                          <a:latin typeface="Calibri Light" panose="020F0302020204030204" pitchFamily="34" charset="0"/>
                          <a:cs typeface="Calibri Light" panose="020F0302020204030204" pitchFamily="34" charset="0"/>
                        </a:rPr>
                        <a:t> 1,</a:t>
                      </a:r>
                      <a:r>
                        <a:rPr lang="en-US" sz="2200" dirty="0">
                          <a:latin typeface="Calibri Light" panose="020F0302020204030204" pitchFamily="34" charset="0"/>
                          <a:cs typeface="Calibri Light" panose="020F0302020204030204" pitchFamily="34" charset="0"/>
                        </a:rPr>
                        <a:t> </a:t>
                      </a:r>
                      <a:r>
                        <a:rPr lang="en-US" sz="2200" dirty="0" smtClean="0">
                          <a:latin typeface="Calibri Light" panose="020F0302020204030204" pitchFamily="34" charset="0"/>
                          <a:cs typeface="Calibri Light" panose="020F0302020204030204" pitchFamily="34" charset="0"/>
                        </a:rPr>
                        <a:t>2025-March </a:t>
                      </a:r>
                      <a:r>
                        <a:rPr lang="en-US" sz="2200" dirty="0">
                          <a:latin typeface="Calibri Light" panose="020F0302020204030204" pitchFamily="34" charset="0"/>
                          <a:cs typeface="Calibri Light" panose="020F0302020204030204" pitchFamily="34" charset="0"/>
                        </a:rPr>
                        <a:t>31, </a:t>
                      </a:r>
                      <a:r>
                        <a:rPr lang="en-US" sz="2200" dirty="0" smtClean="0">
                          <a:latin typeface="Calibri Light" panose="020F0302020204030204" pitchFamily="34" charset="0"/>
                          <a:cs typeface="Calibri Light" panose="020F0302020204030204" pitchFamily="34" charset="0"/>
                        </a:rPr>
                        <a:t>2025</a:t>
                      </a:r>
                      <a:endParaRPr lang="en-US" sz="2200" dirty="0">
                        <a:latin typeface="Calibri Light" panose="020F0302020204030204" pitchFamily="34" charset="0"/>
                        <a:cs typeface="Calibri Light" panose="020F03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Calibri Light" panose="020F0302020204030204" pitchFamily="34" charset="0"/>
                          <a:cs typeface="Calibri Light" panose="020F0302020204030204" pitchFamily="34" charset="0"/>
                        </a:rPr>
                        <a:t>Where does the data live?</a:t>
                      </a:r>
                    </a:p>
                    <a:p>
                      <a:r>
                        <a:rPr lang="en-US" sz="2200" dirty="0">
                          <a:latin typeface="Calibri Light" panose="020F0302020204030204" pitchFamily="34" charset="0"/>
                          <a:cs typeface="Calibri Light" panose="020F0302020204030204" pitchFamily="34" charset="0"/>
                        </a:rPr>
                        <a:t>Who has it?</a:t>
                      </a:r>
                    </a:p>
                    <a:p>
                      <a:r>
                        <a:rPr lang="en-US" sz="2200" dirty="0">
                          <a:latin typeface="Calibri Light" panose="020F0302020204030204" pitchFamily="34" charset="0"/>
                          <a:cs typeface="Calibri Light" panose="020F0302020204030204" pitchFamily="34" charset="0"/>
                        </a:rPr>
                        <a:t>When to get it?</a:t>
                      </a: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23360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69" y="342900"/>
            <a:ext cx="2734408" cy="109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475" y="199078"/>
            <a:ext cx="2948440" cy="2239322"/>
          </a:xfrm>
          <a:prstGeom prst="rect">
            <a:avLst/>
          </a:prstGeom>
        </p:spPr>
      </p:pic>
      <p:pic>
        <p:nvPicPr>
          <p:cNvPr id="5" name="Google Shape;1375;p131"/>
          <p:cNvPicPr preferRelativeResize="0"/>
          <p:nvPr/>
        </p:nvPicPr>
        <p:blipFill>
          <a:blip r:embed="rId4">
            <a:alphaModFix/>
          </a:blip>
          <a:stretch>
            <a:fillRect/>
          </a:stretch>
        </p:blipFill>
        <p:spPr>
          <a:xfrm>
            <a:off x="1" y="1"/>
            <a:ext cx="4892768" cy="6858000"/>
          </a:xfrm>
          <a:prstGeom prst="rect">
            <a:avLst/>
          </a:prstGeom>
          <a:noFill/>
          <a:ln>
            <a:noFill/>
          </a:ln>
        </p:spPr>
      </p:pic>
      <p:cxnSp>
        <p:nvCxnSpPr>
          <p:cNvPr id="7" name="Straight Connector 6"/>
          <p:cNvCxnSpPr/>
          <p:nvPr/>
        </p:nvCxnSpPr>
        <p:spPr>
          <a:xfrm>
            <a:off x="4870939" y="0"/>
            <a:ext cx="13038" cy="6858001"/>
          </a:xfrm>
          <a:prstGeom prst="line">
            <a:avLst/>
          </a:prstGeom>
          <a:ln w="57150">
            <a:solidFill>
              <a:srgbClr val="FAA8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0677" y="2438400"/>
            <a:ext cx="6740036"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Community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Health Center,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leading Federally Qualified Health Center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based in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Connecticut.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AA861"/>
                </a:solidFill>
                <a:effectLst/>
                <a:uLnTx/>
                <a:uFillTx/>
                <a:latin typeface="Calibri Light" panose="020F0302020204030204" pitchFamily="34" charset="0"/>
                <a:ea typeface="+mn-ea"/>
                <a:cs typeface="Calibri Light" panose="020F0302020204030204" pitchFamily="34" charset="0"/>
              </a:rPr>
              <a:t>ConferMED</a:t>
            </a:r>
            <a:endPar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national </a:t>
            </a:r>
            <a:r>
              <a:rPr kumimoji="0" lang="en-US" sz="12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eConsult</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platform improving patient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to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specialty care.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The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Consortium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for Advanced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Practice Providers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membership, education, advocacy, and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accreditation organization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APP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postgraduate training.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National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Institute for </a:t>
            </a: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Medical Assistant </a:t>
            </a: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Advancement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 accredited educational institution that trains </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medical assistants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for </a:t>
            </a: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a:t>
            </a: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career in team-based care environments</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AA861"/>
                </a:solidFill>
                <a:effectLst/>
                <a:uLnTx/>
                <a:uFillTx/>
                <a:latin typeface="Calibri Light" panose="020F0302020204030204" pitchFamily="34" charset="0"/>
                <a:ea typeface="+mn-ea"/>
                <a:cs typeface="Calibri Light" panose="020F0302020204030204" pitchFamily="34" charset="0"/>
              </a:rPr>
              <a:t>The Weitzman Institute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center for innovative research, education, and policy</a:t>
            </a: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AA861"/>
                </a:solidFill>
                <a:effectLst/>
                <a:uLnTx/>
                <a:uFillTx/>
                <a:latin typeface="Calibri Light" panose="020F0302020204030204" pitchFamily="34" charset="0"/>
                <a:ea typeface="+mn-ea"/>
                <a:cs typeface="Calibri Light" panose="020F0302020204030204" pitchFamily="34" charset="0"/>
              </a:rPr>
              <a:t>Center for Key Populations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 health program with international reach, focused on the most vulnerable among us.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59495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48652"/>
            <a:ext cx="12191999"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Key Takeaways</a:t>
            </a: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560320" y="2373938"/>
            <a:ext cx="11259503" cy="4103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spcBef>
                <a:spcPts val="0"/>
              </a:spcBef>
              <a:spcAft>
                <a:spcPts val="1200"/>
              </a:spcAft>
              <a:buClr>
                <a:srgbClr val="4E7E74"/>
              </a:buClr>
              <a:buSzTx/>
              <a:buFont typeface="Wingdings" panose="05000000000000000000" pitchFamily="2" charset="2"/>
              <a:buChar char="ü"/>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a:cs typeface="Calibri Light" panose="020F0302020204030204" pitchFamily="34" charset="0"/>
              </a:rPr>
              <a:t>Clear</a:t>
            </a:r>
            <a:r>
              <a:rPr kumimoji="0" lang="en-US" sz="2600" b="0" i="0" u="none" strike="noStrike" kern="1200" cap="none" spc="0" normalizeH="0" noProof="0" dirty="0" smtClean="0">
                <a:ln>
                  <a:noFill/>
                </a:ln>
                <a:solidFill>
                  <a:prstClr val="black"/>
                </a:solidFill>
                <a:effectLst/>
                <a:uLnTx/>
                <a:uFillTx/>
                <a:latin typeface="Calibri Light" panose="020F0302020204030204"/>
                <a:cs typeface="Calibri Light" panose="020F0302020204030204" pitchFamily="34" charset="0"/>
              </a:rPr>
              <a:t> definitions of population (denominator) and subset of interest (numerator)</a:t>
            </a:r>
          </a:p>
          <a:p>
            <a:pPr marL="342900" marR="0" lvl="0" indent="-342900" algn="l" defTabSz="457200" rtl="0" eaLnBrk="1" fontAlgn="auto" latinLnBrk="0" hangingPunct="1">
              <a:spcBef>
                <a:spcPts val="0"/>
              </a:spcBef>
              <a:spcAft>
                <a:spcPts val="1200"/>
              </a:spcAft>
              <a:buClr>
                <a:srgbClr val="4E7E74"/>
              </a:buClr>
              <a:buSzTx/>
              <a:buFont typeface="Wingdings" panose="05000000000000000000" pitchFamily="2" charset="2"/>
              <a:buChar char="ü"/>
              <a:tabLst/>
              <a:defRPr/>
            </a:pPr>
            <a:r>
              <a:rPr lang="en-US" sz="2600" dirty="0" smtClean="0">
                <a:solidFill>
                  <a:prstClr val="black"/>
                </a:solidFill>
                <a:latin typeface="Calibri Light" panose="020F0302020204030204"/>
                <a:cs typeface="Calibri Light" panose="020F0302020204030204" pitchFamily="34" charset="0"/>
              </a:rPr>
              <a:t>P</a:t>
            </a:r>
            <a:r>
              <a:rPr kumimoji="0" lang="en-US" sz="2600" b="0" i="0" u="none" strike="noStrike" kern="1200" cap="none" spc="0" normalizeH="0" baseline="0" noProof="0" dirty="0" err="1" smtClean="0">
                <a:ln>
                  <a:noFill/>
                </a:ln>
                <a:solidFill>
                  <a:prstClr val="black"/>
                </a:solidFill>
                <a:effectLst/>
                <a:uLnTx/>
                <a:uFillTx/>
                <a:latin typeface="Calibri Light" panose="020F0302020204030204"/>
                <a:cs typeface="Calibri Light" panose="020F0302020204030204" pitchFamily="34" charset="0"/>
              </a:rPr>
              <a:t>ercentage</a:t>
            </a:r>
            <a:r>
              <a:rPr kumimoji="0" lang="en-US" sz="2600" b="0" i="0" u="none" strike="noStrike" kern="1200" cap="none" spc="0" normalizeH="0" baseline="0" noProof="0" dirty="0" smtClean="0">
                <a:ln>
                  <a:noFill/>
                </a:ln>
                <a:solidFill>
                  <a:prstClr val="black"/>
                </a:solidFill>
                <a:effectLst/>
                <a:uLnTx/>
                <a:uFillTx/>
                <a:latin typeface="Calibri Light" panose="020F0302020204030204"/>
                <a:cs typeface="Calibri Light" panose="020F0302020204030204" pitchFamily="34" charset="0"/>
              </a:rPr>
              <a:t> points are cleaner: </a:t>
            </a:r>
            <a:r>
              <a:rPr kumimoji="0" lang="en-US" sz="2600" b="0" i="0" u="none" strike="noStrike" kern="1200" cap="none" spc="0" normalizeH="0" baseline="0" noProof="0" dirty="0">
                <a:ln>
                  <a:noFill/>
                </a:ln>
                <a:solidFill>
                  <a:prstClr val="black"/>
                </a:solidFill>
                <a:effectLst/>
                <a:uLnTx/>
                <a:uFillTx/>
                <a:latin typeface="Calibri Light" panose="020F0302020204030204"/>
                <a:cs typeface="Calibri Light" panose="020F0302020204030204" pitchFamily="34" charset="0"/>
              </a:rPr>
              <a:t>how many patients is that</a:t>
            </a:r>
            <a:r>
              <a:rPr kumimoji="0" lang="en-US" sz="2600" b="0" i="0" u="none" strike="noStrike" kern="1200" cap="none" spc="0" normalizeH="0" baseline="0" noProof="0" dirty="0" smtClean="0">
                <a:ln>
                  <a:noFill/>
                </a:ln>
                <a:solidFill>
                  <a:prstClr val="black"/>
                </a:solidFill>
                <a:effectLst/>
                <a:uLnTx/>
                <a:uFillTx/>
                <a:latin typeface="Calibri Light" panose="020F0302020204030204"/>
                <a:cs typeface="Calibri Light" panose="020F0302020204030204" pitchFamily="34" charset="0"/>
              </a:rPr>
              <a:t>?</a:t>
            </a:r>
          </a:p>
          <a:p>
            <a:pPr marL="342900" marR="0" lvl="0" indent="-342900" algn="l" defTabSz="457200" rtl="0" eaLnBrk="1" fontAlgn="auto" latinLnBrk="0" hangingPunct="1">
              <a:spcBef>
                <a:spcPts val="0"/>
              </a:spcBef>
              <a:spcAft>
                <a:spcPts val="1200"/>
              </a:spcAft>
              <a:buClr>
                <a:srgbClr val="4E7E74"/>
              </a:buClr>
              <a:buSzTx/>
              <a:buFont typeface="Wingdings" panose="05000000000000000000" pitchFamily="2" charset="2"/>
              <a:buChar char="ü"/>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a:cs typeface="Calibri Light" panose="020F0302020204030204" pitchFamily="34" charset="0"/>
              </a:rPr>
              <a:t>Data plan</a:t>
            </a:r>
          </a:p>
          <a:p>
            <a:pPr marL="342900" marR="0" lvl="0" indent="-342900" algn="l" defTabSz="457200" rtl="0" eaLnBrk="1" fontAlgn="auto" latinLnBrk="0" hangingPunct="1">
              <a:spcBef>
                <a:spcPts val="0"/>
              </a:spcBef>
              <a:spcAft>
                <a:spcPts val="400"/>
              </a:spcAft>
              <a:buClr>
                <a:srgbClr val="4E7E74"/>
              </a:buClr>
              <a:buSzTx/>
              <a:buFont typeface="Wingdings" panose="05000000000000000000" pitchFamily="2" charset="2"/>
              <a:buChar char="ü"/>
              <a:tabLst/>
              <a:defRPr/>
            </a:pPr>
            <a:r>
              <a:rPr lang="en-US" sz="2600" dirty="0" smtClean="0">
                <a:solidFill>
                  <a:prstClr val="black"/>
                </a:solidFill>
                <a:latin typeface="Calibri Light" panose="020F0302020204030204"/>
                <a:cs typeface="Calibri Light" panose="020F0302020204030204" pitchFamily="34" charset="0"/>
              </a:rPr>
              <a:t>There can be multiple specific aims and points for data collection in the screening process:</a:t>
            </a:r>
          </a:p>
          <a:p>
            <a:pPr marL="857250" lvl="1" indent="-457200">
              <a:spcBef>
                <a:spcPts val="0"/>
              </a:spcBef>
              <a:spcAft>
                <a:spcPts val="600"/>
              </a:spcAft>
              <a:buClr>
                <a:srgbClr val="4E7E74"/>
              </a:buClr>
              <a:buFont typeface="Wingdings" panose="05000000000000000000" pitchFamily="2" charset="2"/>
              <a:buChar char="Ø"/>
              <a:defRPr/>
            </a:pPr>
            <a:r>
              <a:rPr kumimoji="0" lang="en-US" sz="2600" b="0" i="1" u="none" strike="noStrike" kern="1200" cap="none" spc="0" normalizeH="0" baseline="0" noProof="0" dirty="0" smtClean="0">
                <a:ln>
                  <a:noFill/>
                </a:ln>
                <a:solidFill>
                  <a:prstClr val="black"/>
                </a:solidFill>
                <a:effectLst/>
                <a:uLnTx/>
                <a:uFillTx/>
                <a:latin typeface="Calibri Light" panose="020F0302020204030204"/>
                <a:cs typeface="Calibri Light" panose="020F0302020204030204" pitchFamily="34" charset="0"/>
              </a:rPr>
              <a:t>How many eligible patients were identified?</a:t>
            </a:r>
          </a:p>
          <a:p>
            <a:pPr marL="857250" lvl="1" indent="-457200">
              <a:spcBef>
                <a:spcPts val="0"/>
              </a:spcBef>
              <a:spcAft>
                <a:spcPts val="600"/>
              </a:spcAft>
              <a:buClr>
                <a:srgbClr val="4E7E74"/>
              </a:buClr>
              <a:buFont typeface="Wingdings" panose="05000000000000000000" pitchFamily="2" charset="2"/>
              <a:buChar char="Ø"/>
              <a:defRPr/>
            </a:pPr>
            <a:r>
              <a:rPr lang="en-US" sz="2600" i="1" dirty="0" smtClean="0">
                <a:solidFill>
                  <a:prstClr val="black"/>
                </a:solidFill>
                <a:latin typeface="Calibri Light" panose="020F0302020204030204"/>
                <a:cs typeface="Calibri Light" panose="020F0302020204030204" pitchFamily="34" charset="0"/>
              </a:rPr>
              <a:t>How many who were identified received an order for a mammogram?</a:t>
            </a:r>
          </a:p>
          <a:p>
            <a:pPr marL="857250" lvl="1" indent="-457200">
              <a:spcBef>
                <a:spcPts val="0"/>
              </a:spcBef>
              <a:spcAft>
                <a:spcPts val="600"/>
              </a:spcAft>
              <a:buClr>
                <a:srgbClr val="4E7E74"/>
              </a:buClr>
              <a:buFont typeface="Wingdings" panose="05000000000000000000" pitchFamily="2" charset="2"/>
              <a:buChar char="Ø"/>
              <a:defRPr/>
            </a:pPr>
            <a:r>
              <a:rPr kumimoji="0" lang="en-US" sz="2600" b="0" i="1" u="none" strike="noStrike" kern="1200" cap="none" spc="0" normalizeH="0" baseline="0" noProof="0" dirty="0" smtClean="0">
                <a:ln>
                  <a:noFill/>
                </a:ln>
                <a:solidFill>
                  <a:prstClr val="black"/>
                </a:solidFill>
                <a:effectLst/>
                <a:uLnTx/>
                <a:uFillTx/>
                <a:latin typeface="Calibri Light" panose="020F0302020204030204"/>
                <a:cs typeface="Calibri Light" panose="020F0302020204030204" pitchFamily="34" charset="0"/>
              </a:rPr>
              <a:t>How many reports of patients who had a mammogram get back to us?</a:t>
            </a:r>
            <a:endParaRPr kumimoji="0" lang="en-US" sz="2600" b="0" i="1" u="none" strike="noStrike" kern="1200" cap="none" spc="0" normalizeH="0" baseline="0" noProof="0" dirty="0">
              <a:ln>
                <a:noFill/>
              </a:ln>
              <a:solidFill>
                <a:prstClr val="black"/>
              </a:solidFill>
              <a:effectLst/>
              <a:uLnTx/>
              <a:uFillTx/>
              <a:latin typeface="Calibri Light" panose="020F0302020204030204"/>
              <a:cs typeface="Calibri Light" panose="020F0302020204030204" pitchFamily="34" charset="0"/>
            </a:endParaRPr>
          </a:p>
          <a:p>
            <a:pPr marL="342900" marR="0" lvl="0" indent="-342900" algn="l" defTabSz="4572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282467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912190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560320" y="2637559"/>
            <a:ext cx="5786051"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Solution Storming </a:t>
            </a:r>
            <a:r>
              <a:rPr kumimoji="0" lang="en-US" sz="5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                 &amp; Change </a:t>
            </a:r>
            <a:r>
              <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rPr>
              <a:t>Ideas</a:t>
            </a:r>
          </a:p>
        </p:txBody>
      </p:sp>
      <p:pic>
        <p:nvPicPr>
          <p:cNvPr id="7" name="Picture 5" descr="Image result for Stor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129" y="1526335"/>
            <a:ext cx="5889834" cy="4387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78505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723900" y="-2166539"/>
          <a:ext cx="10744200" cy="8053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The Stages of Improvement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8" name="Left-Right Arrow 7"/>
          <p:cNvSpPr/>
          <p:nvPr/>
        </p:nvSpPr>
        <p:spPr>
          <a:xfrm>
            <a:off x="1790700" y="5886749"/>
            <a:ext cx="8839200" cy="533400"/>
          </a:xfrm>
          <a:prstGeom prst="leftRightArrow">
            <a:avLst/>
          </a:pr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1A7">
                    <a:lumMod val="75000"/>
                  </a:srgbClr>
                </a:solidFill>
                <a:effectLst/>
                <a:uLnTx/>
                <a:uFillTx/>
                <a:latin typeface="Calibri" panose="020F0502020204030204"/>
                <a:ea typeface="+mn-ea"/>
                <a:cs typeface="+mn-cs"/>
              </a:rPr>
              <a:t>On-Going Data Collection &amp; Review</a:t>
            </a:r>
          </a:p>
        </p:txBody>
      </p:sp>
      <p:sp>
        <p:nvSpPr>
          <p:cNvPr id="9" name="Down Arrow 8"/>
          <p:cNvSpPr/>
          <p:nvPr/>
        </p:nvSpPr>
        <p:spPr>
          <a:xfrm>
            <a:off x="6766075" y="3112309"/>
            <a:ext cx="484632" cy="735335"/>
          </a:xfrm>
          <a:prstGeom prst="downArrow">
            <a:avLst/>
          </a:prstGeom>
          <a:solidFill>
            <a:srgbClr val="4E7E7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6766075" y="2281312"/>
            <a:ext cx="38638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Step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#6: Solution Storming &amp; Change Ideas </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40989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10454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What can YOU change?</a:t>
            </a:r>
            <a:b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br>
            <a:r>
              <a:rPr kumimoji="0" lang="en-US" sz="44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rPr>
              <a:t>Examples:</a:t>
            </a: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0" y="2395959"/>
            <a:ext cx="10972800" cy="425423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Workflow and Time</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does what when how and why?</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How can we be proactive instead of reactive?</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Eliminate Redundancies</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Why are some tasks done twice and some are not done at all?</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Data</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the right data at the right time in the right hands</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data do we need and when do we need it?</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How do we get it?</a:t>
            </a:r>
          </a:p>
          <a:p>
            <a:pPr marL="236538" marR="0" lvl="0" indent="-236538" algn="l" defTabSz="914400" rtl="0" eaLnBrk="1" fontAlgn="auto" latinLnBrk="0" hangingPunct="1">
              <a:lnSpc>
                <a:spcPct val="90000"/>
              </a:lnSpc>
              <a:spcBef>
                <a:spcPts val="0"/>
              </a:spcBef>
              <a:spcAft>
                <a:spcPts val="600"/>
              </a:spcAft>
              <a:buClr>
                <a:srgbClr val="4E7E74"/>
              </a:buClr>
              <a:buSzTx/>
              <a:buFont typeface="Arial" panose="020B0604020202020204" pitchFamily="34" charset="0"/>
              <a:buChar char="•"/>
              <a:tabLst/>
              <a:defRPr/>
            </a:pPr>
            <a:r>
              <a:rPr kumimoji="0" lang="en-US" sz="30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Responsibilities and Roles</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clarify, retrain</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Why are several people doing the same task?</a:t>
            </a:r>
          </a:p>
          <a:p>
            <a:pPr marL="857250" marR="0" lvl="1" indent="-457200" algn="l" defTabSz="914400" rtl="0" eaLnBrk="1" fontAlgn="auto" latinLnBrk="0" hangingPunct="1">
              <a:lnSpc>
                <a:spcPct val="90000"/>
              </a:lnSpc>
              <a:spcBef>
                <a:spcPts val="0"/>
              </a:spcBef>
              <a:spcAft>
                <a:spcPts val="600"/>
              </a:spcAft>
              <a:buClr>
                <a:srgbClr val="4E7E74"/>
              </a:buClr>
              <a:buSzTx/>
              <a:buFont typeface="Wingdings" panose="05000000000000000000" pitchFamily="2" charset="2"/>
              <a:buChar char="Ø"/>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Why are they all doing it differently? </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66176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424606"/>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What can YOU change?</a:t>
            </a:r>
            <a:b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br>
            <a:r>
              <a:rPr kumimoji="0" lang="en-US" sz="44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Examples for Breast Cancer Screening:</a:t>
            </a:r>
            <a:endParaRPr kumimoji="0" lang="en-US" sz="44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0" y="2538852"/>
            <a:ext cx="10972800" cy="43191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8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identifies the patients who are due for a mammogram, and how do they do that? </a:t>
            </a:r>
          </a:p>
          <a:p>
            <a:pPr marL="236538" marR="0" lvl="0" indent="-236538" algn="l" defTabSz="914400" rtl="0" eaLnBrk="1" fontAlgn="auto" latinLnBrk="0" hangingPunct="1">
              <a:lnSpc>
                <a:spcPct val="90000"/>
              </a:lnSpc>
              <a:spcBef>
                <a:spcPts val="0"/>
              </a:spcBef>
              <a:spcAft>
                <a:spcPts val="8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Can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 create standing orders for mammograms? Can you allow Medical Assistants to place the order for the mammogram?</a:t>
            </a:r>
          </a:p>
          <a:p>
            <a:pPr marL="236538" marR="0" lvl="0" indent="-236538" algn="l" defTabSz="914400" rtl="0" eaLnBrk="1" fontAlgn="auto" latinLnBrk="0" hangingPunct="1">
              <a:lnSpc>
                <a:spcPct val="90000"/>
              </a:lnSpc>
              <a:spcBef>
                <a:spcPts val="0"/>
              </a:spcBef>
              <a:spcAft>
                <a:spcPts val="8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Is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mammogram off-site? Who makes the referral for an appointment for the mammogram?</a:t>
            </a:r>
          </a:p>
          <a:p>
            <a:pPr marL="236538" marR="0" lvl="0" indent="-236538" algn="l" defTabSz="914400" rtl="0" eaLnBrk="1" fontAlgn="auto" latinLnBrk="0" hangingPunct="1">
              <a:lnSpc>
                <a:spcPct val="90000"/>
              </a:lnSpc>
              <a:spcBef>
                <a:spcPts val="0"/>
              </a:spcBef>
              <a:spcAft>
                <a:spcPts val="8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Do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you have a system for follow-up to see if the patient made and/or attended the appointment for their mammogram?</a:t>
            </a:r>
          </a:p>
          <a:p>
            <a:pPr marL="236538" marR="0" lvl="0" indent="-236538" algn="l" defTabSz="914400" rtl="0" eaLnBrk="1" fontAlgn="auto" latinLnBrk="0" hangingPunct="1">
              <a:lnSpc>
                <a:spcPct val="90000"/>
              </a:lnSpc>
              <a:spcBef>
                <a:spcPts val="0"/>
              </a:spcBef>
              <a:spcAft>
                <a:spcPts val="8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How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do you receive the report and get the results recorded into the electronic health record? </a:t>
            </a:r>
          </a:p>
          <a:p>
            <a:pPr marL="236538" marR="0" lvl="0" indent="-236538" algn="l" defTabSz="914400" rtl="0" eaLnBrk="1" fontAlgn="auto" latinLnBrk="0" hangingPunct="1">
              <a:lnSpc>
                <a:spcPct val="90000"/>
              </a:lnSpc>
              <a:spcBef>
                <a:spcPts val="0"/>
              </a:spcBef>
              <a:spcAft>
                <a:spcPts val="800"/>
              </a:spcAft>
              <a:buClr>
                <a:srgbClr val="4E7E74"/>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communicates the results to the patient?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216894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47049"/>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Change Ideas</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pic>
        <p:nvPicPr>
          <p:cNvPr id="7" name="Picture 5" descr="Image result for Stor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325" y="2009401"/>
            <a:ext cx="5191125" cy="38671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5E4702C2-A368-9E43-A250-6A0426674F2B}"/>
              </a:ext>
            </a:extLst>
          </p:cNvPr>
          <p:cNvSpPr txBox="1">
            <a:spLocks/>
          </p:cNvSpPr>
          <p:nvPr/>
        </p:nvSpPr>
        <p:spPr>
          <a:xfrm>
            <a:off x="425614" y="2223329"/>
            <a:ext cx="11436350" cy="45466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Facilitator</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Identify the Goal – What are you trying to SOLVE?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Time Limit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Brain-Write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Quantity vs. Quality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Write EVERYTHING</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Don’t Judge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Embrace the Ridiculous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Start general &amp; basic – end specific</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Look for themes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Avoid Group Think</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4472C4">
                    <a:lumMod val="75000"/>
                  </a:srgbClr>
                </a:solidFill>
                <a:effectLst/>
                <a:uLnTx/>
                <a:uFillTx/>
                <a:latin typeface="Century Gothic" panose="020F0302020204030204"/>
                <a:ea typeface="+mn-ea"/>
                <a:cs typeface="+mn-cs"/>
              </a:rPr>
              <a:t>Fresh Eyes – Someone Outside of the Group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1" i="0" u="none" strike="noStrike" kern="1200" cap="none" spc="0" normalizeH="0" baseline="0" noProof="0" dirty="0" smtClean="0">
              <a:ln>
                <a:noFill/>
              </a:ln>
              <a:solidFill>
                <a:srgbClr val="1F497D"/>
              </a:solidFill>
              <a:effectLst/>
              <a:uLnTx/>
              <a:uFillTx/>
              <a:latin typeface="Century Gothic" panose="020F0302020204030204"/>
              <a:ea typeface="+mn-ea"/>
              <a:cs typeface="+mn-cs"/>
            </a:endParaRPr>
          </a:p>
          <a:p>
            <a:pPr marL="236538" marR="0" lvl="0" indent="-236538" algn="l" defTabSz="457200" rtl="0" eaLnBrk="1" fontAlgn="auto" latinLnBrk="0" hangingPunct="1">
              <a:lnSpc>
                <a:spcPct val="90000"/>
              </a:lnSpc>
              <a:spcBef>
                <a:spcPts val="0"/>
              </a:spcBef>
              <a:spcAft>
                <a:spcPts val="600"/>
              </a:spcAft>
              <a:buClr>
                <a:srgbClr val="008558"/>
              </a:buClr>
              <a:buSzTx/>
              <a:buFont typeface="Arial"/>
              <a:buChar char="•"/>
              <a:tabLst/>
              <a:defRPr/>
            </a:pPr>
            <a:endParaRPr kumimoji="0" lang="en-US" sz="3000" b="0" i="0" u="none" strike="noStrike" kern="1200" cap="none" spc="0" normalizeH="0" baseline="0" noProof="0" dirty="0">
              <a:ln>
                <a:noFill/>
              </a:ln>
              <a:solidFill>
                <a:sysClr val="windowText" lastClr="000000"/>
              </a:solidFill>
              <a:effectLst/>
              <a:uLnTx/>
              <a:uFillTx/>
              <a:latin typeface="Century Gothic" panose="020F0302020204030204"/>
              <a:ea typeface="+mn-ea"/>
              <a:cs typeface="Calibri" panose="020F050202020403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6612390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3864743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943092" y="2573763"/>
            <a:ext cx="5786051" cy="724429"/>
          </a:xfrm>
          <a:prstGeom prst="rect">
            <a:avLst/>
          </a:prstGeom>
        </p:spPr>
        <p:txBody>
          <a:bodyPr anchor="t">
            <a:noAutofit/>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Developing &amp;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4E7E74"/>
                </a:solidFill>
                <a:effectLst/>
                <a:uLnTx/>
                <a:uFillTx/>
                <a:latin typeface="Calibri Light" panose="020F0302020204030204"/>
                <a:ea typeface="+mj-ea"/>
                <a:cs typeface="Calibri" panose="020F0502020204030204" pitchFamily="34" charset="0"/>
              </a:rPr>
              <a:t>Using PDSAs</a:t>
            </a:r>
            <a:endParaRPr kumimoji="0" lang="en-US" sz="5400" b="1" i="0" u="none" strike="noStrike" kern="1200" cap="none" spc="-30" normalizeH="0" baseline="0" noProof="0" dirty="0">
              <a:ln>
                <a:noFill/>
              </a:ln>
              <a:solidFill>
                <a:srgbClr val="4E7E74"/>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8" name="Diagram 7"/>
          <p:cNvGraphicFramePr/>
          <p:nvPr>
            <p:extLst>
              <p:ext uri="{D42A27DB-BD31-4B8C-83A1-F6EECF244321}">
                <p14:modId xmlns:p14="http://schemas.microsoft.com/office/powerpoint/2010/main" val="3895961984"/>
              </p:ext>
            </p:extLst>
          </p:nvPr>
        </p:nvGraphicFramePr>
        <p:xfrm>
          <a:off x="5537790" y="1440350"/>
          <a:ext cx="4647380" cy="467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2328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723900" y="-2166539"/>
          <a:ext cx="10744200" cy="8053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The Stages of Improvement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8" name="Left-Right Arrow 7"/>
          <p:cNvSpPr/>
          <p:nvPr/>
        </p:nvSpPr>
        <p:spPr>
          <a:xfrm>
            <a:off x="1790700" y="5886749"/>
            <a:ext cx="8839200" cy="533400"/>
          </a:xfrm>
          <a:prstGeom prst="leftRightArrow">
            <a:avLst/>
          </a:pr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891A7">
                    <a:lumMod val="75000"/>
                  </a:srgbClr>
                </a:solidFill>
                <a:effectLst/>
                <a:uLnTx/>
                <a:uFillTx/>
                <a:latin typeface="Calibri" panose="020F0502020204030204"/>
                <a:ea typeface="+mn-ea"/>
                <a:cs typeface="+mn-cs"/>
              </a:rPr>
              <a:t>On-Going Data Collection &amp; Review</a:t>
            </a:r>
          </a:p>
        </p:txBody>
      </p:sp>
      <p:sp>
        <p:nvSpPr>
          <p:cNvPr id="9" name="Down Arrow 8"/>
          <p:cNvSpPr/>
          <p:nvPr/>
        </p:nvSpPr>
        <p:spPr>
          <a:xfrm>
            <a:off x="7759089" y="2690087"/>
            <a:ext cx="534306" cy="808288"/>
          </a:xfrm>
          <a:prstGeom prst="downArrow">
            <a:avLst/>
          </a:prstGeom>
          <a:solidFill>
            <a:srgbClr val="4E7E7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7759089" y="2249687"/>
            <a:ext cx="5334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Step </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#7: PDSA </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44718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0320" y="1485719"/>
            <a:ext cx="8128819" cy="80584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600" b="1" dirty="0">
                <a:solidFill>
                  <a:srgbClr val="4E7E74"/>
                </a:solidFill>
                <a:latin typeface="Calibri Light" panose="020F0302020204030204" pitchFamily="34" charset="0"/>
                <a:ea typeface="+mn-ea"/>
                <a:cs typeface="Calibri Light" panose="020F0302020204030204" pitchFamily="34" charset="0"/>
              </a:rPr>
              <a:t>Locations &amp; Service Sites</a:t>
            </a:r>
            <a:endParaRPr kumimoji="0" lang="en-US" b="1" i="0" u="none" strike="noStrike" kern="1200" cap="none" spc="0" normalizeH="0" baseline="0" noProof="0" dirty="0">
              <a:ln>
                <a:noFill/>
              </a:ln>
              <a:solidFill>
                <a:srgbClr val="00529C"/>
              </a:solidFill>
              <a:effectLst/>
              <a:uLnTx/>
              <a:uFillTx/>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2256655"/>
            <a:ext cx="5998135" cy="4227526"/>
          </a:xfrm>
          <a:prstGeom prst="rect">
            <a:avLst/>
          </a:prstGeom>
        </p:spPr>
      </p:pic>
      <p:sp>
        <p:nvSpPr>
          <p:cNvPr id="4" name="object 6"/>
          <p:cNvSpPr txBox="1"/>
          <p:nvPr/>
        </p:nvSpPr>
        <p:spPr>
          <a:xfrm>
            <a:off x="7044280" y="3243068"/>
            <a:ext cx="1644859" cy="369332"/>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1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Overview</a:t>
            </a:r>
            <a:endParaRPr kumimoji="0"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5" name="object 7"/>
          <p:cNvSpPr txBox="1"/>
          <p:nvPr/>
        </p:nvSpPr>
        <p:spPr>
          <a:xfrm>
            <a:off x="7114186" y="3645860"/>
            <a:ext cx="3573209" cy="1449115"/>
          </a:xfrm>
          <a:prstGeom prst="rect">
            <a:avLst/>
          </a:prstGeom>
        </p:spPr>
        <p:txBody>
          <a:bodyPr vert="horz" wrap="square" lIns="0" tIns="0" rIns="0" bIns="0" rtlCol="0">
            <a:spAutoFit/>
          </a:bodyPr>
          <a:lstStyle/>
          <a:p>
            <a:pPr marL="228600" lvl="0" indent="-228600">
              <a:buClr>
                <a:srgbClr val="168533"/>
              </a:buClr>
              <a:buSzPct val="80000"/>
              <a:buFont typeface=".Hiragino Kaku Gothic Interface W3"/>
              <a:buChar char="◉"/>
              <a:tabLst>
                <a:tab pos="220663" algn="l"/>
              </a:tabLst>
              <a:defRPr/>
            </a:pPr>
            <a:r>
              <a:rPr lang="en-US" spc="-15" dirty="0">
                <a:solidFill>
                  <a:prstClr val="black"/>
                </a:solidFill>
                <a:latin typeface="Calibri Light" panose="020F0302020204030204" pitchFamily="34" charset="0"/>
                <a:cs typeface="Calibri Light" panose="020F0302020204030204" pitchFamily="34" charset="0"/>
              </a:rPr>
              <a:t>Founded: </a:t>
            </a:r>
            <a:r>
              <a:rPr lang="en-US" b="1" dirty="0">
                <a:solidFill>
                  <a:srgbClr val="00529B"/>
                </a:solidFill>
                <a:latin typeface="Calibri Light" panose="020F0302020204030204" pitchFamily="34" charset="0"/>
                <a:cs typeface="Calibri Light" panose="020F0302020204030204" pitchFamily="34" charset="0"/>
              </a:rPr>
              <a:t>May 1, </a:t>
            </a:r>
            <a:r>
              <a:rPr lang="en-US" b="1" spc="-10" dirty="0">
                <a:solidFill>
                  <a:srgbClr val="00529B"/>
                </a:solidFill>
                <a:latin typeface="Calibri Light" panose="020F0302020204030204" pitchFamily="34" charset="0"/>
                <a:cs typeface="Calibri Light" panose="020F0302020204030204" pitchFamily="34" charset="0"/>
              </a:rPr>
              <a:t>1972</a:t>
            </a:r>
            <a:endParaRPr lang="en-US" b="1" dirty="0">
              <a:solidFill>
                <a:srgbClr val="00529B"/>
              </a:solidFill>
              <a:latin typeface="Calibri Light" panose="020F0302020204030204" pitchFamily="34" charset="0"/>
              <a:cs typeface="Calibri Light" panose="020F0302020204030204" pitchFamily="34" charset="0"/>
            </a:endParaRPr>
          </a:p>
          <a:p>
            <a:pPr marL="228600" lvl="0" indent="-228600">
              <a:spcBef>
                <a:spcPts val="145"/>
              </a:spcBef>
              <a:buClr>
                <a:srgbClr val="168533"/>
              </a:buClr>
              <a:buSzPct val="80000"/>
              <a:buFont typeface=".Hiragino Kaku Gothic Interface W3"/>
              <a:buChar char="◉"/>
              <a:tabLst>
                <a:tab pos="220663" algn="l"/>
              </a:tabLst>
              <a:defRPr/>
            </a:pPr>
            <a:r>
              <a:rPr lang="en-US" spc="-10" dirty="0">
                <a:solidFill>
                  <a:prstClr val="black"/>
                </a:solidFill>
                <a:latin typeface="Calibri Light" panose="020F0302020204030204" pitchFamily="34" charset="0"/>
                <a:cs typeface="Calibri Light" panose="020F0302020204030204" pitchFamily="34" charset="0"/>
              </a:rPr>
              <a:t>Staff:</a:t>
            </a:r>
            <a:r>
              <a:rPr lang="en-US" spc="40" dirty="0">
                <a:solidFill>
                  <a:prstClr val="black"/>
                </a:solidFill>
                <a:latin typeface="Calibri Light" panose="020F0302020204030204" pitchFamily="34" charset="0"/>
                <a:cs typeface="Calibri Light" panose="020F0302020204030204" pitchFamily="34" charset="0"/>
              </a:rPr>
              <a:t> </a:t>
            </a:r>
            <a:r>
              <a:rPr lang="en-US" b="1" spc="-10" dirty="0">
                <a:solidFill>
                  <a:srgbClr val="00529B"/>
                </a:solidFill>
                <a:latin typeface="Calibri Light" panose="020F0302020204030204" pitchFamily="34" charset="0"/>
                <a:cs typeface="Calibri Light" panose="020F0302020204030204" pitchFamily="34" charset="0"/>
              </a:rPr>
              <a:t>1,400</a:t>
            </a:r>
          </a:p>
          <a:p>
            <a:pPr marL="228600" lvl="0" indent="-228600">
              <a:spcBef>
                <a:spcPts val="145"/>
              </a:spcBef>
              <a:buClr>
                <a:srgbClr val="168533"/>
              </a:buClr>
              <a:buSzPct val="80000"/>
              <a:buFont typeface=".Hiragino Kaku Gothic Interface W3"/>
              <a:buChar char="◉"/>
              <a:tabLst>
                <a:tab pos="220663" algn="l"/>
              </a:tabLst>
              <a:defRPr/>
            </a:pPr>
            <a:r>
              <a:rPr lang="en-US" spc="-10" dirty="0">
                <a:solidFill>
                  <a:prstClr val="black"/>
                </a:solidFill>
                <a:latin typeface="Calibri Light" panose="020F0302020204030204" pitchFamily="34" charset="0"/>
                <a:cs typeface="Calibri Light" panose="020F0302020204030204" pitchFamily="34" charset="0"/>
              </a:rPr>
              <a:t>Active Patients: </a:t>
            </a:r>
            <a:r>
              <a:rPr lang="en-US" b="1" spc="-10" dirty="0">
                <a:solidFill>
                  <a:srgbClr val="00529B"/>
                </a:solidFill>
                <a:latin typeface="Calibri Light" panose="020F0302020204030204" pitchFamily="34" charset="0"/>
                <a:cs typeface="Calibri Light" panose="020F0302020204030204" pitchFamily="34" charset="0"/>
              </a:rPr>
              <a:t>150,000</a:t>
            </a:r>
          </a:p>
          <a:p>
            <a:pPr marL="228600" lvl="0" indent="-228600">
              <a:spcBef>
                <a:spcPts val="145"/>
              </a:spcBef>
              <a:buClr>
                <a:srgbClr val="168533"/>
              </a:buClr>
              <a:buSzPct val="80000"/>
              <a:buFont typeface=".Hiragino Kaku Gothic Interface W3"/>
              <a:buChar char="◉"/>
              <a:tabLst>
                <a:tab pos="220663" algn="l"/>
              </a:tabLst>
              <a:defRPr/>
            </a:pPr>
            <a:r>
              <a:rPr lang="en-US" spc="-10" dirty="0">
                <a:solidFill>
                  <a:prstClr val="black"/>
                </a:solidFill>
                <a:latin typeface="Calibri Light" panose="020F0302020204030204" pitchFamily="34" charset="0"/>
                <a:cs typeface="Calibri Light" panose="020F0302020204030204" pitchFamily="34" charset="0"/>
              </a:rPr>
              <a:t>Patients CY: </a:t>
            </a:r>
            <a:r>
              <a:rPr lang="en-US" b="1" spc="-10" dirty="0">
                <a:solidFill>
                  <a:srgbClr val="00529B"/>
                </a:solidFill>
                <a:latin typeface="Calibri Light" panose="020F0302020204030204" pitchFamily="34" charset="0"/>
                <a:cs typeface="Calibri Light" panose="020F0302020204030204" pitchFamily="34" charset="0"/>
              </a:rPr>
              <a:t>107,225</a:t>
            </a:r>
          </a:p>
          <a:p>
            <a:pPr marL="228600" lvl="0" indent="-228600">
              <a:spcBef>
                <a:spcPts val="165"/>
              </a:spcBef>
              <a:buClr>
                <a:srgbClr val="168533"/>
              </a:buClr>
              <a:buSzPct val="80000"/>
              <a:buFont typeface=".Hiragino Kaku Gothic Interface W3"/>
              <a:buChar char="◉"/>
              <a:tabLst>
                <a:tab pos="220663" algn="l"/>
              </a:tabLst>
              <a:defRPr/>
            </a:pPr>
            <a:r>
              <a:rPr lang="en-US" spc="-5" dirty="0">
                <a:solidFill>
                  <a:prstClr val="black"/>
                </a:solidFill>
                <a:latin typeface="Calibri Light" panose="020F0302020204030204" pitchFamily="34" charset="0"/>
                <a:cs typeface="Calibri Light" panose="020F0302020204030204" pitchFamily="34" charset="0"/>
              </a:rPr>
              <a:t>SBHCs </a:t>
            </a:r>
            <a:r>
              <a:rPr lang="en-US" spc="-10" dirty="0">
                <a:solidFill>
                  <a:prstClr val="black"/>
                </a:solidFill>
                <a:latin typeface="Calibri Light" panose="020F0302020204030204" pitchFamily="34" charset="0"/>
                <a:cs typeface="Calibri Light" panose="020F0302020204030204" pitchFamily="34" charset="0"/>
              </a:rPr>
              <a:t>across </a:t>
            </a:r>
            <a:r>
              <a:rPr lang="en-US" spc="-30" dirty="0">
                <a:solidFill>
                  <a:prstClr val="black"/>
                </a:solidFill>
                <a:latin typeface="Calibri Light" panose="020F0302020204030204" pitchFamily="34" charset="0"/>
                <a:cs typeface="Calibri Light" panose="020F0302020204030204" pitchFamily="34" charset="0"/>
              </a:rPr>
              <a:t>CT: </a:t>
            </a:r>
            <a:r>
              <a:rPr lang="en-US" b="1" spc="-10" dirty="0" smtClean="0">
                <a:solidFill>
                  <a:srgbClr val="00529B"/>
                </a:solidFill>
                <a:latin typeface="Calibri Light" panose="020F0302020204030204" pitchFamily="34" charset="0"/>
                <a:cs typeface="Calibri Light" panose="020F0302020204030204" pitchFamily="34" charset="0"/>
              </a:rPr>
              <a:t>152</a:t>
            </a:r>
            <a:endParaRPr lang="en-US" b="1" spc="-10" dirty="0">
              <a:solidFill>
                <a:srgbClr val="00529B"/>
              </a:solidFill>
              <a:latin typeface="Calibri Light" panose="020F0302020204030204" pitchFamily="34" charset="0"/>
              <a:cs typeface="Calibri Light" panose="020F0302020204030204" pitchFamily="34" charset="0"/>
            </a:endParaRPr>
          </a:p>
        </p:txBody>
      </p:sp>
      <p:sp>
        <p:nvSpPr>
          <p:cNvPr id="6" name="object 3"/>
          <p:cNvSpPr/>
          <p:nvPr/>
        </p:nvSpPr>
        <p:spPr>
          <a:xfrm>
            <a:off x="7044280" y="1914087"/>
            <a:ext cx="3296753" cy="1153740"/>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graphicFrame>
        <p:nvGraphicFramePr>
          <p:cNvPr id="7" name="Table 6"/>
          <p:cNvGraphicFramePr>
            <a:graphicFrameLocks noGrp="1"/>
          </p:cNvGraphicFramePr>
          <p:nvPr>
            <p:extLst/>
          </p:nvPr>
        </p:nvGraphicFramePr>
        <p:xfrm>
          <a:off x="7114184" y="5163494"/>
          <a:ext cx="4689889" cy="1019028"/>
        </p:xfrm>
        <a:graphic>
          <a:graphicData uri="http://schemas.openxmlformats.org/drawingml/2006/table">
            <a:tbl>
              <a:tblPr firstRow="1" bandRow="1">
                <a:tableStyleId>{5C22544A-7EE6-4342-B048-85BDC9FD1C3A}</a:tableStyleId>
              </a:tblPr>
              <a:tblGrid>
                <a:gridCol w="964427">
                  <a:extLst>
                    <a:ext uri="{9D8B030D-6E8A-4147-A177-3AD203B41FA5}">
                      <a16:colId xmlns:a16="http://schemas.microsoft.com/office/drawing/2014/main" val="2837569830"/>
                    </a:ext>
                  </a:extLst>
                </a:gridCol>
                <a:gridCol w="841539">
                  <a:extLst>
                    <a:ext uri="{9D8B030D-6E8A-4147-A177-3AD203B41FA5}">
                      <a16:colId xmlns:a16="http://schemas.microsoft.com/office/drawing/2014/main" val="1477481705"/>
                    </a:ext>
                  </a:extLst>
                </a:gridCol>
                <a:gridCol w="913091">
                  <a:extLst>
                    <a:ext uri="{9D8B030D-6E8A-4147-A177-3AD203B41FA5}">
                      <a16:colId xmlns:a16="http://schemas.microsoft.com/office/drawing/2014/main" val="2825164198"/>
                    </a:ext>
                  </a:extLst>
                </a:gridCol>
                <a:gridCol w="931174">
                  <a:extLst>
                    <a:ext uri="{9D8B030D-6E8A-4147-A177-3AD203B41FA5}">
                      <a16:colId xmlns:a16="http://schemas.microsoft.com/office/drawing/2014/main" val="1669949797"/>
                    </a:ext>
                  </a:extLst>
                </a:gridCol>
                <a:gridCol w="1039658">
                  <a:extLst>
                    <a:ext uri="{9D8B030D-6E8A-4147-A177-3AD203B41FA5}">
                      <a16:colId xmlns:a16="http://schemas.microsoft.com/office/drawing/2014/main" val="2830896161"/>
                    </a:ext>
                  </a:extLst>
                </a:gridCol>
              </a:tblGrid>
              <a:tr h="391886">
                <a:tc>
                  <a:txBody>
                    <a:bodyPr/>
                    <a:lstStyle/>
                    <a:p>
                      <a:r>
                        <a:rPr lang="en-US" sz="1800" dirty="0" smtClean="0">
                          <a:latin typeface="Calibri Light" panose="020F0302020204030204" pitchFamily="34" charset="0"/>
                          <a:cs typeface="Calibri Light" panose="020F0302020204030204" pitchFamily="34" charset="0"/>
                        </a:rPr>
                        <a:t>Year</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2021</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2022</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2023</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dirty="0" smtClean="0">
                          <a:latin typeface="Calibri Light" panose="020F0302020204030204" pitchFamily="34" charset="0"/>
                          <a:cs typeface="Calibri Light" panose="020F0302020204030204" pitchFamily="34" charset="0"/>
                        </a:rPr>
                        <a:t>2024</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extLst>
                  <a:ext uri="{0D108BD9-81ED-4DB2-BD59-A6C34878D82A}">
                    <a16:rowId xmlns:a16="http://schemas.microsoft.com/office/drawing/2014/main" val="2103791197"/>
                  </a:ext>
                </a:extLst>
              </a:tr>
              <a:tr h="502922">
                <a:tc>
                  <a:txBody>
                    <a:bodyPr/>
                    <a:lstStyle/>
                    <a:p>
                      <a:r>
                        <a:rPr lang="en-US" sz="1800" dirty="0" smtClean="0">
                          <a:latin typeface="Calibri Light" panose="020F0302020204030204" pitchFamily="34" charset="0"/>
                          <a:cs typeface="Calibri Light" panose="020F0302020204030204" pitchFamily="34" charset="0"/>
                        </a:rPr>
                        <a:t>Patients</a:t>
                      </a:r>
                      <a:r>
                        <a:rPr lang="en-US" sz="1800" baseline="0" dirty="0" smtClean="0">
                          <a:latin typeface="Calibri Light" panose="020F0302020204030204" pitchFamily="34" charset="0"/>
                          <a:cs typeface="Calibri Light" panose="020F0302020204030204" pitchFamily="34" charset="0"/>
                        </a:rPr>
                        <a:t> Seen</a:t>
                      </a:r>
                      <a:endParaRPr lang="en-US" sz="1800" dirty="0">
                        <a:latin typeface="Calibri Light" panose="020F0302020204030204" pitchFamily="34" charset="0"/>
                        <a:cs typeface="Calibri Light" panose="020F0302020204030204" pitchFamily="34" charset="0"/>
                      </a:endParaRPr>
                    </a:p>
                  </a:txBody>
                  <a:tcPr marL="78502" marR="78502" marT="39251" marB="39251" anchor="ctr"/>
                </a:tc>
                <a:tc>
                  <a:txBody>
                    <a:bodyPr/>
                    <a:lstStyle/>
                    <a:p>
                      <a:r>
                        <a:rPr lang="en-US" sz="1800" kern="1200" dirty="0" smtClean="0">
                          <a:solidFill>
                            <a:schemeClr val="dk1"/>
                          </a:solidFill>
                          <a:effectLst/>
                          <a:latin typeface="Calibri Light" panose="020F0302020204030204" pitchFamily="34" charset="0"/>
                          <a:ea typeface="+mn-ea"/>
                          <a:cs typeface="Calibri Light" panose="020F0302020204030204" pitchFamily="34" charset="0"/>
                        </a:rPr>
                        <a:t>99,598</a:t>
                      </a:r>
                      <a:endParaRPr lang="en-US" sz="18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tc>
                  <a:txBody>
                    <a:bodyPr/>
                    <a:lstStyle/>
                    <a:p>
                      <a:r>
                        <a:rPr lang="en-US" sz="1800" kern="1200" dirty="0" smtClean="0">
                          <a:solidFill>
                            <a:schemeClr val="dk1"/>
                          </a:solidFill>
                          <a:effectLst/>
                          <a:latin typeface="Calibri Light" panose="020F0302020204030204" pitchFamily="34" charset="0"/>
                          <a:ea typeface="+mn-ea"/>
                          <a:cs typeface="Calibri Light" panose="020F0302020204030204" pitchFamily="34" charset="0"/>
                        </a:rPr>
                        <a:t>102,275</a:t>
                      </a:r>
                      <a:endParaRPr lang="en-US" sz="18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tc>
                  <a:txBody>
                    <a:bodyPr/>
                    <a:lstStyle/>
                    <a:p>
                      <a:r>
                        <a:rPr lang="en-US" sz="1800" kern="1200" dirty="0" smtClean="0">
                          <a:solidFill>
                            <a:schemeClr val="dk1"/>
                          </a:solidFill>
                          <a:effectLst/>
                          <a:latin typeface="Calibri Light" panose="020F0302020204030204" pitchFamily="34" charset="0"/>
                          <a:ea typeface="+mn-ea"/>
                          <a:cs typeface="Calibri Light" panose="020F0302020204030204" pitchFamily="34" charset="0"/>
                        </a:rPr>
                        <a:t>107,225</a:t>
                      </a:r>
                      <a:endParaRPr lang="en-US" sz="1800" kern="1200" dirty="0">
                        <a:solidFill>
                          <a:schemeClr val="dk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tc>
                  <a:txBody>
                    <a:bodyPr/>
                    <a:lstStyle/>
                    <a:p>
                      <a:r>
                        <a:rPr lang="en-US" sz="1800" kern="1200" dirty="0" smtClean="0">
                          <a:solidFill>
                            <a:schemeClr val="tx1"/>
                          </a:solidFill>
                          <a:effectLst/>
                          <a:latin typeface="Calibri Light" panose="020F0302020204030204" pitchFamily="34" charset="0"/>
                          <a:ea typeface="+mn-ea"/>
                          <a:cs typeface="Calibri Light" panose="020F0302020204030204" pitchFamily="34" charset="0"/>
                        </a:rPr>
                        <a:t>104,917*</a:t>
                      </a:r>
                      <a:endParaRPr lang="en-US" sz="1800" kern="1200" dirty="0">
                        <a:solidFill>
                          <a:schemeClr val="tx1"/>
                        </a:solidFill>
                        <a:effectLst/>
                        <a:latin typeface="Calibri Light" panose="020F0302020204030204" pitchFamily="34" charset="0"/>
                        <a:ea typeface="+mn-ea"/>
                        <a:cs typeface="Calibri Light" panose="020F0302020204030204" pitchFamily="34" charset="0"/>
                      </a:endParaRPr>
                    </a:p>
                  </a:txBody>
                  <a:tcPr marL="78502" marR="78502" marT="39251" marB="39251" anchor="ctr"/>
                </a:tc>
                <a:extLst>
                  <a:ext uri="{0D108BD9-81ED-4DB2-BD59-A6C34878D82A}">
                    <a16:rowId xmlns:a16="http://schemas.microsoft.com/office/drawing/2014/main" val="2798643043"/>
                  </a:ext>
                </a:extLst>
              </a:tr>
            </a:tbl>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455" y="581354"/>
            <a:ext cx="4000368" cy="1071953"/>
          </a:xfrm>
          <a:prstGeom prst="rect">
            <a:avLst/>
          </a:prstGeom>
        </p:spPr>
      </p:pic>
    </p:spTree>
    <p:extLst>
      <p:ext uri="{BB962C8B-B14F-4D97-AF65-F5344CB8AC3E}">
        <p14:creationId xmlns:p14="http://schemas.microsoft.com/office/powerpoint/2010/main" val="31296340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637241"/>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Model for Improvement</a:t>
            </a:r>
          </a:p>
        </p:txBody>
      </p:sp>
      <p:sp>
        <p:nvSpPr>
          <p:cNvPr id="5" name="TextBox 4"/>
          <p:cNvSpPr txBox="1"/>
          <p:nvPr/>
        </p:nvSpPr>
        <p:spPr>
          <a:xfrm>
            <a:off x="8360567" y="2717566"/>
            <a:ext cx="2930252" cy="552760"/>
          </a:xfrm>
          <a:prstGeom prst="rect">
            <a:avLst/>
          </a:prstGeom>
          <a:noFill/>
        </p:spPr>
        <p:txBody>
          <a:bodyPr wrap="none" lIns="90215" tIns="45107" rIns="90215" bIns="451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Three questions...</a:t>
            </a:r>
          </a:p>
        </p:txBody>
      </p:sp>
      <p:sp>
        <p:nvSpPr>
          <p:cNvPr id="6" name="TextBox 5"/>
          <p:cNvSpPr txBox="1"/>
          <p:nvPr/>
        </p:nvSpPr>
        <p:spPr>
          <a:xfrm>
            <a:off x="8987488" y="3262673"/>
            <a:ext cx="2665372" cy="1476090"/>
          </a:xfrm>
          <a:prstGeom prst="rect">
            <a:avLst/>
          </a:prstGeom>
          <a:noFill/>
        </p:spPr>
        <p:txBody>
          <a:bodyPr wrap="none" lIns="90215" tIns="45107" rIns="90215" bIns="451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…coupled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 approach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testing change.</a:t>
            </a:r>
          </a:p>
        </p:txBody>
      </p:sp>
      <p:sp>
        <p:nvSpPr>
          <p:cNvPr id="7" name="TextBox 6"/>
          <p:cNvSpPr txBox="1"/>
          <p:nvPr/>
        </p:nvSpPr>
        <p:spPr>
          <a:xfrm>
            <a:off x="6400014" y="6074602"/>
            <a:ext cx="5274483" cy="337316"/>
          </a:xfrm>
          <a:prstGeom prst="rect">
            <a:avLst/>
          </a:prstGeom>
          <a:noFill/>
        </p:spPr>
        <p:txBody>
          <a:bodyPr wrap="none" lIns="90215" tIns="45107" rIns="90215" bIns="451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Langley GJ, et. al. </a:t>
            </a:r>
            <a:r>
              <a:rPr kumimoji="0" lang="en-US" sz="1600" b="0" i="1"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The Improvement Guide (2</a:t>
            </a:r>
            <a:r>
              <a:rPr kumimoji="0" lang="en-US" sz="1600" b="0" i="1" u="sng" strike="noStrike" kern="1200" cap="none" spc="0" normalizeH="0" baseline="3000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nd</a:t>
            </a:r>
            <a:r>
              <a:rPr kumimoji="0" lang="en-US" sz="1600" b="0" i="1" u="sng"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Edition)</a:t>
            </a:r>
            <a:r>
              <a:rPr kumimoji="0" lang="en-US" sz="16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2009.</a:t>
            </a:r>
          </a:p>
        </p:txBody>
      </p:sp>
      <p:sp>
        <p:nvSpPr>
          <p:cNvPr id="8" name="TextBox 7"/>
          <p:cNvSpPr txBox="1"/>
          <p:nvPr/>
        </p:nvSpPr>
        <p:spPr bwMode="auto">
          <a:xfrm>
            <a:off x="838200" y="2469766"/>
            <a:ext cx="7391400" cy="1785104"/>
          </a:xfrm>
          <a:prstGeom prst="rect">
            <a:avLst/>
          </a:prstGeom>
          <a:noFill/>
          <a:ln>
            <a:solidFill>
              <a:srgbClr val="4E7E74"/>
            </a:solidFill>
          </a:ln>
        </p:spPr>
        <p:txBody>
          <a:bodyPr wrap="square">
            <a:spAutoFit/>
          </a:bodyPr>
          <a:lstStyle/>
          <a:p>
            <a:pPr marL="338305" marR="0" lvl="0" indent="-338305" algn="l" defTabSz="914400" rtl="0" eaLnBrk="1" fontAlgn="auto" latinLnBrk="0" hangingPunct="1">
              <a:lnSpc>
                <a:spcPct val="100000"/>
              </a:lnSpc>
              <a:spcBef>
                <a:spcPts val="0"/>
              </a:spcBef>
              <a:spcAft>
                <a:spcPts val="0"/>
              </a:spcAft>
              <a:buClr>
                <a:srgbClr val="4E7E74"/>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are we trying to accomplish? (Aim)</a:t>
            </a:r>
          </a:p>
          <a:p>
            <a:pPr marL="338305" marR="0" lvl="0" indent="-338305" algn="l" defTabSz="914400" rtl="0" eaLnBrk="1" fontAlgn="auto" latinLnBrk="0" hangingPunct="1">
              <a:lnSpc>
                <a:spcPct val="100000"/>
              </a:lnSpc>
              <a:spcBef>
                <a:spcPts val="0"/>
              </a:spcBef>
              <a:spcAft>
                <a:spcPts val="0"/>
              </a:spcAft>
              <a:buClr>
                <a:srgbClr val="4E7E74"/>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How will we know that a change is an improvement?  (Measures)</a:t>
            </a:r>
          </a:p>
          <a:p>
            <a:pPr marL="338305" marR="0" lvl="0" indent="-338305" algn="l" defTabSz="914400" rtl="0" eaLnBrk="1" fontAlgn="auto" latinLnBrk="0" hangingPunct="1">
              <a:lnSpc>
                <a:spcPct val="100000"/>
              </a:lnSpc>
              <a:spcBef>
                <a:spcPts val="0"/>
              </a:spcBef>
              <a:spcAft>
                <a:spcPts val="0"/>
              </a:spcAft>
              <a:buClr>
                <a:srgbClr val="4E7E74"/>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What change can we make that will result in improvement? (Solution/Change)</a:t>
            </a:r>
          </a:p>
        </p:txBody>
      </p:sp>
      <p:sp>
        <p:nvSpPr>
          <p:cNvPr id="9" name="Oval 7"/>
          <p:cNvSpPr>
            <a:spLocks noChangeArrowheads="1"/>
          </p:cNvSpPr>
          <p:nvPr/>
        </p:nvSpPr>
        <p:spPr bwMode="auto">
          <a:xfrm>
            <a:off x="2454056" y="4477330"/>
            <a:ext cx="1878904" cy="1879054"/>
          </a:xfrm>
          <a:prstGeom prst="ellipse">
            <a:avLst/>
          </a:prstGeom>
          <a:noFill/>
          <a:ln w="12700">
            <a:solidFill>
              <a:schemeClr val="tx2"/>
            </a:solidFill>
            <a:round/>
            <a:headEnd/>
            <a:tailEnd/>
          </a:ln>
        </p:spPr>
        <p:txBody>
          <a:bodyPr wrap="none" anchor="ctr"/>
          <a:lstStyle>
            <a:lvl1pPr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marL="0" marR="0" lvl="0" indent="0" algn="l" defTabSz="914400" rtl="0" eaLnBrk="0" fontAlgn="auto"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bwMode="auto">
          <a:xfrm>
            <a:off x="3431086" y="4851887"/>
            <a:ext cx="635110"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Plan</a:t>
            </a:r>
          </a:p>
        </p:txBody>
      </p:sp>
      <p:sp>
        <p:nvSpPr>
          <p:cNvPr id="11" name="TextBox 10"/>
          <p:cNvSpPr txBox="1"/>
          <p:nvPr/>
        </p:nvSpPr>
        <p:spPr bwMode="auto">
          <a:xfrm>
            <a:off x="3523466" y="5528910"/>
            <a:ext cx="476412"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Do</a:t>
            </a:r>
          </a:p>
        </p:txBody>
      </p:sp>
      <p:sp>
        <p:nvSpPr>
          <p:cNvPr id="12" name="TextBox 11"/>
          <p:cNvSpPr txBox="1"/>
          <p:nvPr/>
        </p:nvSpPr>
        <p:spPr bwMode="auto">
          <a:xfrm>
            <a:off x="2602804" y="5528910"/>
            <a:ext cx="774571"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Study</a:t>
            </a:r>
          </a:p>
        </p:txBody>
      </p:sp>
      <p:sp>
        <p:nvSpPr>
          <p:cNvPr id="13" name="TextBox 12"/>
          <p:cNvSpPr txBox="1"/>
          <p:nvPr/>
        </p:nvSpPr>
        <p:spPr bwMode="auto">
          <a:xfrm>
            <a:off x="2743721" y="4851887"/>
            <a:ext cx="529312"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rPr>
              <a:t>Act</a:t>
            </a:r>
          </a:p>
        </p:txBody>
      </p:sp>
      <p:sp>
        <p:nvSpPr>
          <p:cNvPr id="14" name="Bent Arrow 13"/>
          <p:cNvSpPr/>
          <p:nvPr/>
        </p:nvSpPr>
        <p:spPr bwMode="auto">
          <a:xfrm rot="10800000">
            <a:off x="4596008" y="4258963"/>
            <a:ext cx="601249" cy="946580"/>
          </a:xfrm>
          <a:prstGeom prst="bentArrow">
            <a:avLst/>
          </a:prstGeom>
          <a:solidFill>
            <a:srgbClr val="4E7E74"/>
          </a:solidFill>
          <a:ln w="12700" cap="flat" cmpd="sng" algn="ctr">
            <a:solidFill>
              <a:srgbClr val="4E7E74"/>
            </a:solid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5" name="Bent Arrow 14"/>
          <p:cNvSpPr/>
          <p:nvPr/>
        </p:nvSpPr>
        <p:spPr bwMode="auto">
          <a:xfrm rot="16200000">
            <a:off x="1417095" y="4454098"/>
            <a:ext cx="946580" cy="601249"/>
          </a:xfrm>
          <a:prstGeom prst="bentArrow">
            <a:avLst/>
          </a:prstGeom>
          <a:solidFill>
            <a:srgbClr val="4E7E74"/>
          </a:solidFill>
          <a:ln w="12700" cap="flat" cmpd="sng" algn="ctr">
            <a:solidFill>
              <a:srgbClr val="4E7E74"/>
            </a:solidFill>
            <a:prstDash val="solid"/>
            <a:round/>
            <a:headEnd type="none" w="med" len="med"/>
            <a:tailEnd type="none" w="med" len="me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6" name="Line 8"/>
          <p:cNvSpPr>
            <a:spLocks noChangeShapeType="1"/>
          </p:cNvSpPr>
          <p:nvPr/>
        </p:nvSpPr>
        <p:spPr bwMode="auto">
          <a:xfrm>
            <a:off x="2454056" y="5380717"/>
            <a:ext cx="1878904" cy="0"/>
          </a:xfrm>
          <a:prstGeom prst="line">
            <a:avLst/>
          </a:prstGeom>
          <a:noFill/>
          <a:ln w="12700">
            <a:solidFill>
              <a:schemeClr val="tx2"/>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7" name="Line 9"/>
          <p:cNvSpPr>
            <a:spLocks noChangeShapeType="1"/>
          </p:cNvSpPr>
          <p:nvPr/>
        </p:nvSpPr>
        <p:spPr bwMode="auto">
          <a:xfrm>
            <a:off x="3377375" y="4477330"/>
            <a:ext cx="0" cy="1879054"/>
          </a:xfrm>
          <a:prstGeom prst="line">
            <a:avLst/>
          </a:prstGeom>
          <a:noFill/>
          <a:ln w="12700">
            <a:solidFill>
              <a:schemeClr val="tx2"/>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521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34" t="16435" r="12801" b="7910"/>
          <a:stretch/>
        </p:blipFill>
        <p:spPr bwMode="auto">
          <a:xfrm>
            <a:off x="1859020" y="1556657"/>
            <a:ext cx="8735589" cy="497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076346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rPr>
              <a:t>PLAN: Comes from Specific Aim </a:t>
            </a: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Statement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0" y="2356642"/>
            <a:ext cx="7973961"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WHAT</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are we striving to accomplish?</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WHAT</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will we do?</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WHEN</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will this occur (what is the timeline)?</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HOW MUCH?</a:t>
            </a:r>
            <a:r>
              <a:rPr kumimoji="0" lang="en-US" sz="2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What is the specific, numeric   improvement we wish to achieve?</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1" i="0" u="none" strike="noStrike" kern="1200" cap="none" spc="0" normalizeH="0" baseline="0" noProof="0" dirty="0" smtClean="0">
                <a:ln>
                  <a:noFill/>
                </a:ln>
                <a:solidFill>
                  <a:srgbClr val="008558"/>
                </a:solidFill>
                <a:effectLst/>
                <a:uLnTx/>
                <a:uFillTx/>
                <a:latin typeface="Calibri Light" panose="020F0302020204030204" pitchFamily="34" charset="0"/>
                <a:ea typeface="+mn-ea"/>
                <a:cs typeface="Calibri Light" panose="020F0302020204030204" pitchFamily="34" charset="0"/>
              </a:rPr>
              <a:t> </a:t>
            </a:r>
            <a:r>
              <a:rPr kumimoji="0" lang="en-US" sz="28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FOR WHOM?</a:t>
            </a:r>
            <a:r>
              <a:rPr kumimoji="0" lang="en-US" sz="2800" b="0"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Who is the target population?</a:t>
            </a:r>
          </a:p>
        </p:txBody>
      </p:sp>
      <p:pic>
        <p:nvPicPr>
          <p:cNvPr id="6" name="Picture 2" descr="Image result for Planning a project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958" y="2609140"/>
            <a:ext cx="3225442" cy="3440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977568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DO</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56642"/>
            <a:ext cx="5729267"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Implement the improvement</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Collect and document the data</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Document the problems, unexpected observations, lessons learned, and knowledge gained</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2" descr="Image result for implement process stick fig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867" y="2356642"/>
            <a:ext cx="5266288" cy="32929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39237717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94290"/>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STUDY</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1" y="2356642"/>
            <a:ext cx="7967276"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Analyze the results: was an improvement achieved? </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Document lessons learned, knowledge gained,           and any surprising results that emerged.</a:t>
            </a:r>
          </a:p>
          <a:p>
            <a:pPr marL="228600" marR="0" lvl="0" indent="-2286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2" descr="Image result for Analyze the result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025" y="1810012"/>
            <a:ext cx="3152775" cy="5038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926079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E7E74"/>
                </a:solidFill>
                <a:effectLst/>
                <a:uLnTx/>
                <a:uFillTx/>
                <a:latin typeface="Calibri Light" panose="020F0302020204030204"/>
                <a:ea typeface="+mj-ea"/>
                <a:cs typeface="+mj-cs"/>
              </a:rPr>
              <a:t>ACT</a:t>
            </a:r>
            <a:endParaRPr kumimoji="0" lang="en-US" sz="4400" b="1" i="0" u="none" strike="noStrike" kern="1200" cap="none" spc="0" normalizeH="0" baseline="0" noProof="0" dirty="0">
              <a:ln>
                <a:noFill/>
              </a:ln>
              <a:solidFill>
                <a:srgbClr val="4E7E74"/>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947057" y="2356642"/>
            <a:ext cx="6145161"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Take action:</a:t>
            </a:r>
          </a:p>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Adopt</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 standardize</a:t>
            </a:r>
          </a:p>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Adapt</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 change and repeat</a:t>
            </a:r>
          </a:p>
          <a:p>
            <a:pPr marL="857250" marR="0" lvl="1" indent="-457200" algn="l" defTabSz="914400" rtl="0" eaLnBrk="1" fontAlgn="auto" latinLnBrk="0" hangingPunct="1">
              <a:lnSpc>
                <a:spcPct val="90000"/>
              </a:lnSpc>
              <a:spcBef>
                <a:spcPts val="0"/>
              </a:spcBef>
              <a:spcAft>
                <a:spcPts val="1800"/>
              </a:spcAft>
              <a:buClr>
                <a:srgbClr val="4E7E74"/>
              </a:buClr>
              <a:buSzTx/>
              <a:buFont typeface="Wingdings" panose="05000000000000000000" pitchFamily="2" charset="2"/>
              <a:buChar char="v"/>
              <a:tabLst/>
              <a:defRPr/>
            </a:pPr>
            <a:r>
              <a:rPr kumimoji="0" lang="en-US" sz="3200" b="1" i="0" u="none" strike="noStrike" kern="1200" cap="none" spc="0" normalizeH="0" baseline="0" noProof="0" dirty="0" smtClean="0">
                <a:ln>
                  <a:noFill/>
                </a:ln>
                <a:solidFill>
                  <a:srgbClr val="4E7E74"/>
                </a:solidFill>
                <a:effectLst/>
                <a:uLnTx/>
                <a:uFillTx/>
                <a:latin typeface="Calibri Light" panose="020F0302020204030204" pitchFamily="34" charset="0"/>
                <a:ea typeface="+mn-ea"/>
                <a:cs typeface="Calibri Light" panose="020F0302020204030204" pitchFamily="34" charset="0"/>
              </a:rPr>
              <a:t>Abandon</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 start over</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2" descr="Image result for Make a new proces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883" y="2173183"/>
            <a:ext cx="3913488" cy="4312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1606820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418398" y="1812059"/>
            <a:ext cx="360045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4E7E74"/>
                </a:solidFill>
                <a:effectLst/>
                <a:uLnTx/>
                <a:uFillTx/>
                <a:latin typeface="Calibri" panose="020F0502020204030204" pitchFamily="34" charset="0"/>
                <a:ea typeface="+mj-ea"/>
                <a:cs typeface="Calibri" panose="020F0502020204030204" pitchFamily="34" charset="0"/>
              </a:rPr>
              <a:t>PDSA</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30" normalizeH="0" baseline="0" noProof="0" dirty="0" smtClean="0">
                <a:ln>
                  <a:noFill/>
                </a:ln>
                <a:solidFill>
                  <a:srgbClr val="4E7E74"/>
                </a:solidFill>
                <a:effectLst/>
                <a:uLnTx/>
                <a:uFillTx/>
                <a:latin typeface="Calibri" panose="020F0502020204030204" pitchFamily="34" charset="0"/>
                <a:ea typeface="+mj-ea"/>
                <a:cs typeface="Calibri" panose="020F0502020204030204" pitchFamily="34" charset="0"/>
              </a:rPr>
              <a:t>Example</a:t>
            </a:r>
            <a:endParaRPr kumimoji="0" lang="en-US" sz="4800" b="1" i="0" u="none" strike="noStrike" kern="1200" cap="none" spc="-30" normalizeH="0" baseline="0" noProof="0" dirty="0">
              <a:ln>
                <a:noFill/>
              </a:ln>
              <a:solidFill>
                <a:srgbClr val="4E7E74"/>
              </a:solidFill>
              <a:effectLst/>
              <a:uLnTx/>
              <a:uFillTx/>
              <a:latin typeface="Calibri" panose="020F0502020204030204" pitchFamily="34" charset="0"/>
              <a:ea typeface="+mj-ea"/>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2" name="Picture 1"/>
          <p:cNvPicPr>
            <a:picLocks noChangeAspect="1"/>
          </p:cNvPicPr>
          <p:nvPr/>
        </p:nvPicPr>
        <p:blipFill>
          <a:blip r:embed="rId4"/>
          <a:stretch>
            <a:fillRect/>
          </a:stretch>
        </p:blipFill>
        <p:spPr>
          <a:xfrm>
            <a:off x="3857625" y="362331"/>
            <a:ext cx="5591175" cy="6333254"/>
          </a:xfrm>
          <a:prstGeom prst="rect">
            <a:avLst/>
          </a:prstGeom>
        </p:spPr>
      </p:pic>
    </p:spTree>
    <p:extLst>
      <p:ext uri="{BB962C8B-B14F-4D97-AF65-F5344CB8AC3E}">
        <p14:creationId xmlns:p14="http://schemas.microsoft.com/office/powerpoint/2010/main" val="3171744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94290"/>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solidFill>
                  <a:srgbClr val="4E7E74"/>
                </a:solidFill>
                <a:latin typeface="Calibri Light" panose="020F0302020204030204"/>
              </a:rPr>
              <a:t>SUSTAIN</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7162800" cy="413294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8558"/>
              </a:buClr>
              <a:buFont typeface="Arial" panose="020B0604020202020204" pitchFamily="34" charset="0"/>
              <a:buNone/>
            </a:pPr>
            <a:r>
              <a:rPr lang="en-US" sz="3000" dirty="0" smtClean="0">
                <a:latin typeface="Calibri Light" panose="020F0302020204030204" pitchFamily="34" charset="0"/>
                <a:cs typeface="Calibri Light" panose="020F0302020204030204" pitchFamily="34" charset="0"/>
              </a:rPr>
              <a:t>Once you’ve adopted:</a:t>
            </a:r>
          </a:p>
          <a:p>
            <a:pPr lvl="1">
              <a:spcBef>
                <a:spcPts val="0"/>
              </a:spcBef>
              <a:spcAft>
                <a:spcPts val="1200"/>
              </a:spcAft>
              <a:buClr>
                <a:srgbClr val="4E7E74"/>
              </a:buClr>
              <a:buFont typeface="Wingdings" panose="05000000000000000000" pitchFamily="2" charset="2"/>
              <a:buChar char="Ø"/>
            </a:pPr>
            <a:r>
              <a:rPr lang="en-US" sz="2800" b="1" dirty="0" smtClean="0">
                <a:solidFill>
                  <a:srgbClr val="4E7E74"/>
                </a:solidFill>
                <a:latin typeface="Calibri Light" panose="020F0302020204030204" pitchFamily="34" charset="0"/>
                <a:cs typeface="Calibri Light" panose="020F0302020204030204" pitchFamily="34" charset="0"/>
              </a:rPr>
              <a:t>Monitor</a:t>
            </a:r>
            <a:r>
              <a:rPr lang="en-US" sz="2800" dirty="0" smtClean="0">
                <a:latin typeface="Calibri Light" panose="020F0302020204030204" pitchFamily="34" charset="0"/>
                <a:cs typeface="Calibri Light" panose="020F0302020204030204" pitchFamily="34" charset="0"/>
              </a:rPr>
              <a:t> – reports, dashboards, quarterly meetings</a:t>
            </a:r>
          </a:p>
          <a:p>
            <a:pPr lvl="1">
              <a:spcBef>
                <a:spcPts val="0"/>
              </a:spcBef>
              <a:spcAft>
                <a:spcPts val="1200"/>
              </a:spcAft>
              <a:buClr>
                <a:srgbClr val="4E7E74"/>
              </a:buClr>
              <a:buFont typeface="Wingdings" panose="05000000000000000000" pitchFamily="2" charset="2"/>
              <a:buChar char="Ø"/>
            </a:pPr>
            <a:r>
              <a:rPr lang="en-US" sz="2800" b="1" dirty="0" smtClean="0">
                <a:solidFill>
                  <a:srgbClr val="4E7E74"/>
                </a:solidFill>
                <a:latin typeface="Calibri Light" panose="020F0302020204030204" pitchFamily="34" charset="0"/>
                <a:cs typeface="Calibri Light" panose="020F0302020204030204" pitchFamily="34" charset="0"/>
              </a:rPr>
              <a:t>Maintain</a:t>
            </a:r>
            <a:r>
              <a:rPr lang="en-US" sz="2800" dirty="0" smtClean="0">
                <a:latin typeface="Calibri Light" panose="020F0302020204030204" pitchFamily="34" charset="0"/>
                <a:cs typeface="Calibri Light" panose="020F0302020204030204" pitchFamily="34" charset="0"/>
              </a:rPr>
              <a:t> – who is the owner, process for looking into measures when they fall below?</a:t>
            </a:r>
          </a:p>
          <a:p>
            <a:pPr lvl="1">
              <a:spcBef>
                <a:spcPts val="0"/>
              </a:spcBef>
              <a:spcAft>
                <a:spcPts val="1200"/>
              </a:spcAft>
              <a:buClr>
                <a:srgbClr val="4E7E74"/>
              </a:buClr>
              <a:buFont typeface="Wingdings" panose="05000000000000000000" pitchFamily="2" charset="2"/>
              <a:buChar char="Ø"/>
            </a:pPr>
            <a:r>
              <a:rPr lang="en-US" sz="2800" b="1" dirty="0" smtClean="0">
                <a:solidFill>
                  <a:srgbClr val="4E7E74"/>
                </a:solidFill>
                <a:latin typeface="Calibri Light" panose="020F0302020204030204" pitchFamily="34" charset="0"/>
                <a:cs typeface="Calibri Light" panose="020F0302020204030204" pitchFamily="34" charset="0"/>
              </a:rPr>
              <a:t>Check-In</a:t>
            </a:r>
            <a:r>
              <a:rPr lang="en-US" sz="2800" b="1" dirty="0" smtClean="0">
                <a:solidFill>
                  <a:srgbClr val="008558"/>
                </a:solidFill>
                <a:latin typeface="Calibri Light" panose="020F0302020204030204" pitchFamily="34" charset="0"/>
                <a:cs typeface="Calibri Light" panose="020F0302020204030204" pitchFamily="34" charset="0"/>
              </a:rPr>
              <a:t> </a:t>
            </a:r>
            <a:r>
              <a:rPr lang="en-US" sz="2800" dirty="0" smtClean="0">
                <a:latin typeface="Calibri Light" panose="020F0302020204030204" pitchFamily="34" charset="0"/>
                <a:cs typeface="Calibri Light" panose="020F0302020204030204" pitchFamily="34" charset="0"/>
              </a:rPr>
              <a:t>– conversations, connections, accountability, transparency, trust</a:t>
            </a:r>
          </a:p>
          <a:p>
            <a:pPr lvl="1">
              <a:spcBef>
                <a:spcPts val="0"/>
              </a:spcBef>
              <a:spcAft>
                <a:spcPts val="1200"/>
              </a:spcAft>
              <a:buClr>
                <a:srgbClr val="4E7E74"/>
              </a:buClr>
              <a:buFont typeface="Wingdings" panose="05000000000000000000" pitchFamily="2" charset="2"/>
              <a:buChar char="Ø"/>
            </a:pPr>
            <a:r>
              <a:rPr lang="en-US" sz="2800" b="1" dirty="0" smtClean="0">
                <a:solidFill>
                  <a:srgbClr val="4E7E74"/>
                </a:solidFill>
                <a:latin typeface="Calibri Light" panose="020F0302020204030204" pitchFamily="34" charset="0"/>
                <a:cs typeface="Calibri Light" panose="020F0302020204030204" pitchFamily="34" charset="0"/>
              </a:rPr>
              <a:t>Develop a playbook </a:t>
            </a:r>
            <a:r>
              <a:rPr lang="en-US" sz="2800" dirty="0" smtClean="0">
                <a:latin typeface="Calibri Light" panose="020F0302020204030204" pitchFamily="34" charset="0"/>
                <a:cs typeface="Calibri Light" panose="020F0302020204030204" pitchFamily="34" charset="0"/>
              </a:rPr>
              <a:t>– a recipe to perform the new process, training tool</a:t>
            </a:r>
            <a:endParaRPr lang="en-US" sz="2800" dirty="0">
              <a:latin typeface="Calibri Light" panose="020F0302020204030204" pitchFamily="34" charset="0"/>
              <a:cs typeface="Calibri Light" panose="020F0302020204030204" pitchFamily="34" charset="0"/>
            </a:endParaRPr>
          </a:p>
        </p:txBody>
      </p:sp>
      <p:pic>
        <p:nvPicPr>
          <p:cNvPr id="6" name="Picture 2" descr="Image result for monitor progress stick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3114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24710728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r>
              <a:rPr lang="en-US" sz="4800" spc="-30" dirty="0" smtClean="0">
                <a:solidFill>
                  <a:srgbClr val="4E7E74"/>
                </a:solidFill>
                <a:latin typeface="Calibri Light" panose="020F0302020204030204" pitchFamily="34" charset="0"/>
                <a:cs typeface="Calibri Light" panose="020F0302020204030204" pitchFamily="34" charset="0"/>
              </a:rPr>
              <a:t>Questions?</a:t>
            </a:r>
            <a:endParaRPr lang="en-US" sz="3200"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425660"/>
            <a:ext cx="2306705" cy="1123388"/>
          </a:xfrm>
          <a:prstGeom prst="rect">
            <a:avLst/>
          </a:prstGeom>
        </p:spPr>
      </p:pic>
    </p:spTree>
    <p:extLst>
      <p:ext uri="{BB962C8B-B14F-4D97-AF65-F5344CB8AC3E}">
        <p14:creationId xmlns:p14="http://schemas.microsoft.com/office/powerpoint/2010/main" val="24228492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924362" y="2970564"/>
            <a:ext cx="3518971" cy="3518971"/>
          </a:xfrm>
          <a:prstGeom prst="rect">
            <a:avLst/>
          </a:prstGeom>
        </p:spPr>
      </p:pic>
      <p:sp>
        <p:nvSpPr>
          <p:cNvPr id="2" name="Title 1"/>
          <p:cNvSpPr txBox="1">
            <a:spLocks/>
          </p:cNvSpPr>
          <p:nvPr/>
        </p:nvSpPr>
        <p:spPr>
          <a:xfrm>
            <a:off x="0" y="1549048"/>
            <a:ext cx="12192000" cy="762352"/>
          </a:xfrm>
          <a:prstGeom prst="rect">
            <a:avLst/>
          </a:prstGeom>
        </p:spPr>
        <p:txBody>
          <a:bodyPr anchor="ct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lang="en-US" dirty="0">
                <a:solidFill>
                  <a:srgbClr val="4E7E74"/>
                </a:solidFill>
                <a:latin typeface="Calibri Light" panose="020F0302020204030204"/>
              </a:rPr>
              <a:t>Action Period 4</a:t>
            </a:r>
            <a:r>
              <a:rPr lang="en-US" dirty="0" smtClean="0">
                <a:solidFill>
                  <a:srgbClr val="4E7E74"/>
                </a:solidFill>
                <a:latin typeface="Calibri Light" panose="020F0302020204030204"/>
              </a:rPr>
              <a:t> Deliverables</a:t>
            </a:r>
            <a:endParaRPr kumimoji="0" lang="en-US" sz="4400" b="1" i="0" u="none" strike="noStrike" kern="1200" cap="none" spc="0" normalizeH="0" baseline="0" noProof="0" dirty="0">
              <a:ln>
                <a:noFill/>
              </a:ln>
              <a:solidFill>
                <a:srgbClr val="4E7E74"/>
              </a:solidFill>
              <a:effectLst/>
              <a:uLnTx/>
              <a:uFillTx/>
              <a:latin typeface="Calibri Light" panose="020F0302020204030204"/>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560320" y="2374729"/>
            <a:ext cx="6509723" cy="41476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Conduct your weekly team meetings</a:t>
            </a:r>
          </a:p>
          <a:p>
            <a:pPr>
              <a:spcBef>
                <a:spcPts val="0"/>
              </a:spcBef>
              <a:spcAft>
                <a:spcPts val="18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Coaches attend weekly coaching calls</a:t>
            </a:r>
          </a:p>
          <a:p>
            <a:pPr>
              <a:spcBef>
                <a:spcPts val="0"/>
              </a:spcBef>
              <a:spcAft>
                <a:spcPts val="1800"/>
              </a:spcAft>
              <a:buClr>
                <a:srgbClr val="4E7E74"/>
              </a:buClr>
              <a:buFont typeface="Wingdings" panose="05000000000000000000" pitchFamily="2" charset="2"/>
              <a:buChar char="Ø"/>
            </a:pPr>
            <a:r>
              <a:rPr lang="en-US" dirty="0" smtClean="0">
                <a:latin typeface="Calibri Light" panose="020F0302020204030204" pitchFamily="34" charset="0"/>
                <a:cs typeface="Calibri Light" panose="020F0302020204030204" pitchFamily="34" charset="0"/>
              </a:rPr>
              <a:t>Complete </a:t>
            </a:r>
            <a:r>
              <a:rPr lang="en-US" dirty="0">
                <a:latin typeface="Calibri Light" panose="020F0302020204030204" pitchFamily="34" charset="0"/>
                <a:cs typeface="Calibri Light" panose="020F0302020204030204" pitchFamily="34" charset="0"/>
              </a:rPr>
              <a:t>Step 5</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in the Quality Improvement </a:t>
            </a:r>
            <a:r>
              <a:rPr lang="en-US" dirty="0" smtClean="0">
                <a:latin typeface="Calibri Light" panose="020F0302020204030204" pitchFamily="34" charset="0"/>
                <a:cs typeface="Calibri Light" panose="020F0302020204030204" pitchFamily="34" charset="0"/>
              </a:rPr>
              <a:t>Workbook</a:t>
            </a:r>
          </a:p>
          <a:p>
            <a:pPr>
              <a:spcBef>
                <a:spcPts val="0"/>
              </a:spcBef>
              <a:spcAft>
                <a:spcPts val="1800"/>
              </a:spcAft>
              <a:buClr>
                <a:srgbClr val="4E7E74"/>
              </a:buCl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Complete Step </a:t>
            </a:r>
            <a:r>
              <a:rPr lang="en-US" dirty="0" smtClean="0">
                <a:latin typeface="Calibri Light" panose="020F0302020204030204" pitchFamily="34" charset="0"/>
                <a:cs typeface="Calibri Light" panose="020F0302020204030204" pitchFamily="34" charset="0"/>
              </a:rPr>
              <a:t>6 </a:t>
            </a:r>
            <a:r>
              <a:rPr lang="en-US" dirty="0">
                <a:latin typeface="Calibri Light" panose="020F0302020204030204" pitchFamily="34" charset="0"/>
                <a:cs typeface="Calibri Light" panose="020F0302020204030204" pitchFamily="34" charset="0"/>
              </a:rPr>
              <a:t>in the Quality Improvement Workbook</a:t>
            </a:r>
          </a:p>
          <a:p>
            <a:pPr>
              <a:spcBef>
                <a:spcPts val="0"/>
              </a:spcBef>
              <a:spcAft>
                <a:spcPts val="1800"/>
              </a:spcAft>
              <a:buClr>
                <a:srgbClr val="4E7E74"/>
              </a:buClr>
              <a:buFont typeface="Wingdings" panose="05000000000000000000" pitchFamily="2" charset="2"/>
              <a:buChar char="Ø"/>
            </a:pPr>
            <a:endParaRPr lang="en-US" dirty="0">
              <a:latin typeface="Calibri Light" panose="020F0302020204030204" pitchFamily="34" charset="0"/>
              <a:cs typeface="Calibri Light" panose="020F0302020204030204" pitchFamily="34" charset="0"/>
            </a:endParaRPr>
          </a:p>
          <a:p>
            <a:pPr marL="0" indent="0">
              <a:spcBef>
                <a:spcPts val="0"/>
              </a:spcBef>
              <a:spcAft>
                <a:spcPts val="1800"/>
              </a:spcAft>
              <a:buClr>
                <a:srgbClr val="008558"/>
              </a:buClr>
              <a:buNone/>
            </a:pPr>
            <a:endParaRPr lang="en-US" dirty="0">
              <a:latin typeface="Calibri Light" panose="020F0302020204030204" pitchFamily="34" charset="0"/>
              <a:cs typeface="Calibri Light" panose="020F0302020204030204" pitchFamily="34" charset="0"/>
            </a:endParaRPr>
          </a:p>
          <a:p>
            <a:pPr marL="0" indent="0">
              <a:spcBef>
                <a:spcPts val="0"/>
              </a:spcBef>
              <a:spcAft>
                <a:spcPts val="1800"/>
              </a:spcAft>
              <a:buClr>
                <a:srgbClr val="008558"/>
              </a:buClr>
              <a:buNone/>
            </a:pPr>
            <a:endParaRPr lang="en-US" dirty="0">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9" name="TextBox 8"/>
          <p:cNvSpPr txBox="1"/>
          <p:nvPr/>
        </p:nvSpPr>
        <p:spPr>
          <a:xfrm>
            <a:off x="7070044" y="2374729"/>
            <a:ext cx="52276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E7E74"/>
                </a:solidFill>
                <a:effectLst/>
                <a:uLnTx/>
                <a:uFillTx/>
                <a:latin typeface="Century Gothic" panose="020F0302020204030204"/>
                <a:ea typeface="+mn-ea"/>
                <a:cs typeface="+mn-cs"/>
              </a:rPr>
              <a:t>Access the Google Drive to upload deliverables: </a:t>
            </a:r>
            <a:endParaRPr kumimoji="0" lang="en-US" sz="2400" b="1" i="0" u="none" strike="noStrike" kern="1200" cap="none" spc="0" normalizeH="0" baseline="0" noProof="0" dirty="0">
              <a:ln>
                <a:noFill/>
              </a:ln>
              <a:solidFill>
                <a:srgbClr val="4E7E74"/>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7114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rPr>
              <a:t>National Training and Technical Assistance </a:t>
            </a:r>
            <a:r>
              <a:rPr kumimoji="0" lang="en-US" sz="3600" b="1" i="0" u="none" strike="noStrike" kern="1200" cap="none" spc="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Partners (NTTAP)</a:t>
            </a:r>
            <a:endParaRPr kumimoji="0" lang="en-US" sz="32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Tree>
    <p:extLst>
      <p:ext uri="{BB962C8B-B14F-4D97-AF65-F5344CB8AC3E}">
        <p14:creationId xmlns:p14="http://schemas.microsoft.com/office/powerpoint/2010/main" val="4595117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992"/>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Next Steps</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60321" y="2634192"/>
            <a:ext cx="10636766" cy="3780896"/>
          </a:xfrm>
        </p:spPr>
        <p:txBody>
          <a:bodyPr/>
          <a:lstStyle/>
          <a:p>
            <a:pPr>
              <a:buClr>
                <a:srgbClr val="4E7E74"/>
              </a:buClr>
            </a:pPr>
            <a:r>
              <a:rPr lang="en-US" b="1" dirty="0" smtClean="0">
                <a:latin typeface="Calibri Light" panose="020F0302020204030204" pitchFamily="34" charset="0"/>
                <a:cs typeface="Calibri Light" panose="020F0302020204030204" pitchFamily="34" charset="0"/>
              </a:rPr>
              <a:t>Coach Calls</a:t>
            </a:r>
          </a:p>
          <a:p>
            <a:pPr lvl="1">
              <a:lnSpc>
                <a:spcPct val="100000"/>
              </a:lnSpc>
              <a:spcBef>
                <a:spcPts val="0"/>
              </a:spcBef>
              <a:spcAft>
                <a:spcPts val="200"/>
              </a:spcAft>
              <a:buClr>
                <a:srgbClr val="4E7E74"/>
              </a:buClr>
            </a:pPr>
            <a:r>
              <a:rPr lang="en-US" dirty="0" smtClean="0">
                <a:latin typeface="Calibri Light" panose="020F0302020204030204" pitchFamily="34" charset="0"/>
                <a:cs typeface="Calibri Light" panose="020F0302020204030204" pitchFamily="34" charset="0"/>
              </a:rPr>
              <a:t>Wednesday February 19</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1:00pm Eastern / 10:00am Pacific</a:t>
            </a:r>
          </a:p>
          <a:p>
            <a:pPr lvl="1">
              <a:lnSpc>
                <a:spcPct val="100000"/>
              </a:lnSpc>
              <a:spcBef>
                <a:spcPts val="0"/>
              </a:spcBef>
              <a:spcAft>
                <a:spcPts val="200"/>
              </a:spcAft>
              <a:buClr>
                <a:srgbClr val="4E7E74"/>
              </a:buClr>
            </a:pPr>
            <a:r>
              <a:rPr lang="en-US" dirty="0">
                <a:latin typeface="Calibri Light" panose="020F0302020204030204" pitchFamily="34" charset="0"/>
                <a:cs typeface="Calibri Light" panose="020F0302020204030204" pitchFamily="34" charset="0"/>
              </a:rPr>
              <a:t>Wednesday </a:t>
            </a:r>
            <a:r>
              <a:rPr lang="en-US" dirty="0" smtClean="0">
                <a:latin typeface="Calibri Light" panose="020F0302020204030204" pitchFamily="34" charset="0"/>
                <a:cs typeface="Calibri Light" panose="020F0302020204030204" pitchFamily="34" charset="0"/>
              </a:rPr>
              <a:t>February 26</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a:t>
            </a:r>
            <a:r>
              <a:rPr lang="en-US" dirty="0">
                <a:latin typeface="Calibri Light" panose="020F0302020204030204" pitchFamily="34" charset="0"/>
                <a:cs typeface="Calibri Light" panose="020F0302020204030204" pitchFamily="34" charset="0"/>
              </a:rPr>
              <a:t>Eastern / 10:00am Pacific</a:t>
            </a:r>
          </a:p>
          <a:p>
            <a:pPr lvl="1">
              <a:lnSpc>
                <a:spcPct val="100000"/>
              </a:lnSpc>
              <a:spcBef>
                <a:spcPts val="0"/>
              </a:spcBef>
              <a:spcAft>
                <a:spcPts val="200"/>
              </a:spcAft>
              <a:buClr>
                <a:srgbClr val="4E7E74"/>
              </a:buClr>
            </a:pPr>
            <a:r>
              <a:rPr lang="en-US" dirty="0">
                <a:latin typeface="Calibri Light" panose="020F0302020204030204" pitchFamily="34" charset="0"/>
                <a:cs typeface="Calibri Light" panose="020F0302020204030204" pitchFamily="34" charset="0"/>
              </a:rPr>
              <a:t>Wednesday </a:t>
            </a:r>
            <a:r>
              <a:rPr lang="en-US" dirty="0" smtClean="0">
                <a:latin typeface="Calibri Light" panose="020F0302020204030204" pitchFamily="34" charset="0"/>
                <a:cs typeface="Calibri Light" panose="020F0302020204030204" pitchFamily="34" charset="0"/>
              </a:rPr>
              <a:t>March 5</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1:00pm Eastern / 10:00am </a:t>
            </a:r>
            <a:r>
              <a:rPr lang="en-US" dirty="0" smtClean="0">
                <a:latin typeface="Calibri Light" panose="020F0302020204030204" pitchFamily="34" charset="0"/>
                <a:cs typeface="Calibri Light" panose="020F0302020204030204" pitchFamily="34" charset="0"/>
              </a:rPr>
              <a:t>Pacific</a:t>
            </a:r>
          </a:p>
          <a:p>
            <a:pPr>
              <a:buClr>
                <a:srgbClr val="4E7E74"/>
              </a:buClr>
            </a:pPr>
            <a:r>
              <a:rPr lang="en-US" b="1" dirty="0" smtClean="0">
                <a:latin typeface="Calibri Light" panose="020F0302020204030204" pitchFamily="34" charset="0"/>
                <a:cs typeface="Calibri Light" panose="020F0302020204030204" pitchFamily="34" charset="0"/>
              </a:rPr>
              <a:t>Session 5</a:t>
            </a:r>
            <a:r>
              <a:rPr lang="en-US" dirty="0" smtClean="0">
                <a:latin typeface="Calibri Light" panose="020F0302020204030204" pitchFamily="34" charset="0"/>
                <a:cs typeface="Calibri Light" panose="020F0302020204030204" pitchFamily="34" charset="0"/>
              </a:rPr>
              <a:t>: Wednesday March 12</a:t>
            </a:r>
            <a:r>
              <a:rPr lang="en-US" baseline="30000" dirty="0" smtClean="0">
                <a:latin typeface="Calibri Light" panose="020F0302020204030204" pitchFamily="34" charset="0"/>
                <a:cs typeface="Calibri Light" panose="020F0302020204030204" pitchFamily="34" charset="0"/>
              </a:rPr>
              <a:t>th</a:t>
            </a:r>
            <a:r>
              <a:rPr lang="en-US" dirty="0" smtClean="0">
                <a:latin typeface="Calibri Light" panose="020F0302020204030204" pitchFamily="34" charset="0"/>
                <a:cs typeface="Calibri Light" panose="020F0302020204030204" pitchFamily="34" charset="0"/>
              </a:rPr>
              <a:t> 1:00pm Eastern / 10:00am Pacific</a:t>
            </a:r>
          </a:p>
          <a:p>
            <a:pPr marL="0" indent="0">
              <a:buClr>
                <a:srgbClr val="4E7E74"/>
              </a:buClr>
              <a:buNone/>
            </a:pPr>
            <a:endParaRPr lang="en-US" dirty="0" smtClean="0">
              <a:latin typeface="Calibri Light" panose="020F0302020204030204" pitchFamily="34" charset="0"/>
              <a:cs typeface="Calibri Light" panose="020F0302020204030204" pitchFamily="34" charset="0"/>
            </a:endParaRPr>
          </a:p>
          <a:p>
            <a:pPr>
              <a:buClr>
                <a:srgbClr val="4E7E74"/>
              </a:buClr>
            </a:pPr>
            <a:r>
              <a:rPr lang="en-US" b="1" dirty="0" smtClean="0">
                <a:solidFill>
                  <a:srgbClr val="4E7E74"/>
                </a:solidFill>
                <a:latin typeface="Calibri Light" panose="020F0302020204030204" pitchFamily="34" charset="0"/>
                <a:cs typeface="Calibri Light" panose="020F0302020204030204" pitchFamily="34" charset="0"/>
              </a:rPr>
              <a:t>Register for the </a:t>
            </a:r>
            <a:r>
              <a:rPr lang="en-US" b="1" dirty="0" smtClean="0">
                <a:solidFill>
                  <a:srgbClr val="4E7E74"/>
                </a:solidFill>
                <a:latin typeface="Calibri Light" panose="020F0302020204030204" pitchFamily="34" charset="0"/>
                <a:cs typeface="Calibri Light" panose="020F0302020204030204" pitchFamily="34" charset="0"/>
                <a:hlinkClick r:id="rId3"/>
              </a:rPr>
              <a:t>Weitzman Education Platform</a:t>
            </a:r>
            <a:r>
              <a:rPr lang="en-US" b="1" dirty="0" smtClean="0">
                <a:solidFill>
                  <a:srgbClr val="4E7E74"/>
                </a:solidFill>
                <a:latin typeface="Calibri Light" panose="020F0302020204030204" pitchFamily="34" charset="0"/>
                <a:cs typeface="Calibri Light" panose="020F0302020204030204" pitchFamily="34" charset="0"/>
              </a:rPr>
              <a:t> to                                          receive CME, resources, and more!</a:t>
            </a:r>
            <a:endParaRPr lang="en-US" b="1"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pic>
        <p:nvPicPr>
          <p:cNvPr id="8" name="Picture 7"/>
          <p:cNvPicPr>
            <a:picLocks noChangeAspect="1"/>
          </p:cNvPicPr>
          <p:nvPr/>
        </p:nvPicPr>
        <p:blipFill>
          <a:blip r:embed="rId5"/>
          <a:stretch>
            <a:fillRect/>
          </a:stretch>
        </p:blipFill>
        <p:spPr>
          <a:xfrm>
            <a:off x="7955280" y="5096485"/>
            <a:ext cx="1614268" cy="1559080"/>
          </a:xfrm>
          <a:prstGeom prst="rect">
            <a:avLst/>
          </a:prstGeom>
        </p:spPr>
      </p:pic>
    </p:spTree>
    <p:extLst>
      <p:ext uri="{BB962C8B-B14F-4D97-AF65-F5344CB8AC3E}">
        <p14:creationId xmlns:p14="http://schemas.microsoft.com/office/powerpoint/2010/main" val="18122529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4677">
            <a:off x="7368360" y="1483020"/>
            <a:ext cx="3382847" cy="48326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10" name="TextBox 9"/>
          <p:cNvSpPr txBox="1"/>
          <p:nvPr/>
        </p:nvSpPr>
        <p:spPr>
          <a:xfrm>
            <a:off x="1150255" y="1968863"/>
            <a:ext cx="5308022" cy="2308324"/>
          </a:xfrm>
          <a:prstGeom prst="rect">
            <a:avLst/>
          </a:prstGeom>
          <a:noFill/>
        </p:spPr>
        <p:txBody>
          <a:bodyPr wrap="square" rtlCol="0">
            <a:spAutoFit/>
          </a:bodyPr>
          <a:lstStyle/>
          <a:p>
            <a:r>
              <a:rPr lang="en-US" sz="3600" dirty="0" smtClean="0"/>
              <a:t>Download our new book, </a:t>
            </a:r>
            <a:r>
              <a:rPr lang="en-US" sz="3600" i="1" dirty="0" smtClean="0"/>
              <a:t>Team-Based Primary Care in   Health Centers</a:t>
            </a:r>
            <a:r>
              <a:rPr lang="en-US" sz="3600" dirty="0" smtClean="0"/>
              <a:t>! </a:t>
            </a:r>
            <a:endParaRPr lang="en-US" sz="3600" dirty="0"/>
          </a:p>
        </p:txBody>
      </p:sp>
      <p:sp>
        <p:nvSpPr>
          <p:cNvPr id="11" name="Rectangle 10"/>
          <p:cNvSpPr/>
          <p:nvPr/>
        </p:nvSpPr>
        <p:spPr>
          <a:xfrm>
            <a:off x="1150255" y="4573518"/>
            <a:ext cx="6070318" cy="1200329"/>
          </a:xfrm>
          <a:prstGeom prst="rect">
            <a:avLst/>
          </a:prstGeom>
        </p:spPr>
        <p:txBody>
          <a:bodyPr wrap="square">
            <a:spAutoFit/>
          </a:bodyPr>
          <a:lstStyle/>
          <a:p>
            <a:r>
              <a:rPr lang="en-US" sz="2400" dirty="0" smtClean="0">
                <a:hlinkClick r:id="rId5"/>
              </a:rPr>
              <a:t>https://www.weitzmaninstitute.org/wp-content/uploads/2024/09/Team-BasedPrimaryCareinHealthCenters.pdf</a:t>
            </a:r>
            <a:r>
              <a:rPr lang="en-US" sz="2400" dirty="0" smtClean="0"/>
              <a:t> </a:t>
            </a:r>
            <a:endParaRPr lang="en-US" sz="2400" dirty="0"/>
          </a:p>
        </p:txBody>
      </p:sp>
    </p:spTree>
    <p:extLst>
      <p:ext uri="{BB962C8B-B14F-4D97-AF65-F5344CB8AC3E}">
        <p14:creationId xmlns:p14="http://schemas.microsoft.com/office/powerpoint/2010/main" val="1379160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205588"/>
            <a:ext cx="12192000" cy="72442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30" dirty="0" smtClean="0">
                <a:solidFill>
                  <a:srgbClr val="4E7E74"/>
                </a:solidFill>
                <a:latin typeface="Calibri Light" panose="020F0302020204030204" pitchFamily="34" charset="0"/>
                <a:cs typeface="Calibri Light" panose="020F0302020204030204" pitchFamily="34" charset="0"/>
              </a:rPr>
              <a:t>Explore more resources!</a:t>
            </a:r>
            <a:endParaRPr lang="en-US" sz="4800" b="1" spc="-30" dirty="0">
              <a:solidFill>
                <a:srgbClr val="4E7E74"/>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4"/>
          <a:stretch>
            <a:fillRect/>
          </a:stretch>
        </p:blipFill>
        <p:spPr>
          <a:xfrm>
            <a:off x="531033" y="2993714"/>
            <a:ext cx="2643530" cy="29697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6" name="Title 2">
            <a:extLst>
              <a:ext uri="{FF2B5EF4-FFF2-40B4-BE49-F238E27FC236}">
                <a16:creationId xmlns:a16="http://schemas.microsoft.com/office/drawing/2014/main" id="{27779A16-415A-9145-B181-90C7EE2C2DF1}"/>
              </a:ext>
            </a:extLst>
          </p:cNvPr>
          <p:cNvSpPr txBox="1">
            <a:spLocks/>
          </p:cNvSpPr>
          <p:nvPr/>
        </p:nvSpPr>
        <p:spPr>
          <a:xfrm>
            <a:off x="531033" y="2155371"/>
            <a:ext cx="6366512"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t>National Learning Library: </a:t>
            </a:r>
            <a:b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cs typeface="Calibri Light" panose="020F03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Light" panose="020F0302020204030204" pitchFamily="34" charset="0"/>
                <a:cs typeface="Calibri Light" panose="020F03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Light" panose="020F0302020204030204" pitchFamily="34" charset="0"/>
              <a:cs typeface="Calibri Light" panose="020F0302020204030204" pitchFamily="34" charset="0"/>
            </a:endParaRPr>
          </a:p>
        </p:txBody>
      </p:sp>
      <p:sp>
        <p:nvSpPr>
          <p:cNvPr id="7" name="Rectangle 6"/>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p:txBody>
      </p:sp>
      <p:cxnSp>
        <p:nvCxnSpPr>
          <p:cNvPr id="8" name="Straight Connector 7"/>
          <p:cNvCxnSpPr/>
          <p:nvPr/>
        </p:nvCxnSpPr>
        <p:spPr>
          <a:xfrm>
            <a:off x="6897546" y="1945342"/>
            <a:ext cx="0" cy="4483167"/>
          </a:xfrm>
          <a:prstGeom prst="line">
            <a:avLst/>
          </a:prstGeom>
          <a:ln>
            <a:solidFill>
              <a:srgbClr val="4E7E74"/>
            </a:solidFill>
          </a:ln>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7713509" y="6072283"/>
            <a:ext cx="3935309" cy="400110"/>
          </a:xfrm>
          <a:prstGeom prst="rect">
            <a:avLst/>
          </a:prstGeom>
        </p:spPr>
        <p:txBody>
          <a:bodyPr wrap="none">
            <a:spAutoFit/>
          </a:bodyPr>
          <a:lstStyle/>
          <a:p>
            <a:pPr lvl="0" algn="ctr">
              <a:defRPr/>
            </a:pPr>
            <a:r>
              <a:rPr lang="en-US" sz="2000" dirty="0">
                <a:solidFill>
                  <a:prstClr val="black"/>
                </a:solidFill>
                <a:latin typeface="Calibri Light" panose="020F0302020204030204" pitchFamily="34" charset="0"/>
                <a:cs typeface="Calibri Light" panose="020F0302020204030204" pitchFamily="34" charset="0"/>
                <a:hlinkClick r:id="rId7"/>
              </a:rPr>
              <a:t>https://www.healthcenterinfo.org</a:t>
            </a:r>
            <a:r>
              <a:rPr lang="en-US" sz="2000" dirty="0" smtClean="0">
                <a:solidFill>
                  <a:prstClr val="black"/>
                </a:solidFill>
                <a:latin typeface="Calibri Light" panose="020F0302020204030204" pitchFamily="34" charset="0"/>
                <a:cs typeface="Calibri Light" panose="020F0302020204030204" pitchFamily="34" charset="0"/>
                <a:hlinkClick r:id="rId7"/>
              </a:rPr>
              <a:t>/</a:t>
            </a:r>
            <a:r>
              <a:rPr lang="en-US" sz="2000" dirty="0" smtClean="0">
                <a:solidFill>
                  <a:prstClr val="black"/>
                </a:solidFill>
                <a:latin typeface="Calibri Light" panose="020F0302020204030204" pitchFamily="34" charset="0"/>
                <a:cs typeface="Calibri Light" panose="020F0302020204030204" pitchFamily="34" charset="0"/>
              </a:rPr>
              <a:t>   </a:t>
            </a:r>
            <a:endParaRPr lang="en-US" sz="2000" dirty="0">
              <a:solidFill>
                <a:prstClr val="black"/>
              </a:solidFill>
              <a:latin typeface="Calibri Light" panose="020F0302020204030204" pitchFamily="34" charset="0"/>
              <a:cs typeface="Calibri Light" panose="020F0302020204030204" pitchFamily="34" charset="0"/>
            </a:endParaRPr>
          </a:p>
        </p:txBody>
      </p:sp>
      <p:sp>
        <p:nvSpPr>
          <p:cNvPr id="10"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nSpc>
                <a:spcPct val="90000"/>
              </a:lnSpc>
              <a:defRPr/>
            </a:pPr>
            <a:r>
              <a:rPr lang="en-US" sz="3000" b="1" spc="-30" dirty="0">
                <a:solidFill>
                  <a:srgbClr val="4E7E74"/>
                </a:solidFill>
                <a:latin typeface="Calibri Light" panose="020F0302020204030204" pitchFamily="34" charset="0"/>
                <a:cs typeface="Calibri Light" panose="020F0302020204030204" pitchFamily="34" charset="0"/>
              </a:rPr>
              <a:t>Health Center </a:t>
            </a:r>
            <a:endParaRPr lang="en-US" sz="3000" b="1" spc="-30" dirty="0" smtClean="0">
              <a:solidFill>
                <a:srgbClr val="4E7E74"/>
              </a:solidFill>
              <a:latin typeface="Calibri Light" panose="020F0302020204030204" pitchFamily="34" charset="0"/>
              <a:cs typeface="Calibri Light" panose="020F0302020204030204" pitchFamily="34" charset="0"/>
            </a:endParaRPr>
          </a:p>
          <a:p>
            <a:pPr lvl="0">
              <a:lnSpc>
                <a:spcPct val="90000"/>
              </a:lnSpc>
              <a:defRPr/>
            </a:pPr>
            <a:r>
              <a:rPr lang="en-US" sz="3000" b="1" spc="-30" dirty="0" smtClean="0">
                <a:solidFill>
                  <a:srgbClr val="4E7E74"/>
                </a:solidFill>
                <a:latin typeface="Calibri Light" panose="020F0302020204030204" pitchFamily="34" charset="0"/>
                <a:cs typeface="Calibri Light" panose="020F0302020204030204" pitchFamily="34" charset="0"/>
              </a:rPr>
              <a:t>Resource </a:t>
            </a:r>
            <a:r>
              <a:rPr lang="en-US" sz="3000" b="1" spc="-30" dirty="0">
                <a:solidFill>
                  <a:srgbClr val="4E7E74"/>
                </a:solidFill>
                <a:latin typeface="Calibri Light" panose="020F0302020204030204" pitchFamily="34" charset="0"/>
                <a:cs typeface="Calibri Light" panose="020F0302020204030204" pitchFamily="34" charset="0"/>
              </a:rPr>
              <a:t>Clearinghouse</a:t>
            </a:r>
            <a:endParaRPr kumimoji="0" lang="en-US" sz="3000" b="1" i="0" u="none" strike="noStrike" kern="1200" cap="none" spc="-30" normalizeH="0" baseline="0" noProof="0" dirty="0">
              <a:ln>
                <a:noFill/>
              </a:ln>
              <a:solidFill>
                <a:srgbClr val="4E7E74"/>
              </a:solidFill>
              <a:effectLst/>
              <a:uLnTx/>
              <a:uFillTx/>
              <a:latin typeface="Calibri Light" panose="020F0302020204030204" pitchFamily="34" charset="0"/>
              <a:cs typeface="Calibri Light" panose="020F0302020204030204" pitchFamily="34" charset="0"/>
            </a:endParaRPr>
          </a:p>
        </p:txBody>
      </p:sp>
      <p:pic>
        <p:nvPicPr>
          <p:cNvPr id="11" name="Picture 10"/>
          <p:cNvPicPr>
            <a:picLocks noChangeAspect="1"/>
          </p:cNvPicPr>
          <p:nvPr/>
        </p:nvPicPr>
        <p:blipFill>
          <a:blip r:embed="rId8"/>
          <a:stretch>
            <a:fillRect/>
          </a:stretch>
        </p:blipFill>
        <p:spPr>
          <a:xfrm>
            <a:off x="7550684" y="4204420"/>
            <a:ext cx="4131325" cy="1867863"/>
          </a:xfrm>
          <a:prstGeom prst="rect">
            <a:avLst/>
          </a:prstGeom>
        </p:spPr>
      </p:pic>
      <p:pic>
        <p:nvPicPr>
          <p:cNvPr id="12" name="Picture 11"/>
          <p:cNvPicPr>
            <a:picLocks noChangeAspect="1"/>
          </p:cNvPicPr>
          <p:nvPr/>
        </p:nvPicPr>
        <p:blipFill>
          <a:blip r:embed="rId9"/>
          <a:stretch>
            <a:fillRect/>
          </a:stretch>
        </p:blipFill>
        <p:spPr>
          <a:xfrm>
            <a:off x="7550685" y="3260434"/>
            <a:ext cx="4131324" cy="943986"/>
          </a:xfrm>
          <a:prstGeom prst="rect">
            <a:avLst/>
          </a:prstGeom>
          <a:ln>
            <a:noFill/>
          </a:ln>
        </p:spPr>
      </p:pic>
    </p:spTree>
    <p:extLst>
      <p:ext uri="{BB962C8B-B14F-4D97-AF65-F5344CB8AC3E}">
        <p14:creationId xmlns:p14="http://schemas.microsoft.com/office/powerpoint/2010/main" val="15692101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sp>
        <p:nvSpPr>
          <p:cNvPr id="3" name="Title 2">
            <a:extLst>
              <a:ext uri="{FF2B5EF4-FFF2-40B4-BE49-F238E27FC236}">
                <a16:creationId xmlns:a16="http://schemas.microsoft.com/office/drawing/2014/main" id="{27779A16-415A-9145-B181-90C7EE2C2DF1}"/>
              </a:ext>
            </a:extLst>
          </p:cNvPr>
          <p:cNvSpPr txBox="1">
            <a:spLocks/>
          </p:cNvSpPr>
          <p:nvPr/>
        </p:nvSpPr>
        <p:spPr>
          <a:xfrm>
            <a:off x="0" y="1893702"/>
            <a:ext cx="12192000" cy="72442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4E7E74"/>
                </a:solidFill>
                <a:effectLst/>
                <a:uLnTx/>
                <a:uFillTx/>
                <a:latin typeface="Calibri Light" panose="020F0302020204030204" pitchFamily="34" charset="0"/>
                <a:ea typeface="+mj-ea"/>
                <a:cs typeface="Calibri Light" panose="020F0302020204030204" pitchFamily="34" charset="0"/>
              </a:rPr>
              <a:t>Contact Us! </a:t>
            </a:r>
            <a:endParaRPr kumimoji="0" lang="en-US" sz="4400" b="1" i="0" u="none" strike="noStrike" kern="1200" cap="none" spc="-30" normalizeH="0" baseline="0" noProof="0" dirty="0">
              <a:ln>
                <a:noFill/>
              </a:ln>
              <a:solidFill>
                <a:srgbClr val="4E7E74"/>
              </a:solidFill>
              <a:effectLst/>
              <a:uLnTx/>
              <a:uFillTx/>
              <a:latin typeface="Calibri Light" panose="020F0302020204030204" pitchFamily="34" charset="0"/>
              <a:ea typeface="+mj-ea"/>
              <a:cs typeface="Calibri Light" panose="020F0302020204030204" pitchFamily="34" charset="0"/>
            </a:endParaRPr>
          </a:p>
        </p:txBody>
      </p:sp>
      <p:sp>
        <p:nvSpPr>
          <p:cNvPr id="5" name="TextBox 4"/>
          <p:cNvSpPr txBox="1"/>
          <p:nvPr/>
        </p:nvSpPr>
        <p:spPr>
          <a:xfrm>
            <a:off x="560320" y="2618131"/>
            <a:ext cx="3241342"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Director/Co-PI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4"/>
              </a:rPr>
              <a:t>Amanda@mwhs1.com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4407089"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Senior 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5"/>
              </a:rPr>
              <a:t>angersm@mwhs1.com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8390337" y="2618131"/>
            <a:ext cx="3377821"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endPar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Program Manager</a:t>
            </a:r>
            <a:endPar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6"/>
              </a:rPr>
              <a:t>flowerb@mwhs1.com</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7" name="TextBox 6"/>
          <p:cNvSpPr txBox="1"/>
          <p:nvPr/>
        </p:nvSpPr>
        <p:spPr>
          <a:xfrm>
            <a:off x="0" y="4244610"/>
            <a:ext cx="12192000" cy="1569660"/>
          </a:xfrm>
          <a:prstGeom prst="rect">
            <a:avLst/>
          </a:prstGeom>
          <a:noFill/>
        </p:spPr>
        <p:txBody>
          <a:bodyPr wrap="square" rtlCol="0">
            <a:spAutoFit/>
          </a:bodyPr>
          <a:lstStyle/>
          <a:p>
            <a:pPr algn="ctr" defTabSz="457200">
              <a:defRPr/>
            </a:pPr>
            <a:r>
              <a:rPr lang="en-US" sz="3200" b="1" dirty="0">
                <a:solidFill>
                  <a:srgbClr val="4E7E74"/>
                </a:solidFill>
                <a:latin typeface="Calibri Light" panose="020F0302020204030204" pitchFamily="34" charset="0"/>
                <a:cs typeface="Calibri Light" panose="020F0302020204030204" pitchFamily="34" charset="0"/>
              </a:rPr>
              <a:t>REMINDER: </a:t>
            </a:r>
            <a:r>
              <a:rPr lang="en-US" sz="3200" dirty="0">
                <a:solidFill>
                  <a:srgbClr val="4E7E74"/>
                </a:solidFill>
                <a:latin typeface="Calibri Light" panose="020F0302020204030204" pitchFamily="34" charset="0"/>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smtClean="0">
              <a:solidFill>
                <a:prstClr val="black"/>
              </a:solidFill>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smtClean="0">
                <a:latin typeface="Calibri Light" panose="020F0302020204030204" pitchFamily="34" charset="0"/>
                <a:cs typeface="Calibri Light" panose="020F0302020204030204" pitchFamily="34" charset="0"/>
              </a:rPr>
              <a:t>Next Learning Session is </a:t>
            </a:r>
            <a:r>
              <a:rPr lang="en-US" sz="3200" b="1" dirty="0" smtClean="0">
                <a:latin typeface="Calibri Light" panose="020F0302020204030204" pitchFamily="34" charset="0"/>
                <a:cs typeface="Calibri Light" panose="020F0302020204030204" pitchFamily="34" charset="0"/>
              </a:rPr>
              <a:t>Wednesday March 12</a:t>
            </a:r>
            <a:r>
              <a:rPr lang="en-US" sz="3200" b="1" baseline="30000" dirty="0" smtClean="0">
                <a:latin typeface="Calibri Light" panose="020F0302020204030204" pitchFamily="34" charset="0"/>
                <a:cs typeface="Calibri Light" panose="020F0302020204030204" pitchFamily="34" charset="0"/>
              </a:rPr>
              <a:t>th</a:t>
            </a:r>
            <a:r>
              <a:rPr lang="en-US" sz="3200" b="1" dirty="0" smtClean="0">
                <a:latin typeface="Calibri Light" panose="020F0302020204030204" pitchFamily="34" charset="0"/>
                <a:cs typeface="Calibri Light" panose="020F0302020204030204" pitchFamily="34" charset="0"/>
              </a:rPr>
              <a:t>! </a:t>
            </a:r>
            <a:endParaRPr kumimoji="0" lang="en-US" sz="3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9012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5449"/>
            <a:ext cx="12192000" cy="965200"/>
          </a:xfrm>
        </p:spPr>
        <p:txBody>
          <a:bodyPr anchor="ctr"/>
          <a:lstStyle/>
          <a:p>
            <a:pPr algn="ctr"/>
            <a:r>
              <a:rPr lang="en-US" b="1" dirty="0" smtClean="0">
                <a:latin typeface="Calibri Light" panose="020F0302020204030204" pitchFamily="34" charset="0"/>
                <a:cs typeface="Calibri Light" panose="020F0302020204030204" pitchFamily="34" charset="0"/>
              </a:rPr>
              <a:t>Learning Collaborative Structure</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45600" y="2282876"/>
            <a:ext cx="5476509" cy="4111412"/>
          </a:xfrm>
        </p:spPr>
        <p:txBody>
          <a:bodyPr/>
          <a:lstStyle/>
          <a:p>
            <a:pPr>
              <a:buClr>
                <a:srgbClr val="4E7E74"/>
              </a:buClr>
            </a:pPr>
            <a:r>
              <a:rPr lang="en-US" sz="2600" dirty="0" smtClean="0">
                <a:latin typeface="Calibri Light" panose="020F0302020204030204" pitchFamily="34" charset="0"/>
                <a:cs typeface="Calibri Light" panose="020F0302020204030204" pitchFamily="34" charset="0"/>
              </a:rPr>
              <a:t>Eight </a:t>
            </a:r>
            <a:r>
              <a:rPr lang="en-US" sz="2600" dirty="0">
                <a:latin typeface="Calibri Light" panose="020F0302020204030204" pitchFamily="34" charset="0"/>
                <a:cs typeface="Calibri Light" panose="020F0302020204030204" pitchFamily="34" charset="0"/>
              </a:rPr>
              <a:t>90-minute Learning Collaborative video conference sessions</a:t>
            </a:r>
          </a:p>
          <a:p>
            <a:pPr>
              <a:buClr>
                <a:srgbClr val="4E7E74"/>
              </a:buClr>
            </a:pPr>
            <a:r>
              <a:rPr lang="en-US" sz="2600" dirty="0" smtClean="0">
                <a:latin typeface="Calibri Light" panose="020F0302020204030204" pitchFamily="34" charset="0"/>
                <a:cs typeface="Calibri Light" panose="020F0302020204030204" pitchFamily="34" charset="0"/>
              </a:rPr>
              <a:t>Weekly 60-minute </a:t>
            </a:r>
            <a:r>
              <a:rPr lang="en-US" sz="2600" dirty="0">
                <a:latin typeface="Calibri Light" panose="020F0302020204030204" pitchFamily="34" charset="0"/>
                <a:cs typeface="Calibri Light" panose="020F0302020204030204" pitchFamily="34" charset="0"/>
              </a:rPr>
              <a:t>calls between coach mentors and </a:t>
            </a:r>
            <a:r>
              <a:rPr lang="en-US" sz="2600" dirty="0" smtClean="0">
                <a:latin typeface="Calibri Light" panose="020F0302020204030204" pitchFamily="34" charset="0"/>
                <a:cs typeface="Calibri Light" panose="020F0302020204030204" pitchFamily="34" charset="0"/>
              </a:rPr>
              <a:t>team </a:t>
            </a:r>
            <a:r>
              <a:rPr lang="en-US" sz="2600" dirty="0">
                <a:latin typeface="Calibri Light" panose="020F0302020204030204" pitchFamily="34" charset="0"/>
                <a:cs typeface="Calibri Light" panose="020F0302020204030204" pitchFamily="34" charset="0"/>
              </a:rPr>
              <a:t>coach</a:t>
            </a:r>
          </a:p>
          <a:p>
            <a:pPr>
              <a:buClr>
                <a:srgbClr val="4E7E74"/>
              </a:buClr>
            </a:pPr>
            <a:r>
              <a:rPr lang="en-US" sz="2600" dirty="0" smtClean="0">
                <a:latin typeface="Calibri Light" panose="020F0302020204030204" pitchFamily="34" charset="0"/>
                <a:cs typeface="Calibri Light" panose="020F0302020204030204" pitchFamily="34" charset="0"/>
              </a:rPr>
              <a:t>Internal </a:t>
            </a:r>
            <a:r>
              <a:rPr lang="en-US" sz="2600" dirty="0">
                <a:latin typeface="Calibri Light" panose="020F0302020204030204" pitchFamily="34" charset="0"/>
                <a:cs typeface="Calibri Light" panose="020F0302020204030204" pitchFamily="34" charset="0"/>
              </a:rPr>
              <a:t>team workgroup </a:t>
            </a:r>
            <a:r>
              <a:rPr lang="en-US" sz="2600" dirty="0" smtClean="0">
                <a:latin typeface="Calibri Light" panose="020F0302020204030204" pitchFamily="34" charset="0"/>
                <a:cs typeface="Calibri Light" panose="020F0302020204030204" pitchFamily="34" charset="0"/>
              </a:rPr>
              <a:t>meetings</a:t>
            </a:r>
          </a:p>
          <a:p>
            <a:pPr>
              <a:buClr>
                <a:srgbClr val="4E7E74"/>
              </a:buClr>
            </a:pPr>
            <a:r>
              <a:rPr lang="en-US" sz="2600" dirty="0" smtClean="0">
                <a:latin typeface="Calibri Light" panose="020F0302020204030204" pitchFamily="34" charset="0"/>
                <a:cs typeface="Calibri Light" panose="020F0302020204030204" pitchFamily="34" charset="0"/>
              </a:rPr>
              <a:t>Access resources via the </a:t>
            </a:r>
            <a:r>
              <a:rPr lang="en-US" sz="2600" dirty="0" smtClean="0">
                <a:solidFill>
                  <a:srgbClr val="FF0000"/>
                </a:solidFill>
                <a:latin typeface="Calibri Light" panose="020F0302020204030204" pitchFamily="34" charset="0"/>
                <a:cs typeface="Calibri Light" panose="020F0302020204030204" pitchFamily="34" charset="0"/>
                <a:hlinkClick r:id="rId3"/>
              </a:rPr>
              <a:t>Weitzman Education Platform</a:t>
            </a:r>
            <a:endParaRPr lang="en-US" sz="2600" dirty="0" smtClean="0">
              <a:solidFill>
                <a:srgbClr val="FF0000"/>
              </a:solidFill>
              <a:latin typeface="Calibri Light" panose="020F0302020204030204" pitchFamily="34" charset="0"/>
              <a:cs typeface="Calibri Light" panose="020F0302020204030204" pitchFamily="34" charset="0"/>
            </a:endParaRPr>
          </a:p>
          <a:p>
            <a:pPr>
              <a:buClr>
                <a:srgbClr val="4E7E74"/>
              </a:buClr>
            </a:pPr>
            <a:r>
              <a:rPr lang="en-US" sz="2600" dirty="0" smtClean="0">
                <a:latin typeface="Calibri Light" panose="020F0302020204030204" pitchFamily="34" charset="0"/>
                <a:cs typeface="Calibri Light" panose="020F0302020204030204" pitchFamily="34" charset="0"/>
              </a:rPr>
              <a:t>Use </a:t>
            </a:r>
            <a:r>
              <a:rPr lang="en-US" sz="2600" dirty="0" smtClean="0">
                <a:latin typeface="Calibri Light" panose="020F0302020204030204" pitchFamily="34" charset="0"/>
                <a:cs typeface="Calibri Light" panose="020F0302020204030204" pitchFamily="34" charset="0"/>
                <a:hlinkClick r:id="rId4"/>
              </a:rPr>
              <a:t>Google Drive</a:t>
            </a:r>
            <a:r>
              <a:rPr lang="en-US" sz="2600" dirty="0" smtClean="0">
                <a:latin typeface="Calibri Light" panose="020F0302020204030204" pitchFamily="34" charset="0"/>
                <a:cs typeface="Calibri Light" panose="020F0302020204030204" pitchFamily="34" charset="0"/>
              </a:rPr>
              <a:t> to share your work</a:t>
            </a:r>
          </a:p>
          <a:p>
            <a:pPr>
              <a:buClr>
                <a:srgbClr val="4E7E74"/>
              </a:buClr>
            </a:pPr>
            <a:endParaRPr lang="en-US" sz="26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5" name="Content Placeholder 3"/>
          <p:cNvGraphicFramePr>
            <a:graphicFrameLocks/>
          </p:cNvGraphicFramePr>
          <p:nvPr>
            <p:extLst/>
          </p:nvPr>
        </p:nvGraphicFramePr>
        <p:xfrm>
          <a:off x="6562763" y="2282875"/>
          <a:ext cx="5088582" cy="4111412"/>
        </p:xfrm>
        <a:graphic>
          <a:graphicData uri="http://schemas.openxmlformats.org/drawingml/2006/table">
            <a:tbl>
              <a:tblPr firstRow="1" firstCol="1" bandRow="1">
                <a:tableStyleId>{93296810-A885-4BE3-A3E7-6D5BEEA58F35}</a:tableStyleId>
              </a:tblPr>
              <a:tblGrid>
                <a:gridCol w="2276368">
                  <a:extLst>
                    <a:ext uri="{9D8B030D-6E8A-4147-A177-3AD203B41FA5}">
                      <a16:colId xmlns:a16="http://schemas.microsoft.com/office/drawing/2014/main" val="20000"/>
                    </a:ext>
                  </a:extLst>
                </a:gridCol>
                <a:gridCol w="2812214">
                  <a:extLst>
                    <a:ext uri="{9D8B030D-6E8A-4147-A177-3AD203B41FA5}">
                      <a16:colId xmlns:a16="http://schemas.microsoft.com/office/drawing/2014/main" val="20001"/>
                    </a:ext>
                  </a:extLst>
                </a:gridCol>
              </a:tblGrid>
              <a:tr h="522316">
                <a:tc gridSpan="2">
                  <a:txBody>
                    <a:bodyPr/>
                    <a:lstStyle/>
                    <a:p>
                      <a:pPr marL="0" marR="0" algn="ctr">
                        <a:spcBef>
                          <a:spcPts val="0"/>
                        </a:spcBef>
                        <a:spcAft>
                          <a:spcPts val="0"/>
                        </a:spcAft>
                      </a:pPr>
                      <a:r>
                        <a:rPr lang="en-US" sz="2800" dirty="0">
                          <a:effectLst/>
                          <a:latin typeface="Calibri Light" panose="020F0302020204030204" pitchFamily="34" charset="0"/>
                          <a:cs typeface="Calibri Light" panose="020F0302020204030204" pitchFamily="34" charset="0"/>
                        </a:rPr>
                        <a:t> </a:t>
                      </a:r>
                      <a:r>
                        <a:rPr lang="en-US" sz="2800" dirty="0" smtClean="0">
                          <a:effectLst/>
                          <a:latin typeface="Calibri Light" panose="020F0302020204030204" pitchFamily="34" charset="0"/>
                          <a:cs typeface="Calibri Light" panose="020F0302020204030204" pitchFamily="34" charset="0"/>
                        </a:rPr>
                        <a:t>Learning</a:t>
                      </a:r>
                      <a:r>
                        <a:rPr lang="en-US" sz="2800" baseline="0" dirty="0" smtClean="0">
                          <a:effectLst/>
                          <a:latin typeface="Calibri Light" panose="020F0302020204030204" pitchFamily="34" charset="0"/>
                          <a:cs typeface="Calibri Light" panose="020F0302020204030204" pitchFamily="34" charset="0"/>
                        </a:rPr>
                        <a:t> Session Dates</a:t>
                      </a:r>
                      <a:endParaRPr lang="en-US" sz="2800" dirty="0">
                        <a:effectLst/>
                        <a:latin typeface="Calibri Light" panose="020F0302020204030204" pitchFamily="34" charset="0"/>
                        <a:ea typeface="Calibri"/>
                        <a:cs typeface="Calibri Light" panose="020F0302020204030204" pitchFamily="34" charset="0"/>
                      </a:endParaRPr>
                    </a:p>
                  </a:txBody>
                  <a:tcPr marL="68580" marR="68580" marT="0" marB="0" anchor="ct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1</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algn="l" fontAlgn="b"/>
                      <a:r>
                        <a:rPr lang="en-US" sz="2000" u="none" strike="noStrike" dirty="0" smtClean="0">
                          <a:effectLst/>
                          <a:latin typeface="Calibri Light" panose="020F0302020204030204" pitchFamily="34" charset="0"/>
                          <a:cs typeface="Calibri Light" panose="020F0302020204030204" pitchFamily="34" charset="0"/>
                        </a:rPr>
                        <a:t>Wednesday</a:t>
                      </a:r>
                      <a:r>
                        <a:rPr lang="en-US" sz="2000" u="none" strike="noStrike" baseline="0" dirty="0" smtClean="0">
                          <a:effectLst/>
                          <a:latin typeface="Calibri Light" panose="020F0302020204030204" pitchFamily="34" charset="0"/>
                          <a:cs typeface="Calibri Light" panose="020F0302020204030204" pitchFamily="34" charset="0"/>
                        </a:rPr>
                        <a:t> November 13</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baseline="0"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1"/>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2</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December 11</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2"/>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3</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January 8</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3"/>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4</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February 12</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10004"/>
                  </a:ext>
                </a:extLst>
              </a:tr>
              <a:tr h="448637">
                <a:tc>
                  <a:txBody>
                    <a:bodyPr/>
                    <a:lstStyle/>
                    <a:p>
                      <a:pPr marL="0" marR="0" algn="r">
                        <a:spcBef>
                          <a:spcPts val="0"/>
                        </a:spcBef>
                        <a:spcAft>
                          <a:spcPts val="0"/>
                        </a:spcAft>
                      </a:pPr>
                      <a:r>
                        <a:rPr lang="en-US" sz="2000" dirty="0" smtClean="0">
                          <a:effectLst/>
                          <a:latin typeface="Calibri Light" panose="020F0302020204030204" pitchFamily="34" charset="0"/>
                          <a:cs typeface="Calibri Light" panose="020F0302020204030204" pitchFamily="34" charset="0"/>
                        </a:rPr>
                        <a:t>Learning Session 5</a:t>
                      </a:r>
                      <a:endParaRPr lang="en-US" sz="2000" dirty="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March 12</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44863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6</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April 9</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3833191965"/>
                  </a:ext>
                </a:extLst>
              </a:tr>
              <a:tr h="44863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7</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May 14</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3648549794"/>
                  </a:ext>
                </a:extLst>
              </a:tr>
              <a:tr h="44863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Light" panose="020F0302020204030204" pitchFamily="34" charset="0"/>
                          <a:cs typeface="Calibri Light" panose="020F0302020204030204" pitchFamily="34" charset="0"/>
                        </a:rPr>
                        <a:t>Learning Session 8</a:t>
                      </a:r>
                      <a:endParaRPr lang="en-US" sz="2000" dirty="0" smtClean="0">
                        <a:effectLst/>
                        <a:latin typeface="Calibri Light" panose="020F0302020204030204" pitchFamily="34" charset="0"/>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Calibri Light" panose="020F0302020204030204" pitchFamily="34" charset="0"/>
                          <a:cs typeface="Calibri Light" panose="020F0302020204030204" pitchFamily="34" charset="0"/>
                        </a:rPr>
                        <a:t>Wednesday June 11</a:t>
                      </a:r>
                      <a:r>
                        <a:rPr lang="en-US" sz="2000" u="none" strike="noStrike" baseline="30000" dirty="0" smtClean="0">
                          <a:effectLst/>
                          <a:latin typeface="Calibri Light" panose="020F0302020204030204" pitchFamily="34" charset="0"/>
                          <a:cs typeface="Calibri Light" panose="020F0302020204030204" pitchFamily="34" charset="0"/>
                        </a:rPr>
                        <a:t>th</a:t>
                      </a:r>
                      <a:r>
                        <a:rPr lang="en-US" sz="2000" u="none" strike="noStrike" dirty="0" smtClean="0">
                          <a:effectLst/>
                          <a:latin typeface="Calibri Light" panose="020F0302020204030204" pitchFamily="34" charset="0"/>
                          <a:cs typeface="Calibri Light" panose="020F0302020204030204" pitchFamily="34" charset="0"/>
                        </a:rPr>
                        <a:t>  </a:t>
                      </a:r>
                      <a:endParaRPr lang="en-US" sz="2000" b="0" i="0" u="none" strike="noStrike" dirty="0" smtClean="0">
                        <a:solidFill>
                          <a:schemeClr val="tx1"/>
                        </a:solidFill>
                        <a:effectLst/>
                        <a:latin typeface="Calibri Light" panose="020F0302020204030204" pitchFamily="34" charset="0"/>
                        <a:cs typeface="Calibri Light" panose="020F0302020204030204" pitchFamily="34" charset="0"/>
                      </a:endParaRPr>
                    </a:p>
                  </a:txBody>
                  <a:tcPr marL="9525" marR="9525" marT="9525" marB="0" anchor="b"/>
                </a:tc>
                <a:extLst>
                  <a:ext uri="{0D108BD9-81ED-4DB2-BD59-A6C34878D82A}">
                    <a16:rowId xmlns:a16="http://schemas.microsoft.com/office/drawing/2014/main" val="4245678047"/>
                  </a:ext>
                </a:extLst>
              </a:tr>
            </a:tbl>
          </a:graphicData>
        </a:graphic>
      </p:graphicFrame>
      <p:sp>
        <p:nvSpPr>
          <p:cNvPr id="6" name="Rectangle 5"/>
          <p:cNvSpPr/>
          <p:nvPr/>
        </p:nvSpPr>
        <p:spPr>
          <a:xfrm>
            <a:off x="6562763" y="4161976"/>
            <a:ext cx="5088582" cy="430983"/>
          </a:xfrm>
          <a:prstGeom prst="rect">
            <a:avLst/>
          </a:prstGeom>
          <a:noFill/>
          <a:ln w="57150">
            <a:solidFill>
              <a:srgbClr val="4E7E7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1350701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20" y="362331"/>
            <a:ext cx="2306705" cy="1123388"/>
          </a:xfrm>
          <a:prstGeom prst="rect">
            <a:avLst/>
          </a:prstGeom>
        </p:spPr>
      </p:pic>
      <p:graphicFrame>
        <p:nvGraphicFramePr>
          <p:cNvPr id="6" name="Content Placeholder 3"/>
          <p:cNvGraphicFramePr>
            <a:graphicFrameLocks/>
          </p:cNvGraphicFramePr>
          <p:nvPr>
            <p:extLst/>
          </p:nvPr>
        </p:nvGraphicFramePr>
        <p:xfrm>
          <a:off x="560320" y="1696287"/>
          <a:ext cx="10581814" cy="4475915"/>
        </p:xfrm>
        <a:graphic>
          <a:graphicData uri="http://schemas.openxmlformats.org/drawingml/2006/table">
            <a:tbl>
              <a:tblPr firstRow="1" firstCol="1" bandRow="1">
                <a:tableStyleId>{5940675A-B579-460E-94D1-54222C63F5DA}</a:tableStyleId>
              </a:tblPr>
              <a:tblGrid>
                <a:gridCol w="7454127">
                  <a:extLst>
                    <a:ext uri="{9D8B030D-6E8A-4147-A177-3AD203B41FA5}">
                      <a16:colId xmlns:a16="http://schemas.microsoft.com/office/drawing/2014/main" val="20000"/>
                    </a:ext>
                  </a:extLst>
                </a:gridCol>
                <a:gridCol w="3127687">
                  <a:extLst>
                    <a:ext uri="{9D8B030D-6E8A-4147-A177-3AD203B41FA5}">
                      <a16:colId xmlns:a16="http://schemas.microsoft.com/office/drawing/2014/main" val="20001"/>
                    </a:ext>
                  </a:extLst>
                </a:gridCol>
              </a:tblGrid>
              <a:tr h="57101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smtClean="0">
                          <a:effectLst/>
                          <a:latin typeface="Calibri Light" panose="020F0302020204030204" pitchFamily="34" charset="0"/>
                          <a:cs typeface="Calibri Light" panose="020F0302020204030204" pitchFamily="34" charset="0"/>
                        </a:rPr>
                        <a:t>2024-2025 Cohort</a:t>
                      </a:r>
                      <a:endParaRPr lang="en-US" sz="40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endParaRPr lang="en-US" sz="2800" dirty="0">
                        <a:effectLst/>
                        <a:latin typeface="Calibri Light" panose="020F0302020204030204" pitchFamily="34" charset="0"/>
                        <a:ea typeface="Calibri"/>
                        <a:cs typeface="Calibri Light" panose="020F0302020204030204" pitchFamily="34" charset="0"/>
                      </a:endParaRPr>
                    </a:p>
                  </a:txBody>
                  <a:tcPr marL="68580" marR="68580" marT="0" marB="0" anchor="ctr">
                    <a:solidFill>
                      <a:srgbClr val="4E7E74"/>
                    </a:solidFill>
                  </a:tcPr>
                </a:tc>
                <a:extLst>
                  <a:ext uri="{0D108BD9-81ED-4DB2-BD59-A6C34878D82A}">
                    <a16:rowId xmlns:a16="http://schemas.microsoft.com/office/drawing/2014/main" val="10000"/>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Cherry Health</a:t>
                      </a:r>
                    </a:p>
                  </a:txBody>
                  <a:tcPr marL="9525" marR="9525" marT="9525" marB="0" anchor="ctr">
                    <a:noFill/>
                  </a:tcPr>
                </a:tc>
                <a:tc>
                  <a:txBody>
                    <a:bodyPr/>
                    <a:lstStyle/>
                    <a:p>
                      <a:pPr algn="l" fontAlgn="ctr"/>
                      <a:r>
                        <a:rPr lang="en-US" sz="2200" b="0" i="0" u="none" strike="noStrike" dirty="0">
                          <a:solidFill>
                            <a:srgbClr val="000000"/>
                          </a:solidFill>
                          <a:effectLst/>
                          <a:latin typeface="Calibri Light" panose="020F0302020204030204" pitchFamily="34" charset="0"/>
                        </a:rPr>
                        <a:t>Grand </a:t>
                      </a:r>
                      <a:r>
                        <a:rPr lang="en-US" sz="2200" b="0" i="0" u="none" strike="noStrike" dirty="0" smtClean="0">
                          <a:solidFill>
                            <a:srgbClr val="000000"/>
                          </a:solidFill>
                          <a:effectLst/>
                          <a:latin typeface="Calibri Light" panose="020F0302020204030204" pitchFamily="34" charset="0"/>
                        </a:rPr>
                        <a:t>Rapids, Michigan</a:t>
                      </a:r>
                      <a:endParaRPr lang="en-US" sz="2200" b="0" i="0" u="none" strike="noStrike" dirty="0">
                        <a:solidFill>
                          <a:srgbClr val="000000"/>
                        </a:solidFill>
                        <a:effectLst/>
                        <a:latin typeface="Calibri Light" panose="020F0302020204030204" pitchFamily="34" charset="0"/>
                      </a:endParaRPr>
                    </a:p>
                  </a:txBody>
                  <a:tcPr marL="9525" marR="9525" marT="9525" marB="0" anchor="ctr">
                    <a:noFill/>
                  </a:tcPr>
                </a:tc>
                <a:extLst>
                  <a:ext uri="{0D108BD9-81ED-4DB2-BD59-A6C34878D82A}">
                    <a16:rowId xmlns:a16="http://schemas.microsoft.com/office/drawing/2014/main" val="1169984278"/>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Chestnut Family Health Center </a:t>
                      </a:r>
                    </a:p>
                  </a:txBody>
                  <a:tcPr marL="9525" marR="9525" marT="9525" marB="0" anchor="ctr">
                    <a:solidFill>
                      <a:srgbClr val="CBDFDB"/>
                    </a:solidFill>
                  </a:tcPr>
                </a:tc>
                <a:tc>
                  <a:txBody>
                    <a:bodyPr/>
                    <a:lstStyle/>
                    <a:p>
                      <a:pPr algn="l" fontAlgn="ctr"/>
                      <a:r>
                        <a:rPr lang="en-US" sz="2200" b="0" i="0" u="none" strike="noStrike" dirty="0" smtClean="0">
                          <a:solidFill>
                            <a:srgbClr val="000000"/>
                          </a:solidFill>
                          <a:effectLst/>
                          <a:latin typeface="Calibri Light" panose="020F0302020204030204" pitchFamily="34" charset="0"/>
                        </a:rPr>
                        <a:t>Bloomington, Illinois </a:t>
                      </a:r>
                      <a:endParaRPr lang="en-US" sz="2200" b="0" i="0" u="none" strike="noStrike" dirty="0">
                        <a:solidFill>
                          <a:srgbClr val="000000"/>
                        </a:solidFill>
                        <a:effectLst/>
                        <a:latin typeface="Calibri Light" panose="020F0302020204030204" pitchFamily="34" charset="0"/>
                      </a:endParaRPr>
                    </a:p>
                  </a:txBody>
                  <a:tcPr marL="9525" marR="9525" marT="9525" marB="0" anchor="ctr">
                    <a:solidFill>
                      <a:srgbClr val="CBDFDB"/>
                    </a:solidFill>
                  </a:tcPr>
                </a:tc>
                <a:extLst>
                  <a:ext uri="{0D108BD9-81ED-4DB2-BD59-A6C34878D82A}">
                    <a16:rowId xmlns:a16="http://schemas.microsoft.com/office/drawing/2014/main" val="10002"/>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Community Health &amp; Wellness Center of Greater Torrington </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Torrington, Connecticut </a:t>
                      </a:r>
                    </a:p>
                  </a:txBody>
                  <a:tcPr marL="9525" marR="9525" marT="9525" marB="0" anchor="ctr">
                    <a:noFill/>
                  </a:tcPr>
                </a:tc>
                <a:extLst>
                  <a:ext uri="{0D108BD9-81ED-4DB2-BD59-A6C34878D82A}">
                    <a16:rowId xmlns:a16="http://schemas.microsoft.com/office/drawing/2014/main" val="217939059"/>
                  </a:ext>
                </a:extLst>
              </a:tr>
              <a:tr h="433878">
                <a:tc>
                  <a:txBody>
                    <a:bodyPr/>
                    <a:lstStyle/>
                    <a:p>
                      <a:pPr algn="l" rtl="0" fontAlgn="b"/>
                      <a:r>
                        <a:rPr lang="en-US" sz="2200" b="0" i="0" u="none" strike="noStrike" dirty="0" smtClean="0">
                          <a:solidFill>
                            <a:srgbClr val="000000"/>
                          </a:solidFill>
                          <a:effectLst/>
                          <a:latin typeface="Calibri Light" panose="020F0302020204030204" pitchFamily="34" charset="0"/>
                        </a:rPr>
                        <a:t>Community Health Service Inc.</a:t>
                      </a:r>
                      <a:endParaRPr lang="en-US" sz="2200" b="0" i="0" u="none" strike="noStrike" dirty="0">
                        <a:solidFill>
                          <a:srgbClr val="000000"/>
                        </a:solidFill>
                        <a:effectLst/>
                        <a:latin typeface="Calibri Light" panose="020F0302020204030204" pitchFamily="34" charset="0"/>
                      </a:endParaRPr>
                    </a:p>
                  </a:txBody>
                  <a:tcPr marL="9525" marR="9525" marT="9525" marB="0" anchor="ctr">
                    <a:solidFill>
                      <a:srgbClr val="CBDF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Moorhead, Minnesota</a:t>
                      </a:r>
                    </a:p>
                  </a:txBody>
                  <a:tcPr marL="9525" marR="9525" marT="9525" marB="0" anchor="ctr">
                    <a:solidFill>
                      <a:srgbClr val="CBDFDB"/>
                    </a:solidFill>
                  </a:tcPr>
                </a:tc>
                <a:extLst>
                  <a:ext uri="{0D108BD9-81ED-4DB2-BD59-A6C34878D82A}">
                    <a16:rowId xmlns:a16="http://schemas.microsoft.com/office/drawing/2014/main" val="3888740053"/>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Complete Health DBA Community Health Center of Black Hills, Inc.</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Rapid City, South Dakota</a:t>
                      </a:r>
                    </a:p>
                  </a:txBody>
                  <a:tcPr marL="9525" marR="9525" marT="9525" marB="0" anchor="ctr">
                    <a:noFill/>
                  </a:tcPr>
                </a:tc>
                <a:extLst>
                  <a:ext uri="{0D108BD9-81ED-4DB2-BD59-A6C34878D82A}">
                    <a16:rowId xmlns:a16="http://schemas.microsoft.com/office/drawing/2014/main" val="748076202"/>
                  </a:ext>
                </a:extLst>
              </a:tr>
              <a:tr h="433878">
                <a:tc>
                  <a:txBody>
                    <a:bodyPr/>
                    <a:lstStyle/>
                    <a:p>
                      <a:pPr algn="l" rtl="0" fontAlgn="b"/>
                      <a:r>
                        <a:rPr lang="en-US" sz="2200" b="0" i="0" u="none" strike="noStrike" dirty="0" err="1">
                          <a:solidFill>
                            <a:srgbClr val="000000"/>
                          </a:solidFill>
                          <a:effectLst/>
                          <a:latin typeface="Calibri Light" panose="020F0302020204030204" pitchFamily="34" charset="0"/>
                        </a:rPr>
                        <a:t>Excelth</a:t>
                      </a:r>
                      <a:r>
                        <a:rPr lang="en-US" sz="2200" b="0" i="0" u="none" strike="noStrike" dirty="0">
                          <a:solidFill>
                            <a:srgbClr val="000000"/>
                          </a:solidFill>
                          <a:effectLst/>
                          <a:latin typeface="Calibri Light" panose="020F0302020204030204" pitchFamily="34" charset="0"/>
                        </a:rPr>
                        <a:t> Inc.</a:t>
                      </a:r>
                    </a:p>
                  </a:txBody>
                  <a:tcPr marL="9525" marR="9525" marT="9525" marB="0" anchor="ctr">
                    <a:solidFill>
                      <a:srgbClr val="CBDF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New Orleans, Louisiana</a:t>
                      </a:r>
                      <a:r>
                        <a:rPr lang="en-US" sz="2200" b="0" i="0" u="none" strike="noStrike" baseline="0" dirty="0" smtClean="0">
                          <a:solidFill>
                            <a:srgbClr val="000000"/>
                          </a:solidFill>
                          <a:effectLst/>
                          <a:latin typeface="Calibri Light" panose="020F0302020204030204" pitchFamily="34" charset="0"/>
                        </a:rPr>
                        <a:t> </a:t>
                      </a:r>
                      <a:endParaRPr lang="en-US" sz="2200" b="0" i="0" u="none" strike="noStrike" dirty="0" smtClean="0">
                        <a:solidFill>
                          <a:srgbClr val="000000"/>
                        </a:solidFill>
                        <a:effectLst/>
                        <a:latin typeface="Calibri Light" panose="020F0302020204030204" pitchFamily="34" charset="0"/>
                      </a:endParaRPr>
                    </a:p>
                  </a:txBody>
                  <a:tcPr marL="9525" marR="9525" marT="9525" marB="0" anchor="ctr">
                    <a:solidFill>
                      <a:srgbClr val="CBDFDB"/>
                    </a:solidFill>
                  </a:tcPr>
                </a:tc>
                <a:extLst>
                  <a:ext uri="{0D108BD9-81ED-4DB2-BD59-A6C34878D82A}">
                    <a16:rowId xmlns:a16="http://schemas.microsoft.com/office/drawing/2014/main" val="51935310"/>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HCCH Medical Clinics (Harrison County Community Hospital)</a:t>
                      </a:r>
                    </a:p>
                  </a:txBody>
                  <a:tcPr marL="9525" marR="9525" marT="9525" marB="0" anchor="ctr">
                    <a:noFill/>
                  </a:tcPr>
                </a:tc>
                <a:tc>
                  <a:txBody>
                    <a:bodyPr/>
                    <a:lstStyle/>
                    <a:p>
                      <a:pPr algn="l" fontAlgn="b"/>
                      <a:r>
                        <a:rPr lang="en-US" sz="2200" b="0" i="0" u="none" strike="noStrike" dirty="0" smtClean="0">
                          <a:solidFill>
                            <a:srgbClr val="000000"/>
                          </a:solidFill>
                          <a:effectLst/>
                          <a:latin typeface="Calibri Light" panose="020F0302020204030204" pitchFamily="34" charset="0"/>
                        </a:rPr>
                        <a:t>Bethany, Missouri </a:t>
                      </a:r>
                      <a:endParaRPr lang="en-US" sz="2200" b="0" i="0" u="none" strike="noStrike" dirty="0">
                        <a:solidFill>
                          <a:srgbClr val="000000"/>
                        </a:solidFill>
                        <a:effectLst/>
                        <a:latin typeface="Calibri Light" panose="020F0302020204030204" pitchFamily="34" charset="0"/>
                      </a:endParaRPr>
                    </a:p>
                  </a:txBody>
                  <a:tcPr marL="9525" marR="9525" marT="9525" marB="0" anchor="ctr">
                    <a:noFill/>
                  </a:tcPr>
                </a:tc>
                <a:extLst>
                  <a:ext uri="{0D108BD9-81ED-4DB2-BD59-A6C34878D82A}">
                    <a16:rowId xmlns:a16="http://schemas.microsoft.com/office/drawing/2014/main" val="10003"/>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North Shore Community Health Inc. </a:t>
                      </a:r>
                    </a:p>
                  </a:txBody>
                  <a:tcPr marL="9525" marR="9525" marT="9525" marB="0" anchor="ctr">
                    <a:solidFill>
                      <a:srgbClr val="CBDFD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Salem, Massachusetts </a:t>
                      </a:r>
                    </a:p>
                  </a:txBody>
                  <a:tcPr marL="9525" marR="9525" marT="9525" marB="0" anchor="ctr">
                    <a:solidFill>
                      <a:srgbClr val="CBDFDB"/>
                    </a:solidFill>
                  </a:tcPr>
                </a:tc>
                <a:extLst>
                  <a:ext uri="{0D108BD9-81ED-4DB2-BD59-A6C34878D82A}">
                    <a16:rowId xmlns:a16="http://schemas.microsoft.com/office/drawing/2014/main" val="10004"/>
                  </a:ext>
                </a:extLst>
              </a:tr>
              <a:tr h="433878">
                <a:tc>
                  <a:txBody>
                    <a:bodyPr/>
                    <a:lstStyle/>
                    <a:p>
                      <a:pPr algn="l" rtl="0" fontAlgn="b"/>
                      <a:r>
                        <a:rPr lang="en-US" sz="2200" b="0" i="0" u="none" strike="noStrike" dirty="0">
                          <a:solidFill>
                            <a:srgbClr val="000000"/>
                          </a:solidFill>
                          <a:effectLst/>
                          <a:latin typeface="Calibri Light" panose="020F0302020204030204" pitchFamily="34" charset="0"/>
                        </a:rPr>
                        <a:t>Primary Health Network </a:t>
                      </a:r>
                    </a:p>
                  </a:txBody>
                  <a:tcPr marL="9525" marR="9525" marT="9525"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Calibri Light" panose="020F0302020204030204" pitchFamily="34" charset="0"/>
                        </a:rPr>
                        <a:t>Sharon, Pennsylvania</a:t>
                      </a:r>
                    </a:p>
                  </a:txBody>
                  <a:tcPr marL="9525" marR="9525" marT="9525" marB="0" anchor="ctr">
                    <a:noFill/>
                  </a:tcPr>
                </a:tc>
                <a:extLst>
                  <a:ext uri="{0D108BD9-81ED-4DB2-BD59-A6C34878D82A}">
                    <a16:rowId xmlns:a16="http://schemas.microsoft.com/office/drawing/2014/main" val="2514561932"/>
                  </a:ext>
                </a:extLst>
              </a:tr>
            </a:tbl>
          </a:graphicData>
        </a:graphic>
      </p:graphicFrame>
    </p:spTree>
    <p:extLst>
      <p:ext uri="{BB962C8B-B14F-4D97-AF65-F5344CB8AC3E}">
        <p14:creationId xmlns:p14="http://schemas.microsoft.com/office/powerpoint/2010/main" val="2122115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AP PowerPoint Template 2024-2025" id="{F212A013-DA5B-48DA-9BA2-3F10DE4880BE}" vid="{5A2284D8-BF4A-4E1B-889A-AA6F50FC4195}"/>
    </a:ext>
  </a:extLst>
</a:theme>
</file>

<file path=ppt/theme/theme2.xml><?xml version="1.0" encoding="utf-8"?>
<a:theme xmlns:a="http://schemas.openxmlformats.org/drawingml/2006/main" name="Cherry Health Theme">
  <a:themeElements>
    <a:clrScheme name="Cherry Health Palette">
      <a:dk1>
        <a:sysClr val="windowText" lastClr="000000"/>
      </a:dk1>
      <a:lt1>
        <a:srgbClr val="FFFFFF"/>
      </a:lt1>
      <a:dk2>
        <a:srgbClr val="971B2F"/>
      </a:dk2>
      <a:lt2>
        <a:srgbClr val="D6D2C4"/>
      </a:lt2>
      <a:accent1>
        <a:srgbClr val="009681"/>
      </a:accent1>
      <a:accent2>
        <a:srgbClr val="84BD00"/>
      </a:accent2>
      <a:accent3>
        <a:srgbClr val="ED8B00"/>
      </a:accent3>
      <a:accent4>
        <a:srgbClr val="00A3E0"/>
      </a:accent4>
      <a:accent5>
        <a:srgbClr val="68478D"/>
      </a:accent5>
      <a:accent6>
        <a:srgbClr val="006BA6"/>
      </a:accent6>
      <a:hlink>
        <a:srgbClr val="009681"/>
      </a:hlink>
      <a:folHlink>
        <a:srgbClr val="84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BC Collaborative Presentation 2.12.25" id="{0164BD4A-5923-4607-B7B6-5BB36C5CFD06}" vid="{4BC433C3-25EF-45B8-ACBD-4BDC3555C0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4780</Words>
  <Application>Microsoft Office PowerPoint</Application>
  <PresentationFormat>Widescreen</PresentationFormat>
  <Paragraphs>741</Paragraphs>
  <Slides>73</Slides>
  <Notes>59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73</vt:i4>
      </vt:variant>
    </vt:vector>
  </HeadingPairs>
  <TitlesOfParts>
    <vt:vector size="87" baseType="lpstr">
      <vt:lpstr>.Hiragino Kaku Gothic Interface W3</vt:lpstr>
      <vt:lpstr>Aptos</vt:lpstr>
      <vt:lpstr>Aptos Display</vt:lpstr>
      <vt:lpstr>Arial</vt:lpstr>
      <vt:lpstr>Calibri</vt:lpstr>
      <vt:lpstr>Calibri Light</vt:lpstr>
      <vt:lpstr>Century Gothic</vt:lpstr>
      <vt:lpstr>Century Old Style Std</vt:lpstr>
      <vt:lpstr>Courier New</vt:lpstr>
      <vt:lpstr>Myriad Pro</vt:lpstr>
      <vt:lpstr>Wingdings</vt:lpstr>
      <vt:lpstr>1_Custom Design</vt:lpstr>
      <vt:lpstr>Cherry Health Theme</vt:lpstr>
      <vt:lpstr>Office Theme</vt:lpstr>
      <vt:lpstr>Comprehensive and Team-Based Care  Learning Collaborative</vt:lpstr>
      <vt:lpstr>Get the Most Out of Your Zoom Experience</vt:lpstr>
      <vt:lpstr>Session 4 Agenda</vt:lpstr>
      <vt:lpstr>Learning Collaborative Faculty</vt:lpstr>
      <vt:lpstr>PowerPoint Presentation</vt:lpstr>
      <vt:lpstr>PowerPoint Presentation</vt:lpstr>
      <vt:lpstr>PowerPoint Presentation</vt:lpstr>
      <vt:lpstr>Learning Collaborative Structure</vt:lpstr>
      <vt:lpstr>PowerPoint Presentation</vt:lpstr>
      <vt:lpstr>PowerPoint Presentation</vt:lpstr>
      <vt:lpstr>PowerPoint Presentation</vt:lpstr>
      <vt:lpstr>PowerPoint Presentation</vt:lpstr>
      <vt:lpstr>PowerPoint Presentation</vt:lpstr>
      <vt:lpstr>PowerPoint Presentation</vt:lpstr>
      <vt:lpstr>Chat Activity: 10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NTTAP Team Report</vt:lpstr>
      <vt:lpstr>Agenda</vt:lpstr>
      <vt:lpstr>Project Focus &amp; Overview </vt:lpstr>
      <vt:lpstr>Successes</vt:lpstr>
      <vt:lpstr>Challenges</vt:lpstr>
      <vt:lpstr>PowerPoint Presentation</vt:lpstr>
      <vt:lpstr>Team-Based Care Collaborative 2025</vt:lpstr>
      <vt:lpstr>PowerPoint Presentation</vt:lpstr>
      <vt:lpstr>Progress Update: 2/12/25</vt:lpstr>
      <vt:lpstr>Problem Statement</vt:lpstr>
      <vt:lpstr>Global Aim</vt:lpstr>
      <vt:lpstr>Process Map</vt:lpstr>
      <vt:lpstr>Fishbone</vt:lpstr>
      <vt:lpstr>Project Successes</vt:lpstr>
      <vt:lpstr>Project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and Team-Based Care  Learning Collaborative</dc:title>
  <dc:creator>Angers, Meaghan</dc:creator>
  <cp:lastModifiedBy>Angers, Meaghan</cp:lastModifiedBy>
  <cp:revision>24</cp:revision>
  <dcterms:created xsi:type="dcterms:W3CDTF">2025-01-23T19:44:19Z</dcterms:created>
  <dcterms:modified xsi:type="dcterms:W3CDTF">2025-02-12T19:46:19Z</dcterms:modified>
</cp:coreProperties>
</file>