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839" r:id="rId2"/>
    <p:sldMasterId id="2147483846" r:id="rId3"/>
  </p:sldMasterIdLst>
  <p:notesMasterIdLst>
    <p:notesMasterId r:id="rId47"/>
  </p:notesMasterIdLst>
  <p:sldIdLst>
    <p:sldId id="267"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Lst>
  <p:sldSz cx="12192000" cy="6858000"/>
  <p:notesSz cx="6858000" cy="91440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martino, Anthony" initials="DA" lastIdx="7" clrIdx="0">
    <p:extLst>
      <p:ext uri="{19B8F6BF-5375-455C-9EA6-DF929625EA0E}">
        <p15:presenceInfo xmlns:p15="http://schemas.microsoft.com/office/powerpoint/2012/main" userId="S-1-5-21-1671965561-1685016268-2076119496-42381" providerId="AD"/>
      </p:ext>
    </p:extLst>
  </p:cmAuthor>
  <p:cmAuthor id="2" name="Motz, Rosemary" initials="MR" lastIdx="8" clrIdx="1">
    <p:extLst>
      <p:ext uri="{19B8F6BF-5375-455C-9EA6-DF929625EA0E}">
        <p15:presenceInfo xmlns:p15="http://schemas.microsoft.com/office/powerpoint/2012/main" userId="S-1-5-21-1671965561-1685016268-2076119496-36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6BB"/>
    <a:srgbClr val="4279BD"/>
    <a:srgbClr val="53731C"/>
    <a:srgbClr val="567621"/>
    <a:srgbClr val="4379BD"/>
    <a:srgbClr val="042B4E"/>
    <a:srgbClr val="53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6786" autoAdjust="0"/>
  </p:normalViewPr>
  <p:slideViewPr>
    <p:cSldViewPr>
      <p:cViewPr varScale="1">
        <p:scale>
          <a:sx n="110" d="100"/>
          <a:sy n="110" d="100"/>
        </p:scale>
        <p:origin x="516"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A8C94B-3792-48A2-A000-EF25CDA65F7B}" type="datetimeFigureOut">
              <a:rPr lang="en-US"/>
              <a:pPr>
                <a:defRPr/>
              </a:pPr>
              <a:t>3/18/2025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334D276-CBCB-4240-AAFC-3AD9C7222D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B5805-C925-4400-8E31-5FC74518F9FD}" type="slidenum">
              <a:rPr lang="en-US" smtClean="0"/>
              <a:pPr/>
              <a:t>2</a:t>
            </a:fld>
            <a:endParaRPr lang="en-US"/>
          </a:p>
        </p:txBody>
      </p:sp>
    </p:spTree>
    <p:extLst>
      <p:ext uri="{BB962C8B-B14F-4D97-AF65-F5344CB8AC3E}">
        <p14:creationId xmlns:p14="http://schemas.microsoft.com/office/powerpoint/2010/main" val="402614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20</a:t>
            </a:fld>
            <a:endParaRPr lang="en-US" dirty="0"/>
          </a:p>
        </p:txBody>
      </p:sp>
    </p:spTree>
    <p:extLst>
      <p:ext uri="{BB962C8B-B14F-4D97-AF65-F5344CB8AC3E}">
        <p14:creationId xmlns:p14="http://schemas.microsoft.com/office/powerpoint/2010/main" val="362750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21</a:t>
            </a:fld>
            <a:endParaRPr lang="en-US" dirty="0"/>
          </a:p>
        </p:txBody>
      </p:sp>
    </p:spTree>
    <p:extLst>
      <p:ext uri="{BB962C8B-B14F-4D97-AF65-F5344CB8AC3E}">
        <p14:creationId xmlns:p14="http://schemas.microsoft.com/office/powerpoint/2010/main" val="156170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766D55D-BC5F-48E2-96AA-8FDAD060DFFC}" type="slidenum">
              <a:rPr lang="en-US" sz="1200"/>
              <a:pPr eaLnBrk="1" hangingPunct="1"/>
              <a:t>23</a:t>
            </a:fld>
            <a:endParaRPr lang="en-US" sz="1200" dirty="0"/>
          </a:p>
        </p:txBody>
      </p:sp>
      <p:sp>
        <p:nvSpPr>
          <p:cNvPr id="55299" name="Rectangle 2"/>
          <p:cNvSpPr>
            <a:spLocks noGrp="1" noRot="1" noChangeAspect="1" noChangeArrowheads="1" noTextEdit="1"/>
          </p:cNvSpPr>
          <p:nvPr>
            <p:ph type="sldImg"/>
          </p:nvPr>
        </p:nvSpPr>
        <p:spPr>
          <a:xfrm>
            <a:off x="385763" y="687388"/>
            <a:ext cx="6088062" cy="3425825"/>
          </a:xfrm>
          <a:ln/>
        </p:spPr>
      </p:sp>
      <p:sp>
        <p:nvSpPr>
          <p:cNvPr id="55300" name="Rectangle 3"/>
          <p:cNvSpPr>
            <a:spLocks noGrp="1" noChangeArrowheads="1"/>
          </p:cNvSpPr>
          <p:nvPr>
            <p:ph type="body" idx="1"/>
          </p:nvPr>
        </p:nvSpPr>
        <p:spPr>
          <a:xfrm>
            <a:off x="858838" y="4573588"/>
            <a:ext cx="5029200" cy="4232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ormAutofit/>
          </a:bodyPr>
          <a:lstStyle/>
          <a:p>
            <a:pPr eaLnBrk="1" hangingPunct="1"/>
            <a:endParaRPr lang="en-US" dirty="0"/>
          </a:p>
        </p:txBody>
      </p:sp>
    </p:spTree>
    <p:extLst>
      <p:ext uri="{BB962C8B-B14F-4D97-AF65-F5344CB8AC3E}">
        <p14:creationId xmlns:p14="http://schemas.microsoft.com/office/powerpoint/2010/main" val="239043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61C3A89-88E9-4093-BB50-1623CC1D64E4}" type="slidenum">
              <a:rPr lang="en-US" sz="1200"/>
              <a:pPr eaLnBrk="1" hangingPunct="1"/>
              <a:t>24</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1" hangingPunct="1"/>
            <a:endParaRPr lang="en-US" dirty="0"/>
          </a:p>
        </p:txBody>
      </p:sp>
    </p:spTree>
    <p:extLst>
      <p:ext uri="{BB962C8B-B14F-4D97-AF65-F5344CB8AC3E}">
        <p14:creationId xmlns:p14="http://schemas.microsoft.com/office/powerpoint/2010/main" val="335050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25</a:t>
            </a:fld>
            <a:endParaRPr lang="en-US" dirty="0"/>
          </a:p>
        </p:txBody>
      </p:sp>
    </p:spTree>
    <p:extLst>
      <p:ext uri="{BB962C8B-B14F-4D97-AF65-F5344CB8AC3E}">
        <p14:creationId xmlns:p14="http://schemas.microsoft.com/office/powerpoint/2010/main" val="130383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26</a:t>
            </a:fld>
            <a:endParaRPr lang="en-US" dirty="0"/>
          </a:p>
        </p:txBody>
      </p:sp>
    </p:spTree>
    <p:extLst>
      <p:ext uri="{BB962C8B-B14F-4D97-AF65-F5344CB8AC3E}">
        <p14:creationId xmlns:p14="http://schemas.microsoft.com/office/powerpoint/2010/main" val="381591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28</a:t>
            </a:fld>
            <a:endParaRPr lang="en-US" dirty="0"/>
          </a:p>
        </p:txBody>
      </p:sp>
    </p:spTree>
    <p:extLst>
      <p:ext uri="{BB962C8B-B14F-4D97-AF65-F5344CB8AC3E}">
        <p14:creationId xmlns:p14="http://schemas.microsoft.com/office/powerpoint/2010/main" val="76875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13554" eaLnBrk="0" hangingPunct="0">
              <a:defRPr>
                <a:solidFill>
                  <a:schemeClr val="tx1"/>
                </a:solidFill>
                <a:latin typeface="Garamond" pitchFamily="18" charset="0"/>
                <a:cs typeface="Arial" charset="0"/>
              </a:defRPr>
            </a:lvl1pPr>
            <a:lvl2pPr marL="742840" indent="-286062" defTabSz="913554" eaLnBrk="0" hangingPunct="0">
              <a:defRPr>
                <a:solidFill>
                  <a:schemeClr val="tx1"/>
                </a:solidFill>
                <a:latin typeface="Garamond" pitchFamily="18" charset="0"/>
                <a:cs typeface="Arial" charset="0"/>
              </a:defRPr>
            </a:lvl2pPr>
            <a:lvl3pPr marL="1142712" indent="-229158" defTabSz="913554" eaLnBrk="0" hangingPunct="0">
              <a:defRPr>
                <a:solidFill>
                  <a:schemeClr val="tx1"/>
                </a:solidFill>
                <a:latin typeface="Garamond" pitchFamily="18" charset="0"/>
                <a:cs typeface="Arial" charset="0"/>
              </a:defRPr>
            </a:lvl3pPr>
            <a:lvl4pPr marL="1599489" indent="-227620" defTabSz="913554" eaLnBrk="0" hangingPunct="0">
              <a:defRPr>
                <a:solidFill>
                  <a:schemeClr val="tx1"/>
                </a:solidFill>
                <a:latin typeface="Garamond" pitchFamily="18" charset="0"/>
                <a:cs typeface="Arial" charset="0"/>
              </a:defRPr>
            </a:lvl4pPr>
            <a:lvl5pPr marL="2057804" indent="-229158" defTabSz="913554" eaLnBrk="0" hangingPunct="0">
              <a:defRPr>
                <a:solidFill>
                  <a:schemeClr val="tx1"/>
                </a:solidFill>
                <a:latin typeface="Garamond" pitchFamily="18" charset="0"/>
                <a:cs typeface="Arial" charset="0"/>
              </a:defRPr>
            </a:lvl5pPr>
            <a:lvl6pPr marL="2500739" indent="-229158" defTabSz="913554" eaLnBrk="0" fontAlgn="base" hangingPunct="0">
              <a:spcBef>
                <a:spcPct val="0"/>
              </a:spcBef>
              <a:spcAft>
                <a:spcPct val="0"/>
              </a:spcAft>
              <a:defRPr>
                <a:solidFill>
                  <a:schemeClr val="tx1"/>
                </a:solidFill>
                <a:latin typeface="Garamond" pitchFamily="18" charset="0"/>
                <a:cs typeface="Arial" charset="0"/>
              </a:defRPr>
            </a:lvl6pPr>
            <a:lvl7pPr marL="2943675" indent="-229158" defTabSz="913554" eaLnBrk="0" fontAlgn="base" hangingPunct="0">
              <a:spcBef>
                <a:spcPct val="0"/>
              </a:spcBef>
              <a:spcAft>
                <a:spcPct val="0"/>
              </a:spcAft>
              <a:defRPr>
                <a:solidFill>
                  <a:schemeClr val="tx1"/>
                </a:solidFill>
                <a:latin typeface="Garamond" pitchFamily="18" charset="0"/>
                <a:cs typeface="Arial" charset="0"/>
              </a:defRPr>
            </a:lvl7pPr>
            <a:lvl8pPr marL="3386610" indent="-229158" defTabSz="913554" eaLnBrk="0" fontAlgn="base" hangingPunct="0">
              <a:spcBef>
                <a:spcPct val="0"/>
              </a:spcBef>
              <a:spcAft>
                <a:spcPct val="0"/>
              </a:spcAft>
              <a:defRPr>
                <a:solidFill>
                  <a:schemeClr val="tx1"/>
                </a:solidFill>
                <a:latin typeface="Garamond" pitchFamily="18" charset="0"/>
                <a:cs typeface="Arial" charset="0"/>
              </a:defRPr>
            </a:lvl8pPr>
            <a:lvl9pPr marL="3829545" indent="-229158" defTabSz="913554"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379122D-1F28-407E-B8B1-A4A64EAD46BA}" type="slidenum">
              <a:rPr lang="en-US">
                <a:latin typeface="Arial" charset="0"/>
              </a:rPr>
              <a:pPr eaLnBrk="1" hangingPunct="1"/>
              <a:t>29</a:t>
            </a:fld>
            <a:endParaRPr lang="en-US" dirty="0">
              <a:latin typeface="Arial" charset="0"/>
            </a:endParaRPr>
          </a:p>
        </p:txBody>
      </p:sp>
      <p:sp>
        <p:nvSpPr>
          <p:cNvPr id="76803" name="Rectangle 7"/>
          <p:cNvSpPr txBox="1">
            <a:spLocks noGrp="1" noChangeArrowheads="1"/>
          </p:cNvSpPr>
          <p:nvPr/>
        </p:nvSpPr>
        <p:spPr bwMode="auto">
          <a:xfrm>
            <a:off x="3886815" y="8686801"/>
            <a:ext cx="29711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42975" eaLnBrk="0" hangingPunct="0">
              <a:defRPr>
                <a:solidFill>
                  <a:schemeClr val="tx1"/>
                </a:solidFill>
                <a:latin typeface="Garamond" pitchFamily="18" charset="0"/>
                <a:cs typeface="Arial" charset="0"/>
              </a:defRPr>
            </a:lvl1pPr>
            <a:lvl2pPr marL="766763" indent="-295275" defTabSz="942975" eaLnBrk="0" hangingPunct="0">
              <a:defRPr>
                <a:solidFill>
                  <a:schemeClr val="tx1"/>
                </a:solidFill>
                <a:latin typeface="Garamond" pitchFamily="18" charset="0"/>
                <a:cs typeface="Arial" charset="0"/>
              </a:defRPr>
            </a:lvl2pPr>
            <a:lvl3pPr marL="1179513" indent="-236538" defTabSz="942975" eaLnBrk="0" hangingPunct="0">
              <a:defRPr>
                <a:solidFill>
                  <a:schemeClr val="tx1"/>
                </a:solidFill>
                <a:latin typeface="Garamond" pitchFamily="18" charset="0"/>
                <a:cs typeface="Arial" charset="0"/>
              </a:defRPr>
            </a:lvl3pPr>
            <a:lvl4pPr marL="1651000" indent="-234950" defTabSz="942975" eaLnBrk="0" hangingPunct="0">
              <a:defRPr>
                <a:solidFill>
                  <a:schemeClr val="tx1"/>
                </a:solidFill>
                <a:latin typeface="Garamond" pitchFamily="18" charset="0"/>
                <a:cs typeface="Arial" charset="0"/>
              </a:defRPr>
            </a:lvl4pPr>
            <a:lvl5pPr marL="2124075" indent="-236538" defTabSz="942975" eaLnBrk="0" hangingPunct="0">
              <a:defRPr>
                <a:solidFill>
                  <a:schemeClr val="tx1"/>
                </a:solidFill>
                <a:latin typeface="Garamond" pitchFamily="18" charset="0"/>
                <a:cs typeface="Arial" charset="0"/>
              </a:defRPr>
            </a:lvl5pPr>
            <a:lvl6pPr marL="2581275" indent="-236538" defTabSz="942975" eaLnBrk="0" fontAlgn="base" hangingPunct="0">
              <a:spcBef>
                <a:spcPct val="0"/>
              </a:spcBef>
              <a:spcAft>
                <a:spcPct val="0"/>
              </a:spcAft>
              <a:defRPr>
                <a:solidFill>
                  <a:schemeClr val="tx1"/>
                </a:solidFill>
                <a:latin typeface="Garamond" pitchFamily="18" charset="0"/>
                <a:cs typeface="Arial" charset="0"/>
              </a:defRPr>
            </a:lvl6pPr>
            <a:lvl7pPr marL="3038475" indent="-236538" defTabSz="942975" eaLnBrk="0" fontAlgn="base" hangingPunct="0">
              <a:spcBef>
                <a:spcPct val="0"/>
              </a:spcBef>
              <a:spcAft>
                <a:spcPct val="0"/>
              </a:spcAft>
              <a:defRPr>
                <a:solidFill>
                  <a:schemeClr val="tx1"/>
                </a:solidFill>
                <a:latin typeface="Garamond" pitchFamily="18" charset="0"/>
                <a:cs typeface="Arial" charset="0"/>
              </a:defRPr>
            </a:lvl7pPr>
            <a:lvl8pPr marL="3495675" indent="-236538" defTabSz="942975" eaLnBrk="0" fontAlgn="base" hangingPunct="0">
              <a:spcBef>
                <a:spcPct val="0"/>
              </a:spcBef>
              <a:spcAft>
                <a:spcPct val="0"/>
              </a:spcAft>
              <a:defRPr>
                <a:solidFill>
                  <a:schemeClr val="tx1"/>
                </a:solidFill>
                <a:latin typeface="Garamond" pitchFamily="18" charset="0"/>
                <a:cs typeface="Arial" charset="0"/>
              </a:defRPr>
            </a:lvl8pPr>
            <a:lvl9pPr marL="3952875" indent="-236538" defTabSz="942975"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723887E5-D7FE-4F3E-B3C9-F77EA0F9808D}" type="slidenum">
              <a:rPr lang="en-US" sz="1200">
                <a:latin typeface="Times New Roman" pitchFamily="18" charset="0"/>
              </a:rPr>
              <a:pPr algn="r" eaLnBrk="1" hangingPunct="1"/>
              <a:t>29</a:t>
            </a:fld>
            <a:endParaRPr lang="en-US" sz="1200" dirty="0">
              <a:latin typeface="Times New Roman" pitchFamily="18" charset="0"/>
            </a:endParaRPr>
          </a:p>
        </p:txBody>
      </p:sp>
      <p:sp>
        <p:nvSpPr>
          <p:cNvPr id="76804" name="Rectangle 2"/>
          <p:cNvSpPr>
            <a:spLocks noGrp="1" noRot="1" noChangeAspect="1" noChangeArrowheads="1" noTextEdit="1"/>
          </p:cNvSpPr>
          <p:nvPr>
            <p:ph type="sldImg"/>
          </p:nvPr>
        </p:nvSpPr>
        <p:spPr>
          <a:xfrm>
            <a:off x="385763" y="687388"/>
            <a:ext cx="6088062" cy="3425825"/>
          </a:xfrm>
          <a:ln w="12700" cap="flat"/>
        </p:spPr>
      </p:sp>
      <p:sp>
        <p:nvSpPr>
          <p:cNvPr id="76805" name="Rectangle 3"/>
          <p:cNvSpPr>
            <a:spLocks noGrp="1" noChangeArrowheads="1"/>
          </p:cNvSpPr>
          <p:nvPr>
            <p:ph type="body" idx="1"/>
          </p:nvPr>
        </p:nvSpPr>
        <p:spPr>
          <a:xfrm>
            <a:off x="914093" y="4344170"/>
            <a:ext cx="5029815" cy="4114800"/>
          </a:xfrm>
        </p:spPr>
        <p:txBody>
          <a:bodyPr lIns="92066" tIns="46034" rIns="92066" bIns="46034"/>
          <a:lstStyle/>
          <a:p>
            <a:pPr marL="221468" indent="-221468">
              <a:lnSpc>
                <a:spcPct val="80000"/>
              </a:lnSpc>
            </a:pPr>
            <a:endParaRPr lang="en-US" dirty="0"/>
          </a:p>
        </p:txBody>
      </p:sp>
    </p:spTree>
    <p:extLst>
      <p:ext uri="{BB962C8B-B14F-4D97-AF65-F5344CB8AC3E}">
        <p14:creationId xmlns:p14="http://schemas.microsoft.com/office/powerpoint/2010/main" val="2291153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30</a:t>
            </a:fld>
            <a:endParaRPr lang="en-US" dirty="0"/>
          </a:p>
        </p:txBody>
      </p:sp>
    </p:spTree>
    <p:extLst>
      <p:ext uri="{BB962C8B-B14F-4D97-AF65-F5344CB8AC3E}">
        <p14:creationId xmlns:p14="http://schemas.microsoft.com/office/powerpoint/2010/main" val="261223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3554" eaLnBrk="0" hangingPunct="0">
              <a:defRPr>
                <a:solidFill>
                  <a:schemeClr val="tx1"/>
                </a:solidFill>
                <a:latin typeface="Garamond" pitchFamily="18" charset="0"/>
                <a:cs typeface="Arial" charset="0"/>
              </a:defRPr>
            </a:lvl1pPr>
            <a:lvl2pPr marL="742840" indent="-286062" defTabSz="913554" eaLnBrk="0" hangingPunct="0">
              <a:defRPr>
                <a:solidFill>
                  <a:schemeClr val="tx1"/>
                </a:solidFill>
                <a:latin typeface="Garamond" pitchFamily="18" charset="0"/>
                <a:cs typeface="Arial" charset="0"/>
              </a:defRPr>
            </a:lvl2pPr>
            <a:lvl3pPr marL="1142712" indent="-229158" defTabSz="913554" eaLnBrk="0" hangingPunct="0">
              <a:defRPr>
                <a:solidFill>
                  <a:schemeClr val="tx1"/>
                </a:solidFill>
                <a:latin typeface="Garamond" pitchFamily="18" charset="0"/>
                <a:cs typeface="Arial" charset="0"/>
              </a:defRPr>
            </a:lvl3pPr>
            <a:lvl4pPr marL="1599489" indent="-227620" defTabSz="913554" eaLnBrk="0" hangingPunct="0">
              <a:defRPr>
                <a:solidFill>
                  <a:schemeClr val="tx1"/>
                </a:solidFill>
                <a:latin typeface="Garamond" pitchFamily="18" charset="0"/>
                <a:cs typeface="Arial" charset="0"/>
              </a:defRPr>
            </a:lvl4pPr>
            <a:lvl5pPr marL="2057804" indent="-229158" defTabSz="913554" eaLnBrk="0" hangingPunct="0">
              <a:defRPr>
                <a:solidFill>
                  <a:schemeClr val="tx1"/>
                </a:solidFill>
                <a:latin typeface="Garamond" pitchFamily="18" charset="0"/>
                <a:cs typeface="Arial" charset="0"/>
              </a:defRPr>
            </a:lvl5pPr>
            <a:lvl6pPr marL="2500739" indent="-229158" defTabSz="913554" eaLnBrk="0" fontAlgn="base" hangingPunct="0">
              <a:spcBef>
                <a:spcPct val="0"/>
              </a:spcBef>
              <a:spcAft>
                <a:spcPct val="0"/>
              </a:spcAft>
              <a:defRPr>
                <a:solidFill>
                  <a:schemeClr val="tx1"/>
                </a:solidFill>
                <a:latin typeface="Garamond" pitchFamily="18" charset="0"/>
                <a:cs typeface="Arial" charset="0"/>
              </a:defRPr>
            </a:lvl6pPr>
            <a:lvl7pPr marL="2943675" indent="-229158" defTabSz="913554" eaLnBrk="0" fontAlgn="base" hangingPunct="0">
              <a:spcBef>
                <a:spcPct val="0"/>
              </a:spcBef>
              <a:spcAft>
                <a:spcPct val="0"/>
              </a:spcAft>
              <a:defRPr>
                <a:solidFill>
                  <a:schemeClr val="tx1"/>
                </a:solidFill>
                <a:latin typeface="Garamond" pitchFamily="18" charset="0"/>
                <a:cs typeface="Arial" charset="0"/>
              </a:defRPr>
            </a:lvl7pPr>
            <a:lvl8pPr marL="3386610" indent="-229158" defTabSz="913554" eaLnBrk="0" fontAlgn="base" hangingPunct="0">
              <a:spcBef>
                <a:spcPct val="0"/>
              </a:spcBef>
              <a:spcAft>
                <a:spcPct val="0"/>
              </a:spcAft>
              <a:defRPr>
                <a:solidFill>
                  <a:schemeClr val="tx1"/>
                </a:solidFill>
                <a:latin typeface="Garamond" pitchFamily="18" charset="0"/>
                <a:cs typeface="Arial" charset="0"/>
              </a:defRPr>
            </a:lvl8pPr>
            <a:lvl9pPr marL="3829545" indent="-229158" defTabSz="913554"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3C2D34AD-D2F8-4C10-B12E-406B05B62FE5}" type="slidenum">
              <a:rPr lang="en-US">
                <a:latin typeface="Arial" charset="0"/>
              </a:rPr>
              <a:pPr eaLnBrk="1" hangingPunct="1"/>
              <a:t>31</a:t>
            </a:fld>
            <a:endParaRPr lang="en-US" dirty="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00452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4</a:t>
            </a:fld>
            <a:endParaRPr lang="en-US" dirty="0"/>
          </a:p>
        </p:txBody>
      </p:sp>
    </p:spTree>
    <p:extLst>
      <p:ext uri="{BB962C8B-B14F-4D97-AF65-F5344CB8AC3E}">
        <p14:creationId xmlns:p14="http://schemas.microsoft.com/office/powerpoint/2010/main" val="345817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3554" eaLnBrk="0" hangingPunct="0">
              <a:defRPr>
                <a:solidFill>
                  <a:schemeClr val="tx1"/>
                </a:solidFill>
                <a:latin typeface="Garamond" pitchFamily="18" charset="0"/>
                <a:cs typeface="Arial" charset="0"/>
              </a:defRPr>
            </a:lvl1pPr>
            <a:lvl2pPr marL="742840" indent="-286062" defTabSz="913554" eaLnBrk="0" hangingPunct="0">
              <a:defRPr>
                <a:solidFill>
                  <a:schemeClr val="tx1"/>
                </a:solidFill>
                <a:latin typeface="Garamond" pitchFamily="18" charset="0"/>
                <a:cs typeface="Arial" charset="0"/>
              </a:defRPr>
            </a:lvl2pPr>
            <a:lvl3pPr marL="1142712" indent="-229158" defTabSz="913554" eaLnBrk="0" hangingPunct="0">
              <a:defRPr>
                <a:solidFill>
                  <a:schemeClr val="tx1"/>
                </a:solidFill>
                <a:latin typeface="Garamond" pitchFamily="18" charset="0"/>
                <a:cs typeface="Arial" charset="0"/>
              </a:defRPr>
            </a:lvl3pPr>
            <a:lvl4pPr marL="1599489" indent="-227620" defTabSz="913554" eaLnBrk="0" hangingPunct="0">
              <a:defRPr>
                <a:solidFill>
                  <a:schemeClr val="tx1"/>
                </a:solidFill>
                <a:latin typeface="Garamond" pitchFamily="18" charset="0"/>
                <a:cs typeface="Arial" charset="0"/>
              </a:defRPr>
            </a:lvl4pPr>
            <a:lvl5pPr marL="2057804" indent="-229158" defTabSz="913554" eaLnBrk="0" hangingPunct="0">
              <a:defRPr>
                <a:solidFill>
                  <a:schemeClr val="tx1"/>
                </a:solidFill>
                <a:latin typeface="Garamond" pitchFamily="18" charset="0"/>
                <a:cs typeface="Arial" charset="0"/>
              </a:defRPr>
            </a:lvl5pPr>
            <a:lvl6pPr marL="2500739" indent="-229158" defTabSz="913554" eaLnBrk="0" fontAlgn="base" hangingPunct="0">
              <a:spcBef>
                <a:spcPct val="0"/>
              </a:spcBef>
              <a:spcAft>
                <a:spcPct val="0"/>
              </a:spcAft>
              <a:defRPr>
                <a:solidFill>
                  <a:schemeClr val="tx1"/>
                </a:solidFill>
                <a:latin typeface="Garamond" pitchFamily="18" charset="0"/>
                <a:cs typeface="Arial" charset="0"/>
              </a:defRPr>
            </a:lvl6pPr>
            <a:lvl7pPr marL="2943675" indent="-229158" defTabSz="913554" eaLnBrk="0" fontAlgn="base" hangingPunct="0">
              <a:spcBef>
                <a:spcPct val="0"/>
              </a:spcBef>
              <a:spcAft>
                <a:spcPct val="0"/>
              </a:spcAft>
              <a:defRPr>
                <a:solidFill>
                  <a:schemeClr val="tx1"/>
                </a:solidFill>
                <a:latin typeface="Garamond" pitchFamily="18" charset="0"/>
                <a:cs typeface="Arial" charset="0"/>
              </a:defRPr>
            </a:lvl7pPr>
            <a:lvl8pPr marL="3386610" indent="-229158" defTabSz="913554" eaLnBrk="0" fontAlgn="base" hangingPunct="0">
              <a:spcBef>
                <a:spcPct val="0"/>
              </a:spcBef>
              <a:spcAft>
                <a:spcPct val="0"/>
              </a:spcAft>
              <a:defRPr>
                <a:solidFill>
                  <a:schemeClr val="tx1"/>
                </a:solidFill>
                <a:latin typeface="Garamond" pitchFamily="18" charset="0"/>
                <a:cs typeface="Arial" charset="0"/>
              </a:defRPr>
            </a:lvl8pPr>
            <a:lvl9pPr marL="3829545" indent="-229158" defTabSz="913554"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E9FF226-7C7B-452D-B6F0-A6538A713266}" type="slidenum">
              <a:rPr lang="en-US">
                <a:latin typeface="Arial" charset="0"/>
              </a:rPr>
              <a:pPr eaLnBrk="1" hangingPunct="1"/>
              <a:t>32</a:t>
            </a:fld>
            <a:endParaRPr lang="en-US" dirty="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710325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3554" eaLnBrk="0" hangingPunct="0">
              <a:defRPr>
                <a:solidFill>
                  <a:schemeClr val="tx1"/>
                </a:solidFill>
                <a:latin typeface="Garamond" pitchFamily="18" charset="0"/>
                <a:cs typeface="Arial" charset="0"/>
              </a:defRPr>
            </a:lvl1pPr>
            <a:lvl2pPr marL="742840" indent="-286062" defTabSz="913554" eaLnBrk="0" hangingPunct="0">
              <a:defRPr>
                <a:solidFill>
                  <a:schemeClr val="tx1"/>
                </a:solidFill>
                <a:latin typeface="Garamond" pitchFamily="18" charset="0"/>
                <a:cs typeface="Arial" charset="0"/>
              </a:defRPr>
            </a:lvl2pPr>
            <a:lvl3pPr marL="1142712" indent="-229158" defTabSz="913554" eaLnBrk="0" hangingPunct="0">
              <a:defRPr>
                <a:solidFill>
                  <a:schemeClr val="tx1"/>
                </a:solidFill>
                <a:latin typeface="Garamond" pitchFamily="18" charset="0"/>
                <a:cs typeface="Arial" charset="0"/>
              </a:defRPr>
            </a:lvl3pPr>
            <a:lvl4pPr marL="1599489" indent="-227620" defTabSz="913554" eaLnBrk="0" hangingPunct="0">
              <a:defRPr>
                <a:solidFill>
                  <a:schemeClr val="tx1"/>
                </a:solidFill>
                <a:latin typeface="Garamond" pitchFamily="18" charset="0"/>
                <a:cs typeface="Arial" charset="0"/>
              </a:defRPr>
            </a:lvl4pPr>
            <a:lvl5pPr marL="2057804" indent="-229158" defTabSz="913554" eaLnBrk="0" hangingPunct="0">
              <a:defRPr>
                <a:solidFill>
                  <a:schemeClr val="tx1"/>
                </a:solidFill>
                <a:latin typeface="Garamond" pitchFamily="18" charset="0"/>
                <a:cs typeface="Arial" charset="0"/>
              </a:defRPr>
            </a:lvl5pPr>
            <a:lvl6pPr marL="2500739" indent="-229158" defTabSz="913554" eaLnBrk="0" fontAlgn="base" hangingPunct="0">
              <a:spcBef>
                <a:spcPct val="0"/>
              </a:spcBef>
              <a:spcAft>
                <a:spcPct val="0"/>
              </a:spcAft>
              <a:defRPr>
                <a:solidFill>
                  <a:schemeClr val="tx1"/>
                </a:solidFill>
                <a:latin typeface="Garamond" pitchFamily="18" charset="0"/>
                <a:cs typeface="Arial" charset="0"/>
              </a:defRPr>
            </a:lvl6pPr>
            <a:lvl7pPr marL="2943675" indent="-229158" defTabSz="913554" eaLnBrk="0" fontAlgn="base" hangingPunct="0">
              <a:spcBef>
                <a:spcPct val="0"/>
              </a:spcBef>
              <a:spcAft>
                <a:spcPct val="0"/>
              </a:spcAft>
              <a:defRPr>
                <a:solidFill>
                  <a:schemeClr val="tx1"/>
                </a:solidFill>
                <a:latin typeface="Garamond" pitchFamily="18" charset="0"/>
                <a:cs typeface="Arial" charset="0"/>
              </a:defRPr>
            </a:lvl7pPr>
            <a:lvl8pPr marL="3386610" indent="-229158" defTabSz="913554" eaLnBrk="0" fontAlgn="base" hangingPunct="0">
              <a:spcBef>
                <a:spcPct val="0"/>
              </a:spcBef>
              <a:spcAft>
                <a:spcPct val="0"/>
              </a:spcAft>
              <a:defRPr>
                <a:solidFill>
                  <a:schemeClr val="tx1"/>
                </a:solidFill>
                <a:latin typeface="Garamond" pitchFamily="18" charset="0"/>
                <a:cs typeface="Arial" charset="0"/>
              </a:defRPr>
            </a:lvl8pPr>
            <a:lvl9pPr marL="3829545" indent="-229158" defTabSz="913554"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FB24E7E-1BFA-4EE9-AC45-98C377B8192A}" type="slidenum">
              <a:rPr lang="en-US">
                <a:latin typeface="Arial" charset="0"/>
              </a:rPr>
              <a:pPr eaLnBrk="1" hangingPunct="1"/>
              <a:t>33</a:t>
            </a:fld>
            <a:endParaRPr lang="en-US" dirty="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917750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3554" eaLnBrk="0" hangingPunct="0">
              <a:defRPr>
                <a:solidFill>
                  <a:schemeClr val="tx1"/>
                </a:solidFill>
                <a:latin typeface="Garamond" pitchFamily="18" charset="0"/>
                <a:cs typeface="Arial" charset="0"/>
              </a:defRPr>
            </a:lvl1pPr>
            <a:lvl2pPr marL="742840" indent="-286062" defTabSz="913554" eaLnBrk="0" hangingPunct="0">
              <a:defRPr>
                <a:solidFill>
                  <a:schemeClr val="tx1"/>
                </a:solidFill>
                <a:latin typeface="Garamond" pitchFamily="18" charset="0"/>
                <a:cs typeface="Arial" charset="0"/>
              </a:defRPr>
            </a:lvl2pPr>
            <a:lvl3pPr marL="1142712" indent="-229158" defTabSz="913554" eaLnBrk="0" hangingPunct="0">
              <a:defRPr>
                <a:solidFill>
                  <a:schemeClr val="tx1"/>
                </a:solidFill>
                <a:latin typeface="Garamond" pitchFamily="18" charset="0"/>
                <a:cs typeface="Arial" charset="0"/>
              </a:defRPr>
            </a:lvl3pPr>
            <a:lvl4pPr marL="1599489" indent="-227620" defTabSz="913554" eaLnBrk="0" hangingPunct="0">
              <a:defRPr>
                <a:solidFill>
                  <a:schemeClr val="tx1"/>
                </a:solidFill>
                <a:latin typeface="Garamond" pitchFamily="18" charset="0"/>
                <a:cs typeface="Arial" charset="0"/>
              </a:defRPr>
            </a:lvl4pPr>
            <a:lvl5pPr marL="2057804" indent="-229158" defTabSz="913554" eaLnBrk="0" hangingPunct="0">
              <a:defRPr>
                <a:solidFill>
                  <a:schemeClr val="tx1"/>
                </a:solidFill>
                <a:latin typeface="Garamond" pitchFamily="18" charset="0"/>
                <a:cs typeface="Arial" charset="0"/>
              </a:defRPr>
            </a:lvl5pPr>
            <a:lvl6pPr marL="2500739" indent="-229158" defTabSz="913554" eaLnBrk="0" fontAlgn="base" hangingPunct="0">
              <a:spcBef>
                <a:spcPct val="0"/>
              </a:spcBef>
              <a:spcAft>
                <a:spcPct val="0"/>
              </a:spcAft>
              <a:defRPr>
                <a:solidFill>
                  <a:schemeClr val="tx1"/>
                </a:solidFill>
                <a:latin typeface="Garamond" pitchFamily="18" charset="0"/>
                <a:cs typeface="Arial" charset="0"/>
              </a:defRPr>
            </a:lvl6pPr>
            <a:lvl7pPr marL="2943675" indent="-229158" defTabSz="913554" eaLnBrk="0" fontAlgn="base" hangingPunct="0">
              <a:spcBef>
                <a:spcPct val="0"/>
              </a:spcBef>
              <a:spcAft>
                <a:spcPct val="0"/>
              </a:spcAft>
              <a:defRPr>
                <a:solidFill>
                  <a:schemeClr val="tx1"/>
                </a:solidFill>
                <a:latin typeface="Garamond" pitchFamily="18" charset="0"/>
                <a:cs typeface="Arial" charset="0"/>
              </a:defRPr>
            </a:lvl7pPr>
            <a:lvl8pPr marL="3386610" indent="-229158" defTabSz="913554" eaLnBrk="0" fontAlgn="base" hangingPunct="0">
              <a:spcBef>
                <a:spcPct val="0"/>
              </a:spcBef>
              <a:spcAft>
                <a:spcPct val="0"/>
              </a:spcAft>
              <a:defRPr>
                <a:solidFill>
                  <a:schemeClr val="tx1"/>
                </a:solidFill>
                <a:latin typeface="Garamond" pitchFamily="18" charset="0"/>
                <a:cs typeface="Arial" charset="0"/>
              </a:defRPr>
            </a:lvl8pPr>
            <a:lvl9pPr marL="3829545" indent="-229158" defTabSz="913554"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2A96D01D-DF0C-46C5-8E1A-E4BB06383112}" type="slidenum">
              <a:rPr lang="en-US">
                <a:latin typeface="Arial" charset="0"/>
              </a:rPr>
              <a:pPr eaLnBrk="1" hangingPunct="1"/>
              <a:t>34</a:t>
            </a:fld>
            <a:endParaRPr lang="en-US" dirty="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89247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787076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13554" eaLnBrk="0" hangingPunct="0">
              <a:defRPr>
                <a:solidFill>
                  <a:schemeClr val="tx1"/>
                </a:solidFill>
                <a:latin typeface="Garamond" pitchFamily="18" charset="0"/>
                <a:cs typeface="Arial" charset="0"/>
              </a:defRPr>
            </a:lvl1pPr>
            <a:lvl2pPr marL="742840" indent="-286062" defTabSz="913554" eaLnBrk="0" hangingPunct="0">
              <a:defRPr>
                <a:solidFill>
                  <a:schemeClr val="tx1"/>
                </a:solidFill>
                <a:latin typeface="Garamond" pitchFamily="18" charset="0"/>
                <a:cs typeface="Arial" charset="0"/>
              </a:defRPr>
            </a:lvl2pPr>
            <a:lvl3pPr marL="1142712" indent="-229158" defTabSz="913554" eaLnBrk="0" hangingPunct="0">
              <a:defRPr>
                <a:solidFill>
                  <a:schemeClr val="tx1"/>
                </a:solidFill>
                <a:latin typeface="Garamond" pitchFamily="18" charset="0"/>
                <a:cs typeface="Arial" charset="0"/>
              </a:defRPr>
            </a:lvl3pPr>
            <a:lvl4pPr marL="1599489" indent="-227620" defTabSz="913554" eaLnBrk="0" hangingPunct="0">
              <a:defRPr>
                <a:solidFill>
                  <a:schemeClr val="tx1"/>
                </a:solidFill>
                <a:latin typeface="Garamond" pitchFamily="18" charset="0"/>
                <a:cs typeface="Arial" charset="0"/>
              </a:defRPr>
            </a:lvl4pPr>
            <a:lvl5pPr marL="2057804" indent="-229158" defTabSz="913554" eaLnBrk="0" hangingPunct="0">
              <a:defRPr>
                <a:solidFill>
                  <a:schemeClr val="tx1"/>
                </a:solidFill>
                <a:latin typeface="Garamond" pitchFamily="18" charset="0"/>
                <a:cs typeface="Arial" charset="0"/>
              </a:defRPr>
            </a:lvl5pPr>
            <a:lvl6pPr marL="2500739" indent="-229158" defTabSz="913554" eaLnBrk="0" fontAlgn="base" hangingPunct="0">
              <a:spcBef>
                <a:spcPct val="0"/>
              </a:spcBef>
              <a:spcAft>
                <a:spcPct val="0"/>
              </a:spcAft>
              <a:defRPr>
                <a:solidFill>
                  <a:schemeClr val="tx1"/>
                </a:solidFill>
                <a:latin typeface="Garamond" pitchFamily="18" charset="0"/>
                <a:cs typeface="Arial" charset="0"/>
              </a:defRPr>
            </a:lvl6pPr>
            <a:lvl7pPr marL="2943675" indent="-229158" defTabSz="913554" eaLnBrk="0" fontAlgn="base" hangingPunct="0">
              <a:spcBef>
                <a:spcPct val="0"/>
              </a:spcBef>
              <a:spcAft>
                <a:spcPct val="0"/>
              </a:spcAft>
              <a:defRPr>
                <a:solidFill>
                  <a:schemeClr val="tx1"/>
                </a:solidFill>
                <a:latin typeface="Garamond" pitchFamily="18" charset="0"/>
                <a:cs typeface="Arial" charset="0"/>
              </a:defRPr>
            </a:lvl7pPr>
            <a:lvl8pPr marL="3386610" indent="-229158" defTabSz="913554" eaLnBrk="0" fontAlgn="base" hangingPunct="0">
              <a:spcBef>
                <a:spcPct val="0"/>
              </a:spcBef>
              <a:spcAft>
                <a:spcPct val="0"/>
              </a:spcAft>
              <a:defRPr>
                <a:solidFill>
                  <a:schemeClr val="tx1"/>
                </a:solidFill>
                <a:latin typeface="Garamond" pitchFamily="18" charset="0"/>
                <a:cs typeface="Arial" charset="0"/>
              </a:defRPr>
            </a:lvl8pPr>
            <a:lvl9pPr marL="3829545" indent="-229158" defTabSz="913554"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8F13FD4-7ABF-473E-8508-4BC8B699E4DE}" type="slidenum">
              <a:rPr lang="en-US">
                <a:latin typeface="Arial" charset="0"/>
              </a:rPr>
              <a:pPr eaLnBrk="1" hangingPunct="1"/>
              <a:t>36</a:t>
            </a:fld>
            <a:endParaRPr lang="en-US" dirty="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922482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7CE2C-CAF9-4316-BB2D-1636B5F14CD8}" type="slidenum">
              <a:rPr lang="en-US" smtClean="0"/>
              <a:pPr/>
              <a:t>38</a:t>
            </a:fld>
            <a:endParaRPr lang="en-US"/>
          </a:p>
        </p:txBody>
      </p:sp>
    </p:spTree>
    <p:extLst>
      <p:ext uri="{BB962C8B-B14F-4D97-AF65-F5344CB8AC3E}">
        <p14:creationId xmlns:p14="http://schemas.microsoft.com/office/powerpoint/2010/main" val="3256317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7CE2C-CAF9-4316-BB2D-1636B5F14CD8}" type="slidenum">
              <a:rPr lang="en-US" smtClean="0"/>
              <a:pPr/>
              <a:t>39</a:t>
            </a:fld>
            <a:endParaRPr lang="en-US"/>
          </a:p>
        </p:txBody>
      </p:sp>
    </p:spTree>
    <p:extLst>
      <p:ext uri="{BB962C8B-B14F-4D97-AF65-F5344CB8AC3E}">
        <p14:creationId xmlns:p14="http://schemas.microsoft.com/office/powerpoint/2010/main" val="2770724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7CE2C-CAF9-4316-BB2D-1636B5F14CD8}" type="slidenum">
              <a:rPr lang="en-US" smtClean="0"/>
              <a:pPr/>
              <a:t>40</a:t>
            </a:fld>
            <a:endParaRPr lang="en-US"/>
          </a:p>
        </p:txBody>
      </p:sp>
    </p:spTree>
    <p:extLst>
      <p:ext uri="{BB962C8B-B14F-4D97-AF65-F5344CB8AC3E}">
        <p14:creationId xmlns:p14="http://schemas.microsoft.com/office/powerpoint/2010/main" val="3426120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7CE2C-CAF9-4316-BB2D-1636B5F14CD8}" type="slidenum">
              <a:rPr lang="en-US" smtClean="0"/>
              <a:pPr/>
              <a:t>41</a:t>
            </a:fld>
            <a:endParaRPr lang="en-US"/>
          </a:p>
        </p:txBody>
      </p:sp>
    </p:spTree>
    <p:extLst>
      <p:ext uri="{BB962C8B-B14F-4D97-AF65-F5344CB8AC3E}">
        <p14:creationId xmlns:p14="http://schemas.microsoft.com/office/powerpoint/2010/main" val="3861917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468" marR="0" indent="-221468" algn="l" defTabSz="914400" rtl="0" eaLnBrk="1" fontAlgn="auto" latinLnBrk="0" hangingPunct="1">
              <a:lnSpc>
                <a:spcPct val="8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42</a:t>
            </a:fld>
            <a:endParaRPr lang="en-US" dirty="0"/>
          </a:p>
        </p:txBody>
      </p:sp>
    </p:spTree>
    <p:extLst>
      <p:ext uri="{BB962C8B-B14F-4D97-AF65-F5344CB8AC3E}">
        <p14:creationId xmlns:p14="http://schemas.microsoft.com/office/powerpoint/2010/main" val="209945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6</a:t>
            </a:fld>
            <a:endParaRPr lang="en-US" dirty="0"/>
          </a:p>
        </p:txBody>
      </p:sp>
    </p:spTree>
    <p:extLst>
      <p:ext uri="{BB962C8B-B14F-4D97-AF65-F5344CB8AC3E}">
        <p14:creationId xmlns:p14="http://schemas.microsoft.com/office/powerpoint/2010/main" val="144467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13554" eaLnBrk="0" hangingPunct="0">
              <a:defRPr>
                <a:solidFill>
                  <a:schemeClr val="tx1"/>
                </a:solidFill>
                <a:latin typeface="Garamond" pitchFamily="18" charset="0"/>
                <a:cs typeface="Arial" charset="0"/>
              </a:defRPr>
            </a:lvl1pPr>
            <a:lvl2pPr marL="742840" indent="-286062" defTabSz="913554" eaLnBrk="0" hangingPunct="0">
              <a:defRPr>
                <a:solidFill>
                  <a:schemeClr val="tx1"/>
                </a:solidFill>
                <a:latin typeface="Garamond" pitchFamily="18" charset="0"/>
                <a:cs typeface="Arial" charset="0"/>
              </a:defRPr>
            </a:lvl2pPr>
            <a:lvl3pPr marL="1142712" indent="-229158" defTabSz="913554" eaLnBrk="0" hangingPunct="0">
              <a:defRPr>
                <a:solidFill>
                  <a:schemeClr val="tx1"/>
                </a:solidFill>
                <a:latin typeface="Garamond" pitchFamily="18" charset="0"/>
                <a:cs typeface="Arial" charset="0"/>
              </a:defRPr>
            </a:lvl3pPr>
            <a:lvl4pPr marL="1599489" indent="-227620" defTabSz="913554" eaLnBrk="0" hangingPunct="0">
              <a:defRPr>
                <a:solidFill>
                  <a:schemeClr val="tx1"/>
                </a:solidFill>
                <a:latin typeface="Garamond" pitchFamily="18" charset="0"/>
                <a:cs typeface="Arial" charset="0"/>
              </a:defRPr>
            </a:lvl4pPr>
            <a:lvl5pPr marL="2057804" indent="-229158" defTabSz="913554" eaLnBrk="0" hangingPunct="0">
              <a:defRPr>
                <a:solidFill>
                  <a:schemeClr val="tx1"/>
                </a:solidFill>
                <a:latin typeface="Garamond" pitchFamily="18" charset="0"/>
                <a:cs typeface="Arial" charset="0"/>
              </a:defRPr>
            </a:lvl5pPr>
            <a:lvl6pPr marL="2500739" indent="-229158" defTabSz="913554" eaLnBrk="0" fontAlgn="base" hangingPunct="0">
              <a:spcBef>
                <a:spcPct val="0"/>
              </a:spcBef>
              <a:spcAft>
                <a:spcPct val="0"/>
              </a:spcAft>
              <a:defRPr>
                <a:solidFill>
                  <a:schemeClr val="tx1"/>
                </a:solidFill>
                <a:latin typeface="Garamond" pitchFamily="18" charset="0"/>
                <a:cs typeface="Arial" charset="0"/>
              </a:defRPr>
            </a:lvl6pPr>
            <a:lvl7pPr marL="2943675" indent="-229158" defTabSz="913554" eaLnBrk="0" fontAlgn="base" hangingPunct="0">
              <a:spcBef>
                <a:spcPct val="0"/>
              </a:spcBef>
              <a:spcAft>
                <a:spcPct val="0"/>
              </a:spcAft>
              <a:defRPr>
                <a:solidFill>
                  <a:schemeClr val="tx1"/>
                </a:solidFill>
                <a:latin typeface="Garamond" pitchFamily="18" charset="0"/>
                <a:cs typeface="Arial" charset="0"/>
              </a:defRPr>
            </a:lvl7pPr>
            <a:lvl8pPr marL="3386610" indent="-229158" defTabSz="913554" eaLnBrk="0" fontAlgn="base" hangingPunct="0">
              <a:spcBef>
                <a:spcPct val="0"/>
              </a:spcBef>
              <a:spcAft>
                <a:spcPct val="0"/>
              </a:spcAft>
              <a:defRPr>
                <a:solidFill>
                  <a:schemeClr val="tx1"/>
                </a:solidFill>
                <a:latin typeface="Garamond" pitchFamily="18" charset="0"/>
                <a:cs typeface="Arial" charset="0"/>
              </a:defRPr>
            </a:lvl8pPr>
            <a:lvl9pPr marL="3829545" indent="-229158" defTabSz="913554"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1592CB08-1106-4A48-AA03-FA583B057A4B}" type="slidenum">
              <a:rPr lang="en-US">
                <a:latin typeface="Arial" charset="0"/>
              </a:rPr>
              <a:pPr eaLnBrk="1" hangingPunct="1"/>
              <a:t>7</a:t>
            </a:fld>
            <a:endParaRPr lang="en-US" dirty="0">
              <a:latin typeface="Arial" charset="0"/>
            </a:endParaRPr>
          </a:p>
        </p:txBody>
      </p:sp>
      <p:sp>
        <p:nvSpPr>
          <p:cNvPr id="77827" name="Rectangle 7"/>
          <p:cNvSpPr txBox="1">
            <a:spLocks noGrp="1" noChangeArrowheads="1"/>
          </p:cNvSpPr>
          <p:nvPr/>
        </p:nvSpPr>
        <p:spPr bwMode="auto">
          <a:xfrm>
            <a:off x="3886815" y="8686801"/>
            <a:ext cx="29711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42975" eaLnBrk="0" hangingPunct="0">
              <a:defRPr>
                <a:solidFill>
                  <a:schemeClr val="tx1"/>
                </a:solidFill>
                <a:latin typeface="Garamond" pitchFamily="18" charset="0"/>
                <a:cs typeface="Arial" charset="0"/>
              </a:defRPr>
            </a:lvl1pPr>
            <a:lvl2pPr marL="766763" indent="-295275" defTabSz="942975" eaLnBrk="0" hangingPunct="0">
              <a:defRPr>
                <a:solidFill>
                  <a:schemeClr val="tx1"/>
                </a:solidFill>
                <a:latin typeface="Garamond" pitchFamily="18" charset="0"/>
                <a:cs typeface="Arial" charset="0"/>
              </a:defRPr>
            </a:lvl2pPr>
            <a:lvl3pPr marL="1179513" indent="-236538" defTabSz="942975" eaLnBrk="0" hangingPunct="0">
              <a:defRPr>
                <a:solidFill>
                  <a:schemeClr val="tx1"/>
                </a:solidFill>
                <a:latin typeface="Garamond" pitchFamily="18" charset="0"/>
                <a:cs typeface="Arial" charset="0"/>
              </a:defRPr>
            </a:lvl3pPr>
            <a:lvl4pPr marL="1651000" indent="-234950" defTabSz="942975" eaLnBrk="0" hangingPunct="0">
              <a:defRPr>
                <a:solidFill>
                  <a:schemeClr val="tx1"/>
                </a:solidFill>
                <a:latin typeface="Garamond" pitchFamily="18" charset="0"/>
                <a:cs typeface="Arial" charset="0"/>
              </a:defRPr>
            </a:lvl4pPr>
            <a:lvl5pPr marL="2124075" indent="-236538" defTabSz="942975" eaLnBrk="0" hangingPunct="0">
              <a:defRPr>
                <a:solidFill>
                  <a:schemeClr val="tx1"/>
                </a:solidFill>
                <a:latin typeface="Garamond" pitchFamily="18" charset="0"/>
                <a:cs typeface="Arial" charset="0"/>
              </a:defRPr>
            </a:lvl5pPr>
            <a:lvl6pPr marL="2581275" indent="-236538" defTabSz="942975" eaLnBrk="0" fontAlgn="base" hangingPunct="0">
              <a:spcBef>
                <a:spcPct val="0"/>
              </a:spcBef>
              <a:spcAft>
                <a:spcPct val="0"/>
              </a:spcAft>
              <a:defRPr>
                <a:solidFill>
                  <a:schemeClr val="tx1"/>
                </a:solidFill>
                <a:latin typeface="Garamond" pitchFamily="18" charset="0"/>
                <a:cs typeface="Arial" charset="0"/>
              </a:defRPr>
            </a:lvl6pPr>
            <a:lvl7pPr marL="3038475" indent="-236538" defTabSz="942975" eaLnBrk="0" fontAlgn="base" hangingPunct="0">
              <a:spcBef>
                <a:spcPct val="0"/>
              </a:spcBef>
              <a:spcAft>
                <a:spcPct val="0"/>
              </a:spcAft>
              <a:defRPr>
                <a:solidFill>
                  <a:schemeClr val="tx1"/>
                </a:solidFill>
                <a:latin typeface="Garamond" pitchFamily="18" charset="0"/>
                <a:cs typeface="Arial" charset="0"/>
              </a:defRPr>
            </a:lvl7pPr>
            <a:lvl8pPr marL="3495675" indent="-236538" defTabSz="942975" eaLnBrk="0" fontAlgn="base" hangingPunct="0">
              <a:spcBef>
                <a:spcPct val="0"/>
              </a:spcBef>
              <a:spcAft>
                <a:spcPct val="0"/>
              </a:spcAft>
              <a:defRPr>
                <a:solidFill>
                  <a:schemeClr val="tx1"/>
                </a:solidFill>
                <a:latin typeface="Garamond" pitchFamily="18" charset="0"/>
                <a:cs typeface="Arial" charset="0"/>
              </a:defRPr>
            </a:lvl8pPr>
            <a:lvl9pPr marL="3952875" indent="-236538" defTabSz="942975"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0288FD50-059C-4E20-BC96-C6615C8A64D8}" type="slidenum">
              <a:rPr lang="en-US" sz="1200">
                <a:latin typeface="Times New Roman" pitchFamily="18" charset="0"/>
              </a:rPr>
              <a:pPr algn="r" eaLnBrk="1" hangingPunct="1"/>
              <a:t>7</a:t>
            </a:fld>
            <a:endParaRPr lang="en-US" sz="1200" dirty="0">
              <a:latin typeface="Times New Roman" pitchFamily="18" charset="0"/>
            </a:endParaRPr>
          </a:p>
        </p:txBody>
      </p:sp>
      <p:sp>
        <p:nvSpPr>
          <p:cNvPr id="77828" name="Rectangle 2"/>
          <p:cNvSpPr>
            <a:spLocks noChangeArrowheads="1"/>
          </p:cNvSpPr>
          <p:nvPr/>
        </p:nvSpPr>
        <p:spPr bwMode="auto">
          <a:xfrm>
            <a:off x="3886815" y="0"/>
            <a:ext cx="2971185" cy="45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p>
            <a:pPr defTabSz="913554"/>
            <a:endParaRPr lang="en-US" sz="2000" dirty="0">
              <a:latin typeface="Comic Sans MS" pitchFamily="66" charset="0"/>
            </a:endParaRPr>
          </a:p>
        </p:txBody>
      </p:sp>
      <p:sp>
        <p:nvSpPr>
          <p:cNvPr id="77829" name="Rectangle 3"/>
          <p:cNvSpPr>
            <a:spLocks noChangeArrowheads="1"/>
          </p:cNvSpPr>
          <p:nvPr/>
        </p:nvSpPr>
        <p:spPr bwMode="auto">
          <a:xfrm>
            <a:off x="3886815" y="8686801"/>
            <a:ext cx="29711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6" rIns="90479" bIns="44446" anchor="b"/>
          <a:lstStyle/>
          <a:p>
            <a:pPr algn="r" defTabSz="913554" eaLnBrk="0" hangingPunct="0"/>
            <a:r>
              <a:rPr lang="en-US" sz="1200" b="1" dirty="0">
                <a:solidFill>
                  <a:srgbClr val="FFFFFF"/>
                </a:solidFill>
                <a:latin typeface="Arial" charset="0"/>
              </a:rPr>
              <a:t>2</a:t>
            </a:r>
          </a:p>
        </p:txBody>
      </p:sp>
      <p:sp>
        <p:nvSpPr>
          <p:cNvPr id="77830" name="Rectangle 4"/>
          <p:cNvSpPr>
            <a:spLocks noChangeArrowheads="1"/>
          </p:cNvSpPr>
          <p:nvPr/>
        </p:nvSpPr>
        <p:spPr bwMode="auto">
          <a:xfrm>
            <a:off x="1" y="8686801"/>
            <a:ext cx="29711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p>
            <a:pPr defTabSz="913554"/>
            <a:endParaRPr lang="en-US" sz="2000" dirty="0">
              <a:latin typeface="Comic Sans MS" pitchFamily="66" charset="0"/>
            </a:endParaRPr>
          </a:p>
        </p:txBody>
      </p:sp>
      <p:sp>
        <p:nvSpPr>
          <p:cNvPr id="77831" name="Rectangle 5"/>
          <p:cNvSpPr>
            <a:spLocks noChangeArrowheads="1"/>
          </p:cNvSpPr>
          <p:nvPr/>
        </p:nvSpPr>
        <p:spPr bwMode="auto">
          <a:xfrm>
            <a:off x="1" y="0"/>
            <a:ext cx="2971185" cy="45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p>
            <a:pPr defTabSz="913554"/>
            <a:endParaRPr lang="en-US" sz="2000" dirty="0">
              <a:latin typeface="Comic Sans MS" pitchFamily="66" charset="0"/>
            </a:endParaRPr>
          </a:p>
        </p:txBody>
      </p:sp>
      <p:sp>
        <p:nvSpPr>
          <p:cNvPr id="77832" name="Rectangle 6"/>
          <p:cNvSpPr>
            <a:spLocks noGrp="1" noRot="1" noChangeAspect="1" noChangeArrowheads="1" noTextEdit="1"/>
          </p:cNvSpPr>
          <p:nvPr>
            <p:ph type="sldImg"/>
          </p:nvPr>
        </p:nvSpPr>
        <p:spPr>
          <a:xfrm>
            <a:off x="393700" y="692150"/>
            <a:ext cx="6072188" cy="3416300"/>
          </a:xfrm>
          <a:ln w="12700" cap="flat"/>
        </p:spPr>
      </p:sp>
      <p:sp>
        <p:nvSpPr>
          <p:cNvPr id="77833" name="Rectangle 7"/>
          <p:cNvSpPr>
            <a:spLocks noGrp="1" noChangeArrowheads="1"/>
          </p:cNvSpPr>
          <p:nvPr>
            <p:ph type="body" idx="1"/>
          </p:nvPr>
        </p:nvSpPr>
        <p:spPr>
          <a:xfrm>
            <a:off x="914093" y="4247188"/>
            <a:ext cx="5029815" cy="4113261"/>
          </a:xfrm>
        </p:spPr>
        <p:txBody>
          <a:bodyPr lIns="90479" tIns="44446" rIns="90479" bIns="44446"/>
          <a:lstStyle/>
          <a:p>
            <a:pPr eaLnBrk="1" hangingPunct="1"/>
            <a:endParaRPr lang="en-US" dirty="0"/>
          </a:p>
        </p:txBody>
      </p:sp>
    </p:spTree>
    <p:extLst>
      <p:ext uri="{BB962C8B-B14F-4D97-AF65-F5344CB8AC3E}">
        <p14:creationId xmlns:p14="http://schemas.microsoft.com/office/powerpoint/2010/main" val="252949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10</a:t>
            </a:fld>
            <a:endParaRPr lang="en-US" dirty="0"/>
          </a:p>
        </p:txBody>
      </p:sp>
    </p:spTree>
    <p:extLst>
      <p:ext uri="{BB962C8B-B14F-4D97-AF65-F5344CB8AC3E}">
        <p14:creationId xmlns:p14="http://schemas.microsoft.com/office/powerpoint/2010/main" val="38349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7CE2C-CAF9-4316-BB2D-1636B5F14CD8}" type="slidenum">
              <a:rPr lang="en-US" smtClean="0"/>
              <a:pPr/>
              <a:t>12</a:t>
            </a:fld>
            <a:endParaRPr lang="en-US"/>
          </a:p>
        </p:txBody>
      </p:sp>
    </p:spTree>
    <p:extLst>
      <p:ext uri="{BB962C8B-B14F-4D97-AF65-F5344CB8AC3E}">
        <p14:creationId xmlns:p14="http://schemas.microsoft.com/office/powerpoint/2010/main" val="209887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15</a:t>
            </a:fld>
            <a:endParaRPr lang="en-US" dirty="0"/>
          </a:p>
        </p:txBody>
      </p:sp>
    </p:spTree>
    <p:extLst>
      <p:ext uri="{BB962C8B-B14F-4D97-AF65-F5344CB8AC3E}">
        <p14:creationId xmlns:p14="http://schemas.microsoft.com/office/powerpoint/2010/main" val="214925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7CE2C-CAF9-4316-BB2D-1636B5F14CD8}" type="slidenum">
              <a:rPr lang="en-US" smtClean="0"/>
              <a:pPr/>
              <a:t>16</a:t>
            </a:fld>
            <a:endParaRPr lang="en-US"/>
          </a:p>
        </p:txBody>
      </p:sp>
    </p:spTree>
    <p:extLst>
      <p:ext uri="{BB962C8B-B14F-4D97-AF65-F5344CB8AC3E}">
        <p14:creationId xmlns:p14="http://schemas.microsoft.com/office/powerpoint/2010/main" val="174792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1A64A-C497-4518-B563-9182A1BDDA56}" type="slidenum">
              <a:rPr lang="en-US" smtClean="0"/>
              <a:pPr/>
              <a:t>17</a:t>
            </a:fld>
            <a:endParaRPr lang="en-US" dirty="0"/>
          </a:p>
        </p:txBody>
      </p:sp>
    </p:spTree>
    <p:extLst>
      <p:ext uri="{BB962C8B-B14F-4D97-AF65-F5344CB8AC3E}">
        <p14:creationId xmlns:p14="http://schemas.microsoft.com/office/powerpoint/2010/main" val="2502017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Calibri Light" panose="020F0302020204030204" pitchFamily="34" charset="0"/>
                <a:cs typeface="Calibri Light" panose="020F0302020204030204" pitchFamily="34" charset="0"/>
              </a:defRPr>
            </a:lvl1pPr>
          </a:lstStyle>
          <a:p>
            <a:pPr lvl="0"/>
            <a:endParaRPr lang="en-US" dirty="0"/>
          </a:p>
        </p:txBody>
      </p:sp>
      <p:sp>
        <p:nvSpPr>
          <p:cNvPr id="11"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46779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Text and Image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914400" y="2057400"/>
            <a:ext cx="4724400" cy="4038600"/>
          </a:xfrm>
          <a:prstGeom prst="rect">
            <a:avLst/>
          </a:prstGeom>
        </p:spPr>
        <p:txBody>
          <a:bodyPr/>
          <a:lstStyle>
            <a:lvl1pPr marL="342900" indent="-342900">
              <a:buSzPct val="85000"/>
              <a:buFont typeface="Arial" panose="020B0604020202020204" pitchFamily="34" charset="0"/>
              <a:buChar char="•"/>
              <a:defRPr sz="2400">
                <a:solidFill>
                  <a:schemeClr val="tx1">
                    <a:lumMod val="95000"/>
                    <a:lumOff val="5000"/>
                  </a:schemeClr>
                </a:solidFill>
              </a:defRPr>
            </a:lvl1pPr>
          </a:lstStyle>
          <a:p>
            <a:pPr lvl="0"/>
            <a:endParaRPr lang="en-US" dirty="0"/>
          </a:p>
        </p:txBody>
      </p:sp>
      <p:sp>
        <p:nvSpPr>
          <p:cNvPr id="5" name="Picture Placeholder 6"/>
          <p:cNvSpPr>
            <a:spLocks noGrp="1"/>
          </p:cNvSpPr>
          <p:nvPr>
            <p:ph type="pic" sz="quarter" idx="11"/>
          </p:nvPr>
        </p:nvSpPr>
        <p:spPr>
          <a:xfrm>
            <a:off x="5943600" y="2057400"/>
            <a:ext cx="5486400" cy="4038600"/>
          </a:xfrm>
          <a:prstGeom prst="rect">
            <a:avLst/>
          </a:prstGeom>
        </p:spPr>
        <p:txBody>
          <a:bodyPr/>
          <a:lstStyle>
            <a:lvl1pPr marL="0" indent="0">
              <a:buNone/>
              <a:defRPr/>
            </a:lvl1pPr>
          </a:lstStyle>
          <a:p>
            <a:pPr lvl="0"/>
            <a:endParaRPr lang="en-US" noProof="0" dirty="0"/>
          </a:p>
        </p:txBody>
      </p:sp>
    </p:spTree>
    <p:custDataLst>
      <p:tags r:id="rId1"/>
    </p:custDataLst>
    <p:extLst>
      <p:ext uri="{BB962C8B-B14F-4D97-AF65-F5344CB8AC3E}">
        <p14:creationId xmlns:p14="http://schemas.microsoft.com/office/powerpoint/2010/main" val="368369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 No foot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4684"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676400"/>
            <a:ext cx="11452597" cy="44958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57550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Green)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SzPct val="85000"/>
              <a:buFontTx/>
              <a:buBlip>
                <a:blip r:embed="rId3"/>
              </a:buBlip>
              <a:defRPr sz="2400">
                <a:solidFill>
                  <a:schemeClr val="tx1">
                    <a:lumMod val="95000"/>
                    <a:lumOff val="5000"/>
                  </a:schemeClr>
                </a:solidFill>
              </a:defRPr>
            </a:lvl1pPr>
          </a:lstStyle>
          <a:p>
            <a:pPr lvl="0"/>
            <a:endParaRPr lang="en-US" dirty="0"/>
          </a:p>
        </p:txBody>
      </p:sp>
    </p:spTree>
    <p:custDataLst>
      <p:tags r:id="rId1"/>
    </p:custDataLst>
    <p:extLst>
      <p:ext uri="{BB962C8B-B14F-4D97-AF65-F5344CB8AC3E}">
        <p14:creationId xmlns:p14="http://schemas.microsoft.com/office/powerpoint/2010/main" val="258847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Title Slide with Logos">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066800" y="1981199"/>
            <a:ext cx="10134600" cy="1660377"/>
          </a:xfrm>
          <a:prstGeom prst="rect">
            <a:avLst/>
          </a:prstGeom>
        </p:spPr>
        <p:txBody>
          <a:bodyPr anchor="b"/>
          <a:lstStyle>
            <a:lvl1pPr marL="0" indent="0" algn="ctr">
              <a:buNone/>
              <a:defRPr sz="4400" b="1" baseline="0">
                <a:solidFill>
                  <a:srgbClr val="042B4E"/>
                </a:solidFill>
                <a:latin typeface="+mn-lt"/>
              </a:defRPr>
            </a:lvl1pPr>
          </a:lstStyle>
          <a:p>
            <a:pPr lvl="0"/>
            <a:endParaRPr lang="en-US" dirty="0"/>
          </a:p>
        </p:txBody>
      </p:sp>
      <p:sp>
        <p:nvSpPr>
          <p:cNvPr id="5" name="Text Placeholder 9"/>
          <p:cNvSpPr>
            <a:spLocks noGrp="1"/>
          </p:cNvSpPr>
          <p:nvPr>
            <p:ph type="body" sz="quarter" idx="12"/>
          </p:nvPr>
        </p:nvSpPr>
        <p:spPr>
          <a:xfrm>
            <a:off x="1066800" y="3657600"/>
            <a:ext cx="10134600" cy="838200"/>
          </a:xfrm>
          <a:prstGeom prst="rect">
            <a:avLst/>
          </a:prstGeom>
        </p:spPr>
        <p:txBody>
          <a:bodyPr anchor="ctr"/>
          <a:lstStyle>
            <a:lvl1pPr marL="0" indent="0" algn="ctr">
              <a:buNone/>
              <a:defRPr sz="2400" baseline="0">
                <a:solidFill>
                  <a:srgbClr val="53731C"/>
                </a:solidFill>
                <a:latin typeface="+mn-lt"/>
              </a:defRPr>
            </a:lvl1pPr>
          </a:lstStyle>
          <a:p>
            <a:pPr lvl="0"/>
            <a:endParaRPr lang="en-US" dirty="0"/>
          </a:p>
        </p:txBody>
      </p:sp>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714751" y="773037"/>
            <a:ext cx="4838698" cy="800100"/>
          </a:xfrm>
          <a:prstGeom prst="rect">
            <a:avLst/>
          </a:prstGeom>
        </p:spPr>
      </p:pic>
    </p:spTree>
    <p:custDataLst>
      <p:tags r:id="rId1"/>
    </p:custDataLst>
    <p:extLst>
      <p:ext uri="{BB962C8B-B14F-4D97-AF65-F5344CB8AC3E}">
        <p14:creationId xmlns:p14="http://schemas.microsoft.com/office/powerpoint/2010/main" val="21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Title Slide">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Calibri Light" panose="020F0302020204030204" pitchFamily="34" charset="0"/>
                <a:cs typeface="Calibri Light" panose="020F0302020204030204" pitchFamily="34" charset="0"/>
              </a:defRPr>
            </a:lvl1pPr>
          </a:lstStyle>
          <a:p>
            <a:pPr lvl="0"/>
            <a:endParaRPr lang="en-US" dirty="0"/>
          </a:p>
        </p:txBody>
      </p:sp>
      <p:sp>
        <p:nvSpPr>
          <p:cNvPr id="7"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3042918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Bulleted 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a:spLocks noGrp="1"/>
          </p:cNvSpPr>
          <p:nvPr>
            <p:ph type="title"/>
          </p:nvPr>
        </p:nvSpPr>
        <p:spPr>
          <a:xfrm>
            <a:off x="304800" y="304800"/>
            <a:ext cx="11464684"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16886" y="1143000"/>
            <a:ext cx="11452597"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18861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_Bulleted List (Leav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263225-221F-3145-94AA-6221A0AC2BAE}"/>
              </a:ext>
            </a:extLst>
          </p:cNvPr>
          <p:cNvSpPr>
            <a:spLocks noGrp="1"/>
          </p:cNvSpPr>
          <p:nvPr>
            <p:ph type="title"/>
          </p:nvPr>
        </p:nvSpPr>
        <p:spPr>
          <a:xfrm>
            <a:off x="304799" y="304800"/>
            <a:ext cx="11570315"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16887" y="1143000"/>
            <a:ext cx="5779114"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F54BB363-35D6-5D4F-966B-8E089324F9B8}"/>
              </a:ext>
            </a:extLst>
          </p:cNvPr>
          <p:cNvSpPr>
            <a:spLocks noGrp="1"/>
          </p:cNvSpPr>
          <p:nvPr>
            <p:ph idx="10"/>
          </p:nvPr>
        </p:nvSpPr>
        <p:spPr>
          <a:xfrm>
            <a:off x="6096001" y="1139439"/>
            <a:ext cx="5779114"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19872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162099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1005" cy="762000"/>
          </a:xfr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1" y="1676400"/>
            <a:ext cx="5724459"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0"/>
          </p:nvPr>
        </p:nvSpPr>
        <p:spPr>
          <a:xfrm>
            <a:off x="6096000" y="1676400"/>
            <a:ext cx="5724459"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36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9246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Blac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4684" cy="762000"/>
          </a:xfr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676400"/>
            <a:ext cx="11452597"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64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388348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164124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227098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8108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No footer">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mj-lt"/>
                <a:cs typeface="Calibri" panose="020F0502020204030204" pitchFamily="34" charset="0"/>
              </a:defRPr>
            </a:lvl1pPr>
          </a:lstStyle>
          <a:p>
            <a:pPr lvl="0"/>
            <a:endParaRPr lang="en-US" dirty="0"/>
          </a:p>
        </p:txBody>
      </p:sp>
      <p:sp>
        <p:nvSpPr>
          <p:cNvPr id="6"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1"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206140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6.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ags" Target="../tags/tag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67" r:id="rId5"/>
    <p:sldLayoutId id="2147483868" r:id="rId6"/>
    <p:sldLayoutId id="2147483869" r:id="rId7"/>
    <p:sldLayoutId id="2147483870"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Tree>
    <p:custDataLst>
      <p:tags r:id="rId6"/>
    </p:custDataLst>
  </p:cSld>
  <p:clrMap bg1="lt1" tx1="dk1" bg2="lt2" tx2="dk2" accent1="accent1" accent2="accent2" accent3="accent3" accent4="accent4" accent5="accent5" accent6="accent6" hlink="hlink" folHlink="folHlink"/>
  <p:sldLayoutIdLst>
    <p:sldLayoutId id="2147483852" r:id="rId1"/>
    <p:sldLayoutId id="2147483853" r:id="rId2"/>
    <p:sldLayoutId id="2147483864" r:id="rId3"/>
    <p:sldLayoutId id="2147483854"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ustDataLst>
      <p:tags r:id="rId7"/>
    </p:custDataLst>
  </p:cSld>
  <p:clrMap bg1="lt1" tx1="dk1" bg2="lt2" tx2="dk2" accent1="accent1" accent2="accent2" accent3="accent3" accent4="accent4" accent5="accent5" accent6="accent6" hlink="hlink" folHlink="folHlink"/>
  <p:sldLayoutIdLst>
    <p:sldLayoutId id="2147483857" r:id="rId1"/>
    <p:sldLayoutId id="2147483862" r:id="rId2"/>
    <p:sldLayoutId id="2147483858" r:id="rId3"/>
    <p:sldLayoutId id="2147483861" r:id="rId4"/>
    <p:sldLayoutId id="2147483866"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jpet.aspetjournals.org/content/vol300/issue2/images/large/pt0222074003.jpe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sciencedirect.com/science/article/pii/S2589537022001031"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2514600"/>
            <a:ext cx="10134600" cy="1637211"/>
          </a:xfrm>
        </p:spPr>
        <p:txBody>
          <a:bodyPr anchor="t"/>
          <a:lstStyle/>
          <a:p>
            <a:r>
              <a:rPr lang="en-US" dirty="0">
                <a:solidFill>
                  <a:schemeClr val="tx1"/>
                </a:solidFill>
              </a:rPr>
              <a:t>Nonsteroidal Anti-inflammatory Drugs (NSAIDs)</a:t>
            </a:r>
          </a:p>
        </p:txBody>
      </p:sp>
      <p:sp>
        <p:nvSpPr>
          <p:cNvPr id="4" name="Text Placeholder 3"/>
          <p:cNvSpPr>
            <a:spLocks noGrp="1"/>
          </p:cNvSpPr>
          <p:nvPr>
            <p:ph type="body" sz="quarter" idx="12"/>
          </p:nvPr>
        </p:nvSpPr>
        <p:spPr>
          <a:xfrm>
            <a:off x="914400" y="3886200"/>
            <a:ext cx="10134600" cy="1828800"/>
          </a:xfrm>
        </p:spPr>
        <p:txBody>
          <a:bodyPr/>
          <a:lstStyle/>
          <a:p>
            <a:r>
              <a:rPr lang="en-US" dirty="0">
                <a:solidFill>
                  <a:schemeClr val="tx1"/>
                </a:solidFill>
              </a:rPr>
              <a:t> Amy K. Kennedy, </a:t>
            </a:r>
            <a:r>
              <a:rPr lang="en-US" dirty="0" err="1">
                <a:solidFill>
                  <a:schemeClr val="tx1"/>
                </a:solidFill>
              </a:rPr>
              <a:t>PharmD</a:t>
            </a:r>
            <a:r>
              <a:rPr lang="en-US" dirty="0">
                <a:solidFill>
                  <a:schemeClr val="tx1"/>
                </a:solidFill>
              </a:rPr>
              <a:t>, BCACP</a:t>
            </a:r>
          </a:p>
          <a:p>
            <a:r>
              <a:rPr lang="en-US" dirty="0">
                <a:solidFill>
                  <a:schemeClr val="tx1"/>
                </a:solidFill>
              </a:rPr>
              <a:t>2025</a:t>
            </a:r>
          </a:p>
          <a:p>
            <a:endParaRPr lang="en-US" dirty="0"/>
          </a:p>
        </p:txBody>
      </p:sp>
    </p:spTree>
    <p:extLst>
      <p:ext uri="{BB962C8B-B14F-4D97-AF65-F5344CB8AC3E}">
        <p14:creationId xmlns:p14="http://schemas.microsoft.com/office/powerpoint/2010/main" val="299030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09148"/>
            <a:ext cx="8229600" cy="1143000"/>
          </a:xfrm>
        </p:spPr>
        <p:txBody>
          <a:bodyPr/>
          <a:lstStyle/>
          <a:p>
            <a:r>
              <a:rPr lang="en-US" dirty="0"/>
              <a:t>Efficacy in Rheumatoid Arthritis</a:t>
            </a:r>
          </a:p>
        </p:txBody>
      </p:sp>
      <p:sp>
        <p:nvSpPr>
          <p:cNvPr id="3" name="Content Placeholder 2"/>
          <p:cNvSpPr>
            <a:spLocks noGrp="1"/>
          </p:cNvSpPr>
          <p:nvPr>
            <p:ph idx="1"/>
          </p:nvPr>
        </p:nvSpPr>
        <p:spPr>
          <a:xfrm>
            <a:off x="1485900" y="2152148"/>
            <a:ext cx="9220200" cy="4525963"/>
          </a:xfrm>
        </p:spPr>
        <p:txBody>
          <a:bodyPr>
            <a:normAutofit/>
          </a:bodyPr>
          <a:lstStyle/>
          <a:p>
            <a:r>
              <a:rPr lang="en-US" sz="2800" dirty="0"/>
              <a:t>2012 update is recommending early DMARD use over NSAIDs in the latest guidelines</a:t>
            </a:r>
          </a:p>
          <a:p>
            <a:r>
              <a:rPr lang="en-US" sz="2800" dirty="0"/>
              <a:t>NSAIDs can be effective adjunctive therapy for the pain and inflammation associated with RA</a:t>
            </a:r>
          </a:p>
        </p:txBody>
      </p:sp>
      <p:sp>
        <p:nvSpPr>
          <p:cNvPr id="4" name="TextBox 3"/>
          <p:cNvSpPr txBox="1"/>
          <p:nvPr/>
        </p:nvSpPr>
        <p:spPr>
          <a:xfrm>
            <a:off x="1676400" y="5577601"/>
            <a:ext cx="8839200" cy="461665"/>
          </a:xfrm>
          <a:prstGeom prst="rect">
            <a:avLst/>
          </a:prstGeom>
          <a:noFill/>
        </p:spPr>
        <p:txBody>
          <a:bodyPr wrap="square" rtlCol="0">
            <a:spAutoFit/>
          </a:bodyPr>
          <a:lstStyle/>
          <a:p>
            <a:r>
              <a:rPr lang="en-US" sz="1200" dirty="0"/>
              <a:t>2012 update of the 2008 American College of Rheumatology Recommendations for the Use of Disease-Modifying Antirheumatic Drugs and Biologic agents in the treatment of rheumatoid arthritis. Arthritis Care and Research. 2012;64(5):625-639.</a:t>
            </a:r>
          </a:p>
        </p:txBody>
      </p:sp>
    </p:spTree>
    <p:extLst>
      <p:ext uri="{BB962C8B-B14F-4D97-AF65-F5344CB8AC3E}">
        <p14:creationId xmlns:p14="http://schemas.microsoft.com/office/powerpoint/2010/main" val="171939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81CB-3FAB-A2DC-E2B1-62C3FBF9CD2B}"/>
              </a:ext>
            </a:extLst>
          </p:cNvPr>
          <p:cNvSpPr>
            <a:spLocks noGrp="1"/>
          </p:cNvSpPr>
          <p:nvPr>
            <p:ph type="title"/>
          </p:nvPr>
        </p:nvSpPr>
        <p:spPr>
          <a:xfrm>
            <a:off x="1981200" y="658676"/>
            <a:ext cx="8229600" cy="1143000"/>
          </a:xfrm>
        </p:spPr>
        <p:txBody>
          <a:bodyPr/>
          <a:lstStyle/>
          <a:p>
            <a:r>
              <a:rPr lang="en-US" dirty="0"/>
              <a:t>Zoom poll</a:t>
            </a:r>
          </a:p>
        </p:txBody>
      </p:sp>
      <p:sp>
        <p:nvSpPr>
          <p:cNvPr id="3" name="Content Placeholder 2">
            <a:extLst>
              <a:ext uri="{FF2B5EF4-FFF2-40B4-BE49-F238E27FC236}">
                <a16:creationId xmlns:a16="http://schemas.microsoft.com/office/drawing/2014/main" id="{B4C1CE01-4F7C-DAE9-75D9-A0B33E718B61}"/>
              </a:ext>
            </a:extLst>
          </p:cNvPr>
          <p:cNvSpPr>
            <a:spLocks noGrp="1"/>
          </p:cNvSpPr>
          <p:nvPr>
            <p:ph idx="1"/>
          </p:nvPr>
        </p:nvSpPr>
        <p:spPr/>
        <p:txBody>
          <a:bodyPr>
            <a:normAutofit/>
          </a:bodyPr>
          <a:lstStyle/>
          <a:p>
            <a:pPr algn="ctr"/>
            <a:r>
              <a:rPr lang="en-US" sz="2400" dirty="0"/>
              <a:t>If a patient has a failed trial of ibuprofen, which of the following NSAIDs would be the best option to try next?</a:t>
            </a:r>
          </a:p>
          <a:p>
            <a:pPr marL="0" indent="0" algn="ctr">
              <a:buNone/>
            </a:pPr>
            <a:endParaRPr lang="en-US" sz="2400" dirty="0"/>
          </a:p>
          <a:p>
            <a:pPr lvl="1" algn="ctr">
              <a:buFont typeface="Arial" panose="020B0604020202020204" pitchFamily="34" charset="0"/>
              <a:buChar char="•"/>
            </a:pPr>
            <a:r>
              <a:rPr lang="en-US" sz="2400" dirty="0"/>
              <a:t>Ketoprofen</a:t>
            </a:r>
          </a:p>
          <a:p>
            <a:pPr lvl="1" algn="ctr">
              <a:buFont typeface="Arial" panose="020B0604020202020204" pitchFamily="34" charset="0"/>
              <a:buChar char="•"/>
            </a:pPr>
            <a:r>
              <a:rPr lang="en-US" sz="2400" dirty="0" err="1"/>
              <a:t>Oxaprozin</a:t>
            </a:r>
            <a:endParaRPr lang="en-US" sz="2400" dirty="0"/>
          </a:p>
          <a:p>
            <a:pPr lvl="1" algn="ctr">
              <a:buFont typeface="Arial" panose="020B0604020202020204" pitchFamily="34" charset="0"/>
              <a:buChar char="•"/>
            </a:pPr>
            <a:r>
              <a:rPr lang="en-US" sz="2400" dirty="0"/>
              <a:t>Naproxen</a:t>
            </a:r>
          </a:p>
          <a:p>
            <a:pPr lvl="1" algn="ctr">
              <a:buFont typeface="Arial" panose="020B0604020202020204" pitchFamily="34" charset="0"/>
              <a:buChar char="•"/>
            </a:pPr>
            <a:r>
              <a:rPr lang="en-US" sz="2400" dirty="0" err="1"/>
              <a:t>Piroxicam</a:t>
            </a:r>
            <a:endParaRPr lang="en-US" sz="2400" dirty="0"/>
          </a:p>
        </p:txBody>
      </p:sp>
    </p:spTree>
    <p:extLst>
      <p:ext uri="{BB962C8B-B14F-4D97-AF65-F5344CB8AC3E}">
        <p14:creationId xmlns:p14="http://schemas.microsoft.com/office/powerpoint/2010/main" val="60062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sabra\My Documents\My Pictures\NSAIDs\coxtb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37" y="974359"/>
            <a:ext cx="6640206" cy="52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26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A5EB24-0C70-4925-8D56-6974A19347BE}"/>
              </a:ext>
            </a:extLst>
          </p:cNvPr>
          <p:cNvPicPr>
            <a:picLocks noGrp="1" noChangeAspect="1"/>
          </p:cNvPicPr>
          <p:nvPr>
            <p:ph idx="1"/>
          </p:nvPr>
        </p:nvPicPr>
        <p:blipFill>
          <a:blip r:embed="rId2"/>
          <a:stretch>
            <a:fillRect/>
          </a:stretch>
        </p:blipFill>
        <p:spPr>
          <a:xfrm>
            <a:off x="762000" y="1149928"/>
            <a:ext cx="10515600" cy="4544291"/>
          </a:xfrm>
          <a:prstGeom prst="rect">
            <a:avLst/>
          </a:prstGeom>
        </p:spPr>
      </p:pic>
    </p:spTree>
    <p:extLst>
      <p:ext uri="{BB962C8B-B14F-4D97-AF65-F5344CB8AC3E}">
        <p14:creationId xmlns:p14="http://schemas.microsoft.com/office/powerpoint/2010/main" val="145226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1B442FD-2984-4D32-89FB-30C692A9F0E8}"/>
              </a:ext>
            </a:extLst>
          </p:cNvPr>
          <p:cNvPicPr>
            <a:picLocks noGrp="1" noChangeAspect="1"/>
          </p:cNvPicPr>
          <p:nvPr>
            <p:ph idx="1"/>
          </p:nvPr>
        </p:nvPicPr>
        <p:blipFill>
          <a:blip r:embed="rId2"/>
          <a:stretch>
            <a:fillRect/>
          </a:stretch>
        </p:blipFill>
        <p:spPr>
          <a:xfrm>
            <a:off x="685800" y="1025236"/>
            <a:ext cx="10668000" cy="4918364"/>
          </a:xfrm>
          <a:prstGeom prst="rect">
            <a:avLst/>
          </a:prstGeom>
        </p:spPr>
      </p:pic>
    </p:spTree>
    <p:extLst>
      <p:ext uri="{BB962C8B-B14F-4D97-AF65-F5344CB8AC3E}">
        <p14:creationId xmlns:p14="http://schemas.microsoft.com/office/powerpoint/2010/main" val="387330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05000" y="794470"/>
            <a:ext cx="8229600" cy="1143000"/>
          </a:xfrm>
        </p:spPr>
        <p:txBody>
          <a:bodyPr/>
          <a:lstStyle/>
          <a:p>
            <a:pPr eaLnBrk="1" hangingPunct="1"/>
            <a:r>
              <a:rPr lang="en-US" dirty="0">
                <a:ea typeface="ＭＳ Ｐゴシック" pitchFamily="-105" charset="-128"/>
              </a:rPr>
              <a:t>Selective COX-2 Inhibitors</a:t>
            </a:r>
          </a:p>
        </p:txBody>
      </p:sp>
      <p:sp>
        <p:nvSpPr>
          <p:cNvPr id="31747" name="Rectangle 3"/>
          <p:cNvSpPr>
            <a:spLocks noGrp="1" noChangeArrowheads="1"/>
          </p:cNvSpPr>
          <p:nvPr>
            <p:ph idx="1"/>
          </p:nvPr>
        </p:nvSpPr>
        <p:spPr>
          <a:xfrm>
            <a:off x="1220288" y="1937470"/>
            <a:ext cx="9599023" cy="5486400"/>
          </a:xfrm>
        </p:spPr>
        <p:txBody>
          <a:bodyPr>
            <a:normAutofit/>
          </a:bodyPr>
          <a:lstStyle/>
          <a:p>
            <a:pPr eaLnBrk="1" hangingPunct="1">
              <a:lnSpc>
                <a:spcPct val="90000"/>
              </a:lnSpc>
            </a:pPr>
            <a:r>
              <a:rPr lang="en-US" sz="2400" dirty="0">
                <a:ea typeface="ＭＳ Ｐゴシック" pitchFamily="-105" charset="-128"/>
              </a:rPr>
              <a:t>Anti-inflammatory with fewer adverse effects, especially GI events.</a:t>
            </a:r>
          </a:p>
          <a:p>
            <a:pPr eaLnBrk="1" hangingPunct="1">
              <a:lnSpc>
                <a:spcPct val="90000"/>
              </a:lnSpc>
            </a:pPr>
            <a:r>
              <a:rPr lang="en-US" sz="2400" dirty="0">
                <a:ea typeface="ＭＳ Ｐゴシック" pitchFamily="-105" charset="-128"/>
              </a:rPr>
              <a:t>Potential toxicities: kidney and platelets - ? increased risk of thrombotic events.</a:t>
            </a:r>
          </a:p>
          <a:p>
            <a:r>
              <a:rPr lang="en-US" sz="2400" dirty="0">
                <a:ea typeface="ＭＳ Ｐゴシック" pitchFamily="-105" charset="-128"/>
              </a:rPr>
              <a:t>Celecoxib, etoricoxib, valdecoxib – selective COX-2 inhibitors.</a:t>
            </a:r>
          </a:p>
          <a:p>
            <a:r>
              <a:rPr lang="en-US" sz="2400" dirty="0">
                <a:ea typeface="ＭＳ Ｐゴシック" pitchFamily="-105" charset="-128"/>
              </a:rPr>
              <a:t>Have similar efficacies to that of the non-selective inhibitors, but the GIT side effects are decreased by ~50%.</a:t>
            </a:r>
          </a:p>
        </p:txBody>
      </p:sp>
    </p:spTree>
    <p:extLst>
      <p:ext uri="{BB962C8B-B14F-4D97-AF65-F5344CB8AC3E}">
        <p14:creationId xmlns:p14="http://schemas.microsoft.com/office/powerpoint/2010/main" val="96633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814278"/>
            <a:ext cx="8229600" cy="715962"/>
          </a:xfrm>
        </p:spPr>
        <p:txBody>
          <a:bodyPr>
            <a:normAutofit fontScale="90000"/>
          </a:bodyPr>
          <a:lstStyle/>
          <a:p>
            <a:pPr eaLnBrk="1" hangingPunct="1"/>
            <a:r>
              <a:rPr lang="en-US" dirty="0">
                <a:ea typeface="ＭＳ Ｐゴシック" pitchFamily="-105" charset="-128"/>
              </a:rPr>
              <a:t>Other NSAIDs</a:t>
            </a:r>
          </a:p>
        </p:txBody>
      </p:sp>
      <p:sp>
        <p:nvSpPr>
          <p:cNvPr id="40963" name="Rectangle 3"/>
          <p:cNvSpPr>
            <a:spLocks noGrp="1" noChangeArrowheads="1"/>
          </p:cNvSpPr>
          <p:nvPr>
            <p:ph idx="1"/>
          </p:nvPr>
        </p:nvSpPr>
        <p:spPr>
          <a:xfrm>
            <a:off x="1333500" y="1530240"/>
            <a:ext cx="9525000" cy="5037943"/>
          </a:xfrm>
        </p:spPr>
        <p:txBody>
          <a:bodyPr>
            <a:normAutofit/>
          </a:bodyPr>
          <a:lstStyle/>
          <a:p>
            <a:pPr eaLnBrk="1" hangingPunct="1">
              <a:lnSpc>
                <a:spcPct val="90000"/>
              </a:lnSpc>
            </a:pPr>
            <a:r>
              <a:rPr lang="en-US" sz="1800" dirty="0">
                <a:solidFill>
                  <a:srgbClr val="FF0000"/>
                </a:solidFill>
                <a:ea typeface="ＭＳ Ｐゴシック" pitchFamily="-105" charset="-128"/>
              </a:rPr>
              <a:t>Indomethacin: </a:t>
            </a:r>
          </a:p>
          <a:p>
            <a:pPr lvl="1">
              <a:lnSpc>
                <a:spcPct val="90000"/>
              </a:lnSpc>
            </a:pPr>
            <a:r>
              <a:rPr lang="en-US" sz="1800" dirty="0">
                <a:ea typeface="ＭＳ Ｐゴシック" pitchFamily="-105" charset="-128"/>
              </a:rPr>
              <a:t>Indole derivative</a:t>
            </a:r>
          </a:p>
          <a:p>
            <a:pPr lvl="1">
              <a:lnSpc>
                <a:spcPct val="90000"/>
              </a:lnSpc>
            </a:pPr>
            <a:r>
              <a:rPr lang="en-US" sz="1800" dirty="0">
                <a:ea typeface="ＭＳ Ｐゴシック" pitchFamily="-105" charset="-128"/>
              </a:rPr>
              <a:t>Common adverse rxns: gastric bleeding, ulceration, CNS most common: hallucinations, depression, seizures, headaches, dizziness.</a:t>
            </a:r>
          </a:p>
          <a:p>
            <a:pPr lvl="1">
              <a:lnSpc>
                <a:spcPct val="90000"/>
              </a:lnSpc>
            </a:pPr>
            <a:r>
              <a:rPr lang="en-US" sz="1800" dirty="0">
                <a:ea typeface="ＭＳ Ｐゴシック" pitchFamily="-105" charset="-128"/>
              </a:rPr>
              <a:t>25 mg 2-3 times daily</a:t>
            </a:r>
          </a:p>
          <a:p>
            <a:pPr eaLnBrk="1" hangingPunct="1">
              <a:lnSpc>
                <a:spcPct val="90000"/>
              </a:lnSpc>
            </a:pPr>
            <a:r>
              <a:rPr lang="en-US" sz="1800" dirty="0">
                <a:solidFill>
                  <a:srgbClr val="FF0000"/>
                </a:solidFill>
                <a:ea typeface="ＭＳ Ｐゴシック" pitchFamily="-105" charset="-128"/>
              </a:rPr>
              <a:t>Propionic acids: </a:t>
            </a:r>
          </a:p>
          <a:p>
            <a:pPr lvl="1">
              <a:lnSpc>
                <a:spcPct val="90000"/>
              </a:lnSpc>
            </a:pPr>
            <a:r>
              <a:rPr lang="en-US" sz="1800" dirty="0">
                <a:ea typeface="ＭＳ Ｐゴシック" pitchFamily="-105" charset="-128"/>
              </a:rPr>
              <a:t>better tolerated  </a:t>
            </a:r>
          </a:p>
          <a:p>
            <a:pPr lvl="1">
              <a:lnSpc>
                <a:spcPct val="90000"/>
              </a:lnSpc>
            </a:pPr>
            <a:r>
              <a:rPr lang="en-US" sz="1800" dirty="0">
                <a:ea typeface="ＭＳ Ｐゴシック" pitchFamily="-105" charset="-128"/>
              </a:rPr>
              <a:t>Differ in pharmacokinetics</a:t>
            </a:r>
          </a:p>
          <a:p>
            <a:pPr lvl="1">
              <a:lnSpc>
                <a:spcPct val="90000"/>
              </a:lnSpc>
            </a:pPr>
            <a:r>
              <a:rPr lang="en-US" sz="1800" dirty="0">
                <a:ea typeface="ＭＳ Ｐゴシック" pitchFamily="-105" charset="-128"/>
              </a:rPr>
              <a:t>ibuprofen, fenoprofen, naproxen widely used for inflammatory joint disease and few side-effects.</a:t>
            </a:r>
          </a:p>
          <a:p>
            <a:pPr lvl="1">
              <a:lnSpc>
                <a:spcPct val="90000"/>
              </a:lnSpc>
            </a:pPr>
            <a:r>
              <a:rPr lang="en-US" sz="1800" dirty="0">
                <a:ea typeface="ＭＳ Ｐゴシック" pitchFamily="-105" charset="-128"/>
              </a:rPr>
              <a:t>Ibuprofen 400-800 mg 3-4 times daily</a:t>
            </a:r>
          </a:p>
          <a:p>
            <a:pPr lvl="1">
              <a:lnSpc>
                <a:spcPct val="90000"/>
              </a:lnSpc>
            </a:pPr>
            <a:r>
              <a:rPr lang="en-US" sz="1800" dirty="0">
                <a:ea typeface="ＭＳ Ｐゴシック" pitchFamily="-105" charset="-128"/>
              </a:rPr>
              <a:t>Naproxen 250-500 mg twice daily</a:t>
            </a:r>
          </a:p>
          <a:p>
            <a:pPr eaLnBrk="1" hangingPunct="1">
              <a:lnSpc>
                <a:spcPct val="90000"/>
              </a:lnSpc>
            </a:pPr>
            <a:endParaRPr lang="en-US" sz="2400" dirty="0">
              <a:ea typeface="ＭＳ Ｐゴシック" pitchFamily="-105" charset="-128"/>
            </a:endParaRPr>
          </a:p>
          <a:p>
            <a:pPr eaLnBrk="1" hangingPunct="1">
              <a:lnSpc>
                <a:spcPct val="90000"/>
              </a:lnSpc>
            </a:pPr>
            <a:endParaRPr lang="en-US" sz="2400" dirty="0">
              <a:ea typeface="ＭＳ Ｐゴシック" pitchFamily="-105" charset="-128"/>
            </a:endParaRPr>
          </a:p>
        </p:txBody>
      </p:sp>
    </p:spTree>
    <p:extLst>
      <p:ext uri="{BB962C8B-B14F-4D97-AF65-F5344CB8AC3E}">
        <p14:creationId xmlns:p14="http://schemas.microsoft.com/office/powerpoint/2010/main" val="71066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884238"/>
            <a:ext cx="8229600" cy="715962"/>
          </a:xfrm>
        </p:spPr>
        <p:txBody>
          <a:bodyPr>
            <a:normAutofit fontScale="90000"/>
          </a:bodyPr>
          <a:lstStyle/>
          <a:p>
            <a:pPr eaLnBrk="1" hangingPunct="1"/>
            <a:r>
              <a:rPr lang="en-US" dirty="0">
                <a:ea typeface="ＭＳ Ｐゴシック" pitchFamily="-105" charset="-128"/>
              </a:rPr>
              <a:t>Other NSAIDs</a:t>
            </a:r>
          </a:p>
        </p:txBody>
      </p:sp>
      <p:sp>
        <p:nvSpPr>
          <p:cNvPr id="40963" name="Rectangle 3"/>
          <p:cNvSpPr>
            <a:spLocks noGrp="1" noChangeArrowheads="1"/>
          </p:cNvSpPr>
          <p:nvPr>
            <p:ph idx="1"/>
          </p:nvPr>
        </p:nvSpPr>
        <p:spPr>
          <a:xfrm>
            <a:off x="1295400" y="1600200"/>
            <a:ext cx="9601200" cy="4768120"/>
          </a:xfrm>
        </p:spPr>
        <p:txBody>
          <a:bodyPr>
            <a:normAutofit fontScale="70000" lnSpcReduction="20000"/>
          </a:bodyPr>
          <a:lstStyle/>
          <a:p>
            <a:r>
              <a:rPr lang="en-CA" sz="2800" dirty="0">
                <a:solidFill>
                  <a:srgbClr val="FF0000"/>
                </a:solidFill>
              </a:rPr>
              <a:t>Sulindac</a:t>
            </a:r>
            <a:r>
              <a:rPr lang="en-CA" sz="2800" dirty="0"/>
              <a:t>: </a:t>
            </a:r>
          </a:p>
          <a:p>
            <a:pPr lvl="1"/>
            <a:r>
              <a:rPr lang="en-CA" sz="2600" dirty="0"/>
              <a:t>-inactive pro-drug closely related to indomethacin </a:t>
            </a:r>
          </a:p>
          <a:p>
            <a:pPr lvl="1"/>
            <a:r>
              <a:rPr lang="en-CA" sz="2600" dirty="0"/>
              <a:t>-must be metabolized by hepatic microsomal enzymes to active form </a:t>
            </a:r>
          </a:p>
          <a:p>
            <a:pPr lvl="1"/>
            <a:r>
              <a:rPr lang="en-CA" sz="2600" dirty="0"/>
              <a:t>-long duration of action (half-life = 8h) </a:t>
            </a:r>
          </a:p>
          <a:p>
            <a:pPr lvl="1"/>
            <a:r>
              <a:rPr lang="en-CA" sz="2600" dirty="0"/>
              <a:t>-adverse effects less severe than other NSAIDS (ex. GI and renal) </a:t>
            </a:r>
          </a:p>
          <a:p>
            <a:pPr lvl="1"/>
            <a:r>
              <a:rPr lang="en-CA" sz="2600" dirty="0"/>
              <a:t>-ex. Clinoril </a:t>
            </a:r>
          </a:p>
          <a:p>
            <a:endParaRPr lang="en-CA" sz="2600" dirty="0"/>
          </a:p>
          <a:p>
            <a:r>
              <a:rPr lang="en-CA" sz="2600" dirty="0">
                <a:solidFill>
                  <a:srgbClr val="FF0000"/>
                </a:solidFill>
              </a:rPr>
              <a:t>Ketoprofen</a:t>
            </a:r>
            <a:r>
              <a:rPr lang="en-CA" sz="2600" dirty="0"/>
              <a:t>: </a:t>
            </a:r>
          </a:p>
          <a:p>
            <a:pPr lvl="1"/>
            <a:r>
              <a:rPr lang="en-CA" sz="2600" dirty="0"/>
              <a:t>-inhibits both cyclooxygenase and lipoxygenase (decreases PGs, TXs, and LTs) </a:t>
            </a:r>
          </a:p>
          <a:p>
            <a:pPr lvl="1"/>
            <a:r>
              <a:rPr lang="en-CA" sz="2600" dirty="0"/>
              <a:t>-may be desirable for asthmatics or inflammation plus allergic response </a:t>
            </a:r>
          </a:p>
          <a:p>
            <a:pPr lvl="1"/>
            <a:r>
              <a:rPr lang="en-CA" sz="2600" dirty="0"/>
              <a:t>-ex.Orudis </a:t>
            </a:r>
          </a:p>
          <a:p>
            <a:pPr lvl="2"/>
            <a:r>
              <a:rPr lang="en-CA" sz="2600" dirty="0"/>
              <a:t>25-75 mg every 6-8 hrs max 300 mg daily</a:t>
            </a:r>
          </a:p>
          <a:p>
            <a:endParaRPr lang="en-CA" sz="2600" dirty="0"/>
          </a:p>
          <a:p>
            <a:r>
              <a:rPr lang="en-CA" sz="2600" dirty="0">
                <a:solidFill>
                  <a:srgbClr val="FF0000"/>
                </a:solidFill>
              </a:rPr>
              <a:t>Piroxicam</a:t>
            </a:r>
            <a:r>
              <a:rPr lang="en-CA" sz="2600" dirty="0"/>
              <a:t>: </a:t>
            </a:r>
          </a:p>
          <a:p>
            <a:pPr lvl="1"/>
            <a:r>
              <a:rPr lang="en-CA" sz="2600" dirty="0"/>
              <a:t>-half-life = 45 hours </a:t>
            </a:r>
          </a:p>
          <a:p>
            <a:pPr lvl="1"/>
            <a:r>
              <a:rPr lang="en-CA" sz="2600" dirty="0"/>
              <a:t>-administer once a day ( increased convenience) </a:t>
            </a:r>
          </a:p>
          <a:p>
            <a:pPr lvl="1"/>
            <a:r>
              <a:rPr lang="en-CA" sz="2600" dirty="0"/>
              <a:t>-some GI disturbance </a:t>
            </a:r>
          </a:p>
          <a:p>
            <a:pPr eaLnBrk="1" hangingPunct="1">
              <a:lnSpc>
                <a:spcPct val="90000"/>
              </a:lnSpc>
            </a:pPr>
            <a:endParaRPr lang="en-US" sz="2800" dirty="0">
              <a:ea typeface="ＭＳ Ｐゴシック" pitchFamily="-105" charset="-128"/>
            </a:endParaRPr>
          </a:p>
          <a:p>
            <a:pPr eaLnBrk="1" hangingPunct="1">
              <a:lnSpc>
                <a:spcPct val="90000"/>
              </a:lnSpc>
            </a:pPr>
            <a:endParaRPr lang="en-US" sz="2800" dirty="0">
              <a:ea typeface="ＭＳ Ｐゴシック" pitchFamily="-105" charset="-128"/>
            </a:endParaRPr>
          </a:p>
        </p:txBody>
      </p:sp>
    </p:spTree>
    <p:extLst>
      <p:ext uri="{BB962C8B-B14F-4D97-AF65-F5344CB8AC3E}">
        <p14:creationId xmlns:p14="http://schemas.microsoft.com/office/powerpoint/2010/main" val="192907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4418"/>
            <a:ext cx="8229600" cy="1143000"/>
          </a:xfrm>
        </p:spPr>
        <p:txBody>
          <a:bodyPr/>
          <a:lstStyle/>
          <a:p>
            <a:r>
              <a:rPr lang="en-US" dirty="0"/>
              <a:t>Topical vs. Oral NSAIDs</a:t>
            </a:r>
          </a:p>
        </p:txBody>
      </p:sp>
      <p:sp>
        <p:nvSpPr>
          <p:cNvPr id="3" name="Content Placeholder 2"/>
          <p:cNvSpPr>
            <a:spLocks noGrp="1"/>
          </p:cNvSpPr>
          <p:nvPr>
            <p:ph idx="1"/>
          </p:nvPr>
        </p:nvSpPr>
        <p:spPr>
          <a:xfrm>
            <a:off x="762000" y="1797809"/>
            <a:ext cx="10668000" cy="4351338"/>
          </a:xfrm>
        </p:spPr>
        <p:txBody>
          <a:bodyPr>
            <a:normAutofit/>
          </a:bodyPr>
          <a:lstStyle/>
          <a:p>
            <a:r>
              <a:rPr lang="en-US" sz="2400" dirty="0"/>
              <a:t>Cochrane review in 2012 for chronic musculoskeletal pain</a:t>
            </a:r>
          </a:p>
          <a:p>
            <a:r>
              <a:rPr lang="en-US" sz="2400" dirty="0"/>
              <a:t>7688 patients in 34 studies</a:t>
            </a:r>
          </a:p>
          <a:p>
            <a:r>
              <a:rPr lang="en-US" sz="2400" dirty="0"/>
              <a:t>Topical diclofenac superior to placebo and equivalent to oral nsaids for hand and knee osteoarthritis</a:t>
            </a:r>
          </a:p>
          <a:p>
            <a:pPr lvl="1"/>
            <a:r>
              <a:rPr lang="en-US" sz="2400" dirty="0"/>
              <a:t>54% vs. 55% with good or better clinical response</a:t>
            </a:r>
          </a:p>
          <a:p>
            <a:r>
              <a:rPr lang="en-US" sz="2400" dirty="0"/>
              <a:t>Local site reactions more frequent with topicals: fewer serious adverse effects</a:t>
            </a:r>
          </a:p>
          <a:p>
            <a:endParaRPr lang="en-US" dirty="0"/>
          </a:p>
          <a:p>
            <a:endParaRPr lang="en-US" dirty="0"/>
          </a:p>
        </p:txBody>
      </p:sp>
      <p:sp>
        <p:nvSpPr>
          <p:cNvPr id="4" name="TextBox 3"/>
          <p:cNvSpPr txBox="1"/>
          <p:nvPr/>
        </p:nvSpPr>
        <p:spPr>
          <a:xfrm>
            <a:off x="1828800" y="5931378"/>
            <a:ext cx="7385154" cy="461665"/>
          </a:xfrm>
          <a:prstGeom prst="rect">
            <a:avLst/>
          </a:prstGeom>
          <a:noFill/>
        </p:spPr>
        <p:txBody>
          <a:bodyPr wrap="square" rtlCol="0">
            <a:spAutoFit/>
          </a:bodyPr>
          <a:lstStyle/>
          <a:p>
            <a:r>
              <a:rPr lang="en-US" sz="1200" dirty="0"/>
              <a:t>Derry S, Moore RA, Rabbie R. Topical NSAIDs for chronic musculoskeletal pain in adults. </a:t>
            </a:r>
            <a:r>
              <a:rPr lang="en-US" sz="1200" i="1" dirty="0"/>
              <a:t>Cochrane Database Syst Rev</a:t>
            </a:r>
            <a:r>
              <a:rPr lang="en-US" sz="1200" dirty="0"/>
              <a:t> 2012;9:CD007400.</a:t>
            </a:r>
          </a:p>
        </p:txBody>
      </p:sp>
    </p:spTree>
    <p:extLst>
      <p:ext uri="{BB962C8B-B14F-4D97-AF65-F5344CB8AC3E}">
        <p14:creationId xmlns:p14="http://schemas.microsoft.com/office/powerpoint/2010/main" val="400747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B707-48CB-D354-704E-24280E14E330}"/>
              </a:ext>
            </a:extLst>
          </p:cNvPr>
          <p:cNvSpPr>
            <a:spLocks noGrp="1"/>
          </p:cNvSpPr>
          <p:nvPr>
            <p:ph type="title"/>
          </p:nvPr>
        </p:nvSpPr>
        <p:spPr>
          <a:xfrm>
            <a:off x="1981200" y="703263"/>
            <a:ext cx="8229600" cy="1143000"/>
          </a:xfrm>
        </p:spPr>
        <p:txBody>
          <a:bodyPr/>
          <a:lstStyle/>
          <a:p>
            <a:r>
              <a:rPr lang="en-US" dirty="0"/>
              <a:t>Zoom poll-free response</a:t>
            </a:r>
          </a:p>
        </p:txBody>
      </p:sp>
      <p:sp>
        <p:nvSpPr>
          <p:cNvPr id="3" name="Content Placeholder 2">
            <a:extLst>
              <a:ext uri="{FF2B5EF4-FFF2-40B4-BE49-F238E27FC236}">
                <a16:creationId xmlns:a16="http://schemas.microsoft.com/office/drawing/2014/main" id="{D0776D44-8C6D-43AF-3D65-31A021F27774}"/>
              </a:ext>
            </a:extLst>
          </p:cNvPr>
          <p:cNvSpPr>
            <a:spLocks noGrp="1"/>
          </p:cNvSpPr>
          <p:nvPr>
            <p:ph idx="1"/>
          </p:nvPr>
        </p:nvSpPr>
        <p:spPr>
          <a:xfrm>
            <a:off x="1981200" y="1846263"/>
            <a:ext cx="8229600" cy="4279900"/>
          </a:xfrm>
        </p:spPr>
        <p:txBody>
          <a:bodyPr/>
          <a:lstStyle/>
          <a:p>
            <a:r>
              <a:rPr lang="en-US" dirty="0"/>
              <a:t>What are some adverse effects to be mindful of if using NSAIDs?</a:t>
            </a:r>
          </a:p>
        </p:txBody>
      </p:sp>
    </p:spTree>
    <p:extLst>
      <p:ext uri="{BB962C8B-B14F-4D97-AF65-F5344CB8AC3E}">
        <p14:creationId xmlns:p14="http://schemas.microsoft.com/office/powerpoint/2010/main" val="73098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143000"/>
          </a:xfrm>
        </p:spPr>
        <p:txBody>
          <a:bodyPr/>
          <a:lstStyle/>
          <a:p>
            <a:r>
              <a:rPr lang="en-US" b="1" dirty="0"/>
              <a:t>Disclosure</a:t>
            </a:r>
          </a:p>
        </p:txBody>
      </p:sp>
      <p:sp>
        <p:nvSpPr>
          <p:cNvPr id="3" name="Content Placeholder 2"/>
          <p:cNvSpPr>
            <a:spLocks noGrp="1"/>
          </p:cNvSpPr>
          <p:nvPr>
            <p:ph idx="1"/>
          </p:nvPr>
        </p:nvSpPr>
        <p:spPr>
          <a:xfrm>
            <a:off x="838200" y="1671908"/>
            <a:ext cx="9372600" cy="4957493"/>
          </a:xfrm>
        </p:spPr>
        <p:txBody>
          <a:bodyPr>
            <a:normAutofit/>
          </a:bodyPr>
          <a:lstStyle/>
          <a:p>
            <a:r>
              <a:rPr lang="en-US" sz="2400" dirty="0"/>
              <a:t>With respect to the following presentation, there has been no relevant (direct or indirect) financial relationship between the party listed above (or spouse) and any for-profit company in the past 12 months which would be considered a conflict of interest.</a:t>
            </a:r>
          </a:p>
          <a:p>
            <a:r>
              <a:rPr lang="en-US" sz="2400" dirty="0"/>
              <a:t>The views expressed in this presentation are those of the presenter and may not reflect official policy of Community Health Center, Inc. and its Weitzman Institute.</a:t>
            </a:r>
          </a:p>
          <a:p>
            <a:r>
              <a:rPr lang="en-US" sz="2400" dirty="0"/>
              <a:t>I am obligated to disclose any products which are off-label, unlabeled, experimental, and/or under investigation (not FDA approved) and any limitations on the information that I present, such as data that are preliminary or that represent ongoing research, interim analyses, and/or unsupported opinion. </a:t>
            </a:r>
          </a:p>
        </p:txBody>
      </p:sp>
    </p:spTree>
    <p:extLst>
      <p:ext uri="{BB962C8B-B14F-4D97-AF65-F5344CB8AC3E}">
        <p14:creationId xmlns:p14="http://schemas.microsoft.com/office/powerpoint/2010/main" val="203900142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919208"/>
            <a:ext cx="8229600" cy="1143000"/>
          </a:xfrm>
        </p:spPr>
        <p:txBody>
          <a:bodyPr/>
          <a:lstStyle/>
          <a:p>
            <a:pPr eaLnBrk="1" hangingPunct="1"/>
            <a:r>
              <a:rPr lang="en-US" dirty="0">
                <a:ea typeface="ＭＳ Ｐゴシック" pitchFamily="-105" charset="-128"/>
              </a:rPr>
              <a:t>Common Adverse Effects</a:t>
            </a:r>
            <a:endParaRPr lang="ar-SA" dirty="0">
              <a:latin typeface="Times New Roman" pitchFamily="18" charset="0"/>
              <a:ea typeface="ＭＳ Ｐゴシック" pitchFamily="-105" charset="-128"/>
            </a:endParaRPr>
          </a:p>
        </p:txBody>
      </p:sp>
      <p:sp>
        <p:nvSpPr>
          <p:cNvPr id="11267" name="Rectangle 3"/>
          <p:cNvSpPr>
            <a:spLocks noGrp="1" noChangeArrowheads="1"/>
          </p:cNvSpPr>
          <p:nvPr>
            <p:ph idx="1"/>
          </p:nvPr>
        </p:nvSpPr>
        <p:spPr>
          <a:xfrm>
            <a:off x="1485900" y="2062208"/>
            <a:ext cx="9220200" cy="4525963"/>
          </a:xfrm>
        </p:spPr>
        <p:txBody>
          <a:bodyPr>
            <a:normAutofit/>
          </a:bodyPr>
          <a:lstStyle/>
          <a:p>
            <a:pPr eaLnBrk="1" hangingPunct="1">
              <a:lnSpc>
                <a:spcPct val="90000"/>
              </a:lnSpc>
            </a:pPr>
            <a:r>
              <a:rPr lang="en-US" sz="2400" dirty="0">
                <a:ea typeface="ＭＳ Ｐゴシック" pitchFamily="-105" charset="-128"/>
              </a:rPr>
              <a:t>Heartburn, nausea, dyspepsia, and abdominal pain</a:t>
            </a:r>
          </a:p>
          <a:p>
            <a:pPr eaLnBrk="1" hangingPunct="1">
              <a:lnSpc>
                <a:spcPct val="90000"/>
              </a:lnSpc>
            </a:pPr>
            <a:r>
              <a:rPr lang="en-US" sz="2400" dirty="0">
                <a:ea typeface="ＭＳ Ｐゴシック" pitchFamily="-105" charset="-128"/>
              </a:rPr>
              <a:t>Platelet Dysfunction </a:t>
            </a:r>
          </a:p>
          <a:p>
            <a:pPr eaLnBrk="1" hangingPunct="1">
              <a:lnSpc>
                <a:spcPct val="90000"/>
              </a:lnSpc>
            </a:pPr>
            <a:r>
              <a:rPr lang="en-US" sz="2400" dirty="0">
                <a:ea typeface="ＭＳ Ｐゴシック" pitchFamily="-105" charset="-128"/>
              </a:rPr>
              <a:t>Gastritis and peptic ulceration with bleeding (inhibition of PG + other effects)</a:t>
            </a:r>
          </a:p>
          <a:p>
            <a:pPr eaLnBrk="1" hangingPunct="1">
              <a:lnSpc>
                <a:spcPct val="90000"/>
              </a:lnSpc>
            </a:pPr>
            <a:r>
              <a:rPr lang="en-US" sz="2400" dirty="0">
                <a:ea typeface="ＭＳ Ｐゴシック" pitchFamily="-105" charset="-128"/>
              </a:rPr>
              <a:t>Acute Renal Failure in susceptible  patients</a:t>
            </a:r>
          </a:p>
          <a:p>
            <a:pPr eaLnBrk="1" hangingPunct="1">
              <a:lnSpc>
                <a:spcPct val="90000"/>
              </a:lnSpc>
            </a:pPr>
            <a:r>
              <a:rPr lang="en-US" sz="2400" dirty="0">
                <a:ea typeface="ＭＳ Ｐゴシック" pitchFamily="-105" charset="-128"/>
              </a:rPr>
              <a:t>Sodium+ water retention and edema</a:t>
            </a:r>
          </a:p>
          <a:p>
            <a:pPr eaLnBrk="1" hangingPunct="1">
              <a:lnSpc>
                <a:spcPct val="90000"/>
              </a:lnSpc>
            </a:pPr>
            <a:r>
              <a:rPr lang="en-US" sz="2400" dirty="0">
                <a:ea typeface="ＭＳ Ｐゴシック" pitchFamily="-105" charset="-128"/>
              </a:rPr>
              <a:t>Analgesic nephropathy</a:t>
            </a:r>
          </a:p>
          <a:p>
            <a:pPr eaLnBrk="1" hangingPunct="1">
              <a:lnSpc>
                <a:spcPct val="90000"/>
              </a:lnSpc>
            </a:pPr>
            <a:r>
              <a:rPr lang="en-US" sz="2400" dirty="0">
                <a:ea typeface="ＭＳ Ｐゴシック" pitchFamily="-105" charset="-128"/>
              </a:rPr>
              <a:t>Prolongation of gestation and inhibition of labor.</a:t>
            </a:r>
          </a:p>
          <a:p>
            <a:pPr eaLnBrk="1" hangingPunct="1">
              <a:lnSpc>
                <a:spcPct val="90000"/>
              </a:lnSpc>
            </a:pPr>
            <a:r>
              <a:rPr lang="en-US" sz="2400" dirty="0">
                <a:ea typeface="ＭＳ Ｐゴシック" pitchFamily="-105" charset="-128"/>
              </a:rPr>
              <a:t>Hypersensitivity (not immunologic but due to PG inhibition)</a:t>
            </a:r>
          </a:p>
        </p:txBody>
      </p:sp>
    </p:spTree>
    <p:extLst>
      <p:ext uri="{BB962C8B-B14F-4D97-AF65-F5344CB8AC3E}">
        <p14:creationId xmlns:p14="http://schemas.microsoft.com/office/powerpoint/2010/main" val="209470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634398"/>
            <a:ext cx="8229600" cy="1143000"/>
          </a:xfrm>
        </p:spPr>
        <p:txBody>
          <a:bodyPr/>
          <a:lstStyle/>
          <a:p>
            <a:pPr eaLnBrk="1" hangingPunct="1"/>
            <a:r>
              <a:rPr lang="en-US" dirty="0">
                <a:ea typeface="ＭＳ Ｐゴシック" pitchFamily="-105" charset="-128"/>
              </a:rPr>
              <a:t>Why the increase in CV risk?</a:t>
            </a:r>
            <a:endParaRPr lang="ar-SA" dirty="0">
              <a:latin typeface="Times New Roman" pitchFamily="18" charset="0"/>
              <a:ea typeface="ＭＳ Ｐゴシック" pitchFamily="-105" charset="-128"/>
            </a:endParaRPr>
          </a:p>
        </p:txBody>
      </p:sp>
      <p:sp>
        <p:nvSpPr>
          <p:cNvPr id="11267" name="Rectangle 3"/>
          <p:cNvSpPr>
            <a:spLocks noGrp="1" noChangeArrowheads="1"/>
          </p:cNvSpPr>
          <p:nvPr>
            <p:ph idx="1"/>
          </p:nvPr>
        </p:nvSpPr>
        <p:spPr>
          <a:xfrm>
            <a:off x="1371600" y="1777398"/>
            <a:ext cx="9448800" cy="4477245"/>
          </a:xfrm>
        </p:spPr>
        <p:txBody>
          <a:bodyPr>
            <a:normAutofit/>
          </a:bodyPr>
          <a:lstStyle/>
          <a:p>
            <a:pPr>
              <a:buFont typeface="Arial" pitchFamily="34" charset="0"/>
              <a:buChar char="•"/>
            </a:pPr>
            <a:r>
              <a:rPr lang="en-US" sz="2000" dirty="0">
                <a:ea typeface="ＭＳ Ｐゴシック" pitchFamily="-105" charset="-128"/>
              </a:rPr>
              <a:t>Platelets:  </a:t>
            </a:r>
          </a:p>
          <a:p>
            <a:pPr lvl="1">
              <a:buFont typeface="Arial" pitchFamily="34" charset="0"/>
              <a:buChar char="•"/>
            </a:pPr>
            <a:r>
              <a:rPr lang="en-US" sz="2000" dirty="0">
                <a:ea typeface="ＭＳ Ｐゴシック" pitchFamily="-105" charset="-128"/>
              </a:rPr>
              <a:t>Inhibition of platelet COX-1-derived TxA</a:t>
            </a:r>
            <a:r>
              <a:rPr lang="en-US" sz="2000" baseline="-25000" dirty="0">
                <a:ea typeface="ＭＳ Ｐゴシック" pitchFamily="-105" charset="-128"/>
              </a:rPr>
              <a:t>2</a:t>
            </a:r>
            <a:r>
              <a:rPr lang="en-US" sz="2000" dirty="0">
                <a:ea typeface="ＭＳ Ｐゴシック" pitchFamily="-105" charset="-128"/>
              </a:rPr>
              <a:t> with the net effect of increasing bleeding time (inhibition of platelet aggregation)</a:t>
            </a:r>
          </a:p>
          <a:p>
            <a:pPr>
              <a:buFont typeface="Arial" pitchFamily="34" charset="0"/>
              <a:buChar char="•"/>
            </a:pPr>
            <a:r>
              <a:rPr lang="en-US" sz="2000" dirty="0">
                <a:ea typeface="ＭＳ Ｐゴシック" pitchFamily="-105" charset="-128"/>
              </a:rPr>
              <a:t>Endothelial COX-2 derived PGI</a:t>
            </a:r>
            <a:r>
              <a:rPr lang="en-US" sz="2000" baseline="-25000" dirty="0">
                <a:ea typeface="ＭＳ Ｐゴシック" pitchFamily="-105" charset="-128"/>
              </a:rPr>
              <a:t>2</a:t>
            </a:r>
            <a:r>
              <a:rPr lang="en-US" sz="2000" dirty="0">
                <a:ea typeface="ＭＳ Ｐゴシック" pitchFamily="-105" charset="-128"/>
              </a:rPr>
              <a:t> can inhibit platelet aggregation (inhibition augments aggregation by TxA</a:t>
            </a:r>
            <a:r>
              <a:rPr lang="en-US" sz="2000" baseline="-25000" dirty="0">
                <a:ea typeface="ＭＳ Ｐゴシック" pitchFamily="-105" charset="-128"/>
              </a:rPr>
              <a:t>2</a:t>
            </a:r>
            <a:r>
              <a:rPr lang="en-US" sz="2000" dirty="0">
                <a:ea typeface="ＭＳ Ｐゴシック" pitchFamily="-105" charset="-128"/>
              </a:rPr>
              <a:t>). </a:t>
            </a:r>
            <a:endParaRPr lang="en-US" sz="2000" i="1" dirty="0">
              <a:ea typeface="ＭＳ Ｐゴシック" pitchFamily="-105" charset="-128"/>
            </a:endParaRPr>
          </a:p>
          <a:p>
            <a:pPr>
              <a:buFont typeface="Arial" pitchFamily="34" charset="0"/>
              <a:buChar char="•"/>
            </a:pPr>
            <a:r>
              <a:rPr lang="en-US" sz="2000" dirty="0">
                <a:ea typeface="ＭＳ Ｐゴシック" pitchFamily="-105" charset="-128"/>
              </a:rPr>
              <a:t>Blood vessels/smooth muscle </a:t>
            </a:r>
          </a:p>
          <a:p>
            <a:pPr lvl="1">
              <a:buFont typeface="Arial" pitchFamily="34" charset="0"/>
              <a:buChar char="•"/>
            </a:pPr>
            <a:r>
              <a:rPr lang="en-US" sz="2000" dirty="0">
                <a:ea typeface="ＭＳ Ｐゴシック" pitchFamily="-105" charset="-128"/>
              </a:rPr>
              <a:t>COX-2 derived PGI</a:t>
            </a:r>
            <a:r>
              <a:rPr lang="en-US" sz="2000" baseline="-25000" dirty="0">
                <a:ea typeface="ＭＳ Ｐゴシック" pitchFamily="-105" charset="-128"/>
              </a:rPr>
              <a:t>2</a:t>
            </a:r>
            <a:r>
              <a:rPr lang="en-US" sz="2000" dirty="0">
                <a:ea typeface="ＭＳ Ｐゴシック" pitchFamily="-105" charset="-128"/>
              </a:rPr>
              <a:t> can antagonize catecholamine- and angiotensin II-induced vasoconstriction (NSAIDs can elevate </a:t>
            </a:r>
            <a:r>
              <a:rPr lang="en-US" sz="2000" dirty="0" err="1">
                <a:ea typeface="ＭＳ Ｐゴシック" pitchFamily="-105" charset="-128"/>
              </a:rPr>
              <a:t>bp</a:t>
            </a:r>
            <a:r>
              <a:rPr lang="en-US" sz="2000" dirty="0">
                <a:ea typeface="ＭＳ Ｐゴシック" pitchFamily="-105" charset="-128"/>
              </a:rPr>
              <a:t>).</a:t>
            </a:r>
          </a:p>
          <a:p>
            <a:pPr>
              <a:buFont typeface="Arial" pitchFamily="34" charset="0"/>
              <a:buChar char="•"/>
            </a:pPr>
            <a:r>
              <a:rPr lang="en-US" sz="2000" i="1" dirty="0">
                <a:ea typeface="ＭＳ Ｐゴシック" pitchFamily="-105" charset="-128"/>
              </a:rPr>
              <a:t> Atherosclerosis </a:t>
            </a:r>
          </a:p>
          <a:p>
            <a:pPr lvl="1">
              <a:buFont typeface="Arial" pitchFamily="34" charset="0"/>
              <a:buChar char="•"/>
            </a:pPr>
            <a:r>
              <a:rPr lang="en-US" sz="2000" dirty="0">
                <a:ea typeface="ＭＳ Ｐゴシック" pitchFamily="-105" charset="-128"/>
              </a:rPr>
              <a:t>Inhibition of COX-2 can destabilize atherosclerotic plaques (due to its anti-inflammatory actions)</a:t>
            </a:r>
          </a:p>
        </p:txBody>
      </p:sp>
    </p:spTree>
    <p:extLst>
      <p:ext uri="{BB962C8B-B14F-4D97-AF65-F5344CB8AC3E}">
        <p14:creationId xmlns:p14="http://schemas.microsoft.com/office/powerpoint/2010/main" val="284187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jpet.aspetjournals.org/content/vol300/issue2/images/medium/pt0222074003.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447800"/>
            <a:ext cx="7135364" cy="480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1981201" y="837360"/>
            <a:ext cx="8015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2800" dirty="0">
                <a:latin typeface="+mj-lt"/>
              </a:rPr>
              <a:t>Effect of NSAID’s on Platelet-Endothelial Interactions</a:t>
            </a:r>
          </a:p>
        </p:txBody>
      </p:sp>
      <p:sp>
        <p:nvSpPr>
          <p:cNvPr id="35844" name="Oval 5"/>
          <p:cNvSpPr>
            <a:spLocks noChangeArrowheads="1"/>
          </p:cNvSpPr>
          <p:nvPr/>
        </p:nvSpPr>
        <p:spPr bwMode="auto">
          <a:xfrm>
            <a:off x="5094157" y="4685670"/>
            <a:ext cx="1752600" cy="609600"/>
          </a:xfrm>
          <a:prstGeom prst="ellipse">
            <a:avLst/>
          </a:prstGeom>
          <a:noFill/>
          <a:ln w="5715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75845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065899" y="28178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endParaRPr lang="en-US" sz="2000" dirty="0">
              <a:latin typeface="Arial" charset="0"/>
            </a:endParaRPr>
          </a:p>
        </p:txBody>
      </p:sp>
      <p:sp>
        <p:nvSpPr>
          <p:cNvPr id="46083" name="Text Box 3"/>
          <p:cNvSpPr txBox="1">
            <a:spLocks noChangeArrowheads="1"/>
          </p:cNvSpPr>
          <p:nvPr/>
        </p:nvSpPr>
        <p:spPr bwMode="auto">
          <a:xfrm>
            <a:off x="8318436" y="281781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endParaRPr lang="en-US" sz="2000" dirty="0">
              <a:latin typeface="Arial" charset="0"/>
            </a:endParaRPr>
          </a:p>
        </p:txBody>
      </p:sp>
      <p:sp>
        <p:nvSpPr>
          <p:cNvPr id="46084" name="Text Box 4"/>
          <p:cNvSpPr txBox="1">
            <a:spLocks noChangeArrowheads="1"/>
          </p:cNvSpPr>
          <p:nvPr/>
        </p:nvSpPr>
        <p:spPr bwMode="auto">
          <a:xfrm>
            <a:off x="2446335" y="1722439"/>
            <a:ext cx="7321556"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b="1" dirty="0">
                <a:solidFill>
                  <a:schemeClr val="tx2"/>
                </a:solidFill>
                <a:latin typeface="Arial" charset="0"/>
              </a:rPr>
              <a:t>Patients with Events (Rates per 100 Patient-Years)</a:t>
            </a:r>
          </a:p>
        </p:txBody>
      </p:sp>
      <p:sp>
        <p:nvSpPr>
          <p:cNvPr id="46085" name="Text Box 5"/>
          <p:cNvSpPr txBox="1">
            <a:spLocks noChangeArrowheads="1"/>
          </p:cNvSpPr>
          <p:nvPr/>
        </p:nvSpPr>
        <p:spPr bwMode="auto">
          <a:xfrm>
            <a:off x="2643188" y="2536826"/>
            <a:ext cx="194604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pPr>
            <a:r>
              <a:rPr lang="en-US" sz="2200" dirty="0">
                <a:latin typeface="Arial" charset="0"/>
              </a:rPr>
              <a:t>Event Category</a:t>
            </a:r>
          </a:p>
        </p:txBody>
      </p:sp>
      <p:sp>
        <p:nvSpPr>
          <p:cNvPr id="46086" name="Line 6"/>
          <p:cNvSpPr>
            <a:spLocks noChangeShapeType="1"/>
          </p:cNvSpPr>
          <p:nvPr/>
        </p:nvSpPr>
        <p:spPr bwMode="auto">
          <a:xfrm>
            <a:off x="2506663" y="2895600"/>
            <a:ext cx="1985962" cy="15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6087" name="Text Box 7"/>
          <p:cNvSpPr txBox="1">
            <a:spLocks noChangeArrowheads="1"/>
          </p:cNvSpPr>
          <p:nvPr/>
        </p:nvSpPr>
        <p:spPr bwMode="auto">
          <a:xfrm>
            <a:off x="4922324" y="2262188"/>
            <a:ext cx="125515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sz="2200" dirty="0">
                <a:latin typeface="Arial" charset="0"/>
              </a:rPr>
              <a:t>Rofecoxib</a:t>
            </a:r>
          </a:p>
          <a:p>
            <a:pPr algn="ctr">
              <a:lnSpc>
                <a:spcPct val="90000"/>
              </a:lnSpc>
            </a:pPr>
            <a:r>
              <a:rPr lang="en-US" sz="2200" dirty="0">
                <a:latin typeface="Arial" charset="0"/>
              </a:rPr>
              <a:t>N=4047</a:t>
            </a:r>
          </a:p>
        </p:txBody>
      </p:sp>
      <p:sp>
        <p:nvSpPr>
          <p:cNvPr id="46088" name="Line 8"/>
          <p:cNvSpPr>
            <a:spLocks noChangeShapeType="1"/>
          </p:cNvSpPr>
          <p:nvPr/>
        </p:nvSpPr>
        <p:spPr bwMode="auto">
          <a:xfrm>
            <a:off x="4887913" y="2895600"/>
            <a:ext cx="1320800" cy="15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6089" name="Text Box 9"/>
          <p:cNvSpPr txBox="1">
            <a:spLocks noChangeArrowheads="1"/>
          </p:cNvSpPr>
          <p:nvPr/>
        </p:nvSpPr>
        <p:spPr bwMode="auto">
          <a:xfrm>
            <a:off x="6619510" y="2262188"/>
            <a:ext cx="122469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sz="2200" dirty="0">
                <a:latin typeface="Arial" charset="0"/>
              </a:rPr>
              <a:t>Naproxen</a:t>
            </a:r>
          </a:p>
          <a:p>
            <a:pPr algn="ctr">
              <a:lnSpc>
                <a:spcPct val="90000"/>
              </a:lnSpc>
            </a:pPr>
            <a:r>
              <a:rPr lang="en-US" sz="2200" dirty="0">
                <a:latin typeface="Arial" charset="0"/>
              </a:rPr>
              <a:t>N=4029</a:t>
            </a:r>
          </a:p>
        </p:txBody>
      </p:sp>
      <p:sp>
        <p:nvSpPr>
          <p:cNvPr id="46090" name="Line 10"/>
          <p:cNvSpPr>
            <a:spLocks noChangeShapeType="1"/>
          </p:cNvSpPr>
          <p:nvPr/>
        </p:nvSpPr>
        <p:spPr bwMode="auto">
          <a:xfrm>
            <a:off x="6572250" y="2895600"/>
            <a:ext cx="1320800" cy="15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6091" name="Text Box 11"/>
          <p:cNvSpPr txBox="1">
            <a:spLocks noChangeArrowheads="1"/>
          </p:cNvSpPr>
          <p:nvPr/>
        </p:nvSpPr>
        <p:spPr bwMode="auto">
          <a:xfrm>
            <a:off x="8124803" y="2262188"/>
            <a:ext cx="164628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sz="2200" dirty="0">
                <a:latin typeface="Arial" charset="0"/>
              </a:rPr>
              <a:t>Relative Risk</a:t>
            </a:r>
          </a:p>
          <a:p>
            <a:pPr algn="ctr">
              <a:lnSpc>
                <a:spcPct val="90000"/>
              </a:lnSpc>
            </a:pPr>
            <a:r>
              <a:rPr lang="en-US" sz="2200" dirty="0">
                <a:latin typeface="Arial" charset="0"/>
              </a:rPr>
              <a:t>(95% CI)</a:t>
            </a:r>
          </a:p>
        </p:txBody>
      </p:sp>
      <p:sp>
        <p:nvSpPr>
          <p:cNvPr id="46092" name="Text Box 12"/>
          <p:cNvSpPr txBox="1">
            <a:spLocks noChangeArrowheads="1"/>
          </p:cNvSpPr>
          <p:nvPr/>
        </p:nvSpPr>
        <p:spPr bwMode="auto">
          <a:xfrm>
            <a:off x="2544763" y="3098800"/>
            <a:ext cx="167640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pPr>
            <a:r>
              <a:rPr lang="en-US" sz="2200" b="1" dirty="0">
                <a:solidFill>
                  <a:schemeClr val="tx2"/>
                </a:solidFill>
                <a:latin typeface="Arial" charset="0"/>
              </a:rPr>
              <a:t>Confirmed CV events</a:t>
            </a:r>
          </a:p>
        </p:txBody>
      </p:sp>
      <p:sp>
        <p:nvSpPr>
          <p:cNvPr id="46093" name="Text Box 13"/>
          <p:cNvSpPr txBox="1">
            <a:spLocks noChangeArrowheads="1"/>
          </p:cNvSpPr>
          <p:nvPr/>
        </p:nvSpPr>
        <p:spPr bwMode="auto">
          <a:xfrm>
            <a:off x="4962624" y="3074989"/>
            <a:ext cx="97462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b="1" dirty="0">
                <a:solidFill>
                  <a:schemeClr val="tx2"/>
                </a:solidFill>
                <a:latin typeface="Arial" charset="0"/>
              </a:rPr>
              <a:t>45 (1.7)</a:t>
            </a:r>
          </a:p>
        </p:txBody>
      </p:sp>
      <p:sp>
        <p:nvSpPr>
          <p:cNvPr id="46094" name="Text Box 14"/>
          <p:cNvSpPr txBox="1">
            <a:spLocks noChangeArrowheads="1"/>
          </p:cNvSpPr>
          <p:nvPr/>
        </p:nvSpPr>
        <p:spPr bwMode="auto">
          <a:xfrm>
            <a:off x="6645374" y="3074989"/>
            <a:ext cx="97462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b="1" dirty="0">
                <a:solidFill>
                  <a:schemeClr val="tx2"/>
                </a:solidFill>
                <a:latin typeface="Arial" charset="0"/>
              </a:rPr>
              <a:t>19 (0.7)</a:t>
            </a:r>
          </a:p>
        </p:txBody>
      </p:sp>
      <p:sp>
        <p:nvSpPr>
          <p:cNvPr id="46095" name="Text Box 15"/>
          <p:cNvSpPr txBox="1">
            <a:spLocks noChangeArrowheads="1"/>
          </p:cNvSpPr>
          <p:nvPr/>
        </p:nvSpPr>
        <p:spPr bwMode="auto">
          <a:xfrm>
            <a:off x="8225784" y="3074988"/>
            <a:ext cx="144590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sz="2200" b="1" dirty="0">
                <a:solidFill>
                  <a:schemeClr val="tx2"/>
                </a:solidFill>
                <a:latin typeface="Arial" charset="0"/>
              </a:rPr>
              <a:t>0.42</a:t>
            </a:r>
          </a:p>
          <a:p>
            <a:pPr algn="ctr">
              <a:lnSpc>
                <a:spcPct val="90000"/>
              </a:lnSpc>
            </a:pPr>
            <a:r>
              <a:rPr lang="en-US" sz="2200" b="1" dirty="0">
                <a:solidFill>
                  <a:schemeClr val="tx2"/>
                </a:solidFill>
                <a:latin typeface="Arial" charset="0"/>
              </a:rPr>
              <a:t>(0.25, 0.72)</a:t>
            </a:r>
            <a:endParaRPr lang="en-US" sz="2200" dirty="0">
              <a:solidFill>
                <a:schemeClr val="tx2"/>
              </a:solidFill>
              <a:latin typeface="Arial" charset="0"/>
            </a:endParaRPr>
          </a:p>
        </p:txBody>
      </p:sp>
      <p:sp>
        <p:nvSpPr>
          <p:cNvPr id="46096" name="Text Box 16"/>
          <p:cNvSpPr txBox="1">
            <a:spLocks noChangeArrowheads="1"/>
          </p:cNvSpPr>
          <p:nvPr/>
        </p:nvSpPr>
        <p:spPr bwMode="auto">
          <a:xfrm>
            <a:off x="2544764" y="3825875"/>
            <a:ext cx="15716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pPr>
            <a:r>
              <a:rPr lang="en-US" sz="2200" dirty="0">
                <a:latin typeface="Arial" charset="0"/>
              </a:rPr>
              <a:t>Cardiac events</a:t>
            </a:r>
          </a:p>
        </p:txBody>
      </p:sp>
      <p:sp>
        <p:nvSpPr>
          <p:cNvPr id="46097" name="Text Box 17"/>
          <p:cNvSpPr txBox="1">
            <a:spLocks noChangeArrowheads="1"/>
          </p:cNvSpPr>
          <p:nvPr/>
        </p:nvSpPr>
        <p:spPr bwMode="auto">
          <a:xfrm>
            <a:off x="4962624" y="3802064"/>
            <a:ext cx="97462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dirty="0">
                <a:latin typeface="Arial" charset="0"/>
              </a:rPr>
              <a:t>28 (1.0)</a:t>
            </a:r>
          </a:p>
        </p:txBody>
      </p:sp>
      <p:sp>
        <p:nvSpPr>
          <p:cNvPr id="46098" name="Text Box 18"/>
          <p:cNvSpPr txBox="1">
            <a:spLocks noChangeArrowheads="1"/>
          </p:cNvSpPr>
          <p:nvPr/>
        </p:nvSpPr>
        <p:spPr bwMode="auto">
          <a:xfrm>
            <a:off x="6645374" y="3802064"/>
            <a:ext cx="97462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dirty="0">
                <a:latin typeface="Arial" charset="0"/>
              </a:rPr>
              <a:t>10 (0.4)</a:t>
            </a:r>
          </a:p>
        </p:txBody>
      </p:sp>
      <p:sp>
        <p:nvSpPr>
          <p:cNvPr id="46099" name="Text Box 19"/>
          <p:cNvSpPr txBox="1">
            <a:spLocks noChangeArrowheads="1"/>
          </p:cNvSpPr>
          <p:nvPr/>
        </p:nvSpPr>
        <p:spPr bwMode="auto">
          <a:xfrm>
            <a:off x="8225784" y="3802063"/>
            <a:ext cx="144590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sz="2200" dirty="0">
                <a:latin typeface="Arial" charset="0"/>
              </a:rPr>
              <a:t>0.36</a:t>
            </a:r>
          </a:p>
          <a:p>
            <a:pPr algn="ctr">
              <a:lnSpc>
                <a:spcPct val="90000"/>
              </a:lnSpc>
            </a:pPr>
            <a:r>
              <a:rPr lang="en-US" sz="2200" dirty="0">
                <a:latin typeface="Arial" charset="0"/>
              </a:rPr>
              <a:t>(0.17, 0.74)</a:t>
            </a:r>
          </a:p>
        </p:txBody>
      </p:sp>
      <p:sp>
        <p:nvSpPr>
          <p:cNvPr id="46100" name="Text Box 20"/>
          <p:cNvSpPr txBox="1">
            <a:spLocks noChangeArrowheads="1"/>
          </p:cNvSpPr>
          <p:nvPr/>
        </p:nvSpPr>
        <p:spPr bwMode="auto">
          <a:xfrm>
            <a:off x="2544763" y="4554538"/>
            <a:ext cx="21780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pPr>
            <a:r>
              <a:rPr lang="en-US" sz="2200" dirty="0">
                <a:latin typeface="Arial" charset="0"/>
              </a:rPr>
              <a:t>Cerebrovascular events</a:t>
            </a:r>
          </a:p>
        </p:txBody>
      </p:sp>
      <p:sp>
        <p:nvSpPr>
          <p:cNvPr id="46101" name="Text Box 21"/>
          <p:cNvSpPr txBox="1">
            <a:spLocks noChangeArrowheads="1"/>
          </p:cNvSpPr>
          <p:nvPr/>
        </p:nvSpPr>
        <p:spPr bwMode="auto">
          <a:xfrm>
            <a:off x="4852988" y="4554539"/>
            <a:ext cx="109696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dirty="0">
                <a:latin typeface="Arial" charset="0"/>
              </a:rPr>
              <a:t>11 (0.4)</a:t>
            </a:r>
          </a:p>
        </p:txBody>
      </p:sp>
      <p:sp>
        <p:nvSpPr>
          <p:cNvPr id="46102" name="Text Box 22"/>
          <p:cNvSpPr txBox="1">
            <a:spLocks noChangeArrowheads="1"/>
          </p:cNvSpPr>
          <p:nvPr/>
        </p:nvSpPr>
        <p:spPr bwMode="auto">
          <a:xfrm>
            <a:off x="6740556" y="4530726"/>
            <a:ext cx="81753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dirty="0">
                <a:latin typeface="Arial" charset="0"/>
              </a:rPr>
              <a:t>8 (0.3)</a:t>
            </a:r>
          </a:p>
        </p:txBody>
      </p:sp>
      <p:sp>
        <p:nvSpPr>
          <p:cNvPr id="46103" name="Text Box 23"/>
          <p:cNvSpPr txBox="1">
            <a:spLocks noChangeArrowheads="1"/>
          </p:cNvSpPr>
          <p:nvPr/>
        </p:nvSpPr>
        <p:spPr bwMode="auto">
          <a:xfrm>
            <a:off x="8225784" y="4530725"/>
            <a:ext cx="144590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sz="2200" dirty="0">
                <a:latin typeface="Arial" charset="0"/>
              </a:rPr>
              <a:t>0.73</a:t>
            </a:r>
          </a:p>
          <a:p>
            <a:pPr algn="ctr">
              <a:lnSpc>
                <a:spcPct val="90000"/>
              </a:lnSpc>
            </a:pPr>
            <a:r>
              <a:rPr lang="en-US" sz="2200" dirty="0">
                <a:latin typeface="Arial" charset="0"/>
              </a:rPr>
              <a:t>(0.29, 1.80)</a:t>
            </a:r>
          </a:p>
        </p:txBody>
      </p:sp>
      <p:sp>
        <p:nvSpPr>
          <p:cNvPr id="46104" name="Text Box 24"/>
          <p:cNvSpPr txBox="1">
            <a:spLocks noChangeArrowheads="1"/>
          </p:cNvSpPr>
          <p:nvPr/>
        </p:nvSpPr>
        <p:spPr bwMode="auto">
          <a:xfrm>
            <a:off x="2544764" y="5283200"/>
            <a:ext cx="21351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pPr>
            <a:r>
              <a:rPr lang="en-US" sz="2200" dirty="0">
                <a:latin typeface="Arial" charset="0"/>
              </a:rPr>
              <a:t>Peripheral vascular events</a:t>
            </a:r>
          </a:p>
        </p:txBody>
      </p:sp>
      <p:sp>
        <p:nvSpPr>
          <p:cNvPr id="46105" name="Text Box 25"/>
          <p:cNvSpPr txBox="1">
            <a:spLocks noChangeArrowheads="1"/>
          </p:cNvSpPr>
          <p:nvPr/>
        </p:nvSpPr>
        <p:spPr bwMode="auto">
          <a:xfrm>
            <a:off x="4887913" y="5283201"/>
            <a:ext cx="99536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dirty="0">
                <a:latin typeface="Arial" charset="0"/>
              </a:rPr>
              <a:t>6 (0.2)</a:t>
            </a:r>
          </a:p>
        </p:txBody>
      </p:sp>
      <p:sp>
        <p:nvSpPr>
          <p:cNvPr id="46106" name="Text Box 26"/>
          <p:cNvSpPr txBox="1">
            <a:spLocks noChangeArrowheads="1"/>
          </p:cNvSpPr>
          <p:nvPr/>
        </p:nvSpPr>
        <p:spPr bwMode="auto">
          <a:xfrm>
            <a:off x="6577014" y="5283201"/>
            <a:ext cx="105092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lnSpc>
                <a:spcPct val="90000"/>
              </a:lnSpc>
            </a:pPr>
            <a:r>
              <a:rPr lang="en-US" sz="2200" dirty="0">
                <a:latin typeface="Arial" charset="0"/>
              </a:rPr>
              <a:t>1 (0.04)</a:t>
            </a:r>
          </a:p>
        </p:txBody>
      </p:sp>
      <p:sp>
        <p:nvSpPr>
          <p:cNvPr id="46107" name="Text Box 27"/>
          <p:cNvSpPr txBox="1">
            <a:spLocks noChangeArrowheads="1"/>
          </p:cNvSpPr>
          <p:nvPr/>
        </p:nvSpPr>
        <p:spPr bwMode="auto">
          <a:xfrm>
            <a:off x="8225784" y="5259388"/>
            <a:ext cx="144590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lnSpc>
                <a:spcPct val="90000"/>
              </a:lnSpc>
            </a:pPr>
            <a:r>
              <a:rPr lang="en-US" sz="2200" dirty="0">
                <a:latin typeface="Arial" charset="0"/>
              </a:rPr>
              <a:t>0.17</a:t>
            </a:r>
          </a:p>
          <a:p>
            <a:pPr algn="ctr">
              <a:lnSpc>
                <a:spcPct val="90000"/>
              </a:lnSpc>
            </a:pPr>
            <a:r>
              <a:rPr lang="en-US" sz="2200" dirty="0">
                <a:latin typeface="Arial" charset="0"/>
              </a:rPr>
              <a:t>(0.00, 1.37)</a:t>
            </a:r>
          </a:p>
        </p:txBody>
      </p:sp>
      <p:sp>
        <p:nvSpPr>
          <p:cNvPr id="46108" name="Line 28"/>
          <p:cNvSpPr>
            <a:spLocks noChangeShapeType="1"/>
          </p:cNvSpPr>
          <p:nvPr/>
        </p:nvSpPr>
        <p:spPr bwMode="auto">
          <a:xfrm>
            <a:off x="8223250" y="2895600"/>
            <a:ext cx="1455738" cy="15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6109" name="Rectangle 29"/>
          <p:cNvSpPr>
            <a:spLocks noGrp="1" noChangeArrowheads="1"/>
          </p:cNvSpPr>
          <p:nvPr>
            <p:ph type="title"/>
          </p:nvPr>
        </p:nvSpPr>
        <p:spPr>
          <a:xfrm>
            <a:off x="2209800" y="633330"/>
            <a:ext cx="7772400" cy="1143000"/>
          </a:xfrm>
        </p:spPr>
        <p:txBody>
          <a:bodyPr rtlCol="0">
            <a:normAutofit fontScale="90000"/>
          </a:bodyPr>
          <a:lstStyle/>
          <a:p>
            <a:pPr eaLnBrk="1" fontAlgn="auto" hangingPunct="1">
              <a:spcAft>
                <a:spcPts val="0"/>
              </a:spcAft>
              <a:defRPr/>
            </a:pPr>
            <a:r>
              <a:rPr lang="en-US" sz="3600" dirty="0"/>
              <a:t>VIGOR - Confirmed Thrombotic Cardiovascular Events</a:t>
            </a:r>
          </a:p>
        </p:txBody>
      </p:sp>
      <p:sp>
        <p:nvSpPr>
          <p:cNvPr id="31" name="Text Box 50"/>
          <p:cNvSpPr txBox="1">
            <a:spLocks noChangeArrowheads="1"/>
          </p:cNvSpPr>
          <p:nvPr/>
        </p:nvSpPr>
        <p:spPr bwMode="auto">
          <a:xfrm>
            <a:off x="6047279" y="6027529"/>
            <a:ext cx="3207544" cy="276999"/>
          </a:xfrm>
          <a:prstGeom prst="rect">
            <a:avLst/>
          </a:prstGeom>
          <a:noFill/>
          <a:ln w="12700">
            <a:noFill/>
            <a:miter lim="800000"/>
            <a:headEnd/>
            <a:tailEnd/>
          </a:ln>
          <a:effec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37931725" indent="-37474525" eaLnBrk="0" hangingPunct="0">
              <a:defRPr sz="2400">
                <a:solidFill>
                  <a:schemeClr val="tx1"/>
                </a:solidFill>
                <a:latin typeface="Times New Roman" pitchFamily="18" charset="0"/>
                <a:cs typeface="Times New Roman" pitchFamily="18" charset="0"/>
              </a:defRPr>
            </a:lvl2pPr>
            <a:lvl3pPr eaLnBrk="0" hangingPunct="0">
              <a:defRPr sz="2400">
                <a:solidFill>
                  <a:schemeClr val="tx1"/>
                </a:solidFill>
                <a:latin typeface="Times New Roman" pitchFamily="18" charset="0"/>
                <a:cs typeface="Times New Roman" pitchFamily="18" charset="0"/>
              </a:defRPr>
            </a:lvl3pPr>
            <a:lvl4pPr eaLnBrk="0" hangingPunct="0">
              <a:defRPr sz="2400">
                <a:solidFill>
                  <a:schemeClr val="tx1"/>
                </a:solidFill>
                <a:latin typeface="Times New Roman" pitchFamily="18" charset="0"/>
                <a:cs typeface="Times New Roman" pitchFamily="18" charset="0"/>
              </a:defRPr>
            </a:lvl4pPr>
            <a:lvl5pPr eaLnBrk="0" hangingPunct="0">
              <a:defRPr sz="2400">
                <a:solidFill>
                  <a:schemeClr val="tx1"/>
                </a:solidFill>
                <a:latin typeface="Times New Roman" pitchFamily="18" charset="0"/>
                <a:cs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defRPr/>
            </a:pPr>
            <a:r>
              <a:rPr lang="en-US" sz="1200" dirty="0">
                <a:latin typeface="+mj-lt"/>
              </a:rPr>
              <a:t>Source: Bombardier, et al. </a:t>
            </a:r>
            <a:r>
              <a:rPr lang="en-US" sz="1200" i="1" dirty="0">
                <a:latin typeface="+mj-lt"/>
              </a:rPr>
              <a:t>N Engl J Med</a:t>
            </a:r>
            <a:r>
              <a:rPr lang="en-US" sz="1200" dirty="0">
                <a:latin typeface="+mj-lt"/>
              </a:rPr>
              <a:t>. 2000.</a:t>
            </a:r>
            <a:endParaRPr lang="en-US" sz="1200" dirty="0">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144204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488934" y="5332414"/>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0.0</a:t>
            </a:r>
          </a:p>
        </p:txBody>
      </p:sp>
      <p:sp>
        <p:nvSpPr>
          <p:cNvPr id="48131" name="Rectangle 3"/>
          <p:cNvSpPr>
            <a:spLocks noChangeArrowheads="1"/>
          </p:cNvSpPr>
          <p:nvPr/>
        </p:nvSpPr>
        <p:spPr bwMode="auto">
          <a:xfrm>
            <a:off x="2488934" y="4799014"/>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0.5</a:t>
            </a:r>
          </a:p>
        </p:txBody>
      </p:sp>
      <p:sp>
        <p:nvSpPr>
          <p:cNvPr id="48132" name="Rectangle 4"/>
          <p:cNvSpPr>
            <a:spLocks noChangeArrowheads="1"/>
          </p:cNvSpPr>
          <p:nvPr/>
        </p:nvSpPr>
        <p:spPr bwMode="auto">
          <a:xfrm>
            <a:off x="2488934" y="4265614"/>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1.0</a:t>
            </a:r>
          </a:p>
        </p:txBody>
      </p:sp>
      <p:sp>
        <p:nvSpPr>
          <p:cNvPr id="48133" name="Rectangle 5"/>
          <p:cNvSpPr>
            <a:spLocks noChangeArrowheads="1"/>
          </p:cNvSpPr>
          <p:nvPr/>
        </p:nvSpPr>
        <p:spPr bwMode="auto">
          <a:xfrm>
            <a:off x="2488934" y="3732214"/>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1.5</a:t>
            </a:r>
          </a:p>
        </p:txBody>
      </p:sp>
      <p:sp>
        <p:nvSpPr>
          <p:cNvPr id="48134" name="Rectangle 6"/>
          <p:cNvSpPr>
            <a:spLocks noChangeArrowheads="1"/>
          </p:cNvSpPr>
          <p:nvPr/>
        </p:nvSpPr>
        <p:spPr bwMode="auto">
          <a:xfrm>
            <a:off x="2488934" y="3200401"/>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2.0</a:t>
            </a:r>
          </a:p>
        </p:txBody>
      </p:sp>
      <p:sp>
        <p:nvSpPr>
          <p:cNvPr id="48135" name="Rectangle 7"/>
          <p:cNvSpPr>
            <a:spLocks noChangeArrowheads="1"/>
          </p:cNvSpPr>
          <p:nvPr/>
        </p:nvSpPr>
        <p:spPr bwMode="auto">
          <a:xfrm>
            <a:off x="2488934" y="2667001"/>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2.5</a:t>
            </a:r>
          </a:p>
        </p:txBody>
      </p:sp>
      <p:sp>
        <p:nvSpPr>
          <p:cNvPr id="48136" name="Rectangle 8"/>
          <p:cNvSpPr>
            <a:spLocks noChangeArrowheads="1"/>
          </p:cNvSpPr>
          <p:nvPr/>
        </p:nvSpPr>
        <p:spPr bwMode="auto">
          <a:xfrm>
            <a:off x="2488934" y="2133601"/>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3.0</a:t>
            </a:r>
          </a:p>
        </p:txBody>
      </p:sp>
      <p:sp>
        <p:nvSpPr>
          <p:cNvPr id="48137" name="Rectangle 9"/>
          <p:cNvSpPr>
            <a:spLocks noChangeArrowheads="1"/>
          </p:cNvSpPr>
          <p:nvPr/>
        </p:nvSpPr>
        <p:spPr bwMode="auto">
          <a:xfrm>
            <a:off x="2488934" y="1601789"/>
            <a:ext cx="35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000" dirty="0">
                <a:latin typeface="Arial" charset="0"/>
              </a:rPr>
              <a:t>3.5</a:t>
            </a:r>
          </a:p>
        </p:txBody>
      </p:sp>
      <p:sp>
        <p:nvSpPr>
          <p:cNvPr id="48138" name="Rectangle 10"/>
          <p:cNvSpPr>
            <a:spLocks noChangeArrowheads="1"/>
          </p:cNvSpPr>
          <p:nvPr/>
        </p:nvSpPr>
        <p:spPr bwMode="auto">
          <a:xfrm>
            <a:off x="4878388" y="5927726"/>
            <a:ext cx="2308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dirty="0">
                <a:latin typeface="Arial" charset="0"/>
              </a:rPr>
              <a:t>Months of Follow-up</a:t>
            </a:r>
          </a:p>
        </p:txBody>
      </p:sp>
      <p:sp>
        <p:nvSpPr>
          <p:cNvPr id="48139" name="Rectangle 11"/>
          <p:cNvSpPr>
            <a:spLocks noChangeArrowheads="1"/>
          </p:cNvSpPr>
          <p:nvPr/>
        </p:nvSpPr>
        <p:spPr bwMode="auto">
          <a:xfrm>
            <a:off x="2880623" y="5599114"/>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0</a:t>
            </a:r>
          </a:p>
        </p:txBody>
      </p:sp>
      <p:sp>
        <p:nvSpPr>
          <p:cNvPr id="48140" name="Rectangle 12"/>
          <p:cNvSpPr>
            <a:spLocks noChangeArrowheads="1"/>
          </p:cNvSpPr>
          <p:nvPr/>
        </p:nvSpPr>
        <p:spPr bwMode="auto">
          <a:xfrm>
            <a:off x="3693423" y="5599114"/>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2</a:t>
            </a:r>
          </a:p>
        </p:txBody>
      </p:sp>
      <p:sp>
        <p:nvSpPr>
          <p:cNvPr id="48141" name="Rectangle 13"/>
          <p:cNvSpPr>
            <a:spLocks noChangeArrowheads="1"/>
          </p:cNvSpPr>
          <p:nvPr/>
        </p:nvSpPr>
        <p:spPr bwMode="auto">
          <a:xfrm>
            <a:off x="4528448" y="5599114"/>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4</a:t>
            </a:r>
          </a:p>
        </p:txBody>
      </p:sp>
      <p:sp>
        <p:nvSpPr>
          <p:cNvPr id="48142" name="Rectangle 14"/>
          <p:cNvSpPr>
            <a:spLocks noChangeArrowheads="1"/>
          </p:cNvSpPr>
          <p:nvPr/>
        </p:nvSpPr>
        <p:spPr bwMode="auto">
          <a:xfrm>
            <a:off x="5363473" y="5599114"/>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6</a:t>
            </a:r>
          </a:p>
        </p:txBody>
      </p:sp>
      <p:sp>
        <p:nvSpPr>
          <p:cNvPr id="48143" name="Rectangle 15"/>
          <p:cNvSpPr>
            <a:spLocks noChangeArrowheads="1"/>
          </p:cNvSpPr>
          <p:nvPr/>
        </p:nvSpPr>
        <p:spPr bwMode="auto">
          <a:xfrm>
            <a:off x="6211198" y="5599114"/>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8</a:t>
            </a:r>
          </a:p>
        </p:txBody>
      </p:sp>
      <p:sp>
        <p:nvSpPr>
          <p:cNvPr id="48144" name="Rectangle 16"/>
          <p:cNvSpPr>
            <a:spLocks noChangeArrowheads="1"/>
          </p:cNvSpPr>
          <p:nvPr/>
        </p:nvSpPr>
        <p:spPr bwMode="auto">
          <a:xfrm>
            <a:off x="6959809" y="5599114"/>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10</a:t>
            </a:r>
          </a:p>
        </p:txBody>
      </p:sp>
      <p:sp>
        <p:nvSpPr>
          <p:cNvPr id="48145" name="Rectangle 17"/>
          <p:cNvSpPr>
            <a:spLocks noChangeArrowheads="1"/>
          </p:cNvSpPr>
          <p:nvPr/>
        </p:nvSpPr>
        <p:spPr bwMode="auto">
          <a:xfrm>
            <a:off x="7796421" y="5599114"/>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12</a:t>
            </a:r>
          </a:p>
        </p:txBody>
      </p:sp>
      <p:sp>
        <p:nvSpPr>
          <p:cNvPr id="48146" name="Rectangle 18"/>
          <p:cNvSpPr>
            <a:spLocks noChangeArrowheads="1"/>
          </p:cNvSpPr>
          <p:nvPr/>
        </p:nvSpPr>
        <p:spPr bwMode="auto">
          <a:xfrm>
            <a:off x="8623509" y="5599114"/>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dirty="0">
                <a:latin typeface="Arial" charset="0"/>
              </a:rPr>
              <a:t>14</a:t>
            </a:r>
          </a:p>
        </p:txBody>
      </p:sp>
      <p:sp>
        <p:nvSpPr>
          <p:cNvPr id="48147" name="Text Box 19"/>
          <p:cNvSpPr txBox="1">
            <a:spLocks noChangeArrowheads="1"/>
          </p:cNvSpPr>
          <p:nvPr/>
        </p:nvSpPr>
        <p:spPr bwMode="auto">
          <a:xfrm rot="-5400000">
            <a:off x="742886" y="3423480"/>
            <a:ext cx="293541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sz="2000" dirty="0">
                <a:latin typeface="Arial" charset="0"/>
              </a:rPr>
              <a:t>Cumulative Incidence %</a:t>
            </a:r>
          </a:p>
        </p:txBody>
      </p:sp>
      <p:sp>
        <p:nvSpPr>
          <p:cNvPr id="48148" name="Rectangle 20"/>
          <p:cNvSpPr>
            <a:spLocks noChangeArrowheads="1"/>
          </p:cNvSpPr>
          <p:nvPr/>
        </p:nvSpPr>
        <p:spPr bwMode="auto">
          <a:xfrm>
            <a:off x="8410576" y="3255964"/>
            <a:ext cx="18319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2100" dirty="0">
                <a:solidFill>
                  <a:schemeClr val="tx2"/>
                </a:solidFill>
                <a:latin typeface="Arial" charset="0"/>
              </a:rPr>
              <a:t>Rofecoxib</a:t>
            </a:r>
            <a:r>
              <a:rPr lang="en-US" sz="1200" dirty="0">
                <a:solidFill>
                  <a:schemeClr val="tx2"/>
                </a:solidFill>
                <a:latin typeface="Arial" charset="0"/>
              </a:rPr>
              <a:t>  </a:t>
            </a:r>
            <a:r>
              <a:rPr lang="en-US" sz="2100" dirty="0">
                <a:solidFill>
                  <a:schemeClr val="tx2"/>
                </a:solidFill>
                <a:latin typeface="Arial" charset="0"/>
              </a:rPr>
              <a:t>(OA)</a:t>
            </a:r>
          </a:p>
        </p:txBody>
      </p:sp>
      <p:sp>
        <p:nvSpPr>
          <p:cNvPr id="50197" name="Rectangle 21"/>
          <p:cNvSpPr>
            <a:spLocks noGrp="1" noChangeArrowheads="1"/>
          </p:cNvSpPr>
          <p:nvPr>
            <p:ph type="title"/>
          </p:nvPr>
        </p:nvSpPr>
        <p:spPr>
          <a:xfrm>
            <a:off x="1648462" y="871228"/>
            <a:ext cx="8961438" cy="520700"/>
          </a:xfrm>
        </p:spPr>
        <p:txBody>
          <a:bodyPr rtlCol="0">
            <a:noAutofit/>
          </a:bodyPr>
          <a:lstStyle/>
          <a:p>
            <a:pPr eaLnBrk="1" fontAlgn="auto" hangingPunct="1">
              <a:spcAft>
                <a:spcPts val="0"/>
              </a:spcAft>
              <a:defRPr/>
            </a:pPr>
            <a:r>
              <a:rPr lang="en-US" sz="2800" dirty="0"/>
              <a:t>Investigator-Reported Thrombotic Cardiovascular Events in the VIGOR Study Compared with Phase IIb/III OA Study</a:t>
            </a:r>
          </a:p>
        </p:txBody>
      </p:sp>
      <p:grpSp>
        <p:nvGrpSpPr>
          <p:cNvPr id="2" name="Group 22"/>
          <p:cNvGrpSpPr>
            <a:grpSpLocks/>
          </p:cNvGrpSpPr>
          <p:nvPr/>
        </p:nvGrpSpPr>
        <p:grpSpPr bwMode="auto">
          <a:xfrm>
            <a:off x="2947989" y="2474914"/>
            <a:ext cx="6871671" cy="3005137"/>
            <a:chOff x="912" y="1559"/>
            <a:chExt cx="5429" cy="1893"/>
          </a:xfrm>
        </p:grpSpPr>
        <p:grpSp>
          <p:nvGrpSpPr>
            <p:cNvPr id="3" name="Group 23"/>
            <p:cNvGrpSpPr>
              <a:grpSpLocks/>
            </p:cNvGrpSpPr>
            <p:nvPr/>
          </p:nvGrpSpPr>
          <p:grpSpPr bwMode="auto">
            <a:xfrm>
              <a:off x="937" y="1559"/>
              <a:ext cx="5404" cy="1878"/>
              <a:chOff x="937" y="1559"/>
              <a:chExt cx="5404" cy="1878"/>
            </a:xfrm>
          </p:grpSpPr>
          <p:sp>
            <p:nvSpPr>
              <p:cNvPr id="48304" name="Rectangle 24"/>
              <p:cNvSpPr>
                <a:spLocks noChangeArrowheads="1"/>
              </p:cNvSpPr>
              <p:nvPr/>
            </p:nvSpPr>
            <p:spPr bwMode="auto">
              <a:xfrm>
                <a:off x="4510" y="1559"/>
                <a:ext cx="183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dirty="0">
                    <a:solidFill>
                      <a:schemeClr val="tx2"/>
                    </a:solidFill>
                    <a:latin typeface="Arial" charset="0"/>
                  </a:rPr>
                  <a:t>Rofecoxib (VIGOR)</a:t>
                </a:r>
                <a:endParaRPr lang="en-US" sz="4000" dirty="0">
                  <a:solidFill>
                    <a:schemeClr val="tx2"/>
                  </a:solidFill>
                  <a:latin typeface="Arial" charset="0"/>
                </a:endParaRPr>
              </a:p>
            </p:txBody>
          </p:sp>
          <p:grpSp>
            <p:nvGrpSpPr>
              <p:cNvPr id="4" name="Group 25"/>
              <p:cNvGrpSpPr>
                <a:grpSpLocks/>
              </p:cNvGrpSpPr>
              <p:nvPr/>
            </p:nvGrpSpPr>
            <p:grpSpPr bwMode="auto">
              <a:xfrm>
                <a:off x="937" y="1765"/>
                <a:ext cx="3571" cy="1672"/>
                <a:chOff x="915" y="1765"/>
                <a:chExt cx="3771" cy="1672"/>
              </a:xfrm>
            </p:grpSpPr>
            <p:grpSp>
              <p:nvGrpSpPr>
                <p:cNvPr id="5" name="Group 26"/>
                <p:cNvGrpSpPr>
                  <a:grpSpLocks/>
                </p:cNvGrpSpPr>
                <p:nvPr/>
              </p:nvGrpSpPr>
              <p:grpSpPr bwMode="auto">
                <a:xfrm>
                  <a:off x="915" y="2504"/>
                  <a:ext cx="2912" cy="933"/>
                  <a:chOff x="1323" y="1533"/>
                  <a:chExt cx="2068" cy="723"/>
                </a:xfrm>
              </p:grpSpPr>
              <p:sp>
                <p:nvSpPr>
                  <p:cNvPr id="48360" name="Line 27"/>
                  <p:cNvSpPr>
                    <a:spLocks noChangeShapeType="1"/>
                  </p:cNvSpPr>
                  <p:nvPr/>
                </p:nvSpPr>
                <p:spPr bwMode="auto">
                  <a:xfrm>
                    <a:off x="1323" y="225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61" name="Freeform 28"/>
                  <p:cNvSpPr>
                    <a:spLocks/>
                  </p:cNvSpPr>
                  <p:nvPr/>
                </p:nvSpPr>
                <p:spPr bwMode="auto">
                  <a:xfrm>
                    <a:off x="1323" y="2254"/>
                    <a:ext cx="65" cy="1"/>
                  </a:xfrm>
                  <a:custGeom>
                    <a:avLst/>
                    <a:gdLst>
                      <a:gd name="T0" fmla="*/ 0 w 328"/>
                      <a:gd name="T1" fmla="*/ 0 h 4"/>
                      <a:gd name="T2" fmla="*/ 0 w 328"/>
                      <a:gd name="T3" fmla="*/ 0 h 4"/>
                      <a:gd name="T4" fmla="*/ 0 w 328"/>
                      <a:gd name="T5" fmla="*/ 0 h 4"/>
                      <a:gd name="T6" fmla="*/ 0 w 328"/>
                      <a:gd name="T7" fmla="*/ 0 h 4"/>
                      <a:gd name="T8" fmla="*/ 0 w 328"/>
                      <a:gd name="T9" fmla="*/ 0 h 4"/>
                      <a:gd name="T10" fmla="*/ 0 w 328"/>
                      <a:gd name="T11" fmla="*/ 0 h 4"/>
                      <a:gd name="T12" fmla="*/ 0 w 328"/>
                      <a:gd name="T13" fmla="*/ 0 h 4"/>
                      <a:gd name="T14" fmla="*/ 0 w 328"/>
                      <a:gd name="T15" fmla="*/ 0 h 4"/>
                      <a:gd name="T16" fmla="*/ 0 w 328"/>
                      <a:gd name="T17" fmla="*/ 0 h 4"/>
                      <a:gd name="T18" fmla="*/ 0 w 32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8"/>
                      <a:gd name="T31" fmla="*/ 0 h 4"/>
                      <a:gd name="T32" fmla="*/ 328 w 32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8" h="4">
                        <a:moveTo>
                          <a:pt x="4" y="0"/>
                        </a:moveTo>
                        <a:lnTo>
                          <a:pt x="0" y="0"/>
                        </a:lnTo>
                        <a:lnTo>
                          <a:pt x="0" y="4"/>
                        </a:lnTo>
                        <a:lnTo>
                          <a:pt x="320" y="4"/>
                        </a:lnTo>
                        <a:lnTo>
                          <a:pt x="328" y="4"/>
                        </a:lnTo>
                        <a:lnTo>
                          <a:pt x="328" y="0"/>
                        </a:lnTo>
                        <a:lnTo>
                          <a:pt x="323"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362" name="Line 29"/>
                  <p:cNvSpPr>
                    <a:spLocks noChangeShapeType="1"/>
                  </p:cNvSpPr>
                  <p:nvPr/>
                </p:nvSpPr>
                <p:spPr bwMode="auto">
                  <a:xfrm>
                    <a:off x="1387" y="225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63" name="Freeform 30"/>
                  <p:cNvSpPr>
                    <a:spLocks/>
                  </p:cNvSpPr>
                  <p:nvPr/>
                </p:nvSpPr>
                <p:spPr bwMode="auto">
                  <a:xfrm>
                    <a:off x="1387" y="2241"/>
                    <a:ext cx="1" cy="14"/>
                  </a:xfrm>
                  <a:custGeom>
                    <a:avLst/>
                    <a:gdLst>
                      <a:gd name="T0" fmla="*/ 0 w 5"/>
                      <a:gd name="T1" fmla="*/ 0 h 71"/>
                      <a:gd name="T2" fmla="*/ 0 w 5"/>
                      <a:gd name="T3" fmla="*/ 0 h 71"/>
                      <a:gd name="T4" fmla="*/ 0 w 5"/>
                      <a:gd name="T5" fmla="*/ 0 h 71"/>
                      <a:gd name="T6" fmla="*/ 0 w 5"/>
                      <a:gd name="T7" fmla="*/ 0 h 71"/>
                      <a:gd name="T8" fmla="*/ 0 w 5"/>
                      <a:gd name="T9" fmla="*/ 0 h 71"/>
                      <a:gd name="T10" fmla="*/ 0 w 5"/>
                      <a:gd name="T11" fmla="*/ 0 h 71"/>
                      <a:gd name="T12" fmla="*/ 0 w 5"/>
                      <a:gd name="T13" fmla="*/ 0 h 71"/>
                      <a:gd name="T14" fmla="*/ 0 w 5"/>
                      <a:gd name="T15" fmla="*/ 0 h 71"/>
                      <a:gd name="T16" fmla="*/ 0 w 5"/>
                      <a:gd name="T17" fmla="*/ 0 h 71"/>
                      <a:gd name="T18" fmla="*/ 0 w 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1"/>
                      <a:gd name="T32" fmla="*/ 5 w 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1">
                        <a:moveTo>
                          <a:pt x="0" y="69"/>
                        </a:moveTo>
                        <a:lnTo>
                          <a:pt x="0" y="69"/>
                        </a:lnTo>
                        <a:lnTo>
                          <a:pt x="3" y="71"/>
                        </a:lnTo>
                        <a:lnTo>
                          <a:pt x="5" y="69"/>
                        </a:lnTo>
                        <a:lnTo>
                          <a:pt x="5" y="6"/>
                        </a:lnTo>
                        <a:lnTo>
                          <a:pt x="5" y="0"/>
                        </a:lnTo>
                        <a:lnTo>
                          <a:pt x="3" y="0"/>
                        </a:lnTo>
                        <a:lnTo>
                          <a:pt x="0" y="0"/>
                        </a:lnTo>
                        <a:lnTo>
                          <a:pt x="0" y="6"/>
                        </a:lnTo>
                        <a:lnTo>
                          <a:pt x="0" y="69"/>
                        </a:lnTo>
                        <a:close/>
                      </a:path>
                    </a:pathLst>
                  </a:custGeom>
                  <a:solidFill>
                    <a:srgbClr val="000000"/>
                  </a:solidFill>
                  <a:ln w="25400">
                    <a:solidFill>
                      <a:schemeClr val="tx2"/>
                    </a:solidFill>
                    <a:round/>
                    <a:headEnd/>
                    <a:tailEnd/>
                  </a:ln>
                </p:spPr>
                <p:txBody>
                  <a:bodyPr/>
                  <a:lstStyle/>
                  <a:p>
                    <a:endParaRPr lang="en-US" dirty="0"/>
                  </a:p>
                </p:txBody>
              </p:sp>
              <p:sp>
                <p:nvSpPr>
                  <p:cNvPr id="48364" name="Line 31"/>
                  <p:cNvSpPr>
                    <a:spLocks noChangeShapeType="1"/>
                  </p:cNvSpPr>
                  <p:nvPr/>
                </p:nvSpPr>
                <p:spPr bwMode="auto">
                  <a:xfrm>
                    <a:off x="1388" y="224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65" name="Freeform 32"/>
                  <p:cNvSpPr>
                    <a:spLocks/>
                  </p:cNvSpPr>
                  <p:nvPr/>
                </p:nvSpPr>
                <p:spPr bwMode="auto">
                  <a:xfrm>
                    <a:off x="1387" y="2241"/>
                    <a:ext cx="34" cy="1"/>
                  </a:xfrm>
                  <a:custGeom>
                    <a:avLst/>
                    <a:gdLst>
                      <a:gd name="T0" fmla="*/ 0 w 167"/>
                      <a:gd name="T1" fmla="*/ 0 h 4"/>
                      <a:gd name="T2" fmla="*/ 0 w 167"/>
                      <a:gd name="T3" fmla="*/ 0 h 4"/>
                      <a:gd name="T4" fmla="*/ 0 w 167"/>
                      <a:gd name="T5" fmla="*/ 0 h 4"/>
                      <a:gd name="T6" fmla="*/ 0 w 167"/>
                      <a:gd name="T7" fmla="*/ 0 h 4"/>
                      <a:gd name="T8" fmla="*/ 0 w 167"/>
                      <a:gd name="T9" fmla="*/ 0 h 4"/>
                      <a:gd name="T10" fmla="*/ 0 w 167"/>
                      <a:gd name="T11" fmla="*/ 0 h 4"/>
                      <a:gd name="T12" fmla="*/ 0 w 167"/>
                      <a:gd name="T13" fmla="*/ 0 h 4"/>
                      <a:gd name="T14" fmla="*/ 0 w 167"/>
                      <a:gd name="T15" fmla="*/ 0 h 4"/>
                      <a:gd name="T16" fmla="*/ 0 w 167"/>
                      <a:gd name="T17" fmla="*/ 0 h 4"/>
                      <a:gd name="T18" fmla="*/ 0 w 16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4"/>
                      <a:gd name="T32" fmla="*/ 167 w 16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4">
                        <a:moveTo>
                          <a:pt x="3" y="0"/>
                        </a:moveTo>
                        <a:lnTo>
                          <a:pt x="0" y="0"/>
                        </a:lnTo>
                        <a:lnTo>
                          <a:pt x="0" y="4"/>
                        </a:lnTo>
                        <a:lnTo>
                          <a:pt x="157" y="4"/>
                        </a:lnTo>
                        <a:lnTo>
                          <a:pt x="167" y="4"/>
                        </a:lnTo>
                        <a:lnTo>
                          <a:pt x="167" y="0"/>
                        </a:lnTo>
                        <a:lnTo>
                          <a:pt x="16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66" name="Line 33"/>
                  <p:cNvSpPr>
                    <a:spLocks noChangeShapeType="1"/>
                  </p:cNvSpPr>
                  <p:nvPr/>
                </p:nvSpPr>
                <p:spPr bwMode="auto">
                  <a:xfrm>
                    <a:off x="1419" y="224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67" name="Freeform 34"/>
                  <p:cNvSpPr>
                    <a:spLocks/>
                  </p:cNvSpPr>
                  <p:nvPr/>
                </p:nvSpPr>
                <p:spPr bwMode="auto">
                  <a:xfrm>
                    <a:off x="1419" y="2228"/>
                    <a:ext cx="2" cy="14"/>
                  </a:xfrm>
                  <a:custGeom>
                    <a:avLst/>
                    <a:gdLst>
                      <a:gd name="T0" fmla="*/ 0 w 6"/>
                      <a:gd name="T1" fmla="*/ 0 h 71"/>
                      <a:gd name="T2" fmla="*/ 0 w 6"/>
                      <a:gd name="T3" fmla="*/ 0 h 71"/>
                      <a:gd name="T4" fmla="*/ 0 w 6"/>
                      <a:gd name="T5" fmla="*/ 0 h 71"/>
                      <a:gd name="T6" fmla="*/ 0 w 6"/>
                      <a:gd name="T7" fmla="*/ 0 h 71"/>
                      <a:gd name="T8" fmla="*/ 0 w 6"/>
                      <a:gd name="T9" fmla="*/ 0 h 71"/>
                      <a:gd name="T10" fmla="*/ 0 w 6"/>
                      <a:gd name="T11" fmla="*/ 0 h 71"/>
                      <a:gd name="T12" fmla="*/ 0 w 6"/>
                      <a:gd name="T13" fmla="*/ 0 h 71"/>
                      <a:gd name="T14" fmla="*/ 0 w 6"/>
                      <a:gd name="T15" fmla="*/ 0 h 71"/>
                      <a:gd name="T16" fmla="*/ 0 w 6"/>
                      <a:gd name="T17" fmla="*/ 0 h 71"/>
                      <a:gd name="T18" fmla="*/ 0 w 6"/>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1"/>
                      <a:gd name="T32" fmla="*/ 6 w 6"/>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1">
                        <a:moveTo>
                          <a:pt x="0" y="69"/>
                        </a:moveTo>
                        <a:lnTo>
                          <a:pt x="0" y="69"/>
                        </a:lnTo>
                        <a:lnTo>
                          <a:pt x="3" y="71"/>
                        </a:lnTo>
                        <a:lnTo>
                          <a:pt x="6" y="69"/>
                        </a:lnTo>
                        <a:lnTo>
                          <a:pt x="6" y="6"/>
                        </a:lnTo>
                        <a:lnTo>
                          <a:pt x="6" y="0"/>
                        </a:lnTo>
                        <a:lnTo>
                          <a:pt x="3" y="0"/>
                        </a:lnTo>
                        <a:lnTo>
                          <a:pt x="0" y="0"/>
                        </a:lnTo>
                        <a:lnTo>
                          <a:pt x="0" y="6"/>
                        </a:lnTo>
                        <a:lnTo>
                          <a:pt x="0" y="69"/>
                        </a:lnTo>
                        <a:close/>
                      </a:path>
                    </a:pathLst>
                  </a:custGeom>
                  <a:solidFill>
                    <a:srgbClr val="000000"/>
                  </a:solidFill>
                  <a:ln w="25400">
                    <a:solidFill>
                      <a:schemeClr val="tx2"/>
                    </a:solidFill>
                    <a:round/>
                    <a:headEnd/>
                    <a:tailEnd/>
                  </a:ln>
                </p:spPr>
                <p:txBody>
                  <a:bodyPr/>
                  <a:lstStyle/>
                  <a:p>
                    <a:endParaRPr lang="en-US" dirty="0"/>
                  </a:p>
                </p:txBody>
              </p:sp>
              <p:sp>
                <p:nvSpPr>
                  <p:cNvPr id="48368" name="Line 35"/>
                  <p:cNvSpPr>
                    <a:spLocks noChangeShapeType="1"/>
                  </p:cNvSpPr>
                  <p:nvPr/>
                </p:nvSpPr>
                <p:spPr bwMode="auto">
                  <a:xfrm>
                    <a:off x="1420" y="222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69" name="Freeform 36"/>
                  <p:cNvSpPr>
                    <a:spLocks/>
                  </p:cNvSpPr>
                  <p:nvPr/>
                </p:nvSpPr>
                <p:spPr bwMode="auto">
                  <a:xfrm>
                    <a:off x="1419" y="2228"/>
                    <a:ext cx="42" cy="1"/>
                  </a:xfrm>
                  <a:custGeom>
                    <a:avLst/>
                    <a:gdLst>
                      <a:gd name="T0" fmla="*/ 0 w 207"/>
                      <a:gd name="T1" fmla="*/ 0 h 6"/>
                      <a:gd name="T2" fmla="*/ 0 w 207"/>
                      <a:gd name="T3" fmla="*/ 0 h 6"/>
                      <a:gd name="T4" fmla="*/ 0 w 207"/>
                      <a:gd name="T5" fmla="*/ 0 h 6"/>
                      <a:gd name="T6" fmla="*/ 0 w 207"/>
                      <a:gd name="T7" fmla="*/ 0 h 6"/>
                      <a:gd name="T8" fmla="*/ 0 w 207"/>
                      <a:gd name="T9" fmla="*/ 0 h 6"/>
                      <a:gd name="T10" fmla="*/ 0 w 207"/>
                      <a:gd name="T11" fmla="*/ 0 h 6"/>
                      <a:gd name="T12" fmla="*/ 0 w 207"/>
                      <a:gd name="T13" fmla="*/ 0 h 6"/>
                      <a:gd name="T14" fmla="*/ 0 w 207"/>
                      <a:gd name="T15" fmla="*/ 0 h 6"/>
                      <a:gd name="T16" fmla="*/ 0 w 207"/>
                      <a:gd name="T17" fmla="*/ 0 h 6"/>
                      <a:gd name="T18" fmla="*/ 0 w 20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6"/>
                      <a:gd name="T32" fmla="*/ 207 w 20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6">
                        <a:moveTo>
                          <a:pt x="3" y="0"/>
                        </a:moveTo>
                        <a:lnTo>
                          <a:pt x="0" y="0"/>
                        </a:lnTo>
                        <a:lnTo>
                          <a:pt x="0" y="3"/>
                        </a:lnTo>
                        <a:lnTo>
                          <a:pt x="0" y="6"/>
                        </a:lnTo>
                        <a:lnTo>
                          <a:pt x="197" y="6"/>
                        </a:lnTo>
                        <a:lnTo>
                          <a:pt x="207" y="6"/>
                        </a:lnTo>
                        <a:lnTo>
                          <a:pt x="207" y="3"/>
                        </a:lnTo>
                        <a:lnTo>
                          <a:pt x="207" y="0"/>
                        </a:lnTo>
                        <a:lnTo>
                          <a:pt x="20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70" name="Line 37"/>
                  <p:cNvSpPr>
                    <a:spLocks noChangeShapeType="1"/>
                  </p:cNvSpPr>
                  <p:nvPr/>
                </p:nvSpPr>
                <p:spPr bwMode="auto">
                  <a:xfrm>
                    <a:off x="1460" y="222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71" name="Freeform 38"/>
                  <p:cNvSpPr>
                    <a:spLocks/>
                  </p:cNvSpPr>
                  <p:nvPr/>
                </p:nvSpPr>
                <p:spPr bwMode="auto">
                  <a:xfrm>
                    <a:off x="1460" y="2215"/>
                    <a:ext cx="1" cy="14"/>
                  </a:xfrm>
                  <a:custGeom>
                    <a:avLst/>
                    <a:gdLst>
                      <a:gd name="T0" fmla="*/ 0 w 6"/>
                      <a:gd name="T1" fmla="*/ 0 h 71"/>
                      <a:gd name="T2" fmla="*/ 0 w 6"/>
                      <a:gd name="T3" fmla="*/ 0 h 71"/>
                      <a:gd name="T4" fmla="*/ 0 w 6"/>
                      <a:gd name="T5" fmla="*/ 0 h 71"/>
                      <a:gd name="T6" fmla="*/ 0 w 6"/>
                      <a:gd name="T7" fmla="*/ 0 h 71"/>
                      <a:gd name="T8" fmla="*/ 0 w 6"/>
                      <a:gd name="T9" fmla="*/ 0 h 71"/>
                      <a:gd name="T10" fmla="*/ 0 w 6"/>
                      <a:gd name="T11" fmla="*/ 0 h 71"/>
                      <a:gd name="T12" fmla="*/ 0 w 6"/>
                      <a:gd name="T13" fmla="*/ 0 h 71"/>
                      <a:gd name="T14" fmla="*/ 0 w 6"/>
                      <a:gd name="T15" fmla="*/ 0 h 71"/>
                      <a:gd name="T16" fmla="*/ 0 w 6"/>
                      <a:gd name="T17" fmla="*/ 0 h 71"/>
                      <a:gd name="T18" fmla="*/ 0 w 6"/>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1"/>
                      <a:gd name="T32" fmla="*/ 6 w 6"/>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1">
                        <a:moveTo>
                          <a:pt x="0" y="68"/>
                        </a:moveTo>
                        <a:lnTo>
                          <a:pt x="0" y="71"/>
                        </a:lnTo>
                        <a:lnTo>
                          <a:pt x="2" y="71"/>
                        </a:lnTo>
                        <a:lnTo>
                          <a:pt x="6" y="71"/>
                        </a:lnTo>
                        <a:lnTo>
                          <a:pt x="6" y="7"/>
                        </a:lnTo>
                        <a:lnTo>
                          <a:pt x="6" y="0"/>
                        </a:lnTo>
                        <a:lnTo>
                          <a:pt x="2" y="0"/>
                        </a:lnTo>
                        <a:lnTo>
                          <a:pt x="0" y="0"/>
                        </a:lnTo>
                        <a:lnTo>
                          <a:pt x="0" y="3"/>
                        </a:lnTo>
                        <a:lnTo>
                          <a:pt x="0" y="68"/>
                        </a:lnTo>
                        <a:close/>
                      </a:path>
                    </a:pathLst>
                  </a:custGeom>
                  <a:solidFill>
                    <a:srgbClr val="000000"/>
                  </a:solidFill>
                  <a:ln w="25400">
                    <a:solidFill>
                      <a:schemeClr val="tx2"/>
                    </a:solidFill>
                    <a:round/>
                    <a:headEnd/>
                    <a:tailEnd/>
                  </a:ln>
                </p:spPr>
                <p:txBody>
                  <a:bodyPr/>
                  <a:lstStyle/>
                  <a:p>
                    <a:endParaRPr lang="en-US" dirty="0"/>
                  </a:p>
                </p:txBody>
              </p:sp>
              <p:sp>
                <p:nvSpPr>
                  <p:cNvPr id="48372" name="Line 39"/>
                  <p:cNvSpPr>
                    <a:spLocks noChangeShapeType="1"/>
                  </p:cNvSpPr>
                  <p:nvPr/>
                </p:nvSpPr>
                <p:spPr bwMode="auto">
                  <a:xfrm>
                    <a:off x="1460" y="221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73" name="Freeform 40"/>
                  <p:cNvSpPr>
                    <a:spLocks/>
                  </p:cNvSpPr>
                  <p:nvPr/>
                </p:nvSpPr>
                <p:spPr bwMode="auto">
                  <a:xfrm>
                    <a:off x="1460" y="2215"/>
                    <a:ext cx="17" cy="1"/>
                  </a:xfrm>
                  <a:custGeom>
                    <a:avLst/>
                    <a:gdLst>
                      <a:gd name="T0" fmla="*/ 0 w 86"/>
                      <a:gd name="T1" fmla="*/ 0 h 7"/>
                      <a:gd name="T2" fmla="*/ 0 w 86"/>
                      <a:gd name="T3" fmla="*/ 0 h 7"/>
                      <a:gd name="T4" fmla="*/ 0 w 86"/>
                      <a:gd name="T5" fmla="*/ 0 h 7"/>
                      <a:gd name="T6" fmla="*/ 0 w 86"/>
                      <a:gd name="T7" fmla="*/ 0 h 7"/>
                      <a:gd name="T8" fmla="*/ 0 w 86"/>
                      <a:gd name="T9" fmla="*/ 0 h 7"/>
                      <a:gd name="T10" fmla="*/ 0 w 86"/>
                      <a:gd name="T11" fmla="*/ 0 h 7"/>
                      <a:gd name="T12" fmla="*/ 0 w 86"/>
                      <a:gd name="T13" fmla="*/ 0 h 7"/>
                      <a:gd name="T14" fmla="*/ 0 w 86"/>
                      <a:gd name="T15" fmla="*/ 0 h 7"/>
                      <a:gd name="T16" fmla="*/ 0 w 86"/>
                      <a:gd name="T17" fmla="*/ 0 h 7"/>
                      <a:gd name="T18" fmla="*/ 0 w 8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
                      <a:gd name="T32" fmla="*/ 86 w 8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
                        <a:moveTo>
                          <a:pt x="2" y="0"/>
                        </a:moveTo>
                        <a:lnTo>
                          <a:pt x="0" y="0"/>
                        </a:lnTo>
                        <a:lnTo>
                          <a:pt x="0" y="3"/>
                        </a:lnTo>
                        <a:lnTo>
                          <a:pt x="0" y="7"/>
                        </a:lnTo>
                        <a:lnTo>
                          <a:pt x="77" y="7"/>
                        </a:lnTo>
                        <a:lnTo>
                          <a:pt x="86" y="7"/>
                        </a:lnTo>
                        <a:lnTo>
                          <a:pt x="86" y="3"/>
                        </a:lnTo>
                        <a:lnTo>
                          <a:pt x="86" y="0"/>
                        </a:lnTo>
                        <a:lnTo>
                          <a:pt x="80"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374" name="Line 41"/>
                  <p:cNvSpPr>
                    <a:spLocks noChangeShapeType="1"/>
                  </p:cNvSpPr>
                  <p:nvPr/>
                </p:nvSpPr>
                <p:spPr bwMode="auto">
                  <a:xfrm>
                    <a:off x="1476" y="221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75" name="Freeform 42"/>
                  <p:cNvSpPr>
                    <a:spLocks/>
                  </p:cNvSpPr>
                  <p:nvPr/>
                </p:nvSpPr>
                <p:spPr bwMode="auto">
                  <a:xfrm>
                    <a:off x="1476" y="2202"/>
                    <a:ext cx="1" cy="14"/>
                  </a:xfrm>
                  <a:custGeom>
                    <a:avLst/>
                    <a:gdLst>
                      <a:gd name="T0" fmla="*/ 0 w 6"/>
                      <a:gd name="T1" fmla="*/ 0 h 71"/>
                      <a:gd name="T2" fmla="*/ 0 w 6"/>
                      <a:gd name="T3" fmla="*/ 0 h 71"/>
                      <a:gd name="T4" fmla="*/ 0 w 6"/>
                      <a:gd name="T5" fmla="*/ 0 h 71"/>
                      <a:gd name="T6" fmla="*/ 0 w 6"/>
                      <a:gd name="T7" fmla="*/ 0 h 71"/>
                      <a:gd name="T8" fmla="*/ 0 w 6"/>
                      <a:gd name="T9" fmla="*/ 0 h 71"/>
                      <a:gd name="T10" fmla="*/ 0 w 6"/>
                      <a:gd name="T11" fmla="*/ 0 h 71"/>
                      <a:gd name="T12" fmla="*/ 0 w 6"/>
                      <a:gd name="T13" fmla="*/ 0 h 71"/>
                      <a:gd name="T14" fmla="*/ 0 w 6"/>
                      <a:gd name="T15" fmla="*/ 0 h 71"/>
                      <a:gd name="T16" fmla="*/ 0 w 6"/>
                      <a:gd name="T17" fmla="*/ 0 h 71"/>
                      <a:gd name="T18" fmla="*/ 0 w 6"/>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1"/>
                      <a:gd name="T32" fmla="*/ 6 w 6"/>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1">
                        <a:moveTo>
                          <a:pt x="0" y="67"/>
                        </a:moveTo>
                        <a:lnTo>
                          <a:pt x="0" y="71"/>
                        </a:lnTo>
                        <a:lnTo>
                          <a:pt x="3" y="71"/>
                        </a:lnTo>
                        <a:lnTo>
                          <a:pt x="6" y="71"/>
                        </a:lnTo>
                        <a:lnTo>
                          <a:pt x="6" y="6"/>
                        </a:lnTo>
                        <a:lnTo>
                          <a:pt x="6" y="0"/>
                        </a:lnTo>
                        <a:lnTo>
                          <a:pt x="3" y="0"/>
                        </a:lnTo>
                        <a:lnTo>
                          <a:pt x="0" y="0"/>
                        </a:lnTo>
                        <a:lnTo>
                          <a:pt x="0" y="2"/>
                        </a:lnTo>
                        <a:lnTo>
                          <a:pt x="0" y="67"/>
                        </a:lnTo>
                        <a:close/>
                      </a:path>
                    </a:pathLst>
                  </a:custGeom>
                  <a:solidFill>
                    <a:srgbClr val="000000"/>
                  </a:solidFill>
                  <a:ln w="25400">
                    <a:solidFill>
                      <a:schemeClr val="tx2"/>
                    </a:solidFill>
                    <a:round/>
                    <a:headEnd/>
                    <a:tailEnd/>
                  </a:ln>
                </p:spPr>
                <p:txBody>
                  <a:bodyPr/>
                  <a:lstStyle/>
                  <a:p>
                    <a:endParaRPr lang="en-US" dirty="0"/>
                  </a:p>
                </p:txBody>
              </p:sp>
              <p:sp>
                <p:nvSpPr>
                  <p:cNvPr id="48376" name="Line 43"/>
                  <p:cNvSpPr>
                    <a:spLocks noChangeShapeType="1"/>
                  </p:cNvSpPr>
                  <p:nvPr/>
                </p:nvSpPr>
                <p:spPr bwMode="auto">
                  <a:xfrm>
                    <a:off x="1476" y="220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77" name="Freeform 44"/>
                  <p:cNvSpPr>
                    <a:spLocks/>
                  </p:cNvSpPr>
                  <p:nvPr/>
                </p:nvSpPr>
                <p:spPr bwMode="auto">
                  <a:xfrm>
                    <a:off x="1476" y="2202"/>
                    <a:ext cx="25" cy="1"/>
                  </a:xfrm>
                  <a:custGeom>
                    <a:avLst/>
                    <a:gdLst>
                      <a:gd name="T0" fmla="*/ 0 w 127"/>
                      <a:gd name="T1" fmla="*/ 0 h 2"/>
                      <a:gd name="T2" fmla="*/ 0 w 127"/>
                      <a:gd name="T3" fmla="*/ 0 h 2"/>
                      <a:gd name="T4" fmla="*/ 0 w 127"/>
                      <a:gd name="T5" fmla="*/ 1 h 2"/>
                      <a:gd name="T6" fmla="*/ 0 w 127"/>
                      <a:gd name="T7" fmla="*/ 1 h 2"/>
                      <a:gd name="T8" fmla="*/ 0 w 127"/>
                      <a:gd name="T9" fmla="*/ 1 h 2"/>
                      <a:gd name="T10" fmla="*/ 0 w 127"/>
                      <a:gd name="T11" fmla="*/ 1 h 2"/>
                      <a:gd name="T12" fmla="*/ 0 w 127"/>
                      <a:gd name="T13" fmla="*/ 1 h 2"/>
                      <a:gd name="T14" fmla="*/ 0 w 127"/>
                      <a:gd name="T15" fmla="*/ 0 h 2"/>
                      <a:gd name="T16" fmla="*/ 0 w 127"/>
                      <a:gd name="T17" fmla="*/ 0 h 2"/>
                      <a:gd name="T18" fmla="*/ 0 w 12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2"/>
                      <a:gd name="T32" fmla="*/ 127 w 12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2">
                        <a:moveTo>
                          <a:pt x="3" y="0"/>
                        </a:moveTo>
                        <a:lnTo>
                          <a:pt x="0" y="0"/>
                        </a:lnTo>
                        <a:lnTo>
                          <a:pt x="0" y="2"/>
                        </a:lnTo>
                        <a:lnTo>
                          <a:pt x="118" y="2"/>
                        </a:lnTo>
                        <a:lnTo>
                          <a:pt x="127" y="2"/>
                        </a:lnTo>
                        <a:lnTo>
                          <a:pt x="127" y="0"/>
                        </a:lnTo>
                        <a:lnTo>
                          <a:pt x="12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78" name="Line 45"/>
                  <p:cNvSpPr>
                    <a:spLocks noChangeShapeType="1"/>
                  </p:cNvSpPr>
                  <p:nvPr/>
                </p:nvSpPr>
                <p:spPr bwMode="auto">
                  <a:xfrm>
                    <a:off x="1500" y="220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79" name="Freeform 46"/>
                  <p:cNvSpPr>
                    <a:spLocks/>
                  </p:cNvSpPr>
                  <p:nvPr/>
                </p:nvSpPr>
                <p:spPr bwMode="auto">
                  <a:xfrm>
                    <a:off x="1500" y="2188"/>
                    <a:ext cx="1" cy="15"/>
                  </a:xfrm>
                  <a:custGeom>
                    <a:avLst/>
                    <a:gdLst>
                      <a:gd name="T0" fmla="*/ 0 w 6"/>
                      <a:gd name="T1" fmla="*/ 0 h 75"/>
                      <a:gd name="T2" fmla="*/ 0 w 6"/>
                      <a:gd name="T3" fmla="*/ 0 h 75"/>
                      <a:gd name="T4" fmla="*/ 0 w 6"/>
                      <a:gd name="T5" fmla="*/ 0 h 75"/>
                      <a:gd name="T6" fmla="*/ 0 w 6"/>
                      <a:gd name="T7" fmla="*/ 0 h 75"/>
                      <a:gd name="T8" fmla="*/ 0 w 6"/>
                      <a:gd name="T9" fmla="*/ 0 h 75"/>
                      <a:gd name="T10" fmla="*/ 0 w 6"/>
                      <a:gd name="T11" fmla="*/ 0 h 75"/>
                      <a:gd name="T12" fmla="*/ 0 w 6"/>
                      <a:gd name="T13" fmla="*/ 0 h 75"/>
                      <a:gd name="T14" fmla="*/ 0 w 6"/>
                      <a:gd name="T15" fmla="*/ 0 h 75"/>
                      <a:gd name="T16" fmla="*/ 0 w 6"/>
                      <a:gd name="T17" fmla="*/ 0 h 75"/>
                      <a:gd name="T18" fmla="*/ 0 w 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5"/>
                      <a:gd name="T32" fmla="*/ 6 w 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5">
                        <a:moveTo>
                          <a:pt x="0" y="71"/>
                        </a:moveTo>
                        <a:lnTo>
                          <a:pt x="0" y="71"/>
                        </a:lnTo>
                        <a:lnTo>
                          <a:pt x="3" y="75"/>
                        </a:lnTo>
                        <a:lnTo>
                          <a:pt x="6" y="71"/>
                        </a:lnTo>
                        <a:lnTo>
                          <a:pt x="6" y="6"/>
                        </a:lnTo>
                        <a:lnTo>
                          <a:pt x="6" y="4"/>
                        </a:lnTo>
                        <a:lnTo>
                          <a:pt x="3" y="0"/>
                        </a:lnTo>
                        <a:lnTo>
                          <a:pt x="0" y="4"/>
                        </a:lnTo>
                        <a:lnTo>
                          <a:pt x="0" y="6"/>
                        </a:lnTo>
                        <a:lnTo>
                          <a:pt x="0" y="71"/>
                        </a:lnTo>
                        <a:close/>
                      </a:path>
                    </a:pathLst>
                  </a:custGeom>
                  <a:solidFill>
                    <a:srgbClr val="000000"/>
                  </a:solidFill>
                  <a:ln w="25400">
                    <a:solidFill>
                      <a:schemeClr val="tx2"/>
                    </a:solidFill>
                    <a:round/>
                    <a:headEnd/>
                    <a:tailEnd/>
                  </a:ln>
                </p:spPr>
                <p:txBody>
                  <a:bodyPr/>
                  <a:lstStyle/>
                  <a:p>
                    <a:endParaRPr lang="en-US" dirty="0"/>
                  </a:p>
                </p:txBody>
              </p:sp>
              <p:sp>
                <p:nvSpPr>
                  <p:cNvPr id="48380" name="Line 47"/>
                  <p:cNvSpPr>
                    <a:spLocks noChangeShapeType="1"/>
                  </p:cNvSpPr>
                  <p:nvPr/>
                </p:nvSpPr>
                <p:spPr bwMode="auto">
                  <a:xfrm>
                    <a:off x="1500" y="218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81" name="Freeform 48"/>
                  <p:cNvSpPr>
                    <a:spLocks/>
                  </p:cNvSpPr>
                  <p:nvPr/>
                </p:nvSpPr>
                <p:spPr bwMode="auto">
                  <a:xfrm>
                    <a:off x="1500" y="2188"/>
                    <a:ext cx="49" cy="1"/>
                  </a:xfrm>
                  <a:custGeom>
                    <a:avLst/>
                    <a:gdLst>
                      <a:gd name="T0" fmla="*/ 0 w 248"/>
                      <a:gd name="T1" fmla="*/ 0 h 6"/>
                      <a:gd name="T2" fmla="*/ 0 w 248"/>
                      <a:gd name="T3" fmla="*/ 0 h 6"/>
                      <a:gd name="T4" fmla="*/ 0 w 248"/>
                      <a:gd name="T5" fmla="*/ 0 h 6"/>
                      <a:gd name="T6" fmla="*/ 0 w 248"/>
                      <a:gd name="T7" fmla="*/ 0 h 6"/>
                      <a:gd name="T8" fmla="*/ 0 w 248"/>
                      <a:gd name="T9" fmla="*/ 0 h 6"/>
                      <a:gd name="T10" fmla="*/ 0 w 248"/>
                      <a:gd name="T11" fmla="*/ 0 h 6"/>
                      <a:gd name="T12" fmla="*/ 0 w 248"/>
                      <a:gd name="T13" fmla="*/ 0 h 6"/>
                      <a:gd name="T14" fmla="*/ 0 w 248"/>
                      <a:gd name="T15" fmla="*/ 0 h 6"/>
                      <a:gd name="T16" fmla="*/ 0 w 248"/>
                      <a:gd name="T17" fmla="*/ 0 h 6"/>
                      <a:gd name="T18" fmla="*/ 0 w 24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6"/>
                      <a:gd name="T32" fmla="*/ 248 w 24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6">
                        <a:moveTo>
                          <a:pt x="3" y="0"/>
                        </a:moveTo>
                        <a:lnTo>
                          <a:pt x="0" y="4"/>
                        </a:lnTo>
                        <a:lnTo>
                          <a:pt x="0" y="6"/>
                        </a:lnTo>
                        <a:lnTo>
                          <a:pt x="238" y="6"/>
                        </a:lnTo>
                        <a:lnTo>
                          <a:pt x="248" y="6"/>
                        </a:lnTo>
                        <a:lnTo>
                          <a:pt x="248" y="4"/>
                        </a:lnTo>
                        <a:lnTo>
                          <a:pt x="242"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82" name="Line 49"/>
                  <p:cNvSpPr>
                    <a:spLocks noChangeShapeType="1"/>
                  </p:cNvSpPr>
                  <p:nvPr/>
                </p:nvSpPr>
                <p:spPr bwMode="auto">
                  <a:xfrm>
                    <a:off x="1548" y="2189"/>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83" name="Freeform 50"/>
                  <p:cNvSpPr>
                    <a:spLocks/>
                  </p:cNvSpPr>
                  <p:nvPr/>
                </p:nvSpPr>
                <p:spPr bwMode="auto">
                  <a:xfrm>
                    <a:off x="1548" y="2175"/>
                    <a:ext cx="1" cy="14"/>
                  </a:xfrm>
                  <a:custGeom>
                    <a:avLst/>
                    <a:gdLst>
                      <a:gd name="T0" fmla="*/ 0 w 6"/>
                      <a:gd name="T1" fmla="*/ 0 h 71"/>
                      <a:gd name="T2" fmla="*/ 0 w 6"/>
                      <a:gd name="T3" fmla="*/ 0 h 71"/>
                      <a:gd name="T4" fmla="*/ 0 w 6"/>
                      <a:gd name="T5" fmla="*/ 0 h 71"/>
                      <a:gd name="T6" fmla="*/ 0 w 6"/>
                      <a:gd name="T7" fmla="*/ 0 h 71"/>
                      <a:gd name="T8" fmla="*/ 0 w 6"/>
                      <a:gd name="T9" fmla="*/ 0 h 71"/>
                      <a:gd name="T10" fmla="*/ 0 w 6"/>
                      <a:gd name="T11" fmla="*/ 0 h 71"/>
                      <a:gd name="T12" fmla="*/ 0 w 6"/>
                      <a:gd name="T13" fmla="*/ 0 h 71"/>
                      <a:gd name="T14" fmla="*/ 0 w 6"/>
                      <a:gd name="T15" fmla="*/ 0 h 71"/>
                      <a:gd name="T16" fmla="*/ 0 w 6"/>
                      <a:gd name="T17" fmla="*/ 0 h 71"/>
                      <a:gd name="T18" fmla="*/ 0 w 6"/>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1"/>
                      <a:gd name="T32" fmla="*/ 6 w 6"/>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1">
                        <a:moveTo>
                          <a:pt x="0" y="69"/>
                        </a:moveTo>
                        <a:lnTo>
                          <a:pt x="0" y="71"/>
                        </a:lnTo>
                        <a:lnTo>
                          <a:pt x="2" y="71"/>
                        </a:lnTo>
                        <a:lnTo>
                          <a:pt x="6" y="71"/>
                        </a:lnTo>
                        <a:lnTo>
                          <a:pt x="6" y="7"/>
                        </a:lnTo>
                        <a:lnTo>
                          <a:pt x="6" y="0"/>
                        </a:lnTo>
                        <a:lnTo>
                          <a:pt x="2" y="0"/>
                        </a:lnTo>
                        <a:lnTo>
                          <a:pt x="0" y="0"/>
                        </a:lnTo>
                        <a:lnTo>
                          <a:pt x="0" y="3"/>
                        </a:lnTo>
                        <a:lnTo>
                          <a:pt x="0" y="69"/>
                        </a:lnTo>
                        <a:close/>
                      </a:path>
                    </a:pathLst>
                  </a:custGeom>
                  <a:solidFill>
                    <a:srgbClr val="000000"/>
                  </a:solidFill>
                  <a:ln w="25400">
                    <a:solidFill>
                      <a:schemeClr val="tx2"/>
                    </a:solidFill>
                    <a:round/>
                    <a:headEnd/>
                    <a:tailEnd/>
                  </a:ln>
                </p:spPr>
                <p:txBody>
                  <a:bodyPr/>
                  <a:lstStyle/>
                  <a:p>
                    <a:endParaRPr lang="en-US" dirty="0"/>
                  </a:p>
                </p:txBody>
              </p:sp>
              <p:sp>
                <p:nvSpPr>
                  <p:cNvPr id="48384" name="Line 51"/>
                  <p:cNvSpPr>
                    <a:spLocks noChangeShapeType="1"/>
                  </p:cNvSpPr>
                  <p:nvPr/>
                </p:nvSpPr>
                <p:spPr bwMode="auto">
                  <a:xfrm>
                    <a:off x="1549" y="217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85" name="Freeform 52"/>
                  <p:cNvSpPr>
                    <a:spLocks/>
                  </p:cNvSpPr>
                  <p:nvPr/>
                </p:nvSpPr>
                <p:spPr bwMode="auto">
                  <a:xfrm>
                    <a:off x="1548" y="2175"/>
                    <a:ext cx="17" cy="2"/>
                  </a:xfrm>
                  <a:custGeom>
                    <a:avLst/>
                    <a:gdLst>
                      <a:gd name="T0" fmla="*/ 0 w 86"/>
                      <a:gd name="T1" fmla="*/ 0 h 7"/>
                      <a:gd name="T2" fmla="*/ 0 w 86"/>
                      <a:gd name="T3" fmla="*/ 0 h 7"/>
                      <a:gd name="T4" fmla="*/ 0 w 86"/>
                      <a:gd name="T5" fmla="*/ 0 h 7"/>
                      <a:gd name="T6" fmla="*/ 0 w 86"/>
                      <a:gd name="T7" fmla="*/ 0 h 7"/>
                      <a:gd name="T8" fmla="*/ 0 w 86"/>
                      <a:gd name="T9" fmla="*/ 0 h 7"/>
                      <a:gd name="T10" fmla="*/ 0 w 86"/>
                      <a:gd name="T11" fmla="*/ 0 h 7"/>
                      <a:gd name="T12" fmla="*/ 0 w 86"/>
                      <a:gd name="T13" fmla="*/ 0 h 7"/>
                      <a:gd name="T14" fmla="*/ 0 w 86"/>
                      <a:gd name="T15" fmla="*/ 0 h 7"/>
                      <a:gd name="T16" fmla="*/ 0 w 86"/>
                      <a:gd name="T17" fmla="*/ 0 h 7"/>
                      <a:gd name="T18" fmla="*/ 0 w 8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
                      <a:gd name="T32" fmla="*/ 86 w 8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
                        <a:moveTo>
                          <a:pt x="2" y="0"/>
                        </a:moveTo>
                        <a:lnTo>
                          <a:pt x="0" y="0"/>
                        </a:lnTo>
                        <a:lnTo>
                          <a:pt x="0" y="3"/>
                        </a:lnTo>
                        <a:lnTo>
                          <a:pt x="0" y="7"/>
                        </a:lnTo>
                        <a:lnTo>
                          <a:pt x="77" y="7"/>
                        </a:lnTo>
                        <a:lnTo>
                          <a:pt x="83" y="7"/>
                        </a:lnTo>
                        <a:lnTo>
                          <a:pt x="86" y="3"/>
                        </a:lnTo>
                        <a:lnTo>
                          <a:pt x="83" y="0"/>
                        </a:lnTo>
                        <a:lnTo>
                          <a:pt x="79"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386" name="Line 53"/>
                  <p:cNvSpPr>
                    <a:spLocks noChangeShapeType="1"/>
                  </p:cNvSpPr>
                  <p:nvPr/>
                </p:nvSpPr>
                <p:spPr bwMode="auto">
                  <a:xfrm>
                    <a:off x="1564" y="2176"/>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87" name="Freeform 54"/>
                  <p:cNvSpPr>
                    <a:spLocks/>
                  </p:cNvSpPr>
                  <p:nvPr/>
                </p:nvSpPr>
                <p:spPr bwMode="auto">
                  <a:xfrm>
                    <a:off x="1564" y="2162"/>
                    <a:ext cx="1" cy="15"/>
                  </a:xfrm>
                  <a:custGeom>
                    <a:avLst/>
                    <a:gdLst>
                      <a:gd name="T0" fmla="*/ 0 w 4"/>
                      <a:gd name="T1" fmla="*/ 0 h 75"/>
                      <a:gd name="T2" fmla="*/ 0 w 4"/>
                      <a:gd name="T3" fmla="*/ 0 h 75"/>
                      <a:gd name="T4" fmla="*/ 0 w 4"/>
                      <a:gd name="T5" fmla="*/ 0 h 75"/>
                      <a:gd name="T6" fmla="*/ 0 w 4"/>
                      <a:gd name="T7" fmla="*/ 0 h 75"/>
                      <a:gd name="T8" fmla="*/ 0 w 4"/>
                      <a:gd name="T9" fmla="*/ 0 h 75"/>
                      <a:gd name="T10" fmla="*/ 0 w 4"/>
                      <a:gd name="T11" fmla="*/ 0 h 75"/>
                      <a:gd name="T12" fmla="*/ 0 w 4"/>
                      <a:gd name="T13" fmla="*/ 0 h 75"/>
                      <a:gd name="T14" fmla="*/ 0 w 4"/>
                      <a:gd name="T15" fmla="*/ 0 h 75"/>
                      <a:gd name="T16" fmla="*/ 0 w 4"/>
                      <a:gd name="T17" fmla="*/ 0 h 75"/>
                      <a:gd name="T18" fmla="*/ 0 w 4"/>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75"/>
                      <a:gd name="T32" fmla="*/ 4 w 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75">
                        <a:moveTo>
                          <a:pt x="0" y="71"/>
                        </a:moveTo>
                        <a:lnTo>
                          <a:pt x="0" y="75"/>
                        </a:lnTo>
                        <a:lnTo>
                          <a:pt x="4" y="75"/>
                        </a:lnTo>
                        <a:lnTo>
                          <a:pt x="4" y="10"/>
                        </a:lnTo>
                        <a:lnTo>
                          <a:pt x="4" y="3"/>
                        </a:lnTo>
                        <a:lnTo>
                          <a:pt x="4" y="0"/>
                        </a:lnTo>
                        <a:lnTo>
                          <a:pt x="0" y="3"/>
                        </a:lnTo>
                        <a:lnTo>
                          <a:pt x="0" y="6"/>
                        </a:lnTo>
                        <a:lnTo>
                          <a:pt x="0" y="71"/>
                        </a:lnTo>
                        <a:close/>
                      </a:path>
                    </a:pathLst>
                  </a:custGeom>
                  <a:solidFill>
                    <a:srgbClr val="000000"/>
                  </a:solidFill>
                  <a:ln w="25400">
                    <a:solidFill>
                      <a:schemeClr val="tx2"/>
                    </a:solidFill>
                    <a:round/>
                    <a:headEnd/>
                    <a:tailEnd/>
                  </a:ln>
                </p:spPr>
                <p:txBody>
                  <a:bodyPr/>
                  <a:lstStyle/>
                  <a:p>
                    <a:endParaRPr lang="en-US" dirty="0"/>
                  </a:p>
                </p:txBody>
              </p:sp>
              <p:sp>
                <p:nvSpPr>
                  <p:cNvPr id="48388" name="Line 55"/>
                  <p:cNvSpPr>
                    <a:spLocks noChangeShapeType="1"/>
                  </p:cNvSpPr>
                  <p:nvPr/>
                </p:nvSpPr>
                <p:spPr bwMode="auto">
                  <a:xfrm>
                    <a:off x="1565" y="216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89" name="Freeform 56"/>
                  <p:cNvSpPr>
                    <a:spLocks/>
                  </p:cNvSpPr>
                  <p:nvPr/>
                </p:nvSpPr>
                <p:spPr bwMode="auto">
                  <a:xfrm>
                    <a:off x="1564" y="2162"/>
                    <a:ext cx="18" cy="1"/>
                  </a:xfrm>
                  <a:custGeom>
                    <a:avLst/>
                    <a:gdLst>
                      <a:gd name="T0" fmla="*/ 0 w 88"/>
                      <a:gd name="T1" fmla="*/ 0 h 6"/>
                      <a:gd name="T2" fmla="*/ 0 w 88"/>
                      <a:gd name="T3" fmla="*/ 0 h 6"/>
                      <a:gd name="T4" fmla="*/ 0 w 88"/>
                      <a:gd name="T5" fmla="*/ 0 h 6"/>
                      <a:gd name="T6" fmla="*/ 0 w 88"/>
                      <a:gd name="T7" fmla="*/ 0 h 6"/>
                      <a:gd name="T8" fmla="*/ 0 w 88"/>
                      <a:gd name="T9" fmla="*/ 0 h 6"/>
                      <a:gd name="T10" fmla="*/ 0 w 88"/>
                      <a:gd name="T11" fmla="*/ 0 h 6"/>
                      <a:gd name="T12" fmla="*/ 0 w 88"/>
                      <a:gd name="T13" fmla="*/ 0 h 6"/>
                      <a:gd name="T14" fmla="*/ 0 w 88"/>
                      <a:gd name="T15" fmla="*/ 0 h 6"/>
                      <a:gd name="T16" fmla="*/ 0 w 88"/>
                      <a:gd name="T17" fmla="*/ 0 h 6"/>
                      <a:gd name="T18" fmla="*/ 0 w 8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6"/>
                      <a:gd name="T32" fmla="*/ 88 w 8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6">
                        <a:moveTo>
                          <a:pt x="4" y="0"/>
                        </a:moveTo>
                        <a:lnTo>
                          <a:pt x="0" y="3"/>
                        </a:lnTo>
                        <a:lnTo>
                          <a:pt x="0" y="6"/>
                        </a:lnTo>
                        <a:lnTo>
                          <a:pt x="79" y="6"/>
                        </a:lnTo>
                        <a:lnTo>
                          <a:pt x="84" y="6"/>
                        </a:lnTo>
                        <a:lnTo>
                          <a:pt x="88" y="3"/>
                        </a:lnTo>
                        <a:lnTo>
                          <a:pt x="84" y="3"/>
                        </a:lnTo>
                        <a:lnTo>
                          <a:pt x="8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390" name="Line 57"/>
                  <p:cNvSpPr>
                    <a:spLocks noChangeShapeType="1"/>
                  </p:cNvSpPr>
                  <p:nvPr/>
                </p:nvSpPr>
                <p:spPr bwMode="auto">
                  <a:xfrm>
                    <a:off x="1580" y="216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91" name="Freeform 58"/>
                  <p:cNvSpPr>
                    <a:spLocks/>
                  </p:cNvSpPr>
                  <p:nvPr/>
                </p:nvSpPr>
                <p:spPr bwMode="auto">
                  <a:xfrm>
                    <a:off x="1580" y="2149"/>
                    <a:ext cx="1" cy="14"/>
                  </a:xfrm>
                  <a:custGeom>
                    <a:avLst/>
                    <a:gdLst>
                      <a:gd name="T0" fmla="*/ 0 w 3"/>
                      <a:gd name="T1" fmla="*/ 0 h 71"/>
                      <a:gd name="T2" fmla="*/ 0 w 3"/>
                      <a:gd name="T3" fmla="*/ 0 h 71"/>
                      <a:gd name="T4" fmla="*/ 0 w 3"/>
                      <a:gd name="T5" fmla="*/ 0 h 71"/>
                      <a:gd name="T6" fmla="*/ 0 w 3"/>
                      <a:gd name="T7" fmla="*/ 0 h 71"/>
                      <a:gd name="T8" fmla="*/ 0 w 3"/>
                      <a:gd name="T9" fmla="*/ 0 h 71"/>
                      <a:gd name="T10" fmla="*/ 0 w 3"/>
                      <a:gd name="T11" fmla="*/ 0 h 71"/>
                      <a:gd name="T12" fmla="*/ 0 w 3"/>
                      <a:gd name="T13" fmla="*/ 0 h 71"/>
                      <a:gd name="T14" fmla="*/ 0 w 3"/>
                      <a:gd name="T15" fmla="*/ 0 h 71"/>
                      <a:gd name="T16" fmla="*/ 0 w 3"/>
                      <a:gd name="T17" fmla="*/ 0 h 71"/>
                      <a:gd name="T18" fmla="*/ 0 w 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71"/>
                      <a:gd name="T32" fmla="*/ 3 w 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71">
                        <a:moveTo>
                          <a:pt x="0" y="68"/>
                        </a:moveTo>
                        <a:lnTo>
                          <a:pt x="0" y="71"/>
                        </a:lnTo>
                        <a:lnTo>
                          <a:pt x="3" y="71"/>
                        </a:lnTo>
                        <a:lnTo>
                          <a:pt x="3" y="6"/>
                        </a:lnTo>
                        <a:lnTo>
                          <a:pt x="3" y="0"/>
                        </a:lnTo>
                        <a:lnTo>
                          <a:pt x="0" y="0"/>
                        </a:lnTo>
                        <a:lnTo>
                          <a:pt x="0" y="4"/>
                        </a:lnTo>
                        <a:lnTo>
                          <a:pt x="0" y="68"/>
                        </a:lnTo>
                        <a:close/>
                      </a:path>
                    </a:pathLst>
                  </a:custGeom>
                  <a:solidFill>
                    <a:srgbClr val="000000"/>
                  </a:solidFill>
                  <a:ln w="25400">
                    <a:solidFill>
                      <a:schemeClr val="tx2"/>
                    </a:solidFill>
                    <a:round/>
                    <a:headEnd/>
                    <a:tailEnd/>
                  </a:ln>
                </p:spPr>
                <p:txBody>
                  <a:bodyPr/>
                  <a:lstStyle/>
                  <a:p>
                    <a:endParaRPr lang="en-US" dirty="0"/>
                  </a:p>
                </p:txBody>
              </p:sp>
              <p:sp>
                <p:nvSpPr>
                  <p:cNvPr id="48392" name="Line 59"/>
                  <p:cNvSpPr>
                    <a:spLocks noChangeShapeType="1"/>
                  </p:cNvSpPr>
                  <p:nvPr/>
                </p:nvSpPr>
                <p:spPr bwMode="auto">
                  <a:xfrm>
                    <a:off x="1581" y="2149"/>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93" name="Freeform 60"/>
                  <p:cNvSpPr>
                    <a:spLocks/>
                  </p:cNvSpPr>
                  <p:nvPr/>
                </p:nvSpPr>
                <p:spPr bwMode="auto">
                  <a:xfrm>
                    <a:off x="1580" y="2149"/>
                    <a:ext cx="74" cy="1"/>
                  </a:xfrm>
                  <a:custGeom>
                    <a:avLst/>
                    <a:gdLst>
                      <a:gd name="T0" fmla="*/ 0 w 368"/>
                      <a:gd name="T1" fmla="*/ 0 h 4"/>
                      <a:gd name="T2" fmla="*/ 0 w 368"/>
                      <a:gd name="T3" fmla="*/ 0 h 4"/>
                      <a:gd name="T4" fmla="*/ 0 w 368"/>
                      <a:gd name="T5" fmla="*/ 0 h 4"/>
                      <a:gd name="T6" fmla="*/ 0 w 368"/>
                      <a:gd name="T7" fmla="*/ 0 h 4"/>
                      <a:gd name="T8" fmla="*/ 0 w 368"/>
                      <a:gd name="T9" fmla="*/ 0 h 4"/>
                      <a:gd name="T10" fmla="*/ 0 w 368"/>
                      <a:gd name="T11" fmla="*/ 0 h 4"/>
                      <a:gd name="T12" fmla="*/ 0 w 368"/>
                      <a:gd name="T13" fmla="*/ 0 h 4"/>
                      <a:gd name="T14" fmla="*/ 0 w 368"/>
                      <a:gd name="T15" fmla="*/ 0 h 4"/>
                      <a:gd name="T16" fmla="*/ 0 w 368"/>
                      <a:gd name="T17" fmla="*/ 0 h 4"/>
                      <a:gd name="T18" fmla="*/ 0 w 36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4"/>
                      <a:gd name="T32" fmla="*/ 368 w 36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4">
                        <a:moveTo>
                          <a:pt x="3" y="0"/>
                        </a:moveTo>
                        <a:lnTo>
                          <a:pt x="0" y="0"/>
                        </a:lnTo>
                        <a:lnTo>
                          <a:pt x="0" y="4"/>
                        </a:lnTo>
                        <a:lnTo>
                          <a:pt x="360" y="4"/>
                        </a:lnTo>
                        <a:lnTo>
                          <a:pt x="366" y="4"/>
                        </a:lnTo>
                        <a:lnTo>
                          <a:pt x="368" y="4"/>
                        </a:lnTo>
                        <a:lnTo>
                          <a:pt x="366" y="0"/>
                        </a:lnTo>
                        <a:lnTo>
                          <a:pt x="362"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94" name="Line 61"/>
                  <p:cNvSpPr>
                    <a:spLocks noChangeShapeType="1"/>
                  </p:cNvSpPr>
                  <p:nvPr/>
                </p:nvSpPr>
                <p:spPr bwMode="auto">
                  <a:xfrm>
                    <a:off x="1653" y="2149"/>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95" name="Freeform 62"/>
                  <p:cNvSpPr>
                    <a:spLocks/>
                  </p:cNvSpPr>
                  <p:nvPr/>
                </p:nvSpPr>
                <p:spPr bwMode="auto">
                  <a:xfrm>
                    <a:off x="1653" y="2134"/>
                    <a:ext cx="1" cy="16"/>
                  </a:xfrm>
                  <a:custGeom>
                    <a:avLst/>
                    <a:gdLst>
                      <a:gd name="T0" fmla="*/ 0 w 4"/>
                      <a:gd name="T1" fmla="*/ 0 h 77"/>
                      <a:gd name="T2" fmla="*/ 0 w 4"/>
                      <a:gd name="T3" fmla="*/ 0 h 77"/>
                      <a:gd name="T4" fmla="*/ 0 w 4"/>
                      <a:gd name="T5" fmla="*/ 0 h 77"/>
                      <a:gd name="T6" fmla="*/ 0 w 4"/>
                      <a:gd name="T7" fmla="*/ 0 h 77"/>
                      <a:gd name="T8" fmla="*/ 0 w 4"/>
                      <a:gd name="T9" fmla="*/ 0 h 77"/>
                      <a:gd name="T10" fmla="*/ 0 w 4"/>
                      <a:gd name="T11" fmla="*/ 0 h 77"/>
                      <a:gd name="T12" fmla="*/ 0 w 4"/>
                      <a:gd name="T13" fmla="*/ 0 h 77"/>
                      <a:gd name="T14" fmla="*/ 0 w 4"/>
                      <a:gd name="T15" fmla="*/ 0 h 77"/>
                      <a:gd name="T16" fmla="*/ 0 w 4"/>
                      <a:gd name="T17" fmla="*/ 0 h 77"/>
                      <a:gd name="T18" fmla="*/ 0 w 4"/>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77"/>
                      <a:gd name="T32" fmla="*/ 4 w 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77">
                        <a:moveTo>
                          <a:pt x="0" y="75"/>
                        </a:moveTo>
                        <a:lnTo>
                          <a:pt x="0" y="75"/>
                        </a:lnTo>
                        <a:lnTo>
                          <a:pt x="4" y="77"/>
                        </a:lnTo>
                        <a:lnTo>
                          <a:pt x="4" y="75"/>
                        </a:lnTo>
                        <a:lnTo>
                          <a:pt x="4" y="6"/>
                        </a:lnTo>
                        <a:lnTo>
                          <a:pt x="4" y="4"/>
                        </a:lnTo>
                        <a:lnTo>
                          <a:pt x="4" y="0"/>
                        </a:lnTo>
                        <a:lnTo>
                          <a:pt x="0" y="4"/>
                        </a:lnTo>
                        <a:lnTo>
                          <a:pt x="0" y="6"/>
                        </a:lnTo>
                        <a:lnTo>
                          <a:pt x="0" y="75"/>
                        </a:lnTo>
                        <a:close/>
                      </a:path>
                    </a:pathLst>
                  </a:custGeom>
                  <a:solidFill>
                    <a:srgbClr val="000000"/>
                  </a:solidFill>
                  <a:ln w="25400">
                    <a:solidFill>
                      <a:schemeClr val="tx2"/>
                    </a:solidFill>
                    <a:round/>
                    <a:headEnd/>
                    <a:tailEnd/>
                  </a:ln>
                </p:spPr>
                <p:txBody>
                  <a:bodyPr/>
                  <a:lstStyle/>
                  <a:p>
                    <a:endParaRPr lang="en-US" dirty="0"/>
                  </a:p>
                </p:txBody>
              </p:sp>
              <p:sp>
                <p:nvSpPr>
                  <p:cNvPr id="48396" name="Line 63"/>
                  <p:cNvSpPr>
                    <a:spLocks noChangeShapeType="1"/>
                  </p:cNvSpPr>
                  <p:nvPr/>
                </p:nvSpPr>
                <p:spPr bwMode="auto">
                  <a:xfrm>
                    <a:off x="1653" y="213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97" name="Freeform 64"/>
                  <p:cNvSpPr>
                    <a:spLocks/>
                  </p:cNvSpPr>
                  <p:nvPr/>
                </p:nvSpPr>
                <p:spPr bwMode="auto">
                  <a:xfrm>
                    <a:off x="1653" y="2134"/>
                    <a:ext cx="9" cy="2"/>
                  </a:xfrm>
                  <a:custGeom>
                    <a:avLst/>
                    <a:gdLst>
                      <a:gd name="T0" fmla="*/ 0 w 47"/>
                      <a:gd name="T1" fmla="*/ 0 h 6"/>
                      <a:gd name="T2" fmla="*/ 0 w 47"/>
                      <a:gd name="T3" fmla="*/ 0 h 6"/>
                      <a:gd name="T4" fmla="*/ 0 w 47"/>
                      <a:gd name="T5" fmla="*/ 0 h 6"/>
                      <a:gd name="T6" fmla="*/ 0 w 47"/>
                      <a:gd name="T7" fmla="*/ 0 h 6"/>
                      <a:gd name="T8" fmla="*/ 0 w 47"/>
                      <a:gd name="T9" fmla="*/ 0 h 6"/>
                      <a:gd name="T10" fmla="*/ 0 w 47"/>
                      <a:gd name="T11" fmla="*/ 0 h 6"/>
                      <a:gd name="T12" fmla="*/ 0 w 47"/>
                      <a:gd name="T13" fmla="*/ 0 h 6"/>
                      <a:gd name="T14" fmla="*/ 0 w 47"/>
                      <a:gd name="T15" fmla="*/ 0 h 6"/>
                      <a:gd name="T16" fmla="*/ 0 w 47"/>
                      <a:gd name="T17" fmla="*/ 0 h 6"/>
                      <a:gd name="T18" fmla="*/ 0 w 4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6"/>
                      <a:gd name="T32" fmla="*/ 47 w 4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6">
                        <a:moveTo>
                          <a:pt x="4" y="0"/>
                        </a:moveTo>
                        <a:lnTo>
                          <a:pt x="0" y="4"/>
                        </a:lnTo>
                        <a:lnTo>
                          <a:pt x="0" y="6"/>
                        </a:lnTo>
                        <a:lnTo>
                          <a:pt x="38" y="6"/>
                        </a:lnTo>
                        <a:lnTo>
                          <a:pt x="44" y="6"/>
                        </a:lnTo>
                        <a:lnTo>
                          <a:pt x="47" y="4"/>
                        </a:lnTo>
                        <a:lnTo>
                          <a:pt x="44" y="4"/>
                        </a:lnTo>
                        <a:lnTo>
                          <a:pt x="4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398" name="Line 65"/>
                  <p:cNvSpPr>
                    <a:spLocks noChangeShapeType="1"/>
                  </p:cNvSpPr>
                  <p:nvPr/>
                </p:nvSpPr>
                <p:spPr bwMode="auto">
                  <a:xfrm>
                    <a:off x="1661" y="213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99" name="Freeform 66"/>
                  <p:cNvSpPr>
                    <a:spLocks/>
                  </p:cNvSpPr>
                  <p:nvPr/>
                </p:nvSpPr>
                <p:spPr bwMode="auto">
                  <a:xfrm>
                    <a:off x="1661" y="2121"/>
                    <a:ext cx="1" cy="15"/>
                  </a:xfrm>
                  <a:custGeom>
                    <a:avLst/>
                    <a:gdLst>
                      <a:gd name="T0" fmla="*/ 0 w 3"/>
                      <a:gd name="T1" fmla="*/ 0 h 75"/>
                      <a:gd name="T2" fmla="*/ 0 w 3"/>
                      <a:gd name="T3" fmla="*/ 0 h 75"/>
                      <a:gd name="T4" fmla="*/ 0 w 3"/>
                      <a:gd name="T5" fmla="*/ 0 h 75"/>
                      <a:gd name="T6" fmla="*/ 0 w 3"/>
                      <a:gd name="T7" fmla="*/ 0 h 75"/>
                      <a:gd name="T8" fmla="*/ 0 w 3"/>
                      <a:gd name="T9" fmla="*/ 0 h 75"/>
                      <a:gd name="T10" fmla="*/ 0 w 3"/>
                      <a:gd name="T11" fmla="*/ 0 h 75"/>
                      <a:gd name="T12" fmla="*/ 0 w 3"/>
                      <a:gd name="T13" fmla="*/ 0 h 75"/>
                      <a:gd name="T14" fmla="*/ 0 w 3"/>
                      <a:gd name="T15" fmla="*/ 0 h 75"/>
                      <a:gd name="T16" fmla="*/ 0 w 3"/>
                      <a:gd name="T17" fmla="*/ 0 h 75"/>
                      <a:gd name="T18" fmla="*/ 0 w 3"/>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75"/>
                      <a:gd name="T32" fmla="*/ 3 w 3"/>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75">
                        <a:moveTo>
                          <a:pt x="0" y="73"/>
                        </a:moveTo>
                        <a:lnTo>
                          <a:pt x="0" y="75"/>
                        </a:lnTo>
                        <a:lnTo>
                          <a:pt x="3" y="75"/>
                        </a:lnTo>
                        <a:lnTo>
                          <a:pt x="3" y="7"/>
                        </a:lnTo>
                        <a:lnTo>
                          <a:pt x="3" y="4"/>
                        </a:lnTo>
                        <a:lnTo>
                          <a:pt x="3" y="0"/>
                        </a:lnTo>
                        <a:lnTo>
                          <a:pt x="0" y="4"/>
                        </a:lnTo>
                        <a:lnTo>
                          <a:pt x="0" y="73"/>
                        </a:lnTo>
                        <a:close/>
                      </a:path>
                    </a:pathLst>
                  </a:custGeom>
                  <a:solidFill>
                    <a:srgbClr val="000000"/>
                  </a:solidFill>
                  <a:ln w="25400">
                    <a:solidFill>
                      <a:schemeClr val="tx2"/>
                    </a:solidFill>
                    <a:round/>
                    <a:headEnd/>
                    <a:tailEnd/>
                  </a:ln>
                </p:spPr>
                <p:txBody>
                  <a:bodyPr/>
                  <a:lstStyle/>
                  <a:p>
                    <a:endParaRPr lang="en-US" dirty="0"/>
                  </a:p>
                </p:txBody>
              </p:sp>
              <p:sp>
                <p:nvSpPr>
                  <p:cNvPr id="48400" name="Line 67"/>
                  <p:cNvSpPr>
                    <a:spLocks noChangeShapeType="1"/>
                  </p:cNvSpPr>
                  <p:nvPr/>
                </p:nvSpPr>
                <p:spPr bwMode="auto">
                  <a:xfrm>
                    <a:off x="1661" y="212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01" name="Freeform 68"/>
                  <p:cNvSpPr>
                    <a:spLocks/>
                  </p:cNvSpPr>
                  <p:nvPr/>
                </p:nvSpPr>
                <p:spPr bwMode="auto">
                  <a:xfrm>
                    <a:off x="1661" y="2121"/>
                    <a:ext cx="17" cy="1"/>
                  </a:xfrm>
                  <a:custGeom>
                    <a:avLst/>
                    <a:gdLst>
                      <a:gd name="T0" fmla="*/ 0 w 86"/>
                      <a:gd name="T1" fmla="*/ 0 h 7"/>
                      <a:gd name="T2" fmla="*/ 0 w 86"/>
                      <a:gd name="T3" fmla="*/ 0 h 7"/>
                      <a:gd name="T4" fmla="*/ 0 w 86"/>
                      <a:gd name="T5" fmla="*/ 0 h 7"/>
                      <a:gd name="T6" fmla="*/ 0 w 86"/>
                      <a:gd name="T7" fmla="*/ 0 h 7"/>
                      <a:gd name="T8" fmla="*/ 0 w 86"/>
                      <a:gd name="T9" fmla="*/ 0 h 7"/>
                      <a:gd name="T10" fmla="*/ 0 w 86"/>
                      <a:gd name="T11" fmla="*/ 0 h 7"/>
                      <a:gd name="T12" fmla="*/ 0 w 86"/>
                      <a:gd name="T13" fmla="*/ 0 h 7"/>
                      <a:gd name="T14" fmla="*/ 0 w 86"/>
                      <a:gd name="T15" fmla="*/ 0 h 7"/>
                      <a:gd name="T16" fmla="*/ 0 w 86"/>
                      <a:gd name="T17" fmla="*/ 0 h 7"/>
                      <a:gd name="T18" fmla="*/ 0 w 8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
                      <a:gd name="T32" fmla="*/ 86 w 8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
                        <a:moveTo>
                          <a:pt x="3" y="0"/>
                        </a:moveTo>
                        <a:lnTo>
                          <a:pt x="0" y="4"/>
                        </a:lnTo>
                        <a:lnTo>
                          <a:pt x="0" y="7"/>
                        </a:lnTo>
                        <a:lnTo>
                          <a:pt x="78" y="7"/>
                        </a:lnTo>
                        <a:lnTo>
                          <a:pt x="84" y="7"/>
                        </a:lnTo>
                        <a:lnTo>
                          <a:pt x="86" y="4"/>
                        </a:lnTo>
                        <a:lnTo>
                          <a:pt x="84" y="4"/>
                        </a:lnTo>
                        <a:lnTo>
                          <a:pt x="80"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02" name="Line 69"/>
                  <p:cNvSpPr>
                    <a:spLocks noChangeShapeType="1"/>
                  </p:cNvSpPr>
                  <p:nvPr/>
                </p:nvSpPr>
                <p:spPr bwMode="auto">
                  <a:xfrm>
                    <a:off x="1677" y="212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03" name="Freeform 70"/>
                  <p:cNvSpPr>
                    <a:spLocks/>
                  </p:cNvSpPr>
                  <p:nvPr/>
                </p:nvSpPr>
                <p:spPr bwMode="auto">
                  <a:xfrm>
                    <a:off x="1677" y="2107"/>
                    <a:ext cx="1" cy="15"/>
                  </a:xfrm>
                  <a:custGeom>
                    <a:avLst/>
                    <a:gdLst>
                      <a:gd name="T0" fmla="*/ 0 w 4"/>
                      <a:gd name="T1" fmla="*/ 0 h 74"/>
                      <a:gd name="T2" fmla="*/ 0 w 4"/>
                      <a:gd name="T3" fmla="*/ 0 h 74"/>
                      <a:gd name="T4" fmla="*/ 0 w 4"/>
                      <a:gd name="T5" fmla="*/ 0 h 74"/>
                      <a:gd name="T6" fmla="*/ 0 w 4"/>
                      <a:gd name="T7" fmla="*/ 0 h 74"/>
                      <a:gd name="T8" fmla="*/ 0 w 4"/>
                      <a:gd name="T9" fmla="*/ 0 h 74"/>
                      <a:gd name="T10" fmla="*/ 0 w 4"/>
                      <a:gd name="T11" fmla="*/ 0 h 74"/>
                      <a:gd name="T12" fmla="*/ 0 w 4"/>
                      <a:gd name="T13" fmla="*/ 0 h 74"/>
                      <a:gd name="T14" fmla="*/ 0 w 4"/>
                      <a:gd name="T15" fmla="*/ 0 h 74"/>
                      <a:gd name="T16" fmla="*/ 0 w 4"/>
                      <a:gd name="T17" fmla="*/ 0 h 74"/>
                      <a:gd name="T18" fmla="*/ 0 w 4"/>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74"/>
                      <a:gd name="T32" fmla="*/ 4 w 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74">
                        <a:moveTo>
                          <a:pt x="0" y="71"/>
                        </a:moveTo>
                        <a:lnTo>
                          <a:pt x="0" y="74"/>
                        </a:lnTo>
                        <a:lnTo>
                          <a:pt x="4" y="74"/>
                        </a:lnTo>
                        <a:lnTo>
                          <a:pt x="4" y="6"/>
                        </a:lnTo>
                        <a:lnTo>
                          <a:pt x="4" y="0"/>
                        </a:lnTo>
                        <a:lnTo>
                          <a:pt x="0" y="0"/>
                        </a:lnTo>
                        <a:lnTo>
                          <a:pt x="0" y="3"/>
                        </a:lnTo>
                        <a:lnTo>
                          <a:pt x="0" y="71"/>
                        </a:lnTo>
                        <a:close/>
                      </a:path>
                    </a:pathLst>
                  </a:custGeom>
                  <a:solidFill>
                    <a:srgbClr val="000000"/>
                  </a:solidFill>
                  <a:ln w="25400">
                    <a:solidFill>
                      <a:schemeClr val="tx2"/>
                    </a:solidFill>
                    <a:round/>
                    <a:headEnd/>
                    <a:tailEnd/>
                  </a:ln>
                </p:spPr>
                <p:txBody>
                  <a:bodyPr/>
                  <a:lstStyle/>
                  <a:p>
                    <a:endParaRPr lang="en-US" dirty="0"/>
                  </a:p>
                </p:txBody>
              </p:sp>
              <p:sp>
                <p:nvSpPr>
                  <p:cNvPr id="48404" name="Line 71"/>
                  <p:cNvSpPr>
                    <a:spLocks noChangeShapeType="1"/>
                  </p:cNvSpPr>
                  <p:nvPr/>
                </p:nvSpPr>
                <p:spPr bwMode="auto">
                  <a:xfrm>
                    <a:off x="1678" y="210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05" name="Freeform 72"/>
                  <p:cNvSpPr>
                    <a:spLocks/>
                  </p:cNvSpPr>
                  <p:nvPr/>
                </p:nvSpPr>
                <p:spPr bwMode="auto">
                  <a:xfrm>
                    <a:off x="1677" y="2107"/>
                    <a:ext cx="82" cy="1"/>
                  </a:xfrm>
                  <a:custGeom>
                    <a:avLst/>
                    <a:gdLst>
                      <a:gd name="T0" fmla="*/ 0 w 409"/>
                      <a:gd name="T1" fmla="*/ 0 h 6"/>
                      <a:gd name="T2" fmla="*/ 0 w 409"/>
                      <a:gd name="T3" fmla="*/ 0 h 6"/>
                      <a:gd name="T4" fmla="*/ 0 w 409"/>
                      <a:gd name="T5" fmla="*/ 0 h 6"/>
                      <a:gd name="T6" fmla="*/ 0 w 409"/>
                      <a:gd name="T7" fmla="*/ 0 h 6"/>
                      <a:gd name="T8" fmla="*/ 0 w 409"/>
                      <a:gd name="T9" fmla="*/ 0 h 6"/>
                      <a:gd name="T10" fmla="*/ 0 w 409"/>
                      <a:gd name="T11" fmla="*/ 0 h 6"/>
                      <a:gd name="T12" fmla="*/ 0 w 409"/>
                      <a:gd name="T13" fmla="*/ 0 h 6"/>
                      <a:gd name="T14" fmla="*/ 0 w 409"/>
                      <a:gd name="T15" fmla="*/ 0 h 6"/>
                      <a:gd name="T16" fmla="*/ 0 w 409"/>
                      <a:gd name="T17" fmla="*/ 0 h 6"/>
                      <a:gd name="T18" fmla="*/ 0 w 40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9"/>
                      <a:gd name="T31" fmla="*/ 0 h 6"/>
                      <a:gd name="T32" fmla="*/ 409 w 40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9" h="6">
                        <a:moveTo>
                          <a:pt x="4" y="0"/>
                        </a:moveTo>
                        <a:lnTo>
                          <a:pt x="0" y="0"/>
                        </a:lnTo>
                        <a:lnTo>
                          <a:pt x="0" y="3"/>
                        </a:lnTo>
                        <a:lnTo>
                          <a:pt x="0" y="6"/>
                        </a:lnTo>
                        <a:lnTo>
                          <a:pt x="399" y="6"/>
                        </a:lnTo>
                        <a:lnTo>
                          <a:pt x="405" y="6"/>
                        </a:lnTo>
                        <a:lnTo>
                          <a:pt x="409" y="3"/>
                        </a:lnTo>
                        <a:lnTo>
                          <a:pt x="405" y="0"/>
                        </a:lnTo>
                        <a:lnTo>
                          <a:pt x="403"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06" name="Line 73"/>
                  <p:cNvSpPr>
                    <a:spLocks noChangeShapeType="1"/>
                  </p:cNvSpPr>
                  <p:nvPr/>
                </p:nvSpPr>
                <p:spPr bwMode="auto">
                  <a:xfrm>
                    <a:off x="1757" y="210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07" name="Freeform 74"/>
                  <p:cNvSpPr>
                    <a:spLocks/>
                  </p:cNvSpPr>
                  <p:nvPr/>
                </p:nvSpPr>
                <p:spPr bwMode="auto">
                  <a:xfrm>
                    <a:off x="1757" y="2093"/>
                    <a:ext cx="1" cy="15"/>
                  </a:xfrm>
                  <a:custGeom>
                    <a:avLst/>
                    <a:gdLst>
                      <a:gd name="T0" fmla="*/ 0 w 2"/>
                      <a:gd name="T1" fmla="*/ 0 h 77"/>
                      <a:gd name="T2" fmla="*/ 0 w 2"/>
                      <a:gd name="T3" fmla="*/ 0 h 77"/>
                      <a:gd name="T4" fmla="*/ 1 w 2"/>
                      <a:gd name="T5" fmla="*/ 0 h 77"/>
                      <a:gd name="T6" fmla="*/ 1 w 2"/>
                      <a:gd name="T7" fmla="*/ 0 h 77"/>
                      <a:gd name="T8" fmla="*/ 1 w 2"/>
                      <a:gd name="T9" fmla="*/ 0 h 77"/>
                      <a:gd name="T10" fmla="*/ 1 w 2"/>
                      <a:gd name="T11" fmla="*/ 0 h 77"/>
                      <a:gd name="T12" fmla="*/ 1 w 2"/>
                      <a:gd name="T13" fmla="*/ 0 h 77"/>
                      <a:gd name="T14" fmla="*/ 0 w 2"/>
                      <a:gd name="T15" fmla="*/ 0 h 77"/>
                      <a:gd name="T16" fmla="*/ 0 w 2"/>
                      <a:gd name="T17" fmla="*/ 0 h 77"/>
                      <a:gd name="T18" fmla="*/ 0 w 2"/>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77"/>
                      <a:gd name="T32" fmla="*/ 2 w 2"/>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77">
                        <a:moveTo>
                          <a:pt x="0" y="74"/>
                        </a:moveTo>
                        <a:lnTo>
                          <a:pt x="0" y="77"/>
                        </a:lnTo>
                        <a:lnTo>
                          <a:pt x="2" y="77"/>
                        </a:lnTo>
                        <a:lnTo>
                          <a:pt x="2" y="9"/>
                        </a:lnTo>
                        <a:lnTo>
                          <a:pt x="2" y="3"/>
                        </a:lnTo>
                        <a:lnTo>
                          <a:pt x="2" y="0"/>
                        </a:lnTo>
                        <a:lnTo>
                          <a:pt x="0" y="3"/>
                        </a:lnTo>
                        <a:lnTo>
                          <a:pt x="0" y="6"/>
                        </a:lnTo>
                        <a:lnTo>
                          <a:pt x="0" y="74"/>
                        </a:lnTo>
                        <a:close/>
                      </a:path>
                    </a:pathLst>
                  </a:custGeom>
                  <a:solidFill>
                    <a:srgbClr val="000000"/>
                  </a:solidFill>
                  <a:ln w="25400">
                    <a:solidFill>
                      <a:schemeClr val="tx2"/>
                    </a:solidFill>
                    <a:round/>
                    <a:headEnd/>
                    <a:tailEnd/>
                  </a:ln>
                </p:spPr>
                <p:txBody>
                  <a:bodyPr/>
                  <a:lstStyle/>
                  <a:p>
                    <a:endParaRPr lang="en-US" dirty="0"/>
                  </a:p>
                </p:txBody>
              </p:sp>
              <p:sp>
                <p:nvSpPr>
                  <p:cNvPr id="48408" name="Line 75"/>
                  <p:cNvSpPr>
                    <a:spLocks noChangeShapeType="1"/>
                  </p:cNvSpPr>
                  <p:nvPr/>
                </p:nvSpPr>
                <p:spPr bwMode="auto">
                  <a:xfrm>
                    <a:off x="1758" y="209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09" name="Freeform 76"/>
                  <p:cNvSpPr>
                    <a:spLocks/>
                  </p:cNvSpPr>
                  <p:nvPr/>
                </p:nvSpPr>
                <p:spPr bwMode="auto">
                  <a:xfrm>
                    <a:off x="1757" y="2093"/>
                    <a:ext cx="73" cy="1"/>
                  </a:xfrm>
                  <a:custGeom>
                    <a:avLst/>
                    <a:gdLst>
                      <a:gd name="T0" fmla="*/ 0 w 365"/>
                      <a:gd name="T1" fmla="*/ 0 h 6"/>
                      <a:gd name="T2" fmla="*/ 0 w 365"/>
                      <a:gd name="T3" fmla="*/ 0 h 6"/>
                      <a:gd name="T4" fmla="*/ 0 w 365"/>
                      <a:gd name="T5" fmla="*/ 0 h 6"/>
                      <a:gd name="T6" fmla="*/ 0 w 365"/>
                      <a:gd name="T7" fmla="*/ 0 h 6"/>
                      <a:gd name="T8" fmla="*/ 0 w 365"/>
                      <a:gd name="T9" fmla="*/ 0 h 6"/>
                      <a:gd name="T10" fmla="*/ 0 w 365"/>
                      <a:gd name="T11" fmla="*/ 0 h 6"/>
                      <a:gd name="T12" fmla="*/ 0 w 365"/>
                      <a:gd name="T13" fmla="*/ 0 h 6"/>
                      <a:gd name="T14" fmla="*/ 0 w 365"/>
                      <a:gd name="T15" fmla="*/ 0 h 6"/>
                      <a:gd name="T16" fmla="*/ 0 w 365"/>
                      <a:gd name="T17" fmla="*/ 0 h 6"/>
                      <a:gd name="T18" fmla="*/ 0 w 365"/>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6"/>
                      <a:gd name="T32" fmla="*/ 365 w 36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6">
                        <a:moveTo>
                          <a:pt x="2" y="0"/>
                        </a:moveTo>
                        <a:lnTo>
                          <a:pt x="0" y="3"/>
                        </a:lnTo>
                        <a:lnTo>
                          <a:pt x="0" y="6"/>
                        </a:lnTo>
                        <a:lnTo>
                          <a:pt x="359" y="6"/>
                        </a:lnTo>
                        <a:lnTo>
                          <a:pt x="365" y="6"/>
                        </a:lnTo>
                        <a:lnTo>
                          <a:pt x="365" y="3"/>
                        </a:lnTo>
                        <a:lnTo>
                          <a:pt x="361"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410" name="Line 77"/>
                  <p:cNvSpPr>
                    <a:spLocks noChangeShapeType="1"/>
                  </p:cNvSpPr>
                  <p:nvPr/>
                </p:nvSpPr>
                <p:spPr bwMode="auto">
                  <a:xfrm>
                    <a:off x="1829" y="209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11" name="Freeform 78"/>
                  <p:cNvSpPr>
                    <a:spLocks/>
                  </p:cNvSpPr>
                  <p:nvPr/>
                </p:nvSpPr>
                <p:spPr bwMode="auto">
                  <a:xfrm>
                    <a:off x="1829" y="2065"/>
                    <a:ext cx="1" cy="29"/>
                  </a:xfrm>
                  <a:custGeom>
                    <a:avLst/>
                    <a:gdLst>
                      <a:gd name="T0" fmla="*/ 0 w 6"/>
                      <a:gd name="T1" fmla="*/ 0 h 148"/>
                      <a:gd name="T2" fmla="*/ 0 w 6"/>
                      <a:gd name="T3" fmla="*/ 0 h 148"/>
                      <a:gd name="T4" fmla="*/ 0 w 6"/>
                      <a:gd name="T5" fmla="*/ 0 h 148"/>
                      <a:gd name="T6" fmla="*/ 0 w 6"/>
                      <a:gd name="T7" fmla="*/ 0 h 148"/>
                      <a:gd name="T8" fmla="*/ 0 w 6"/>
                      <a:gd name="T9" fmla="*/ 0 h 148"/>
                      <a:gd name="T10" fmla="*/ 0 w 6"/>
                      <a:gd name="T11" fmla="*/ 0 h 148"/>
                      <a:gd name="T12" fmla="*/ 0 w 6"/>
                      <a:gd name="T13" fmla="*/ 0 h 148"/>
                      <a:gd name="T14" fmla="*/ 0 w 6"/>
                      <a:gd name="T15" fmla="*/ 0 h 148"/>
                      <a:gd name="T16" fmla="*/ 0 w 6"/>
                      <a:gd name="T17" fmla="*/ 0 h 148"/>
                      <a:gd name="T18" fmla="*/ 0 w 6"/>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48"/>
                      <a:gd name="T32" fmla="*/ 6 w 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48">
                        <a:moveTo>
                          <a:pt x="0" y="145"/>
                        </a:moveTo>
                        <a:lnTo>
                          <a:pt x="2" y="148"/>
                        </a:lnTo>
                        <a:lnTo>
                          <a:pt x="6" y="148"/>
                        </a:lnTo>
                        <a:lnTo>
                          <a:pt x="6" y="6"/>
                        </a:lnTo>
                        <a:lnTo>
                          <a:pt x="6" y="0"/>
                        </a:lnTo>
                        <a:lnTo>
                          <a:pt x="2" y="0"/>
                        </a:lnTo>
                        <a:lnTo>
                          <a:pt x="0" y="3"/>
                        </a:lnTo>
                        <a:lnTo>
                          <a:pt x="0" y="145"/>
                        </a:lnTo>
                        <a:close/>
                      </a:path>
                    </a:pathLst>
                  </a:custGeom>
                  <a:solidFill>
                    <a:srgbClr val="000000"/>
                  </a:solidFill>
                  <a:ln w="25400">
                    <a:solidFill>
                      <a:schemeClr val="tx2"/>
                    </a:solidFill>
                    <a:round/>
                    <a:headEnd/>
                    <a:tailEnd/>
                  </a:ln>
                </p:spPr>
                <p:txBody>
                  <a:bodyPr/>
                  <a:lstStyle/>
                  <a:p>
                    <a:endParaRPr lang="en-US" dirty="0"/>
                  </a:p>
                </p:txBody>
              </p:sp>
              <p:sp>
                <p:nvSpPr>
                  <p:cNvPr id="48412" name="Line 79"/>
                  <p:cNvSpPr>
                    <a:spLocks noChangeShapeType="1"/>
                  </p:cNvSpPr>
                  <p:nvPr/>
                </p:nvSpPr>
                <p:spPr bwMode="auto">
                  <a:xfrm>
                    <a:off x="1830" y="206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13" name="Freeform 80"/>
                  <p:cNvSpPr>
                    <a:spLocks/>
                  </p:cNvSpPr>
                  <p:nvPr/>
                </p:nvSpPr>
                <p:spPr bwMode="auto">
                  <a:xfrm>
                    <a:off x="1829" y="2065"/>
                    <a:ext cx="17" cy="1"/>
                  </a:xfrm>
                  <a:custGeom>
                    <a:avLst/>
                    <a:gdLst>
                      <a:gd name="T0" fmla="*/ 0 w 86"/>
                      <a:gd name="T1" fmla="*/ 0 h 6"/>
                      <a:gd name="T2" fmla="*/ 0 w 86"/>
                      <a:gd name="T3" fmla="*/ 0 h 6"/>
                      <a:gd name="T4" fmla="*/ 0 w 86"/>
                      <a:gd name="T5" fmla="*/ 0 h 6"/>
                      <a:gd name="T6" fmla="*/ 0 w 86"/>
                      <a:gd name="T7" fmla="*/ 0 h 6"/>
                      <a:gd name="T8" fmla="*/ 0 w 86"/>
                      <a:gd name="T9" fmla="*/ 0 h 6"/>
                      <a:gd name="T10" fmla="*/ 0 w 86"/>
                      <a:gd name="T11" fmla="*/ 0 h 6"/>
                      <a:gd name="T12" fmla="*/ 0 w 86"/>
                      <a:gd name="T13" fmla="*/ 0 h 6"/>
                      <a:gd name="T14" fmla="*/ 0 w 86"/>
                      <a:gd name="T15" fmla="*/ 0 h 6"/>
                      <a:gd name="T16" fmla="*/ 0 w 86"/>
                      <a:gd name="T17" fmla="*/ 0 h 6"/>
                      <a:gd name="T18" fmla="*/ 0 w 8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6"/>
                      <a:gd name="T32" fmla="*/ 86 w 8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6">
                        <a:moveTo>
                          <a:pt x="2" y="0"/>
                        </a:moveTo>
                        <a:lnTo>
                          <a:pt x="2" y="0"/>
                        </a:lnTo>
                        <a:lnTo>
                          <a:pt x="0" y="3"/>
                        </a:lnTo>
                        <a:lnTo>
                          <a:pt x="2" y="6"/>
                        </a:lnTo>
                        <a:lnTo>
                          <a:pt x="80" y="6"/>
                        </a:lnTo>
                        <a:lnTo>
                          <a:pt x="86" y="6"/>
                        </a:lnTo>
                        <a:lnTo>
                          <a:pt x="86" y="3"/>
                        </a:lnTo>
                        <a:lnTo>
                          <a:pt x="86" y="0"/>
                        </a:lnTo>
                        <a:lnTo>
                          <a:pt x="80"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414" name="Line 81"/>
                  <p:cNvSpPr>
                    <a:spLocks noChangeShapeType="1"/>
                  </p:cNvSpPr>
                  <p:nvPr/>
                </p:nvSpPr>
                <p:spPr bwMode="auto">
                  <a:xfrm>
                    <a:off x="1845" y="206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15" name="Freeform 82"/>
                  <p:cNvSpPr>
                    <a:spLocks/>
                  </p:cNvSpPr>
                  <p:nvPr/>
                </p:nvSpPr>
                <p:spPr bwMode="auto">
                  <a:xfrm>
                    <a:off x="1845" y="2050"/>
                    <a:ext cx="1" cy="16"/>
                  </a:xfrm>
                  <a:custGeom>
                    <a:avLst/>
                    <a:gdLst>
                      <a:gd name="T0" fmla="*/ 0 w 6"/>
                      <a:gd name="T1" fmla="*/ 0 h 77"/>
                      <a:gd name="T2" fmla="*/ 0 w 6"/>
                      <a:gd name="T3" fmla="*/ 0 h 77"/>
                      <a:gd name="T4" fmla="*/ 0 w 6"/>
                      <a:gd name="T5" fmla="*/ 0 h 77"/>
                      <a:gd name="T6" fmla="*/ 0 w 6"/>
                      <a:gd name="T7" fmla="*/ 0 h 77"/>
                      <a:gd name="T8" fmla="*/ 0 w 6"/>
                      <a:gd name="T9" fmla="*/ 0 h 77"/>
                      <a:gd name="T10" fmla="*/ 0 w 6"/>
                      <a:gd name="T11" fmla="*/ 0 h 77"/>
                      <a:gd name="T12" fmla="*/ 0 w 6"/>
                      <a:gd name="T13" fmla="*/ 0 h 77"/>
                      <a:gd name="T14" fmla="*/ 0 w 6"/>
                      <a:gd name="T15" fmla="*/ 0 h 77"/>
                      <a:gd name="T16" fmla="*/ 0 w 6"/>
                      <a:gd name="T17" fmla="*/ 0 h 77"/>
                      <a:gd name="T18" fmla="*/ 0 w 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7"/>
                      <a:gd name="T32" fmla="*/ 6 w 6"/>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7">
                        <a:moveTo>
                          <a:pt x="0" y="74"/>
                        </a:moveTo>
                        <a:lnTo>
                          <a:pt x="4" y="77"/>
                        </a:lnTo>
                        <a:lnTo>
                          <a:pt x="6" y="77"/>
                        </a:lnTo>
                        <a:lnTo>
                          <a:pt x="6" y="5"/>
                        </a:lnTo>
                        <a:lnTo>
                          <a:pt x="6" y="0"/>
                        </a:lnTo>
                        <a:lnTo>
                          <a:pt x="4" y="0"/>
                        </a:lnTo>
                        <a:lnTo>
                          <a:pt x="0" y="3"/>
                        </a:lnTo>
                        <a:lnTo>
                          <a:pt x="0" y="74"/>
                        </a:lnTo>
                        <a:close/>
                      </a:path>
                    </a:pathLst>
                  </a:custGeom>
                  <a:solidFill>
                    <a:srgbClr val="000000"/>
                  </a:solidFill>
                  <a:ln w="25400">
                    <a:solidFill>
                      <a:schemeClr val="tx2"/>
                    </a:solidFill>
                    <a:round/>
                    <a:headEnd/>
                    <a:tailEnd/>
                  </a:ln>
                </p:spPr>
                <p:txBody>
                  <a:bodyPr/>
                  <a:lstStyle/>
                  <a:p>
                    <a:endParaRPr lang="en-US" dirty="0"/>
                  </a:p>
                </p:txBody>
              </p:sp>
              <p:sp>
                <p:nvSpPr>
                  <p:cNvPr id="48416" name="Line 83"/>
                  <p:cNvSpPr>
                    <a:spLocks noChangeShapeType="1"/>
                  </p:cNvSpPr>
                  <p:nvPr/>
                </p:nvSpPr>
                <p:spPr bwMode="auto">
                  <a:xfrm>
                    <a:off x="1846" y="205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17" name="Freeform 84"/>
                  <p:cNvSpPr>
                    <a:spLocks/>
                  </p:cNvSpPr>
                  <p:nvPr/>
                </p:nvSpPr>
                <p:spPr bwMode="auto">
                  <a:xfrm>
                    <a:off x="1845" y="2050"/>
                    <a:ext cx="18" cy="1"/>
                  </a:xfrm>
                  <a:custGeom>
                    <a:avLst/>
                    <a:gdLst>
                      <a:gd name="T0" fmla="*/ 0 w 87"/>
                      <a:gd name="T1" fmla="*/ 0 h 3"/>
                      <a:gd name="T2" fmla="*/ 0 w 87"/>
                      <a:gd name="T3" fmla="*/ 0 h 3"/>
                      <a:gd name="T4" fmla="*/ 0 w 87"/>
                      <a:gd name="T5" fmla="*/ 0 h 3"/>
                      <a:gd name="T6" fmla="*/ 0 w 87"/>
                      <a:gd name="T7" fmla="*/ 0 h 3"/>
                      <a:gd name="T8" fmla="*/ 0 w 87"/>
                      <a:gd name="T9" fmla="*/ 0 h 3"/>
                      <a:gd name="T10" fmla="*/ 0 w 87"/>
                      <a:gd name="T11" fmla="*/ 0 h 3"/>
                      <a:gd name="T12" fmla="*/ 0 w 87"/>
                      <a:gd name="T13" fmla="*/ 0 h 3"/>
                      <a:gd name="T14" fmla="*/ 0 w 87"/>
                      <a:gd name="T15" fmla="*/ 0 h 3"/>
                      <a:gd name="T16" fmla="*/ 0 w 87"/>
                      <a:gd name="T17" fmla="*/ 0 h 3"/>
                      <a:gd name="T18" fmla="*/ 0 w 8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
                      <a:gd name="T32" fmla="*/ 87 w 8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
                        <a:moveTo>
                          <a:pt x="4" y="0"/>
                        </a:moveTo>
                        <a:lnTo>
                          <a:pt x="4" y="0"/>
                        </a:lnTo>
                        <a:lnTo>
                          <a:pt x="0" y="3"/>
                        </a:lnTo>
                        <a:lnTo>
                          <a:pt x="4" y="3"/>
                        </a:lnTo>
                        <a:lnTo>
                          <a:pt x="81" y="3"/>
                        </a:lnTo>
                        <a:lnTo>
                          <a:pt x="87" y="3"/>
                        </a:lnTo>
                        <a:lnTo>
                          <a:pt x="87" y="0"/>
                        </a:lnTo>
                        <a:lnTo>
                          <a:pt x="8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18" name="Line 85"/>
                  <p:cNvSpPr>
                    <a:spLocks noChangeShapeType="1"/>
                  </p:cNvSpPr>
                  <p:nvPr/>
                </p:nvSpPr>
                <p:spPr bwMode="auto">
                  <a:xfrm>
                    <a:off x="1861" y="205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19" name="Freeform 86"/>
                  <p:cNvSpPr>
                    <a:spLocks/>
                  </p:cNvSpPr>
                  <p:nvPr/>
                </p:nvSpPr>
                <p:spPr bwMode="auto">
                  <a:xfrm>
                    <a:off x="1861" y="2021"/>
                    <a:ext cx="2" cy="30"/>
                  </a:xfrm>
                  <a:custGeom>
                    <a:avLst/>
                    <a:gdLst>
                      <a:gd name="T0" fmla="*/ 0 w 6"/>
                      <a:gd name="T1" fmla="*/ 0 h 151"/>
                      <a:gd name="T2" fmla="*/ 0 w 6"/>
                      <a:gd name="T3" fmla="*/ 0 h 151"/>
                      <a:gd name="T4" fmla="*/ 0 w 6"/>
                      <a:gd name="T5" fmla="*/ 0 h 151"/>
                      <a:gd name="T6" fmla="*/ 0 w 6"/>
                      <a:gd name="T7" fmla="*/ 0 h 151"/>
                      <a:gd name="T8" fmla="*/ 0 w 6"/>
                      <a:gd name="T9" fmla="*/ 0 h 151"/>
                      <a:gd name="T10" fmla="*/ 0 w 6"/>
                      <a:gd name="T11" fmla="*/ 0 h 151"/>
                      <a:gd name="T12" fmla="*/ 0 w 6"/>
                      <a:gd name="T13" fmla="*/ 0 h 151"/>
                      <a:gd name="T14" fmla="*/ 0 w 6"/>
                      <a:gd name="T15" fmla="*/ 0 h 151"/>
                      <a:gd name="T16" fmla="*/ 0 w 6"/>
                      <a:gd name="T17" fmla="*/ 0 h 151"/>
                      <a:gd name="T18" fmla="*/ 0 w 6"/>
                      <a:gd name="T19" fmla="*/ 0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1"/>
                      <a:gd name="T32" fmla="*/ 6 w 6"/>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1">
                        <a:moveTo>
                          <a:pt x="0" y="149"/>
                        </a:moveTo>
                        <a:lnTo>
                          <a:pt x="2" y="149"/>
                        </a:lnTo>
                        <a:lnTo>
                          <a:pt x="2" y="151"/>
                        </a:lnTo>
                        <a:lnTo>
                          <a:pt x="6" y="149"/>
                        </a:lnTo>
                        <a:lnTo>
                          <a:pt x="6" y="6"/>
                        </a:lnTo>
                        <a:lnTo>
                          <a:pt x="6" y="0"/>
                        </a:lnTo>
                        <a:lnTo>
                          <a:pt x="2" y="0"/>
                        </a:lnTo>
                        <a:lnTo>
                          <a:pt x="0" y="6"/>
                        </a:lnTo>
                        <a:lnTo>
                          <a:pt x="0" y="149"/>
                        </a:lnTo>
                        <a:close/>
                      </a:path>
                    </a:pathLst>
                  </a:custGeom>
                  <a:solidFill>
                    <a:srgbClr val="000000"/>
                  </a:solidFill>
                  <a:ln w="25400">
                    <a:solidFill>
                      <a:schemeClr val="tx2"/>
                    </a:solidFill>
                    <a:round/>
                    <a:headEnd/>
                    <a:tailEnd/>
                  </a:ln>
                </p:spPr>
                <p:txBody>
                  <a:bodyPr/>
                  <a:lstStyle/>
                  <a:p>
                    <a:endParaRPr lang="en-US" dirty="0"/>
                  </a:p>
                </p:txBody>
              </p:sp>
              <p:sp>
                <p:nvSpPr>
                  <p:cNvPr id="48420" name="Line 87"/>
                  <p:cNvSpPr>
                    <a:spLocks noChangeShapeType="1"/>
                  </p:cNvSpPr>
                  <p:nvPr/>
                </p:nvSpPr>
                <p:spPr bwMode="auto">
                  <a:xfrm>
                    <a:off x="1862" y="202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21" name="Freeform 88"/>
                  <p:cNvSpPr>
                    <a:spLocks/>
                  </p:cNvSpPr>
                  <p:nvPr/>
                </p:nvSpPr>
                <p:spPr bwMode="auto">
                  <a:xfrm>
                    <a:off x="1861" y="2021"/>
                    <a:ext cx="42" cy="1"/>
                  </a:xfrm>
                  <a:custGeom>
                    <a:avLst/>
                    <a:gdLst>
                      <a:gd name="T0" fmla="*/ 0 w 207"/>
                      <a:gd name="T1" fmla="*/ 0 h 6"/>
                      <a:gd name="T2" fmla="*/ 0 w 207"/>
                      <a:gd name="T3" fmla="*/ 0 h 6"/>
                      <a:gd name="T4" fmla="*/ 0 w 207"/>
                      <a:gd name="T5" fmla="*/ 0 h 6"/>
                      <a:gd name="T6" fmla="*/ 0 w 207"/>
                      <a:gd name="T7" fmla="*/ 0 h 6"/>
                      <a:gd name="T8" fmla="*/ 0 w 207"/>
                      <a:gd name="T9" fmla="*/ 0 h 6"/>
                      <a:gd name="T10" fmla="*/ 0 w 207"/>
                      <a:gd name="T11" fmla="*/ 0 h 6"/>
                      <a:gd name="T12" fmla="*/ 0 w 207"/>
                      <a:gd name="T13" fmla="*/ 0 h 6"/>
                      <a:gd name="T14" fmla="*/ 0 w 207"/>
                      <a:gd name="T15" fmla="*/ 0 h 6"/>
                      <a:gd name="T16" fmla="*/ 0 w 207"/>
                      <a:gd name="T17" fmla="*/ 0 h 6"/>
                      <a:gd name="T18" fmla="*/ 0 w 20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6"/>
                      <a:gd name="T32" fmla="*/ 207 w 20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6">
                        <a:moveTo>
                          <a:pt x="2" y="0"/>
                        </a:moveTo>
                        <a:lnTo>
                          <a:pt x="2" y="0"/>
                        </a:lnTo>
                        <a:lnTo>
                          <a:pt x="0" y="3"/>
                        </a:lnTo>
                        <a:lnTo>
                          <a:pt x="2" y="6"/>
                        </a:lnTo>
                        <a:lnTo>
                          <a:pt x="201" y="6"/>
                        </a:lnTo>
                        <a:lnTo>
                          <a:pt x="207" y="6"/>
                        </a:lnTo>
                        <a:lnTo>
                          <a:pt x="207" y="3"/>
                        </a:lnTo>
                        <a:lnTo>
                          <a:pt x="207" y="0"/>
                        </a:lnTo>
                        <a:lnTo>
                          <a:pt x="201"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422" name="Line 89"/>
                  <p:cNvSpPr>
                    <a:spLocks noChangeShapeType="1"/>
                  </p:cNvSpPr>
                  <p:nvPr/>
                </p:nvSpPr>
                <p:spPr bwMode="auto">
                  <a:xfrm>
                    <a:off x="1902" y="202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23" name="Freeform 90"/>
                  <p:cNvSpPr>
                    <a:spLocks/>
                  </p:cNvSpPr>
                  <p:nvPr/>
                </p:nvSpPr>
                <p:spPr bwMode="auto">
                  <a:xfrm>
                    <a:off x="1902" y="2006"/>
                    <a:ext cx="1" cy="16"/>
                  </a:xfrm>
                  <a:custGeom>
                    <a:avLst/>
                    <a:gdLst>
                      <a:gd name="T0" fmla="*/ 0 w 6"/>
                      <a:gd name="T1" fmla="*/ 0 h 81"/>
                      <a:gd name="T2" fmla="*/ 0 w 6"/>
                      <a:gd name="T3" fmla="*/ 0 h 81"/>
                      <a:gd name="T4" fmla="*/ 0 w 6"/>
                      <a:gd name="T5" fmla="*/ 0 h 81"/>
                      <a:gd name="T6" fmla="*/ 0 w 6"/>
                      <a:gd name="T7" fmla="*/ 0 h 81"/>
                      <a:gd name="T8" fmla="*/ 0 w 6"/>
                      <a:gd name="T9" fmla="*/ 0 h 81"/>
                      <a:gd name="T10" fmla="*/ 0 w 6"/>
                      <a:gd name="T11" fmla="*/ 0 h 81"/>
                      <a:gd name="T12" fmla="*/ 0 w 6"/>
                      <a:gd name="T13" fmla="*/ 0 h 81"/>
                      <a:gd name="T14" fmla="*/ 0 w 6"/>
                      <a:gd name="T15" fmla="*/ 0 h 81"/>
                      <a:gd name="T16" fmla="*/ 0 w 6"/>
                      <a:gd name="T17" fmla="*/ 0 h 81"/>
                      <a:gd name="T18" fmla="*/ 0 w 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1"/>
                      <a:gd name="T32" fmla="*/ 6 w 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1">
                        <a:moveTo>
                          <a:pt x="0" y="78"/>
                        </a:moveTo>
                        <a:lnTo>
                          <a:pt x="3" y="81"/>
                        </a:lnTo>
                        <a:lnTo>
                          <a:pt x="6" y="81"/>
                        </a:lnTo>
                        <a:lnTo>
                          <a:pt x="6" y="10"/>
                        </a:lnTo>
                        <a:lnTo>
                          <a:pt x="6" y="4"/>
                        </a:lnTo>
                        <a:lnTo>
                          <a:pt x="3" y="0"/>
                        </a:lnTo>
                        <a:lnTo>
                          <a:pt x="3" y="4"/>
                        </a:lnTo>
                        <a:lnTo>
                          <a:pt x="0" y="7"/>
                        </a:lnTo>
                        <a:lnTo>
                          <a:pt x="0" y="78"/>
                        </a:lnTo>
                        <a:close/>
                      </a:path>
                    </a:pathLst>
                  </a:custGeom>
                  <a:solidFill>
                    <a:srgbClr val="000000"/>
                  </a:solidFill>
                  <a:ln w="25400">
                    <a:solidFill>
                      <a:schemeClr val="tx2"/>
                    </a:solidFill>
                    <a:round/>
                    <a:headEnd/>
                    <a:tailEnd/>
                  </a:ln>
                </p:spPr>
                <p:txBody>
                  <a:bodyPr/>
                  <a:lstStyle/>
                  <a:p>
                    <a:endParaRPr lang="en-US" dirty="0"/>
                  </a:p>
                </p:txBody>
              </p:sp>
              <p:sp>
                <p:nvSpPr>
                  <p:cNvPr id="48424" name="Line 91"/>
                  <p:cNvSpPr>
                    <a:spLocks noChangeShapeType="1"/>
                  </p:cNvSpPr>
                  <p:nvPr/>
                </p:nvSpPr>
                <p:spPr bwMode="auto">
                  <a:xfrm>
                    <a:off x="1902" y="2006"/>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25" name="Freeform 92"/>
                  <p:cNvSpPr>
                    <a:spLocks/>
                  </p:cNvSpPr>
                  <p:nvPr/>
                </p:nvSpPr>
                <p:spPr bwMode="auto">
                  <a:xfrm>
                    <a:off x="1902" y="2006"/>
                    <a:ext cx="9" cy="2"/>
                  </a:xfrm>
                  <a:custGeom>
                    <a:avLst/>
                    <a:gdLst>
                      <a:gd name="T0" fmla="*/ 0 w 47"/>
                      <a:gd name="T1" fmla="*/ 0 h 7"/>
                      <a:gd name="T2" fmla="*/ 0 w 47"/>
                      <a:gd name="T3" fmla="*/ 0 h 7"/>
                      <a:gd name="T4" fmla="*/ 0 w 47"/>
                      <a:gd name="T5" fmla="*/ 0 h 7"/>
                      <a:gd name="T6" fmla="*/ 0 w 47"/>
                      <a:gd name="T7" fmla="*/ 0 h 7"/>
                      <a:gd name="T8" fmla="*/ 0 w 47"/>
                      <a:gd name="T9" fmla="*/ 0 h 7"/>
                      <a:gd name="T10" fmla="*/ 0 w 47"/>
                      <a:gd name="T11" fmla="*/ 0 h 7"/>
                      <a:gd name="T12" fmla="*/ 0 w 47"/>
                      <a:gd name="T13" fmla="*/ 0 h 7"/>
                      <a:gd name="T14" fmla="*/ 0 w 47"/>
                      <a:gd name="T15" fmla="*/ 0 h 7"/>
                      <a:gd name="T16" fmla="*/ 0 w 47"/>
                      <a:gd name="T17" fmla="*/ 0 h 7"/>
                      <a:gd name="T18" fmla="*/ 0 w 4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7"/>
                      <a:gd name="T32" fmla="*/ 47 w 4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7">
                        <a:moveTo>
                          <a:pt x="3" y="0"/>
                        </a:moveTo>
                        <a:lnTo>
                          <a:pt x="3" y="4"/>
                        </a:lnTo>
                        <a:lnTo>
                          <a:pt x="0" y="4"/>
                        </a:lnTo>
                        <a:lnTo>
                          <a:pt x="3" y="7"/>
                        </a:lnTo>
                        <a:lnTo>
                          <a:pt x="41" y="7"/>
                        </a:lnTo>
                        <a:lnTo>
                          <a:pt x="47" y="7"/>
                        </a:lnTo>
                        <a:lnTo>
                          <a:pt x="47" y="4"/>
                        </a:lnTo>
                        <a:lnTo>
                          <a:pt x="4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26" name="Line 93"/>
                  <p:cNvSpPr>
                    <a:spLocks noChangeShapeType="1"/>
                  </p:cNvSpPr>
                  <p:nvPr/>
                </p:nvSpPr>
                <p:spPr bwMode="auto">
                  <a:xfrm>
                    <a:off x="1910" y="200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27" name="Freeform 94"/>
                  <p:cNvSpPr>
                    <a:spLocks/>
                  </p:cNvSpPr>
                  <p:nvPr/>
                </p:nvSpPr>
                <p:spPr bwMode="auto">
                  <a:xfrm>
                    <a:off x="1910" y="1992"/>
                    <a:ext cx="1" cy="16"/>
                  </a:xfrm>
                  <a:custGeom>
                    <a:avLst/>
                    <a:gdLst>
                      <a:gd name="T0" fmla="*/ 0 w 6"/>
                      <a:gd name="T1" fmla="*/ 0 h 78"/>
                      <a:gd name="T2" fmla="*/ 0 w 6"/>
                      <a:gd name="T3" fmla="*/ 0 h 78"/>
                      <a:gd name="T4" fmla="*/ 0 w 6"/>
                      <a:gd name="T5" fmla="*/ 0 h 78"/>
                      <a:gd name="T6" fmla="*/ 0 w 6"/>
                      <a:gd name="T7" fmla="*/ 0 h 78"/>
                      <a:gd name="T8" fmla="*/ 0 w 6"/>
                      <a:gd name="T9" fmla="*/ 0 h 78"/>
                      <a:gd name="T10" fmla="*/ 0 w 6"/>
                      <a:gd name="T11" fmla="*/ 0 h 78"/>
                      <a:gd name="T12" fmla="*/ 0 w 6"/>
                      <a:gd name="T13" fmla="*/ 0 h 78"/>
                      <a:gd name="T14" fmla="*/ 0 w 6"/>
                      <a:gd name="T15" fmla="*/ 0 h 78"/>
                      <a:gd name="T16" fmla="*/ 0 w 6"/>
                      <a:gd name="T17" fmla="*/ 0 h 78"/>
                      <a:gd name="T18" fmla="*/ 0 w 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8"/>
                      <a:gd name="T32" fmla="*/ 6 w 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8">
                        <a:moveTo>
                          <a:pt x="0" y="75"/>
                        </a:moveTo>
                        <a:lnTo>
                          <a:pt x="2" y="78"/>
                        </a:lnTo>
                        <a:lnTo>
                          <a:pt x="6" y="78"/>
                        </a:lnTo>
                        <a:lnTo>
                          <a:pt x="6" y="7"/>
                        </a:lnTo>
                        <a:lnTo>
                          <a:pt x="6" y="0"/>
                        </a:lnTo>
                        <a:lnTo>
                          <a:pt x="2" y="0"/>
                        </a:lnTo>
                        <a:lnTo>
                          <a:pt x="0" y="4"/>
                        </a:lnTo>
                        <a:lnTo>
                          <a:pt x="0" y="75"/>
                        </a:lnTo>
                        <a:close/>
                      </a:path>
                    </a:pathLst>
                  </a:custGeom>
                  <a:solidFill>
                    <a:srgbClr val="000000"/>
                  </a:solidFill>
                  <a:ln w="25400">
                    <a:solidFill>
                      <a:schemeClr val="tx2"/>
                    </a:solidFill>
                    <a:round/>
                    <a:headEnd/>
                    <a:tailEnd/>
                  </a:ln>
                </p:spPr>
                <p:txBody>
                  <a:bodyPr/>
                  <a:lstStyle/>
                  <a:p>
                    <a:endParaRPr lang="en-US" dirty="0"/>
                  </a:p>
                </p:txBody>
              </p:sp>
              <p:sp>
                <p:nvSpPr>
                  <p:cNvPr id="48428" name="Line 95"/>
                  <p:cNvSpPr>
                    <a:spLocks noChangeShapeType="1"/>
                  </p:cNvSpPr>
                  <p:nvPr/>
                </p:nvSpPr>
                <p:spPr bwMode="auto">
                  <a:xfrm>
                    <a:off x="1910" y="199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29" name="Freeform 96"/>
                  <p:cNvSpPr>
                    <a:spLocks/>
                  </p:cNvSpPr>
                  <p:nvPr/>
                </p:nvSpPr>
                <p:spPr bwMode="auto">
                  <a:xfrm>
                    <a:off x="1910" y="1992"/>
                    <a:ext cx="122" cy="1"/>
                  </a:xfrm>
                  <a:custGeom>
                    <a:avLst/>
                    <a:gdLst>
                      <a:gd name="T0" fmla="*/ 0 w 610"/>
                      <a:gd name="T1" fmla="*/ 0 h 7"/>
                      <a:gd name="T2" fmla="*/ 0 w 610"/>
                      <a:gd name="T3" fmla="*/ 0 h 7"/>
                      <a:gd name="T4" fmla="*/ 0 w 610"/>
                      <a:gd name="T5" fmla="*/ 0 h 7"/>
                      <a:gd name="T6" fmla="*/ 0 w 610"/>
                      <a:gd name="T7" fmla="*/ 0 h 7"/>
                      <a:gd name="T8" fmla="*/ 0 w 610"/>
                      <a:gd name="T9" fmla="*/ 0 h 7"/>
                      <a:gd name="T10" fmla="*/ 0 w 610"/>
                      <a:gd name="T11" fmla="*/ 0 h 7"/>
                      <a:gd name="T12" fmla="*/ 0 w 610"/>
                      <a:gd name="T13" fmla="*/ 0 h 7"/>
                      <a:gd name="T14" fmla="*/ 0 w 610"/>
                      <a:gd name="T15" fmla="*/ 0 h 7"/>
                      <a:gd name="T16" fmla="*/ 0 w 610"/>
                      <a:gd name="T17" fmla="*/ 0 h 7"/>
                      <a:gd name="T18" fmla="*/ 0 w 61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0"/>
                      <a:gd name="T31" fmla="*/ 0 h 7"/>
                      <a:gd name="T32" fmla="*/ 610 w 61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0" h="7">
                        <a:moveTo>
                          <a:pt x="2" y="0"/>
                        </a:moveTo>
                        <a:lnTo>
                          <a:pt x="2" y="0"/>
                        </a:lnTo>
                        <a:lnTo>
                          <a:pt x="0" y="4"/>
                        </a:lnTo>
                        <a:lnTo>
                          <a:pt x="2" y="7"/>
                        </a:lnTo>
                        <a:lnTo>
                          <a:pt x="603" y="7"/>
                        </a:lnTo>
                        <a:lnTo>
                          <a:pt x="610" y="7"/>
                        </a:lnTo>
                        <a:lnTo>
                          <a:pt x="610" y="4"/>
                        </a:lnTo>
                        <a:lnTo>
                          <a:pt x="610" y="0"/>
                        </a:lnTo>
                        <a:lnTo>
                          <a:pt x="603"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430" name="Line 97"/>
                  <p:cNvSpPr>
                    <a:spLocks noChangeShapeType="1"/>
                  </p:cNvSpPr>
                  <p:nvPr/>
                </p:nvSpPr>
                <p:spPr bwMode="auto">
                  <a:xfrm>
                    <a:off x="2030" y="199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31" name="Freeform 98"/>
                  <p:cNvSpPr>
                    <a:spLocks/>
                  </p:cNvSpPr>
                  <p:nvPr/>
                </p:nvSpPr>
                <p:spPr bwMode="auto">
                  <a:xfrm>
                    <a:off x="2030" y="1977"/>
                    <a:ext cx="2" cy="16"/>
                  </a:xfrm>
                  <a:custGeom>
                    <a:avLst/>
                    <a:gdLst>
                      <a:gd name="T0" fmla="*/ 0 w 7"/>
                      <a:gd name="T1" fmla="*/ 0 h 80"/>
                      <a:gd name="T2" fmla="*/ 0 w 7"/>
                      <a:gd name="T3" fmla="*/ 0 h 80"/>
                      <a:gd name="T4" fmla="*/ 0 w 7"/>
                      <a:gd name="T5" fmla="*/ 0 h 80"/>
                      <a:gd name="T6" fmla="*/ 0 w 7"/>
                      <a:gd name="T7" fmla="*/ 0 h 80"/>
                      <a:gd name="T8" fmla="*/ 0 w 7"/>
                      <a:gd name="T9" fmla="*/ 0 h 80"/>
                      <a:gd name="T10" fmla="*/ 0 w 7"/>
                      <a:gd name="T11" fmla="*/ 0 h 80"/>
                      <a:gd name="T12" fmla="*/ 0 w 7"/>
                      <a:gd name="T13" fmla="*/ 0 h 80"/>
                      <a:gd name="T14" fmla="*/ 0 w 7"/>
                      <a:gd name="T15" fmla="*/ 0 h 80"/>
                      <a:gd name="T16" fmla="*/ 0 w 7"/>
                      <a:gd name="T17" fmla="*/ 0 h 80"/>
                      <a:gd name="T18" fmla="*/ 0 w 7"/>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0"/>
                      <a:gd name="T32" fmla="*/ 7 w 7"/>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0">
                        <a:moveTo>
                          <a:pt x="0" y="77"/>
                        </a:moveTo>
                        <a:lnTo>
                          <a:pt x="3" y="80"/>
                        </a:lnTo>
                        <a:lnTo>
                          <a:pt x="7" y="80"/>
                        </a:lnTo>
                        <a:lnTo>
                          <a:pt x="7" y="9"/>
                        </a:lnTo>
                        <a:lnTo>
                          <a:pt x="7" y="0"/>
                        </a:lnTo>
                        <a:lnTo>
                          <a:pt x="3" y="0"/>
                        </a:lnTo>
                        <a:lnTo>
                          <a:pt x="0" y="6"/>
                        </a:lnTo>
                        <a:lnTo>
                          <a:pt x="0" y="77"/>
                        </a:lnTo>
                        <a:close/>
                      </a:path>
                    </a:pathLst>
                  </a:custGeom>
                  <a:solidFill>
                    <a:srgbClr val="000000"/>
                  </a:solidFill>
                  <a:ln w="25400">
                    <a:solidFill>
                      <a:schemeClr val="tx2"/>
                    </a:solidFill>
                    <a:round/>
                    <a:headEnd/>
                    <a:tailEnd/>
                  </a:ln>
                </p:spPr>
                <p:txBody>
                  <a:bodyPr/>
                  <a:lstStyle/>
                  <a:p>
                    <a:endParaRPr lang="en-US" dirty="0"/>
                  </a:p>
                </p:txBody>
              </p:sp>
              <p:sp>
                <p:nvSpPr>
                  <p:cNvPr id="48432" name="Line 99"/>
                  <p:cNvSpPr>
                    <a:spLocks noChangeShapeType="1"/>
                  </p:cNvSpPr>
                  <p:nvPr/>
                </p:nvSpPr>
                <p:spPr bwMode="auto">
                  <a:xfrm>
                    <a:off x="2031" y="197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33" name="Freeform 100"/>
                  <p:cNvSpPr>
                    <a:spLocks/>
                  </p:cNvSpPr>
                  <p:nvPr/>
                </p:nvSpPr>
                <p:spPr bwMode="auto">
                  <a:xfrm>
                    <a:off x="2030" y="1977"/>
                    <a:ext cx="18" cy="2"/>
                  </a:xfrm>
                  <a:custGeom>
                    <a:avLst/>
                    <a:gdLst>
                      <a:gd name="T0" fmla="*/ 0 w 86"/>
                      <a:gd name="T1" fmla="*/ 0 h 6"/>
                      <a:gd name="T2" fmla="*/ 0 w 86"/>
                      <a:gd name="T3" fmla="*/ 0 h 6"/>
                      <a:gd name="T4" fmla="*/ 0 w 86"/>
                      <a:gd name="T5" fmla="*/ 0 h 6"/>
                      <a:gd name="T6" fmla="*/ 0 w 86"/>
                      <a:gd name="T7" fmla="*/ 0 h 6"/>
                      <a:gd name="T8" fmla="*/ 0 w 86"/>
                      <a:gd name="T9" fmla="*/ 0 h 6"/>
                      <a:gd name="T10" fmla="*/ 0 w 86"/>
                      <a:gd name="T11" fmla="*/ 0 h 6"/>
                      <a:gd name="T12" fmla="*/ 0 w 86"/>
                      <a:gd name="T13" fmla="*/ 0 h 6"/>
                      <a:gd name="T14" fmla="*/ 0 w 86"/>
                      <a:gd name="T15" fmla="*/ 0 h 6"/>
                      <a:gd name="T16" fmla="*/ 0 w 86"/>
                      <a:gd name="T17" fmla="*/ 0 h 6"/>
                      <a:gd name="T18" fmla="*/ 0 w 8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6"/>
                      <a:gd name="T32" fmla="*/ 86 w 8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6">
                        <a:moveTo>
                          <a:pt x="3" y="0"/>
                        </a:moveTo>
                        <a:lnTo>
                          <a:pt x="3" y="0"/>
                        </a:lnTo>
                        <a:lnTo>
                          <a:pt x="0" y="2"/>
                        </a:lnTo>
                        <a:lnTo>
                          <a:pt x="3" y="6"/>
                        </a:lnTo>
                        <a:lnTo>
                          <a:pt x="80" y="6"/>
                        </a:lnTo>
                        <a:lnTo>
                          <a:pt x="86" y="6"/>
                        </a:lnTo>
                        <a:lnTo>
                          <a:pt x="86" y="2"/>
                        </a:lnTo>
                        <a:lnTo>
                          <a:pt x="86" y="0"/>
                        </a:lnTo>
                        <a:lnTo>
                          <a:pt x="80"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34" name="Line 101"/>
                  <p:cNvSpPr>
                    <a:spLocks noChangeShapeType="1"/>
                  </p:cNvSpPr>
                  <p:nvPr/>
                </p:nvSpPr>
                <p:spPr bwMode="auto">
                  <a:xfrm>
                    <a:off x="2046" y="197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35" name="Freeform 102"/>
                  <p:cNvSpPr>
                    <a:spLocks/>
                  </p:cNvSpPr>
                  <p:nvPr/>
                </p:nvSpPr>
                <p:spPr bwMode="auto">
                  <a:xfrm>
                    <a:off x="2046" y="1962"/>
                    <a:ext cx="2" cy="17"/>
                  </a:xfrm>
                  <a:custGeom>
                    <a:avLst/>
                    <a:gdLst>
                      <a:gd name="T0" fmla="*/ 0 w 6"/>
                      <a:gd name="T1" fmla="*/ 0 h 81"/>
                      <a:gd name="T2" fmla="*/ 0 w 6"/>
                      <a:gd name="T3" fmla="*/ 0 h 81"/>
                      <a:gd name="T4" fmla="*/ 0 w 6"/>
                      <a:gd name="T5" fmla="*/ 0 h 81"/>
                      <a:gd name="T6" fmla="*/ 0 w 6"/>
                      <a:gd name="T7" fmla="*/ 0 h 81"/>
                      <a:gd name="T8" fmla="*/ 0 w 6"/>
                      <a:gd name="T9" fmla="*/ 0 h 81"/>
                      <a:gd name="T10" fmla="*/ 0 w 6"/>
                      <a:gd name="T11" fmla="*/ 0 h 81"/>
                      <a:gd name="T12" fmla="*/ 0 w 6"/>
                      <a:gd name="T13" fmla="*/ 0 h 81"/>
                      <a:gd name="T14" fmla="*/ 0 w 6"/>
                      <a:gd name="T15" fmla="*/ 0 h 81"/>
                      <a:gd name="T16" fmla="*/ 0 w 6"/>
                      <a:gd name="T17" fmla="*/ 0 h 81"/>
                      <a:gd name="T18" fmla="*/ 0 w 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1"/>
                      <a:gd name="T32" fmla="*/ 6 w 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1">
                        <a:moveTo>
                          <a:pt x="0" y="77"/>
                        </a:moveTo>
                        <a:lnTo>
                          <a:pt x="4" y="81"/>
                        </a:lnTo>
                        <a:lnTo>
                          <a:pt x="6" y="81"/>
                        </a:lnTo>
                        <a:lnTo>
                          <a:pt x="6" y="9"/>
                        </a:lnTo>
                        <a:lnTo>
                          <a:pt x="6" y="0"/>
                        </a:lnTo>
                        <a:lnTo>
                          <a:pt x="4" y="0"/>
                        </a:lnTo>
                        <a:lnTo>
                          <a:pt x="0" y="6"/>
                        </a:lnTo>
                        <a:lnTo>
                          <a:pt x="0" y="77"/>
                        </a:lnTo>
                        <a:close/>
                      </a:path>
                    </a:pathLst>
                  </a:custGeom>
                  <a:solidFill>
                    <a:srgbClr val="000000"/>
                  </a:solidFill>
                  <a:ln w="25400">
                    <a:solidFill>
                      <a:schemeClr val="tx2"/>
                    </a:solidFill>
                    <a:round/>
                    <a:headEnd/>
                    <a:tailEnd/>
                  </a:ln>
                </p:spPr>
                <p:txBody>
                  <a:bodyPr/>
                  <a:lstStyle/>
                  <a:p>
                    <a:endParaRPr lang="en-US" dirty="0"/>
                  </a:p>
                </p:txBody>
              </p:sp>
              <p:sp>
                <p:nvSpPr>
                  <p:cNvPr id="48436" name="Line 103"/>
                  <p:cNvSpPr>
                    <a:spLocks noChangeShapeType="1"/>
                  </p:cNvSpPr>
                  <p:nvPr/>
                </p:nvSpPr>
                <p:spPr bwMode="auto">
                  <a:xfrm>
                    <a:off x="2047" y="196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37" name="Freeform 104"/>
                  <p:cNvSpPr>
                    <a:spLocks/>
                  </p:cNvSpPr>
                  <p:nvPr/>
                </p:nvSpPr>
                <p:spPr bwMode="auto">
                  <a:xfrm>
                    <a:off x="2046" y="1962"/>
                    <a:ext cx="10" cy="2"/>
                  </a:xfrm>
                  <a:custGeom>
                    <a:avLst/>
                    <a:gdLst>
                      <a:gd name="T0" fmla="*/ 0 w 46"/>
                      <a:gd name="T1" fmla="*/ 0 h 6"/>
                      <a:gd name="T2" fmla="*/ 0 w 46"/>
                      <a:gd name="T3" fmla="*/ 0 h 6"/>
                      <a:gd name="T4" fmla="*/ 0 w 46"/>
                      <a:gd name="T5" fmla="*/ 0 h 6"/>
                      <a:gd name="T6" fmla="*/ 0 w 46"/>
                      <a:gd name="T7" fmla="*/ 0 h 6"/>
                      <a:gd name="T8" fmla="*/ 0 w 46"/>
                      <a:gd name="T9" fmla="*/ 0 h 6"/>
                      <a:gd name="T10" fmla="*/ 0 w 46"/>
                      <a:gd name="T11" fmla="*/ 0 h 6"/>
                      <a:gd name="T12" fmla="*/ 0 w 46"/>
                      <a:gd name="T13" fmla="*/ 0 h 6"/>
                      <a:gd name="T14" fmla="*/ 0 w 46"/>
                      <a:gd name="T15" fmla="*/ 0 h 6"/>
                      <a:gd name="T16" fmla="*/ 0 w 46"/>
                      <a:gd name="T17" fmla="*/ 0 h 6"/>
                      <a:gd name="T18" fmla="*/ 0 w 4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6"/>
                      <a:gd name="T32" fmla="*/ 46 w 4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6">
                        <a:moveTo>
                          <a:pt x="4" y="0"/>
                        </a:moveTo>
                        <a:lnTo>
                          <a:pt x="4" y="0"/>
                        </a:lnTo>
                        <a:lnTo>
                          <a:pt x="0" y="4"/>
                        </a:lnTo>
                        <a:lnTo>
                          <a:pt x="4" y="6"/>
                        </a:lnTo>
                        <a:lnTo>
                          <a:pt x="40" y="6"/>
                        </a:lnTo>
                        <a:lnTo>
                          <a:pt x="46" y="6"/>
                        </a:lnTo>
                        <a:lnTo>
                          <a:pt x="46" y="4"/>
                        </a:lnTo>
                        <a:lnTo>
                          <a:pt x="46" y="0"/>
                        </a:lnTo>
                        <a:lnTo>
                          <a:pt x="40"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38" name="Line 105"/>
                  <p:cNvSpPr>
                    <a:spLocks noChangeShapeType="1"/>
                  </p:cNvSpPr>
                  <p:nvPr/>
                </p:nvSpPr>
                <p:spPr bwMode="auto">
                  <a:xfrm>
                    <a:off x="2054" y="196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39" name="Freeform 106"/>
                  <p:cNvSpPr>
                    <a:spLocks/>
                  </p:cNvSpPr>
                  <p:nvPr/>
                </p:nvSpPr>
                <p:spPr bwMode="auto">
                  <a:xfrm>
                    <a:off x="2054" y="1947"/>
                    <a:ext cx="2" cy="17"/>
                  </a:xfrm>
                  <a:custGeom>
                    <a:avLst/>
                    <a:gdLst>
                      <a:gd name="T0" fmla="*/ 0 w 6"/>
                      <a:gd name="T1" fmla="*/ 0 h 81"/>
                      <a:gd name="T2" fmla="*/ 0 w 6"/>
                      <a:gd name="T3" fmla="*/ 0 h 81"/>
                      <a:gd name="T4" fmla="*/ 0 w 6"/>
                      <a:gd name="T5" fmla="*/ 0 h 81"/>
                      <a:gd name="T6" fmla="*/ 0 w 6"/>
                      <a:gd name="T7" fmla="*/ 0 h 81"/>
                      <a:gd name="T8" fmla="*/ 0 w 6"/>
                      <a:gd name="T9" fmla="*/ 0 h 81"/>
                      <a:gd name="T10" fmla="*/ 0 w 6"/>
                      <a:gd name="T11" fmla="*/ 0 h 81"/>
                      <a:gd name="T12" fmla="*/ 0 w 6"/>
                      <a:gd name="T13" fmla="*/ 0 h 81"/>
                      <a:gd name="T14" fmla="*/ 0 w 6"/>
                      <a:gd name="T15" fmla="*/ 0 h 81"/>
                      <a:gd name="T16" fmla="*/ 0 w 6"/>
                      <a:gd name="T17" fmla="*/ 0 h 81"/>
                      <a:gd name="T18" fmla="*/ 0 w 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1"/>
                      <a:gd name="T32" fmla="*/ 6 w 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1">
                        <a:moveTo>
                          <a:pt x="0" y="79"/>
                        </a:moveTo>
                        <a:lnTo>
                          <a:pt x="4" y="81"/>
                        </a:lnTo>
                        <a:lnTo>
                          <a:pt x="6" y="81"/>
                        </a:lnTo>
                        <a:lnTo>
                          <a:pt x="6" y="10"/>
                        </a:lnTo>
                        <a:lnTo>
                          <a:pt x="6" y="0"/>
                        </a:lnTo>
                        <a:lnTo>
                          <a:pt x="4" y="0"/>
                        </a:lnTo>
                        <a:lnTo>
                          <a:pt x="0" y="7"/>
                        </a:lnTo>
                        <a:lnTo>
                          <a:pt x="0" y="79"/>
                        </a:lnTo>
                        <a:close/>
                      </a:path>
                    </a:pathLst>
                  </a:custGeom>
                  <a:solidFill>
                    <a:srgbClr val="000000"/>
                  </a:solidFill>
                  <a:ln w="25400">
                    <a:solidFill>
                      <a:schemeClr val="tx2"/>
                    </a:solidFill>
                    <a:round/>
                    <a:headEnd/>
                    <a:tailEnd/>
                  </a:ln>
                </p:spPr>
                <p:txBody>
                  <a:bodyPr/>
                  <a:lstStyle/>
                  <a:p>
                    <a:endParaRPr lang="en-US" dirty="0"/>
                  </a:p>
                </p:txBody>
              </p:sp>
              <p:sp>
                <p:nvSpPr>
                  <p:cNvPr id="48440" name="Line 107"/>
                  <p:cNvSpPr>
                    <a:spLocks noChangeShapeType="1"/>
                  </p:cNvSpPr>
                  <p:nvPr/>
                </p:nvSpPr>
                <p:spPr bwMode="auto">
                  <a:xfrm>
                    <a:off x="2055" y="194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41" name="Freeform 108"/>
                  <p:cNvSpPr>
                    <a:spLocks/>
                  </p:cNvSpPr>
                  <p:nvPr/>
                </p:nvSpPr>
                <p:spPr bwMode="auto">
                  <a:xfrm>
                    <a:off x="2054" y="1947"/>
                    <a:ext cx="26" cy="2"/>
                  </a:xfrm>
                  <a:custGeom>
                    <a:avLst/>
                    <a:gdLst>
                      <a:gd name="T0" fmla="*/ 0 w 127"/>
                      <a:gd name="T1" fmla="*/ 0 h 7"/>
                      <a:gd name="T2" fmla="*/ 0 w 127"/>
                      <a:gd name="T3" fmla="*/ 0 h 7"/>
                      <a:gd name="T4" fmla="*/ 0 w 127"/>
                      <a:gd name="T5" fmla="*/ 0 h 7"/>
                      <a:gd name="T6" fmla="*/ 0 w 127"/>
                      <a:gd name="T7" fmla="*/ 0 h 7"/>
                      <a:gd name="T8" fmla="*/ 0 w 127"/>
                      <a:gd name="T9" fmla="*/ 0 h 7"/>
                      <a:gd name="T10" fmla="*/ 0 w 127"/>
                      <a:gd name="T11" fmla="*/ 0 h 7"/>
                      <a:gd name="T12" fmla="*/ 0 w 127"/>
                      <a:gd name="T13" fmla="*/ 0 h 7"/>
                      <a:gd name="T14" fmla="*/ 0 w 127"/>
                      <a:gd name="T15" fmla="*/ 0 h 7"/>
                      <a:gd name="T16" fmla="*/ 0 w 127"/>
                      <a:gd name="T17" fmla="*/ 0 h 7"/>
                      <a:gd name="T18" fmla="*/ 0 w 1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7"/>
                      <a:gd name="T32" fmla="*/ 127 w 1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7">
                        <a:moveTo>
                          <a:pt x="4" y="0"/>
                        </a:moveTo>
                        <a:lnTo>
                          <a:pt x="4" y="0"/>
                        </a:lnTo>
                        <a:lnTo>
                          <a:pt x="0" y="4"/>
                        </a:lnTo>
                        <a:lnTo>
                          <a:pt x="4" y="7"/>
                        </a:lnTo>
                        <a:lnTo>
                          <a:pt x="121" y="7"/>
                        </a:lnTo>
                        <a:lnTo>
                          <a:pt x="127" y="7"/>
                        </a:lnTo>
                        <a:lnTo>
                          <a:pt x="127" y="4"/>
                        </a:lnTo>
                        <a:lnTo>
                          <a:pt x="127" y="0"/>
                        </a:lnTo>
                        <a:lnTo>
                          <a:pt x="12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42" name="Line 109"/>
                  <p:cNvSpPr>
                    <a:spLocks noChangeShapeType="1"/>
                  </p:cNvSpPr>
                  <p:nvPr/>
                </p:nvSpPr>
                <p:spPr bwMode="auto">
                  <a:xfrm>
                    <a:off x="2079" y="194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43" name="Freeform 110"/>
                  <p:cNvSpPr>
                    <a:spLocks/>
                  </p:cNvSpPr>
                  <p:nvPr/>
                </p:nvSpPr>
                <p:spPr bwMode="auto">
                  <a:xfrm>
                    <a:off x="2079" y="1933"/>
                    <a:ext cx="1" cy="16"/>
                  </a:xfrm>
                  <a:custGeom>
                    <a:avLst/>
                    <a:gdLst>
                      <a:gd name="T0" fmla="*/ 0 w 6"/>
                      <a:gd name="T1" fmla="*/ 0 h 80"/>
                      <a:gd name="T2" fmla="*/ 0 w 6"/>
                      <a:gd name="T3" fmla="*/ 0 h 80"/>
                      <a:gd name="T4" fmla="*/ 0 w 6"/>
                      <a:gd name="T5" fmla="*/ 0 h 80"/>
                      <a:gd name="T6" fmla="*/ 0 w 6"/>
                      <a:gd name="T7" fmla="*/ 0 h 80"/>
                      <a:gd name="T8" fmla="*/ 0 w 6"/>
                      <a:gd name="T9" fmla="*/ 0 h 80"/>
                      <a:gd name="T10" fmla="*/ 0 w 6"/>
                      <a:gd name="T11" fmla="*/ 0 h 80"/>
                      <a:gd name="T12" fmla="*/ 0 w 6"/>
                      <a:gd name="T13" fmla="*/ 0 h 80"/>
                      <a:gd name="T14" fmla="*/ 0 w 6"/>
                      <a:gd name="T15" fmla="*/ 0 h 80"/>
                      <a:gd name="T16" fmla="*/ 0 w 6"/>
                      <a:gd name="T17" fmla="*/ 0 h 80"/>
                      <a:gd name="T18" fmla="*/ 0 w 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0"/>
                      <a:gd name="T32" fmla="*/ 6 w 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0">
                        <a:moveTo>
                          <a:pt x="0" y="77"/>
                        </a:moveTo>
                        <a:lnTo>
                          <a:pt x="0" y="80"/>
                        </a:lnTo>
                        <a:lnTo>
                          <a:pt x="4" y="80"/>
                        </a:lnTo>
                        <a:lnTo>
                          <a:pt x="6" y="80"/>
                        </a:lnTo>
                        <a:lnTo>
                          <a:pt x="6" y="6"/>
                        </a:lnTo>
                        <a:lnTo>
                          <a:pt x="6" y="0"/>
                        </a:lnTo>
                        <a:lnTo>
                          <a:pt x="4" y="0"/>
                        </a:lnTo>
                        <a:lnTo>
                          <a:pt x="0" y="0"/>
                        </a:lnTo>
                        <a:lnTo>
                          <a:pt x="0" y="2"/>
                        </a:lnTo>
                        <a:lnTo>
                          <a:pt x="0" y="77"/>
                        </a:lnTo>
                        <a:close/>
                      </a:path>
                    </a:pathLst>
                  </a:custGeom>
                  <a:solidFill>
                    <a:srgbClr val="000000"/>
                  </a:solidFill>
                  <a:ln w="25400">
                    <a:solidFill>
                      <a:schemeClr val="tx2"/>
                    </a:solidFill>
                    <a:round/>
                    <a:headEnd/>
                    <a:tailEnd/>
                  </a:ln>
                </p:spPr>
                <p:txBody>
                  <a:bodyPr/>
                  <a:lstStyle/>
                  <a:p>
                    <a:endParaRPr lang="en-US" dirty="0"/>
                  </a:p>
                </p:txBody>
              </p:sp>
              <p:sp>
                <p:nvSpPr>
                  <p:cNvPr id="48444" name="Line 111"/>
                  <p:cNvSpPr>
                    <a:spLocks noChangeShapeType="1"/>
                  </p:cNvSpPr>
                  <p:nvPr/>
                </p:nvSpPr>
                <p:spPr bwMode="auto">
                  <a:xfrm>
                    <a:off x="2079" y="193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45" name="Freeform 112"/>
                  <p:cNvSpPr>
                    <a:spLocks/>
                  </p:cNvSpPr>
                  <p:nvPr/>
                </p:nvSpPr>
                <p:spPr bwMode="auto">
                  <a:xfrm>
                    <a:off x="2079" y="1933"/>
                    <a:ext cx="17" cy="1"/>
                  </a:xfrm>
                  <a:custGeom>
                    <a:avLst/>
                    <a:gdLst>
                      <a:gd name="T0" fmla="*/ 0 w 87"/>
                      <a:gd name="T1" fmla="*/ 0 h 6"/>
                      <a:gd name="T2" fmla="*/ 0 w 87"/>
                      <a:gd name="T3" fmla="*/ 0 h 6"/>
                      <a:gd name="T4" fmla="*/ 0 w 87"/>
                      <a:gd name="T5" fmla="*/ 0 h 6"/>
                      <a:gd name="T6" fmla="*/ 0 w 87"/>
                      <a:gd name="T7" fmla="*/ 0 h 6"/>
                      <a:gd name="T8" fmla="*/ 0 w 87"/>
                      <a:gd name="T9" fmla="*/ 0 h 6"/>
                      <a:gd name="T10" fmla="*/ 0 w 87"/>
                      <a:gd name="T11" fmla="*/ 0 h 6"/>
                      <a:gd name="T12" fmla="*/ 0 w 87"/>
                      <a:gd name="T13" fmla="*/ 0 h 6"/>
                      <a:gd name="T14" fmla="*/ 0 w 87"/>
                      <a:gd name="T15" fmla="*/ 0 h 6"/>
                      <a:gd name="T16" fmla="*/ 0 w 87"/>
                      <a:gd name="T17" fmla="*/ 0 h 6"/>
                      <a:gd name="T18" fmla="*/ 0 w 8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6"/>
                      <a:gd name="T32" fmla="*/ 87 w 8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6">
                        <a:moveTo>
                          <a:pt x="4" y="0"/>
                        </a:moveTo>
                        <a:lnTo>
                          <a:pt x="0" y="0"/>
                        </a:lnTo>
                        <a:lnTo>
                          <a:pt x="0" y="2"/>
                        </a:lnTo>
                        <a:lnTo>
                          <a:pt x="0" y="6"/>
                        </a:lnTo>
                        <a:lnTo>
                          <a:pt x="77" y="6"/>
                        </a:lnTo>
                        <a:lnTo>
                          <a:pt x="87" y="6"/>
                        </a:lnTo>
                        <a:lnTo>
                          <a:pt x="87" y="2"/>
                        </a:lnTo>
                        <a:lnTo>
                          <a:pt x="87" y="0"/>
                        </a:lnTo>
                        <a:lnTo>
                          <a:pt x="8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46" name="Line 113"/>
                  <p:cNvSpPr>
                    <a:spLocks noChangeShapeType="1"/>
                  </p:cNvSpPr>
                  <p:nvPr/>
                </p:nvSpPr>
                <p:spPr bwMode="auto">
                  <a:xfrm>
                    <a:off x="2095" y="193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47" name="Freeform 114"/>
                  <p:cNvSpPr>
                    <a:spLocks/>
                  </p:cNvSpPr>
                  <p:nvPr/>
                </p:nvSpPr>
                <p:spPr bwMode="auto">
                  <a:xfrm>
                    <a:off x="2095" y="1918"/>
                    <a:ext cx="1" cy="16"/>
                  </a:xfrm>
                  <a:custGeom>
                    <a:avLst/>
                    <a:gdLst>
                      <a:gd name="T0" fmla="*/ 0 w 6"/>
                      <a:gd name="T1" fmla="*/ 0 h 81"/>
                      <a:gd name="T2" fmla="*/ 0 w 6"/>
                      <a:gd name="T3" fmla="*/ 0 h 81"/>
                      <a:gd name="T4" fmla="*/ 0 w 6"/>
                      <a:gd name="T5" fmla="*/ 0 h 81"/>
                      <a:gd name="T6" fmla="*/ 0 w 6"/>
                      <a:gd name="T7" fmla="*/ 0 h 81"/>
                      <a:gd name="T8" fmla="*/ 0 w 6"/>
                      <a:gd name="T9" fmla="*/ 0 h 81"/>
                      <a:gd name="T10" fmla="*/ 0 w 6"/>
                      <a:gd name="T11" fmla="*/ 0 h 81"/>
                      <a:gd name="T12" fmla="*/ 0 w 6"/>
                      <a:gd name="T13" fmla="*/ 0 h 81"/>
                      <a:gd name="T14" fmla="*/ 0 w 6"/>
                      <a:gd name="T15" fmla="*/ 0 h 81"/>
                      <a:gd name="T16" fmla="*/ 0 w 6"/>
                      <a:gd name="T17" fmla="*/ 0 h 81"/>
                      <a:gd name="T18" fmla="*/ 0 w 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1"/>
                      <a:gd name="T32" fmla="*/ 6 w 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1">
                        <a:moveTo>
                          <a:pt x="0" y="77"/>
                        </a:moveTo>
                        <a:lnTo>
                          <a:pt x="0" y="81"/>
                        </a:lnTo>
                        <a:lnTo>
                          <a:pt x="3" y="81"/>
                        </a:lnTo>
                        <a:lnTo>
                          <a:pt x="6" y="81"/>
                        </a:lnTo>
                        <a:lnTo>
                          <a:pt x="6" y="6"/>
                        </a:lnTo>
                        <a:lnTo>
                          <a:pt x="6" y="0"/>
                        </a:lnTo>
                        <a:lnTo>
                          <a:pt x="3" y="0"/>
                        </a:lnTo>
                        <a:lnTo>
                          <a:pt x="0" y="0"/>
                        </a:lnTo>
                        <a:lnTo>
                          <a:pt x="0" y="4"/>
                        </a:lnTo>
                        <a:lnTo>
                          <a:pt x="0" y="77"/>
                        </a:lnTo>
                        <a:close/>
                      </a:path>
                    </a:pathLst>
                  </a:custGeom>
                  <a:solidFill>
                    <a:srgbClr val="000000"/>
                  </a:solidFill>
                  <a:ln w="25400">
                    <a:solidFill>
                      <a:schemeClr val="tx2"/>
                    </a:solidFill>
                    <a:round/>
                    <a:headEnd/>
                    <a:tailEnd/>
                  </a:ln>
                </p:spPr>
                <p:txBody>
                  <a:bodyPr/>
                  <a:lstStyle/>
                  <a:p>
                    <a:endParaRPr lang="en-US" dirty="0"/>
                  </a:p>
                </p:txBody>
              </p:sp>
              <p:sp>
                <p:nvSpPr>
                  <p:cNvPr id="48448" name="Line 115"/>
                  <p:cNvSpPr>
                    <a:spLocks noChangeShapeType="1"/>
                  </p:cNvSpPr>
                  <p:nvPr/>
                </p:nvSpPr>
                <p:spPr bwMode="auto">
                  <a:xfrm>
                    <a:off x="2095" y="191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49" name="Freeform 116"/>
                  <p:cNvSpPr>
                    <a:spLocks/>
                  </p:cNvSpPr>
                  <p:nvPr/>
                </p:nvSpPr>
                <p:spPr bwMode="auto">
                  <a:xfrm>
                    <a:off x="2095" y="1918"/>
                    <a:ext cx="9" cy="1"/>
                  </a:xfrm>
                  <a:custGeom>
                    <a:avLst/>
                    <a:gdLst>
                      <a:gd name="T0" fmla="*/ 0 w 46"/>
                      <a:gd name="T1" fmla="*/ 0 h 6"/>
                      <a:gd name="T2" fmla="*/ 0 w 46"/>
                      <a:gd name="T3" fmla="*/ 0 h 6"/>
                      <a:gd name="T4" fmla="*/ 0 w 46"/>
                      <a:gd name="T5" fmla="*/ 0 h 6"/>
                      <a:gd name="T6" fmla="*/ 0 w 46"/>
                      <a:gd name="T7" fmla="*/ 0 h 6"/>
                      <a:gd name="T8" fmla="*/ 0 w 46"/>
                      <a:gd name="T9" fmla="*/ 0 h 6"/>
                      <a:gd name="T10" fmla="*/ 0 w 46"/>
                      <a:gd name="T11" fmla="*/ 0 h 6"/>
                      <a:gd name="T12" fmla="*/ 0 w 46"/>
                      <a:gd name="T13" fmla="*/ 0 h 6"/>
                      <a:gd name="T14" fmla="*/ 0 w 46"/>
                      <a:gd name="T15" fmla="*/ 0 h 6"/>
                      <a:gd name="T16" fmla="*/ 0 w 46"/>
                      <a:gd name="T17" fmla="*/ 0 h 6"/>
                      <a:gd name="T18" fmla="*/ 0 w 4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6"/>
                      <a:gd name="T32" fmla="*/ 46 w 4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6">
                        <a:moveTo>
                          <a:pt x="3" y="0"/>
                        </a:moveTo>
                        <a:lnTo>
                          <a:pt x="0" y="0"/>
                        </a:lnTo>
                        <a:lnTo>
                          <a:pt x="0" y="4"/>
                        </a:lnTo>
                        <a:lnTo>
                          <a:pt x="0" y="6"/>
                        </a:lnTo>
                        <a:lnTo>
                          <a:pt x="37" y="6"/>
                        </a:lnTo>
                        <a:lnTo>
                          <a:pt x="46" y="6"/>
                        </a:lnTo>
                        <a:lnTo>
                          <a:pt x="46" y="4"/>
                        </a:lnTo>
                        <a:lnTo>
                          <a:pt x="46" y="0"/>
                        </a:lnTo>
                        <a:lnTo>
                          <a:pt x="40"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50" name="Line 117"/>
                  <p:cNvSpPr>
                    <a:spLocks noChangeShapeType="1"/>
                  </p:cNvSpPr>
                  <p:nvPr/>
                </p:nvSpPr>
                <p:spPr bwMode="auto">
                  <a:xfrm>
                    <a:off x="2103" y="1919"/>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51" name="Freeform 118"/>
                  <p:cNvSpPr>
                    <a:spLocks/>
                  </p:cNvSpPr>
                  <p:nvPr/>
                </p:nvSpPr>
                <p:spPr bwMode="auto">
                  <a:xfrm>
                    <a:off x="2103" y="1903"/>
                    <a:ext cx="1" cy="16"/>
                  </a:xfrm>
                  <a:custGeom>
                    <a:avLst/>
                    <a:gdLst>
                      <a:gd name="T0" fmla="*/ 0 w 6"/>
                      <a:gd name="T1" fmla="*/ 0 h 79"/>
                      <a:gd name="T2" fmla="*/ 0 w 6"/>
                      <a:gd name="T3" fmla="*/ 0 h 79"/>
                      <a:gd name="T4" fmla="*/ 0 w 6"/>
                      <a:gd name="T5" fmla="*/ 0 h 79"/>
                      <a:gd name="T6" fmla="*/ 0 w 6"/>
                      <a:gd name="T7" fmla="*/ 0 h 79"/>
                      <a:gd name="T8" fmla="*/ 0 w 6"/>
                      <a:gd name="T9" fmla="*/ 0 h 79"/>
                      <a:gd name="T10" fmla="*/ 0 w 6"/>
                      <a:gd name="T11" fmla="*/ 0 h 79"/>
                      <a:gd name="T12" fmla="*/ 0 w 6"/>
                      <a:gd name="T13" fmla="*/ 0 h 79"/>
                      <a:gd name="T14" fmla="*/ 0 w 6"/>
                      <a:gd name="T15" fmla="*/ 0 h 79"/>
                      <a:gd name="T16" fmla="*/ 0 w 6"/>
                      <a:gd name="T17" fmla="*/ 0 h 79"/>
                      <a:gd name="T18" fmla="*/ 0 w 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9"/>
                      <a:gd name="T32" fmla="*/ 6 w 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9">
                        <a:moveTo>
                          <a:pt x="0" y="77"/>
                        </a:moveTo>
                        <a:lnTo>
                          <a:pt x="0" y="79"/>
                        </a:lnTo>
                        <a:lnTo>
                          <a:pt x="4" y="79"/>
                        </a:lnTo>
                        <a:lnTo>
                          <a:pt x="6" y="79"/>
                        </a:lnTo>
                        <a:lnTo>
                          <a:pt x="6" y="6"/>
                        </a:lnTo>
                        <a:lnTo>
                          <a:pt x="6" y="0"/>
                        </a:lnTo>
                        <a:lnTo>
                          <a:pt x="4" y="0"/>
                        </a:lnTo>
                        <a:lnTo>
                          <a:pt x="0" y="0"/>
                        </a:lnTo>
                        <a:lnTo>
                          <a:pt x="0" y="2"/>
                        </a:lnTo>
                        <a:lnTo>
                          <a:pt x="0" y="77"/>
                        </a:lnTo>
                        <a:close/>
                      </a:path>
                    </a:pathLst>
                  </a:custGeom>
                  <a:solidFill>
                    <a:srgbClr val="000000"/>
                  </a:solidFill>
                  <a:ln w="25400">
                    <a:solidFill>
                      <a:schemeClr val="tx2"/>
                    </a:solidFill>
                    <a:round/>
                    <a:headEnd/>
                    <a:tailEnd/>
                  </a:ln>
                </p:spPr>
                <p:txBody>
                  <a:bodyPr/>
                  <a:lstStyle/>
                  <a:p>
                    <a:endParaRPr lang="en-US" dirty="0"/>
                  </a:p>
                </p:txBody>
              </p:sp>
              <p:sp>
                <p:nvSpPr>
                  <p:cNvPr id="48452" name="Line 119"/>
                  <p:cNvSpPr>
                    <a:spLocks noChangeShapeType="1"/>
                  </p:cNvSpPr>
                  <p:nvPr/>
                </p:nvSpPr>
                <p:spPr bwMode="auto">
                  <a:xfrm>
                    <a:off x="2104" y="190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53" name="Freeform 120"/>
                  <p:cNvSpPr>
                    <a:spLocks/>
                  </p:cNvSpPr>
                  <p:nvPr/>
                </p:nvSpPr>
                <p:spPr bwMode="auto">
                  <a:xfrm>
                    <a:off x="2103" y="1903"/>
                    <a:ext cx="33" cy="1"/>
                  </a:xfrm>
                  <a:custGeom>
                    <a:avLst/>
                    <a:gdLst>
                      <a:gd name="T0" fmla="*/ 0 w 167"/>
                      <a:gd name="T1" fmla="*/ 0 h 2"/>
                      <a:gd name="T2" fmla="*/ 0 w 167"/>
                      <a:gd name="T3" fmla="*/ 0 h 2"/>
                      <a:gd name="T4" fmla="*/ 0 w 167"/>
                      <a:gd name="T5" fmla="*/ 1 h 2"/>
                      <a:gd name="T6" fmla="*/ 0 w 167"/>
                      <a:gd name="T7" fmla="*/ 1 h 2"/>
                      <a:gd name="T8" fmla="*/ 0 w 167"/>
                      <a:gd name="T9" fmla="*/ 1 h 2"/>
                      <a:gd name="T10" fmla="*/ 0 w 167"/>
                      <a:gd name="T11" fmla="*/ 1 h 2"/>
                      <a:gd name="T12" fmla="*/ 0 w 167"/>
                      <a:gd name="T13" fmla="*/ 1 h 2"/>
                      <a:gd name="T14" fmla="*/ 0 w 167"/>
                      <a:gd name="T15" fmla="*/ 0 h 2"/>
                      <a:gd name="T16" fmla="*/ 0 w 167"/>
                      <a:gd name="T17" fmla="*/ 0 h 2"/>
                      <a:gd name="T18" fmla="*/ 0 w 16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2"/>
                      <a:gd name="T32" fmla="*/ 167 w 16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2">
                        <a:moveTo>
                          <a:pt x="4" y="0"/>
                        </a:moveTo>
                        <a:lnTo>
                          <a:pt x="0" y="0"/>
                        </a:lnTo>
                        <a:lnTo>
                          <a:pt x="0" y="2"/>
                        </a:lnTo>
                        <a:lnTo>
                          <a:pt x="158" y="2"/>
                        </a:lnTo>
                        <a:lnTo>
                          <a:pt x="167" y="2"/>
                        </a:lnTo>
                        <a:lnTo>
                          <a:pt x="167" y="0"/>
                        </a:lnTo>
                        <a:lnTo>
                          <a:pt x="16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54" name="Line 121"/>
                  <p:cNvSpPr>
                    <a:spLocks noChangeShapeType="1"/>
                  </p:cNvSpPr>
                  <p:nvPr/>
                </p:nvSpPr>
                <p:spPr bwMode="auto">
                  <a:xfrm>
                    <a:off x="2135" y="190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55" name="Freeform 122"/>
                  <p:cNvSpPr>
                    <a:spLocks/>
                  </p:cNvSpPr>
                  <p:nvPr/>
                </p:nvSpPr>
                <p:spPr bwMode="auto">
                  <a:xfrm>
                    <a:off x="2135" y="1888"/>
                    <a:ext cx="1" cy="16"/>
                  </a:xfrm>
                  <a:custGeom>
                    <a:avLst/>
                    <a:gdLst>
                      <a:gd name="T0" fmla="*/ 0 w 6"/>
                      <a:gd name="T1" fmla="*/ 0 h 84"/>
                      <a:gd name="T2" fmla="*/ 0 w 6"/>
                      <a:gd name="T3" fmla="*/ 0 h 84"/>
                      <a:gd name="T4" fmla="*/ 0 w 6"/>
                      <a:gd name="T5" fmla="*/ 0 h 84"/>
                      <a:gd name="T6" fmla="*/ 0 w 6"/>
                      <a:gd name="T7" fmla="*/ 0 h 84"/>
                      <a:gd name="T8" fmla="*/ 0 w 6"/>
                      <a:gd name="T9" fmla="*/ 0 h 84"/>
                      <a:gd name="T10" fmla="*/ 0 w 6"/>
                      <a:gd name="T11" fmla="*/ 0 h 84"/>
                      <a:gd name="T12" fmla="*/ 0 w 6"/>
                      <a:gd name="T13" fmla="*/ 0 h 84"/>
                      <a:gd name="T14" fmla="*/ 0 w 6"/>
                      <a:gd name="T15" fmla="*/ 0 h 84"/>
                      <a:gd name="T16" fmla="*/ 0 w 6"/>
                      <a:gd name="T17" fmla="*/ 0 h 84"/>
                      <a:gd name="T18" fmla="*/ 0 w 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4"/>
                      <a:gd name="T32" fmla="*/ 6 w 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4">
                        <a:moveTo>
                          <a:pt x="0" y="80"/>
                        </a:moveTo>
                        <a:lnTo>
                          <a:pt x="0" y="80"/>
                        </a:lnTo>
                        <a:lnTo>
                          <a:pt x="4" y="84"/>
                        </a:lnTo>
                        <a:lnTo>
                          <a:pt x="6" y="80"/>
                        </a:lnTo>
                        <a:lnTo>
                          <a:pt x="6" y="7"/>
                        </a:lnTo>
                        <a:lnTo>
                          <a:pt x="6" y="3"/>
                        </a:lnTo>
                        <a:lnTo>
                          <a:pt x="4" y="0"/>
                        </a:lnTo>
                        <a:lnTo>
                          <a:pt x="0" y="3"/>
                        </a:lnTo>
                        <a:lnTo>
                          <a:pt x="0" y="7"/>
                        </a:lnTo>
                        <a:lnTo>
                          <a:pt x="0" y="80"/>
                        </a:lnTo>
                        <a:close/>
                      </a:path>
                    </a:pathLst>
                  </a:custGeom>
                  <a:solidFill>
                    <a:srgbClr val="000000"/>
                  </a:solidFill>
                  <a:ln w="25400">
                    <a:solidFill>
                      <a:schemeClr val="tx2"/>
                    </a:solidFill>
                    <a:round/>
                    <a:headEnd/>
                    <a:tailEnd/>
                  </a:ln>
                </p:spPr>
                <p:txBody>
                  <a:bodyPr/>
                  <a:lstStyle/>
                  <a:p>
                    <a:endParaRPr lang="en-US" dirty="0"/>
                  </a:p>
                </p:txBody>
              </p:sp>
              <p:sp>
                <p:nvSpPr>
                  <p:cNvPr id="48456" name="Line 123"/>
                  <p:cNvSpPr>
                    <a:spLocks noChangeShapeType="1"/>
                  </p:cNvSpPr>
                  <p:nvPr/>
                </p:nvSpPr>
                <p:spPr bwMode="auto">
                  <a:xfrm>
                    <a:off x="2136" y="188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57" name="Freeform 124"/>
                  <p:cNvSpPr>
                    <a:spLocks/>
                  </p:cNvSpPr>
                  <p:nvPr/>
                </p:nvSpPr>
                <p:spPr bwMode="auto">
                  <a:xfrm>
                    <a:off x="2135" y="1888"/>
                    <a:ext cx="178" cy="1"/>
                  </a:xfrm>
                  <a:custGeom>
                    <a:avLst/>
                    <a:gdLst>
                      <a:gd name="T0" fmla="*/ 0 w 891"/>
                      <a:gd name="T1" fmla="*/ 0 h 7"/>
                      <a:gd name="T2" fmla="*/ 0 w 891"/>
                      <a:gd name="T3" fmla="*/ 0 h 7"/>
                      <a:gd name="T4" fmla="*/ 0 w 891"/>
                      <a:gd name="T5" fmla="*/ 0 h 7"/>
                      <a:gd name="T6" fmla="*/ 0 w 891"/>
                      <a:gd name="T7" fmla="*/ 0 h 7"/>
                      <a:gd name="T8" fmla="*/ 0 w 891"/>
                      <a:gd name="T9" fmla="*/ 0 h 7"/>
                      <a:gd name="T10" fmla="*/ 0 w 891"/>
                      <a:gd name="T11" fmla="*/ 0 h 7"/>
                      <a:gd name="T12" fmla="*/ 0 w 891"/>
                      <a:gd name="T13" fmla="*/ 0 h 7"/>
                      <a:gd name="T14" fmla="*/ 0 w 891"/>
                      <a:gd name="T15" fmla="*/ 0 h 7"/>
                      <a:gd name="T16" fmla="*/ 0 w 891"/>
                      <a:gd name="T17" fmla="*/ 0 h 7"/>
                      <a:gd name="T18" fmla="*/ 0 w 891"/>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1"/>
                      <a:gd name="T31" fmla="*/ 0 h 7"/>
                      <a:gd name="T32" fmla="*/ 891 w 89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1" h="7">
                        <a:moveTo>
                          <a:pt x="4" y="0"/>
                        </a:moveTo>
                        <a:lnTo>
                          <a:pt x="0" y="3"/>
                        </a:lnTo>
                        <a:lnTo>
                          <a:pt x="0" y="7"/>
                        </a:lnTo>
                        <a:lnTo>
                          <a:pt x="883" y="7"/>
                        </a:lnTo>
                        <a:lnTo>
                          <a:pt x="891" y="7"/>
                        </a:lnTo>
                        <a:lnTo>
                          <a:pt x="891" y="3"/>
                        </a:lnTo>
                        <a:lnTo>
                          <a:pt x="885"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58" name="Line 125"/>
                  <p:cNvSpPr>
                    <a:spLocks noChangeShapeType="1"/>
                  </p:cNvSpPr>
                  <p:nvPr/>
                </p:nvSpPr>
                <p:spPr bwMode="auto">
                  <a:xfrm>
                    <a:off x="2312" y="188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59" name="Freeform 126"/>
                  <p:cNvSpPr>
                    <a:spLocks/>
                  </p:cNvSpPr>
                  <p:nvPr/>
                </p:nvSpPr>
                <p:spPr bwMode="auto">
                  <a:xfrm>
                    <a:off x="2312" y="1873"/>
                    <a:ext cx="1" cy="16"/>
                  </a:xfrm>
                  <a:custGeom>
                    <a:avLst/>
                    <a:gdLst>
                      <a:gd name="T0" fmla="*/ 0 w 6"/>
                      <a:gd name="T1" fmla="*/ 0 h 81"/>
                      <a:gd name="T2" fmla="*/ 0 w 6"/>
                      <a:gd name="T3" fmla="*/ 0 h 81"/>
                      <a:gd name="T4" fmla="*/ 0 w 6"/>
                      <a:gd name="T5" fmla="*/ 0 h 81"/>
                      <a:gd name="T6" fmla="*/ 0 w 6"/>
                      <a:gd name="T7" fmla="*/ 0 h 81"/>
                      <a:gd name="T8" fmla="*/ 0 w 6"/>
                      <a:gd name="T9" fmla="*/ 0 h 81"/>
                      <a:gd name="T10" fmla="*/ 0 w 6"/>
                      <a:gd name="T11" fmla="*/ 0 h 81"/>
                      <a:gd name="T12" fmla="*/ 0 w 6"/>
                      <a:gd name="T13" fmla="*/ 0 h 81"/>
                      <a:gd name="T14" fmla="*/ 0 w 6"/>
                      <a:gd name="T15" fmla="*/ 0 h 81"/>
                      <a:gd name="T16" fmla="*/ 0 w 6"/>
                      <a:gd name="T17" fmla="*/ 0 h 81"/>
                      <a:gd name="T18" fmla="*/ 0 w 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1"/>
                      <a:gd name="T32" fmla="*/ 6 w 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1">
                        <a:moveTo>
                          <a:pt x="0" y="77"/>
                        </a:moveTo>
                        <a:lnTo>
                          <a:pt x="0" y="81"/>
                        </a:lnTo>
                        <a:lnTo>
                          <a:pt x="4" y="81"/>
                        </a:lnTo>
                        <a:lnTo>
                          <a:pt x="6" y="81"/>
                        </a:lnTo>
                        <a:lnTo>
                          <a:pt x="6" y="6"/>
                        </a:lnTo>
                        <a:lnTo>
                          <a:pt x="6" y="0"/>
                        </a:lnTo>
                        <a:lnTo>
                          <a:pt x="4" y="0"/>
                        </a:lnTo>
                        <a:lnTo>
                          <a:pt x="0" y="0"/>
                        </a:lnTo>
                        <a:lnTo>
                          <a:pt x="0" y="3"/>
                        </a:lnTo>
                        <a:lnTo>
                          <a:pt x="0" y="77"/>
                        </a:lnTo>
                        <a:close/>
                      </a:path>
                    </a:pathLst>
                  </a:custGeom>
                  <a:solidFill>
                    <a:srgbClr val="000000"/>
                  </a:solidFill>
                  <a:ln w="25400">
                    <a:solidFill>
                      <a:schemeClr val="tx2"/>
                    </a:solidFill>
                    <a:round/>
                    <a:headEnd/>
                    <a:tailEnd/>
                  </a:ln>
                </p:spPr>
                <p:txBody>
                  <a:bodyPr/>
                  <a:lstStyle/>
                  <a:p>
                    <a:endParaRPr lang="en-US" dirty="0"/>
                  </a:p>
                </p:txBody>
              </p:sp>
              <p:sp>
                <p:nvSpPr>
                  <p:cNvPr id="48460" name="Line 127"/>
                  <p:cNvSpPr>
                    <a:spLocks noChangeShapeType="1"/>
                  </p:cNvSpPr>
                  <p:nvPr/>
                </p:nvSpPr>
                <p:spPr bwMode="auto">
                  <a:xfrm>
                    <a:off x="2313" y="187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61" name="Freeform 128"/>
                  <p:cNvSpPr>
                    <a:spLocks/>
                  </p:cNvSpPr>
                  <p:nvPr/>
                </p:nvSpPr>
                <p:spPr bwMode="auto">
                  <a:xfrm>
                    <a:off x="2312" y="1873"/>
                    <a:ext cx="74" cy="1"/>
                  </a:xfrm>
                  <a:custGeom>
                    <a:avLst/>
                    <a:gdLst>
                      <a:gd name="T0" fmla="*/ 0 w 368"/>
                      <a:gd name="T1" fmla="*/ 0 h 6"/>
                      <a:gd name="T2" fmla="*/ 0 w 368"/>
                      <a:gd name="T3" fmla="*/ 0 h 6"/>
                      <a:gd name="T4" fmla="*/ 0 w 368"/>
                      <a:gd name="T5" fmla="*/ 0 h 6"/>
                      <a:gd name="T6" fmla="*/ 0 w 368"/>
                      <a:gd name="T7" fmla="*/ 0 h 6"/>
                      <a:gd name="T8" fmla="*/ 0 w 368"/>
                      <a:gd name="T9" fmla="*/ 0 h 6"/>
                      <a:gd name="T10" fmla="*/ 0 w 368"/>
                      <a:gd name="T11" fmla="*/ 0 h 6"/>
                      <a:gd name="T12" fmla="*/ 0 w 368"/>
                      <a:gd name="T13" fmla="*/ 0 h 6"/>
                      <a:gd name="T14" fmla="*/ 0 w 368"/>
                      <a:gd name="T15" fmla="*/ 0 h 6"/>
                      <a:gd name="T16" fmla="*/ 0 w 368"/>
                      <a:gd name="T17" fmla="*/ 0 h 6"/>
                      <a:gd name="T18" fmla="*/ 0 w 36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6"/>
                      <a:gd name="T32" fmla="*/ 368 w 36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6">
                        <a:moveTo>
                          <a:pt x="4" y="0"/>
                        </a:moveTo>
                        <a:lnTo>
                          <a:pt x="0" y="0"/>
                        </a:lnTo>
                        <a:lnTo>
                          <a:pt x="0" y="3"/>
                        </a:lnTo>
                        <a:lnTo>
                          <a:pt x="0" y="6"/>
                        </a:lnTo>
                        <a:lnTo>
                          <a:pt x="359" y="6"/>
                        </a:lnTo>
                        <a:lnTo>
                          <a:pt x="368" y="6"/>
                        </a:lnTo>
                        <a:lnTo>
                          <a:pt x="368" y="3"/>
                        </a:lnTo>
                        <a:lnTo>
                          <a:pt x="368" y="0"/>
                        </a:lnTo>
                        <a:lnTo>
                          <a:pt x="362"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62" name="Line 129"/>
                  <p:cNvSpPr>
                    <a:spLocks noChangeShapeType="1"/>
                  </p:cNvSpPr>
                  <p:nvPr/>
                </p:nvSpPr>
                <p:spPr bwMode="auto">
                  <a:xfrm>
                    <a:off x="2384" y="187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63" name="Freeform 130"/>
                  <p:cNvSpPr>
                    <a:spLocks/>
                  </p:cNvSpPr>
                  <p:nvPr/>
                </p:nvSpPr>
                <p:spPr bwMode="auto">
                  <a:xfrm>
                    <a:off x="2384" y="1857"/>
                    <a:ext cx="2" cy="17"/>
                  </a:xfrm>
                  <a:custGeom>
                    <a:avLst/>
                    <a:gdLst>
                      <a:gd name="T0" fmla="*/ 0 w 6"/>
                      <a:gd name="T1" fmla="*/ 0 h 84"/>
                      <a:gd name="T2" fmla="*/ 0 w 6"/>
                      <a:gd name="T3" fmla="*/ 0 h 84"/>
                      <a:gd name="T4" fmla="*/ 0 w 6"/>
                      <a:gd name="T5" fmla="*/ 0 h 84"/>
                      <a:gd name="T6" fmla="*/ 0 w 6"/>
                      <a:gd name="T7" fmla="*/ 0 h 84"/>
                      <a:gd name="T8" fmla="*/ 0 w 6"/>
                      <a:gd name="T9" fmla="*/ 0 h 84"/>
                      <a:gd name="T10" fmla="*/ 0 w 6"/>
                      <a:gd name="T11" fmla="*/ 0 h 84"/>
                      <a:gd name="T12" fmla="*/ 0 w 6"/>
                      <a:gd name="T13" fmla="*/ 0 h 84"/>
                      <a:gd name="T14" fmla="*/ 0 w 6"/>
                      <a:gd name="T15" fmla="*/ 0 h 84"/>
                      <a:gd name="T16" fmla="*/ 0 w 6"/>
                      <a:gd name="T17" fmla="*/ 0 h 84"/>
                      <a:gd name="T18" fmla="*/ 0 w 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4"/>
                      <a:gd name="T32" fmla="*/ 6 w 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4">
                        <a:moveTo>
                          <a:pt x="0" y="81"/>
                        </a:moveTo>
                        <a:lnTo>
                          <a:pt x="0" y="84"/>
                        </a:lnTo>
                        <a:lnTo>
                          <a:pt x="4" y="84"/>
                        </a:lnTo>
                        <a:lnTo>
                          <a:pt x="6" y="84"/>
                        </a:lnTo>
                        <a:lnTo>
                          <a:pt x="6" y="9"/>
                        </a:lnTo>
                        <a:lnTo>
                          <a:pt x="6" y="0"/>
                        </a:lnTo>
                        <a:lnTo>
                          <a:pt x="4" y="0"/>
                        </a:lnTo>
                        <a:lnTo>
                          <a:pt x="0" y="0"/>
                        </a:lnTo>
                        <a:lnTo>
                          <a:pt x="0" y="7"/>
                        </a:lnTo>
                        <a:lnTo>
                          <a:pt x="0" y="81"/>
                        </a:lnTo>
                        <a:close/>
                      </a:path>
                    </a:pathLst>
                  </a:custGeom>
                  <a:solidFill>
                    <a:srgbClr val="000000"/>
                  </a:solidFill>
                  <a:ln w="25400">
                    <a:solidFill>
                      <a:schemeClr val="tx2"/>
                    </a:solidFill>
                    <a:round/>
                    <a:headEnd/>
                    <a:tailEnd/>
                  </a:ln>
                </p:spPr>
                <p:txBody>
                  <a:bodyPr/>
                  <a:lstStyle/>
                  <a:p>
                    <a:endParaRPr lang="en-US" dirty="0"/>
                  </a:p>
                </p:txBody>
              </p:sp>
              <p:sp>
                <p:nvSpPr>
                  <p:cNvPr id="48464" name="Line 131"/>
                  <p:cNvSpPr>
                    <a:spLocks noChangeShapeType="1"/>
                  </p:cNvSpPr>
                  <p:nvPr/>
                </p:nvSpPr>
                <p:spPr bwMode="auto">
                  <a:xfrm>
                    <a:off x="2385" y="185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65" name="Freeform 132"/>
                  <p:cNvSpPr>
                    <a:spLocks/>
                  </p:cNvSpPr>
                  <p:nvPr/>
                </p:nvSpPr>
                <p:spPr bwMode="auto">
                  <a:xfrm>
                    <a:off x="2384" y="1857"/>
                    <a:ext cx="106" cy="2"/>
                  </a:xfrm>
                  <a:custGeom>
                    <a:avLst/>
                    <a:gdLst>
                      <a:gd name="T0" fmla="*/ 0 w 530"/>
                      <a:gd name="T1" fmla="*/ 0 h 7"/>
                      <a:gd name="T2" fmla="*/ 0 w 530"/>
                      <a:gd name="T3" fmla="*/ 0 h 7"/>
                      <a:gd name="T4" fmla="*/ 0 w 530"/>
                      <a:gd name="T5" fmla="*/ 0 h 7"/>
                      <a:gd name="T6" fmla="*/ 0 w 530"/>
                      <a:gd name="T7" fmla="*/ 0 h 7"/>
                      <a:gd name="T8" fmla="*/ 0 w 530"/>
                      <a:gd name="T9" fmla="*/ 0 h 7"/>
                      <a:gd name="T10" fmla="*/ 0 w 530"/>
                      <a:gd name="T11" fmla="*/ 0 h 7"/>
                      <a:gd name="T12" fmla="*/ 0 w 530"/>
                      <a:gd name="T13" fmla="*/ 0 h 7"/>
                      <a:gd name="T14" fmla="*/ 0 w 530"/>
                      <a:gd name="T15" fmla="*/ 0 h 7"/>
                      <a:gd name="T16" fmla="*/ 0 w 530"/>
                      <a:gd name="T17" fmla="*/ 0 h 7"/>
                      <a:gd name="T18" fmla="*/ 0 w 53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7"/>
                      <a:gd name="T32" fmla="*/ 530 w 53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7">
                        <a:moveTo>
                          <a:pt x="4" y="0"/>
                        </a:moveTo>
                        <a:lnTo>
                          <a:pt x="0" y="0"/>
                        </a:lnTo>
                        <a:lnTo>
                          <a:pt x="0" y="4"/>
                        </a:lnTo>
                        <a:lnTo>
                          <a:pt x="0" y="7"/>
                        </a:lnTo>
                        <a:lnTo>
                          <a:pt x="520" y="7"/>
                        </a:lnTo>
                        <a:lnTo>
                          <a:pt x="526" y="7"/>
                        </a:lnTo>
                        <a:lnTo>
                          <a:pt x="530" y="4"/>
                        </a:lnTo>
                        <a:lnTo>
                          <a:pt x="526" y="0"/>
                        </a:lnTo>
                        <a:lnTo>
                          <a:pt x="524"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66" name="Line 133"/>
                  <p:cNvSpPr>
                    <a:spLocks noChangeShapeType="1"/>
                  </p:cNvSpPr>
                  <p:nvPr/>
                </p:nvSpPr>
                <p:spPr bwMode="auto">
                  <a:xfrm>
                    <a:off x="2489" y="185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67" name="Freeform 134"/>
                  <p:cNvSpPr>
                    <a:spLocks/>
                  </p:cNvSpPr>
                  <p:nvPr/>
                </p:nvSpPr>
                <p:spPr bwMode="auto">
                  <a:xfrm>
                    <a:off x="2489" y="1841"/>
                    <a:ext cx="1" cy="18"/>
                  </a:xfrm>
                  <a:custGeom>
                    <a:avLst/>
                    <a:gdLst>
                      <a:gd name="T0" fmla="*/ 0 w 2"/>
                      <a:gd name="T1" fmla="*/ 0 h 88"/>
                      <a:gd name="T2" fmla="*/ 0 w 2"/>
                      <a:gd name="T3" fmla="*/ 0 h 88"/>
                      <a:gd name="T4" fmla="*/ 1 w 2"/>
                      <a:gd name="T5" fmla="*/ 0 h 88"/>
                      <a:gd name="T6" fmla="*/ 1 w 2"/>
                      <a:gd name="T7" fmla="*/ 0 h 88"/>
                      <a:gd name="T8" fmla="*/ 1 w 2"/>
                      <a:gd name="T9" fmla="*/ 0 h 88"/>
                      <a:gd name="T10" fmla="*/ 1 w 2"/>
                      <a:gd name="T11" fmla="*/ 0 h 88"/>
                      <a:gd name="T12" fmla="*/ 1 w 2"/>
                      <a:gd name="T13" fmla="*/ 0 h 88"/>
                      <a:gd name="T14" fmla="*/ 0 w 2"/>
                      <a:gd name="T15" fmla="*/ 0 h 88"/>
                      <a:gd name="T16" fmla="*/ 0 w 2"/>
                      <a:gd name="T17" fmla="*/ 0 h 88"/>
                      <a:gd name="T18" fmla="*/ 0 w 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8"/>
                      <a:gd name="T32" fmla="*/ 2 w 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8">
                        <a:moveTo>
                          <a:pt x="0" y="85"/>
                        </a:moveTo>
                        <a:lnTo>
                          <a:pt x="0" y="88"/>
                        </a:lnTo>
                        <a:lnTo>
                          <a:pt x="2" y="88"/>
                        </a:lnTo>
                        <a:lnTo>
                          <a:pt x="2" y="10"/>
                        </a:lnTo>
                        <a:lnTo>
                          <a:pt x="2" y="4"/>
                        </a:lnTo>
                        <a:lnTo>
                          <a:pt x="2" y="0"/>
                        </a:lnTo>
                        <a:lnTo>
                          <a:pt x="0" y="4"/>
                        </a:lnTo>
                        <a:lnTo>
                          <a:pt x="0" y="7"/>
                        </a:lnTo>
                        <a:lnTo>
                          <a:pt x="0" y="85"/>
                        </a:lnTo>
                        <a:close/>
                      </a:path>
                    </a:pathLst>
                  </a:custGeom>
                  <a:solidFill>
                    <a:srgbClr val="000000"/>
                  </a:solidFill>
                  <a:ln w="25400">
                    <a:solidFill>
                      <a:schemeClr val="tx2"/>
                    </a:solidFill>
                    <a:round/>
                    <a:headEnd/>
                    <a:tailEnd/>
                  </a:ln>
                </p:spPr>
                <p:txBody>
                  <a:bodyPr/>
                  <a:lstStyle/>
                  <a:p>
                    <a:endParaRPr lang="en-US" dirty="0"/>
                  </a:p>
                </p:txBody>
              </p:sp>
              <p:sp>
                <p:nvSpPr>
                  <p:cNvPr id="48468" name="Line 135"/>
                  <p:cNvSpPr>
                    <a:spLocks noChangeShapeType="1"/>
                  </p:cNvSpPr>
                  <p:nvPr/>
                </p:nvSpPr>
                <p:spPr bwMode="auto">
                  <a:xfrm>
                    <a:off x="2490" y="184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69" name="Freeform 136"/>
                  <p:cNvSpPr>
                    <a:spLocks/>
                  </p:cNvSpPr>
                  <p:nvPr/>
                </p:nvSpPr>
                <p:spPr bwMode="auto">
                  <a:xfrm>
                    <a:off x="2489" y="1841"/>
                    <a:ext cx="17" cy="1"/>
                  </a:xfrm>
                  <a:custGeom>
                    <a:avLst/>
                    <a:gdLst>
                      <a:gd name="T0" fmla="*/ 0 w 86"/>
                      <a:gd name="T1" fmla="*/ 0 h 7"/>
                      <a:gd name="T2" fmla="*/ 0 w 86"/>
                      <a:gd name="T3" fmla="*/ 0 h 7"/>
                      <a:gd name="T4" fmla="*/ 0 w 86"/>
                      <a:gd name="T5" fmla="*/ 0 h 7"/>
                      <a:gd name="T6" fmla="*/ 0 w 86"/>
                      <a:gd name="T7" fmla="*/ 0 h 7"/>
                      <a:gd name="T8" fmla="*/ 0 w 86"/>
                      <a:gd name="T9" fmla="*/ 0 h 7"/>
                      <a:gd name="T10" fmla="*/ 0 w 86"/>
                      <a:gd name="T11" fmla="*/ 0 h 7"/>
                      <a:gd name="T12" fmla="*/ 0 w 86"/>
                      <a:gd name="T13" fmla="*/ 0 h 7"/>
                      <a:gd name="T14" fmla="*/ 0 w 86"/>
                      <a:gd name="T15" fmla="*/ 0 h 7"/>
                      <a:gd name="T16" fmla="*/ 0 w 86"/>
                      <a:gd name="T17" fmla="*/ 0 h 7"/>
                      <a:gd name="T18" fmla="*/ 0 w 8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
                      <a:gd name="T32" fmla="*/ 86 w 8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
                        <a:moveTo>
                          <a:pt x="2" y="0"/>
                        </a:moveTo>
                        <a:lnTo>
                          <a:pt x="0" y="4"/>
                        </a:lnTo>
                        <a:lnTo>
                          <a:pt x="0" y="7"/>
                        </a:lnTo>
                        <a:lnTo>
                          <a:pt x="77" y="7"/>
                        </a:lnTo>
                        <a:lnTo>
                          <a:pt x="83" y="7"/>
                        </a:lnTo>
                        <a:lnTo>
                          <a:pt x="86" y="4"/>
                        </a:lnTo>
                        <a:lnTo>
                          <a:pt x="83" y="4"/>
                        </a:lnTo>
                        <a:lnTo>
                          <a:pt x="81"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470" name="Line 137"/>
                  <p:cNvSpPr>
                    <a:spLocks noChangeShapeType="1"/>
                  </p:cNvSpPr>
                  <p:nvPr/>
                </p:nvSpPr>
                <p:spPr bwMode="auto">
                  <a:xfrm>
                    <a:off x="2505" y="184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71" name="Freeform 138"/>
                  <p:cNvSpPr>
                    <a:spLocks/>
                  </p:cNvSpPr>
                  <p:nvPr/>
                </p:nvSpPr>
                <p:spPr bwMode="auto">
                  <a:xfrm>
                    <a:off x="2505" y="1826"/>
                    <a:ext cx="1" cy="16"/>
                  </a:xfrm>
                  <a:custGeom>
                    <a:avLst/>
                    <a:gdLst>
                      <a:gd name="T0" fmla="*/ 0 w 2"/>
                      <a:gd name="T1" fmla="*/ 0 h 84"/>
                      <a:gd name="T2" fmla="*/ 0 w 2"/>
                      <a:gd name="T3" fmla="*/ 0 h 84"/>
                      <a:gd name="T4" fmla="*/ 1 w 2"/>
                      <a:gd name="T5" fmla="*/ 0 h 84"/>
                      <a:gd name="T6" fmla="*/ 1 w 2"/>
                      <a:gd name="T7" fmla="*/ 0 h 84"/>
                      <a:gd name="T8" fmla="*/ 1 w 2"/>
                      <a:gd name="T9" fmla="*/ 0 h 84"/>
                      <a:gd name="T10" fmla="*/ 1 w 2"/>
                      <a:gd name="T11" fmla="*/ 0 h 84"/>
                      <a:gd name="T12" fmla="*/ 1 w 2"/>
                      <a:gd name="T13" fmla="*/ 0 h 84"/>
                      <a:gd name="T14" fmla="*/ 0 w 2"/>
                      <a:gd name="T15" fmla="*/ 0 h 84"/>
                      <a:gd name="T16" fmla="*/ 0 w 2"/>
                      <a:gd name="T17" fmla="*/ 0 h 84"/>
                      <a:gd name="T18" fmla="*/ 0 w 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4"/>
                      <a:gd name="T32" fmla="*/ 2 w 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4">
                        <a:moveTo>
                          <a:pt x="0" y="81"/>
                        </a:moveTo>
                        <a:lnTo>
                          <a:pt x="0" y="84"/>
                        </a:lnTo>
                        <a:lnTo>
                          <a:pt x="2" y="84"/>
                        </a:lnTo>
                        <a:lnTo>
                          <a:pt x="2" y="6"/>
                        </a:lnTo>
                        <a:lnTo>
                          <a:pt x="2" y="0"/>
                        </a:lnTo>
                        <a:lnTo>
                          <a:pt x="0" y="0"/>
                        </a:lnTo>
                        <a:lnTo>
                          <a:pt x="0" y="4"/>
                        </a:lnTo>
                        <a:lnTo>
                          <a:pt x="0" y="81"/>
                        </a:lnTo>
                        <a:close/>
                      </a:path>
                    </a:pathLst>
                  </a:custGeom>
                  <a:solidFill>
                    <a:srgbClr val="000000"/>
                  </a:solidFill>
                  <a:ln w="25400">
                    <a:solidFill>
                      <a:schemeClr val="tx2"/>
                    </a:solidFill>
                    <a:round/>
                    <a:headEnd/>
                    <a:tailEnd/>
                  </a:ln>
                </p:spPr>
                <p:txBody>
                  <a:bodyPr/>
                  <a:lstStyle/>
                  <a:p>
                    <a:endParaRPr lang="en-US" dirty="0"/>
                  </a:p>
                </p:txBody>
              </p:sp>
              <p:sp>
                <p:nvSpPr>
                  <p:cNvPr id="48472" name="Line 139"/>
                  <p:cNvSpPr>
                    <a:spLocks noChangeShapeType="1"/>
                  </p:cNvSpPr>
                  <p:nvPr/>
                </p:nvSpPr>
                <p:spPr bwMode="auto">
                  <a:xfrm>
                    <a:off x="2506" y="1826"/>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73" name="Freeform 140"/>
                  <p:cNvSpPr>
                    <a:spLocks/>
                  </p:cNvSpPr>
                  <p:nvPr/>
                </p:nvSpPr>
                <p:spPr bwMode="auto">
                  <a:xfrm>
                    <a:off x="2505" y="1826"/>
                    <a:ext cx="42" cy="1"/>
                  </a:xfrm>
                  <a:custGeom>
                    <a:avLst/>
                    <a:gdLst>
                      <a:gd name="T0" fmla="*/ 0 w 207"/>
                      <a:gd name="T1" fmla="*/ 0 h 6"/>
                      <a:gd name="T2" fmla="*/ 0 w 207"/>
                      <a:gd name="T3" fmla="*/ 0 h 6"/>
                      <a:gd name="T4" fmla="*/ 0 w 207"/>
                      <a:gd name="T5" fmla="*/ 0 h 6"/>
                      <a:gd name="T6" fmla="*/ 0 w 207"/>
                      <a:gd name="T7" fmla="*/ 0 h 6"/>
                      <a:gd name="T8" fmla="*/ 0 w 207"/>
                      <a:gd name="T9" fmla="*/ 0 h 6"/>
                      <a:gd name="T10" fmla="*/ 0 w 207"/>
                      <a:gd name="T11" fmla="*/ 0 h 6"/>
                      <a:gd name="T12" fmla="*/ 0 w 207"/>
                      <a:gd name="T13" fmla="*/ 0 h 6"/>
                      <a:gd name="T14" fmla="*/ 0 w 207"/>
                      <a:gd name="T15" fmla="*/ 0 h 6"/>
                      <a:gd name="T16" fmla="*/ 0 w 207"/>
                      <a:gd name="T17" fmla="*/ 0 h 6"/>
                      <a:gd name="T18" fmla="*/ 0 w 20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6"/>
                      <a:gd name="T32" fmla="*/ 207 w 20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6">
                        <a:moveTo>
                          <a:pt x="2" y="0"/>
                        </a:moveTo>
                        <a:lnTo>
                          <a:pt x="0" y="0"/>
                        </a:lnTo>
                        <a:lnTo>
                          <a:pt x="0" y="4"/>
                        </a:lnTo>
                        <a:lnTo>
                          <a:pt x="0" y="6"/>
                        </a:lnTo>
                        <a:lnTo>
                          <a:pt x="197" y="6"/>
                        </a:lnTo>
                        <a:lnTo>
                          <a:pt x="203" y="6"/>
                        </a:lnTo>
                        <a:lnTo>
                          <a:pt x="207" y="4"/>
                        </a:lnTo>
                        <a:lnTo>
                          <a:pt x="203" y="0"/>
                        </a:lnTo>
                        <a:lnTo>
                          <a:pt x="200"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474" name="Line 141"/>
                  <p:cNvSpPr>
                    <a:spLocks noChangeShapeType="1"/>
                  </p:cNvSpPr>
                  <p:nvPr/>
                </p:nvSpPr>
                <p:spPr bwMode="auto">
                  <a:xfrm>
                    <a:off x="2545" y="1826"/>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75" name="Freeform 142"/>
                  <p:cNvSpPr>
                    <a:spLocks/>
                  </p:cNvSpPr>
                  <p:nvPr/>
                </p:nvSpPr>
                <p:spPr bwMode="auto">
                  <a:xfrm>
                    <a:off x="2545" y="1810"/>
                    <a:ext cx="1" cy="17"/>
                  </a:xfrm>
                  <a:custGeom>
                    <a:avLst/>
                    <a:gdLst>
                      <a:gd name="T0" fmla="*/ 0 w 3"/>
                      <a:gd name="T1" fmla="*/ 0 h 86"/>
                      <a:gd name="T2" fmla="*/ 0 w 3"/>
                      <a:gd name="T3" fmla="*/ 0 h 86"/>
                      <a:gd name="T4" fmla="*/ 0 w 3"/>
                      <a:gd name="T5" fmla="*/ 0 h 86"/>
                      <a:gd name="T6" fmla="*/ 0 w 3"/>
                      <a:gd name="T7" fmla="*/ 0 h 86"/>
                      <a:gd name="T8" fmla="*/ 0 w 3"/>
                      <a:gd name="T9" fmla="*/ 0 h 86"/>
                      <a:gd name="T10" fmla="*/ 0 w 3"/>
                      <a:gd name="T11" fmla="*/ 0 h 86"/>
                      <a:gd name="T12" fmla="*/ 0 w 3"/>
                      <a:gd name="T13" fmla="*/ 0 h 86"/>
                      <a:gd name="T14" fmla="*/ 0 w 3"/>
                      <a:gd name="T15" fmla="*/ 0 h 86"/>
                      <a:gd name="T16" fmla="*/ 0 w 3"/>
                      <a:gd name="T17" fmla="*/ 0 h 86"/>
                      <a:gd name="T18" fmla="*/ 0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0" y="84"/>
                        </a:moveTo>
                        <a:lnTo>
                          <a:pt x="0" y="86"/>
                        </a:lnTo>
                        <a:lnTo>
                          <a:pt x="3" y="86"/>
                        </a:lnTo>
                        <a:lnTo>
                          <a:pt x="3" y="9"/>
                        </a:lnTo>
                        <a:lnTo>
                          <a:pt x="3" y="0"/>
                        </a:lnTo>
                        <a:lnTo>
                          <a:pt x="0" y="0"/>
                        </a:lnTo>
                        <a:lnTo>
                          <a:pt x="0" y="7"/>
                        </a:lnTo>
                        <a:lnTo>
                          <a:pt x="0" y="84"/>
                        </a:lnTo>
                        <a:close/>
                      </a:path>
                    </a:pathLst>
                  </a:custGeom>
                  <a:solidFill>
                    <a:srgbClr val="000000"/>
                  </a:solidFill>
                  <a:ln w="25400">
                    <a:solidFill>
                      <a:schemeClr val="tx2"/>
                    </a:solidFill>
                    <a:round/>
                    <a:headEnd/>
                    <a:tailEnd/>
                  </a:ln>
                </p:spPr>
                <p:txBody>
                  <a:bodyPr/>
                  <a:lstStyle/>
                  <a:p>
                    <a:endParaRPr lang="en-US" dirty="0"/>
                  </a:p>
                </p:txBody>
              </p:sp>
              <p:sp>
                <p:nvSpPr>
                  <p:cNvPr id="48476" name="Line 143"/>
                  <p:cNvSpPr>
                    <a:spLocks noChangeShapeType="1"/>
                  </p:cNvSpPr>
                  <p:nvPr/>
                </p:nvSpPr>
                <p:spPr bwMode="auto">
                  <a:xfrm>
                    <a:off x="2546" y="181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77" name="Freeform 144"/>
                  <p:cNvSpPr>
                    <a:spLocks/>
                  </p:cNvSpPr>
                  <p:nvPr/>
                </p:nvSpPr>
                <p:spPr bwMode="auto">
                  <a:xfrm>
                    <a:off x="2545" y="1810"/>
                    <a:ext cx="26" cy="1"/>
                  </a:xfrm>
                  <a:custGeom>
                    <a:avLst/>
                    <a:gdLst>
                      <a:gd name="T0" fmla="*/ 0 w 128"/>
                      <a:gd name="T1" fmla="*/ 0 h 7"/>
                      <a:gd name="T2" fmla="*/ 0 w 128"/>
                      <a:gd name="T3" fmla="*/ 0 h 7"/>
                      <a:gd name="T4" fmla="*/ 0 w 128"/>
                      <a:gd name="T5" fmla="*/ 0 h 7"/>
                      <a:gd name="T6" fmla="*/ 0 w 128"/>
                      <a:gd name="T7" fmla="*/ 0 h 7"/>
                      <a:gd name="T8" fmla="*/ 0 w 128"/>
                      <a:gd name="T9" fmla="*/ 0 h 7"/>
                      <a:gd name="T10" fmla="*/ 0 w 128"/>
                      <a:gd name="T11" fmla="*/ 0 h 7"/>
                      <a:gd name="T12" fmla="*/ 0 w 128"/>
                      <a:gd name="T13" fmla="*/ 0 h 7"/>
                      <a:gd name="T14" fmla="*/ 0 w 128"/>
                      <a:gd name="T15" fmla="*/ 0 h 7"/>
                      <a:gd name="T16" fmla="*/ 0 w 128"/>
                      <a:gd name="T17" fmla="*/ 0 h 7"/>
                      <a:gd name="T18" fmla="*/ 0 w 128"/>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7"/>
                      <a:gd name="T32" fmla="*/ 128 w 12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7">
                        <a:moveTo>
                          <a:pt x="3" y="0"/>
                        </a:moveTo>
                        <a:lnTo>
                          <a:pt x="0" y="0"/>
                        </a:lnTo>
                        <a:lnTo>
                          <a:pt x="0" y="3"/>
                        </a:lnTo>
                        <a:lnTo>
                          <a:pt x="0" y="7"/>
                        </a:lnTo>
                        <a:lnTo>
                          <a:pt x="118" y="7"/>
                        </a:lnTo>
                        <a:lnTo>
                          <a:pt x="124" y="7"/>
                        </a:lnTo>
                        <a:lnTo>
                          <a:pt x="128" y="3"/>
                        </a:lnTo>
                        <a:lnTo>
                          <a:pt x="124" y="0"/>
                        </a:lnTo>
                        <a:lnTo>
                          <a:pt x="12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78" name="Line 145"/>
                  <p:cNvSpPr>
                    <a:spLocks noChangeShapeType="1"/>
                  </p:cNvSpPr>
                  <p:nvPr/>
                </p:nvSpPr>
                <p:spPr bwMode="auto">
                  <a:xfrm>
                    <a:off x="2570" y="181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79" name="Freeform 146"/>
                  <p:cNvSpPr>
                    <a:spLocks/>
                  </p:cNvSpPr>
                  <p:nvPr/>
                </p:nvSpPr>
                <p:spPr bwMode="auto">
                  <a:xfrm>
                    <a:off x="2570" y="1793"/>
                    <a:ext cx="1" cy="18"/>
                  </a:xfrm>
                  <a:custGeom>
                    <a:avLst/>
                    <a:gdLst>
                      <a:gd name="T0" fmla="*/ 0 w 3"/>
                      <a:gd name="T1" fmla="*/ 0 h 88"/>
                      <a:gd name="T2" fmla="*/ 0 w 3"/>
                      <a:gd name="T3" fmla="*/ 0 h 88"/>
                      <a:gd name="T4" fmla="*/ 0 w 3"/>
                      <a:gd name="T5" fmla="*/ 0 h 88"/>
                      <a:gd name="T6" fmla="*/ 0 w 3"/>
                      <a:gd name="T7" fmla="*/ 0 h 88"/>
                      <a:gd name="T8" fmla="*/ 0 w 3"/>
                      <a:gd name="T9" fmla="*/ 0 h 88"/>
                      <a:gd name="T10" fmla="*/ 0 w 3"/>
                      <a:gd name="T11" fmla="*/ 0 h 88"/>
                      <a:gd name="T12" fmla="*/ 0 w 3"/>
                      <a:gd name="T13" fmla="*/ 0 h 88"/>
                      <a:gd name="T14" fmla="*/ 0 w 3"/>
                      <a:gd name="T15" fmla="*/ 0 h 88"/>
                      <a:gd name="T16" fmla="*/ 0 w 3"/>
                      <a:gd name="T17" fmla="*/ 0 h 88"/>
                      <a:gd name="T18" fmla="*/ 0 w 3"/>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8"/>
                      <a:gd name="T32" fmla="*/ 3 w 3"/>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8">
                        <a:moveTo>
                          <a:pt x="0" y="84"/>
                        </a:moveTo>
                        <a:lnTo>
                          <a:pt x="0" y="88"/>
                        </a:lnTo>
                        <a:lnTo>
                          <a:pt x="3" y="88"/>
                        </a:lnTo>
                        <a:lnTo>
                          <a:pt x="3" y="10"/>
                        </a:lnTo>
                        <a:lnTo>
                          <a:pt x="3" y="4"/>
                        </a:lnTo>
                        <a:lnTo>
                          <a:pt x="3" y="0"/>
                        </a:lnTo>
                        <a:lnTo>
                          <a:pt x="0" y="4"/>
                        </a:lnTo>
                        <a:lnTo>
                          <a:pt x="0" y="7"/>
                        </a:lnTo>
                        <a:lnTo>
                          <a:pt x="0" y="84"/>
                        </a:lnTo>
                        <a:close/>
                      </a:path>
                    </a:pathLst>
                  </a:custGeom>
                  <a:solidFill>
                    <a:srgbClr val="000000"/>
                  </a:solidFill>
                  <a:ln w="25400">
                    <a:solidFill>
                      <a:schemeClr val="tx2"/>
                    </a:solidFill>
                    <a:round/>
                    <a:headEnd/>
                    <a:tailEnd/>
                  </a:ln>
                </p:spPr>
                <p:txBody>
                  <a:bodyPr/>
                  <a:lstStyle/>
                  <a:p>
                    <a:endParaRPr lang="en-US" dirty="0"/>
                  </a:p>
                </p:txBody>
              </p:sp>
              <p:sp>
                <p:nvSpPr>
                  <p:cNvPr id="48480" name="Line 147"/>
                  <p:cNvSpPr>
                    <a:spLocks noChangeShapeType="1"/>
                  </p:cNvSpPr>
                  <p:nvPr/>
                </p:nvSpPr>
                <p:spPr bwMode="auto">
                  <a:xfrm>
                    <a:off x="2570" y="179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81" name="Freeform 148"/>
                  <p:cNvSpPr>
                    <a:spLocks/>
                  </p:cNvSpPr>
                  <p:nvPr/>
                </p:nvSpPr>
                <p:spPr bwMode="auto">
                  <a:xfrm>
                    <a:off x="2570" y="1793"/>
                    <a:ext cx="9" cy="2"/>
                  </a:xfrm>
                  <a:custGeom>
                    <a:avLst/>
                    <a:gdLst>
                      <a:gd name="T0" fmla="*/ 0 w 47"/>
                      <a:gd name="T1" fmla="*/ 0 h 7"/>
                      <a:gd name="T2" fmla="*/ 0 w 47"/>
                      <a:gd name="T3" fmla="*/ 0 h 7"/>
                      <a:gd name="T4" fmla="*/ 0 w 47"/>
                      <a:gd name="T5" fmla="*/ 0 h 7"/>
                      <a:gd name="T6" fmla="*/ 0 w 47"/>
                      <a:gd name="T7" fmla="*/ 0 h 7"/>
                      <a:gd name="T8" fmla="*/ 0 w 47"/>
                      <a:gd name="T9" fmla="*/ 0 h 7"/>
                      <a:gd name="T10" fmla="*/ 0 w 47"/>
                      <a:gd name="T11" fmla="*/ 0 h 7"/>
                      <a:gd name="T12" fmla="*/ 0 w 47"/>
                      <a:gd name="T13" fmla="*/ 0 h 7"/>
                      <a:gd name="T14" fmla="*/ 0 w 47"/>
                      <a:gd name="T15" fmla="*/ 0 h 7"/>
                      <a:gd name="T16" fmla="*/ 0 w 47"/>
                      <a:gd name="T17" fmla="*/ 0 h 7"/>
                      <a:gd name="T18" fmla="*/ 0 w 4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7"/>
                      <a:gd name="T32" fmla="*/ 47 w 4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7">
                        <a:moveTo>
                          <a:pt x="3" y="0"/>
                        </a:moveTo>
                        <a:lnTo>
                          <a:pt x="0" y="4"/>
                        </a:lnTo>
                        <a:lnTo>
                          <a:pt x="0" y="7"/>
                        </a:lnTo>
                        <a:lnTo>
                          <a:pt x="37" y="7"/>
                        </a:lnTo>
                        <a:lnTo>
                          <a:pt x="43" y="7"/>
                        </a:lnTo>
                        <a:lnTo>
                          <a:pt x="47" y="4"/>
                        </a:lnTo>
                        <a:lnTo>
                          <a:pt x="43" y="4"/>
                        </a:lnTo>
                        <a:lnTo>
                          <a:pt x="40"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82" name="Line 149"/>
                  <p:cNvSpPr>
                    <a:spLocks noChangeShapeType="1"/>
                  </p:cNvSpPr>
                  <p:nvPr/>
                </p:nvSpPr>
                <p:spPr bwMode="auto">
                  <a:xfrm>
                    <a:off x="2578" y="179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83" name="Freeform 150"/>
                  <p:cNvSpPr>
                    <a:spLocks/>
                  </p:cNvSpPr>
                  <p:nvPr/>
                </p:nvSpPr>
                <p:spPr bwMode="auto">
                  <a:xfrm>
                    <a:off x="2578" y="1778"/>
                    <a:ext cx="1" cy="17"/>
                  </a:xfrm>
                  <a:custGeom>
                    <a:avLst/>
                    <a:gdLst>
                      <a:gd name="T0" fmla="*/ 0 w 3"/>
                      <a:gd name="T1" fmla="*/ 0 h 84"/>
                      <a:gd name="T2" fmla="*/ 0 w 3"/>
                      <a:gd name="T3" fmla="*/ 0 h 84"/>
                      <a:gd name="T4" fmla="*/ 0 w 3"/>
                      <a:gd name="T5" fmla="*/ 0 h 84"/>
                      <a:gd name="T6" fmla="*/ 0 w 3"/>
                      <a:gd name="T7" fmla="*/ 0 h 84"/>
                      <a:gd name="T8" fmla="*/ 0 w 3"/>
                      <a:gd name="T9" fmla="*/ 0 h 84"/>
                      <a:gd name="T10" fmla="*/ 0 w 3"/>
                      <a:gd name="T11" fmla="*/ 0 h 84"/>
                      <a:gd name="T12" fmla="*/ 0 w 3"/>
                      <a:gd name="T13" fmla="*/ 0 h 84"/>
                      <a:gd name="T14" fmla="*/ 0 w 3"/>
                      <a:gd name="T15" fmla="*/ 0 h 84"/>
                      <a:gd name="T16" fmla="*/ 0 w 3"/>
                      <a:gd name="T17" fmla="*/ 0 h 84"/>
                      <a:gd name="T18" fmla="*/ 0 w 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4"/>
                      <a:gd name="T32" fmla="*/ 3 w 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4">
                        <a:moveTo>
                          <a:pt x="0" y="81"/>
                        </a:moveTo>
                        <a:lnTo>
                          <a:pt x="0" y="84"/>
                        </a:lnTo>
                        <a:lnTo>
                          <a:pt x="3" y="84"/>
                        </a:lnTo>
                        <a:lnTo>
                          <a:pt x="3" y="6"/>
                        </a:lnTo>
                        <a:lnTo>
                          <a:pt x="3" y="0"/>
                        </a:lnTo>
                        <a:lnTo>
                          <a:pt x="0" y="0"/>
                        </a:lnTo>
                        <a:lnTo>
                          <a:pt x="0" y="4"/>
                        </a:lnTo>
                        <a:lnTo>
                          <a:pt x="0" y="81"/>
                        </a:lnTo>
                        <a:close/>
                      </a:path>
                    </a:pathLst>
                  </a:custGeom>
                  <a:solidFill>
                    <a:srgbClr val="000000"/>
                  </a:solidFill>
                  <a:ln w="25400">
                    <a:solidFill>
                      <a:schemeClr val="tx2"/>
                    </a:solidFill>
                    <a:round/>
                    <a:headEnd/>
                    <a:tailEnd/>
                  </a:ln>
                </p:spPr>
                <p:txBody>
                  <a:bodyPr/>
                  <a:lstStyle/>
                  <a:p>
                    <a:endParaRPr lang="en-US" dirty="0"/>
                  </a:p>
                </p:txBody>
              </p:sp>
              <p:sp>
                <p:nvSpPr>
                  <p:cNvPr id="48484" name="Line 151"/>
                  <p:cNvSpPr>
                    <a:spLocks noChangeShapeType="1"/>
                  </p:cNvSpPr>
                  <p:nvPr/>
                </p:nvSpPr>
                <p:spPr bwMode="auto">
                  <a:xfrm>
                    <a:off x="2578" y="177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85" name="Freeform 152"/>
                  <p:cNvSpPr>
                    <a:spLocks/>
                  </p:cNvSpPr>
                  <p:nvPr/>
                </p:nvSpPr>
                <p:spPr bwMode="auto">
                  <a:xfrm>
                    <a:off x="2578" y="1778"/>
                    <a:ext cx="33" cy="1"/>
                  </a:xfrm>
                  <a:custGeom>
                    <a:avLst/>
                    <a:gdLst>
                      <a:gd name="T0" fmla="*/ 0 w 167"/>
                      <a:gd name="T1" fmla="*/ 0 h 4"/>
                      <a:gd name="T2" fmla="*/ 0 w 167"/>
                      <a:gd name="T3" fmla="*/ 0 h 4"/>
                      <a:gd name="T4" fmla="*/ 0 w 167"/>
                      <a:gd name="T5" fmla="*/ 0 h 4"/>
                      <a:gd name="T6" fmla="*/ 0 w 167"/>
                      <a:gd name="T7" fmla="*/ 0 h 4"/>
                      <a:gd name="T8" fmla="*/ 0 w 167"/>
                      <a:gd name="T9" fmla="*/ 0 h 4"/>
                      <a:gd name="T10" fmla="*/ 0 w 167"/>
                      <a:gd name="T11" fmla="*/ 0 h 4"/>
                      <a:gd name="T12" fmla="*/ 0 w 167"/>
                      <a:gd name="T13" fmla="*/ 0 h 4"/>
                      <a:gd name="T14" fmla="*/ 0 w 167"/>
                      <a:gd name="T15" fmla="*/ 0 h 4"/>
                      <a:gd name="T16" fmla="*/ 0 w 167"/>
                      <a:gd name="T17" fmla="*/ 0 h 4"/>
                      <a:gd name="T18" fmla="*/ 0 w 16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4"/>
                      <a:gd name="T32" fmla="*/ 167 w 16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4">
                        <a:moveTo>
                          <a:pt x="3" y="0"/>
                        </a:moveTo>
                        <a:lnTo>
                          <a:pt x="0" y="0"/>
                        </a:lnTo>
                        <a:lnTo>
                          <a:pt x="0" y="4"/>
                        </a:lnTo>
                        <a:lnTo>
                          <a:pt x="159" y="4"/>
                        </a:lnTo>
                        <a:lnTo>
                          <a:pt x="164" y="4"/>
                        </a:lnTo>
                        <a:lnTo>
                          <a:pt x="167" y="4"/>
                        </a:lnTo>
                        <a:lnTo>
                          <a:pt x="164" y="0"/>
                        </a:lnTo>
                        <a:lnTo>
                          <a:pt x="16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86" name="Line 153"/>
                  <p:cNvSpPr>
                    <a:spLocks noChangeShapeType="1"/>
                  </p:cNvSpPr>
                  <p:nvPr/>
                </p:nvSpPr>
                <p:spPr bwMode="auto">
                  <a:xfrm>
                    <a:off x="2610" y="1779"/>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87" name="Freeform 154"/>
                  <p:cNvSpPr>
                    <a:spLocks/>
                  </p:cNvSpPr>
                  <p:nvPr/>
                </p:nvSpPr>
                <p:spPr bwMode="auto">
                  <a:xfrm>
                    <a:off x="2610" y="1762"/>
                    <a:ext cx="1" cy="17"/>
                  </a:xfrm>
                  <a:custGeom>
                    <a:avLst/>
                    <a:gdLst>
                      <a:gd name="T0" fmla="*/ 0 w 3"/>
                      <a:gd name="T1" fmla="*/ 0 h 86"/>
                      <a:gd name="T2" fmla="*/ 0 w 3"/>
                      <a:gd name="T3" fmla="*/ 0 h 86"/>
                      <a:gd name="T4" fmla="*/ 0 w 3"/>
                      <a:gd name="T5" fmla="*/ 0 h 86"/>
                      <a:gd name="T6" fmla="*/ 0 w 3"/>
                      <a:gd name="T7" fmla="*/ 0 h 86"/>
                      <a:gd name="T8" fmla="*/ 0 w 3"/>
                      <a:gd name="T9" fmla="*/ 0 h 86"/>
                      <a:gd name="T10" fmla="*/ 0 w 3"/>
                      <a:gd name="T11" fmla="*/ 0 h 86"/>
                      <a:gd name="T12" fmla="*/ 0 w 3"/>
                      <a:gd name="T13" fmla="*/ 0 h 86"/>
                      <a:gd name="T14" fmla="*/ 0 w 3"/>
                      <a:gd name="T15" fmla="*/ 0 h 86"/>
                      <a:gd name="T16" fmla="*/ 0 w 3"/>
                      <a:gd name="T17" fmla="*/ 0 h 86"/>
                      <a:gd name="T18" fmla="*/ 0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0" y="84"/>
                        </a:moveTo>
                        <a:lnTo>
                          <a:pt x="0" y="84"/>
                        </a:lnTo>
                        <a:lnTo>
                          <a:pt x="3" y="86"/>
                        </a:lnTo>
                        <a:lnTo>
                          <a:pt x="3" y="84"/>
                        </a:lnTo>
                        <a:lnTo>
                          <a:pt x="3" y="7"/>
                        </a:lnTo>
                        <a:lnTo>
                          <a:pt x="3" y="0"/>
                        </a:lnTo>
                        <a:lnTo>
                          <a:pt x="0" y="0"/>
                        </a:lnTo>
                        <a:lnTo>
                          <a:pt x="0" y="7"/>
                        </a:lnTo>
                        <a:lnTo>
                          <a:pt x="0" y="84"/>
                        </a:lnTo>
                        <a:close/>
                      </a:path>
                    </a:pathLst>
                  </a:custGeom>
                  <a:solidFill>
                    <a:srgbClr val="000000"/>
                  </a:solidFill>
                  <a:ln w="25400">
                    <a:solidFill>
                      <a:schemeClr val="tx2"/>
                    </a:solidFill>
                    <a:round/>
                    <a:headEnd/>
                    <a:tailEnd/>
                  </a:ln>
                </p:spPr>
                <p:txBody>
                  <a:bodyPr/>
                  <a:lstStyle/>
                  <a:p>
                    <a:endParaRPr lang="en-US" dirty="0"/>
                  </a:p>
                </p:txBody>
              </p:sp>
              <p:sp>
                <p:nvSpPr>
                  <p:cNvPr id="48488" name="Line 155"/>
                  <p:cNvSpPr>
                    <a:spLocks noChangeShapeType="1"/>
                  </p:cNvSpPr>
                  <p:nvPr/>
                </p:nvSpPr>
                <p:spPr bwMode="auto">
                  <a:xfrm>
                    <a:off x="2610" y="176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89" name="Freeform 156"/>
                  <p:cNvSpPr>
                    <a:spLocks/>
                  </p:cNvSpPr>
                  <p:nvPr/>
                </p:nvSpPr>
                <p:spPr bwMode="auto">
                  <a:xfrm>
                    <a:off x="2610" y="1762"/>
                    <a:ext cx="25" cy="1"/>
                  </a:xfrm>
                  <a:custGeom>
                    <a:avLst/>
                    <a:gdLst>
                      <a:gd name="T0" fmla="*/ 0 w 127"/>
                      <a:gd name="T1" fmla="*/ 0 h 3"/>
                      <a:gd name="T2" fmla="*/ 0 w 127"/>
                      <a:gd name="T3" fmla="*/ 0 h 3"/>
                      <a:gd name="T4" fmla="*/ 0 w 127"/>
                      <a:gd name="T5" fmla="*/ 0 h 3"/>
                      <a:gd name="T6" fmla="*/ 0 w 127"/>
                      <a:gd name="T7" fmla="*/ 0 h 3"/>
                      <a:gd name="T8" fmla="*/ 0 w 127"/>
                      <a:gd name="T9" fmla="*/ 0 h 3"/>
                      <a:gd name="T10" fmla="*/ 0 w 127"/>
                      <a:gd name="T11" fmla="*/ 0 h 3"/>
                      <a:gd name="T12" fmla="*/ 0 w 127"/>
                      <a:gd name="T13" fmla="*/ 0 h 3"/>
                      <a:gd name="T14" fmla="*/ 0 w 127"/>
                      <a:gd name="T15" fmla="*/ 0 h 3"/>
                      <a:gd name="T16" fmla="*/ 0 w 127"/>
                      <a:gd name="T17" fmla="*/ 0 h 3"/>
                      <a:gd name="T18" fmla="*/ 0 w 12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3"/>
                      <a:gd name="T32" fmla="*/ 127 w 12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3">
                        <a:moveTo>
                          <a:pt x="3" y="0"/>
                        </a:moveTo>
                        <a:lnTo>
                          <a:pt x="0" y="0"/>
                        </a:lnTo>
                        <a:lnTo>
                          <a:pt x="0" y="3"/>
                        </a:lnTo>
                        <a:lnTo>
                          <a:pt x="117" y="3"/>
                        </a:lnTo>
                        <a:lnTo>
                          <a:pt x="124" y="3"/>
                        </a:lnTo>
                        <a:lnTo>
                          <a:pt x="127" y="3"/>
                        </a:lnTo>
                        <a:lnTo>
                          <a:pt x="124" y="0"/>
                        </a:lnTo>
                        <a:lnTo>
                          <a:pt x="12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90" name="Line 157"/>
                  <p:cNvSpPr>
                    <a:spLocks noChangeShapeType="1"/>
                  </p:cNvSpPr>
                  <p:nvPr/>
                </p:nvSpPr>
                <p:spPr bwMode="auto">
                  <a:xfrm>
                    <a:off x="2634" y="176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91" name="Freeform 158"/>
                  <p:cNvSpPr>
                    <a:spLocks/>
                  </p:cNvSpPr>
                  <p:nvPr/>
                </p:nvSpPr>
                <p:spPr bwMode="auto">
                  <a:xfrm>
                    <a:off x="2634" y="1746"/>
                    <a:ext cx="1" cy="17"/>
                  </a:xfrm>
                  <a:custGeom>
                    <a:avLst/>
                    <a:gdLst>
                      <a:gd name="T0" fmla="*/ 0 w 3"/>
                      <a:gd name="T1" fmla="*/ 0 h 88"/>
                      <a:gd name="T2" fmla="*/ 0 w 3"/>
                      <a:gd name="T3" fmla="*/ 0 h 88"/>
                      <a:gd name="T4" fmla="*/ 0 w 3"/>
                      <a:gd name="T5" fmla="*/ 0 h 88"/>
                      <a:gd name="T6" fmla="*/ 0 w 3"/>
                      <a:gd name="T7" fmla="*/ 0 h 88"/>
                      <a:gd name="T8" fmla="*/ 0 w 3"/>
                      <a:gd name="T9" fmla="*/ 0 h 88"/>
                      <a:gd name="T10" fmla="*/ 0 w 3"/>
                      <a:gd name="T11" fmla="*/ 0 h 88"/>
                      <a:gd name="T12" fmla="*/ 0 w 3"/>
                      <a:gd name="T13" fmla="*/ 0 h 88"/>
                      <a:gd name="T14" fmla="*/ 0 w 3"/>
                      <a:gd name="T15" fmla="*/ 0 h 88"/>
                      <a:gd name="T16" fmla="*/ 0 w 3"/>
                      <a:gd name="T17" fmla="*/ 0 h 88"/>
                      <a:gd name="T18" fmla="*/ 0 w 3"/>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8"/>
                      <a:gd name="T32" fmla="*/ 3 w 3"/>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8">
                        <a:moveTo>
                          <a:pt x="0" y="84"/>
                        </a:moveTo>
                        <a:lnTo>
                          <a:pt x="0" y="84"/>
                        </a:lnTo>
                        <a:lnTo>
                          <a:pt x="3" y="88"/>
                        </a:lnTo>
                        <a:lnTo>
                          <a:pt x="3" y="84"/>
                        </a:lnTo>
                        <a:lnTo>
                          <a:pt x="3" y="7"/>
                        </a:lnTo>
                        <a:lnTo>
                          <a:pt x="3" y="0"/>
                        </a:lnTo>
                        <a:lnTo>
                          <a:pt x="0" y="0"/>
                        </a:lnTo>
                        <a:lnTo>
                          <a:pt x="0" y="7"/>
                        </a:lnTo>
                        <a:lnTo>
                          <a:pt x="0" y="84"/>
                        </a:lnTo>
                        <a:close/>
                      </a:path>
                    </a:pathLst>
                  </a:custGeom>
                  <a:solidFill>
                    <a:srgbClr val="000000"/>
                  </a:solidFill>
                  <a:ln w="25400">
                    <a:solidFill>
                      <a:schemeClr val="tx2"/>
                    </a:solidFill>
                    <a:round/>
                    <a:headEnd/>
                    <a:tailEnd/>
                  </a:ln>
                </p:spPr>
                <p:txBody>
                  <a:bodyPr/>
                  <a:lstStyle/>
                  <a:p>
                    <a:endParaRPr lang="en-US" dirty="0"/>
                  </a:p>
                </p:txBody>
              </p:sp>
              <p:sp>
                <p:nvSpPr>
                  <p:cNvPr id="48492" name="Line 159"/>
                  <p:cNvSpPr>
                    <a:spLocks noChangeShapeType="1"/>
                  </p:cNvSpPr>
                  <p:nvPr/>
                </p:nvSpPr>
                <p:spPr bwMode="auto">
                  <a:xfrm>
                    <a:off x="2635" y="1746"/>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93" name="Freeform 160"/>
                  <p:cNvSpPr>
                    <a:spLocks/>
                  </p:cNvSpPr>
                  <p:nvPr/>
                </p:nvSpPr>
                <p:spPr bwMode="auto">
                  <a:xfrm>
                    <a:off x="2634" y="1746"/>
                    <a:ext cx="89" cy="1"/>
                  </a:xfrm>
                  <a:custGeom>
                    <a:avLst/>
                    <a:gdLst>
                      <a:gd name="T0" fmla="*/ 0 w 445"/>
                      <a:gd name="T1" fmla="*/ 0 h 7"/>
                      <a:gd name="T2" fmla="*/ 0 w 445"/>
                      <a:gd name="T3" fmla="*/ 0 h 7"/>
                      <a:gd name="T4" fmla="*/ 0 w 445"/>
                      <a:gd name="T5" fmla="*/ 0 h 7"/>
                      <a:gd name="T6" fmla="*/ 0 w 445"/>
                      <a:gd name="T7" fmla="*/ 0 h 7"/>
                      <a:gd name="T8" fmla="*/ 0 w 445"/>
                      <a:gd name="T9" fmla="*/ 0 h 7"/>
                      <a:gd name="T10" fmla="*/ 0 w 445"/>
                      <a:gd name="T11" fmla="*/ 0 h 7"/>
                      <a:gd name="T12" fmla="*/ 0 w 445"/>
                      <a:gd name="T13" fmla="*/ 0 h 7"/>
                      <a:gd name="T14" fmla="*/ 0 w 445"/>
                      <a:gd name="T15" fmla="*/ 0 h 7"/>
                      <a:gd name="T16" fmla="*/ 0 w 445"/>
                      <a:gd name="T17" fmla="*/ 0 h 7"/>
                      <a:gd name="T18" fmla="*/ 0 w 44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
                      <a:gd name="T31" fmla="*/ 0 h 7"/>
                      <a:gd name="T32" fmla="*/ 445 w 44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 h="7">
                        <a:moveTo>
                          <a:pt x="3" y="0"/>
                        </a:moveTo>
                        <a:lnTo>
                          <a:pt x="0" y="0"/>
                        </a:lnTo>
                        <a:lnTo>
                          <a:pt x="0" y="4"/>
                        </a:lnTo>
                        <a:lnTo>
                          <a:pt x="0" y="7"/>
                        </a:lnTo>
                        <a:lnTo>
                          <a:pt x="439" y="7"/>
                        </a:lnTo>
                        <a:lnTo>
                          <a:pt x="445" y="7"/>
                        </a:lnTo>
                        <a:lnTo>
                          <a:pt x="445" y="4"/>
                        </a:lnTo>
                        <a:lnTo>
                          <a:pt x="445" y="0"/>
                        </a:lnTo>
                        <a:lnTo>
                          <a:pt x="443"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494" name="Line 161"/>
                  <p:cNvSpPr>
                    <a:spLocks noChangeShapeType="1"/>
                  </p:cNvSpPr>
                  <p:nvPr/>
                </p:nvSpPr>
                <p:spPr bwMode="auto">
                  <a:xfrm>
                    <a:off x="2722" y="174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95" name="Freeform 162"/>
                  <p:cNvSpPr>
                    <a:spLocks/>
                  </p:cNvSpPr>
                  <p:nvPr/>
                </p:nvSpPr>
                <p:spPr bwMode="auto">
                  <a:xfrm>
                    <a:off x="2722" y="1730"/>
                    <a:ext cx="1" cy="17"/>
                  </a:xfrm>
                  <a:custGeom>
                    <a:avLst/>
                    <a:gdLst>
                      <a:gd name="T0" fmla="*/ 0 w 6"/>
                      <a:gd name="T1" fmla="*/ 0 h 86"/>
                      <a:gd name="T2" fmla="*/ 0 w 6"/>
                      <a:gd name="T3" fmla="*/ 0 h 86"/>
                      <a:gd name="T4" fmla="*/ 0 w 6"/>
                      <a:gd name="T5" fmla="*/ 0 h 86"/>
                      <a:gd name="T6" fmla="*/ 0 w 6"/>
                      <a:gd name="T7" fmla="*/ 0 h 86"/>
                      <a:gd name="T8" fmla="*/ 0 w 6"/>
                      <a:gd name="T9" fmla="*/ 0 h 86"/>
                      <a:gd name="T10" fmla="*/ 0 w 6"/>
                      <a:gd name="T11" fmla="*/ 0 h 86"/>
                      <a:gd name="T12" fmla="*/ 0 w 6"/>
                      <a:gd name="T13" fmla="*/ 0 h 86"/>
                      <a:gd name="T14" fmla="*/ 0 w 6"/>
                      <a:gd name="T15" fmla="*/ 0 h 86"/>
                      <a:gd name="T16" fmla="*/ 0 w 6"/>
                      <a:gd name="T17" fmla="*/ 0 h 86"/>
                      <a:gd name="T18" fmla="*/ 0 w 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6"/>
                      <a:gd name="T32" fmla="*/ 6 w 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6">
                        <a:moveTo>
                          <a:pt x="0" y="83"/>
                        </a:moveTo>
                        <a:lnTo>
                          <a:pt x="4" y="86"/>
                        </a:lnTo>
                        <a:lnTo>
                          <a:pt x="6" y="86"/>
                        </a:lnTo>
                        <a:lnTo>
                          <a:pt x="6" y="6"/>
                        </a:lnTo>
                        <a:lnTo>
                          <a:pt x="6" y="0"/>
                        </a:lnTo>
                        <a:lnTo>
                          <a:pt x="4" y="0"/>
                        </a:lnTo>
                        <a:lnTo>
                          <a:pt x="0" y="2"/>
                        </a:lnTo>
                        <a:lnTo>
                          <a:pt x="0" y="83"/>
                        </a:lnTo>
                        <a:close/>
                      </a:path>
                    </a:pathLst>
                  </a:custGeom>
                  <a:solidFill>
                    <a:srgbClr val="000000"/>
                  </a:solidFill>
                  <a:ln w="25400">
                    <a:solidFill>
                      <a:schemeClr val="tx2"/>
                    </a:solidFill>
                    <a:round/>
                    <a:headEnd/>
                    <a:tailEnd/>
                  </a:ln>
                </p:spPr>
                <p:txBody>
                  <a:bodyPr/>
                  <a:lstStyle/>
                  <a:p>
                    <a:endParaRPr lang="en-US" dirty="0"/>
                  </a:p>
                </p:txBody>
              </p:sp>
              <p:sp>
                <p:nvSpPr>
                  <p:cNvPr id="48496" name="Line 163"/>
                  <p:cNvSpPr>
                    <a:spLocks noChangeShapeType="1"/>
                  </p:cNvSpPr>
                  <p:nvPr/>
                </p:nvSpPr>
                <p:spPr bwMode="auto">
                  <a:xfrm>
                    <a:off x="2723" y="173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97" name="Freeform 164"/>
                  <p:cNvSpPr>
                    <a:spLocks/>
                  </p:cNvSpPr>
                  <p:nvPr/>
                </p:nvSpPr>
                <p:spPr bwMode="auto">
                  <a:xfrm>
                    <a:off x="2722" y="1730"/>
                    <a:ext cx="41" cy="1"/>
                  </a:xfrm>
                  <a:custGeom>
                    <a:avLst/>
                    <a:gdLst>
                      <a:gd name="T0" fmla="*/ 0 w 208"/>
                      <a:gd name="T1" fmla="*/ 0 h 2"/>
                      <a:gd name="T2" fmla="*/ 0 w 208"/>
                      <a:gd name="T3" fmla="*/ 0 h 2"/>
                      <a:gd name="T4" fmla="*/ 0 w 208"/>
                      <a:gd name="T5" fmla="*/ 1 h 2"/>
                      <a:gd name="T6" fmla="*/ 0 w 208"/>
                      <a:gd name="T7" fmla="*/ 1 h 2"/>
                      <a:gd name="T8" fmla="*/ 0 w 208"/>
                      <a:gd name="T9" fmla="*/ 1 h 2"/>
                      <a:gd name="T10" fmla="*/ 0 w 208"/>
                      <a:gd name="T11" fmla="*/ 1 h 2"/>
                      <a:gd name="T12" fmla="*/ 0 w 208"/>
                      <a:gd name="T13" fmla="*/ 1 h 2"/>
                      <a:gd name="T14" fmla="*/ 0 w 208"/>
                      <a:gd name="T15" fmla="*/ 0 h 2"/>
                      <a:gd name="T16" fmla="*/ 0 w 208"/>
                      <a:gd name="T17" fmla="*/ 0 h 2"/>
                      <a:gd name="T18" fmla="*/ 0 w 20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
                      <a:gd name="T32" fmla="*/ 208 w 20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
                        <a:moveTo>
                          <a:pt x="4" y="0"/>
                        </a:moveTo>
                        <a:lnTo>
                          <a:pt x="4" y="0"/>
                        </a:lnTo>
                        <a:lnTo>
                          <a:pt x="0" y="2"/>
                        </a:lnTo>
                        <a:lnTo>
                          <a:pt x="4" y="2"/>
                        </a:lnTo>
                        <a:lnTo>
                          <a:pt x="202" y="2"/>
                        </a:lnTo>
                        <a:lnTo>
                          <a:pt x="208" y="2"/>
                        </a:lnTo>
                        <a:lnTo>
                          <a:pt x="208" y="0"/>
                        </a:lnTo>
                        <a:lnTo>
                          <a:pt x="202"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498" name="Line 165"/>
                  <p:cNvSpPr>
                    <a:spLocks noChangeShapeType="1"/>
                  </p:cNvSpPr>
                  <p:nvPr/>
                </p:nvSpPr>
                <p:spPr bwMode="auto">
                  <a:xfrm>
                    <a:off x="2762" y="173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499" name="Freeform 166"/>
                  <p:cNvSpPr>
                    <a:spLocks/>
                  </p:cNvSpPr>
                  <p:nvPr/>
                </p:nvSpPr>
                <p:spPr bwMode="auto">
                  <a:xfrm>
                    <a:off x="2762" y="1713"/>
                    <a:ext cx="1" cy="18"/>
                  </a:xfrm>
                  <a:custGeom>
                    <a:avLst/>
                    <a:gdLst>
                      <a:gd name="T0" fmla="*/ 0 w 6"/>
                      <a:gd name="T1" fmla="*/ 0 h 90"/>
                      <a:gd name="T2" fmla="*/ 0 w 6"/>
                      <a:gd name="T3" fmla="*/ 0 h 90"/>
                      <a:gd name="T4" fmla="*/ 0 w 6"/>
                      <a:gd name="T5" fmla="*/ 0 h 90"/>
                      <a:gd name="T6" fmla="*/ 0 w 6"/>
                      <a:gd name="T7" fmla="*/ 0 h 90"/>
                      <a:gd name="T8" fmla="*/ 0 w 6"/>
                      <a:gd name="T9" fmla="*/ 0 h 90"/>
                      <a:gd name="T10" fmla="*/ 0 w 6"/>
                      <a:gd name="T11" fmla="*/ 0 h 90"/>
                      <a:gd name="T12" fmla="*/ 0 w 6"/>
                      <a:gd name="T13" fmla="*/ 0 h 90"/>
                      <a:gd name="T14" fmla="*/ 0 w 6"/>
                      <a:gd name="T15" fmla="*/ 0 h 90"/>
                      <a:gd name="T16" fmla="*/ 0 w 6"/>
                      <a:gd name="T17" fmla="*/ 0 h 90"/>
                      <a:gd name="T18" fmla="*/ 0 w 6"/>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0"/>
                      <a:gd name="T32" fmla="*/ 6 w 6"/>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0">
                        <a:moveTo>
                          <a:pt x="0" y="86"/>
                        </a:moveTo>
                        <a:lnTo>
                          <a:pt x="3" y="86"/>
                        </a:lnTo>
                        <a:lnTo>
                          <a:pt x="3" y="90"/>
                        </a:lnTo>
                        <a:lnTo>
                          <a:pt x="6" y="86"/>
                        </a:lnTo>
                        <a:lnTo>
                          <a:pt x="6" y="6"/>
                        </a:lnTo>
                        <a:lnTo>
                          <a:pt x="6" y="3"/>
                        </a:lnTo>
                        <a:lnTo>
                          <a:pt x="3" y="0"/>
                        </a:lnTo>
                        <a:lnTo>
                          <a:pt x="3" y="3"/>
                        </a:lnTo>
                        <a:lnTo>
                          <a:pt x="0" y="6"/>
                        </a:lnTo>
                        <a:lnTo>
                          <a:pt x="0" y="86"/>
                        </a:lnTo>
                        <a:close/>
                      </a:path>
                    </a:pathLst>
                  </a:custGeom>
                  <a:solidFill>
                    <a:srgbClr val="000000"/>
                  </a:solidFill>
                  <a:ln w="25400">
                    <a:solidFill>
                      <a:schemeClr val="tx2"/>
                    </a:solidFill>
                    <a:round/>
                    <a:headEnd/>
                    <a:tailEnd/>
                  </a:ln>
                </p:spPr>
                <p:txBody>
                  <a:bodyPr/>
                  <a:lstStyle/>
                  <a:p>
                    <a:endParaRPr lang="en-US" dirty="0"/>
                  </a:p>
                </p:txBody>
              </p:sp>
              <p:sp>
                <p:nvSpPr>
                  <p:cNvPr id="48500" name="Line 167"/>
                  <p:cNvSpPr>
                    <a:spLocks noChangeShapeType="1"/>
                  </p:cNvSpPr>
                  <p:nvPr/>
                </p:nvSpPr>
                <p:spPr bwMode="auto">
                  <a:xfrm>
                    <a:off x="2763" y="171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01" name="Freeform 168"/>
                  <p:cNvSpPr>
                    <a:spLocks/>
                  </p:cNvSpPr>
                  <p:nvPr/>
                </p:nvSpPr>
                <p:spPr bwMode="auto">
                  <a:xfrm>
                    <a:off x="2762" y="1713"/>
                    <a:ext cx="90" cy="1"/>
                  </a:xfrm>
                  <a:custGeom>
                    <a:avLst/>
                    <a:gdLst>
                      <a:gd name="T0" fmla="*/ 0 w 449"/>
                      <a:gd name="T1" fmla="*/ 0 h 6"/>
                      <a:gd name="T2" fmla="*/ 0 w 449"/>
                      <a:gd name="T3" fmla="*/ 0 h 6"/>
                      <a:gd name="T4" fmla="*/ 0 w 449"/>
                      <a:gd name="T5" fmla="*/ 0 h 6"/>
                      <a:gd name="T6" fmla="*/ 0 w 449"/>
                      <a:gd name="T7" fmla="*/ 0 h 6"/>
                      <a:gd name="T8" fmla="*/ 0 w 449"/>
                      <a:gd name="T9" fmla="*/ 0 h 6"/>
                      <a:gd name="T10" fmla="*/ 0 w 449"/>
                      <a:gd name="T11" fmla="*/ 0 h 6"/>
                      <a:gd name="T12" fmla="*/ 0 w 449"/>
                      <a:gd name="T13" fmla="*/ 0 h 6"/>
                      <a:gd name="T14" fmla="*/ 0 w 449"/>
                      <a:gd name="T15" fmla="*/ 0 h 6"/>
                      <a:gd name="T16" fmla="*/ 0 w 449"/>
                      <a:gd name="T17" fmla="*/ 0 h 6"/>
                      <a:gd name="T18" fmla="*/ 0 w 44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9"/>
                      <a:gd name="T31" fmla="*/ 0 h 6"/>
                      <a:gd name="T32" fmla="*/ 449 w 44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9" h="6">
                        <a:moveTo>
                          <a:pt x="3" y="0"/>
                        </a:moveTo>
                        <a:lnTo>
                          <a:pt x="3" y="3"/>
                        </a:lnTo>
                        <a:lnTo>
                          <a:pt x="0" y="3"/>
                        </a:lnTo>
                        <a:lnTo>
                          <a:pt x="3" y="6"/>
                        </a:lnTo>
                        <a:lnTo>
                          <a:pt x="443" y="6"/>
                        </a:lnTo>
                        <a:lnTo>
                          <a:pt x="449" y="6"/>
                        </a:lnTo>
                        <a:lnTo>
                          <a:pt x="449" y="3"/>
                        </a:lnTo>
                        <a:lnTo>
                          <a:pt x="443"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502" name="Line 169"/>
                  <p:cNvSpPr>
                    <a:spLocks noChangeShapeType="1"/>
                  </p:cNvSpPr>
                  <p:nvPr/>
                </p:nvSpPr>
                <p:spPr bwMode="auto">
                  <a:xfrm>
                    <a:off x="2851" y="171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03" name="Freeform 170"/>
                  <p:cNvSpPr>
                    <a:spLocks/>
                  </p:cNvSpPr>
                  <p:nvPr/>
                </p:nvSpPr>
                <p:spPr bwMode="auto">
                  <a:xfrm>
                    <a:off x="2851" y="1697"/>
                    <a:ext cx="1" cy="17"/>
                  </a:xfrm>
                  <a:custGeom>
                    <a:avLst/>
                    <a:gdLst>
                      <a:gd name="T0" fmla="*/ 0 w 6"/>
                      <a:gd name="T1" fmla="*/ 0 h 87"/>
                      <a:gd name="T2" fmla="*/ 0 w 6"/>
                      <a:gd name="T3" fmla="*/ 0 h 87"/>
                      <a:gd name="T4" fmla="*/ 0 w 6"/>
                      <a:gd name="T5" fmla="*/ 0 h 87"/>
                      <a:gd name="T6" fmla="*/ 0 w 6"/>
                      <a:gd name="T7" fmla="*/ 0 h 87"/>
                      <a:gd name="T8" fmla="*/ 0 w 6"/>
                      <a:gd name="T9" fmla="*/ 0 h 87"/>
                      <a:gd name="T10" fmla="*/ 0 w 6"/>
                      <a:gd name="T11" fmla="*/ 0 h 87"/>
                      <a:gd name="T12" fmla="*/ 0 w 6"/>
                      <a:gd name="T13" fmla="*/ 0 h 87"/>
                      <a:gd name="T14" fmla="*/ 0 w 6"/>
                      <a:gd name="T15" fmla="*/ 0 h 87"/>
                      <a:gd name="T16" fmla="*/ 0 w 6"/>
                      <a:gd name="T17" fmla="*/ 0 h 87"/>
                      <a:gd name="T18" fmla="*/ 0 w 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7"/>
                      <a:gd name="T32" fmla="*/ 6 w 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7">
                        <a:moveTo>
                          <a:pt x="0" y="84"/>
                        </a:moveTo>
                        <a:lnTo>
                          <a:pt x="2" y="87"/>
                        </a:lnTo>
                        <a:lnTo>
                          <a:pt x="6" y="87"/>
                        </a:lnTo>
                        <a:lnTo>
                          <a:pt x="6" y="6"/>
                        </a:lnTo>
                        <a:lnTo>
                          <a:pt x="6" y="0"/>
                        </a:lnTo>
                        <a:lnTo>
                          <a:pt x="2" y="0"/>
                        </a:lnTo>
                        <a:lnTo>
                          <a:pt x="0" y="4"/>
                        </a:lnTo>
                        <a:lnTo>
                          <a:pt x="0" y="84"/>
                        </a:lnTo>
                        <a:close/>
                      </a:path>
                    </a:pathLst>
                  </a:custGeom>
                  <a:solidFill>
                    <a:srgbClr val="000000"/>
                  </a:solidFill>
                  <a:ln w="25400">
                    <a:solidFill>
                      <a:schemeClr val="tx2"/>
                    </a:solidFill>
                    <a:round/>
                    <a:headEnd/>
                    <a:tailEnd/>
                  </a:ln>
                </p:spPr>
                <p:txBody>
                  <a:bodyPr/>
                  <a:lstStyle/>
                  <a:p>
                    <a:endParaRPr lang="en-US" dirty="0"/>
                  </a:p>
                </p:txBody>
              </p:sp>
              <p:sp>
                <p:nvSpPr>
                  <p:cNvPr id="48504" name="Line 171"/>
                  <p:cNvSpPr>
                    <a:spLocks noChangeShapeType="1"/>
                  </p:cNvSpPr>
                  <p:nvPr/>
                </p:nvSpPr>
                <p:spPr bwMode="auto">
                  <a:xfrm>
                    <a:off x="2851" y="169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05" name="Freeform 172"/>
                  <p:cNvSpPr>
                    <a:spLocks/>
                  </p:cNvSpPr>
                  <p:nvPr/>
                </p:nvSpPr>
                <p:spPr bwMode="auto">
                  <a:xfrm>
                    <a:off x="2851" y="1697"/>
                    <a:ext cx="25" cy="1"/>
                  </a:xfrm>
                  <a:custGeom>
                    <a:avLst/>
                    <a:gdLst>
                      <a:gd name="T0" fmla="*/ 0 w 126"/>
                      <a:gd name="T1" fmla="*/ 0 h 6"/>
                      <a:gd name="T2" fmla="*/ 0 w 126"/>
                      <a:gd name="T3" fmla="*/ 0 h 6"/>
                      <a:gd name="T4" fmla="*/ 0 w 126"/>
                      <a:gd name="T5" fmla="*/ 0 h 6"/>
                      <a:gd name="T6" fmla="*/ 0 w 126"/>
                      <a:gd name="T7" fmla="*/ 0 h 6"/>
                      <a:gd name="T8" fmla="*/ 0 w 126"/>
                      <a:gd name="T9" fmla="*/ 0 h 6"/>
                      <a:gd name="T10" fmla="*/ 0 w 126"/>
                      <a:gd name="T11" fmla="*/ 0 h 6"/>
                      <a:gd name="T12" fmla="*/ 0 w 126"/>
                      <a:gd name="T13" fmla="*/ 0 h 6"/>
                      <a:gd name="T14" fmla="*/ 0 w 126"/>
                      <a:gd name="T15" fmla="*/ 0 h 6"/>
                      <a:gd name="T16" fmla="*/ 0 w 126"/>
                      <a:gd name="T17" fmla="*/ 0 h 6"/>
                      <a:gd name="T18" fmla="*/ 0 w 12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6"/>
                      <a:gd name="T32" fmla="*/ 126 w 12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6">
                        <a:moveTo>
                          <a:pt x="2" y="0"/>
                        </a:moveTo>
                        <a:lnTo>
                          <a:pt x="2" y="0"/>
                        </a:lnTo>
                        <a:lnTo>
                          <a:pt x="0" y="4"/>
                        </a:lnTo>
                        <a:lnTo>
                          <a:pt x="2" y="6"/>
                        </a:lnTo>
                        <a:lnTo>
                          <a:pt x="120" y="6"/>
                        </a:lnTo>
                        <a:lnTo>
                          <a:pt x="126" y="6"/>
                        </a:lnTo>
                        <a:lnTo>
                          <a:pt x="126" y="4"/>
                        </a:lnTo>
                        <a:lnTo>
                          <a:pt x="126" y="0"/>
                        </a:lnTo>
                        <a:lnTo>
                          <a:pt x="120"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506" name="Line 173"/>
                  <p:cNvSpPr>
                    <a:spLocks noChangeShapeType="1"/>
                  </p:cNvSpPr>
                  <p:nvPr/>
                </p:nvSpPr>
                <p:spPr bwMode="auto">
                  <a:xfrm>
                    <a:off x="2875" y="169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07" name="Freeform 174"/>
                  <p:cNvSpPr>
                    <a:spLocks/>
                  </p:cNvSpPr>
                  <p:nvPr/>
                </p:nvSpPr>
                <p:spPr bwMode="auto">
                  <a:xfrm>
                    <a:off x="2875" y="1680"/>
                    <a:ext cx="1" cy="18"/>
                  </a:xfrm>
                  <a:custGeom>
                    <a:avLst/>
                    <a:gdLst>
                      <a:gd name="T0" fmla="*/ 0 w 6"/>
                      <a:gd name="T1" fmla="*/ 0 h 89"/>
                      <a:gd name="T2" fmla="*/ 0 w 6"/>
                      <a:gd name="T3" fmla="*/ 0 h 89"/>
                      <a:gd name="T4" fmla="*/ 0 w 6"/>
                      <a:gd name="T5" fmla="*/ 0 h 89"/>
                      <a:gd name="T6" fmla="*/ 0 w 6"/>
                      <a:gd name="T7" fmla="*/ 0 h 89"/>
                      <a:gd name="T8" fmla="*/ 0 w 6"/>
                      <a:gd name="T9" fmla="*/ 0 h 89"/>
                      <a:gd name="T10" fmla="*/ 0 w 6"/>
                      <a:gd name="T11" fmla="*/ 0 h 89"/>
                      <a:gd name="T12" fmla="*/ 0 w 6"/>
                      <a:gd name="T13" fmla="*/ 0 h 89"/>
                      <a:gd name="T14" fmla="*/ 0 w 6"/>
                      <a:gd name="T15" fmla="*/ 0 h 89"/>
                      <a:gd name="T16" fmla="*/ 0 w 6"/>
                      <a:gd name="T17" fmla="*/ 0 h 89"/>
                      <a:gd name="T18" fmla="*/ 0 w 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9"/>
                      <a:gd name="T32" fmla="*/ 6 w 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9">
                        <a:moveTo>
                          <a:pt x="0" y="87"/>
                        </a:moveTo>
                        <a:lnTo>
                          <a:pt x="3" y="89"/>
                        </a:lnTo>
                        <a:lnTo>
                          <a:pt x="6" y="89"/>
                        </a:lnTo>
                        <a:lnTo>
                          <a:pt x="6" y="10"/>
                        </a:lnTo>
                        <a:lnTo>
                          <a:pt x="6" y="3"/>
                        </a:lnTo>
                        <a:lnTo>
                          <a:pt x="3" y="0"/>
                        </a:lnTo>
                        <a:lnTo>
                          <a:pt x="3" y="3"/>
                        </a:lnTo>
                        <a:lnTo>
                          <a:pt x="0" y="6"/>
                        </a:lnTo>
                        <a:lnTo>
                          <a:pt x="0" y="87"/>
                        </a:lnTo>
                        <a:close/>
                      </a:path>
                    </a:pathLst>
                  </a:custGeom>
                  <a:solidFill>
                    <a:srgbClr val="000000"/>
                  </a:solidFill>
                  <a:ln w="25400">
                    <a:solidFill>
                      <a:schemeClr val="tx2"/>
                    </a:solidFill>
                    <a:round/>
                    <a:headEnd/>
                    <a:tailEnd/>
                  </a:ln>
                </p:spPr>
                <p:txBody>
                  <a:bodyPr/>
                  <a:lstStyle/>
                  <a:p>
                    <a:endParaRPr lang="en-US" dirty="0"/>
                  </a:p>
                </p:txBody>
              </p:sp>
              <p:sp>
                <p:nvSpPr>
                  <p:cNvPr id="48508" name="Line 175"/>
                  <p:cNvSpPr>
                    <a:spLocks noChangeShapeType="1"/>
                  </p:cNvSpPr>
                  <p:nvPr/>
                </p:nvSpPr>
                <p:spPr bwMode="auto">
                  <a:xfrm>
                    <a:off x="2875" y="168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09" name="Freeform 176"/>
                  <p:cNvSpPr>
                    <a:spLocks/>
                  </p:cNvSpPr>
                  <p:nvPr/>
                </p:nvSpPr>
                <p:spPr bwMode="auto">
                  <a:xfrm>
                    <a:off x="2875" y="1680"/>
                    <a:ext cx="82" cy="2"/>
                  </a:xfrm>
                  <a:custGeom>
                    <a:avLst/>
                    <a:gdLst>
                      <a:gd name="T0" fmla="*/ 0 w 409"/>
                      <a:gd name="T1" fmla="*/ 0 h 6"/>
                      <a:gd name="T2" fmla="*/ 0 w 409"/>
                      <a:gd name="T3" fmla="*/ 0 h 6"/>
                      <a:gd name="T4" fmla="*/ 0 w 409"/>
                      <a:gd name="T5" fmla="*/ 0 h 6"/>
                      <a:gd name="T6" fmla="*/ 0 w 409"/>
                      <a:gd name="T7" fmla="*/ 0 h 6"/>
                      <a:gd name="T8" fmla="*/ 0 w 409"/>
                      <a:gd name="T9" fmla="*/ 0 h 6"/>
                      <a:gd name="T10" fmla="*/ 0 w 409"/>
                      <a:gd name="T11" fmla="*/ 0 h 6"/>
                      <a:gd name="T12" fmla="*/ 0 w 409"/>
                      <a:gd name="T13" fmla="*/ 0 h 6"/>
                      <a:gd name="T14" fmla="*/ 0 w 409"/>
                      <a:gd name="T15" fmla="*/ 0 h 6"/>
                      <a:gd name="T16" fmla="*/ 0 w 409"/>
                      <a:gd name="T17" fmla="*/ 0 h 6"/>
                      <a:gd name="T18" fmla="*/ 0 w 40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9"/>
                      <a:gd name="T31" fmla="*/ 0 h 6"/>
                      <a:gd name="T32" fmla="*/ 409 w 40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9" h="6">
                        <a:moveTo>
                          <a:pt x="3" y="0"/>
                        </a:moveTo>
                        <a:lnTo>
                          <a:pt x="3" y="3"/>
                        </a:lnTo>
                        <a:lnTo>
                          <a:pt x="0" y="3"/>
                        </a:lnTo>
                        <a:lnTo>
                          <a:pt x="3" y="6"/>
                        </a:lnTo>
                        <a:lnTo>
                          <a:pt x="402" y="6"/>
                        </a:lnTo>
                        <a:lnTo>
                          <a:pt x="409" y="6"/>
                        </a:lnTo>
                        <a:lnTo>
                          <a:pt x="409" y="3"/>
                        </a:lnTo>
                        <a:lnTo>
                          <a:pt x="402"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510" name="Line 177"/>
                  <p:cNvSpPr>
                    <a:spLocks noChangeShapeType="1"/>
                  </p:cNvSpPr>
                  <p:nvPr/>
                </p:nvSpPr>
                <p:spPr bwMode="auto">
                  <a:xfrm>
                    <a:off x="2955" y="168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11" name="Freeform 178"/>
                  <p:cNvSpPr>
                    <a:spLocks/>
                  </p:cNvSpPr>
                  <p:nvPr/>
                </p:nvSpPr>
                <p:spPr bwMode="auto">
                  <a:xfrm>
                    <a:off x="2955" y="1664"/>
                    <a:ext cx="2" cy="18"/>
                  </a:xfrm>
                  <a:custGeom>
                    <a:avLst/>
                    <a:gdLst>
                      <a:gd name="T0" fmla="*/ 0 w 7"/>
                      <a:gd name="T1" fmla="*/ 0 h 86"/>
                      <a:gd name="T2" fmla="*/ 0 w 7"/>
                      <a:gd name="T3" fmla="*/ 0 h 86"/>
                      <a:gd name="T4" fmla="*/ 0 w 7"/>
                      <a:gd name="T5" fmla="*/ 0 h 86"/>
                      <a:gd name="T6" fmla="*/ 0 w 7"/>
                      <a:gd name="T7" fmla="*/ 0 h 86"/>
                      <a:gd name="T8" fmla="*/ 0 w 7"/>
                      <a:gd name="T9" fmla="*/ 0 h 86"/>
                      <a:gd name="T10" fmla="*/ 0 w 7"/>
                      <a:gd name="T11" fmla="*/ 0 h 86"/>
                      <a:gd name="T12" fmla="*/ 0 w 7"/>
                      <a:gd name="T13" fmla="*/ 0 h 86"/>
                      <a:gd name="T14" fmla="*/ 0 w 7"/>
                      <a:gd name="T15" fmla="*/ 0 h 86"/>
                      <a:gd name="T16" fmla="*/ 0 w 7"/>
                      <a:gd name="T17" fmla="*/ 0 h 86"/>
                      <a:gd name="T18" fmla="*/ 0 w 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6"/>
                      <a:gd name="T32" fmla="*/ 7 w 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6">
                        <a:moveTo>
                          <a:pt x="0" y="83"/>
                        </a:moveTo>
                        <a:lnTo>
                          <a:pt x="4" y="86"/>
                        </a:lnTo>
                        <a:lnTo>
                          <a:pt x="7" y="86"/>
                        </a:lnTo>
                        <a:lnTo>
                          <a:pt x="7" y="6"/>
                        </a:lnTo>
                        <a:lnTo>
                          <a:pt x="7" y="0"/>
                        </a:lnTo>
                        <a:lnTo>
                          <a:pt x="4" y="0"/>
                        </a:lnTo>
                        <a:lnTo>
                          <a:pt x="0" y="2"/>
                        </a:lnTo>
                        <a:lnTo>
                          <a:pt x="0" y="83"/>
                        </a:lnTo>
                        <a:close/>
                      </a:path>
                    </a:pathLst>
                  </a:custGeom>
                  <a:solidFill>
                    <a:srgbClr val="000000"/>
                  </a:solidFill>
                  <a:ln w="25400">
                    <a:solidFill>
                      <a:schemeClr val="tx2"/>
                    </a:solidFill>
                    <a:round/>
                    <a:headEnd/>
                    <a:tailEnd/>
                  </a:ln>
                </p:spPr>
                <p:txBody>
                  <a:bodyPr/>
                  <a:lstStyle/>
                  <a:p>
                    <a:endParaRPr lang="en-US" dirty="0"/>
                  </a:p>
                </p:txBody>
              </p:sp>
              <p:sp>
                <p:nvSpPr>
                  <p:cNvPr id="48512" name="Line 179"/>
                  <p:cNvSpPr>
                    <a:spLocks noChangeShapeType="1"/>
                  </p:cNvSpPr>
                  <p:nvPr/>
                </p:nvSpPr>
                <p:spPr bwMode="auto">
                  <a:xfrm>
                    <a:off x="2956" y="166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13" name="Freeform 180"/>
                  <p:cNvSpPr>
                    <a:spLocks/>
                  </p:cNvSpPr>
                  <p:nvPr/>
                </p:nvSpPr>
                <p:spPr bwMode="auto">
                  <a:xfrm>
                    <a:off x="2955" y="1664"/>
                    <a:ext cx="26" cy="1"/>
                  </a:xfrm>
                  <a:custGeom>
                    <a:avLst/>
                    <a:gdLst>
                      <a:gd name="T0" fmla="*/ 0 w 127"/>
                      <a:gd name="T1" fmla="*/ 0 h 2"/>
                      <a:gd name="T2" fmla="*/ 0 w 127"/>
                      <a:gd name="T3" fmla="*/ 0 h 2"/>
                      <a:gd name="T4" fmla="*/ 0 w 127"/>
                      <a:gd name="T5" fmla="*/ 1 h 2"/>
                      <a:gd name="T6" fmla="*/ 0 w 127"/>
                      <a:gd name="T7" fmla="*/ 1 h 2"/>
                      <a:gd name="T8" fmla="*/ 0 w 127"/>
                      <a:gd name="T9" fmla="*/ 1 h 2"/>
                      <a:gd name="T10" fmla="*/ 0 w 127"/>
                      <a:gd name="T11" fmla="*/ 1 h 2"/>
                      <a:gd name="T12" fmla="*/ 0 w 127"/>
                      <a:gd name="T13" fmla="*/ 1 h 2"/>
                      <a:gd name="T14" fmla="*/ 0 w 127"/>
                      <a:gd name="T15" fmla="*/ 0 h 2"/>
                      <a:gd name="T16" fmla="*/ 0 w 127"/>
                      <a:gd name="T17" fmla="*/ 0 h 2"/>
                      <a:gd name="T18" fmla="*/ 0 w 12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2"/>
                      <a:gd name="T32" fmla="*/ 127 w 12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2">
                        <a:moveTo>
                          <a:pt x="4" y="0"/>
                        </a:moveTo>
                        <a:lnTo>
                          <a:pt x="4" y="0"/>
                        </a:lnTo>
                        <a:lnTo>
                          <a:pt x="0" y="2"/>
                        </a:lnTo>
                        <a:lnTo>
                          <a:pt x="4" y="2"/>
                        </a:lnTo>
                        <a:lnTo>
                          <a:pt x="121" y="2"/>
                        </a:lnTo>
                        <a:lnTo>
                          <a:pt x="127" y="2"/>
                        </a:lnTo>
                        <a:lnTo>
                          <a:pt x="127" y="0"/>
                        </a:lnTo>
                        <a:lnTo>
                          <a:pt x="12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514" name="Line 181"/>
                  <p:cNvSpPr>
                    <a:spLocks noChangeShapeType="1"/>
                  </p:cNvSpPr>
                  <p:nvPr/>
                </p:nvSpPr>
                <p:spPr bwMode="auto">
                  <a:xfrm>
                    <a:off x="2979" y="166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15" name="Freeform 182"/>
                  <p:cNvSpPr>
                    <a:spLocks/>
                  </p:cNvSpPr>
                  <p:nvPr/>
                </p:nvSpPr>
                <p:spPr bwMode="auto">
                  <a:xfrm>
                    <a:off x="2979" y="1648"/>
                    <a:ext cx="2" cy="18"/>
                  </a:xfrm>
                  <a:custGeom>
                    <a:avLst/>
                    <a:gdLst>
                      <a:gd name="T0" fmla="*/ 0 w 6"/>
                      <a:gd name="T1" fmla="*/ 0 h 90"/>
                      <a:gd name="T2" fmla="*/ 0 w 6"/>
                      <a:gd name="T3" fmla="*/ 0 h 90"/>
                      <a:gd name="T4" fmla="*/ 0 w 6"/>
                      <a:gd name="T5" fmla="*/ 0 h 90"/>
                      <a:gd name="T6" fmla="*/ 0 w 6"/>
                      <a:gd name="T7" fmla="*/ 0 h 90"/>
                      <a:gd name="T8" fmla="*/ 0 w 6"/>
                      <a:gd name="T9" fmla="*/ 0 h 90"/>
                      <a:gd name="T10" fmla="*/ 0 w 6"/>
                      <a:gd name="T11" fmla="*/ 0 h 90"/>
                      <a:gd name="T12" fmla="*/ 0 w 6"/>
                      <a:gd name="T13" fmla="*/ 0 h 90"/>
                      <a:gd name="T14" fmla="*/ 0 w 6"/>
                      <a:gd name="T15" fmla="*/ 0 h 90"/>
                      <a:gd name="T16" fmla="*/ 0 w 6"/>
                      <a:gd name="T17" fmla="*/ 0 h 90"/>
                      <a:gd name="T18" fmla="*/ 0 w 6"/>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0"/>
                      <a:gd name="T32" fmla="*/ 6 w 6"/>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0">
                        <a:moveTo>
                          <a:pt x="0" y="86"/>
                        </a:moveTo>
                        <a:lnTo>
                          <a:pt x="3" y="86"/>
                        </a:lnTo>
                        <a:lnTo>
                          <a:pt x="3" y="90"/>
                        </a:lnTo>
                        <a:lnTo>
                          <a:pt x="6" y="86"/>
                        </a:lnTo>
                        <a:lnTo>
                          <a:pt x="6" y="7"/>
                        </a:lnTo>
                        <a:lnTo>
                          <a:pt x="6" y="0"/>
                        </a:lnTo>
                        <a:lnTo>
                          <a:pt x="3" y="0"/>
                        </a:lnTo>
                        <a:lnTo>
                          <a:pt x="0" y="7"/>
                        </a:lnTo>
                        <a:lnTo>
                          <a:pt x="0" y="86"/>
                        </a:lnTo>
                        <a:close/>
                      </a:path>
                    </a:pathLst>
                  </a:custGeom>
                  <a:solidFill>
                    <a:srgbClr val="000000"/>
                  </a:solidFill>
                  <a:ln w="25400">
                    <a:solidFill>
                      <a:schemeClr val="tx2"/>
                    </a:solidFill>
                    <a:round/>
                    <a:headEnd/>
                    <a:tailEnd/>
                  </a:ln>
                </p:spPr>
                <p:txBody>
                  <a:bodyPr/>
                  <a:lstStyle/>
                  <a:p>
                    <a:endParaRPr lang="en-US" dirty="0"/>
                  </a:p>
                </p:txBody>
              </p:sp>
              <p:sp>
                <p:nvSpPr>
                  <p:cNvPr id="48516" name="Line 183"/>
                  <p:cNvSpPr>
                    <a:spLocks noChangeShapeType="1"/>
                  </p:cNvSpPr>
                  <p:nvPr/>
                </p:nvSpPr>
                <p:spPr bwMode="auto">
                  <a:xfrm>
                    <a:off x="2980" y="164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17" name="Freeform 184"/>
                  <p:cNvSpPr>
                    <a:spLocks/>
                  </p:cNvSpPr>
                  <p:nvPr/>
                </p:nvSpPr>
                <p:spPr bwMode="auto">
                  <a:xfrm>
                    <a:off x="2979" y="1648"/>
                    <a:ext cx="114" cy="1"/>
                  </a:xfrm>
                  <a:custGeom>
                    <a:avLst/>
                    <a:gdLst>
                      <a:gd name="T0" fmla="*/ 0 w 570"/>
                      <a:gd name="T1" fmla="*/ 0 h 3"/>
                      <a:gd name="T2" fmla="*/ 0 w 570"/>
                      <a:gd name="T3" fmla="*/ 0 h 3"/>
                      <a:gd name="T4" fmla="*/ 0 w 570"/>
                      <a:gd name="T5" fmla="*/ 0 h 3"/>
                      <a:gd name="T6" fmla="*/ 0 w 570"/>
                      <a:gd name="T7" fmla="*/ 0 h 3"/>
                      <a:gd name="T8" fmla="*/ 0 w 570"/>
                      <a:gd name="T9" fmla="*/ 0 h 3"/>
                      <a:gd name="T10" fmla="*/ 0 w 570"/>
                      <a:gd name="T11" fmla="*/ 0 h 3"/>
                      <a:gd name="T12" fmla="*/ 0 w 570"/>
                      <a:gd name="T13" fmla="*/ 0 h 3"/>
                      <a:gd name="T14" fmla="*/ 0 w 570"/>
                      <a:gd name="T15" fmla="*/ 0 h 3"/>
                      <a:gd name="T16" fmla="*/ 0 w 570"/>
                      <a:gd name="T17" fmla="*/ 0 h 3"/>
                      <a:gd name="T18" fmla="*/ 0 w 57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0"/>
                      <a:gd name="T31" fmla="*/ 0 h 3"/>
                      <a:gd name="T32" fmla="*/ 570 w 57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0" h="3">
                        <a:moveTo>
                          <a:pt x="3" y="0"/>
                        </a:moveTo>
                        <a:lnTo>
                          <a:pt x="3" y="0"/>
                        </a:lnTo>
                        <a:lnTo>
                          <a:pt x="0" y="3"/>
                        </a:lnTo>
                        <a:lnTo>
                          <a:pt x="3" y="3"/>
                        </a:lnTo>
                        <a:lnTo>
                          <a:pt x="564" y="3"/>
                        </a:lnTo>
                        <a:lnTo>
                          <a:pt x="570" y="3"/>
                        </a:lnTo>
                        <a:lnTo>
                          <a:pt x="570" y="0"/>
                        </a:lnTo>
                        <a:lnTo>
                          <a:pt x="564"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518" name="Line 185"/>
                  <p:cNvSpPr>
                    <a:spLocks noChangeShapeType="1"/>
                  </p:cNvSpPr>
                  <p:nvPr/>
                </p:nvSpPr>
                <p:spPr bwMode="auto">
                  <a:xfrm>
                    <a:off x="3092" y="164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19" name="Freeform 186"/>
                  <p:cNvSpPr>
                    <a:spLocks/>
                  </p:cNvSpPr>
                  <p:nvPr/>
                </p:nvSpPr>
                <p:spPr bwMode="auto">
                  <a:xfrm>
                    <a:off x="3092" y="1630"/>
                    <a:ext cx="1" cy="19"/>
                  </a:xfrm>
                  <a:custGeom>
                    <a:avLst/>
                    <a:gdLst>
                      <a:gd name="T0" fmla="*/ 0 w 6"/>
                      <a:gd name="T1" fmla="*/ 0 h 94"/>
                      <a:gd name="T2" fmla="*/ 0 w 6"/>
                      <a:gd name="T3" fmla="*/ 0 h 94"/>
                      <a:gd name="T4" fmla="*/ 0 w 6"/>
                      <a:gd name="T5" fmla="*/ 0 h 94"/>
                      <a:gd name="T6" fmla="*/ 0 w 6"/>
                      <a:gd name="T7" fmla="*/ 0 h 94"/>
                      <a:gd name="T8" fmla="*/ 0 w 6"/>
                      <a:gd name="T9" fmla="*/ 0 h 94"/>
                      <a:gd name="T10" fmla="*/ 0 w 6"/>
                      <a:gd name="T11" fmla="*/ 0 h 94"/>
                      <a:gd name="T12" fmla="*/ 0 w 6"/>
                      <a:gd name="T13" fmla="*/ 0 h 94"/>
                      <a:gd name="T14" fmla="*/ 0 w 6"/>
                      <a:gd name="T15" fmla="*/ 0 h 94"/>
                      <a:gd name="T16" fmla="*/ 0 w 6"/>
                      <a:gd name="T17" fmla="*/ 0 h 94"/>
                      <a:gd name="T18" fmla="*/ 0 w 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4"/>
                      <a:gd name="T32" fmla="*/ 6 w 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4">
                        <a:moveTo>
                          <a:pt x="0" y="90"/>
                        </a:moveTo>
                        <a:lnTo>
                          <a:pt x="0" y="90"/>
                        </a:lnTo>
                        <a:lnTo>
                          <a:pt x="2" y="94"/>
                        </a:lnTo>
                        <a:lnTo>
                          <a:pt x="6" y="90"/>
                        </a:lnTo>
                        <a:lnTo>
                          <a:pt x="6" y="6"/>
                        </a:lnTo>
                        <a:lnTo>
                          <a:pt x="6" y="4"/>
                        </a:lnTo>
                        <a:lnTo>
                          <a:pt x="2" y="0"/>
                        </a:lnTo>
                        <a:lnTo>
                          <a:pt x="0" y="4"/>
                        </a:lnTo>
                        <a:lnTo>
                          <a:pt x="0" y="6"/>
                        </a:lnTo>
                        <a:lnTo>
                          <a:pt x="0" y="90"/>
                        </a:lnTo>
                        <a:close/>
                      </a:path>
                    </a:pathLst>
                  </a:custGeom>
                  <a:solidFill>
                    <a:srgbClr val="000000"/>
                  </a:solidFill>
                  <a:ln w="25400">
                    <a:solidFill>
                      <a:schemeClr val="tx2"/>
                    </a:solidFill>
                    <a:round/>
                    <a:headEnd/>
                    <a:tailEnd/>
                  </a:ln>
                </p:spPr>
                <p:txBody>
                  <a:bodyPr/>
                  <a:lstStyle/>
                  <a:p>
                    <a:endParaRPr lang="en-US" dirty="0"/>
                  </a:p>
                </p:txBody>
              </p:sp>
              <p:sp>
                <p:nvSpPr>
                  <p:cNvPr id="48520" name="Line 187"/>
                  <p:cNvSpPr>
                    <a:spLocks noChangeShapeType="1"/>
                  </p:cNvSpPr>
                  <p:nvPr/>
                </p:nvSpPr>
                <p:spPr bwMode="auto">
                  <a:xfrm>
                    <a:off x="3093" y="163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21" name="Freeform 188"/>
                  <p:cNvSpPr>
                    <a:spLocks/>
                  </p:cNvSpPr>
                  <p:nvPr/>
                </p:nvSpPr>
                <p:spPr bwMode="auto">
                  <a:xfrm>
                    <a:off x="3092" y="1630"/>
                    <a:ext cx="58" cy="1"/>
                  </a:xfrm>
                  <a:custGeom>
                    <a:avLst/>
                    <a:gdLst>
                      <a:gd name="T0" fmla="*/ 0 w 288"/>
                      <a:gd name="T1" fmla="*/ 0 h 6"/>
                      <a:gd name="T2" fmla="*/ 0 w 288"/>
                      <a:gd name="T3" fmla="*/ 0 h 6"/>
                      <a:gd name="T4" fmla="*/ 0 w 288"/>
                      <a:gd name="T5" fmla="*/ 0 h 6"/>
                      <a:gd name="T6" fmla="*/ 0 w 288"/>
                      <a:gd name="T7" fmla="*/ 0 h 6"/>
                      <a:gd name="T8" fmla="*/ 0 w 288"/>
                      <a:gd name="T9" fmla="*/ 0 h 6"/>
                      <a:gd name="T10" fmla="*/ 0 w 288"/>
                      <a:gd name="T11" fmla="*/ 0 h 6"/>
                      <a:gd name="T12" fmla="*/ 0 w 288"/>
                      <a:gd name="T13" fmla="*/ 0 h 6"/>
                      <a:gd name="T14" fmla="*/ 0 w 288"/>
                      <a:gd name="T15" fmla="*/ 0 h 6"/>
                      <a:gd name="T16" fmla="*/ 0 w 288"/>
                      <a:gd name="T17" fmla="*/ 0 h 6"/>
                      <a:gd name="T18" fmla="*/ 0 w 28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6"/>
                      <a:gd name="T32" fmla="*/ 288 w 28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6">
                        <a:moveTo>
                          <a:pt x="2" y="0"/>
                        </a:moveTo>
                        <a:lnTo>
                          <a:pt x="0" y="4"/>
                        </a:lnTo>
                        <a:lnTo>
                          <a:pt x="0" y="6"/>
                        </a:lnTo>
                        <a:lnTo>
                          <a:pt x="278" y="6"/>
                        </a:lnTo>
                        <a:lnTo>
                          <a:pt x="288" y="6"/>
                        </a:lnTo>
                        <a:lnTo>
                          <a:pt x="288" y="4"/>
                        </a:lnTo>
                        <a:lnTo>
                          <a:pt x="282"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522" name="Line 189"/>
                  <p:cNvSpPr>
                    <a:spLocks noChangeShapeType="1"/>
                  </p:cNvSpPr>
                  <p:nvPr/>
                </p:nvSpPr>
                <p:spPr bwMode="auto">
                  <a:xfrm>
                    <a:off x="3149" y="163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23" name="Freeform 190"/>
                  <p:cNvSpPr>
                    <a:spLocks/>
                  </p:cNvSpPr>
                  <p:nvPr/>
                </p:nvSpPr>
                <p:spPr bwMode="auto">
                  <a:xfrm>
                    <a:off x="3149" y="1614"/>
                    <a:ext cx="1" cy="17"/>
                  </a:xfrm>
                  <a:custGeom>
                    <a:avLst/>
                    <a:gdLst>
                      <a:gd name="T0" fmla="*/ 0 w 6"/>
                      <a:gd name="T1" fmla="*/ 0 h 89"/>
                      <a:gd name="T2" fmla="*/ 0 w 6"/>
                      <a:gd name="T3" fmla="*/ 0 h 89"/>
                      <a:gd name="T4" fmla="*/ 0 w 6"/>
                      <a:gd name="T5" fmla="*/ 0 h 89"/>
                      <a:gd name="T6" fmla="*/ 0 w 6"/>
                      <a:gd name="T7" fmla="*/ 0 h 89"/>
                      <a:gd name="T8" fmla="*/ 0 w 6"/>
                      <a:gd name="T9" fmla="*/ 0 h 89"/>
                      <a:gd name="T10" fmla="*/ 0 w 6"/>
                      <a:gd name="T11" fmla="*/ 0 h 89"/>
                      <a:gd name="T12" fmla="*/ 0 w 6"/>
                      <a:gd name="T13" fmla="*/ 0 h 89"/>
                      <a:gd name="T14" fmla="*/ 0 w 6"/>
                      <a:gd name="T15" fmla="*/ 0 h 89"/>
                      <a:gd name="T16" fmla="*/ 0 w 6"/>
                      <a:gd name="T17" fmla="*/ 0 h 89"/>
                      <a:gd name="T18" fmla="*/ 0 w 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9"/>
                      <a:gd name="T32" fmla="*/ 6 w 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9">
                        <a:moveTo>
                          <a:pt x="0" y="87"/>
                        </a:moveTo>
                        <a:lnTo>
                          <a:pt x="0" y="89"/>
                        </a:lnTo>
                        <a:lnTo>
                          <a:pt x="2" y="89"/>
                        </a:lnTo>
                        <a:lnTo>
                          <a:pt x="6" y="89"/>
                        </a:lnTo>
                        <a:lnTo>
                          <a:pt x="6" y="6"/>
                        </a:lnTo>
                        <a:lnTo>
                          <a:pt x="6" y="0"/>
                        </a:lnTo>
                        <a:lnTo>
                          <a:pt x="2" y="0"/>
                        </a:lnTo>
                        <a:lnTo>
                          <a:pt x="0" y="0"/>
                        </a:lnTo>
                        <a:lnTo>
                          <a:pt x="0" y="3"/>
                        </a:lnTo>
                        <a:lnTo>
                          <a:pt x="0" y="87"/>
                        </a:lnTo>
                        <a:close/>
                      </a:path>
                    </a:pathLst>
                  </a:custGeom>
                  <a:solidFill>
                    <a:srgbClr val="000000"/>
                  </a:solidFill>
                  <a:ln w="25400">
                    <a:solidFill>
                      <a:schemeClr val="tx2"/>
                    </a:solidFill>
                    <a:round/>
                    <a:headEnd/>
                    <a:tailEnd/>
                  </a:ln>
                </p:spPr>
                <p:txBody>
                  <a:bodyPr/>
                  <a:lstStyle/>
                  <a:p>
                    <a:endParaRPr lang="en-US" dirty="0"/>
                  </a:p>
                </p:txBody>
              </p:sp>
              <p:sp>
                <p:nvSpPr>
                  <p:cNvPr id="48524" name="Line 191"/>
                  <p:cNvSpPr>
                    <a:spLocks noChangeShapeType="1"/>
                  </p:cNvSpPr>
                  <p:nvPr/>
                </p:nvSpPr>
                <p:spPr bwMode="auto">
                  <a:xfrm>
                    <a:off x="3149" y="161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25" name="Freeform 192"/>
                  <p:cNvSpPr>
                    <a:spLocks/>
                  </p:cNvSpPr>
                  <p:nvPr/>
                </p:nvSpPr>
                <p:spPr bwMode="auto">
                  <a:xfrm>
                    <a:off x="3149" y="1614"/>
                    <a:ext cx="162" cy="1"/>
                  </a:xfrm>
                  <a:custGeom>
                    <a:avLst/>
                    <a:gdLst>
                      <a:gd name="T0" fmla="*/ 0 w 810"/>
                      <a:gd name="T1" fmla="*/ 0 h 6"/>
                      <a:gd name="T2" fmla="*/ 0 w 810"/>
                      <a:gd name="T3" fmla="*/ 0 h 6"/>
                      <a:gd name="T4" fmla="*/ 0 w 810"/>
                      <a:gd name="T5" fmla="*/ 0 h 6"/>
                      <a:gd name="T6" fmla="*/ 0 w 810"/>
                      <a:gd name="T7" fmla="*/ 0 h 6"/>
                      <a:gd name="T8" fmla="*/ 0 w 810"/>
                      <a:gd name="T9" fmla="*/ 0 h 6"/>
                      <a:gd name="T10" fmla="*/ 0 w 810"/>
                      <a:gd name="T11" fmla="*/ 0 h 6"/>
                      <a:gd name="T12" fmla="*/ 0 w 810"/>
                      <a:gd name="T13" fmla="*/ 0 h 6"/>
                      <a:gd name="T14" fmla="*/ 0 w 810"/>
                      <a:gd name="T15" fmla="*/ 0 h 6"/>
                      <a:gd name="T16" fmla="*/ 0 w 810"/>
                      <a:gd name="T17" fmla="*/ 0 h 6"/>
                      <a:gd name="T18" fmla="*/ 0 w 8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0"/>
                      <a:gd name="T31" fmla="*/ 0 h 6"/>
                      <a:gd name="T32" fmla="*/ 810 w 8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0" h="6">
                        <a:moveTo>
                          <a:pt x="2" y="0"/>
                        </a:moveTo>
                        <a:lnTo>
                          <a:pt x="0" y="0"/>
                        </a:lnTo>
                        <a:lnTo>
                          <a:pt x="0" y="3"/>
                        </a:lnTo>
                        <a:lnTo>
                          <a:pt x="0" y="6"/>
                        </a:lnTo>
                        <a:lnTo>
                          <a:pt x="800" y="6"/>
                        </a:lnTo>
                        <a:lnTo>
                          <a:pt x="810" y="6"/>
                        </a:lnTo>
                        <a:lnTo>
                          <a:pt x="810" y="3"/>
                        </a:lnTo>
                        <a:lnTo>
                          <a:pt x="810" y="0"/>
                        </a:lnTo>
                        <a:lnTo>
                          <a:pt x="804"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526" name="Line 193"/>
                  <p:cNvSpPr>
                    <a:spLocks noChangeShapeType="1"/>
                  </p:cNvSpPr>
                  <p:nvPr/>
                </p:nvSpPr>
                <p:spPr bwMode="auto">
                  <a:xfrm>
                    <a:off x="3309" y="161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27" name="Freeform 194"/>
                  <p:cNvSpPr>
                    <a:spLocks/>
                  </p:cNvSpPr>
                  <p:nvPr/>
                </p:nvSpPr>
                <p:spPr bwMode="auto">
                  <a:xfrm>
                    <a:off x="3309" y="1594"/>
                    <a:ext cx="2" cy="21"/>
                  </a:xfrm>
                  <a:custGeom>
                    <a:avLst/>
                    <a:gdLst>
                      <a:gd name="T0" fmla="*/ 0 w 6"/>
                      <a:gd name="T1" fmla="*/ 0 h 102"/>
                      <a:gd name="T2" fmla="*/ 0 w 6"/>
                      <a:gd name="T3" fmla="*/ 0 h 102"/>
                      <a:gd name="T4" fmla="*/ 0 w 6"/>
                      <a:gd name="T5" fmla="*/ 0 h 102"/>
                      <a:gd name="T6" fmla="*/ 0 w 6"/>
                      <a:gd name="T7" fmla="*/ 0 h 102"/>
                      <a:gd name="T8" fmla="*/ 0 w 6"/>
                      <a:gd name="T9" fmla="*/ 0 h 102"/>
                      <a:gd name="T10" fmla="*/ 0 w 6"/>
                      <a:gd name="T11" fmla="*/ 0 h 102"/>
                      <a:gd name="T12" fmla="*/ 0 w 6"/>
                      <a:gd name="T13" fmla="*/ 0 h 102"/>
                      <a:gd name="T14" fmla="*/ 0 w 6"/>
                      <a:gd name="T15" fmla="*/ 0 h 102"/>
                      <a:gd name="T16" fmla="*/ 0 w 6"/>
                      <a:gd name="T17" fmla="*/ 0 h 102"/>
                      <a:gd name="T18" fmla="*/ 0 w 6"/>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2"/>
                      <a:gd name="T32" fmla="*/ 6 w 6"/>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2">
                        <a:moveTo>
                          <a:pt x="0" y="99"/>
                        </a:moveTo>
                        <a:lnTo>
                          <a:pt x="0" y="102"/>
                        </a:lnTo>
                        <a:lnTo>
                          <a:pt x="3" y="102"/>
                        </a:lnTo>
                        <a:lnTo>
                          <a:pt x="6" y="102"/>
                        </a:lnTo>
                        <a:lnTo>
                          <a:pt x="6" y="6"/>
                        </a:lnTo>
                        <a:lnTo>
                          <a:pt x="6" y="0"/>
                        </a:lnTo>
                        <a:lnTo>
                          <a:pt x="3" y="0"/>
                        </a:lnTo>
                        <a:lnTo>
                          <a:pt x="0" y="0"/>
                        </a:lnTo>
                        <a:lnTo>
                          <a:pt x="0" y="3"/>
                        </a:lnTo>
                        <a:lnTo>
                          <a:pt x="0" y="99"/>
                        </a:lnTo>
                        <a:close/>
                      </a:path>
                    </a:pathLst>
                  </a:custGeom>
                  <a:solidFill>
                    <a:srgbClr val="000000"/>
                  </a:solidFill>
                  <a:ln w="25400">
                    <a:solidFill>
                      <a:schemeClr val="tx2"/>
                    </a:solidFill>
                    <a:round/>
                    <a:headEnd/>
                    <a:tailEnd/>
                  </a:ln>
                </p:spPr>
                <p:txBody>
                  <a:bodyPr/>
                  <a:lstStyle/>
                  <a:p>
                    <a:endParaRPr lang="en-US" dirty="0"/>
                  </a:p>
                </p:txBody>
              </p:sp>
              <p:sp>
                <p:nvSpPr>
                  <p:cNvPr id="48528" name="Line 195"/>
                  <p:cNvSpPr>
                    <a:spLocks noChangeShapeType="1"/>
                  </p:cNvSpPr>
                  <p:nvPr/>
                </p:nvSpPr>
                <p:spPr bwMode="auto">
                  <a:xfrm>
                    <a:off x="3310" y="159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29" name="Freeform 196"/>
                  <p:cNvSpPr>
                    <a:spLocks/>
                  </p:cNvSpPr>
                  <p:nvPr/>
                </p:nvSpPr>
                <p:spPr bwMode="auto">
                  <a:xfrm>
                    <a:off x="3309" y="1594"/>
                    <a:ext cx="26" cy="1"/>
                  </a:xfrm>
                  <a:custGeom>
                    <a:avLst/>
                    <a:gdLst>
                      <a:gd name="T0" fmla="*/ 0 w 127"/>
                      <a:gd name="T1" fmla="*/ 0 h 3"/>
                      <a:gd name="T2" fmla="*/ 0 w 127"/>
                      <a:gd name="T3" fmla="*/ 0 h 3"/>
                      <a:gd name="T4" fmla="*/ 0 w 127"/>
                      <a:gd name="T5" fmla="*/ 0 h 3"/>
                      <a:gd name="T6" fmla="*/ 0 w 127"/>
                      <a:gd name="T7" fmla="*/ 0 h 3"/>
                      <a:gd name="T8" fmla="*/ 0 w 127"/>
                      <a:gd name="T9" fmla="*/ 0 h 3"/>
                      <a:gd name="T10" fmla="*/ 0 w 127"/>
                      <a:gd name="T11" fmla="*/ 0 h 3"/>
                      <a:gd name="T12" fmla="*/ 0 w 127"/>
                      <a:gd name="T13" fmla="*/ 0 h 3"/>
                      <a:gd name="T14" fmla="*/ 0 w 127"/>
                      <a:gd name="T15" fmla="*/ 0 h 3"/>
                      <a:gd name="T16" fmla="*/ 0 w 127"/>
                      <a:gd name="T17" fmla="*/ 0 h 3"/>
                      <a:gd name="T18" fmla="*/ 0 w 12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3"/>
                      <a:gd name="T32" fmla="*/ 127 w 12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3">
                        <a:moveTo>
                          <a:pt x="3" y="0"/>
                        </a:moveTo>
                        <a:lnTo>
                          <a:pt x="0" y="0"/>
                        </a:lnTo>
                        <a:lnTo>
                          <a:pt x="0" y="3"/>
                        </a:lnTo>
                        <a:lnTo>
                          <a:pt x="117" y="3"/>
                        </a:lnTo>
                        <a:lnTo>
                          <a:pt x="127" y="3"/>
                        </a:lnTo>
                        <a:lnTo>
                          <a:pt x="127" y="0"/>
                        </a:lnTo>
                        <a:lnTo>
                          <a:pt x="12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530" name="Line 197"/>
                  <p:cNvSpPr>
                    <a:spLocks noChangeShapeType="1"/>
                  </p:cNvSpPr>
                  <p:nvPr/>
                </p:nvSpPr>
                <p:spPr bwMode="auto">
                  <a:xfrm>
                    <a:off x="3334" y="159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31" name="Freeform 198"/>
                  <p:cNvSpPr>
                    <a:spLocks/>
                  </p:cNvSpPr>
                  <p:nvPr/>
                </p:nvSpPr>
                <p:spPr bwMode="auto">
                  <a:xfrm>
                    <a:off x="3334" y="1574"/>
                    <a:ext cx="1" cy="22"/>
                  </a:xfrm>
                  <a:custGeom>
                    <a:avLst/>
                    <a:gdLst>
                      <a:gd name="T0" fmla="*/ 0 w 6"/>
                      <a:gd name="T1" fmla="*/ 0 h 108"/>
                      <a:gd name="T2" fmla="*/ 0 w 6"/>
                      <a:gd name="T3" fmla="*/ 0 h 108"/>
                      <a:gd name="T4" fmla="*/ 0 w 6"/>
                      <a:gd name="T5" fmla="*/ 0 h 108"/>
                      <a:gd name="T6" fmla="*/ 0 w 6"/>
                      <a:gd name="T7" fmla="*/ 0 h 108"/>
                      <a:gd name="T8" fmla="*/ 0 w 6"/>
                      <a:gd name="T9" fmla="*/ 0 h 108"/>
                      <a:gd name="T10" fmla="*/ 0 w 6"/>
                      <a:gd name="T11" fmla="*/ 0 h 108"/>
                      <a:gd name="T12" fmla="*/ 0 w 6"/>
                      <a:gd name="T13" fmla="*/ 0 h 108"/>
                      <a:gd name="T14" fmla="*/ 0 w 6"/>
                      <a:gd name="T15" fmla="*/ 0 h 108"/>
                      <a:gd name="T16" fmla="*/ 0 w 6"/>
                      <a:gd name="T17" fmla="*/ 0 h 108"/>
                      <a:gd name="T18" fmla="*/ 0 w 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8"/>
                      <a:gd name="T32" fmla="*/ 6 w 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8">
                        <a:moveTo>
                          <a:pt x="0" y="105"/>
                        </a:moveTo>
                        <a:lnTo>
                          <a:pt x="0" y="105"/>
                        </a:lnTo>
                        <a:lnTo>
                          <a:pt x="3" y="108"/>
                        </a:lnTo>
                        <a:lnTo>
                          <a:pt x="6" y="105"/>
                        </a:lnTo>
                        <a:lnTo>
                          <a:pt x="6" y="6"/>
                        </a:lnTo>
                        <a:lnTo>
                          <a:pt x="6" y="3"/>
                        </a:lnTo>
                        <a:lnTo>
                          <a:pt x="3" y="0"/>
                        </a:lnTo>
                        <a:lnTo>
                          <a:pt x="0" y="3"/>
                        </a:lnTo>
                        <a:lnTo>
                          <a:pt x="0" y="6"/>
                        </a:lnTo>
                        <a:lnTo>
                          <a:pt x="0" y="105"/>
                        </a:lnTo>
                        <a:close/>
                      </a:path>
                    </a:pathLst>
                  </a:custGeom>
                  <a:solidFill>
                    <a:srgbClr val="000000"/>
                  </a:solidFill>
                  <a:ln w="25400">
                    <a:solidFill>
                      <a:schemeClr val="tx2"/>
                    </a:solidFill>
                    <a:round/>
                    <a:headEnd/>
                    <a:tailEnd/>
                  </a:ln>
                </p:spPr>
                <p:txBody>
                  <a:bodyPr/>
                  <a:lstStyle/>
                  <a:p>
                    <a:endParaRPr lang="en-US" dirty="0"/>
                  </a:p>
                </p:txBody>
              </p:sp>
              <p:sp>
                <p:nvSpPr>
                  <p:cNvPr id="48532" name="Line 199"/>
                  <p:cNvSpPr>
                    <a:spLocks noChangeShapeType="1"/>
                  </p:cNvSpPr>
                  <p:nvPr/>
                </p:nvSpPr>
                <p:spPr bwMode="auto">
                  <a:xfrm>
                    <a:off x="3334" y="157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33" name="Freeform 200"/>
                  <p:cNvSpPr>
                    <a:spLocks/>
                  </p:cNvSpPr>
                  <p:nvPr/>
                </p:nvSpPr>
                <p:spPr bwMode="auto">
                  <a:xfrm>
                    <a:off x="3334" y="1574"/>
                    <a:ext cx="17" cy="1"/>
                  </a:xfrm>
                  <a:custGeom>
                    <a:avLst/>
                    <a:gdLst>
                      <a:gd name="T0" fmla="*/ 0 w 86"/>
                      <a:gd name="T1" fmla="*/ 0 h 6"/>
                      <a:gd name="T2" fmla="*/ 0 w 86"/>
                      <a:gd name="T3" fmla="*/ 0 h 6"/>
                      <a:gd name="T4" fmla="*/ 0 w 86"/>
                      <a:gd name="T5" fmla="*/ 0 h 6"/>
                      <a:gd name="T6" fmla="*/ 0 w 86"/>
                      <a:gd name="T7" fmla="*/ 0 h 6"/>
                      <a:gd name="T8" fmla="*/ 0 w 86"/>
                      <a:gd name="T9" fmla="*/ 0 h 6"/>
                      <a:gd name="T10" fmla="*/ 0 w 86"/>
                      <a:gd name="T11" fmla="*/ 0 h 6"/>
                      <a:gd name="T12" fmla="*/ 0 w 86"/>
                      <a:gd name="T13" fmla="*/ 0 h 6"/>
                      <a:gd name="T14" fmla="*/ 0 w 86"/>
                      <a:gd name="T15" fmla="*/ 0 h 6"/>
                      <a:gd name="T16" fmla="*/ 0 w 86"/>
                      <a:gd name="T17" fmla="*/ 0 h 6"/>
                      <a:gd name="T18" fmla="*/ 0 w 8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6"/>
                      <a:gd name="T32" fmla="*/ 86 w 8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6">
                        <a:moveTo>
                          <a:pt x="3" y="0"/>
                        </a:moveTo>
                        <a:lnTo>
                          <a:pt x="0" y="3"/>
                        </a:lnTo>
                        <a:lnTo>
                          <a:pt x="0" y="6"/>
                        </a:lnTo>
                        <a:lnTo>
                          <a:pt x="77" y="6"/>
                        </a:lnTo>
                        <a:lnTo>
                          <a:pt x="86" y="6"/>
                        </a:lnTo>
                        <a:lnTo>
                          <a:pt x="86" y="3"/>
                        </a:lnTo>
                        <a:lnTo>
                          <a:pt x="80"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534" name="Line 201"/>
                  <p:cNvSpPr>
                    <a:spLocks noChangeShapeType="1"/>
                  </p:cNvSpPr>
                  <p:nvPr/>
                </p:nvSpPr>
                <p:spPr bwMode="auto">
                  <a:xfrm>
                    <a:off x="3350" y="157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35" name="Freeform 202"/>
                  <p:cNvSpPr>
                    <a:spLocks/>
                  </p:cNvSpPr>
                  <p:nvPr/>
                </p:nvSpPr>
                <p:spPr bwMode="auto">
                  <a:xfrm>
                    <a:off x="3350" y="1554"/>
                    <a:ext cx="1" cy="21"/>
                  </a:xfrm>
                  <a:custGeom>
                    <a:avLst/>
                    <a:gdLst>
                      <a:gd name="T0" fmla="*/ 0 w 6"/>
                      <a:gd name="T1" fmla="*/ 0 h 105"/>
                      <a:gd name="T2" fmla="*/ 0 w 6"/>
                      <a:gd name="T3" fmla="*/ 0 h 105"/>
                      <a:gd name="T4" fmla="*/ 0 w 6"/>
                      <a:gd name="T5" fmla="*/ 0 h 105"/>
                      <a:gd name="T6" fmla="*/ 0 w 6"/>
                      <a:gd name="T7" fmla="*/ 0 h 105"/>
                      <a:gd name="T8" fmla="*/ 0 w 6"/>
                      <a:gd name="T9" fmla="*/ 0 h 105"/>
                      <a:gd name="T10" fmla="*/ 0 w 6"/>
                      <a:gd name="T11" fmla="*/ 0 h 105"/>
                      <a:gd name="T12" fmla="*/ 0 w 6"/>
                      <a:gd name="T13" fmla="*/ 0 h 105"/>
                      <a:gd name="T14" fmla="*/ 0 w 6"/>
                      <a:gd name="T15" fmla="*/ 0 h 105"/>
                      <a:gd name="T16" fmla="*/ 0 w 6"/>
                      <a:gd name="T17" fmla="*/ 0 h 105"/>
                      <a:gd name="T18" fmla="*/ 0 w 6"/>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5"/>
                      <a:gd name="T32" fmla="*/ 6 w 6"/>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5">
                        <a:moveTo>
                          <a:pt x="0" y="102"/>
                        </a:moveTo>
                        <a:lnTo>
                          <a:pt x="0" y="105"/>
                        </a:lnTo>
                        <a:lnTo>
                          <a:pt x="4" y="105"/>
                        </a:lnTo>
                        <a:lnTo>
                          <a:pt x="6" y="105"/>
                        </a:lnTo>
                        <a:lnTo>
                          <a:pt x="6" y="6"/>
                        </a:lnTo>
                        <a:lnTo>
                          <a:pt x="6" y="0"/>
                        </a:lnTo>
                        <a:lnTo>
                          <a:pt x="4" y="0"/>
                        </a:lnTo>
                        <a:lnTo>
                          <a:pt x="0" y="0"/>
                        </a:lnTo>
                        <a:lnTo>
                          <a:pt x="0" y="3"/>
                        </a:lnTo>
                        <a:lnTo>
                          <a:pt x="0" y="102"/>
                        </a:lnTo>
                        <a:close/>
                      </a:path>
                    </a:pathLst>
                  </a:custGeom>
                  <a:solidFill>
                    <a:srgbClr val="000000"/>
                  </a:solidFill>
                  <a:ln w="25400">
                    <a:solidFill>
                      <a:schemeClr val="tx2"/>
                    </a:solidFill>
                    <a:round/>
                    <a:headEnd/>
                    <a:tailEnd/>
                  </a:ln>
                </p:spPr>
                <p:txBody>
                  <a:bodyPr/>
                  <a:lstStyle/>
                  <a:p>
                    <a:endParaRPr lang="en-US" dirty="0"/>
                  </a:p>
                </p:txBody>
              </p:sp>
              <p:sp>
                <p:nvSpPr>
                  <p:cNvPr id="48536" name="Line 203"/>
                  <p:cNvSpPr>
                    <a:spLocks noChangeShapeType="1"/>
                  </p:cNvSpPr>
                  <p:nvPr/>
                </p:nvSpPr>
                <p:spPr bwMode="auto">
                  <a:xfrm>
                    <a:off x="3350" y="155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37" name="Freeform 204"/>
                  <p:cNvSpPr>
                    <a:spLocks/>
                  </p:cNvSpPr>
                  <p:nvPr/>
                </p:nvSpPr>
                <p:spPr bwMode="auto">
                  <a:xfrm>
                    <a:off x="3350" y="1554"/>
                    <a:ext cx="17" cy="1"/>
                  </a:xfrm>
                  <a:custGeom>
                    <a:avLst/>
                    <a:gdLst>
                      <a:gd name="T0" fmla="*/ 0 w 87"/>
                      <a:gd name="T1" fmla="*/ 0 h 3"/>
                      <a:gd name="T2" fmla="*/ 0 w 87"/>
                      <a:gd name="T3" fmla="*/ 0 h 3"/>
                      <a:gd name="T4" fmla="*/ 0 w 87"/>
                      <a:gd name="T5" fmla="*/ 0 h 3"/>
                      <a:gd name="T6" fmla="*/ 0 w 87"/>
                      <a:gd name="T7" fmla="*/ 0 h 3"/>
                      <a:gd name="T8" fmla="*/ 0 w 87"/>
                      <a:gd name="T9" fmla="*/ 0 h 3"/>
                      <a:gd name="T10" fmla="*/ 0 w 87"/>
                      <a:gd name="T11" fmla="*/ 0 h 3"/>
                      <a:gd name="T12" fmla="*/ 0 w 87"/>
                      <a:gd name="T13" fmla="*/ 0 h 3"/>
                      <a:gd name="T14" fmla="*/ 0 w 87"/>
                      <a:gd name="T15" fmla="*/ 0 h 3"/>
                      <a:gd name="T16" fmla="*/ 0 w 87"/>
                      <a:gd name="T17" fmla="*/ 0 h 3"/>
                      <a:gd name="T18" fmla="*/ 0 w 8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
                      <a:gd name="T32" fmla="*/ 87 w 8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
                        <a:moveTo>
                          <a:pt x="4" y="0"/>
                        </a:moveTo>
                        <a:lnTo>
                          <a:pt x="0" y="0"/>
                        </a:lnTo>
                        <a:lnTo>
                          <a:pt x="0" y="3"/>
                        </a:lnTo>
                        <a:lnTo>
                          <a:pt x="77" y="3"/>
                        </a:lnTo>
                        <a:lnTo>
                          <a:pt x="83" y="3"/>
                        </a:lnTo>
                        <a:lnTo>
                          <a:pt x="87" y="3"/>
                        </a:lnTo>
                        <a:lnTo>
                          <a:pt x="83" y="0"/>
                        </a:lnTo>
                        <a:lnTo>
                          <a:pt x="8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538" name="Line 205"/>
                  <p:cNvSpPr>
                    <a:spLocks noChangeShapeType="1"/>
                  </p:cNvSpPr>
                  <p:nvPr/>
                </p:nvSpPr>
                <p:spPr bwMode="auto">
                  <a:xfrm>
                    <a:off x="3366" y="155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39" name="Freeform 206"/>
                  <p:cNvSpPr>
                    <a:spLocks/>
                  </p:cNvSpPr>
                  <p:nvPr/>
                </p:nvSpPr>
                <p:spPr bwMode="auto">
                  <a:xfrm>
                    <a:off x="3366" y="1533"/>
                    <a:ext cx="1" cy="22"/>
                  </a:xfrm>
                  <a:custGeom>
                    <a:avLst/>
                    <a:gdLst>
                      <a:gd name="T0" fmla="*/ 0 w 2"/>
                      <a:gd name="T1" fmla="*/ 0 h 112"/>
                      <a:gd name="T2" fmla="*/ 0 w 2"/>
                      <a:gd name="T3" fmla="*/ 0 h 112"/>
                      <a:gd name="T4" fmla="*/ 1 w 2"/>
                      <a:gd name="T5" fmla="*/ 0 h 112"/>
                      <a:gd name="T6" fmla="*/ 1 w 2"/>
                      <a:gd name="T7" fmla="*/ 0 h 112"/>
                      <a:gd name="T8" fmla="*/ 1 w 2"/>
                      <a:gd name="T9" fmla="*/ 0 h 112"/>
                      <a:gd name="T10" fmla="*/ 1 w 2"/>
                      <a:gd name="T11" fmla="*/ 0 h 112"/>
                      <a:gd name="T12" fmla="*/ 1 w 2"/>
                      <a:gd name="T13" fmla="*/ 0 h 112"/>
                      <a:gd name="T14" fmla="*/ 0 w 2"/>
                      <a:gd name="T15" fmla="*/ 0 h 112"/>
                      <a:gd name="T16" fmla="*/ 0 w 2"/>
                      <a:gd name="T17" fmla="*/ 0 h 112"/>
                      <a:gd name="T18" fmla="*/ 0 w 2"/>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12"/>
                      <a:gd name="T32" fmla="*/ 2 w 2"/>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12">
                        <a:moveTo>
                          <a:pt x="0" y="109"/>
                        </a:moveTo>
                        <a:lnTo>
                          <a:pt x="0" y="109"/>
                        </a:lnTo>
                        <a:lnTo>
                          <a:pt x="2" y="112"/>
                        </a:lnTo>
                        <a:lnTo>
                          <a:pt x="2" y="109"/>
                        </a:lnTo>
                        <a:lnTo>
                          <a:pt x="2" y="6"/>
                        </a:lnTo>
                        <a:lnTo>
                          <a:pt x="2" y="0"/>
                        </a:lnTo>
                        <a:lnTo>
                          <a:pt x="0" y="0"/>
                        </a:lnTo>
                        <a:lnTo>
                          <a:pt x="0" y="6"/>
                        </a:lnTo>
                        <a:lnTo>
                          <a:pt x="0" y="109"/>
                        </a:lnTo>
                        <a:close/>
                      </a:path>
                    </a:pathLst>
                  </a:custGeom>
                  <a:solidFill>
                    <a:srgbClr val="000000"/>
                  </a:solidFill>
                  <a:ln w="25400">
                    <a:solidFill>
                      <a:schemeClr val="tx2"/>
                    </a:solidFill>
                    <a:round/>
                    <a:headEnd/>
                    <a:tailEnd/>
                  </a:ln>
                </p:spPr>
                <p:txBody>
                  <a:bodyPr/>
                  <a:lstStyle/>
                  <a:p>
                    <a:endParaRPr lang="en-US" dirty="0"/>
                  </a:p>
                </p:txBody>
              </p:sp>
              <p:sp>
                <p:nvSpPr>
                  <p:cNvPr id="48540" name="Line 207"/>
                  <p:cNvSpPr>
                    <a:spLocks noChangeShapeType="1"/>
                  </p:cNvSpPr>
                  <p:nvPr/>
                </p:nvSpPr>
                <p:spPr bwMode="auto">
                  <a:xfrm>
                    <a:off x="3366" y="1533"/>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541" name="Freeform 208"/>
                  <p:cNvSpPr>
                    <a:spLocks/>
                  </p:cNvSpPr>
                  <p:nvPr/>
                </p:nvSpPr>
                <p:spPr bwMode="auto">
                  <a:xfrm>
                    <a:off x="3366" y="1533"/>
                    <a:ext cx="25" cy="1"/>
                  </a:xfrm>
                  <a:custGeom>
                    <a:avLst/>
                    <a:gdLst>
                      <a:gd name="T0" fmla="*/ 0 w 127"/>
                      <a:gd name="T1" fmla="*/ 0 h 4"/>
                      <a:gd name="T2" fmla="*/ 0 w 127"/>
                      <a:gd name="T3" fmla="*/ 0 h 4"/>
                      <a:gd name="T4" fmla="*/ 0 w 127"/>
                      <a:gd name="T5" fmla="*/ 0 h 4"/>
                      <a:gd name="T6" fmla="*/ 0 w 127"/>
                      <a:gd name="T7" fmla="*/ 0 h 4"/>
                      <a:gd name="T8" fmla="*/ 0 w 127"/>
                      <a:gd name="T9" fmla="*/ 0 h 4"/>
                      <a:gd name="T10" fmla="*/ 0 w 127"/>
                      <a:gd name="T11" fmla="*/ 0 h 4"/>
                      <a:gd name="T12" fmla="*/ 0 w 127"/>
                      <a:gd name="T13" fmla="*/ 0 h 4"/>
                      <a:gd name="T14" fmla="*/ 0 w 127"/>
                      <a:gd name="T15" fmla="*/ 0 h 4"/>
                      <a:gd name="T16" fmla="*/ 0 w 127"/>
                      <a:gd name="T17" fmla="*/ 0 h 4"/>
                      <a:gd name="T18" fmla="*/ 0 w 12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4"/>
                      <a:gd name="T32" fmla="*/ 127 w 12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4">
                        <a:moveTo>
                          <a:pt x="2" y="0"/>
                        </a:moveTo>
                        <a:lnTo>
                          <a:pt x="0" y="0"/>
                        </a:lnTo>
                        <a:lnTo>
                          <a:pt x="0" y="4"/>
                        </a:lnTo>
                        <a:lnTo>
                          <a:pt x="117" y="4"/>
                        </a:lnTo>
                        <a:lnTo>
                          <a:pt x="123" y="4"/>
                        </a:lnTo>
                        <a:lnTo>
                          <a:pt x="127" y="4"/>
                        </a:lnTo>
                        <a:lnTo>
                          <a:pt x="123" y="0"/>
                        </a:lnTo>
                        <a:lnTo>
                          <a:pt x="121"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542" name="Line 209"/>
                  <p:cNvSpPr>
                    <a:spLocks noChangeShapeType="1"/>
                  </p:cNvSpPr>
                  <p:nvPr/>
                </p:nvSpPr>
                <p:spPr bwMode="auto">
                  <a:xfrm>
                    <a:off x="3390" y="153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8307" name="Freeform 210"/>
                <p:cNvSpPr>
                  <a:spLocks/>
                </p:cNvSpPr>
                <p:nvPr/>
              </p:nvSpPr>
              <p:spPr bwMode="auto">
                <a:xfrm>
                  <a:off x="3855" y="2447"/>
                  <a:ext cx="2" cy="57"/>
                </a:xfrm>
                <a:custGeom>
                  <a:avLst/>
                  <a:gdLst>
                    <a:gd name="T0" fmla="*/ 0 w 2"/>
                    <a:gd name="T1" fmla="*/ 0 h 221"/>
                    <a:gd name="T2" fmla="*/ 0 w 2"/>
                    <a:gd name="T3" fmla="*/ 0 h 221"/>
                    <a:gd name="T4" fmla="*/ 2 w 2"/>
                    <a:gd name="T5" fmla="*/ 0 h 221"/>
                    <a:gd name="T6" fmla="*/ 2 w 2"/>
                    <a:gd name="T7" fmla="*/ 0 h 221"/>
                    <a:gd name="T8" fmla="*/ 2 w 2"/>
                    <a:gd name="T9" fmla="*/ 0 h 221"/>
                    <a:gd name="T10" fmla="*/ 2 w 2"/>
                    <a:gd name="T11" fmla="*/ 0 h 221"/>
                    <a:gd name="T12" fmla="*/ 2 w 2"/>
                    <a:gd name="T13" fmla="*/ 0 h 221"/>
                    <a:gd name="T14" fmla="*/ 0 w 2"/>
                    <a:gd name="T15" fmla="*/ 0 h 221"/>
                    <a:gd name="T16" fmla="*/ 0 w 2"/>
                    <a:gd name="T17" fmla="*/ 0 h 221"/>
                    <a:gd name="T18" fmla="*/ 0 w 2"/>
                    <a:gd name="T19" fmla="*/ 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21"/>
                    <a:gd name="T32" fmla="*/ 2 w 2"/>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21">
                      <a:moveTo>
                        <a:pt x="0" y="219"/>
                      </a:moveTo>
                      <a:lnTo>
                        <a:pt x="0" y="219"/>
                      </a:lnTo>
                      <a:lnTo>
                        <a:pt x="2" y="221"/>
                      </a:lnTo>
                      <a:lnTo>
                        <a:pt x="2" y="219"/>
                      </a:lnTo>
                      <a:lnTo>
                        <a:pt x="2" y="6"/>
                      </a:lnTo>
                      <a:lnTo>
                        <a:pt x="2" y="2"/>
                      </a:lnTo>
                      <a:lnTo>
                        <a:pt x="2" y="0"/>
                      </a:lnTo>
                      <a:lnTo>
                        <a:pt x="0" y="2"/>
                      </a:lnTo>
                      <a:lnTo>
                        <a:pt x="0" y="6"/>
                      </a:lnTo>
                      <a:lnTo>
                        <a:pt x="0" y="219"/>
                      </a:lnTo>
                      <a:close/>
                    </a:path>
                  </a:pathLst>
                </a:custGeom>
                <a:solidFill>
                  <a:srgbClr val="000000"/>
                </a:solidFill>
                <a:ln w="25400">
                  <a:solidFill>
                    <a:schemeClr val="tx2"/>
                  </a:solidFill>
                  <a:round/>
                  <a:headEnd/>
                  <a:tailEnd/>
                </a:ln>
              </p:spPr>
              <p:txBody>
                <a:bodyPr/>
                <a:lstStyle/>
                <a:p>
                  <a:endParaRPr lang="en-US" dirty="0"/>
                </a:p>
              </p:txBody>
            </p:sp>
            <p:sp>
              <p:nvSpPr>
                <p:cNvPr id="48308" name="Line 211"/>
                <p:cNvSpPr>
                  <a:spLocks noChangeShapeType="1"/>
                </p:cNvSpPr>
                <p:nvPr/>
              </p:nvSpPr>
              <p:spPr bwMode="auto">
                <a:xfrm>
                  <a:off x="3855" y="2447"/>
                  <a:ext cx="2" cy="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09" name="Freeform 212"/>
                <p:cNvSpPr>
                  <a:spLocks/>
                </p:cNvSpPr>
                <p:nvPr/>
              </p:nvSpPr>
              <p:spPr bwMode="auto">
                <a:xfrm>
                  <a:off x="3855" y="2447"/>
                  <a:ext cx="13" cy="2"/>
                </a:xfrm>
                <a:custGeom>
                  <a:avLst/>
                  <a:gdLst>
                    <a:gd name="T0" fmla="*/ 0 w 46"/>
                    <a:gd name="T1" fmla="*/ 0 h 6"/>
                    <a:gd name="T2" fmla="*/ 0 w 46"/>
                    <a:gd name="T3" fmla="*/ 0 h 6"/>
                    <a:gd name="T4" fmla="*/ 0 w 46"/>
                    <a:gd name="T5" fmla="*/ 0 h 6"/>
                    <a:gd name="T6" fmla="*/ 0 w 46"/>
                    <a:gd name="T7" fmla="*/ 0 h 6"/>
                    <a:gd name="T8" fmla="*/ 0 w 46"/>
                    <a:gd name="T9" fmla="*/ 0 h 6"/>
                    <a:gd name="T10" fmla="*/ 0 w 46"/>
                    <a:gd name="T11" fmla="*/ 0 h 6"/>
                    <a:gd name="T12" fmla="*/ 0 w 46"/>
                    <a:gd name="T13" fmla="*/ 0 h 6"/>
                    <a:gd name="T14" fmla="*/ 0 w 46"/>
                    <a:gd name="T15" fmla="*/ 0 h 6"/>
                    <a:gd name="T16" fmla="*/ 0 w 46"/>
                    <a:gd name="T17" fmla="*/ 0 h 6"/>
                    <a:gd name="T18" fmla="*/ 0 w 4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6"/>
                    <a:gd name="T32" fmla="*/ 46 w 4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6">
                      <a:moveTo>
                        <a:pt x="2" y="0"/>
                      </a:moveTo>
                      <a:lnTo>
                        <a:pt x="0" y="2"/>
                      </a:lnTo>
                      <a:lnTo>
                        <a:pt x="0" y="6"/>
                      </a:lnTo>
                      <a:lnTo>
                        <a:pt x="36" y="6"/>
                      </a:lnTo>
                      <a:lnTo>
                        <a:pt x="42" y="6"/>
                      </a:lnTo>
                      <a:lnTo>
                        <a:pt x="46" y="2"/>
                      </a:lnTo>
                      <a:lnTo>
                        <a:pt x="42" y="2"/>
                      </a:lnTo>
                      <a:lnTo>
                        <a:pt x="40"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310" name="Line 213"/>
                <p:cNvSpPr>
                  <a:spLocks noChangeShapeType="1"/>
                </p:cNvSpPr>
                <p:nvPr/>
              </p:nvSpPr>
              <p:spPr bwMode="auto">
                <a:xfrm>
                  <a:off x="3867" y="2447"/>
                  <a:ext cx="1" cy="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11" name="Freeform 214"/>
                <p:cNvSpPr>
                  <a:spLocks/>
                </p:cNvSpPr>
                <p:nvPr/>
              </p:nvSpPr>
              <p:spPr bwMode="auto">
                <a:xfrm>
                  <a:off x="3867" y="2419"/>
                  <a:ext cx="1" cy="30"/>
                </a:xfrm>
                <a:custGeom>
                  <a:avLst/>
                  <a:gdLst>
                    <a:gd name="T0" fmla="*/ 0 w 2"/>
                    <a:gd name="T1" fmla="*/ 0 h 115"/>
                    <a:gd name="T2" fmla="*/ 0 w 2"/>
                    <a:gd name="T3" fmla="*/ 0 h 115"/>
                    <a:gd name="T4" fmla="*/ 1 w 2"/>
                    <a:gd name="T5" fmla="*/ 0 h 115"/>
                    <a:gd name="T6" fmla="*/ 1 w 2"/>
                    <a:gd name="T7" fmla="*/ 0 h 115"/>
                    <a:gd name="T8" fmla="*/ 1 w 2"/>
                    <a:gd name="T9" fmla="*/ 0 h 115"/>
                    <a:gd name="T10" fmla="*/ 1 w 2"/>
                    <a:gd name="T11" fmla="*/ 0 h 115"/>
                    <a:gd name="T12" fmla="*/ 1 w 2"/>
                    <a:gd name="T13" fmla="*/ 0 h 115"/>
                    <a:gd name="T14" fmla="*/ 0 w 2"/>
                    <a:gd name="T15" fmla="*/ 0 h 115"/>
                    <a:gd name="T16" fmla="*/ 0 w 2"/>
                    <a:gd name="T17" fmla="*/ 0 h 115"/>
                    <a:gd name="T18" fmla="*/ 0 w 2"/>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15"/>
                    <a:gd name="T32" fmla="*/ 2 w 2"/>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15">
                      <a:moveTo>
                        <a:pt x="0" y="111"/>
                      </a:moveTo>
                      <a:lnTo>
                        <a:pt x="0" y="115"/>
                      </a:lnTo>
                      <a:lnTo>
                        <a:pt x="2" y="115"/>
                      </a:lnTo>
                      <a:lnTo>
                        <a:pt x="2" y="6"/>
                      </a:lnTo>
                      <a:lnTo>
                        <a:pt x="2" y="3"/>
                      </a:lnTo>
                      <a:lnTo>
                        <a:pt x="2" y="0"/>
                      </a:lnTo>
                      <a:lnTo>
                        <a:pt x="0" y="3"/>
                      </a:lnTo>
                      <a:lnTo>
                        <a:pt x="0" y="111"/>
                      </a:lnTo>
                      <a:close/>
                    </a:path>
                  </a:pathLst>
                </a:custGeom>
                <a:solidFill>
                  <a:srgbClr val="000000"/>
                </a:solidFill>
                <a:ln w="25400">
                  <a:solidFill>
                    <a:schemeClr val="tx2"/>
                  </a:solidFill>
                  <a:round/>
                  <a:headEnd/>
                  <a:tailEnd/>
                </a:ln>
              </p:spPr>
              <p:txBody>
                <a:bodyPr/>
                <a:lstStyle/>
                <a:p>
                  <a:endParaRPr lang="en-US" dirty="0"/>
                </a:p>
              </p:txBody>
            </p:sp>
            <p:sp>
              <p:nvSpPr>
                <p:cNvPr id="48312" name="Line 215"/>
                <p:cNvSpPr>
                  <a:spLocks noChangeShapeType="1"/>
                </p:cNvSpPr>
                <p:nvPr/>
              </p:nvSpPr>
              <p:spPr bwMode="auto">
                <a:xfrm>
                  <a:off x="3867" y="2419"/>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13" name="Freeform 216"/>
                <p:cNvSpPr>
                  <a:spLocks/>
                </p:cNvSpPr>
                <p:nvPr/>
              </p:nvSpPr>
              <p:spPr bwMode="auto">
                <a:xfrm>
                  <a:off x="3867" y="2419"/>
                  <a:ext cx="24" cy="1"/>
                </a:xfrm>
                <a:custGeom>
                  <a:avLst/>
                  <a:gdLst>
                    <a:gd name="T0" fmla="*/ 0 w 86"/>
                    <a:gd name="T1" fmla="*/ 0 h 6"/>
                    <a:gd name="T2" fmla="*/ 0 w 86"/>
                    <a:gd name="T3" fmla="*/ 0 h 6"/>
                    <a:gd name="T4" fmla="*/ 0 w 86"/>
                    <a:gd name="T5" fmla="*/ 0 h 6"/>
                    <a:gd name="T6" fmla="*/ 0 w 86"/>
                    <a:gd name="T7" fmla="*/ 0 h 6"/>
                    <a:gd name="T8" fmla="*/ 0 w 86"/>
                    <a:gd name="T9" fmla="*/ 0 h 6"/>
                    <a:gd name="T10" fmla="*/ 0 w 86"/>
                    <a:gd name="T11" fmla="*/ 0 h 6"/>
                    <a:gd name="T12" fmla="*/ 0 w 86"/>
                    <a:gd name="T13" fmla="*/ 0 h 6"/>
                    <a:gd name="T14" fmla="*/ 0 w 86"/>
                    <a:gd name="T15" fmla="*/ 0 h 6"/>
                    <a:gd name="T16" fmla="*/ 0 w 86"/>
                    <a:gd name="T17" fmla="*/ 0 h 6"/>
                    <a:gd name="T18" fmla="*/ 0 w 8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6"/>
                    <a:gd name="T32" fmla="*/ 86 w 8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6">
                      <a:moveTo>
                        <a:pt x="2" y="0"/>
                      </a:moveTo>
                      <a:lnTo>
                        <a:pt x="0" y="3"/>
                      </a:lnTo>
                      <a:lnTo>
                        <a:pt x="0" y="6"/>
                      </a:lnTo>
                      <a:lnTo>
                        <a:pt x="77" y="6"/>
                      </a:lnTo>
                      <a:lnTo>
                        <a:pt x="83" y="6"/>
                      </a:lnTo>
                      <a:lnTo>
                        <a:pt x="86" y="3"/>
                      </a:lnTo>
                      <a:lnTo>
                        <a:pt x="83" y="3"/>
                      </a:lnTo>
                      <a:lnTo>
                        <a:pt x="80"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314" name="Line 217"/>
                <p:cNvSpPr>
                  <a:spLocks noChangeShapeType="1"/>
                </p:cNvSpPr>
                <p:nvPr/>
              </p:nvSpPr>
              <p:spPr bwMode="auto">
                <a:xfrm>
                  <a:off x="3889" y="2420"/>
                  <a:ext cx="2"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15" name="Freeform 218"/>
                <p:cNvSpPr>
                  <a:spLocks/>
                </p:cNvSpPr>
                <p:nvPr/>
              </p:nvSpPr>
              <p:spPr bwMode="auto">
                <a:xfrm>
                  <a:off x="3889" y="2392"/>
                  <a:ext cx="2" cy="28"/>
                </a:xfrm>
                <a:custGeom>
                  <a:avLst/>
                  <a:gdLst>
                    <a:gd name="T0" fmla="*/ 0 w 3"/>
                    <a:gd name="T1" fmla="*/ 0 h 114"/>
                    <a:gd name="T2" fmla="*/ 0 w 3"/>
                    <a:gd name="T3" fmla="*/ 0 h 114"/>
                    <a:gd name="T4" fmla="*/ 1 w 3"/>
                    <a:gd name="T5" fmla="*/ 0 h 114"/>
                    <a:gd name="T6" fmla="*/ 1 w 3"/>
                    <a:gd name="T7" fmla="*/ 0 h 114"/>
                    <a:gd name="T8" fmla="*/ 1 w 3"/>
                    <a:gd name="T9" fmla="*/ 0 h 114"/>
                    <a:gd name="T10" fmla="*/ 1 w 3"/>
                    <a:gd name="T11" fmla="*/ 0 h 114"/>
                    <a:gd name="T12" fmla="*/ 1 w 3"/>
                    <a:gd name="T13" fmla="*/ 0 h 114"/>
                    <a:gd name="T14" fmla="*/ 0 w 3"/>
                    <a:gd name="T15" fmla="*/ 0 h 114"/>
                    <a:gd name="T16" fmla="*/ 0 w 3"/>
                    <a:gd name="T17" fmla="*/ 0 h 114"/>
                    <a:gd name="T18" fmla="*/ 0 w 3"/>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14"/>
                    <a:gd name="T32" fmla="*/ 3 w 3"/>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14">
                      <a:moveTo>
                        <a:pt x="0" y="111"/>
                      </a:moveTo>
                      <a:lnTo>
                        <a:pt x="0" y="114"/>
                      </a:lnTo>
                      <a:lnTo>
                        <a:pt x="3" y="114"/>
                      </a:lnTo>
                      <a:lnTo>
                        <a:pt x="3" y="6"/>
                      </a:lnTo>
                      <a:lnTo>
                        <a:pt x="3" y="0"/>
                      </a:lnTo>
                      <a:lnTo>
                        <a:pt x="0" y="0"/>
                      </a:lnTo>
                      <a:lnTo>
                        <a:pt x="0" y="2"/>
                      </a:lnTo>
                      <a:lnTo>
                        <a:pt x="0" y="111"/>
                      </a:lnTo>
                      <a:close/>
                    </a:path>
                  </a:pathLst>
                </a:custGeom>
                <a:solidFill>
                  <a:srgbClr val="000000"/>
                </a:solidFill>
                <a:ln w="25400">
                  <a:solidFill>
                    <a:schemeClr val="tx2"/>
                  </a:solidFill>
                  <a:round/>
                  <a:headEnd/>
                  <a:tailEnd/>
                </a:ln>
              </p:spPr>
              <p:txBody>
                <a:bodyPr/>
                <a:lstStyle/>
                <a:p>
                  <a:endParaRPr lang="en-US" dirty="0"/>
                </a:p>
              </p:txBody>
            </p:sp>
            <p:sp>
              <p:nvSpPr>
                <p:cNvPr id="48316" name="Line 219"/>
                <p:cNvSpPr>
                  <a:spLocks noChangeShapeType="1"/>
                </p:cNvSpPr>
                <p:nvPr/>
              </p:nvSpPr>
              <p:spPr bwMode="auto">
                <a:xfrm>
                  <a:off x="3891" y="2392"/>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17" name="Freeform 220"/>
                <p:cNvSpPr>
                  <a:spLocks/>
                </p:cNvSpPr>
                <p:nvPr/>
              </p:nvSpPr>
              <p:spPr bwMode="auto">
                <a:xfrm>
                  <a:off x="3889" y="2392"/>
                  <a:ext cx="48" cy="1"/>
                </a:xfrm>
                <a:custGeom>
                  <a:avLst/>
                  <a:gdLst>
                    <a:gd name="T0" fmla="*/ 0 w 168"/>
                    <a:gd name="T1" fmla="*/ 0 h 2"/>
                    <a:gd name="T2" fmla="*/ 0 w 168"/>
                    <a:gd name="T3" fmla="*/ 0 h 2"/>
                    <a:gd name="T4" fmla="*/ 0 w 168"/>
                    <a:gd name="T5" fmla="*/ 1 h 2"/>
                    <a:gd name="T6" fmla="*/ 0 w 168"/>
                    <a:gd name="T7" fmla="*/ 1 h 2"/>
                    <a:gd name="T8" fmla="*/ 0 w 168"/>
                    <a:gd name="T9" fmla="*/ 1 h 2"/>
                    <a:gd name="T10" fmla="*/ 0 w 168"/>
                    <a:gd name="T11" fmla="*/ 1 h 2"/>
                    <a:gd name="T12" fmla="*/ 0 w 168"/>
                    <a:gd name="T13" fmla="*/ 1 h 2"/>
                    <a:gd name="T14" fmla="*/ 0 w 168"/>
                    <a:gd name="T15" fmla="*/ 0 h 2"/>
                    <a:gd name="T16" fmla="*/ 0 w 168"/>
                    <a:gd name="T17" fmla="*/ 0 h 2"/>
                    <a:gd name="T18" fmla="*/ 0 w 16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2"/>
                    <a:gd name="T32" fmla="*/ 168 w 16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2">
                      <a:moveTo>
                        <a:pt x="3" y="0"/>
                      </a:moveTo>
                      <a:lnTo>
                        <a:pt x="0" y="0"/>
                      </a:lnTo>
                      <a:lnTo>
                        <a:pt x="0" y="2"/>
                      </a:lnTo>
                      <a:lnTo>
                        <a:pt x="158" y="2"/>
                      </a:lnTo>
                      <a:lnTo>
                        <a:pt x="164" y="2"/>
                      </a:lnTo>
                      <a:lnTo>
                        <a:pt x="168" y="2"/>
                      </a:lnTo>
                      <a:lnTo>
                        <a:pt x="164" y="0"/>
                      </a:lnTo>
                      <a:lnTo>
                        <a:pt x="162"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18" name="Line 221"/>
                <p:cNvSpPr>
                  <a:spLocks noChangeShapeType="1"/>
                </p:cNvSpPr>
                <p:nvPr/>
              </p:nvSpPr>
              <p:spPr bwMode="auto">
                <a:xfrm>
                  <a:off x="3934" y="2392"/>
                  <a:ext cx="2"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19" name="Freeform 222"/>
                <p:cNvSpPr>
                  <a:spLocks/>
                </p:cNvSpPr>
                <p:nvPr/>
              </p:nvSpPr>
              <p:spPr bwMode="auto">
                <a:xfrm>
                  <a:off x="3934" y="2331"/>
                  <a:ext cx="2" cy="62"/>
                </a:xfrm>
                <a:custGeom>
                  <a:avLst/>
                  <a:gdLst>
                    <a:gd name="T0" fmla="*/ 0 w 2"/>
                    <a:gd name="T1" fmla="*/ 0 h 238"/>
                    <a:gd name="T2" fmla="*/ 0 w 2"/>
                    <a:gd name="T3" fmla="*/ 0 h 238"/>
                    <a:gd name="T4" fmla="*/ 2 w 2"/>
                    <a:gd name="T5" fmla="*/ 0 h 238"/>
                    <a:gd name="T6" fmla="*/ 2 w 2"/>
                    <a:gd name="T7" fmla="*/ 0 h 238"/>
                    <a:gd name="T8" fmla="*/ 2 w 2"/>
                    <a:gd name="T9" fmla="*/ 0 h 238"/>
                    <a:gd name="T10" fmla="*/ 2 w 2"/>
                    <a:gd name="T11" fmla="*/ 0 h 238"/>
                    <a:gd name="T12" fmla="*/ 2 w 2"/>
                    <a:gd name="T13" fmla="*/ 0 h 238"/>
                    <a:gd name="T14" fmla="*/ 0 w 2"/>
                    <a:gd name="T15" fmla="*/ 0 h 238"/>
                    <a:gd name="T16" fmla="*/ 0 w 2"/>
                    <a:gd name="T17" fmla="*/ 0 h 238"/>
                    <a:gd name="T18" fmla="*/ 0 w 2"/>
                    <a:gd name="T19" fmla="*/ 0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38"/>
                    <a:gd name="T32" fmla="*/ 2 w 2"/>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38">
                      <a:moveTo>
                        <a:pt x="0" y="234"/>
                      </a:moveTo>
                      <a:lnTo>
                        <a:pt x="0" y="234"/>
                      </a:lnTo>
                      <a:lnTo>
                        <a:pt x="2" y="238"/>
                      </a:lnTo>
                      <a:lnTo>
                        <a:pt x="2" y="234"/>
                      </a:lnTo>
                      <a:lnTo>
                        <a:pt x="2" y="6"/>
                      </a:lnTo>
                      <a:lnTo>
                        <a:pt x="2" y="3"/>
                      </a:lnTo>
                      <a:lnTo>
                        <a:pt x="2" y="0"/>
                      </a:lnTo>
                      <a:lnTo>
                        <a:pt x="0" y="3"/>
                      </a:lnTo>
                      <a:lnTo>
                        <a:pt x="0" y="6"/>
                      </a:lnTo>
                      <a:lnTo>
                        <a:pt x="0" y="234"/>
                      </a:lnTo>
                      <a:close/>
                    </a:path>
                  </a:pathLst>
                </a:custGeom>
                <a:solidFill>
                  <a:srgbClr val="000000"/>
                </a:solidFill>
                <a:ln w="25400">
                  <a:solidFill>
                    <a:schemeClr val="tx2"/>
                  </a:solidFill>
                  <a:round/>
                  <a:headEnd/>
                  <a:tailEnd/>
                </a:ln>
              </p:spPr>
              <p:txBody>
                <a:bodyPr/>
                <a:lstStyle/>
                <a:p>
                  <a:endParaRPr lang="en-US" dirty="0"/>
                </a:p>
              </p:txBody>
            </p:sp>
            <p:sp>
              <p:nvSpPr>
                <p:cNvPr id="48320" name="Line 223"/>
                <p:cNvSpPr>
                  <a:spLocks noChangeShapeType="1"/>
                </p:cNvSpPr>
                <p:nvPr/>
              </p:nvSpPr>
              <p:spPr bwMode="auto">
                <a:xfrm>
                  <a:off x="3936" y="2331"/>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21" name="Freeform 224"/>
                <p:cNvSpPr>
                  <a:spLocks/>
                </p:cNvSpPr>
                <p:nvPr/>
              </p:nvSpPr>
              <p:spPr bwMode="auto">
                <a:xfrm>
                  <a:off x="3934" y="2331"/>
                  <a:ext cx="93" cy="1"/>
                </a:xfrm>
                <a:custGeom>
                  <a:avLst/>
                  <a:gdLst>
                    <a:gd name="T0" fmla="*/ 0 w 328"/>
                    <a:gd name="T1" fmla="*/ 0 h 6"/>
                    <a:gd name="T2" fmla="*/ 0 w 328"/>
                    <a:gd name="T3" fmla="*/ 0 h 6"/>
                    <a:gd name="T4" fmla="*/ 0 w 328"/>
                    <a:gd name="T5" fmla="*/ 0 h 6"/>
                    <a:gd name="T6" fmla="*/ 0 w 328"/>
                    <a:gd name="T7" fmla="*/ 0 h 6"/>
                    <a:gd name="T8" fmla="*/ 1 w 328"/>
                    <a:gd name="T9" fmla="*/ 0 h 6"/>
                    <a:gd name="T10" fmla="*/ 1 w 328"/>
                    <a:gd name="T11" fmla="*/ 0 h 6"/>
                    <a:gd name="T12" fmla="*/ 1 w 328"/>
                    <a:gd name="T13" fmla="*/ 0 h 6"/>
                    <a:gd name="T14" fmla="*/ 1 w 328"/>
                    <a:gd name="T15" fmla="*/ 0 h 6"/>
                    <a:gd name="T16" fmla="*/ 1 w 328"/>
                    <a:gd name="T17" fmla="*/ 0 h 6"/>
                    <a:gd name="T18" fmla="*/ 0 w 32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8"/>
                    <a:gd name="T31" fmla="*/ 0 h 6"/>
                    <a:gd name="T32" fmla="*/ 328 w 32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8" h="6">
                      <a:moveTo>
                        <a:pt x="2" y="0"/>
                      </a:moveTo>
                      <a:lnTo>
                        <a:pt x="0" y="3"/>
                      </a:lnTo>
                      <a:lnTo>
                        <a:pt x="0" y="6"/>
                      </a:lnTo>
                      <a:lnTo>
                        <a:pt x="318" y="6"/>
                      </a:lnTo>
                      <a:lnTo>
                        <a:pt x="324" y="6"/>
                      </a:lnTo>
                      <a:lnTo>
                        <a:pt x="328" y="3"/>
                      </a:lnTo>
                      <a:lnTo>
                        <a:pt x="324" y="3"/>
                      </a:lnTo>
                      <a:lnTo>
                        <a:pt x="321" y="0"/>
                      </a:lnTo>
                      <a:lnTo>
                        <a:pt x="2" y="0"/>
                      </a:lnTo>
                      <a:close/>
                    </a:path>
                  </a:pathLst>
                </a:custGeom>
                <a:solidFill>
                  <a:srgbClr val="000000"/>
                </a:solidFill>
                <a:ln w="25400">
                  <a:solidFill>
                    <a:schemeClr val="tx2"/>
                  </a:solidFill>
                  <a:round/>
                  <a:headEnd/>
                  <a:tailEnd/>
                </a:ln>
              </p:spPr>
              <p:txBody>
                <a:bodyPr/>
                <a:lstStyle/>
                <a:p>
                  <a:endParaRPr lang="en-US" dirty="0"/>
                </a:p>
              </p:txBody>
            </p:sp>
            <p:sp>
              <p:nvSpPr>
                <p:cNvPr id="48322" name="Line 225"/>
                <p:cNvSpPr>
                  <a:spLocks noChangeShapeType="1"/>
                </p:cNvSpPr>
                <p:nvPr/>
              </p:nvSpPr>
              <p:spPr bwMode="auto">
                <a:xfrm>
                  <a:off x="4026" y="2332"/>
                  <a:ext cx="1" cy="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23" name="Freeform 226"/>
                <p:cNvSpPr>
                  <a:spLocks/>
                </p:cNvSpPr>
                <p:nvPr/>
              </p:nvSpPr>
              <p:spPr bwMode="auto">
                <a:xfrm>
                  <a:off x="4026" y="2299"/>
                  <a:ext cx="1" cy="33"/>
                </a:xfrm>
                <a:custGeom>
                  <a:avLst/>
                  <a:gdLst>
                    <a:gd name="T0" fmla="*/ 0 w 3"/>
                    <a:gd name="T1" fmla="*/ 0 h 131"/>
                    <a:gd name="T2" fmla="*/ 0 w 3"/>
                    <a:gd name="T3" fmla="*/ 0 h 131"/>
                    <a:gd name="T4" fmla="*/ 0 w 3"/>
                    <a:gd name="T5" fmla="*/ 0 h 131"/>
                    <a:gd name="T6" fmla="*/ 0 w 3"/>
                    <a:gd name="T7" fmla="*/ 0 h 131"/>
                    <a:gd name="T8" fmla="*/ 0 w 3"/>
                    <a:gd name="T9" fmla="*/ 0 h 131"/>
                    <a:gd name="T10" fmla="*/ 0 w 3"/>
                    <a:gd name="T11" fmla="*/ 0 h 131"/>
                    <a:gd name="T12" fmla="*/ 0 w 3"/>
                    <a:gd name="T13" fmla="*/ 0 h 131"/>
                    <a:gd name="T14" fmla="*/ 0 w 3"/>
                    <a:gd name="T15" fmla="*/ 0 h 131"/>
                    <a:gd name="T16" fmla="*/ 0 w 3"/>
                    <a:gd name="T17" fmla="*/ 0 h 131"/>
                    <a:gd name="T18" fmla="*/ 0 w 3"/>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31"/>
                    <a:gd name="T32" fmla="*/ 3 w 3"/>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31">
                      <a:moveTo>
                        <a:pt x="0" y="128"/>
                      </a:moveTo>
                      <a:lnTo>
                        <a:pt x="0" y="131"/>
                      </a:lnTo>
                      <a:lnTo>
                        <a:pt x="3" y="131"/>
                      </a:lnTo>
                      <a:lnTo>
                        <a:pt x="3" y="7"/>
                      </a:lnTo>
                      <a:lnTo>
                        <a:pt x="3" y="0"/>
                      </a:lnTo>
                      <a:lnTo>
                        <a:pt x="0" y="0"/>
                      </a:lnTo>
                      <a:lnTo>
                        <a:pt x="0" y="4"/>
                      </a:lnTo>
                      <a:lnTo>
                        <a:pt x="0" y="128"/>
                      </a:lnTo>
                      <a:close/>
                    </a:path>
                  </a:pathLst>
                </a:custGeom>
                <a:solidFill>
                  <a:srgbClr val="000000"/>
                </a:solidFill>
                <a:ln w="25400">
                  <a:solidFill>
                    <a:schemeClr val="tx2"/>
                  </a:solidFill>
                  <a:round/>
                  <a:headEnd/>
                  <a:tailEnd/>
                </a:ln>
              </p:spPr>
              <p:txBody>
                <a:bodyPr/>
                <a:lstStyle/>
                <a:p>
                  <a:endParaRPr lang="en-US" dirty="0"/>
                </a:p>
              </p:txBody>
            </p:sp>
            <p:sp>
              <p:nvSpPr>
                <p:cNvPr id="48324" name="Line 227"/>
                <p:cNvSpPr>
                  <a:spLocks noChangeShapeType="1"/>
                </p:cNvSpPr>
                <p:nvPr/>
              </p:nvSpPr>
              <p:spPr bwMode="auto">
                <a:xfrm>
                  <a:off x="4026" y="2299"/>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25" name="Freeform 228"/>
                <p:cNvSpPr>
                  <a:spLocks/>
                </p:cNvSpPr>
                <p:nvPr/>
              </p:nvSpPr>
              <p:spPr bwMode="auto">
                <a:xfrm>
                  <a:off x="4026" y="2299"/>
                  <a:ext cx="80" cy="2"/>
                </a:xfrm>
                <a:custGeom>
                  <a:avLst/>
                  <a:gdLst>
                    <a:gd name="T0" fmla="*/ 0 w 288"/>
                    <a:gd name="T1" fmla="*/ 0 h 7"/>
                    <a:gd name="T2" fmla="*/ 0 w 288"/>
                    <a:gd name="T3" fmla="*/ 0 h 7"/>
                    <a:gd name="T4" fmla="*/ 0 w 288"/>
                    <a:gd name="T5" fmla="*/ 0 h 7"/>
                    <a:gd name="T6" fmla="*/ 0 w 288"/>
                    <a:gd name="T7" fmla="*/ 0 h 7"/>
                    <a:gd name="T8" fmla="*/ 1 w 288"/>
                    <a:gd name="T9" fmla="*/ 0 h 7"/>
                    <a:gd name="T10" fmla="*/ 1 w 288"/>
                    <a:gd name="T11" fmla="*/ 0 h 7"/>
                    <a:gd name="T12" fmla="*/ 1 w 288"/>
                    <a:gd name="T13" fmla="*/ 0 h 7"/>
                    <a:gd name="T14" fmla="*/ 1 w 288"/>
                    <a:gd name="T15" fmla="*/ 0 h 7"/>
                    <a:gd name="T16" fmla="*/ 1 w 288"/>
                    <a:gd name="T17" fmla="*/ 0 h 7"/>
                    <a:gd name="T18" fmla="*/ 0 w 288"/>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7"/>
                    <a:gd name="T32" fmla="*/ 288 w 28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7">
                      <a:moveTo>
                        <a:pt x="3" y="0"/>
                      </a:moveTo>
                      <a:lnTo>
                        <a:pt x="0" y="0"/>
                      </a:lnTo>
                      <a:lnTo>
                        <a:pt x="0" y="4"/>
                      </a:lnTo>
                      <a:lnTo>
                        <a:pt x="0" y="7"/>
                      </a:lnTo>
                      <a:lnTo>
                        <a:pt x="279" y="7"/>
                      </a:lnTo>
                      <a:lnTo>
                        <a:pt x="285" y="7"/>
                      </a:lnTo>
                      <a:lnTo>
                        <a:pt x="288" y="4"/>
                      </a:lnTo>
                      <a:lnTo>
                        <a:pt x="285" y="0"/>
                      </a:lnTo>
                      <a:lnTo>
                        <a:pt x="282"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26" name="Line 229"/>
                <p:cNvSpPr>
                  <a:spLocks noChangeShapeType="1"/>
                </p:cNvSpPr>
                <p:nvPr/>
              </p:nvSpPr>
              <p:spPr bwMode="auto">
                <a:xfrm>
                  <a:off x="4105" y="2300"/>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27" name="Freeform 230"/>
                <p:cNvSpPr>
                  <a:spLocks/>
                </p:cNvSpPr>
                <p:nvPr/>
              </p:nvSpPr>
              <p:spPr bwMode="auto">
                <a:xfrm>
                  <a:off x="4105" y="2264"/>
                  <a:ext cx="1" cy="37"/>
                </a:xfrm>
                <a:custGeom>
                  <a:avLst/>
                  <a:gdLst>
                    <a:gd name="T0" fmla="*/ 0 w 3"/>
                    <a:gd name="T1" fmla="*/ 0 h 142"/>
                    <a:gd name="T2" fmla="*/ 0 w 3"/>
                    <a:gd name="T3" fmla="*/ 0 h 142"/>
                    <a:gd name="T4" fmla="*/ 0 w 3"/>
                    <a:gd name="T5" fmla="*/ 0 h 142"/>
                    <a:gd name="T6" fmla="*/ 0 w 3"/>
                    <a:gd name="T7" fmla="*/ 0 h 142"/>
                    <a:gd name="T8" fmla="*/ 0 w 3"/>
                    <a:gd name="T9" fmla="*/ 0 h 142"/>
                    <a:gd name="T10" fmla="*/ 0 w 3"/>
                    <a:gd name="T11" fmla="*/ 0 h 142"/>
                    <a:gd name="T12" fmla="*/ 0 w 3"/>
                    <a:gd name="T13" fmla="*/ 0 h 142"/>
                    <a:gd name="T14" fmla="*/ 0 w 3"/>
                    <a:gd name="T15" fmla="*/ 0 h 142"/>
                    <a:gd name="T16" fmla="*/ 0 w 3"/>
                    <a:gd name="T17" fmla="*/ 0 h 142"/>
                    <a:gd name="T18" fmla="*/ 0 w 3"/>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42"/>
                    <a:gd name="T32" fmla="*/ 3 w 3"/>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42">
                      <a:moveTo>
                        <a:pt x="0" y="139"/>
                      </a:moveTo>
                      <a:lnTo>
                        <a:pt x="0" y="142"/>
                      </a:lnTo>
                      <a:lnTo>
                        <a:pt x="3" y="142"/>
                      </a:lnTo>
                      <a:lnTo>
                        <a:pt x="3" y="6"/>
                      </a:lnTo>
                      <a:lnTo>
                        <a:pt x="3" y="0"/>
                      </a:lnTo>
                      <a:lnTo>
                        <a:pt x="0" y="0"/>
                      </a:lnTo>
                      <a:lnTo>
                        <a:pt x="0" y="3"/>
                      </a:lnTo>
                      <a:lnTo>
                        <a:pt x="0" y="139"/>
                      </a:lnTo>
                      <a:close/>
                    </a:path>
                  </a:pathLst>
                </a:custGeom>
                <a:solidFill>
                  <a:srgbClr val="000000"/>
                </a:solidFill>
                <a:ln w="25400">
                  <a:solidFill>
                    <a:schemeClr val="tx2"/>
                  </a:solidFill>
                  <a:round/>
                  <a:headEnd/>
                  <a:tailEnd/>
                </a:ln>
              </p:spPr>
              <p:txBody>
                <a:bodyPr/>
                <a:lstStyle/>
                <a:p>
                  <a:endParaRPr lang="en-US" dirty="0"/>
                </a:p>
              </p:txBody>
            </p:sp>
            <p:sp>
              <p:nvSpPr>
                <p:cNvPr id="48328" name="Line 231"/>
                <p:cNvSpPr>
                  <a:spLocks noChangeShapeType="1"/>
                </p:cNvSpPr>
                <p:nvPr/>
              </p:nvSpPr>
              <p:spPr bwMode="auto">
                <a:xfrm>
                  <a:off x="4106" y="2264"/>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29" name="Freeform 232"/>
                <p:cNvSpPr>
                  <a:spLocks/>
                </p:cNvSpPr>
                <p:nvPr/>
              </p:nvSpPr>
              <p:spPr bwMode="auto">
                <a:xfrm>
                  <a:off x="4105" y="2264"/>
                  <a:ext cx="46" cy="1"/>
                </a:xfrm>
                <a:custGeom>
                  <a:avLst/>
                  <a:gdLst>
                    <a:gd name="T0" fmla="*/ 0 w 167"/>
                    <a:gd name="T1" fmla="*/ 0 h 6"/>
                    <a:gd name="T2" fmla="*/ 0 w 167"/>
                    <a:gd name="T3" fmla="*/ 0 h 6"/>
                    <a:gd name="T4" fmla="*/ 0 w 167"/>
                    <a:gd name="T5" fmla="*/ 0 h 6"/>
                    <a:gd name="T6" fmla="*/ 0 w 167"/>
                    <a:gd name="T7" fmla="*/ 0 h 6"/>
                    <a:gd name="T8" fmla="*/ 0 w 167"/>
                    <a:gd name="T9" fmla="*/ 0 h 6"/>
                    <a:gd name="T10" fmla="*/ 0 w 167"/>
                    <a:gd name="T11" fmla="*/ 0 h 6"/>
                    <a:gd name="T12" fmla="*/ 0 w 167"/>
                    <a:gd name="T13" fmla="*/ 0 h 6"/>
                    <a:gd name="T14" fmla="*/ 0 w 167"/>
                    <a:gd name="T15" fmla="*/ 0 h 6"/>
                    <a:gd name="T16" fmla="*/ 0 w 167"/>
                    <a:gd name="T17" fmla="*/ 0 h 6"/>
                    <a:gd name="T18" fmla="*/ 0 w 16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6"/>
                    <a:gd name="T32" fmla="*/ 167 w 16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6">
                      <a:moveTo>
                        <a:pt x="3" y="0"/>
                      </a:moveTo>
                      <a:lnTo>
                        <a:pt x="0" y="0"/>
                      </a:lnTo>
                      <a:lnTo>
                        <a:pt x="0" y="3"/>
                      </a:lnTo>
                      <a:lnTo>
                        <a:pt x="0" y="6"/>
                      </a:lnTo>
                      <a:lnTo>
                        <a:pt x="157" y="6"/>
                      </a:lnTo>
                      <a:lnTo>
                        <a:pt x="164" y="6"/>
                      </a:lnTo>
                      <a:lnTo>
                        <a:pt x="167" y="3"/>
                      </a:lnTo>
                      <a:lnTo>
                        <a:pt x="164" y="0"/>
                      </a:lnTo>
                      <a:lnTo>
                        <a:pt x="16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30" name="Line 233"/>
                <p:cNvSpPr>
                  <a:spLocks noChangeShapeType="1"/>
                </p:cNvSpPr>
                <p:nvPr/>
              </p:nvSpPr>
              <p:spPr bwMode="auto">
                <a:xfrm>
                  <a:off x="4150" y="2265"/>
                  <a:ext cx="1" cy="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31" name="Freeform 234"/>
                <p:cNvSpPr>
                  <a:spLocks/>
                </p:cNvSpPr>
                <p:nvPr/>
              </p:nvSpPr>
              <p:spPr bwMode="auto">
                <a:xfrm>
                  <a:off x="4150" y="2227"/>
                  <a:ext cx="1" cy="38"/>
                </a:xfrm>
                <a:custGeom>
                  <a:avLst/>
                  <a:gdLst>
                    <a:gd name="T0" fmla="*/ 0 w 3"/>
                    <a:gd name="T1" fmla="*/ 0 h 152"/>
                    <a:gd name="T2" fmla="*/ 0 w 3"/>
                    <a:gd name="T3" fmla="*/ 0 h 152"/>
                    <a:gd name="T4" fmla="*/ 0 w 3"/>
                    <a:gd name="T5" fmla="*/ 0 h 152"/>
                    <a:gd name="T6" fmla="*/ 0 w 3"/>
                    <a:gd name="T7" fmla="*/ 0 h 152"/>
                    <a:gd name="T8" fmla="*/ 0 w 3"/>
                    <a:gd name="T9" fmla="*/ 0 h 152"/>
                    <a:gd name="T10" fmla="*/ 0 w 3"/>
                    <a:gd name="T11" fmla="*/ 0 h 152"/>
                    <a:gd name="T12" fmla="*/ 0 w 3"/>
                    <a:gd name="T13" fmla="*/ 0 h 152"/>
                    <a:gd name="T14" fmla="*/ 0 w 3"/>
                    <a:gd name="T15" fmla="*/ 0 h 152"/>
                    <a:gd name="T16" fmla="*/ 0 w 3"/>
                    <a:gd name="T17" fmla="*/ 0 h 152"/>
                    <a:gd name="T18" fmla="*/ 0 w 3"/>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52"/>
                    <a:gd name="T32" fmla="*/ 3 w 3"/>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52">
                      <a:moveTo>
                        <a:pt x="0" y="149"/>
                      </a:moveTo>
                      <a:lnTo>
                        <a:pt x="0" y="152"/>
                      </a:lnTo>
                      <a:lnTo>
                        <a:pt x="3" y="152"/>
                      </a:lnTo>
                      <a:lnTo>
                        <a:pt x="3" y="6"/>
                      </a:lnTo>
                      <a:lnTo>
                        <a:pt x="3" y="0"/>
                      </a:lnTo>
                      <a:lnTo>
                        <a:pt x="0" y="0"/>
                      </a:lnTo>
                      <a:lnTo>
                        <a:pt x="0" y="4"/>
                      </a:lnTo>
                      <a:lnTo>
                        <a:pt x="0" y="149"/>
                      </a:lnTo>
                      <a:close/>
                    </a:path>
                  </a:pathLst>
                </a:custGeom>
                <a:solidFill>
                  <a:srgbClr val="000000"/>
                </a:solidFill>
                <a:ln w="25400">
                  <a:solidFill>
                    <a:schemeClr val="tx2"/>
                  </a:solidFill>
                  <a:round/>
                  <a:headEnd/>
                  <a:tailEnd/>
                </a:ln>
              </p:spPr>
              <p:txBody>
                <a:bodyPr/>
                <a:lstStyle/>
                <a:p>
                  <a:endParaRPr lang="en-US" dirty="0"/>
                </a:p>
              </p:txBody>
            </p:sp>
            <p:sp>
              <p:nvSpPr>
                <p:cNvPr id="48332" name="Line 235"/>
                <p:cNvSpPr>
                  <a:spLocks noChangeShapeType="1"/>
                </p:cNvSpPr>
                <p:nvPr/>
              </p:nvSpPr>
              <p:spPr bwMode="auto">
                <a:xfrm>
                  <a:off x="4151" y="222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33" name="Freeform 236"/>
                <p:cNvSpPr>
                  <a:spLocks/>
                </p:cNvSpPr>
                <p:nvPr/>
              </p:nvSpPr>
              <p:spPr bwMode="auto">
                <a:xfrm>
                  <a:off x="4150" y="2227"/>
                  <a:ext cx="57" cy="1"/>
                </a:xfrm>
                <a:custGeom>
                  <a:avLst/>
                  <a:gdLst>
                    <a:gd name="T0" fmla="*/ 0 w 205"/>
                    <a:gd name="T1" fmla="*/ 0 h 6"/>
                    <a:gd name="T2" fmla="*/ 0 w 205"/>
                    <a:gd name="T3" fmla="*/ 0 h 6"/>
                    <a:gd name="T4" fmla="*/ 0 w 205"/>
                    <a:gd name="T5" fmla="*/ 0 h 6"/>
                    <a:gd name="T6" fmla="*/ 0 w 205"/>
                    <a:gd name="T7" fmla="*/ 0 h 6"/>
                    <a:gd name="T8" fmla="*/ 0 w 205"/>
                    <a:gd name="T9" fmla="*/ 0 h 6"/>
                    <a:gd name="T10" fmla="*/ 0 w 205"/>
                    <a:gd name="T11" fmla="*/ 0 h 6"/>
                    <a:gd name="T12" fmla="*/ 0 w 205"/>
                    <a:gd name="T13" fmla="*/ 0 h 6"/>
                    <a:gd name="T14" fmla="*/ 0 w 205"/>
                    <a:gd name="T15" fmla="*/ 0 h 6"/>
                    <a:gd name="T16" fmla="*/ 0 w 205"/>
                    <a:gd name="T17" fmla="*/ 0 h 6"/>
                    <a:gd name="T18" fmla="*/ 0 w 205"/>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6"/>
                    <a:gd name="T32" fmla="*/ 205 w 20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6">
                      <a:moveTo>
                        <a:pt x="3" y="0"/>
                      </a:moveTo>
                      <a:lnTo>
                        <a:pt x="0" y="0"/>
                      </a:lnTo>
                      <a:lnTo>
                        <a:pt x="0" y="4"/>
                      </a:lnTo>
                      <a:lnTo>
                        <a:pt x="0" y="6"/>
                      </a:lnTo>
                      <a:lnTo>
                        <a:pt x="198" y="6"/>
                      </a:lnTo>
                      <a:lnTo>
                        <a:pt x="205" y="6"/>
                      </a:lnTo>
                      <a:lnTo>
                        <a:pt x="205" y="4"/>
                      </a:lnTo>
                      <a:lnTo>
                        <a:pt x="205" y="0"/>
                      </a:lnTo>
                      <a:lnTo>
                        <a:pt x="20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34" name="Line 237"/>
                <p:cNvSpPr>
                  <a:spLocks noChangeShapeType="1"/>
                </p:cNvSpPr>
                <p:nvPr/>
              </p:nvSpPr>
              <p:spPr bwMode="auto">
                <a:xfrm>
                  <a:off x="4206" y="222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35" name="Freeform 238"/>
                <p:cNvSpPr>
                  <a:spLocks/>
                </p:cNvSpPr>
                <p:nvPr/>
              </p:nvSpPr>
              <p:spPr bwMode="auto">
                <a:xfrm>
                  <a:off x="4206" y="2187"/>
                  <a:ext cx="1" cy="41"/>
                </a:xfrm>
                <a:custGeom>
                  <a:avLst/>
                  <a:gdLst>
                    <a:gd name="T0" fmla="*/ 0 w 7"/>
                    <a:gd name="T1" fmla="*/ 0 h 161"/>
                    <a:gd name="T2" fmla="*/ 0 w 7"/>
                    <a:gd name="T3" fmla="*/ 0 h 161"/>
                    <a:gd name="T4" fmla="*/ 0 w 7"/>
                    <a:gd name="T5" fmla="*/ 0 h 161"/>
                    <a:gd name="T6" fmla="*/ 0 w 7"/>
                    <a:gd name="T7" fmla="*/ 0 h 161"/>
                    <a:gd name="T8" fmla="*/ 0 w 7"/>
                    <a:gd name="T9" fmla="*/ 0 h 161"/>
                    <a:gd name="T10" fmla="*/ 0 w 7"/>
                    <a:gd name="T11" fmla="*/ 0 h 161"/>
                    <a:gd name="T12" fmla="*/ 0 w 7"/>
                    <a:gd name="T13" fmla="*/ 0 h 161"/>
                    <a:gd name="T14" fmla="*/ 0 w 7"/>
                    <a:gd name="T15" fmla="*/ 0 h 161"/>
                    <a:gd name="T16" fmla="*/ 0 w 7"/>
                    <a:gd name="T17" fmla="*/ 0 h 161"/>
                    <a:gd name="T18" fmla="*/ 0 w 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1"/>
                    <a:gd name="T32" fmla="*/ 7 w 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1">
                      <a:moveTo>
                        <a:pt x="0" y="159"/>
                      </a:moveTo>
                      <a:lnTo>
                        <a:pt x="3" y="161"/>
                      </a:lnTo>
                      <a:lnTo>
                        <a:pt x="7" y="161"/>
                      </a:lnTo>
                      <a:lnTo>
                        <a:pt x="7" y="7"/>
                      </a:lnTo>
                      <a:lnTo>
                        <a:pt x="7" y="0"/>
                      </a:lnTo>
                      <a:lnTo>
                        <a:pt x="3" y="0"/>
                      </a:lnTo>
                      <a:lnTo>
                        <a:pt x="0" y="4"/>
                      </a:lnTo>
                      <a:lnTo>
                        <a:pt x="0" y="159"/>
                      </a:lnTo>
                      <a:close/>
                    </a:path>
                  </a:pathLst>
                </a:custGeom>
                <a:solidFill>
                  <a:srgbClr val="000000"/>
                </a:solidFill>
                <a:ln w="25400">
                  <a:solidFill>
                    <a:schemeClr val="tx2"/>
                  </a:solidFill>
                  <a:round/>
                  <a:headEnd/>
                  <a:tailEnd/>
                </a:ln>
              </p:spPr>
              <p:txBody>
                <a:bodyPr/>
                <a:lstStyle/>
                <a:p>
                  <a:endParaRPr lang="en-US" dirty="0"/>
                </a:p>
              </p:txBody>
            </p:sp>
            <p:sp>
              <p:nvSpPr>
                <p:cNvPr id="48336" name="Line 239"/>
                <p:cNvSpPr>
                  <a:spLocks noChangeShapeType="1"/>
                </p:cNvSpPr>
                <p:nvPr/>
              </p:nvSpPr>
              <p:spPr bwMode="auto">
                <a:xfrm>
                  <a:off x="4206" y="218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37" name="Freeform 240"/>
                <p:cNvSpPr>
                  <a:spLocks/>
                </p:cNvSpPr>
                <p:nvPr/>
              </p:nvSpPr>
              <p:spPr bwMode="auto">
                <a:xfrm>
                  <a:off x="4206" y="2187"/>
                  <a:ext cx="69" cy="1"/>
                </a:xfrm>
                <a:custGeom>
                  <a:avLst/>
                  <a:gdLst>
                    <a:gd name="T0" fmla="*/ 0 w 247"/>
                    <a:gd name="T1" fmla="*/ 0 h 7"/>
                    <a:gd name="T2" fmla="*/ 0 w 247"/>
                    <a:gd name="T3" fmla="*/ 0 h 7"/>
                    <a:gd name="T4" fmla="*/ 0 w 247"/>
                    <a:gd name="T5" fmla="*/ 0 h 7"/>
                    <a:gd name="T6" fmla="*/ 0 w 247"/>
                    <a:gd name="T7" fmla="*/ 0 h 7"/>
                    <a:gd name="T8" fmla="*/ 0 w 247"/>
                    <a:gd name="T9" fmla="*/ 0 h 7"/>
                    <a:gd name="T10" fmla="*/ 0 w 247"/>
                    <a:gd name="T11" fmla="*/ 0 h 7"/>
                    <a:gd name="T12" fmla="*/ 0 w 247"/>
                    <a:gd name="T13" fmla="*/ 0 h 7"/>
                    <a:gd name="T14" fmla="*/ 0 w 247"/>
                    <a:gd name="T15" fmla="*/ 0 h 7"/>
                    <a:gd name="T16" fmla="*/ 0 w 247"/>
                    <a:gd name="T17" fmla="*/ 0 h 7"/>
                    <a:gd name="T18" fmla="*/ 0 w 24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7"/>
                    <a:gd name="T32" fmla="*/ 247 w 24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7">
                      <a:moveTo>
                        <a:pt x="3" y="0"/>
                      </a:moveTo>
                      <a:lnTo>
                        <a:pt x="3" y="0"/>
                      </a:lnTo>
                      <a:lnTo>
                        <a:pt x="0" y="4"/>
                      </a:lnTo>
                      <a:lnTo>
                        <a:pt x="3" y="7"/>
                      </a:lnTo>
                      <a:lnTo>
                        <a:pt x="241" y="7"/>
                      </a:lnTo>
                      <a:lnTo>
                        <a:pt x="247" y="7"/>
                      </a:lnTo>
                      <a:lnTo>
                        <a:pt x="247" y="4"/>
                      </a:lnTo>
                      <a:lnTo>
                        <a:pt x="247" y="0"/>
                      </a:lnTo>
                      <a:lnTo>
                        <a:pt x="241"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38" name="Line 241"/>
                <p:cNvSpPr>
                  <a:spLocks noChangeShapeType="1"/>
                </p:cNvSpPr>
                <p:nvPr/>
              </p:nvSpPr>
              <p:spPr bwMode="auto">
                <a:xfrm>
                  <a:off x="4274" y="218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39" name="Freeform 242"/>
                <p:cNvSpPr>
                  <a:spLocks/>
                </p:cNvSpPr>
                <p:nvPr/>
              </p:nvSpPr>
              <p:spPr bwMode="auto">
                <a:xfrm>
                  <a:off x="4274" y="2096"/>
                  <a:ext cx="1" cy="92"/>
                </a:xfrm>
                <a:custGeom>
                  <a:avLst/>
                  <a:gdLst>
                    <a:gd name="T0" fmla="*/ 0 w 6"/>
                    <a:gd name="T1" fmla="*/ 1 h 356"/>
                    <a:gd name="T2" fmla="*/ 0 w 6"/>
                    <a:gd name="T3" fmla="*/ 1 h 356"/>
                    <a:gd name="T4" fmla="*/ 0 w 6"/>
                    <a:gd name="T5" fmla="*/ 1 h 356"/>
                    <a:gd name="T6" fmla="*/ 0 w 6"/>
                    <a:gd name="T7" fmla="*/ 1 h 356"/>
                    <a:gd name="T8" fmla="*/ 0 w 6"/>
                    <a:gd name="T9" fmla="*/ 0 h 356"/>
                    <a:gd name="T10" fmla="*/ 0 w 6"/>
                    <a:gd name="T11" fmla="*/ 0 h 356"/>
                    <a:gd name="T12" fmla="*/ 0 w 6"/>
                    <a:gd name="T13" fmla="*/ 0 h 356"/>
                    <a:gd name="T14" fmla="*/ 0 w 6"/>
                    <a:gd name="T15" fmla="*/ 0 h 356"/>
                    <a:gd name="T16" fmla="*/ 0 w 6"/>
                    <a:gd name="T17" fmla="*/ 0 h 356"/>
                    <a:gd name="T18" fmla="*/ 0 w 6"/>
                    <a:gd name="T19" fmla="*/ 1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56"/>
                    <a:gd name="T32" fmla="*/ 6 w 6"/>
                    <a:gd name="T33" fmla="*/ 356 h 3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56">
                      <a:moveTo>
                        <a:pt x="0" y="353"/>
                      </a:moveTo>
                      <a:lnTo>
                        <a:pt x="4" y="356"/>
                      </a:lnTo>
                      <a:lnTo>
                        <a:pt x="6" y="356"/>
                      </a:lnTo>
                      <a:lnTo>
                        <a:pt x="6" y="9"/>
                      </a:lnTo>
                      <a:lnTo>
                        <a:pt x="6" y="0"/>
                      </a:lnTo>
                      <a:lnTo>
                        <a:pt x="4" y="0"/>
                      </a:lnTo>
                      <a:lnTo>
                        <a:pt x="0" y="7"/>
                      </a:lnTo>
                      <a:lnTo>
                        <a:pt x="0" y="353"/>
                      </a:lnTo>
                      <a:close/>
                    </a:path>
                  </a:pathLst>
                </a:custGeom>
                <a:solidFill>
                  <a:srgbClr val="000000"/>
                </a:solidFill>
                <a:ln w="25400">
                  <a:solidFill>
                    <a:schemeClr val="tx2"/>
                  </a:solidFill>
                  <a:round/>
                  <a:headEnd/>
                  <a:tailEnd/>
                </a:ln>
              </p:spPr>
              <p:txBody>
                <a:bodyPr/>
                <a:lstStyle/>
                <a:p>
                  <a:endParaRPr lang="en-US" dirty="0"/>
                </a:p>
              </p:txBody>
            </p:sp>
            <p:sp>
              <p:nvSpPr>
                <p:cNvPr id="48340" name="Line 243"/>
                <p:cNvSpPr>
                  <a:spLocks noChangeShapeType="1"/>
                </p:cNvSpPr>
                <p:nvPr/>
              </p:nvSpPr>
              <p:spPr bwMode="auto">
                <a:xfrm>
                  <a:off x="4275" y="2096"/>
                  <a:ext cx="1" cy="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41" name="Freeform 244"/>
                <p:cNvSpPr>
                  <a:spLocks/>
                </p:cNvSpPr>
                <p:nvPr/>
              </p:nvSpPr>
              <p:spPr bwMode="auto">
                <a:xfrm>
                  <a:off x="4274" y="2096"/>
                  <a:ext cx="126" cy="3"/>
                </a:xfrm>
                <a:custGeom>
                  <a:avLst/>
                  <a:gdLst>
                    <a:gd name="T0" fmla="*/ 0 w 449"/>
                    <a:gd name="T1" fmla="*/ 0 h 7"/>
                    <a:gd name="T2" fmla="*/ 0 w 449"/>
                    <a:gd name="T3" fmla="*/ 0 h 7"/>
                    <a:gd name="T4" fmla="*/ 0 w 449"/>
                    <a:gd name="T5" fmla="*/ 0 h 7"/>
                    <a:gd name="T6" fmla="*/ 0 w 449"/>
                    <a:gd name="T7" fmla="*/ 0 h 7"/>
                    <a:gd name="T8" fmla="*/ 1 w 449"/>
                    <a:gd name="T9" fmla="*/ 0 h 7"/>
                    <a:gd name="T10" fmla="*/ 1 w 449"/>
                    <a:gd name="T11" fmla="*/ 0 h 7"/>
                    <a:gd name="T12" fmla="*/ 1 w 449"/>
                    <a:gd name="T13" fmla="*/ 0 h 7"/>
                    <a:gd name="T14" fmla="*/ 1 w 449"/>
                    <a:gd name="T15" fmla="*/ 0 h 7"/>
                    <a:gd name="T16" fmla="*/ 1 w 449"/>
                    <a:gd name="T17" fmla="*/ 0 h 7"/>
                    <a:gd name="T18" fmla="*/ 0 w 449"/>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9"/>
                    <a:gd name="T31" fmla="*/ 0 h 7"/>
                    <a:gd name="T32" fmla="*/ 449 w 44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9" h="7">
                      <a:moveTo>
                        <a:pt x="4" y="0"/>
                      </a:moveTo>
                      <a:lnTo>
                        <a:pt x="4" y="0"/>
                      </a:lnTo>
                      <a:lnTo>
                        <a:pt x="0" y="3"/>
                      </a:lnTo>
                      <a:lnTo>
                        <a:pt x="4" y="7"/>
                      </a:lnTo>
                      <a:lnTo>
                        <a:pt x="443" y="7"/>
                      </a:lnTo>
                      <a:lnTo>
                        <a:pt x="449" y="7"/>
                      </a:lnTo>
                      <a:lnTo>
                        <a:pt x="449" y="3"/>
                      </a:lnTo>
                      <a:lnTo>
                        <a:pt x="449" y="0"/>
                      </a:lnTo>
                      <a:lnTo>
                        <a:pt x="443"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342" name="Line 245"/>
                <p:cNvSpPr>
                  <a:spLocks noChangeShapeType="1"/>
                </p:cNvSpPr>
                <p:nvPr/>
              </p:nvSpPr>
              <p:spPr bwMode="auto">
                <a:xfrm>
                  <a:off x="4399" y="209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43" name="Freeform 246"/>
                <p:cNvSpPr>
                  <a:spLocks/>
                </p:cNvSpPr>
                <p:nvPr/>
              </p:nvSpPr>
              <p:spPr bwMode="auto">
                <a:xfrm>
                  <a:off x="4399" y="2034"/>
                  <a:ext cx="1" cy="65"/>
                </a:xfrm>
                <a:custGeom>
                  <a:avLst/>
                  <a:gdLst>
                    <a:gd name="T0" fmla="*/ 0 w 6"/>
                    <a:gd name="T1" fmla="*/ 0 h 248"/>
                    <a:gd name="T2" fmla="*/ 0 w 6"/>
                    <a:gd name="T3" fmla="*/ 0 h 248"/>
                    <a:gd name="T4" fmla="*/ 0 w 6"/>
                    <a:gd name="T5" fmla="*/ 0 h 248"/>
                    <a:gd name="T6" fmla="*/ 0 w 6"/>
                    <a:gd name="T7" fmla="*/ 0 h 248"/>
                    <a:gd name="T8" fmla="*/ 0 w 6"/>
                    <a:gd name="T9" fmla="*/ 0 h 248"/>
                    <a:gd name="T10" fmla="*/ 0 w 6"/>
                    <a:gd name="T11" fmla="*/ 0 h 248"/>
                    <a:gd name="T12" fmla="*/ 0 w 6"/>
                    <a:gd name="T13" fmla="*/ 0 h 248"/>
                    <a:gd name="T14" fmla="*/ 0 w 6"/>
                    <a:gd name="T15" fmla="*/ 0 h 248"/>
                    <a:gd name="T16" fmla="*/ 0 w 6"/>
                    <a:gd name="T17" fmla="*/ 0 h 248"/>
                    <a:gd name="T18" fmla="*/ 0 w 6"/>
                    <a:gd name="T19" fmla="*/ 0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8"/>
                    <a:gd name="T32" fmla="*/ 6 w 6"/>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8">
                      <a:moveTo>
                        <a:pt x="0" y="244"/>
                      </a:moveTo>
                      <a:lnTo>
                        <a:pt x="4" y="248"/>
                      </a:lnTo>
                      <a:lnTo>
                        <a:pt x="6" y="248"/>
                      </a:lnTo>
                      <a:lnTo>
                        <a:pt x="6" y="10"/>
                      </a:lnTo>
                      <a:lnTo>
                        <a:pt x="6" y="3"/>
                      </a:lnTo>
                      <a:lnTo>
                        <a:pt x="4" y="0"/>
                      </a:lnTo>
                      <a:lnTo>
                        <a:pt x="4" y="3"/>
                      </a:lnTo>
                      <a:lnTo>
                        <a:pt x="0" y="6"/>
                      </a:lnTo>
                      <a:lnTo>
                        <a:pt x="0" y="244"/>
                      </a:lnTo>
                      <a:close/>
                    </a:path>
                  </a:pathLst>
                </a:custGeom>
                <a:solidFill>
                  <a:srgbClr val="000000"/>
                </a:solidFill>
                <a:ln w="25400">
                  <a:solidFill>
                    <a:schemeClr val="tx2"/>
                  </a:solidFill>
                  <a:round/>
                  <a:headEnd/>
                  <a:tailEnd/>
                </a:ln>
              </p:spPr>
              <p:txBody>
                <a:bodyPr/>
                <a:lstStyle/>
                <a:p>
                  <a:endParaRPr lang="en-US" dirty="0"/>
                </a:p>
              </p:txBody>
            </p:sp>
            <p:sp>
              <p:nvSpPr>
                <p:cNvPr id="48344" name="Line 247"/>
                <p:cNvSpPr>
                  <a:spLocks noChangeShapeType="1"/>
                </p:cNvSpPr>
                <p:nvPr/>
              </p:nvSpPr>
              <p:spPr bwMode="auto">
                <a:xfrm>
                  <a:off x="4399" y="2034"/>
                  <a:ext cx="1" cy="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45" name="Freeform 248"/>
                <p:cNvSpPr>
                  <a:spLocks/>
                </p:cNvSpPr>
                <p:nvPr/>
              </p:nvSpPr>
              <p:spPr bwMode="auto">
                <a:xfrm>
                  <a:off x="4399" y="2034"/>
                  <a:ext cx="46" cy="2"/>
                </a:xfrm>
                <a:custGeom>
                  <a:avLst/>
                  <a:gdLst>
                    <a:gd name="T0" fmla="*/ 0 w 167"/>
                    <a:gd name="T1" fmla="*/ 0 h 6"/>
                    <a:gd name="T2" fmla="*/ 0 w 167"/>
                    <a:gd name="T3" fmla="*/ 0 h 6"/>
                    <a:gd name="T4" fmla="*/ 0 w 167"/>
                    <a:gd name="T5" fmla="*/ 0 h 6"/>
                    <a:gd name="T6" fmla="*/ 0 w 167"/>
                    <a:gd name="T7" fmla="*/ 0 h 6"/>
                    <a:gd name="T8" fmla="*/ 0 w 167"/>
                    <a:gd name="T9" fmla="*/ 0 h 6"/>
                    <a:gd name="T10" fmla="*/ 0 w 167"/>
                    <a:gd name="T11" fmla="*/ 0 h 6"/>
                    <a:gd name="T12" fmla="*/ 0 w 167"/>
                    <a:gd name="T13" fmla="*/ 0 h 6"/>
                    <a:gd name="T14" fmla="*/ 0 w 167"/>
                    <a:gd name="T15" fmla="*/ 0 h 6"/>
                    <a:gd name="T16" fmla="*/ 0 w 167"/>
                    <a:gd name="T17" fmla="*/ 0 h 6"/>
                    <a:gd name="T18" fmla="*/ 0 w 16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6"/>
                    <a:gd name="T32" fmla="*/ 167 w 16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6">
                      <a:moveTo>
                        <a:pt x="4" y="0"/>
                      </a:moveTo>
                      <a:lnTo>
                        <a:pt x="4" y="3"/>
                      </a:lnTo>
                      <a:lnTo>
                        <a:pt x="0" y="3"/>
                      </a:lnTo>
                      <a:lnTo>
                        <a:pt x="4" y="6"/>
                      </a:lnTo>
                      <a:lnTo>
                        <a:pt x="161" y="6"/>
                      </a:lnTo>
                      <a:lnTo>
                        <a:pt x="167" y="6"/>
                      </a:lnTo>
                      <a:lnTo>
                        <a:pt x="167" y="3"/>
                      </a:lnTo>
                      <a:lnTo>
                        <a:pt x="161" y="0"/>
                      </a:lnTo>
                      <a:lnTo>
                        <a:pt x="4" y="0"/>
                      </a:lnTo>
                      <a:close/>
                    </a:path>
                  </a:pathLst>
                </a:custGeom>
                <a:solidFill>
                  <a:srgbClr val="000000"/>
                </a:solidFill>
                <a:ln w="25400">
                  <a:solidFill>
                    <a:schemeClr val="tx2"/>
                  </a:solidFill>
                  <a:round/>
                  <a:headEnd/>
                  <a:tailEnd/>
                </a:ln>
              </p:spPr>
              <p:txBody>
                <a:bodyPr/>
                <a:lstStyle/>
                <a:p>
                  <a:endParaRPr lang="en-US" dirty="0"/>
                </a:p>
              </p:txBody>
            </p:sp>
            <p:sp>
              <p:nvSpPr>
                <p:cNvPr id="48346" name="Line 249"/>
                <p:cNvSpPr>
                  <a:spLocks noChangeShapeType="1"/>
                </p:cNvSpPr>
                <p:nvPr/>
              </p:nvSpPr>
              <p:spPr bwMode="auto">
                <a:xfrm>
                  <a:off x="4444" y="2036"/>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47" name="Freeform 250"/>
                <p:cNvSpPr>
                  <a:spLocks/>
                </p:cNvSpPr>
                <p:nvPr/>
              </p:nvSpPr>
              <p:spPr bwMode="auto">
                <a:xfrm>
                  <a:off x="4444" y="1966"/>
                  <a:ext cx="1" cy="70"/>
                </a:xfrm>
                <a:custGeom>
                  <a:avLst/>
                  <a:gdLst>
                    <a:gd name="T0" fmla="*/ 0 w 6"/>
                    <a:gd name="T1" fmla="*/ 0 h 272"/>
                    <a:gd name="T2" fmla="*/ 0 w 6"/>
                    <a:gd name="T3" fmla="*/ 0 h 272"/>
                    <a:gd name="T4" fmla="*/ 0 w 6"/>
                    <a:gd name="T5" fmla="*/ 0 h 272"/>
                    <a:gd name="T6" fmla="*/ 0 w 6"/>
                    <a:gd name="T7" fmla="*/ 0 h 272"/>
                    <a:gd name="T8" fmla="*/ 0 w 6"/>
                    <a:gd name="T9" fmla="*/ 0 h 272"/>
                    <a:gd name="T10" fmla="*/ 0 w 6"/>
                    <a:gd name="T11" fmla="*/ 0 h 272"/>
                    <a:gd name="T12" fmla="*/ 0 w 6"/>
                    <a:gd name="T13" fmla="*/ 0 h 272"/>
                    <a:gd name="T14" fmla="*/ 0 w 6"/>
                    <a:gd name="T15" fmla="*/ 0 h 272"/>
                    <a:gd name="T16" fmla="*/ 0 w 6"/>
                    <a:gd name="T17" fmla="*/ 0 h 272"/>
                    <a:gd name="T18" fmla="*/ 0 w 6"/>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72"/>
                    <a:gd name="T32" fmla="*/ 6 w 6"/>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72">
                      <a:moveTo>
                        <a:pt x="0" y="269"/>
                      </a:moveTo>
                      <a:lnTo>
                        <a:pt x="3" y="272"/>
                      </a:lnTo>
                      <a:lnTo>
                        <a:pt x="6" y="272"/>
                      </a:lnTo>
                      <a:lnTo>
                        <a:pt x="6" y="7"/>
                      </a:lnTo>
                      <a:lnTo>
                        <a:pt x="6" y="3"/>
                      </a:lnTo>
                      <a:lnTo>
                        <a:pt x="3" y="0"/>
                      </a:lnTo>
                      <a:lnTo>
                        <a:pt x="3" y="3"/>
                      </a:lnTo>
                      <a:lnTo>
                        <a:pt x="0" y="3"/>
                      </a:lnTo>
                      <a:lnTo>
                        <a:pt x="0" y="269"/>
                      </a:lnTo>
                      <a:close/>
                    </a:path>
                  </a:pathLst>
                </a:custGeom>
                <a:solidFill>
                  <a:srgbClr val="000000"/>
                </a:solidFill>
                <a:ln w="25400">
                  <a:solidFill>
                    <a:schemeClr val="tx2"/>
                  </a:solidFill>
                  <a:round/>
                  <a:headEnd/>
                  <a:tailEnd/>
                </a:ln>
              </p:spPr>
              <p:txBody>
                <a:bodyPr/>
                <a:lstStyle/>
                <a:p>
                  <a:endParaRPr lang="en-US" dirty="0"/>
                </a:p>
              </p:txBody>
            </p:sp>
            <p:sp>
              <p:nvSpPr>
                <p:cNvPr id="48348" name="Line 251"/>
                <p:cNvSpPr>
                  <a:spLocks noChangeShapeType="1"/>
                </p:cNvSpPr>
                <p:nvPr/>
              </p:nvSpPr>
              <p:spPr bwMode="auto">
                <a:xfrm>
                  <a:off x="4444" y="1966"/>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49" name="Freeform 252"/>
                <p:cNvSpPr>
                  <a:spLocks/>
                </p:cNvSpPr>
                <p:nvPr/>
              </p:nvSpPr>
              <p:spPr bwMode="auto">
                <a:xfrm>
                  <a:off x="4444" y="1966"/>
                  <a:ext cx="149" cy="1"/>
                </a:xfrm>
                <a:custGeom>
                  <a:avLst/>
                  <a:gdLst>
                    <a:gd name="T0" fmla="*/ 0 w 530"/>
                    <a:gd name="T1" fmla="*/ 0 h 7"/>
                    <a:gd name="T2" fmla="*/ 0 w 530"/>
                    <a:gd name="T3" fmla="*/ 0 h 7"/>
                    <a:gd name="T4" fmla="*/ 0 w 530"/>
                    <a:gd name="T5" fmla="*/ 0 h 7"/>
                    <a:gd name="T6" fmla="*/ 0 w 530"/>
                    <a:gd name="T7" fmla="*/ 0 h 7"/>
                    <a:gd name="T8" fmla="*/ 1 w 530"/>
                    <a:gd name="T9" fmla="*/ 0 h 7"/>
                    <a:gd name="T10" fmla="*/ 1 w 530"/>
                    <a:gd name="T11" fmla="*/ 0 h 7"/>
                    <a:gd name="T12" fmla="*/ 1 w 530"/>
                    <a:gd name="T13" fmla="*/ 0 h 7"/>
                    <a:gd name="T14" fmla="*/ 1 w 530"/>
                    <a:gd name="T15" fmla="*/ 0 h 7"/>
                    <a:gd name="T16" fmla="*/ 1 w 530"/>
                    <a:gd name="T17" fmla="*/ 0 h 7"/>
                    <a:gd name="T18" fmla="*/ 0 w 53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7"/>
                    <a:gd name="T32" fmla="*/ 530 w 53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7">
                      <a:moveTo>
                        <a:pt x="3" y="0"/>
                      </a:moveTo>
                      <a:lnTo>
                        <a:pt x="3" y="3"/>
                      </a:lnTo>
                      <a:lnTo>
                        <a:pt x="0" y="3"/>
                      </a:lnTo>
                      <a:lnTo>
                        <a:pt x="3" y="7"/>
                      </a:lnTo>
                      <a:lnTo>
                        <a:pt x="523" y="7"/>
                      </a:lnTo>
                      <a:lnTo>
                        <a:pt x="530" y="7"/>
                      </a:lnTo>
                      <a:lnTo>
                        <a:pt x="530" y="3"/>
                      </a:lnTo>
                      <a:lnTo>
                        <a:pt x="523"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50" name="Line 253"/>
                <p:cNvSpPr>
                  <a:spLocks noChangeShapeType="1"/>
                </p:cNvSpPr>
                <p:nvPr/>
              </p:nvSpPr>
              <p:spPr bwMode="auto">
                <a:xfrm>
                  <a:off x="4590" y="1966"/>
                  <a:ext cx="2"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51" name="Freeform 254"/>
                <p:cNvSpPr>
                  <a:spLocks/>
                </p:cNvSpPr>
                <p:nvPr/>
              </p:nvSpPr>
              <p:spPr bwMode="auto">
                <a:xfrm>
                  <a:off x="4590" y="1867"/>
                  <a:ext cx="3" cy="100"/>
                </a:xfrm>
                <a:custGeom>
                  <a:avLst/>
                  <a:gdLst>
                    <a:gd name="T0" fmla="*/ 0 w 7"/>
                    <a:gd name="T1" fmla="*/ 1 h 390"/>
                    <a:gd name="T2" fmla="*/ 0 w 7"/>
                    <a:gd name="T3" fmla="*/ 1 h 390"/>
                    <a:gd name="T4" fmla="*/ 0 w 7"/>
                    <a:gd name="T5" fmla="*/ 1 h 390"/>
                    <a:gd name="T6" fmla="*/ 0 w 7"/>
                    <a:gd name="T7" fmla="*/ 1 h 390"/>
                    <a:gd name="T8" fmla="*/ 0 w 7"/>
                    <a:gd name="T9" fmla="*/ 0 h 390"/>
                    <a:gd name="T10" fmla="*/ 0 w 7"/>
                    <a:gd name="T11" fmla="*/ 0 h 390"/>
                    <a:gd name="T12" fmla="*/ 0 w 7"/>
                    <a:gd name="T13" fmla="*/ 0 h 390"/>
                    <a:gd name="T14" fmla="*/ 0 w 7"/>
                    <a:gd name="T15" fmla="*/ 0 h 390"/>
                    <a:gd name="T16" fmla="*/ 0 w 7"/>
                    <a:gd name="T17" fmla="*/ 0 h 390"/>
                    <a:gd name="T18" fmla="*/ 0 w 7"/>
                    <a:gd name="T19" fmla="*/ 1 h 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390"/>
                    <a:gd name="T32" fmla="*/ 7 w 7"/>
                    <a:gd name="T33" fmla="*/ 390 h 3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390">
                      <a:moveTo>
                        <a:pt x="0" y="386"/>
                      </a:moveTo>
                      <a:lnTo>
                        <a:pt x="0" y="390"/>
                      </a:lnTo>
                      <a:lnTo>
                        <a:pt x="3" y="390"/>
                      </a:lnTo>
                      <a:lnTo>
                        <a:pt x="7" y="390"/>
                      </a:lnTo>
                      <a:lnTo>
                        <a:pt x="7" y="6"/>
                      </a:lnTo>
                      <a:lnTo>
                        <a:pt x="7" y="0"/>
                      </a:lnTo>
                      <a:lnTo>
                        <a:pt x="3" y="0"/>
                      </a:lnTo>
                      <a:lnTo>
                        <a:pt x="0" y="0"/>
                      </a:lnTo>
                      <a:lnTo>
                        <a:pt x="0" y="2"/>
                      </a:lnTo>
                      <a:lnTo>
                        <a:pt x="0" y="386"/>
                      </a:lnTo>
                      <a:close/>
                    </a:path>
                  </a:pathLst>
                </a:custGeom>
                <a:solidFill>
                  <a:srgbClr val="000000"/>
                </a:solidFill>
                <a:ln w="25400">
                  <a:solidFill>
                    <a:schemeClr val="tx2"/>
                  </a:solidFill>
                  <a:round/>
                  <a:headEnd/>
                  <a:tailEnd/>
                </a:ln>
              </p:spPr>
              <p:txBody>
                <a:bodyPr/>
                <a:lstStyle/>
                <a:p>
                  <a:endParaRPr lang="en-US" dirty="0"/>
                </a:p>
              </p:txBody>
            </p:sp>
            <p:sp>
              <p:nvSpPr>
                <p:cNvPr id="48352" name="Line 255"/>
                <p:cNvSpPr>
                  <a:spLocks noChangeShapeType="1"/>
                </p:cNvSpPr>
                <p:nvPr/>
              </p:nvSpPr>
              <p:spPr bwMode="auto">
                <a:xfrm>
                  <a:off x="4592" y="1867"/>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53" name="Freeform 256"/>
                <p:cNvSpPr>
                  <a:spLocks/>
                </p:cNvSpPr>
                <p:nvPr/>
              </p:nvSpPr>
              <p:spPr bwMode="auto">
                <a:xfrm>
                  <a:off x="4590" y="1867"/>
                  <a:ext cx="14" cy="1"/>
                </a:xfrm>
                <a:custGeom>
                  <a:avLst/>
                  <a:gdLst>
                    <a:gd name="T0" fmla="*/ 0 w 47"/>
                    <a:gd name="T1" fmla="*/ 0 h 6"/>
                    <a:gd name="T2" fmla="*/ 0 w 47"/>
                    <a:gd name="T3" fmla="*/ 0 h 6"/>
                    <a:gd name="T4" fmla="*/ 0 w 47"/>
                    <a:gd name="T5" fmla="*/ 0 h 6"/>
                    <a:gd name="T6" fmla="*/ 0 w 47"/>
                    <a:gd name="T7" fmla="*/ 0 h 6"/>
                    <a:gd name="T8" fmla="*/ 0 w 47"/>
                    <a:gd name="T9" fmla="*/ 0 h 6"/>
                    <a:gd name="T10" fmla="*/ 0 w 47"/>
                    <a:gd name="T11" fmla="*/ 0 h 6"/>
                    <a:gd name="T12" fmla="*/ 0 w 47"/>
                    <a:gd name="T13" fmla="*/ 0 h 6"/>
                    <a:gd name="T14" fmla="*/ 0 w 47"/>
                    <a:gd name="T15" fmla="*/ 0 h 6"/>
                    <a:gd name="T16" fmla="*/ 0 w 47"/>
                    <a:gd name="T17" fmla="*/ 0 h 6"/>
                    <a:gd name="T18" fmla="*/ 0 w 4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6"/>
                    <a:gd name="T32" fmla="*/ 47 w 4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6">
                      <a:moveTo>
                        <a:pt x="3" y="0"/>
                      </a:moveTo>
                      <a:lnTo>
                        <a:pt x="0" y="0"/>
                      </a:lnTo>
                      <a:lnTo>
                        <a:pt x="0" y="2"/>
                      </a:lnTo>
                      <a:lnTo>
                        <a:pt x="0" y="6"/>
                      </a:lnTo>
                      <a:lnTo>
                        <a:pt x="37" y="6"/>
                      </a:lnTo>
                      <a:lnTo>
                        <a:pt x="47" y="6"/>
                      </a:lnTo>
                      <a:lnTo>
                        <a:pt x="47" y="2"/>
                      </a:lnTo>
                      <a:lnTo>
                        <a:pt x="47" y="0"/>
                      </a:lnTo>
                      <a:lnTo>
                        <a:pt x="40"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54" name="Line 257"/>
                <p:cNvSpPr>
                  <a:spLocks noChangeShapeType="1"/>
                </p:cNvSpPr>
                <p:nvPr/>
              </p:nvSpPr>
              <p:spPr bwMode="auto">
                <a:xfrm>
                  <a:off x="4602" y="1868"/>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55" name="Freeform 258"/>
                <p:cNvSpPr>
                  <a:spLocks/>
                </p:cNvSpPr>
                <p:nvPr/>
              </p:nvSpPr>
              <p:spPr bwMode="auto">
                <a:xfrm>
                  <a:off x="4602" y="1765"/>
                  <a:ext cx="2" cy="103"/>
                </a:xfrm>
                <a:custGeom>
                  <a:avLst/>
                  <a:gdLst>
                    <a:gd name="T0" fmla="*/ 0 w 7"/>
                    <a:gd name="T1" fmla="*/ 1 h 403"/>
                    <a:gd name="T2" fmla="*/ 0 w 7"/>
                    <a:gd name="T3" fmla="*/ 1 h 403"/>
                    <a:gd name="T4" fmla="*/ 0 w 7"/>
                    <a:gd name="T5" fmla="*/ 1 h 403"/>
                    <a:gd name="T6" fmla="*/ 0 w 7"/>
                    <a:gd name="T7" fmla="*/ 1 h 403"/>
                    <a:gd name="T8" fmla="*/ 0 w 7"/>
                    <a:gd name="T9" fmla="*/ 0 h 403"/>
                    <a:gd name="T10" fmla="*/ 0 w 7"/>
                    <a:gd name="T11" fmla="*/ 0 h 403"/>
                    <a:gd name="T12" fmla="*/ 0 w 7"/>
                    <a:gd name="T13" fmla="*/ 0 h 403"/>
                    <a:gd name="T14" fmla="*/ 0 w 7"/>
                    <a:gd name="T15" fmla="*/ 0 h 403"/>
                    <a:gd name="T16" fmla="*/ 0 w 7"/>
                    <a:gd name="T17" fmla="*/ 0 h 403"/>
                    <a:gd name="T18" fmla="*/ 0 w 7"/>
                    <a:gd name="T19" fmla="*/ 1 h 4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403"/>
                    <a:gd name="T32" fmla="*/ 7 w 7"/>
                    <a:gd name="T33" fmla="*/ 403 h 4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403">
                      <a:moveTo>
                        <a:pt x="0" y="399"/>
                      </a:moveTo>
                      <a:lnTo>
                        <a:pt x="0" y="403"/>
                      </a:lnTo>
                      <a:lnTo>
                        <a:pt x="3" y="403"/>
                      </a:lnTo>
                      <a:lnTo>
                        <a:pt x="7" y="403"/>
                      </a:lnTo>
                      <a:lnTo>
                        <a:pt x="7" y="7"/>
                      </a:lnTo>
                      <a:lnTo>
                        <a:pt x="7" y="0"/>
                      </a:lnTo>
                      <a:lnTo>
                        <a:pt x="3" y="0"/>
                      </a:lnTo>
                      <a:lnTo>
                        <a:pt x="0" y="0"/>
                      </a:lnTo>
                      <a:lnTo>
                        <a:pt x="0" y="4"/>
                      </a:lnTo>
                      <a:lnTo>
                        <a:pt x="0" y="399"/>
                      </a:lnTo>
                      <a:close/>
                    </a:path>
                  </a:pathLst>
                </a:custGeom>
                <a:solidFill>
                  <a:srgbClr val="000000"/>
                </a:solidFill>
                <a:ln w="25400">
                  <a:solidFill>
                    <a:schemeClr val="tx2"/>
                  </a:solidFill>
                  <a:round/>
                  <a:headEnd/>
                  <a:tailEnd/>
                </a:ln>
              </p:spPr>
              <p:txBody>
                <a:bodyPr/>
                <a:lstStyle/>
                <a:p>
                  <a:endParaRPr lang="en-US" dirty="0"/>
                </a:p>
              </p:txBody>
            </p:sp>
            <p:sp>
              <p:nvSpPr>
                <p:cNvPr id="48356" name="Line 259"/>
                <p:cNvSpPr>
                  <a:spLocks noChangeShapeType="1"/>
                </p:cNvSpPr>
                <p:nvPr/>
              </p:nvSpPr>
              <p:spPr bwMode="auto">
                <a:xfrm>
                  <a:off x="4603" y="176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57" name="Freeform 260"/>
                <p:cNvSpPr>
                  <a:spLocks/>
                </p:cNvSpPr>
                <p:nvPr/>
              </p:nvSpPr>
              <p:spPr bwMode="auto">
                <a:xfrm>
                  <a:off x="4602" y="1765"/>
                  <a:ext cx="81" cy="1"/>
                </a:xfrm>
                <a:custGeom>
                  <a:avLst/>
                  <a:gdLst>
                    <a:gd name="T0" fmla="*/ 0 w 288"/>
                    <a:gd name="T1" fmla="*/ 0 h 4"/>
                    <a:gd name="T2" fmla="*/ 0 w 288"/>
                    <a:gd name="T3" fmla="*/ 0 h 4"/>
                    <a:gd name="T4" fmla="*/ 0 w 288"/>
                    <a:gd name="T5" fmla="*/ 0 h 4"/>
                    <a:gd name="T6" fmla="*/ 0 w 288"/>
                    <a:gd name="T7" fmla="*/ 0 h 4"/>
                    <a:gd name="T8" fmla="*/ 1 w 288"/>
                    <a:gd name="T9" fmla="*/ 0 h 4"/>
                    <a:gd name="T10" fmla="*/ 1 w 288"/>
                    <a:gd name="T11" fmla="*/ 0 h 4"/>
                    <a:gd name="T12" fmla="*/ 1 w 288"/>
                    <a:gd name="T13" fmla="*/ 0 h 4"/>
                    <a:gd name="T14" fmla="*/ 1 w 288"/>
                    <a:gd name="T15" fmla="*/ 0 h 4"/>
                    <a:gd name="T16" fmla="*/ 1 w 288"/>
                    <a:gd name="T17" fmla="*/ 0 h 4"/>
                    <a:gd name="T18" fmla="*/ 0 w 28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4"/>
                    <a:gd name="T32" fmla="*/ 288 w 28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4">
                      <a:moveTo>
                        <a:pt x="3" y="0"/>
                      </a:moveTo>
                      <a:lnTo>
                        <a:pt x="0" y="0"/>
                      </a:lnTo>
                      <a:lnTo>
                        <a:pt x="0" y="4"/>
                      </a:lnTo>
                      <a:lnTo>
                        <a:pt x="278" y="4"/>
                      </a:lnTo>
                      <a:lnTo>
                        <a:pt x="288" y="4"/>
                      </a:lnTo>
                      <a:lnTo>
                        <a:pt x="288" y="0"/>
                      </a:lnTo>
                      <a:lnTo>
                        <a:pt x="282" y="0"/>
                      </a:lnTo>
                      <a:lnTo>
                        <a:pt x="3" y="0"/>
                      </a:lnTo>
                      <a:close/>
                    </a:path>
                  </a:pathLst>
                </a:custGeom>
                <a:solidFill>
                  <a:srgbClr val="000000"/>
                </a:solidFill>
                <a:ln w="25400">
                  <a:solidFill>
                    <a:schemeClr val="tx2"/>
                  </a:solidFill>
                  <a:round/>
                  <a:headEnd/>
                  <a:tailEnd/>
                </a:ln>
              </p:spPr>
              <p:txBody>
                <a:bodyPr/>
                <a:lstStyle/>
                <a:p>
                  <a:endParaRPr lang="en-US" dirty="0"/>
                </a:p>
              </p:txBody>
            </p:sp>
            <p:sp>
              <p:nvSpPr>
                <p:cNvPr id="48358" name="Line 261"/>
                <p:cNvSpPr>
                  <a:spLocks noChangeShapeType="1"/>
                </p:cNvSpPr>
                <p:nvPr/>
              </p:nvSpPr>
              <p:spPr bwMode="auto">
                <a:xfrm>
                  <a:off x="4682" y="1765"/>
                  <a:ext cx="1"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359" name="Freeform 262"/>
                <p:cNvSpPr>
                  <a:spLocks/>
                </p:cNvSpPr>
                <p:nvPr/>
              </p:nvSpPr>
              <p:spPr bwMode="auto">
                <a:xfrm>
                  <a:off x="4682" y="1765"/>
                  <a:ext cx="4" cy="1"/>
                </a:xfrm>
                <a:custGeom>
                  <a:avLst/>
                  <a:gdLst>
                    <a:gd name="T0" fmla="*/ 0 w 15"/>
                    <a:gd name="T1" fmla="*/ 0 h 4"/>
                    <a:gd name="T2" fmla="*/ 0 w 15"/>
                    <a:gd name="T3" fmla="*/ 0 h 4"/>
                    <a:gd name="T4" fmla="*/ 0 w 15"/>
                    <a:gd name="T5" fmla="*/ 0 h 4"/>
                    <a:gd name="T6" fmla="*/ 0 w 15"/>
                    <a:gd name="T7" fmla="*/ 0 h 4"/>
                    <a:gd name="T8" fmla="*/ 0 w 15"/>
                    <a:gd name="T9" fmla="*/ 0 h 4"/>
                    <a:gd name="T10" fmla="*/ 0 w 15"/>
                    <a:gd name="T11" fmla="*/ 0 h 4"/>
                    <a:gd name="T12" fmla="*/ 0 w 15"/>
                    <a:gd name="T13" fmla="*/ 0 h 4"/>
                    <a:gd name="T14" fmla="*/ 0 w 15"/>
                    <a:gd name="T15" fmla="*/ 0 h 4"/>
                    <a:gd name="T16" fmla="*/ 0 w 15"/>
                    <a:gd name="T17" fmla="*/ 0 h 4"/>
                    <a:gd name="T18" fmla="*/ 0 w 1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4"/>
                    <a:gd name="T32" fmla="*/ 15 w 1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4">
                      <a:moveTo>
                        <a:pt x="3" y="0"/>
                      </a:moveTo>
                      <a:lnTo>
                        <a:pt x="0" y="0"/>
                      </a:lnTo>
                      <a:lnTo>
                        <a:pt x="0" y="4"/>
                      </a:lnTo>
                      <a:lnTo>
                        <a:pt x="9" y="4"/>
                      </a:lnTo>
                      <a:lnTo>
                        <a:pt x="15" y="4"/>
                      </a:lnTo>
                      <a:lnTo>
                        <a:pt x="15" y="0"/>
                      </a:lnTo>
                      <a:lnTo>
                        <a:pt x="13" y="0"/>
                      </a:lnTo>
                      <a:lnTo>
                        <a:pt x="3" y="0"/>
                      </a:lnTo>
                      <a:close/>
                    </a:path>
                  </a:pathLst>
                </a:custGeom>
                <a:solidFill>
                  <a:srgbClr val="000000"/>
                </a:solidFill>
                <a:ln w="25400">
                  <a:solidFill>
                    <a:schemeClr val="tx2"/>
                  </a:solidFill>
                  <a:round/>
                  <a:headEnd/>
                  <a:tailEnd/>
                </a:ln>
              </p:spPr>
              <p:txBody>
                <a:bodyPr/>
                <a:lstStyle/>
                <a:p>
                  <a:endParaRPr lang="en-US" dirty="0"/>
                </a:p>
              </p:txBody>
            </p:sp>
          </p:grpSp>
        </p:grpSp>
        <p:grpSp>
          <p:nvGrpSpPr>
            <p:cNvPr id="6" name="Group 263"/>
            <p:cNvGrpSpPr>
              <a:grpSpLocks/>
            </p:cNvGrpSpPr>
            <p:nvPr/>
          </p:nvGrpSpPr>
          <p:grpSpPr bwMode="auto">
            <a:xfrm>
              <a:off x="912" y="2682"/>
              <a:ext cx="5397" cy="770"/>
              <a:chOff x="912" y="2682"/>
              <a:chExt cx="5397" cy="770"/>
            </a:xfrm>
          </p:grpSpPr>
          <p:sp>
            <p:nvSpPr>
              <p:cNvPr id="48302" name="Freeform 264"/>
              <p:cNvSpPr>
                <a:spLocks/>
              </p:cNvSpPr>
              <p:nvPr/>
            </p:nvSpPr>
            <p:spPr bwMode="auto">
              <a:xfrm>
                <a:off x="912" y="2788"/>
                <a:ext cx="3480" cy="664"/>
              </a:xfrm>
              <a:custGeom>
                <a:avLst/>
                <a:gdLst>
                  <a:gd name="T0" fmla="*/ 0 w 3480"/>
                  <a:gd name="T1" fmla="*/ 664 h 664"/>
                  <a:gd name="T2" fmla="*/ 28 w 3480"/>
                  <a:gd name="T3" fmla="*/ 664 h 664"/>
                  <a:gd name="T4" fmla="*/ 24 w 3480"/>
                  <a:gd name="T5" fmla="*/ 628 h 664"/>
                  <a:gd name="T6" fmla="*/ 164 w 3480"/>
                  <a:gd name="T7" fmla="*/ 628 h 664"/>
                  <a:gd name="T8" fmla="*/ 164 w 3480"/>
                  <a:gd name="T9" fmla="*/ 596 h 664"/>
                  <a:gd name="T10" fmla="*/ 264 w 3480"/>
                  <a:gd name="T11" fmla="*/ 596 h 664"/>
                  <a:gd name="T12" fmla="*/ 264 w 3480"/>
                  <a:gd name="T13" fmla="*/ 568 h 664"/>
                  <a:gd name="T14" fmla="*/ 408 w 3480"/>
                  <a:gd name="T15" fmla="*/ 568 h 664"/>
                  <a:gd name="T16" fmla="*/ 408 w 3480"/>
                  <a:gd name="T17" fmla="*/ 504 h 664"/>
                  <a:gd name="T18" fmla="*/ 648 w 3480"/>
                  <a:gd name="T19" fmla="*/ 504 h 664"/>
                  <a:gd name="T20" fmla="*/ 816 w 3480"/>
                  <a:gd name="T21" fmla="*/ 508 h 664"/>
                  <a:gd name="T22" fmla="*/ 816 w 3480"/>
                  <a:gd name="T23" fmla="*/ 456 h 664"/>
                  <a:gd name="T24" fmla="*/ 988 w 3480"/>
                  <a:gd name="T25" fmla="*/ 456 h 664"/>
                  <a:gd name="T26" fmla="*/ 988 w 3480"/>
                  <a:gd name="T27" fmla="*/ 416 h 664"/>
                  <a:gd name="T28" fmla="*/ 1564 w 3480"/>
                  <a:gd name="T29" fmla="*/ 416 h 664"/>
                  <a:gd name="T30" fmla="*/ 1564 w 3480"/>
                  <a:gd name="T31" fmla="*/ 380 h 664"/>
                  <a:gd name="T32" fmla="*/ 1780 w 3480"/>
                  <a:gd name="T33" fmla="*/ 380 h 664"/>
                  <a:gd name="T34" fmla="*/ 1780 w 3480"/>
                  <a:gd name="T35" fmla="*/ 312 h 664"/>
                  <a:gd name="T36" fmla="*/ 2100 w 3480"/>
                  <a:gd name="T37" fmla="*/ 312 h 664"/>
                  <a:gd name="T38" fmla="*/ 2100 w 3480"/>
                  <a:gd name="T39" fmla="*/ 260 h 664"/>
                  <a:gd name="T40" fmla="*/ 2172 w 3480"/>
                  <a:gd name="T41" fmla="*/ 260 h 664"/>
                  <a:gd name="T42" fmla="*/ 2172 w 3480"/>
                  <a:gd name="T43" fmla="*/ 212 h 664"/>
                  <a:gd name="T44" fmla="*/ 2312 w 3480"/>
                  <a:gd name="T45" fmla="*/ 212 h 664"/>
                  <a:gd name="T46" fmla="*/ 2312 w 3480"/>
                  <a:gd name="T47" fmla="*/ 176 h 664"/>
                  <a:gd name="T48" fmla="*/ 2644 w 3480"/>
                  <a:gd name="T49" fmla="*/ 176 h 664"/>
                  <a:gd name="T50" fmla="*/ 2644 w 3480"/>
                  <a:gd name="T51" fmla="*/ 132 h 664"/>
                  <a:gd name="T52" fmla="*/ 2712 w 3480"/>
                  <a:gd name="T53" fmla="*/ 132 h 664"/>
                  <a:gd name="T54" fmla="*/ 2712 w 3480"/>
                  <a:gd name="T55" fmla="*/ 64 h 664"/>
                  <a:gd name="T56" fmla="*/ 2816 w 3480"/>
                  <a:gd name="T57" fmla="*/ 64 h 664"/>
                  <a:gd name="T58" fmla="*/ 2816 w 3480"/>
                  <a:gd name="T59" fmla="*/ 32 h 664"/>
                  <a:gd name="T60" fmla="*/ 2992 w 3480"/>
                  <a:gd name="T61" fmla="*/ 32 h 664"/>
                  <a:gd name="T62" fmla="*/ 2992 w 3480"/>
                  <a:gd name="T63" fmla="*/ 0 h 664"/>
                  <a:gd name="T64" fmla="*/ 3480 w 3480"/>
                  <a:gd name="T65" fmla="*/ 0 h 6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80"/>
                  <a:gd name="T100" fmla="*/ 0 h 664"/>
                  <a:gd name="T101" fmla="*/ 3480 w 3480"/>
                  <a:gd name="T102" fmla="*/ 664 h 6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80" h="664">
                    <a:moveTo>
                      <a:pt x="0" y="664"/>
                    </a:moveTo>
                    <a:lnTo>
                      <a:pt x="28" y="664"/>
                    </a:lnTo>
                    <a:lnTo>
                      <a:pt x="24" y="628"/>
                    </a:lnTo>
                    <a:lnTo>
                      <a:pt x="164" y="628"/>
                    </a:lnTo>
                    <a:lnTo>
                      <a:pt x="164" y="596"/>
                    </a:lnTo>
                    <a:lnTo>
                      <a:pt x="264" y="596"/>
                    </a:lnTo>
                    <a:lnTo>
                      <a:pt x="264" y="568"/>
                    </a:lnTo>
                    <a:lnTo>
                      <a:pt x="408" y="568"/>
                    </a:lnTo>
                    <a:lnTo>
                      <a:pt x="408" y="504"/>
                    </a:lnTo>
                    <a:lnTo>
                      <a:pt x="648" y="504"/>
                    </a:lnTo>
                    <a:lnTo>
                      <a:pt x="816" y="508"/>
                    </a:lnTo>
                    <a:lnTo>
                      <a:pt x="816" y="456"/>
                    </a:lnTo>
                    <a:lnTo>
                      <a:pt x="988" y="456"/>
                    </a:lnTo>
                    <a:lnTo>
                      <a:pt x="988" y="416"/>
                    </a:lnTo>
                    <a:lnTo>
                      <a:pt x="1564" y="416"/>
                    </a:lnTo>
                    <a:lnTo>
                      <a:pt x="1564" y="380"/>
                    </a:lnTo>
                    <a:lnTo>
                      <a:pt x="1780" y="380"/>
                    </a:lnTo>
                    <a:lnTo>
                      <a:pt x="1780" y="312"/>
                    </a:lnTo>
                    <a:lnTo>
                      <a:pt x="2100" y="312"/>
                    </a:lnTo>
                    <a:lnTo>
                      <a:pt x="2100" y="260"/>
                    </a:lnTo>
                    <a:lnTo>
                      <a:pt x="2172" y="260"/>
                    </a:lnTo>
                    <a:lnTo>
                      <a:pt x="2172" y="212"/>
                    </a:lnTo>
                    <a:lnTo>
                      <a:pt x="2312" y="212"/>
                    </a:lnTo>
                    <a:lnTo>
                      <a:pt x="2312" y="176"/>
                    </a:lnTo>
                    <a:lnTo>
                      <a:pt x="2644" y="176"/>
                    </a:lnTo>
                    <a:lnTo>
                      <a:pt x="2644" y="132"/>
                    </a:lnTo>
                    <a:lnTo>
                      <a:pt x="2712" y="132"/>
                    </a:lnTo>
                    <a:lnTo>
                      <a:pt x="2712" y="64"/>
                    </a:lnTo>
                    <a:lnTo>
                      <a:pt x="2816" y="64"/>
                    </a:lnTo>
                    <a:lnTo>
                      <a:pt x="2816" y="32"/>
                    </a:lnTo>
                    <a:lnTo>
                      <a:pt x="2992" y="32"/>
                    </a:lnTo>
                    <a:lnTo>
                      <a:pt x="2992" y="0"/>
                    </a:lnTo>
                    <a:lnTo>
                      <a:pt x="3480" y="0"/>
                    </a:lnTo>
                  </a:path>
                </a:pathLst>
              </a:cu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p>
                <a:endParaRPr lang="en-US" dirty="0"/>
              </a:p>
            </p:txBody>
          </p:sp>
          <p:sp>
            <p:nvSpPr>
              <p:cNvPr id="48303" name="Rectangle 265"/>
              <p:cNvSpPr>
                <a:spLocks noChangeArrowheads="1"/>
              </p:cNvSpPr>
              <p:nvPr/>
            </p:nvSpPr>
            <p:spPr bwMode="auto">
              <a:xfrm>
                <a:off x="4502" y="2682"/>
                <a:ext cx="18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dirty="0">
                    <a:solidFill>
                      <a:schemeClr val="hlink"/>
                    </a:solidFill>
                    <a:latin typeface="Arial" charset="0"/>
                  </a:rPr>
                  <a:t>Naproxen (VIGOR)</a:t>
                </a:r>
                <a:endParaRPr lang="en-US" sz="4000" dirty="0">
                  <a:solidFill>
                    <a:schemeClr val="hlink"/>
                  </a:solidFill>
                  <a:latin typeface="Arial Narrow" pitchFamily="-105" charset="0"/>
                </a:endParaRPr>
              </a:p>
            </p:txBody>
          </p:sp>
        </p:grpSp>
      </p:grpSp>
      <p:sp>
        <p:nvSpPr>
          <p:cNvPr id="48151" name="Line 266"/>
          <p:cNvSpPr>
            <a:spLocks noChangeShapeType="1"/>
          </p:cNvSpPr>
          <p:nvPr/>
        </p:nvSpPr>
        <p:spPr bwMode="auto">
          <a:xfrm>
            <a:off x="3619501" y="5173664"/>
            <a:ext cx="3175" cy="1587"/>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52" name="Rectangle 267"/>
          <p:cNvSpPr>
            <a:spLocks noChangeArrowheads="1"/>
          </p:cNvSpPr>
          <p:nvPr/>
        </p:nvSpPr>
        <p:spPr bwMode="auto">
          <a:xfrm>
            <a:off x="3619501" y="5102225"/>
            <a:ext cx="3175" cy="71438"/>
          </a:xfrm>
          <a:prstGeom prst="rect">
            <a:avLst/>
          </a:prstGeom>
          <a:solidFill>
            <a:srgbClr val="FF0000"/>
          </a:solidFill>
          <a:ln w="4763">
            <a:solidFill>
              <a:srgbClr val="00FF00"/>
            </a:solidFill>
            <a:miter lim="800000"/>
            <a:headEnd/>
            <a:tailEnd/>
          </a:ln>
        </p:spPr>
        <p:txBody>
          <a:bodyPr/>
          <a:lstStyle/>
          <a:p>
            <a:endParaRPr lang="en-US" dirty="0"/>
          </a:p>
        </p:txBody>
      </p:sp>
      <p:sp>
        <p:nvSpPr>
          <p:cNvPr id="48153" name="Line 268"/>
          <p:cNvSpPr>
            <a:spLocks noChangeShapeType="1"/>
          </p:cNvSpPr>
          <p:nvPr/>
        </p:nvSpPr>
        <p:spPr bwMode="auto">
          <a:xfrm>
            <a:off x="2940050" y="1743075"/>
            <a:ext cx="1588" cy="37338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grpSp>
        <p:nvGrpSpPr>
          <p:cNvPr id="7" name="Group 269"/>
          <p:cNvGrpSpPr>
            <a:grpSpLocks/>
          </p:cNvGrpSpPr>
          <p:nvPr/>
        </p:nvGrpSpPr>
        <p:grpSpPr bwMode="auto">
          <a:xfrm>
            <a:off x="3009901" y="3424238"/>
            <a:ext cx="5362575" cy="2068512"/>
            <a:chOff x="940" y="2157"/>
            <a:chExt cx="4475" cy="1303"/>
          </a:xfrm>
        </p:grpSpPr>
        <p:grpSp>
          <p:nvGrpSpPr>
            <p:cNvPr id="8" name="Group 270"/>
            <p:cNvGrpSpPr>
              <a:grpSpLocks/>
            </p:cNvGrpSpPr>
            <p:nvPr/>
          </p:nvGrpSpPr>
          <p:grpSpPr bwMode="auto">
            <a:xfrm>
              <a:off x="940" y="2799"/>
              <a:ext cx="2729" cy="661"/>
              <a:chOff x="940" y="2799"/>
              <a:chExt cx="2729" cy="661"/>
            </a:xfrm>
          </p:grpSpPr>
          <p:sp>
            <p:nvSpPr>
              <p:cNvPr id="48218" name="Line 271"/>
              <p:cNvSpPr>
                <a:spLocks noChangeShapeType="1"/>
              </p:cNvSpPr>
              <p:nvPr/>
            </p:nvSpPr>
            <p:spPr bwMode="auto">
              <a:xfrm>
                <a:off x="2979" y="3459"/>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19" name="Line 272"/>
              <p:cNvSpPr>
                <a:spLocks noChangeShapeType="1"/>
              </p:cNvSpPr>
              <p:nvPr/>
            </p:nvSpPr>
            <p:spPr bwMode="auto">
              <a:xfrm>
                <a:off x="3667" y="3459"/>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20" name="Rectangle 273"/>
              <p:cNvSpPr>
                <a:spLocks noChangeArrowheads="1"/>
              </p:cNvSpPr>
              <p:nvPr/>
            </p:nvSpPr>
            <p:spPr bwMode="auto">
              <a:xfrm>
                <a:off x="940" y="3435"/>
                <a:ext cx="35" cy="1"/>
              </a:xfrm>
              <a:prstGeom prst="rect">
                <a:avLst/>
              </a:prstGeom>
              <a:solidFill>
                <a:srgbClr val="00FF00"/>
              </a:solidFill>
              <a:ln w="25400">
                <a:solidFill>
                  <a:schemeClr val="tx2"/>
                </a:solidFill>
                <a:prstDash val="dash"/>
                <a:miter lim="800000"/>
                <a:headEnd/>
                <a:tailEnd/>
              </a:ln>
            </p:spPr>
            <p:txBody>
              <a:bodyPr/>
              <a:lstStyle/>
              <a:p>
                <a:endParaRPr lang="en-US" dirty="0"/>
              </a:p>
            </p:txBody>
          </p:sp>
          <p:sp>
            <p:nvSpPr>
              <p:cNvPr id="48221" name="Line 274"/>
              <p:cNvSpPr>
                <a:spLocks noChangeShapeType="1"/>
              </p:cNvSpPr>
              <p:nvPr/>
            </p:nvSpPr>
            <p:spPr bwMode="auto">
              <a:xfrm>
                <a:off x="1009" y="3420"/>
                <a:ext cx="2" cy="3"/>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22" name="Freeform 275"/>
              <p:cNvSpPr>
                <a:spLocks/>
              </p:cNvSpPr>
              <p:nvPr/>
            </p:nvSpPr>
            <p:spPr bwMode="auto">
              <a:xfrm>
                <a:off x="1009" y="3402"/>
                <a:ext cx="2" cy="21"/>
              </a:xfrm>
              <a:custGeom>
                <a:avLst/>
                <a:gdLst>
                  <a:gd name="T0" fmla="*/ 0 w 4"/>
                  <a:gd name="T1" fmla="*/ 0 h 71"/>
                  <a:gd name="T2" fmla="*/ 0 w 4"/>
                  <a:gd name="T3" fmla="*/ 0 h 71"/>
                  <a:gd name="T4" fmla="*/ 1 w 4"/>
                  <a:gd name="T5" fmla="*/ 0 h 71"/>
                  <a:gd name="T6" fmla="*/ 1 w 4"/>
                  <a:gd name="T7" fmla="*/ 0 h 71"/>
                  <a:gd name="T8" fmla="*/ 1 w 4"/>
                  <a:gd name="T9" fmla="*/ 0 h 71"/>
                  <a:gd name="T10" fmla="*/ 1 w 4"/>
                  <a:gd name="T11" fmla="*/ 0 h 71"/>
                  <a:gd name="T12" fmla="*/ 1 w 4"/>
                  <a:gd name="T13" fmla="*/ 0 h 71"/>
                  <a:gd name="T14" fmla="*/ 0 w 4"/>
                  <a:gd name="T15" fmla="*/ 0 h 71"/>
                  <a:gd name="T16" fmla="*/ 0 w 4"/>
                  <a:gd name="T17" fmla="*/ 0 h 71"/>
                  <a:gd name="T18" fmla="*/ 0 w 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71"/>
                  <a:gd name="T32" fmla="*/ 4 w 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71">
                    <a:moveTo>
                      <a:pt x="0" y="68"/>
                    </a:moveTo>
                    <a:lnTo>
                      <a:pt x="0" y="71"/>
                    </a:lnTo>
                    <a:lnTo>
                      <a:pt x="2" y="71"/>
                    </a:lnTo>
                    <a:lnTo>
                      <a:pt x="4" y="71"/>
                    </a:lnTo>
                    <a:lnTo>
                      <a:pt x="4" y="5"/>
                    </a:lnTo>
                    <a:lnTo>
                      <a:pt x="4" y="2"/>
                    </a:lnTo>
                    <a:lnTo>
                      <a:pt x="2" y="0"/>
                    </a:lnTo>
                    <a:lnTo>
                      <a:pt x="0" y="2"/>
                    </a:lnTo>
                    <a:lnTo>
                      <a:pt x="0" y="68"/>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23" name="Line 276"/>
              <p:cNvSpPr>
                <a:spLocks noChangeShapeType="1"/>
              </p:cNvSpPr>
              <p:nvPr/>
            </p:nvSpPr>
            <p:spPr bwMode="auto">
              <a:xfrm>
                <a:off x="1009" y="3402"/>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24" name="Freeform 277"/>
              <p:cNvSpPr>
                <a:spLocks/>
              </p:cNvSpPr>
              <p:nvPr/>
            </p:nvSpPr>
            <p:spPr bwMode="auto">
              <a:xfrm>
                <a:off x="1009" y="3402"/>
                <a:ext cx="14" cy="2"/>
              </a:xfrm>
              <a:custGeom>
                <a:avLst/>
                <a:gdLst>
                  <a:gd name="T0" fmla="*/ 0 w 39"/>
                  <a:gd name="T1" fmla="*/ 0 h 5"/>
                  <a:gd name="T2" fmla="*/ 0 w 39"/>
                  <a:gd name="T3" fmla="*/ 0 h 5"/>
                  <a:gd name="T4" fmla="*/ 0 w 39"/>
                  <a:gd name="T5" fmla="*/ 0 h 5"/>
                  <a:gd name="T6" fmla="*/ 0 w 39"/>
                  <a:gd name="T7" fmla="*/ 0 h 5"/>
                  <a:gd name="T8" fmla="*/ 0 w 39"/>
                  <a:gd name="T9" fmla="*/ 0 h 5"/>
                  <a:gd name="T10" fmla="*/ 0 w 39"/>
                  <a:gd name="T11" fmla="*/ 0 h 5"/>
                  <a:gd name="T12" fmla="*/ 0 w 39"/>
                  <a:gd name="T13" fmla="*/ 0 h 5"/>
                  <a:gd name="T14" fmla="*/ 0 w 39"/>
                  <a:gd name="T15" fmla="*/ 0 h 5"/>
                  <a:gd name="T16" fmla="*/ 0 w 39"/>
                  <a:gd name="T17" fmla="*/ 0 h 5"/>
                  <a:gd name="T18" fmla="*/ 0 w 3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
                  <a:gd name="T32" fmla="*/ 39 w 3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
                    <a:moveTo>
                      <a:pt x="2" y="0"/>
                    </a:moveTo>
                    <a:lnTo>
                      <a:pt x="0" y="2"/>
                    </a:lnTo>
                    <a:lnTo>
                      <a:pt x="0" y="5"/>
                    </a:lnTo>
                    <a:lnTo>
                      <a:pt x="30" y="5"/>
                    </a:lnTo>
                    <a:lnTo>
                      <a:pt x="39" y="5"/>
                    </a:lnTo>
                    <a:lnTo>
                      <a:pt x="39" y="2"/>
                    </a:lnTo>
                    <a:lnTo>
                      <a:pt x="33"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25" name="Line 278"/>
              <p:cNvSpPr>
                <a:spLocks noChangeShapeType="1"/>
              </p:cNvSpPr>
              <p:nvPr/>
            </p:nvSpPr>
            <p:spPr bwMode="auto">
              <a:xfrm>
                <a:off x="1019" y="3402"/>
                <a:ext cx="3"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26" name="Freeform 279"/>
              <p:cNvSpPr>
                <a:spLocks/>
              </p:cNvSpPr>
              <p:nvPr/>
            </p:nvSpPr>
            <p:spPr bwMode="auto">
              <a:xfrm>
                <a:off x="1019" y="3383"/>
                <a:ext cx="4" cy="21"/>
              </a:xfrm>
              <a:custGeom>
                <a:avLst/>
                <a:gdLst>
                  <a:gd name="T0" fmla="*/ 0 w 6"/>
                  <a:gd name="T1" fmla="*/ 0 h 70"/>
                  <a:gd name="T2" fmla="*/ 0 w 6"/>
                  <a:gd name="T3" fmla="*/ 0 h 70"/>
                  <a:gd name="T4" fmla="*/ 1 w 6"/>
                  <a:gd name="T5" fmla="*/ 0 h 70"/>
                  <a:gd name="T6" fmla="*/ 1 w 6"/>
                  <a:gd name="T7" fmla="*/ 0 h 70"/>
                  <a:gd name="T8" fmla="*/ 1 w 6"/>
                  <a:gd name="T9" fmla="*/ 0 h 70"/>
                  <a:gd name="T10" fmla="*/ 1 w 6"/>
                  <a:gd name="T11" fmla="*/ 0 h 70"/>
                  <a:gd name="T12" fmla="*/ 1 w 6"/>
                  <a:gd name="T13" fmla="*/ 0 h 70"/>
                  <a:gd name="T14" fmla="*/ 0 w 6"/>
                  <a:gd name="T15" fmla="*/ 0 h 70"/>
                  <a:gd name="T16" fmla="*/ 0 w 6"/>
                  <a:gd name="T17" fmla="*/ 0 h 70"/>
                  <a:gd name="T18" fmla="*/ 0 w 6"/>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0"/>
                  <a:gd name="T32" fmla="*/ 6 w 6"/>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0">
                    <a:moveTo>
                      <a:pt x="0" y="67"/>
                    </a:moveTo>
                    <a:lnTo>
                      <a:pt x="0" y="70"/>
                    </a:lnTo>
                    <a:lnTo>
                      <a:pt x="2" y="70"/>
                    </a:lnTo>
                    <a:lnTo>
                      <a:pt x="6" y="70"/>
                    </a:lnTo>
                    <a:lnTo>
                      <a:pt x="6" y="4"/>
                    </a:lnTo>
                    <a:lnTo>
                      <a:pt x="6" y="0"/>
                    </a:lnTo>
                    <a:lnTo>
                      <a:pt x="2" y="0"/>
                    </a:lnTo>
                    <a:lnTo>
                      <a:pt x="0" y="0"/>
                    </a:lnTo>
                    <a:lnTo>
                      <a:pt x="0" y="2"/>
                    </a:lnTo>
                    <a:lnTo>
                      <a:pt x="0" y="67"/>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27" name="Line 280"/>
              <p:cNvSpPr>
                <a:spLocks noChangeShapeType="1"/>
              </p:cNvSpPr>
              <p:nvPr/>
            </p:nvSpPr>
            <p:spPr bwMode="auto">
              <a:xfrm>
                <a:off x="1022" y="3383"/>
                <a:ext cx="1"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28" name="Freeform 281"/>
              <p:cNvSpPr>
                <a:spLocks/>
              </p:cNvSpPr>
              <p:nvPr/>
            </p:nvSpPr>
            <p:spPr bwMode="auto">
              <a:xfrm>
                <a:off x="1019" y="3383"/>
                <a:ext cx="40" cy="2"/>
              </a:xfrm>
              <a:custGeom>
                <a:avLst/>
                <a:gdLst>
                  <a:gd name="T0" fmla="*/ 0 w 108"/>
                  <a:gd name="T1" fmla="*/ 0 h 4"/>
                  <a:gd name="T2" fmla="*/ 0 w 108"/>
                  <a:gd name="T3" fmla="*/ 0 h 4"/>
                  <a:gd name="T4" fmla="*/ 0 w 108"/>
                  <a:gd name="T5" fmla="*/ 1 h 4"/>
                  <a:gd name="T6" fmla="*/ 0 w 108"/>
                  <a:gd name="T7" fmla="*/ 1 h 4"/>
                  <a:gd name="T8" fmla="*/ 1 w 108"/>
                  <a:gd name="T9" fmla="*/ 1 h 4"/>
                  <a:gd name="T10" fmla="*/ 1 w 108"/>
                  <a:gd name="T11" fmla="*/ 1 h 4"/>
                  <a:gd name="T12" fmla="*/ 1 w 108"/>
                  <a:gd name="T13" fmla="*/ 1 h 4"/>
                  <a:gd name="T14" fmla="*/ 1 w 108"/>
                  <a:gd name="T15" fmla="*/ 0 h 4"/>
                  <a:gd name="T16" fmla="*/ 1 w 108"/>
                  <a:gd name="T17" fmla="*/ 0 h 4"/>
                  <a:gd name="T18" fmla="*/ 0 w 10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4"/>
                  <a:gd name="T32" fmla="*/ 108 w 10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4">
                    <a:moveTo>
                      <a:pt x="2" y="0"/>
                    </a:moveTo>
                    <a:lnTo>
                      <a:pt x="0" y="0"/>
                    </a:lnTo>
                    <a:lnTo>
                      <a:pt x="0" y="2"/>
                    </a:lnTo>
                    <a:lnTo>
                      <a:pt x="0" y="4"/>
                    </a:lnTo>
                    <a:lnTo>
                      <a:pt x="99" y="4"/>
                    </a:lnTo>
                    <a:lnTo>
                      <a:pt x="108" y="4"/>
                    </a:lnTo>
                    <a:lnTo>
                      <a:pt x="108" y="2"/>
                    </a:lnTo>
                    <a:lnTo>
                      <a:pt x="108" y="0"/>
                    </a:lnTo>
                    <a:lnTo>
                      <a:pt x="103"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29" name="Line 282"/>
              <p:cNvSpPr>
                <a:spLocks noChangeShapeType="1"/>
              </p:cNvSpPr>
              <p:nvPr/>
            </p:nvSpPr>
            <p:spPr bwMode="auto">
              <a:xfrm>
                <a:off x="1057" y="3383"/>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30" name="Freeform 283"/>
              <p:cNvSpPr>
                <a:spLocks/>
              </p:cNvSpPr>
              <p:nvPr/>
            </p:nvSpPr>
            <p:spPr bwMode="auto">
              <a:xfrm>
                <a:off x="1057" y="3343"/>
                <a:ext cx="2" cy="42"/>
              </a:xfrm>
              <a:custGeom>
                <a:avLst/>
                <a:gdLst>
                  <a:gd name="T0" fmla="*/ 0 w 5"/>
                  <a:gd name="T1" fmla="*/ 0 h 136"/>
                  <a:gd name="T2" fmla="*/ 0 w 5"/>
                  <a:gd name="T3" fmla="*/ 0 h 136"/>
                  <a:gd name="T4" fmla="*/ 0 w 5"/>
                  <a:gd name="T5" fmla="*/ 0 h 136"/>
                  <a:gd name="T6" fmla="*/ 0 w 5"/>
                  <a:gd name="T7" fmla="*/ 0 h 136"/>
                  <a:gd name="T8" fmla="*/ 0 w 5"/>
                  <a:gd name="T9" fmla="*/ 0 h 136"/>
                  <a:gd name="T10" fmla="*/ 0 w 5"/>
                  <a:gd name="T11" fmla="*/ 0 h 136"/>
                  <a:gd name="T12" fmla="*/ 0 w 5"/>
                  <a:gd name="T13" fmla="*/ 0 h 136"/>
                  <a:gd name="T14" fmla="*/ 0 w 5"/>
                  <a:gd name="T15" fmla="*/ 0 h 136"/>
                  <a:gd name="T16" fmla="*/ 0 w 5"/>
                  <a:gd name="T17" fmla="*/ 0 h 136"/>
                  <a:gd name="T18" fmla="*/ 0 w 5"/>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36"/>
                  <a:gd name="T32" fmla="*/ 5 w 5"/>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36">
                    <a:moveTo>
                      <a:pt x="0" y="134"/>
                    </a:moveTo>
                    <a:lnTo>
                      <a:pt x="0" y="136"/>
                    </a:lnTo>
                    <a:lnTo>
                      <a:pt x="2" y="136"/>
                    </a:lnTo>
                    <a:lnTo>
                      <a:pt x="5" y="136"/>
                    </a:lnTo>
                    <a:lnTo>
                      <a:pt x="5" y="5"/>
                    </a:lnTo>
                    <a:lnTo>
                      <a:pt x="5" y="0"/>
                    </a:lnTo>
                    <a:lnTo>
                      <a:pt x="2" y="0"/>
                    </a:lnTo>
                    <a:lnTo>
                      <a:pt x="0" y="0"/>
                    </a:lnTo>
                    <a:lnTo>
                      <a:pt x="0" y="3"/>
                    </a:lnTo>
                    <a:lnTo>
                      <a:pt x="0" y="134"/>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31" name="Line 284"/>
              <p:cNvSpPr>
                <a:spLocks noChangeShapeType="1"/>
              </p:cNvSpPr>
              <p:nvPr/>
            </p:nvSpPr>
            <p:spPr bwMode="auto">
              <a:xfrm>
                <a:off x="1057" y="3343"/>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32" name="Freeform 285"/>
              <p:cNvSpPr>
                <a:spLocks/>
              </p:cNvSpPr>
              <p:nvPr/>
            </p:nvSpPr>
            <p:spPr bwMode="auto">
              <a:xfrm>
                <a:off x="1057" y="3343"/>
                <a:ext cx="24" cy="1"/>
              </a:xfrm>
              <a:custGeom>
                <a:avLst/>
                <a:gdLst>
                  <a:gd name="T0" fmla="*/ 0 w 72"/>
                  <a:gd name="T1" fmla="*/ 0 h 5"/>
                  <a:gd name="T2" fmla="*/ 0 w 72"/>
                  <a:gd name="T3" fmla="*/ 0 h 5"/>
                  <a:gd name="T4" fmla="*/ 0 w 72"/>
                  <a:gd name="T5" fmla="*/ 0 h 5"/>
                  <a:gd name="T6" fmla="*/ 0 w 72"/>
                  <a:gd name="T7" fmla="*/ 0 h 5"/>
                  <a:gd name="T8" fmla="*/ 0 w 72"/>
                  <a:gd name="T9" fmla="*/ 0 h 5"/>
                  <a:gd name="T10" fmla="*/ 0 w 72"/>
                  <a:gd name="T11" fmla="*/ 0 h 5"/>
                  <a:gd name="T12" fmla="*/ 0 w 72"/>
                  <a:gd name="T13" fmla="*/ 0 h 5"/>
                  <a:gd name="T14" fmla="*/ 0 w 72"/>
                  <a:gd name="T15" fmla="*/ 0 h 5"/>
                  <a:gd name="T16" fmla="*/ 0 w 72"/>
                  <a:gd name="T17" fmla="*/ 0 h 5"/>
                  <a:gd name="T18" fmla="*/ 0 w 7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5"/>
                  <a:gd name="T32" fmla="*/ 72 w 7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5">
                    <a:moveTo>
                      <a:pt x="2" y="0"/>
                    </a:moveTo>
                    <a:lnTo>
                      <a:pt x="0" y="0"/>
                    </a:lnTo>
                    <a:lnTo>
                      <a:pt x="0" y="3"/>
                    </a:lnTo>
                    <a:lnTo>
                      <a:pt x="0" y="5"/>
                    </a:lnTo>
                    <a:lnTo>
                      <a:pt x="65" y="5"/>
                    </a:lnTo>
                    <a:lnTo>
                      <a:pt x="72" y="5"/>
                    </a:lnTo>
                    <a:lnTo>
                      <a:pt x="72" y="3"/>
                    </a:lnTo>
                    <a:lnTo>
                      <a:pt x="72" y="0"/>
                    </a:lnTo>
                    <a:lnTo>
                      <a:pt x="67"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33" name="Line 286"/>
              <p:cNvSpPr>
                <a:spLocks noChangeShapeType="1"/>
              </p:cNvSpPr>
              <p:nvPr/>
            </p:nvSpPr>
            <p:spPr bwMode="auto">
              <a:xfrm>
                <a:off x="1080" y="3344"/>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34" name="Freeform 287"/>
              <p:cNvSpPr>
                <a:spLocks/>
              </p:cNvSpPr>
              <p:nvPr/>
            </p:nvSpPr>
            <p:spPr bwMode="auto">
              <a:xfrm>
                <a:off x="1080" y="3323"/>
                <a:ext cx="1" cy="21"/>
              </a:xfrm>
              <a:custGeom>
                <a:avLst/>
                <a:gdLst>
                  <a:gd name="T0" fmla="*/ 0 w 5"/>
                  <a:gd name="T1" fmla="*/ 0 h 70"/>
                  <a:gd name="T2" fmla="*/ 0 w 5"/>
                  <a:gd name="T3" fmla="*/ 0 h 70"/>
                  <a:gd name="T4" fmla="*/ 0 w 5"/>
                  <a:gd name="T5" fmla="*/ 0 h 70"/>
                  <a:gd name="T6" fmla="*/ 0 w 5"/>
                  <a:gd name="T7" fmla="*/ 0 h 70"/>
                  <a:gd name="T8" fmla="*/ 0 w 5"/>
                  <a:gd name="T9" fmla="*/ 0 h 70"/>
                  <a:gd name="T10" fmla="*/ 0 w 5"/>
                  <a:gd name="T11" fmla="*/ 0 h 70"/>
                  <a:gd name="T12" fmla="*/ 0 w 5"/>
                  <a:gd name="T13" fmla="*/ 0 h 70"/>
                  <a:gd name="T14" fmla="*/ 0 w 5"/>
                  <a:gd name="T15" fmla="*/ 0 h 70"/>
                  <a:gd name="T16" fmla="*/ 0 w 5"/>
                  <a:gd name="T17" fmla="*/ 0 h 70"/>
                  <a:gd name="T18" fmla="*/ 0 w 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0"/>
                  <a:gd name="T32" fmla="*/ 5 w 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0">
                    <a:moveTo>
                      <a:pt x="0" y="68"/>
                    </a:moveTo>
                    <a:lnTo>
                      <a:pt x="0" y="70"/>
                    </a:lnTo>
                    <a:lnTo>
                      <a:pt x="3" y="70"/>
                    </a:lnTo>
                    <a:lnTo>
                      <a:pt x="5" y="70"/>
                    </a:lnTo>
                    <a:lnTo>
                      <a:pt x="5" y="5"/>
                    </a:lnTo>
                    <a:lnTo>
                      <a:pt x="5" y="0"/>
                    </a:lnTo>
                    <a:lnTo>
                      <a:pt x="3" y="0"/>
                    </a:lnTo>
                    <a:lnTo>
                      <a:pt x="0" y="0"/>
                    </a:lnTo>
                    <a:lnTo>
                      <a:pt x="0" y="3"/>
                    </a:lnTo>
                    <a:lnTo>
                      <a:pt x="0" y="68"/>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35" name="Line 288"/>
              <p:cNvSpPr>
                <a:spLocks noChangeShapeType="1"/>
              </p:cNvSpPr>
              <p:nvPr/>
            </p:nvSpPr>
            <p:spPr bwMode="auto">
              <a:xfrm>
                <a:off x="1081" y="3323"/>
                <a:ext cx="3"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36" name="Freeform 289"/>
              <p:cNvSpPr>
                <a:spLocks/>
              </p:cNvSpPr>
              <p:nvPr/>
            </p:nvSpPr>
            <p:spPr bwMode="auto">
              <a:xfrm>
                <a:off x="1080" y="3323"/>
                <a:ext cx="50" cy="1"/>
              </a:xfrm>
              <a:custGeom>
                <a:avLst/>
                <a:gdLst>
                  <a:gd name="T0" fmla="*/ 0 w 142"/>
                  <a:gd name="T1" fmla="*/ 0 h 3"/>
                  <a:gd name="T2" fmla="*/ 0 w 142"/>
                  <a:gd name="T3" fmla="*/ 0 h 3"/>
                  <a:gd name="T4" fmla="*/ 0 w 142"/>
                  <a:gd name="T5" fmla="*/ 0 h 3"/>
                  <a:gd name="T6" fmla="*/ 0 w 142"/>
                  <a:gd name="T7" fmla="*/ 0 h 3"/>
                  <a:gd name="T8" fmla="*/ 1 w 142"/>
                  <a:gd name="T9" fmla="*/ 0 h 3"/>
                  <a:gd name="T10" fmla="*/ 1 w 142"/>
                  <a:gd name="T11" fmla="*/ 0 h 3"/>
                  <a:gd name="T12" fmla="*/ 1 w 142"/>
                  <a:gd name="T13" fmla="*/ 0 h 3"/>
                  <a:gd name="T14" fmla="*/ 1 w 142"/>
                  <a:gd name="T15" fmla="*/ 0 h 3"/>
                  <a:gd name="T16" fmla="*/ 1 w 142"/>
                  <a:gd name="T17" fmla="*/ 0 h 3"/>
                  <a:gd name="T18" fmla="*/ 0 w 14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3"/>
                  <a:gd name="T32" fmla="*/ 142 w 14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3">
                    <a:moveTo>
                      <a:pt x="3" y="0"/>
                    </a:moveTo>
                    <a:lnTo>
                      <a:pt x="0" y="0"/>
                    </a:lnTo>
                    <a:lnTo>
                      <a:pt x="0" y="3"/>
                    </a:lnTo>
                    <a:lnTo>
                      <a:pt x="134" y="3"/>
                    </a:lnTo>
                    <a:lnTo>
                      <a:pt x="142" y="3"/>
                    </a:lnTo>
                    <a:lnTo>
                      <a:pt x="142" y="0"/>
                    </a:lnTo>
                    <a:lnTo>
                      <a:pt x="136"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37" name="Line 290"/>
              <p:cNvSpPr>
                <a:spLocks noChangeShapeType="1"/>
              </p:cNvSpPr>
              <p:nvPr/>
            </p:nvSpPr>
            <p:spPr bwMode="auto">
              <a:xfrm>
                <a:off x="1128" y="3324"/>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38" name="Freeform 291"/>
              <p:cNvSpPr>
                <a:spLocks/>
              </p:cNvSpPr>
              <p:nvPr/>
            </p:nvSpPr>
            <p:spPr bwMode="auto">
              <a:xfrm>
                <a:off x="1128" y="3304"/>
                <a:ext cx="2" cy="20"/>
              </a:xfrm>
              <a:custGeom>
                <a:avLst/>
                <a:gdLst>
                  <a:gd name="T0" fmla="*/ 0 w 6"/>
                  <a:gd name="T1" fmla="*/ 0 h 73"/>
                  <a:gd name="T2" fmla="*/ 0 w 6"/>
                  <a:gd name="T3" fmla="*/ 0 h 73"/>
                  <a:gd name="T4" fmla="*/ 0 w 6"/>
                  <a:gd name="T5" fmla="*/ 0 h 73"/>
                  <a:gd name="T6" fmla="*/ 0 w 6"/>
                  <a:gd name="T7" fmla="*/ 0 h 73"/>
                  <a:gd name="T8" fmla="*/ 0 w 6"/>
                  <a:gd name="T9" fmla="*/ 0 h 73"/>
                  <a:gd name="T10" fmla="*/ 0 w 6"/>
                  <a:gd name="T11" fmla="*/ 0 h 73"/>
                  <a:gd name="T12" fmla="*/ 0 w 6"/>
                  <a:gd name="T13" fmla="*/ 0 h 73"/>
                  <a:gd name="T14" fmla="*/ 0 w 6"/>
                  <a:gd name="T15" fmla="*/ 0 h 73"/>
                  <a:gd name="T16" fmla="*/ 0 w 6"/>
                  <a:gd name="T17" fmla="*/ 0 h 73"/>
                  <a:gd name="T18" fmla="*/ 0 w 6"/>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3"/>
                  <a:gd name="T32" fmla="*/ 6 w 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3">
                    <a:moveTo>
                      <a:pt x="0" y="71"/>
                    </a:moveTo>
                    <a:lnTo>
                      <a:pt x="0" y="71"/>
                    </a:lnTo>
                    <a:lnTo>
                      <a:pt x="3" y="73"/>
                    </a:lnTo>
                    <a:lnTo>
                      <a:pt x="6" y="71"/>
                    </a:lnTo>
                    <a:lnTo>
                      <a:pt x="6" y="5"/>
                    </a:lnTo>
                    <a:lnTo>
                      <a:pt x="6" y="2"/>
                    </a:lnTo>
                    <a:lnTo>
                      <a:pt x="3" y="0"/>
                    </a:lnTo>
                    <a:lnTo>
                      <a:pt x="0" y="2"/>
                    </a:lnTo>
                    <a:lnTo>
                      <a:pt x="0" y="5"/>
                    </a:lnTo>
                    <a:lnTo>
                      <a:pt x="0" y="71"/>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39" name="Line 292"/>
              <p:cNvSpPr>
                <a:spLocks noChangeShapeType="1"/>
              </p:cNvSpPr>
              <p:nvPr/>
            </p:nvSpPr>
            <p:spPr bwMode="auto">
              <a:xfrm>
                <a:off x="1128" y="3304"/>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40" name="Freeform 293"/>
              <p:cNvSpPr>
                <a:spLocks/>
              </p:cNvSpPr>
              <p:nvPr/>
            </p:nvSpPr>
            <p:spPr bwMode="auto">
              <a:xfrm>
                <a:off x="1128" y="3304"/>
                <a:ext cx="143" cy="1"/>
              </a:xfrm>
              <a:custGeom>
                <a:avLst/>
                <a:gdLst>
                  <a:gd name="T0" fmla="*/ 0 w 414"/>
                  <a:gd name="T1" fmla="*/ 0 h 5"/>
                  <a:gd name="T2" fmla="*/ 0 w 414"/>
                  <a:gd name="T3" fmla="*/ 0 h 5"/>
                  <a:gd name="T4" fmla="*/ 0 w 414"/>
                  <a:gd name="T5" fmla="*/ 0 h 5"/>
                  <a:gd name="T6" fmla="*/ 0 w 414"/>
                  <a:gd name="T7" fmla="*/ 0 h 5"/>
                  <a:gd name="T8" fmla="*/ 2 w 414"/>
                  <a:gd name="T9" fmla="*/ 0 h 5"/>
                  <a:gd name="T10" fmla="*/ 2 w 414"/>
                  <a:gd name="T11" fmla="*/ 0 h 5"/>
                  <a:gd name="T12" fmla="*/ 2 w 414"/>
                  <a:gd name="T13" fmla="*/ 0 h 5"/>
                  <a:gd name="T14" fmla="*/ 2 w 414"/>
                  <a:gd name="T15" fmla="*/ 0 h 5"/>
                  <a:gd name="T16" fmla="*/ 2 w 414"/>
                  <a:gd name="T17" fmla="*/ 0 h 5"/>
                  <a:gd name="T18" fmla="*/ 0 w 41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4"/>
                  <a:gd name="T31" fmla="*/ 0 h 5"/>
                  <a:gd name="T32" fmla="*/ 414 w 41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4" h="5">
                    <a:moveTo>
                      <a:pt x="3" y="0"/>
                    </a:moveTo>
                    <a:lnTo>
                      <a:pt x="0" y="2"/>
                    </a:lnTo>
                    <a:lnTo>
                      <a:pt x="0" y="5"/>
                    </a:lnTo>
                    <a:lnTo>
                      <a:pt x="406" y="5"/>
                    </a:lnTo>
                    <a:lnTo>
                      <a:pt x="412" y="5"/>
                    </a:lnTo>
                    <a:lnTo>
                      <a:pt x="414" y="2"/>
                    </a:lnTo>
                    <a:lnTo>
                      <a:pt x="412" y="2"/>
                    </a:lnTo>
                    <a:lnTo>
                      <a:pt x="409"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41" name="Line 294"/>
              <p:cNvSpPr>
                <a:spLocks noChangeShapeType="1"/>
              </p:cNvSpPr>
              <p:nvPr/>
            </p:nvSpPr>
            <p:spPr bwMode="auto">
              <a:xfrm>
                <a:off x="1270" y="3304"/>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42" name="Freeform 295"/>
              <p:cNvSpPr>
                <a:spLocks/>
              </p:cNvSpPr>
              <p:nvPr/>
            </p:nvSpPr>
            <p:spPr bwMode="auto">
              <a:xfrm>
                <a:off x="1270" y="3283"/>
                <a:ext cx="1" cy="22"/>
              </a:xfrm>
              <a:custGeom>
                <a:avLst/>
                <a:gdLst>
                  <a:gd name="T0" fmla="*/ 0 w 3"/>
                  <a:gd name="T1" fmla="*/ 0 h 74"/>
                  <a:gd name="T2" fmla="*/ 0 w 3"/>
                  <a:gd name="T3" fmla="*/ 0 h 74"/>
                  <a:gd name="T4" fmla="*/ 0 w 3"/>
                  <a:gd name="T5" fmla="*/ 0 h 74"/>
                  <a:gd name="T6" fmla="*/ 0 w 3"/>
                  <a:gd name="T7" fmla="*/ 0 h 74"/>
                  <a:gd name="T8" fmla="*/ 0 w 3"/>
                  <a:gd name="T9" fmla="*/ 0 h 74"/>
                  <a:gd name="T10" fmla="*/ 0 w 3"/>
                  <a:gd name="T11" fmla="*/ 0 h 74"/>
                  <a:gd name="T12" fmla="*/ 0 w 3"/>
                  <a:gd name="T13" fmla="*/ 0 h 74"/>
                  <a:gd name="T14" fmla="*/ 0 w 3"/>
                  <a:gd name="T15" fmla="*/ 0 h 74"/>
                  <a:gd name="T16" fmla="*/ 0 w 3"/>
                  <a:gd name="T17" fmla="*/ 0 h 74"/>
                  <a:gd name="T18" fmla="*/ 0 w 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74"/>
                  <a:gd name="T32" fmla="*/ 3 w 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74">
                    <a:moveTo>
                      <a:pt x="0" y="71"/>
                    </a:moveTo>
                    <a:lnTo>
                      <a:pt x="0" y="74"/>
                    </a:lnTo>
                    <a:lnTo>
                      <a:pt x="3" y="74"/>
                    </a:lnTo>
                    <a:lnTo>
                      <a:pt x="3" y="6"/>
                    </a:lnTo>
                    <a:lnTo>
                      <a:pt x="3" y="0"/>
                    </a:lnTo>
                    <a:lnTo>
                      <a:pt x="0" y="0"/>
                    </a:lnTo>
                    <a:lnTo>
                      <a:pt x="0" y="4"/>
                    </a:lnTo>
                    <a:lnTo>
                      <a:pt x="0" y="71"/>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43" name="Line 296"/>
              <p:cNvSpPr>
                <a:spLocks noChangeShapeType="1"/>
              </p:cNvSpPr>
              <p:nvPr/>
            </p:nvSpPr>
            <p:spPr bwMode="auto">
              <a:xfrm>
                <a:off x="1271" y="3283"/>
                <a:ext cx="3"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44" name="Freeform 297"/>
              <p:cNvSpPr>
                <a:spLocks/>
              </p:cNvSpPr>
              <p:nvPr/>
            </p:nvSpPr>
            <p:spPr bwMode="auto">
              <a:xfrm>
                <a:off x="1270" y="3283"/>
                <a:ext cx="133" cy="1"/>
              </a:xfrm>
              <a:custGeom>
                <a:avLst/>
                <a:gdLst>
                  <a:gd name="T0" fmla="*/ 0 w 379"/>
                  <a:gd name="T1" fmla="*/ 0 h 6"/>
                  <a:gd name="T2" fmla="*/ 0 w 379"/>
                  <a:gd name="T3" fmla="*/ 0 h 6"/>
                  <a:gd name="T4" fmla="*/ 0 w 379"/>
                  <a:gd name="T5" fmla="*/ 0 h 6"/>
                  <a:gd name="T6" fmla="*/ 0 w 379"/>
                  <a:gd name="T7" fmla="*/ 0 h 6"/>
                  <a:gd name="T8" fmla="*/ 2 w 379"/>
                  <a:gd name="T9" fmla="*/ 0 h 6"/>
                  <a:gd name="T10" fmla="*/ 2 w 379"/>
                  <a:gd name="T11" fmla="*/ 0 h 6"/>
                  <a:gd name="T12" fmla="*/ 2 w 379"/>
                  <a:gd name="T13" fmla="*/ 0 h 6"/>
                  <a:gd name="T14" fmla="*/ 2 w 379"/>
                  <a:gd name="T15" fmla="*/ 0 h 6"/>
                  <a:gd name="T16" fmla="*/ 2 w 379"/>
                  <a:gd name="T17" fmla="*/ 0 h 6"/>
                  <a:gd name="T18" fmla="*/ 0 w 37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6"/>
                  <a:gd name="T32" fmla="*/ 379 w 37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6">
                    <a:moveTo>
                      <a:pt x="3" y="0"/>
                    </a:moveTo>
                    <a:lnTo>
                      <a:pt x="0" y="0"/>
                    </a:lnTo>
                    <a:lnTo>
                      <a:pt x="0" y="4"/>
                    </a:lnTo>
                    <a:lnTo>
                      <a:pt x="0" y="6"/>
                    </a:lnTo>
                    <a:lnTo>
                      <a:pt x="372" y="6"/>
                    </a:lnTo>
                    <a:lnTo>
                      <a:pt x="377" y="6"/>
                    </a:lnTo>
                    <a:lnTo>
                      <a:pt x="379" y="4"/>
                    </a:lnTo>
                    <a:lnTo>
                      <a:pt x="377" y="0"/>
                    </a:lnTo>
                    <a:lnTo>
                      <a:pt x="374"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45" name="Line 298"/>
              <p:cNvSpPr>
                <a:spLocks noChangeShapeType="1"/>
              </p:cNvSpPr>
              <p:nvPr/>
            </p:nvSpPr>
            <p:spPr bwMode="auto">
              <a:xfrm>
                <a:off x="1401" y="3284"/>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46" name="Freeform 299"/>
              <p:cNvSpPr>
                <a:spLocks/>
              </p:cNvSpPr>
              <p:nvPr/>
            </p:nvSpPr>
            <p:spPr bwMode="auto">
              <a:xfrm>
                <a:off x="1401" y="3261"/>
                <a:ext cx="2" cy="23"/>
              </a:xfrm>
              <a:custGeom>
                <a:avLst/>
                <a:gdLst>
                  <a:gd name="T0" fmla="*/ 0 w 3"/>
                  <a:gd name="T1" fmla="*/ 0 h 76"/>
                  <a:gd name="T2" fmla="*/ 0 w 3"/>
                  <a:gd name="T3" fmla="*/ 0 h 76"/>
                  <a:gd name="T4" fmla="*/ 1 w 3"/>
                  <a:gd name="T5" fmla="*/ 0 h 76"/>
                  <a:gd name="T6" fmla="*/ 1 w 3"/>
                  <a:gd name="T7" fmla="*/ 0 h 76"/>
                  <a:gd name="T8" fmla="*/ 1 w 3"/>
                  <a:gd name="T9" fmla="*/ 0 h 76"/>
                  <a:gd name="T10" fmla="*/ 1 w 3"/>
                  <a:gd name="T11" fmla="*/ 0 h 76"/>
                  <a:gd name="T12" fmla="*/ 1 w 3"/>
                  <a:gd name="T13" fmla="*/ 0 h 76"/>
                  <a:gd name="T14" fmla="*/ 0 w 3"/>
                  <a:gd name="T15" fmla="*/ 0 h 76"/>
                  <a:gd name="T16" fmla="*/ 0 w 3"/>
                  <a:gd name="T17" fmla="*/ 0 h 76"/>
                  <a:gd name="T18" fmla="*/ 0 w 3"/>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76"/>
                  <a:gd name="T32" fmla="*/ 3 w 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76">
                    <a:moveTo>
                      <a:pt x="0" y="74"/>
                    </a:moveTo>
                    <a:lnTo>
                      <a:pt x="0" y="76"/>
                    </a:lnTo>
                    <a:lnTo>
                      <a:pt x="3" y="76"/>
                    </a:lnTo>
                    <a:lnTo>
                      <a:pt x="3" y="5"/>
                    </a:lnTo>
                    <a:lnTo>
                      <a:pt x="3" y="0"/>
                    </a:lnTo>
                    <a:lnTo>
                      <a:pt x="0" y="0"/>
                    </a:lnTo>
                    <a:lnTo>
                      <a:pt x="0" y="3"/>
                    </a:lnTo>
                    <a:lnTo>
                      <a:pt x="0" y="74"/>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47" name="Line 300"/>
              <p:cNvSpPr>
                <a:spLocks noChangeShapeType="1"/>
              </p:cNvSpPr>
              <p:nvPr/>
            </p:nvSpPr>
            <p:spPr bwMode="auto">
              <a:xfrm>
                <a:off x="1403" y="3261"/>
                <a:ext cx="2" cy="3"/>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48" name="Freeform 301"/>
              <p:cNvSpPr>
                <a:spLocks/>
              </p:cNvSpPr>
              <p:nvPr/>
            </p:nvSpPr>
            <p:spPr bwMode="auto">
              <a:xfrm>
                <a:off x="1401" y="3261"/>
                <a:ext cx="39" cy="3"/>
              </a:xfrm>
              <a:custGeom>
                <a:avLst/>
                <a:gdLst>
                  <a:gd name="T0" fmla="*/ 0 w 108"/>
                  <a:gd name="T1" fmla="*/ 0 h 3"/>
                  <a:gd name="T2" fmla="*/ 0 w 108"/>
                  <a:gd name="T3" fmla="*/ 0 h 3"/>
                  <a:gd name="T4" fmla="*/ 0 w 108"/>
                  <a:gd name="T5" fmla="*/ 3 h 3"/>
                  <a:gd name="T6" fmla="*/ 0 w 108"/>
                  <a:gd name="T7" fmla="*/ 3 h 3"/>
                  <a:gd name="T8" fmla="*/ 1 w 108"/>
                  <a:gd name="T9" fmla="*/ 3 h 3"/>
                  <a:gd name="T10" fmla="*/ 1 w 108"/>
                  <a:gd name="T11" fmla="*/ 3 h 3"/>
                  <a:gd name="T12" fmla="*/ 1 w 108"/>
                  <a:gd name="T13" fmla="*/ 3 h 3"/>
                  <a:gd name="T14" fmla="*/ 1 w 108"/>
                  <a:gd name="T15" fmla="*/ 0 h 3"/>
                  <a:gd name="T16" fmla="*/ 1 w 108"/>
                  <a:gd name="T17" fmla="*/ 0 h 3"/>
                  <a:gd name="T18" fmla="*/ 0 w 10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
                  <a:gd name="T32" fmla="*/ 108 w 10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
                    <a:moveTo>
                      <a:pt x="3" y="0"/>
                    </a:moveTo>
                    <a:lnTo>
                      <a:pt x="0" y="0"/>
                    </a:lnTo>
                    <a:lnTo>
                      <a:pt x="0" y="3"/>
                    </a:lnTo>
                    <a:lnTo>
                      <a:pt x="100" y="3"/>
                    </a:lnTo>
                    <a:lnTo>
                      <a:pt x="106" y="3"/>
                    </a:lnTo>
                    <a:lnTo>
                      <a:pt x="108" y="3"/>
                    </a:lnTo>
                    <a:lnTo>
                      <a:pt x="106" y="0"/>
                    </a:lnTo>
                    <a:lnTo>
                      <a:pt x="102"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49" name="Line 302"/>
              <p:cNvSpPr>
                <a:spLocks noChangeShapeType="1"/>
              </p:cNvSpPr>
              <p:nvPr/>
            </p:nvSpPr>
            <p:spPr bwMode="auto">
              <a:xfrm>
                <a:off x="1439" y="3264"/>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50" name="Freeform 303"/>
              <p:cNvSpPr>
                <a:spLocks/>
              </p:cNvSpPr>
              <p:nvPr/>
            </p:nvSpPr>
            <p:spPr bwMode="auto">
              <a:xfrm>
                <a:off x="1439" y="3219"/>
                <a:ext cx="1" cy="45"/>
              </a:xfrm>
              <a:custGeom>
                <a:avLst/>
                <a:gdLst>
                  <a:gd name="T0" fmla="*/ 0 w 4"/>
                  <a:gd name="T1" fmla="*/ 0 h 149"/>
                  <a:gd name="T2" fmla="*/ 0 w 4"/>
                  <a:gd name="T3" fmla="*/ 0 h 149"/>
                  <a:gd name="T4" fmla="*/ 0 w 4"/>
                  <a:gd name="T5" fmla="*/ 0 h 149"/>
                  <a:gd name="T6" fmla="*/ 0 w 4"/>
                  <a:gd name="T7" fmla="*/ 0 h 149"/>
                  <a:gd name="T8" fmla="*/ 0 w 4"/>
                  <a:gd name="T9" fmla="*/ 0 h 149"/>
                  <a:gd name="T10" fmla="*/ 0 w 4"/>
                  <a:gd name="T11" fmla="*/ 0 h 149"/>
                  <a:gd name="T12" fmla="*/ 0 w 4"/>
                  <a:gd name="T13" fmla="*/ 0 h 149"/>
                  <a:gd name="T14" fmla="*/ 0 w 4"/>
                  <a:gd name="T15" fmla="*/ 0 h 149"/>
                  <a:gd name="T16" fmla="*/ 0 w 4"/>
                  <a:gd name="T17" fmla="*/ 0 h 149"/>
                  <a:gd name="T18" fmla="*/ 0 w 4"/>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49"/>
                  <a:gd name="T32" fmla="*/ 4 w 4"/>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49">
                    <a:moveTo>
                      <a:pt x="0" y="147"/>
                    </a:moveTo>
                    <a:lnTo>
                      <a:pt x="0" y="147"/>
                    </a:lnTo>
                    <a:lnTo>
                      <a:pt x="4" y="149"/>
                    </a:lnTo>
                    <a:lnTo>
                      <a:pt x="4" y="147"/>
                    </a:lnTo>
                    <a:lnTo>
                      <a:pt x="4" y="3"/>
                    </a:lnTo>
                    <a:lnTo>
                      <a:pt x="4" y="0"/>
                    </a:lnTo>
                    <a:lnTo>
                      <a:pt x="0" y="0"/>
                    </a:lnTo>
                    <a:lnTo>
                      <a:pt x="0" y="3"/>
                    </a:lnTo>
                    <a:lnTo>
                      <a:pt x="0" y="147"/>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51" name="Line 304"/>
              <p:cNvSpPr>
                <a:spLocks noChangeShapeType="1"/>
              </p:cNvSpPr>
              <p:nvPr/>
            </p:nvSpPr>
            <p:spPr bwMode="auto">
              <a:xfrm>
                <a:off x="1439" y="3219"/>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52" name="Freeform 305"/>
              <p:cNvSpPr>
                <a:spLocks/>
              </p:cNvSpPr>
              <p:nvPr/>
            </p:nvSpPr>
            <p:spPr bwMode="auto">
              <a:xfrm>
                <a:off x="1439" y="3219"/>
                <a:ext cx="11" cy="1"/>
              </a:xfrm>
              <a:custGeom>
                <a:avLst/>
                <a:gdLst>
                  <a:gd name="T0" fmla="*/ 0 w 39"/>
                  <a:gd name="T1" fmla="*/ 0 h 3"/>
                  <a:gd name="T2" fmla="*/ 0 w 39"/>
                  <a:gd name="T3" fmla="*/ 0 h 3"/>
                  <a:gd name="T4" fmla="*/ 0 w 39"/>
                  <a:gd name="T5" fmla="*/ 0 h 3"/>
                  <a:gd name="T6" fmla="*/ 0 w 39"/>
                  <a:gd name="T7" fmla="*/ 0 h 3"/>
                  <a:gd name="T8" fmla="*/ 0 w 39"/>
                  <a:gd name="T9" fmla="*/ 0 h 3"/>
                  <a:gd name="T10" fmla="*/ 0 w 39"/>
                  <a:gd name="T11" fmla="*/ 0 h 3"/>
                  <a:gd name="T12" fmla="*/ 0 w 39"/>
                  <a:gd name="T13" fmla="*/ 0 h 3"/>
                  <a:gd name="T14" fmla="*/ 0 w 39"/>
                  <a:gd name="T15" fmla="*/ 0 h 3"/>
                  <a:gd name="T16" fmla="*/ 0 w 39"/>
                  <a:gd name="T17" fmla="*/ 0 h 3"/>
                  <a:gd name="T18" fmla="*/ 0 w 3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
                  <a:gd name="T32" fmla="*/ 39 w 3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
                    <a:moveTo>
                      <a:pt x="4" y="0"/>
                    </a:moveTo>
                    <a:lnTo>
                      <a:pt x="0" y="0"/>
                    </a:lnTo>
                    <a:lnTo>
                      <a:pt x="0" y="3"/>
                    </a:lnTo>
                    <a:lnTo>
                      <a:pt x="32" y="3"/>
                    </a:lnTo>
                    <a:lnTo>
                      <a:pt x="37" y="3"/>
                    </a:lnTo>
                    <a:lnTo>
                      <a:pt x="39" y="3"/>
                    </a:lnTo>
                    <a:lnTo>
                      <a:pt x="37" y="0"/>
                    </a:lnTo>
                    <a:lnTo>
                      <a:pt x="34" y="0"/>
                    </a:lnTo>
                    <a:lnTo>
                      <a:pt x="4"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53" name="Line 306"/>
              <p:cNvSpPr>
                <a:spLocks noChangeShapeType="1"/>
              </p:cNvSpPr>
              <p:nvPr/>
            </p:nvSpPr>
            <p:spPr bwMode="auto">
              <a:xfrm>
                <a:off x="1449" y="3220"/>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54" name="Freeform 307"/>
              <p:cNvSpPr>
                <a:spLocks/>
              </p:cNvSpPr>
              <p:nvPr/>
            </p:nvSpPr>
            <p:spPr bwMode="auto">
              <a:xfrm>
                <a:off x="1449" y="3198"/>
                <a:ext cx="1" cy="22"/>
              </a:xfrm>
              <a:custGeom>
                <a:avLst/>
                <a:gdLst>
                  <a:gd name="T0" fmla="*/ 0 w 3"/>
                  <a:gd name="T1" fmla="*/ 0 h 79"/>
                  <a:gd name="T2" fmla="*/ 0 w 3"/>
                  <a:gd name="T3" fmla="*/ 0 h 79"/>
                  <a:gd name="T4" fmla="*/ 0 w 3"/>
                  <a:gd name="T5" fmla="*/ 0 h 79"/>
                  <a:gd name="T6" fmla="*/ 0 w 3"/>
                  <a:gd name="T7" fmla="*/ 0 h 79"/>
                  <a:gd name="T8" fmla="*/ 0 w 3"/>
                  <a:gd name="T9" fmla="*/ 0 h 79"/>
                  <a:gd name="T10" fmla="*/ 0 w 3"/>
                  <a:gd name="T11" fmla="*/ 0 h 79"/>
                  <a:gd name="T12" fmla="*/ 0 w 3"/>
                  <a:gd name="T13" fmla="*/ 0 h 79"/>
                  <a:gd name="T14" fmla="*/ 0 w 3"/>
                  <a:gd name="T15" fmla="*/ 0 h 79"/>
                  <a:gd name="T16" fmla="*/ 0 w 3"/>
                  <a:gd name="T17" fmla="*/ 0 h 79"/>
                  <a:gd name="T18" fmla="*/ 0 w 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79"/>
                  <a:gd name="T32" fmla="*/ 3 w 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79">
                    <a:moveTo>
                      <a:pt x="0" y="76"/>
                    </a:moveTo>
                    <a:lnTo>
                      <a:pt x="0" y="76"/>
                    </a:lnTo>
                    <a:lnTo>
                      <a:pt x="3" y="79"/>
                    </a:lnTo>
                    <a:lnTo>
                      <a:pt x="3" y="76"/>
                    </a:lnTo>
                    <a:lnTo>
                      <a:pt x="3" y="5"/>
                    </a:lnTo>
                    <a:lnTo>
                      <a:pt x="3" y="0"/>
                    </a:lnTo>
                    <a:lnTo>
                      <a:pt x="0" y="0"/>
                    </a:lnTo>
                    <a:lnTo>
                      <a:pt x="0" y="5"/>
                    </a:lnTo>
                    <a:lnTo>
                      <a:pt x="0" y="76"/>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55" name="Line 308"/>
              <p:cNvSpPr>
                <a:spLocks noChangeShapeType="1"/>
              </p:cNvSpPr>
              <p:nvPr/>
            </p:nvSpPr>
            <p:spPr bwMode="auto">
              <a:xfrm>
                <a:off x="1450" y="3198"/>
                <a:ext cx="1"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56" name="Freeform 309"/>
              <p:cNvSpPr>
                <a:spLocks/>
              </p:cNvSpPr>
              <p:nvPr/>
            </p:nvSpPr>
            <p:spPr bwMode="auto">
              <a:xfrm>
                <a:off x="1449" y="3198"/>
                <a:ext cx="12" cy="2"/>
              </a:xfrm>
              <a:custGeom>
                <a:avLst/>
                <a:gdLst>
                  <a:gd name="T0" fmla="*/ 0 w 40"/>
                  <a:gd name="T1" fmla="*/ 0 h 5"/>
                  <a:gd name="T2" fmla="*/ 0 w 40"/>
                  <a:gd name="T3" fmla="*/ 0 h 5"/>
                  <a:gd name="T4" fmla="*/ 0 w 40"/>
                  <a:gd name="T5" fmla="*/ 0 h 5"/>
                  <a:gd name="T6" fmla="*/ 0 w 40"/>
                  <a:gd name="T7" fmla="*/ 0 h 5"/>
                  <a:gd name="T8" fmla="*/ 0 w 40"/>
                  <a:gd name="T9" fmla="*/ 0 h 5"/>
                  <a:gd name="T10" fmla="*/ 0 w 40"/>
                  <a:gd name="T11" fmla="*/ 0 h 5"/>
                  <a:gd name="T12" fmla="*/ 0 w 40"/>
                  <a:gd name="T13" fmla="*/ 0 h 5"/>
                  <a:gd name="T14" fmla="*/ 0 w 40"/>
                  <a:gd name="T15" fmla="*/ 0 h 5"/>
                  <a:gd name="T16" fmla="*/ 0 w 40"/>
                  <a:gd name="T17" fmla="*/ 0 h 5"/>
                  <a:gd name="T18" fmla="*/ 0 w 4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3" y="0"/>
                    </a:moveTo>
                    <a:lnTo>
                      <a:pt x="0" y="0"/>
                    </a:lnTo>
                    <a:lnTo>
                      <a:pt x="0" y="3"/>
                    </a:lnTo>
                    <a:lnTo>
                      <a:pt x="0" y="5"/>
                    </a:lnTo>
                    <a:lnTo>
                      <a:pt x="32" y="5"/>
                    </a:lnTo>
                    <a:lnTo>
                      <a:pt x="37" y="5"/>
                    </a:lnTo>
                    <a:lnTo>
                      <a:pt x="40" y="3"/>
                    </a:lnTo>
                    <a:lnTo>
                      <a:pt x="37" y="0"/>
                    </a:lnTo>
                    <a:lnTo>
                      <a:pt x="35"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57" name="Line 310"/>
              <p:cNvSpPr>
                <a:spLocks noChangeShapeType="1"/>
              </p:cNvSpPr>
              <p:nvPr/>
            </p:nvSpPr>
            <p:spPr bwMode="auto">
              <a:xfrm>
                <a:off x="1460" y="3198"/>
                <a:ext cx="1"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58" name="Freeform 311"/>
              <p:cNvSpPr>
                <a:spLocks/>
              </p:cNvSpPr>
              <p:nvPr/>
            </p:nvSpPr>
            <p:spPr bwMode="auto">
              <a:xfrm>
                <a:off x="1460" y="3175"/>
                <a:ext cx="1" cy="25"/>
              </a:xfrm>
              <a:custGeom>
                <a:avLst/>
                <a:gdLst>
                  <a:gd name="T0" fmla="*/ 0 w 2"/>
                  <a:gd name="T1" fmla="*/ 0 h 78"/>
                  <a:gd name="T2" fmla="*/ 0 w 2"/>
                  <a:gd name="T3" fmla="*/ 0 h 78"/>
                  <a:gd name="T4" fmla="*/ 1 w 2"/>
                  <a:gd name="T5" fmla="*/ 0 h 78"/>
                  <a:gd name="T6" fmla="*/ 1 w 2"/>
                  <a:gd name="T7" fmla="*/ 0 h 78"/>
                  <a:gd name="T8" fmla="*/ 1 w 2"/>
                  <a:gd name="T9" fmla="*/ 0 h 78"/>
                  <a:gd name="T10" fmla="*/ 1 w 2"/>
                  <a:gd name="T11" fmla="*/ 0 h 78"/>
                  <a:gd name="T12" fmla="*/ 1 w 2"/>
                  <a:gd name="T13" fmla="*/ 0 h 78"/>
                  <a:gd name="T14" fmla="*/ 0 w 2"/>
                  <a:gd name="T15" fmla="*/ 0 h 78"/>
                  <a:gd name="T16" fmla="*/ 0 w 2"/>
                  <a:gd name="T17" fmla="*/ 0 h 78"/>
                  <a:gd name="T18" fmla="*/ 0 w 2"/>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78"/>
                  <a:gd name="T32" fmla="*/ 2 w 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78">
                    <a:moveTo>
                      <a:pt x="0" y="76"/>
                    </a:moveTo>
                    <a:lnTo>
                      <a:pt x="0" y="78"/>
                    </a:lnTo>
                    <a:lnTo>
                      <a:pt x="2" y="78"/>
                    </a:lnTo>
                    <a:lnTo>
                      <a:pt x="2" y="7"/>
                    </a:lnTo>
                    <a:lnTo>
                      <a:pt x="2" y="0"/>
                    </a:lnTo>
                    <a:lnTo>
                      <a:pt x="0" y="0"/>
                    </a:lnTo>
                    <a:lnTo>
                      <a:pt x="0" y="5"/>
                    </a:lnTo>
                    <a:lnTo>
                      <a:pt x="0" y="76"/>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59" name="Line 312"/>
              <p:cNvSpPr>
                <a:spLocks noChangeShapeType="1"/>
              </p:cNvSpPr>
              <p:nvPr/>
            </p:nvSpPr>
            <p:spPr bwMode="auto">
              <a:xfrm>
                <a:off x="1461" y="3175"/>
                <a:ext cx="3"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60" name="Freeform 313"/>
              <p:cNvSpPr>
                <a:spLocks/>
              </p:cNvSpPr>
              <p:nvPr/>
            </p:nvSpPr>
            <p:spPr bwMode="auto">
              <a:xfrm>
                <a:off x="1460" y="3175"/>
                <a:ext cx="239" cy="1"/>
              </a:xfrm>
              <a:custGeom>
                <a:avLst/>
                <a:gdLst>
                  <a:gd name="T0" fmla="*/ 0 w 684"/>
                  <a:gd name="T1" fmla="*/ 0 h 5"/>
                  <a:gd name="T2" fmla="*/ 0 w 684"/>
                  <a:gd name="T3" fmla="*/ 0 h 5"/>
                  <a:gd name="T4" fmla="*/ 0 w 684"/>
                  <a:gd name="T5" fmla="*/ 0 h 5"/>
                  <a:gd name="T6" fmla="*/ 0 w 684"/>
                  <a:gd name="T7" fmla="*/ 0 h 5"/>
                  <a:gd name="T8" fmla="*/ 3 w 684"/>
                  <a:gd name="T9" fmla="*/ 0 h 5"/>
                  <a:gd name="T10" fmla="*/ 3 w 684"/>
                  <a:gd name="T11" fmla="*/ 0 h 5"/>
                  <a:gd name="T12" fmla="*/ 3 w 684"/>
                  <a:gd name="T13" fmla="*/ 0 h 5"/>
                  <a:gd name="T14" fmla="*/ 3 w 684"/>
                  <a:gd name="T15" fmla="*/ 0 h 5"/>
                  <a:gd name="T16" fmla="*/ 3 w 684"/>
                  <a:gd name="T17" fmla="*/ 0 h 5"/>
                  <a:gd name="T18" fmla="*/ 0 w 68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5"/>
                  <a:gd name="T32" fmla="*/ 684 w 68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5">
                    <a:moveTo>
                      <a:pt x="2" y="0"/>
                    </a:moveTo>
                    <a:lnTo>
                      <a:pt x="0" y="0"/>
                    </a:lnTo>
                    <a:lnTo>
                      <a:pt x="0" y="2"/>
                    </a:lnTo>
                    <a:lnTo>
                      <a:pt x="0" y="5"/>
                    </a:lnTo>
                    <a:lnTo>
                      <a:pt x="678" y="5"/>
                    </a:lnTo>
                    <a:lnTo>
                      <a:pt x="684" y="5"/>
                    </a:lnTo>
                    <a:lnTo>
                      <a:pt x="684" y="2"/>
                    </a:lnTo>
                    <a:lnTo>
                      <a:pt x="684" y="0"/>
                    </a:lnTo>
                    <a:lnTo>
                      <a:pt x="681"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61" name="Line 314"/>
              <p:cNvSpPr>
                <a:spLocks noChangeShapeType="1"/>
              </p:cNvSpPr>
              <p:nvPr/>
            </p:nvSpPr>
            <p:spPr bwMode="auto">
              <a:xfrm>
                <a:off x="1698" y="3175"/>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62" name="Freeform 315"/>
              <p:cNvSpPr>
                <a:spLocks/>
              </p:cNvSpPr>
              <p:nvPr/>
            </p:nvSpPr>
            <p:spPr bwMode="auto">
              <a:xfrm>
                <a:off x="1698" y="3143"/>
                <a:ext cx="1" cy="33"/>
              </a:xfrm>
              <a:custGeom>
                <a:avLst/>
                <a:gdLst>
                  <a:gd name="T0" fmla="*/ 0 w 6"/>
                  <a:gd name="T1" fmla="*/ 0 h 116"/>
                  <a:gd name="T2" fmla="*/ 0 w 6"/>
                  <a:gd name="T3" fmla="*/ 0 h 116"/>
                  <a:gd name="T4" fmla="*/ 0 w 6"/>
                  <a:gd name="T5" fmla="*/ 0 h 116"/>
                  <a:gd name="T6" fmla="*/ 0 w 6"/>
                  <a:gd name="T7" fmla="*/ 0 h 116"/>
                  <a:gd name="T8" fmla="*/ 0 w 6"/>
                  <a:gd name="T9" fmla="*/ 0 h 116"/>
                  <a:gd name="T10" fmla="*/ 0 w 6"/>
                  <a:gd name="T11" fmla="*/ 0 h 116"/>
                  <a:gd name="T12" fmla="*/ 0 w 6"/>
                  <a:gd name="T13" fmla="*/ 0 h 116"/>
                  <a:gd name="T14" fmla="*/ 0 w 6"/>
                  <a:gd name="T15" fmla="*/ 0 h 116"/>
                  <a:gd name="T16" fmla="*/ 0 w 6"/>
                  <a:gd name="T17" fmla="*/ 0 h 116"/>
                  <a:gd name="T18" fmla="*/ 0 w 6"/>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6"/>
                  <a:gd name="T32" fmla="*/ 6 w 6"/>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6">
                    <a:moveTo>
                      <a:pt x="0" y="113"/>
                    </a:moveTo>
                    <a:lnTo>
                      <a:pt x="3" y="116"/>
                    </a:lnTo>
                    <a:lnTo>
                      <a:pt x="6" y="116"/>
                    </a:lnTo>
                    <a:lnTo>
                      <a:pt x="6" y="5"/>
                    </a:lnTo>
                    <a:lnTo>
                      <a:pt x="6" y="0"/>
                    </a:lnTo>
                    <a:lnTo>
                      <a:pt x="3" y="0"/>
                    </a:lnTo>
                    <a:lnTo>
                      <a:pt x="0" y="3"/>
                    </a:lnTo>
                    <a:lnTo>
                      <a:pt x="0" y="113"/>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63" name="Line 316"/>
              <p:cNvSpPr>
                <a:spLocks noChangeShapeType="1"/>
              </p:cNvSpPr>
              <p:nvPr/>
            </p:nvSpPr>
            <p:spPr bwMode="auto">
              <a:xfrm>
                <a:off x="1699" y="3143"/>
                <a:ext cx="3"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64" name="Freeform 317"/>
              <p:cNvSpPr>
                <a:spLocks/>
              </p:cNvSpPr>
              <p:nvPr/>
            </p:nvSpPr>
            <p:spPr bwMode="auto">
              <a:xfrm>
                <a:off x="1698" y="3143"/>
                <a:ext cx="36" cy="1"/>
              </a:xfrm>
              <a:custGeom>
                <a:avLst/>
                <a:gdLst>
                  <a:gd name="T0" fmla="*/ 0 w 107"/>
                  <a:gd name="T1" fmla="*/ 0 h 3"/>
                  <a:gd name="T2" fmla="*/ 0 w 107"/>
                  <a:gd name="T3" fmla="*/ 0 h 3"/>
                  <a:gd name="T4" fmla="*/ 0 w 107"/>
                  <a:gd name="T5" fmla="*/ 0 h 3"/>
                  <a:gd name="T6" fmla="*/ 0 w 107"/>
                  <a:gd name="T7" fmla="*/ 0 h 3"/>
                  <a:gd name="T8" fmla="*/ 0 w 107"/>
                  <a:gd name="T9" fmla="*/ 0 h 3"/>
                  <a:gd name="T10" fmla="*/ 0 w 107"/>
                  <a:gd name="T11" fmla="*/ 0 h 3"/>
                  <a:gd name="T12" fmla="*/ 0 w 107"/>
                  <a:gd name="T13" fmla="*/ 0 h 3"/>
                  <a:gd name="T14" fmla="*/ 0 w 107"/>
                  <a:gd name="T15" fmla="*/ 0 h 3"/>
                  <a:gd name="T16" fmla="*/ 0 w 107"/>
                  <a:gd name="T17" fmla="*/ 0 h 3"/>
                  <a:gd name="T18" fmla="*/ 0 w 10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3"/>
                  <a:gd name="T32" fmla="*/ 107 w 10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3">
                    <a:moveTo>
                      <a:pt x="3" y="0"/>
                    </a:moveTo>
                    <a:lnTo>
                      <a:pt x="3" y="0"/>
                    </a:lnTo>
                    <a:lnTo>
                      <a:pt x="0" y="3"/>
                    </a:lnTo>
                    <a:lnTo>
                      <a:pt x="3" y="3"/>
                    </a:lnTo>
                    <a:lnTo>
                      <a:pt x="102" y="3"/>
                    </a:lnTo>
                    <a:lnTo>
                      <a:pt x="107" y="3"/>
                    </a:lnTo>
                    <a:lnTo>
                      <a:pt x="107" y="0"/>
                    </a:lnTo>
                    <a:lnTo>
                      <a:pt x="102"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65" name="Line 318"/>
              <p:cNvSpPr>
                <a:spLocks noChangeShapeType="1"/>
              </p:cNvSpPr>
              <p:nvPr/>
            </p:nvSpPr>
            <p:spPr bwMode="auto">
              <a:xfrm>
                <a:off x="1733" y="3143"/>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66" name="Freeform 319"/>
              <p:cNvSpPr>
                <a:spLocks/>
              </p:cNvSpPr>
              <p:nvPr/>
            </p:nvSpPr>
            <p:spPr bwMode="auto">
              <a:xfrm>
                <a:off x="1733" y="3107"/>
                <a:ext cx="1" cy="37"/>
              </a:xfrm>
              <a:custGeom>
                <a:avLst/>
                <a:gdLst>
                  <a:gd name="T0" fmla="*/ 0 w 5"/>
                  <a:gd name="T1" fmla="*/ 0 h 117"/>
                  <a:gd name="T2" fmla="*/ 0 w 5"/>
                  <a:gd name="T3" fmla="*/ 0 h 117"/>
                  <a:gd name="T4" fmla="*/ 0 w 5"/>
                  <a:gd name="T5" fmla="*/ 0 h 117"/>
                  <a:gd name="T6" fmla="*/ 0 w 5"/>
                  <a:gd name="T7" fmla="*/ 0 h 117"/>
                  <a:gd name="T8" fmla="*/ 0 w 5"/>
                  <a:gd name="T9" fmla="*/ 0 h 117"/>
                  <a:gd name="T10" fmla="*/ 0 w 5"/>
                  <a:gd name="T11" fmla="*/ 0 h 117"/>
                  <a:gd name="T12" fmla="*/ 0 w 5"/>
                  <a:gd name="T13" fmla="*/ 0 h 117"/>
                  <a:gd name="T14" fmla="*/ 0 w 5"/>
                  <a:gd name="T15" fmla="*/ 0 h 117"/>
                  <a:gd name="T16" fmla="*/ 0 w 5"/>
                  <a:gd name="T17" fmla="*/ 0 h 117"/>
                  <a:gd name="T18" fmla="*/ 0 w 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17"/>
                  <a:gd name="T32" fmla="*/ 5 w 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17">
                    <a:moveTo>
                      <a:pt x="0" y="115"/>
                    </a:moveTo>
                    <a:lnTo>
                      <a:pt x="3" y="115"/>
                    </a:lnTo>
                    <a:lnTo>
                      <a:pt x="3" y="117"/>
                    </a:lnTo>
                    <a:lnTo>
                      <a:pt x="5" y="115"/>
                    </a:lnTo>
                    <a:lnTo>
                      <a:pt x="5" y="6"/>
                    </a:lnTo>
                    <a:lnTo>
                      <a:pt x="5" y="0"/>
                    </a:lnTo>
                    <a:lnTo>
                      <a:pt x="3" y="0"/>
                    </a:lnTo>
                    <a:lnTo>
                      <a:pt x="0" y="6"/>
                    </a:lnTo>
                    <a:lnTo>
                      <a:pt x="0" y="115"/>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67" name="Line 320"/>
              <p:cNvSpPr>
                <a:spLocks noChangeShapeType="1"/>
              </p:cNvSpPr>
              <p:nvPr/>
            </p:nvSpPr>
            <p:spPr bwMode="auto">
              <a:xfrm>
                <a:off x="1734" y="3107"/>
                <a:ext cx="3" cy="3"/>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68" name="Freeform 321"/>
              <p:cNvSpPr>
                <a:spLocks/>
              </p:cNvSpPr>
              <p:nvPr/>
            </p:nvSpPr>
            <p:spPr bwMode="auto">
              <a:xfrm>
                <a:off x="1733" y="3107"/>
                <a:ext cx="110" cy="3"/>
              </a:xfrm>
              <a:custGeom>
                <a:avLst/>
                <a:gdLst>
                  <a:gd name="T0" fmla="*/ 0 w 312"/>
                  <a:gd name="T1" fmla="*/ 0 h 2"/>
                  <a:gd name="T2" fmla="*/ 0 w 312"/>
                  <a:gd name="T3" fmla="*/ 0 h 2"/>
                  <a:gd name="T4" fmla="*/ 0 w 312"/>
                  <a:gd name="T5" fmla="*/ 18 h 2"/>
                  <a:gd name="T6" fmla="*/ 0 w 312"/>
                  <a:gd name="T7" fmla="*/ 18 h 2"/>
                  <a:gd name="T8" fmla="*/ 2 w 312"/>
                  <a:gd name="T9" fmla="*/ 18 h 2"/>
                  <a:gd name="T10" fmla="*/ 2 w 312"/>
                  <a:gd name="T11" fmla="*/ 18 h 2"/>
                  <a:gd name="T12" fmla="*/ 2 w 312"/>
                  <a:gd name="T13" fmla="*/ 18 h 2"/>
                  <a:gd name="T14" fmla="*/ 2 w 312"/>
                  <a:gd name="T15" fmla="*/ 0 h 2"/>
                  <a:gd name="T16" fmla="*/ 2 w 312"/>
                  <a:gd name="T17" fmla="*/ 0 h 2"/>
                  <a:gd name="T18" fmla="*/ 0 w 3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
                  <a:gd name="T31" fmla="*/ 0 h 2"/>
                  <a:gd name="T32" fmla="*/ 312 w 3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 h="2">
                    <a:moveTo>
                      <a:pt x="3" y="0"/>
                    </a:moveTo>
                    <a:lnTo>
                      <a:pt x="3" y="0"/>
                    </a:lnTo>
                    <a:lnTo>
                      <a:pt x="0" y="2"/>
                    </a:lnTo>
                    <a:lnTo>
                      <a:pt x="3" y="2"/>
                    </a:lnTo>
                    <a:lnTo>
                      <a:pt x="307" y="2"/>
                    </a:lnTo>
                    <a:lnTo>
                      <a:pt x="312" y="2"/>
                    </a:lnTo>
                    <a:lnTo>
                      <a:pt x="312" y="0"/>
                    </a:lnTo>
                    <a:lnTo>
                      <a:pt x="307"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69" name="Line 322"/>
              <p:cNvSpPr>
                <a:spLocks noChangeShapeType="1"/>
              </p:cNvSpPr>
              <p:nvPr/>
            </p:nvSpPr>
            <p:spPr bwMode="auto">
              <a:xfrm>
                <a:off x="1841" y="3110"/>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70" name="Freeform 323"/>
              <p:cNvSpPr>
                <a:spLocks/>
              </p:cNvSpPr>
              <p:nvPr/>
            </p:nvSpPr>
            <p:spPr bwMode="auto">
              <a:xfrm>
                <a:off x="1841" y="3074"/>
                <a:ext cx="2" cy="37"/>
              </a:xfrm>
              <a:custGeom>
                <a:avLst/>
                <a:gdLst>
                  <a:gd name="T0" fmla="*/ 0 w 5"/>
                  <a:gd name="T1" fmla="*/ 0 h 121"/>
                  <a:gd name="T2" fmla="*/ 0 w 5"/>
                  <a:gd name="T3" fmla="*/ 0 h 121"/>
                  <a:gd name="T4" fmla="*/ 0 w 5"/>
                  <a:gd name="T5" fmla="*/ 0 h 121"/>
                  <a:gd name="T6" fmla="*/ 0 w 5"/>
                  <a:gd name="T7" fmla="*/ 0 h 121"/>
                  <a:gd name="T8" fmla="*/ 0 w 5"/>
                  <a:gd name="T9" fmla="*/ 0 h 121"/>
                  <a:gd name="T10" fmla="*/ 0 w 5"/>
                  <a:gd name="T11" fmla="*/ 0 h 121"/>
                  <a:gd name="T12" fmla="*/ 0 w 5"/>
                  <a:gd name="T13" fmla="*/ 0 h 121"/>
                  <a:gd name="T14" fmla="*/ 0 w 5"/>
                  <a:gd name="T15" fmla="*/ 0 h 121"/>
                  <a:gd name="T16" fmla="*/ 0 w 5"/>
                  <a:gd name="T17" fmla="*/ 0 h 121"/>
                  <a:gd name="T18" fmla="*/ 0 w 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21"/>
                  <a:gd name="T32" fmla="*/ 5 w 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21">
                    <a:moveTo>
                      <a:pt x="0" y="117"/>
                    </a:moveTo>
                    <a:lnTo>
                      <a:pt x="2" y="117"/>
                    </a:lnTo>
                    <a:lnTo>
                      <a:pt x="2" y="121"/>
                    </a:lnTo>
                    <a:lnTo>
                      <a:pt x="5" y="117"/>
                    </a:lnTo>
                    <a:lnTo>
                      <a:pt x="5" y="3"/>
                    </a:lnTo>
                    <a:lnTo>
                      <a:pt x="5" y="0"/>
                    </a:lnTo>
                    <a:lnTo>
                      <a:pt x="2" y="0"/>
                    </a:lnTo>
                    <a:lnTo>
                      <a:pt x="0" y="3"/>
                    </a:lnTo>
                    <a:lnTo>
                      <a:pt x="0" y="117"/>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71" name="Line 324"/>
              <p:cNvSpPr>
                <a:spLocks noChangeShapeType="1"/>
              </p:cNvSpPr>
              <p:nvPr/>
            </p:nvSpPr>
            <p:spPr bwMode="auto">
              <a:xfrm>
                <a:off x="1841" y="3074"/>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72" name="Freeform 325"/>
              <p:cNvSpPr>
                <a:spLocks/>
              </p:cNvSpPr>
              <p:nvPr/>
            </p:nvSpPr>
            <p:spPr bwMode="auto">
              <a:xfrm>
                <a:off x="1841" y="3074"/>
                <a:ext cx="216" cy="1"/>
              </a:xfrm>
              <a:custGeom>
                <a:avLst/>
                <a:gdLst>
                  <a:gd name="T0" fmla="*/ 0 w 618"/>
                  <a:gd name="T1" fmla="*/ 0 h 3"/>
                  <a:gd name="T2" fmla="*/ 0 w 618"/>
                  <a:gd name="T3" fmla="*/ 0 h 3"/>
                  <a:gd name="T4" fmla="*/ 0 w 618"/>
                  <a:gd name="T5" fmla="*/ 0 h 3"/>
                  <a:gd name="T6" fmla="*/ 0 w 618"/>
                  <a:gd name="T7" fmla="*/ 0 h 3"/>
                  <a:gd name="T8" fmla="*/ 3 w 618"/>
                  <a:gd name="T9" fmla="*/ 0 h 3"/>
                  <a:gd name="T10" fmla="*/ 3 w 618"/>
                  <a:gd name="T11" fmla="*/ 0 h 3"/>
                  <a:gd name="T12" fmla="*/ 3 w 618"/>
                  <a:gd name="T13" fmla="*/ 0 h 3"/>
                  <a:gd name="T14" fmla="*/ 3 w 618"/>
                  <a:gd name="T15" fmla="*/ 0 h 3"/>
                  <a:gd name="T16" fmla="*/ 3 w 618"/>
                  <a:gd name="T17" fmla="*/ 0 h 3"/>
                  <a:gd name="T18" fmla="*/ 0 w 61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8"/>
                  <a:gd name="T31" fmla="*/ 0 h 3"/>
                  <a:gd name="T32" fmla="*/ 618 w 61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8" h="3">
                    <a:moveTo>
                      <a:pt x="2" y="0"/>
                    </a:moveTo>
                    <a:lnTo>
                      <a:pt x="2" y="0"/>
                    </a:lnTo>
                    <a:lnTo>
                      <a:pt x="0" y="3"/>
                    </a:lnTo>
                    <a:lnTo>
                      <a:pt x="2" y="3"/>
                    </a:lnTo>
                    <a:lnTo>
                      <a:pt x="613" y="3"/>
                    </a:lnTo>
                    <a:lnTo>
                      <a:pt x="618" y="3"/>
                    </a:lnTo>
                    <a:lnTo>
                      <a:pt x="618" y="0"/>
                    </a:lnTo>
                    <a:lnTo>
                      <a:pt x="613"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73" name="Line 326"/>
              <p:cNvSpPr>
                <a:spLocks noChangeShapeType="1"/>
              </p:cNvSpPr>
              <p:nvPr/>
            </p:nvSpPr>
            <p:spPr bwMode="auto">
              <a:xfrm>
                <a:off x="2054" y="3075"/>
                <a:ext cx="3"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74" name="Freeform 327"/>
              <p:cNvSpPr>
                <a:spLocks/>
              </p:cNvSpPr>
              <p:nvPr/>
            </p:nvSpPr>
            <p:spPr bwMode="auto">
              <a:xfrm>
                <a:off x="2054" y="3037"/>
                <a:ext cx="3" cy="38"/>
              </a:xfrm>
              <a:custGeom>
                <a:avLst/>
                <a:gdLst>
                  <a:gd name="T0" fmla="*/ 0 w 5"/>
                  <a:gd name="T1" fmla="*/ 0 h 128"/>
                  <a:gd name="T2" fmla="*/ 0 w 5"/>
                  <a:gd name="T3" fmla="*/ 0 h 128"/>
                  <a:gd name="T4" fmla="*/ 1 w 5"/>
                  <a:gd name="T5" fmla="*/ 0 h 128"/>
                  <a:gd name="T6" fmla="*/ 1 w 5"/>
                  <a:gd name="T7" fmla="*/ 0 h 128"/>
                  <a:gd name="T8" fmla="*/ 1 w 5"/>
                  <a:gd name="T9" fmla="*/ 0 h 128"/>
                  <a:gd name="T10" fmla="*/ 1 w 5"/>
                  <a:gd name="T11" fmla="*/ 0 h 128"/>
                  <a:gd name="T12" fmla="*/ 1 w 5"/>
                  <a:gd name="T13" fmla="*/ 0 h 128"/>
                  <a:gd name="T14" fmla="*/ 0 w 5"/>
                  <a:gd name="T15" fmla="*/ 0 h 128"/>
                  <a:gd name="T16" fmla="*/ 0 w 5"/>
                  <a:gd name="T17" fmla="*/ 0 h 128"/>
                  <a:gd name="T18" fmla="*/ 0 w 5"/>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28"/>
                  <a:gd name="T32" fmla="*/ 5 w 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28">
                    <a:moveTo>
                      <a:pt x="0" y="126"/>
                    </a:moveTo>
                    <a:lnTo>
                      <a:pt x="0" y="126"/>
                    </a:lnTo>
                    <a:lnTo>
                      <a:pt x="2" y="128"/>
                    </a:lnTo>
                    <a:lnTo>
                      <a:pt x="5" y="126"/>
                    </a:lnTo>
                    <a:lnTo>
                      <a:pt x="5" y="5"/>
                    </a:lnTo>
                    <a:lnTo>
                      <a:pt x="5" y="2"/>
                    </a:lnTo>
                    <a:lnTo>
                      <a:pt x="2" y="0"/>
                    </a:lnTo>
                    <a:lnTo>
                      <a:pt x="0" y="2"/>
                    </a:lnTo>
                    <a:lnTo>
                      <a:pt x="0" y="5"/>
                    </a:lnTo>
                    <a:lnTo>
                      <a:pt x="0" y="126"/>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75" name="Line 328"/>
              <p:cNvSpPr>
                <a:spLocks noChangeShapeType="1"/>
              </p:cNvSpPr>
              <p:nvPr/>
            </p:nvSpPr>
            <p:spPr bwMode="auto">
              <a:xfrm>
                <a:off x="2057" y="3037"/>
                <a:ext cx="1" cy="3"/>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76" name="Freeform 329"/>
              <p:cNvSpPr>
                <a:spLocks/>
              </p:cNvSpPr>
              <p:nvPr/>
            </p:nvSpPr>
            <p:spPr bwMode="auto">
              <a:xfrm>
                <a:off x="2054" y="3037"/>
                <a:ext cx="15" cy="3"/>
              </a:xfrm>
              <a:custGeom>
                <a:avLst/>
                <a:gdLst>
                  <a:gd name="T0" fmla="*/ 0 w 39"/>
                  <a:gd name="T1" fmla="*/ 0 h 5"/>
                  <a:gd name="T2" fmla="*/ 0 w 39"/>
                  <a:gd name="T3" fmla="*/ 1 h 5"/>
                  <a:gd name="T4" fmla="*/ 0 w 39"/>
                  <a:gd name="T5" fmla="*/ 1 h 5"/>
                  <a:gd name="T6" fmla="*/ 0 w 39"/>
                  <a:gd name="T7" fmla="*/ 1 h 5"/>
                  <a:gd name="T8" fmla="*/ 0 w 39"/>
                  <a:gd name="T9" fmla="*/ 1 h 5"/>
                  <a:gd name="T10" fmla="*/ 0 w 39"/>
                  <a:gd name="T11" fmla="*/ 1 h 5"/>
                  <a:gd name="T12" fmla="*/ 0 w 39"/>
                  <a:gd name="T13" fmla="*/ 1 h 5"/>
                  <a:gd name="T14" fmla="*/ 0 w 39"/>
                  <a:gd name="T15" fmla="*/ 1 h 5"/>
                  <a:gd name="T16" fmla="*/ 0 w 39"/>
                  <a:gd name="T17" fmla="*/ 0 h 5"/>
                  <a:gd name="T18" fmla="*/ 0 w 3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
                  <a:gd name="T32" fmla="*/ 39 w 3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
                    <a:moveTo>
                      <a:pt x="2" y="0"/>
                    </a:moveTo>
                    <a:lnTo>
                      <a:pt x="0" y="2"/>
                    </a:lnTo>
                    <a:lnTo>
                      <a:pt x="0" y="5"/>
                    </a:lnTo>
                    <a:lnTo>
                      <a:pt x="31" y="5"/>
                    </a:lnTo>
                    <a:lnTo>
                      <a:pt x="39" y="5"/>
                    </a:lnTo>
                    <a:lnTo>
                      <a:pt x="39" y="2"/>
                    </a:lnTo>
                    <a:lnTo>
                      <a:pt x="33"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77" name="Line 330"/>
              <p:cNvSpPr>
                <a:spLocks noChangeShapeType="1"/>
              </p:cNvSpPr>
              <p:nvPr/>
            </p:nvSpPr>
            <p:spPr bwMode="auto">
              <a:xfrm>
                <a:off x="2066" y="3037"/>
                <a:ext cx="3" cy="3"/>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78" name="Freeform 331"/>
              <p:cNvSpPr>
                <a:spLocks/>
              </p:cNvSpPr>
              <p:nvPr/>
            </p:nvSpPr>
            <p:spPr bwMode="auto">
              <a:xfrm>
                <a:off x="2066" y="3002"/>
                <a:ext cx="3" cy="38"/>
              </a:xfrm>
              <a:custGeom>
                <a:avLst/>
                <a:gdLst>
                  <a:gd name="T0" fmla="*/ 0 w 6"/>
                  <a:gd name="T1" fmla="*/ 0 h 125"/>
                  <a:gd name="T2" fmla="*/ 0 w 6"/>
                  <a:gd name="T3" fmla="*/ 0 h 125"/>
                  <a:gd name="T4" fmla="*/ 1 w 6"/>
                  <a:gd name="T5" fmla="*/ 0 h 125"/>
                  <a:gd name="T6" fmla="*/ 1 w 6"/>
                  <a:gd name="T7" fmla="*/ 0 h 125"/>
                  <a:gd name="T8" fmla="*/ 1 w 6"/>
                  <a:gd name="T9" fmla="*/ 0 h 125"/>
                  <a:gd name="T10" fmla="*/ 1 w 6"/>
                  <a:gd name="T11" fmla="*/ 0 h 125"/>
                  <a:gd name="T12" fmla="*/ 1 w 6"/>
                  <a:gd name="T13" fmla="*/ 0 h 125"/>
                  <a:gd name="T14" fmla="*/ 0 w 6"/>
                  <a:gd name="T15" fmla="*/ 0 h 125"/>
                  <a:gd name="T16" fmla="*/ 0 w 6"/>
                  <a:gd name="T17" fmla="*/ 0 h 125"/>
                  <a:gd name="T18" fmla="*/ 0 w 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5"/>
                  <a:gd name="T32" fmla="*/ 6 w 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5">
                    <a:moveTo>
                      <a:pt x="0" y="122"/>
                    </a:moveTo>
                    <a:lnTo>
                      <a:pt x="0" y="125"/>
                    </a:lnTo>
                    <a:lnTo>
                      <a:pt x="4" y="125"/>
                    </a:lnTo>
                    <a:lnTo>
                      <a:pt x="6" y="125"/>
                    </a:lnTo>
                    <a:lnTo>
                      <a:pt x="6" y="5"/>
                    </a:lnTo>
                    <a:lnTo>
                      <a:pt x="6" y="2"/>
                    </a:lnTo>
                    <a:lnTo>
                      <a:pt x="4" y="0"/>
                    </a:lnTo>
                    <a:lnTo>
                      <a:pt x="0" y="2"/>
                    </a:lnTo>
                    <a:lnTo>
                      <a:pt x="0" y="122"/>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79" name="Line 332"/>
              <p:cNvSpPr>
                <a:spLocks noChangeShapeType="1"/>
              </p:cNvSpPr>
              <p:nvPr/>
            </p:nvSpPr>
            <p:spPr bwMode="auto">
              <a:xfrm>
                <a:off x="2069" y="3002"/>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80" name="Freeform 333"/>
              <p:cNvSpPr>
                <a:spLocks/>
              </p:cNvSpPr>
              <p:nvPr/>
            </p:nvSpPr>
            <p:spPr bwMode="auto">
              <a:xfrm>
                <a:off x="2066" y="3002"/>
                <a:ext cx="109" cy="2"/>
              </a:xfrm>
              <a:custGeom>
                <a:avLst/>
                <a:gdLst>
                  <a:gd name="T0" fmla="*/ 0 w 312"/>
                  <a:gd name="T1" fmla="*/ 0 h 5"/>
                  <a:gd name="T2" fmla="*/ 0 w 312"/>
                  <a:gd name="T3" fmla="*/ 0 h 5"/>
                  <a:gd name="T4" fmla="*/ 0 w 312"/>
                  <a:gd name="T5" fmla="*/ 0 h 5"/>
                  <a:gd name="T6" fmla="*/ 0 w 312"/>
                  <a:gd name="T7" fmla="*/ 0 h 5"/>
                  <a:gd name="T8" fmla="*/ 2 w 312"/>
                  <a:gd name="T9" fmla="*/ 0 h 5"/>
                  <a:gd name="T10" fmla="*/ 2 w 312"/>
                  <a:gd name="T11" fmla="*/ 0 h 5"/>
                  <a:gd name="T12" fmla="*/ 2 w 312"/>
                  <a:gd name="T13" fmla="*/ 0 h 5"/>
                  <a:gd name="T14" fmla="*/ 2 w 312"/>
                  <a:gd name="T15" fmla="*/ 0 h 5"/>
                  <a:gd name="T16" fmla="*/ 2 w 312"/>
                  <a:gd name="T17" fmla="*/ 0 h 5"/>
                  <a:gd name="T18" fmla="*/ 0 w 31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
                  <a:gd name="T31" fmla="*/ 0 h 5"/>
                  <a:gd name="T32" fmla="*/ 312 w 31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 h="5">
                    <a:moveTo>
                      <a:pt x="4" y="0"/>
                    </a:moveTo>
                    <a:lnTo>
                      <a:pt x="0" y="2"/>
                    </a:lnTo>
                    <a:lnTo>
                      <a:pt x="0" y="5"/>
                    </a:lnTo>
                    <a:lnTo>
                      <a:pt x="304" y="5"/>
                    </a:lnTo>
                    <a:lnTo>
                      <a:pt x="312" y="5"/>
                    </a:lnTo>
                    <a:lnTo>
                      <a:pt x="312" y="2"/>
                    </a:lnTo>
                    <a:lnTo>
                      <a:pt x="306" y="0"/>
                    </a:lnTo>
                    <a:lnTo>
                      <a:pt x="4"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81" name="Line 334"/>
              <p:cNvSpPr>
                <a:spLocks noChangeShapeType="1"/>
              </p:cNvSpPr>
              <p:nvPr/>
            </p:nvSpPr>
            <p:spPr bwMode="auto">
              <a:xfrm>
                <a:off x="2173" y="3002"/>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82" name="Freeform 335"/>
              <p:cNvSpPr>
                <a:spLocks/>
              </p:cNvSpPr>
              <p:nvPr/>
            </p:nvSpPr>
            <p:spPr bwMode="auto">
              <a:xfrm>
                <a:off x="2173" y="2965"/>
                <a:ext cx="2" cy="39"/>
              </a:xfrm>
              <a:custGeom>
                <a:avLst/>
                <a:gdLst>
                  <a:gd name="T0" fmla="*/ 0 w 6"/>
                  <a:gd name="T1" fmla="*/ 0 h 131"/>
                  <a:gd name="T2" fmla="*/ 0 w 6"/>
                  <a:gd name="T3" fmla="*/ 0 h 131"/>
                  <a:gd name="T4" fmla="*/ 0 w 6"/>
                  <a:gd name="T5" fmla="*/ 0 h 131"/>
                  <a:gd name="T6" fmla="*/ 0 w 6"/>
                  <a:gd name="T7" fmla="*/ 0 h 131"/>
                  <a:gd name="T8" fmla="*/ 0 w 6"/>
                  <a:gd name="T9" fmla="*/ 0 h 131"/>
                  <a:gd name="T10" fmla="*/ 0 w 6"/>
                  <a:gd name="T11" fmla="*/ 0 h 131"/>
                  <a:gd name="T12" fmla="*/ 0 w 6"/>
                  <a:gd name="T13" fmla="*/ 0 h 131"/>
                  <a:gd name="T14" fmla="*/ 0 w 6"/>
                  <a:gd name="T15" fmla="*/ 0 h 131"/>
                  <a:gd name="T16" fmla="*/ 0 w 6"/>
                  <a:gd name="T17" fmla="*/ 0 h 131"/>
                  <a:gd name="T18" fmla="*/ 0 w 6"/>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1"/>
                  <a:gd name="T32" fmla="*/ 6 w 6"/>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1">
                    <a:moveTo>
                      <a:pt x="0" y="128"/>
                    </a:moveTo>
                    <a:lnTo>
                      <a:pt x="0" y="131"/>
                    </a:lnTo>
                    <a:lnTo>
                      <a:pt x="4" y="131"/>
                    </a:lnTo>
                    <a:lnTo>
                      <a:pt x="6" y="131"/>
                    </a:lnTo>
                    <a:lnTo>
                      <a:pt x="6" y="5"/>
                    </a:lnTo>
                    <a:lnTo>
                      <a:pt x="6" y="2"/>
                    </a:lnTo>
                    <a:lnTo>
                      <a:pt x="4" y="0"/>
                    </a:lnTo>
                    <a:lnTo>
                      <a:pt x="0" y="2"/>
                    </a:lnTo>
                    <a:lnTo>
                      <a:pt x="0" y="128"/>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83" name="Line 336"/>
              <p:cNvSpPr>
                <a:spLocks noChangeShapeType="1"/>
              </p:cNvSpPr>
              <p:nvPr/>
            </p:nvSpPr>
            <p:spPr bwMode="auto">
              <a:xfrm>
                <a:off x="2175" y="2965"/>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84" name="Freeform 337"/>
              <p:cNvSpPr>
                <a:spLocks/>
              </p:cNvSpPr>
              <p:nvPr/>
            </p:nvSpPr>
            <p:spPr bwMode="auto">
              <a:xfrm>
                <a:off x="2173" y="2965"/>
                <a:ext cx="324" cy="1"/>
              </a:xfrm>
              <a:custGeom>
                <a:avLst/>
                <a:gdLst>
                  <a:gd name="T0" fmla="*/ 0 w 926"/>
                  <a:gd name="T1" fmla="*/ 0 h 5"/>
                  <a:gd name="T2" fmla="*/ 0 w 926"/>
                  <a:gd name="T3" fmla="*/ 0 h 5"/>
                  <a:gd name="T4" fmla="*/ 0 w 926"/>
                  <a:gd name="T5" fmla="*/ 0 h 5"/>
                  <a:gd name="T6" fmla="*/ 0 w 926"/>
                  <a:gd name="T7" fmla="*/ 0 h 5"/>
                  <a:gd name="T8" fmla="*/ 5 w 926"/>
                  <a:gd name="T9" fmla="*/ 0 h 5"/>
                  <a:gd name="T10" fmla="*/ 5 w 926"/>
                  <a:gd name="T11" fmla="*/ 0 h 5"/>
                  <a:gd name="T12" fmla="*/ 5 w 926"/>
                  <a:gd name="T13" fmla="*/ 0 h 5"/>
                  <a:gd name="T14" fmla="*/ 5 w 926"/>
                  <a:gd name="T15" fmla="*/ 0 h 5"/>
                  <a:gd name="T16" fmla="*/ 5 w 926"/>
                  <a:gd name="T17" fmla="*/ 0 h 5"/>
                  <a:gd name="T18" fmla="*/ 0 w 92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6"/>
                  <a:gd name="T31" fmla="*/ 0 h 5"/>
                  <a:gd name="T32" fmla="*/ 926 w 92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6" h="5">
                    <a:moveTo>
                      <a:pt x="4" y="0"/>
                    </a:moveTo>
                    <a:lnTo>
                      <a:pt x="0" y="2"/>
                    </a:lnTo>
                    <a:lnTo>
                      <a:pt x="0" y="5"/>
                    </a:lnTo>
                    <a:lnTo>
                      <a:pt x="917" y="5"/>
                    </a:lnTo>
                    <a:lnTo>
                      <a:pt x="926" y="5"/>
                    </a:lnTo>
                    <a:lnTo>
                      <a:pt x="926" y="2"/>
                    </a:lnTo>
                    <a:lnTo>
                      <a:pt x="920" y="0"/>
                    </a:lnTo>
                    <a:lnTo>
                      <a:pt x="4"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85" name="Line 338"/>
              <p:cNvSpPr>
                <a:spLocks noChangeShapeType="1"/>
              </p:cNvSpPr>
              <p:nvPr/>
            </p:nvSpPr>
            <p:spPr bwMode="auto">
              <a:xfrm>
                <a:off x="2496" y="2965"/>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86" name="Freeform 339"/>
              <p:cNvSpPr>
                <a:spLocks/>
              </p:cNvSpPr>
              <p:nvPr/>
            </p:nvSpPr>
            <p:spPr bwMode="auto">
              <a:xfrm>
                <a:off x="2496" y="2923"/>
                <a:ext cx="1" cy="43"/>
              </a:xfrm>
              <a:custGeom>
                <a:avLst/>
                <a:gdLst>
                  <a:gd name="T0" fmla="*/ 0 w 6"/>
                  <a:gd name="T1" fmla="*/ 0 h 142"/>
                  <a:gd name="T2" fmla="*/ 0 w 6"/>
                  <a:gd name="T3" fmla="*/ 0 h 142"/>
                  <a:gd name="T4" fmla="*/ 0 w 6"/>
                  <a:gd name="T5" fmla="*/ 0 h 142"/>
                  <a:gd name="T6" fmla="*/ 0 w 6"/>
                  <a:gd name="T7" fmla="*/ 0 h 142"/>
                  <a:gd name="T8" fmla="*/ 0 w 6"/>
                  <a:gd name="T9" fmla="*/ 0 h 142"/>
                  <a:gd name="T10" fmla="*/ 0 w 6"/>
                  <a:gd name="T11" fmla="*/ 0 h 142"/>
                  <a:gd name="T12" fmla="*/ 0 w 6"/>
                  <a:gd name="T13" fmla="*/ 0 h 142"/>
                  <a:gd name="T14" fmla="*/ 0 w 6"/>
                  <a:gd name="T15" fmla="*/ 0 h 142"/>
                  <a:gd name="T16" fmla="*/ 0 w 6"/>
                  <a:gd name="T17" fmla="*/ 0 h 142"/>
                  <a:gd name="T18" fmla="*/ 0 w 6"/>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42"/>
                  <a:gd name="T32" fmla="*/ 6 w 6"/>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42">
                    <a:moveTo>
                      <a:pt x="0" y="139"/>
                    </a:moveTo>
                    <a:lnTo>
                      <a:pt x="0" y="142"/>
                    </a:lnTo>
                    <a:lnTo>
                      <a:pt x="3" y="142"/>
                    </a:lnTo>
                    <a:lnTo>
                      <a:pt x="6" y="142"/>
                    </a:lnTo>
                    <a:lnTo>
                      <a:pt x="6" y="9"/>
                    </a:lnTo>
                    <a:lnTo>
                      <a:pt x="6" y="3"/>
                    </a:lnTo>
                    <a:lnTo>
                      <a:pt x="3" y="0"/>
                    </a:lnTo>
                    <a:lnTo>
                      <a:pt x="0" y="3"/>
                    </a:lnTo>
                    <a:lnTo>
                      <a:pt x="0" y="6"/>
                    </a:lnTo>
                    <a:lnTo>
                      <a:pt x="0" y="139"/>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87" name="Line 340"/>
              <p:cNvSpPr>
                <a:spLocks noChangeShapeType="1"/>
              </p:cNvSpPr>
              <p:nvPr/>
            </p:nvSpPr>
            <p:spPr bwMode="auto">
              <a:xfrm>
                <a:off x="2497" y="2923"/>
                <a:ext cx="3"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88" name="Freeform 341"/>
              <p:cNvSpPr>
                <a:spLocks/>
              </p:cNvSpPr>
              <p:nvPr/>
            </p:nvSpPr>
            <p:spPr bwMode="auto">
              <a:xfrm>
                <a:off x="2496" y="2923"/>
                <a:ext cx="14" cy="2"/>
              </a:xfrm>
              <a:custGeom>
                <a:avLst/>
                <a:gdLst>
                  <a:gd name="T0" fmla="*/ 0 w 39"/>
                  <a:gd name="T1" fmla="*/ 0 h 6"/>
                  <a:gd name="T2" fmla="*/ 0 w 39"/>
                  <a:gd name="T3" fmla="*/ 0 h 6"/>
                  <a:gd name="T4" fmla="*/ 0 w 39"/>
                  <a:gd name="T5" fmla="*/ 0 h 6"/>
                  <a:gd name="T6" fmla="*/ 0 w 39"/>
                  <a:gd name="T7" fmla="*/ 0 h 6"/>
                  <a:gd name="T8" fmla="*/ 0 w 39"/>
                  <a:gd name="T9" fmla="*/ 0 h 6"/>
                  <a:gd name="T10" fmla="*/ 0 w 39"/>
                  <a:gd name="T11" fmla="*/ 0 h 6"/>
                  <a:gd name="T12" fmla="*/ 0 w 39"/>
                  <a:gd name="T13" fmla="*/ 0 h 6"/>
                  <a:gd name="T14" fmla="*/ 0 w 39"/>
                  <a:gd name="T15" fmla="*/ 0 h 6"/>
                  <a:gd name="T16" fmla="*/ 0 w 39"/>
                  <a:gd name="T17" fmla="*/ 0 h 6"/>
                  <a:gd name="T18" fmla="*/ 0 w 3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6"/>
                  <a:gd name="T32" fmla="*/ 39 w 3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6">
                    <a:moveTo>
                      <a:pt x="3" y="0"/>
                    </a:moveTo>
                    <a:lnTo>
                      <a:pt x="0" y="3"/>
                    </a:lnTo>
                    <a:lnTo>
                      <a:pt x="0" y="6"/>
                    </a:lnTo>
                    <a:lnTo>
                      <a:pt x="32" y="6"/>
                    </a:lnTo>
                    <a:lnTo>
                      <a:pt x="39" y="6"/>
                    </a:lnTo>
                    <a:lnTo>
                      <a:pt x="39" y="3"/>
                    </a:lnTo>
                    <a:lnTo>
                      <a:pt x="34"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89" name="Line 342"/>
              <p:cNvSpPr>
                <a:spLocks noChangeShapeType="1"/>
              </p:cNvSpPr>
              <p:nvPr/>
            </p:nvSpPr>
            <p:spPr bwMode="auto">
              <a:xfrm>
                <a:off x="2508" y="2925"/>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90" name="Freeform 343"/>
              <p:cNvSpPr>
                <a:spLocks/>
              </p:cNvSpPr>
              <p:nvPr/>
            </p:nvSpPr>
            <p:spPr bwMode="auto">
              <a:xfrm>
                <a:off x="2508" y="2883"/>
                <a:ext cx="2" cy="42"/>
              </a:xfrm>
              <a:custGeom>
                <a:avLst/>
                <a:gdLst>
                  <a:gd name="T0" fmla="*/ 0 w 5"/>
                  <a:gd name="T1" fmla="*/ 0 h 142"/>
                  <a:gd name="T2" fmla="*/ 0 w 5"/>
                  <a:gd name="T3" fmla="*/ 0 h 142"/>
                  <a:gd name="T4" fmla="*/ 0 w 5"/>
                  <a:gd name="T5" fmla="*/ 0 h 142"/>
                  <a:gd name="T6" fmla="*/ 0 w 5"/>
                  <a:gd name="T7" fmla="*/ 0 h 142"/>
                  <a:gd name="T8" fmla="*/ 0 w 5"/>
                  <a:gd name="T9" fmla="*/ 0 h 142"/>
                  <a:gd name="T10" fmla="*/ 0 w 5"/>
                  <a:gd name="T11" fmla="*/ 0 h 142"/>
                  <a:gd name="T12" fmla="*/ 0 w 5"/>
                  <a:gd name="T13" fmla="*/ 0 h 142"/>
                  <a:gd name="T14" fmla="*/ 0 w 5"/>
                  <a:gd name="T15" fmla="*/ 0 h 142"/>
                  <a:gd name="T16" fmla="*/ 0 w 5"/>
                  <a:gd name="T17" fmla="*/ 0 h 142"/>
                  <a:gd name="T18" fmla="*/ 0 w 5"/>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42"/>
                  <a:gd name="T32" fmla="*/ 5 w 5"/>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42">
                    <a:moveTo>
                      <a:pt x="0" y="139"/>
                    </a:moveTo>
                    <a:lnTo>
                      <a:pt x="0" y="142"/>
                    </a:lnTo>
                    <a:lnTo>
                      <a:pt x="2" y="142"/>
                    </a:lnTo>
                    <a:lnTo>
                      <a:pt x="5" y="142"/>
                    </a:lnTo>
                    <a:lnTo>
                      <a:pt x="5" y="5"/>
                    </a:lnTo>
                    <a:lnTo>
                      <a:pt x="5" y="3"/>
                    </a:lnTo>
                    <a:lnTo>
                      <a:pt x="2" y="0"/>
                    </a:lnTo>
                    <a:lnTo>
                      <a:pt x="0" y="3"/>
                    </a:lnTo>
                    <a:lnTo>
                      <a:pt x="0" y="139"/>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91" name="Line 344"/>
              <p:cNvSpPr>
                <a:spLocks noChangeShapeType="1"/>
              </p:cNvSpPr>
              <p:nvPr/>
            </p:nvSpPr>
            <p:spPr bwMode="auto">
              <a:xfrm>
                <a:off x="2508" y="2883"/>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92" name="Freeform 345"/>
              <p:cNvSpPr>
                <a:spLocks/>
              </p:cNvSpPr>
              <p:nvPr/>
            </p:nvSpPr>
            <p:spPr bwMode="auto">
              <a:xfrm>
                <a:off x="2508" y="2883"/>
                <a:ext cx="48" cy="2"/>
              </a:xfrm>
              <a:custGeom>
                <a:avLst/>
                <a:gdLst>
                  <a:gd name="T0" fmla="*/ 0 w 142"/>
                  <a:gd name="T1" fmla="*/ 0 h 5"/>
                  <a:gd name="T2" fmla="*/ 0 w 142"/>
                  <a:gd name="T3" fmla="*/ 0 h 5"/>
                  <a:gd name="T4" fmla="*/ 0 w 142"/>
                  <a:gd name="T5" fmla="*/ 0 h 5"/>
                  <a:gd name="T6" fmla="*/ 0 w 142"/>
                  <a:gd name="T7" fmla="*/ 0 h 5"/>
                  <a:gd name="T8" fmla="*/ 1 w 142"/>
                  <a:gd name="T9" fmla="*/ 0 h 5"/>
                  <a:gd name="T10" fmla="*/ 1 w 142"/>
                  <a:gd name="T11" fmla="*/ 0 h 5"/>
                  <a:gd name="T12" fmla="*/ 1 w 142"/>
                  <a:gd name="T13" fmla="*/ 0 h 5"/>
                  <a:gd name="T14" fmla="*/ 1 w 142"/>
                  <a:gd name="T15" fmla="*/ 0 h 5"/>
                  <a:gd name="T16" fmla="*/ 1 w 142"/>
                  <a:gd name="T17" fmla="*/ 0 h 5"/>
                  <a:gd name="T18" fmla="*/ 0 w 14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5"/>
                  <a:gd name="T32" fmla="*/ 142 w 14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5">
                    <a:moveTo>
                      <a:pt x="2" y="0"/>
                    </a:moveTo>
                    <a:lnTo>
                      <a:pt x="0" y="3"/>
                    </a:lnTo>
                    <a:lnTo>
                      <a:pt x="0" y="5"/>
                    </a:lnTo>
                    <a:lnTo>
                      <a:pt x="134" y="5"/>
                    </a:lnTo>
                    <a:lnTo>
                      <a:pt x="142" y="5"/>
                    </a:lnTo>
                    <a:lnTo>
                      <a:pt x="142" y="3"/>
                    </a:lnTo>
                    <a:lnTo>
                      <a:pt x="136"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93" name="Line 346"/>
              <p:cNvSpPr>
                <a:spLocks noChangeShapeType="1"/>
              </p:cNvSpPr>
              <p:nvPr/>
            </p:nvSpPr>
            <p:spPr bwMode="auto">
              <a:xfrm>
                <a:off x="2555" y="2885"/>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94" name="Freeform 347"/>
              <p:cNvSpPr>
                <a:spLocks/>
              </p:cNvSpPr>
              <p:nvPr/>
            </p:nvSpPr>
            <p:spPr bwMode="auto">
              <a:xfrm>
                <a:off x="2555" y="2843"/>
                <a:ext cx="1" cy="42"/>
              </a:xfrm>
              <a:custGeom>
                <a:avLst/>
                <a:gdLst>
                  <a:gd name="T0" fmla="*/ 0 w 6"/>
                  <a:gd name="T1" fmla="*/ 0 h 141"/>
                  <a:gd name="T2" fmla="*/ 0 w 6"/>
                  <a:gd name="T3" fmla="*/ 0 h 141"/>
                  <a:gd name="T4" fmla="*/ 0 w 6"/>
                  <a:gd name="T5" fmla="*/ 0 h 141"/>
                  <a:gd name="T6" fmla="*/ 0 w 6"/>
                  <a:gd name="T7" fmla="*/ 0 h 141"/>
                  <a:gd name="T8" fmla="*/ 0 w 6"/>
                  <a:gd name="T9" fmla="*/ 0 h 141"/>
                  <a:gd name="T10" fmla="*/ 0 w 6"/>
                  <a:gd name="T11" fmla="*/ 0 h 141"/>
                  <a:gd name="T12" fmla="*/ 0 w 6"/>
                  <a:gd name="T13" fmla="*/ 0 h 141"/>
                  <a:gd name="T14" fmla="*/ 0 w 6"/>
                  <a:gd name="T15" fmla="*/ 0 h 141"/>
                  <a:gd name="T16" fmla="*/ 0 w 6"/>
                  <a:gd name="T17" fmla="*/ 0 h 141"/>
                  <a:gd name="T18" fmla="*/ 0 w 6"/>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41"/>
                  <a:gd name="T32" fmla="*/ 6 w 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41">
                    <a:moveTo>
                      <a:pt x="0" y="139"/>
                    </a:moveTo>
                    <a:lnTo>
                      <a:pt x="0" y="141"/>
                    </a:lnTo>
                    <a:lnTo>
                      <a:pt x="3" y="141"/>
                    </a:lnTo>
                    <a:lnTo>
                      <a:pt x="6" y="141"/>
                    </a:lnTo>
                    <a:lnTo>
                      <a:pt x="6" y="5"/>
                    </a:lnTo>
                    <a:lnTo>
                      <a:pt x="6" y="0"/>
                    </a:lnTo>
                    <a:lnTo>
                      <a:pt x="3" y="0"/>
                    </a:lnTo>
                    <a:lnTo>
                      <a:pt x="0" y="0"/>
                    </a:lnTo>
                    <a:lnTo>
                      <a:pt x="0" y="3"/>
                    </a:lnTo>
                    <a:lnTo>
                      <a:pt x="0" y="139"/>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95" name="Line 348"/>
              <p:cNvSpPr>
                <a:spLocks noChangeShapeType="1"/>
              </p:cNvSpPr>
              <p:nvPr/>
            </p:nvSpPr>
            <p:spPr bwMode="auto">
              <a:xfrm>
                <a:off x="2556" y="2843"/>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96" name="Freeform 349"/>
              <p:cNvSpPr>
                <a:spLocks/>
              </p:cNvSpPr>
              <p:nvPr/>
            </p:nvSpPr>
            <p:spPr bwMode="auto">
              <a:xfrm>
                <a:off x="2555" y="2843"/>
                <a:ext cx="276" cy="2"/>
              </a:xfrm>
              <a:custGeom>
                <a:avLst/>
                <a:gdLst>
                  <a:gd name="T0" fmla="*/ 0 w 788"/>
                  <a:gd name="T1" fmla="*/ 0 h 5"/>
                  <a:gd name="T2" fmla="*/ 0 w 788"/>
                  <a:gd name="T3" fmla="*/ 0 h 5"/>
                  <a:gd name="T4" fmla="*/ 0 w 788"/>
                  <a:gd name="T5" fmla="*/ 0 h 5"/>
                  <a:gd name="T6" fmla="*/ 0 w 788"/>
                  <a:gd name="T7" fmla="*/ 0 h 5"/>
                  <a:gd name="T8" fmla="*/ 4 w 788"/>
                  <a:gd name="T9" fmla="*/ 0 h 5"/>
                  <a:gd name="T10" fmla="*/ 4 w 788"/>
                  <a:gd name="T11" fmla="*/ 0 h 5"/>
                  <a:gd name="T12" fmla="*/ 4 w 788"/>
                  <a:gd name="T13" fmla="*/ 0 h 5"/>
                  <a:gd name="T14" fmla="*/ 4 w 788"/>
                  <a:gd name="T15" fmla="*/ 0 h 5"/>
                  <a:gd name="T16" fmla="*/ 4 w 788"/>
                  <a:gd name="T17" fmla="*/ 0 h 5"/>
                  <a:gd name="T18" fmla="*/ 0 w 78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8"/>
                  <a:gd name="T31" fmla="*/ 0 h 5"/>
                  <a:gd name="T32" fmla="*/ 788 w 78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8" h="5">
                    <a:moveTo>
                      <a:pt x="3" y="0"/>
                    </a:moveTo>
                    <a:lnTo>
                      <a:pt x="0" y="0"/>
                    </a:lnTo>
                    <a:lnTo>
                      <a:pt x="0" y="3"/>
                    </a:lnTo>
                    <a:lnTo>
                      <a:pt x="0" y="5"/>
                    </a:lnTo>
                    <a:lnTo>
                      <a:pt x="781" y="5"/>
                    </a:lnTo>
                    <a:lnTo>
                      <a:pt x="786" y="5"/>
                    </a:lnTo>
                    <a:lnTo>
                      <a:pt x="788" y="3"/>
                    </a:lnTo>
                    <a:lnTo>
                      <a:pt x="786" y="0"/>
                    </a:lnTo>
                    <a:lnTo>
                      <a:pt x="783"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97" name="Line 350"/>
              <p:cNvSpPr>
                <a:spLocks noChangeShapeType="1"/>
              </p:cNvSpPr>
              <p:nvPr/>
            </p:nvSpPr>
            <p:spPr bwMode="auto">
              <a:xfrm>
                <a:off x="2829" y="2843"/>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98" name="Freeform 351"/>
              <p:cNvSpPr>
                <a:spLocks/>
              </p:cNvSpPr>
              <p:nvPr/>
            </p:nvSpPr>
            <p:spPr bwMode="auto">
              <a:xfrm>
                <a:off x="2829" y="2799"/>
                <a:ext cx="2" cy="46"/>
              </a:xfrm>
              <a:custGeom>
                <a:avLst/>
                <a:gdLst>
                  <a:gd name="T0" fmla="*/ 0 w 3"/>
                  <a:gd name="T1" fmla="*/ 0 h 148"/>
                  <a:gd name="T2" fmla="*/ 0 w 3"/>
                  <a:gd name="T3" fmla="*/ 0 h 148"/>
                  <a:gd name="T4" fmla="*/ 1 w 3"/>
                  <a:gd name="T5" fmla="*/ 0 h 148"/>
                  <a:gd name="T6" fmla="*/ 1 w 3"/>
                  <a:gd name="T7" fmla="*/ 0 h 148"/>
                  <a:gd name="T8" fmla="*/ 1 w 3"/>
                  <a:gd name="T9" fmla="*/ 0 h 148"/>
                  <a:gd name="T10" fmla="*/ 1 w 3"/>
                  <a:gd name="T11" fmla="*/ 0 h 148"/>
                  <a:gd name="T12" fmla="*/ 1 w 3"/>
                  <a:gd name="T13" fmla="*/ 0 h 148"/>
                  <a:gd name="T14" fmla="*/ 0 w 3"/>
                  <a:gd name="T15" fmla="*/ 0 h 148"/>
                  <a:gd name="T16" fmla="*/ 0 w 3"/>
                  <a:gd name="T17" fmla="*/ 0 h 148"/>
                  <a:gd name="T18" fmla="*/ 0 w 3"/>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48"/>
                  <a:gd name="T32" fmla="*/ 3 w 3"/>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48">
                    <a:moveTo>
                      <a:pt x="0" y="146"/>
                    </a:moveTo>
                    <a:lnTo>
                      <a:pt x="0" y="148"/>
                    </a:lnTo>
                    <a:lnTo>
                      <a:pt x="3" y="148"/>
                    </a:lnTo>
                    <a:lnTo>
                      <a:pt x="3" y="7"/>
                    </a:lnTo>
                    <a:lnTo>
                      <a:pt x="3" y="2"/>
                    </a:lnTo>
                    <a:lnTo>
                      <a:pt x="3" y="0"/>
                    </a:lnTo>
                    <a:lnTo>
                      <a:pt x="0" y="2"/>
                    </a:lnTo>
                    <a:lnTo>
                      <a:pt x="0" y="5"/>
                    </a:lnTo>
                    <a:lnTo>
                      <a:pt x="0" y="146"/>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99" name="Line 352"/>
              <p:cNvSpPr>
                <a:spLocks noChangeShapeType="1"/>
              </p:cNvSpPr>
              <p:nvPr/>
            </p:nvSpPr>
            <p:spPr bwMode="auto">
              <a:xfrm>
                <a:off x="2829" y="2799"/>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8176" name="Freeform 353"/>
            <p:cNvSpPr>
              <a:spLocks/>
            </p:cNvSpPr>
            <p:nvPr/>
          </p:nvSpPr>
          <p:spPr bwMode="auto">
            <a:xfrm>
              <a:off x="2829" y="2795"/>
              <a:ext cx="27" cy="2"/>
            </a:xfrm>
            <a:custGeom>
              <a:avLst/>
              <a:gdLst>
                <a:gd name="T0" fmla="*/ 0 w 74"/>
                <a:gd name="T1" fmla="*/ 0 h 5"/>
                <a:gd name="T2" fmla="*/ 0 w 74"/>
                <a:gd name="T3" fmla="*/ 0 h 5"/>
                <a:gd name="T4" fmla="*/ 0 w 74"/>
                <a:gd name="T5" fmla="*/ 0 h 5"/>
                <a:gd name="T6" fmla="*/ 0 w 74"/>
                <a:gd name="T7" fmla="*/ 0 h 5"/>
                <a:gd name="T8" fmla="*/ 0 w 74"/>
                <a:gd name="T9" fmla="*/ 0 h 5"/>
                <a:gd name="T10" fmla="*/ 0 w 74"/>
                <a:gd name="T11" fmla="*/ 0 h 5"/>
                <a:gd name="T12" fmla="*/ 0 w 74"/>
                <a:gd name="T13" fmla="*/ 0 h 5"/>
                <a:gd name="T14" fmla="*/ 0 w 74"/>
                <a:gd name="T15" fmla="*/ 0 h 5"/>
                <a:gd name="T16" fmla="*/ 0 w 74"/>
                <a:gd name="T17" fmla="*/ 0 h 5"/>
                <a:gd name="T18" fmla="*/ 0 w 7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5"/>
                <a:gd name="T32" fmla="*/ 74 w 7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5">
                  <a:moveTo>
                    <a:pt x="3" y="0"/>
                  </a:moveTo>
                  <a:lnTo>
                    <a:pt x="0" y="2"/>
                  </a:lnTo>
                  <a:lnTo>
                    <a:pt x="0" y="5"/>
                  </a:lnTo>
                  <a:lnTo>
                    <a:pt x="66" y="5"/>
                  </a:lnTo>
                  <a:lnTo>
                    <a:pt x="71" y="5"/>
                  </a:lnTo>
                  <a:lnTo>
                    <a:pt x="74" y="2"/>
                  </a:lnTo>
                  <a:lnTo>
                    <a:pt x="71" y="2"/>
                  </a:lnTo>
                  <a:lnTo>
                    <a:pt x="69"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77" name="Freeform 354"/>
            <p:cNvSpPr>
              <a:spLocks/>
            </p:cNvSpPr>
            <p:nvPr/>
          </p:nvSpPr>
          <p:spPr bwMode="auto">
            <a:xfrm>
              <a:off x="2854" y="2753"/>
              <a:ext cx="2" cy="44"/>
            </a:xfrm>
            <a:custGeom>
              <a:avLst/>
              <a:gdLst>
                <a:gd name="T0" fmla="*/ 0 w 2"/>
                <a:gd name="T1" fmla="*/ 0 h 147"/>
                <a:gd name="T2" fmla="*/ 0 w 2"/>
                <a:gd name="T3" fmla="*/ 0 h 147"/>
                <a:gd name="T4" fmla="*/ 2 w 2"/>
                <a:gd name="T5" fmla="*/ 0 h 147"/>
                <a:gd name="T6" fmla="*/ 2 w 2"/>
                <a:gd name="T7" fmla="*/ 0 h 147"/>
                <a:gd name="T8" fmla="*/ 2 w 2"/>
                <a:gd name="T9" fmla="*/ 0 h 147"/>
                <a:gd name="T10" fmla="*/ 2 w 2"/>
                <a:gd name="T11" fmla="*/ 0 h 147"/>
                <a:gd name="T12" fmla="*/ 2 w 2"/>
                <a:gd name="T13" fmla="*/ 0 h 147"/>
                <a:gd name="T14" fmla="*/ 0 w 2"/>
                <a:gd name="T15" fmla="*/ 0 h 147"/>
                <a:gd name="T16" fmla="*/ 0 w 2"/>
                <a:gd name="T17" fmla="*/ 0 h 147"/>
                <a:gd name="T18" fmla="*/ 0 w 2"/>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47"/>
                <a:gd name="T32" fmla="*/ 2 w 2"/>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47">
                  <a:moveTo>
                    <a:pt x="0" y="144"/>
                  </a:moveTo>
                  <a:lnTo>
                    <a:pt x="0" y="147"/>
                  </a:lnTo>
                  <a:lnTo>
                    <a:pt x="2" y="147"/>
                  </a:lnTo>
                  <a:lnTo>
                    <a:pt x="2" y="6"/>
                  </a:lnTo>
                  <a:lnTo>
                    <a:pt x="2" y="0"/>
                  </a:lnTo>
                  <a:lnTo>
                    <a:pt x="0" y="0"/>
                  </a:lnTo>
                  <a:lnTo>
                    <a:pt x="0" y="3"/>
                  </a:lnTo>
                  <a:lnTo>
                    <a:pt x="0" y="144"/>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78" name="Line 355"/>
            <p:cNvSpPr>
              <a:spLocks noChangeShapeType="1"/>
            </p:cNvSpPr>
            <p:nvPr/>
          </p:nvSpPr>
          <p:spPr bwMode="auto">
            <a:xfrm>
              <a:off x="2854" y="2753"/>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79" name="Freeform 356"/>
            <p:cNvSpPr>
              <a:spLocks/>
            </p:cNvSpPr>
            <p:nvPr/>
          </p:nvSpPr>
          <p:spPr bwMode="auto">
            <a:xfrm>
              <a:off x="2854" y="2753"/>
              <a:ext cx="61" cy="2"/>
            </a:xfrm>
            <a:custGeom>
              <a:avLst/>
              <a:gdLst>
                <a:gd name="T0" fmla="*/ 0 w 175"/>
                <a:gd name="T1" fmla="*/ 0 h 3"/>
                <a:gd name="T2" fmla="*/ 0 w 175"/>
                <a:gd name="T3" fmla="*/ 0 h 3"/>
                <a:gd name="T4" fmla="*/ 0 w 175"/>
                <a:gd name="T5" fmla="*/ 1 h 3"/>
                <a:gd name="T6" fmla="*/ 0 w 175"/>
                <a:gd name="T7" fmla="*/ 1 h 3"/>
                <a:gd name="T8" fmla="*/ 1 w 175"/>
                <a:gd name="T9" fmla="*/ 1 h 3"/>
                <a:gd name="T10" fmla="*/ 1 w 175"/>
                <a:gd name="T11" fmla="*/ 1 h 3"/>
                <a:gd name="T12" fmla="*/ 1 w 175"/>
                <a:gd name="T13" fmla="*/ 1 h 3"/>
                <a:gd name="T14" fmla="*/ 1 w 175"/>
                <a:gd name="T15" fmla="*/ 0 h 3"/>
                <a:gd name="T16" fmla="*/ 1 w 175"/>
                <a:gd name="T17" fmla="*/ 0 h 3"/>
                <a:gd name="T18" fmla="*/ 0 w 17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
                <a:gd name="T32" fmla="*/ 175 w 17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
                  <a:moveTo>
                    <a:pt x="2" y="0"/>
                  </a:moveTo>
                  <a:lnTo>
                    <a:pt x="0" y="0"/>
                  </a:lnTo>
                  <a:lnTo>
                    <a:pt x="0" y="3"/>
                  </a:lnTo>
                  <a:lnTo>
                    <a:pt x="167" y="3"/>
                  </a:lnTo>
                  <a:lnTo>
                    <a:pt x="173" y="3"/>
                  </a:lnTo>
                  <a:lnTo>
                    <a:pt x="175" y="3"/>
                  </a:lnTo>
                  <a:lnTo>
                    <a:pt x="173" y="0"/>
                  </a:lnTo>
                  <a:lnTo>
                    <a:pt x="170"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80" name="Line 357"/>
            <p:cNvSpPr>
              <a:spLocks noChangeShapeType="1"/>
            </p:cNvSpPr>
            <p:nvPr/>
          </p:nvSpPr>
          <p:spPr bwMode="auto">
            <a:xfrm>
              <a:off x="2913" y="2753"/>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81" name="Freeform 358"/>
            <p:cNvSpPr>
              <a:spLocks/>
            </p:cNvSpPr>
            <p:nvPr/>
          </p:nvSpPr>
          <p:spPr bwMode="auto">
            <a:xfrm>
              <a:off x="2913" y="2710"/>
              <a:ext cx="2" cy="45"/>
            </a:xfrm>
            <a:custGeom>
              <a:avLst/>
              <a:gdLst>
                <a:gd name="T0" fmla="*/ 0 w 3"/>
                <a:gd name="T1" fmla="*/ 0 h 150"/>
                <a:gd name="T2" fmla="*/ 0 w 3"/>
                <a:gd name="T3" fmla="*/ 0 h 150"/>
                <a:gd name="T4" fmla="*/ 1 w 3"/>
                <a:gd name="T5" fmla="*/ 0 h 150"/>
                <a:gd name="T6" fmla="*/ 1 w 3"/>
                <a:gd name="T7" fmla="*/ 0 h 150"/>
                <a:gd name="T8" fmla="*/ 1 w 3"/>
                <a:gd name="T9" fmla="*/ 0 h 150"/>
                <a:gd name="T10" fmla="*/ 1 w 3"/>
                <a:gd name="T11" fmla="*/ 0 h 150"/>
                <a:gd name="T12" fmla="*/ 1 w 3"/>
                <a:gd name="T13" fmla="*/ 0 h 150"/>
                <a:gd name="T14" fmla="*/ 0 w 3"/>
                <a:gd name="T15" fmla="*/ 0 h 150"/>
                <a:gd name="T16" fmla="*/ 0 w 3"/>
                <a:gd name="T17" fmla="*/ 0 h 150"/>
                <a:gd name="T18" fmla="*/ 0 w 3"/>
                <a:gd name="T19" fmla="*/ 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50"/>
                <a:gd name="T32" fmla="*/ 3 w 3"/>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50">
                  <a:moveTo>
                    <a:pt x="0" y="147"/>
                  </a:moveTo>
                  <a:lnTo>
                    <a:pt x="0" y="147"/>
                  </a:lnTo>
                  <a:lnTo>
                    <a:pt x="3" y="150"/>
                  </a:lnTo>
                  <a:lnTo>
                    <a:pt x="3" y="147"/>
                  </a:lnTo>
                  <a:lnTo>
                    <a:pt x="3" y="5"/>
                  </a:lnTo>
                  <a:lnTo>
                    <a:pt x="3" y="0"/>
                  </a:lnTo>
                  <a:lnTo>
                    <a:pt x="0" y="0"/>
                  </a:lnTo>
                  <a:lnTo>
                    <a:pt x="0" y="5"/>
                  </a:lnTo>
                  <a:lnTo>
                    <a:pt x="0" y="147"/>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82" name="Line 359"/>
            <p:cNvSpPr>
              <a:spLocks noChangeShapeType="1"/>
            </p:cNvSpPr>
            <p:nvPr/>
          </p:nvSpPr>
          <p:spPr bwMode="auto">
            <a:xfrm>
              <a:off x="2913" y="2710"/>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83" name="Freeform 360"/>
            <p:cNvSpPr>
              <a:spLocks/>
            </p:cNvSpPr>
            <p:nvPr/>
          </p:nvSpPr>
          <p:spPr bwMode="auto">
            <a:xfrm>
              <a:off x="2913" y="2710"/>
              <a:ext cx="12" cy="1"/>
            </a:xfrm>
            <a:custGeom>
              <a:avLst/>
              <a:gdLst>
                <a:gd name="T0" fmla="*/ 0 w 39"/>
                <a:gd name="T1" fmla="*/ 0 h 3"/>
                <a:gd name="T2" fmla="*/ 0 w 39"/>
                <a:gd name="T3" fmla="*/ 0 h 3"/>
                <a:gd name="T4" fmla="*/ 0 w 39"/>
                <a:gd name="T5" fmla="*/ 0 h 3"/>
                <a:gd name="T6" fmla="*/ 0 w 39"/>
                <a:gd name="T7" fmla="*/ 0 h 3"/>
                <a:gd name="T8" fmla="*/ 0 w 39"/>
                <a:gd name="T9" fmla="*/ 0 h 3"/>
                <a:gd name="T10" fmla="*/ 0 w 39"/>
                <a:gd name="T11" fmla="*/ 0 h 3"/>
                <a:gd name="T12" fmla="*/ 0 w 39"/>
                <a:gd name="T13" fmla="*/ 0 h 3"/>
                <a:gd name="T14" fmla="*/ 0 w 39"/>
                <a:gd name="T15" fmla="*/ 0 h 3"/>
                <a:gd name="T16" fmla="*/ 0 w 39"/>
                <a:gd name="T17" fmla="*/ 0 h 3"/>
                <a:gd name="T18" fmla="*/ 0 w 3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
                <a:gd name="T32" fmla="*/ 39 w 3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
                  <a:moveTo>
                    <a:pt x="3" y="0"/>
                  </a:moveTo>
                  <a:lnTo>
                    <a:pt x="0" y="0"/>
                  </a:lnTo>
                  <a:lnTo>
                    <a:pt x="0" y="3"/>
                  </a:lnTo>
                  <a:lnTo>
                    <a:pt x="31" y="3"/>
                  </a:lnTo>
                  <a:lnTo>
                    <a:pt x="37" y="3"/>
                  </a:lnTo>
                  <a:lnTo>
                    <a:pt x="39" y="3"/>
                  </a:lnTo>
                  <a:lnTo>
                    <a:pt x="37" y="0"/>
                  </a:lnTo>
                  <a:lnTo>
                    <a:pt x="33"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84" name="Line 361"/>
            <p:cNvSpPr>
              <a:spLocks noChangeShapeType="1"/>
            </p:cNvSpPr>
            <p:nvPr/>
          </p:nvSpPr>
          <p:spPr bwMode="auto">
            <a:xfrm>
              <a:off x="2924" y="2711"/>
              <a:ext cx="1"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85" name="Freeform 362"/>
            <p:cNvSpPr>
              <a:spLocks/>
            </p:cNvSpPr>
            <p:nvPr/>
          </p:nvSpPr>
          <p:spPr bwMode="auto">
            <a:xfrm>
              <a:off x="2924" y="2667"/>
              <a:ext cx="1" cy="44"/>
            </a:xfrm>
            <a:custGeom>
              <a:avLst/>
              <a:gdLst>
                <a:gd name="T0" fmla="*/ 0 w 4"/>
                <a:gd name="T1" fmla="*/ 0 h 148"/>
                <a:gd name="T2" fmla="*/ 0 w 4"/>
                <a:gd name="T3" fmla="*/ 0 h 148"/>
                <a:gd name="T4" fmla="*/ 0 w 4"/>
                <a:gd name="T5" fmla="*/ 0 h 148"/>
                <a:gd name="T6" fmla="*/ 0 w 4"/>
                <a:gd name="T7" fmla="*/ 0 h 148"/>
                <a:gd name="T8" fmla="*/ 0 w 4"/>
                <a:gd name="T9" fmla="*/ 0 h 148"/>
                <a:gd name="T10" fmla="*/ 0 w 4"/>
                <a:gd name="T11" fmla="*/ 0 h 148"/>
                <a:gd name="T12" fmla="*/ 0 w 4"/>
                <a:gd name="T13" fmla="*/ 0 h 148"/>
                <a:gd name="T14" fmla="*/ 0 w 4"/>
                <a:gd name="T15" fmla="*/ 0 h 148"/>
                <a:gd name="T16" fmla="*/ 0 w 4"/>
                <a:gd name="T17" fmla="*/ 0 h 148"/>
                <a:gd name="T18" fmla="*/ 0 w 4"/>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48"/>
                <a:gd name="T32" fmla="*/ 4 w 4"/>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48">
                  <a:moveTo>
                    <a:pt x="0" y="146"/>
                  </a:moveTo>
                  <a:lnTo>
                    <a:pt x="0" y="146"/>
                  </a:lnTo>
                  <a:lnTo>
                    <a:pt x="4" y="148"/>
                  </a:lnTo>
                  <a:lnTo>
                    <a:pt x="4" y="146"/>
                  </a:lnTo>
                  <a:lnTo>
                    <a:pt x="4" y="5"/>
                  </a:lnTo>
                  <a:lnTo>
                    <a:pt x="4" y="0"/>
                  </a:lnTo>
                  <a:lnTo>
                    <a:pt x="0" y="0"/>
                  </a:lnTo>
                  <a:lnTo>
                    <a:pt x="0" y="5"/>
                  </a:lnTo>
                  <a:lnTo>
                    <a:pt x="0" y="146"/>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86" name="Line 363"/>
            <p:cNvSpPr>
              <a:spLocks noChangeShapeType="1"/>
            </p:cNvSpPr>
            <p:nvPr/>
          </p:nvSpPr>
          <p:spPr bwMode="auto">
            <a:xfrm>
              <a:off x="2925" y="2667"/>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87" name="Freeform 364"/>
            <p:cNvSpPr>
              <a:spLocks/>
            </p:cNvSpPr>
            <p:nvPr/>
          </p:nvSpPr>
          <p:spPr bwMode="auto">
            <a:xfrm>
              <a:off x="2924" y="2667"/>
              <a:ext cx="489" cy="1"/>
            </a:xfrm>
            <a:custGeom>
              <a:avLst/>
              <a:gdLst>
                <a:gd name="T0" fmla="*/ 0 w 1399"/>
                <a:gd name="T1" fmla="*/ 0 h 2"/>
                <a:gd name="T2" fmla="*/ 0 w 1399"/>
                <a:gd name="T3" fmla="*/ 0 h 2"/>
                <a:gd name="T4" fmla="*/ 0 w 1399"/>
                <a:gd name="T5" fmla="*/ 1 h 2"/>
                <a:gd name="T6" fmla="*/ 0 w 1399"/>
                <a:gd name="T7" fmla="*/ 1 h 2"/>
                <a:gd name="T8" fmla="*/ 7 w 1399"/>
                <a:gd name="T9" fmla="*/ 1 h 2"/>
                <a:gd name="T10" fmla="*/ 7 w 1399"/>
                <a:gd name="T11" fmla="*/ 1 h 2"/>
                <a:gd name="T12" fmla="*/ 7 w 1399"/>
                <a:gd name="T13" fmla="*/ 1 h 2"/>
                <a:gd name="T14" fmla="*/ 7 w 1399"/>
                <a:gd name="T15" fmla="*/ 0 h 2"/>
                <a:gd name="T16" fmla="*/ 7 w 1399"/>
                <a:gd name="T17" fmla="*/ 0 h 2"/>
                <a:gd name="T18" fmla="*/ 0 w 1399"/>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9"/>
                <a:gd name="T31" fmla="*/ 0 h 2"/>
                <a:gd name="T32" fmla="*/ 1399 w 139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9" h="2">
                  <a:moveTo>
                    <a:pt x="4" y="0"/>
                  </a:moveTo>
                  <a:lnTo>
                    <a:pt x="0" y="0"/>
                  </a:lnTo>
                  <a:lnTo>
                    <a:pt x="0" y="2"/>
                  </a:lnTo>
                  <a:lnTo>
                    <a:pt x="1394" y="2"/>
                  </a:lnTo>
                  <a:lnTo>
                    <a:pt x="1399" y="2"/>
                  </a:lnTo>
                  <a:lnTo>
                    <a:pt x="1399" y="0"/>
                  </a:lnTo>
                  <a:lnTo>
                    <a:pt x="1396" y="0"/>
                  </a:lnTo>
                  <a:lnTo>
                    <a:pt x="4"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88" name="Line 365"/>
            <p:cNvSpPr>
              <a:spLocks noChangeShapeType="1"/>
            </p:cNvSpPr>
            <p:nvPr/>
          </p:nvSpPr>
          <p:spPr bwMode="auto">
            <a:xfrm>
              <a:off x="3412" y="2668"/>
              <a:ext cx="1"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89" name="Freeform 366"/>
            <p:cNvSpPr>
              <a:spLocks/>
            </p:cNvSpPr>
            <p:nvPr/>
          </p:nvSpPr>
          <p:spPr bwMode="auto">
            <a:xfrm>
              <a:off x="3412" y="2598"/>
              <a:ext cx="1" cy="70"/>
            </a:xfrm>
            <a:custGeom>
              <a:avLst/>
              <a:gdLst>
                <a:gd name="T0" fmla="*/ 0 w 5"/>
                <a:gd name="T1" fmla="*/ 1 h 236"/>
                <a:gd name="T2" fmla="*/ 0 w 5"/>
                <a:gd name="T3" fmla="*/ 1 h 236"/>
                <a:gd name="T4" fmla="*/ 0 w 5"/>
                <a:gd name="T5" fmla="*/ 1 h 236"/>
                <a:gd name="T6" fmla="*/ 0 w 5"/>
                <a:gd name="T7" fmla="*/ 1 h 236"/>
                <a:gd name="T8" fmla="*/ 0 w 5"/>
                <a:gd name="T9" fmla="*/ 0 h 236"/>
                <a:gd name="T10" fmla="*/ 0 w 5"/>
                <a:gd name="T11" fmla="*/ 0 h 236"/>
                <a:gd name="T12" fmla="*/ 0 w 5"/>
                <a:gd name="T13" fmla="*/ 0 h 236"/>
                <a:gd name="T14" fmla="*/ 0 w 5"/>
                <a:gd name="T15" fmla="*/ 0 h 236"/>
                <a:gd name="T16" fmla="*/ 0 w 5"/>
                <a:gd name="T17" fmla="*/ 0 h 236"/>
                <a:gd name="T18" fmla="*/ 0 w 5"/>
                <a:gd name="T19" fmla="*/ 1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36"/>
                <a:gd name="T32" fmla="*/ 5 w 5"/>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36">
                  <a:moveTo>
                    <a:pt x="0" y="233"/>
                  </a:moveTo>
                  <a:lnTo>
                    <a:pt x="0" y="233"/>
                  </a:lnTo>
                  <a:lnTo>
                    <a:pt x="2" y="236"/>
                  </a:lnTo>
                  <a:lnTo>
                    <a:pt x="5" y="233"/>
                  </a:lnTo>
                  <a:lnTo>
                    <a:pt x="5" y="5"/>
                  </a:lnTo>
                  <a:lnTo>
                    <a:pt x="5" y="0"/>
                  </a:lnTo>
                  <a:lnTo>
                    <a:pt x="2" y="0"/>
                  </a:lnTo>
                  <a:lnTo>
                    <a:pt x="0" y="0"/>
                  </a:lnTo>
                  <a:lnTo>
                    <a:pt x="0" y="5"/>
                  </a:lnTo>
                  <a:lnTo>
                    <a:pt x="0" y="233"/>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90" name="Line 367"/>
            <p:cNvSpPr>
              <a:spLocks noChangeShapeType="1"/>
            </p:cNvSpPr>
            <p:nvPr/>
          </p:nvSpPr>
          <p:spPr bwMode="auto">
            <a:xfrm>
              <a:off x="3412" y="2598"/>
              <a:ext cx="1"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91" name="Freeform 368"/>
            <p:cNvSpPr>
              <a:spLocks/>
            </p:cNvSpPr>
            <p:nvPr/>
          </p:nvSpPr>
          <p:spPr bwMode="auto">
            <a:xfrm>
              <a:off x="3412" y="2598"/>
              <a:ext cx="132" cy="2"/>
            </a:xfrm>
            <a:custGeom>
              <a:avLst/>
              <a:gdLst>
                <a:gd name="T0" fmla="*/ 0 w 380"/>
                <a:gd name="T1" fmla="*/ 0 h 5"/>
                <a:gd name="T2" fmla="*/ 0 w 380"/>
                <a:gd name="T3" fmla="*/ 0 h 5"/>
                <a:gd name="T4" fmla="*/ 0 w 380"/>
                <a:gd name="T5" fmla="*/ 0 h 5"/>
                <a:gd name="T6" fmla="*/ 0 w 380"/>
                <a:gd name="T7" fmla="*/ 0 h 5"/>
                <a:gd name="T8" fmla="*/ 2 w 380"/>
                <a:gd name="T9" fmla="*/ 0 h 5"/>
                <a:gd name="T10" fmla="*/ 2 w 380"/>
                <a:gd name="T11" fmla="*/ 0 h 5"/>
                <a:gd name="T12" fmla="*/ 2 w 380"/>
                <a:gd name="T13" fmla="*/ 0 h 5"/>
                <a:gd name="T14" fmla="*/ 2 w 380"/>
                <a:gd name="T15" fmla="*/ 0 h 5"/>
                <a:gd name="T16" fmla="*/ 2 w 380"/>
                <a:gd name="T17" fmla="*/ 0 h 5"/>
                <a:gd name="T18" fmla="*/ 0 w 38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
                <a:gd name="T31" fmla="*/ 0 h 5"/>
                <a:gd name="T32" fmla="*/ 380 w 38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 h="5">
                  <a:moveTo>
                    <a:pt x="2" y="0"/>
                  </a:moveTo>
                  <a:lnTo>
                    <a:pt x="0" y="0"/>
                  </a:lnTo>
                  <a:lnTo>
                    <a:pt x="0" y="3"/>
                  </a:lnTo>
                  <a:lnTo>
                    <a:pt x="0" y="5"/>
                  </a:lnTo>
                  <a:lnTo>
                    <a:pt x="371" y="5"/>
                  </a:lnTo>
                  <a:lnTo>
                    <a:pt x="380" y="5"/>
                  </a:lnTo>
                  <a:lnTo>
                    <a:pt x="380" y="3"/>
                  </a:lnTo>
                  <a:lnTo>
                    <a:pt x="380" y="0"/>
                  </a:lnTo>
                  <a:lnTo>
                    <a:pt x="375"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92" name="Line 369"/>
            <p:cNvSpPr>
              <a:spLocks noChangeShapeType="1"/>
            </p:cNvSpPr>
            <p:nvPr/>
          </p:nvSpPr>
          <p:spPr bwMode="auto">
            <a:xfrm>
              <a:off x="3543" y="2600"/>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93" name="Freeform 370"/>
            <p:cNvSpPr>
              <a:spLocks/>
            </p:cNvSpPr>
            <p:nvPr/>
          </p:nvSpPr>
          <p:spPr bwMode="auto">
            <a:xfrm>
              <a:off x="3543" y="2529"/>
              <a:ext cx="1" cy="71"/>
            </a:xfrm>
            <a:custGeom>
              <a:avLst/>
              <a:gdLst>
                <a:gd name="T0" fmla="*/ 0 w 5"/>
                <a:gd name="T1" fmla="*/ 1 h 238"/>
                <a:gd name="T2" fmla="*/ 0 w 5"/>
                <a:gd name="T3" fmla="*/ 1 h 238"/>
                <a:gd name="T4" fmla="*/ 0 w 5"/>
                <a:gd name="T5" fmla="*/ 1 h 238"/>
                <a:gd name="T6" fmla="*/ 0 w 5"/>
                <a:gd name="T7" fmla="*/ 1 h 238"/>
                <a:gd name="T8" fmla="*/ 0 w 5"/>
                <a:gd name="T9" fmla="*/ 0 h 238"/>
                <a:gd name="T10" fmla="*/ 0 w 5"/>
                <a:gd name="T11" fmla="*/ 0 h 238"/>
                <a:gd name="T12" fmla="*/ 0 w 5"/>
                <a:gd name="T13" fmla="*/ 0 h 238"/>
                <a:gd name="T14" fmla="*/ 0 w 5"/>
                <a:gd name="T15" fmla="*/ 0 h 238"/>
                <a:gd name="T16" fmla="*/ 0 w 5"/>
                <a:gd name="T17" fmla="*/ 0 h 238"/>
                <a:gd name="T18" fmla="*/ 0 w 5"/>
                <a:gd name="T19" fmla="*/ 1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38"/>
                <a:gd name="T32" fmla="*/ 5 w 5"/>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38">
                  <a:moveTo>
                    <a:pt x="0" y="236"/>
                  </a:moveTo>
                  <a:lnTo>
                    <a:pt x="0" y="238"/>
                  </a:lnTo>
                  <a:lnTo>
                    <a:pt x="2" y="238"/>
                  </a:lnTo>
                  <a:lnTo>
                    <a:pt x="5" y="238"/>
                  </a:lnTo>
                  <a:lnTo>
                    <a:pt x="5" y="8"/>
                  </a:lnTo>
                  <a:lnTo>
                    <a:pt x="5" y="0"/>
                  </a:lnTo>
                  <a:lnTo>
                    <a:pt x="2" y="0"/>
                  </a:lnTo>
                  <a:lnTo>
                    <a:pt x="0" y="0"/>
                  </a:lnTo>
                  <a:lnTo>
                    <a:pt x="0" y="5"/>
                  </a:lnTo>
                  <a:lnTo>
                    <a:pt x="0" y="236"/>
                  </a:lnTo>
                  <a:close/>
                </a:path>
              </a:pathLst>
            </a:custGeom>
            <a:solidFill>
              <a:srgbClr val="000000"/>
            </a:solidFill>
            <a:ln w="25400">
              <a:solidFill>
                <a:schemeClr val="tx2"/>
              </a:solidFill>
              <a:prstDash val="dash"/>
              <a:round/>
              <a:headEnd/>
              <a:tailEnd/>
            </a:ln>
          </p:spPr>
          <p:txBody>
            <a:bodyPr/>
            <a:lstStyle/>
            <a:p>
              <a:endParaRPr lang="en-US" dirty="0"/>
            </a:p>
          </p:txBody>
        </p:sp>
        <p:sp>
          <p:nvSpPr>
            <p:cNvPr id="48194" name="Line 371"/>
            <p:cNvSpPr>
              <a:spLocks noChangeShapeType="1"/>
            </p:cNvSpPr>
            <p:nvPr/>
          </p:nvSpPr>
          <p:spPr bwMode="auto">
            <a:xfrm>
              <a:off x="3651" y="2458"/>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95" name="Line 372"/>
            <p:cNvSpPr>
              <a:spLocks noChangeShapeType="1"/>
            </p:cNvSpPr>
            <p:nvPr/>
          </p:nvSpPr>
          <p:spPr bwMode="auto">
            <a:xfrm>
              <a:off x="3745" y="2458"/>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96" name="Line 373"/>
            <p:cNvSpPr>
              <a:spLocks noChangeShapeType="1"/>
            </p:cNvSpPr>
            <p:nvPr/>
          </p:nvSpPr>
          <p:spPr bwMode="auto">
            <a:xfrm>
              <a:off x="4518" y="2312"/>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97" name="Line 374"/>
            <p:cNvSpPr>
              <a:spLocks noChangeShapeType="1"/>
            </p:cNvSpPr>
            <p:nvPr/>
          </p:nvSpPr>
          <p:spPr bwMode="auto">
            <a:xfrm>
              <a:off x="4518" y="2234"/>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98" name="Line 375"/>
            <p:cNvSpPr>
              <a:spLocks noChangeShapeType="1"/>
            </p:cNvSpPr>
            <p:nvPr/>
          </p:nvSpPr>
          <p:spPr bwMode="auto">
            <a:xfrm>
              <a:off x="4803" y="2236"/>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9" name="Group 376"/>
            <p:cNvGrpSpPr>
              <a:grpSpLocks/>
            </p:cNvGrpSpPr>
            <p:nvPr/>
          </p:nvGrpSpPr>
          <p:grpSpPr bwMode="auto">
            <a:xfrm>
              <a:off x="3649" y="2157"/>
              <a:ext cx="1764" cy="374"/>
              <a:chOff x="3649" y="2157"/>
              <a:chExt cx="1764" cy="374"/>
            </a:xfrm>
          </p:grpSpPr>
          <p:sp>
            <p:nvSpPr>
              <p:cNvPr id="48208" name="Freeform 377"/>
              <p:cNvSpPr>
                <a:spLocks/>
              </p:cNvSpPr>
              <p:nvPr/>
            </p:nvSpPr>
            <p:spPr bwMode="auto">
              <a:xfrm>
                <a:off x="3649" y="2458"/>
                <a:ext cx="2" cy="73"/>
              </a:xfrm>
              <a:custGeom>
                <a:avLst/>
                <a:gdLst>
                  <a:gd name="T0" fmla="*/ 0 w 5"/>
                  <a:gd name="T1" fmla="*/ 1 h 244"/>
                  <a:gd name="T2" fmla="*/ 0 w 5"/>
                  <a:gd name="T3" fmla="*/ 1 h 244"/>
                  <a:gd name="T4" fmla="*/ 0 w 5"/>
                  <a:gd name="T5" fmla="*/ 1 h 244"/>
                  <a:gd name="T6" fmla="*/ 0 w 5"/>
                  <a:gd name="T7" fmla="*/ 1 h 244"/>
                  <a:gd name="T8" fmla="*/ 0 w 5"/>
                  <a:gd name="T9" fmla="*/ 0 h 244"/>
                  <a:gd name="T10" fmla="*/ 0 w 5"/>
                  <a:gd name="T11" fmla="*/ 0 h 244"/>
                  <a:gd name="T12" fmla="*/ 0 w 5"/>
                  <a:gd name="T13" fmla="*/ 0 h 244"/>
                  <a:gd name="T14" fmla="*/ 0 w 5"/>
                  <a:gd name="T15" fmla="*/ 0 h 244"/>
                  <a:gd name="T16" fmla="*/ 0 w 5"/>
                  <a:gd name="T17" fmla="*/ 0 h 244"/>
                  <a:gd name="T18" fmla="*/ 0 w 5"/>
                  <a:gd name="T19" fmla="*/ 1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44"/>
                  <a:gd name="T32" fmla="*/ 5 w 5"/>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44">
                    <a:moveTo>
                      <a:pt x="0" y="242"/>
                    </a:moveTo>
                    <a:lnTo>
                      <a:pt x="0" y="244"/>
                    </a:lnTo>
                    <a:lnTo>
                      <a:pt x="3" y="244"/>
                    </a:lnTo>
                    <a:lnTo>
                      <a:pt x="5" y="244"/>
                    </a:lnTo>
                    <a:lnTo>
                      <a:pt x="5" y="6"/>
                    </a:lnTo>
                    <a:lnTo>
                      <a:pt x="5" y="0"/>
                    </a:lnTo>
                    <a:lnTo>
                      <a:pt x="3" y="0"/>
                    </a:lnTo>
                    <a:lnTo>
                      <a:pt x="0" y="0"/>
                    </a:lnTo>
                    <a:lnTo>
                      <a:pt x="0" y="3"/>
                    </a:lnTo>
                    <a:lnTo>
                      <a:pt x="0" y="242"/>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09" name="Freeform 378"/>
              <p:cNvSpPr>
                <a:spLocks/>
              </p:cNvSpPr>
              <p:nvPr/>
            </p:nvSpPr>
            <p:spPr bwMode="auto">
              <a:xfrm>
                <a:off x="3649" y="2458"/>
                <a:ext cx="98" cy="1"/>
              </a:xfrm>
              <a:custGeom>
                <a:avLst/>
                <a:gdLst>
                  <a:gd name="T0" fmla="*/ 0 w 278"/>
                  <a:gd name="T1" fmla="*/ 0 h 3"/>
                  <a:gd name="T2" fmla="*/ 0 w 278"/>
                  <a:gd name="T3" fmla="*/ 0 h 3"/>
                  <a:gd name="T4" fmla="*/ 0 w 278"/>
                  <a:gd name="T5" fmla="*/ 0 h 3"/>
                  <a:gd name="T6" fmla="*/ 0 w 278"/>
                  <a:gd name="T7" fmla="*/ 0 h 3"/>
                  <a:gd name="T8" fmla="*/ 1 w 278"/>
                  <a:gd name="T9" fmla="*/ 0 h 3"/>
                  <a:gd name="T10" fmla="*/ 1 w 278"/>
                  <a:gd name="T11" fmla="*/ 0 h 3"/>
                  <a:gd name="T12" fmla="*/ 1 w 278"/>
                  <a:gd name="T13" fmla="*/ 0 h 3"/>
                  <a:gd name="T14" fmla="*/ 1 w 278"/>
                  <a:gd name="T15" fmla="*/ 0 h 3"/>
                  <a:gd name="T16" fmla="*/ 1 w 278"/>
                  <a:gd name="T17" fmla="*/ 0 h 3"/>
                  <a:gd name="T18" fmla="*/ 0 w 27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3"/>
                  <a:gd name="T32" fmla="*/ 278 w 27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3">
                    <a:moveTo>
                      <a:pt x="3" y="0"/>
                    </a:moveTo>
                    <a:lnTo>
                      <a:pt x="0" y="0"/>
                    </a:lnTo>
                    <a:lnTo>
                      <a:pt x="0" y="3"/>
                    </a:lnTo>
                    <a:lnTo>
                      <a:pt x="270" y="3"/>
                    </a:lnTo>
                    <a:lnTo>
                      <a:pt x="278" y="3"/>
                    </a:lnTo>
                    <a:lnTo>
                      <a:pt x="278" y="0"/>
                    </a:lnTo>
                    <a:lnTo>
                      <a:pt x="273"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0" name="Freeform 379"/>
              <p:cNvSpPr>
                <a:spLocks/>
              </p:cNvSpPr>
              <p:nvPr/>
            </p:nvSpPr>
            <p:spPr bwMode="auto">
              <a:xfrm>
                <a:off x="3745" y="2385"/>
                <a:ext cx="2" cy="74"/>
              </a:xfrm>
              <a:custGeom>
                <a:avLst/>
                <a:gdLst>
                  <a:gd name="T0" fmla="*/ 0 w 5"/>
                  <a:gd name="T1" fmla="*/ 1 h 248"/>
                  <a:gd name="T2" fmla="*/ 0 w 5"/>
                  <a:gd name="T3" fmla="*/ 1 h 248"/>
                  <a:gd name="T4" fmla="*/ 0 w 5"/>
                  <a:gd name="T5" fmla="*/ 1 h 248"/>
                  <a:gd name="T6" fmla="*/ 0 w 5"/>
                  <a:gd name="T7" fmla="*/ 1 h 248"/>
                  <a:gd name="T8" fmla="*/ 0 w 5"/>
                  <a:gd name="T9" fmla="*/ 0 h 248"/>
                  <a:gd name="T10" fmla="*/ 0 w 5"/>
                  <a:gd name="T11" fmla="*/ 0 h 248"/>
                  <a:gd name="T12" fmla="*/ 0 w 5"/>
                  <a:gd name="T13" fmla="*/ 0 h 248"/>
                  <a:gd name="T14" fmla="*/ 0 w 5"/>
                  <a:gd name="T15" fmla="*/ 0 h 248"/>
                  <a:gd name="T16" fmla="*/ 0 w 5"/>
                  <a:gd name="T17" fmla="*/ 0 h 248"/>
                  <a:gd name="T18" fmla="*/ 0 w 5"/>
                  <a:gd name="T19" fmla="*/ 1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48"/>
                  <a:gd name="T32" fmla="*/ 5 w 5"/>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48">
                    <a:moveTo>
                      <a:pt x="0" y="245"/>
                    </a:moveTo>
                    <a:lnTo>
                      <a:pt x="0" y="245"/>
                    </a:lnTo>
                    <a:lnTo>
                      <a:pt x="2" y="248"/>
                    </a:lnTo>
                    <a:lnTo>
                      <a:pt x="5" y="245"/>
                    </a:lnTo>
                    <a:lnTo>
                      <a:pt x="5" y="5"/>
                    </a:lnTo>
                    <a:lnTo>
                      <a:pt x="5" y="0"/>
                    </a:lnTo>
                    <a:lnTo>
                      <a:pt x="2" y="0"/>
                    </a:lnTo>
                    <a:lnTo>
                      <a:pt x="0" y="0"/>
                    </a:lnTo>
                    <a:lnTo>
                      <a:pt x="0" y="5"/>
                    </a:lnTo>
                    <a:lnTo>
                      <a:pt x="0" y="245"/>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1" name="Freeform 380"/>
              <p:cNvSpPr>
                <a:spLocks/>
              </p:cNvSpPr>
              <p:nvPr/>
            </p:nvSpPr>
            <p:spPr bwMode="auto">
              <a:xfrm>
                <a:off x="3745" y="2385"/>
                <a:ext cx="347" cy="1"/>
              </a:xfrm>
              <a:custGeom>
                <a:avLst/>
                <a:gdLst>
                  <a:gd name="T0" fmla="*/ 0 w 992"/>
                  <a:gd name="T1" fmla="*/ 0 h 5"/>
                  <a:gd name="T2" fmla="*/ 0 w 992"/>
                  <a:gd name="T3" fmla="*/ 0 h 5"/>
                  <a:gd name="T4" fmla="*/ 0 w 992"/>
                  <a:gd name="T5" fmla="*/ 0 h 5"/>
                  <a:gd name="T6" fmla="*/ 0 w 992"/>
                  <a:gd name="T7" fmla="*/ 0 h 5"/>
                  <a:gd name="T8" fmla="*/ 5 w 992"/>
                  <a:gd name="T9" fmla="*/ 0 h 5"/>
                  <a:gd name="T10" fmla="*/ 5 w 992"/>
                  <a:gd name="T11" fmla="*/ 0 h 5"/>
                  <a:gd name="T12" fmla="*/ 5 w 992"/>
                  <a:gd name="T13" fmla="*/ 0 h 5"/>
                  <a:gd name="T14" fmla="*/ 5 w 992"/>
                  <a:gd name="T15" fmla="*/ 0 h 5"/>
                  <a:gd name="T16" fmla="*/ 5 w 992"/>
                  <a:gd name="T17" fmla="*/ 0 h 5"/>
                  <a:gd name="T18" fmla="*/ 0 w 99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2"/>
                  <a:gd name="T31" fmla="*/ 0 h 5"/>
                  <a:gd name="T32" fmla="*/ 992 w 99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2" h="5">
                    <a:moveTo>
                      <a:pt x="2" y="0"/>
                    </a:moveTo>
                    <a:lnTo>
                      <a:pt x="0" y="0"/>
                    </a:lnTo>
                    <a:lnTo>
                      <a:pt x="0" y="2"/>
                    </a:lnTo>
                    <a:lnTo>
                      <a:pt x="0" y="5"/>
                    </a:lnTo>
                    <a:lnTo>
                      <a:pt x="984" y="5"/>
                    </a:lnTo>
                    <a:lnTo>
                      <a:pt x="990" y="5"/>
                    </a:lnTo>
                    <a:lnTo>
                      <a:pt x="992" y="2"/>
                    </a:lnTo>
                    <a:lnTo>
                      <a:pt x="990" y="0"/>
                    </a:lnTo>
                    <a:lnTo>
                      <a:pt x="986"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2" name="Freeform 381"/>
              <p:cNvSpPr>
                <a:spLocks/>
              </p:cNvSpPr>
              <p:nvPr/>
            </p:nvSpPr>
            <p:spPr bwMode="auto">
              <a:xfrm>
                <a:off x="4090" y="2310"/>
                <a:ext cx="2" cy="76"/>
              </a:xfrm>
              <a:custGeom>
                <a:avLst/>
                <a:gdLst>
                  <a:gd name="T0" fmla="*/ 0 w 4"/>
                  <a:gd name="T1" fmla="*/ 1 h 257"/>
                  <a:gd name="T2" fmla="*/ 0 w 4"/>
                  <a:gd name="T3" fmla="*/ 1 h 257"/>
                  <a:gd name="T4" fmla="*/ 1 w 4"/>
                  <a:gd name="T5" fmla="*/ 1 h 257"/>
                  <a:gd name="T6" fmla="*/ 1 w 4"/>
                  <a:gd name="T7" fmla="*/ 1 h 257"/>
                  <a:gd name="T8" fmla="*/ 1 w 4"/>
                  <a:gd name="T9" fmla="*/ 0 h 257"/>
                  <a:gd name="T10" fmla="*/ 1 w 4"/>
                  <a:gd name="T11" fmla="*/ 0 h 257"/>
                  <a:gd name="T12" fmla="*/ 1 w 4"/>
                  <a:gd name="T13" fmla="*/ 0 h 257"/>
                  <a:gd name="T14" fmla="*/ 0 w 4"/>
                  <a:gd name="T15" fmla="*/ 0 h 257"/>
                  <a:gd name="T16" fmla="*/ 0 w 4"/>
                  <a:gd name="T17" fmla="*/ 0 h 257"/>
                  <a:gd name="T18" fmla="*/ 0 w 4"/>
                  <a:gd name="T19" fmla="*/ 1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57"/>
                  <a:gd name="T32" fmla="*/ 4 w 4"/>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57">
                    <a:moveTo>
                      <a:pt x="0" y="254"/>
                    </a:moveTo>
                    <a:lnTo>
                      <a:pt x="0" y="257"/>
                    </a:lnTo>
                    <a:lnTo>
                      <a:pt x="4" y="257"/>
                    </a:lnTo>
                    <a:lnTo>
                      <a:pt x="4" y="8"/>
                    </a:lnTo>
                    <a:lnTo>
                      <a:pt x="4" y="3"/>
                    </a:lnTo>
                    <a:lnTo>
                      <a:pt x="4" y="0"/>
                    </a:lnTo>
                    <a:lnTo>
                      <a:pt x="0" y="3"/>
                    </a:lnTo>
                    <a:lnTo>
                      <a:pt x="0" y="5"/>
                    </a:lnTo>
                    <a:lnTo>
                      <a:pt x="0" y="254"/>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3" name="Freeform 382"/>
              <p:cNvSpPr>
                <a:spLocks/>
              </p:cNvSpPr>
              <p:nvPr/>
            </p:nvSpPr>
            <p:spPr bwMode="auto">
              <a:xfrm>
                <a:off x="4090" y="2310"/>
                <a:ext cx="430" cy="2"/>
              </a:xfrm>
              <a:custGeom>
                <a:avLst/>
                <a:gdLst>
                  <a:gd name="T0" fmla="*/ 0 w 1229"/>
                  <a:gd name="T1" fmla="*/ 0 h 5"/>
                  <a:gd name="T2" fmla="*/ 0 w 1229"/>
                  <a:gd name="T3" fmla="*/ 0 h 5"/>
                  <a:gd name="T4" fmla="*/ 0 w 1229"/>
                  <a:gd name="T5" fmla="*/ 0 h 5"/>
                  <a:gd name="T6" fmla="*/ 0 w 1229"/>
                  <a:gd name="T7" fmla="*/ 0 h 5"/>
                  <a:gd name="T8" fmla="*/ 6 w 1229"/>
                  <a:gd name="T9" fmla="*/ 0 h 5"/>
                  <a:gd name="T10" fmla="*/ 6 w 1229"/>
                  <a:gd name="T11" fmla="*/ 0 h 5"/>
                  <a:gd name="T12" fmla="*/ 6 w 1229"/>
                  <a:gd name="T13" fmla="*/ 0 h 5"/>
                  <a:gd name="T14" fmla="*/ 6 w 1229"/>
                  <a:gd name="T15" fmla="*/ 0 h 5"/>
                  <a:gd name="T16" fmla="*/ 6 w 1229"/>
                  <a:gd name="T17" fmla="*/ 0 h 5"/>
                  <a:gd name="T18" fmla="*/ 0 w 122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9"/>
                  <a:gd name="T31" fmla="*/ 0 h 5"/>
                  <a:gd name="T32" fmla="*/ 1229 w 122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9" h="5">
                    <a:moveTo>
                      <a:pt x="4" y="0"/>
                    </a:moveTo>
                    <a:lnTo>
                      <a:pt x="0" y="3"/>
                    </a:lnTo>
                    <a:lnTo>
                      <a:pt x="0" y="5"/>
                    </a:lnTo>
                    <a:lnTo>
                      <a:pt x="1224" y="5"/>
                    </a:lnTo>
                    <a:lnTo>
                      <a:pt x="1229" y="5"/>
                    </a:lnTo>
                    <a:lnTo>
                      <a:pt x="1229" y="3"/>
                    </a:lnTo>
                    <a:lnTo>
                      <a:pt x="1226" y="0"/>
                    </a:lnTo>
                    <a:lnTo>
                      <a:pt x="4"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4" name="Freeform 383"/>
              <p:cNvSpPr>
                <a:spLocks/>
              </p:cNvSpPr>
              <p:nvPr/>
            </p:nvSpPr>
            <p:spPr bwMode="auto">
              <a:xfrm>
                <a:off x="4518" y="2234"/>
                <a:ext cx="2" cy="78"/>
              </a:xfrm>
              <a:custGeom>
                <a:avLst/>
                <a:gdLst>
                  <a:gd name="T0" fmla="*/ 0 w 5"/>
                  <a:gd name="T1" fmla="*/ 1 h 259"/>
                  <a:gd name="T2" fmla="*/ 0 w 5"/>
                  <a:gd name="T3" fmla="*/ 1 h 259"/>
                  <a:gd name="T4" fmla="*/ 0 w 5"/>
                  <a:gd name="T5" fmla="*/ 1 h 259"/>
                  <a:gd name="T6" fmla="*/ 0 w 5"/>
                  <a:gd name="T7" fmla="*/ 1 h 259"/>
                  <a:gd name="T8" fmla="*/ 0 w 5"/>
                  <a:gd name="T9" fmla="*/ 0 h 259"/>
                  <a:gd name="T10" fmla="*/ 0 w 5"/>
                  <a:gd name="T11" fmla="*/ 0 h 259"/>
                  <a:gd name="T12" fmla="*/ 0 w 5"/>
                  <a:gd name="T13" fmla="*/ 0 h 259"/>
                  <a:gd name="T14" fmla="*/ 0 w 5"/>
                  <a:gd name="T15" fmla="*/ 0 h 259"/>
                  <a:gd name="T16" fmla="*/ 0 w 5"/>
                  <a:gd name="T17" fmla="*/ 0 h 259"/>
                  <a:gd name="T18" fmla="*/ 0 w 5"/>
                  <a:gd name="T19" fmla="*/ 1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59"/>
                  <a:gd name="T32" fmla="*/ 5 w 5"/>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59">
                    <a:moveTo>
                      <a:pt x="0" y="257"/>
                    </a:moveTo>
                    <a:lnTo>
                      <a:pt x="2" y="259"/>
                    </a:lnTo>
                    <a:lnTo>
                      <a:pt x="5" y="259"/>
                    </a:lnTo>
                    <a:lnTo>
                      <a:pt x="5" y="5"/>
                    </a:lnTo>
                    <a:lnTo>
                      <a:pt x="5" y="0"/>
                    </a:lnTo>
                    <a:lnTo>
                      <a:pt x="2" y="0"/>
                    </a:lnTo>
                    <a:lnTo>
                      <a:pt x="0" y="3"/>
                    </a:lnTo>
                    <a:lnTo>
                      <a:pt x="0" y="257"/>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5" name="Freeform 384"/>
              <p:cNvSpPr>
                <a:spLocks/>
              </p:cNvSpPr>
              <p:nvPr/>
            </p:nvSpPr>
            <p:spPr bwMode="auto">
              <a:xfrm>
                <a:off x="4518" y="2234"/>
                <a:ext cx="287" cy="2"/>
              </a:xfrm>
              <a:custGeom>
                <a:avLst/>
                <a:gdLst>
                  <a:gd name="T0" fmla="*/ 0 w 822"/>
                  <a:gd name="T1" fmla="*/ 0 h 5"/>
                  <a:gd name="T2" fmla="*/ 0 w 822"/>
                  <a:gd name="T3" fmla="*/ 0 h 5"/>
                  <a:gd name="T4" fmla="*/ 0 w 822"/>
                  <a:gd name="T5" fmla="*/ 0 h 5"/>
                  <a:gd name="T6" fmla="*/ 0 w 822"/>
                  <a:gd name="T7" fmla="*/ 0 h 5"/>
                  <a:gd name="T8" fmla="*/ 4 w 822"/>
                  <a:gd name="T9" fmla="*/ 0 h 5"/>
                  <a:gd name="T10" fmla="*/ 4 w 822"/>
                  <a:gd name="T11" fmla="*/ 0 h 5"/>
                  <a:gd name="T12" fmla="*/ 4 w 822"/>
                  <a:gd name="T13" fmla="*/ 0 h 5"/>
                  <a:gd name="T14" fmla="*/ 4 w 822"/>
                  <a:gd name="T15" fmla="*/ 0 h 5"/>
                  <a:gd name="T16" fmla="*/ 4 w 822"/>
                  <a:gd name="T17" fmla="*/ 0 h 5"/>
                  <a:gd name="T18" fmla="*/ 0 w 82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2"/>
                  <a:gd name="T31" fmla="*/ 0 h 5"/>
                  <a:gd name="T32" fmla="*/ 822 w 82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2" h="5">
                    <a:moveTo>
                      <a:pt x="2" y="0"/>
                    </a:moveTo>
                    <a:lnTo>
                      <a:pt x="2" y="0"/>
                    </a:lnTo>
                    <a:lnTo>
                      <a:pt x="0" y="3"/>
                    </a:lnTo>
                    <a:lnTo>
                      <a:pt x="2" y="5"/>
                    </a:lnTo>
                    <a:lnTo>
                      <a:pt x="817" y="5"/>
                    </a:lnTo>
                    <a:lnTo>
                      <a:pt x="822" y="5"/>
                    </a:lnTo>
                    <a:lnTo>
                      <a:pt x="822" y="3"/>
                    </a:lnTo>
                    <a:lnTo>
                      <a:pt x="822" y="0"/>
                    </a:lnTo>
                    <a:lnTo>
                      <a:pt x="817" y="0"/>
                    </a:lnTo>
                    <a:lnTo>
                      <a:pt x="2"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6" name="Freeform 385"/>
              <p:cNvSpPr>
                <a:spLocks/>
              </p:cNvSpPr>
              <p:nvPr/>
            </p:nvSpPr>
            <p:spPr bwMode="auto">
              <a:xfrm>
                <a:off x="4803" y="2157"/>
                <a:ext cx="2" cy="79"/>
              </a:xfrm>
              <a:custGeom>
                <a:avLst/>
                <a:gdLst>
                  <a:gd name="T0" fmla="*/ 0 w 5"/>
                  <a:gd name="T1" fmla="*/ 1 h 264"/>
                  <a:gd name="T2" fmla="*/ 0 w 5"/>
                  <a:gd name="T3" fmla="*/ 1 h 264"/>
                  <a:gd name="T4" fmla="*/ 0 w 5"/>
                  <a:gd name="T5" fmla="*/ 1 h 264"/>
                  <a:gd name="T6" fmla="*/ 0 w 5"/>
                  <a:gd name="T7" fmla="*/ 1 h 264"/>
                  <a:gd name="T8" fmla="*/ 0 w 5"/>
                  <a:gd name="T9" fmla="*/ 0 h 264"/>
                  <a:gd name="T10" fmla="*/ 0 w 5"/>
                  <a:gd name="T11" fmla="*/ 0 h 264"/>
                  <a:gd name="T12" fmla="*/ 0 w 5"/>
                  <a:gd name="T13" fmla="*/ 0 h 264"/>
                  <a:gd name="T14" fmla="*/ 0 w 5"/>
                  <a:gd name="T15" fmla="*/ 0 h 264"/>
                  <a:gd name="T16" fmla="*/ 0 w 5"/>
                  <a:gd name="T17" fmla="*/ 0 h 264"/>
                  <a:gd name="T18" fmla="*/ 0 w 5"/>
                  <a:gd name="T19" fmla="*/ 1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64"/>
                  <a:gd name="T32" fmla="*/ 5 w 5"/>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64">
                    <a:moveTo>
                      <a:pt x="0" y="262"/>
                    </a:moveTo>
                    <a:lnTo>
                      <a:pt x="0" y="264"/>
                    </a:lnTo>
                    <a:lnTo>
                      <a:pt x="3" y="264"/>
                    </a:lnTo>
                    <a:lnTo>
                      <a:pt x="5" y="264"/>
                    </a:lnTo>
                    <a:lnTo>
                      <a:pt x="5" y="8"/>
                    </a:lnTo>
                    <a:lnTo>
                      <a:pt x="5" y="0"/>
                    </a:lnTo>
                    <a:lnTo>
                      <a:pt x="3" y="0"/>
                    </a:lnTo>
                    <a:lnTo>
                      <a:pt x="0" y="0"/>
                    </a:lnTo>
                    <a:lnTo>
                      <a:pt x="0" y="6"/>
                    </a:lnTo>
                    <a:lnTo>
                      <a:pt x="0" y="262"/>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17" name="Freeform 386"/>
              <p:cNvSpPr>
                <a:spLocks/>
              </p:cNvSpPr>
              <p:nvPr/>
            </p:nvSpPr>
            <p:spPr bwMode="auto">
              <a:xfrm>
                <a:off x="4803" y="2157"/>
                <a:ext cx="610" cy="3"/>
              </a:xfrm>
              <a:custGeom>
                <a:avLst/>
                <a:gdLst>
                  <a:gd name="T0" fmla="*/ 0 w 1742"/>
                  <a:gd name="T1" fmla="*/ 0 h 6"/>
                  <a:gd name="T2" fmla="*/ 0 w 1742"/>
                  <a:gd name="T3" fmla="*/ 0 h 6"/>
                  <a:gd name="T4" fmla="*/ 0 w 1742"/>
                  <a:gd name="T5" fmla="*/ 1 h 6"/>
                  <a:gd name="T6" fmla="*/ 0 w 1742"/>
                  <a:gd name="T7" fmla="*/ 1 h 6"/>
                  <a:gd name="T8" fmla="*/ 9 w 1742"/>
                  <a:gd name="T9" fmla="*/ 1 h 6"/>
                  <a:gd name="T10" fmla="*/ 9 w 1742"/>
                  <a:gd name="T11" fmla="*/ 1 h 6"/>
                  <a:gd name="T12" fmla="*/ 9 w 1742"/>
                  <a:gd name="T13" fmla="*/ 1 h 6"/>
                  <a:gd name="T14" fmla="*/ 9 w 1742"/>
                  <a:gd name="T15" fmla="*/ 0 h 6"/>
                  <a:gd name="T16" fmla="*/ 9 w 1742"/>
                  <a:gd name="T17" fmla="*/ 0 h 6"/>
                  <a:gd name="T18" fmla="*/ 0 w 174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2"/>
                  <a:gd name="T31" fmla="*/ 0 h 6"/>
                  <a:gd name="T32" fmla="*/ 1742 w 174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2" h="6">
                    <a:moveTo>
                      <a:pt x="3" y="0"/>
                    </a:moveTo>
                    <a:lnTo>
                      <a:pt x="0" y="0"/>
                    </a:lnTo>
                    <a:lnTo>
                      <a:pt x="0" y="2"/>
                    </a:lnTo>
                    <a:lnTo>
                      <a:pt x="0" y="6"/>
                    </a:lnTo>
                    <a:lnTo>
                      <a:pt x="1733" y="6"/>
                    </a:lnTo>
                    <a:lnTo>
                      <a:pt x="1739" y="6"/>
                    </a:lnTo>
                    <a:lnTo>
                      <a:pt x="1742" y="2"/>
                    </a:lnTo>
                    <a:lnTo>
                      <a:pt x="1739" y="0"/>
                    </a:lnTo>
                    <a:lnTo>
                      <a:pt x="1736"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grpSp>
        <p:sp>
          <p:nvSpPr>
            <p:cNvPr id="48200" name="Line 387"/>
            <p:cNvSpPr>
              <a:spLocks noChangeShapeType="1"/>
            </p:cNvSpPr>
            <p:nvPr/>
          </p:nvSpPr>
          <p:spPr bwMode="auto">
            <a:xfrm>
              <a:off x="5412" y="2157"/>
              <a:ext cx="1"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01" name="Freeform 388"/>
            <p:cNvSpPr>
              <a:spLocks/>
            </p:cNvSpPr>
            <p:nvPr/>
          </p:nvSpPr>
          <p:spPr bwMode="auto">
            <a:xfrm>
              <a:off x="5410" y="2157"/>
              <a:ext cx="5" cy="3"/>
            </a:xfrm>
            <a:custGeom>
              <a:avLst/>
              <a:gdLst>
                <a:gd name="T0" fmla="*/ 0 w 13"/>
                <a:gd name="T1" fmla="*/ 0 h 6"/>
                <a:gd name="T2" fmla="*/ 0 w 13"/>
                <a:gd name="T3" fmla="*/ 0 h 6"/>
                <a:gd name="T4" fmla="*/ 0 w 13"/>
                <a:gd name="T5" fmla="*/ 1 h 6"/>
                <a:gd name="T6" fmla="*/ 0 w 13"/>
                <a:gd name="T7" fmla="*/ 1 h 6"/>
                <a:gd name="T8" fmla="*/ 0 w 13"/>
                <a:gd name="T9" fmla="*/ 1 h 6"/>
                <a:gd name="T10" fmla="*/ 0 w 13"/>
                <a:gd name="T11" fmla="*/ 1 h 6"/>
                <a:gd name="T12" fmla="*/ 0 w 13"/>
                <a:gd name="T13" fmla="*/ 1 h 6"/>
                <a:gd name="T14" fmla="*/ 0 w 13"/>
                <a:gd name="T15" fmla="*/ 0 h 6"/>
                <a:gd name="T16" fmla="*/ 0 w 13"/>
                <a:gd name="T17" fmla="*/ 0 h 6"/>
                <a:gd name="T18" fmla="*/ 0 w 1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3" y="0"/>
                  </a:moveTo>
                  <a:lnTo>
                    <a:pt x="0" y="0"/>
                  </a:lnTo>
                  <a:lnTo>
                    <a:pt x="0" y="2"/>
                  </a:lnTo>
                  <a:lnTo>
                    <a:pt x="0" y="6"/>
                  </a:lnTo>
                  <a:lnTo>
                    <a:pt x="8" y="6"/>
                  </a:lnTo>
                  <a:lnTo>
                    <a:pt x="13" y="6"/>
                  </a:lnTo>
                  <a:lnTo>
                    <a:pt x="13" y="2"/>
                  </a:lnTo>
                  <a:lnTo>
                    <a:pt x="13" y="0"/>
                  </a:lnTo>
                  <a:lnTo>
                    <a:pt x="11" y="0"/>
                  </a:lnTo>
                  <a:lnTo>
                    <a:pt x="3" y="0"/>
                  </a:lnTo>
                  <a:close/>
                </a:path>
              </a:pathLst>
            </a:custGeom>
            <a:solidFill>
              <a:srgbClr val="000000"/>
            </a:solidFill>
            <a:ln w="25400">
              <a:solidFill>
                <a:schemeClr val="tx2"/>
              </a:solidFill>
              <a:prstDash val="dash"/>
              <a:round/>
              <a:headEnd/>
              <a:tailEnd/>
            </a:ln>
          </p:spPr>
          <p:txBody>
            <a:bodyPr/>
            <a:lstStyle/>
            <a:p>
              <a:endParaRPr lang="en-US" dirty="0"/>
            </a:p>
          </p:txBody>
        </p:sp>
        <p:sp>
          <p:nvSpPr>
            <p:cNvPr id="48202" name="Line 389"/>
            <p:cNvSpPr>
              <a:spLocks noChangeShapeType="1"/>
            </p:cNvSpPr>
            <p:nvPr/>
          </p:nvSpPr>
          <p:spPr bwMode="auto">
            <a:xfrm>
              <a:off x="3090" y="2808"/>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03" name="Line 390"/>
            <p:cNvSpPr>
              <a:spLocks noChangeShapeType="1"/>
            </p:cNvSpPr>
            <p:nvPr/>
          </p:nvSpPr>
          <p:spPr bwMode="auto">
            <a:xfrm>
              <a:off x="3840" y="2531"/>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04" name="Rectangle 391"/>
            <p:cNvSpPr>
              <a:spLocks noChangeArrowheads="1"/>
            </p:cNvSpPr>
            <p:nvPr/>
          </p:nvSpPr>
          <p:spPr bwMode="auto">
            <a:xfrm>
              <a:off x="3840" y="2526"/>
              <a:ext cx="2" cy="5"/>
            </a:xfrm>
            <a:prstGeom prst="rect">
              <a:avLst/>
            </a:prstGeom>
            <a:solidFill>
              <a:srgbClr val="FF0000"/>
            </a:solidFill>
            <a:ln w="25400">
              <a:solidFill>
                <a:schemeClr val="tx2"/>
              </a:solidFill>
              <a:prstDash val="dash"/>
              <a:miter lim="800000"/>
              <a:headEnd/>
              <a:tailEnd/>
            </a:ln>
          </p:spPr>
          <p:txBody>
            <a:bodyPr/>
            <a:lstStyle/>
            <a:p>
              <a:endParaRPr lang="en-US" dirty="0"/>
            </a:p>
          </p:txBody>
        </p:sp>
        <p:sp>
          <p:nvSpPr>
            <p:cNvPr id="48205" name="Line 392"/>
            <p:cNvSpPr>
              <a:spLocks noChangeShapeType="1"/>
            </p:cNvSpPr>
            <p:nvPr/>
          </p:nvSpPr>
          <p:spPr bwMode="auto">
            <a:xfrm>
              <a:off x="3840" y="2504"/>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06" name="Line 393"/>
            <p:cNvSpPr>
              <a:spLocks noChangeShapeType="1"/>
            </p:cNvSpPr>
            <p:nvPr/>
          </p:nvSpPr>
          <p:spPr bwMode="auto">
            <a:xfrm>
              <a:off x="4273" y="2189"/>
              <a:ext cx="2" cy="2"/>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207" name="Line 394"/>
            <p:cNvSpPr>
              <a:spLocks noChangeShapeType="1"/>
            </p:cNvSpPr>
            <p:nvPr/>
          </p:nvSpPr>
          <p:spPr bwMode="auto">
            <a:xfrm>
              <a:off x="3745" y="2385"/>
              <a:ext cx="2" cy="1"/>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8155" name="Line 395"/>
          <p:cNvSpPr>
            <a:spLocks noChangeShapeType="1"/>
          </p:cNvSpPr>
          <p:nvPr/>
        </p:nvSpPr>
        <p:spPr bwMode="auto">
          <a:xfrm flipH="1">
            <a:off x="2867026" y="17399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56" name="Line 396"/>
          <p:cNvSpPr>
            <a:spLocks noChangeShapeType="1"/>
          </p:cNvSpPr>
          <p:nvPr/>
        </p:nvSpPr>
        <p:spPr bwMode="auto">
          <a:xfrm flipH="1">
            <a:off x="2867026" y="22733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57" name="Line 397"/>
          <p:cNvSpPr>
            <a:spLocks noChangeShapeType="1"/>
          </p:cNvSpPr>
          <p:nvPr/>
        </p:nvSpPr>
        <p:spPr bwMode="auto">
          <a:xfrm flipH="1">
            <a:off x="2867026" y="28067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58" name="Line 398"/>
          <p:cNvSpPr>
            <a:spLocks noChangeShapeType="1"/>
          </p:cNvSpPr>
          <p:nvPr/>
        </p:nvSpPr>
        <p:spPr bwMode="auto">
          <a:xfrm flipH="1">
            <a:off x="2867026" y="33401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59" name="Line 399"/>
          <p:cNvSpPr>
            <a:spLocks noChangeShapeType="1"/>
          </p:cNvSpPr>
          <p:nvPr/>
        </p:nvSpPr>
        <p:spPr bwMode="auto">
          <a:xfrm flipH="1">
            <a:off x="2867026" y="38735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0" name="Line 400"/>
          <p:cNvSpPr>
            <a:spLocks noChangeShapeType="1"/>
          </p:cNvSpPr>
          <p:nvPr/>
        </p:nvSpPr>
        <p:spPr bwMode="auto">
          <a:xfrm flipH="1">
            <a:off x="2867026" y="44069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1" name="Line 401"/>
          <p:cNvSpPr>
            <a:spLocks noChangeShapeType="1"/>
          </p:cNvSpPr>
          <p:nvPr/>
        </p:nvSpPr>
        <p:spPr bwMode="auto">
          <a:xfrm flipH="1">
            <a:off x="2867026" y="49403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2" name="Line 402"/>
          <p:cNvSpPr>
            <a:spLocks noChangeShapeType="1"/>
          </p:cNvSpPr>
          <p:nvPr/>
        </p:nvSpPr>
        <p:spPr bwMode="auto">
          <a:xfrm flipH="1">
            <a:off x="2867026" y="5473700"/>
            <a:ext cx="8096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3" name="Line 403"/>
          <p:cNvSpPr>
            <a:spLocks noChangeShapeType="1"/>
          </p:cNvSpPr>
          <p:nvPr/>
        </p:nvSpPr>
        <p:spPr bwMode="auto">
          <a:xfrm>
            <a:off x="8769350"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4" name="Line 404"/>
          <p:cNvSpPr>
            <a:spLocks noChangeShapeType="1"/>
          </p:cNvSpPr>
          <p:nvPr/>
        </p:nvSpPr>
        <p:spPr bwMode="auto">
          <a:xfrm>
            <a:off x="7937500"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5" name="Line 405"/>
          <p:cNvSpPr>
            <a:spLocks noChangeShapeType="1"/>
          </p:cNvSpPr>
          <p:nvPr/>
        </p:nvSpPr>
        <p:spPr bwMode="auto">
          <a:xfrm>
            <a:off x="7105650"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6" name="Line 406"/>
          <p:cNvSpPr>
            <a:spLocks noChangeShapeType="1"/>
          </p:cNvSpPr>
          <p:nvPr/>
        </p:nvSpPr>
        <p:spPr bwMode="auto">
          <a:xfrm>
            <a:off x="6272213"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7" name="Line 407"/>
          <p:cNvSpPr>
            <a:spLocks noChangeShapeType="1"/>
          </p:cNvSpPr>
          <p:nvPr/>
        </p:nvSpPr>
        <p:spPr bwMode="auto">
          <a:xfrm>
            <a:off x="5440363"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8" name="Line 408"/>
          <p:cNvSpPr>
            <a:spLocks noChangeShapeType="1"/>
          </p:cNvSpPr>
          <p:nvPr/>
        </p:nvSpPr>
        <p:spPr bwMode="auto">
          <a:xfrm>
            <a:off x="4606925"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69" name="Line 409"/>
          <p:cNvSpPr>
            <a:spLocks noChangeShapeType="1"/>
          </p:cNvSpPr>
          <p:nvPr/>
        </p:nvSpPr>
        <p:spPr bwMode="auto">
          <a:xfrm>
            <a:off x="2943225"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70" name="Line 410"/>
          <p:cNvSpPr>
            <a:spLocks noChangeShapeType="1"/>
          </p:cNvSpPr>
          <p:nvPr/>
        </p:nvSpPr>
        <p:spPr bwMode="auto">
          <a:xfrm>
            <a:off x="3775075" y="5473700"/>
            <a:ext cx="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71" name="Line 411"/>
          <p:cNvSpPr>
            <a:spLocks noChangeShapeType="1"/>
          </p:cNvSpPr>
          <p:nvPr/>
        </p:nvSpPr>
        <p:spPr bwMode="auto">
          <a:xfrm>
            <a:off x="2938464" y="5473700"/>
            <a:ext cx="5921375"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en-US" dirty="0"/>
          </a:p>
        </p:txBody>
      </p:sp>
      <p:sp>
        <p:nvSpPr>
          <p:cNvPr id="48172" name="Freeform 412"/>
          <p:cNvSpPr>
            <a:spLocks/>
          </p:cNvSpPr>
          <p:nvPr/>
        </p:nvSpPr>
        <p:spPr bwMode="auto">
          <a:xfrm>
            <a:off x="2947988" y="2886075"/>
            <a:ext cx="5384800" cy="2571750"/>
          </a:xfrm>
          <a:custGeom>
            <a:avLst/>
            <a:gdLst>
              <a:gd name="T0" fmla="*/ 0 w 4254"/>
              <a:gd name="T1" fmla="*/ 2147483647 h 1620"/>
              <a:gd name="T2" fmla="*/ 2147483647 w 4254"/>
              <a:gd name="T3" fmla="*/ 2147483647 h 1620"/>
              <a:gd name="T4" fmla="*/ 2147483647 w 4254"/>
              <a:gd name="T5" fmla="*/ 2147483647 h 1620"/>
              <a:gd name="T6" fmla="*/ 2147483647 w 4254"/>
              <a:gd name="T7" fmla="*/ 2147483647 h 1620"/>
              <a:gd name="T8" fmla="*/ 2147483647 w 4254"/>
              <a:gd name="T9" fmla="*/ 2147483647 h 1620"/>
              <a:gd name="T10" fmla="*/ 2147483647 w 4254"/>
              <a:gd name="T11" fmla="*/ 2147483647 h 1620"/>
              <a:gd name="T12" fmla="*/ 2147483647 w 4254"/>
              <a:gd name="T13" fmla="*/ 2147483647 h 1620"/>
              <a:gd name="T14" fmla="*/ 2147483647 w 4254"/>
              <a:gd name="T15" fmla="*/ 2147483647 h 1620"/>
              <a:gd name="T16" fmla="*/ 2147483647 w 4254"/>
              <a:gd name="T17" fmla="*/ 2147483647 h 1620"/>
              <a:gd name="T18" fmla="*/ 2147483647 w 4254"/>
              <a:gd name="T19" fmla="*/ 2147483647 h 1620"/>
              <a:gd name="T20" fmla="*/ 2147483647 w 4254"/>
              <a:gd name="T21" fmla="*/ 2147483647 h 1620"/>
              <a:gd name="T22" fmla="*/ 2147483647 w 4254"/>
              <a:gd name="T23" fmla="*/ 2147483647 h 1620"/>
              <a:gd name="T24" fmla="*/ 2147483647 w 4254"/>
              <a:gd name="T25" fmla="*/ 2147483647 h 1620"/>
              <a:gd name="T26" fmla="*/ 2147483647 w 4254"/>
              <a:gd name="T27" fmla="*/ 2147483647 h 1620"/>
              <a:gd name="T28" fmla="*/ 2147483647 w 4254"/>
              <a:gd name="T29" fmla="*/ 2147483647 h 1620"/>
              <a:gd name="T30" fmla="*/ 2147483647 w 4254"/>
              <a:gd name="T31" fmla="*/ 2147483647 h 1620"/>
              <a:gd name="T32" fmla="*/ 2147483647 w 4254"/>
              <a:gd name="T33" fmla="*/ 2147483647 h 1620"/>
              <a:gd name="T34" fmla="*/ 2147483647 w 4254"/>
              <a:gd name="T35" fmla="*/ 2147483647 h 1620"/>
              <a:gd name="T36" fmla="*/ 2147483647 w 4254"/>
              <a:gd name="T37" fmla="*/ 2147483647 h 1620"/>
              <a:gd name="T38" fmla="*/ 2147483647 w 4254"/>
              <a:gd name="T39" fmla="*/ 2147483647 h 1620"/>
              <a:gd name="T40" fmla="*/ 2147483647 w 4254"/>
              <a:gd name="T41" fmla="*/ 2147483647 h 1620"/>
              <a:gd name="T42" fmla="*/ 2147483647 w 4254"/>
              <a:gd name="T43" fmla="*/ 2147483647 h 1620"/>
              <a:gd name="T44" fmla="*/ 2147483647 w 4254"/>
              <a:gd name="T45" fmla="*/ 2147483647 h 1620"/>
              <a:gd name="T46" fmla="*/ 2147483647 w 4254"/>
              <a:gd name="T47" fmla="*/ 2147483647 h 1620"/>
              <a:gd name="T48" fmla="*/ 2147483647 w 4254"/>
              <a:gd name="T49" fmla="*/ 2147483647 h 1620"/>
              <a:gd name="T50" fmla="*/ 2147483647 w 4254"/>
              <a:gd name="T51" fmla="*/ 2147483647 h 1620"/>
              <a:gd name="T52" fmla="*/ 2147483647 w 4254"/>
              <a:gd name="T53" fmla="*/ 2147483647 h 1620"/>
              <a:gd name="T54" fmla="*/ 2147483647 w 4254"/>
              <a:gd name="T55" fmla="*/ 2147483647 h 1620"/>
              <a:gd name="T56" fmla="*/ 2147483647 w 4254"/>
              <a:gd name="T57" fmla="*/ 0 h 1620"/>
              <a:gd name="T58" fmla="*/ 2147483647 w 4254"/>
              <a:gd name="T59" fmla="*/ 0 h 16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54"/>
              <a:gd name="T91" fmla="*/ 0 h 1620"/>
              <a:gd name="T92" fmla="*/ 4254 w 4254"/>
              <a:gd name="T93" fmla="*/ 1620 h 16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54" h="1620">
                <a:moveTo>
                  <a:pt x="0" y="1620"/>
                </a:moveTo>
                <a:lnTo>
                  <a:pt x="102" y="1620"/>
                </a:lnTo>
                <a:lnTo>
                  <a:pt x="102" y="1572"/>
                </a:lnTo>
                <a:lnTo>
                  <a:pt x="270" y="1572"/>
                </a:lnTo>
                <a:lnTo>
                  <a:pt x="270" y="1518"/>
                </a:lnTo>
                <a:lnTo>
                  <a:pt x="492" y="1518"/>
                </a:lnTo>
                <a:lnTo>
                  <a:pt x="492" y="1398"/>
                </a:lnTo>
                <a:lnTo>
                  <a:pt x="654" y="1398"/>
                </a:lnTo>
                <a:lnTo>
                  <a:pt x="654" y="1344"/>
                </a:lnTo>
                <a:lnTo>
                  <a:pt x="900" y="1344"/>
                </a:lnTo>
                <a:lnTo>
                  <a:pt x="900" y="1266"/>
                </a:lnTo>
                <a:lnTo>
                  <a:pt x="984" y="1266"/>
                </a:lnTo>
                <a:lnTo>
                  <a:pt x="984" y="1182"/>
                </a:lnTo>
                <a:lnTo>
                  <a:pt x="1038" y="1182"/>
                </a:lnTo>
                <a:lnTo>
                  <a:pt x="1038" y="1110"/>
                </a:lnTo>
                <a:lnTo>
                  <a:pt x="1182" y="1110"/>
                </a:lnTo>
                <a:lnTo>
                  <a:pt x="1182" y="1002"/>
                </a:lnTo>
                <a:lnTo>
                  <a:pt x="2088" y="1002"/>
                </a:lnTo>
                <a:lnTo>
                  <a:pt x="2088" y="870"/>
                </a:lnTo>
                <a:lnTo>
                  <a:pt x="2460" y="870"/>
                </a:lnTo>
                <a:lnTo>
                  <a:pt x="2460" y="708"/>
                </a:lnTo>
                <a:lnTo>
                  <a:pt x="2796" y="708"/>
                </a:lnTo>
                <a:lnTo>
                  <a:pt x="2796" y="540"/>
                </a:lnTo>
                <a:lnTo>
                  <a:pt x="3186" y="540"/>
                </a:lnTo>
                <a:lnTo>
                  <a:pt x="3186" y="372"/>
                </a:lnTo>
                <a:lnTo>
                  <a:pt x="3984" y="372"/>
                </a:lnTo>
                <a:lnTo>
                  <a:pt x="3984" y="198"/>
                </a:lnTo>
                <a:lnTo>
                  <a:pt x="4050" y="198"/>
                </a:lnTo>
                <a:lnTo>
                  <a:pt x="4050" y="0"/>
                </a:lnTo>
                <a:lnTo>
                  <a:pt x="4254" y="0"/>
                </a:lnTo>
              </a:path>
            </a:pathLst>
          </a:custGeom>
          <a:noFill/>
          <a:ln w="2540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bIns="0" anchor="ctr"/>
          <a:lstStyle/>
          <a:p>
            <a:endParaRPr lang="en-US" dirty="0"/>
          </a:p>
        </p:txBody>
      </p:sp>
      <p:sp>
        <p:nvSpPr>
          <p:cNvPr id="48173" name="Text Box 413"/>
          <p:cNvSpPr txBox="1">
            <a:spLocks noChangeArrowheads="1"/>
          </p:cNvSpPr>
          <p:nvPr/>
        </p:nvSpPr>
        <p:spPr bwMode="auto">
          <a:xfrm>
            <a:off x="9496425" y="6240464"/>
            <a:ext cx="801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r>
              <a:rPr lang="en-US" sz="1200" dirty="0">
                <a:latin typeface="Arial" charset="0"/>
              </a:rPr>
              <a:t>FDA files</a:t>
            </a:r>
          </a:p>
        </p:txBody>
      </p:sp>
      <p:sp>
        <p:nvSpPr>
          <p:cNvPr id="48174" name="Rectangle 414"/>
          <p:cNvSpPr>
            <a:spLocks noChangeArrowheads="1"/>
          </p:cNvSpPr>
          <p:nvPr/>
        </p:nvSpPr>
        <p:spPr bwMode="auto">
          <a:xfrm>
            <a:off x="8288338" y="2773363"/>
            <a:ext cx="24447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b="1" dirty="0">
                <a:solidFill>
                  <a:schemeClr val="hlink"/>
                </a:solidFill>
                <a:latin typeface="Arial" charset="0"/>
              </a:rPr>
              <a:t>Ibuprofen, Diclofenac, Nabumetone (OA)</a:t>
            </a:r>
            <a:endParaRPr lang="en-US" sz="2100" b="1" dirty="0">
              <a:solidFill>
                <a:schemeClr val="hlink"/>
              </a:solidFill>
              <a:latin typeface="Arial" charset="0"/>
            </a:endParaRPr>
          </a:p>
        </p:txBody>
      </p:sp>
    </p:spTree>
    <p:extLst>
      <p:ext uri="{BB962C8B-B14F-4D97-AF65-F5344CB8AC3E}">
        <p14:creationId xmlns:p14="http://schemas.microsoft.com/office/powerpoint/2010/main" val="330487109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9348"/>
            <a:ext cx="8229600" cy="1143000"/>
          </a:xfrm>
        </p:spPr>
        <p:txBody>
          <a:bodyPr/>
          <a:lstStyle/>
          <a:p>
            <a:r>
              <a:rPr lang="en-US" dirty="0"/>
              <a:t>CV risk in rheumatoid arthritis</a:t>
            </a:r>
          </a:p>
        </p:txBody>
      </p:sp>
      <p:sp>
        <p:nvSpPr>
          <p:cNvPr id="3" name="Content Placeholder 2"/>
          <p:cNvSpPr>
            <a:spLocks noGrp="1"/>
          </p:cNvSpPr>
          <p:nvPr>
            <p:ph idx="1"/>
          </p:nvPr>
        </p:nvSpPr>
        <p:spPr>
          <a:xfrm>
            <a:off x="838200" y="1825625"/>
            <a:ext cx="10515600" cy="4111736"/>
          </a:xfrm>
        </p:spPr>
        <p:txBody>
          <a:bodyPr>
            <a:normAutofit/>
          </a:bodyPr>
          <a:lstStyle/>
          <a:p>
            <a:r>
              <a:rPr lang="en-US" sz="2400" dirty="0"/>
              <a:t>Lindhardsen et al conducted a longitudinal cohort study in Denmark with RA patients</a:t>
            </a:r>
          </a:p>
          <a:p>
            <a:r>
              <a:rPr lang="en-US" sz="2400" dirty="0"/>
              <a:t>Combined endpoint of MI, stroke, or CV mortality</a:t>
            </a:r>
          </a:p>
          <a:p>
            <a:r>
              <a:rPr lang="en-US" sz="2400" dirty="0"/>
              <a:t>Results</a:t>
            </a:r>
          </a:p>
          <a:p>
            <a:pPr lvl="1"/>
            <a:r>
              <a:rPr lang="en-US" sz="2400" dirty="0"/>
              <a:t>6,283 events overall</a:t>
            </a:r>
          </a:p>
          <a:p>
            <a:pPr lvl="1"/>
            <a:r>
              <a:rPr lang="en-US" sz="2400" dirty="0"/>
              <a:t>CV risk RA lower than controls (HR 1.22 (95% CI 1.09-1.37) vs.. 1.51 (1.36 to 1.66, p&lt;0.01)</a:t>
            </a:r>
          </a:p>
          <a:p>
            <a:r>
              <a:rPr lang="en-US" sz="2400" dirty="0"/>
              <a:t>Individually rofecoxib and diclofenac increased risk</a:t>
            </a:r>
          </a:p>
        </p:txBody>
      </p:sp>
      <p:sp>
        <p:nvSpPr>
          <p:cNvPr id="4" name="TextBox 3"/>
          <p:cNvSpPr txBox="1"/>
          <p:nvPr/>
        </p:nvSpPr>
        <p:spPr>
          <a:xfrm>
            <a:off x="1752600" y="5937361"/>
            <a:ext cx="7476344" cy="461665"/>
          </a:xfrm>
          <a:prstGeom prst="rect">
            <a:avLst/>
          </a:prstGeom>
          <a:noFill/>
        </p:spPr>
        <p:txBody>
          <a:bodyPr wrap="square" rtlCol="0">
            <a:spAutoFit/>
          </a:bodyPr>
          <a:lstStyle/>
          <a:p>
            <a:r>
              <a:rPr lang="en-US" sz="1200" dirty="0"/>
              <a:t>Lindhardsen et al. Non-steroidal anti-inflammatory drugs and risk of cardiovascular disease in patients with rheumatoid arthritis: a nationwide cohort study. Ann Rheum Dis. Published online June 8, 2013.</a:t>
            </a:r>
          </a:p>
        </p:txBody>
      </p:sp>
    </p:spTree>
    <p:extLst>
      <p:ext uri="{BB962C8B-B14F-4D97-AF65-F5344CB8AC3E}">
        <p14:creationId xmlns:p14="http://schemas.microsoft.com/office/powerpoint/2010/main" val="295724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739328"/>
            <a:ext cx="8584367" cy="1143000"/>
          </a:xfrm>
        </p:spPr>
        <p:txBody>
          <a:bodyPr>
            <a:noAutofit/>
          </a:bodyPr>
          <a:lstStyle/>
          <a:p>
            <a:r>
              <a:rPr lang="en-US" sz="3600" dirty="0"/>
              <a:t>CV risk Associated with NSAIDs in MI patients</a:t>
            </a:r>
          </a:p>
        </p:txBody>
      </p:sp>
      <p:sp>
        <p:nvSpPr>
          <p:cNvPr id="3" name="Content Placeholder 2"/>
          <p:cNvSpPr>
            <a:spLocks noGrp="1"/>
          </p:cNvSpPr>
          <p:nvPr>
            <p:ph idx="1"/>
          </p:nvPr>
        </p:nvSpPr>
        <p:spPr>
          <a:xfrm>
            <a:off x="659567" y="1882328"/>
            <a:ext cx="9601200" cy="4525963"/>
          </a:xfrm>
        </p:spPr>
        <p:txBody>
          <a:bodyPr>
            <a:normAutofit/>
          </a:bodyPr>
          <a:lstStyle/>
          <a:p>
            <a:r>
              <a:rPr lang="en-US" sz="2400" dirty="0"/>
              <a:t>Patients &gt;30 years of age post first MI and subsequent NSAID use</a:t>
            </a:r>
          </a:p>
          <a:p>
            <a:r>
              <a:rPr lang="en-US" sz="2400" dirty="0"/>
              <a:t>Assessed risk of three CV endpoints: CV death, coronary death and fatal MI and fatal and nonfatal stroke</a:t>
            </a:r>
          </a:p>
          <a:p>
            <a:r>
              <a:rPr lang="en-US" sz="2400" dirty="0"/>
              <a:t>97,698 patients were included and 44% received an NSAID</a:t>
            </a:r>
          </a:p>
          <a:p>
            <a:r>
              <a:rPr lang="en-US" sz="2400" dirty="0"/>
              <a:t>Overall use increased risk of cardiovascular death (HR 1.42, 95% CI 1.36-1.49)</a:t>
            </a:r>
          </a:p>
        </p:txBody>
      </p:sp>
      <p:sp>
        <p:nvSpPr>
          <p:cNvPr id="4" name="TextBox 3"/>
          <p:cNvSpPr txBox="1"/>
          <p:nvPr/>
        </p:nvSpPr>
        <p:spPr>
          <a:xfrm>
            <a:off x="1676400" y="5936111"/>
            <a:ext cx="7567534" cy="461665"/>
          </a:xfrm>
          <a:prstGeom prst="rect">
            <a:avLst/>
          </a:prstGeom>
          <a:noFill/>
        </p:spPr>
        <p:txBody>
          <a:bodyPr wrap="square" rtlCol="0">
            <a:spAutoFit/>
          </a:bodyPr>
          <a:lstStyle/>
          <a:p>
            <a:r>
              <a:rPr lang="en-US" sz="1200" dirty="0"/>
              <a:t>Schjerning Olsen et al. Cause-specific Cardiovascular risk associated with Nonsteroidal anti-inflammatory drugs among myocardial infarction patients. Circulation. 2011;123:2226-2235.</a:t>
            </a:r>
            <a:endParaRPr lang="en-US" dirty="0"/>
          </a:p>
        </p:txBody>
      </p:sp>
    </p:spTree>
    <p:extLst>
      <p:ext uri="{BB962C8B-B14F-4D97-AF65-F5344CB8AC3E}">
        <p14:creationId xmlns:p14="http://schemas.microsoft.com/office/powerpoint/2010/main" val="3962030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6499"/>
            <a:ext cx="8229600" cy="1143000"/>
          </a:xfrm>
        </p:spPr>
        <p:txBody>
          <a:bodyPr/>
          <a:lstStyle/>
          <a:p>
            <a:r>
              <a:rPr lang="en-US" dirty="0"/>
              <a:t>PRECISION trial</a:t>
            </a:r>
          </a:p>
        </p:txBody>
      </p:sp>
      <p:sp>
        <p:nvSpPr>
          <p:cNvPr id="3" name="Content Placeholder 2"/>
          <p:cNvSpPr>
            <a:spLocks noGrp="1"/>
          </p:cNvSpPr>
          <p:nvPr>
            <p:ph idx="1"/>
          </p:nvPr>
        </p:nvSpPr>
        <p:spPr/>
        <p:txBody>
          <a:bodyPr>
            <a:normAutofit/>
          </a:bodyPr>
          <a:lstStyle/>
          <a:p>
            <a:r>
              <a:rPr lang="en-US" sz="2400" dirty="0"/>
              <a:t>AHA presentation November 13</a:t>
            </a:r>
            <a:r>
              <a:rPr lang="en-US" sz="2400" baseline="30000" dirty="0"/>
              <a:t>th</a:t>
            </a:r>
            <a:r>
              <a:rPr lang="en-US" sz="2400" dirty="0"/>
              <a:t>, 2016</a:t>
            </a:r>
          </a:p>
          <a:p>
            <a:r>
              <a:rPr lang="en-US" sz="2400" dirty="0"/>
              <a:t>Compared prescription doses of celecoxib, naproxen, ibuprofen for RA/OA patients</a:t>
            </a:r>
          </a:p>
          <a:p>
            <a:pPr lvl="1"/>
            <a:r>
              <a:rPr lang="en-US" sz="2400" dirty="0"/>
              <a:t>100-200 mg daily</a:t>
            </a:r>
          </a:p>
          <a:p>
            <a:pPr lvl="1"/>
            <a:r>
              <a:rPr lang="en-US" sz="2400" dirty="0"/>
              <a:t>600-800 mg </a:t>
            </a:r>
            <a:r>
              <a:rPr lang="en-US" sz="2400" dirty="0" err="1"/>
              <a:t>tid</a:t>
            </a:r>
            <a:endParaRPr lang="en-US" sz="2400" dirty="0"/>
          </a:p>
          <a:p>
            <a:pPr lvl="1"/>
            <a:r>
              <a:rPr lang="en-US" sz="2400" dirty="0"/>
              <a:t>375-500 mg bid</a:t>
            </a:r>
          </a:p>
          <a:p>
            <a:r>
              <a:rPr lang="en-US" sz="2400" dirty="0"/>
              <a:t>All patients received esomeprazole for duration of study</a:t>
            </a:r>
          </a:p>
          <a:p>
            <a:r>
              <a:rPr lang="en-US" sz="2400" dirty="0"/>
              <a:t>CV events:  2.3%, 2.5%, 2.7%</a:t>
            </a:r>
          </a:p>
          <a:p>
            <a:r>
              <a:rPr lang="en-US" sz="2400" dirty="0"/>
              <a:t>GI events: 1.1%, 1.5%, 1.6%</a:t>
            </a:r>
          </a:p>
        </p:txBody>
      </p:sp>
    </p:spTree>
    <p:extLst>
      <p:ext uri="{BB962C8B-B14F-4D97-AF65-F5344CB8AC3E}">
        <p14:creationId xmlns:p14="http://schemas.microsoft.com/office/powerpoint/2010/main" val="136686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4398"/>
            <a:ext cx="8229600" cy="1143000"/>
          </a:xfrm>
        </p:spPr>
        <p:txBody>
          <a:bodyPr>
            <a:normAutofit/>
          </a:bodyPr>
          <a:lstStyle/>
          <a:p>
            <a:r>
              <a:rPr lang="en-US" dirty="0"/>
              <a:t>Vascular and GI effects of NSAIDs</a:t>
            </a:r>
          </a:p>
        </p:txBody>
      </p:sp>
      <p:sp>
        <p:nvSpPr>
          <p:cNvPr id="3" name="Content Placeholder 2"/>
          <p:cNvSpPr>
            <a:spLocks noGrp="1"/>
          </p:cNvSpPr>
          <p:nvPr>
            <p:ph idx="1"/>
          </p:nvPr>
        </p:nvSpPr>
        <p:spPr>
          <a:xfrm>
            <a:off x="838200" y="1815605"/>
            <a:ext cx="10515600" cy="4351338"/>
          </a:xfrm>
        </p:spPr>
        <p:txBody>
          <a:bodyPr>
            <a:normAutofit/>
          </a:bodyPr>
          <a:lstStyle/>
          <a:p>
            <a:r>
              <a:rPr lang="en-US" sz="2400" dirty="0"/>
              <a:t>Major vascular events increased in coxibs but not naproxen (RR 1.41, 1.12-1.78, p=0.0036 vs.. RR 0.93, 0.69-1.27)</a:t>
            </a:r>
          </a:p>
          <a:p>
            <a:r>
              <a:rPr lang="en-US" sz="2400" dirty="0"/>
              <a:t>Heart failure risk was roughly doubled by all NSAIDs</a:t>
            </a:r>
          </a:p>
          <a:p>
            <a:r>
              <a:rPr lang="en-US" sz="2400" dirty="0"/>
              <a:t>All regimens increased GI complications (coxibs RR 1.81, 95% CI 1.17-2.81, p=0.007, ibuprofen 3.97, 2.22-7.1, p&lt;0.0001, naproxen 4.22, 2.71-6.56, p&lt;0.0001)</a:t>
            </a:r>
          </a:p>
          <a:p>
            <a:endParaRPr lang="en-US" dirty="0"/>
          </a:p>
        </p:txBody>
      </p:sp>
      <p:sp>
        <p:nvSpPr>
          <p:cNvPr id="4" name="TextBox 3"/>
          <p:cNvSpPr txBox="1"/>
          <p:nvPr/>
        </p:nvSpPr>
        <p:spPr>
          <a:xfrm>
            <a:off x="1676400" y="5936111"/>
            <a:ext cx="7567534" cy="461665"/>
          </a:xfrm>
          <a:prstGeom prst="rect">
            <a:avLst/>
          </a:prstGeom>
          <a:noFill/>
        </p:spPr>
        <p:txBody>
          <a:bodyPr wrap="square" rtlCol="0">
            <a:spAutoFit/>
          </a:bodyPr>
          <a:lstStyle/>
          <a:p>
            <a:r>
              <a:rPr lang="en-US" sz="1200" dirty="0"/>
              <a:t>Vascular and upper gastrointestinal effects on non-steroidal anti-inflammatory drugs: meta-analyses of individual participant data from randomized trials. Lancet. Published online May 30,2013.</a:t>
            </a:r>
          </a:p>
        </p:txBody>
      </p:sp>
    </p:spTree>
    <p:extLst>
      <p:ext uri="{BB962C8B-B14F-4D97-AF65-F5344CB8AC3E}">
        <p14:creationId xmlns:p14="http://schemas.microsoft.com/office/powerpoint/2010/main" val="16372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528764" y="752000"/>
            <a:ext cx="9139237" cy="113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sz="3400" dirty="0">
                <a:latin typeface="+mj-lt"/>
              </a:rPr>
              <a:t>GI Mortality Associated With Typical</a:t>
            </a:r>
          </a:p>
          <a:p>
            <a:pPr algn="ctr" eaLnBrk="0" hangingPunct="0"/>
            <a:r>
              <a:rPr lang="en-US" sz="3400" dirty="0">
                <a:latin typeface="+mj-lt"/>
              </a:rPr>
              <a:t>NSAIDs vs. Other Causes in the United States</a:t>
            </a:r>
          </a:p>
        </p:txBody>
      </p:sp>
      <p:sp>
        <p:nvSpPr>
          <p:cNvPr id="35843" name="Rectangle 3"/>
          <p:cNvSpPr>
            <a:spLocks noChangeArrowheads="1"/>
          </p:cNvSpPr>
          <p:nvPr/>
        </p:nvSpPr>
        <p:spPr bwMode="auto">
          <a:xfrm>
            <a:off x="5805660" y="5876195"/>
            <a:ext cx="44958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eaLnBrk="0" hangingPunct="0"/>
            <a:r>
              <a:rPr lang="en-US" sz="1200" dirty="0"/>
              <a:t>Fries et al. Am J Med. 1991;91:213–222;</a:t>
            </a:r>
          </a:p>
          <a:p>
            <a:pPr eaLnBrk="0" hangingPunct="0"/>
            <a:r>
              <a:rPr lang="en-US" sz="1200" dirty="0"/>
              <a:t>Wilson, Crouch. Science. 1987;236:267–270.</a:t>
            </a:r>
          </a:p>
        </p:txBody>
      </p:sp>
      <p:sp>
        <p:nvSpPr>
          <p:cNvPr id="35844" name="Rectangle 4"/>
          <p:cNvSpPr>
            <a:spLocks noChangeArrowheads="1"/>
          </p:cNvSpPr>
          <p:nvPr/>
        </p:nvSpPr>
        <p:spPr bwMode="auto">
          <a:xfrm>
            <a:off x="5562601" y="2004930"/>
            <a:ext cx="35655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dirty="0">
                <a:latin typeface="+mj-lt"/>
              </a:rPr>
              <a:t>Annual risk of death (%)</a:t>
            </a:r>
          </a:p>
        </p:txBody>
      </p:sp>
      <p:sp>
        <p:nvSpPr>
          <p:cNvPr id="35845" name="Rectangle 5"/>
          <p:cNvSpPr>
            <a:spLocks noChangeArrowheads="1"/>
          </p:cNvSpPr>
          <p:nvPr/>
        </p:nvSpPr>
        <p:spPr bwMode="auto">
          <a:xfrm>
            <a:off x="7603504"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0.25</a:t>
            </a:r>
          </a:p>
        </p:txBody>
      </p:sp>
      <p:sp>
        <p:nvSpPr>
          <p:cNvPr id="35846" name="Rectangle 6"/>
          <p:cNvSpPr>
            <a:spLocks noChangeArrowheads="1"/>
          </p:cNvSpPr>
          <p:nvPr/>
        </p:nvSpPr>
        <p:spPr bwMode="auto">
          <a:xfrm>
            <a:off x="7139954"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0.20</a:t>
            </a:r>
          </a:p>
        </p:txBody>
      </p:sp>
      <p:sp>
        <p:nvSpPr>
          <p:cNvPr id="35847" name="Rectangle 7"/>
          <p:cNvSpPr>
            <a:spLocks noChangeArrowheads="1"/>
          </p:cNvSpPr>
          <p:nvPr/>
        </p:nvSpPr>
        <p:spPr bwMode="auto">
          <a:xfrm>
            <a:off x="6703391"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0.15</a:t>
            </a:r>
          </a:p>
        </p:txBody>
      </p:sp>
      <p:sp>
        <p:nvSpPr>
          <p:cNvPr id="35848" name="Rectangle 8"/>
          <p:cNvSpPr>
            <a:spLocks noChangeArrowheads="1"/>
          </p:cNvSpPr>
          <p:nvPr/>
        </p:nvSpPr>
        <p:spPr bwMode="auto">
          <a:xfrm>
            <a:off x="6260479"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0.10</a:t>
            </a:r>
          </a:p>
        </p:txBody>
      </p:sp>
      <p:sp>
        <p:nvSpPr>
          <p:cNvPr id="35849" name="Rectangle 9"/>
          <p:cNvSpPr>
            <a:spLocks noChangeArrowheads="1"/>
          </p:cNvSpPr>
          <p:nvPr/>
        </p:nvSpPr>
        <p:spPr bwMode="auto">
          <a:xfrm>
            <a:off x="5811216"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0.05</a:t>
            </a:r>
          </a:p>
        </p:txBody>
      </p:sp>
      <p:sp>
        <p:nvSpPr>
          <p:cNvPr id="35850" name="Rectangle 10"/>
          <p:cNvSpPr>
            <a:spLocks noChangeArrowheads="1"/>
          </p:cNvSpPr>
          <p:nvPr/>
        </p:nvSpPr>
        <p:spPr bwMode="auto">
          <a:xfrm>
            <a:off x="5366716"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0.00</a:t>
            </a:r>
          </a:p>
        </p:txBody>
      </p:sp>
      <p:sp>
        <p:nvSpPr>
          <p:cNvPr id="35851" name="Rectangle 11"/>
          <p:cNvSpPr>
            <a:spLocks noChangeArrowheads="1"/>
          </p:cNvSpPr>
          <p:nvPr/>
        </p:nvSpPr>
        <p:spPr bwMode="auto">
          <a:xfrm>
            <a:off x="5589589" y="3111418"/>
            <a:ext cx="3178175" cy="379412"/>
          </a:xfrm>
          <a:prstGeom prst="rect">
            <a:avLst/>
          </a:prstGeom>
          <a:solidFill>
            <a:srgbClr val="00CCFF"/>
          </a:solidFill>
          <a:ln w="25400">
            <a:solidFill>
              <a:srgbClr val="00CCFF"/>
            </a:solidFill>
            <a:miter lim="800000"/>
            <a:headEnd/>
            <a:tailEnd/>
          </a:ln>
        </p:spPr>
        <p:txBody>
          <a:bodyPr wrap="none" anchor="ctr"/>
          <a:lstStyle/>
          <a:p>
            <a:endParaRPr lang="en-US" sz="2000" dirty="0">
              <a:latin typeface="Comic Sans MS" pitchFamily="66" charset="0"/>
            </a:endParaRPr>
          </a:p>
        </p:txBody>
      </p:sp>
      <p:sp>
        <p:nvSpPr>
          <p:cNvPr id="35852" name="Rectangle 12"/>
          <p:cNvSpPr>
            <a:spLocks noChangeArrowheads="1"/>
          </p:cNvSpPr>
          <p:nvPr/>
        </p:nvSpPr>
        <p:spPr bwMode="auto">
          <a:xfrm>
            <a:off x="5588001" y="3632118"/>
            <a:ext cx="2517775" cy="379412"/>
          </a:xfrm>
          <a:prstGeom prst="rect">
            <a:avLst/>
          </a:prstGeom>
          <a:solidFill>
            <a:srgbClr val="00CCFF"/>
          </a:solidFill>
          <a:ln w="25400">
            <a:solidFill>
              <a:srgbClr val="00CCFF"/>
            </a:solidFill>
            <a:miter lim="800000"/>
            <a:headEnd/>
            <a:tailEnd/>
          </a:ln>
        </p:spPr>
        <p:txBody>
          <a:bodyPr wrap="none" anchor="ctr"/>
          <a:lstStyle/>
          <a:p>
            <a:endParaRPr lang="en-US" sz="2000" dirty="0">
              <a:latin typeface="Comic Sans MS" pitchFamily="66" charset="0"/>
            </a:endParaRPr>
          </a:p>
        </p:txBody>
      </p:sp>
      <p:sp>
        <p:nvSpPr>
          <p:cNvPr id="35853" name="Rectangle 13"/>
          <p:cNvSpPr>
            <a:spLocks noChangeArrowheads="1"/>
          </p:cNvSpPr>
          <p:nvPr/>
        </p:nvSpPr>
        <p:spPr bwMode="auto">
          <a:xfrm>
            <a:off x="5583239" y="4173456"/>
            <a:ext cx="1754187" cy="379413"/>
          </a:xfrm>
          <a:prstGeom prst="rect">
            <a:avLst/>
          </a:prstGeom>
          <a:solidFill>
            <a:srgbClr val="FF9966"/>
          </a:solidFill>
          <a:ln w="25400">
            <a:solidFill>
              <a:srgbClr val="FF9966"/>
            </a:solidFill>
            <a:miter lim="800000"/>
            <a:headEnd/>
            <a:tailEnd/>
          </a:ln>
        </p:spPr>
        <p:txBody>
          <a:bodyPr wrap="none" anchor="ctr"/>
          <a:lstStyle/>
          <a:p>
            <a:endParaRPr lang="en-US" sz="2000" dirty="0">
              <a:latin typeface="Comic Sans MS" pitchFamily="66" charset="0"/>
            </a:endParaRPr>
          </a:p>
        </p:txBody>
      </p:sp>
      <p:sp>
        <p:nvSpPr>
          <p:cNvPr id="35854" name="Rectangle 14"/>
          <p:cNvSpPr>
            <a:spLocks noChangeArrowheads="1"/>
          </p:cNvSpPr>
          <p:nvPr/>
        </p:nvSpPr>
        <p:spPr bwMode="auto">
          <a:xfrm>
            <a:off x="5594351" y="4719556"/>
            <a:ext cx="187325" cy="379413"/>
          </a:xfrm>
          <a:prstGeom prst="rect">
            <a:avLst/>
          </a:prstGeom>
          <a:solidFill>
            <a:srgbClr val="00CCFF"/>
          </a:solidFill>
          <a:ln w="25400">
            <a:solidFill>
              <a:srgbClr val="00CCFF"/>
            </a:solidFill>
            <a:miter lim="800000"/>
            <a:headEnd/>
            <a:tailEnd/>
          </a:ln>
        </p:spPr>
        <p:txBody>
          <a:bodyPr wrap="none" anchor="ctr"/>
          <a:lstStyle/>
          <a:p>
            <a:endParaRPr lang="en-US" sz="2000" dirty="0">
              <a:latin typeface="Comic Sans MS" pitchFamily="66" charset="0"/>
            </a:endParaRPr>
          </a:p>
        </p:txBody>
      </p:sp>
      <p:sp>
        <p:nvSpPr>
          <p:cNvPr id="35855" name="Rectangle 15"/>
          <p:cNvSpPr>
            <a:spLocks noChangeArrowheads="1"/>
          </p:cNvSpPr>
          <p:nvPr/>
        </p:nvSpPr>
        <p:spPr bwMode="auto">
          <a:xfrm>
            <a:off x="5591175" y="5260893"/>
            <a:ext cx="71438" cy="379412"/>
          </a:xfrm>
          <a:prstGeom prst="rect">
            <a:avLst/>
          </a:prstGeom>
          <a:solidFill>
            <a:srgbClr val="00CCFF"/>
          </a:solidFill>
          <a:ln w="25400">
            <a:solidFill>
              <a:srgbClr val="00CCFF"/>
            </a:solidFill>
            <a:miter lim="800000"/>
            <a:headEnd/>
            <a:tailEnd/>
          </a:ln>
        </p:spPr>
        <p:txBody>
          <a:bodyPr wrap="none" anchor="ctr"/>
          <a:lstStyle/>
          <a:p>
            <a:endParaRPr lang="en-US" sz="2000" dirty="0">
              <a:latin typeface="Comic Sans MS" pitchFamily="66" charset="0"/>
            </a:endParaRPr>
          </a:p>
        </p:txBody>
      </p:sp>
      <p:sp>
        <p:nvSpPr>
          <p:cNvPr id="35856" name="Rectangle 16"/>
          <p:cNvSpPr>
            <a:spLocks noChangeArrowheads="1"/>
          </p:cNvSpPr>
          <p:nvPr/>
        </p:nvSpPr>
        <p:spPr bwMode="auto">
          <a:xfrm>
            <a:off x="5594351" y="5781593"/>
            <a:ext cx="42863" cy="379412"/>
          </a:xfrm>
          <a:prstGeom prst="rect">
            <a:avLst/>
          </a:prstGeom>
          <a:solidFill>
            <a:srgbClr val="00CCFF"/>
          </a:solidFill>
          <a:ln w="25400">
            <a:solidFill>
              <a:srgbClr val="00CCFF"/>
            </a:solidFill>
            <a:miter lim="800000"/>
            <a:headEnd/>
            <a:tailEnd/>
          </a:ln>
        </p:spPr>
        <p:txBody>
          <a:bodyPr wrap="none" anchor="ctr"/>
          <a:lstStyle/>
          <a:p>
            <a:endParaRPr lang="en-US" sz="2000" dirty="0">
              <a:latin typeface="Comic Sans MS" pitchFamily="66" charset="0"/>
            </a:endParaRPr>
          </a:p>
        </p:txBody>
      </p:sp>
      <p:sp>
        <p:nvSpPr>
          <p:cNvPr id="35857" name="Rectangle 17"/>
          <p:cNvSpPr>
            <a:spLocks noChangeArrowheads="1"/>
          </p:cNvSpPr>
          <p:nvPr/>
        </p:nvSpPr>
        <p:spPr bwMode="auto">
          <a:xfrm>
            <a:off x="8916366"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0.40</a:t>
            </a:r>
          </a:p>
        </p:txBody>
      </p:sp>
      <p:sp>
        <p:nvSpPr>
          <p:cNvPr id="35858" name="Rectangle 18"/>
          <p:cNvSpPr>
            <a:spLocks noChangeArrowheads="1"/>
          </p:cNvSpPr>
          <p:nvPr/>
        </p:nvSpPr>
        <p:spPr bwMode="auto">
          <a:xfrm>
            <a:off x="8468691"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0.35</a:t>
            </a:r>
          </a:p>
        </p:txBody>
      </p:sp>
      <p:sp>
        <p:nvSpPr>
          <p:cNvPr id="35859" name="Line 19"/>
          <p:cNvSpPr>
            <a:spLocks noChangeShapeType="1"/>
          </p:cNvSpPr>
          <p:nvPr/>
        </p:nvSpPr>
        <p:spPr bwMode="auto">
          <a:xfrm flipH="1">
            <a:off x="5570538" y="2732006"/>
            <a:ext cx="4762" cy="3692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0" name="Line 20"/>
          <p:cNvSpPr>
            <a:spLocks noChangeShapeType="1"/>
          </p:cNvSpPr>
          <p:nvPr/>
        </p:nvSpPr>
        <p:spPr bwMode="auto">
          <a:xfrm>
            <a:off x="6029325" y="2705018"/>
            <a:ext cx="1588"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1" name="Rectangle 21"/>
          <p:cNvSpPr>
            <a:spLocks noChangeArrowheads="1"/>
          </p:cNvSpPr>
          <p:nvPr/>
        </p:nvSpPr>
        <p:spPr bwMode="auto">
          <a:xfrm>
            <a:off x="8033716" y="2357355"/>
            <a:ext cx="45685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1200" dirty="0">
                <a:latin typeface="+mj-lt"/>
              </a:rPr>
              <a:t>0.30</a:t>
            </a:r>
          </a:p>
        </p:txBody>
      </p:sp>
      <p:grpSp>
        <p:nvGrpSpPr>
          <p:cNvPr id="2" name="Group 22"/>
          <p:cNvGrpSpPr>
            <a:grpSpLocks/>
          </p:cNvGrpSpPr>
          <p:nvPr/>
        </p:nvGrpSpPr>
        <p:grpSpPr bwMode="auto">
          <a:xfrm>
            <a:off x="1862139" y="3103481"/>
            <a:ext cx="3616325" cy="3065463"/>
            <a:chOff x="240" y="1700"/>
            <a:chExt cx="2562" cy="1931"/>
          </a:xfrm>
        </p:grpSpPr>
        <p:sp>
          <p:nvSpPr>
            <p:cNvPr id="35871" name="Rectangle 23"/>
            <p:cNvSpPr>
              <a:spLocks noChangeArrowheads="1"/>
            </p:cNvSpPr>
            <p:nvPr/>
          </p:nvSpPr>
          <p:spPr bwMode="auto">
            <a:xfrm>
              <a:off x="1480" y="1700"/>
              <a:ext cx="1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r" eaLnBrk="0" hangingPunct="0"/>
              <a:r>
                <a:rPr lang="en-US" dirty="0">
                  <a:latin typeface="+mj-lt"/>
                </a:rPr>
                <a:t>Cigarette smoking</a:t>
              </a:r>
            </a:p>
          </p:txBody>
        </p:sp>
        <p:sp>
          <p:nvSpPr>
            <p:cNvPr id="35872" name="Rectangle 24"/>
            <p:cNvSpPr>
              <a:spLocks noChangeArrowheads="1"/>
            </p:cNvSpPr>
            <p:nvPr/>
          </p:nvSpPr>
          <p:spPr bwMode="auto">
            <a:xfrm>
              <a:off x="2213" y="2038"/>
              <a:ext cx="5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r" eaLnBrk="0" hangingPunct="0"/>
              <a:r>
                <a:rPr lang="en-US" dirty="0">
                  <a:latin typeface="+mj-lt"/>
                </a:rPr>
                <a:t>Cancer</a:t>
              </a:r>
            </a:p>
          </p:txBody>
        </p:sp>
        <p:sp>
          <p:nvSpPr>
            <p:cNvPr id="35873" name="Rectangle 25"/>
            <p:cNvSpPr>
              <a:spLocks noChangeArrowheads="1"/>
            </p:cNvSpPr>
            <p:nvPr/>
          </p:nvSpPr>
          <p:spPr bwMode="auto">
            <a:xfrm>
              <a:off x="1988" y="2375"/>
              <a:ext cx="8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r" eaLnBrk="0" hangingPunct="0"/>
              <a:r>
                <a:rPr lang="en-US" dirty="0">
                  <a:latin typeface="+mj-lt"/>
                </a:rPr>
                <a:t>NSAID use</a:t>
              </a:r>
            </a:p>
          </p:txBody>
        </p:sp>
        <p:sp>
          <p:nvSpPr>
            <p:cNvPr id="35874" name="Rectangle 26"/>
            <p:cNvSpPr>
              <a:spLocks noChangeArrowheads="1"/>
            </p:cNvSpPr>
            <p:nvPr/>
          </p:nvSpPr>
          <p:spPr bwMode="auto">
            <a:xfrm>
              <a:off x="1147" y="2713"/>
              <a:ext cx="16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r" eaLnBrk="0" hangingPunct="0"/>
              <a:r>
                <a:rPr lang="en-US" dirty="0">
                  <a:latin typeface="+mj-lt"/>
                </a:rPr>
                <a:t>Motor vehicle accident</a:t>
              </a:r>
            </a:p>
          </p:txBody>
        </p:sp>
        <p:sp>
          <p:nvSpPr>
            <p:cNvPr id="35875" name="Rectangle 27"/>
            <p:cNvSpPr>
              <a:spLocks noChangeArrowheads="1"/>
            </p:cNvSpPr>
            <p:nvPr/>
          </p:nvSpPr>
          <p:spPr bwMode="auto">
            <a:xfrm>
              <a:off x="1672" y="3065"/>
              <a:ext cx="11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r" eaLnBrk="0" hangingPunct="0"/>
              <a:r>
                <a:rPr lang="en-US" dirty="0">
                  <a:latin typeface="+mj-lt"/>
                </a:rPr>
                <a:t>Home accident</a:t>
              </a:r>
            </a:p>
          </p:txBody>
        </p:sp>
        <p:sp>
          <p:nvSpPr>
            <p:cNvPr id="35876" name="Rectangle 28"/>
            <p:cNvSpPr>
              <a:spLocks noChangeArrowheads="1"/>
            </p:cNvSpPr>
            <p:nvPr/>
          </p:nvSpPr>
          <p:spPr bwMode="auto">
            <a:xfrm>
              <a:off x="240" y="3402"/>
              <a:ext cx="256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r" eaLnBrk="0" hangingPunct="0"/>
              <a:r>
                <a:rPr lang="en-US" dirty="0">
                  <a:latin typeface="+mj-lt"/>
                </a:rPr>
                <a:t>Airplane crash (frequent flyer)</a:t>
              </a:r>
            </a:p>
          </p:txBody>
        </p:sp>
      </p:grpSp>
      <p:sp>
        <p:nvSpPr>
          <p:cNvPr id="35863" name="Line 29"/>
          <p:cNvSpPr>
            <a:spLocks noChangeShapeType="1"/>
          </p:cNvSpPr>
          <p:nvPr/>
        </p:nvSpPr>
        <p:spPr bwMode="auto">
          <a:xfrm>
            <a:off x="5584826" y="2881230"/>
            <a:ext cx="35591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4" name="Line 30"/>
          <p:cNvSpPr>
            <a:spLocks noChangeShapeType="1"/>
          </p:cNvSpPr>
          <p:nvPr/>
        </p:nvSpPr>
        <p:spPr bwMode="auto">
          <a:xfrm>
            <a:off x="6478589" y="2705018"/>
            <a:ext cx="1587"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5" name="Line 31"/>
          <p:cNvSpPr>
            <a:spLocks noChangeShapeType="1"/>
          </p:cNvSpPr>
          <p:nvPr/>
        </p:nvSpPr>
        <p:spPr bwMode="auto">
          <a:xfrm>
            <a:off x="6918325" y="2705018"/>
            <a:ext cx="1588"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6" name="Line 32"/>
          <p:cNvSpPr>
            <a:spLocks noChangeShapeType="1"/>
          </p:cNvSpPr>
          <p:nvPr/>
        </p:nvSpPr>
        <p:spPr bwMode="auto">
          <a:xfrm>
            <a:off x="7350125" y="2705018"/>
            <a:ext cx="1588"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7" name="Line 33"/>
          <p:cNvSpPr>
            <a:spLocks noChangeShapeType="1"/>
          </p:cNvSpPr>
          <p:nvPr/>
        </p:nvSpPr>
        <p:spPr bwMode="auto">
          <a:xfrm>
            <a:off x="8248650" y="2705018"/>
            <a:ext cx="0"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8" name="Line 34"/>
          <p:cNvSpPr>
            <a:spLocks noChangeShapeType="1"/>
          </p:cNvSpPr>
          <p:nvPr/>
        </p:nvSpPr>
        <p:spPr bwMode="auto">
          <a:xfrm>
            <a:off x="8696325" y="2705018"/>
            <a:ext cx="1588"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69" name="Line 35"/>
          <p:cNvSpPr>
            <a:spLocks noChangeShapeType="1"/>
          </p:cNvSpPr>
          <p:nvPr/>
        </p:nvSpPr>
        <p:spPr bwMode="auto">
          <a:xfrm>
            <a:off x="9137650" y="2705018"/>
            <a:ext cx="0"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870" name="Line 36"/>
          <p:cNvSpPr>
            <a:spLocks noChangeShapeType="1"/>
          </p:cNvSpPr>
          <p:nvPr/>
        </p:nvSpPr>
        <p:spPr bwMode="auto">
          <a:xfrm>
            <a:off x="7824789" y="2705018"/>
            <a:ext cx="1587"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3203053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1143000"/>
          </a:xfrm>
        </p:spPr>
        <p:txBody>
          <a:bodyPr/>
          <a:lstStyle/>
          <a:p>
            <a:r>
              <a:rPr lang="en-US" dirty="0"/>
              <a:t>Objectives</a:t>
            </a:r>
          </a:p>
        </p:txBody>
      </p:sp>
      <p:sp>
        <p:nvSpPr>
          <p:cNvPr id="3" name="Content Placeholder 2"/>
          <p:cNvSpPr>
            <a:spLocks noGrp="1"/>
          </p:cNvSpPr>
          <p:nvPr>
            <p:ph idx="1"/>
          </p:nvPr>
        </p:nvSpPr>
        <p:spPr>
          <a:xfrm>
            <a:off x="838200" y="2057400"/>
            <a:ext cx="10515600" cy="4525963"/>
          </a:xfrm>
        </p:spPr>
        <p:txBody>
          <a:bodyPr/>
          <a:lstStyle/>
          <a:p>
            <a:r>
              <a:rPr lang="en-US" sz="2800" dirty="0"/>
              <a:t>Describe the mechanism of action for NSAIDS</a:t>
            </a:r>
          </a:p>
          <a:p>
            <a:r>
              <a:rPr lang="en-US" sz="2800" dirty="0"/>
              <a:t>Describe recommendations for use of NSAIDS for the treatment of pain</a:t>
            </a:r>
          </a:p>
          <a:p>
            <a:r>
              <a:rPr lang="en-US" sz="2800" dirty="0"/>
              <a:t>Discuss recent cardiovascular risk data related to NSAID use</a:t>
            </a:r>
          </a:p>
          <a:p>
            <a:r>
              <a:rPr lang="en-US" sz="2800" dirty="0"/>
              <a:t>Discuss ways to mitigate GI risk with NSAID use</a:t>
            </a:r>
          </a:p>
          <a:p>
            <a:endParaRPr lang="en-US" dirty="0"/>
          </a:p>
        </p:txBody>
      </p:sp>
    </p:spTree>
    <p:extLst>
      <p:ext uri="{BB962C8B-B14F-4D97-AF65-F5344CB8AC3E}">
        <p14:creationId xmlns:p14="http://schemas.microsoft.com/office/powerpoint/2010/main" val="3820447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859248"/>
            <a:ext cx="8229600" cy="1143000"/>
          </a:xfrm>
        </p:spPr>
        <p:txBody>
          <a:bodyPr/>
          <a:lstStyle/>
          <a:p>
            <a:pPr eaLnBrk="1" hangingPunct="1"/>
            <a:r>
              <a:rPr lang="en-US" dirty="0">
                <a:ea typeface="ＭＳ Ｐゴシック" pitchFamily="-105" charset="-128"/>
              </a:rPr>
              <a:t>Why the increase in GI risk?</a:t>
            </a:r>
            <a:endParaRPr lang="ar-SA" dirty="0">
              <a:latin typeface="Times New Roman" pitchFamily="18" charset="0"/>
              <a:ea typeface="ＭＳ Ｐゴシック" pitchFamily="-105" charset="-128"/>
            </a:endParaRPr>
          </a:p>
        </p:txBody>
      </p:sp>
      <p:sp>
        <p:nvSpPr>
          <p:cNvPr id="11267" name="Rectangle 3"/>
          <p:cNvSpPr>
            <a:spLocks noGrp="1" noChangeArrowheads="1"/>
          </p:cNvSpPr>
          <p:nvPr>
            <p:ph idx="1"/>
          </p:nvPr>
        </p:nvSpPr>
        <p:spPr>
          <a:xfrm>
            <a:off x="1371600" y="2002248"/>
            <a:ext cx="9448800" cy="4525963"/>
          </a:xfrm>
        </p:spPr>
        <p:txBody>
          <a:bodyPr>
            <a:normAutofit/>
          </a:bodyPr>
          <a:lstStyle/>
          <a:p>
            <a:pPr>
              <a:buFont typeface="Arial" pitchFamily="34" charset="0"/>
              <a:buChar char="•"/>
            </a:pPr>
            <a:r>
              <a:rPr lang="en-US" sz="2400" dirty="0">
                <a:ea typeface="ＭＳ Ｐゴシック" pitchFamily="-105" charset="-128"/>
              </a:rPr>
              <a:t>PGs (generated via COX-1) </a:t>
            </a:r>
          </a:p>
          <a:p>
            <a:pPr lvl="1">
              <a:buFont typeface="Arial" pitchFamily="34" charset="0"/>
              <a:buChar char="•"/>
            </a:pPr>
            <a:r>
              <a:rPr lang="en-US" sz="2400" dirty="0">
                <a:ea typeface="ＭＳ Ｐゴシック" pitchFamily="-105" charset="-128"/>
              </a:rPr>
              <a:t>inhibit stomach acid secretion, </a:t>
            </a:r>
          </a:p>
          <a:p>
            <a:pPr lvl="1">
              <a:buFont typeface="Arial" pitchFamily="34" charset="0"/>
              <a:buChar char="•"/>
            </a:pPr>
            <a:r>
              <a:rPr lang="en-US" sz="2400" dirty="0">
                <a:ea typeface="ＭＳ Ｐゴシック" pitchFamily="-105" charset="-128"/>
              </a:rPr>
              <a:t>stimulate mucus and HCO</a:t>
            </a:r>
            <a:r>
              <a:rPr lang="en-US" sz="2400" baseline="-25000" dirty="0">
                <a:ea typeface="ＭＳ Ｐゴシック" pitchFamily="-105" charset="-128"/>
              </a:rPr>
              <a:t>3</a:t>
            </a:r>
            <a:r>
              <a:rPr lang="en-US" sz="2400" baseline="30000" dirty="0">
                <a:ea typeface="ＭＳ Ｐゴシック" pitchFamily="-105" charset="-128"/>
              </a:rPr>
              <a:t>- </a:t>
            </a:r>
            <a:r>
              <a:rPr lang="en-US" sz="2400" dirty="0">
                <a:ea typeface="ＭＳ Ｐゴシック" pitchFamily="-105" charset="-128"/>
              </a:rPr>
              <a:t>secretion, vasodilation </a:t>
            </a:r>
          </a:p>
          <a:p>
            <a:pPr lvl="1">
              <a:buFont typeface="Arial" pitchFamily="34" charset="0"/>
              <a:buChar char="•"/>
            </a:pPr>
            <a:r>
              <a:rPr lang="en-US" sz="2400" dirty="0">
                <a:ea typeface="ＭＳ Ｐゴシック" pitchFamily="-105" charset="-128"/>
              </a:rPr>
              <a:t>cytoprotective for the gastric mucosa</a:t>
            </a:r>
          </a:p>
          <a:p>
            <a:pPr>
              <a:buFont typeface="Arial" pitchFamily="34" charset="0"/>
              <a:buChar char="•"/>
            </a:pPr>
            <a:r>
              <a:rPr lang="en-US" sz="2400" dirty="0">
                <a:ea typeface="ＭＳ Ｐゴシック" pitchFamily="-105" charset="-128"/>
              </a:rPr>
              <a:t>NSAIDs with COX-1 inhibitory activity will produce opposite effects</a:t>
            </a:r>
          </a:p>
          <a:p>
            <a:pPr lvl="1">
              <a:buFont typeface="Arial" pitchFamily="34" charset="0"/>
              <a:buChar char="•"/>
            </a:pPr>
            <a:r>
              <a:rPr lang="en-US" sz="2400" dirty="0">
                <a:ea typeface="ＭＳ Ｐゴシック" pitchFamily="-105" charset="-128"/>
              </a:rPr>
              <a:t>Gastric distress, gastric bleeding, sudden acute hemorrhage (</a:t>
            </a:r>
            <a:r>
              <a:rPr lang="en-US" sz="2400" i="1" dirty="0">
                <a:ea typeface="ＭＳ Ｐゴシック" pitchFamily="-105" charset="-128"/>
              </a:rPr>
              <a:t>effects are dose-dependent)</a:t>
            </a:r>
            <a:endParaRPr lang="en-US" sz="2400" dirty="0">
              <a:ea typeface="ＭＳ Ｐゴシック" pitchFamily="-105" charset="-128"/>
            </a:endParaRPr>
          </a:p>
        </p:txBody>
      </p:sp>
    </p:spTree>
    <p:extLst>
      <p:ext uri="{BB962C8B-B14F-4D97-AF65-F5344CB8AC3E}">
        <p14:creationId xmlns:p14="http://schemas.microsoft.com/office/powerpoint/2010/main" val="3873390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1981200" y="1054118"/>
            <a:ext cx="8229600" cy="1143000"/>
          </a:xfrm>
        </p:spPr>
        <p:txBody>
          <a:bodyPr/>
          <a:lstStyle/>
          <a:p>
            <a:pPr eaLnBrk="1" hangingPunct="1">
              <a:defRPr/>
            </a:pPr>
            <a:r>
              <a:rPr lang="en-US" dirty="0"/>
              <a:t>PUD: NSAID ulcers</a:t>
            </a:r>
          </a:p>
        </p:txBody>
      </p:sp>
      <p:sp>
        <p:nvSpPr>
          <p:cNvPr id="146435" name="Rectangle 3"/>
          <p:cNvSpPr>
            <a:spLocks noGrp="1" noChangeArrowheads="1"/>
          </p:cNvSpPr>
          <p:nvPr>
            <p:ph idx="1"/>
          </p:nvPr>
        </p:nvSpPr>
        <p:spPr>
          <a:xfrm>
            <a:off x="762000" y="2197118"/>
            <a:ext cx="10210800" cy="3640119"/>
          </a:xfrm>
        </p:spPr>
        <p:txBody>
          <a:bodyPr/>
          <a:lstStyle/>
          <a:p>
            <a:pPr eaLnBrk="1" hangingPunct="1">
              <a:defRPr/>
            </a:pPr>
            <a:r>
              <a:rPr lang="en-US" sz="2400" dirty="0"/>
              <a:t>Primary prevention</a:t>
            </a:r>
          </a:p>
          <a:p>
            <a:pPr lvl="1" eaLnBrk="1" hangingPunct="1">
              <a:defRPr/>
            </a:pPr>
            <a:r>
              <a:rPr lang="en-US" sz="2400" dirty="0"/>
              <a:t>Prevention of peptic ulceration and mucosal injury</a:t>
            </a:r>
          </a:p>
          <a:p>
            <a:pPr lvl="1" eaLnBrk="1" hangingPunct="1">
              <a:defRPr/>
            </a:pPr>
            <a:r>
              <a:rPr lang="en-US" sz="2400" dirty="0"/>
              <a:t>Cotherapy with PPI, High dose H2RA’s, or misoprostol</a:t>
            </a:r>
          </a:p>
          <a:p>
            <a:pPr lvl="1" eaLnBrk="1" hangingPunct="1">
              <a:defRPr/>
            </a:pPr>
            <a:r>
              <a:rPr lang="en-US" sz="2400" dirty="0"/>
              <a:t>Replace NSAID with COX-2 inhibitor</a:t>
            </a:r>
          </a:p>
          <a:p>
            <a:pPr eaLnBrk="1" hangingPunct="1">
              <a:buFont typeface="Wingdings" pitchFamily="2" charset="2"/>
              <a:buNone/>
              <a:defRPr/>
            </a:pPr>
            <a:endParaRPr lang="en-US" dirty="0"/>
          </a:p>
        </p:txBody>
      </p:sp>
    </p:spTree>
    <p:extLst>
      <p:ext uri="{BB962C8B-B14F-4D97-AF65-F5344CB8AC3E}">
        <p14:creationId xmlns:p14="http://schemas.microsoft.com/office/powerpoint/2010/main" val="3113791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1981200" y="829268"/>
            <a:ext cx="8229600" cy="1143000"/>
          </a:xfrm>
        </p:spPr>
        <p:txBody>
          <a:bodyPr/>
          <a:lstStyle/>
          <a:p>
            <a:pPr eaLnBrk="1" hangingPunct="1">
              <a:defRPr/>
            </a:pPr>
            <a:r>
              <a:rPr lang="en-US" dirty="0"/>
              <a:t>PUD: NSAID ulcers</a:t>
            </a:r>
          </a:p>
        </p:txBody>
      </p:sp>
      <p:sp>
        <p:nvSpPr>
          <p:cNvPr id="140293" name="Rectangle 5"/>
          <p:cNvSpPr>
            <a:spLocks noGrp="1" noChangeArrowheads="1"/>
          </p:cNvSpPr>
          <p:nvPr>
            <p:ph sz="half" idx="1"/>
          </p:nvPr>
        </p:nvSpPr>
        <p:spPr>
          <a:xfrm>
            <a:off x="1981200" y="2154831"/>
            <a:ext cx="4038600" cy="4525963"/>
          </a:xfrm>
        </p:spPr>
        <p:txBody>
          <a:bodyPr/>
          <a:lstStyle/>
          <a:p>
            <a:pPr eaLnBrk="1" hangingPunct="1"/>
            <a:r>
              <a:rPr lang="en-US" dirty="0"/>
              <a:t>GI Risk factors</a:t>
            </a:r>
          </a:p>
          <a:p>
            <a:pPr lvl="1" eaLnBrk="1" hangingPunct="1"/>
            <a:r>
              <a:rPr lang="en-US" dirty="0"/>
              <a:t>Medications</a:t>
            </a:r>
          </a:p>
          <a:p>
            <a:pPr lvl="2" eaLnBrk="1" hangingPunct="1"/>
            <a:r>
              <a:rPr lang="en-US" dirty="0"/>
              <a:t>Anticoagulants, corticosteroids, antiplatelets</a:t>
            </a:r>
          </a:p>
          <a:p>
            <a:pPr lvl="1" eaLnBrk="1" hangingPunct="1"/>
            <a:r>
              <a:rPr lang="en-US" dirty="0"/>
              <a:t>H. pylori +</a:t>
            </a:r>
          </a:p>
          <a:p>
            <a:pPr lvl="1" eaLnBrk="1" hangingPunct="1"/>
            <a:r>
              <a:rPr lang="en-US" dirty="0"/>
              <a:t>Hx of ulcer or complications</a:t>
            </a:r>
          </a:p>
          <a:p>
            <a:pPr lvl="1" eaLnBrk="1" hangingPunct="1"/>
            <a:r>
              <a:rPr lang="en-US" dirty="0"/>
              <a:t>Age &gt;65</a:t>
            </a:r>
          </a:p>
        </p:txBody>
      </p:sp>
      <p:sp>
        <p:nvSpPr>
          <p:cNvPr id="140294" name="Rectangle 6"/>
          <p:cNvSpPr>
            <a:spLocks noGrp="1" noChangeArrowheads="1"/>
          </p:cNvSpPr>
          <p:nvPr>
            <p:ph sz="half" idx="2"/>
          </p:nvPr>
        </p:nvSpPr>
        <p:spPr>
          <a:xfrm>
            <a:off x="6172200" y="2154831"/>
            <a:ext cx="4038600" cy="4525963"/>
          </a:xfrm>
        </p:spPr>
        <p:txBody>
          <a:bodyPr/>
          <a:lstStyle/>
          <a:p>
            <a:pPr eaLnBrk="1" hangingPunct="1">
              <a:defRPr/>
            </a:pPr>
            <a:r>
              <a:rPr lang="en-US" dirty="0"/>
              <a:t>CV risk factors</a:t>
            </a:r>
          </a:p>
          <a:p>
            <a:pPr lvl="1" eaLnBrk="1" hangingPunct="1">
              <a:defRPr/>
            </a:pPr>
            <a:r>
              <a:rPr lang="en-US" dirty="0"/>
              <a:t>Requirement of low dose aspirin</a:t>
            </a:r>
          </a:p>
          <a:p>
            <a:pPr lvl="1" eaLnBrk="1" hangingPunct="1">
              <a:defRPr/>
            </a:pPr>
            <a:r>
              <a:rPr lang="en-US" dirty="0"/>
              <a:t>Individuals with established CVD or 10 year risk of CV event &gt;10-20%</a:t>
            </a:r>
          </a:p>
        </p:txBody>
      </p:sp>
    </p:spTree>
    <p:extLst>
      <p:ext uri="{BB962C8B-B14F-4D97-AF65-F5344CB8AC3E}">
        <p14:creationId xmlns:p14="http://schemas.microsoft.com/office/powerpoint/2010/main" val="2900361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a:xfrm>
            <a:off x="1981200" y="592110"/>
            <a:ext cx="8229600" cy="1143000"/>
          </a:xfrm>
        </p:spPr>
        <p:txBody>
          <a:bodyPr/>
          <a:lstStyle/>
          <a:p>
            <a:pPr eaLnBrk="1" hangingPunct="1">
              <a:defRPr/>
            </a:pPr>
            <a:r>
              <a:rPr lang="en-US" dirty="0"/>
              <a:t>PUD: NSAID ulcers</a:t>
            </a:r>
          </a:p>
        </p:txBody>
      </p:sp>
      <p:graphicFrame>
        <p:nvGraphicFramePr>
          <p:cNvPr id="38941" name="Group 29"/>
          <p:cNvGraphicFramePr>
            <a:graphicFrameLocks noGrp="1"/>
          </p:cNvGraphicFramePr>
          <p:nvPr>
            <p:ph idx="1"/>
          </p:nvPr>
        </p:nvGraphicFramePr>
        <p:xfrm>
          <a:off x="2228547" y="1600200"/>
          <a:ext cx="6835515" cy="4602480"/>
        </p:xfrm>
        <a:graphic>
          <a:graphicData uri="http://schemas.openxmlformats.org/drawingml/2006/table">
            <a:tbl>
              <a:tblPr/>
              <a:tblGrid>
                <a:gridCol w="2278505">
                  <a:extLst>
                    <a:ext uri="{9D8B030D-6E8A-4147-A177-3AD203B41FA5}">
                      <a16:colId xmlns:a16="http://schemas.microsoft.com/office/drawing/2014/main" val="20000"/>
                    </a:ext>
                  </a:extLst>
                </a:gridCol>
                <a:gridCol w="2278505">
                  <a:extLst>
                    <a:ext uri="{9D8B030D-6E8A-4147-A177-3AD203B41FA5}">
                      <a16:colId xmlns:a16="http://schemas.microsoft.com/office/drawing/2014/main" val="20001"/>
                    </a:ext>
                  </a:extLst>
                </a:gridCol>
                <a:gridCol w="2278505">
                  <a:extLst>
                    <a:ext uri="{9D8B030D-6E8A-4147-A177-3AD203B41FA5}">
                      <a16:colId xmlns:a16="http://schemas.microsoft.com/office/drawing/2014/main" val="20002"/>
                    </a:ext>
                  </a:extLst>
                </a:gridCol>
              </a:tblGrid>
              <a:tr h="5155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mj-lt"/>
                          <a:cs typeface="Arial" charset="0"/>
                        </a:rPr>
                        <a:t>GI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mj-lt"/>
                          <a:cs typeface="Arial" charset="0"/>
                        </a:rPr>
                        <a:t>CV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155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latin typeface="+mj-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Low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55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NSAID alone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Naproxen + PPI or misoprostol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5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NSAID + PPI or misoprostol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Naproxen + PPI or misoprostol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1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Alternative therapy if possible or COX-2 inhibitor + PPI/misoprostol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mj-lt"/>
                          <a:cs typeface="Arial" charset="0"/>
                        </a:rPr>
                        <a:t>Avoid NSAID or COX-2 inhibitors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859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1981200" y="814278"/>
            <a:ext cx="8229600" cy="1143000"/>
          </a:xfrm>
        </p:spPr>
        <p:txBody>
          <a:bodyPr/>
          <a:lstStyle/>
          <a:p>
            <a:pPr eaLnBrk="1" hangingPunct="1">
              <a:defRPr/>
            </a:pPr>
            <a:r>
              <a:rPr lang="en-US" dirty="0"/>
              <a:t>Pharmacologic agents</a:t>
            </a:r>
          </a:p>
        </p:txBody>
      </p:sp>
      <p:sp>
        <p:nvSpPr>
          <p:cNvPr id="174083" name="Rectangle 3"/>
          <p:cNvSpPr>
            <a:spLocks noGrp="1" noChangeArrowheads="1"/>
          </p:cNvSpPr>
          <p:nvPr>
            <p:ph idx="1"/>
          </p:nvPr>
        </p:nvSpPr>
        <p:spPr>
          <a:xfrm>
            <a:off x="1981200" y="1870021"/>
            <a:ext cx="8229600" cy="4525963"/>
          </a:xfrm>
        </p:spPr>
        <p:txBody>
          <a:bodyPr>
            <a:normAutofit/>
          </a:bodyPr>
          <a:lstStyle/>
          <a:p>
            <a:pPr eaLnBrk="1" hangingPunct="1">
              <a:lnSpc>
                <a:spcPct val="90000"/>
              </a:lnSpc>
              <a:defRPr/>
            </a:pPr>
            <a:r>
              <a:rPr lang="en-US" sz="2400" dirty="0"/>
              <a:t>Misoprostol</a:t>
            </a:r>
          </a:p>
          <a:p>
            <a:pPr lvl="1" eaLnBrk="1" hangingPunct="1">
              <a:lnSpc>
                <a:spcPct val="90000"/>
              </a:lnSpc>
              <a:defRPr/>
            </a:pPr>
            <a:r>
              <a:rPr lang="en-US" sz="2000" dirty="0"/>
              <a:t>Dose: 800 mcg 4 times daily</a:t>
            </a:r>
          </a:p>
          <a:p>
            <a:pPr lvl="1" eaLnBrk="1" hangingPunct="1">
              <a:lnSpc>
                <a:spcPct val="90000"/>
              </a:lnSpc>
              <a:defRPr/>
            </a:pPr>
            <a:r>
              <a:rPr lang="en-US" sz="2000" dirty="0"/>
              <a:t>Adverse effects: GI particularly diarrhea and cramping</a:t>
            </a:r>
          </a:p>
          <a:p>
            <a:pPr eaLnBrk="1" hangingPunct="1">
              <a:lnSpc>
                <a:spcPct val="90000"/>
              </a:lnSpc>
              <a:defRPr/>
            </a:pPr>
            <a:r>
              <a:rPr lang="en-US" sz="2400" dirty="0"/>
              <a:t>PPIs</a:t>
            </a:r>
          </a:p>
          <a:p>
            <a:pPr lvl="1" eaLnBrk="1" hangingPunct="1">
              <a:lnSpc>
                <a:spcPct val="90000"/>
              </a:lnSpc>
              <a:defRPr/>
            </a:pPr>
            <a:r>
              <a:rPr lang="en-US" sz="2000" dirty="0"/>
              <a:t>Significantly reduce development of ulcers and related complications</a:t>
            </a:r>
          </a:p>
          <a:p>
            <a:pPr lvl="1" eaLnBrk="1" hangingPunct="1">
              <a:lnSpc>
                <a:spcPct val="90000"/>
              </a:lnSpc>
              <a:defRPr/>
            </a:pPr>
            <a:r>
              <a:rPr lang="en-US" sz="2000" dirty="0"/>
              <a:t>Other concerns: bone health, infection, mineral absorption</a:t>
            </a:r>
          </a:p>
          <a:p>
            <a:pPr eaLnBrk="1" hangingPunct="1">
              <a:lnSpc>
                <a:spcPct val="90000"/>
              </a:lnSpc>
              <a:defRPr/>
            </a:pPr>
            <a:r>
              <a:rPr lang="en-US" sz="2400" dirty="0"/>
              <a:t>COX-2 inhibitors</a:t>
            </a:r>
          </a:p>
          <a:p>
            <a:pPr lvl="1" eaLnBrk="1" hangingPunct="1">
              <a:lnSpc>
                <a:spcPct val="90000"/>
              </a:lnSpc>
              <a:defRPr/>
            </a:pPr>
            <a:r>
              <a:rPr lang="en-US" sz="2000" dirty="0"/>
              <a:t>Dose: 200 mg daily</a:t>
            </a:r>
          </a:p>
          <a:p>
            <a:pPr lvl="1" eaLnBrk="1" hangingPunct="1">
              <a:lnSpc>
                <a:spcPct val="90000"/>
              </a:lnSpc>
              <a:defRPr/>
            </a:pPr>
            <a:r>
              <a:rPr lang="en-US" sz="2000" dirty="0"/>
              <a:t>Adverse effects: similar to nsaids, CV events</a:t>
            </a:r>
          </a:p>
          <a:p>
            <a:pPr eaLnBrk="1" hangingPunct="1">
              <a:lnSpc>
                <a:spcPct val="90000"/>
              </a:lnSpc>
              <a:defRPr/>
            </a:pPr>
            <a:r>
              <a:rPr lang="en-US" sz="2400" dirty="0"/>
              <a:t>H2RA’s</a:t>
            </a:r>
          </a:p>
          <a:p>
            <a:pPr lvl="1" eaLnBrk="1" hangingPunct="1">
              <a:lnSpc>
                <a:spcPct val="90000"/>
              </a:lnSpc>
              <a:defRPr/>
            </a:pPr>
            <a:r>
              <a:rPr lang="en-US" sz="2000" dirty="0"/>
              <a:t>Dose: Double</a:t>
            </a:r>
          </a:p>
          <a:p>
            <a:pPr lvl="1" eaLnBrk="1" hangingPunct="1">
              <a:lnSpc>
                <a:spcPct val="90000"/>
              </a:lnSpc>
              <a:defRPr/>
            </a:pPr>
            <a:r>
              <a:rPr lang="en-US" sz="2000" dirty="0"/>
              <a:t>Prevention of duodenal ulcers only</a:t>
            </a:r>
          </a:p>
        </p:txBody>
      </p:sp>
    </p:spTree>
    <p:extLst>
      <p:ext uri="{BB962C8B-B14F-4D97-AF65-F5344CB8AC3E}">
        <p14:creationId xmlns:p14="http://schemas.microsoft.com/office/powerpoint/2010/main" val="323676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a:xfrm>
            <a:off x="1981200" y="934198"/>
            <a:ext cx="8229600" cy="1143000"/>
          </a:xfrm>
        </p:spPr>
        <p:txBody>
          <a:bodyPr/>
          <a:lstStyle/>
          <a:p>
            <a:pPr eaLnBrk="1" hangingPunct="1">
              <a:defRPr/>
            </a:pPr>
            <a:r>
              <a:rPr lang="en-US" dirty="0"/>
              <a:t>Treatment NSAID ulcers</a:t>
            </a:r>
          </a:p>
        </p:txBody>
      </p:sp>
      <p:sp>
        <p:nvSpPr>
          <p:cNvPr id="173059" name="Rectangle 3"/>
          <p:cNvSpPr>
            <a:spLocks noGrp="1" noChangeArrowheads="1"/>
          </p:cNvSpPr>
          <p:nvPr>
            <p:ph idx="1"/>
          </p:nvPr>
        </p:nvSpPr>
        <p:spPr>
          <a:xfrm>
            <a:off x="1333500" y="2072844"/>
            <a:ext cx="9525000" cy="4525963"/>
          </a:xfrm>
        </p:spPr>
        <p:txBody>
          <a:bodyPr>
            <a:normAutofit/>
          </a:bodyPr>
          <a:lstStyle/>
          <a:p>
            <a:pPr eaLnBrk="1" hangingPunct="1">
              <a:defRPr/>
            </a:pPr>
            <a:r>
              <a:rPr lang="en-US" sz="2400" dirty="0"/>
              <a:t>Other considerations</a:t>
            </a:r>
          </a:p>
          <a:p>
            <a:pPr eaLnBrk="1" hangingPunct="1">
              <a:defRPr/>
            </a:pPr>
            <a:r>
              <a:rPr lang="en-US" sz="2400" dirty="0"/>
              <a:t>Concurrent use of NSAIDs and antiplatelet agents (aspirin and clopidogrel)</a:t>
            </a:r>
          </a:p>
          <a:p>
            <a:pPr lvl="1" eaLnBrk="1" hangingPunct="1">
              <a:defRPr/>
            </a:pPr>
            <a:r>
              <a:rPr lang="en-US" sz="2400" dirty="0"/>
              <a:t>Bleeding risk increased</a:t>
            </a:r>
          </a:p>
          <a:p>
            <a:pPr lvl="1" eaLnBrk="1" hangingPunct="1">
              <a:defRPr/>
            </a:pPr>
            <a:r>
              <a:rPr lang="en-US" sz="2400" dirty="0"/>
              <a:t>Gastroprotective strategies warranted when high risk</a:t>
            </a:r>
          </a:p>
          <a:p>
            <a:pPr lvl="1" eaLnBrk="1" hangingPunct="1">
              <a:defRPr/>
            </a:pPr>
            <a:r>
              <a:rPr lang="en-US" sz="2400" dirty="0"/>
              <a:t>Communication amongst team for patients with high GI risk requiring antiplatelet therapy</a:t>
            </a:r>
          </a:p>
        </p:txBody>
      </p:sp>
      <p:sp>
        <p:nvSpPr>
          <p:cNvPr id="41988" name="Text Box 4"/>
          <p:cNvSpPr txBox="1">
            <a:spLocks noChangeArrowheads="1"/>
          </p:cNvSpPr>
          <p:nvPr/>
        </p:nvSpPr>
        <p:spPr bwMode="auto">
          <a:xfrm>
            <a:off x="6965426" y="6087261"/>
            <a:ext cx="23534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pPr>
            <a:r>
              <a:rPr lang="en-US" sz="1200" dirty="0">
                <a:latin typeface="+mj-lt"/>
              </a:rPr>
              <a:t>Circulation. 2008:118:1894-1909.</a:t>
            </a:r>
          </a:p>
        </p:txBody>
      </p:sp>
    </p:spTree>
    <p:extLst>
      <p:ext uri="{BB962C8B-B14F-4D97-AF65-F5344CB8AC3E}">
        <p14:creationId xmlns:p14="http://schemas.microsoft.com/office/powerpoint/2010/main" val="3489839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1981200" y="934198"/>
            <a:ext cx="8229600" cy="1143000"/>
          </a:xfrm>
        </p:spPr>
        <p:txBody>
          <a:bodyPr/>
          <a:lstStyle/>
          <a:p>
            <a:pPr eaLnBrk="1" hangingPunct="1">
              <a:defRPr/>
            </a:pPr>
            <a:r>
              <a:rPr lang="en-US" dirty="0"/>
              <a:t>PUD: NSAID ulcers</a:t>
            </a:r>
          </a:p>
        </p:txBody>
      </p:sp>
      <p:sp>
        <p:nvSpPr>
          <p:cNvPr id="148483" name="Rectangle 3"/>
          <p:cNvSpPr>
            <a:spLocks noGrp="1" noChangeArrowheads="1"/>
          </p:cNvSpPr>
          <p:nvPr>
            <p:ph idx="1"/>
          </p:nvPr>
        </p:nvSpPr>
        <p:spPr>
          <a:xfrm>
            <a:off x="1104900" y="2077198"/>
            <a:ext cx="9982200" cy="4152279"/>
          </a:xfrm>
        </p:spPr>
        <p:txBody>
          <a:bodyPr>
            <a:normAutofit/>
          </a:bodyPr>
          <a:lstStyle/>
          <a:p>
            <a:pPr eaLnBrk="1" hangingPunct="1">
              <a:defRPr/>
            </a:pPr>
            <a:r>
              <a:rPr lang="en-US" sz="2400" dirty="0"/>
              <a:t>Secondary prevention</a:t>
            </a:r>
          </a:p>
          <a:p>
            <a:pPr lvl="1" eaLnBrk="1" hangingPunct="1">
              <a:defRPr/>
            </a:pPr>
            <a:r>
              <a:rPr lang="en-US" sz="2400" dirty="0"/>
              <a:t>Risk factor modification </a:t>
            </a:r>
          </a:p>
          <a:p>
            <a:pPr lvl="1" eaLnBrk="1" hangingPunct="1">
              <a:defRPr/>
            </a:pPr>
            <a:r>
              <a:rPr lang="en-US" sz="2400" dirty="0"/>
              <a:t>Reduce or eliminate NSAID therapy</a:t>
            </a:r>
          </a:p>
          <a:p>
            <a:pPr lvl="1" eaLnBrk="1" hangingPunct="1">
              <a:defRPr/>
            </a:pPr>
            <a:r>
              <a:rPr lang="en-US" sz="2400" dirty="0"/>
              <a:t>Test for H pylori, treat as necessary</a:t>
            </a:r>
          </a:p>
          <a:p>
            <a:pPr lvl="1" eaLnBrk="1" hangingPunct="1">
              <a:defRPr/>
            </a:pPr>
            <a:r>
              <a:rPr lang="en-US" sz="2400" dirty="0"/>
              <a:t>First line therapy: PPI</a:t>
            </a:r>
          </a:p>
          <a:p>
            <a:pPr eaLnBrk="1" hangingPunct="1">
              <a:defRPr/>
            </a:pPr>
            <a:r>
              <a:rPr lang="en-US" sz="2400" dirty="0"/>
              <a:t>Other options</a:t>
            </a:r>
          </a:p>
          <a:p>
            <a:pPr lvl="1" eaLnBrk="1" hangingPunct="1">
              <a:defRPr/>
            </a:pPr>
            <a:r>
              <a:rPr lang="en-US" sz="2400" dirty="0"/>
              <a:t>Same agents used for prevention</a:t>
            </a:r>
          </a:p>
          <a:p>
            <a:pPr lvl="1" eaLnBrk="1" hangingPunct="1">
              <a:defRPr/>
            </a:pPr>
            <a:r>
              <a:rPr lang="en-US" sz="2400" dirty="0"/>
              <a:t>Consider same limitations</a:t>
            </a:r>
          </a:p>
        </p:txBody>
      </p:sp>
    </p:spTree>
    <p:extLst>
      <p:ext uri="{BB962C8B-B14F-4D97-AF65-F5344CB8AC3E}">
        <p14:creationId xmlns:p14="http://schemas.microsoft.com/office/powerpoint/2010/main" val="3276629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AF68-CF95-2054-FDC2-F7E92D6384D5}"/>
              </a:ext>
            </a:extLst>
          </p:cNvPr>
          <p:cNvSpPr>
            <a:spLocks noGrp="1"/>
          </p:cNvSpPr>
          <p:nvPr>
            <p:ph type="title"/>
          </p:nvPr>
        </p:nvSpPr>
        <p:spPr>
          <a:xfrm>
            <a:off x="1981200" y="603251"/>
            <a:ext cx="8229600" cy="1143000"/>
          </a:xfrm>
        </p:spPr>
        <p:txBody>
          <a:bodyPr/>
          <a:lstStyle/>
          <a:p>
            <a:r>
              <a:rPr lang="en-US" dirty="0"/>
              <a:t>Zoom poll</a:t>
            </a:r>
          </a:p>
        </p:txBody>
      </p:sp>
      <p:sp>
        <p:nvSpPr>
          <p:cNvPr id="3" name="Content Placeholder 2">
            <a:extLst>
              <a:ext uri="{FF2B5EF4-FFF2-40B4-BE49-F238E27FC236}">
                <a16:creationId xmlns:a16="http://schemas.microsoft.com/office/drawing/2014/main" id="{862225F9-27D4-7ADD-3E93-B80E910281EA}"/>
              </a:ext>
            </a:extLst>
          </p:cNvPr>
          <p:cNvSpPr>
            <a:spLocks noGrp="1"/>
          </p:cNvSpPr>
          <p:nvPr>
            <p:ph idx="1"/>
          </p:nvPr>
        </p:nvSpPr>
        <p:spPr/>
        <p:txBody>
          <a:bodyPr>
            <a:normAutofit/>
          </a:bodyPr>
          <a:lstStyle/>
          <a:p>
            <a:r>
              <a:rPr lang="en-US" sz="2400" dirty="0"/>
              <a:t>Patient is a 58 year old male with low back pain. His PMH </a:t>
            </a:r>
            <a:r>
              <a:rPr lang="en-US" sz="2400" dirty="0" err="1"/>
              <a:t>hx</a:t>
            </a:r>
            <a:r>
              <a:rPr lang="en-US" sz="2400" dirty="0"/>
              <a:t> include dyslipidemia, diabetes and anxiety. His ASCVD risk score is 12% and his current medications are metformin </a:t>
            </a:r>
            <a:r>
              <a:rPr lang="en-US" sz="2400" dirty="0" err="1"/>
              <a:t>xr</a:t>
            </a:r>
            <a:r>
              <a:rPr lang="en-US" sz="2400" dirty="0"/>
              <a:t> 1 gm bid and atorvastatin 40 mg daily.  He was recently diagnosed with h. pylori and his renal function is WNL. What is the appropriate approach to using NSAIDs in this patient?</a:t>
            </a:r>
          </a:p>
          <a:p>
            <a:pPr lvl="1">
              <a:buFont typeface="Arial" panose="020B0604020202020204" pitchFamily="34" charset="0"/>
              <a:buChar char="•"/>
            </a:pPr>
            <a:r>
              <a:rPr lang="en-US" sz="2400" dirty="0"/>
              <a:t>NSAID alone</a:t>
            </a:r>
          </a:p>
          <a:p>
            <a:pPr lvl="1">
              <a:buFont typeface="Arial" panose="020B0604020202020204" pitchFamily="34" charset="0"/>
              <a:buChar char="•"/>
            </a:pPr>
            <a:r>
              <a:rPr lang="en-US" sz="2400" dirty="0"/>
              <a:t>Avoid oral NSAIDs</a:t>
            </a:r>
          </a:p>
          <a:p>
            <a:pPr lvl="1">
              <a:buFont typeface="Arial" panose="020B0604020202020204" pitchFamily="34" charset="0"/>
              <a:buChar char="•"/>
            </a:pPr>
            <a:r>
              <a:rPr lang="en-US" sz="2400" dirty="0"/>
              <a:t>COX2 inhibitor + misoprostol</a:t>
            </a:r>
          </a:p>
          <a:p>
            <a:pPr lvl="1">
              <a:buFont typeface="Arial" panose="020B0604020202020204" pitchFamily="34" charset="0"/>
              <a:buChar char="•"/>
            </a:pPr>
            <a:r>
              <a:rPr lang="en-US" sz="2400" dirty="0"/>
              <a:t>Naproxen + PPI</a:t>
            </a:r>
          </a:p>
          <a:p>
            <a:pPr lvl="1"/>
            <a:endParaRPr lang="en-US" dirty="0"/>
          </a:p>
          <a:p>
            <a:pPr lvl="1"/>
            <a:endParaRPr lang="en-US" dirty="0"/>
          </a:p>
        </p:txBody>
      </p:sp>
    </p:spTree>
    <p:extLst>
      <p:ext uri="{BB962C8B-B14F-4D97-AF65-F5344CB8AC3E}">
        <p14:creationId xmlns:p14="http://schemas.microsoft.com/office/powerpoint/2010/main" val="3021546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8678-D59F-437E-895D-488F802B6D58}"/>
              </a:ext>
            </a:extLst>
          </p:cNvPr>
          <p:cNvSpPr>
            <a:spLocks noGrp="1"/>
          </p:cNvSpPr>
          <p:nvPr>
            <p:ph type="title"/>
          </p:nvPr>
        </p:nvSpPr>
        <p:spPr>
          <a:xfrm>
            <a:off x="1981200" y="472346"/>
            <a:ext cx="8229600" cy="1143000"/>
          </a:xfrm>
        </p:spPr>
        <p:txBody>
          <a:bodyPr/>
          <a:lstStyle/>
          <a:p>
            <a:r>
              <a:rPr lang="en-US" dirty="0"/>
              <a:t>NSAIDS in </a:t>
            </a:r>
            <a:r>
              <a:rPr lang="en-US"/>
              <a:t>the news</a:t>
            </a:r>
            <a:endParaRPr lang="en-US" dirty="0"/>
          </a:p>
        </p:txBody>
      </p:sp>
      <p:sp>
        <p:nvSpPr>
          <p:cNvPr id="3" name="Content Placeholder 2">
            <a:extLst>
              <a:ext uri="{FF2B5EF4-FFF2-40B4-BE49-F238E27FC236}">
                <a16:creationId xmlns:a16="http://schemas.microsoft.com/office/drawing/2014/main" id="{78CF6C91-EDF3-489A-8E4D-464FD8813306}"/>
              </a:ext>
            </a:extLst>
          </p:cNvPr>
          <p:cNvSpPr>
            <a:spLocks noGrp="1"/>
          </p:cNvSpPr>
          <p:nvPr>
            <p:ph idx="1"/>
          </p:nvPr>
        </p:nvSpPr>
        <p:spPr>
          <a:xfrm>
            <a:off x="838200" y="1800696"/>
            <a:ext cx="10515600" cy="4351338"/>
          </a:xfrm>
        </p:spPr>
        <p:txBody>
          <a:bodyPr>
            <a:normAutofit/>
          </a:bodyPr>
          <a:lstStyle/>
          <a:p>
            <a:r>
              <a:rPr lang="en-US" sz="2400" dirty="0"/>
              <a:t>COVID-19</a:t>
            </a:r>
          </a:p>
          <a:p>
            <a:pPr lvl="1"/>
            <a:r>
              <a:rPr lang="en-US" sz="2400" dirty="0"/>
              <a:t>Initial cause for concern was for increased strokes and MI among those with acute respiratory distress</a:t>
            </a:r>
          </a:p>
          <a:p>
            <a:pPr lvl="1"/>
            <a:r>
              <a:rPr lang="en-US" sz="2400" dirty="0"/>
              <a:t>Follow up information has not demonstrated difference in outcomes in treating COVID fever compared to patients treated with acetaminophen</a:t>
            </a:r>
          </a:p>
          <a:p>
            <a:pPr lvl="1"/>
            <a:r>
              <a:rPr lang="en-US" sz="2400" dirty="0"/>
              <a:t>Does not exacerbate symptoms or worsen outcomes</a:t>
            </a:r>
          </a:p>
          <a:p>
            <a:pPr lvl="1"/>
            <a:r>
              <a:rPr lang="en-US" sz="2400" dirty="0"/>
              <a:t>Continue to use NSAIDS if they are being used to treat other conditions</a:t>
            </a:r>
          </a:p>
        </p:txBody>
      </p:sp>
      <p:sp>
        <p:nvSpPr>
          <p:cNvPr id="4" name="TextBox 3">
            <a:extLst>
              <a:ext uri="{FF2B5EF4-FFF2-40B4-BE49-F238E27FC236}">
                <a16:creationId xmlns:a16="http://schemas.microsoft.com/office/drawing/2014/main" id="{80948715-C167-4A17-BDC4-798DE80A212C}"/>
              </a:ext>
            </a:extLst>
          </p:cNvPr>
          <p:cNvSpPr txBox="1"/>
          <p:nvPr/>
        </p:nvSpPr>
        <p:spPr>
          <a:xfrm>
            <a:off x="1622855" y="5921202"/>
            <a:ext cx="8439665" cy="461665"/>
          </a:xfrm>
          <a:prstGeom prst="rect">
            <a:avLst/>
          </a:prstGeom>
          <a:noFill/>
        </p:spPr>
        <p:txBody>
          <a:bodyPr wrap="square" rtlCol="0">
            <a:spAutoFit/>
          </a:bodyPr>
          <a:lstStyle/>
          <a:p>
            <a:r>
              <a:rPr lang="en-US" sz="1200" dirty="0"/>
              <a:t>Zhou Q, Zhao S, Gan L, et al. </a:t>
            </a:r>
            <a:r>
              <a:rPr lang="en-US" sz="1200" u="sng" dirty="0">
                <a:hlinkClick r:id="rId3"/>
              </a:rPr>
              <a:t>Use of non-steroidal anti-inflammatory drugs and adverse outcomes during the COVID-19 pandemic: a systematic review and meta-analysis</a:t>
            </a:r>
            <a:r>
              <a:rPr lang="en-US" sz="1200" dirty="0"/>
              <a:t>. </a:t>
            </a:r>
            <a:r>
              <a:rPr lang="en-US" sz="1200" i="1" dirty="0" err="1"/>
              <a:t>EClinicalMedicine</a:t>
            </a:r>
            <a:r>
              <a:rPr lang="en-US" sz="1200" dirty="0"/>
              <a:t>. Published online April 7, 2022. doi:10.1016/j.eclinm.2022.101373</a:t>
            </a:r>
          </a:p>
        </p:txBody>
      </p:sp>
    </p:spTree>
    <p:extLst>
      <p:ext uri="{BB962C8B-B14F-4D97-AF65-F5344CB8AC3E}">
        <p14:creationId xmlns:p14="http://schemas.microsoft.com/office/powerpoint/2010/main" val="344456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8678-D59F-437E-895D-488F802B6D58}"/>
              </a:ext>
            </a:extLst>
          </p:cNvPr>
          <p:cNvSpPr>
            <a:spLocks noGrp="1"/>
          </p:cNvSpPr>
          <p:nvPr>
            <p:ph type="title"/>
          </p:nvPr>
        </p:nvSpPr>
        <p:spPr>
          <a:xfrm>
            <a:off x="838200" y="682625"/>
            <a:ext cx="10515600" cy="1143000"/>
          </a:xfrm>
        </p:spPr>
        <p:txBody>
          <a:bodyPr/>
          <a:lstStyle/>
          <a:p>
            <a:r>
              <a:rPr lang="en-US" dirty="0"/>
              <a:t>NSAIDS in the news</a:t>
            </a:r>
          </a:p>
        </p:txBody>
      </p:sp>
      <p:sp>
        <p:nvSpPr>
          <p:cNvPr id="3" name="Content Placeholder 2">
            <a:extLst>
              <a:ext uri="{FF2B5EF4-FFF2-40B4-BE49-F238E27FC236}">
                <a16:creationId xmlns:a16="http://schemas.microsoft.com/office/drawing/2014/main" id="{78CF6C91-EDF3-489A-8E4D-464FD8813306}"/>
              </a:ext>
            </a:extLst>
          </p:cNvPr>
          <p:cNvSpPr>
            <a:spLocks noGrp="1"/>
          </p:cNvSpPr>
          <p:nvPr>
            <p:ph idx="1"/>
          </p:nvPr>
        </p:nvSpPr>
        <p:spPr/>
        <p:txBody>
          <a:bodyPr>
            <a:normAutofit/>
          </a:bodyPr>
          <a:lstStyle/>
          <a:p>
            <a:r>
              <a:rPr lang="en-US" sz="2400" dirty="0"/>
              <a:t>UK </a:t>
            </a:r>
            <a:r>
              <a:rPr lang="en-US" sz="2400" dirty="0" err="1"/>
              <a:t>BioBank</a:t>
            </a:r>
            <a:r>
              <a:rPr lang="en-US" sz="2400" dirty="0"/>
              <a:t> database review</a:t>
            </a:r>
          </a:p>
          <a:p>
            <a:pPr lvl="1"/>
            <a:r>
              <a:rPr lang="en-US" sz="2400" dirty="0"/>
              <a:t>NSAIDS and steroids linked to transition to long term pain</a:t>
            </a:r>
          </a:p>
          <a:p>
            <a:pPr lvl="1"/>
            <a:r>
              <a:rPr lang="en-US" sz="2400" dirty="0"/>
              <a:t>Not seen with acetaminophen or antidepressants</a:t>
            </a:r>
          </a:p>
          <a:p>
            <a:pPr lvl="1"/>
            <a:r>
              <a:rPr lang="en-US" sz="2400" dirty="0"/>
              <a:t>Proposed mechanism is overly reducing inflammation in the acute pain phase makes it more likely to have long term issues</a:t>
            </a:r>
          </a:p>
          <a:p>
            <a:pPr lvl="1"/>
            <a:r>
              <a:rPr lang="en-US" sz="2400" dirty="0"/>
              <a:t>No prospective data, studies in mice only at this time</a:t>
            </a:r>
          </a:p>
        </p:txBody>
      </p:sp>
    </p:spTree>
    <p:extLst>
      <p:ext uri="{BB962C8B-B14F-4D97-AF65-F5344CB8AC3E}">
        <p14:creationId xmlns:p14="http://schemas.microsoft.com/office/powerpoint/2010/main" val="158448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79168"/>
            <a:ext cx="8229600" cy="1143000"/>
          </a:xfrm>
        </p:spPr>
        <p:txBody>
          <a:bodyPr/>
          <a:lstStyle/>
          <a:p>
            <a:r>
              <a:rPr lang="en-US" dirty="0"/>
              <a:t>Prevalence of NSAID use</a:t>
            </a:r>
          </a:p>
        </p:txBody>
      </p:sp>
      <p:sp>
        <p:nvSpPr>
          <p:cNvPr id="3" name="Content Placeholder 2"/>
          <p:cNvSpPr>
            <a:spLocks noGrp="1"/>
          </p:cNvSpPr>
          <p:nvPr>
            <p:ph idx="1"/>
          </p:nvPr>
        </p:nvSpPr>
        <p:spPr>
          <a:xfrm>
            <a:off x="1104900" y="2122169"/>
            <a:ext cx="9982200" cy="4202432"/>
          </a:xfrm>
        </p:spPr>
        <p:txBody>
          <a:bodyPr/>
          <a:lstStyle/>
          <a:p>
            <a:r>
              <a:rPr lang="en-US" sz="2800" dirty="0"/>
              <a:t>In 2019, 29 million adults took aspirin daily</a:t>
            </a:r>
          </a:p>
          <a:p>
            <a:r>
              <a:rPr lang="en-US" sz="2800" dirty="0"/>
              <a:t>In 2020, more than 30 million adults </a:t>
            </a:r>
          </a:p>
          <a:p>
            <a:r>
              <a:rPr lang="en-US" sz="2800" dirty="0"/>
              <a:t>Each year approximately 70 million prescriptions for NSAIDs are written</a:t>
            </a:r>
          </a:p>
          <a:p>
            <a:endParaRPr lang="en-US" dirty="0"/>
          </a:p>
        </p:txBody>
      </p:sp>
    </p:spTree>
    <p:extLst>
      <p:ext uri="{BB962C8B-B14F-4D97-AF65-F5344CB8AC3E}">
        <p14:creationId xmlns:p14="http://schemas.microsoft.com/office/powerpoint/2010/main" val="1286194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8678-D59F-437E-895D-488F802B6D58}"/>
              </a:ext>
            </a:extLst>
          </p:cNvPr>
          <p:cNvSpPr>
            <a:spLocks noGrp="1"/>
          </p:cNvSpPr>
          <p:nvPr>
            <p:ph type="title"/>
          </p:nvPr>
        </p:nvSpPr>
        <p:spPr>
          <a:xfrm>
            <a:off x="838200" y="762000"/>
            <a:ext cx="10515600" cy="853346"/>
          </a:xfrm>
        </p:spPr>
        <p:txBody>
          <a:bodyPr/>
          <a:lstStyle/>
          <a:p>
            <a:r>
              <a:rPr lang="en-US" dirty="0"/>
              <a:t>NSAIDS in the news</a:t>
            </a:r>
          </a:p>
        </p:txBody>
      </p:sp>
      <p:sp>
        <p:nvSpPr>
          <p:cNvPr id="3" name="Content Placeholder 2">
            <a:extLst>
              <a:ext uri="{FF2B5EF4-FFF2-40B4-BE49-F238E27FC236}">
                <a16:creationId xmlns:a16="http://schemas.microsoft.com/office/drawing/2014/main" id="{78CF6C91-EDF3-489A-8E4D-464FD8813306}"/>
              </a:ext>
            </a:extLst>
          </p:cNvPr>
          <p:cNvSpPr>
            <a:spLocks noGrp="1"/>
          </p:cNvSpPr>
          <p:nvPr>
            <p:ph idx="1"/>
          </p:nvPr>
        </p:nvSpPr>
        <p:spPr/>
        <p:txBody>
          <a:bodyPr>
            <a:normAutofit/>
          </a:bodyPr>
          <a:lstStyle/>
          <a:p>
            <a:r>
              <a:rPr lang="en-US" sz="2400" dirty="0"/>
              <a:t>Study from Yale Medicine</a:t>
            </a:r>
          </a:p>
          <a:p>
            <a:pPr lvl="1"/>
            <a:r>
              <a:rPr lang="en-US" sz="2400" dirty="0"/>
              <a:t>Long thought that COX inhibition was main driver of effects</a:t>
            </a:r>
          </a:p>
          <a:p>
            <a:pPr lvl="1"/>
            <a:r>
              <a:rPr lang="en-US" sz="2400" dirty="0"/>
              <a:t>The researchers found that NSAIDs actions were all related to a protein called nuclear factor erythroid 2-related factor 2 (NRF2)</a:t>
            </a:r>
          </a:p>
          <a:p>
            <a:pPr lvl="1"/>
            <a:r>
              <a:rPr lang="en-US" sz="2400" dirty="0"/>
              <a:t>They also observed that NSAIDS could help reduce inflammation in a way that was dependent on this specific protein.</a:t>
            </a:r>
          </a:p>
          <a:p>
            <a:pPr lvl="1"/>
            <a:r>
              <a:rPr lang="en-US" sz="2400" dirty="0"/>
              <a:t>No prospective data, studies in mice only at this time</a:t>
            </a:r>
          </a:p>
        </p:txBody>
      </p:sp>
    </p:spTree>
    <p:extLst>
      <p:ext uri="{BB962C8B-B14F-4D97-AF65-F5344CB8AC3E}">
        <p14:creationId xmlns:p14="http://schemas.microsoft.com/office/powerpoint/2010/main" val="213612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3C74-C9A9-48F1-BE35-A0B88E1544E3}"/>
              </a:ext>
            </a:extLst>
          </p:cNvPr>
          <p:cNvSpPr>
            <a:spLocks noGrp="1"/>
          </p:cNvSpPr>
          <p:nvPr>
            <p:ph type="title"/>
          </p:nvPr>
        </p:nvSpPr>
        <p:spPr>
          <a:xfrm>
            <a:off x="1981200" y="682625"/>
            <a:ext cx="8229600" cy="1143000"/>
          </a:xfrm>
        </p:spPr>
        <p:txBody>
          <a:bodyPr/>
          <a:lstStyle/>
          <a:p>
            <a:r>
              <a:rPr lang="en-US" dirty="0"/>
              <a:t>NSAIDS in the news</a:t>
            </a:r>
          </a:p>
        </p:txBody>
      </p:sp>
      <p:sp>
        <p:nvSpPr>
          <p:cNvPr id="3" name="Content Placeholder 2">
            <a:extLst>
              <a:ext uri="{FF2B5EF4-FFF2-40B4-BE49-F238E27FC236}">
                <a16:creationId xmlns:a16="http://schemas.microsoft.com/office/drawing/2014/main" id="{898FF575-3F76-4681-9E13-72C98C8F6BBC}"/>
              </a:ext>
            </a:extLst>
          </p:cNvPr>
          <p:cNvSpPr>
            <a:spLocks noGrp="1"/>
          </p:cNvSpPr>
          <p:nvPr>
            <p:ph idx="1"/>
          </p:nvPr>
        </p:nvSpPr>
        <p:spPr/>
        <p:txBody>
          <a:bodyPr>
            <a:normAutofit fontScale="92500" lnSpcReduction="10000"/>
          </a:bodyPr>
          <a:lstStyle/>
          <a:p>
            <a:r>
              <a:rPr lang="en-US" sz="2800" dirty="0"/>
              <a:t>277 participants from the Osteoarthritis Initiative cohort with moderate to severe osteoarthritis and sustained NSAID treatment for at least one year between baseline and four-year follow-up</a:t>
            </a:r>
          </a:p>
          <a:p>
            <a:r>
              <a:rPr lang="en-US" sz="2800" dirty="0"/>
              <a:t>793 control participants who were not treated with NSAIDs. All participants underwent 3T MRI of the knee initially and after four years. Images were scored for biomarkers of inflammation.</a:t>
            </a:r>
          </a:p>
          <a:p>
            <a:r>
              <a:rPr lang="en-US" sz="2800" dirty="0"/>
              <a:t>Cartilage thickness, composition and other MRI measurements served as noninvasive biomarkers for evaluating arthritis progression.</a:t>
            </a:r>
          </a:p>
          <a:p>
            <a:r>
              <a:rPr lang="en-US" sz="2800" dirty="0"/>
              <a:t>Results showed no long-term benefit of NSAID use. Joint inflammation and cartilage quality were worse at baseline in the participants taking NSAIDs, compared to the control group, and worsened at four-year follow-up.</a:t>
            </a:r>
          </a:p>
          <a:p>
            <a:endParaRPr lang="en-US" dirty="0"/>
          </a:p>
        </p:txBody>
      </p:sp>
    </p:spTree>
    <p:extLst>
      <p:ext uri="{BB962C8B-B14F-4D97-AF65-F5344CB8AC3E}">
        <p14:creationId xmlns:p14="http://schemas.microsoft.com/office/powerpoint/2010/main" val="411035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84298"/>
            <a:ext cx="8229600" cy="1143000"/>
          </a:xfrm>
        </p:spPr>
        <p:txBody>
          <a:bodyPr/>
          <a:lstStyle/>
          <a:p>
            <a:r>
              <a:rPr lang="en-US" dirty="0"/>
              <a:t>Summary</a:t>
            </a:r>
          </a:p>
        </p:txBody>
      </p:sp>
      <p:sp>
        <p:nvSpPr>
          <p:cNvPr id="3" name="Content Placeholder 2"/>
          <p:cNvSpPr>
            <a:spLocks noGrp="1"/>
          </p:cNvSpPr>
          <p:nvPr>
            <p:ph idx="1"/>
          </p:nvPr>
        </p:nvSpPr>
        <p:spPr>
          <a:xfrm>
            <a:off x="914400" y="1927299"/>
            <a:ext cx="10134600" cy="4198865"/>
          </a:xfrm>
        </p:spPr>
        <p:txBody>
          <a:bodyPr/>
          <a:lstStyle/>
          <a:p>
            <a:r>
              <a:rPr lang="en-US" dirty="0"/>
              <a:t>Lowest dose for shortest duration</a:t>
            </a:r>
          </a:p>
          <a:p>
            <a:r>
              <a:rPr lang="en-US" dirty="0"/>
              <a:t>Consider use of topical agents when possible/appropriate</a:t>
            </a:r>
          </a:p>
          <a:p>
            <a:r>
              <a:rPr lang="en-US" dirty="0"/>
              <a:t>Balance risks with appropriate pain treatment</a:t>
            </a:r>
          </a:p>
          <a:p>
            <a:r>
              <a:rPr lang="en-US" dirty="0"/>
              <a:t>Choose lower CV risk NSAIDS and protect GI tract when possible</a:t>
            </a:r>
          </a:p>
        </p:txBody>
      </p:sp>
    </p:spTree>
    <p:extLst>
      <p:ext uri="{BB962C8B-B14F-4D97-AF65-F5344CB8AC3E}">
        <p14:creationId xmlns:p14="http://schemas.microsoft.com/office/powerpoint/2010/main" val="3966118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99F5-EED9-0137-CC3F-915F022CCDDB}"/>
              </a:ext>
            </a:extLst>
          </p:cNvPr>
          <p:cNvSpPr>
            <a:spLocks noGrp="1"/>
          </p:cNvSpPr>
          <p:nvPr>
            <p:ph type="title"/>
          </p:nvPr>
        </p:nvSpPr>
        <p:spPr/>
        <p:txBody>
          <a:bodyPr/>
          <a:lstStyle/>
          <a:p>
            <a:r>
              <a:rPr lang="en-US" dirty="0"/>
              <a:t>NSAIDS in the news</a:t>
            </a:r>
          </a:p>
        </p:txBody>
      </p:sp>
      <p:sp>
        <p:nvSpPr>
          <p:cNvPr id="3" name="Content Placeholder 2">
            <a:extLst>
              <a:ext uri="{FF2B5EF4-FFF2-40B4-BE49-F238E27FC236}">
                <a16:creationId xmlns:a16="http://schemas.microsoft.com/office/drawing/2014/main" id="{D1EB5782-029C-34CA-5BFC-7422F79BA3A7}"/>
              </a:ext>
            </a:extLst>
          </p:cNvPr>
          <p:cNvSpPr>
            <a:spLocks noGrp="1"/>
          </p:cNvSpPr>
          <p:nvPr>
            <p:ph idx="1"/>
          </p:nvPr>
        </p:nvSpPr>
        <p:spPr/>
        <p:txBody>
          <a:bodyPr>
            <a:normAutofit fontScale="85000" lnSpcReduction="10000"/>
          </a:bodyPr>
          <a:lstStyle/>
          <a:p>
            <a:pPr algn="l">
              <a:spcBef>
                <a:spcPts val="750"/>
              </a:spcBef>
              <a:spcAft>
                <a:spcPts val="600"/>
              </a:spcAft>
              <a:buFont typeface="Arial" panose="020B0604020202020204" pitchFamily="34" charset="0"/>
              <a:buChar char="•"/>
            </a:pPr>
            <a:r>
              <a:rPr lang="en-US" b="0" i="0" dirty="0">
                <a:solidFill>
                  <a:srgbClr val="001D35"/>
                </a:solidFill>
                <a:effectLst/>
                <a:latin typeface="Google Sans"/>
              </a:rPr>
              <a:t>A study in the Journal of the American Geriatrics Society suggests that long-term NSAID use may be associated with a lower risk of dementia, particularly for those without a genetic predisposition.</a:t>
            </a:r>
          </a:p>
          <a:p>
            <a:pPr algn="l">
              <a:spcBef>
                <a:spcPts val="750"/>
              </a:spcBef>
              <a:spcAft>
                <a:spcPts val="600"/>
              </a:spcAft>
              <a:buFont typeface="Arial" panose="020B0604020202020204" pitchFamily="34" charset="0"/>
              <a:buChar char="•"/>
            </a:pPr>
            <a:r>
              <a:rPr lang="en-US" b="0" i="0" dirty="0">
                <a:solidFill>
                  <a:srgbClr val="001D35"/>
                </a:solidFill>
                <a:effectLst/>
                <a:latin typeface="Google Sans"/>
              </a:rPr>
              <a:t>Specifically, the study found that long-term NSAID use (over 2 years) was linked to a lower risk of dementia, while shorter timeframes were associated with a slight increase in risk.</a:t>
            </a:r>
          </a:p>
          <a:p>
            <a:pPr algn="l">
              <a:spcBef>
                <a:spcPts val="750"/>
              </a:spcBef>
              <a:spcAft>
                <a:spcPts val="600"/>
              </a:spcAft>
              <a:buFont typeface="Arial" panose="020B0604020202020204" pitchFamily="34" charset="0"/>
              <a:buChar char="•"/>
            </a:pPr>
            <a:r>
              <a:rPr lang="en-US" b="0" i="0" dirty="0">
                <a:solidFill>
                  <a:srgbClr val="001D35"/>
                </a:solidFill>
                <a:effectLst/>
                <a:latin typeface="Google Sans"/>
              </a:rPr>
              <a:t>However, it's important to note that the study also found that the cumulative amount of NSAID use did not decrease the risk of dementia, suggesting that the duration of use is more important than the total dose.</a:t>
            </a:r>
          </a:p>
          <a:p>
            <a:endParaRPr lang="en-US" dirty="0"/>
          </a:p>
        </p:txBody>
      </p:sp>
    </p:spTree>
    <p:extLst>
      <p:ext uri="{BB962C8B-B14F-4D97-AF65-F5344CB8AC3E}">
        <p14:creationId xmlns:p14="http://schemas.microsoft.com/office/powerpoint/2010/main" val="158650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70314" y="914400"/>
            <a:ext cx="8229600" cy="1431925"/>
          </a:xfrm>
        </p:spPr>
        <p:txBody>
          <a:bodyPr>
            <a:normAutofit/>
          </a:bodyPr>
          <a:lstStyle/>
          <a:p>
            <a:pPr eaLnBrk="1" hangingPunct="1"/>
            <a:r>
              <a:rPr lang="en-US" dirty="0">
                <a:cs typeface="Times New Roman" pitchFamily="18" charset="0"/>
              </a:rPr>
              <a:t>Mechanism of Action</a:t>
            </a:r>
            <a:endParaRPr lang="en-CA" dirty="0">
              <a:cs typeface="Times New Roman" pitchFamily="18" charset="0"/>
            </a:endParaRPr>
          </a:p>
        </p:txBody>
      </p:sp>
      <p:sp>
        <p:nvSpPr>
          <p:cNvPr id="14339" name="Rectangle 3"/>
          <p:cNvSpPr>
            <a:spLocks noGrp="1" noChangeArrowheads="1"/>
          </p:cNvSpPr>
          <p:nvPr>
            <p:ph idx="1"/>
          </p:nvPr>
        </p:nvSpPr>
        <p:spPr>
          <a:xfrm>
            <a:off x="1132114" y="2346325"/>
            <a:ext cx="9906000" cy="3597275"/>
          </a:xfrm>
        </p:spPr>
        <p:txBody>
          <a:bodyPr/>
          <a:lstStyle/>
          <a:p>
            <a:pPr eaLnBrk="1" hangingPunct="1">
              <a:lnSpc>
                <a:spcPct val="90000"/>
              </a:lnSpc>
              <a:buFontTx/>
              <a:buNone/>
            </a:pPr>
            <a:r>
              <a:rPr lang="en-US" sz="2400" b="1" dirty="0">
                <a:cs typeface="Times New Roman" pitchFamily="18" charset="0"/>
              </a:rPr>
              <a:t>Non-steroidal anti-inflammatory drugs (NSAIDs</a:t>
            </a:r>
            <a:r>
              <a:rPr lang="en-US" sz="2400" dirty="0">
                <a:cs typeface="Times New Roman" pitchFamily="18" charset="0"/>
              </a:rPr>
              <a:t>)</a:t>
            </a:r>
          </a:p>
          <a:p>
            <a:pPr eaLnBrk="1" hangingPunct="1">
              <a:lnSpc>
                <a:spcPct val="90000"/>
              </a:lnSpc>
            </a:pPr>
            <a:r>
              <a:rPr lang="en-US" sz="2400" dirty="0">
                <a:cs typeface="Times New Roman" pitchFamily="18" charset="0"/>
              </a:rPr>
              <a:t>All NSAIDs inhibit the cyclooxygenase required for conversion of arachidonic acid to endoperoxide intermediate (PGG2 and PGH2).</a:t>
            </a:r>
          </a:p>
          <a:p>
            <a:pPr eaLnBrk="1" hangingPunct="1">
              <a:lnSpc>
                <a:spcPct val="90000"/>
              </a:lnSpc>
            </a:pPr>
            <a:r>
              <a:rPr lang="en-US" sz="2400" dirty="0">
                <a:cs typeface="Times New Roman" pitchFamily="18" charset="0"/>
              </a:rPr>
              <a:t>NSAIDs inhibit prostaglandin and thromboxane synthesis, they are potent inhibitors of cyclooxygenase and eliminate all prostaglandins and thromboxanes in every cell they reach.</a:t>
            </a:r>
          </a:p>
          <a:p>
            <a:pPr eaLnBrk="1" hangingPunct="1">
              <a:lnSpc>
                <a:spcPct val="90000"/>
              </a:lnSpc>
              <a:buFontTx/>
              <a:buNone/>
            </a:pPr>
            <a:r>
              <a:rPr lang="en-US" sz="2400" dirty="0">
                <a:latin typeface="+mj-lt"/>
                <a:cs typeface="Times New Roman" pitchFamily="18" charset="0"/>
              </a:rPr>
              <a:t> </a:t>
            </a:r>
            <a:endParaRPr lang="en-CA" sz="2400" dirty="0">
              <a:latin typeface="+mj-lt"/>
            </a:endParaRPr>
          </a:p>
        </p:txBody>
      </p:sp>
    </p:spTree>
    <p:extLst>
      <p:ext uri="{BB962C8B-B14F-4D97-AF65-F5344CB8AC3E}">
        <p14:creationId xmlns:p14="http://schemas.microsoft.com/office/powerpoint/2010/main" val="419548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9800" y="800100"/>
            <a:ext cx="7772400" cy="762000"/>
          </a:xfrm>
        </p:spPr>
        <p:txBody>
          <a:bodyPr>
            <a:normAutofit/>
          </a:bodyPr>
          <a:lstStyle/>
          <a:p>
            <a:pPr eaLnBrk="1" hangingPunct="1"/>
            <a:r>
              <a:rPr lang="en-US" dirty="0"/>
              <a:t>COX 1 and COX 2</a:t>
            </a:r>
            <a:endParaRPr lang="en-CA" dirty="0"/>
          </a:p>
        </p:txBody>
      </p:sp>
      <p:sp>
        <p:nvSpPr>
          <p:cNvPr id="11267" name="Rectangle 3"/>
          <p:cNvSpPr>
            <a:spLocks noGrp="1" noChangeArrowheads="1"/>
          </p:cNvSpPr>
          <p:nvPr>
            <p:ph idx="1"/>
          </p:nvPr>
        </p:nvSpPr>
        <p:spPr/>
        <p:txBody>
          <a:bodyPr>
            <a:normAutofit fontScale="70000" lnSpcReduction="20000"/>
          </a:bodyPr>
          <a:lstStyle/>
          <a:p>
            <a:pPr eaLnBrk="1" hangingPunct="1"/>
            <a:r>
              <a:rPr lang="en-US" dirty="0">
                <a:cs typeface="Times New Roman" pitchFamily="18" charset="0"/>
              </a:rPr>
              <a:t>The key enzyme in the </a:t>
            </a:r>
            <a:r>
              <a:rPr lang="en-US" b="1" dirty="0">
                <a:cs typeface="Times New Roman" pitchFamily="18" charset="0"/>
              </a:rPr>
              <a:t>cyclooxygenase pathway</a:t>
            </a:r>
            <a:r>
              <a:rPr lang="en-US" dirty="0">
                <a:cs typeface="Times New Roman" pitchFamily="18" charset="0"/>
              </a:rPr>
              <a:t> is the enzyme cyclooxygenase (COX).</a:t>
            </a:r>
          </a:p>
          <a:p>
            <a:pPr eaLnBrk="1" hangingPunct="1">
              <a:buFontTx/>
              <a:buNone/>
            </a:pPr>
            <a:r>
              <a:rPr lang="en-US" dirty="0">
                <a:cs typeface="Times New Roman" pitchFamily="18" charset="0"/>
              </a:rPr>
              <a:t>  </a:t>
            </a:r>
          </a:p>
          <a:p>
            <a:pPr eaLnBrk="1" hangingPunct="1"/>
            <a:r>
              <a:rPr lang="en-US" dirty="0">
                <a:cs typeface="Times New Roman" pitchFamily="18" charset="0"/>
              </a:rPr>
              <a:t>There are two forms of cyclooxygenase, COX1 (the predominant form) and COX2. </a:t>
            </a:r>
          </a:p>
          <a:p>
            <a:endParaRPr lang="en-CA" i="1" dirty="0"/>
          </a:p>
          <a:p>
            <a:r>
              <a:rPr lang="en-CA" i="1" dirty="0"/>
              <a:t>Cyclooxygenase-1 (COX-1): </a:t>
            </a:r>
          </a:p>
          <a:p>
            <a:pPr lvl="1"/>
            <a:r>
              <a:rPr lang="en-CA" dirty="0"/>
              <a:t>-constitutively expressed in wide variety of cells all over the body. </a:t>
            </a:r>
          </a:p>
          <a:p>
            <a:pPr lvl="1"/>
            <a:r>
              <a:rPr lang="en-CA" dirty="0"/>
              <a:t>-"housekeeping enzyme" </a:t>
            </a:r>
          </a:p>
          <a:p>
            <a:pPr lvl="1"/>
            <a:r>
              <a:rPr lang="en-CA" dirty="0"/>
              <a:t>-ex. gastric cytoprotection, hemostasis </a:t>
            </a:r>
          </a:p>
          <a:p>
            <a:endParaRPr lang="en-CA" dirty="0"/>
          </a:p>
          <a:p>
            <a:r>
              <a:rPr lang="en-CA" i="1" dirty="0"/>
              <a:t>Cyclooxygenase-2 (COX-2): </a:t>
            </a:r>
          </a:p>
          <a:p>
            <a:pPr lvl="1"/>
            <a:r>
              <a:rPr lang="en-CA" dirty="0"/>
              <a:t>-inducible enzyme </a:t>
            </a:r>
          </a:p>
          <a:p>
            <a:pPr lvl="1"/>
            <a:r>
              <a:rPr lang="en-CA" dirty="0"/>
              <a:t>-immediate-early gene product in inflammatory and immune cells </a:t>
            </a:r>
          </a:p>
          <a:p>
            <a:pPr lvl="1"/>
            <a:r>
              <a:rPr lang="en-CA" dirty="0"/>
              <a:t>-dramatically up-regulated during inflammation (10-18X) </a:t>
            </a:r>
          </a:p>
          <a:p>
            <a:endParaRPr lang="en-CA" dirty="0"/>
          </a:p>
          <a:p>
            <a:pPr eaLnBrk="1" hangingPunct="1"/>
            <a:endParaRPr lang="en-CA" dirty="0">
              <a:cs typeface="Times New Roman" pitchFamily="18" charset="0"/>
            </a:endParaRPr>
          </a:p>
        </p:txBody>
      </p:sp>
    </p:spTree>
    <p:extLst>
      <p:ext uri="{BB962C8B-B14F-4D97-AF65-F5344CB8AC3E}">
        <p14:creationId xmlns:p14="http://schemas.microsoft.com/office/powerpoint/2010/main" val="401114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F6E6677E-CE22-4B63-AA21-FC01E62D0187}" type="slidenum">
              <a:rPr lang="en-US" sz="1400">
                <a:latin typeface="Comic Sans MS" pitchFamily="66" charset="0"/>
              </a:rPr>
              <a:pPr algn="r" eaLnBrk="1" hangingPunct="1"/>
              <a:t>7</a:t>
            </a:fld>
            <a:endParaRPr lang="en-US" sz="1400" dirty="0">
              <a:latin typeface="Comic Sans MS" pitchFamily="66" charset="0"/>
            </a:endParaRPr>
          </a:p>
        </p:txBody>
      </p:sp>
      <p:sp>
        <p:nvSpPr>
          <p:cNvPr id="36867" name="Rectangle 2"/>
          <p:cNvSpPr>
            <a:spLocks noChangeArrowheads="1"/>
          </p:cNvSpPr>
          <p:nvPr/>
        </p:nvSpPr>
        <p:spPr bwMode="auto">
          <a:xfrm>
            <a:off x="3497264" y="3555170"/>
            <a:ext cx="23002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sz="2000" b="1" dirty="0">
                <a:latin typeface="+mj-lt"/>
              </a:rPr>
              <a:t>Prostaglandins/   thromboxane</a:t>
            </a:r>
          </a:p>
        </p:txBody>
      </p:sp>
      <p:sp>
        <p:nvSpPr>
          <p:cNvPr id="36868" name="Line 3"/>
          <p:cNvSpPr>
            <a:spLocks noChangeShapeType="1"/>
          </p:cNvSpPr>
          <p:nvPr/>
        </p:nvSpPr>
        <p:spPr bwMode="auto">
          <a:xfrm>
            <a:off x="5535613" y="4210133"/>
            <a:ext cx="392112" cy="442912"/>
          </a:xfrm>
          <a:prstGeom prst="line">
            <a:avLst/>
          </a:prstGeom>
          <a:noFill/>
          <a:ln w="254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
        <p:nvSpPr>
          <p:cNvPr id="36869" name="Line 4"/>
          <p:cNvSpPr>
            <a:spLocks noChangeShapeType="1"/>
          </p:cNvSpPr>
          <p:nvPr/>
        </p:nvSpPr>
        <p:spPr bwMode="auto">
          <a:xfrm flipH="1">
            <a:off x="3397250" y="4214896"/>
            <a:ext cx="368300" cy="415925"/>
          </a:xfrm>
          <a:prstGeom prst="line">
            <a:avLst/>
          </a:prstGeom>
          <a:noFill/>
          <a:ln w="254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
        <p:nvSpPr>
          <p:cNvPr id="36870" name="Rectangle 5"/>
          <p:cNvSpPr>
            <a:spLocks noChangeArrowheads="1"/>
          </p:cNvSpPr>
          <p:nvPr/>
        </p:nvSpPr>
        <p:spPr bwMode="auto">
          <a:xfrm>
            <a:off x="5340350" y="1832075"/>
            <a:ext cx="1892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sz="2000" b="1" dirty="0">
                <a:latin typeface="+mj-lt"/>
              </a:rPr>
              <a:t>Arachidonic</a:t>
            </a:r>
          </a:p>
          <a:p>
            <a:pPr algn="ctr" eaLnBrk="0" hangingPunct="0"/>
            <a:r>
              <a:rPr lang="en-US" sz="2000" b="1" dirty="0">
                <a:latin typeface="+mj-lt"/>
              </a:rPr>
              <a:t>acid</a:t>
            </a:r>
          </a:p>
        </p:txBody>
      </p:sp>
      <p:sp>
        <p:nvSpPr>
          <p:cNvPr id="36871" name="Rectangle 6"/>
          <p:cNvSpPr>
            <a:spLocks noChangeArrowheads="1"/>
          </p:cNvSpPr>
          <p:nvPr/>
        </p:nvSpPr>
        <p:spPr bwMode="auto">
          <a:xfrm>
            <a:off x="3886201" y="2533960"/>
            <a:ext cx="12541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sz="2400" b="1" dirty="0">
                <a:solidFill>
                  <a:srgbClr val="FF0000"/>
                </a:solidFill>
                <a:latin typeface="+mj-lt"/>
              </a:rPr>
              <a:t>COX-1</a:t>
            </a:r>
          </a:p>
        </p:txBody>
      </p:sp>
      <p:sp>
        <p:nvSpPr>
          <p:cNvPr id="36872" name="Rectangle 7"/>
          <p:cNvSpPr>
            <a:spLocks noChangeArrowheads="1"/>
          </p:cNvSpPr>
          <p:nvPr/>
        </p:nvSpPr>
        <p:spPr bwMode="auto">
          <a:xfrm>
            <a:off x="7159625" y="2488990"/>
            <a:ext cx="247015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sz="2400" b="1" dirty="0">
                <a:solidFill>
                  <a:srgbClr val="FF0000"/>
                </a:solidFill>
                <a:latin typeface="+mj-lt"/>
              </a:rPr>
              <a:t>COX-2</a:t>
            </a:r>
          </a:p>
        </p:txBody>
      </p:sp>
      <p:sp>
        <p:nvSpPr>
          <p:cNvPr id="36873" name="Rectangle 8"/>
          <p:cNvSpPr>
            <a:spLocks noChangeArrowheads="1"/>
          </p:cNvSpPr>
          <p:nvPr/>
        </p:nvSpPr>
        <p:spPr bwMode="auto">
          <a:xfrm>
            <a:off x="6011958" y="3378174"/>
            <a:ext cx="95866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hangingPunct="0"/>
            <a:r>
              <a:rPr lang="en-US" sz="2000" b="1" dirty="0">
                <a:solidFill>
                  <a:schemeClr val="tx2"/>
                </a:solidFill>
                <a:latin typeface="+mj-lt"/>
              </a:rPr>
              <a:t>Typical</a:t>
            </a:r>
            <a:br>
              <a:rPr lang="en-US" sz="2000" b="1" dirty="0">
                <a:solidFill>
                  <a:schemeClr val="tx2"/>
                </a:solidFill>
                <a:latin typeface="+mj-lt"/>
              </a:rPr>
            </a:br>
            <a:r>
              <a:rPr lang="en-US" sz="2000" b="1" dirty="0">
                <a:solidFill>
                  <a:schemeClr val="tx2"/>
                </a:solidFill>
                <a:latin typeface="+mj-lt"/>
              </a:rPr>
              <a:t>NSAIDs</a:t>
            </a:r>
          </a:p>
        </p:txBody>
      </p:sp>
      <p:sp>
        <p:nvSpPr>
          <p:cNvPr id="36874" name="Line 9"/>
          <p:cNvSpPr>
            <a:spLocks noChangeShapeType="1"/>
          </p:cNvSpPr>
          <p:nvPr/>
        </p:nvSpPr>
        <p:spPr bwMode="auto">
          <a:xfrm>
            <a:off x="8408989" y="3030329"/>
            <a:ext cx="0" cy="377825"/>
          </a:xfrm>
          <a:prstGeom prst="line">
            <a:avLst/>
          </a:prstGeom>
          <a:noFill/>
          <a:ln w="254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grpSp>
        <p:nvGrpSpPr>
          <p:cNvPr id="2" name="Group 10"/>
          <p:cNvGrpSpPr>
            <a:grpSpLocks/>
          </p:cNvGrpSpPr>
          <p:nvPr/>
        </p:nvGrpSpPr>
        <p:grpSpPr bwMode="auto">
          <a:xfrm>
            <a:off x="7310438" y="3000348"/>
            <a:ext cx="596900" cy="601662"/>
            <a:chOff x="4101" y="1805"/>
            <a:chExt cx="423" cy="379"/>
          </a:xfrm>
        </p:grpSpPr>
        <p:sp>
          <p:nvSpPr>
            <p:cNvPr id="36894" name="Line 11"/>
            <p:cNvSpPr>
              <a:spLocks noChangeShapeType="1"/>
            </p:cNvSpPr>
            <p:nvPr/>
          </p:nvSpPr>
          <p:spPr bwMode="auto">
            <a:xfrm flipH="1">
              <a:off x="4101" y="1805"/>
              <a:ext cx="423" cy="331"/>
            </a:xfrm>
            <a:prstGeom prst="line">
              <a:avLst/>
            </a:prstGeom>
            <a:noFill/>
            <a:ln w="25400">
              <a:solidFill>
                <a:srgbClr val="FF66CC"/>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
          <p:nvSpPr>
            <p:cNvPr id="36895" name="Rectangle 12"/>
            <p:cNvSpPr>
              <a:spLocks noChangeArrowheads="1"/>
            </p:cNvSpPr>
            <p:nvPr/>
          </p:nvSpPr>
          <p:spPr bwMode="auto">
            <a:xfrm>
              <a:off x="4142" y="1817"/>
              <a:ext cx="29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3200" b="1" dirty="0">
                  <a:solidFill>
                    <a:srgbClr val="FF0000"/>
                  </a:solidFill>
                  <a:latin typeface="+mj-lt"/>
                </a:rPr>
                <a:t>X</a:t>
              </a:r>
            </a:p>
          </p:txBody>
        </p:sp>
      </p:grpSp>
      <p:grpSp>
        <p:nvGrpSpPr>
          <p:cNvPr id="3" name="Group 13"/>
          <p:cNvGrpSpPr>
            <a:grpSpLocks/>
          </p:cNvGrpSpPr>
          <p:nvPr/>
        </p:nvGrpSpPr>
        <p:grpSpPr bwMode="auto">
          <a:xfrm>
            <a:off x="5219701" y="2971773"/>
            <a:ext cx="574675" cy="582612"/>
            <a:chOff x="2619" y="1787"/>
            <a:chExt cx="407" cy="367"/>
          </a:xfrm>
        </p:grpSpPr>
        <p:sp>
          <p:nvSpPr>
            <p:cNvPr id="36892" name="Line 14"/>
            <p:cNvSpPr>
              <a:spLocks noChangeShapeType="1"/>
            </p:cNvSpPr>
            <p:nvPr/>
          </p:nvSpPr>
          <p:spPr bwMode="auto">
            <a:xfrm>
              <a:off x="2619" y="1807"/>
              <a:ext cx="407" cy="331"/>
            </a:xfrm>
            <a:prstGeom prst="line">
              <a:avLst/>
            </a:prstGeom>
            <a:noFill/>
            <a:ln w="25400">
              <a:solidFill>
                <a:srgbClr val="FF66CC"/>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
          <p:nvSpPr>
            <p:cNvPr id="36893" name="Rectangle 15"/>
            <p:cNvSpPr>
              <a:spLocks noChangeArrowheads="1"/>
            </p:cNvSpPr>
            <p:nvPr/>
          </p:nvSpPr>
          <p:spPr bwMode="auto">
            <a:xfrm>
              <a:off x="2674" y="1787"/>
              <a:ext cx="289"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3200" b="1" dirty="0">
                  <a:solidFill>
                    <a:srgbClr val="FF0000"/>
                  </a:solidFill>
                  <a:latin typeface="+mj-lt"/>
                </a:rPr>
                <a:t>X</a:t>
              </a:r>
            </a:p>
          </p:txBody>
        </p:sp>
      </p:grpSp>
      <p:sp>
        <p:nvSpPr>
          <p:cNvPr id="36877" name="Rectangle 16"/>
          <p:cNvSpPr>
            <a:spLocks noChangeArrowheads="1"/>
          </p:cNvSpPr>
          <p:nvPr/>
        </p:nvSpPr>
        <p:spPr bwMode="auto">
          <a:xfrm>
            <a:off x="7281864" y="3555170"/>
            <a:ext cx="22367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sz="2000" b="1" dirty="0">
                <a:latin typeface="+mj-lt"/>
              </a:rPr>
              <a:t>Prostaglandins</a:t>
            </a:r>
          </a:p>
        </p:txBody>
      </p:sp>
      <p:sp>
        <p:nvSpPr>
          <p:cNvPr id="36878" name="Line 17"/>
          <p:cNvSpPr>
            <a:spLocks noChangeShapeType="1"/>
          </p:cNvSpPr>
          <p:nvPr/>
        </p:nvSpPr>
        <p:spPr bwMode="auto">
          <a:xfrm>
            <a:off x="8413750" y="3994234"/>
            <a:ext cx="0" cy="606425"/>
          </a:xfrm>
          <a:prstGeom prst="line">
            <a:avLst/>
          </a:prstGeom>
          <a:noFill/>
          <a:ln w="254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grpSp>
        <p:nvGrpSpPr>
          <p:cNvPr id="4" name="Group 18"/>
          <p:cNvGrpSpPr>
            <a:grpSpLocks/>
          </p:cNvGrpSpPr>
          <p:nvPr/>
        </p:nvGrpSpPr>
        <p:grpSpPr bwMode="auto">
          <a:xfrm>
            <a:off x="4699001" y="4741946"/>
            <a:ext cx="2430463" cy="1350963"/>
            <a:chOff x="2250" y="3242"/>
            <a:chExt cx="1722" cy="851"/>
          </a:xfrm>
        </p:grpSpPr>
        <p:sp>
          <p:nvSpPr>
            <p:cNvPr id="36890" name="Oval 19"/>
            <p:cNvSpPr>
              <a:spLocks noChangeArrowheads="1"/>
            </p:cNvSpPr>
            <p:nvPr/>
          </p:nvSpPr>
          <p:spPr bwMode="auto">
            <a:xfrm>
              <a:off x="2250" y="3242"/>
              <a:ext cx="1722" cy="851"/>
            </a:xfrm>
            <a:prstGeom prst="ellipse">
              <a:avLst/>
            </a:prstGeom>
            <a:gradFill rotWithShape="0">
              <a:gsLst>
                <a:gs pos="0">
                  <a:srgbClr val="000000"/>
                </a:gs>
                <a:gs pos="100000">
                  <a:srgbClr val="3333CC"/>
                </a:gs>
              </a:gsLst>
              <a:lin ang="2700000" scaled="1"/>
            </a:gradFill>
            <a:ln w="12700">
              <a:solidFill>
                <a:schemeClr val="tx1"/>
              </a:solidFill>
              <a:round/>
              <a:headEnd/>
              <a:tailEnd/>
            </a:ln>
          </p:spPr>
          <p:txBody>
            <a:bodyPr wrap="none" anchor="ctr"/>
            <a:lstStyle/>
            <a:p>
              <a:endParaRPr lang="en-US" sz="2000" dirty="0">
                <a:latin typeface="+mj-lt"/>
              </a:endParaRPr>
            </a:p>
          </p:txBody>
        </p:sp>
        <p:sp>
          <p:nvSpPr>
            <p:cNvPr id="36891" name="Rectangle 20"/>
            <p:cNvSpPr>
              <a:spLocks noChangeArrowheads="1"/>
            </p:cNvSpPr>
            <p:nvPr/>
          </p:nvSpPr>
          <p:spPr bwMode="auto">
            <a:xfrm>
              <a:off x="2377" y="3372"/>
              <a:ext cx="147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dirty="0">
                  <a:latin typeface="+mj-lt"/>
                </a:rPr>
                <a:t>Primarily protect</a:t>
              </a:r>
            </a:p>
            <a:p>
              <a:pPr algn="ctr" eaLnBrk="0" hangingPunct="0"/>
              <a:r>
                <a:rPr lang="en-US" dirty="0">
                  <a:latin typeface="+mj-lt"/>
                </a:rPr>
                <a:t>gastroduodenal mucosa</a:t>
              </a:r>
            </a:p>
          </p:txBody>
        </p:sp>
      </p:grpSp>
      <p:grpSp>
        <p:nvGrpSpPr>
          <p:cNvPr id="5" name="Group 21"/>
          <p:cNvGrpSpPr>
            <a:grpSpLocks/>
          </p:cNvGrpSpPr>
          <p:nvPr/>
        </p:nvGrpSpPr>
        <p:grpSpPr bwMode="auto">
          <a:xfrm>
            <a:off x="2176464" y="4741946"/>
            <a:ext cx="2428875" cy="1350963"/>
            <a:chOff x="462" y="3242"/>
            <a:chExt cx="1722" cy="851"/>
          </a:xfrm>
        </p:grpSpPr>
        <p:sp>
          <p:nvSpPr>
            <p:cNvPr id="36888" name="Oval 22"/>
            <p:cNvSpPr>
              <a:spLocks noChangeArrowheads="1"/>
            </p:cNvSpPr>
            <p:nvPr/>
          </p:nvSpPr>
          <p:spPr bwMode="auto">
            <a:xfrm>
              <a:off x="462" y="3242"/>
              <a:ext cx="1722" cy="851"/>
            </a:xfrm>
            <a:prstGeom prst="ellipse">
              <a:avLst/>
            </a:prstGeom>
            <a:gradFill rotWithShape="0">
              <a:gsLst>
                <a:gs pos="0">
                  <a:srgbClr val="000000"/>
                </a:gs>
                <a:gs pos="100000">
                  <a:srgbClr val="3333CC"/>
                </a:gs>
              </a:gsLst>
              <a:lin ang="2700000" scaled="1"/>
            </a:gradFill>
            <a:ln w="12700">
              <a:solidFill>
                <a:schemeClr val="tx1"/>
              </a:solidFill>
              <a:round/>
              <a:headEnd/>
              <a:tailEnd/>
            </a:ln>
          </p:spPr>
          <p:txBody>
            <a:bodyPr wrap="none" anchor="ctr"/>
            <a:lstStyle/>
            <a:p>
              <a:endParaRPr lang="en-US" sz="2000" dirty="0">
                <a:latin typeface="+mj-lt"/>
              </a:endParaRPr>
            </a:p>
          </p:txBody>
        </p:sp>
        <p:sp>
          <p:nvSpPr>
            <p:cNvPr id="36889" name="Rectangle 23"/>
            <p:cNvSpPr>
              <a:spLocks noChangeArrowheads="1"/>
            </p:cNvSpPr>
            <p:nvPr/>
          </p:nvSpPr>
          <p:spPr bwMode="auto">
            <a:xfrm>
              <a:off x="603" y="3440"/>
              <a:ext cx="147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dirty="0">
                  <a:latin typeface="+mj-lt"/>
                </a:rPr>
                <a:t>Primarily support platelet function</a:t>
              </a:r>
            </a:p>
          </p:txBody>
        </p:sp>
      </p:grpSp>
      <p:grpSp>
        <p:nvGrpSpPr>
          <p:cNvPr id="6" name="Group 24"/>
          <p:cNvGrpSpPr>
            <a:grpSpLocks/>
          </p:cNvGrpSpPr>
          <p:nvPr/>
        </p:nvGrpSpPr>
        <p:grpSpPr bwMode="auto">
          <a:xfrm>
            <a:off x="7239001" y="4624471"/>
            <a:ext cx="2430463" cy="1350963"/>
            <a:chOff x="4042" y="3237"/>
            <a:chExt cx="1722" cy="851"/>
          </a:xfrm>
        </p:grpSpPr>
        <p:sp>
          <p:nvSpPr>
            <p:cNvPr id="36886" name="Oval 25"/>
            <p:cNvSpPr>
              <a:spLocks noChangeArrowheads="1"/>
            </p:cNvSpPr>
            <p:nvPr/>
          </p:nvSpPr>
          <p:spPr bwMode="auto">
            <a:xfrm>
              <a:off x="4042" y="3237"/>
              <a:ext cx="1722" cy="851"/>
            </a:xfrm>
            <a:prstGeom prst="ellipse">
              <a:avLst/>
            </a:prstGeom>
            <a:gradFill rotWithShape="0">
              <a:gsLst>
                <a:gs pos="0">
                  <a:srgbClr val="000000"/>
                </a:gs>
                <a:gs pos="100000">
                  <a:srgbClr val="3333CC"/>
                </a:gs>
              </a:gsLst>
              <a:lin ang="2700000" scaled="1"/>
            </a:gradFill>
            <a:ln w="12700">
              <a:solidFill>
                <a:schemeClr val="tx1"/>
              </a:solidFill>
              <a:round/>
              <a:headEnd/>
              <a:tailEnd/>
            </a:ln>
          </p:spPr>
          <p:txBody>
            <a:bodyPr wrap="none" anchor="ctr"/>
            <a:lstStyle/>
            <a:p>
              <a:endParaRPr lang="en-US" sz="2000" dirty="0">
                <a:latin typeface="+mj-lt"/>
              </a:endParaRPr>
            </a:p>
          </p:txBody>
        </p:sp>
        <p:sp>
          <p:nvSpPr>
            <p:cNvPr id="36887" name="Rectangle 26"/>
            <p:cNvSpPr>
              <a:spLocks noChangeArrowheads="1"/>
            </p:cNvSpPr>
            <p:nvPr/>
          </p:nvSpPr>
          <p:spPr bwMode="auto">
            <a:xfrm>
              <a:off x="4179" y="3365"/>
              <a:ext cx="14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r>
                <a:rPr lang="en-US" sz="1600" b="1" dirty="0">
                  <a:latin typeface="+mj-lt"/>
                </a:rPr>
                <a:t>Primarily mediate inflammation, pain, and fever</a:t>
              </a:r>
            </a:p>
          </p:txBody>
        </p:sp>
      </p:grpSp>
      <p:sp>
        <p:nvSpPr>
          <p:cNvPr id="36882" name="Rectangle 27"/>
          <p:cNvSpPr>
            <a:spLocks noChangeArrowheads="1"/>
          </p:cNvSpPr>
          <p:nvPr/>
        </p:nvSpPr>
        <p:spPr bwMode="auto">
          <a:xfrm>
            <a:off x="1524000" y="673200"/>
            <a:ext cx="914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lgn="ctr" eaLnBrk="0" hangingPunct="0"/>
            <a:r>
              <a:rPr lang="en-US" sz="3600" dirty="0">
                <a:latin typeface="+mj-lt"/>
              </a:rPr>
              <a:t>Mechanism of Action of Typical</a:t>
            </a:r>
          </a:p>
          <a:p>
            <a:pPr algn="ctr" eaLnBrk="0" hangingPunct="0"/>
            <a:r>
              <a:rPr lang="en-US" sz="3600" dirty="0">
                <a:latin typeface="+mj-lt"/>
              </a:rPr>
              <a:t>Nonsteroidal Anti-inflammatory Agents</a:t>
            </a:r>
          </a:p>
        </p:txBody>
      </p:sp>
      <p:sp>
        <p:nvSpPr>
          <p:cNvPr id="36883" name="Line 28"/>
          <p:cNvSpPr>
            <a:spLocks noChangeShapeType="1"/>
          </p:cNvSpPr>
          <p:nvPr/>
        </p:nvSpPr>
        <p:spPr bwMode="auto">
          <a:xfrm>
            <a:off x="4641850" y="3009691"/>
            <a:ext cx="0" cy="398463"/>
          </a:xfrm>
          <a:prstGeom prst="line">
            <a:avLst/>
          </a:prstGeom>
          <a:noFill/>
          <a:ln w="254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
        <p:nvSpPr>
          <p:cNvPr id="36884" name="Line 29"/>
          <p:cNvSpPr>
            <a:spLocks noChangeShapeType="1"/>
          </p:cNvSpPr>
          <p:nvPr/>
        </p:nvSpPr>
        <p:spPr bwMode="auto">
          <a:xfrm flipH="1">
            <a:off x="4878250" y="2106713"/>
            <a:ext cx="487500" cy="423862"/>
          </a:xfrm>
          <a:prstGeom prst="line">
            <a:avLst/>
          </a:prstGeom>
          <a:noFill/>
          <a:ln w="254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
        <p:nvSpPr>
          <p:cNvPr id="36885" name="Line 30"/>
          <p:cNvSpPr>
            <a:spLocks noChangeShapeType="1"/>
          </p:cNvSpPr>
          <p:nvPr/>
        </p:nvSpPr>
        <p:spPr bwMode="auto">
          <a:xfrm>
            <a:off x="7243763" y="2097189"/>
            <a:ext cx="533298" cy="433387"/>
          </a:xfrm>
          <a:prstGeom prst="line">
            <a:avLst/>
          </a:prstGeom>
          <a:noFill/>
          <a:ln w="25400">
            <a:solidFill>
              <a:srgbClr val="FF66CC"/>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dirty="0">
              <a:latin typeface="+mj-lt"/>
            </a:endParaRPr>
          </a:p>
        </p:txBody>
      </p:sp>
    </p:spTree>
    <p:extLst>
      <p:ext uri="{BB962C8B-B14F-4D97-AF65-F5344CB8AC3E}">
        <p14:creationId xmlns:p14="http://schemas.microsoft.com/office/powerpoint/2010/main" val="566722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34198"/>
            <a:ext cx="8458200" cy="1143000"/>
          </a:xfrm>
        </p:spPr>
        <p:txBody>
          <a:bodyPr/>
          <a:lstStyle/>
          <a:p>
            <a:r>
              <a:rPr lang="en-US" dirty="0"/>
              <a:t>Efficacy</a:t>
            </a:r>
          </a:p>
        </p:txBody>
      </p:sp>
      <p:sp>
        <p:nvSpPr>
          <p:cNvPr id="3" name="Content Placeholder 2"/>
          <p:cNvSpPr>
            <a:spLocks noGrp="1"/>
          </p:cNvSpPr>
          <p:nvPr>
            <p:ph idx="1"/>
          </p:nvPr>
        </p:nvSpPr>
        <p:spPr>
          <a:xfrm>
            <a:off x="1828800" y="1866384"/>
            <a:ext cx="8458200" cy="4171631"/>
          </a:xfrm>
        </p:spPr>
        <p:txBody>
          <a:bodyPr>
            <a:normAutofit/>
          </a:bodyPr>
          <a:lstStyle/>
          <a:p>
            <a:r>
              <a:rPr lang="en-US" sz="2800" dirty="0"/>
              <a:t>Level 1 medications on the WHO analgesic ladder</a:t>
            </a:r>
          </a:p>
          <a:p>
            <a:r>
              <a:rPr lang="en-US" sz="2800" dirty="0"/>
              <a:t>Cochrane review for low back pain without sciatica indicates statistically significant symptomatic improvement</a:t>
            </a:r>
          </a:p>
          <a:p>
            <a:r>
              <a:rPr lang="en-US" sz="2800" dirty="0"/>
              <a:t>American Pain Society recommends NSAIDs as a first line treatment option for low back pain</a:t>
            </a:r>
          </a:p>
          <a:p>
            <a:endParaRPr lang="en-US" dirty="0"/>
          </a:p>
        </p:txBody>
      </p:sp>
      <p:sp>
        <p:nvSpPr>
          <p:cNvPr id="4" name="TextBox 3"/>
          <p:cNvSpPr txBox="1"/>
          <p:nvPr/>
        </p:nvSpPr>
        <p:spPr>
          <a:xfrm>
            <a:off x="1676400" y="5807183"/>
            <a:ext cx="8763000" cy="461665"/>
          </a:xfrm>
          <a:prstGeom prst="rect">
            <a:avLst/>
          </a:prstGeom>
          <a:noFill/>
        </p:spPr>
        <p:txBody>
          <a:bodyPr wrap="square" rtlCol="0">
            <a:spAutoFit/>
          </a:bodyPr>
          <a:lstStyle/>
          <a:p>
            <a:r>
              <a:rPr lang="en-US" sz="1200" dirty="0"/>
              <a:t>Chou et al. Diagnosis and Treatment of Low Back Pain: A joint clinical practice guideline from the American College of Physicians and the American Pain Society. Ann Intern Med. 2007;147:478-491.</a:t>
            </a:r>
          </a:p>
        </p:txBody>
      </p:sp>
    </p:spTree>
    <p:extLst>
      <p:ext uri="{BB962C8B-B14F-4D97-AF65-F5344CB8AC3E}">
        <p14:creationId xmlns:p14="http://schemas.microsoft.com/office/powerpoint/2010/main" val="203118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91911"/>
            <a:ext cx="8458200" cy="1143000"/>
          </a:xfrm>
        </p:spPr>
        <p:txBody>
          <a:bodyPr/>
          <a:lstStyle/>
          <a:p>
            <a:r>
              <a:rPr lang="en-US" dirty="0"/>
              <a:t>Efficacy in Osteoarthritis</a:t>
            </a:r>
          </a:p>
        </p:txBody>
      </p:sp>
      <p:sp>
        <p:nvSpPr>
          <p:cNvPr id="3" name="Content Placeholder 2"/>
          <p:cNvSpPr>
            <a:spLocks noGrp="1"/>
          </p:cNvSpPr>
          <p:nvPr>
            <p:ph idx="1"/>
          </p:nvPr>
        </p:nvSpPr>
        <p:spPr>
          <a:xfrm>
            <a:off x="1409700" y="2005891"/>
            <a:ext cx="9144000" cy="4525963"/>
          </a:xfrm>
        </p:spPr>
        <p:txBody>
          <a:bodyPr>
            <a:normAutofit/>
          </a:bodyPr>
          <a:lstStyle/>
          <a:p>
            <a:r>
              <a:rPr lang="en-US" sz="2800" dirty="0"/>
              <a:t>Conditional recommendation in hand OA for both topical and oral NSAIDs</a:t>
            </a:r>
          </a:p>
          <a:p>
            <a:pPr lvl="1"/>
            <a:r>
              <a:rPr lang="en-US" dirty="0"/>
              <a:t>Patients &gt;75 prefer topical products</a:t>
            </a:r>
          </a:p>
          <a:p>
            <a:r>
              <a:rPr lang="en-US" sz="2800" dirty="0"/>
              <a:t>Knee OA has similar recommendations</a:t>
            </a:r>
          </a:p>
          <a:p>
            <a:r>
              <a:rPr lang="en-US" sz="2800" dirty="0"/>
              <a:t>Conditional recommendation in hip OA for oral NSAIDs</a:t>
            </a:r>
          </a:p>
          <a:p>
            <a:pPr lvl="1"/>
            <a:r>
              <a:rPr lang="en-US" dirty="0"/>
              <a:t>No recommendation on the use of topical NSAIDs</a:t>
            </a:r>
          </a:p>
        </p:txBody>
      </p:sp>
      <p:sp>
        <p:nvSpPr>
          <p:cNvPr id="4" name="TextBox 3"/>
          <p:cNvSpPr txBox="1"/>
          <p:nvPr/>
        </p:nvSpPr>
        <p:spPr>
          <a:xfrm>
            <a:off x="1752600" y="5801201"/>
            <a:ext cx="7611256" cy="461665"/>
          </a:xfrm>
          <a:prstGeom prst="rect">
            <a:avLst/>
          </a:prstGeom>
          <a:noFill/>
        </p:spPr>
        <p:txBody>
          <a:bodyPr wrap="square" rtlCol="0">
            <a:spAutoFit/>
          </a:bodyPr>
          <a:lstStyle/>
          <a:p>
            <a:r>
              <a:rPr lang="en-US" sz="1200" dirty="0"/>
              <a:t>Hochberg et al. American College of Rheumatology 2012 recommendations for the use of nonpharmacologic and pharmacologic therapies in osteoarthritis of the hand, hip and knee. Arthritis Care and Research.  2012;64(4):465-474.</a:t>
            </a:r>
          </a:p>
        </p:txBody>
      </p:sp>
    </p:spTree>
    <p:extLst>
      <p:ext uri="{BB962C8B-B14F-4D97-AF65-F5344CB8AC3E}">
        <p14:creationId xmlns:p14="http://schemas.microsoft.com/office/powerpoint/2010/main" val="630299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HC_WI_PPTTEMP_LIGHT_R102716" val="DfCNGFYM"/>
  <p:tag name="ARTICULATE_DESIGN_ID_1_OFFICE THEME" val="4bOIQUEa"/>
  <p:tag name="ARTICULATE_DESIGN_ID_2_OFFICE THEME" val="KfDJUXkX"/>
  <p:tag name="ARTICULATE_DESIGN_ID_CUSTOM DESIGN" val="gEA8Z730"/>
  <p:tag name="ARTICULATE_DESIGN_ID_1_CUSTOM DESIGN" val="MNbcBXVw"/>
  <p:tag name="ARTICULATE_DESIGN_ID_BLANK" val="vmBSq0lJ"/>
  <p:tag name="ARTICULATE_SLIDE_THUMBNAIL_REFRESH" val="1"/>
  <p:tag name="ARTICULATE_SLIDE_COUNT"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CHC_WI_PPTtemp_Light_R102716</Template>
  <TotalTime>5355</TotalTime>
  <Words>2634</Words>
  <Application>Microsoft Office PowerPoint</Application>
  <PresentationFormat>Widescreen</PresentationFormat>
  <Paragraphs>372</Paragraphs>
  <Slides>43</Slides>
  <Notes>29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43</vt:i4>
      </vt:variant>
    </vt:vector>
  </HeadingPairs>
  <TitlesOfParts>
    <vt:vector size="59" baseType="lpstr">
      <vt:lpstr>ＭＳ Ｐゴシック</vt:lpstr>
      <vt:lpstr>.Hiragino Kaku Gothic Interface W3</vt:lpstr>
      <vt:lpstr>.PingFang SC Regular</vt:lpstr>
      <vt:lpstr>Arial</vt:lpstr>
      <vt:lpstr>Arial Narrow</vt:lpstr>
      <vt:lpstr>Calibri</vt:lpstr>
      <vt:lpstr>Calibri Light</vt:lpstr>
      <vt:lpstr>Comic Sans MS</vt:lpstr>
      <vt:lpstr>Garamond</vt:lpstr>
      <vt:lpstr>Google Sans</vt:lpstr>
      <vt:lpstr>System Font Regular</vt:lpstr>
      <vt:lpstr>Times New Roman</vt:lpstr>
      <vt:lpstr>Wingdings</vt:lpstr>
      <vt:lpstr>CHC_WI_PPTtemp_Light_R102716</vt:lpstr>
      <vt:lpstr>Custom Design</vt:lpstr>
      <vt:lpstr>Blank</vt:lpstr>
      <vt:lpstr>PowerPoint Presentation</vt:lpstr>
      <vt:lpstr>Disclosure</vt:lpstr>
      <vt:lpstr>Objectives</vt:lpstr>
      <vt:lpstr>Prevalence of NSAID use</vt:lpstr>
      <vt:lpstr>Mechanism of Action</vt:lpstr>
      <vt:lpstr>COX 1 and COX 2</vt:lpstr>
      <vt:lpstr>PowerPoint Presentation</vt:lpstr>
      <vt:lpstr>Efficacy</vt:lpstr>
      <vt:lpstr>Efficacy in Osteoarthritis</vt:lpstr>
      <vt:lpstr>Efficacy in Rheumatoid Arthritis</vt:lpstr>
      <vt:lpstr>Zoom poll</vt:lpstr>
      <vt:lpstr>PowerPoint Presentation</vt:lpstr>
      <vt:lpstr>PowerPoint Presentation</vt:lpstr>
      <vt:lpstr>PowerPoint Presentation</vt:lpstr>
      <vt:lpstr>Selective COX-2 Inhibitors</vt:lpstr>
      <vt:lpstr>Other NSAIDs</vt:lpstr>
      <vt:lpstr>Other NSAIDs</vt:lpstr>
      <vt:lpstr>Topical vs. Oral NSAIDs</vt:lpstr>
      <vt:lpstr>Zoom poll-free response</vt:lpstr>
      <vt:lpstr>Common Adverse Effects</vt:lpstr>
      <vt:lpstr>Why the increase in CV risk?</vt:lpstr>
      <vt:lpstr>PowerPoint Presentation</vt:lpstr>
      <vt:lpstr>VIGOR - Confirmed Thrombotic Cardiovascular Events</vt:lpstr>
      <vt:lpstr>Investigator-Reported Thrombotic Cardiovascular Events in the VIGOR Study Compared with Phase IIb/III OA Study</vt:lpstr>
      <vt:lpstr>CV risk in rheumatoid arthritis</vt:lpstr>
      <vt:lpstr>CV risk Associated with NSAIDs in MI patients</vt:lpstr>
      <vt:lpstr>PRECISION trial</vt:lpstr>
      <vt:lpstr>Vascular and GI effects of NSAIDs</vt:lpstr>
      <vt:lpstr>PowerPoint Presentation</vt:lpstr>
      <vt:lpstr>Why the increase in GI risk?</vt:lpstr>
      <vt:lpstr>PUD: NSAID ulcers</vt:lpstr>
      <vt:lpstr>PUD: NSAID ulcers</vt:lpstr>
      <vt:lpstr>PUD: NSAID ulcers</vt:lpstr>
      <vt:lpstr>Pharmacologic agents</vt:lpstr>
      <vt:lpstr>Treatment NSAID ulcers</vt:lpstr>
      <vt:lpstr>PUD: NSAID ulcers</vt:lpstr>
      <vt:lpstr>Zoom poll</vt:lpstr>
      <vt:lpstr>NSAIDS in the news</vt:lpstr>
      <vt:lpstr>NSAIDS in the news</vt:lpstr>
      <vt:lpstr>NSAIDS in the news</vt:lpstr>
      <vt:lpstr>NSAIDS in the news</vt:lpstr>
      <vt:lpstr>Summary</vt:lpstr>
      <vt:lpstr>NSAIDS in the news</vt:lpstr>
    </vt:vector>
  </TitlesOfParts>
  <Company>Community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dc:title>
  <dc:creator>haddadm</dc:creator>
  <cp:lastModifiedBy>Kennedy, Amy K - (akkennedy)</cp:lastModifiedBy>
  <cp:revision>132</cp:revision>
  <dcterms:created xsi:type="dcterms:W3CDTF">2010-02-22T03:47:59Z</dcterms:created>
  <dcterms:modified xsi:type="dcterms:W3CDTF">2025-03-18T17:30:43Z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8E9DA551-54F5-4CB1-A7D5-245ECACCE64E</vt:lpwstr>
  </property>
  <property fmtid="{D5CDD505-2E9C-101B-9397-08002B2CF9AE}" pid="3" name="ArticulatePath">
    <vt:lpwstr>Project ECHO MAT Patient Assessment 2023- Marwan Haddad</vt:lpwstr>
  </property>
</Properties>
</file>