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Lst>
  <p:notesMasterIdLst>
    <p:notesMasterId r:id="rId25"/>
  </p:notesMasterIdLst>
  <p:sldIdLst>
    <p:sldId id="257" r:id="rId4"/>
    <p:sldId id="258" r:id="rId5"/>
    <p:sldId id="259" r:id="rId6"/>
    <p:sldId id="260" r:id="rId7"/>
    <p:sldId id="261" r:id="rId8"/>
    <p:sldId id="263" r:id="rId9"/>
    <p:sldId id="262" r:id="rId10"/>
    <p:sldId id="285" r:id="rId11"/>
    <p:sldId id="265" r:id="rId12"/>
    <p:sldId id="266" r:id="rId13"/>
    <p:sldId id="283" r:id="rId14"/>
    <p:sldId id="267" r:id="rId15"/>
    <p:sldId id="277" r:id="rId16"/>
    <p:sldId id="286" r:id="rId17"/>
    <p:sldId id="268" r:id="rId18"/>
    <p:sldId id="269" r:id="rId19"/>
    <p:sldId id="281" r:id="rId20"/>
    <p:sldId id="284" r:id="rId21"/>
    <p:sldId id="276"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828" autoAdjust="0"/>
  </p:normalViewPr>
  <p:slideViewPr>
    <p:cSldViewPr snapToGrid="0">
      <p:cViewPr varScale="1">
        <p:scale>
          <a:sx n="61" d="100"/>
          <a:sy n="61" d="100"/>
        </p:scale>
        <p:origin x="6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0DFEF-D7CA-46AE-83B0-F42B00749A8F}"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51BD3-2EBD-4448-9EF0-AC676B047A92}" type="slidenum">
              <a:rPr lang="en-US" smtClean="0"/>
              <a:t>‹#›</a:t>
            </a:fld>
            <a:endParaRPr lang="en-US"/>
          </a:p>
        </p:txBody>
      </p:sp>
    </p:spTree>
    <p:extLst>
      <p:ext uri="{BB962C8B-B14F-4D97-AF65-F5344CB8AC3E}">
        <p14:creationId xmlns:p14="http://schemas.microsoft.com/office/powerpoint/2010/main" val="123783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imeo.com/1002782981/a40432e368?share=cop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405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73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65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64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04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14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97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94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01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208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Kerry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Annual Conference is designed to bring together a community of 250+ innovators, leaders, and emerging leaders in leading and developing formal postgraduate programs as well as a cadre of tomorrow’s leaders (today’s NP/PA trainees and students) to learn from each other, but also from external stakeholders and experts in healthcare systems and policy.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conference is an opportunity for a relatively short but intense burst of continuing education in evolving best practices in APP postgraduate training, strategies for the planning, implementation, and success of service-delivery based postgraduate training, anticipated relevant future policy developments, and health care trends related to the movement. Breakout sessions will provide opportunity for specialized focus on critical elements of curriculum, evaluation, faculty development and accreditation.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Join us with program directors, managers, coordinators, and trainees from postgraduate APP training programs across the country. The Consortium’s 8th Annual Conference will provide valuable insights and resources to elevate your programs and enhance your impact in the field.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great highlights video from the conference you could also share with NTTAP participants. Its talks about new programs and getting support. J  Thanks for your help promoting.  Kerry</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https://vimeo.com/1002782981/a40432e368?share=copy</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3F046B-C26C-46B2-A8DC-8CBA79D2A3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12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17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796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42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6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01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07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Meaghan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2176D-2FE2-4601-9A20-ED40EE1517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29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580FA-78DC-424F-BDA1-2B14F7514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95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49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96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800">
                <a:solidFill>
                  <a:srgbClr val="4E7E74"/>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FAA86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3/11/2025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176203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341091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273602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988522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382435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1473913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69475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273822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1927083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315913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442958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867"/>
            <a:ext cx="9906000" cy="965200"/>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2573867"/>
            <a:ext cx="9906000" cy="36030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3/11/2025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73575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9043448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106321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5768729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9043156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2470952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0425122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8003635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5341233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79266745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320734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5400">
                <a:solidFill>
                  <a:srgbClr val="4E7E74"/>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FAA86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3/11/2025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250188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933"/>
            <a:ext cx="9931400" cy="702734"/>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421467"/>
            <a:ext cx="4953000" cy="37554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26667" y="2421467"/>
            <a:ext cx="4842933" cy="3755496"/>
          </a:xfrm>
          <a:prstGeom prst="rect">
            <a:avLst/>
          </a:prstGeom>
        </p:spPr>
        <p:txBody>
          <a:bodyPr/>
          <a:lstStyle>
            <a:lvl1pPr>
              <a:defRPr>
                <a:solidFill>
                  <a:srgbClr val="FAA86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3/11/2025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266983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CBEB-9421-4A92-AAAE-6288DC3D3FB7}"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668B850-2E84-4237-BADE-29D02FF66404}" type="slidenum">
              <a:rPr lang="en-US" smtClean="0"/>
              <a:t>‹#›</a:t>
            </a:fld>
            <a:endParaRPr lang="en-US"/>
          </a:p>
        </p:txBody>
      </p:sp>
    </p:spTree>
    <p:extLst>
      <p:ext uri="{BB962C8B-B14F-4D97-AF65-F5344CB8AC3E}">
        <p14:creationId xmlns:p14="http://schemas.microsoft.com/office/powerpoint/2010/main" val="360539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6867"/>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1176867"/>
            <a:ext cx="5510212" cy="4684183"/>
          </a:xfrm>
          <a:prstGeom prst="rect">
            <a:avLst/>
          </a:prstGeom>
        </p:spPr>
        <p:txBody>
          <a:bodyPr/>
          <a:lstStyle>
            <a:lvl1pPr>
              <a:defRPr sz="3200">
                <a:solidFill>
                  <a:srgbClr val="FAA861"/>
                </a:solidFill>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3/11/2025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96247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533"/>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643467"/>
            <a:ext cx="5527145" cy="5217583"/>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3/11/2025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288317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6D51C0C-53E4-5A42-A896-30E9BFCDBC63}"/>
              </a:ext>
            </a:extLst>
          </p:cNvPr>
          <p:cNvSpPr>
            <a:spLocks noGrp="1"/>
          </p:cNvSpPr>
          <p:nvPr>
            <p:ph type="title"/>
          </p:nvPr>
        </p:nvSpPr>
        <p:spPr>
          <a:xfrm>
            <a:off x="451322" y="1159544"/>
            <a:ext cx="11199737" cy="953305"/>
          </a:xfrm>
          <a:prstGeom prst="rect">
            <a:avLst/>
          </a:prstGeom>
        </p:spPr>
        <p:txBody>
          <a:bodyPr>
            <a:normAutofit/>
          </a:bodyPr>
          <a:lstStyle/>
          <a:p>
            <a:pPr algn="l"/>
            <a:endParaRPr lang="en-US" sz="4800" dirty="0">
              <a:solidFill>
                <a:srgbClr val="0B5AAC"/>
              </a:solidFill>
            </a:endParaRPr>
          </a:p>
        </p:txBody>
      </p:sp>
      <p:sp>
        <p:nvSpPr>
          <p:cNvPr id="8" name="Content Placeholder 4">
            <a:extLst>
              <a:ext uri="{FF2B5EF4-FFF2-40B4-BE49-F238E27FC236}">
                <a16:creationId xmlns:a16="http://schemas.microsoft.com/office/drawing/2014/main" id="{F0C5200E-B055-0A48-8262-4FE1516C83DA}"/>
              </a:ext>
            </a:extLst>
          </p:cNvPr>
          <p:cNvSpPr>
            <a:spLocks noGrp="1"/>
          </p:cNvSpPr>
          <p:nvPr>
            <p:ph idx="1"/>
          </p:nvPr>
        </p:nvSpPr>
        <p:spPr>
          <a:xfrm>
            <a:off x="451322" y="2112849"/>
            <a:ext cx="11199737" cy="3966641"/>
          </a:xfrm>
          <a:prstGeom prst="rect">
            <a:avLst/>
          </a:prstGeom>
        </p:spPr>
        <p:txBody>
          <a:bodyPr>
            <a:normAutofit/>
          </a:bodyPr>
          <a:lstStyle/>
          <a:p>
            <a:pPr>
              <a:buClr>
                <a:srgbClr val="6AB946"/>
              </a:buClr>
              <a:buSzPct val="85000"/>
              <a:buFont typeface="Wingdings" charset="2"/>
              <a:buChar char="u"/>
            </a:pPr>
            <a:endParaRPr lang="en-US" sz="3200" dirty="0"/>
          </a:p>
        </p:txBody>
      </p:sp>
      <p:sp>
        <p:nvSpPr>
          <p:cNvPr id="9" name="Slide Number Placeholder 5">
            <a:extLst>
              <a:ext uri="{FF2B5EF4-FFF2-40B4-BE49-F238E27FC236}">
                <a16:creationId xmlns:a16="http://schemas.microsoft.com/office/drawing/2014/main" id="{655D2F71-30BA-F44A-806E-5C02EAAEC643}"/>
              </a:ext>
            </a:extLst>
          </p:cNvPr>
          <p:cNvSpPr>
            <a:spLocks noGrp="1"/>
          </p:cNvSpPr>
          <p:nvPr>
            <p:ph type="sldNum" sz="quarter" idx="12"/>
          </p:nvPr>
        </p:nvSpPr>
        <p:spPr>
          <a:xfrm>
            <a:off x="9218412" y="6416452"/>
            <a:ext cx="2844800" cy="365125"/>
          </a:xfrm>
          <a:prstGeom prst="rect">
            <a:avLst/>
          </a:prstGeom>
        </p:spPr>
        <p:txBody>
          <a:bodyPr/>
          <a:lstStyle>
            <a:lvl1pPr>
              <a:defRPr sz="1333">
                <a:solidFill>
                  <a:schemeClr val="bg1"/>
                </a:solidFill>
              </a:defRPr>
            </a:lvl1pPr>
          </a:lstStyle>
          <a:p>
            <a:pPr algn="r"/>
            <a:fld id="{822BA8FC-1EE2-E04D-A7FB-89AD5AE6761C}" type="slidenum">
              <a:rPr lang="en-US" smtClean="0"/>
              <a:pPr algn="r"/>
              <a:t>‹#›</a:t>
            </a:fld>
            <a:endParaRPr lang="en-US" dirty="0"/>
          </a:p>
        </p:txBody>
      </p:sp>
    </p:spTree>
    <p:extLst>
      <p:ext uri="{BB962C8B-B14F-4D97-AF65-F5344CB8AC3E}">
        <p14:creationId xmlns:p14="http://schemas.microsoft.com/office/powerpoint/2010/main" val="39247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22BA8FC-1EE2-E04D-A7FB-89AD5AE6761C}" type="slidenum">
              <a:rPr lang="en-US" smtClean="0"/>
              <a:t>‹#›</a:t>
            </a:fld>
            <a:endParaRPr lang="en-US" dirty="0"/>
          </a:p>
        </p:txBody>
      </p:sp>
    </p:spTree>
    <p:extLst>
      <p:ext uri="{BB962C8B-B14F-4D97-AF65-F5344CB8AC3E}">
        <p14:creationId xmlns:p14="http://schemas.microsoft.com/office/powerpoint/2010/main" val="47241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CBEB-9421-4A92-AAAE-6288DC3D3FB7}"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FA1C6C4B-80F7-B032-2B6D-1ADC4F15EC00}"/>
              </a:ext>
            </a:extLst>
          </p:cNvPr>
          <p:cNvPicPr>
            <a:picLocks noChangeAspect="1"/>
          </p:cNvPicPr>
          <p:nvPr userDrawn="1"/>
        </p:nvPicPr>
        <p:blipFill rotWithShape="1">
          <a:blip r:embed="rId9"/>
          <a:srcRect l="45665" t="66193" r="2289" b="-4"/>
          <a:stretch/>
        </p:blipFill>
        <p:spPr>
          <a:xfrm rot="16200000">
            <a:off x="7509934" y="2175931"/>
            <a:ext cx="6858004" cy="2506132"/>
          </a:xfrm>
          <a:prstGeom prst="rect">
            <a:avLst/>
          </a:prstGeom>
        </p:spPr>
      </p:pic>
      <p:sp>
        <p:nvSpPr>
          <p:cNvPr id="12" name="Slide Number Placeholder 3">
            <a:extLst>
              <a:ext uri="{FF2B5EF4-FFF2-40B4-BE49-F238E27FC236}">
                <a16:creationId xmlns:a16="http://schemas.microsoft.com/office/drawing/2014/main" id="{3B98FDE9-BFB1-898D-4869-01B7BBFA4168}"/>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68B850-2E84-4237-BADE-29D02FF66404}" type="slidenum">
              <a:rPr lang="en-US" smtClean="0"/>
              <a:pPr/>
              <a:t>‹#›</a:t>
            </a:fld>
            <a:endParaRPr lang="en-US" dirty="0">
              <a:latin typeface="Myriad Pro" panose="020B0503030403020204" pitchFamily="34" charset="0"/>
            </a:endParaRPr>
          </a:p>
        </p:txBody>
      </p:sp>
      <p:pic>
        <p:nvPicPr>
          <p:cNvPr id="13" name="Picture 12">
            <a:extLst>
              <a:ext uri="{FF2B5EF4-FFF2-40B4-BE49-F238E27FC236}">
                <a16:creationId xmlns:a16="http://schemas.microsoft.com/office/drawing/2014/main" id="{6C4B8E05-5328-2611-6E52-38CB5C508F42}"/>
              </a:ext>
            </a:extLst>
          </p:cNvPr>
          <p:cNvPicPr>
            <a:picLocks noChangeAspect="1"/>
          </p:cNvPicPr>
          <p:nvPr userDrawn="1"/>
        </p:nvPicPr>
        <p:blipFill>
          <a:blip r:embed="rId10"/>
          <a:stretch>
            <a:fillRect/>
          </a:stretch>
        </p:blipFill>
        <p:spPr>
          <a:xfrm>
            <a:off x="687360" y="612603"/>
            <a:ext cx="2082800" cy="412750"/>
          </a:xfrm>
          <a:prstGeom prst="rect">
            <a:avLst/>
          </a:prstGeom>
        </p:spPr>
      </p:pic>
    </p:spTree>
    <p:extLst>
      <p:ext uri="{BB962C8B-B14F-4D97-AF65-F5344CB8AC3E}">
        <p14:creationId xmlns:p14="http://schemas.microsoft.com/office/powerpoint/2010/main" val="3893080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D06472ED-54A8-9243-82D2-84799D8BA41A}"/>
              </a:ext>
            </a:extLst>
          </p:cNvPr>
          <p:cNvSpPr>
            <a:spLocks noGrp="1"/>
          </p:cNvSpPr>
          <p:nvPr>
            <p:ph type="title"/>
          </p:nvPr>
        </p:nvSpPr>
        <p:spPr>
          <a:xfrm>
            <a:off x="0" y="1224775"/>
            <a:ext cx="12192000" cy="810087"/>
          </a:xfrm>
          <a:prstGeom prst="rect">
            <a:avLst/>
          </a:prstGeom>
        </p:spPr>
        <p:txBody>
          <a:bodyPr vert="horz" lIns="91440" tIns="45720" rIns="91440" bIns="45720" rtlCol="0" anchor="t">
            <a:normAutofit/>
          </a:bodyPr>
          <a:lstStyle/>
          <a:p>
            <a:r>
              <a:rPr lang="en-US" dirty="0"/>
              <a:t>Click to edit Master title style</a:t>
            </a:r>
          </a:p>
        </p:txBody>
      </p:sp>
      <p:sp>
        <p:nvSpPr>
          <p:cNvPr id="9" name="Slide Number Placeholder 8">
            <a:extLst>
              <a:ext uri="{FF2B5EF4-FFF2-40B4-BE49-F238E27FC236}">
                <a16:creationId xmlns:a16="http://schemas.microsoft.com/office/drawing/2014/main" id="{96CA1848-EA9C-FB4E-B72B-4142A0A341EF}"/>
              </a:ext>
            </a:extLst>
          </p:cNvPr>
          <p:cNvSpPr>
            <a:spLocks noGrp="1"/>
          </p:cNvSpPr>
          <p:nvPr>
            <p:ph type="sldNum" sz="quarter" idx="4"/>
          </p:nvPr>
        </p:nvSpPr>
        <p:spPr>
          <a:xfrm>
            <a:off x="9448800" y="6431721"/>
            <a:ext cx="2743200" cy="366183"/>
          </a:xfrm>
          <a:prstGeom prst="rect">
            <a:avLst/>
          </a:prstGeom>
        </p:spPr>
        <p:txBody>
          <a:bodyPr vert="horz" lIns="91440" tIns="45720" rIns="91440" bIns="45720" rtlCol="0" anchor="ctr"/>
          <a:lstStyle>
            <a:lvl1pPr algn="r">
              <a:defRPr sz="1333">
                <a:solidFill>
                  <a:schemeClr val="bg1"/>
                </a:solidFill>
              </a:defRPr>
            </a:lvl1pPr>
          </a:lstStyle>
          <a:p>
            <a:fld id="{9E3D7A26-89E2-D54F-B09C-F802BB5990F3}" type="slidenum">
              <a:rPr lang="en-US" smtClean="0"/>
              <a:pPr/>
              <a:t>‹#›</a:t>
            </a:fld>
            <a:endParaRPr lang="en-US" sz="1333" dirty="0"/>
          </a:p>
        </p:txBody>
      </p:sp>
      <p:sp>
        <p:nvSpPr>
          <p:cNvPr id="10" name="Text Placeholder 9">
            <a:extLst>
              <a:ext uri="{FF2B5EF4-FFF2-40B4-BE49-F238E27FC236}">
                <a16:creationId xmlns:a16="http://schemas.microsoft.com/office/drawing/2014/main" id="{837BC550-A7B8-7D42-80BD-A50EAB21E69A}"/>
              </a:ext>
            </a:extLst>
          </p:cNvPr>
          <p:cNvSpPr>
            <a:spLocks noGrp="1"/>
          </p:cNvSpPr>
          <p:nvPr>
            <p:ph type="body" idx="1"/>
          </p:nvPr>
        </p:nvSpPr>
        <p:spPr>
          <a:xfrm>
            <a:off x="446468" y="2046490"/>
            <a:ext cx="11307651" cy="43098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E7391EB6-4C0F-094C-89C7-EA5C9C028CF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Tree>
    <p:extLst>
      <p:ext uri="{BB962C8B-B14F-4D97-AF65-F5344CB8AC3E}">
        <p14:creationId xmlns:p14="http://schemas.microsoft.com/office/powerpoint/2010/main" val="5158491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609585" rtl="0" eaLnBrk="1" latinLnBrk="0" hangingPunct="1">
        <a:spcBef>
          <a:spcPct val="0"/>
        </a:spcBef>
        <a:buNone/>
        <a:defRPr sz="4800" b="1" kern="1200" spc="-27" baseline="0">
          <a:solidFill>
            <a:srgbClr val="0B5AAC"/>
          </a:solidFill>
          <a:latin typeface="+mj-lt"/>
          <a:ea typeface="+mj-ea"/>
          <a:cs typeface="+mj-cs"/>
        </a:defRPr>
      </a:lvl1pPr>
    </p:titleStyle>
    <p:bodyStyle>
      <a:lvl1pPr marL="306910" indent="-306910" algn="l" defTabSz="609585" rtl="0" eaLnBrk="1" latinLnBrk="0" hangingPunct="1">
        <a:spcBef>
          <a:spcPct val="20000"/>
        </a:spcBef>
        <a:buClr>
          <a:srgbClr val="6AB946"/>
        </a:buClr>
        <a:buSzPct val="100000"/>
        <a:buFont typeface="Big Caslon Medium" panose="02000603090000020003" pitchFamily="2" charset="-79"/>
        <a:buChar char="◆"/>
        <a:tabLst/>
        <a:defRPr sz="3733" kern="1200" spc="-27"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spc="-27" baseline="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733" kern="1200" spc="-27" baseline="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3733" kern="1200" spc="-27" baseline="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3733" kern="1200" spc="-27" baseline="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14316661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drive/folders/1sW7j58D40x9YMs1s7s3JDxZtUU8hhfxl?usp=drive_link" TargetMode="External"/><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qualtrics.ca1.qualtrics.com/jfe/form/SV_7Pb6DqH5KdPDkbA" TargetMode="External"/><Relationship Id="rId5" Type="http://schemas.openxmlformats.org/officeDocument/2006/relationships/hyperlink" Target="https://qualtrics.ca1.qualtrics.com/jfe/form/SV_6JSr5MUhF0CjGlM" TargetMode="External"/><Relationship Id="rId4" Type="http://schemas.openxmlformats.org/officeDocument/2006/relationships/hyperlink" Target="https://qualtrics.ca1.qualtrics.com/jfe/form/SV_8bI4JvBIglrD9T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weitzmaninstitute.org/content/nttap-postgraduate-nurse-practitioner-np-andor-physician-associate-pa-training-program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s://education.weitzmaninstitute.org/user/regist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urldefense.com/v3/__https:/vimeo.com/1002782981/a40432e368?share=copy__;!!EvuEbwJvtYU!kAv1MUSHOwZ675eSCj4ckNHK6QdujweJfp1GEqO5yGcQOklJS2gNETYEQ7OYfxlvcjTtNP7nKIV6ZDu1kuDn_XVsYVdqE0mAR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hyperlink" Target="https://www.healthcenterinfo.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weitzmaninstitute.org/ncaresources" TargetMode="External"/><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mailto:flowerb@mwhs1.com" TargetMode="External"/><Relationship Id="rId5" Type="http://schemas.openxmlformats.org/officeDocument/2006/relationships/hyperlink" Target="mailto:angersm@mwhs1.com" TargetMode="External"/><Relationship Id="rId4" Type="http://schemas.openxmlformats.org/officeDocument/2006/relationships/hyperlink" Target="mailto:Amanda@mwhs1.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eitzmaninstitute.org/nca"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weitzmaninstitute.org/content/nttap-postgraduate-nurse-practitioner-np-andor-physician-associate-pa-training-programs#group-tabs-node-course-default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drive.google.com/drive/folders/1sW7j58D40x9YMs1s7s3JDxZtUU8hhfxl?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79156"/>
            <a:ext cx="12192000" cy="890527"/>
          </a:xfrm>
        </p:spPr>
        <p:txBody>
          <a:bodyPr/>
          <a:lstStyle/>
          <a:p>
            <a:r>
              <a:rPr lang="en-US" b="1" dirty="0" smtClean="0">
                <a:latin typeface="Calibri Light" panose="020F0302020204030204" pitchFamily="34" charset="0"/>
                <a:cs typeface="Calibri Light" panose="020F0302020204030204" pitchFamily="34" charset="0"/>
              </a:rPr>
              <a:t>Postgraduate NP and/or PA Training Programs Learning Collaborative</a:t>
            </a:r>
            <a:endParaRPr lang="en-US" b="1" dirty="0">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0" y="3769683"/>
            <a:ext cx="12192000" cy="1696697"/>
          </a:xfrm>
        </p:spPr>
        <p:txBody>
          <a:bodyPr/>
          <a:lstStyle/>
          <a:p>
            <a:r>
              <a:rPr lang="en-US" sz="3600" b="1" dirty="0">
                <a:latin typeface="Calibri Light" panose="020F0302020204030204" pitchFamily="34" charset="0"/>
                <a:cs typeface="Calibri Light" panose="020F0302020204030204" pitchFamily="34" charset="0"/>
              </a:rPr>
              <a:t>Session </a:t>
            </a:r>
            <a:r>
              <a:rPr lang="en-US" sz="3600" b="1" dirty="0" smtClean="0">
                <a:latin typeface="Calibri Light" panose="020F0302020204030204" pitchFamily="34" charset="0"/>
                <a:cs typeface="Calibri Light" panose="020F0302020204030204" pitchFamily="34" charset="0"/>
              </a:rPr>
              <a:t>Six: </a:t>
            </a:r>
            <a:r>
              <a:rPr lang="en-US" sz="3600" b="1" dirty="0">
                <a:latin typeface="Calibri Light" panose="020F0302020204030204" pitchFamily="34" charset="0"/>
                <a:cs typeface="Calibri Light" panose="020F0302020204030204" pitchFamily="34" charset="0"/>
              </a:rPr>
              <a:t>Tuesday </a:t>
            </a:r>
            <a:r>
              <a:rPr lang="en-US" sz="3600" b="1" dirty="0" smtClean="0">
                <a:latin typeface="Calibri Light" panose="020F0302020204030204" pitchFamily="34" charset="0"/>
                <a:cs typeface="Calibri Light" panose="020F0302020204030204" pitchFamily="34" charset="0"/>
              </a:rPr>
              <a:t>March 11</a:t>
            </a:r>
            <a:r>
              <a:rPr lang="en-US" sz="3600" b="1" baseline="30000" dirty="0" smtClean="0">
                <a:latin typeface="Calibri Light" panose="020F0302020204030204" pitchFamily="34" charset="0"/>
                <a:cs typeface="Calibri Light" panose="020F0302020204030204" pitchFamily="34" charset="0"/>
              </a:rPr>
              <a:t>th</a:t>
            </a:r>
            <a:r>
              <a:rPr lang="en-US" sz="3600" b="1" dirty="0" smtClean="0">
                <a:latin typeface="Calibri Light" panose="020F0302020204030204" pitchFamily="34" charset="0"/>
                <a:cs typeface="Calibri Light" panose="020F0302020204030204" pitchFamily="34" charset="0"/>
              </a:rPr>
              <a:t>, 2025</a:t>
            </a:r>
            <a:endParaRPr lang="en-US" sz="3600" b="1"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64954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6" name="Content Placeholder 3"/>
          <p:cNvGraphicFramePr>
            <a:graphicFrameLocks/>
          </p:cNvGraphicFramePr>
          <p:nvPr>
            <p:extLst/>
          </p:nvPr>
        </p:nvGraphicFramePr>
        <p:xfrm>
          <a:off x="560320" y="1611091"/>
          <a:ext cx="10581814" cy="4736626"/>
        </p:xfrm>
        <a:graphic>
          <a:graphicData uri="http://schemas.openxmlformats.org/drawingml/2006/table">
            <a:tbl>
              <a:tblPr firstRow="1" firstCol="1" bandRow="1">
                <a:tableStyleId>{5940675A-B579-460E-94D1-54222C63F5DA}</a:tableStyleId>
              </a:tblPr>
              <a:tblGrid>
                <a:gridCol w="5290907">
                  <a:extLst>
                    <a:ext uri="{9D8B030D-6E8A-4147-A177-3AD203B41FA5}">
                      <a16:colId xmlns:a16="http://schemas.microsoft.com/office/drawing/2014/main" val="20000"/>
                    </a:ext>
                  </a:extLst>
                </a:gridCol>
                <a:gridCol w="5290907">
                  <a:extLst>
                    <a:ext uri="{9D8B030D-6E8A-4147-A177-3AD203B41FA5}">
                      <a16:colId xmlns:a16="http://schemas.microsoft.com/office/drawing/2014/main" val="20001"/>
                    </a:ext>
                  </a:extLst>
                </a:gridCol>
              </a:tblGrid>
              <a:tr h="40741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effectLst/>
                          <a:latin typeface="Calibri Light" panose="020F0302020204030204" pitchFamily="34" charset="0"/>
                          <a:cs typeface="Calibri Light" panose="020F0302020204030204" pitchFamily="34" charset="0"/>
                        </a:rPr>
                        <a:t>2024-2025 Cohort</a:t>
                      </a:r>
                      <a:endParaRPr lang="en-US" sz="3600" dirty="0">
                        <a:effectLst/>
                        <a:latin typeface="Calibri Light" panose="020F0302020204030204" pitchFamily="34" charset="0"/>
                        <a:ea typeface="Calibri"/>
                        <a:cs typeface="Calibri Light" panose="020F0302020204030204" pitchFamily="34" charset="0"/>
                      </a:endParaRPr>
                    </a:p>
                  </a:txBody>
                  <a:tcPr marL="68580" marR="68580" marT="0" marB="0" anchor="ctr">
                    <a:solidFill>
                      <a:srgbClr val="4E7E74"/>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endParaRPr lang="en-US" sz="2800" dirty="0">
                        <a:effectLst/>
                        <a:latin typeface="Calibri Light" panose="020F0302020204030204" pitchFamily="34" charset="0"/>
                        <a:ea typeface="Calibri"/>
                        <a:cs typeface="Calibri Light" panose="020F0302020204030204" pitchFamily="34" charset="0"/>
                      </a:endParaRPr>
                    </a:p>
                  </a:txBody>
                  <a:tcPr marL="68580" marR="68580" marT="0" marB="0" anchor="ctr">
                    <a:solidFill>
                      <a:srgbClr val="4E7E74"/>
                    </a:solidFill>
                  </a:tcPr>
                </a:tc>
                <a:extLst>
                  <a:ext uri="{0D108BD9-81ED-4DB2-BD59-A6C34878D82A}">
                    <a16:rowId xmlns:a16="http://schemas.microsoft.com/office/drawing/2014/main" val="10000"/>
                  </a:ext>
                </a:extLst>
              </a:tr>
              <a:tr h="309570">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Alivio Medical Center</a:t>
                      </a:r>
                    </a:p>
                  </a:txBody>
                  <a:tcPr anchor="ctr">
                    <a:solidFill>
                      <a:schemeClr val="bg1"/>
                    </a:solidFill>
                  </a:tcPr>
                </a:tc>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Chicago, Illinois </a:t>
                      </a:r>
                    </a:p>
                  </a:txBody>
                  <a:tcPr anchor="ctr">
                    <a:solidFill>
                      <a:schemeClr val="bg1"/>
                    </a:solidFill>
                  </a:tcPr>
                </a:tc>
                <a:extLst>
                  <a:ext uri="{0D108BD9-81ED-4DB2-BD59-A6C34878D82A}">
                    <a16:rowId xmlns:a16="http://schemas.microsoft.com/office/drawing/2014/main" val="10001"/>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Arkansas Primary Care Association</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North Little Rock, Arkansas </a:t>
                      </a:r>
                    </a:p>
                  </a:txBody>
                  <a:tcPr anchor="ctr">
                    <a:solidFill>
                      <a:srgbClr val="CBDFDB"/>
                    </a:solidFill>
                  </a:tcPr>
                </a:tc>
                <a:extLst>
                  <a:ext uri="{0D108BD9-81ED-4DB2-BD59-A6C34878D82A}">
                    <a16:rowId xmlns:a16="http://schemas.microsoft.com/office/drawing/2014/main" val="10002"/>
                  </a:ext>
                </a:extLst>
              </a:tr>
              <a:tr h="309570">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Blue Ridge Community Health Services, Inc. </a:t>
                      </a:r>
                    </a:p>
                  </a:txBody>
                  <a:tcPr anchor="ctr">
                    <a:solidFill>
                      <a:schemeClr val="bg1"/>
                    </a:solidFill>
                  </a:tcPr>
                </a:tc>
                <a:tc>
                  <a:txBody>
                    <a:bodyPr/>
                    <a:lstStyle/>
                    <a:p>
                      <a:pPr marL="0" indent="0">
                        <a:buFont typeface="+mj-lt"/>
                        <a:buNone/>
                      </a:pPr>
                      <a:r>
                        <a:rPr lang="en-US" sz="1400" dirty="0" err="1" smtClean="0">
                          <a:solidFill>
                            <a:schemeClr val="tx1"/>
                          </a:solidFill>
                          <a:latin typeface="Calibri Light" panose="020F0302020204030204" pitchFamily="34" charset="0"/>
                          <a:cs typeface="Calibri Light" panose="020F0302020204030204" pitchFamily="34" charset="0"/>
                        </a:rPr>
                        <a:t>Hendersonvlle</a:t>
                      </a:r>
                      <a:r>
                        <a:rPr lang="en-US" sz="1400" dirty="0" smtClean="0">
                          <a:solidFill>
                            <a:schemeClr val="tx1"/>
                          </a:solidFill>
                          <a:latin typeface="Calibri Light" panose="020F0302020204030204" pitchFamily="34" charset="0"/>
                          <a:cs typeface="Calibri Light" panose="020F0302020204030204" pitchFamily="34" charset="0"/>
                        </a:rPr>
                        <a:t>, North Carolina</a:t>
                      </a:r>
                    </a:p>
                  </a:txBody>
                  <a:tcPr anchor="ctr"/>
                </a:tc>
                <a:extLst>
                  <a:ext uri="{0D108BD9-81ED-4DB2-BD59-A6C34878D82A}">
                    <a16:rowId xmlns:a16="http://schemas.microsoft.com/office/drawing/2014/main" val="2834150831"/>
                  </a:ext>
                </a:extLst>
              </a:tr>
              <a:tr h="309570">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Brockton Neighborhood Health Center, Inc. </a:t>
                      </a:r>
                    </a:p>
                  </a:txBody>
                  <a:tcPr anchor="ctr">
                    <a:solidFill>
                      <a:srgbClr val="CBDFDB"/>
                    </a:solidFill>
                  </a:tcPr>
                </a:tc>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Brockton, Massachusetts </a:t>
                      </a:r>
                    </a:p>
                  </a:txBody>
                  <a:tcPr anchor="ctr">
                    <a:solidFill>
                      <a:srgbClr val="CBDFDB"/>
                    </a:solidFill>
                  </a:tcPr>
                </a:tc>
                <a:extLst>
                  <a:ext uri="{0D108BD9-81ED-4DB2-BD59-A6C34878D82A}">
                    <a16:rowId xmlns:a16="http://schemas.microsoft.com/office/drawing/2014/main" val="217939059"/>
                  </a:ext>
                </a:extLst>
              </a:tr>
              <a:tr h="309570">
                <a:tc>
                  <a:txBody>
                    <a:bodyPr/>
                    <a:lstStyle/>
                    <a:p>
                      <a:pPr marL="0" indent="0">
                        <a:buFont typeface="+mj-lt"/>
                        <a:buNone/>
                      </a:pPr>
                      <a:r>
                        <a:rPr lang="en-US" sz="1400" dirty="0" smtClean="0">
                          <a:solidFill>
                            <a:schemeClr val="tx1"/>
                          </a:solidFill>
                          <a:latin typeface="Calibri Light" panose="020F0302020204030204" pitchFamily="34" charset="0"/>
                          <a:cs typeface="Calibri Light" panose="020F0302020204030204" pitchFamily="34" charset="0"/>
                        </a:rPr>
                        <a:t>Children’s Primary Care Medical Group</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San Diego, California</a:t>
                      </a:r>
                    </a:p>
                  </a:txBody>
                  <a:tcPr anchor="ctr"/>
                </a:tc>
                <a:extLst>
                  <a:ext uri="{0D108BD9-81ED-4DB2-BD59-A6C34878D82A}">
                    <a16:rowId xmlns:a16="http://schemas.microsoft.com/office/drawing/2014/main" val="10003"/>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Esperanza Health Center </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Philadelphia, Pennsylvania</a:t>
                      </a:r>
                      <a:r>
                        <a:rPr lang="en-US" sz="1400" baseline="0" dirty="0" smtClean="0">
                          <a:solidFill>
                            <a:schemeClr val="tx1"/>
                          </a:solidFill>
                          <a:latin typeface="Calibri Light" panose="020F0302020204030204" pitchFamily="34" charset="0"/>
                          <a:cs typeface="Calibri Light" panose="020F0302020204030204" pitchFamily="34" charset="0"/>
                        </a:rPr>
                        <a:t>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solidFill>
                      <a:srgbClr val="CBDFDB"/>
                    </a:solidFill>
                  </a:tcPr>
                </a:tc>
                <a:extLst>
                  <a:ext uri="{0D108BD9-81ED-4DB2-BD59-A6C34878D82A}">
                    <a16:rowId xmlns:a16="http://schemas.microsoft.com/office/drawing/2014/main" val="10004"/>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Family Health Centers of San Diego </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San Diego, California</a:t>
                      </a:r>
                    </a:p>
                  </a:txBody>
                  <a:tcPr anchor="ctr"/>
                </a:tc>
                <a:extLst>
                  <a:ext uri="{0D108BD9-81ED-4DB2-BD59-A6C34878D82A}">
                    <a16:rowId xmlns:a16="http://schemas.microsoft.com/office/drawing/2014/main" val="682160428"/>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Greater Philadelphia Health Action, Inc. </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Philadelphia, Pennsylvania</a:t>
                      </a:r>
                      <a:r>
                        <a:rPr lang="en-US" sz="1400" baseline="0" dirty="0" smtClean="0">
                          <a:solidFill>
                            <a:schemeClr val="tx1"/>
                          </a:solidFill>
                          <a:latin typeface="Calibri Light" panose="020F0302020204030204" pitchFamily="34" charset="0"/>
                          <a:cs typeface="Calibri Light" panose="020F0302020204030204" pitchFamily="34" charset="0"/>
                        </a:rPr>
                        <a:t>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solidFill>
                      <a:srgbClr val="CBDFDB"/>
                    </a:solidFill>
                  </a:tcPr>
                </a:tc>
                <a:extLst>
                  <a:ext uri="{0D108BD9-81ED-4DB2-BD59-A6C34878D82A}">
                    <a16:rowId xmlns:a16="http://schemas.microsoft.com/office/drawing/2014/main" val="4063963170"/>
                  </a:ext>
                </a:extLst>
              </a:tr>
              <a:tr h="309570">
                <a:tc>
                  <a:txBody>
                    <a:bodyPr/>
                    <a:lstStyle/>
                    <a:p>
                      <a:pPr marL="0" indent="0">
                        <a:buFont typeface="+mj-lt"/>
                        <a:buNone/>
                      </a:pPr>
                      <a:r>
                        <a:rPr lang="en-US" sz="1400" dirty="0" smtClean="0">
                          <a:latin typeface="Calibri Light" panose="020F0302020204030204" pitchFamily="34" charset="0"/>
                          <a:cs typeface="Calibri Light" panose="020F0302020204030204" pitchFamily="34" charset="0"/>
                        </a:rPr>
                        <a:t>Indian Health Service Headquarters</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Rockville, Maryland</a:t>
                      </a:r>
                    </a:p>
                  </a:txBody>
                  <a:tcPr anchor="ctr">
                    <a:solidFill>
                      <a:schemeClr val="bg1"/>
                    </a:solidFill>
                  </a:tcPr>
                </a:tc>
                <a:extLst>
                  <a:ext uri="{0D108BD9-81ED-4DB2-BD59-A6C34878D82A}">
                    <a16:rowId xmlns:a16="http://schemas.microsoft.com/office/drawing/2014/main" val="2514561932"/>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latin typeface="Calibri Light" panose="020F0302020204030204" pitchFamily="34" charset="0"/>
                          <a:cs typeface="Calibri Light" panose="020F0302020204030204" pitchFamily="34" charset="0"/>
                        </a:rPr>
                        <a:t>Marin Community Clinic</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Novato, California</a:t>
                      </a:r>
                      <a:r>
                        <a:rPr lang="en-US" sz="1400" baseline="0" dirty="0" smtClean="0">
                          <a:solidFill>
                            <a:schemeClr val="tx1"/>
                          </a:solidFill>
                          <a:latin typeface="Calibri Light" panose="020F0302020204030204" pitchFamily="34" charset="0"/>
                          <a:cs typeface="Calibri Light" panose="020F0302020204030204" pitchFamily="34" charset="0"/>
                        </a:rPr>
                        <a:t>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solidFill>
                      <a:srgbClr val="CBDFDB"/>
                    </a:solidFill>
                  </a:tcPr>
                </a:tc>
                <a:extLst>
                  <a:ext uri="{0D108BD9-81ED-4DB2-BD59-A6C34878D82A}">
                    <a16:rowId xmlns:a16="http://schemas.microsoft.com/office/drawing/2014/main" val="2402978881"/>
                  </a:ext>
                </a:extLst>
              </a:tr>
              <a:tr h="242884">
                <a:tc>
                  <a:txBody>
                    <a:bodyPr/>
                    <a:lstStyle/>
                    <a:p>
                      <a:pPr marL="0" indent="0">
                        <a:buFont typeface="+mj-lt"/>
                        <a:buNone/>
                      </a:pPr>
                      <a:r>
                        <a:rPr lang="en-US" sz="1400" dirty="0" smtClean="0">
                          <a:latin typeface="Calibri Light" panose="020F0302020204030204" pitchFamily="34" charset="0"/>
                          <a:cs typeface="Calibri Light" panose="020F0302020204030204" pitchFamily="34" charset="0"/>
                        </a:rPr>
                        <a:t>ND Systems Inc.</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Fairbanks,</a:t>
                      </a:r>
                      <a:r>
                        <a:rPr lang="en-US" sz="1400" baseline="0" dirty="0" smtClean="0">
                          <a:solidFill>
                            <a:schemeClr val="tx1"/>
                          </a:solidFill>
                          <a:latin typeface="Calibri Light" panose="020F0302020204030204" pitchFamily="34" charset="0"/>
                          <a:cs typeface="Calibri Light" panose="020F0302020204030204" pitchFamily="34" charset="0"/>
                        </a:rPr>
                        <a:t> Alaska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noFill/>
                  </a:tcPr>
                </a:tc>
                <a:extLst>
                  <a:ext uri="{0D108BD9-81ED-4DB2-BD59-A6C34878D82A}">
                    <a16:rowId xmlns:a16="http://schemas.microsoft.com/office/drawing/2014/main" val="382029054"/>
                  </a:ext>
                </a:extLst>
              </a:tr>
              <a:tr h="309570">
                <a:tc>
                  <a:txBody>
                    <a:bodyPr/>
                    <a:lstStyle/>
                    <a:p>
                      <a:pPr marL="0" indent="0">
                        <a:buFont typeface="+mj-lt"/>
                        <a:buNone/>
                      </a:pPr>
                      <a:r>
                        <a:rPr lang="en-US" sz="1400" dirty="0" smtClean="0">
                          <a:latin typeface="Calibri Light" panose="020F0302020204030204" pitchFamily="34" charset="0"/>
                          <a:cs typeface="Calibri Light" panose="020F0302020204030204" pitchFamily="34" charset="0"/>
                        </a:rPr>
                        <a:t>Ozark TriCounty Healthcare Consortium dba ACCESS Family Care</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Neosho, Missouri </a:t>
                      </a:r>
                    </a:p>
                  </a:txBody>
                  <a:tcPr anchor="ctr">
                    <a:solidFill>
                      <a:srgbClr val="CBDFDB"/>
                    </a:solidFill>
                  </a:tcPr>
                </a:tc>
                <a:extLst>
                  <a:ext uri="{0D108BD9-81ED-4DB2-BD59-A6C34878D82A}">
                    <a16:rowId xmlns:a16="http://schemas.microsoft.com/office/drawing/2014/main" val="3436984321"/>
                  </a:ext>
                </a:extLst>
              </a:tr>
              <a:tr h="309570">
                <a:tc>
                  <a:txBody>
                    <a:bodyPr/>
                    <a:lstStyle/>
                    <a:p>
                      <a:pPr marL="0" indent="0">
                        <a:buFont typeface="+mj-lt"/>
                        <a:buNone/>
                      </a:pPr>
                      <a:r>
                        <a:rPr lang="en-US" sz="1400" dirty="0" smtClean="0">
                          <a:latin typeface="Calibri Light" panose="020F0302020204030204" pitchFamily="34" charset="0"/>
                          <a:cs typeface="Calibri Light" panose="020F0302020204030204" pitchFamily="34" charset="0"/>
                        </a:rPr>
                        <a:t>Tennessee Primary Care Association </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Nashville, Tennessee</a:t>
                      </a:r>
                      <a:r>
                        <a:rPr lang="en-US" sz="1400" baseline="0" dirty="0" smtClean="0">
                          <a:solidFill>
                            <a:schemeClr val="tx1"/>
                          </a:solidFill>
                          <a:latin typeface="Calibri Light" panose="020F0302020204030204" pitchFamily="34" charset="0"/>
                          <a:cs typeface="Calibri Light" panose="020F0302020204030204" pitchFamily="34" charset="0"/>
                        </a:rPr>
                        <a:t> </a:t>
                      </a:r>
                      <a:endParaRPr lang="en-US" sz="1400" dirty="0" smtClean="0">
                        <a:solidFill>
                          <a:schemeClr val="tx1"/>
                        </a:solidFill>
                        <a:latin typeface="Calibri Light" panose="020F0302020204030204" pitchFamily="34" charset="0"/>
                        <a:cs typeface="Calibri Light" panose="020F0302020204030204" pitchFamily="34" charset="0"/>
                      </a:endParaRPr>
                    </a:p>
                  </a:txBody>
                  <a:tcPr anchor="ctr">
                    <a:noFill/>
                  </a:tcPr>
                </a:tc>
                <a:extLst>
                  <a:ext uri="{0D108BD9-81ED-4DB2-BD59-A6C34878D82A}">
                    <a16:rowId xmlns:a16="http://schemas.microsoft.com/office/drawing/2014/main" val="3696028407"/>
                  </a:ext>
                </a:extLst>
              </a:tr>
              <a:tr h="30957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latin typeface="Calibri Light" panose="020F0302020204030204" pitchFamily="34" charset="0"/>
                          <a:cs typeface="Calibri Light" panose="020F0302020204030204" pitchFamily="34" charset="0"/>
                        </a:rPr>
                        <a:t>Umpqua Community Health Center dba Aviva Health </a:t>
                      </a:r>
                    </a:p>
                  </a:txBody>
                  <a:tcPr anchor="ctr">
                    <a:solidFill>
                      <a:srgbClr val="CBDFD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dirty="0" smtClean="0">
                          <a:solidFill>
                            <a:schemeClr val="tx1"/>
                          </a:solidFill>
                          <a:latin typeface="Calibri Light" panose="020F0302020204030204" pitchFamily="34" charset="0"/>
                          <a:cs typeface="Calibri Light" panose="020F0302020204030204" pitchFamily="34" charset="0"/>
                        </a:rPr>
                        <a:t>Roseburg, Oregon</a:t>
                      </a:r>
                    </a:p>
                  </a:txBody>
                  <a:tcPr anchor="ctr">
                    <a:solidFill>
                      <a:srgbClr val="CBDFDB"/>
                    </a:solidFill>
                  </a:tcPr>
                </a:tc>
                <a:extLst>
                  <a:ext uri="{0D108BD9-81ED-4DB2-BD59-A6C34878D82A}">
                    <a16:rowId xmlns:a16="http://schemas.microsoft.com/office/drawing/2014/main" val="3969463402"/>
                  </a:ext>
                </a:extLst>
              </a:tr>
            </a:tbl>
          </a:graphicData>
        </a:graphic>
      </p:graphicFrame>
    </p:spTree>
    <p:extLst>
      <p:ext uri="{BB962C8B-B14F-4D97-AF65-F5344CB8AC3E}">
        <p14:creationId xmlns:p14="http://schemas.microsoft.com/office/powerpoint/2010/main" val="2931852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78821191"/>
              </p:ext>
            </p:extLst>
          </p:nvPr>
        </p:nvGraphicFramePr>
        <p:xfrm>
          <a:off x="584960" y="1723474"/>
          <a:ext cx="11022080" cy="4663440"/>
        </p:xfrm>
        <a:graphic>
          <a:graphicData uri="http://schemas.openxmlformats.org/drawingml/2006/table">
            <a:tbl>
              <a:tblPr firstRow="1" bandRow="1">
                <a:tableStyleId>{5C22544A-7EE6-4342-B048-85BDC9FD1C3A}</a:tableStyleId>
              </a:tblPr>
              <a:tblGrid>
                <a:gridCol w="1997565">
                  <a:extLst>
                    <a:ext uri="{9D8B030D-6E8A-4147-A177-3AD203B41FA5}">
                      <a16:colId xmlns:a16="http://schemas.microsoft.com/office/drawing/2014/main" val="1261613671"/>
                    </a:ext>
                  </a:extLst>
                </a:gridCol>
                <a:gridCol w="1724183">
                  <a:extLst>
                    <a:ext uri="{9D8B030D-6E8A-4147-A177-3AD203B41FA5}">
                      <a16:colId xmlns:a16="http://schemas.microsoft.com/office/drawing/2014/main" val="1363138051"/>
                    </a:ext>
                  </a:extLst>
                </a:gridCol>
                <a:gridCol w="2297152">
                  <a:extLst>
                    <a:ext uri="{9D8B030D-6E8A-4147-A177-3AD203B41FA5}">
                      <a16:colId xmlns:a16="http://schemas.microsoft.com/office/drawing/2014/main" val="706259161"/>
                    </a:ext>
                  </a:extLst>
                </a:gridCol>
                <a:gridCol w="1795346">
                  <a:extLst>
                    <a:ext uri="{9D8B030D-6E8A-4147-A177-3AD203B41FA5}">
                      <a16:colId xmlns:a16="http://schemas.microsoft.com/office/drawing/2014/main" val="1754596122"/>
                    </a:ext>
                  </a:extLst>
                </a:gridCol>
                <a:gridCol w="1777801">
                  <a:extLst>
                    <a:ext uri="{9D8B030D-6E8A-4147-A177-3AD203B41FA5}">
                      <a16:colId xmlns:a16="http://schemas.microsoft.com/office/drawing/2014/main" val="972898526"/>
                    </a:ext>
                  </a:extLst>
                </a:gridCol>
                <a:gridCol w="1430033">
                  <a:extLst>
                    <a:ext uri="{9D8B030D-6E8A-4147-A177-3AD203B41FA5}">
                      <a16:colId xmlns:a16="http://schemas.microsoft.com/office/drawing/2014/main" val="61505951"/>
                    </a:ext>
                  </a:extLst>
                </a:gridCol>
              </a:tblGrid>
              <a:tr h="429912">
                <a:tc>
                  <a:txBody>
                    <a:bodyPr/>
                    <a:lstStyle/>
                    <a:p>
                      <a:pPr algn="ctr"/>
                      <a:r>
                        <a:rPr lang="en-US" sz="2400" dirty="0" smtClean="0">
                          <a:solidFill>
                            <a:schemeClr val="bg1"/>
                          </a:solidFill>
                          <a:latin typeface="Calibri Light" panose="020F0302020204030204" pitchFamily="34" charset="0"/>
                          <a:cs typeface="Calibri Light" panose="020F0302020204030204" pitchFamily="34" charset="0"/>
                        </a:rPr>
                        <a:t>Session 1 </a:t>
                      </a:r>
                    </a:p>
                    <a:p>
                      <a:pPr algn="ctr"/>
                      <a:r>
                        <a:rPr lang="en-US" sz="1400" dirty="0" smtClean="0">
                          <a:solidFill>
                            <a:schemeClr val="bg1"/>
                          </a:solidFill>
                          <a:latin typeface="Calibri Light" panose="020F0302020204030204" pitchFamily="34" charset="0"/>
                          <a:cs typeface="Calibri Light" panose="020F0302020204030204" pitchFamily="34" charset="0"/>
                        </a:rPr>
                        <a:t>October 8</a:t>
                      </a:r>
                      <a:r>
                        <a:rPr lang="en-US" sz="1400" baseline="30000" dirty="0" smtClean="0">
                          <a:solidFill>
                            <a:schemeClr val="bg1"/>
                          </a:solidFill>
                          <a:latin typeface="Calibri Light" panose="020F0302020204030204" pitchFamily="34" charset="0"/>
                          <a:cs typeface="Calibri Light" panose="020F0302020204030204" pitchFamily="34" charset="0"/>
                        </a:rPr>
                        <a:t>th</a:t>
                      </a:r>
                      <a:r>
                        <a:rPr lang="en-US" sz="1400" dirty="0" smtClean="0">
                          <a:solidFill>
                            <a:schemeClr val="bg1"/>
                          </a:solidFill>
                          <a:latin typeface="Calibri Light" panose="020F0302020204030204" pitchFamily="34" charset="0"/>
                          <a:cs typeface="Calibri Light" panose="020F0302020204030204" pitchFamily="34" charset="0"/>
                        </a:rPr>
                        <a:t>, 2024</a:t>
                      </a:r>
                      <a:endParaRPr lang="en-US" sz="1600"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275"/>
                    </a:solidFill>
                  </a:tcPr>
                </a:tc>
                <a:tc>
                  <a:txBody>
                    <a:bodyPr/>
                    <a:lstStyle/>
                    <a:p>
                      <a:pPr algn="ctr"/>
                      <a:r>
                        <a:rPr lang="en-US" sz="2400" dirty="0" smtClean="0">
                          <a:solidFill>
                            <a:schemeClr val="bg1"/>
                          </a:solidFill>
                          <a:latin typeface="Calibri Light" panose="020F0302020204030204" pitchFamily="34" charset="0"/>
                          <a:cs typeface="Calibri Light" panose="020F0302020204030204" pitchFamily="34" charset="0"/>
                        </a:rPr>
                        <a:t>Session 2</a:t>
                      </a:r>
                    </a:p>
                    <a:p>
                      <a:pPr algn="ctr"/>
                      <a:r>
                        <a:rPr lang="en-US" sz="1400" dirty="0" smtClean="0">
                          <a:solidFill>
                            <a:schemeClr val="bg1"/>
                          </a:solidFill>
                          <a:latin typeface="Calibri Light" panose="020F0302020204030204" pitchFamily="34" charset="0"/>
                          <a:cs typeface="Calibri Light" panose="020F0302020204030204" pitchFamily="34" charset="0"/>
                        </a:rPr>
                        <a:t>November 12</a:t>
                      </a:r>
                      <a:r>
                        <a:rPr lang="en-US" sz="1400" baseline="30000" dirty="0" smtClean="0">
                          <a:solidFill>
                            <a:schemeClr val="bg1"/>
                          </a:solidFill>
                          <a:latin typeface="Calibri Light" panose="020F0302020204030204" pitchFamily="34" charset="0"/>
                          <a:cs typeface="Calibri Light" panose="020F0302020204030204" pitchFamily="34" charset="0"/>
                        </a:rPr>
                        <a:t>th</a:t>
                      </a:r>
                      <a:r>
                        <a:rPr lang="en-US" sz="1400" dirty="0" smtClean="0">
                          <a:solidFill>
                            <a:schemeClr val="bg1"/>
                          </a:solidFill>
                          <a:latin typeface="Calibri Light" panose="020F0302020204030204" pitchFamily="34" charset="0"/>
                          <a:cs typeface="Calibri Light" panose="020F0302020204030204" pitchFamily="34" charset="0"/>
                        </a:rPr>
                        <a:t>, 2024</a:t>
                      </a:r>
                      <a:endParaRPr lang="en-US" sz="2400"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275"/>
                    </a:solidFill>
                  </a:tcPr>
                </a:tc>
                <a:tc>
                  <a:txBody>
                    <a:bodyPr/>
                    <a:lstStyle/>
                    <a:p>
                      <a:pPr algn="ctr"/>
                      <a:r>
                        <a:rPr lang="en-US" sz="2400" dirty="0" smtClean="0">
                          <a:solidFill>
                            <a:schemeClr val="bg1"/>
                          </a:solidFill>
                          <a:latin typeface="Calibri Light" panose="020F0302020204030204" pitchFamily="34" charset="0"/>
                          <a:cs typeface="Calibri Light" panose="020F0302020204030204" pitchFamily="34" charset="0"/>
                        </a:rPr>
                        <a:t>Session</a:t>
                      </a:r>
                      <a:r>
                        <a:rPr lang="en-US" sz="2400" baseline="0" dirty="0" smtClean="0">
                          <a:solidFill>
                            <a:schemeClr val="bg1"/>
                          </a:solidFill>
                          <a:latin typeface="Calibri Light" panose="020F0302020204030204" pitchFamily="34" charset="0"/>
                          <a:cs typeface="Calibri Light" panose="020F0302020204030204" pitchFamily="34" charset="0"/>
                        </a:rPr>
                        <a:t> 3</a:t>
                      </a:r>
                    </a:p>
                    <a:p>
                      <a:pPr algn="ctr"/>
                      <a:r>
                        <a:rPr lang="en-US" sz="1400" baseline="0" dirty="0" smtClean="0">
                          <a:solidFill>
                            <a:schemeClr val="bg1"/>
                          </a:solidFill>
                          <a:latin typeface="Calibri Light" panose="020F0302020204030204" pitchFamily="34" charset="0"/>
                          <a:cs typeface="Calibri Light" panose="020F0302020204030204" pitchFamily="34" charset="0"/>
                        </a:rPr>
                        <a:t>December 10</a:t>
                      </a:r>
                      <a:r>
                        <a:rPr lang="en-US" sz="1400" baseline="30000" dirty="0" smtClean="0">
                          <a:solidFill>
                            <a:schemeClr val="bg1"/>
                          </a:solidFill>
                          <a:latin typeface="Calibri Light" panose="020F0302020204030204" pitchFamily="34" charset="0"/>
                          <a:cs typeface="Calibri Light" panose="020F0302020204030204" pitchFamily="34" charset="0"/>
                        </a:rPr>
                        <a:t>th</a:t>
                      </a:r>
                      <a:r>
                        <a:rPr lang="en-US" sz="1400" baseline="0" dirty="0" smtClean="0">
                          <a:solidFill>
                            <a:schemeClr val="bg1"/>
                          </a:solidFill>
                          <a:latin typeface="Calibri Light" panose="020F0302020204030204" pitchFamily="34" charset="0"/>
                          <a:cs typeface="Calibri Light" panose="020F0302020204030204" pitchFamily="34" charset="0"/>
                        </a:rPr>
                        <a:t>, 2024</a:t>
                      </a:r>
                      <a:endParaRPr lang="en-US" sz="2400"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275"/>
                    </a:solidFill>
                  </a:tcPr>
                </a:tc>
                <a:tc>
                  <a:txBody>
                    <a:bodyPr/>
                    <a:lstStyle/>
                    <a:p>
                      <a:pPr algn="ctr"/>
                      <a:r>
                        <a:rPr lang="en-US" sz="2400" dirty="0" smtClean="0">
                          <a:solidFill>
                            <a:schemeClr val="bg1"/>
                          </a:solidFill>
                          <a:latin typeface="Calibri Light" panose="020F0302020204030204" pitchFamily="34" charset="0"/>
                          <a:cs typeface="Calibri Light" panose="020F0302020204030204" pitchFamily="34" charset="0"/>
                        </a:rPr>
                        <a:t>Session 4</a:t>
                      </a:r>
                    </a:p>
                    <a:p>
                      <a:pPr algn="ctr"/>
                      <a:r>
                        <a:rPr lang="en-US" sz="1400" dirty="0" smtClean="0">
                          <a:solidFill>
                            <a:schemeClr val="bg1"/>
                          </a:solidFill>
                          <a:latin typeface="Calibri Light" panose="020F0302020204030204" pitchFamily="34" charset="0"/>
                          <a:cs typeface="Calibri Light" panose="020F0302020204030204" pitchFamily="34" charset="0"/>
                        </a:rPr>
                        <a:t>January 21</a:t>
                      </a:r>
                      <a:r>
                        <a:rPr lang="en-US" sz="1400" baseline="30000" dirty="0" smtClean="0">
                          <a:solidFill>
                            <a:schemeClr val="bg1"/>
                          </a:solidFill>
                          <a:latin typeface="Calibri Light" panose="020F0302020204030204" pitchFamily="34" charset="0"/>
                          <a:cs typeface="Calibri Light" panose="020F0302020204030204" pitchFamily="34" charset="0"/>
                        </a:rPr>
                        <a:t>st</a:t>
                      </a:r>
                      <a:r>
                        <a:rPr lang="en-US" sz="1400" dirty="0" smtClean="0">
                          <a:solidFill>
                            <a:schemeClr val="bg1"/>
                          </a:solidFill>
                          <a:latin typeface="Calibri Light" panose="020F0302020204030204" pitchFamily="34" charset="0"/>
                          <a:cs typeface="Calibri Light" panose="020F0302020204030204" pitchFamily="34" charset="0"/>
                        </a:rPr>
                        <a:t>, 2025 </a:t>
                      </a:r>
                      <a:endParaRPr lang="en-US" sz="1400"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275"/>
                    </a:solidFill>
                  </a:tcPr>
                </a:tc>
                <a:tc>
                  <a:txBody>
                    <a:bodyPr/>
                    <a:lstStyle/>
                    <a:p>
                      <a:pPr algn="ctr"/>
                      <a:r>
                        <a:rPr lang="en-US" sz="2400" dirty="0" smtClean="0">
                          <a:solidFill>
                            <a:schemeClr val="bg1"/>
                          </a:solidFill>
                          <a:latin typeface="Calibri Light" panose="020F0302020204030204" pitchFamily="34" charset="0"/>
                          <a:cs typeface="Calibri Light" panose="020F0302020204030204" pitchFamily="34" charset="0"/>
                        </a:rPr>
                        <a:t>Session</a:t>
                      </a:r>
                      <a:r>
                        <a:rPr lang="en-US" sz="2400" baseline="0" dirty="0" smtClean="0">
                          <a:solidFill>
                            <a:schemeClr val="bg1"/>
                          </a:solidFill>
                          <a:latin typeface="Calibri Light" panose="020F0302020204030204" pitchFamily="34" charset="0"/>
                          <a:cs typeface="Calibri Light" panose="020F0302020204030204" pitchFamily="34" charset="0"/>
                        </a:rPr>
                        <a:t> 5</a:t>
                      </a:r>
                    </a:p>
                    <a:p>
                      <a:pPr algn="ctr"/>
                      <a:r>
                        <a:rPr lang="en-US" sz="1400" baseline="0" dirty="0" smtClean="0">
                          <a:solidFill>
                            <a:schemeClr val="bg1"/>
                          </a:solidFill>
                          <a:latin typeface="Calibri Light" panose="020F0302020204030204" pitchFamily="34" charset="0"/>
                          <a:cs typeface="Calibri Light" panose="020F0302020204030204" pitchFamily="34" charset="0"/>
                        </a:rPr>
                        <a:t>February 11</a:t>
                      </a:r>
                      <a:r>
                        <a:rPr lang="en-US" sz="1400" baseline="30000" dirty="0" smtClean="0">
                          <a:solidFill>
                            <a:schemeClr val="bg1"/>
                          </a:solidFill>
                          <a:latin typeface="Calibri Light" panose="020F0302020204030204" pitchFamily="34" charset="0"/>
                          <a:cs typeface="Calibri Light" panose="020F0302020204030204" pitchFamily="34" charset="0"/>
                        </a:rPr>
                        <a:t>th</a:t>
                      </a:r>
                      <a:r>
                        <a:rPr lang="en-US" sz="1400" baseline="0" dirty="0" smtClean="0">
                          <a:solidFill>
                            <a:schemeClr val="bg1"/>
                          </a:solidFill>
                          <a:latin typeface="Calibri Light" panose="020F0302020204030204" pitchFamily="34" charset="0"/>
                          <a:cs typeface="Calibri Light" panose="020F0302020204030204" pitchFamily="34" charset="0"/>
                        </a:rPr>
                        <a:t>, 2025</a:t>
                      </a:r>
                      <a:endParaRPr lang="en-US" sz="2400"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275"/>
                    </a:solidFill>
                  </a:tcPr>
                </a:tc>
                <a:tc>
                  <a:txBody>
                    <a:bodyPr/>
                    <a:lstStyle/>
                    <a:p>
                      <a:pPr algn="ctr"/>
                      <a:r>
                        <a:rPr lang="en-US" sz="2400" dirty="0" smtClean="0">
                          <a:solidFill>
                            <a:schemeClr val="bg1"/>
                          </a:solidFill>
                          <a:latin typeface="Calibri Light" panose="020F0302020204030204" pitchFamily="34" charset="0"/>
                          <a:cs typeface="Calibri Light" panose="020F0302020204030204" pitchFamily="34" charset="0"/>
                        </a:rPr>
                        <a:t>Session</a:t>
                      </a:r>
                      <a:r>
                        <a:rPr lang="en-US" sz="2400" baseline="0" dirty="0" smtClean="0">
                          <a:solidFill>
                            <a:schemeClr val="bg1"/>
                          </a:solidFill>
                          <a:latin typeface="Calibri Light" panose="020F0302020204030204" pitchFamily="34" charset="0"/>
                          <a:cs typeface="Calibri Light" panose="020F0302020204030204" pitchFamily="34" charset="0"/>
                        </a:rPr>
                        <a:t> 6</a:t>
                      </a:r>
                    </a:p>
                    <a:p>
                      <a:pPr algn="ctr"/>
                      <a:r>
                        <a:rPr lang="en-US" sz="1400" baseline="0" dirty="0" smtClean="0">
                          <a:solidFill>
                            <a:schemeClr val="bg1"/>
                          </a:solidFill>
                          <a:latin typeface="Calibri Light" panose="020F0302020204030204" pitchFamily="34" charset="0"/>
                          <a:cs typeface="Calibri Light" panose="020F0302020204030204" pitchFamily="34" charset="0"/>
                        </a:rPr>
                        <a:t>March 11</a:t>
                      </a:r>
                      <a:r>
                        <a:rPr lang="en-US" sz="1400" baseline="30000" dirty="0" smtClean="0">
                          <a:solidFill>
                            <a:schemeClr val="bg1"/>
                          </a:solidFill>
                          <a:latin typeface="Calibri Light" panose="020F0302020204030204" pitchFamily="34" charset="0"/>
                          <a:cs typeface="Calibri Light" panose="020F0302020204030204" pitchFamily="34" charset="0"/>
                        </a:rPr>
                        <a:t>th</a:t>
                      </a:r>
                      <a:r>
                        <a:rPr lang="en-US" sz="1400" baseline="0" dirty="0" smtClean="0">
                          <a:solidFill>
                            <a:schemeClr val="bg1"/>
                          </a:solidFill>
                          <a:latin typeface="Calibri Light" panose="020F0302020204030204" pitchFamily="34" charset="0"/>
                          <a:cs typeface="Calibri Light" panose="020F0302020204030204" pitchFamily="34" charset="0"/>
                        </a:rPr>
                        <a:t>, 2025</a:t>
                      </a:r>
                      <a:endParaRPr lang="en-US" sz="2400" baseline="0" dirty="0" smtClean="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8275"/>
                    </a:solidFill>
                  </a:tcPr>
                </a:tc>
                <a:extLst>
                  <a:ext uri="{0D108BD9-81ED-4DB2-BD59-A6C34878D82A}">
                    <a16:rowId xmlns:a16="http://schemas.microsoft.com/office/drawing/2014/main" val="3943175494"/>
                  </a:ext>
                </a:extLst>
              </a:tr>
              <a:tr h="3532491">
                <a:tc>
                  <a:txBody>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Team Introductions</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Program Drivers</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Program Mission and Vision Statement</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Resource Assessment</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Support from Leadership and Board of Directors</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Communication Within Your Organization </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Overview of Program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Overview of Program Structure</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Key Program Staff</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Value of Academic Clinical Partnerships</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Using a Progress Checklist</a:t>
                      </a:r>
                      <a:endParaRPr lang="en-US" sz="16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Light" panose="020F0302020204030204" pitchFamily="34" charset="0"/>
                          <a:cs typeface="Calibri Light" panose="020F0302020204030204" pitchFamily="34" charset="0"/>
                        </a:rPr>
                        <a:t>Finances, Sustainability, and Return on Investment of Postgraduate APP Training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Light" panose="020F0302020204030204" pitchFamily="34" charset="0"/>
                          <a:cs typeface="Calibri Light" panose="020F0302020204030204" pitchFamily="34" charset="0"/>
                        </a:rPr>
                        <a:t>Marketing and Recruitment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Light" panose="020F0302020204030204" pitchFamily="34" charset="0"/>
                          <a:cs typeface="Calibri Light" panose="020F0302020204030204" pitchFamily="34" charset="0"/>
                        </a:rPr>
                        <a:t>Reviewing Candidate Applications &amp; Interviewing and Selecting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Light" panose="020F0302020204030204" pitchFamily="34" charset="0"/>
                          <a:cs typeface="Calibri Light" panose="020F0302020204030204" pitchFamily="34" charset="0"/>
                        </a:rPr>
                        <a:t>Contracts/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Preceptors, Mentors, and Faculty: Roles and Responsibilities</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Preceptor Panel</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Program Policies &amp; Procedures</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Curriculum Development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Evaluation of the residency program &amp; resident learner</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Orientation</a:t>
                      </a:r>
                    </a:p>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Graduation</a:t>
                      </a:r>
                    </a:p>
                    <a:p>
                      <a:pPr marL="285750" indent="-285750">
                        <a:buFont typeface="Arial" panose="020B0604020202020204" pitchFamily="34" charset="0"/>
                        <a:buChar char="•"/>
                      </a:pPr>
                      <a:r>
                        <a:rPr lang="en-US" sz="1600" baseline="0" dirty="0" smtClean="0">
                          <a:latin typeface="Calibri Light" panose="020F0302020204030204" pitchFamily="34" charset="0"/>
                          <a:cs typeface="Calibri Light" panose="020F0302020204030204" pitchFamily="34" charset="0"/>
                        </a:rPr>
                        <a:t>Introduction to Accreditation by the Consortium for Advanced Practice Providers </a:t>
                      </a:r>
                      <a:endParaRPr lang="en-US" sz="1600"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1600" baseline="0" dirty="0" smtClean="0">
                        <a:latin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dirty="0" smtClean="0">
                          <a:latin typeface="Calibri Light" panose="020F0302020204030204" pitchFamily="34" charset="0"/>
                          <a:cs typeface="Calibri Light" panose="020F0302020204030204" pitchFamily="34" charset="0"/>
                        </a:rPr>
                        <a:t>Showcase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5018751"/>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8" name="Title 1"/>
          <p:cNvSpPr txBox="1">
            <a:spLocks/>
          </p:cNvSpPr>
          <p:nvPr/>
        </p:nvSpPr>
        <p:spPr>
          <a:xfrm>
            <a:off x="1" y="899652"/>
            <a:ext cx="12191999" cy="805981"/>
          </a:xfrm>
          <a:prstGeom prst="rect">
            <a:avLst/>
          </a:prstGeom>
        </p:spPr>
        <p:txBody>
          <a:bodyPr anchor="b"/>
          <a:lstStyle>
            <a:lvl1pPr algn="ctr" defTabSz="914400" rtl="0" eaLnBrk="1" latinLnBrk="0" hangingPunct="1">
              <a:lnSpc>
                <a:spcPct val="90000"/>
              </a:lnSpc>
              <a:spcBef>
                <a:spcPct val="0"/>
              </a:spcBef>
              <a:buNone/>
              <a:defRPr sz="4800" kern="1200">
                <a:solidFill>
                  <a:srgbClr val="4E7E74"/>
                </a:solidFill>
                <a:latin typeface="+mj-lt"/>
                <a:ea typeface="+mj-ea"/>
                <a:cs typeface="+mj-cs"/>
              </a:defRPr>
            </a:lvl1pPr>
          </a:lstStyle>
          <a:p>
            <a:pPr lvl="0">
              <a:defRPr/>
            </a:pPr>
            <a:r>
              <a:rPr lang="en-US" b="1" dirty="0">
                <a:latin typeface="Calibri Light" panose="020F0302020204030204" pitchFamily="34" charset="0"/>
                <a:cs typeface="Calibri Light" panose="020F0302020204030204" pitchFamily="34" charset="0"/>
              </a:rPr>
              <a:t>Let’s Review:</a:t>
            </a:r>
          </a:p>
        </p:txBody>
      </p:sp>
    </p:spTree>
    <p:extLst>
      <p:ext uri="{BB962C8B-B14F-4D97-AF65-F5344CB8AC3E}">
        <p14:creationId xmlns:p14="http://schemas.microsoft.com/office/powerpoint/2010/main" val="302340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Showcase Presentations!</a:t>
            </a:r>
            <a:r>
              <a:rPr kumimoji="0" lang="en-US" sz="4400" b="1" i="0" u="none" strike="noStrike" kern="1200" cap="none" spc="-30" normalizeH="0" noProof="0" dirty="0" smtClean="0">
                <a:ln>
                  <a:noFill/>
                </a:ln>
                <a:solidFill>
                  <a:srgbClr val="4E7E74"/>
                </a:solidFill>
                <a:effectLst/>
                <a:uLnTx/>
                <a:uFillTx/>
                <a:latin typeface="Calibri Light" panose="020F0302020204030204"/>
                <a:ea typeface="+mj-ea"/>
                <a:cs typeface="Calibri" panose="020F0502020204030204" pitchFamily="34" charset="0"/>
              </a:rPr>
              <a:t> </a:t>
            </a:r>
            <a:endParaRPr kumimoji="0" lang="en-US" sz="4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6" descr="yellow #star #iphone #emoji #iphoneemoji #iphonesticker #remix #yellowstar  #crown #yellowcrown #yellowstarcrown … | Emoji wallpaper iphone, Emoji  wallpaper,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7120" y="780785"/>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yellow #star #iphone #emoji #iphoneemoji #iphonesticker #remix #yellowstar  #crown #yellowcrown #yellowstarcrown … | Emoji wallpaper iphone, Emoji  wallpaper,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780785"/>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33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329"/>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Showcase Objectives</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497037" y="2356681"/>
            <a:ext cx="11197926" cy="4167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3000"/>
              </a:spcAft>
              <a:buClr>
                <a:srgbClr val="4E7E74"/>
              </a:buClr>
              <a:buFont typeface="Wingdings" panose="05000000000000000000" pitchFamily="2" charset="2"/>
              <a:buChar char="Ø"/>
              <a:defRPr/>
            </a:pPr>
            <a:r>
              <a:rPr lang="en-US" dirty="0">
                <a:solidFill>
                  <a:prstClr val="black"/>
                </a:solidFill>
                <a:latin typeface="Calibri Light" panose="020F0302020204030204" pitchFamily="34" charset="0"/>
                <a:cs typeface="Calibri Light" panose="020F0302020204030204" pitchFamily="34" charset="0"/>
              </a:rPr>
              <a:t>Tell the story of your health center’s work during this learning collaborative in a clean, crisp, visual format </a:t>
            </a:r>
          </a:p>
          <a:p>
            <a:pPr lvl="0">
              <a:spcBef>
                <a:spcPts val="0"/>
              </a:spcBef>
              <a:spcAft>
                <a:spcPts val="3000"/>
              </a:spcAft>
              <a:buClr>
                <a:srgbClr val="4E7E74"/>
              </a:buClr>
              <a:buFont typeface="Wingdings" panose="05000000000000000000" pitchFamily="2" charset="2"/>
              <a:buChar char="Ø"/>
              <a:defRPr/>
            </a:pPr>
            <a:r>
              <a:rPr lang="en-US" dirty="0">
                <a:solidFill>
                  <a:prstClr val="black"/>
                </a:solidFill>
                <a:latin typeface="Calibri Light" panose="020F0302020204030204" pitchFamily="34" charset="0"/>
                <a:cs typeface="Calibri Light" panose="020F0302020204030204" pitchFamily="34" charset="0"/>
              </a:rPr>
              <a:t>Generate reflection among you and the other team members about your involvement in this learning collaborative</a:t>
            </a:r>
          </a:p>
          <a:p>
            <a:pPr lvl="0">
              <a:spcBef>
                <a:spcPts val="0"/>
              </a:spcBef>
              <a:spcAft>
                <a:spcPts val="3000"/>
              </a:spcAft>
              <a:buClr>
                <a:srgbClr val="4E7E74"/>
              </a:buClr>
              <a:buFont typeface="Wingdings" panose="05000000000000000000" pitchFamily="2" charset="2"/>
              <a:buChar char="Ø"/>
              <a:defRPr/>
            </a:pPr>
            <a:r>
              <a:rPr lang="en-US" dirty="0">
                <a:solidFill>
                  <a:prstClr val="black"/>
                </a:solidFill>
                <a:latin typeface="Calibri Light" panose="020F0302020204030204" pitchFamily="34" charset="0"/>
                <a:cs typeface="Calibri Light" panose="020F0302020204030204" pitchFamily="34" charset="0"/>
              </a:rPr>
              <a:t>Share your work in future meetings with other health center staff including leadership and external stakeholders such as the health center board, community partners, and funders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070206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329"/>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Showcase Order</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497037" y="2356681"/>
            <a:ext cx="11197926" cy="4167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4E7E74"/>
              </a:buClr>
              <a:defRPr/>
            </a:pPr>
            <a:r>
              <a:rPr lang="en-US" sz="2400" dirty="0" smtClean="0">
                <a:solidFill>
                  <a:prstClr val="black"/>
                </a:solidFill>
                <a:latin typeface="Calibri Light" panose="020F0302020204030204" pitchFamily="34" charset="0"/>
                <a:cs typeface="Calibri Light" panose="020F0302020204030204" pitchFamily="34" charset="0"/>
              </a:rPr>
              <a:t>1:10-1:17pm </a:t>
            </a:r>
            <a:r>
              <a:rPr lang="en-US" sz="2400" dirty="0">
                <a:solidFill>
                  <a:prstClr val="black"/>
                </a:solidFill>
                <a:latin typeface="Calibri Light" panose="020F0302020204030204" pitchFamily="34" charset="0"/>
                <a:cs typeface="Calibri Light" panose="020F0302020204030204" pitchFamily="34" charset="0"/>
              </a:rPr>
              <a:t>Alivio Medical Center</a:t>
            </a:r>
          </a:p>
          <a:p>
            <a:pPr>
              <a:spcBef>
                <a:spcPts val="0"/>
              </a:spcBef>
              <a:spcAft>
                <a:spcPts val="1200"/>
              </a:spcAft>
              <a:buClr>
                <a:srgbClr val="4E7E74"/>
              </a:buClr>
              <a:defRPr/>
            </a:pPr>
            <a:r>
              <a:rPr lang="en-US" sz="2400" dirty="0" smtClean="0">
                <a:latin typeface="Calibri Light" panose="020F0302020204030204" pitchFamily="34" charset="0"/>
                <a:cs typeface="Calibri Light" panose="020F0302020204030204" pitchFamily="34" charset="0"/>
              </a:rPr>
              <a:t>1:17-1:24pm Aviva </a:t>
            </a:r>
            <a:r>
              <a:rPr lang="en-US" sz="2400" dirty="0">
                <a:latin typeface="Calibri Light" panose="020F0302020204030204" pitchFamily="34" charset="0"/>
                <a:cs typeface="Calibri Light" panose="020F0302020204030204" pitchFamily="34" charset="0"/>
              </a:rPr>
              <a:t>Health </a:t>
            </a:r>
          </a:p>
          <a:p>
            <a:pPr>
              <a:spcBef>
                <a:spcPts val="0"/>
              </a:spcBef>
              <a:spcAft>
                <a:spcPts val="1200"/>
              </a:spcAft>
              <a:buClr>
                <a:srgbClr val="4E7E74"/>
              </a:buClr>
              <a:defRPr/>
            </a:pPr>
            <a:r>
              <a:rPr lang="en-US" sz="2400" dirty="0" smtClean="0">
                <a:latin typeface="Calibri Light" panose="020F0302020204030204" pitchFamily="34" charset="0"/>
                <a:cs typeface="Calibri Light" panose="020F0302020204030204" pitchFamily="34" charset="0"/>
              </a:rPr>
              <a:t>1:24-1:31pm </a:t>
            </a:r>
            <a:r>
              <a:rPr lang="en-US" sz="2400" dirty="0">
                <a:latin typeface="Calibri Light" panose="020F0302020204030204" pitchFamily="34" charset="0"/>
                <a:cs typeface="Calibri Light" panose="020F0302020204030204" pitchFamily="34" charset="0"/>
              </a:rPr>
              <a:t>Blue </a:t>
            </a:r>
            <a:r>
              <a:rPr lang="en-US" sz="2400" dirty="0" smtClean="0">
                <a:latin typeface="Calibri Light" panose="020F0302020204030204" pitchFamily="34" charset="0"/>
                <a:cs typeface="Calibri Light" panose="020F0302020204030204" pitchFamily="34" charset="0"/>
              </a:rPr>
              <a:t>Ridge Health</a:t>
            </a:r>
          </a:p>
          <a:p>
            <a:pPr>
              <a:spcBef>
                <a:spcPts val="0"/>
              </a:spcBef>
              <a:spcAft>
                <a:spcPts val="1200"/>
              </a:spcAft>
              <a:buClr>
                <a:srgbClr val="4E7E74"/>
              </a:buClr>
              <a:defRPr/>
            </a:pPr>
            <a:r>
              <a:rPr lang="en-US" sz="2400" dirty="0" smtClean="0">
                <a:latin typeface="Calibri Light" panose="020F0302020204030204" pitchFamily="34" charset="0"/>
                <a:cs typeface="Calibri Light" panose="020F0302020204030204" pitchFamily="34" charset="0"/>
              </a:rPr>
              <a:t>1:31-1:38pm </a:t>
            </a:r>
            <a:r>
              <a:rPr lang="en-US" sz="2400" dirty="0" smtClean="0">
                <a:solidFill>
                  <a:prstClr val="black"/>
                </a:solidFill>
                <a:latin typeface="Calibri Light" panose="020F0302020204030204" pitchFamily="34" charset="0"/>
                <a:cs typeface="Calibri Light" panose="020F0302020204030204" pitchFamily="34" charset="0"/>
              </a:rPr>
              <a:t>Brockton </a:t>
            </a:r>
            <a:r>
              <a:rPr lang="en-US" sz="2400" dirty="0">
                <a:solidFill>
                  <a:prstClr val="black"/>
                </a:solidFill>
                <a:latin typeface="Calibri Light" panose="020F0302020204030204" pitchFamily="34" charset="0"/>
                <a:cs typeface="Calibri Light" panose="020F0302020204030204" pitchFamily="34" charset="0"/>
              </a:rPr>
              <a:t>Neighborhood Health Center, Inc. </a:t>
            </a:r>
          </a:p>
          <a:p>
            <a:pPr>
              <a:spcBef>
                <a:spcPts val="0"/>
              </a:spcBef>
              <a:spcAft>
                <a:spcPts val="1200"/>
              </a:spcAft>
              <a:buClr>
                <a:srgbClr val="4E7E74"/>
              </a:buClr>
              <a:defRPr/>
            </a:pPr>
            <a:r>
              <a:rPr lang="en-US" sz="2400" dirty="0" smtClean="0">
                <a:solidFill>
                  <a:prstClr val="black"/>
                </a:solidFill>
                <a:latin typeface="Calibri Light" panose="020F0302020204030204" pitchFamily="34" charset="0"/>
                <a:cs typeface="Calibri Light" panose="020F0302020204030204" pitchFamily="34" charset="0"/>
              </a:rPr>
              <a:t>1:38-1:45pm </a:t>
            </a:r>
            <a:r>
              <a:rPr lang="en-US" sz="2400" dirty="0">
                <a:solidFill>
                  <a:prstClr val="black"/>
                </a:solidFill>
                <a:latin typeface="Calibri Light" panose="020F0302020204030204" pitchFamily="34" charset="0"/>
                <a:cs typeface="Calibri Light" panose="020F0302020204030204" pitchFamily="34" charset="0"/>
              </a:rPr>
              <a:t>Children’s Primary Care Medical Group</a:t>
            </a:r>
          </a:p>
          <a:p>
            <a:pPr>
              <a:spcBef>
                <a:spcPts val="0"/>
              </a:spcBef>
              <a:spcAft>
                <a:spcPts val="1200"/>
              </a:spcAft>
              <a:buClr>
                <a:srgbClr val="4E7E74"/>
              </a:buClr>
              <a:defRPr/>
            </a:pPr>
            <a:r>
              <a:rPr lang="en-US" sz="2400" dirty="0" smtClean="0">
                <a:solidFill>
                  <a:prstClr val="black"/>
                </a:solidFill>
                <a:latin typeface="Calibri Light" panose="020F0302020204030204" pitchFamily="34" charset="0"/>
                <a:cs typeface="Calibri Light" panose="020F0302020204030204" pitchFamily="34" charset="0"/>
              </a:rPr>
              <a:t>1:45-1:52pm </a:t>
            </a:r>
            <a:r>
              <a:rPr lang="en-US" sz="2400" dirty="0">
                <a:solidFill>
                  <a:prstClr val="black"/>
                </a:solidFill>
                <a:latin typeface="Calibri Light" panose="020F0302020204030204" pitchFamily="34" charset="0"/>
                <a:cs typeface="Calibri Light" panose="020F0302020204030204" pitchFamily="34" charset="0"/>
              </a:rPr>
              <a:t>Esperanza Health Center </a:t>
            </a:r>
          </a:p>
          <a:p>
            <a:pPr>
              <a:spcBef>
                <a:spcPts val="0"/>
              </a:spcBef>
              <a:spcAft>
                <a:spcPts val="1200"/>
              </a:spcAft>
              <a:buClr>
                <a:srgbClr val="4E7E74"/>
              </a:buClr>
              <a:defRPr/>
            </a:pPr>
            <a:r>
              <a:rPr lang="en-US" sz="2400" dirty="0" smtClean="0">
                <a:solidFill>
                  <a:prstClr val="black"/>
                </a:solidFill>
                <a:latin typeface="Calibri Light" panose="020F0302020204030204" pitchFamily="34" charset="0"/>
                <a:cs typeface="Calibri Light" panose="020F0302020204030204" pitchFamily="34" charset="0"/>
              </a:rPr>
              <a:t>1:52-1:59pm </a:t>
            </a:r>
            <a:r>
              <a:rPr lang="en-US" sz="2400" dirty="0">
                <a:solidFill>
                  <a:prstClr val="black"/>
                </a:solidFill>
                <a:latin typeface="Calibri Light" panose="020F0302020204030204" pitchFamily="34" charset="0"/>
                <a:cs typeface="Calibri Light" panose="020F0302020204030204" pitchFamily="34" charset="0"/>
              </a:rPr>
              <a:t>Indian Health Service Headquarters</a:t>
            </a:r>
          </a:p>
          <a:p>
            <a:pPr>
              <a:spcBef>
                <a:spcPts val="0"/>
              </a:spcBef>
              <a:spcAft>
                <a:spcPts val="1200"/>
              </a:spcAft>
              <a:buClr>
                <a:srgbClr val="4E7E74"/>
              </a:buClr>
              <a:defRPr/>
            </a:pPr>
            <a:r>
              <a:rPr lang="en-US" sz="2400" dirty="0">
                <a:solidFill>
                  <a:prstClr val="black"/>
                </a:solidFill>
                <a:latin typeface="Calibri Light" panose="020F0302020204030204" pitchFamily="34" charset="0"/>
                <a:cs typeface="Calibri Light" panose="020F0302020204030204" pitchFamily="34" charset="0"/>
              </a:rPr>
              <a:t>1:59-2:06pm </a:t>
            </a:r>
            <a:r>
              <a:rPr lang="en-US" sz="2400" dirty="0" smtClean="0">
                <a:solidFill>
                  <a:prstClr val="black"/>
                </a:solidFill>
                <a:latin typeface="Calibri Light" panose="020F0302020204030204" pitchFamily="34" charset="0"/>
                <a:cs typeface="Calibri Light" panose="020F0302020204030204" pitchFamily="34" charset="0"/>
              </a:rPr>
              <a:t>ND Systems, Inc.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699495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0" y="2909003"/>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Questions?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038827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0" y="2909003"/>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Wrap-Up</a:t>
            </a:r>
            <a:endParaRPr kumimoji="0" lang="en-US" sz="48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525202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453074"/>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Next Steps</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49698" y="2215426"/>
            <a:ext cx="11092604" cy="43526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400"/>
              </a:spcAft>
              <a:buClr>
                <a:srgbClr val="008558"/>
              </a:buClr>
              <a:buSzTx/>
              <a:buFont typeface="Arial" panose="020B0604020202020204" pitchFamily="34" charset="0"/>
              <a:buNone/>
              <a:tabLst/>
              <a:defRPr/>
            </a:pPr>
            <a:r>
              <a:rPr kumimoji="0" lang="en-US" sz="2600" b="1"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Due Friday March 28</a:t>
            </a:r>
            <a:r>
              <a:rPr kumimoji="0" lang="en-US" sz="2600" b="1" i="0" u="sng"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2600" b="1" i="0" u="sng"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r>
              <a:rPr kumimoji="0" lang="en-US" sz="2600" b="1"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228600" marR="0" lvl="0" indent="-228600" algn="l" defTabSz="914400" rtl="0" eaLnBrk="1" fontAlgn="auto" latinLnBrk="0" hangingPunct="1">
              <a:lnSpc>
                <a:spcPct val="90000"/>
              </a:lnSpc>
              <a:spcBef>
                <a:spcPts val="0"/>
              </a:spcBef>
              <a:spcAft>
                <a:spcPts val="0"/>
              </a:spcAft>
              <a:buClr>
                <a:srgbClr val="4E7E74"/>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Submit Progress Checklist and all completed/drafted work to</a:t>
            </a:r>
            <a:r>
              <a:rPr kumimoji="0" lang="en-US" sz="2000" b="0" i="0" u="none" strike="noStrike" kern="1200" cap="none" spc="0" normalizeH="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2000" b="0" i="0" u="none" strike="noStrike" kern="1200" cap="none" spc="0" normalizeH="0" noProof="0" dirty="0" smtClean="0">
                <a:ln>
                  <a:noFill/>
                </a:ln>
                <a:solidFill>
                  <a:prstClr val="black"/>
                </a:solidFill>
                <a:effectLst/>
                <a:uLnTx/>
                <a:uFillTx/>
                <a:latin typeface="Calibri Light" panose="020F0302020204030204" pitchFamily="34" charset="0"/>
                <a:cs typeface="Calibri Light" panose="020F0302020204030204" pitchFamily="34" charset="0"/>
                <a:hlinkClick r:id="rId3"/>
              </a:rPr>
              <a:t>Google Drive </a:t>
            </a: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Complete Post-Collaborative Surveys</a:t>
            </a:r>
          </a:p>
          <a:p>
            <a:pPr lvl="1">
              <a:spcBef>
                <a:spcPts val="0"/>
              </a:spcBef>
              <a:buClr>
                <a:srgbClr val="4E7E74"/>
              </a:buClr>
              <a:buFont typeface="Wingdings" panose="05000000000000000000" pitchFamily="2" charset="2"/>
              <a:buChar char="Ø"/>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Each team member, please complete the Post-Collaborative Evaluation Survey</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lang="en-US" sz="2000" dirty="0">
                <a:solidFill>
                  <a:prstClr val="black"/>
                </a:solidFill>
                <a:latin typeface="Calibri Light" panose="020F0302020204030204" pitchFamily="34" charset="0"/>
                <a:cs typeface="Calibri Light" panose="020F0302020204030204" pitchFamily="34" charset="0"/>
                <a:hlinkClick r:id="rId4"/>
              </a:rPr>
              <a:t>https://</a:t>
            </a:r>
            <a:r>
              <a:rPr lang="en-US" sz="2000" dirty="0" smtClean="0">
                <a:solidFill>
                  <a:prstClr val="black"/>
                </a:solidFill>
                <a:latin typeface="Calibri Light" panose="020F0302020204030204" pitchFamily="34" charset="0"/>
                <a:cs typeface="Calibri Light" panose="020F0302020204030204" pitchFamily="34" charset="0"/>
                <a:hlinkClick r:id="rId4"/>
              </a:rPr>
              <a:t>Qualtrics.ca1.qualtrics.com/jfe/form/SV_8bI4JvBIglrD9TE</a:t>
            </a:r>
            <a:r>
              <a:rPr lang="en-US" sz="2000" dirty="0" smtClean="0">
                <a:solidFill>
                  <a:prstClr val="black"/>
                </a:solidFill>
                <a:latin typeface="Calibri Light" panose="020F0302020204030204" pitchFamily="34" charset="0"/>
                <a:cs typeface="Calibri Light" panose="020F0302020204030204" pitchFamily="34" charset="0"/>
              </a:rPr>
              <a:t> </a:t>
            </a:r>
          </a:p>
          <a:p>
            <a:pPr lvl="1">
              <a:spcBef>
                <a:spcPts val="0"/>
              </a:spcBef>
              <a:buClr>
                <a:srgbClr val="4E7E74"/>
              </a:buClr>
              <a:buFont typeface="Wingdings" panose="05000000000000000000" pitchFamily="2" charset="2"/>
              <a:buChar char="Ø"/>
            </a:pPr>
            <a:r>
              <a:rPr lang="en-US" sz="2000" dirty="0" smtClean="0">
                <a:solidFill>
                  <a:prstClr val="black"/>
                </a:solidFill>
                <a:latin typeface="Calibri Light" panose="020F0302020204030204" pitchFamily="34" charset="0"/>
                <a:cs typeface="Calibri Light" panose="020F0302020204030204" pitchFamily="34" charset="0"/>
              </a:rPr>
              <a:t>As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a team, please complete the Post-Collaborative Readiness to Train Assessment Tool (RTAT</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lang="en-US" sz="2000" dirty="0">
                <a:solidFill>
                  <a:prstClr val="black"/>
                </a:solidFill>
                <a:latin typeface="Calibri Light" panose="020F0302020204030204" pitchFamily="34" charset="0"/>
                <a:cs typeface="Calibri Light" panose="020F0302020204030204" pitchFamily="34" charset="0"/>
                <a:hlinkClick r:id="rId5"/>
              </a:rPr>
              <a:t>https://</a:t>
            </a:r>
            <a:r>
              <a:rPr lang="en-US" sz="2000" dirty="0" smtClean="0">
                <a:solidFill>
                  <a:prstClr val="black"/>
                </a:solidFill>
                <a:latin typeface="Calibri Light" panose="020F0302020204030204" pitchFamily="34" charset="0"/>
                <a:cs typeface="Calibri Light" panose="020F0302020204030204" pitchFamily="34" charset="0"/>
                <a:hlinkClick r:id="rId5"/>
              </a:rPr>
              <a:t>Qualtrics.ca1.qualtrics.com/jfe/form/SV_6JSr5MUhF0CjGlM</a:t>
            </a:r>
            <a:r>
              <a:rPr lang="en-US" sz="2000" dirty="0" smtClean="0">
                <a:solidFill>
                  <a:prstClr val="black"/>
                </a:solidFill>
                <a:latin typeface="Calibri Light" panose="020F0302020204030204" pitchFamily="34" charset="0"/>
                <a:cs typeface="Calibri Light" panose="020F0302020204030204" pitchFamily="34" charset="0"/>
              </a:rPr>
              <a:t> </a:t>
            </a: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endParaRPr>
          </a:p>
          <a:p>
            <a:pPr lvl="1">
              <a:spcBef>
                <a:spcPts val="0"/>
              </a:spcBef>
              <a:spcAft>
                <a:spcPts val="1800"/>
              </a:spcAft>
              <a:buClr>
                <a:srgbClr val="4E7E74"/>
              </a:buClr>
              <a:buFont typeface="Wingdings" panose="05000000000000000000" pitchFamily="2" charset="2"/>
              <a:buChar char="Ø"/>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Ask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each team member to complete the Post-Collaborative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Organizational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Readiness to Implement Change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ORIC):</a:t>
            </a:r>
            <a:r>
              <a:rPr kumimoji="0" lang="en-US" sz="2000" b="0" i="0" u="none" strike="noStrike" kern="1200" cap="none" spc="0" normalizeH="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r>
              <a:rPr lang="en-US" sz="2000" dirty="0" smtClean="0">
                <a:solidFill>
                  <a:prstClr val="black"/>
                </a:solidFill>
                <a:latin typeface="Calibri Light" panose="020F0302020204030204" pitchFamily="34" charset="0"/>
                <a:cs typeface="Calibri Light" panose="020F0302020204030204" pitchFamily="34" charset="0"/>
                <a:hlinkClick r:id="rId6"/>
              </a:rPr>
              <a:t>https</a:t>
            </a:r>
            <a:r>
              <a:rPr lang="en-US" sz="2000" dirty="0">
                <a:solidFill>
                  <a:prstClr val="black"/>
                </a:solidFill>
                <a:latin typeface="Calibri Light" panose="020F0302020204030204" pitchFamily="34" charset="0"/>
                <a:cs typeface="Calibri Light" panose="020F0302020204030204" pitchFamily="34" charset="0"/>
                <a:hlinkClick r:id="rId6"/>
              </a:rPr>
              <a:t>://</a:t>
            </a:r>
            <a:r>
              <a:rPr lang="en-US" sz="2000" dirty="0" smtClean="0">
                <a:solidFill>
                  <a:prstClr val="black"/>
                </a:solidFill>
                <a:latin typeface="Calibri Light" panose="020F0302020204030204" pitchFamily="34" charset="0"/>
                <a:cs typeface="Calibri Light" panose="020F0302020204030204" pitchFamily="34" charset="0"/>
                <a:hlinkClick r:id="rId6"/>
              </a:rPr>
              <a:t>Qualtrics.ca1.qualtrics.com/jfe/form/SV_7Pb6DqH5KdPDkbA</a:t>
            </a:r>
            <a:r>
              <a:rPr lang="en-US" sz="2000" dirty="0" smtClean="0">
                <a:solidFill>
                  <a:prstClr val="black"/>
                </a:solidFill>
                <a:latin typeface="Calibri Light" panose="020F0302020204030204" pitchFamily="34" charset="0"/>
                <a:cs typeface="Calibri Light" panose="020F0302020204030204" pitchFamily="34" charset="0"/>
              </a:rPr>
              <a:t> </a:t>
            </a:r>
            <a:endParaRPr kumimoji="0" lang="en-US" sz="2000" b="1" i="0" u="sng"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90000"/>
              </a:lnSpc>
              <a:spcBef>
                <a:spcPts val="0"/>
              </a:spcBef>
              <a:spcAft>
                <a:spcPts val="400"/>
              </a:spcAft>
              <a:buClr>
                <a:srgbClr val="008558"/>
              </a:buClr>
              <a:buSzTx/>
              <a:buFont typeface="Arial" panose="020B0604020202020204" pitchFamily="34" charset="0"/>
              <a:buNone/>
              <a:tabLst/>
              <a:defRPr/>
            </a:pPr>
            <a:r>
              <a:rPr kumimoji="0" lang="en-US" sz="2600" b="1"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Reminders</a:t>
            </a: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0"/>
              </a:spcAft>
              <a:buClr>
                <a:srgbClr val="4E7E74"/>
              </a:buClr>
              <a:buSzTx/>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Final Coaching</a:t>
            </a:r>
            <a:r>
              <a:rPr kumimoji="0" lang="en-US" sz="2000" b="1" i="0" u="none"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 Call: </a:t>
            </a:r>
            <a:r>
              <a:rPr kumimoji="0" lang="en-US" sz="2000" i="0" u="none"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Tuesday March 18</a:t>
            </a:r>
            <a:r>
              <a:rPr kumimoji="0" lang="en-US" sz="2000" i="0" u="none" strike="noStrike" kern="1200" cap="none" spc="0" normalizeH="0" baseline="30000" noProof="0" dirty="0" smtClean="0">
                <a:ln>
                  <a:noFill/>
                </a:ln>
                <a:effectLst/>
                <a:uLnTx/>
                <a:uFillTx/>
                <a:latin typeface="Calibri Light" panose="020F0302020204030204" pitchFamily="34" charset="0"/>
                <a:cs typeface="Calibri Light" panose="020F0302020204030204" pitchFamily="34" charset="0"/>
              </a:rPr>
              <a:t>th</a:t>
            </a:r>
            <a:r>
              <a:rPr kumimoji="0" lang="en-US" sz="2000" i="0" u="none"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 from 1:00-2:00pm Eastern / 10:00-11:00am Pacific</a:t>
            </a:r>
            <a:endParaRPr kumimoji="0" lang="en-US" sz="2000" b="1"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endParaRPr>
          </a:p>
          <a:p>
            <a:pPr lvl="0">
              <a:spcBef>
                <a:spcPts val="0"/>
              </a:spcBef>
              <a:buClr>
                <a:srgbClr val="4E7E74"/>
              </a:buClr>
              <a:defRPr/>
            </a:pPr>
            <a:r>
              <a:rPr kumimoji="0" lang="en-US" sz="2000" b="1"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6-month Check-in Call</a:t>
            </a:r>
            <a:r>
              <a:rPr kumimoji="0" lang="en-US" sz="20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 Tuesday September 9</a:t>
            </a:r>
            <a:r>
              <a:rPr kumimoji="0" lang="en-US" sz="2000" b="0" i="0" u="none" strike="noStrike" kern="1200" cap="none" spc="0" normalizeH="0" baseline="30000" noProof="0" dirty="0" smtClean="0">
                <a:ln>
                  <a:noFill/>
                </a:ln>
                <a:effectLst/>
                <a:uLnTx/>
                <a:uFillTx/>
                <a:latin typeface="Calibri Light" panose="020F0302020204030204" pitchFamily="34" charset="0"/>
                <a:cs typeface="Calibri Light" panose="020F0302020204030204" pitchFamily="34" charset="0"/>
              </a:rPr>
              <a:t>th</a:t>
            </a:r>
            <a:r>
              <a:rPr kumimoji="0" lang="en-US" sz="20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from 1:00-2:00pm Eastern / 10:00-11:00am Pacific</a:t>
            </a:r>
            <a:endParaRPr lang="en-US" sz="2000" b="1" dirty="0">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0"/>
              </a:spcAft>
              <a:buClr>
                <a:srgbClr val="4E7E74"/>
              </a:buClr>
              <a:buSzTx/>
              <a:buFont typeface="Arial" panose="020B0604020202020204" pitchFamily="34" charset="0"/>
              <a:buChar char="•"/>
              <a:tabLst/>
              <a:defRPr/>
            </a:pPr>
            <a:r>
              <a:rPr kumimoji="0" lang="en-US" sz="20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Please reach out to schedule 1-on-1 calls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as needed about your program</a:t>
            </a:r>
            <a:r>
              <a:rPr kumimoji="0" lang="en-US" sz="2000" b="0" i="0" u="none" strike="noStrike" kern="1200" cap="none" spc="0" normalizeH="0" noProof="0" dirty="0" smtClean="0">
                <a:ln>
                  <a:noFill/>
                </a:ln>
                <a:solidFill>
                  <a:prstClr val="black"/>
                </a:solidFill>
                <a:effectLst/>
                <a:uLnTx/>
                <a:uFillTx/>
                <a:latin typeface="Calibri Light" panose="020F0302020204030204" pitchFamily="34" charset="0"/>
                <a:cs typeface="Calibri Light" panose="020F0302020204030204" pitchFamily="34" charset="0"/>
              </a:rPr>
              <a:t> implementation</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a:t>
            </a:r>
            <a:r>
              <a:rPr lang="en-US" sz="2000" dirty="0" smtClean="0">
                <a:solidFill>
                  <a:prstClr val="black"/>
                </a:solidFill>
                <a:latin typeface="Calibri Light" panose="020F0302020204030204" pitchFamily="34" charset="0"/>
                <a:cs typeface="Calibri Light" panose="020F0302020204030204" pitchFamily="34" charset="0"/>
              </a:rPr>
              <a:t> </a:t>
            </a: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559388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7779A16-415A-9145-B181-90C7EE2C2DF1}"/>
              </a:ext>
            </a:extLst>
          </p:cNvPr>
          <p:cNvSpPr txBox="1">
            <a:spLocks/>
          </p:cNvSpPr>
          <p:nvPr/>
        </p:nvSpPr>
        <p:spPr>
          <a:xfrm>
            <a:off x="560320" y="1485719"/>
            <a:ext cx="10972800" cy="3608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b="1" i="0" u="none" strike="noStrike" kern="1200" cap="none" spc="-30" normalizeH="0" baseline="0" noProof="0" dirty="0" smtClean="0">
                <a:ln>
                  <a:noFill/>
                </a:ln>
                <a:solidFill>
                  <a:srgbClr val="4E7E74"/>
                </a:solidFill>
                <a:effectLst/>
                <a:uLnTx/>
                <a:uFillTx/>
                <a:latin typeface="Calibri Light" panose="020F0302020204030204" pitchFamily="34" charset="0"/>
                <a:cs typeface="Calibri Light" panose="020F0302020204030204" pitchFamily="34" charset="0"/>
              </a:rPr>
              <a:t>Weitzman Education Platform</a:t>
            </a:r>
            <a:endParaRPr kumimoji="0" lang="en-US" b="1" i="0" u="none" strike="noStrike" kern="1200" cap="none" spc="-30" normalizeH="0" baseline="0" noProof="0" dirty="0">
              <a:ln>
                <a:noFill/>
              </a:ln>
              <a:solidFill>
                <a:srgbClr val="4E7E74"/>
              </a:solidFill>
              <a:effectLst/>
              <a:uLnTx/>
              <a:uFillTx/>
              <a:latin typeface="Calibri Light" panose="020F0302020204030204" pitchFamily="34" charset="0"/>
              <a:cs typeface="Calibri Light" panose="020F0302020204030204" pitchFamily="34" charset="0"/>
            </a:endParaRPr>
          </a:p>
        </p:txBody>
      </p:sp>
      <p:sp>
        <p:nvSpPr>
          <p:cNvPr id="7" name="Content Placeholder 3">
            <a:extLst>
              <a:ext uri="{FF2B5EF4-FFF2-40B4-BE49-F238E27FC236}">
                <a16:creationId xmlns:a16="http://schemas.microsoft.com/office/drawing/2014/main" id="{5E4702C2-A368-9E43-A250-6A0426674F2B}"/>
              </a:ext>
            </a:extLst>
          </p:cNvPr>
          <p:cNvSpPr txBox="1">
            <a:spLocks/>
          </p:cNvSpPr>
          <p:nvPr/>
        </p:nvSpPr>
        <p:spPr>
          <a:xfrm>
            <a:off x="439035" y="2172961"/>
            <a:ext cx="11215369"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600"/>
              </a:spcAft>
              <a:buClr>
                <a:srgbClr val="008558"/>
              </a:buClr>
              <a:buNone/>
            </a:pPr>
            <a:r>
              <a:rPr lang="en-US" sz="2400" b="1" dirty="0" smtClean="0">
                <a:latin typeface="Calibri Light" panose="020F0302020204030204" pitchFamily="34" charset="0"/>
                <a:cs typeface="Calibri Light" panose="020F0302020204030204" pitchFamily="34" charset="0"/>
              </a:rPr>
              <a:t>Weitzman </a:t>
            </a:r>
            <a:r>
              <a:rPr lang="en-US" sz="2400" b="1" dirty="0">
                <a:latin typeface="Calibri Light" panose="020F0302020204030204" pitchFamily="34" charset="0"/>
                <a:cs typeface="Calibri Light" panose="020F0302020204030204" pitchFamily="34" charset="0"/>
              </a:rPr>
              <a:t>Education Platform </a:t>
            </a:r>
            <a:r>
              <a:rPr lang="en-US" sz="2400" dirty="0">
                <a:latin typeface="Calibri Light" panose="020F0302020204030204" pitchFamily="34" charset="0"/>
                <a:cs typeface="Calibri Light" panose="020F0302020204030204" pitchFamily="34" charset="0"/>
              </a:rPr>
              <a:t>– this will serve as the platform to receive CE credits for each learning session and access recordings/slide decks/resources: </a:t>
            </a:r>
          </a:p>
          <a:p>
            <a:pPr marL="636588" lvl="1" indent="-236538">
              <a:lnSpc>
                <a:spcPct val="90000"/>
              </a:lnSpc>
              <a:spcBef>
                <a:spcPts val="0"/>
              </a:spcBef>
              <a:spcAft>
                <a:spcPts val="600"/>
              </a:spcAft>
              <a:buClr>
                <a:srgbClr val="4E7E74"/>
              </a:buClr>
            </a:pPr>
            <a:r>
              <a:rPr lang="en-US" sz="2400" dirty="0">
                <a:latin typeface="Calibri Light" panose="020F0302020204030204" pitchFamily="34" charset="0"/>
                <a:cs typeface="Calibri Light" panose="020F0302020204030204" pitchFamily="34" charset="0"/>
              </a:rPr>
              <a:t>Register for the course here: </a:t>
            </a:r>
            <a:r>
              <a:rPr lang="en-US" sz="2400" dirty="0">
                <a:latin typeface="Calibri Light" panose="020F0302020204030204" pitchFamily="34" charset="0"/>
                <a:cs typeface="Calibri Light" panose="020F0302020204030204" pitchFamily="34" charset="0"/>
                <a:hlinkClick r:id="rId3"/>
              </a:rPr>
              <a:t>https://</a:t>
            </a:r>
            <a:r>
              <a:rPr lang="en-US" sz="2400" dirty="0" smtClean="0">
                <a:latin typeface="Calibri Light" panose="020F0302020204030204" pitchFamily="34" charset="0"/>
                <a:cs typeface="Calibri Light" panose="020F0302020204030204" pitchFamily="34" charset="0"/>
                <a:hlinkClick r:id="rId3"/>
              </a:rPr>
              <a:t>education.weitzmaninstitute.org/content/nttap-postgraduate-nurse-practitioner-np-andor-physician-associate-pa-training-programs</a:t>
            </a:r>
            <a:r>
              <a:rPr lang="en-US" sz="2400" dirty="0" smtClean="0">
                <a:latin typeface="Calibri Light" panose="020F0302020204030204" pitchFamily="34" charset="0"/>
                <a:cs typeface="Calibri Light" panose="020F0302020204030204" pitchFamily="34" charset="0"/>
              </a:rPr>
              <a:t> </a:t>
            </a:r>
          </a:p>
          <a:p>
            <a:pPr lvl="2" indent="-342900">
              <a:lnSpc>
                <a:spcPct val="90000"/>
              </a:lnSpc>
              <a:spcBef>
                <a:spcPts val="0"/>
              </a:spcBef>
              <a:spcAft>
                <a:spcPts val="600"/>
              </a:spcAft>
              <a:buClr>
                <a:srgbClr val="4E7E74"/>
              </a:buClr>
              <a:buFont typeface="Wingdings" panose="05000000000000000000" pitchFamily="2" charset="2"/>
              <a:buChar char="Ø"/>
            </a:pPr>
            <a:r>
              <a:rPr lang="en-US" sz="2200" dirty="0" smtClean="0">
                <a:latin typeface="Calibri Light" panose="020F0302020204030204" pitchFamily="34" charset="0"/>
                <a:cs typeface="Calibri Light" panose="020F0302020204030204" pitchFamily="34" charset="0"/>
              </a:rPr>
              <a:t>Access </a:t>
            </a:r>
            <a:r>
              <a:rPr lang="en-US" sz="2200" dirty="0">
                <a:latin typeface="Calibri Light" panose="020F0302020204030204" pitchFamily="34" charset="0"/>
                <a:cs typeface="Calibri Light" panose="020F0302020204030204" pitchFamily="34" charset="0"/>
              </a:rPr>
              <a:t>Code: </a:t>
            </a:r>
            <a:r>
              <a:rPr lang="en-US" sz="2200" dirty="0" smtClean="0">
                <a:latin typeface="Calibri Light" panose="020F0302020204030204" pitchFamily="34" charset="0"/>
                <a:cs typeface="Calibri Light" panose="020F0302020204030204" pitchFamily="34" charset="0"/>
              </a:rPr>
              <a:t>PGR2024</a:t>
            </a:r>
          </a:p>
          <a:p>
            <a:pPr marL="636588" lvl="1" indent="-236538">
              <a:lnSpc>
                <a:spcPct val="90000"/>
              </a:lnSpc>
              <a:spcBef>
                <a:spcPts val="0"/>
              </a:spcBef>
              <a:spcAft>
                <a:spcPts val="600"/>
              </a:spcAft>
              <a:buClr>
                <a:srgbClr val="4E7E74"/>
              </a:buClr>
            </a:pPr>
            <a:r>
              <a:rPr lang="en-US" sz="2400" dirty="0" smtClean="0">
                <a:latin typeface="Calibri Light" panose="020F0302020204030204" pitchFamily="34" charset="0"/>
                <a:cs typeface="Calibri Light" panose="020F0302020204030204" pitchFamily="34" charset="0"/>
              </a:rPr>
              <a:t>If you do not have an account, follow these instructions: </a:t>
            </a:r>
            <a:r>
              <a:rPr lang="en-US" sz="2400" dirty="0" smtClean="0">
                <a:latin typeface="Calibri Light" panose="020F0302020204030204" pitchFamily="34" charset="0"/>
                <a:cs typeface="Calibri Light" panose="020F0302020204030204" pitchFamily="34" charset="0"/>
                <a:hlinkClick r:id="rId4"/>
              </a:rPr>
              <a:t>https://education.weitzmaninstitute.org/user/register</a:t>
            </a:r>
            <a:r>
              <a:rPr lang="en-US" sz="2400" dirty="0" smtClean="0">
                <a:latin typeface="Calibri Light" panose="020F0302020204030204" pitchFamily="34" charset="0"/>
                <a:cs typeface="Calibri Light" panose="020F0302020204030204" pitchFamily="34" charset="0"/>
              </a:rPr>
              <a:t>      </a:t>
            </a:r>
          </a:p>
          <a:p>
            <a:pPr lvl="2" indent="-342900">
              <a:lnSpc>
                <a:spcPct val="90000"/>
              </a:lnSpc>
              <a:spcBef>
                <a:spcPts val="0"/>
              </a:spcBef>
              <a:spcAft>
                <a:spcPts val="600"/>
              </a:spcAft>
              <a:buClr>
                <a:srgbClr val="4E7E74"/>
              </a:buClr>
              <a:buFont typeface="Wingdings" panose="05000000000000000000" pitchFamily="2" charset="2"/>
              <a:buChar char="Ø"/>
            </a:pPr>
            <a:r>
              <a:rPr lang="en-US" sz="2200" dirty="0" smtClean="0">
                <a:latin typeface="Calibri Light" panose="020F0302020204030204" pitchFamily="34" charset="0"/>
                <a:cs typeface="Calibri Light" panose="020F0302020204030204" pitchFamily="34" charset="0"/>
              </a:rPr>
              <a:t>Choose </a:t>
            </a:r>
            <a:r>
              <a:rPr lang="en-US" sz="2200" dirty="0">
                <a:latin typeface="Calibri Light" panose="020F0302020204030204" pitchFamily="34" charset="0"/>
                <a:cs typeface="Calibri Light" panose="020F0302020204030204" pitchFamily="34" charset="0"/>
              </a:rPr>
              <a:t>a username, password (save it somewhere safe so you can continue to use it!), and fill out some basic user information.  </a:t>
            </a:r>
          </a:p>
          <a:p>
            <a:pPr lvl="2" indent="-342900">
              <a:lnSpc>
                <a:spcPct val="90000"/>
              </a:lnSpc>
              <a:spcBef>
                <a:spcPts val="0"/>
              </a:spcBef>
              <a:spcAft>
                <a:spcPts val="600"/>
              </a:spcAft>
              <a:buClr>
                <a:srgbClr val="4E7E74"/>
              </a:buClr>
              <a:buFont typeface="Wingdings" panose="05000000000000000000" pitchFamily="2" charset="2"/>
              <a:buChar char="Ø"/>
            </a:pPr>
            <a:r>
              <a:rPr lang="en-US" sz="2200" dirty="0">
                <a:latin typeface="Calibri Light" panose="020F0302020204030204" pitchFamily="34" charset="0"/>
                <a:cs typeface="Calibri Light" panose="020F0302020204030204" pitchFamily="34" charset="0"/>
              </a:rPr>
              <a:t>Click Create New Account.  </a:t>
            </a:r>
          </a:p>
          <a:p>
            <a:pPr lvl="2" indent="-342900">
              <a:lnSpc>
                <a:spcPct val="90000"/>
              </a:lnSpc>
              <a:spcBef>
                <a:spcPts val="0"/>
              </a:spcBef>
              <a:spcAft>
                <a:spcPts val="600"/>
              </a:spcAft>
              <a:buClr>
                <a:srgbClr val="4E7E74"/>
              </a:buClr>
              <a:buFont typeface="Wingdings" panose="05000000000000000000" pitchFamily="2" charset="2"/>
              <a:buChar char="Ø"/>
            </a:pPr>
            <a:r>
              <a:rPr lang="en-US" sz="2200" dirty="0">
                <a:latin typeface="Calibri Light" panose="020F0302020204030204" pitchFamily="34" charset="0"/>
                <a:cs typeface="Calibri Light" panose="020F0302020204030204" pitchFamily="34" charset="0"/>
              </a:rPr>
              <a:t>If you encounter any technical difficulties, please reach out to myself or submit a ticket.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78637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D7D4D0-5BD5-BF42-A6D5-18EF84DF8034}"/>
              </a:ext>
            </a:extLst>
          </p:cNvPr>
          <p:cNvSpPr>
            <a:spLocks noGrp="1"/>
          </p:cNvSpPr>
          <p:nvPr>
            <p:ph type="title"/>
          </p:nvPr>
        </p:nvSpPr>
        <p:spPr>
          <a:xfrm>
            <a:off x="1130591" y="140641"/>
            <a:ext cx="11199737" cy="953305"/>
          </a:xfrm>
        </p:spPr>
        <p:txBody>
          <a:bodyPr/>
          <a:lstStyle/>
          <a:p>
            <a:r>
              <a:rPr lang="en-US" dirty="0" smtClean="0"/>
              <a:t>2025 Annual Conference</a:t>
            </a:r>
            <a:endParaRPr lang="en-US" dirty="0"/>
          </a:p>
        </p:txBody>
      </p:sp>
      <p:sp>
        <p:nvSpPr>
          <p:cNvPr id="9" name="Content Placeholder 8">
            <a:extLst>
              <a:ext uri="{FF2B5EF4-FFF2-40B4-BE49-F238E27FC236}">
                <a16:creationId xmlns:a16="http://schemas.microsoft.com/office/drawing/2014/main" id="{04B43365-4364-5348-81B9-D14F304E194F}"/>
              </a:ext>
            </a:extLst>
          </p:cNvPr>
          <p:cNvSpPr>
            <a:spLocks noGrp="1"/>
          </p:cNvSpPr>
          <p:nvPr>
            <p:ph idx="1"/>
          </p:nvPr>
        </p:nvSpPr>
        <p:spPr>
          <a:xfrm>
            <a:off x="408474" y="1167373"/>
            <a:ext cx="6087292" cy="4953988"/>
          </a:xfrm>
        </p:spPr>
        <p:txBody>
          <a:bodyPr>
            <a:noAutofit/>
          </a:bodyPr>
          <a:lstStyle/>
          <a:p>
            <a:r>
              <a:rPr lang="en-US" sz="2400" dirty="0" smtClean="0"/>
              <a:t>Mark your calendars and “Save the Date”! </a:t>
            </a:r>
          </a:p>
          <a:p>
            <a:r>
              <a:rPr lang="en-US" sz="2400" dirty="0" smtClean="0"/>
              <a:t>Dates: July 13 – 15, 2025</a:t>
            </a:r>
          </a:p>
          <a:p>
            <a:r>
              <a:rPr lang="en-US" sz="2400" dirty="0"/>
              <a:t> </a:t>
            </a:r>
            <a:r>
              <a:rPr lang="en-US" sz="2400" dirty="0" smtClean="0"/>
              <a:t>Location: Grand Hyatt Denver, CO</a:t>
            </a:r>
          </a:p>
          <a:p>
            <a:pPr lvl="1"/>
            <a:r>
              <a:rPr lang="en-US" sz="2400" dirty="0" smtClean="0"/>
              <a:t>Pre-Conference Workshop Offerings on 07/13</a:t>
            </a:r>
          </a:p>
          <a:p>
            <a:pPr lvl="2"/>
            <a:r>
              <a:rPr lang="en-US" sz="2400" dirty="0" smtClean="0"/>
              <a:t>APP Leadership Workshop</a:t>
            </a:r>
          </a:p>
          <a:p>
            <a:pPr lvl="2"/>
            <a:r>
              <a:rPr lang="en-US" sz="2400" dirty="0" smtClean="0"/>
              <a:t>Administration and Operations Workshop</a:t>
            </a:r>
          </a:p>
          <a:p>
            <a:pPr lvl="2"/>
            <a:r>
              <a:rPr lang="en-US" sz="2400" dirty="0" smtClean="0"/>
              <a:t>Preceptor Development and Training Workshops </a:t>
            </a:r>
          </a:p>
          <a:p>
            <a:pPr lvl="1"/>
            <a:r>
              <a:rPr lang="en-US" sz="2400" dirty="0" smtClean="0"/>
              <a:t>2 Day General Conference on                07/14 – 07/15</a:t>
            </a:r>
            <a:endParaRPr lang="en-US" sz="3200" dirty="0" smtClean="0"/>
          </a:p>
          <a:p>
            <a:pPr lvl="1"/>
            <a:endParaRPr lang="en-US" sz="3200" dirty="0" smtClean="0"/>
          </a:p>
          <a:p>
            <a:endParaRPr lang="en-US" sz="3200" dirty="0"/>
          </a:p>
          <a:p>
            <a:pPr lvl="1"/>
            <a:endParaRPr lang="en-US" sz="3200" dirty="0" smtClean="0"/>
          </a:p>
          <a:p>
            <a:pPr marL="0" indent="0">
              <a:buNone/>
            </a:pPr>
            <a:endParaRPr lang="en-US" sz="3200" dirty="0"/>
          </a:p>
        </p:txBody>
      </p:sp>
      <p:sp>
        <p:nvSpPr>
          <p:cNvPr id="3" name="Slide Number Placeholder 2">
            <a:extLst>
              <a:ext uri="{FF2B5EF4-FFF2-40B4-BE49-F238E27FC236}">
                <a16:creationId xmlns:a16="http://schemas.microsoft.com/office/drawing/2014/main" id="{58DB9076-259D-E546-A9A9-6494109C6125}"/>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9E3D7A26-89E2-D54F-B09C-F802BB5990F3}" type="slidenum">
              <a:rPr kumimoji="0" lang="en-US" sz="1333" b="0" i="0" u="none" strike="noStrike" kern="1200" cap="none" spc="0" normalizeH="0" baseline="0" noProof="0">
                <a:ln>
                  <a:noFill/>
                </a:ln>
                <a:solidFill>
                  <a:prstClr val="white"/>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US" sz="1333"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766" y="1093946"/>
            <a:ext cx="5445291" cy="4381083"/>
          </a:xfrm>
          <a:prstGeom prst="rect">
            <a:avLst/>
          </a:prstGeom>
        </p:spPr>
      </p:pic>
      <p:sp>
        <p:nvSpPr>
          <p:cNvPr id="2" name="Rectangle 1"/>
          <p:cNvSpPr/>
          <p:nvPr/>
        </p:nvSpPr>
        <p:spPr>
          <a:xfrm>
            <a:off x="6495766" y="5475030"/>
            <a:ext cx="569623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Link to the 202</a:t>
            </a:r>
            <a:r>
              <a:rPr kumimoji="0" lang="en-US" sz="1800" b="0" i="0" u="none" strike="noStrike" kern="1200" cap="none" spc="0" normalizeH="0" baseline="0" noProof="0" dirty="0" smtClean="0">
                <a:ln>
                  <a:noFill/>
                </a:ln>
                <a:solidFill>
                  <a:srgbClr val="1F497D"/>
                </a:solidFill>
                <a:effectLst/>
                <a:uLnTx/>
                <a:uFillTx/>
                <a:latin typeface="Calibri Light" panose="020F0302020204030204" pitchFamily="34" charset="0"/>
                <a:ea typeface="Calibri" panose="020F0502020204030204" pitchFamily="34" charset="0"/>
                <a:cs typeface="Calibri Light" panose="020F0302020204030204" pitchFamily="34" charset="0"/>
              </a:rPr>
              <a:t>4</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conference highlights </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video</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497D"/>
                </a:solidFill>
                <a:effectLst/>
                <a:uLnTx/>
                <a:uFillTx/>
                <a:latin typeface="Calibri Light" panose="020F0302020204030204" pitchFamily="34" charset="0"/>
                <a:ea typeface="Calibri" panose="020F0502020204030204" pitchFamily="34" charset="0"/>
                <a:cs typeface="Calibri Light" panose="020F0302020204030204" pitchFamily="34" charset="0"/>
              </a:rPr>
              <a:t> </a:t>
            </a:r>
            <a:r>
              <a:rPr kumimoji="0" lang="en-US" sz="1800" b="0" i="0" u="sng" strike="noStrike" kern="1200" cap="none" spc="0" normalizeH="0" baseline="0" noProof="0" dirty="0" smtClean="0">
                <a:ln>
                  <a:noFill/>
                </a:ln>
                <a:solidFill>
                  <a:srgbClr val="0563C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4"/>
              </a:rPr>
              <a:t>https</a:t>
            </a:r>
            <a:r>
              <a:rPr kumimoji="0" lang="en-US" sz="1800" b="0" i="0" u="sng" strike="noStrike" kern="1200" cap="none" spc="0" normalizeH="0" baseline="0" noProof="0" dirty="0">
                <a:ln>
                  <a:noFill/>
                </a:ln>
                <a:solidFill>
                  <a:srgbClr val="0563C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4"/>
              </a:rPr>
              <a:t>://vimeo.com/1002782981/a40432e368?share=copy</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 </a:t>
            </a:r>
          </a:p>
        </p:txBody>
      </p:sp>
    </p:spTree>
    <p:extLst>
      <p:ext uri="{BB962C8B-B14F-4D97-AF65-F5344CB8AC3E}">
        <p14:creationId xmlns:p14="http://schemas.microsoft.com/office/powerpoint/2010/main" val="17089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1000"/>
                                        <p:tgtEl>
                                          <p:spTgt spid="9">
                                            <p:txEl>
                                              <p:pRg st="4" end="4"/>
                                            </p:txEl>
                                          </p:spTgt>
                                        </p:tgtEl>
                                      </p:cBhvr>
                                    </p:animEffect>
                                    <p:anim calcmode="lin" valueType="num">
                                      <p:cBhvr>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1000"/>
                                        <p:tgtEl>
                                          <p:spTgt spid="9">
                                            <p:txEl>
                                              <p:pRg st="5" end="5"/>
                                            </p:txEl>
                                          </p:spTgt>
                                        </p:tgtEl>
                                      </p:cBhvr>
                                    </p:animEffect>
                                    <p:anim calcmode="lin" valueType="num">
                                      <p:cBhvr>
                                        <p:cTn id="4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fade">
                                      <p:cBhvr>
                                        <p:cTn id="46" dur="1000"/>
                                        <p:tgtEl>
                                          <p:spTgt spid="9">
                                            <p:txEl>
                                              <p:pRg st="6" end="6"/>
                                            </p:txEl>
                                          </p:spTgt>
                                        </p:tgtEl>
                                      </p:cBhvr>
                                    </p:animEffect>
                                    <p:anim calcmode="lin" valueType="num">
                                      <p:cBhvr>
                                        <p:cTn id="47"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fade">
                                      <p:cBhvr>
                                        <p:cTn id="51" dur="1000"/>
                                        <p:tgtEl>
                                          <p:spTgt spid="9">
                                            <p:txEl>
                                              <p:pRg st="7" end="7"/>
                                            </p:txEl>
                                          </p:spTgt>
                                        </p:tgtEl>
                                      </p:cBhvr>
                                    </p:animEffect>
                                    <p:anim calcmode="lin" valueType="num">
                                      <p:cBhvr>
                                        <p:cTn id="5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a:latin typeface="Calibri Light" panose="020F0302020204030204" pitchFamily="34" charset="0"/>
                <a:cs typeface="Calibri Light" panose="020F0302020204030204" pitchFamily="34" charset="0"/>
              </a:rPr>
              <a:t>Get the Most Out of Your Zoom Experience</a:t>
            </a:r>
          </a:p>
        </p:txBody>
      </p:sp>
      <p:sp>
        <p:nvSpPr>
          <p:cNvPr id="3" name="Content Placeholder 2"/>
          <p:cNvSpPr>
            <a:spLocks noGrp="1"/>
          </p:cNvSpPr>
          <p:nvPr>
            <p:ph idx="1"/>
          </p:nvPr>
        </p:nvSpPr>
        <p:spPr>
          <a:xfrm>
            <a:off x="560320" y="2537541"/>
            <a:ext cx="11382864" cy="3780896"/>
          </a:xfrm>
        </p:spPr>
        <p:txBody>
          <a:bodyPr/>
          <a:lstStyle/>
          <a:p>
            <a:pPr>
              <a:buClr>
                <a:srgbClr val="4E7E74"/>
              </a:buClr>
            </a:pPr>
            <a:r>
              <a:rPr lang="en-US" sz="2400" dirty="0">
                <a:latin typeface="Calibri Light" panose="020F0302020204030204" pitchFamily="34" charset="0"/>
                <a:cs typeface="Calibri Light" panose="020F0302020204030204" pitchFamily="34" charset="0"/>
              </a:rPr>
              <a:t>Please keep yourself on MUTE to avoid background/distracting sounds</a:t>
            </a:r>
          </a:p>
          <a:p>
            <a:pPr>
              <a:buClr>
                <a:srgbClr val="4E7E74"/>
              </a:buClr>
            </a:pPr>
            <a:r>
              <a:rPr lang="en-US" sz="2400" dirty="0">
                <a:latin typeface="Calibri Light" panose="020F0302020204030204" pitchFamily="34" charset="0"/>
                <a:cs typeface="Calibri Light" panose="020F0302020204030204" pitchFamily="34" charset="0"/>
              </a:rPr>
              <a:t>Use the CHAT function or UNMUTE to ask questions or make comments</a:t>
            </a:r>
          </a:p>
          <a:p>
            <a:pPr>
              <a:buClr>
                <a:srgbClr val="4E7E74"/>
              </a:buClr>
            </a:pPr>
            <a:r>
              <a:rPr lang="en-US" sz="2400" dirty="0">
                <a:latin typeface="Calibri Light" panose="020F0302020204030204" pitchFamily="34" charset="0"/>
                <a:cs typeface="Calibri Light" panose="020F0302020204030204" pitchFamily="34" charset="0"/>
              </a:rPr>
              <a:t>Please change your participant name to your full name and organization</a:t>
            </a:r>
          </a:p>
          <a:p>
            <a:pPr lvl="1">
              <a:buClr>
                <a:srgbClr val="4E7E74"/>
              </a:buClr>
            </a:pPr>
            <a:r>
              <a:rPr lang="en-US" sz="2000" dirty="0">
                <a:latin typeface="Calibri Light" panose="020F0302020204030204" pitchFamily="34" charset="0"/>
                <a:cs typeface="Calibri Light" panose="020F0302020204030204" pitchFamily="34" charset="0"/>
              </a:rPr>
              <a:t>“Meaghan Angers CHCI”</a:t>
            </a:r>
          </a:p>
          <a:p>
            <a:pPr>
              <a:buClr>
                <a:srgbClr val="4E7E74"/>
              </a:buClr>
            </a:pPr>
            <a:endParaRPr lang="en-US" sz="24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2"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672" y="4205969"/>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922" y="4301218"/>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nging Your Name in a Zoom Meeting | teaching@NM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997" y="4205969"/>
            <a:ext cx="2747529" cy="237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65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205588"/>
            <a:ext cx="12192000" cy="724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Explore more resources!</a:t>
            </a:r>
            <a:endParaRPr kumimoji="0" lang="en-US" sz="48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pic>
        <p:nvPicPr>
          <p:cNvPr id="4" name="Picture 3"/>
          <p:cNvPicPr>
            <a:picLocks noChangeAspect="1"/>
          </p:cNvPicPr>
          <p:nvPr/>
        </p:nvPicPr>
        <p:blipFill>
          <a:blip r:embed="rId4"/>
          <a:stretch>
            <a:fillRect/>
          </a:stretch>
        </p:blipFill>
        <p:spPr>
          <a:xfrm>
            <a:off x="531033" y="2993714"/>
            <a:ext cx="2643530" cy="29697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6" name="Title 2">
            <a:extLst>
              <a:ext uri="{FF2B5EF4-FFF2-40B4-BE49-F238E27FC236}">
                <a16:creationId xmlns:a16="http://schemas.microsoft.com/office/drawing/2014/main" id="{27779A16-415A-9145-B181-90C7EE2C2DF1}"/>
              </a:ext>
            </a:extLst>
          </p:cNvPr>
          <p:cNvSpPr txBox="1">
            <a:spLocks/>
          </p:cNvSpPr>
          <p:nvPr/>
        </p:nvSpPr>
        <p:spPr>
          <a:xfrm>
            <a:off x="531033" y="2155371"/>
            <a:ext cx="6366512"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National Learning Library: </a:t>
            </a:r>
            <a:b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Light" panose="020F0302020204030204" pitchFamily="34" charset="0"/>
                <a:ea typeface="+mj-ea"/>
                <a:cs typeface="Calibri Light" panose="020F03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Light" panose="020F0302020204030204" pitchFamily="34" charset="0"/>
              <a:ea typeface="+mj-ea"/>
              <a:cs typeface="Calibri Light" panose="020F0302020204030204" pitchFamily="34" charset="0"/>
            </a:endParaRPr>
          </a:p>
        </p:txBody>
      </p:sp>
      <p:sp>
        <p:nvSpPr>
          <p:cNvPr id="7" name="Rectangle 6"/>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p>
        </p:txBody>
      </p:sp>
      <p:cxnSp>
        <p:nvCxnSpPr>
          <p:cNvPr id="8" name="Straight Connector 7"/>
          <p:cNvCxnSpPr/>
          <p:nvPr/>
        </p:nvCxnSpPr>
        <p:spPr>
          <a:xfrm>
            <a:off x="6897546" y="1945342"/>
            <a:ext cx="0" cy="4483167"/>
          </a:xfrm>
          <a:prstGeom prst="line">
            <a:avLst/>
          </a:prstGeom>
          <a:ln>
            <a:solidFill>
              <a:srgbClr val="4E7E74"/>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0"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Health Center </a:t>
            </a:r>
            <a:endParaRPr kumimoji="0" lang="en-US" sz="3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Resource </a:t>
            </a:r>
            <a:r>
              <a:rPr kumimoji="0" lang="en-US" sz="30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Clearinghouse</a:t>
            </a:r>
          </a:p>
        </p:txBody>
      </p:sp>
      <p:pic>
        <p:nvPicPr>
          <p:cNvPr id="11" name="Picture 10"/>
          <p:cNvPicPr>
            <a:picLocks noChangeAspect="1"/>
          </p:cNvPicPr>
          <p:nvPr/>
        </p:nvPicPr>
        <p:blipFill>
          <a:blip r:embed="rId8"/>
          <a:stretch>
            <a:fillRect/>
          </a:stretch>
        </p:blipFill>
        <p:spPr>
          <a:xfrm>
            <a:off x="7550685" y="4095639"/>
            <a:ext cx="4131325" cy="1867863"/>
          </a:xfrm>
          <a:prstGeom prst="rect">
            <a:avLst/>
          </a:prstGeom>
        </p:spPr>
      </p:pic>
      <p:pic>
        <p:nvPicPr>
          <p:cNvPr id="12" name="Picture 11"/>
          <p:cNvPicPr>
            <a:picLocks noChangeAspect="1"/>
          </p:cNvPicPr>
          <p:nvPr/>
        </p:nvPicPr>
        <p:blipFill>
          <a:blip r:embed="rId9"/>
          <a:stretch>
            <a:fillRect/>
          </a:stretch>
        </p:blipFill>
        <p:spPr>
          <a:xfrm>
            <a:off x="7550685" y="3166452"/>
            <a:ext cx="4131324" cy="943986"/>
          </a:xfrm>
          <a:prstGeom prst="rect">
            <a:avLst/>
          </a:prstGeom>
          <a:ln>
            <a:noFill/>
          </a:ln>
        </p:spPr>
      </p:pic>
    </p:spTree>
    <p:extLst>
      <p:ext uri="{BB962C8B-B14F-4D97-AF65-F5344CB8AC3E}">
        <p14:creationId xmlns:p14="http://schemas.microsoft.com/office/powerpoint/2010/main" val="2830868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893702"/>
            <a:ext cx="12192000" cy="72442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Contact Us! </a:t>
            </a:r>
            <a:endParaRPr kumimoji="0" lang="en-US" sz="44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sp>
        <p:nvSpPr>
          <p:cNvPr id="5" name="TextBox 4"/>
          <p:cNvSpPr txBox="1"/>
          <p:nvPr/>
        </p:nvSpPr>
        <p:spPr>
          <a:xfrm>
            <a:off x="560320" y="2618131"/>
            <a:ext cx="3241342"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Director/Co-PI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Amanda@mwhs1.com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4407089" y="2618131"/>
            <a:ext cx="3377821"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Senior 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5"/>
              </a:rPr>
              <a:t>angersm@mwhs1.com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8390337" y="2618131"/>
            <a:ext cx="3377821"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endPar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flowerb@mwhs1.com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TextBox 6"/>
          <p:cNvSpPr txBox="1"/>
          <p:nvPr/>
        </p:nvSpPr>
        <p:spPr>
          <a:xfrm>
            <a:off x="0" y="4244610"/>
            <a:ext cx="12192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E7E74"/>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4E7E74"/>
                </a:solidFill>
                <a:effectLst/>
                <a:uLnTx/>
                <a:uFillTx/>
                <a:latin typeface="Calibri Light" panose="020F0302020204030204" pitchFamily="34" charset="0"/>
                <a:ea typeface="+mn-ea"/>
                <a:cs typeface="Calibri Light" panose="020F0302020204030204" pitchFamily="34" charset="0"/>
              </a:rPr>
              <a:t>Complete evaluation in the poll</a:t>
            </a:r>
            <a:r>
              <a:rPr kumimoji="0" lang="en-US" sz="3200" b="0"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a:t>
            </a:r>
            <a:endParaRPr kumimoji="0" lang="en-US" sz="3200" b="0" i="0" u="none" strike="noStrike" kern="1200" cap="none" spc="0" normalizeH="0" baseline="0" noProof="0" dirty="0">
              <a:ln>
                <a:noFill/>
              </a:ln>
              <a:solidFill>
                <a:srgbClr val="4E7E74"/>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26803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5719"/>
            <a:ext cx="12192000" cy="965200"/>
          </a:xfrm>
        </p:spPr>
        <p:txBody>
          <a:bodyPr anchor="ctr"/>
          <a:lstStyle/>
          <a:p>
            <a:pPr algn="ctr"/>
            <a:r>
              <a:rPr lang="en-US" b="1" dirty="0">
                <a:latin typeface="Calibri Light" panose="020F0302020204030204" pitchFamily="34" charset="0"/>
                <a:cs typeface="Calibri Light" panose="020F0302020204030204" pitchFamily="34" charset="0"/>
              </a:rPr>
              <a:t>Session </a:t>
            </a:r>
            <a:r>
              <a:rPr lang="en-US" b="1" dirty="0">
                <a:latin typeface="Calibri Light" panose="020F0302020204030204" pitchFamily="34" charset="0"/>
                <a:cs typeface="Calibri Light" panose="020F0302020204030204" pitchFamily="34" charset="0"/>
              </a:rPr>
              <a:t>6</a:t>
            </a:r>
            <a:r>
              <a:rPr lang="en-US" b="1" dirty="0" smtClean="0">
                <a:latin typeface="Calibri Light" panose="020F0302020204030204" pitchFamily="34" charset="0"/>
                <a:cs typeface="Calibri Light" panose="020F0302020204030204" pitchFamily="34" charset="0"/>
              </a:rPr>
              <a:t> </a:t>
            </a:r>
            <a:r>
              <a:rPr lang="en-US" b="1" dirty="0">
                <a:latin typeface="Calibri Light" panose="020F0302020204030204" pitchFamily="34" charset="0"/>
                <a:cs typeface="Calibri Light" panose="020F0302020204030204" pitchFamily="34" charset="0"/>
              </a:rPr>
              <a:t>Agenda</a:t>
            </a:r>
          </a:p>
        </p:txBody>
      </p:sp>
      <p:sp>
        <p:nvSpPr>
          <p:cNvPr id="3" name="Content Placeholder 2"/>
          <p:cNvSpPr>
            <a:spLocks noGrp="1"/>
          </p:cNvSpPr>
          <p:nvPr>
            <p:ph idx="1"/>
          </p:nvPr>
        </p:nvSpPr>
        <p:spPr>
          <a:xfrm>
            <a:off x="675156" y="2450919"/>
            <a:ext cx="10841688" cy="3780896"/>
          </a:xfrm>
        </p:spPr>
        <p:txBody>
          <a:bodyPr/>
          <a:lstStyle/>
          <a:p>
            <a:pPr fontAlgn="ctr">
              <a:spcBef>
                <a:spcPts val="0"/>
              </a:spcBef>
              <a:spcAft>
                <a:spcPts val="1800"/>
              </a:spcAft>
              <a:buClr>
                <a:srgbClr val="4E7E74"/>
              </a:buClr>
            </a:pPr>
            <a:r>
              <a:rPr lang="en-US" dirty="0" smtClean="0">
                <a:latin typeface="Calibri Light" panose="020F0302020204030204" pitchFamily="34" charset="0"/>
                <a:cs typeface="Calibri Light" panose="020F0302020204030204" pitchFamily="34" charset="0"/>
              </a:rPr>
              <a:t>1:00-1:10pm Welcome</a:t>
            </a:r>
          </a:p>
          <a:p>
            <a:pPr fontAlgn="ctr">
              <a:spcBef>
                <a:spcPts val="0"/>
              </a:spcBef>
              <a:spcAft>
                <a:spcPts val="1800"/>
              </a:spcAft>
              <a:buClr>
                <a:srgbClr val="4E7E74"/>
              </a:buClr>
            </a:pPr>
            <a:r>
              <a:rPr lang="en-US" dirty="0" smtClean="0">
                <a:latin typeface="Calibri Light" panose="020F0302020204030204" pitchFamily="34" charset="0"/>
                <a:cs typeface="Calibri Light" panose="020F0302020204030204" pitchFamily="34" charset="0"/>
              </a:rPr>
              <a:t>1:10-2:25pm </a:t>
            </a:r>
            <a:r>
              <a:rPr lang="en-US" dirty="0" smtClean="0">
                <a:latin typeface="Calibri Light" panose="020F0302020204030204" pitchFamily="34" charset="0"/>
              </a:rPr>
              <a:t>Showcase Presentations </a:t>
            </a:r>
          </a:p>
          <a:p>
            <a:pPr fontAlgn="ctr">
              <a:spcBef>
                <a:spcPts val="0"/>
              </a:spcBef>
              <a:spcAft>
                <a:spcPts val="1800"/>
              </a:spcAft>
              <a:buClr>
                <a:srgbClr val="4E7E74"/>
              </a:buClr>
            </a:pPr>
            <a:r>
              <a:rPr lang="en-US" dirty="0" smtClean="0">
                <a:latin typeface="Calibri Light" panose="020F0302020204030204" pitchFamily="34" charset="0"/>
              </a:rPr>
              <a:t>2:25-2:30pm </a:t>
            </a:r>
            <a:r>
              <a:rPr lang="en-US" dirty="0" smtClean="0">
                <a:latin typeface="Calibri Light" panose="020F0302020204030204" pitchFamily="34" charset="0"/>
              </a:rPr>
              <a:t>Questions, Wrap-Up, </a:t>
            </a:r>
            <a:r>
              <a:rPr lang="en-US" dirty="0">
                <a:latin typeface="Calibri Light" panose="020F0302020204030204" pitchFamily="34" charset="0"/>
              </a:rPr>
              <a:t>and Evaluation </a:t>
            </a:r>
            <a:endParaRPr lang="en-US" dirty="0">
              <a:latin typeface="Arial" panose="020B0604020202020204" pitchFamily="34" charset="0"/>
            </a:endParaRPr>
          </a:p>
          <a:p>
            <a:pPr fontAlgn="ctr">
              <a:spcBef>
                <a:spcPts val="0"/>
              </a:spcBef>
              <a:spcAft>
                <a:spcPts val="1800"/>
              </a:spcAft>
              <a:buClr>
                <a:srgbClr val="4E7E74"/>
              </a:buClr>
            </a:pPr>
            <a:endParaRPr lang="en-US"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18555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8992"/>
            <a:ext cx="9906000" cy="965200"/>
          </a:xfrm>
        </p:spPr>
        <p:txBody>
          <a:bodyPr anchor="ctr"/>
          <a:lstStyle/>
          <a:p>
            <a:pPr algn="ctr"/>
            <a:r>
              <a:rPr lang="en-US" b="1" dirty="0">
                <a:latin typeface="Calibri Light" panose="020F0302020204030204" pitchFamily="34" charset="0"/>
                <a:cs typeface="Calibri Light" panose="020F0302020204030204" pitchFamily="34" charset="0"/>
              </a:rPr>
              <a:t>Learning Collaborative Faculty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5" name="Content Placeholder 2"/>
          <p:cNvSpPr>
            <a:spLocks noGrp="1"/>
          </p:cNvSpPr>
          <p:nvPr/>
        </p:nvSpPr>
        <p:spPr>
          <a:xfrm>
            <a:off x="1024812" y="2634192"/>
            <a:ext cx="5527905" cy="3862454"/>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Margaret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Flinter,  APRN, PhD, FAAN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Co-PI</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NTTAP</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CHCI’s Senior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Vice President/Clinical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Director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Founder of America’s first nurse practitioner residency program </a:t>
            </a:r>
          </a:p>
          <a:p>
            <a:pPr marL="5715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Kerry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Bamrick, MBA</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Executive Director,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Consortium for Advanced Practice Providers</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Mentor</a:t>
            </a:r>
            <a:endPar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Charise Corsino, MA</a:t>
            </a:r>
            <a:endPar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Program Director,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CHCI Postgraduate NP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Residency </a:t>
            </a: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a:t>
            </a:r>
            <a:r>
              <a:rPr kumimoji="0" lang="en-US" sz="29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Coach Mentor</a:t>
            </a:r>
          </a:p>
        </p:txBody>
      </p:sp>
      <p:sp>
        <p:nvSpPr>
          <p:cNvPr id="6" name="Content Placeholder 2"/>
          <p:cNvSpPr txBox="1">
            <a:spLocks/>
          </p:cNvSpPr>
          <p:nvPr/>
        </p:nvSpPr>
        <p:spPr>
          <a:xfrm>
            <a:off x="6779279" y="2634192"/>
            <a:ext cx="4151533" cy="360213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Schiessl, MPP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Chief of Staff, MWHS   </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Co-PI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&amp; </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Angers</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Senior Program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Manager,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 NTTAP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007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69" y="342900"/>
            <a:ext cx="2734408" cy="109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475" y="199078"/>
            <a:ext cx="2948440" cy="2239322"/>
          </a:xfrm>
          <a:prstGeom prst="rect">
            <a:avLst/>
          </a:prstGeom>
        </p:spPr>
      </p:pic>
      <p:pic>
        <p:nvPicPr>
          <p:cNvPr id="5" name="Google Shape;1375;p131"/>
          <p:cNvPicPr preferRelativeResize="0"/>
          <p:nvPr/>
        </p:nvPicPr>
        <p:blipFill>
          <a:blip r:embed="rId4">
            <a:alphaModFix/>
          </a:blip>
          <a:stretch>
            <a:fillRect/>
          </a:stretch>
        </p:blipFill>
        <p:spPr>
          <a:xfrm>
            <a:off x="1" y="1"/>
            <a:ext cx="4892768" cy="6858000"/>
          </a:xfrm>
          <a:prstGeom prst="rect">
            <a:avLst/>
          </a:prstGeom>
          <a:noFill/>
          <a:ln>
            <a:noFill/>
          </a:ln>
        </p:spPr>
      </p:pic>
      <p:cxnSp>
        <p:nvCxnSpPr>
          <p:cNvPr id="7" name="Straight Connector 6"/>
          <p:cNvCxnSpPr/>
          <p:nvPr/>
        </p:nvCxnSpPr>
        <p:spPr>
          <a:xfrm>
            <a:off x="4870939" y="0"/>
            <a:ext cx="13038" cy="6858001"/>
          </a:xfrm>
          <a:prstGeom prst="line">
            <a:avLst/>
          </a:prstGeom>
          <a:ln w="57150">
            <a:solidFill>
              <a:srgbClr val="FAA8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10677" y="2438400"/>
            <a:ext cx="6740036"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Community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Health Center, Inc.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leading Federally Qualified Health Center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based in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Connecticut.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AA861"/>
                </a:solidFill>
                <a:effectLst/>
                <a:uLnTx/>
                <a:uFillTx/>
                <a:latin typeface="Calibri Light" panose="020F0302020204030204" pitchFamily="34" charset="0"/>
                <a:ea typeface="+mn-ea"/>
                <a:cs typeface="Calibri Light" panose="020F0302020204030204" pitchFamily="34" charset="0"/>
              </a:rPr>
              <a:t>ConferMED</a:t>
            </a:r>
            <a:endPar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national </a:t>
            </a:r>
            <a:r>
              <a:rPr kumimoji="0" lang="en-US"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eConsult</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platform improving patient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to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specialty care.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The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Consortium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for Advanced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Practice Providers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membership, education, advocacy, and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accreditation organization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APP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postgraduate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National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Institute for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Medical Assistant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Advancement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 accredited educational institution that trains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medical assistants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career in team-based care environments</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The Weitzman Institute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center for innovative research, education, and policy</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Center for Key Populations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health program with international reach, focused on the most vulnerable among us.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382568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7779A16-415A-9145-B181-90C7EE2C2DF1}"/>
              </a:ext>
            </a:extLst>
          </p:cNvPr>
          <p:cNvSpPr txBox="1">
            <a:spLocks/>
          </p:cNvSpPr>
          <p:nvPr/>
        </p:nvSpPr>
        <p:spPr>
          <a:xfrm>
            <a:off x="609599" y="1724446"/>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 Primary Care, Psychiatric/MH and Specialty Postgraduate Training Programs –</a:t>
            </a:r>
            <a:br>
              <a:rPr kumimoji="0" lang="en-US" sz="28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br>
            <a:r>
              <a:rPr kumimoji="0" lang="en-US" sz="3200" b="1" i="0" u="none" strike="noStrike" kern="1200" cap="none" spc="-30" normalizeH="0" baseline="0" noProof="0" dirty="0">
                <a:ln>
                  <a:noFill/>
                </a:ln>
                <a:solidFill>
                  <a:srgbClr val="44546A"/>
                </a:solidFill>
                <a:effectLst/>
                <a:uLnTx/>
                <a:uFillTx/>
                <a:latin typeface="Calibri Light" panose="020F0302020204030204"/>
                <a:ea typeface="+mj-ea"/>
                <a:cs typeface="Calibri" panose="020F0502020204030204" pitchFamily="34" charset="0"/>
              </a:rPr>
              <a:t>Total: </a:t>
            </a:r>
            <a:r>
              <a:rPr kumimoji="0" lang="en-US" sz="3200" b="1" i="0" u="none" strike="noStrike" kern="1200" cap="none" spc="-30" normalizeH="0" baseline="0" noProof="0" dirty="0" smtClean="0">
                <a:ln>
                  <a:noFill/>
                </a:ln>
                <a:solidFill>
                  <a:srgbClr val="44546A"/>
                </a:solidFill>
                <a:effectLst/>
                <a:uLnTx/>
                <a:uFillTx/>
                <a:latin typeface="Calibri Light" panose="020F0302020204030204"/>
                <a:ea typeface="+mj-ea"/>
                <a:cs typeface="Calibri" panose="020F0502020204030204" pitchFamily="34" charset="0"/>
              </a:rPr>
              <a:t>548 Programs </a:t>
            </a:r>
            <a:r>
              <a:rPr kumimoji="0" lang="en-US" sz="3200" b="1" i="0" u="none" strike="noStrike" kern="1200" cap="none" spc="-30" normalizeH="0" baseline="0" noProof="0" dirty="0">
                <a:ln>
                  <a:noFill/>
                </a:ln>
                <a:solidFill>
                  <a:srgbClr val="44546A"/>
                </a:solidFill>
                <a:effectLst/>
                <a:uLnTx/>
                <a:uFillTx/>
                <a:latin typeface="Calibri Light" panose="020F0302020204030204"/>
                <a:ea typeface="+mj-ea"/>
                <a:cs typeface="Calibri" panose="020F0502020204030204" pitchFamily="34" charset="0"/>
              </a:rPr>
              <a:t>Nationally</a:t>
            </a:r>
          </a:p>
        </p:txBody>
      </p:sp>
      <p:pic>
        <p:nvPicPr>
          <p:cNvPr id="1026"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181" y="2937533"/>
            <a:ext cx="8453637" cy="348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26081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320" y="1485719"/>
            <a:ext cx="8128819" cy="80584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Locations &amp; Service Sites</a:t>
            </a:r>
            <a:endParaRPr kumimoji="0" lang="en-US" sz="4400" b="1" i="0" u="none" strike="noStrike" kern="1200" cap="none" spc="0" normalizeH="0" baseline="0" noProof="0" dirty="0">
              <a:ln>
                <a:noFill/>
              </a:ln>
              <a:solidFill>
                <a:srgbClr val="00529C"/>
              </a:solidFill>
              <a:effectLst/>
              <a:uLnTx/>
              <a:uFillTx/>
              <a:latin typeface="Calibri Light" panose="020F0302020204030204" pitchFamily="34" charset="0"/>
              <a:ea typeface="+mj-ea"/>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2256655"/>
            <a:ext cx="5998135" cy="4227526"/>
          </a:xfrm>
          <a:prstGeom prst="rect">
            <a:avLst/>
          </a:prstGeom>
        </p:spPr>
      </p:pic>
      <p:sp>
        <p:nvSpPr>
          <p:cNvPr id="4" name="object 6"/>
          <p:cNvSpPr txBox="1"/>
          <p:nvPr/>
        </p:nvSpPr>
        <p:spPr>
          <a:xfrm>
            <a:off x="7044280" y="3381998"/>
            <a:ext cx="814705" cy="246221"/>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sz="1600" b="1" i="0" u="none" strike="noStrike" kern="1200" cap="none" spc="-11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Profile</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bject 7"/>
          <p:cNvSpPr txBox="1"/>
          <p:nvPr/>
        </p:nvSpPr>
        <p:spPr>
          <a:xfrm>
            <a:off x="7114186" y="3742943"/>
            <a:ext cx="3573209" cy="1449115"/>
          </a:xfrm>
          <a:prstGeom prst="rect">
            <a:avLst/>
          </a:prstGeom>
        </p:spPr>
        <p:txBody>
          <a:bodyPr vert="horz" wrap="square" lIns="0" tIns="0" rIns="0" bIns="0" rtlCol="0">
            <a:spAutoFit/>
          </a:bodyPr>
          <a:lstStyle/>
          <a:p>
            <a:pPr marL="228600" marR="0" lvl="0" indent="-228600" algn="l" defTabSz="914400" rtl="0" eaLnBrk="1" fontAlgn="auto" latinLnBrk="0" hangingPunct="1">
              <a:lnSpc>
                <a:spcPct val="100000"/>
              </a:lnSpc>
              <a:spcBef>
                <a:spcPts val="0"/>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Founded: </a:t>
            </a:r>
            <a:r>
              <a:rPr kumimoji="0" lang="en-US" sz="1800" b="1" i="0" u="none" strike="noStrike" kern="1200" cap="none" spc="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May 1, </a:t>
            </a:r>
            <a:r>
              <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1972</a:t>
            </a:r>
            <a:endParaRPr kumimoji="0" lang="en-US" sz="1800" b="1" i="0" u="none" strike="noStrike" kern="1200" cap="none" spc="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Staff:</a:t>
            </a:r>
            <a:r>
              <a:rPr kumimoji="0" lang="en-US" sz="180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1,400</a:t>
            </a: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Active Patients: </a:t>
            </a:r>
            <a:r>
              <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150,000</a:t>
            </a:r>
          </a:p>
          <a:p>
            <a:pPr marL="228600" marR="0" lvl="0" indent="-228600" algn="l" defTabSz="914400" rtl="0" eaLnBrk="1" fontAlgn="auto" latinLnBrk="0" hangingPunct="1">
              <a:lnSpc>
                <a:spcPct val="100000"/>
              </a:lnSpc>
              <a:spcBef>
                <a:spcPts val="14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Patients CY: </a:t>
            </a:r>
            <a:r>
              <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rPr>
              <a:t>107,225</a:t>
            </a:r>
          </a:p>
          <a:p>
            <a:pPr marL="228600" marR="0" lvl="0" indent="-228600" algn="l" defTabSz="914400" rtl="0" eaLnBrk="1" fontAlgn="auto" latinLnBrk="0" hangingPunct="1">
              <a:lnSpc>
                <a:spcPct val="100000"/>
              </a:lnSpc>
              <a:spcBef>
                <a:spcPts val="165"/>
              </a:spcBef>
              <a:spcAft>
                <a:spcPts val="0"/>
              </a:spcAft>
              <a:buClr>
                <a:srgbClr val="168533"/>
              </a:buClr>
              <a:buSzPct val="80000"/>
              <a:buFont typeface=".Hiragino Kaku Gothic Interface W3"/>
              <a:buChar char="◉"/>
              <a:tabLst>
                <a:tab pos="220663" algn="l"/>
              </a:tabLst>
              <a:defRPr/>
            </a:pPr>
            <a:r>
              <a:rPr kumimoji="0" lang="en-US" sz="18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SBHCs </a:t>
            </a:r>
            <a:r>
              <a:rPr kumimoji="0" lang="en-US" sz="18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across </a:t>
            </a:r>
            <a:r>
              <a:rPr kumimoji="0" lang="en-US" sz="180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CT: </a:t>
            </a:r>
            <a:r>
              <a:rPr kumimoji="0" lang="en-US" sz="1800" b="1" i="0" u="none" strike="noStrike" kern="1200" cap="none" spc="-10" normalizeH="0" baseline="0" noProof="0" dirty="0" smtClean="0">
                <a:ln>
                  <a:noFill/>
                </a:ln>
                <a:solidFill>
                  <a:srgbClr val="00529B"/>
                </a:solidFill>
                <a:effectLst/>
                <a:uLnTx/>
                <a:uFillTx/>
                <a:latin typeface="Calibri" panose="020F0502020204030204" pitchFamily="34" charset="0"/>
                <a:ea typeface="+mn-ea"/>
                <a:cs typeface="Calibri" panose="020F0502020204030204" pitchFamily="34" charset="0"/>
              </a:rPr>
              <a:t>152</a:t>
            </a:r>
            <a:endParaRPr kumimoji="0" lang="en-US" sz="1800" b="1" i="0" u="none" strike="noStrike" kern="1200" cap="none" spc="-10" normalizeH="0" baseline="0" noProof="0" dirty="0">
              <a:ln>
                <a:noFill/>
              </a:ln>
              <a:solidFill>
                <a:srgbClr val="00529B"/>
              </a:solidFill>
              <a:effectLst/>
              <a:uLnTx/>
              <a:uFillTx/>
              <a:latin typeface="Calibri" panose="020F0502020204030204" pitchFamily="34" charset="0"/>
              <a:ea typeface="+mn-ea"/>
              <a:cs typeface="Calibri" panose="020F0502020204030204" pitchFamily="34" charset="0"/>
            </a:endParaRPr>
          </a:p>
        </p:txBody>
      </p:sp>
      <p:sp>
        <p:nvSpPr>
          <p:cNvPr id="6" name="object 3"/>
          <p:cNvSpPr/>
          <p:nvPr/>
        </p:nvSpPr>
        <p:spPr>
          <a:xfrm>
            <a:off x="7114185" y="2077071"/>
            <a:ext cx="3114031" cy="1142336"/>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aphicFrame>
        <p:nvGraphicFramePr>
          <p:cNvPr id="7" name="Table 6"/>
          <p:cNvGraphicFramePr>
            <a:graphicFrameLocks noGrp="1"/>
          </p:cNvGraphicFramePr>
          <p:nvPr>
            <p:extLst/>
          </p:nvPr>
        </p:nvGraphicFramePr>
        <p:xfrm>
          <a:off x="7114186" y="5303520"/>
          <a:ext cx="4001489" cy="894808"/>
        </p:xfrm>
        <a:graphic>
          <a:graphicData uri="http://schemas.openxmlformats.org/drawingml/2006/table">
            <a:tbl>
              <a:tblPr firstRow="1" bandRow="1">
                <a:tableStyleId>{5C22544A-7EE6-4342-B048-85BDC9FD1C3A}</a:tableStyleId>
              </a:tblPr>
              <a:tblGrid>
                <a:gridCol w="1220189">
                  <a:extLst>
                    <a:ext uri="{9D8B030D-6E8A-4147-A177-3AD203B41FA5}">
                      <a16:colId xmlns:a16="http://schemas.microsoft.com/office/drawing/2014/main" val="2837569830"/>
                    </a:ext>
                  </a:extLst>
                </a:gridCol>
                <a:gridCol w="927100">
                  <a:extLst>
                    <a:ext uri="{9D8B030D-6E8A-4147-A177-3AD203B41FA5}">
                      <a16:colId xmlns:a16="http://schemas.microsoft.com/office/drawing/2014/main" val="1477481705"/>
                    </a:ext>
                  </a:extLst>
                </a:gridCol>
                <a:gridCol w="927100">
                  <a:extLst>
                    <a:ext uri="{9D8B030D-6E8A-4147-A177-3AD203B41FA5}">
                      <a16:colId xmlns:a16="http://schemas.microsoft.com/office/drawing/2014/main" val="2825164198"/>
                    </a:ext>
                  </a:extLst>
                </a:gridCol>
                <a:gridCol w="927100">
                  <a:extLst>
                    <a:ext uri="{9D8B030D-6E8A-4147-A177-3AD203B41FA5}">
                      <a16:colId xmlns:a16="http://schemas.microsoft.com/office/drawing/2014/main" val="1669949797"/>
                    </a:ext>
                  </a:extLst>
                </a:gridCol>
              </a:tblGrid>
              <a:tr h="391886">
                <a:tc>
                  <a:txBody>
                    <a:bodyPr/>
                    <a:lstStyle/>
                    <a:p>
                      <a:r>
                        <a:rPr lang="en-US" sz="1400" dirty="0" smtClean="0">
                          <a:latin typeface="Calibri Light" panose="020F0302020204030204" pitchFamily="34" charset="0"/>
                          <a:cs typeface="Calibri Light" panose="020F0302020204030204" pitchFamily="34" charset="0"/>
                        </a:rPr>
                        <a:t>Year</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2021</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2022</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dirty="0" smtClean="0">
                          <a:latin typeface="Calibri Light" panose="020F0302020204030204" pitchFamily="34" charset="0"/>
                          <a:cs typeface="Calibri Light" panose="020F0302020204030204" pitchFamily="34" charset="0"/>
                        </a:rPr>
                        <a:t>2023</a:t>
                      </a:r>
                      <a:endParaRPr lang="en-US" sz="1400" dirty="0">
                        <a:latin typeface="Calibri Light" panose="020F0302020204030204" pitchFamily="34" charset="0"/>
                        <a:cs typeface="Calibri Light" panose="020F0302020204030204" pitchFamily="34" charset="0"/>
                      </a:endParaRPr>
                    </a:p>
                  </a:txBody>
                  <a:tcPr marL="78502" marR="78502" marT="39251" marB="39251"/>
                </a:tc>
                <a:extLst>
                  <a:ext uri="{0D108BD9-81ED-4DB2-BD59-A6C34878D82A}">
                    <a16:rowId xmlns:a16="http://schemas.microsoft.com/office/drawing/2014/main" val="2103791197"/>
                  </a:ext>
                </a:extLst>
              </a:tr>
              <a:tr h="502922">
                <a:tc>
                  <a:txBody>
                    <a:bodyPr/>
                    <a:lstStyle/>
                    <a:p>
                      <a:r>
                        <a:rPr lang="en-US" sz="1400" dirty="0" smtClean="0">
                          <a:latin typeface="Calibri Light" panose="020F0302020204030204" pitchFamily="34" charset="0"/>
                          <a:cs typeface="Calibri Light" panose="020F0302020204030204" pitchFamily="34" charset="0"/>
                        </a:rPr>
                        <a:t>Patients</a:t>
                      </a:r>
                      <a:r>
                        <a:rPr lang="en-US" sz="1400" baseline="0" dirty="0" smtClean="0">
                          <a:latin typeface="Calibri Light" panose="020F0302020204030204" pitchFamily="34" charset="0"/>
                          <a:cs typeface="Calibri Light" panose="020F0302020204030204" pitchFamily="34" charset="0"/>
                        </a:rPr>
                        <a:t> Seen</a:t>
                      </a:r>
                      <a:endParaRPr lang="en-US" sz="1400" dirty="0">
                        <a:latin typeface="Calibri Light" panose="020F0302020204030204" pitchFamily="34" charset="0"/>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99,598</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102,275</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tc>
                  <a:txBody>
                    <a:bodyPr/>
                    <a:lstStyle/>
                    <a:p>
                      <a:r>
                        <a:rPr lang="en-US" sz="1400" kern="1200" dirty="0" smtClean="0">
                          <a:solidFill>
                            <a:schemeClr val="dk1"/>
                          </a:solidFill>
                          <a:effectLst/>
                          <a:latin typeface="Calibri Light" panose="020F0302020204030204" pitchFamily="34" charset="0"/>
                          <a:ea typeface="+mn-ea"/>
                          <a:cs typeface="Calibri Light" panose="020F0302020204030204" pitchFamily="34" charset="0"/>
                        </a:rPr>
                        <a:t>107,225</a:t>
                      </a:r>
                      <a:endParaRPr lang="en-US" sz="14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tc>
                <a:extLst>
                  <a:ext uri="{0D108BD9-81ED-4DB2-BD59-A6C34878D82A}">
                    <a16:rowId xmlns:a16="http://schemas.microsoft.com/office/drawing/2014/main" val="2798643043"/>
                  </a:ext>
                </a:extLst>
              </a:tr>
            </a:tbl>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455" y="659126"/>
            <a:ext cx="4000368" cy="1071953"/>
          </a:xfrm>
          <a:prstGeom prst="rect">
            <a:avLst/>
          </a:prstGeom>
        </p:spPr>
      </p:pic>
    </p:spTree>
    <p:extLst>
      <p:ext uri="{BB962C8B-B14F-4D97-AF65-F5344CB8AC3E}">
        <p14:creationId xmlns:p14="http://schemas.microsoft.com/office/powerpoint/2010/main" val="2892255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977656"/>
            <a:ext cx="10972800" cy="114831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National Training and Technical Assistance </a:t>
            </a:r>
            <a:r>
              <a:rPr kumimoji="0" lang="en-US" sz="3600" b="1" i="0" u="none" strike="noStrike" kern="1200" cap="none" spc="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Partners (NTTAP)</a:t>
            </a:r>
            <a:endParaRPr kumimoji="0" lang="en-US" sz="32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831281" y="3125972"/>
            <a:ext cx="10529438" cy="34999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a:t>
            </a:r>
          </a:p>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To learn more,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please visit: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weitzmaninstitute.org/nca</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408960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smtClean="0">
                <a:latin typeface="Calibri Light" panose="020F0302020204030204" pitchFamily="34" charset="0"/>
                <a:cs typeface="Calibri Light" panose="020F0302020204030204" pitchFamily="34" charset="0"/>
              </a:rPr>
              <a:t>Learning Collaborative Structure</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60320" y="2470267"/>
            <a:ext cx="6112610" cy="4108747"/>
          </a:xfrm>
        </p:spPr>
        <p:txBody>
          <a:bodyPr/>
          <a:lstStyle/>
          <a:p>
            <a:pPr>
              <a:buClr>
                <a:srgbClr val="4E7E74"/>
              </a:buClr>
            </a:pPr>
            <a:r>
              <a:rPr lang="en-US" dirty="0">
                <a:latin typeface="Calibri Light" panose="020F0302020204030204" pitchFamily="34" charset="0"/>
                <a:cs typeface="Calibri Light" panose="020F0302020204030204" pitchFamily="34" charset="0"/>
              </a:rPr>
              <a:t>Six 90-minute Learning Collaborative video conference sessions</a:t>
            </a:r>
          </a:p>
          <a:p>
            <a:pPr>
              <a:buClr>
                <a:srgbClr val="4E7E74"/>
              </a:buClr>
            </a:pPr>
            <a:r>
              <a:rPr lang="en-US" dirty="0" smtClean="0">
                <a:latin typeface="Calibri Light" panose="020F0302020204030204" pitchFamily="34" charset="0"/>
                <a:cs typeface="Calibri Light" panose="020F0302020204030204" pitchFamily="34" charset="0"/>
              </a:rPr>
              <a:t>Bi-weekly 60-minute </a:t>
            </a:r>
            <a:r>
              <a:rPr lang="en-US" dirty="0">
                <a:latin typeface="Calibri Light" panose="020F0302020204030204" pitchFamily="34" charset="0"/>
                <a:cs typeface="Calibri Light" panose="020F0302020204030204" pitchFamily="34" charset="0"/>
              </a:rPr>
              <a:t>calls between coach mentors and </a:t>
            </a:r>
            <a:r>
              <a:rPr lang="en-US" dirty="0" smtClean="0">
                <a:latin typeface="Calibri Light" panose="020F0302020204030204" pitchFamily="34" charset="0"/>
                <a:cs typeface="Calibri Light" panose="020F0302020204030204" pitchFamily="34" charset="0"/>
              </a:rPr>
              <a:t>team </a:t>
            </a:r>
            <a:r>
              <a:rPr lang="en-US" dirty="0">
                <a:latin typeface="Calibri Light" panose="020F0302020204030204" pitchFamily="34" charset="0"/>
                <a:cs typeface="Calibri Light" panose="020F0302020204030204" pitchFamily="34" charset="0"/>
              </a:rPr>
              <a:t>coach</a:t>
            </a:r>
          </a:p>
          <a:p>
            <a:pPr>
              <a:buClr>
                <a:srgbClr val="4E7E74"/>
              </a:buClr>
            </a:pPr>
            <a:r>
              <a:rPr lang="en-US" dirty="0" smtClean="0">
                <a:latin typeface="Calibri Light" panose="020F0302020204030204" pitchFamily="34" charset="0"/>
                <a:cs typeface="Calibri Light" panose="020F0302020204030204" pitchFamily="34" charset="0"/>
              </a:rPr>
              <a:t>Internal </a:t>
            </a:r>
            <a:r>
              <a:rPr lang="en-US" dirty="0">
                <a:latin typeface="Calibri Light" panose="020F0302020204030204" pitchFamily="34" charset="0"/>
                <a:cs typeface="Calibri Light" panose="020F0302020204030204" pitchFamily="34" charset="0"/>
              </a:rPr>
              <a:t>team workgroup </a:t>
            </a:r>
            <a:r>
              <a:rPr lang="en-US" dirty="0" smtClean="0">
                <a:latin typeface="Calibri Light" panose="020F0302020204030204" pitchFamily="34" charset="0"/>
                <a:cs typeface="Calibri Light" panose="020F0302020204030204" pitchFamily="34" charset="0"/>
              </a:rPr>
              <a:t>meetings</a:t>
            </a:r>
          </a:p>
          <a:p>
            <a:pPr>
              <a:buClr>
                <a:srgbClr val="4E7E74"/>
              </a:buClr>
            </a:pPr>
            <a:r>
              <a:rPr lang="en-US" dirty="0" smtClean="0">
                <a:latin typeface="Calibri Light" panose="020F0302020204030204" pitchFamily="34" charset="0"/>
                <a:cs typeface="Calibri Light" panose="020F0302020204030204" pitchFamily="34" charset="0"/>
              </a:rPr>
              <a:t>Access resources via the </a:t>
            </a:r>
            <a:r>
              <a:rPr lang="en-US" dirty="0" smtClean="0">
                <a:solidFill>
                  <a:srgbClr val="FF0000"/>
                </a:solidFill>
                <a:latin typeface="Calibri Light" panose="020F0302020204030204" pitchFamily="34" charset="0"/>
                <a:cs typeface="Calibri Light" panose="020F0302020204030204" pitchFamily="34" charset="0"/>
                <a:hlinkClick r:id="rId3"/>
              </a:rPr>
              <a:t>Weitzman Education Platform</a:t>
            </a:r>
            <a:endParaRPr lang="en-US" dirty="0" smtClean="0">
              <a:solidFill>
                <a:srgbClr val="FF0000"/>
              </a:solidFill>
              <a:latin typeface="Calibri Light" panose="020F0302020204030204" pitchFamily="34" charset="0"/>
              <a:cs typeface="Calibri Light" panose="020F0302020204030204" pitchFamily="34" charset="0"/>
            </a:endParaRPr>
          </a:p>
          <a:p>
            <a:pPr>
              <a:buClr>
                <a:srgbClr val="4E7E74"/>
              </a:buClr>
            </a:pPr>
            <a:r>
              <a:rPr lang="en-US" dirty="0" smtClean="0">
                <a:latin typeface="Calibri Light" panose="020F0302020204030204" pitchFamily="34" charset="0"/>
                <a:cs typeface="Calibri Light" panose="020F0302020204030204" pitchFamily="34" charset="0"/>
              </a:rPr>
              <a:t>Use </a:t>
            </a:r>
            <a:r>
              <a:rPr lang="en-US" dirty="0" smtClean="0">
                <a:solidFill>
                  <a:srgbClr val="FF0000"/>
                </a:solidFill>
                <a:latin typeface="Calibri Light" panose="020F0302020204030204" pitchFamily="34" charset="0"/>
                <a:cs typeface="Calibri Light" panose="020F0302020204030204" pitchFamily="34" charset="0"/>
                <a:hlinkClick r:id="rId4"/>
              </a:rPr>
              <a:t>Google Drive</a:t>
            </a:r>
            <a:r>
              <a:rPr lang="en-US" dirty="0" smtClean="0">
                <a:solidFill>
                  <a:srgbClr val="FF0000"/>
                </a:solidFill>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to share your work</a:t>
            </a:r>
          </a:p>
          <a:p>
            <a:pPr>
              <a:buClr>
                <a:srgbClr val="4E7E74"/>
              </a:buClr>
            </a:pPr>
            <a:endParaRPr lang="en-US"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5" name="Content Placeholder 3"/>
          <p:cNvGraphicFramePr>
            <a:graphicFrameLocks/>
          </p:cNvGraphicFramePr>
          <p:nvPr>
            <p:extLst/>
          </p:nvPr>
        </p:nvGraphicFramePr>
        <p:xfrm>
          <a:off x="6720742" y="2470267"/>
          <a:ext cx="4933952" cy="4108747"/>
        </p:xfrm>
        <a:graphic>
          <a:graphicData uri="http://schemas.openxmlformats.org/drawingml/2006/table">
            <a:tbl>
              <a:tblPr firstRow="1" firstCol="1" bandRow="1">
                <a:tableStyleId>{5C22544A-7EE6-4342-B048-85BDC9FD1C3A}</a:tableStyleId>
              </a:tblPr>
              <a:tblGrid>
                <a:gridCol w="2207195">
                  <a:extLst>
                    <a:ext uri="{9D8B030D-6E8A-4147-A177-3AD203B41FA5}">
                      <a16:colId xmlns:a16="http://schemas.microsoft.com/office/drawing/2014/main" val="20000"/>
                    </a:ext>
                  </a:extLst>
                </a:gridCol>
                <a:gridCol w="2726757">
                  <a:extLst>
                    <a:ext uri="{9D8B030D-6E8A-4147-A177-3AD203B41FA5}">
                      <a16:colId xmlns:a16="http://schemas.microsoft.com/office/drawing/2014/main" val="20001"/>
                    </a:ext>
                  </a:extLst>
                </a:gridCol>
              </a:tblGrid>
              <a:tr h="396793">
                <a:tc gridSpan="2">
                  <a:txBody>
                    <a:bodyPr/>
                    <a:lstStyle/>
                    <a:p>
                      <a:pPr marL="0" marR="0" algn="ctr">
                        <a:spcBef>
                          <a:spcPts val="0"/>
                        </a:spcBef>
                        <a:spcAft>
                          <a:spcPts val="0"/>
                        </a:spcAft>
                      </a:pPr>
                      <a:r>
                        <a:rPr lang="en-US" sz="1800" dirty="0">
                          <a:effectLst/>
                          <a:latin typeface="Calibri Light" panose="020F0302020204030204" pitchFamily="34" charset="0"/>
                          <a:cs typeface="Calibri Light" panose="020F0302020204030204" pitchFamily="34" charset="0"/>
                        </a:rPr>
                        <a:t> </a:t>
                      </a:r>
                      <a:r>
                        <a:rPr lang="en-US" sz="2400" dirty="0" smtClean="0">
                          <a:effectLst/>
                          <a:latin typeface="Calibri Light" panose="020F0302020204030204" pitchFamily="34" charset="0"/>
                          <a:cs typeface="Calibri Light" panose="020F0302020204030204" pitchFamily="34" charset="0"/>
                        </a:rPr>
                        <a:t>Learning</a:t>
                      </a:r>
                      <a:r>
                        <a:rPr lang="en-US" sz="2400" baseline="0" dirty="0" smtClean="0">
                          <a:effectLst/>
                          <a:latin typeface="Calibri Light" panose="020F0302020204030204" pitchFamily="34" charset="0"/>
                          <a:cs typeface="Calibri Light" panose="020F0302020204030204" pitchFamily="34" charset="0"/>
                        </a:rPr>
                        <a:t> Session Dates</a:t>
                      </a: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b">
                    <a:solidFill>
                      <a:schemeClr val="accent1">
                        <a:lumMod val="75000"/>
                      </a:schemeClr>
                    </a:solidFill>
                  </a:tcP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1</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algn="l" fontAlgn="b"/>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October 8</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10001"/>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2</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November 12</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2"/>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3</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December</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10</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3"/>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4</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January 21</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st</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4"/>
                  </a:ext>
                </a:extLst>
              </a:tr>
              <a:tr h="618659">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5</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February</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11</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baseline="0" dirty="0" smtClean="0">
                          <a:solidFill>
                            <a:schemeClr val="tx1"/>
                          </a:solidFill>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682160428"/>
                  </a:ext>
                </a:extLst>
              </a:tr>
              <a:tr h="618659">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Light" panose="020F0302020204030204" pitchFamily="34" charset="0"/>
                          <a:cs typeface="Calibri Light" panose="020F0302020204030204" pitchFamily="34" charset="0"/>
                        </a:rPr>
                        <a:t>Learning Session 6</a:t>
                      </a:r>
                      <a:endParaRPr lang="en-US" sz="20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Tuesday March 11</a:t>
                      </a:r>
                      <a:r>
                        <a:rPr lang="en-US" sz="2000" b="0" i="0" u="none" strike="noStrike" baseline="30000" dirty="0" smtClean="0">
                          <a:solidFill>
                            <a:schemeClr val="tx1"/>
                          </a:solidFill>
                          <a:effectLst/>
                          <a:latin typeface="Calibri Light" panose="020F0302020204030204" pitchFamily="34" charset="0"/>
                          <a:cs typeface="Calibri Light" panose="020F0302020204030204" pitchFamily="34" charset="0"/>
                        </a:rPr>
                        <a:t>th</a:t>
                      </a:r>
                      <a:r>
                        <a:rPr lang="en-US" sz="2000" b="0" i="0" u="none" strike="noStrike" dirty="0" smtClean="0">
                          <a:solidFill>
                            <a:schemeClr val="tx1"/>
                          </a:solidFill>
                          <a:effectLst/>
                          <a:latin typeface="Calibri Light" panose="020F0302020204030204" pitchFamily="34" charset="0"/>
                          <a:cs typeface="Calibri Light" panose="020F0302020204030204" pitchFamily="34" charset="0"/>
                        </a:rPr>
                        <a:t> </a:t>
                      </a:r>
                    </a:p>
                  </a:txBody>
                  <a:tcPr marL="9525" marR="9525" marT="9525" marB="0" anchor="b"/>
                </a:tc>
                <a:extLst>
                  <a:ext uri="{0D108BD9-81ED-4DB2-BD59-A6C34878D82A}">
                    <a16:rowId xmlns:a16="http://schemas.microsoft.com/office/drawing/2014/main" val="3833191965"/>
                  </a:ext>
                </a:extLst>
              </a:tr>
            </a:tbl>
          </a:graphicData>
        </a:graphic>
      </p:graphicFrame>
      <p:sp>
        <p:nvSpPr>
          <p:cNvPr id="6" name="Rectangle 5"/>
          <p:cNvSpPr/>
          <p:nvPr/>
        </p:nvSpPr>
        <p:spPr>
          <a:xfrm>
            <a:off x="6741258" y="5957064"/>
            <a:ext cx="4886140" cy="62195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165600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AP PowerPoint Template 2024-2025" id="{F212A013-DA5B-48DA-9BA2-3F10DE4880BE}" vid="{5A2284D8-BF4A-4E1B-889A-AA6F50FC4195}"/>
    </a:ext>
  </a:extLst>
</a:theme>
</file>

<file path=ppt/theme/theme2.xml><?xml version="1.0" encoding="utf-8"?>
<a:theme xmlns:a="http://schemas.openxmlformats.org/drawingml/2006/main" name="NNPRFTC_Temp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1441</Words>
  <Application>Microsoft Office PowerPoint</Application>
  <PresentationFormat>Widescreen</PresentationFormat>
  <Paragraphs>277</Paragraphs>
  <Slides>21</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.Hiragino Kaku Gothic Interface W3</vt:lpstr>
      <vt:lpstr>Arial</vt:lpstr>
      <vt:lpstr>Big Caslon Medium</vt:lpstr>
      <vt:lpstr>Calibri</vt:lpstr>
      <vt:lpstr>Calibri Light</vt:lpstr>
      <vt:lpstr>Century Gothic</vt:lpstr>
      <vt:lpstr>Myriad Pro</vt:lpstr>
      <vt:lpstr>Wingdings</vt:lpstr>
      <vt:lpstr>1_Custom Design</vt:lpstr>
      <vt:lpstr>NNPRFTC_Temp2</vt:lpstr>
      <vt:lpstr>Custom Design</vt:lpstr>
      <vt:lpstr>Postgraduate NP and/or PA Training Programs Learning Collaborative</vt:lpstr>
      <vt:lpstr>Get the Most Out of Your Zoom Experience</vt:lpstr>
      <vt:lpstr>Session 6 Agenda</vt:lpstr>
      <vt:lpstr>Learning Collaborative Faculty</vt:lpstr>
      <vt:lpstr>PowerPoint Presentation</vt:lpstr>
      <vt:lpstr>PowerPoint Presentation</vt:lpstr>
      <vt:lpstr>PowerPoint Presentation</vt:lpstr>
      <vt:lpstr>PowerPoint Presentation</vt:lpstr>
      <vt:lpstr>Learning Collaborative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2025 Annual Conference</vt:lpstr>
      <vt:lpstr>PowerPoint Presentation</vt:lpstr>
      <vt:lpstr>PowerPoint Presentation</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Postgraduate NP and/or PA Training Programs Learning Collaborative</dc:title>
  <dc:creator>Angers, Meaghan</dc:creator>
  <cp:lastModifiedBy>Angers, Meaghan</cp:lastModifiedBy>
  <cp:revision>28</cp:revision>
  <dcterms:created xsi:type="dcterms:W3CDTF">2025-03-04T15:05:28Z</dcterms:created>
  <dcterms:modified xsi:type="dcterms:W3CDTF">2025-03-11T18:37:40Z</dcterms:modified>
</cp:coreProperties>
</file>