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74" r:id="rId11"/>
    <p:sldId id="309" r:id="rId12"/>
    <p:sldId id="310" r:id="rId13"/>
    <p:sldId id="311" r:id="rId14"/>
    <p:sldId id="312" r:id="rId15"/>
    <p:sldId id="313" r:id="rId16"/>
    <p:sldId id="314" r:id="rId17"/>
    <p:sldId id="315" r:id="rId18"/>
    <p:sldId id="316" r:id="rId19"/>
    <p:sldId id="317" r:id="rId20"/>
    <p:sldId id="318" r:id="rId21"/>
    <p:sldId id="268" r:id="rId22"/>
    <p:sldId id="286" r:id="rId23"/>
    <p:sldId id="287" r:id="rId24"/>
    <p:sldId id="290" r:id="rId25"/>
    <p:sldId id="291" r:id="rId26"/>
    <p:sldId id="292" r:id="rId27"/>
    <p:sldId id="293"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07" r:id="rId43"/>
    <p:sldId id="269" r:id="rId44"/>
    <p:sldId id="270" r:id="rId45"/>
    <p:sldId id="271" r:id="rId46"/>
    <p:sldId id="272"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91" autoAdjust="0"/>
    <p:restoredTop sz="87912" autoAdjust="0"/>
  </p:normalViewPr>
  <p:slideViewPr>
    <p:cSldViewPr snapToGrid="0">
      <p:cViewPr varScale="1">
        <p:scale>
          <a:sx n="46" d="100"/>
          <a:sy n="46" d="100"/>
        </p:scale>
        <p:origin x="40"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926A5-720A-423B-B66B-13B630EE3A4C}"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D99F5-6E52-4313-B5F1-DBE2A34A1105}" type="slidenum">
              <a:rPr lang="en-US" smtClean="0"/>
              <a:t>‹#›</a:t>
            </a:fld>
            <a:endParaRPr lang="en-US"/>
          </a:p>
        </p:txBody>
      </p:sp>
    </p:spTree>
    <p:extLst>
      <p:ext uri="{BB962C8B-B14F-4D97-AF65-F5344CB8AC3E}">
        <p14:creationId xmlns:p14="http://schemas.microsoft.com/office/powerpoint/2010/main" val="331444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66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78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0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32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I</a:t>
            </a:r>
            <a:r>
              <a:rPr lang="en-US" baseline="0" dirty="0" smtClean="0"/>
              <a:t> changed all the BH Specialist to BH providers  and I changed SBIRT words to line up with the order of the letters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18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23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a:t>
            </a:r>
          </a:p>
          <a:p>
            <a:r>
              <a:rPr lang="en-US" baseline="0" dirty="0" smtClean="0"/>
              <a:t>- Speak to screening for depression and suicide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75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PH2 and PH9 – send</a:t>
            </a:r>
            <a:r>
              <a:rPr lang="en-US" baseline="0" dirty="0" smtClean="0"/>
              <a:t> 9 to behavioral health; talk about our process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9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428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lot of people</a:t>
            </a:r>
            <a:r>
              <a:rPr lang="en-US" baseline="0" dirty="0" smtClean="0"/>
              <a:t> asking things from you – patient, primary care provider, telephone encounters: competing demands; need to have the skills to handle all the moving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through different disciplines / state laws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55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45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8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80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Nick </a:t>
            </a:r>
          </a:p>
          <a:p>
            <a:pPr marL="0" indent="0">
              <a:buFont typeface="Arial" panose="020B0604020202020204" pitchFamily="34" charset="0"/>
              <a:buNone/>
            </a:pP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870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Nick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8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Nick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93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Nick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53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Nick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45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63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Tierney</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06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11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84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42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098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455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480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36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r>
              <a:rPr lang="en-US" baseline="0" dirty="0" smtClean="0"/>
              <a:t>Not everyone has BI Department; not everyone can build planned care dashboard</a:t>
            </a:r>
          </a:p>
          <a:p>
            <a:r>
              <a:rPr lang="en-US" baseline="0" dirty="0" smtClean="0"/>
              <a:t>Understanding who patients with diabetes are, registry of patients with different conditions – making full use of information and disseminate data to those who need it</a:t>
            </a:r>
          </a:p>
          <a:p>
            <a:r>
              <a:rPr lang="en-US" baseline="0" dirty="0" smtClean="0"/>
              <a:t>Dashboard is only as good if people use 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508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r>
              <a:rPr lang="en-US" dirty="0" smtClean="0"/>
              <a:t>Talk about</a:t>
            </a:r>
            <a:r>
              <a:rPr lang="en-US" baseline="0" dirty="0" smtClean="0"/>
              <a:t> risk score and what we do with it; integrated care meetings, when patients calls call center, if high risk, put in front of call center staff (prior behavior predicts future behavior)</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19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32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02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61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17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Light" panose="020F0302020204030204" pitchFamily="34" charset="0"/>
                <a:cs typeface="Calibri Light" panose="020F0302020204030204" pitchFamily="34" charset="0"/>
              </a:rPr>
              <a:t>“We do not do something for a patient based on value-based plan. We will do for all patients”</a:t>
            </a:r>
          </a:p>
          <a:p>
            <a:r>
              <a:rPr lang="en-US" dirty="0" smtClean="0"/>
              <a:t>How to pay for TBC</a:t>
            </a:r>
          </a:p>
          <a:p>
            <a:r>
              <a:rPr lang="en-US" dirty="0" smtClean="0"/>
              <a:t>Not necessarily ready to</a:t>
            </a:r>
            <a:r>
              <a:rPr lang="en-US" baseline="0" dirty="0" smtClean="0"/>
              <a:t> dive into contracts</a:t>
            </a:r>
          </a:p>
          <a:p>
            <a:r>
              <a:rPr lang="en-US" baseline="0" dirty="0" smtClean="0"/>
              <a:t>But, might be worthy to mention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75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441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43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67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fld id="{BDA03A8D-1009-49A8-A2DD-B799DC54BABF}" type="slidenum">
              <a:rPr lang="en-US" smtClean="0"/>
              <a:t>44</a:t>
            </a:fld>
            <a:endParaRPr lang="en-US"/>
          </a:p>
        </p:txBody>
      </p:sp>
    </p:spTree>
    <p:extLst>
      <p:ext uri="{BB962C8B-B14F-4D97-AF65-F5344CB8AC3E}">
        <p14:creationId xmlns:p14="http://schemas.microsoft.com/office/powerpoint/2010/main" val="2802379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9410C5F-16F0-4BF5-AF79-753D0AEA57DC}" type="slidenum">
              <a:rPr lang="en-US" smtClean="0"/>
              <a:t>45</a:t>
            </a:fld>
            <a:endParaRPr lang="en-US"/>
          </a:p>
        </p:txBody>
      </p:sp>
    </p:spTree>
    <p:extLst>
      <p:ext uri="{BB962C8B-B14F-4D97-AF65-F5344CB8AC3E}">
        <p14:creationId xmlns:p14="http://schemas.microsoft.com/office/powerpoint/2010/main" val="3006169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fld id="{BDA03A8D-1009-49A8-A2DD-B799DC54BABF}" type="slidenum">
              <a:rPr lang="en-US" smtClean="0"/>
              <a:t>46</a:t>
            </a:fld>
            <a:endParaRPr lang="en-US"/>
          </a:p>
        </p:txBody>
      </p:sp>
    </p:spTree>
    <p:extLst>
      <p:ext uri="{BB962C8B-B14F-4D97-AF65-F5344CB8AC3E}">
        <p14:creationId xmlns:p14="http://schemas.microsoft.com/office/powerpoint/2010/main" val="2247831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15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37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a:t>
            </a:r>
          </a:p>
          <a:p>
            <a:r>
              <a:rPr lang="en-US" dirty="0" smtClean="0"/>
              <a:t>Overview of Community</a:t>
            </a:r>
            <a:r>
              <a:rPr lang="en-US" baseline="0" dirty="0" smtClean="0"/>
              <a:t> Health Center,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61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4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5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87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800">
                <a:solidFill>
                  <a:srgbClr val="4E7E74"/>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FAA86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178829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867"/>
            <a:ext cx="9906000" cy="965200"/>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2573867"/>
            <a:ext cx="9906000" cy="36030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122778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5400">
                <a:solidFill>
                  <a:srgbClr val="4E7E74"/>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FAA86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138519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3"/>
            <a:ext cx="9931400" cy="702734"/>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421467"/>
            <a:ext cx="4953000" cy="37554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6667" y="2421467"/>
            <a:ext cx="4842933" cy="3755496"/>
          </a:xfrm>
          <a:prstGeom prst="rect">
            <a:avLst/>
          </a:prstGeom>
        </p:spPr>
        <p:txBody>
          <a:bodyPr/>
          <a:lstStyle>
            <a:lvl1pPr>
              <a:defRPr>
                <a:solidFill>
                  <a:srgbClr val="FAA86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6241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98702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6867"/>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176867"/>
            <a:ext cx="5510212" cy="4684183"/>
          </a:xfrm>
          <a:prstGeom prst="rect">
            <a:avLst/>
          </a:prstGeom>
        </p:spPr>
        <p:txBody>
          <a:bodyPr/>
          <a:lstStyle>
            <a:lvl1pPr>
              <a:defRPr sz="3200">
                <a:solidFill>
                  <a:srgbClr val="FAA861"/>
                </a:solidFill>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19062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533"/>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643467"/>
            <a:ext cx="5527145" cy="5217583"/>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344294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ulll frame im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70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CBEB-9421-4A92-AAAE-6288DC3D3FB7}" type="datetimeFigureOut">
              <a:rPr lang="en-US" smtClean="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FA1C6C4B-80F7-B032-2B6D-1ADC4F15EC00}"/>
              </a:ext>
            </a:extLst>
          </p:cNvPr>
          <p:cNvPicPr>
            <a:picLocks noChangeAspect="1"/>
          </p:cNvPicPr>
          <p:nvPr userDrawn="1"/>
        </p:nvPicPr>
        <p:blipFill rotWithShape="1">
          <a:blip r:embed="rId10"/>
          <a:srcRect l="45665" t="66193" r="2289" b="-4"/>
          <a:stretch/>
        </p:blipFill>
        <p:spPr>
          <a:xfrm rot="16200000">
            <a:off x="7509934" y="2175931"/>
            <a:ext cx="6858004" cy="2506132"/>
          </a:xfrm>
          <a:prstGeom prst="rect">
            <a:avLst/>
          </a:prstGeom>
        </p:spPr>
      </p:pic>
      <p:sp>
        <p:nvSpPr>
          <p:cNvPr id="12" name="Slide Number Placeholder 3">
            <a:extLst>
              <a:ext uri="{FF2B5EF4-FFF2-40B4-BE49-F238E27FC236}">
                <a16:creationId xmlns:a16="http://schemas.microsoft.com/office/drawing/2014/main" id="{3B98FDE9-BFB1-898D-4869-01B7BBFA416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68B850-2E84-4237-BADE-29D02FF66404}" type="slidenum">
              <a:rPr lang="en-US" smtClean="0"/>
              <a:pPr/>
              <a:t>‹#›</a:t>
            </a:fld>
            <a:endParaRPr lang="en-US" dirty="0">
              <a:latin typeface="Myriad Pro" panose="020B0503030403020204" pitchFamily="34" charset="0"/>
            </a:endParaRPr>
          </a:p>
        </p:txBody>
      </p:sp>
      <p:pic>
        <p:nvPicPr>
          <p:cNvPr id="13" name="Picture 12">
            <a:extLst>
              <a:ext uri="{FF2B5EF4-FFF2-40B4-BE49-F238E27FC236}">
                <a16:creationId xmlns:a16="http://schemas.microsoft.com/office/drawing/2014/main" id="{6C4B8E05-5328-2611-6E52-38CB5C508F42}"/>
              </a:ext>
            </a:extLst>
          </p:cNvPr>
          <p:cNvPicPr>
            <a:picLocks noChangeAspect="1"/>
          </p:cNvPicPr>
          <p:nvPr userDrawn="1"/>
        </p:nvPicPr>
        <p:blipFill>
          <a:blip r:embed="rId11"/>
          <a:stretch>
            <a:fillRect/>
          </a:stretch>
        </p:blipFill>
        <p:spPr>
          <a:xfrm>
            <a:off x="687360" y="612603"/>
            <a:ext cx="2082800" cy="412750"/>
          </a:xfrm>
          <a:prstGeom prst="rect">
            <a:avLst/>
          </a:prstGeom>
        </p:spPr>
      </p:pic>
    </p:spTree>
    <p:extLst>
      <p:ext uri="{BB962C8B-B14F-4D97-AF65-F5344CB8AC3E}">
        <p14:creationId xmlns:p14="http://schemas.microsoft.com/office/powerpoint/2010/main" val="1683970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weitzmaninstitute.org/content/webinar-%E2%80%93-advancing-team-based-care-optimizing-role-integrated-behavioral-health-provider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cdc.gov/pophealthtraining/whati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https://catalyst.nejm.org/what-is-value-based-c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4-2025#group-tabs-node-course-default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www.weitzmaninstitute.org/wp-content/uploads/2024/09/Team-BasedPrimaryCareinHealthCenters.pdf" TargetMode="Externa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hyperlink" Target="https://www.healthcenterinfo.org/"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www.weitzmaninstitute.org/ncaresources" TargetMode="Externa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mailto:flowerb@mwhs1.com" TargetMode="External"/><Relationship Id="rId5" Type="http://schemas.openxmlformats.org/officeDocument/2006/relationships/hyperlink" Target="mailto:angersm@mwhs1.com" TargetMode="External"/><Relationship Id="rId4" Type="http://schemas.openxmlformats.org/officeDocument/2006/relationships/hyperlink" Target="mailto:Amanda@mwhs1.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eitzmaninstitute.org/nc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4-20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drive.google.com/drive/folders/1gblLre24m5ok2daL0XEKom3HgBz3h03M?usp=drive_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9156"/>
            <a:ext cx="12192000" cy="890527"/>
          </a:xfrm>
        </p:spPr>
        <p:txBody>
          <a:bodyPr/>
          <a:lstStyle/>
          <a:p>
            <a:r>
              <a:rPr lang="en-US" b="1" dirty="0" smtClean="0">
                <a:latin typeface="Calibri Light" panose="020F0302020204030204" pitchFamily="34" charset="0"/>
                <a:cs typeface="Calibri Light" panose="020F0302020204030204" pitchFamily="34" charset="0"/>
              </a:rPr>
              <a:t>Comprehensive and Team-Based Care </a:t>
            </a:r>
            <a:br>
              <a:rPr lang="en-US" b="1" dirty="0" smtClean="0">
                <a:latin typeface="Calibri Light" panose="020F0302020204030204" pitchFamily="34" charset="0"/>
                <a:cs typeface="Calibri Light" panose="020F0302020204030204" pitchFamily="34" charset="0"/>
              </a:rPr>
            </a:br>
            <a:r>
              <a:rPr lang="en-US" b="1" dirty="0" smtClean="0">
                <a:latin typeface="Calibri Light" panose="020F0302020204030204" pitchFamily="34" charset="0"/>
                <a:cs typeface="Calibri Light" panose="020F0302020204030204" pitchFamily="34" charset="0"/>
              </a:rPr>
              <a:t>Learning Collaborative</a:t>
            </a:r>
            <a:endParaRPr lang="en-US" b="1" dirty="0">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0" y="3769683"/>
            <a:ext cx="12192000" cy="1696697"/>
          </a:xfrm>
        </p:spPr>
        <p:txBody>
          <a:bodyPr/>
          <a:lstStyle/>
          <a:p>
            <a:r>
              <a:rPr lang="en-US" sz="3600" b="1" dirty="0" smtClean="0">
                <a:latin typeface="Calibri Light" panose="020F0302020204030204" pitchFamily="34" charset="0"/>
                <a:cs typeface="Calibri Light" panose="020F0302020204030204" pitchFamily="34" charset="0"/>
              </a:rPr>
              <a:t>Session 5: March 12</a:t>
            </a:r>
            <a:r>
              <a:rPr lang="en-US" sz="3600" b="1" baseline="30000" dirty="0" smtClean="0">
                <a:latin typeface="Calibri Light" panose="020F0302020204030204" pitchFamily="34" charset="0"/>
                <a:cs typeface="Calibri Light" panose="020F0302020204030204" pitchFamily="34" charset="0"/>
              </a:rPr>
              <a:t>th</a:t>
            </a:r>
            <a:r>
              <a:rPr lang="en-US" sz="3600" b="1" dirty="0" smtClean="0">
                <a:latin typeface="Calibri Light" panose="020F0302020204030204" pitchFamily="34" charset="0"/>
                <a:cs typeface="Calibri Light" panose="020F0302020204030204" pitchFamily="34" charset="0"/>
              </a:rPr>
              <a:t>, </a:t>
            </a:r>
            <a:r>
              <a:rPr lang="en-US" sz="3600" b="1" dirty="0">
                <a:latin typeface="Calibri Light" panose="020F0302020204030204" pitchFamily="34" charset="0"/>
                <a:cs typeface="Calibri Light" panose="020F0302020204030204" pitchFamily="34" charset="0"/>
              </a:rPr>
              <a:t>2025</a:t>
            </a:r>
            <a:endParaRPr lang="en-US" sz="3600" b="1" dirty="0" smtClean="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3398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Integrated Behavioral Health</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
        <p:nvSpPr>
          <p:cNvPr id="2" name="Rectangle 1"/>
          <p:cNvSpPr/>
          <p:nvPr/>
        </p:nvSpPr>
        <p:spPr>
          <a:xfrm>
            <a:off x="0" y="3429000"/>
            <a:ext cx="12192000" cy="1421928"/>
          </a:xfrm>
          <a:prstGeom prst="rect">
            <a:avLst/>
          </a:prstGeom>
        </p:spPr>
        <p:txBody>
          <a:bodyPr wrap="square">
            <a:spAutoFit/>
          </a:bodyPr>
          <a:lstStyle/>
          <a:p>
            <a:pPr lvl="0" algn="ctr">
              <a:lnSpc>
                <a:spcPct val="90000"/>
              </a:lnSpc>
              <a:spcBef>
                <a:spcPct val="0"/>
              </a:spcBef>
              <a:defRPr/>
            </a:pPr>
            <a:r>
              <a:rPr lang="en-US" sz="3200" b="1" spc="-30" dirty="0">
                <a:solidFill>
                  <a:srgbClr val="4472C4">
                    <a:lumMod val="75000"/>
                  </a:srgbClr>
                </a:solidFill>
                <a:latin typeface="Calibri Light" panose="020F0302020204030204"/>
                <a:cs typeface="Calibri" panose="020F0502020204030204" pitchFamily="34" charset="0"/>
              </a:rPr>
              <a:t>Tim Kearney, Chief Behavioral Health Officer</a:t>
            </a:r>
          </a:p>
          <a:p>
            <a:pPr lvl="0" algn="ctr">
              <a:lnSpc>
                <a:spcPct val="90000"/>
              </a:lnSpc>
              <a:spcBef>
                <a:spcPct val="0"/>
              </a:spcBef>
              <a:defRPr/>
            </a:pPr>
            <a:r>
              <a:rPr lang="en-US" sz="3200" spc="-30" dirty="0">
                <a:solidFill>
                  <a:srgbClr val="4472C4">
                    <a:lumMod val="75000"/>
                  </a:srgbClr>
                </a:solidFill>
                <a:latin typeface="Calibri Light" panose="020F0302020204030204"/>
                <a:cs typeface="Calibri" panose="020F0502020204030204" pitchFamily="34" charset="0"/>
              </a:rPr>
              <a:t>Community Health Center, Inc. </a:t>
            </a:r>
            <a:br>
              <a:rPr lang="en-US" sz="3200" spc="-30" dirty="0">
                <a:solidFill>
                  <a:srgbClr val="4472C4">
                    <a:lumMod val="75000"/>
                  </a:srgbClr>
                </a:solidFill>
                <a:latin typeface="Calibri Light" panose="020F0302020204030204"/>
                <a:cs typeface="Calibri" panose="020F0502020204030204" pitchFamily="34" charset="0"/>
              </a:rPr>
            </a:br>
            <a:r>
              <a:rPr lang="en-US" sz="3200" spc="-30" dirty="0" smtClean="0">
                <a:solidFill>
                  <a:srgbClr val="4472C4">
                    <a:lumMod val="75000"/>
                  </a:srgbClr>
                </a:solidFill>
                <a:latin typeface="Calibri Light" panose="020F0302020204030204"/>
                <a:cs typeface="Calibri" panose="020F0502020204030204" pitchFamily="34" charset="0"/>
              </a:rPr>
              <a:t>.</a:t>
            </a:r>
            <a:endParaRPr lang="en-US" sz="3200" spc="-30" dirty="0">
              <a:solidFill>
                <a:srgbClr val="4472C4">
                  <a:lumMod val="75000"/>
                </a:srgbClr>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3254361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Principles of Integrated Behavioral Health Care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600"/>
              </a:spcAft>
              <a:buClr>
                <a:srgbClr val="4E7E74"/>
              </a:buClr>
              <a:buFont typeface="Arial" panose="020B0604020202020204" pitchFamily="34" charset="0"/>
              <a:buChar char="•"/>
              <a:defRPr/>
            </a:pPr>
            <a:r>
              <a:rPr lang="en-US" sz="2400" b="1" dirty="0">
                <a:solidFill>
                  <a:prstClr val="black"/>
                </a:solidFill>
                <a:latin typeface="Calibri Light" panose="020F0302020204030204"/>
                <a:cs typeface="Calibri Light" panose="020F0302020204030204" pitchFamily="34" charset="0"/>
              </a:rPr>
              <a:t>Team care</a:t>
            </a:r>
            <a:r>
              <a:rPr lang="en-US" sz="2400" dirty="0">
                <a:solidFill>
                  <a:prstClr val="black"/>
                </a:solidFill>
                <a:latin typeface="Calibri Light" panose="020F0302020204030204"/>
                <a:cs typeface="Calibri Light" panose="020F0302020204030204" pitchFamily="34" charset="0"/>
              </a:rPr>
              <a:t>: Primary care and behavioral health providers, </a:t>
            </a:r>
            <a:r>
              <a:rPr lang="en-US" sz="2400" dirty="0" smtClean="0">
                <a:solidFill>
                  <a:prstClr val="black"/>
                </a:solidFill>
                <a:latin typeface="Calibri Light" panose="020F0302020204030204"/>
                <a:cs typeface="Calibri Light" panose="020F0302020204030204" pitchFamily="34" charset="0"/>
              </a:rPr>
              <a:t>whether </a:t>
            </a:r>
            <a:r>
              <a:rPr lang="en-US" sz="2400" dirty="0">
                <a:solidFill>
                  <a:prstClr val="black"/>
                </a:solidFill>
                <a:latin typeface="Calibri Light" panose="020F0302020204030204"/>
                <a:cs typeface="Calibri Light" panose="020F0302020204030204" pitchFamily="34" charset="0"/>
              </a:rPr>
              <a:t>co-located or not, share care.</a:t>
            </a:r>
          </a:p>
          <a:p>
            <a:pPr lvl="0">
              <a:spcBef>
                <a:spcPts val="0"/>
              </a:spcBef>
              <a:spcAft>
                <a:spcPts val="600"/>
              </a:spcAft>
              <a:buClr>
                <a:srgbClr val="4E7E74"/>
              </a:buClr>
              <a:buFont typeface="Arial" panose="020B0604020202020204" pitchFamily="34" charset="0"/>
              <a:buChar char="•"/>
              <a:defRPr/>
            </a:pPr>
            <a:r>
              <a:rPr lang="en-US" sz="2400" b="1" dirty="0">
                <a:solidFill>
                  <a:prstClr val="black"/>
                </a:solidFill>
                <a:latin typeface="Calibri Light" panose="020F0302020204030204"/>
                <a:cs typeface="Calibri Light" panose="020F0302020204030204" pitchFamily="34" charset="0"/>
              </a:rPr>
              <a:t>Population-based</a:t>
            </a:r>
            <a:r>
              <a:rPr lang="en-US" sz="2400" dirty="0">
                <a:solidFill>
                  <a:prstClr val="black"/>
                </a:solidFill>
                <a:latin typeface="Calibri Light" panose="020F0302020204030204"/>
                <a:cs typeface="Calibri Light" panose="020F0302020204030204" pitchFamily="34" charset="0"/>
              </a:rPr>
              <a:t>: The care team shares a defined group of patients tracked in a dashboard to ensure no one ‘falls through the cracks.’ Practices track and reach out to patients who are not improving. </a:t>
            </a:r>
          </a:p>
          <a:p>
            <a:pPr lvl="0">
              <a:spcBef>
                <a:spcPts val="0"/>
              </a:spcBef>
              <a:spcAft>
                <a:spcPts val="600"/>
              </a:spcAft>
              <a:buClr>
                <a:srgbClr val="4E7E74"/>
              </a:buClr>
              <a:buFont typeface="Arial" panose="020B0604020202020204" pitchFamily="34" charset="0"/>
              <a:buChar char="•"/>
              <a:defRPr/>
            </a:pPr>
            <a:r>
              <a:rPr lang="en-US" sz="2400" b="1" dirty="0">
                <a:latin typeface="Calibri Light" panose="020F0302020204030204"/>
                <a:cs typeface="Calibri Light" panose="020F0302020204030204" pitchFamily="34" charset="0"/>
              </a:rPr>
              <a:t>Treat-to-Target</a:t>
            </a:r>
            <a:r>
              <a:rPr lang="en-US" sz="2400" dirty="0">
                <a:latin typeface="Calibri Light" panose="020F0302020204030204"/>
                <a:cs typeface="Calibri Light" panose="020F0302020204030204" pitchFamily="34" charset="0"/>
              </a:rPr>
              <a:t>: Each patient’s treatment plan clearly articulates personal goals and clinical outcomes that are routinely measured. </a:t>
            </a:r>
            <a:r>
              <a:rPr lang="en-US" sz="2400" dirty="0" smtClean="0">
                <a:latin typeface="Calibri Light" panose="020F0302020204030204"/>
                <a:cs typeface="Calibri Light" panose="020F0302020204030204" pitchFamily="34" charset="0"/>
              </a:rPr>
              <a:t>Treatment continues and objectives are updated as patients improve until </a:t>
            </a:r>
            <a:r>
              <a:rPr lang="en-US" sz="2400" dirty="0">
                <a:latin typeface="Calibri Light" panose="020F0302020204030204"/>
                <a:cs typeface="Calibri Light" panose="020F0302020204030204" pitchFamily="34" charset="0"/>
              </a:rPr>
              <a:t>the clinical goals are </a:t>
            </a:r>
            <a:r>
              <a:rPr lang="en-US" sz="2400" dirty="0" smtClean="0">
                <a:latin typeface="Calibri Light" panose="020F0302020204030204"/>
                <a:cs typeface="Calibri Light" panose="020F0302020204030204" pitchFamily="34" charset="0"/>
              </a:rPr>
              <a:t>achieved and the episode of  behavioral health care ends.           </a:t>
            </a:r>
            <a:endParaRPr lang="en-US" sz="2400" dirty="0">
              <a:latin typeface="Calibri Light" panose="020F0302020204030204"/>
              <a:cs typeface="Calibri Light" panose="020F0302020204030204" pitchFamily="34" charset="0"/>
            </a:endParaRPr>
          </a:p>
          <a:p>
            <a:pPr lvl="0">
              <a:spcBef>
                <a:spcPts val="0"/>
              </a:spcBef>
              <a:spcAft>
                <a:spcPts val="600"/>
              </a:spcAft>
              <a:buClr>
                <a:srgbClr val="4E7E74"/>
              </a:buClr>
              <a:buFont typeface="Arial" panose="020B0604020202020204" pitchFamily="34" charset="0"/>
              <a:buChar char="•"/>
              <a:defRPr/>
            </a:pPr>
            <a:r>
              <a:rPr lang="en-US" sz="2400" b="1" dirty="0">
                <a:solidFill>
                  <a:prstClr val="black"/>
                </a:solidFill>
                <a:latin typeface="Calibri Light" panose="020F0302020204030204"/>
                <a:cs typeface="Calibri Light" panose="020F0302020204030204" pitchFamily="34" charset="0"/>
              </a:rPr>
              <a:t>Evidence-based care</a:t>
            </a:r>
            <a:r>
              <a:rPr lang="en-US" sz="2400" dirty="0">
                <a:solidFill>
                  <a:prstClr val="black"/>
                </a:solidFill>
                <a:latin typeface="Calibri Light" panose="020F0302020204030204"/>
                <a:cs typeface="Calibri Light" panose="020F0302020204030204" pitchFamily="34" charset="0"/>
              </a:rPr>
              <a:t>: Patients are offered treatments for which there is credible research evidence to support their efficacy in treating the target. </a:t>
            </a:r>
          </a:p>
          <a:p>
            <a:pPr lvl="0">
              <a:spcBef>
                <a:spcPts val="0"/>
              </a:spcBef>
              <a:spcAft>
                <a:spcPts val="600"/>
              </a:spcAft>
              <a:buClr>
                <a:srgbClr val="4E7E74"/>
              </a:buClr>
              <a:buFont typeface="Arial" panose="020B0604020202020204" pitchFamily="34" charset="0"/>
              <a:buChar char="•"/>
              <a:defRPr/>
            </a:pPr>
            <a:endParaRPr lang="en-US" sz="24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919503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Overview of BH Landscape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09882"/>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spcAft>
                <a:spcPts val="1200"/>
              </a:spcAft>
              <a:buClr>
                <a:srgbClr val="4E7E74"/>
              </a:buClr>
              <a:buNone/>
              <a:defRPr/>
            </a:pPr>
            <a:r>
              <a:rPr lang="en-US" sz="2800" b="1" u="sng" dirty="0" smtClean="0">
                <a:solidFill>
                  <a:prstClr val="black"/>
                </a:solidFill>
                <a:latin typeface="Calibri Light" panose="020F0302020204030204"/>
                <a:cs typeface="Calibri Light" panose="020F0302020204030204" pitchFamily="34" charset="0"/>
              </a:rPr>
              <a:t>Clinical </a:t>
            </a:r>
            <a:r>
              <a:rPr lang="en-US" sz="2800" b="1" u="sng" dirty="0">
                <a:solidFill>
                  <a:prstClr val="black"/>
                </a:solidFill>
                <a:latin typeface="Calibri Light" panose="020F0302020204030204"/>
                <a:cs typeface="Calibri Light" panose="020F0302020204030204" pitchFamily="34" charset="0"/>
              </a:rPr>
              <a:t>Providers:  </a:t>
            </a:r>
          </a:p>
          <a:p>
            <a:pPr lvl="1">
              <a:spcBef>
                <a:spcPts val="0"/>
              </a:spcBef>
              <a:spcAft>
                <a:spcPts val="200"/>
              </a:spcAft>
              <a:buClr>
                <a:srgbClr val="4E7E74"/>
              </a:buClr>
              <a:buFont typeface="Arial" panose="020B0604020202020204" pitchFamily="34" charset="0"/>
              <a:buChar char="•"/>
              <a:defRPr/>
            </a:pPr>
            <a:r>
              <a:rPr lang="en-US" sz="2400" b="1" dirty="0" smtClean="0">
                <a:solidFill>
                  <a:prstClr val="black"/>
                </a:solidFill>
                <a:latin typeface="Calibri Light" panose="020F0302020204030204"/>
                <a:cs typeface="Calibri Light" panose="020F0302020204030204" pitchFamily="34" charset="0"/>
              </a:rPr>
              <a:t>Therapists</a:t>
            </a:r>
            <a:endParaRPr lang="en-US" sz="2400" b="1" dirty="0">
              <a:solidFill>
                <a:prstClr val="black"/>
              </a:solidFill>
              <a:latin typeface="Calibri Light" panose="020F0302020204030204"/>
              <a:cs typeface="Calibri Light" panose="020F0302020204030204" pitchFamily="34" charset="0"/>
            </a:endParaRPr>
          </a:p>
          <a:p>
            <a:pPr lvl="2">
              <a:spcBef>
                <a:spcPts val="0"/>
              </a:spcBef>
              <a:spcAft>
                <a:spcPts val="1200"/>
              </a:spcAft>
              <a:buClr>
                <a:srgbClr val="4E7E74"/>
              </a:buClr>
              <a:buFont typeface="Arial" panose="020B0604020202020204" pitchFamily="34" charset="0"/>
              <a:buChar char="•"/>
              <a:defRPr/>
            </a:pPr>
            <a:r>
              <a:rPr lang="en-US" sz="2200" dirty="0">
                <a:solidFill>
                  <a:prstClr val="black"/>
                </a:solidFill>
                <a:latin typeface="Calibri Light" panose="020F0302020204030204"/>
                <a:cs typeface="Calibri Light" panose="020F0302020204030204" pitchFamily="34" charset="0"/>
              </a:rPr>
              <a:t>Social worker, marriage and family therapist, counselor, psychologist, drug and alcohol counselor</a:t>
            </a:r>
          </a:p>
          <a:p>
            <a:pPr lvl="1">
              <a:spcBef>
                <a:spcPts val="0"/>
              </a:spcBef>
              <a:spcAft>
                <a:spcPts val="200"/>
              </a:spcAft>
              <a:buClr>
                <a:srgbClr val="4E7E74"/>
              </a:buClr>
              <a:buFont typeface="Arial" panose="020B0604020202020204" pitchFamily="34" charset="0"/>
              <a:buChar char="•"/>
              <a:defRPr/>
            </a:pPr>
            <a:r>
              <a:rPr lang="en-US" sz="2400" b="1" dirty="0">
                <a:solidFill>
                  <a:prstClr val="black"/>
                </a:solidFill>
                <a:latin typeface="Calibri Light" panose="020F0302020204030204"/>
                <a:cs typeface="Calibri Light" panose="020F0302020204030204" pitchFamily="34" charset="0"/>
              </a:rPr>
              <a:t>Medication </a:t>
            </a:r>
            <a:r>
              <a:rPr lang="en-US" sz="2400" b="1" dirty="0" smtClean="0">
                <a:solidFill>
                  <a:prstClr val="black"/>
                </a:solidFill>
                <a:latin typeface="Calibri Light" panose="020F0302020204030204"/>
                <a:cs typeface="Calibri Light" panose="020F0302020204030204" pitchFamily="34" charset="0"/>
              </a:rPr>
              <a:t>providers</a:t>
            </a:r>
            <a:endParaRPr lang="en-US" sz="2400" b="1" dirty="0">
              <a:solidFill>
                <a:prstClr val="black"/>
              </a:solidFill>
              <a:latin typeface="Calibri Light" panose="020F0302020204030204"/>
              <a:cs typeface="Calibri Light" panose="020F0302020204030204" pitchFamily="34" charset="0"/>
            </a:endParaRPr>
          </a:p>
          <a:p>
            <a:pPr lvl="2">
              <a:spcBef>
                <a:spcPts val="0"/>
              </a:spcBef>
              <a:spcAft>
                <a:spcPts val="1200"/>
              </a:spcAft>
              <a:buClr>
                <a:srgbClr val="4E7E74"/>
              </a:buClr>
              <a:buFont typeface="Arial" panose="020B0604020202020204" pitchFamily="34" charset="0"/>
              <a:buChar char="•"/>
              <a:defRPr/>
            </a:pPr>
            <a:r>
              <a:rPr lang="en-US" sz="2200" dirty="0">
                <a:solidFill>
                  <a:prstClr val="black"/>
                </a:solidFill>
                <a:latin typeface="Calibri Light" panose="020F0302020204030204"/>
                <a:cs typeface="Calibri Light" panose="020F0302020204030204" pitchFamily="34" charset="0"/>
              </a:rPr>
              <a:t>Psychiatrist, psychiatric nurse practitioner, prescribing psychologists</a:t>
            </a:r>
          </a:p>
          <a:p>
            <a:pPr lvl="1">
              <a:spcBef>
                <a:spcPts val="0"/>
              </a:spcBef>
              <a:spcAft>
                <a:spcPts val="200"/>
              </a:spcAft>
              <a:buClr>
                <a:srgbClr val="4E7E74"/>
              </a:buClr>
              <a:buFont typeface="Arial" panose="020B0604020202020204" pitchFamily="34" charset="0"/>
              <a:buChar char="•"/>
              <a:defRPr/>
            </a:pPr>
            <a:r>
              <a:rPr lang="en-US" sz="2400" b="1" dirty="0">
                <a:solidFill>
                  <a:prstClr val="black"/>
                </a:solidFill>
                <a:latin typeface="Calibri Light" panose="020F0302020204030204"/>
                <a:cs typeface="Calibri Light" panose="020F0302020204030204" pitchFamily="34" charset="0"/>
              </a:rPr>
              <a:t>Level of </a:t>
            </a:r>
            <a:r>
              <a:rPr lang="en-US" sz="2400" b="1" dirty="0" smtClean="0">
                <a:solidFill>
                  <a:prstClr val="black"/>
                </a:solidFill>
                <a:latin typeface="Calibri Light" panose="020F0302020204030204"/>
                <a:cs typeface="Calibri Light" panose="020F0302020204030204" pitchFamily="34" charset="0"/>
              </a:rPr>
              <a:t>licensure</a:t>
            </a:r>
            <a:endParaRPr lang="en-US" sz="2400" b="1" dirty="0">
              <a:solidFill>
                <a:prstClr val="black"/>
              </a:solidFill>
              <a:latin typeface="Calibri Light" panose="020F0302020204030204"/>
              <a:cs typeface="Calibri Light" panose="020F0302020204030204" pitchFamily="34" charset="0"/>
            </a:endParaRPr>
          </a:p>
          <a:p>
            <a:pPr lvl="2">
              <a:spcBef>
                <a:spcPts val="0"/>
              </a:spcBef>
              <a:spcAft>
                <a:spcPts val="200"/>
              </a:spcAft>
              <a:buClr>
                <a:srgbClr val="4E7E74"/>
              </a:buClr>
              <a:buFont typeface="Arial" panose="020B0604020202020204" pitchFamily="34" charset="0"/>
              <a:buChar char="•"/>
              <a:defRPr/>
            </a:pPr>
            <a:r>
              <a:rPr lang="en-US" sz="2200" dirty="0">
                <a:solidFill>
                  <a:prstClr val="black"/>
                </a:solidFill>
                <a:latin typeface="Calibri Light" panose="020F0302020204030204"/>
                <a:cs typeface="Calibri Light" panose="020F0302020204030204" pitchFamily="34" charset="0"/>
              </a:rPr>
              <a:t>Licensed Independent Practitioners (LIP)</a:t>
            </a:r>
          </a:p>
          <a:p>
            <a:pPr lvl="2">
              <a:spcBef>
                <a:spcPts val="0"/>
              </a:spcBef>
              <a:spcAft>
                <a:spcPts val="200"/>
              </a:spcAft>
              <a:buClr>
                <a:srgbClr val="4E7E74"/>
              </a:buClr>
              <a:buFont typeface="Arial" panose="020B0604020202020204" pitchFamily="34" charset="0"/>
              <a:buChar char="•"/>
              <a:defRPr/>
            </a:pPr>
            <a:r>
              <a:rPr lang="en-US" sz="2200" dirty="0">
                <a:solidFill>
                  <a:prstClr val="black"/>
                </a:solidFill>
                <a:latin typeface="Calibri Light" panose="020F0302020204030204"/>
                <a:cs typeface="Calibri Light" panose="020F0302020204030204" pitchFamily="34" charset="0"/>
              </a:rPr>
              <a:t>Licensed to Practice Under Supervision</a:t>
            </a:r>
          </a:p>
          <a:p>
            <a:pPr lvl="2">
              <a:spcBef>
                <a:spcPts val="0"/>
              </a:spcBef>
              <a:spcAft>
                <a:spcPts val="200"/>
              </a:spcAft>
              <a:buClr>
                <a:srgbClr val="4E7E74"/>
              </a:buClr>
              <a:buFont typeface="Arial" panose="020B0604020202020204" pitchFamily="34" charset="0"/>
              <a:buChar char="•"/>
              <a:defRPr/>
            </a:pPr>
            <a:r>
              <a:rPr lang="en-US" sz="2200" dirty="0">
                <a:solidFill>
                  <a:prstClr val="black"/>
                </a:solidFill>
                <a:latin typeface="Calibri Light" panose="020F0302020204030204"/>
                <a:cs typeface="Calibri Light" panose="020F0302020204030204" pitchFamily="34" charset="0"/>
              </a:rPr>
              <a:t>Student or Resident Under supervision of appropriately credentialed LIP</a:t>
            </a:r>
          </a:p>
          <a:p>
            <a:pPr lvl="1">
              <a:spcBef>
                <a:spcPts val="0"/>
              </a:spcBef>
              <a:spcAft>
                <a:spcPts val="200"/>
              </a:spcAft>
              <a:buClr>
                <a:srgbClr val="4E7E74"/>
              </a:buClr>
              <a:buFont typeface="Arial" panose="020B0604020202020204" pitchFamily="34" charset="0"/>
              <a:buChar char="•"/>
              <a:defRPr/>
            </a:pPr>
            <a:endParaRPr lang="en-US" sz="2400" dirty="0">
              <a:solidFill>
                <a:prstClr val="black"/>
              </a:solidFill>
              <a:latin typeface="Calibri Light" panose="020F0302020204030204"/>
              <a:cs typeface="Calibri Light" panose="020F0302020204030204" pitchFamily="34" charset="0"/>
            </a:endParaRPr>
          </a:p>
          <a:p>
            <a:pPr lvl="0">
              <a:spcBef>
                <a:spcPts val="0"/>
              </a:spcBef>
              <a:spcAft>
                <a:spcPts val="1200"/>
              </a:spcAft>
              <a:buClr>
                <a:srgbClr val="4E7E74"/>
              </a:buClr>
              <a:buFont typeface="Arial" panose="020B0604020202020204" pitchFamily="34" charset="0"/>
              <a:buChar char="•"/>
              <a:defRPr/>
            </a:pPr>
            <a:endParaRPr lang="en-US" sz="28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52128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Behavioral Integration &amp; Primary Care Team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6" name="Content Placeholder 4"/>
          <p:cNvGraphicFramePr>
            <a:graphicFrameLocks/>
          </p:cNvGraphicFramePr>
          <p:nvPr>
            <p:extLst/>
          </p:nvPr>
        </p:nvGraphicFramePr>
        <p:xfrm>
          <a:off x="514017" y="2302688"/>
          <a:ext cx="11163964" cy="4023360"/>
        </p:xfrm>
        <a:graphic>
          <a:graphicData uri="http://schemas.openxmlformats.org/drawingml/2006/table">
            <a:tbl>
              <a:tblPr bandRow="1">
                <a:tableStyleId>{68D230F3-CF80-4859-8CE7-A43EE81993B5}</a:tableStyleId>
              </a:tblPr>
              <a:tblGrid>
                <a:gridCol w="5581982">
                  <a:extLst>
                    <a:ext uri="{9D8B030D-6E8A-4147-A177-3AD203B41FA5}">
                      <a16:colId xmlns:a16="http://schemas.microsoft.com/office/drawing/2014/main" val="20000"/>
                    </a:ext>
                  </a:extLst>
                </a:gridCol>
                <a:gridCol w="5581982">
                  <a:extLst>
                    <a:ext uri="{9D8B030D-6E8A-4147-A177-3AD203B41FA5}">
                      <a16:colId xmlns:a16="http://schemas.microsoft.com/office/drawing/2014/main" val="20001"/>
                    </a:ext>
                  </a:extLst>
                </a:gridCol>
              </a:tblGrid>
              <a:tr h="621519">
                <a:tc>
                  <a:txBody>
                    <a:bodyPr/>
                    <a:lstStyle/>
                    <a:p>
                      <a:r>
                        <a:rPr lang="en-US" sz="2400" baseline="0" dirty="0" smtClean="0">
                          <a:latin typeface="Calibri Light" panose="020F0302020204030204" pitchFamily="34" charset="0"/>
                          <a:cs typeface="Calibri Light" panose="020F0302020204030204" pitchFamily="34" charset="0"/>
                        </a:rPr>
                        <a:t>Screening</a:t>
                      </a:r>
                      <a:r>
                        <a:rPr lang="en-US" sz="2400" dirty="0" smtClean="0">
                          <a:latin typeface="Calibri Light" panose="020F0302020204030204" pitchFamily="34" charset="0"/>
                          <a:cs typeface="Calibri Light" panose="020F0302020204030204" pitchFamily="34" charset="0"/>
                        </a:rPr>
                        <a:t> for depression</a:t>
                      </a:r>
                      <a:endParaRPr lang="en-US" sz="2400" b="0" dirty="0">
                        <a:solidFill>
                          <a:schemeClr val="accent1">
                            <a:lumMod val="25000"/>
                          </a:schemeClr>
                        </a:solidFill>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Medical assistant,</a:t>
                      </a:r>
                      <a:r>
                        <a:rPr lang="en-US" sz="2400" baseline="0" dirty="0" smtClean="0">
                          <a:latin typeface="Calibri Light" panose="020F0302020204030204" pitchFamily="34" charset="0"/>
                          <a:cs typeface="Calibri Light" panose="020F0302020204030204" pitchFamily="34" charset="0"/>
                        </a:rPr>
                        <a:t> Medical Provider, Behavioral Health Provider</a:t>
                      </a:r>
                      <a:endParaRPr lang="en-US" sz="2400" b="0" dirty="0">
                        <a:solidFill>
                          <a:schemeClr val="accent1">
                            <a:lumMod val="25000"/>
                          </a:schemeClr>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0"/>
                  </a:ext>
                </a:extLst>
              </a:tr>
              <a:tr h="345289">
                <a:tc>
                  <a:txBody>
                    <a:bodyPr/>
                    <a:lstStyle/>
                    <a:p>
                      <a:r>
                        <a:rPr lang="en-US" sz="2400" dirty="0" smtClean="0">
                          <a:latin typeface="Calibri Light" panose="020F0302020204030204" pitchFamily="34" charset="0"/>
                          <a:cs typeface="Calibri Light" panose="020F0302020204030204" pitchFamily="34" charset="0"/>
                        </a:rPr>
                        <a:t>Care management</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RN</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1"/>
                  </a:ext>
                </a:extLst>
              </a:tr>
              <a:tr h="345289">
                <a:tc>
                  <a:txBody>
                    <a:bodyPr/>
                    <a:lstStyle/>
                    <a:p>
                      <a:r>
                        <a:rPr lang="en-US" sz="2400" dirty="0" smtClean="0">
                          <a:latin typeface="Calibri Light" panose="020F0302020204030204" pitchFamily="34" charset="0"/>
                          <a:cs typeface="Calibri Light" panose="020F0302020204030204" pitchFamily="34" charset="0"/>
                        </a:rPr>
                        <a:t>Crisis management</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Behavioral</a:t>
                      </a:r>
                      <a:r>
                        <a:rPr lang="en-US" sz="2400" baseline="0" dirty="0" smtClean="0">
                          <a:latin typeface="Calibri Light" panose="020F0302020204030204" pitchFamily="34" charset="0"/>
                          <a:cs typeface="Calibri Light" panose="020F0302020204030204" pitchFamily="34" charset="0"/>
                        </a:rPr>
                        <a:t> Health Provider</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338058368"/>
                  </a:ext>
                </a:extLst>
              </a:tr>
              <a:tr h="345289">
                <a:tc>
                  <a:txBody>
                    <a:bodyPr/>
                    <a:lstStyle/>
                    <a:p>
                      <a:r>
                        <a:rPr lang="en-US" sz="2400" dirty="0" smtClean="0">
                          <a:latin typeface="Calibri Light" panose="020F0302020204030204" pitchFamily="34" charset="0"/>
                          <a:cs typeface="Calibri Light" panose="020F0302020204030204" pitchFamily="34" charset="0"/>
                        </a:rPr>
                        <a:t>Brief Psychotherapy</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Behavioral Health Provider</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19682305"/>
                  </a:ext>
                </a:extLst>
              </a:tr>
              <a:tr h="345289">
                <a:tc>
                  <a:txBody>
                    <a:bodyPr/>
                    <a:lstStyle/>
                    <a:p>
                      <a:r>
                        <a:rPr lang="en-US" sz="2400" dirty="0" smtClean="0">
                          <a:latin typeface="Calibri Light" panose="020F0302020204030204" pitchFamily="34" charset="0"/>
                          <a:cs typeface="Calibri Light" panose="020F0302020204030204" pitchFamily="34" charset="0"/>
                        </a:rPr>
                        <a:t>Referral</a:t>
                      </a:r>
                      <a:r>
                        <a:rPr lang="en-US" sz="2400" baseline="0" dirty="0" smtClean="0">
                          <a:latin typeface="Calibri Light" panose="020F0302020204030204" pitchFamily="34" charset="0"/>
                          <a:cs typeface="Calibri Light" panose="020F0302020204030204" pitchFamily="34" charset="0"/>
                        </a:rPr>
                        <a:t> for longer-term psychotherapy</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BH</a:t>
                      </a:r>
                      <a:r>
                        <a:rPr lang="en-US" sz="2400" baseline="0" dirty="0" smtClean="0">
                          <a:latin typeface="Calibri Light" panose="020F0302020204030204" pitchFamily="34" charset="0"/>
                          <a:cs typeface="Calibri Light" panose="020F0302020204030204" pitchFamily="34" charset="0"/>
                        </a:rPr>
                        <a:t> Provider, Referral Coordinator</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354303">
                <a:tc>
                  <a:txBody>
                    <a:bodyPr/>
                    <a:lstStyle/>
                    <a:p>
                      <a:r>
                        <a:rPr lang="en-US" sz="2400" dirty="0" smtClean="0">
                          <a:latin typeface="Calibri Light" panose="020F0302020204030204" pitchFamily="34" charset="0"/>
                          <a:cs typeface="Calibri Light" panose="020F0302020204030204" pitchFamily="34" charset="0"/>
                        </a:rPr>
                        <a:t>Psychotropic Medication </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PCP or PMHNP, Psychiatrist </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345289">
                <a:tc>
                  <a:txBody>
                    <a:bodyPr/>
                    <a:lstStyle/>
                    <a:p>
                      <a:r>
                        <a:rPr lang="en-US" sz="2400" dirty="0" smtClean="0">
                          <a:latin typeface="Calibri Light" panose="020F0302020204030204" pitchFamily="34" charset="0"/>
                          <a:cs typeface="Calibri Light" panose="020F0302020204030204" pitchFamily="34" charset="0"/>
                        </a:rPr>
                        <a:t>Psychiatric Consultation</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Consulting Psychiatrist, PMHNP, Psychiatry</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6"/>
                  </a:ext>
                </a:extLst>
              </a:tr>
              <a:tr h="409258">
                <a:tc>
                  <a:txBody>
                    <a:bodyPr/>
                    <a:lstStyle/>
                    <a:p>
                      <a:r>
                        <a:rPr lang="en-US" sz="2400" dirty="0" smtClean="0">
                          <a:latin typeface="Calibri Light" panose="020F0302020204030204" pitchFamily="34" charset="0"/>
                          <a:cs typeface="Calibri Light" panose="020F0302020204030204" pitchFamily="34" charset="0"/>
                        </a:rPr>
                        <a:t>SBIRT</a:t>
                      </a:r>
                      <a:endParaRPr lang="en-US" sz="2400" b="0" dirty="0">
                        <a:latin typeface="Calibri Light" panose="020F0302020204030204" pitchFamily="34" charset="0"/>
                        <a:cs typeface="Calibri Light" panose="020F0302020204030204" pitchFamily="34" charset="0"/>
                      </a:endParaRPr>
                    </a:p>
                  </a:txBody>
                  <a:tcPr/>
                </a:tc>
                <a:tc>
                  <a:txBody>
                    <a:bodyPr/>
                    <a:lstStyle/>
                    <a:p>
                      <a:r>
                        <a:rPr lang="en-US" sz="2400" dirty="0" smtClean="0">
                          <a:latin typeface="Calibri Light" panose="020F0302020204030204" pitchFamily="34" charset="0"/>
                          <a:cs typeface="Calibri Light" panose="020F0302020204030204" pitchFamily="34" charset="0"/>
                        </a:rPr>
                        <a:t>Trained staff to screen, refer, and treat.</a:t>
                      </a:r>
                      <a:endParaRPr lang="en-US"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6373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071" y="1334411"/>
            <a:ext cx="12191999" cy="1180036"/>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Best Practices for Optimizing </a:t>
            </a:r>
          </a:p>
          <a:p>
            <a:pPr lvl="0" algn="ctr">
              <a:defRPr/>
            </a:pPr>
            <a:r>
              <a:rPr lang="en-US" dirty="0">
                <a:solidFill>
                  <a:srgbClr val="4E7E74"/>
                </a:solidFill>
                <a:latin typeface="Calibri Light" panose="020F0302020204030204"/>
              </a:rPr>
              <a:t>Integrated Behavioral </a:t>
            </a:r>
            <a:r>
              <a:rPr lang="en-US" dirty="0" smtClean="0">
                <a:solidFill>
                  <a:srgbClr val="4E7E74"/>
                </a:solidFill>
                <a:latin typeface="Calibri Light" panose="020F0302020204030204"/>
              </a:rPr>
              <a:t>Health</a:t>
            </a:r>
            <a:endParaRPr lang="en-US" dirty="0">
              <a:solidFill>
                <a:srgbClr val="4E7E74"/>
              </a:solidFill>
              <a:latin typeface="Calibri Light" panose="020F0302020204030204"/>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514447"/>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lvl="0" indent="-514350">
              <a:spcBef>
                <a:spcPts val="0"/>
              </a:spcBef>
              <a:spcAft>
                <a:spcPts val="1200"/>
              </a:spcAft>
              <a:buClr>
                <a:srgbClr val="4E7E74"/>
              </a:buClr>
              <a:buFont typeface="+mj-lt"/>
              <a:buAutoNum type="arabicPeriod"/>
              <a:defRPr/>
            </a:pPr>
            <a:r>
              <a:rPr lang="en-US" sz="2600" dirty="0">
                <a:solidFill>
                  <a:prstClr val="black"/>
                </a:solidFill>
                <a:latin typeface="Calibri Light" panose="020F0302020204030204"/>
                <a:cs typeface="Calibri Light" panose="020F0302020204030204" pitchFamily="34" charset="0"/>
              </a:rPr>
              <a:t>Shared Electronic Health Record between all disciplines on the </a:t>
            </a:r>
            <a:r>
              <a:rPr lang="en-US" sz="2600" dirty="0" smtClean="0">
                <a:solidFill>
                  <a:prstClr val="black"/>
                </a:solidFill>
                <a:latin typeface="Calibri Light" panose="020F0302020204030204"/>
                <a:cs typeface="Calibri Light" panose="020F0302020204030204" pitchFamily="34" charset="0"/>
              </a:rPr>
              <a:t>team to </a:t>
            </a:r>
            <a:r>
              <a:rPr lang="en-US" sz="2600" dirty="0">
                <a:solidFill>
                  <a:prstClr val="black"/>
                </a:solidFill>
                <a:latin typeface="Calibri Light" panose="020F0302020204030204"/>
                <a:cs typeface="Calibri Light" panose="020F0302020204030204" pitchFamily="34" charset="0"/>
              </a:rPr>
              <a:t>allow greater coordination of patient care.</a:t>
            </a:r>
          </a:p>
          <a:p>
            <a:pPr marL="514350" lvl="0" indent="-514350">
              <a:spcBef>
                <a:spcPts val="0"/>
              </a:spcBef>
              <a:spcAft>
                <a:spcPts val="1200"/>
              </a:spcAft>
              <a:buClr>
                <a:srgbClr val="4E7E74"/>
              </a:buClr>
              <a:buFont typeface="+mj-lt"/>
              <a:buAutoNum type="arabicPeriod"/>
              <a:defRPr/>
            </a:pPr>
            <a:r>
              <a:rPr lang="en-US" sz="2600" dirty="0">
                <a:solidFill>
                  <a:prstClr val="black"/>
                </a:solidFill>
                <a:latin typeface="Calibri Light" panose="020F0302020204030204"/>
                <a:cs typeface="Calibri Light" panose="020F0302020204030204" pitchFamily="34" charset="0"/>
              </a:rPr>
              <a:t>Physical and virtual co-location with the other disciplines </a:t>
            </a:r>
            <a:r>
              <a:rPr lang="en-US" sz="2600" dirty="0" smtClean="0">
                <a:solidFill>
                  <a:prstClr val="black"/>
                </a:solidFill>
                <a:latin typeface="Calibri Light" panose="020F0302020204030204"/>
                <a:cs typeface="Calibri Light" panose="020F0302020204030204" pitchFamily="34" charset="0"/>
              </a:rPr>
              <a:t>to provide </a:t>
            </a:r>
            <a:r>
              <a:rPr lang="en-US" sz="2600" dirty="0">
                <a:solidFill>
                  <a:prstClr val="black"/>
                </a:solidFill>
                <a:latin typeface="Calibri Light" panose="020F0302020204030204"/>
                <a:cs typeface="Calibri Light" panose="020F0302020204030204" pitchFamily="34" charset="0"/>
              </a:rPr>
              <a:t>patient-centered care and communicate seamlessly.</a:t>
            </a:r>
          </a:p>
          <a:p>
            <a:pPr marL="514350" lvl="0" indent="-514350">
              <a:spcBef>
                <a:spcPts val="0"/>
              </a:spcBef>
              <a:spcAft>
                <a:spcPts val="1200"/>
              </a:spcAft>
              <a:buClr>
                <a:srgbClr val="4E7E74"/>
              </a:buClr>
              <a:buFont typeface="+mj-lt"/>
              <a:buAutoNum type="arabicPeriod"/>
              <a:defRPr/>
            </a:pPr>
            <a:r>
              <a:rPr lang="en-US" sz="2600" dirty="0">
                <a:solidFill>
                  <a:prstClr val="black"/>
                </a:solidFill>
                <a:latin typeface="Calibri Light" panose="020F0302020204030204"/>
                <a:cs typeface="Calibri Light" panose="020F0302020204030204" pitchFamily="34" charset="0"/>
              </a:rPr>
              <a:t>All patients are “CHCI patients”, not “medical patients” </a:t>
            </a:r>
            <a:r>
              <a:rPr lang="en-US" sz="2600" dirty="0" smtClean="0">
                <a:solidFill>
                  <a:prstClr val="black"/>
                </a:solidFill>
                <a:latin typeface="Calibri Light" panose="020F0302020204030204"/>
                <a:cs typeface="Calibri Light" panose="020F0302020204030204" pitchFamily="34" charset="0"/>
              </a:rPr>
              <a:t>or “behavioral </a:t>
            </a:r>
            <a:r>
              <a:rPr lang="en-US" sz="2600" dirty="0">
                <a:solidFill>
                  <a:prstClr val="black"/>
                </a:solidFill>
                <a:latin typeface="Calibri Light" panose="020F0302020204030204"/>
                <a:cs typeface="Calibri Light" panose="020F0302020204030204" pitchFamily="34" charset="0"/>
              </a:rPr>
              <a:t>health patients” or “dental patients.</a:t>
            </a:r>
          </a:p>
          <a:p>
            <a:pPr marL="514350" lvl="0" indent="-514350">
              <a:spcBef>
                <a:spcPts val="0"/>
              </a:spcBef>
              <a:spcAft>
                <a:spcPts val="1200"/>
              </a:spcAft>
              <a:buClr>
                <a:srgbClr val="4E7E74"/>
              </a:buClr>
              <a:buFont typeface="+mj-lt"/>
              <a:buAutoNum type="arabicPeriod"/>
              <a:defRPr/>
            </a:pPr>
            <a:r>
              <a:rPr lang="en-US" sz="2600" dirty="0">
                <a:solidFill>
                  <a:prstClr val="black"/>
                </a:solidFill>
                <a:latin typeface="Calibri Light" panose="020F0302020204030204"/>
                <a:cs typeface="Calibri Light" panose="020F0302020204030204" pitchFamily="34" charset="0"/>
              </a:rPr>
              <a:t>Having the right people and orienting them to an </a:t>
            </a:r>
            <a:r>
              <a:rPr lang="en-US" sz="2600" dirty="0" smtClean="0">
                <a:solidFill>
                  <a:prstClr val="black"/>
                </a:solidFill>
                <a:latin typeface="Calibri Light" panose="020F0302020204030204"/>
                <a:cs typeface="Calibri Light" panose="020F0302020204030204" pitchFamily="34" charset="0"/>
              </a:rPr>
              <a:t>integrated model </a:t>
            </a:r>
            <a:r>
              <a:rPr lang="en-US" sz="2600" dirty="0">
                <a:solidFill>
                  <a:prstClr val="black"/>
                </a:solidFill>
                <a:latin typeface="Calibri Light" panose="020F0302020204030204"/>
                <a:cs typeface="Calibri Light" panose="020F0302020204030204" pitchFamily="34" charset="0"/>
              </a:rPr>
              <a:t>of care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27081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Shared Electronic Health Record	</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Patient signs an informed consent for behavioral health care treatment where they are informed that the shared EHR is a standard practice. </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BH Provider notes the type of session (individual, family, group) and whether the patient was seen in real life, via phone, or via video and gives a brief summary of the session.</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Screen for suicide at every session</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All providers treating the patient have access to records from all disciplines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16987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Co-Location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Physical and virtual co-location with other clinical disciplines</a:t>
            </a:r>
          </a:p>
          <a:p>
            <a:pPr lvl="0">
              <a:spcBef>
                <a:spcPts val="0"/>
              </a:spcBef>
              <a:spcAft>
                <a:spcPts val="1200"/>
              </a:spcAft>
              <a:buClr>
                <a:srgbClr val="4E7E74"/>
              </a:buClr>
              <a:buFont typeface="Arial" panose="020B0604020202020204" pitchFamily="34" charset="0"/>
              <a:buChar char="•"/>
              <a:defRPr/>
            </a:pPr>
            <a:r>
              <a:rPr lang="en-US" sz="2600" dirty="0">
                <a:latin typeface="Calibri Light" panose="020F0302020204030204"/>
                <a:cs typeface="Calibri Light" panose="020F0302020204030204" pitchFamily="34" charset="0"/>
              </a:rPr>
              <a:t>Move towards telehealth eliminated the greatest challenge – adequate physical </a:t>
            </a:r>
            <a:r>
              <a:rPr lang="en-US" sz="2600" dirty="0" smtClean="0">
                <a:latin typeface="Calibri Light" panose="020F0302020204030204"/>
                <a:cs typeface="Calibri Light" panose="020F0302020204030204" pitchFamily="34" charset="0"/>
              </a:rPr>
              <a:t>space and introduced a new one – team based care when parts of the team are remote</a:t>
            </a:r>
            <a:endParaRPr lang="en-US" sz="2600" dirty="0">
              <a:latin typeface="Calibri Light" panose="020F0302020204030204"/>
              <a:cs typeface="Calibri Light" panose="020F0302020204030204" pitchFamily="34" charset="0"/>
            </a:endParaRP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Offer a wide-range of behavioral health services: brief assessments; individual, family and group therapy; short-term and long term behavioral health care; and Medication Assisted Treatment (MAT) programs with relapse prevention support group</a:t>
            </a:r>
          </a:p>
          <a:p>
            <a:pPr lvl="0">
              <a:spcBef>
                <a:spcPts val="0"/>
              </a:spcBef>
              <a:spcAft>
                <a:spcPts val="12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a:p>
            <a:pPr lvl="0">
              <a:spcBef>
                <a:spcPts val="0"/>
              </a:spcBef>
              <a:spcAft>
                <a:spcPts val="12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73185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53470"/>
            <a:ext cx="12191999" cy="719528"/>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Warm Hand Off</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0320" y="1738860"/>
            <a:ext cx="5677563" cy="4778775"/>
          </a:xfrm>
          <a:prstGeom prst="rect">
            <a:avLst/>
          </a:prstGeom>
          <a:ln>
            <a:solidFill>
              <a:srgbClr val="4E7E74"/>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800"/>
              </a:spcAft>
              <a:buClr>
                <a:srgbClr val="008558"/>
              </a:buClr>
              <a:buSzTx/>
              <a:buFont typeface="Arial"/>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Warm Hand Off can be maintained in a hybrid team</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marL="0" marR="0" lvl="0" indent="0" algn="l" defTabSz="457200" rtl="0" eaLnBrk="1" fontAlgn="auto" latinLnBrk="0" hangingPunct="1">
              <a:lnSpc>
                <a:spcPct val="90000"/>
              </a:lnSpc>
              <a:spcBef>
                <a:spcPts val="0"/>
              </a:spcBef>
              <a:spcAft>
                <a:spcPts val="800"/>
              </a:spcAft>
              <a:buClr>
                <a:srgbClr val="008558"/>
              </a:buClr>
              <a:buSzTx/>
              <a:buFont typeface="Arial"/>
              <a:buNone/>
              <a:tabLst/>
              <a:defRPr/>
            </a:pPr>
            <a:r>
              <a:rPr lang="en-US" sz="2600" noProof="0" dirty="0" smtClean="0">
                <a:solidFill>
                  <a:prstClr val="black"/>
                </a:solidFill>
                <a:latin typeface="Calibri Light" panose="020F0302020204030204"/>
                <a:cs typeface="Calibri Light" panose="020F0302020204030204" pitchFamily="34" charset="0"/>
              </a:rPr>
              <a:t>On Site: </a:t>
            </a: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lvl="1" indent="-342900">
              <a:lnSpc>
                <a:spcPct val="90000"/>
              </a:lnSpc>
              <a:spcBef>
                <a:spcPts val="0"/>
              </a:spcBef>
              <a:spcAft>
                <a:spcPts val="400"/>
              </a:spcAft>
              <a:buClr>
                <a:srgbClr val="008558"/>
              </a:buClr>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If a member of the team thinks a patient needs to see a behavioral health provider before leaving the appointment, it is flagged for the MA</a:t>
            </a:r>
          </a:p>
          <a:p>
            <a:pPr lvl="1" indent="-342900">
              <a:lnSpc>
                <a:spcPct val="90000"/>
              </a:lnSpc>
              <a:spcBef>
                <a:spcPts val="0"/>
              </a:spcBef>
              <a:spcAft>
                <a:spcPts val="400"/>
              </a:spcAft>
              <a:buClr>
                <a:srgbClr val="008558"/>
              </a:buClr>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 briefs the BH provider</a:t>
            </a:r>
          </a:p>
          <a:p>
            <a:pPr lvl="1" indent="-342900">
              <a:lnSpc>
                <a:spcPct val="90000"/>
              </a:lnSpc>
              <a:spcBef>
                <a:spcPts val="0"/>
              </a:spcBef>
              <a:spcAft>
                <a:spcPts val="400"/>
              </a:spcAft>
              <a:buClr>
                <a:srgbClr val="008558"/>
              </a:buClr>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Every effort is made for patient to meet a BH provider before patient </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leaves</a:t>
            </a:r>
          </a:p>
          <a:p>
            <a:pPr marL="0" marR="0" lvl="0" indent="0" algn="l" defTabSz="457200" rtl="0" eaLnBrk="1" fontAlgn="auto" latinLnBrk="0" hangingPunct="1">
              <a:lnSpc>
                <a:spcPct val="90000"/>
              </a:lnSpc>
              <a:spcBef>
                <a:spcPts val="0"/>
              </a:spcBef>
              <a:spcAft>
                <a:spcPts val="800"/>
              </a:spcAft>
              <a:buClr>
                <a:srgbClr val="008558"/>
              </a:buClr>
              <a:buSzTx/>
              <a:buFont typeface="Arial"/>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E-WHO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(Electronic Warm Hand Off</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lvl="1">
              <a:lnSpc>
                <a:spcPct val="90000"/>
              </a:lnSpc>
              <a:spcBef>
                <a:spcPts val="0"/>
              </a:spcBef>
              <a:spcAft>
                <a:spcPts val="800"/>
              </a:spcAft>
              <a:buClr>
                <a:srgbClr val="008558"/>
              </a:buClr>
              <a:buFont typeface="Arial" panose="020B0604020202020204" pitchFamily="34" charset="0"/>
              <a:buChar char="•"/>
              <a:defRPr/>
            </a:pPr>
            <a:r>
              <a:rPr lang="en-US" sz="2200" dirty="0" smtClean="0">
                <a:latin typeface="Calibri Light" panose="020F0302020204030204"/>
                <a:cs typeface="Calibri Light" panose="020F0302020204030204" pitchFamily="34" charset="0"/>
              </a:rPr>
              <a:t>Leverage EHR to do this virtually</a:t>
            </a:r>
            <a:endParaRPr kumimoji="0" lang="en-US" sz="2200" b="0" i="0" u="none" strike="noStrike" kern="1200" cap="none" spc="0" normalizeH="0" baseline="0" noProof="0" dirty="0">
              <a:ln>
                <a:noFill/>
              </a:ln>
              <a:effectLst/>
              <a:uLnTx/>
              <a:uFillTx/>
              <a:latin typeface="Calibri Light" panose="020F0302020204030204"/>
              <a:cs typeface="Calibri Light" panose="020F0302020204030204" pitchFamily="34" charset="0"/>
            </a:endParaRPr>
          </a:p>
        </p:txBody>
      </p:sp>
      <p:pic>
        <p:nvPicPr>
          <p:cNvPr id="7" name="968EBB1F-81DD-4553-8DEB-CF26B5BFCB8B" descr="196D1E74-D231-4E8F-9C40-AA574EFA90F5"/>
          <p:cNvPicPr/>
          <p:nvPr/>
        </p:nvPicPr>
        <p:blipFill rotWithShape="1">
          <a:blip r:embed="rId4" cstate="print">
            <a:extLst>
              <a:ext uri="{28A0092B-C50C-407E-A947-70E740481C1C}">
                <a14:useLocalDpi xmlns:a14="http://schemas.microsoft.com/office/drawing/2010/main" val="0"/>
              </a:ext>
            </a:extLst>
          </a:blip>
          <a:srcRect t="12113"/>
          <a:stretch/>
        </p:blipFill>
        <p:spPr bwMode="auto">
          <a:xfrm>
            <a:off x="6475751" y="1992001"/>
            <a:ext cx="5336498" cy="4206631"/>
          </a:xfrm>
          <a:prstGeom prst="rect">
            <a:avLst/>
          </a:prstGeom>
          <a:noFill/>
          <a:ln>
            <a:noFill/>
          </a:ln>
          <a:extLst/>
        </p:spPr>
      </p:pic>
    </p:spTree>
    <p:extLst>
      <p:ext uri="{BB962C8B-B14F-4D97-AF65-F5344CB8AC3E}">
        <p14:creationId xmlns:p14="http://schemas.microsoft.com/office/powerpoint/2010/main" val="220151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All Patients are “CHCI Patients”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6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In 2023, 12.0% of CHC Primary Care Patients were also CHC BH Patients, and 65.3% of CHC BH Patients were also CHC Primary Care Patients.</a:t>
            </a:r>
          </a:p>
          <a:p>
            <a:pPr lvl="0">
              <a:spcBef>
                <a:spcPts val="0"/>
              </a:spcBef>
              <a:spcAft>
                <a:spcPts val="6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All patients enter through the same doorway to be greeted by the </a:t>
            </a:r>
            <a:r>
              <a:rPr lang="en-US" sz="2600" dirty="0" smtClean="0">
                <a:solidFill>
                  <a:prstClr val="black"/>
                </a:solidFill>
                <a:latin typeface="Calibri Light" panose="020F0302020204030204"/>
                <a:cs typeface="Calibri Light" panose="020F0302020204030204" pitchFamily="34" charset="0"/>
              </a:rPr>
              <a:t>same </a:t>
            </a:r>
            <a:r>
              <a:rPr lang="en-US" sz="2600" dirty="0">
                <a:solidFill>
                  <a:prstClr val="black"/>
                </a:solidFill>
                <a:latin typeface="Calibri Light" panose="020F0302020204030204"/>
                <a:cs typeface="Calibri Light" panose="020F0302020204030204" pitchFamily="34" charset="0"/>
              </a:rPr>
              <a:t>patient service </a:t>
            </a:r>
            <a:r>
              <a:rPr lang="en-US" sz="2600" dirty="0" smtClean="0">
                <a:solidFill>
                  <a:prstClr val="black"/>
                </a:solidFill>
                <a:latin typeface="Calibri Light" panose="020F0302020204030204"/>
                <a:cs typeface="Calibri Light" panose="020F0302020204030204" pitchFamily="34" charset="0"/>
              </a:rPr>
              <a:t>associate, </a:t>
            </a:r>
            <a:r>
              <a:rPr lang="en-US" sz="2600" dirty="0">
                <a:solidFill>
                  <a:prstClr val="black"/>
                </a:solidFill>
                <a:latin typeface="Calibri Light" panose="020F0302020204030204"/>
                <a:cs typeface="Calibri Light" panose="020F0302020204030204" pitchFamily="34" charset="0"/>
              </a:rPr>
              <a:t>avoiding the </a:t>
            </a:r>
            <a:r>
              <a:rPr lang="en-US" sz="2600" dirty="0" smtClean="0">
                <a:solidFill>
                  <a:prstClr val="black"/>
                </a:solidFill>
                <a:latin typeface="Calibri Light" panose="020F0302020204030204"/>
                <a:cs typeface="Calibri Light" panose="020F0302020204030204" pitchFamily="34" charset="0"/>
              </a:rPr>
              <a:t>stigma associated </a:t>
            </a:r>
            <a:r>
              <a:rPr lang="en-US" sz="2600" dirty="0">
                <a:solidFill>
                  <a:prstClr val="black"/>
                </a:solidFill>
                <a:latin typeface="Calibri Light" panose="020F0302020204030204"/>
                <a:cs typeface="Calibri Light" panose="020F0302020204030204" pitchFamily="34" charset="0"/>
              </a:rPr>
              <a:t>with seeing a therapist. </a:t>
            </a:r>
          </a:p>
          <a:p>
            <a:pPr lvl="0">
              <a:spcBef>
                <a:spcPts val="0"/>
              </a:spcBef>
              <a:spcAft>
                <a:spcPts val="6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Getting behavioral health care outside of our integrated </a:t>
            </a:r>
            <a:r>
              <a:rPr lang="en-US" sz="2600" dirty="0" smtClean="0">
                <a:solidFill>
                  <a:prstClr val="black"/>
                </a:solidFill>
                <a:latin typeface="Calibri Light" panose="020F0302020204030204"/>
                <a:cs typeface="Calibri Light" panose="020F0302020204030204" pitchFamily="34" charset="0"/>
              </a:rPr>
              <a:t>team-based care </a:t>
            </a:r>
            <a:r>
              <a:rPr lang="en-US" sz="2600" dirty="0">
                <a:solidFill>
                  <a:prstClr val="black"/>
                </a:solidFill>
                <a:latin typeface="Calibri Light" panose="020F0302020204030204"/>
                <a:cs typeface="Calibri Light" panose="020F0302020204030204" pitchFamily="34" charset="0"/>
              </a:rPr>
              <a:t>system does not disqualify a patient from getting medical </a:t>
            </a:r>
            <a:r>
              <a:rPr lang="en-US" sz="2600" dirty="0" smtClean="0">
                <a:solidFill>
                  <a:prstClr val="black"/>
                </a:solidFill>
                <a:latin typeface="Calibri Light" panose="020F0302020204030204"/>
                <a:cs typeface="Calibri Light" panose="020F0302020204030204" pitchFamily="34" charset="0"/>
              </a:rPr>
              <a:t>care at </a:t>
            </a:r>
            <a:r>
              <a:rPr lang="en-US" sz="2600" dirty="0">
                <a:solidFill>
                  <a:prstClr val="black"/>
                </a:solidFill>
                <a:latin typeface="Calibri Light" panose="020F0302020204030204"/>
                <a:cs typeface="Calibri Light" panose="020F0302020204030204" pitchFamily="34" charset="0"/>
              </a:rPr>
              <a:t>CHCI, though it makes coordination of services more difficult. </a:t>
            </a:r>
          </a:p>
          <a:p>
            <a:pPr lvl="0">
              <a:spcBef>
                <a:spcPts val="0"/>
              </a:spcBef>
              <a:spcAft>
                <a:spcPts val="6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Medical patients were more likely to keep initial appoints for behavioral health than those who had no previous connection to CHCI. </a:t>
            </a:r>
          </a:p>
          <a:p>
            <a:pPr lvl="0">
              <a:spcBef>
                <a:spcPts val="0"/>
              </a:spcBef>
              <a:spcAft>
                <a:spcPts val="6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83744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Having the Right People on the Team</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600"/>
              </a:spcAft>
              <a:buClr>
                <a:srgbClr val="4E7E74"/>
              </a:buClr>
              <a:buFont typeface="Arial" panose="020B0604020202020204" pitchFamily="34" charset="0"/>
              <a:buChar char="•"/>
              <a:defRPr/>
            </a:pPr>
            <a:r>
              <a:rPr lang="en-US" sz="2500" dirty="0">
                <a:solidFill>
                  <a:prstClr val="black"/>
                </a:solidFill>
                <a:latin typeface="Calibri Light" panose="020F0302020204030204"/>
                <a:cs typeface="Calibri Light" panose="020F0302020204030204" pitchFamily="34" charset="0"/>
              </a:rPr>
              <a:t>Behavioral health clinicians continue to focus on the interplay between </a:t>
            </a:r>
            <a:r>
              <a:rPr lang="en-US" sz="2500" dirty="0" smtClean="0">
                <a:solidFill>
                  <a:prstClr val="black"/>
                </a:solidFill>
                <a:latin typeface="Calibri Light" panose="020F0302020204030204"/>
                <a:cs typeface="Calibri Light" panose="020F0302020204030204" pitchFamily="34" charset="0"/>
              </a:rPr>
              <a:t>a </a:t>
            </a:r>
            <a:r>
              <a:rPr lang="en-US" sz="2500" dirty="0">
                <a:solidFill>
                  <a:prstClr val="black"/>
                </a:solidFill>
                <a:latin typeface="Calibri Light" panose="020F0302020204030204"/>
                <a:cs typeface="Calibri Light" panose="020F0302020204030204" pitchFamily="34" charset="0"/>
              </a:rPr>
              <a:t>patient’s inner world and social reality.</a:t>
            </a:r>
          </a:p>
          <a:p>
            <a:pPr lvl="0">
              <a:spcBef>
                <a:spcPts val="0"/>
              </a:spcBef>
              <a:spcAft>
                <a:spcPts val="600"/>
              </a:spcAft>
              <a:buClr>
                <a:srgbClr val="4E7E74"/>
              </a:buClr>
              <a:buFont typeface="Arial" panose="020B0604020202020204" pitchFamily="34" charset="0"/>
              <a:buChar char="•"/>
              <a:defRPr/>
            </a:pPr>
            <a:r>
              <a:rPr lang="en-US" sz="2500" dirty="0">
                <a:solidFill>
                  <a:prstClr val="black"/>
                </a:solidFill>
                <a:latin typeface="Calibri Light" panose="020F0302020204030204"/>
                <a:cs typeface="Calibri Light" panose="020F0302020204030204" pitchFamily="34" charset="0"/>
              </a:rPr>
              <a:t>The 45 minute session or weekly sessions that are often the norm </a:t>
            </a:r>
            <a:r>
              <a:rPr lang="en-US" sz="2500" dirty="0" smtClean="0">
                <a:solidFill>
                  <a:prstClr val="black"/>
                </a:solidFill>
                <a:latin typeface="Calibri Light" panose="020F0302020204030204"/>
                <a:cs typeface="Calibri Light" panose="020F0302020204030204" pitchFamily="34" charset="0"/>
              </a:rPr>
              <a:t>in </a:t>
            </a:r>
            <a:r>
              <a:rPr lang="en-US" sz="2500" dirty="0">
                <a:solidFill>
                  <a:prstClr val="black"/>
                </a:solidFill>
                <a:latin typeface="Calibri Light" panose="020F0302020204030204"/>
                <a:cs typeface="Calibri Light" panose="020F0302020204030204" pitchFamily="34" charset="0"/>
              </a:rPr>
              <a:t>free standing BH programs are often not needed, and the opportunity to have other team members provide parts of the care that the BH provider would need to do if they were a solo practitioner can lead to more effective and efficient care. </a:t>
            </a:r>
          </a:p>
          <a:p>
            <a:pPr lvl="0">
              <a:spcBef>
                <a:spcPts val="0"/>
              </a:spcBef>
              <a:spcAft>
                <a:spcPts val="600"/>
              </a:spcAft>
              <a:buClr>
                <a:srgbClr val="4E7E74"/>
              </a:buClr>
              <a:buFont typeface="Arial" panose="020B0604020202020204" pitchFamily="34" charset="0"/>
              <a:buChar char="•"/>
              <a:defRPr/>
            </a:pPr>
            <a:r>
              <a:rPr lang="en-US" sz="2500" dirty="0">
                <a:solidFill>
                  <a:prstClr val="black"/>
                </a:solidFill>
                <a:latin typeface="Calibri Light" panose="020F0302020204030204"/>
                <a:cs typeface="Calibri Light" panose="020F0302020204030204" pitchFamily="34" charset="0"/>
              </a:rPr>
              <a:t>Strong pod identify to build camaraderie </a:t>
            </a:r>
          </a:p>
          <a:p>
            <a:pPr lvl="0">
              <a:spcBef>
                <a:spcPts val="0"/>
              </a:spcBef>
              <a:spcAft>
                <a:spcPts val="600"/>
              </a:spcAft>
              <a:buClr>
                <a:srgbClr val="4E7E74"/>
              </a:buClr>
              <a:buFont typeface="Arial" panose="020B0604020202020204" pitchFamily="34" charset="0"/>
              <a:buChar char="•"/>
              <a:defRPr/>
            </a:pPr>
            <a:r>
              <a:rPr lang="en-US" sz="2500" dirty="0">
                <a:solidFill>
                  <a:prstClr val="black"/>
                </a:solidFill>
                <a:latin typeface="Calibri Light" panose="020F0302020204030204"/>
                <a:cs typeface="Calibri Light" panose="020F0302020204030204" pitchFamily="34" charset="0"/>
              </a:rPr>
              <a:t>Inform candidates of unique opportunities, responsibilities, and obstacles of integrated care at time of hire </a:t>
            </a:r>
          </a:p>
          <a:p>
            <a:pPr lvl="0">
              <a:spcBef>
                <a:spcPts val="0"/>
              </a:spcBef>
              <a:spcAft>
                <a:spcPts val="600"/>
              </a:spcAft>
              <a:buClr>
                <a:srgbClr val="4E7E74"/>
              </a:buClr>
              <a:buFont typeface="Arial" panose="020B0604020202020204" pitchFamily="34" charset="0"/>
              <a:buChar char="•"/>
              <a:defRPr/>
            </a:pPr>
            <a:r>
              <a:rPr lang="en-US" sz="2500" dirty="0">
                <a:solidFill>
                  <a:prstClr val="black"/>
                </a:solidFill>
                <a:latin typeface="Calibri Light" panose="020F0302020204030204"/>
                <a:cs typeface="Calibri Light" panose="020F0302020204030204" pitchFamily="34" charset="0"/>
              </a:rPr>
              <a:t>Training opportunities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21093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Get the Most Out of Your Zoom Experience</a:t>
            </a:r>
          </a:p>
        </p:txBody>
      </p:sp>
      <p:sp>
        <p:nvSpPr>
          <p:cNvPr id="3" name="Content Placeholder 2"/>
          <p:cNvSpPr>
            <a:spLocks noGrp="1"/>
          </p:cNvSpPr>
          <p:nvPr>
            <p:ph idx="1"/>
          </p:nvPr>
        </p:nvSpPr>
        <p:spPr>
          <a:xfrm>
            <a:off x="560320" y="2537541"/>
            <a:ext cx="11382864" cy="3780896"/>
          </a:xfrm>
        </p:spPr>
        <p:txBody>
          <a:bodyPr/>
          <a:lstStyle/>
          <a:p>
            <a:pPr>
              <a:buClr>
                <a:srgbClr val="4E7E74"/>
              </a:buClr>
            </a:pPr>
            <a:r>
              <a:rPr lang="en-US" sz="2400" dirty="0">
                <a:latin typeface="Calibri Light" panose="020F0302020204030204" pitchFamily="34" charset="0"/>
                <a:cs typeface="Calibri Light" panose="020F0302020204030204" pitchFamily="34" charset="0"/>
              </a:rPr>
              <a:t>Please keep yourself on MUTE to avoid background/distracting sounds</a:t>
            </a:r>
          </a:p>
          <a:p>
            <a:pPr>
              <a:buClr>
                <a:srgbClr val="4E7E74"/>
              </a:buClr>
            </a:pPr>
            <a:r>
              <a:rPr lang="en-US" sz="2400" dirty="0">
                <a:latin typeface="Calibri Light" panose="020F0302020204030204" pitchFamily="34" charset="0"/>
                <a:cs typeface="Calibri Light" panose="020F0302020204030204" pitchFamily="34" charset="0"/>
              </a:rPr>
              <a:t>Use the CHAT function or UNMUTE to ask questions or make comments</a:t>
            </a:r>
          </a:p>
          <a:p>
            <a:pPr>
              <a:buClr>
                <a:srgbClr val="4E7E74"/>
              </a:buClr>
            </a:pPr>
            <a:r>
              <a:rPr lang="en-US" sz="2400" dirty="0">
                <a:latin typeface="Calibri Light" panose="020F0302020204030204" pitchFamily="34" charset="0"/>
                <a:cs typeface="Calibri Light" panose="020F0302020204030204" pitchFamily="34" charset="0"/>
              </a:rPr>
              <a:t>Please change your participant name to your full name and organization</a:t>
            </a:r>
          </a:p>
          <a:p>
            <a:pPr lvl="1">
              <a:buClr>
                <a:srgbClr val="4E7E74"/>
              </a:buClr>
            </a:pPr>
            <a:r>
              <a:rPr lang="en-US" sz="2000" dirty="0">
                <a:latin typeface="Calibri Light" panose="020F0302020204030204" pitchFamily="34" charset="0"/>
                <a:cs typeface="Calibri Light" panose="020F0302020204030204" pitchFamily="34" charset="0"/>
              </a:rPr>
              <a:t>“Meaghan Angers CHCI”</a:t>
            </a:r>
          </a:p>
          <a:p>
            <a:pPr>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2"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672" y="4205969"/>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922" y="4301218"/>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ging Your Name in a Zoom Meeting | teaching@N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97" y="420596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908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60938"/>
            <a:ext cx="12191999" cy="116727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z="4000" dirty="0" smtClean="0">
                <a:solidFill>
                  <a:srgbClr val="4E7E74"/>
                </a:solidFill>
                <a:latin typeface="Calibri Light" panose="020F0302020204030204"/>
              </a:rPr>
              <a:t>Upcoming Webinar: Optimizing </a:t>
            </a:r>
            <a:r>
              <a:rPr lang="en-US" sz="4000" dirty="0">
                <a:solidFill>
                  <a:srgbClr val="4E7E74"/>
                </a:solidFill>
                <a:latin typeface="Calibri Light" panose="020F0302020204030204"/>
              </a:rPr>
              <a:t>the Role of Integrated Behavioral Health Providers in Health Centers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13284" y="2728210"/>
            <a:ext cx="11165430" cy="37495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400"/>
              </a:spcAft>
              <a:buClr>
                <a:srgbClr val="4E7E74"/>
              </a:buClr>
              <a:buFont typeface="Arial" panose="020B0604020202020204" pitchFamily="34" charset="0"/>
              <a:buChar char="•"/>
              <a:defRPr/>
            </a:pPr>
            <a:r>
              <a:rPr lang="en-US" sz="2000" b="1" dirty="0" smtClean="0">
                <a:solidFill>
                  <a:prstClr val="black"/>
                </a:solidFill>
                <a:latin typeface="Calibri Light" panose="020F0302020204030204"/>
                <a:cs typeface="Calibri Light" panose="020F0302020204030204" pitchFamily="34" charset="0"/>
              </a:rPr>
              <a:t>Description: </a:t>
            </a:r>
            <a:r>
              <a:rPr lang="en-US" sz="2000" dirty="0" smtClean="0">
                <a:solidFill>
                  <a:prstClr val="black"/>
                </a:solidFill>
                <a:latin typeface="Calibri Light" panose="020F0302020204030204"/>
                <a:cs typeface="Calibri Light" panose="020F0302020204030204" pitchFamily="34" charset="0"/>
              </a:rPr>
              <a:t>Join </a:t>
            </a:r>
            <a:r>
              <a:rPr lang="en-US" sz="2000" dirty="0">
                <a:solidFill>
                  <a:prstClr val="black"/>
                </a:solidFill>
                <a:latin typeface="Calibri Light" panose="020F0302020204030204"/>
                <a:cs typeface="Calibri Light" panose="020F0302020204030204" pitchFamily="34" charset="0"/>
              </a:rPr>
              <a:t>Behavioral Health experts from CHCI for an informative 60-minute webinar on the role of integrated behavioral health providers in health centers. This webinar will discuss best practices for optimizing integrated behavioral health including the electronic health record, physical and virtual co-location, and timely warm handoffs. Through a practical case study, Dr. Kearney, Chief Behavioral Health Officer, will explore the importance of PHQ-9 and other screening tools in team-based care settings to refer medical patients to behavioral health services. Participants will gain knowledge and strategies to enhance their health center’s integrated behavioral health care model.</a:t>
            </a:r>
          </a:p>
          <a:p>
            <a:pPr lvl="0">
              <a:spcBef>
                <a:spcPts val="0"/>
              </a:spcBef>
              <a:spcAft>
                <a:spcPts val="400"/>
              </a:spcAft>
              <a:buClr>
                <a:srgbClr val="4E7E74"/>
              </a:buClr>
              <a:buFont typeface="Arial" panose="020B0604020202020204" pitchFamily="34" charset="0"/>
              <a:buChar char="•"/>
              <a:defRPr/>
            </a:pPr>
            <a:r>
              <a:rPr lang="en-US" sz="2000" b="1" dirty="0" smtClean="0">
                <a:solidFill>
                  <a:prstClr val="black"/>
                </a:solidFill>
                <a:latin typeface="Calibri Light" panose="020F0302020204030204"/>
                <a:cs typeface="Calibri Light" panose="020F0302020204030204" pitchFamily="34" charset="0"/>
              </a:rPr>
              <a:t>When</a:t>
            </a:r>
            <a:r>
              <a:rPr lang="en-US" sz="2000" dirty="0">
                <a:solidFill>
                  <a:prstClr val="black"/>
                </a:solidFill>
                <a:latin typeface="Calibri Light" panose="020F0302020204030204"/>
                <a:cs typeface="Calibri Light" panose="020F0302020204030204" pitchFamily="34" charset="0"/>
              </a:rPr>
              <a:t>: Tuesday, April </a:t>
            </a:r>
            <a:r>
              <a:rPr lang="en-US" sz="2000" dirty="0" smtClean="0">
                <a:solidFill>
                  <a:prstClr val="black"/>
                </a:solidFill>
                <a:latin typeface="Calibri Light" panose="020F0302020204030204"/>
                <a:cs typeface="Calibri Light" panose="020F0302020204030204" pitchFamily="34" charset="0"/>
              </a:rPr>
              <a:t>29</a:t>
            </a:r>
            <a:r>
              <a:rPr lang="en-US" sz="2000" baseline="30000" dirty="0" smtClean="0">
                <a:solidFill>
                  <a:prstClr val="black"/>
                </a:solidFill>
                <a:latin typeface="Calibri Light" panose="020F0302020204030204"/>
                <a:cs typeface="Calibri Light" panose="020F0302020204030204" pitchFamily="34" charset="0"/>
              </a:rPr>
              <a:t>th</a:t>
            </a:r>
            <a:r>
              <a:rPr lang="en-US" sz="2000" dirty="0" smtClean="0">
                <a:solidFill>
                  <a:prstClr val="black"/>
                </a:solidFill>
                <a:latin typeface="Calibri Light" panose="020F0302020204030204"/>
                <a:cs typeface="Calibri Light" panose="020F0302020204030204" pitchFamily="34" charset="0"/>
              </a:rPr>
              <a:t>, </a:t>
            </a:r>
            <a:r>
              <a:rPr lang="en-US" sz="2000" dirty="0">
                <a:solidFill>
                  <a:prstClr val="black"/>
                </a:solidFill>
                <a:latin typeface="Calibri Light" panose="020F0302020204030204"/>
                <a:cs typeface="Calibri Light" panose="020F0302020204030204" pitchFamily="34" charset="0"/>
              </a:rPr>
              <a:t>2025</a:t>
            </a:r>
          </a:p>
          <a:p>
            <a:pPr lvl="0">
              <a:spcBef>
                <a:spcPts val="0"/>
              </a:spcBef>
              <a:spcAft>
                <a:spcPts val="400"/>
              </a:spcAft>
              <a:buClr>
                <a:srgbClr val="4E7E74"/>
              </a:buClr>
              <a:buFont typeface="Arial" panose="020B0604020202020204" pitchFamily="34" charset="0"/>
              <a:buChar char="•"/>
              <a:defRPr/>
            </a:pPr>
            <a:r>
              <a:rPr lang="en-US" sz="2000" b="1" dirty="0">
                <a:solidFill>
                  <a:prstClr val="black"/>
                </a:solidFill>
                <a:latin typeface="Calibri Light" panose="020F0302020204030204"/>
                <a:cs typeface="Calibri Light" panose="020F0302020204030204" pitchFamily="34" charset="0"/>
              </a:rPr>
              <a:t>Time</a:t>
            </a:r>
            <a:r>
              <a:rPr lang="en-US" sz="2000" dirty="0">
                <a:solidFill>
                  <a:prstClr val="black"/>
                </a:solidFill>
                <a:latin typeface="Calibri Light" panose="020F0302020204030204"/>
                <a:cs typeface="Calibri Light" panose="020F0302020204030204" pitchFamily="34" charset="0"/>
              </a:rPr>
              <a:t>: 1:00 - 2:00pm Eastern / 10:00 - 11:00am Pacific </a:t>
            </a:r>
            <a:endParaRPr lang="en-US" sz="2000" dirty="0" smtClean="0">
              <a:solidFill>
                <a:prstClr val="black"/>
              </a:solidFill>
              <a:latin typeface="Calibri Light" panose="020F0302020204030204"/>
              <a:cs typeface="Calibri Light" panose="020F0302020204030204" pitchFamily="34" charset="0"/>
            </a:endParaRPr>
          </a:p>
          <a:p>
            <a:pPr lvl="0">
              <a:spcBef>
                <a:spcPts val="0"/>
              </a:spcBef>
              <a:spcAft>
                <a:spcPts val="400"/>
              </a:spcAft>
              <a:buClr>
                <a:srgbClr val="4E7E74"/>
              </a:buClr>
              <a:buFont typeface="Arial" panose="020B0604020202020204" pitchFamily="34" charset="0"/>
              <a:buChar char="•"/>
              <a:defRPr/>
            </a:pPr>
            <a:r>
              <a:rPr lang="en-US" sz="2000" b="1" dirty="0">
                <a:solidFill>
                  <a:prstClr val="black"/>
                </a:solidFill>
                <a:latin typeface="Calibri Light" panose="020F0302020204030204"/>
                <a:cs typeface="Calibri Light" panose="020F0302020204030204" pitchFamily="34" charset="0"/>
              </a:rPr>
              <a:t>Register Here</a:t>
            </a:r>
            <a:r>
              <a:rPr lang="en-US" sz="2000" dirty="0">
                <a:solidFill>
                  <a:prstClr val="black"/>
                </a:solidFill>
                <a:latin typeface="Calibri Light" panose="020F0302020204030204"/>
                <a:cs typeface="Calibri Light" panose="020F0302020204030204" pitchFamily="34" charset="0"/>
              </a:rPr>
              <a:t>: </a:t>
            </a:r>
            <a:r>
              <a:rPr lang="en-US" sz="2000" dirty="0">
                <a:solidFill>
                  <a:prstClr val="black"/>
                </a:solidFill>
                <a:latin typeface="Calibri Light" panose="020F0302020204030204"/>
                <a:cs typeface="Calibri Light" panose="020F0302020204030204" pitchFamily="34" charset="0"/>
                <a:hlinkClick r:id="rId3"/>
              </a:rPr>
              <a:t>https://education.weitzmaninstitute.org/content/webinar-%</a:t>
            </a:r>
            <a:r>
              <a:rPr lang="en-US" sz="2000" dirty="0" smtClean="0">
                <a:solidFill>
                  <a:prstClr val="black"/>
                </a:solidFill>
                <a:latin typeface="Calibri Light" panose="020F0302020204030204"/>
                <a:cs typeface="Calibri Light" panose="020F0302020204030204" pitchFamily="34" charset="0"/>
                <a:hlinkClick r:id="rId3"/>
              </a:rPr>
              <a:t>E2%80%93-advancing-team-based-care-optimizing-role-integrated-behavioral-health-providers</a:t>
            </a:r>
            <a:r>
              <a:rPr lang="en-US" sz="2000" dirty="0" smtClean="0">
                <a:solidFill>
                  <a:prstClr val="black"/>
                </a:solidFill>
                <a:latin typeface="Calibri Light" panose="020F0302020204030204"/>
                <a:cs typeface="Calibri Light" panose="020F0302020204030204" pitchFamily="34" charset="0"/>
              </a:rPr>
              <a:t> </a:t>
            </a:r>
            <a:endParaRPr lang="en-US" sz="2000" b="1" dirty="0">
              <a:solidFill>
                <a:prstClr val="black"/>
              </a:solidFill>
              <a:latin typeface="Calibri Light" panose="020F0302020204030204"/>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2208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213956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a:solidFill>
                  <a:srgbClr val="4E7E74"/>
                </a:solidFill>
                <a:latin typeface="Calibri Light" panose="020F0302020204030204" pitchFamily="34" charset="0"/>
                <a:cs typeface="Calibri Light" panose="020F0302020204030204" pitchFamily="34" charset="0"/>
              </a:rPr>
              <a:t>Role of Business Intelligence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
        <p:nvSpPr>
          <p:cNvPr id="6" name="Rectangle 5"/>
          <p:cNvSpPr/>
          <p:nvPr/>
        </p:nvSpPr>
        <p:spPr>
          <a:xfrm>
            <a:off x="0" y="3429000"/>
            <a:ext cx="12192000" cy="978729"/>
          </a:xfrm>
          <a:prstGeom prst="rect">
            <a:avLst/>
          </a:prstGeom>
        </p:spPr>
        <p:txBody>
          <a:bodyPr wrap="square">
            <a:spAutoFit/>
          </a:bodyPr>
          <a:lstStyle/>
          <a:p>
            <a:pPr lvl="0" algn="ctr">
              <a:lnSpc>
                <a:spcPct val="90000"/>
              </a:lnSpc>
              <a:spcBef>
                <a:spcPct val="0"/>
              </a:spcBef>
              <a:defRPr/>
            </a:pPr>
            <a:r>
              <a:rPr lang="en-US" sz="3200" b="1" spc="-30" dirty="0">
                <a:solidFill>
                  <a:srgbClr val="4472C4">
                    <a:lumMod val="75000"/>
                  </a:srgbClr>
                </a:solidFill>
                <a:latin typeface="Calibri Light" panose="020F0302020204030204"/>
                <a:cs typeface="Calibri" panose="020F0502020204030204" pitchFamily="34" charset="0"/>
              </a:rPr>
              <a:t>Nick Ciaburri, Director of Business Intelligence</a:t>
            </a:r>
          </a:p>
          <a:p>
            <a:pPr lvl="0" algn="ctr">
              <a:lnSpc>
                <a:spcPct val="90000"/>
              </a:lnSpc>
              <a:spcBef>
                <a:spcPct val="0"/>
              </a:spcBef>
              <a:defRPr/>
            </a:pPr>
            <a:r>
              <a:rPr lang="en-US" sz="3200" spc="-30" dirty="0">
                <a:solidFill>
                  <a:srgbClr val="4472C4">
                    <a:lumMod val="75000"/>
                  </a:srgbClr>
                </a:solidFill>
                <a:latin typeface="Calibri Light" panose="020F0302020204030204"/>
                <a:cs typeface="Calibri" panose="020F0502020204030204" pitchFamily="34" charset="0"/>
              </a:rPr>
              <a:t>Moses/Weitzman Health System</a:t>
            </a:r>
            <a:endParaRPr lang="en-US" sz="4800" spc="-30" dirty="0">
              <a:solidFill>
                <a:srgbClr val="4472C4">
                  <a:lumMod val="75000"/>
                </a:srgbClr>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377613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What is Business Intelligence?</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11004"/>
            <a:ext cx="11165430"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800"/>
              </a:spcAft>
              <a:buClr>
                <a:srgbClr val="008558"/>
              </a:buClr>
              <a:buNone/>
            </a:pPr>
            <a:r>
              <a:rPr lang="en-US" sz="2800" dirty="0">
                <a:solidFill>
                  <a:prstClr val="black"/>
                </a:solidFill>
                <a:latin typeface="Calibri Light" panose="020F0302020204030204"/>
                <a:cs typeface="Calibri Light" panose="020F0302020204030204" pitchFamily="34" charset="0"/>
              </a:rPr>
              <a:t>“BI systems combine data gathering, data storage, and knowledge management with analytical tools to present complex internal and competitive information to planners and decision makers. Implicit in this definition is the idea (perhaps the ideal) that business intelligence systems provide actionable information delivered at the right time, at the right location, and in the right form to assist decision makers” </a:t>
            </a:r>
          </a:p>
          <a:p>
            <a:pPr marL="0" lvl="0" indent="0">
              <a:lnSpc>
                <a:spcPct val="90000"/>
              </a:lnSpc>
              <a:spcBef>
                <a:spcPts val="0"/>
              </a:spcBef>
              <a:spcAft>
                <a:spcPts val="800"/>
              </a:spcAft>
              <a:buClr>
                <a:srgbClr val="008558"/>
              </a:buClr>
              <a:buNone/>
            </a:pPr>
            <a:endParaRPr lang="en-US" sz="2800" dirty="0">
              <a:solidFill>
                <a:prstClr val="black"/>
              </a:solidFill>
              <a:latin typeface="Calibri Light" panose="020F0302020204030204"/>
              <a:cs typeface="Calibri Light" panose="020F0302020204030204" pitchFamily="34" charset="0"/>
            </a:endParaRPr>
          </a:p>
          <a:p>
            <a:pPr marL="0" lvl="0" indent="0">
              <a:lnSpc>
                <a:spcPct val="90000"/>
              </a:lnSpc>
              <a:spcBef>
                <a:spcPts val="0"/>
              </a:spcBef>
              <a:spcAft>
                <a:spcPts val="800"/>
              </a:spcAft>
              <a:buClr>
                <a:srgbClr val="008558"/>
              </a:buClr>
              <a:buNone/>
            </a:pPr>
            <a:r>
              <a:rPr lang="en-US" sz="2800" dirty="0">
                <a:solidFill>
                  <a:prstClr val="black"/>
                </a:solidFill>
                <a:latin typeface="Calibri Light" panose="020F0302020204030204"/>
                <a:cs typeface="Calibri Light" panose="020F0302020204030204" pitchFamily="34" charset="0"/>
              </a:rPr>
              <a:t>(</a:t>
            </a:r>
            <a:r>
              <a:rPr lang="en-US" sz="2800" dirty="0" err="1">
                <a:solidFill>
                  <a:prstClr val="black"/>
                </a:solidFill>
                <a:latin typeface="Calibri Light" panose="020F0302020204030204"/>
                <a:cs typeface="Calibri Light" panose="020F0302020204030204" pitchFamily="34" charset="0"/>
              </a:rPr>
              <a:t>Negash</a:t>
            </a:r>
            <a:r>
              <a:rPr lang="en-US" sz="2800" dirty="0">
                <a:solidFill>
                  <a:prstClr val="black"/>
                </a:solidFill>
                <a:latin typeface="Calibri Light" panose="020F0302020204030204"/>
                <a:cs typeface="Calibri Light" panose="020F0302020204030204" pitchFamily="34" charset="0"/>
              </a:rPr>
              <a:t>, 2004, p. 178). </a:t>
            </a:r>
          </a:p>
          <a:p>
            <a:pPr marL="0" marR="0" lvl="0" indent="0" algn="l" defTabSz="457200" rtl="0" eaLnBrk="1" fontAlgn="auto" latinLnBrk="0" hangingPunct="1">
              <a:spcBef>
                <a:spcPts val="0"/>
              </a:spcBef>
              <a:spcAft>
                <a:spcPts val="1200"/>
              </a:spcAft>
              <a:buClr>
                <a:srgbClr val="4E7E74"/>
              </a:buClr>
              <a:buSz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77653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Dashboards</a:t>
            </a:r>
            <a:r>
              <a:rPr kumimoji="0" lang="en-US" sz="4400" b="1" i="0" u="none" strike="noStrike" kern="1200" cap="none" spc="0" normalizeH="0" noProof="0" dirty="0" smtClean="0">
                <a:ln>
                  <a:noFill/>
                </a:ln>
                <a:solidFill>
                  <a:srgbClr val="4E7E74"/>
                </a:solidFill>
                <a:effectLst/>
                <a:uLnTx/>
                <a:uFillTx/>
                <a:latin typeface="Calibri Light" panose="020F0302020204030204"/>
                <a:ea typeface="+mj-ea"/>
                <a:cs typeface="+mj-cs"/>
              </a:rPr>
              <a:t> and Reports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The end-users (executives to MAs) see customized reports and dashboards produced by BI. </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These dashboards and reports are built in collaboration with the end-users, and there are many iterations tested until all parties are satisfied that these products are usable and the data is actionable. </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To get this end product: BI team had to build the data warehouse which transforms and cleans the data from the EHR to make it more usable for reporting. </a:t>
            </a:r>
          </a:p>
          <a:p>
            <a:pPr lvl="0">
              <a:spcBef>
                <a:spcPts val="0"/>
              </a:spcBef>
              <a:spcAft>
                <a:spcPts val="12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a:p>
            <a:pPr lvl="0">
              <a:spcBef>
                <a:spcPts val="0"/>
              </a:spcBef>
              <a:spcAft>
                <a:spcPts val="12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531436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Best Practices for Actionable Data</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You can collect all the data you want, but if it is not structured in a way that is useful and meaningful, staff will not be able to use it in a timely manner to provide or to improve patient care.</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BI Team works closely with the clinical chiefs, senior administrators and the population health team to identify what data are most important to them and their staff, what they are trying to improve, and when/how often they need to see the information. </a:t>
            </a:r>
          </a:p>
          <a:p>
            <a:pPr lvl="0">
              <a:spcBef>
                <a:spcPts val="0"/>
              </a:spcBef>
              <a:spcAft>
                <a:spcPts val="1200"/>
              </a:spcAft>
              <a:buClr>
                <a:srgbClr val="4E7E74"/>
              </a:buClr>
              <a:buFont typeface="Arial" panose="020B0604020202020204" pitchFamily="34" charset="0"/>
              <a:buChar char="•"/>
              <a:defRPr/>
            </a:pPr>
            <a:r>
              <a:rPr lang="en-US" sz="2600" dirty="0">
                <a:solidFill>
                  <a:prstClr val="black"/>
                </a:solidFill>
                <a:latin typeface="Calibri Light" panose="020F0302020204030204"/>
                <a:cs typeface="Calibri Light" panose="020F0302020204030204" pitchFamily="34" charset="0"/>
              </a:rPr>
              <a:t>For data validity – conduct chart reviews. </a:t>
            </a:r>
          </a:p>
          <a:p>
            <a:pPr lvl="0">
              <a:spcBef>
                <a:spcPts val="0"/>
              </a:spcBef>
              <a:spcAft>
                <a:spcPts val="1200"/>
              </a:spcAft>
              <a:buClr>
                <a:srgbClr val="4E7E74"/>
              </a:buClr>
              <a:buFont typeface="Arial" panose="020B0604020202020204" pitchFamily="34" charset="0"/>
              <a:buChar char="•"/>
              <a:defRPr/>
            </a:pPr>
            <a:endParaRPr lang="en-US" sz="2600" dirty="0">
              <a:solidFill>
                <a:prstClr val="black"/>
              </a:solidFill>
              <a:latin typeface="Calibri Light" panose="020F0302020204030204"/>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802525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Challenges to Data Accessibility and Validity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311004"/>
            <a:ext cx="10972800" cy="40416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800"/>
              </a:spcAft>
              <a:buClr>
                <a:srgbClr val="4E7E74"/>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Biggest challenge to </a:t>
            </a:r>
            <a:r>
              <a:rPr lang="en-US" sz="2800" b="1" dirty="0">
                <a:solidFill>
                  <a:prstClr val="black"/>
                </a:solidFill>
                <a:latin typeface="Calibri Light" panose="020F0302020204030204"/>
                <a:cs typeface="Calibri Light" panose="020F0302020204030204" pitchFamily="34" charset="0"/>
              </a:rPr>
              <a:t>data validity</a:t>
            </a:r>
            <a:r>
              <a:rPr lang="en-US" sz="2800" dirty="0">
                <a:solidFill>
                  <a:prstClr val="black"/>
                </a:solidFill>
                <a:latin typeface="Calibri Light" panose="020F0302020204030204"/>
                <a:cs typeface="Calibri Light" panose="020F0302020204030204" pitchFamily="34" charset="0"/>
              </a:rPr>
              <a:t>: ensuring that the denominator in a measure is correct. </a:t>
            </a:r>
          </a:p>
          <a:p>
            <a:pPr lvl="1">
              <a:lnSpc>
                <a:spcPct val="90000"/>
              </a:lnSpc>
              <a:spcBef>
                <a:spcPts val="0"/>
              </a:spcBef>
              <a:spcAft>
                <a:spcPts val="800"/>
              </a:spcAft>
              <a:buClr>
                <a:srgbClr val="4E7E74"/>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It is one thing to count how many patients were screened/not screened for cancer (numerator); it is another to count how many were supposed to be screened based on eligibility criteria (denominator).</a:t>
            </a:r>
          </a:p>
          <a:p>
            <a:pPr lvl="0">
              <a:lnSpc>
                <a:spcPct val="90000"/>
              </a:lnSpc>
              <a:spcBef>
                <a:spcPts val="0"/>
              </a:spcBef>
              <a:spcAft>
                <a:spcPts val="800"/>
              </a:spcAft>
              <a:buClr>
                <a:srgbClr val="4E7E74"/>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Biggest challenge to </a:t>
            </a:r>
            <a:r>
              <a:rPr lang="en-US" sz="2800" b="1" dirty="0">
                <a:solidFill>
                  <a:prstClr val="black"/>
                </a:solidFill>
                <a:latin typeface="Calibri Light" panose="020F0302020204030204"/>
                <a:cs typeface="Calibri Light" panose="020F0302020204030204" pitchFamily="34" charset="0"/>
              </a:rPr>
              <a:t>data integrity</a:t>
            </a:r>
            <a:r>
              <a:rPr lang="en-US" sz="2800" dirty="0">
                <a:solidFill>
                  <a:prstClr val="black"/>
                </a:solidFill>
                <a:latin typeface="Calibri Light" panose="020F0302020204030204"/>
                <a:cs typeface="Calibri Light" panose="020F0302020204030204" pitchFamily="34" charset="0"/>
              </a:rPr>
              <a:t>: invalid and/or inaccurate data entry by end-users</a:t>
            </a:r>
          </a:p>
          <a:p>
            <a:pPr lvl="1">
              <a:lnSpc>
                <a:spcPct val="90000"/>
              </a:lnSpc>
              <a:spcBef>
                <a:spcPts val="0"/>
              </a:spcBef>
              <a:spcAft>
                <a:spcPts val="800"/>
              </a:spcAft>
              <a:buClr>
                <a:srgbClr val="4E7E74"/>
              </a:buClr>
              <a:buFont typeface="Wingdings" panose="05000000000000000000" pitchFamily="2" charset="2"/>
              <a:buChar char="Ø"/>
            </a:pPr>
            <a:r>
              <a:rPr lang="en-US" sz="2400" dirty="0">
                <a:solidFill>
                  <a:prstClr val="black"/>
                </a:solidFill>
                <a:latin typeface="Calibri Light" panose="020F0302020204030204"/>
                <a:cs typeface="Calibri Light" panose="020F0302020204030204" pitchFamily="34" charset="0"/>
              </a:rPr>
              <a:t>For our BI team, end-users include every staff person who enters any kind of data into the electronic health record and other HIT systems, such as billing and coding.  That is, data integrity involves everyone with access to these records. </a:t>
            </a:r>
          </a:p>
        </p:txBody>
      </p:sp>
    </p:spTree>
    <p:extLst>
      <p:ext uri="{BB962C8B-B14F-4D97-AF65-F5344CB8AC3E}">
        <p14:creationId xmlns:p14="http://schemas.microsoft.com/office/powerpoint/2010/main" val="166380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1828835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Role of Population Health Management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
        <p:nvSpPr>
          <p:cNvPr id="6" name="Rectangle 5"/>
          <p:cNvSpPr/>
          <p:nvPr/>
        </p:nvSpPr>
        <p:spPr>
          <a:xfrm>
            <a:off x="0" y="3429000"/>
            <a:ext cx="12192000" cy="92333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4472C4">
                    <a:lumMod val="75000"/>
                  </a:srgbClr>
                </a:solidFill>
                <a:effectLst/>
                <a:uLnTx/>
                <a:uFillTx/>
                <a:latin typeface="Calibri Light" panose="020F0302020204030204"/>
                <a:ea typeface="+mn-ea"/>
                <a:cs typeface="Calibri" panose="020F0502020204030204" pitchFamily="34" charset="0"/>
              </a:rPr>
              <a:t>Tierney Giannotti, MPA, Senior Program Manager for Population Health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30" normalizeH="0" baseline="0" noProof="0" dirty="0" smtClean="0">
                <a:ln>
                  <a:noFill/>
                </a:ln>
                <a:solidFill>
                  <a:srgbClr val="4472C4">
                    <a:lumMod val="75000"/>
                  </a:srgbClr>
                </a:solidFill>
                <a:effectLst/>
                <a:uLnTx/>
                <a:uFillTx/>
                <a:latin typeface="Calibri Light" panose="020F0302020204030204"/>
                <a:ea typeface="+mn-ea"/>
                <a:cs typeface="Calibri" panose="020F0502020204030204" pitchFamily="34" charset="0"/>
              </a:rPr>
              <a:t>Moses/Weitzman </a:t>
            </a:r>
            <a:r>
              <a:rPr kumimoji="0" lang="en-US" sz="3000" b="0" i="0" u="none" strike="noStrike" kern="1200" cap="none" spc="-30" normalizeH="0" baseline="0" noProof="0" dirty="0">
                <a:ln>
                  <a:noFill/>
                </a:ln>
                <a:solidFill>
                  <a:srgbClr val="4472C4">
                    <a:lumMod val="75000"/>
                  </a:srgbClr>
                </a:solidFill>
                <a:effectLst/>
                <a:uLnTx/>
                <a:uFillTx/>
                <a:latin typeface="Calibri Light" panose="020F0302020204030204"/>
                <a:ea typeface="+mn-ea"/>
                <a:cs typeface="Calibri" panose="020F0502020204030204" pitchFamily="34" charset="0"/>
              </a:rPr>
              <a:t>Health System</a:t>
            </a:r>
          </a:p>
        </p:txBody>
      </p:sp>
    </p:spTree>
    <p:extLst>
      <p:ext uri="{BB962C8B-B14F-4D97-AF65-F5344CB8AC3E}">
        <p14:creationId xmlns:p14="http://schemas.microsoft.com/office/powerpoint/2010/main" val="2165422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Defining Population Health</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263819"/>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400"/>
              </a:spcAft>
              <a:buClr>
                <a:srgbClr val="4E7E74"/>
              </a:buClr>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Light" panose="020F0302020204030204"/>
                <a:ea typeface="+mn-ea"/>
                <a:cs typeface="Calibri Light" panose="020F0302020204030204" pitchFamily="34" charset="0"/>
              </a:rPr>
              <a:t>Kindig</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and </a:t>
            </a:r>
            <a:r>
              <a:rPr kumimoji="0" lang="en-US" sz="2600" b="0" i="0" u="none" strike="noStrike" kern="1200" cap="none" spc="0" normalizeH="0" baseline="0" noProof="0" dirty="0" err="1">
                <a:ln>
                  <a:noFill/>
                </a:ln>
                <a:solidFill>
                  <a:prstClr val="black"/>
                </a:solidFill>
                <a:effectLst/>
                <a:uLnTx/>
                <a:uFillTx/>
                <a:latin typeface="Calibri Light" panose="020F0302020204030204"/>
                <a:ea typeface="+mn-ea"/>
                <a:cs typeface="Calibri Light" panose="020F0302020204030204" pitchFamily="34" charset="0"/>
              </a:rPr>
              <a:t>Stoddart’s</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definition (2003) “the health outcomes of a group of individuals, including the distribution of such outcomes within the group.”</a:t>
            </a:r>
            <a:r>
              <a:rPr kumimoji="0" lang="en-US" sz="2800" b="0" i="0" u="none" strike="noStrike" kern="1200" cap="none" spc="0" normalizeH="0" baseline="30000" noProof="0" dirty="0">
                <a:ln>
                  <a:noFill/>
                </a:ln>
                <a:solidFill>
                  <a:prstClr val="black"/>
                </a:solidFill>
                <a:effectLst/>
                <a:uLnTx/>
                <a:uFillTx/>
                <a:latin typeface="Calibri Light" panose="020F0302020204030204"/>
                <a:ea typeface="+mn-ea"/>
                <a:cs typeface="Calibri Light" panose="020F0302020204030204" pitchFamily="34" charset="0"/>
              </a:rPr>
              <a:t>1</a:t>
            </a:r>
            <a:endParaRPr kumimoji="0" lang="en-US" sz="2600" b="0" i="0" u="none" strike="noStrike" kern="1200" cap="none" spc="0" normalizeH="0" baseline="30000" noProof="0" dirty="0">
              <a:ln>
                <a:noFill/>
              </a:ln>
              <a:solidFill>
                <a:prstClr val="black"/>
              </a:solidFill>
              <a:effectLst/>
              <a:uLnTx/>
              <a:uFillTx/>
              <a:latin typeface="Calibri Light" panose="020F0302020204030204"/>
              <a:ea typeface="+mn-ea"/>
              <a:cs typeface="Calibri Light" panose="020F0302020204030204" pitchFamily="34" charset="0"/>
            </a:endParaRPr>
          </a:p>
          <a:p>
            <a:pPr marL="742950" marR="0" lvl="1" indent="-285750" algn="l" defTabSz="457200" rtl="0" eaLnBrk="1" fontAlgn="auto" latinLnBrk="0" hangingPunct="1">
              <a:lnSpc>
                <a:spcPct val="100000"/>
              </a:lnSpc>
              <a:spcBef>
                <a:spcPts val="0"/>
              </a:spcBef>
              <a:spcAft>
                <a:spcPts val="800"/>
              </a:spcAft>
              <a:buClr>
                <a:srgbClr val="4E7E74"/>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Focuses on populations “within specific geopolitical area” and goes beyond their clinical health to include “social, economic, environmental, and individual behavioral and genetic traits.” </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CDC: Population health brings significant health concerns into focus and addresses ways that resources can be allocated to overcome the problems that drive poor health conditions in the population</a:t>
            </a:r>
            <a:r>
              <a:rPr kumimoji="0" lang="en-US" sz="2600" b="0" i="0" u="none" strike="noStrike" kern="1200" cap="none" spc="0" normalizeH="0" baseline="30000" noProof="0" dirty="0">
                <a:ln>
                  <a:noFill/>
                </a:ln>
                <a:solidFill>
                  <a:prstClr val="black"/>
                </a:solidFill>
                <a:effectLst/>
                <a:uLnTx/>
                <a:uFillTx/>
                <a:latin typeface="Calibri Light" panose="020F0302020204030204"/>
                <a:ea typeface="+mn-ea"/>
                <a:cs typeface="Calibri Light" panose="020F0302020204030204" pitchFamily="34" charset="0"/>
              </a:rPr>
              <a:t>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Rectangle 5"/>
          <p:cNvSpPr/>
          <p:nvPr/>
        </p:nvSpPr>
        <p:spPr>
          <a:xfrm>
            <a:off x="560320" y="5844463"/>
            <a:ext cx="10346454" cy="523220"/>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Kindig</a:t>
            </a:r>
            <a:r>
              <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 </a:t>
            </a:r>
            <a:r>
              <a:rPr kumimoji="0" lang="en-US" sz="14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Stoddart</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G. What is population health? American Journal of Public Health 2003 Mar;93(3):380-3.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Center for Disease Control and Prevention. What is Population Health?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https://</a:t>
            </a:r>
            <a:r>
              <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www.cdc.gov/pophealthtraining/whatis.htm</a:t>
            </a:r>
            <a:r>
              <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l</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354149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719"/>
            <a:ext cx="12192000" cy="771235"/>
          </a:xfrm>
        </p:spPr>
        <p:txBody>
          <a:bodyPr anchor="ctr"/>
          <a:lstStyle/>
          <a:p>
            <a:pPr algn="ctr"/>
            <a:r>
              <a:rPr lang="en-US" b="1" dirty="0">
                <a:latin typeface="Calibri Light" panose="020F0302020204030204" pitchFamily="34" charset="0"/>
                <a:cs typeface="Calibri Light" panose="020F0302020204030204" pitchFamily="34" charset="0"/>
              </a:rPr>
              <a:t>Session </a:t>
            </a:r>
            <a:r>
              <a:rPr lang="en-US" b="1" dirty="0" smtClean="0">
                <a:latin typeface="Calibri Light" panose="020F0302020204030204" pitchFamily="34" charset="0"/>
                <a:cs typeface="Calibri Light" panose="020F0302020204030204" pitchFamily="34" charset="0"/>
              </a:rPr>
              <a:t>5 </a:t>
            </a:r>
            <a:r>
              <a:rPr lang="en-US" b="1" dirty="0">
                <a:latin typeface="Calibri Light" panose="020F0302020204030204" pitchFamily="34" charset="0"/>
                <a:cs typeface="Calibri Light" panose="020F0302020204030204" pitchFamily="34" charset="0"/>
              </a:rPr>
              <a:t>Agenda</a:t>
            </a:r>
          </a:p>
        </p:txBody>
      </p:sp>
      <p:sp>
        <p:nvSpPr>
          <p:cNvPr id="3" name="Content Placeholder 2"/>
          <p:cNvSpPr>
            <a:spLocks noGrp="1"/>
          </p:cNvSpPr>
          <p:nvPr>
            <p:ph idx="1"/>
          </p:nvPr>
        </p:nvSpPr>
        <p:spPr>
          <a:xfrm>
            <a:off x="586960" y="2256954"/>
            <a:ext cx="11018080" cy="3912937"/>
          </a:xfrm>
        </p:spPr>
        <p:txBody>
          <a:bodyPr/>
          <a:lstStyle/>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1:00-1:05pm Welcome</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1:05-1:45pm </a:t>
            </a:r>
            <a:r>
              <a:rPr lang="en-US" sz="2200" dirty="0">
                <a:latin typeface="Calibri Light" panose="020F0302020204030204" pitchFamily="34" charset="0"/>
                <a:cs typeface="Calibri Light" panose="020F0302020204030204" pitchFamily="34" charset="0"/>
              </a:rPr>
              <a:t>Integrated Behavioral Health</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1:45-1:55pm </a:t>
            </a:r>
            <a:r>
              <a:rPr lang="en-US" sz="2200" dirty="0">
                <a:latin typeface="Calibri Light" panose="020F0302020204030204" pitchFamily="34" charset="0"/>
                <a:cs typeface="Calibri Light" panose="020F0302020204030204" pitchFamily="34" charset="0"/>
              </a:rPr>
              <a:t>Role of Business Intelligence </a:t>
            </a:r>
            <a:endParaRPr lang="en-US" sz="2200" dirty="0" smtClean="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r>
              <a:rPr lang="en-US" sz="2200" dirty="0">
                <a:latin typeface="Calibri Light" panose="020F0302020204030204" pitchFamily="34" charset="0"/>
                <a:cs typeface="Calibri Light" panose="020F0302020204030204" pitchFamily="34" charset="0"/>
              </a:rPr>
              <a:t>1:55-2:25pm Role of Population Health </a:t>
            </a:r>
            <a:r>
              <a:rPr lang="en-US" sz="2200" dirty="0" smtClean="0">
                <a:latin typeface="Calibri Light" panose="020F0302020204030204" pitchFamily="34" charset="0"/>
                <a:cs typeface="Calibri Light" panose="020F0302020204030204" pitchFamily="34" charset="0"/>
              </a:rPr>
              <a:t>Management </a:t>
            </a:r>
            <a:endParaRPr lang="en-US" sz="2200" dirty="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2:25-2:30pm </a:t>
            </a:r>
            <a:r>
              <a:rPr lang="en-US" sz="2200" dirty="0">
                <a:latin typeface="Calibri Light" panose="020F0302020204030204" pitchFamily="34" charset="0"/>
                <a:cs typeface="Calibri Light" panose="020F0302020204030204" pitchFamily="34" charset="0"/>
              </a:rPr>
              <a:t>Q/A, </a:t>
            </a:r>
            <a:r>
              <a:rPr lang="en-US" sz="2200" dirty="0" smtClean="0">
                <a:latin typeface="Calibri Light" panose="020F0302020204030204" pitchFamily="34" charset="0"/>
                <a:cs typeface="Calibri Light" panose="020F0302020204030204" pitchFamily="34" charset="0"/>
              </a:rPr>
              <a:t>Wrap Up, </a:t>
            </a:r>
            <a:r>
              <a:rPr lang="en-US" sz="2200" dirty="0">
                <a:latin typeface="Calibri Light" panose="020F0302020204030204" pitchFamily="34" charset="0"/>
                <a:cs typeface="Calibri Light" panose="020F0302020204030204" pitchFamily="34" charset="0"/>
              </a:rPr>
              <a:t>and Evaluation </a:t>
            </a:r>
          </a:p>
          <a:p>
            <a:pPr fontAlgn="ctr">
              <a:lnSpc>
                <a:spcPct val="100000"/>
              </a:lnSpc>
              <a:spcBef>
                <a:spcPts val="0"/>
              </a:spcBef>
              <a:spcAft>
                <a:spcPts val="1800"/>
              </a:spcAft>
              <a:buClr>
                <a:srgbClr val="4E7E74"/>
              </a:buClr>
            </a:pPr>
            <a:endParaRPr lang="en-US" sz="2200" dirty="0" smtClean="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endParaRPr lang="en-US" sz="22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406976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Population Health Management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It is not a department or job description. </a:t>
            </a:r>
          </a:p>
          <a:p>
            <a:pPr marL="342900" marR="0" lvl="0" indent="-342900" algn="l" defTabSz="457200" rtl="0" eaLnBrk="1" fontAlgn="auto" latinLnBrk="0" hangingPunct="1">
              <a:lnSpc>
                <a:spcPct val="100000"/>
              </a:lnSpc>
              <a:spcBef>
                <a:spcPts val="0"/>
              </a:spcBef>
              <a:spcAft>
                <a:spcPts val="4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It is the combined efforts and use of data, systems, and processes that occur across several levels of functioning within a health center </a:t>
            </a:r>
          </a:p>
          <a:p>
            <a:pPr marL="742950" marR="0" lvl="1" indent="-285750" algn="l" defTabSz="457200" rtl="0" eaLnBrk="1" fontAlgn="auto" latinLnBrk="0" hangingPunct="1">
              <a:lnSpc>
                <a:spcPct val="100000"/>
              </a:lnSpc>
              <a:spcBef>
                <a:spcPts val="0"/>
              </a:spcBef>
              <a:spcAft>
                <a:spcPts val="1200"/>
              </a:spcAft>
              <a:buClr>
                <a:srgbClr val="4E7E74"/>
              </a:buClr>
              <a:buSzTx/>
              <a:buFont typeface="Wingdings" panose="05000000000000000000" pitchFamily="2" charset="2"/>
              <a:buChar char="Ø"/>
              <a:tabLst/>
              <a:defRPr/>
            </a:pPr>
            <a:r>
              <a:rPr kumimoji="0" lang="en-US" sz="2400" b="1" i="1" u="sng"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Everyone</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contributes to population health, beginning with individual patient encounters using a team-based approach to care, and extending out to value-based contracts with external agencies. </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Tools and Strategies: (1) Identifying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gaps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care</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(2)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Documenting clear processes for closing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are gaps,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(3)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Stratifying patients by risk,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and (4)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Ongoing feedback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loops/reporting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593813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485436"/>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Clinical Dashboard: Identifying Gaps in Care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6" name="Picture 5"/>
          <p:cNvPicPr>
            <a:picLocks noChangeAspect="1"/>
          </p:cNvPicPr>
          <p:nvPr/>
        </p:nvPicPr>
        <p:blipFill>
          <a:blip r:embed="rId4"/>
          <a:stretch>
            <a:fillRect/>
          </a:stretch>
        </p:blipFill>
        <p:spPr>
          <a:xfrm>
            <a:off x="560320" y="2247788"/>
            <a:ext cx="8235397" cy="4392706"/>
          </a:xfrm>
          <a:prstGeom prst="rect">
            <a:avLst/>
          </a:prstGeom>
        </p:spPr>
      </p:pic>
      <p:sp>
        <p:nvSpPr>
          <p:cNvPr id="7" name="Rectangle 6"/>
          <p:cNvSpPr/>
          <p:nvPr/>
        </p:nvSpPr>
        <p:spPr>
          <a:xfrm>
            <a:off x="5112997" y="3196107"/>
            <a:ext cx="6477837" cy="2496068"/>
          </a:xfrm>
          <a:prstGeom prst="rect">
            <a:avLst/>
          </a:prstGeom>
          <a:solidFill>
            <a:schemeClr val="bg1">
              <a:lumMod val="75000"/>
            </a:schemeClr>
          </a:solidFill>
        </p:spPr>
        <p:txBody>
          <a:bodyPr wrap="square">
            <a:spAutoFit/>
          </a:bodyPr>
          <a:lstStyle/>
          <a:p>
            <a:pPr marL="285750" marR="0" lvl="0" indent="-28575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Key piece of population health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management are clinical dashboards,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specifically the </a:t>
            </a:r>
            <a:r>
              <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Planned Care D</a:t>
            </a:r>
            <a:r>
              <a:rPr kumimoji="0" lang="en-US" sz="2400" b="1"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ashboard</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which is the engine driving all visits in primary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care at CHC.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 does the pre-visit planning by reviewing the dashboard to identify what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preventive services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patient is due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 receive.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020528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Job Tools to Support Care Gap Closure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0320" y="2373937"/>
            <a:ext cx="4089254" cy="3738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More than 40 care gaps on the Planned Care Dashboard</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instructions on the process and who is responsible for each segment of the process</a:t>
            </a:r>
          </a:p>
          <a:p>
            <a:pPr marL="342900" marR="0" lvl="0"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Dashboards are not useful if there are no clear workflows in place for how to provide the care that the dashboard flags as needed. </a:t>
            </a:r>
          </a:p>
          <a:p>
            <a:pPr marL="342900" marR="0" lvl="0"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rotWithShape="1">
          <a:blip r:embed="rId4"/>
          <a:srcRect l="2199" r="3567"/>
          <a:stretch/>
        </p:blipFill>
        <p:spPr>
          <a:xfrm>
            <a:off x="4649574" y="2893792"/>
            <a:ext cx="7204259" cy="2616671"/>
          </a:xfrm>
          <a:prstGeom prst="rect">
            <a:avLst/>
          </a:prstGeom>
        </p:spPr>
      </p:pic>
    </p:spTree>
    <p:extLst>
      <p:ext uri="{BB962C8B-B14F-4D97-AF65-F5344CB8AC3E}">
        <p14:creationId xmlns:p14="http://schemas.microsoft.com/office/powerpoint/2010/main" val="3072312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145776"/>
            <a:ext cx="12191999" cy="122816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Beyond the Dashboards: </a:t>
            </a:r>
            <a:b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Closing Care Gaps &amp; Patient Outreach</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Population health extends beyond the primary health care teams.</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Three primary ways to close care gaps at CHCI</a:t>
            </a:r>
          </a:p>
          <a:p>
            <a:pPr marL="914400" marR="0" lvl="1" indent="-514350" algn="l" defTabSz="457200" rtl="0" eaLnBrk="1" fontAlgn="auto" latinLnBrk="0" hangingPunct="1">
              <a:lnSpc>
                <a:spcPct val="100000"/>
              </a:lnSpc>
              <a:spcBef>
                <a:spcPts val="0"/>
              </a:spcBef>
              <a:spcAft>
                <a:spcPts val="400"/>
              </a:spcAft>
              <a:buClr>
                <a:srgbClr val="4E7E74"/>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Close care gaps in real time when the opportunity arises (i.e. when a patient is seen for an acute visit, order the HbA1c that is due) </a:t>
            </a:r>
          </a:p>
          <a:p>
            <a:pPr marL="914400" marR="0" lvl="1" indent="-514350" algn="l" defTabSz="457200" rtl="0" eaLnBrk="1" fontAlgn="auto" latinLnBrk="0" hangingPunct="1">
              <a:lnSpc>
                <a:spcPct val="100000"/>
              </a:lnSpc>
              <a:spcBef>
                <a:spcPts val="0"/>
              </a:spcBef>
              <a:spcAft>
                <a:spcPts val="400"/>
              </a:spcAft>
              <a:buClr>
                <a:srgbClr val="4E7E74"/>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Identify patients for whom the care gap has been addressed, but for whom we do not have a record indicating it was addressed (i.e. receive care elsewhere, go to at outside lab or radiologist for screenings and tests) </a:t>
            </a:r>
          </a:p>
          <a:p>
            <a:pPr marL="914400" marR="0" lvl="1" indent="-514350" algn="l" defTabSz="457200" rtl="0" eaLnBrk="1" fontAlgn="auto" latinLnBrk="0" hangingPunct="1">
              <a:lnSpc>
                <a:spcPct val="100000"/>
              </a:lnSpc>
              <a:spcBef>
                <a:spcPts val="0"/>
              </a:spcBef>
              <a:spcAft>
                <a:spcPts val="400"/>
              </a:spcAft>
              <a:buClr>
                <a:srgbClr val="4E7E74"/>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Reach out to patient by text or phone to schedule a visit or remind them of one so that they get the care they need to receive. </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594238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Discussion Question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1200"/>
              </a:spcAft>
              <a:buClr>
                <a:srgbClr val="4E7E74"/>
              </a:buClr>
              <a:buSzTx/>
              <a:buFont typeface="Arial"/>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How do you close your care gaps at your health center? </a:t>
            </a:r>
            <a:r>
              <a:rPr kumimoji="0" lang="en-US" sz="3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Who </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does it</a:t>
            </a:r>
            <a:r>
              <a:rPr kumimoji="0" lang="en-US" sz="3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1200"/>
              </a:spcAft>
              <a:buClr>
                <a:srgbClr val="4E7E74"/>
              </a:buClr>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1200"/>
              </a:spcAft>
              <a:buClr>
                <a:srgbClr val="4E7E74"/>
              </a:buClr>
              <a:buSzTx/>
              <a:buFont typeface="Arial"/>
              <a:buNone/>
              <a:tabLst/>
              <a:defRPr/>
            </a:pPr>
            <a:r>
              <a:rPr kumimoji="0" lang="en-US" sz="3600" b="0" i="1"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Please </a:t>
            </a:r>
            <a:r>
              <a:rPr kumimoji="0" lang="en-US" sz="3600" b="0" i="1"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type your answer in the chat or unmute.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29211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Lessons Learned for Clinical Dashboards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Conduct chart reviews and site visits to learn from the clinical team what is and what is not working.</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Consider all of the various ways staff learn:</a:t>
            </a:r>
          </a:p>
          <a:p>
            <a:pPr marL="742950" marR="0" lvl="1" indent="-285750" algn="l" defTabSz="457200" rtl="0" eaLnBrk="1" fontAlgn="auto" latinLnBrk="0" hangingPunct="1">
              <a:lnSpc>
                <a:spcPct val="100000"/>
              </a:lnSpc>
              <a:spcBef>
                <a:spcPts val="0"/>
              </a:spcBef>
              <a:spcAft>
                <a:spcPts val="12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Email written instructions</a:t>
            </a:r>
          </a:p>
          <a:p>
            <a:pPr marL="742950" marR="0" lvl="1" indent="-285750" algn="l" defTabSz="457200" rtl="0" eaLnBrk="1" fontAlgn="auto" latinLnBrk="0" hangingPunct="1">
              <a:lnSpc>
                <a:spcPct val="100000"/>
              </a:lnSpc>
              <a:spcBef>
                <a:spcPts val="0"/>
              </a:spcBef>
              <a:spcAft>
                <a:spcPts val="12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Screenshots of the process</a:t>
            </a:r>
          </a:p>
          <a:p>
            <a:pPr marL="742950" marR="0" lvl="1" indent="-285750" algn="l" defTabSz="457200" rtl="0" eaLnBrk="1" fontAlgn="auto" latinLnBrk="0" hangingPunct="1">
              <a:lnSpc>
                <a:spcPct val="100000"/>
              </a:lnSpc>
              <a:spcBef>
                <a:spcPts val="0"/>
              </a:spcBef>
              <a:spcAft>
                <a:spcPts val="12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Video of the rationale for addressing the care gap and the process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for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completing it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564902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106905"/>
            <a:ext cx="12191999" cy="1204099"/>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Risk Stratification and </a:t>
            </a:r>
            <a:b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Strategies to Mitigate Risk</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 Connecticut, the HUSKY Medicaid PCMH+ program uses the Johns Hopkins Adjusted Clinical Groups (ACG) System to assign risk scores to patients, which are in turn available to providers who care for those patients</a:t>
            </a:r>
          </a:p>
          <a:p>
            <a:pPr marL="742950" marR="0" lvl="1" indent="-28575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Use risk score for integrated care meetings</a:t>
            </a:r>
          </a:p>
          <a:p>
            <a:pPr marL="742950" marR="0" lvl="1" indent="-28575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Provide that information to call center staff</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885644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Quarterly Chronic Disease Management Report </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0268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Reports sent to care team (MA, Nurse and Provider) quarterly and compares rates of key measures to their own site and agency-wide.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3" name="Picture 2"/>
          <p:cNvPicPr>
            <a:picLocks noChangeAspect="1"/>
          </p:cNvPicPr>
          <p:nvPr/>
        </p:nvPicPr>
        <p:blipFill>
          <a:blip r:embed="rId4"/>
          <a:stretch>
            <a:fillRect/>
          </a:stretch>
        </p:blipFill>
        <p:spPr>
          <a:xfrm>
            <a:off x="710285" y="3337480"/>
            <a:ext cx="10771428" cy="3152381"/>
          </a:xfrm>
          <a:prstGeom prst="rect">
            <a:avLst/>
          </a:prstGeom>
        </p:spPr>
      </p:pic>
    </p:spTree>
    <p:extLst>
      <p:ext uri="{BB962C8B-B14F-4D97-AF65-F5344CB8AC3E}">
        <p14:creationId xmlns:p14="http://schemas.microsoft.com/office/powerpoint/2010/main" val="1227633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Polling Question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1200"/>
              </a:spcAft>
              <a:buClr>
                <a:srgbClr val="4E7E74"/>
              </a:buClr>
              <a:buSzTx/>
              <a:buFont typeface="Arial"/>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Is your health center engaged with value-based contracts? </a:t>
            </a:r>
          </a:p>
          <a:p>
            <a:pPr marL="0" marR="0" lvl="0" indent="0" algn="ctr" defTabSz="457200" rtl="0" eaLnBrk="1" fontAlgn="auto" latinLnBrk="0" hangingPunct="1">
              <a:lnSpc>
                <a:spcPct val="100000"/>
              </a:lnSpc>
              <a:spcBef>
                <a:spcPts val="0"/>
              </a:spcBef>
              <a:spcAft>
                <a:spcPts val="1200"/>
              </a:spcAft>
              <a:buClr>
                <a:srgbClr val="4E7E74"/>
              </a:buClr>
              <a:buSzTx/>
              <a:buFont typeface="Arial"/>
              <a:buNone/>
              <a:tabLst/>
              <a:defRPr/>
            </a:pPr>
            <a:r>
              <a:rPr kumimoji="0" lang="en-US" sz="3600" b="0" i="1"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(Yes/No/Unsure)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465773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Defining Value-Based Care</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66247" y="2311004"/>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Value-based care is a healthcare delivery model in which providers, including physicians and hospitals, are paid based on patient care outcomes. </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Under value-based care agreements, providers are rewarded for helping patients improve their health, reduce the effects and incidence of chronic disease, and live healthier lives in an evidence-based way. </a:t>
            </a:r>
          </a:p>
          <a:p>
            <a:pPr marL="342900" marR="0" lvl="0" indent="-342900" algn="l" defTabSz="457200" rtl="0" eaLnBrk="1" fontAlgn="auto" latinLnBrk="0" hangingPunct="1">
              <a:lnSpc>
                <a:spcPct val="100000"/>
              </a:lnSpc>
              <a:spcBef>
                <a:spcPts val="0"/>
              </a:spcBef>
              <a:spcAft>
                <a:spcPts val="1200"/>
              </a:spcAft>
              <a:buClr>
                <a:srgbClr val="4E7E74"/>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“value” in value-based care is derived from measuring health outcomes against the cost of delivering the outcomes. The value extends to all—patients, providers, payers, suppliers, and society as a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whole.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Rectangle 2"/>
          <p:cNvSpPr/>
          <p:nvPr/>
        </p:nvSpPr>
        <p:spPr>
          <a:xfrm>
            <a:off x="560320" y="6108470"/>
            <a:ext cx="4938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
                <a:srgbClr val="4E7E74"/>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hlinkClick r:id="rId4"/>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hlinkClick r:id="rId4"/>
              </a:rPr>
              <a:t>catalyst.nejm.org/what-is-value-based-care</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347801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992"/>
            <a:ext cx="9906000" cy="965200"/>
          </a:xfrm>
        </p:spPr>
        <p:txBody>
          <a:bodyPr anchor="ctr"/>
          <a:lstStyle/>
          <a:p>
            <a:pPr algn="ctr"/>
            <a:r>
              <a:rPr lang="en-US" b="1" dirty="0">
                <a:latin typeface="Calibri Light" panose="020F0302020204030204" pitchFamily="34" charset="0"/>
                <a:cs typeface="Calibri Light" panose="020F0302020204030204" pitchFamily="34" charset="0"/>
              </a:rPr>
              <a:t>Learning Collaborative Faculty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5" name="Content Placeholder 2"/>
          <p:cNvSpPr>
            <a:spLocks noGrp="1"/>
          </p:cNvSpPr>
          <p:nvPr/>
        </p:nvSpPr>
        <p:spPr>
          <a:xfrm>
            <a:off x="1024813" y="2634192"/>
            <a:ext cx="5071188"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Tom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Bodenheimer, MD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Physician and Founding Director,             Center for Excellence in Primary Care</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RN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Quality Improvement Consultant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Kathleen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Researcher</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Content Placeholder 2"/>
          <p:cNvSpPr txBox="1">
            <a:spLocks/>
          </p:cNvSpPr>
          <p:nvPr/>
        </p:nvSpPr>
        <p:spPr>
          <a:xfrm>
            <a:off x="6096002" y="2634192"/>
            <a:ext cx="4834811"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Co-PI, NTTAP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CHCI’s Senior Vice President/Clinical Director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Chief of Staff, MWHS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Co-PI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&amp;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072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Value-Based Contracts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311004"/>
            <a:ext cx="10972800" cy="42946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4E7E74"/>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Give careful consideration to the requirements of the payer </a:t>
            </a:r>
          </a:p>
          <a:p>
            <a:pPr marL="742950" marR="0" lvl="1"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Quality Measures; Hierarchical Condition Categories</a:t>
            </a:r>
          </a:p>
          <a:p>
            <a:pPr marL="742950" marR="0" lvl="1"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Timelines</a:t>
            </a:r>
          </a:p>
          <a:p>
            <a:pPr marL="742950" marR="0" lvl="1" indent="-342900" algn="l" defTabSz="457200" rtl="0" eaLnBrk="1" fontAlgn="auto" latinLnBrk="0" hangingPunct="1">
              <a:lnSpc>
                <a:spcPct val="90000"/>
              </a:lnSpc>
              <a:spcBef>
                <a:spcPts val="0"/>
              </a:spcBef>
              <a:spcAft>
                <a:spcPts val="10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Portals; Data Accuracy</a:t>
            </a:r>
          </a:p>
          <a:p>
            <a:pPr marL="236538" marR="0" lvl="0" indent="-236538" algn="l" defTabSz="457200" rtl="0" eaLnBrk="1" fontAlgn="auto" latinLnBrk="0" hangingPunct="1">
              <a:lnSpc>
                <a:spcPct val="90000"/>
              </a:lnSpc>
              <a:spcBef>
                <a:spcPts val="0"/>
              </a:spcBef>
              <a:spcAft>
                <a:spcPts val="600"/>
              </a:spcAft>
              <a:buClr>
                <a:srgbClr val="4E7E74"/>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Philosophy for your agency that is well articulated and understood:</a:t>
            </a:r>
          </a:p>
          <a:p>
            <a:pPr marL="742950" marR="0" lvl="1" indent="-342900" algn="l" defTabSz="4572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Crosswalk metrics so that internal clinical expectations are understood in the context of value based metrics </a:t>
            </a:r>
          </a:p>
          <a:p>
            <a:pPr marL="236538" marR="0" lvl="0" indent="-236538" algn="l" defTabSz="457200" rtl="0" eaLnBrk="1" fontAlgn="auto" latinLnBrk="0" hangingPunct="1">
              <a:lnSpc>
                <a:spcPct val="90000"/>
              </a:lnSpc>
              <a:spcBef>
                <a:spcPts val="0"/>
              </a:spcBef>
              <a:spcAft>
                <a:spcPts val="1000"/>
              </a:spcAft>
              <a:buClr>
                <a:srgbClr val="4E7E74"/>
              </a:buClr>
              <a:buSzTx/>
              <a:buFont typeface="Arial"/>
              <a:buChar char="•"/>
              <a:tabLst/>
              <a:defRPr/>
            </a:pPr>
            <a:r>
              <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Benefits</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Additional data about your patients you may not have – can enhance quantitative knowledge about patients; Supports targeted investments to achieve optimal health outcomes</a:t>
            </a:r>
          </a:p>
          <a:p>
            <a:pPr marL="236538" marR="0" lvl="0" indent="-236538" algn="l" defTabSz="457200" rtl="0" eaLnBrk="1" fontAlgn="auto" latinLnBrk="0" hangingPunct="1">
              <a:lnSpc>
                <a:spcPct val="90000"/>
              </a:lnSpc>
              <a:spcBef>
                <a:spcPts val="0"/>
              </a:spcBef>
              <a:spcAft>
                <a:spcPts val="600"/>
              </a:spcAft>
              <a:buClr>
                <a:srgbClr val="4E7E74"/>
              </a:buClr>
              <a:buSzTx/>
              <a:buFont typeface="Arial"/>
              <a:buChar char="•"/>
              <a:tabLst/>
              <a:defRPr/>
            </a:pPr>
            <a:r>
              <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Pitfalls</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Takes considerable work and dedicated staff to make it effective and worth time and effort</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976591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Examples of Elements of Value-Based Contracts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41946" y="2311004"/>
            <a:ext cx="10708106"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Incentive to implement certain visit types (i.e. Annual Wellness Visits, Transition Care Management)</a:t>
            </a:r>
          </a:p>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Per member per month payment </a:t>
            </a:r>
          </a:p>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Lump sum for financial savings </a:t>
            </a:r>
          </a:p>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Bonus payment for each care gap you close</a:t>
            </a:r>
          </a:p>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2400"/>
              </a:spcAft>
              <a:buClr>
                <a:srgbClr val="4E7E74"/>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779639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1131972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924362" y="2970564"/>
            <a:ext cx="3518971" cy="3518971"/>
          </a:xfrm>
          <a:prstGeom prst="rect">
            <a:avLst/>
          </a:prstGeom>
        </p:spPr>
      </p:pic>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Action Period </a:t>
            </a:r>
            <a:r>
              <a:rPr lang="en-US" dirty="0" smtClean="0">
                <a:solidFill>
                  <a:srgbClr val="4E7E74"/>
                </a:solidFill>
                <a:latin typeface="Calibri Light" panose="020F0302020204030204"/>
              </a:rPr>
              <a:t>5 Deliverables</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374729"/>
            <a:ext cx="6509723" cy="4147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Conduct your weekly team meetings</a:t>
            </a:r>
          </a:p>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Coaches attend weekly coaching calls</a:t>
            </a:r>
          </a:p>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Complete </a:t>
            </a:r>
            <a:r>
              <a:rPr lang="en-US" dirty="0">
                <a:latin typeface="Calibri Light" panose="020F0302020204030204" pitchFamily="34" charset="0"/>
                <a:cs typeface="Calibri Light" panose="020F0302020204030204" pitchFamily="34" charset="0"/>
              </a:rPr>
              <a:t>Step </a:t>
            </a:r>
            <a:r>
              <a:rPr lang="en-US" dirty="0" smtClean="0">
                <a:latin typeface="Calibri Light" panose="020F0302020204030204" pitchFamily="34" charset="0"/>
                <a:cs typeface="Calibri Light" panose="020F0302020204030204" pitchFamily="34" charset="0"/>
              </a:rPr>
              <a:t>7 </a:t>
            </a:r>
            <a:r>
              <a:rPr lang="en-US" dirty="0">
                <a:latin typeface="Calibri Light" panose="020F0302020204030204" pitchFamily="34" charset="0"/>
                <a:cs typeface="Calibri Light" panose="020F0302020204030204" pitchFamily="34" charset="0"/>
              </a:rPr>
              <a:t>in the Quality Improvement </a:t>
            </a:r>
            <a:r>
              <a:rPr lang="en-US" dirty="0" smtClean="0">
                <a:latin typeface="Calibri Light" panose="020F0302020204030204" pitchFamily="34" charset="0"/>
                <a:cs typeface="Calibri Light" panose="020F0302020204030204" pitchFamily="34" charset="0"/>
              </a:rPr>
              <a:t>Workbook</a:t>
            </a:r>
          </a:p>
          <a:p>
            <a:pPr>
              <a:spcBef>
                <a:spcPts val="0"/>
              </a:spcBef>
              <a:spcAft>
                <a:spcPts val="1800"/>
              </a:spcAft>
              <a:buClr>
                <a:srgbClr val="4E7E74"/>
              </a:buClr>
              <a:buFont typeface="Wingdings" panose="05000000000000000000" pitchFamily="2" charset="2"/>
              <a:buChar char="Ø"/>
            </a:pPr>
            <a:endParaRPr lang="en-US" dirty="0">
              <a:latin typeface="Calibri Light" panose="020F0302020204030204" pitchFamily="34" charset="0"/>
              <a:cs typeface="Calibri Light" panose="020F0302020204030204" pitchFamily="34" charset="0"/>
            </a:endParaRPr>
          </a:p>
          <a:p>
            <a:pPr marL="0" indent="0">
              <a:spcBef>
                <a:spcPts val="0"/>
              </a:spcBef>
              <a:spcAft>
                <a:spcPts val="1800"/>
              </a:spcAft>
              <a:buClr>
                <a:srgbClr val="008558"/>
              </a:buClr>
              <a:buNone/>
            </a:pPr>
            <a:endParaRPr lang="en-US" dirty="0">
              <a:latin typeface="Calibri Light" panose="020F0302020204030204" pitchFamily="34" charset="0"/>
              <a:cs typeface="Calibri Light" panose="020F0302020204030204" pitchFamily="34" charset="0"/>
            </a:endParaRPr>
          </a:p>
          <a:p>
            <a:pPr marL="0" indent="0">
              <a:spcBef>
                <a:spcPts val="0"/>
              </a:spcBef>
              <a:spcAft>
                <a:spcPts val="1800"/>
              </a:spcAft>
              <a:buClr>
                <a:srgbClr val="008558"/>
              </a:buClr>
              <a:buNone/>
            </a:pPr>
            <a:endParaRPr lang="en-US"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9" name="TextBox 8"/>
          <p:cNvSpPr txBox="1"/>
          <p:nvPr/>
        </p:nvSpPr>
        <p:spPr>
          <a:xfrm>
            <a:off x="7070044" y="2374729"/>
            <a:ext cx="52276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E7E74"/>
                </a:solidFill>
                <a:effectLst/>
                <a:uLnTx/>
                <a:uFillTx/>
                <a:latin typeface="Century Gothic" panose="020F0302020204030204"/>
                <a:ea typeface="+mn-ea"/>
                <a:cs typeface="+mn-cs"/>
              </a:rPr>
              <a:t>Access the Google Drive to upload deliverables: </a:t>
            </a:r>
            <a:endParaRPr kumimoji="0" lang="en-US" sz="2400" b="1" i="0" u="none" strike="noStrike" kern="1200" cap="none" spc="0" normalizeH="0" baseline="0" noProof="0" dirty="0">
              <a:ln>
                <a:noFill/>
              </a:ln>
              <a:solidFill>
                <a:srgbClr val="4E7E74"/>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06455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Next Steps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1" y="2634192"/>
            <a:ext cx="10636766" cy="3780896"/>
          </a:xfrm>
        </p:spPr>
        <p:txBody>
          <a:bodyPr/>
          <a:lstStyle/>
          <a:p>
            <a:pPr>
              <a:buClr>
                <a:srgbClr val="4E7E74"/>
              </a:buClr>
            </a:pPr>
            <a:r>
              <a:rPr lang="en-US" b="1" dirty="0" smtClean="0">
                <a:latin typeface="Calibri Light" panose="020F0302020204030204" pitchFamily="34" charset="0"/>
                <a:cs typeface="Calibri Light" panose="020F0302020204030204" pitchFamily="34" charset="0"/>
              </a:rPr>
              <a:t>Coach Calls</a:t>
            </a:r>
          </a:p>
          <a:p>
            <a:pPr lvl="1">
              <a:lnSpc>
                <a:spcPct val="100000"/>
              </a:lnSpc>
              <a:spcBef>
                <a:spcPts val="0"/>
              </a:spcBef>
              <a:spcAft>
                <a:spcPts val="200"/>
              </a:spcAft>
              <a:buClr>
                <a:srgbClr val="4E7E74"/>
              </a:buClr>
            </a:pPr>
            <a:r>
              <a:rPr lang="en-US" dirty="0" smtClean="0">
                <a:latin typeface="Calibri Light" panose="020F0302020204030204" pitchFamily="34" charset="0"/>
                <a:cs typeface="Calibri Light" panose="020F0302020204030204" pitchFamily="34" charset="0"/>
              </a:rPr>
              <a:t>Wednesday </a:t>
            </a:r>
            <a:r>
              <a:rPr lang="en-US" dirty="0">
                <a:latin typeface="Calibri Light" panose="020F0302020204030204" pitchFamily="34" charset="0"/>
                <a:cs typeface="Calibri Light" panose="020F0302020204030204" pitchFamily="34" charset="0"/>
              </a:rPr>
              <a:t>March </a:t>
            </a:r>
            <a:r>
              <a:rPr lang="en-US" dirty="0" smtClean="0">
                <a:latin typeface="Calibri Light" panose="020F0302020204030204" pitchFamily="34" charset="0"/>
                <a:cs typeface="Calibri Light" panose="020F0302020204030204" pitchFamily="34" charset="0"/>
              </a:rPr>
              <a:t>19</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1:00pm Eastern / 10:00am Pacific</a:t>
            </a:r>
          </a:p>
          <a:p>
            <a:pPr lvl="1">
              <a:lnSpc>
                <a:spcPct val="100000"/>
              </a:lnSpc>
              <a:spcBef>
                <a:spcPts val="0"/>
              </a:spcBef>
              <a:spcAft>
                <a:spcPts val="200"/>
              </a:spcAft>
              <a:buClr>
                <a:srgbClr val="4E7E74"/>
              </a:buClr>
            </a:pPr>
            <a:r>
              <a:rPr lang="en-US" dirty="0">
                <a:latin typeface="Calibri Light" panose="020F0302020204030204" pitchFamily="34" charset="0"/>
                <a:cs typeface="Calibri Light" panose="020F0302020204030204" pitchFamily="34" charset="0"/>
              </a:rPr>
              <a:t>Wednesday March </a:t>
            </a:r>
            <a:r>
              <a:rPr lang="en-US" dirty="0" smtClean="0">
                <a:latin typeface="Calibri Light" panose="020F0302020204030204" pitchFamily="34" charset="0"/>
                <a:cs typeface="Calibri Light" panose="020F0302020204030204" pitchFamily="34" charset="0"/>
              </a:rPr>
              <a:t>26</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a:t>
            </a:r>
            <a:r>
              <a:rPr lang="en-US" dirty="0">
                <a:latin typeface="Calibri Light" panose="020F0302020204030204" pitchFamily="34" charset="0"/>
                <a:cs typeface="Calibri Light" panose="020F0302020204030204" pitchFamily="34" charset="0"/>
              </a:rPr>
              <a:t>Eastern / 10:00am Pacific</a:t>
            </a:r>
          </a:p>
          <a:p>
            <a:pPr lvl="1">
              <a:lnSpc>
                <a:spcPct val="100000"/>
              </a:lnSpc>
              <a:spcBef>
                <a:spcPts val="0"/>
              </a:spcBef>
              <a:spcAft>
                <a:spcPts val="200"/>
              </a:spcAft>
              <a:buClr>
                <a:srgbClr val="4E7E74"/>
              </a:buClr>
            </a:pPr>
            <a:r>
              <a:rPr lang="en-US" dirty="0">
                <a:latin typeface="Calibri Light" panose="020F0302020204030204" pitchFamily="34" charset="0"/>
                <a:cs typeface="Calibri Light" panose="020F0302020204030204" pitchFamily="34" charset="0"/>
              </a:rPr>
              <a:t>Wednesday </a:t>
            </a:r>
            <a:r>
              <a:rPr lang="en-US" dirty="0" smtClean="0">
                <a:latin typeface="Calibri Light" panose="020F0302020204030204" pitchFamily="34" charset="0"/>
                <a:cs typeface="Calibri Light" panose="020F0302020204030204" pitchFamily="34" charset="0"/>
              </a:rPr>
              <a:t>April 2</a:t>
            </a:r>
            <a:r>
              <a:rPr lang="en-US" baseline="30000" dirty="0" smtClean="0">
                <a:latin typeface="Calibri Light" panose="020F0302020204030204" pitchFamily="34" charset="0"/>
                <a:cs typeface="Calibri Light" panose="020F0302020204030204" pitchFamily="34" charset="0"/>
              </a:rPr>
              <a:t>nd</a:t>
            </a:r>
            <a:r>
              <a:rPr lang="en-US" dirty="0" smtClean="0">
                <a:latin typeface="Calibri Light" panose="020F0302020204030204" pitchFamily="34" charset="0"/>
                <a:cs typeface="Calibri Light" panose="020F0302020204030204" pitchFamily="34" charset="0"/>
              </a:rPr>
              <a:t> 1:00pm </a:t>
            </a:r>
            <a:r>
              <a:rPr lang="en-US" dirty="0">
                <a:latin typeface="Calibri Light" panose="020F0302020204030204" pitchFamily="34" charset="0"/>
                <a:cs typeface="Calibri Light" panose="020F0302020204030204" pitchFamily="34" charset="0"/>
              </a:rPr>
              <a:t>Eastern / 10:00am </a:t>
            </a:r>
            <a:r>
              <a:rPr lang="en-US" dirty="0" smtClean="0">
                <a:latin typeface="Calibri Light" panose="020F0302020204030204" pitchFamily="34" charset="0"/>
                <a:cs typeface="Calibri Light" panose="020F0302020204030204" pitchFamily="34" charset="0"/>
              </a:rPr>
              <a:t>Pacific</a:t>
            </a:r>
          </a:p>
          <a:p>
            <a:pPr>
              <a:buClr>
                <a:srgbClr val="4E7E74"/>
              </a:buClr>
            </a:pPr>
            <a:r>
              <a:rPr lang="en-US" b="1" dirty="0" smtClean="0">
                <a:latin typeface="Calibri Light" panose="020F0302020204030204" pitchFamily="34" charset="0"/>
                <a:cs typeface="Calibri Light" panose="020F0302020204030204" pitchFamily="34" charset="0"/>
              </a:rPr>
              <a:t>Session 6</a:t>
            </a:r>
            <a:r>
              <a:rPr lang="en-US" dirty="0" smtClean="0">
                <a:latin typeface="Calibri Light" panose="020F0302020204030204" pitchFamily="34" charset="0"/>
                <a:cs typeface="Calibri Light" panose="020F0302020204030204" pitchFamily="34" charset="0"/>
              </a:rPr>
              <a:t>: Wednesday April 9</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Eastern / 10:00am Pacific</a:t>
            </a:r>
          </a:p>
          <a:p>
            <a:pPr marL="0" indent="0">
              <a:buClr>
                <a:srgbClr val="4E7E74"/>
              </a:buClr>
              <a:buNone/>
            </a:pPr>
            <a:endParaRPr lang="en-US" dirty="0" smtClean="0">
              <a:latin typeface="Calibri Light" panose="020F0302020204030204" pitchFamily="34" charset="0"/>
              <a:cs typeface="Calibri Light" panose="020F0302020204030204" pitchFamily="34" charset="0"/>
            </a:endParaRPr>
          </a:p>
          <a:p>
            <a:pPr>
              <a:buClr>
                <a:srgbClr val="4E7E74"/>
              </a:buClr>
            </a:pPr>
            <a:r>
              <a:rPr lang="en-US" b="1" dirty="0" smtClean="0">
                <a:solidFill>
                  <a:srgbClr val="4E7E74"/>
                </a:solidFill>
                <a:latin typeface="Calibri Light" panose="020F0302020204030204" pitchFamily="34" charset="0"/>
                <a:cs typeface="Calibri Light" panose="020F0302020204030204" pitchFamily="34" charset="0"/>
              </a:rPr>
              <a:t>Register for the </a:t>
            </a:r>
            <a:r>
              <a:rPr lang="en-US" b="1" dirty="0" smtClean="0">
                <a:solidFill>
                  <a:srgbClr val="4E7E74"/>
                </a:solidFill>
                <a:latin typeface="Calibri Light" panose="020F0302020204030204" pitchFamily="34" charset="0"/>
                <a:cs typeface="Calibri Light" panose="020F0302020204030204" pitchFamily="34" charset="0"/>
                <a:hlinkClick r:id="rId3"/>
              </a:rPr>
              <a:t>Weitzman Education Platform</a:t>
            </a:r>
            <a:r>
              <a:rPr lang="en-US" b="1" dirty="0" smtClean="0">
                <a:solidFill>
                  <a:srgbClr val="4E7E74"/>
                </a:solidFill>
                <a:latin typeface="Calibri Light" panose="020F0302020204030204" pitchFamily="34" charset="0"/>
                <a:cs typeface="Calibri Light" panose="020F0302020204030204" pitchFamily="34" charset="0"/>
              </a:rPr>
              <a:t> to                                          receive CME, resources, and more!</a:t>
            </a:r>
            <a:endParaRPr lang="en-US" b="1"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8" name="Picture 7"/>
          <p:cNvPicPr>
            <a:picLocks noChangeAspect="1"/>
          </p:cNvPicPr>
          <p:nvPr/>
        </p:nvPicPr>
        <p:blipFill>
          <a:blip r:embed="rId5"/>
          <a:stretch>
            <a:fillRect/>
          </a:stretch>
        </p:blipFill>
        <p:spPr>
          <a:xfrm>
            <a:off x="7955280" y="5096485"/>
            <a:ext cx="1614268" cy="1559080"/>
          </a:xfrm>
          <a:prstGeom prst="rect">
            <a:avLst/>
          </a:prstGeom>
        </p:spPr>
      </p:pic>
    </p:spTree>
    <p:extLst>
      <p:ext uri="{BB962C8B-B14F-4D97-AF65-F5344CB8AC3E}">
        <p14:creationId xmlns:p14="http://schemas.microsoft.com/office/powerpoint/2010/main" val="3909851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4677">
            <a:off x="7368360" y="1483020"/>
            <a:ext cx="3382847" cy="48326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10" name="TextBox 9"/>
          <p:cNvSpPr txBox="1"/>
          <p:nvPr/>
        </p:nvSpPr>
        <p:spPr>
          <a:xfrm>
            <a:off x="1150255" y="1968863"/>
            <a:ext cx="5308022" cy="2308324"/>
          </a:xfrm>
          <a:prstGeom prst="rect">
            <a:avLst/>
          </a:prstGeom>
          <a:noFill/>
        </p:spPr>
        <p:txBody>
          <a:bodyPr wrap="square" rtlCol="0">
            <a:spAutoFit/>
          </a:bodyPr>
          <a:lstStyle/>
          <a:p>
            <a:r>
              <a:rPr lang="en-US" sz="3600" dirty="0" smtClean="0"/>
              <a:t>Download our new book, </a:t>
            </a:r>
            <a:r>
              <a:rPr lang="en-US" sz="3600" i="1" dirty="0" smtClean="0"/>
              <a:t>Team-Based Primary Care in   Health Centers</a:t>
            </a:r>
            <a:r>
              <a:rPr lang="en-US" sz="3600" dirty="0" smtClean="0"/>
              <a:t>! </a:t>
            </a:r>
            <a:endParaRPr lang="en-US" sz="3600" dirty="0"/>
          </a:p>
        </p:txBody>
      </p:sp>
      <p:sp>
        <p:nvSpPr>
          <p:cNvPr id="11" name="Rectangle 10"/>
          <p:cNvSpPr/>
          <p:nvPr/>
        </p:nvSpPr>
        <p:spPr>
          <a:xfrm>
            <a:off x="1150255" y="4573518"/>
            <a:ext cx="6070318" cy="1200329"/>
          </a:xfrm>
          <a:prstGeom prst="rect">
            <a:avLst/>
          </a:prstGeom>
        </p:spPr>
        <p:txBody>
          <a:bodyPr wrap="square">
            <a:spAutoFit/>
          </a:bodyPr>
          <a:lstStyle/>
          <a:p>
            <a:r>
              <a:rPr lang="en-US" sz="2400" dirty="0" smtClean="0">
                <a:hlinkClick r:id="rId5"/>
              </a:rPr>
              <a:t>https://www.weitzmaninstitute.org/wp-content/uploads/2024/09/Team-BasedPrimaryCareinHealthCenters.pdf</a:t>
            </a:r>
            <a:r>
              <a:rPr lang="en-US" sz="2400" dirty="0" smtClean="0"/>
              <a:t> </a:t>
            </a:r>
            <a:endParaRPr lang="en-US" sz="2400" dirty="0"/>
          </a:p>
        </p:txBody>
      </p:sp>
    </p:spTree>
    <p:extLst>
      <p:ext uri="{BB962C8B-B14F-4D97-AF65-F5344CB8AC3E}">
        <p14:creationId xmlns:p14="http://schemas.microsoft.com/office/powerpoint/2010/main" val="206427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205588"/>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30" dirty="0" smtClean="0">
                <a:solidFill>
                  <a:srgbClr val="4E7E74"/>
                </a:solidFill>
                <a:latin typeface="Calibri Light" panose="020F0302020204030204" pitchFamily="34" charset="0"/>
                <a:cs typeface="Calibri Light" panose="020F0302020204030204" pitchFamily="34" charset="0"/>
              </a:rPr>
              <a:t>Explore more resources!</a:t>
            </a:r>
            <a:endParaRPr lang="en-US" sz="4800" b="1"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531033" y="2993714"/>
            <a:ext cx="2643530" cy="2969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531033" y="2155371"/>
            <a:ext cx="6366512"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t>National Learning Library: </a:t>
            </a:r>
            <a:b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Light" panose="020F0302020204030204" pitchFamily="34" charset="0"/>
                <a:cs typeface="Calibri Light" panose="020F03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Light" panose="020F0302020204030204" pitchFamily="34" charset="0"/>
              <a:cs typeface="Calibri Light" panose="020F0302020204030204" pitchFamily="34" charset="0"/>
            </a:endParaRPr>
          </a:p>
        </p:txBody>
      </p:sp>
      <p:sp>
        <p:nvSpPr>
          <p:cNvPr id="7" name="Rectangle 6"/>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p:txBody>
      </p:sp>
      <p:cxnSp>
        <p:nvCxnSpPr>
          <p:cNvPr id="8" name="Straight Connector 7"/>
          <p:cNvCxnSpPr/>
          <p:nvPr/>
        </p:nvCxnSpPr>
        <p:spPr>
          <a:xfrm>
            <a:off x="6897546" y="1945342"/>
            <a:ext cx="0" cy="4483167"/>
          </a:xfrm>
          <a:prstGeom prst="line">
            <a:avLst/>
          </a:prstGeom>
          <a:ln>
            <a:solidFill>
              <a:srgbClr val="4E7E74"/>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7713509" y="6072283"/>
            <a:ext cx="3935309" cy="400110"/>
          </a:xfrm>
          <a:prstGeom prst="rect">
            <a:avLst/>
          </a:prstGeom>
        </p:spPr>
        <p:txBody>
          <a:bodyPr wrap="none">
            <a:spAutoFit/>
          </a:bodyPr>
          <a:lstStyle/>
          <a:p>
            <a:pPr lvl="0" algn="ctr">
              <a:defRPr/>
            </a:pPr>
            <a:r>
              <a:rPr lang="en-US" sz="2000" dirty="0">
                <a:solidFill>
                  <a:prstClr val="black"/>
                </a:solidFill>
                <a:latin typeface="Calibri Light" panose="020F0302020204030204" pitchFamily="34" charset="0"/>
                <a:cs typeface="Calibri Light" panose="020F0302020204030204" pitchFamily="34" charset="0"/>
                <a:hlinkClick r:id="rId7"/>
              </a:rPr>
              <a:t>https://www.healthcenterinfo.org</a:t>
            </a:r>
            <a:r>
              <a:rPr lang="en-US" sz="2000" dirty="0" smtClean="0">
                <a:solidFill>
                  <a:prstClr val="black"/>
                </a:solidFill>
                <a:latin typeface="Calibri Light" panose="020F0302020204030204" pitchFamily="34" charset="0"/>
                <a:cs typeface="Calibri Light" panose="020F0302020204030204" pitchFamily="34" charset="0"/>
                <a:hlinkClick r:id="rId7"/>
              </a:rPr>
              <a:t>/</a:t>
            </a:r>
            <a:r>
              <a:rPr lang="en-US" sz="2000" dirty="0" smtClean="0">
                <a:solidFill>
                  <a:prstClr val="black"/>
                </a:solidFill>
                <a:latin typeface="Calibri Light" panose="020F03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cs typeface="Calibri Light" panose="020F0302020204030204" pitchFamily="34" charset="0"/>
            </a:endParaRPr>
          </a:p>
        </p:txBody>
      </p:sp>
      <p:sp>
        <p:nvSpPr>
          <p:cNvPr id="10"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nSpc>
                <a:spcPct val="90000"/>
              </a:lnSpc>
              <a:defRPr/>
            </a:pPr>
            <a:r>
              <a:rPr lang="en-US" sz="3000" b="1" spc="-30" dirty="0">
                <a:solidFill>
                  <a:srgbClr val="4E7E74"/>
                </a:solidFill>
                <a:latin typeface="Calibri Light" panose="020F0302020204030204" pitchFamily="34" charset="0"/>
                <a:cs typeface="Calibri Light" panose="020F0302020204030204" pitchFamily="34" charset="0"/>
              </a:rPr>
              <a:t>Health Center </a:t>
            </a:r>
            <a:endParaRPr lang="en-US" sz="3000" b="1" spc="-30" dirty="0" smtClean="0">
              <a:solidFill>
                <a:srgbClr val="4E7E74"/>
              </a:solidFill>
              <a:latin typeface="Calibri Light" panose="020F0302020204030204" pitchFamily="34" charset="0"/>
              <a:cs typeface="Calibri Light" panose="020F0302020204030204" pitchFamily="34" charset="0"/>
            </a:endParaRPr>
          </a:p>
          <a:p>
            <a:pPr lvl="0">
              <a:lnSpc>
                <a:spcPct val="90000"/>
              </a:lnSpc>
              <a:defRPr/>
            </a:pPr>
            <a:r>
              <a:rPr lang="en-US" sz="3000" b="1" spc="-30" dirty="0" smtClean="0">
                <a:solidFill>
                  <a:srgbClr val="4E7E74"/>
                </a:solidFill>
                <a:latin typeface="Calibri Light" panose="020F0302020204030204" pitchFamily="34" charset="0"/>
                <a:cs typeface="Calibri Light" panose="020F0302020204030204" pitchFamily="34" charset="0"/>
              </a:rPr>
              <a:t>Resource </a:t>
            </a:r>
            <a:r>
              <a:rPr lang="en-US" sz="3000" b="1" spc="-30" dirty="0">
                <a:solidFill>
                  <a:srgbClr val="4E7E74"/>
                </a:solidFill>
                <a:latin typeface="Calibri Light" panose="020F0302020204030204" pitchFamily="34" charset="0"/>
                <a:cs typeface="Calibri Light" panose="020F0302020204030204" pitchFamily="34" charset="0"/>
              </a:rPr>
              <a:t>Clearinghouse</a:t>
            </a:r>
            <a:endPar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a:blip r:embed="rId8"/>
          <a:stretch>
            <a:fillRect/>
          </a:stretch>
        </p:blipFill>
        <p:spPr>
          <a:xfrm>
            <a:off x="7550684" y="4204420"/>
            <a:ext cx="4131325" cy="1867863"/>
          </a:xfrm>
          <a:prstGeom prst="rect">
            <a:avLst/>
          </a:prstGeom>
        </p:spPr>
      </p:pic>
      <p:pic>
        <p:nvPicPr>
          <p:cNvPr id="12" name="Picture 11"/>
          <p:cNvPicPr>
            <a:picLocks noChangeAspect="1"/>
          </p:cNvPicPr>
          <p:nvPr/>
        </p:nvPicPr>
        <p:blipFill>
          <a:blip r:embed="rId9"/>
          <a:stretch>
            <a:fillRect/>
          </a:stretch>
        </p:blipFill>
        <p:spPr>
          <a:xfrm>
            <a:off x="7550685" y="3260434"/>
            <a:ext cx="4131324" cy="943986"/>
          </a:xfrm>
          <a:prstGeom prst="rect">
            <a:avLst/>
          </a:prstGeom>
          <a:ln>
            <a:noFill/>
          </a:ln>
        </p:spPr>
      </p:pic>
    </p:spTree>
    <p:extLst>
      <p:ext uri="{BB962C8B-B14F-4D97-AF65-F5344CB8AC3E}">
        <p14:creationId xmlns:p14="http://schemas.microsoft.com/office/powerpoint/2010/main" val="4105603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893702"/>
            <a:ext cx="12192000" cy="7244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Contact Us! </a:t>
            </a:r>
            <a:endParaRPr kumimoji="0" lang="en-US" sz="44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
        <p:nvSpPr>
          <p:cNvPr id="5" name="TextBox 4"/>
          <p:cNvSpPr txBox="1"/>
          <p:nvPr/>
        </p:nvSpPr>
        <p:spPr>
          <a:xfrm>
            <a:off x="560320" y="2618131"/>
            <a:ext cx="324134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Director/Co-PI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Amanda@mwhs1.com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4407089"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angersm@mwhs1.com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8390337"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flowerb@mwhs1.com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0" y="4244610"/>
            <a:ext cx="12192000" cy="1569660"/>
          </a:xfrm>
          <a:prstGeom prst="rect">
            <a:avLst/>
          </a:prstGeom>
          <a:noFill/>
        </p:spPr>
        <p:txBody>
          <a:bodyPr wrap="square" rtlCol="0">
            <a:spAutoFit/>
          </a:bodyPr>
          <a:lstStyle/>
          <a:p>
            <a:pPr algn="ctr" defTabSz="457200">
              <a:defRPr/>
            </a:pPr>
            <a:r>
              <a:rPr lang="en-US" sz="3200" b="1" dirty="0">
                <a:solidFill>
                  <a:srgbClr val="4E7E74"/>
                </a:solidFill>
                <a:latin typeface="Calibri Light" panose="020F0302020204030204" pitchFamily="34" charset="0"/>
                <a:cs typeface="Calibri Light" panose="020F0302020204030204" pitchFamily="34" charset="0"/>
              </a:rPr>
              <a:t>REMINDER: </a:t>
            </a:r>
            <a:r>
              <a:rPr lang="en-US" sz="3200" dirty="0">
                <a:solidFill>
                  <a:srgbClr val="4E7E74"/>
                </a:solidFill>
                <a:latin typeface="Calibri Light" panose="020F0302020204030204" pitchFamily="34" charset="0"/>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smtClean="0">
              <a:solidFill>
                <a:prstClr val="black"/>
              </a:solidFill>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smtClean="0">
                <a:latin typeface="Calibri Light" panose="020F0302020204030204" pitchFamily="34" charset="0"/>
                <a:cs typeface="Calibri Light" panose="020F0302020204030204" pitchFamily="34" charset="0"/>
              </a:rPr>
              <a:t>Next Learning Session is </a:t>
            </a:r>
            <a:r>
              <a:rPr lang="en-US" sz="3200" b="1" dirty="0" smtClean="0">
                <a:latin typeface="Calibri Light" panose="020F0302020204030204" pitchFamily="34" charset="0"/>
                <a:cs typeface="Calibri Light" panose="020F0302020204030204" pitchFamily="34" charset="0"/>
              </a:rPr>
              <a:t>Wednesday April 9</a:t>
            </a:r>
            <a:r>
              <a:rPr lang="en-US" sz="3200" b="1" baseline="30000" dirty="0" smtClean="0">
                <a:latin typeface="Calibri Light" panose="020F0302020204030204" pitchFamily="34" charset="0"/>
                <a:cs typeface="Calibri Light" panose="020F0302020204030204" pitchFamily="34" charset="0"/>
              </a:rPr>
              <a:t>th</a:t>
            </a:r>
            <a:r>
              <a:rPr lang="en-US" sz="3200" b="1" dirty="0" smtClean="0">
                <a:latin typeface="Calibri Light" panose="020F0302020204030204" pitchFamily="34" charset="0"/>
                <a:cs typeface="Calibri Light" panose="020F0302020204030204" pitchFamily="34" charset="0"/>
              </a:rPr>
              <a:t>! </a:t>
            </a:r>
            <a:endParaRPr kumimoji="0" lang="en-US" sz="3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818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69" y="342900"/>
            <a:ext cx="2734408" cy="109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475" y="199078"/>
            <a:ext cx="2948440" cy="2239322"/>
          </a:xfrm>
          <a:prstGeom prst="rect">
            <a:avLst/>
          </a:prstGeom>
        </p:spPr>
      </p:pic>
      <p:pic>
        <p:nvPicPr>
          <p:cNvPr id="5" name="Google Shape;1375;p131"/>
          <p:cNvPicPr preferRelativeResize="0"/>
          <p:nvPr/>
        </p:nvPicPr>
        <p:blipFill>
          <a:blip r:embed="rId4">
            <a:alphaModFix/>
          </a:blip>
          <a:stretch>
            <a:fillRect/>
          </a:stretch>
        </p:blipFill>
        <p:spPr>
          <a:xfrm>
            <a:off x="1" y="1"/>
            <a:ext cx="4892768" cy="6858000"/>
          </a:xfrm>
          <a:prstGeom prst="rect">
            <a:avLst/>
          </a:prstGeom>
          <a:noFill/>
          <a:ln>
            <a:noFill/>
          </a:ln>
        </p:spPr>
      </p:pic>
      <p:cxnSp>
        <p:nvCxnSpPr>
          <p:cNvPr id="7" name="Straight Connector 6"/>
          <p:cNvCxnSpPr/>
          <p:nvPr/>
        </p:nvCxnSpPr>
        <p:spPr>
          <a:xfrm>
            <a:off x="4870939" y="0"/>
            <a:ext cx="13038" cy="6858001"/>
          </a:xfrm>
          <a:prstGeom prst="line">
            <a:avLst/>
          </a:prstGeom>
          <a:ln w="57150">
            <a:solidFill>
              <a:srgbClr val="FAA8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0677" y="2438400"/>
            <a:ext cx="6740036"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Community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Health Center,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leading Federally Qualified Health Center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based in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Connecticut.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AA861"/>
                </a:solidFill>
                <a:effectLst/>
                <a:uLnTx/>
                <a:uFillTx/>
                <a:latin typeface="Calibri Light" panose="020F0302020204030204" pitchFamily="34" charset="0"/>
                <a:ea typeface="+mn-ea"/>
                <a:cs typeface="Calibri Light" panose="020F0302020204030204" pitchFamily="34" charset="0"/>
              </a:rPr>
              <a:t>ConferMED</a:t>
            </a:r>
            <a:endPar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national </a:t>
            </a:r>
            <a:r>
              <a:rPr kumimoji="0" lang="en-US"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eConsult</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platform improving patient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to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The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Consortium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for Advanced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Practice Providers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membership, education, advocacy, and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accreditation organization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postgraduate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National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Institute for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Medical Assistant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Advancement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accredited educational institution that trains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career in team-based care environments</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The Weitzman Institute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center for innovative research, education, and policy</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Center for Key Populations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health program with international reach, focused on the most vulnerable among us.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19621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485719"/>
            <a:ext cx="8128819" cy="80584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Locations &amp; Service Sites</a:t>
            </a:r>
            <a:endParaRPr kumimoji="0" lang="en-US" sz="4400" b="1" i="0" u="none" strike="noStrike" kern="1200" cap="none" spc="0" normalizeH="0" baseline="0" noProof="0" dirty="0">
              <a:ln>
                <a:noFill/>
              </a:ln>
              <a:solidFill>
                <a:srgbClr val="00529C"/>
              </a:solidFill>
              <a:effectLst/>
              <a:uLnTx/>
              <a:uFillTx/>
              <a:latin typeface="Calibri Light" panose="020F0302020204030204" pitchFamily="34" charset="0"/>
              <a:ea typeface="+mj-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2256655"/>
            <a:ext cx="5998135" cy="4227526"/>
          </a:xfrm>
          <a:prstGeom prst="rect">
            <a:avLst/>
          </a:prstGeom>
        </p:spPr>
      </p:pic>
      <p:sp>
        <p:nvSpPr>
          <p:cNvPr id="4" name="object 6"/>
          <p:cNvSpPr txBox="1"/>
          <p:nvPr/>
        </p:nvSpPr>
        <p:spPr>
          <a:xfrm>
            <a:off x="7044280" y="3243068"/>
            <a:ext cx="1644859" cy="369332"/>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1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Overview</a:t>
            </a:r>
            <a:endParaRPr kumimoji="0"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object 7"/>
          <p:cNvSpPr txBox="1"/>
          <p:nvPr/>
        </p:nvSpPr>
        <p:spPr>
          <a:xfrm>
            <a:off x="7114186" y="3645860"/>
            <a:ext cx="3573209" cy="1449115"/>
          </a:xfrm>
          <a:prstGeom prst="rect">
            <a:avLst/>
          </a:prstGeom>
        </p:spPr>
        <p:txBody>
          <a:bodyPr vert="horz" wrap="square" lIns="0" tIns="0" rIns="0" bIns="0" rtlCol="0">
            <a:spAutoFit/>
          </a:bodyPr>
          <a:lstStyle/>
          <a:p>
            <a:pPr marL="228600" marR="0" lvl="0" indent="-228600" algn="l" defTabSz="914400" rtl="0" eaLnBrk="1" fontAlgn="auto" latinLnBrk="0" hangingPunct="1">
              <a:lnSpc>
                <a:spcPct val="100000"/>
              </a:lnSpc>
              <a:spcBef>
                <a:spcPts val="0"/>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5"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Founded: </a:t>
            </a:r>
            <a:r>
              <a:rPr kumimoji="0" lang="en-US" sz="1800" b="1" i="0" u="none" strike="noStrike" kern="1200" cap="none" spc="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rPr>
              <a:t>May 1, </a:t>
            </a:r>
            <a:r>
              <a:rPr kumimoji="0" lang="en-US" sz="1800" b="1" i="0" u="none" strike="noStrike" kern="1200" cap="none" spc="-1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rPr>
              <a:t>1972</a:t>
            </a:r>
            <a:endParaRPr kumimoji="0" lang="en-US" sz="1800" b="1" i="0" u="none" strike="noStrike" kern="1200" cap="none" spc="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Staff:</a:t>
            </a:r>
            <a:r>
              <a:rPr kumimoji="0" lang="en-US" sz="1800" b="0" i="0" u="none" strike="noStrike" kern="1200" cap="none" spc="4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800" b="1" i="0" u="none" strike="noStrike" kern="1200" cap="none" spc="-1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rPr>
              <a:t>1,400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Active Patients: </a:t>
            </a:r>
            <a:r>
              <a:rPr kumimoji="0" lang="en-US" sz="1800" b="1" i="0" u="none" strike="noStrike" kern="1200" cap="none" spc="-1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rPr>
              <a:t>150,000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Patients CY: </a:t>
            </a:r>
            <a:r>
              <a:rPr kumimoji="0" lang="en-US" sz="1800" b="1" i="0" u="none" strike="noStrike" kern="1200" cap="none" spc="-1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rPr>
              <a:t>107,225</a:t>
            </a:r>
          </a:p>
          <a:p>
            <a:pPr marL="228600" marR="0" lvl="0" indent="-228600" algn="l" defTabSz="914400" rtl="0" eaLnBrk="1" fontAlgn="auto" latinLnBrk="0" hangingPunct="1">
              <a:lnSpc>
                <a:spcPct val="100000"/>
              </a:lnSpc>
              <a:spcBef>
                <a:spcPts val="16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5"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SBHCs </a:t>
            </a:r>
            <a:r>
              <a:rPr kumimoji="0" lang="en-US" sz="1800" b="0" i="0" u="none" strike="noStrike" kern="1200" cap="none" spc="-1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across </a:t>
            </a:r>
            <a:r>
              <a:rPr kumimoji="0" lang="en-US" sz="1800" b="0" i="0" u="none" strike="noStrike" kern="1200" cap="none" spc="-3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CT: </a:t>
            </a:r>
            <a:r>
              <a:rPr kumimoji="0" lang="en-US" sz="1800" b="1" i="0" u="none" strike="noStrike" kern="1200" cap="none" spc="-10" normalizeH="0" baseline="0" noProof="0" dirty="0" smtClean="0">
                <a:ln>
                  <a:noFill/>
                </a:ln>
                <a:solidFill>
                  <a:srgbClr val="00529B"/>
                </a:solidFill>
                <a:effectLst/>
                <a:uLnTx/>
                <a:uFillTx/>
                <a:latin typeface="Calibri Light" panose="020F0302020204030204" pitchFamily="34" charset="0"/>
                <a:ea typeface="+mn-ea"/>
                <a:cs typeface="Calibri Light" panose="020F0302020204030204" pitchFamily="34" charset="0"/>
              </a:rPr>
              <a:t>152</a:t>
            </a:r>
            <a:endParaRPr kumimoji="0" lang="en-US" sz="1800" b="1" i="0" u="none" strike="noStrike" kern="1200" cap="none" spc="-10" normalizeH="0" baseline="0" noProof="0" dirty="0">
              <a:ln>
                <a:noFill/>
              </a:ln>
              <a:solidFill>
                <a:srgbClr val="00529B"/>
              </a:solidFill>
              <a:effectLst/>
              <a:uLnTx/>
              <a:uFillTx/>
              <a:latin typeface="Calibri Light" panose="020F0302020204030204" pitchFamily="34" charset="0"/>
              <a:ea typeface="+mn-ea"/>
              <a:cs typeface="Calibri Light" panose="020F0302020204030204" pitchFamily="34" charset="0"/>
            </a:endParaRPr>
          </a:p>
        </p:txBody>
      </p:sp>
      <p:sp>
        <p:nvSpPr>
          <p:cNvPr id="6" name="object 3"/>
          <p:cNvSpPr/>
          <p:nvPr/>
        </p:nvSpPr>
        <p:spPr>
          <a:xfrm>
            <a:off x="7044280" y="1914087"/>
            <a:ext cx="3296753" cy="1153740"/>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4209267716"/>
              </p:ext>
            </p:extLst>
          </p:nvPr>
        </p:nvGraphicFramePr>
        <p:xfrm>
          <a:off x="7114184" y="5163494"/>
          <a:ext cx="3762922" cy="1019028"/>
        </p:xfrm>
        <a:graphic>
          <a:graphicData uri="http://schemas.openxmlformats.org/drawingml/2006/table">
            <a:tbl>
              <a:tblPr firstRow="1" bandRow="1">
                <a:tableStyleId>{5C22544A-7EE6-4342-B048-85BDC9FD1C3A}</a:tableStyleId>
              </a:tblPr>
              <a:tblGrid>
                <a:gridCol w="994201">
                  <a:extLst>
                    <a:ext uri="{9D8B030D-6E8A-4147-A177-3AD203B41FA5}">
                      <a16:colId xmlns:a16="http://schemas.microsoft.com/office/drawing/2014/main" val="2837569830"/>
                    </a:ext>
                  </a:extLst>
                </a:gridCol>
                <a:gridCol w="867519">
                  <a:extLst>
                    <a:ext uri="{9D8B030D-6E8A-4147-A177-3AD203B41FA5}">
                      <a16:colId xmlns:a16="http://schemas.microsoft.com/office/drawing/2014/main" val="1477481705"/>
                    </a:ext>
                  </a:extLst>
                </a:gridCol>
                <a:gridCol w="941280">
                  <a:extLst>
                    <a:ext uri="{9D8B030D-6E8A-4147-A177-3AD203B41FA5}">
                      <a16:colId xmlns:a16="http://schemas.microsoft.com/office/drawing/2014/main" val="2825164198"/>
                    </a:ext>
                  </a:extLst>
                </a:gridCol>
                <a:gridCol w="959922">
                  <a:extLst>
                    <a:ext uri="{9D8B030D-6E8A-4147-A177-3AD203B41FA5}">
                      <a16:colId xmlns:a16="http://schemas.microsoft.com/office/drawing/2014/main" val="1669949797"/>
                    </a:ext>
                  </a:extLst>
                </a:gridCol>
              </a:tblGrid>
              <a:tr h="391886">
                <a:tc>
                  <a:txBody>
                    <a:bodyPr/>
                    <a:lstStyle/>
                    <a:p>
                      <a:r>
                        <a:rPr lang="en-US" sz="1800" dirty="0" smtClean="0">
                          <a:latin typeface="Calibri Light" panose="020F0302020204030204" pitchFamily="34" charset="0"/>
                          <a:cs typeface="Calibri Light" panose="020F0302020204030204" pitchFamily="34" charset="0"/>
                        </a:rPr>
                        <a:t>Year</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2021</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2022</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2023</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extLst>
                  <a:ext uri="{0D108BD9-81ED-4DB2-BD59-A6C34878D82A}">
                    <a16:rowId xmlns:a16="http://schemas.microsoft.com/office/drawing/2014/main" val="2103791197"/>
                  </a:ext>
                </a:extLst>
              </a:tr>
              <a:tr h="502922">
                <a:tc>
                  <a:txBody>
                    <a:bodyPr/>
                    <a:lstStyle/>
                    <a:p>
                      <a:r>
                        <a:rPr lang="en-US" sz="1800" dirty="0" smtClean="0">
                          <a:latin typeface="Calibri Light" panose="020F0302020204030204" pitchFamily="34" charset="0"/>
                          <a:cs typeface="Calibri Light" panose="020F0302020204030204" pitchFamily="34" charset="0"/>
                        </a:rPr>
                        <a:t>Patients</a:t>
                      </a:r>
                      <a:r>
                        <a:rPr lang="en-US" sz="1800" baseline="0" dirty="0" smtClean="0">
                          <a:latin typeface="Calibri Light" panose="020F0302020204030204" pitchFamily="34" charset="0"/>
                          <a:cs typeface="Calibri Light" panose="020F0302020204030204" pitchFamily="34" charset="0"/>
                        </a:rPr>
                        <a:t> Seen</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99,598</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102,275</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107,225</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extLst>
                  <a:ext uri="{0D108BD9-81ED-4DB2-BD59-A6C34878D82A}">
                    <a16:rowId xmlns:a16="http://schemas.microsoft.com/office/drawing/2014/main" val="2798643043"/>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455" y="581354"/>
            <a:ext cx="4000368" cy="1071953"/>
          </a:xfrm>
          <a:prstGeom prst="rect">
            <a:avLst/>
          </a:prstGeom>
        </p:spPr>
      </p:pic>
    </p:spTree>
    <p:extLst>
      <p:ext uri="{BB962C8B-B14F-4D97-AF65-F5344CB8AC3E}">
        <p14:creationId xmlns:p14="http://schemas.microsoft.com/office/powerpoint/2010/main" val="130178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977656"/>
            <a:ext cx="10972800" cy="114831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National Training and Technical Assistance </a:t>
            </a:r>
            <a:r>
              <a:rPr kumimoji="0" lang="en-US" sz="36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Partners (NTTAP)</a:t>
            </a:r>
            <a:endParaRPr kumimoji="0" lang="en-US" sz="32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831281" y="3125972"/>
            <a:ext cx="10529438" cy="34999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a:t>
            </a:r>
          </a:p>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endParaRPr lang="en-US" sz="2800" dirty="0">
              <a:solidFill>
                <a:prstClr val="black"/>
              </a:solidFill>
              <a:latin typeface="Calibri Light" panose="020F0302020204030204" pitchFamily="34" charset="0"/>
              <a:cs typeface="Calibri Light" panose="020F0302020204030204" pitchFamily="34" charset="0"/>
            </a:endParaRPr>
          </a:p>
          <a:p>
            <a:pPr marL="0" lvl="0" indent="0" algn="ctr">
              <a:lnSpc>
                <a:spcPct val="90000"/>
              </a:lnSpc>
              <a:spcBef>
                <a:spcPts val="0"/>
              </a:spcBef>
              <a:spcAft>
                <a:spcPts val="600"/>
              </a:spcAft>
              <a:buClr>
                <a:srgbClr val="008558"/>
              </a:buClr>
              <a:buNone/>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 learn more, </a:t>
            </a:r>
            <a:r>
              <a:rPr lang="en-US" sz="2800" dirty="0">
                <a:solidFill>
                  <a:prstClr val="black"/>
                </a:solidFill>
                <a:latin typeface="Calibri Light" panose="020F0302020204030204" pitchFamily="34" charset="0"/>
                <a:cs typeface="Calibri Light" panose="020F0302020204030204" pitchFamily="34" charset="0"/>
              </a:rPr>
              <a:t>please visit: </a:t>
            </a:r>
            <a:r>
              <a:rPr lang="en-US" sz="2800" dirty="0">
                <a:solidFill>
                  <a:prstClr val="black"/>
                </a:solidFill>
                <a:latin typeface="Calibri Light" panose="020F0302020204030204" pitchFamily="34" charset="0"/>
                <a:cs typeface="Calibri Light" panose="020F0302020204030204" pitchFamily="34" charset="0"/>
                <a:hlinkClick r:id="rId3"/>
              </a:rPr>
              <a:t>https://</a:t>
            </a:r>
            <a:r>
              <a:rPr lang="en-US" sz="2800" dirty="0" smtClean="0">
                <a:solidFill>
                  <a:prstClr val="black"/>
                </a:solidFill>
                <a:latin typeface="Calibri Light" panose="020F0302020204030204" pitchFamily="34" charset="0"/>
                <a:cs typeface="Calibri Light" panose="020F0302020204030204" pitchFamily="34" charset="0"/>
                <a:hlinkClick r:id="rId3"/>
              </a:rPr>
              <a:t>weitzmaninstitute.org/nca</a:t>
            </a:r>
            <a:r>
              <a:rPr lang="en-US" sz="2800" dirty="0" smtClean="0">
                <a:solidFill>
                  <a:prstClr val="black"/>
                </a:solidFill>
                <a:latin typeface="Calibri Light" panose="020F0302020204030204" pitchFamily="34" charset="0"/>
                <a:cs typeface="Calibri Light" panose="020F0302020204030204" pitchFamily="34" charset="0"/>
              </a:rPr>
              <a:t>  </a:t>
            </a: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33943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5449"/>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Learning Collaborative Structure</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45600" y="2282876"/>
            <a:ext cx="5476509" cy="4111412"/>
          </a:xfrm>
        </p:spPr>
        <p:txBody>
          <a:bodyPr/>
          <a:lstStyle/>
          <a:p>
            <a:pPr>
              <a:buClr>
                <a:srgbClr val="4E7E74"/>
              </a:buClr>
            </a:pPr>
            <a:r>
              <a:rPr lang="en-US" sz="2600" dirty="0" smtClean="0">
                <a:latin typeface="Calibri Light" panose="020F0302020204030204" pitchFamily="34" charset="0"/>
                <a:cs typeface="Calibri Light" panose="020F0302020204030204" pitchFamily="34" charset="0"/>
              </a:rPr>
              <a:t>Eight </a:t>
            </a:r>
            <a:r>
              <a:rPr lang="en-US" sz="2600" dirty="0">
                <a:latin typeface="Calibri Light" panose="020F0302020204030204" pitchFamily="34" charset="0"/>
                <a:cs typeface="Calibri Light" panose="020F0302020204030204" pitchFamily="34" charset="0"/>
              </a:rPr>
              <a:t>90-minute Learning Collaborative video conference sessions</a:t>
            </a:r>
          </a:p>
          <a:p>
            <a:pPr>
              <a:buClr>
                <a:srgbClr val="4E7E74"/>
              </a:buClr>
            </a:pPr>
            <a:r>
              <a:rPr lang="en-US" sz="2600" dirty="0" smtClean="0">
                <a:latin typeface="Calibri Light" panose="020F0302020204030204" pitchFamily="34" charset="0"/>
                <a:cs typeface="Calibri Light" panose="020F0302020204030204" pitchFamily="34" charset="0"/>
              </a:rPr>
              <a:t>Weekly 60-minute </a:t>
            </a:r>
            <a:r>
              <a:rPr lang="en-US" sz="2600" dirty="0">
                <a:latin typeface="Calibri Light" panose="020F0302020204030204" pitchFamily="34" charset="0"/>
                <a:cs typeface="Calibri Light" panose="020F0302020204030204" pitchFamily="34" charset="0"/>
              </a:rPr>
              <a:t>calls between coach mentors and </a:t>
            </a:r>
            <a:r>
              <a:rPr lang="en-US" sz="2600" dirty="0" smtClean="0">
                <a:latin typeface="Calibri Light" panose="020F0302020204030204" pitchFamily="34" charset="0"/>
                <a:cs typeface="Calibri Light" panose="020F0302020204030204" pitchFamily="34" charset="0"/>
              </a:rPr>
              <a:t>team </a:t>
            </a:r>
            <a:r>
              <a:rPr lang="en-US" sz="2600" dirty="0">
                <a:latin typeface="Calibri Light" panose="020F0302020204030204" pitchFamily="34" charset="0"/>
                <a:cs typeface="Calibri Light" panose="020F0302020204030204" pitchFamily="34" charset="0"/>
              </a:rPr>
              <a:t>coach</a:t>
            </a:r>
          </a:p>
          <a:p>
            <a:pPr>
              <a:buClr>
                <a:srgbClr val="4E7E74"/>
              </a:buClr>
            </a:pPr>
            <a:r>
              <a:rPr lang="en-US" sz="2600" dirty="0" smtClean="0">
                <a:latin typeface="Calibri Light" panose="020F0302020204030204" pitchFamily="34" charset="0"/>
                <a:cs typeface="Calibri Light" panose="020F0302020204030204" pitchFamily="34" charset="0"/>
              </a:rPr>
              <a:t>Internal </a:t>
            </a:r>
            <a:r>
              <a:rPr lang="en-US" sz="2600" dirty="0">
                <a:latin typeface="Calibri Light" panose="020F0302020204030204" pitchFamily="34" charset="0"/>
                <a:cs typeface="Calibri Light" panose="020F0302020204030204" pitchFamily="34" charset="0"/>
              </a:rPr>
              <a:t>team workgroup </a:t>
            </a:r>
            <a:r>
              <a:rPr lang="en-US" sz="2600" dirty="0" smtClean="0">
                <a:latin typeface="Calibri Light" panose="020F0302020204030204" pitchFamily="34" charset="0"/>
                <a:cs typeface="Calibri Light" panose="020F0302020204030204" pitchFamily="34" charset="0"/>
              </a:rPr>
              <a:t>meetings</a:t>
            </a:r>
          </a:p>
          <a:p>
            <a:pPr>
              <a:buClr>
                <a:srgbClr val="4E7E74"/>
              </a:buClr>
            </a:pPr>
            <a:r>
              <a:rPr lang="en-US" sz="2600" dirty="0" smtClean="0">
                <a:latin typeface="Calibri Light" panose="020F0302020204030204" pitchFamily="34" charset="0"/>
                <a:cs typeface="Calibri Light" panose="020F0302020204030204" pitchFamily="34" charset="0"/>
              </a:rPr>
              <a:t>Access resources via the </a:t>
            </a:r>
            <a:r>
              <a:rPr lang="en-US" sz="2600" dirty="0" smtClean="0">
                <a:solidFill>
                  <a:srgbClr val="FF0000"/>
                </a:solidFill>
                <a:latin typeface="Calibri Light" panose="020F0302020204030204" pitchFamily="34" charset="0"/>
                <a:cs typeface="Calibri Light" panose="020F0302020204030204" pitchFamily="34" charset="0"/>
                <a:hlinkClick r:id="rId3"/>
              </a:rPr>
              <a:t>Weitzman Education Platform</a:t>
            </a:r>
            <a:endParaRPr lang="en-US" sz="2600" dirty="0" smtClean="0">
              <a:solidFill>
                <a:srgbClr val="FF0000"/>
              </a:solidFill>
              <a:latin typeface="Calibri Light" panose="020F0302020204030204" pitchFamily="34" charset="0"/>
              <a:cs typeface="Calibri Light" panose="020F0302020204030204" pitchFamily="34" charset="0"/>
            </a:endParaRPr>
          </a:p>
          <a:p>
            <a:pPr>
              <a:buClr>
                <a:srgbClr val="4E7E74"/>
              </a:buClr>
            </a:pPr>
            <a:r>
              <a:rPr lang="en-US" sz="2600" dirty="0" smtClean="0">
                <a:latin typeface="Calibri Light" panose="020F0302020204030204" pitchFamily="34" charset="0"/>
                <a:cs typeface="Calibri Light" panose="020F0302020204030204" pitchFamily="34" charset="0"/>
              </a:rPr>
              <a:t>Use </a:t>
            </a:r>
            <a:r>
              <a:rPr lang="en-US" sz="2600" dirty="0" smtClean="0">
                <a:latin typeface="Calibri Light" panose="020F0302020204030204" pitchFamily="34" charset="0"/>
                <a:cs typeface="Calibri Light" panose="020F0302020204030204" pitchFamily="34" charset="0"/>
                <a:hlinkClick r:id="rId4"/>
              </a:rPr>
              <a:t>Google Drive</a:t>
            </a:r>
            <a:r>
              <a:rPr lang="en-US" sz="2600" dirty="0" smtClean="0">
                <a:latin typeface="Calibri Light" panose="020F0302020204030204" pitchFamily="34" charset="0"/>
                <a:cs typeface="Calibri Light" panose="020F0302020204030204" pitchFamily="34" charset="0"/>
              </a:rPr>
              <a:t> to share your work</a:t>
            </a:r>
          </a:p>
          <a:p>
            <a:pPr>
              <a:buClr>
                <a:srgbClr val="4E7E74"/>
              </a:buClr>
            </a:pPr>
            <a:endParaRPr lang="en-US" sz="26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5" name="Content Placeholder 3"/>
          <p:cNvGraphicFramePr>
            <a:graphicFrameLocks/>
          </p:cNvGraphicFramePr>
          <p:nvPr>
            <p:extLst/>
          </p:nvPr>
        </p:nvGraphicFramePr>
        <p:xfrm>
          <a:off x="6562763" y="2282875"/>
          <a:ext cx="5088582" cy="4111412"/>
        </p:xfrm>
        <a:graphic>
          <a:graphicData uri="http://schemas.openxmlformats.org/drawingml/2006/table">
            <a:tbl>
              <a:tblPr firstRow="1" firstCol="1" bandRow="1">
                <a:tableStyleId>{93296810-A885-4BE3-A3E7-6D5BEEA58F35}</a:tableStyleId>
              </a:tblPr>
              <a:tblGrid>
                <a:gridCol w="2276368">
                  <a:extLst>
                    <a:ext uri="{9D8B030D-6E8A-4147-A177-3AD203B41FA5}">
                      <a16:colId xmlns:a16="http://schemas.microsoft.com/office/drawing/2014/main" val="20000"/>
                    </a:ext>
                  </a:extLst>
                </a:gridCol>
                <a:gridCol w="2812214">
                  <a:extLst>
                    <a:ext uri="{9D8B030D-6E8A-4147-A177-3AD203B41FA5}">
                      <a16:colId xmlns:a16="http://schemas.microsoft.com/office/drawing/2014/main" val="20001"/>
                    </a:ext>
                  </a:extLst>
                </a:gridCol>
              </a:tblGrid>
              <a:tr h="522316">
                <a:tc gridSpan="2">
                  <a:txBody>
                    <a:bodyPr/>
                    <a:lstStyle/>
                    <a:p>
                      <a:pPr marL="0" marR="0" algn="ctr">
                        <a:spcBef>
                          <a:spcPts val="0"/>
                        </a:spcBef>
                        <a:spcAft>
                          <a:spcPts val="0"/>
                        </a:spcAft>
                      </a:pPr>
                      <a:r>
                        <a:rPr lang="en-US" sz="2800" dirty="0">
                          <a:effectLst/>
                          <a:latin typeface="Calibri Light" panose="020F0302020204030204" pitchFamily="34" charset="0"/>
                          <a:cs typeface="Calibri Light" panose="020F0302020204030204" pitchFamily="34" charset="0"/>
                        </a:rPr>
                        <a:t> </a:t>
                      </a:r>
                      <a:r>
                        <a:rPr lang="en-US" sz="2800" dirty="0" smtClean="0">
                          <a:effectLst/>
                          <a:latin typeface="Calibri Light" panose="020F0302020204030204" pitchFamily="34" charset="0"/>
                          <a:cs typeface="Calibri Light" panose="020F0302020204030204" pitchFamily="34" charset="0"/>
                        </a:rPr>
                        <a:t>Learning</a:t>
                      </a:r>
                      <a:r>
                        <a:rPr lang="en-US" sz="2800" baseline="0" dirty="0" smtClean="0">
                          <a:effectLst/>
                          <a:latin typeface="Calibri Light" panose="020F0302020204030204" pitchFamily="34" charset="0"/>
                          <a:cs typeface="Calibri Light" panose="020F0302020204030204" pitchFamily="34" charset="0"/>
                        </a:rPr>
                        <a:t> Session Dates</a:t>
                      </a: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1</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2000" u="none" strike="noStrike" dirty="0" smtClean="0">
                          <a:effectLst/>
                          <a:latin typeface="Calibri Light" panose="020F0302020204030204" pitchFamily="34" charset="0"/>
                          <a:cs typeface="Calibri Light" panose="020F0302020204030204" pitchFamily="34" charset="0"/>
                        </a:rPr>
                        <a:t>Wednesday</a:t>
                      </a:r>
                      <a:r>
                        <a:rPr lang="en-US" sz="2000" u="none" strike="noStrike" baseline="0" dirty="0" smtClean="0">
                          <a:effectLst/>
                          <a:latin typeface="Calibri Light" panose="020F0302020204030204" pitchFamily="34" charset="0"/>
                          <a:cs typeface="Calibri Light" panose="020F0302020204030204" pitchFamily="34" charset="0"/>
                        </a:rPr>
                        <a:t> November 13</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baseline="0"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1"/>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2</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December 11</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3</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January 8</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3"/>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4</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February 12</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4"/>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5</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March 12</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6</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April 9</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7</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May 14</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3648549794"/>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8</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June 11</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4245678047"/>
                  </a:ext>
                </a:extLst>
              </a:tr>
            </a:tbl>
          </a:graphicData>
        </a:graphic>
      </p:graphicFrame>
      <p:sp>
        <p:nvSpPr>
          <p:cNvPr id="6" name="Rectangle 5"/>
          <p:cNvSpPr/>
          <p:nvPr/>
        </p:nvSpPr>
        <p:spPr>
          <a:xfrm>
            <a:off x="6562763" y="4642267"/>
            <a:ext cx="5088582" cy="430983"/>
          </a:xfrm>
          <a:prstGeom prst="rect">
            <a:avLst/>
          </a:prstGeom>
          <a:noFill/>
          <a:ln w="57150">
            <a:solidFill>
              <a:srgbClr val="4E7E7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59847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6" name="Content Placeholder 3"/>
          <p:cNvGraphicFramePr>
            <a:graphicFrameLocks/>
          </p:cNvGraphicFramePr>
          <p:nvPr>
            <p:extLst/>
          </p:nvPr>
        </p:nvGraphicFramePr>
        <p:xfrm>
          <a:off x="560320" y="1696287"/>
          <a:ext cx="10581814" cy="4475915"/>
        </p:xfrm>
        <a:graphic>
          <a:graphicData uri="http://schemas.openxmlformats.org/drawingml/2006/table">
            <a:tbl>
              <a:tblPr firstRow="1" firstCol="1" bandRow="1">
                <a:tableStyleId>{5940675A-B579-460E-94D1-54222C63F5DA}</a:tableStyleId>
              </a:tblPr>
              <a:tblGrid>
                <a:gridCol w="7454127">
                  <a:extLst>
                    <a:ext uri="{9D8B030D-6E8A-4147-A177-3AD203B41FA5}">
                      <a16:colId xmlns:a16="http://schemas.microsoft.com/office/drawing/2014/main" val="20000"/>
                    </a:ext>
                  </a:extLst>
                </a:gridCol>
                <a:gridCol w="3127687">
                  <a:extLst>
                    <a:ext uri="{9D8B030D-6E8A-4147-A177-3AD203B41FA5}">
                      <a16:colId xmlns:a16="http://schemas.microsoft.com/office/drawing/2014/main" val="20001"/>
                    </a:ext>
                  </a:extLst>
                </a:gridCol>
              </a:tblGrid>
              <a:tr h="57101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smtClean="0">
                          <a:effectLst/>
                          <a:latin typeface="Calibri Light" panose="020F0302020204030204" pitchFamily="34" charset="0"/>
                          <a:cs typeface="Calibri Light" panose="020F0302020204030204" pitchFamily="34" charset="0"/>
                        </a:rPr>
                        <a:t>2024-2025 Cohort</a:t>
                      </a:r>
                      <a:endParaRPr lang="en-US" sz="40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extLst>
                  <a:ext uri="{0D108BD9-81ED-4DB2-BD59-A6C34878D82A}">
                    <a16:rowId xmlns:a16="http://schemas.microsoft.com/office/drawing/2014/main" val="10000"/>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Cherry Health</a:t>
                      </a:r>
                    </a:p>
                  </a:txBody>
                  <a:tcPr marL="9525" marR="9525" marT="9525" marB="0" anchor="ctr">
                    <a:noFill/>
                  </a:tcPr>
                </a:tc>
                <a:tc>
                  <a:txBody>
                    <a:bodyPr/>
                    <a:lstStyle/>
                    <a:p>
                      <a:pPr algn="l" fontAlgn="ctr"/>
                      <a:r>
                        <a:rPr lang="en-US" sz="2200" b="0" i="0" u="none" strike="noStrike" dirty="0">
                          <a:solidFill>
                            <a:srgbClr val="000000"/>
                          </a:solidFill>
                          <a:effectLst/>
                          <a:latin typeface="Calibri Light" panose="020F0302020204030204" pitchFamily="34" charset="0"/>
                        </a:rPr>
                        <a:t>Grand </a:t>
                      </a:r>
                      <a:r>
                        <a:rPr lang="en-US" sz="2200" b="0" i="0" u="none" strike="noStrike" dirty="0" smtClean="0">
                          <a:solidFill>
                            <a:srgbClr val="000000"/>
                          </a:solidFill>
                          <a:effectLst/>
                          <a:latin typeface="Calibri Light" panose="020F0302020204030204" pitchFamily="34" charset="0"/>
                        </a:rPr>
                        <a:t>Rapids, Michigan</a:t>
                      </a:r>
                      <a:endParaRPr lang="en-US" sz="2200" b="0" i="0" u="none" strike="noStrike" dirty="0">
                        <a:solidFill>
                          <a:srgbClr val="000000"/>
                        </a:solidFill>
                        <a:effectLst/>
                        <a:latin typeface="Calibri Light" panose="020F0302020204030204" pitchFamily="34" charset="0"/>
                      </a:endParaRPr>
                    </a:p>
                  </a:txBody>
                  <a:tcPr marL="9525" marR="9525" marT="9525" marB="0" anchor="ctr">
                    <a:noFill/>
                  </a:tcPr>
                </a:tc>
                <a:extLst>
                  <a:ext uri="{0D108BD9-81ED-4DB2-BD59-A6C34878D82A}">
                    <a16:rowId xmlns:a16="http://schemas.microsoft.com/office/drawing/2014/main" val="1169984278"/>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Chestnut Family Health Center </a:t>
                      </a:r>
                    </a:p>
                  </a:txBody>
                  <a:tcPr marL="9525" marR="9525" marT="9525" marB="0" anchor="ctr">
                    <a:solidFill>
                      <a:srgbClr val="CBDFDB"/>
                    </a:solidFill>
                  </a:tcPr>
                </a:tc>
                <a:tc>
                  <a:txBody>
                    <a:bodyPr/>
                    <a:lstStyle/>
                    <a:p>
                      <a:pPr algn="l" fontAlgn="ctr"/>
                      <a:r>
                        <a:rPr lang="en-US" sz="2200" b="0" i="0" u="none" strike="noStrike" dirty="0" smtClean="0">
                          <a:solidFill>
                            <a:srgbClr val="000000"/>
                          </a:solidFill>
                          <a:effectLst/>
                          <a:latin typeface="Calibri Light" panose="020F0302020204030204" pitchFamily="34" charset="0"/>
                        </a:rPr>
                        <a:t>Bloomington, Illinois </a:t>
                      </a:r>
                      <a:endParaRPr lang="en-US" sz="2200" b="0" i="0" u="none" strike="noStrike" dirty="0">
                        <a:solidFill>
                          <a:srgbClr val="000000"/>
                        </a:solidFill>
                        <a:effectLst/>
                        <a:latin typeface="Calibri Light" panose="020F0302020204030204" pitchFamily="34" charset="0"/>
                      </a:endParaRPr>
                    </a:p>
                  </a:txBody>
                  <a:tcPr marL="9525" marR="9525" marT="9525" marB="0" anchor="ctr">
                    <a:solidFill>
                      <a:srgbClr val="CBDFDB"/>
                    </a:solidFill>
                  </a:tcPr>
                </a:tc>
                <a:extLst>
                  <a:ext uri="{0D108BD9-81ED-4DB2-BD59-A6C34878D82A}">
                    <a16:rowId xmlns:a16="http://schemas.microsoft.com/office/drawing/2014/main" val="10002"/>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Community Health &amp; Wellness Center of Greater Torrington </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Torrington, Connecticut </a:t>
                      </a:r>
                    </a:p>
                  </a:txBody>
                  <a:tcPr marL="9525" marR="9525" marT="9525" marB="0" anchor="ctr">
                    <a:noFill/>
                  </a:tcPr>
                </a:tc>
                <a:extLst>
                  <a:ext uri="{0D108BD9-81ED-4DB2-BD59-A6C34878D82A}">
                    <a16:rowId xmlns:a16="http://schemas.microsoft.com/office/drawing/2014/main" val="217939059"/>
                  </a:ext>
                </a:extLst>
              </a:tr>
              <a:tr h="433878">
                <a:tc>
                  <a:txBody>
                    <a:bodyPr/>
                    <a:lstStyle/>
                    <a:p>
                      <a:pPr algn="l" rtl="0" fontAlgn="b"/>
                      <a:r>
                        <a:rPr lang="en-US" sz="2200" b="0" i="0" u="none" strike="noStrike" dirty="0" smtClean="0">
                          <a:solidFill>
                            <a:srgbClr val="000000"/>
                          </a:solidFill>
                          <a:effectLst/>
                          <a:latin typeface="Calibri Light" panose="020F0302020204030204" pitchFamily="34" charset="0"/>
                        </a:rPr>
                        <a:t>Community Health Service Inc.</a:t>
                      </a:r>
                      <a:endParaRPr lang="en-US" sz="2200" b="0" i="0" u="none" strike="noStrike" dirty="0">
                        <a:solidFill>
                          <a:srgbClr val="000000"/>
                        </a:solidFill>
                        <a:effectLst/>
                        <a:latin typeface="Calibri Light" panose="020F0302020204030204" pitchFamily="34" charset="0"/>
                      </a:endParaRP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Moorhead, Minnesota</a:t>
                      </a:r>
                    </a:p>
                  </a:txBody>
                  <a:tcPr marL="9525" marR="9525" marT="9525" marB="0" anchor="ctr">
                    <a:solidFill>
                      <a:srgbClr val="CBDFDB"/>
                    </a:solidFill>
                  </a:tcPr>
                </a:tc>
                <a:extLst>
                  <a:ext uri="{0D108BD9-81ED-4DB2-BD59-A6C34878D82A}">
                    <a16:rowId xmlns:a16="http://schemas.microsoft.com/office/drawing/2014/main" val="3888740053"/>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Complete Health DBA Community Health Center of Black Hills, Inc.</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Rapid City, South Dakota</a:t>
                      </a:r>
                    </a:p>
                  </a:txBody>
                  <a:tcPr marL="9525" marR="9525" marT="9525" marB="0" anchor="ctr">
                    <a:noFill/>
                  </a:tcPr>
                </a:tc>
                <a:extLst>
                  <a:ext uri="{0D108BD9-81ED-4DB2-BD59-A6C34878D82A}">
                    <a16:rowId xmlns:a16="http://schemas.microsoft.com/office/drawing/2014/main" val="748076202"/>
                  </a:ext>
                </a:extLst>
              </a:tr>
              <a:tr h="433878">
                <a:tc>
                  <a:txBody>
                    <a:bodyPr/>
                    <a:lstStyle/>
                    <a:p>
                      <a:pPr algn="l" rtl="0" fontAlgn="b"/>
                      <a:r>
                        <a:rPr lang="en-US" sz="2200" b="0" i="0" u="none" strike="noStrike" dirty="0" err="1">
                          <a:solidFill>
                            <a:srgbClr val="000000"/>
                          </a:solidFill>
                          <a:effectLst/>
                          <a:latin typeface="Calibri Light" panose="020F0302020204030204" pitchFamily="34" charset="0"/>
                        </a:rPr>
                        <a:t>Excelth</a:t>
                      </a:r>
                      <a:r>
                        <a:rPr lang="en-US" sz="2200" b="0" i="0" u="none" strike="noStrike" dirty="0">
                          <a:solidFill>
                            <a:srgbClr val="000000"/>
                          </a:solidFill>
                          <a:effectLst/>
                          <a:latin typeface="Calibri Light" panose="020F0302020204030204" pitchFamily="34" charset="0"/>
                        </a:rPr>
                        <a:t> Inc.</a:t>
                      </a: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New Orleans, Louisiana</a:t>
                      </a:r>
                      <a:r>
                        <a:rPr lang="en-US" sz="2200" b="0" i="0" u="none" strike="noStrike" baseline="0" dirty="0" smtClean="0">
                          <a:solidFill>
                            <a:srgbClr val="000000"/>
                          </a:solidFill>
                          <a:effectLst/>
                          <a:latin typeface="Calibri Light" panose="020F0302020204030204" pitchFamily="34" charset="0"/>
                        </a:rPr>
                        <a:t> </a:t>
                      </a:r>
                      <a:endParaRPr lang="en-US" sz="2200" b="0" i="0" u="none" strike="noStrike" dirty="0" smtClean="0">
                        <a:solidFill>
                          <a:srgbClr val="000000"/>
                        </a:solidFill>
                        <a:effectLst/>
                        <a:latin typeface="Calibri Light" panose="020F0302020204030204" pitchFamily="34" charset="0"/>
                      </a:endParaRPr>
                    </a:p>
                  </a:txBody>
                  <a:tcPr marL="9525" marR="9525" marT="9525" marB="0" anchor="ctr">
                    <a:solidFill>
                      <a:srgbClr val="CBDFDB"/>
                    </a:solidFill>
                  </a:tcPr>
                </a:tc>
                <a:extLst>
                  <a:ext uri="{0D108BD9-81ED-4DB2-BD59-A6C34878D82A}">
                    <a16:rowId xmlns:a16="http://schemas.microsoft.com/office/drawing/2014/main" val="51935310"/>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HCCH Medical Clinics (Harrison County Community Hospital)</a:t>
                      </a:r>
                    </a:p>
                  </a:txBody>
                  <a:tcPr marL="9525" marR="9525" marT="9525" marB="0" anchor="ctr">
                    <a:noFill/>
                  </a:tcPr>
                </a:tc>
                <a:tc>
                  <a:txBody>
                    <a:bodyPr/>
                    <a:lstStyle/>
                    <a:p>
                      <a:pPr algn="l" fontAlgn="b"/>
                      <a:r>
                        <a:rPr lang="en-US" sz="2200" b="0" i="0" u="none" strike="noStrike" dirty="0" smtClean="0">
                          <a:solidFill>
                            <a:srgbClr val="000000"/>
                          </a:solidFill>
                          <a:effectLst/>
                          <a:latin typeface="Calibri Light" panose="020F0302020204030204" pitchFamily="34" charset="0"/>
                        </a:rPr>
                        <a:t>Bethany, Missouri </a:t>
                      </a:r>
                      <a:endParaRPr lang="en-US" sz="2200" b="0" i="0" u="none" strike="noStrike" dirty="0">
                        <a:solidFill>
                          <a:srgbClr val="000000"/>
                        </a:solidFill>
                        <a:effectLst/>
                        <a:latin typeface="Calibri Light" panose="020F0302020204030204" pitchFamily="34" charset="0"/>
                      </a:endParaRPr>
                    </a:p>
                  </a:txBody>
                  <a:tcPr marL="9525" marR="9525" marT="9525" marB="0" anchor="ctr">
                    <a:noFill/>
                  </a:tcPr>
                </a:tc>
                <a:extLst>
                  <a:ext uri="{0D108BD9-81ED-4DB2-BD59-A6C34878D82A}">
                    <a16:rowId xmlns:a16="http://schemas.microsoft.com/office/drawing/2014/main" val="10003"/>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North Shore Community Health Inc. </a:t>
                      </a: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Salem, Massachusetts </a:t>
                      </a:r>
                    </a:p>
                  </a:txBody>
                  <a:tcPr marL="9525" marR="9525" marT="9525" marB="0" anchor="ctr">
                    <a:solidFill>
                      <a:srgbClr val="CBDFDB"/>
                    </a:solidFill>
                  </a:tcPr>
                </a:tc>
                <a:extLst>
                  <a:ext uri="{0D108BD9-81ED-4DB2-BD59-A6C34878D82A}">
                    <a16:rowId xmlns:a16="http://schemas.microsoft.com/office/drawing/2014/main" val="10004"/>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Primary Health Network </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Sharon, Pennsylvania</a:t>
                      </a:r>
                    </a:p>
                  </a:txBody>
                  <a:tcPr marL="9525" marR="9525" marT="9525" marB="0" anchor="ctr">
                    <a:noFill/>
                  </a:tcPr>
                </a:tc>
                <a:extLst>
                  <a:ext uri="{0D108BD9-81ED-4DB2-BD59-A6C34878D82A}">
                    <a16:rowId xmlns:a16="http://schemas.microsoft.com/office/drawing/2014/main" val="2514561932"/>
                  </a:ext>
                </a:extLst>
              </a:tr>
            </a:tbl>
          </a:graphicData>
        </a:graphic>
      </p:graphicFrame>
    </p:spTree>
    <p:extLst>
      <p:ext uri="{BB962C8B-B14F-4D97-AF65-F5344CB8AC3E}">
        <p14:creationId xmlns:p14="http://schemas.microsoft.com/office/powerpoint/2010/main" val="159098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AP PowerPoint Template 2024-2025" id="{F212A013-DA5B-48DA-9BA2-3F10DE4880BE}" vid="{5A2284D8-BF4A-4E1B-889A-AA6F50FC4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3289</Words>
  <Application>Microsoft Office PowerPoint</Application>
  <PresentationFormat>Widescreen</PresentationFormat>
  <Paragraphs>425</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.Hiragino Kaku Gothic Interface W3</vt:lpstr>
      <vt:lpstr>Arial</vt:lpstr>
      <vt:lpstr>Calibri</vt:lpstr>
      <vt:lpstr>Calibri Light</vt:lpstr>
      <vt:lpstr>Century Gothic</vt:lpstr>
      <vt:lpstr>Myriad Pro</vt:lpstr>
      <vt:lpstr>Wingdings</vt:lpstr>
      <vt:lpstr>1_Custom Design</vt:lpstr>
      <vt:lpstr>Comprehensive and Team-Based Care  Learning Collaborative</vt:lpstr>
      <vt:lpstr>Get the Most Out of Your Zoom Experience</vt:lpstr>
      <vt:lpstr>Session 5 Agenda</vt:lpstr>
      <vt:lpstr>Learning Collaborative Faculty</vt:lpstr>
      <vt:lpstr>PowerPoint Presentation</vt:lpstr>
      <vt:lpstr>PowerPoint Presentation</vt:lpstr>
      <vt:lpstr>PowerPoint Presentation</vt:lpstr>
      <vt:lpstr>Learning Collaborative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and Team-Based Care  Learning Collaborative</dc:title>
  <dc:creator>Angers, Meaghan</dc:creator>
  <cp:lastModifiedBy>Angers, Meaghan</cp:lastModifiedBy>
  <cp:revision>24</cp:revision>
  <dcterms:created xsi:type="dcterms:W3CDTF">2025-02-12T20:29:54Z</dcterms:created>
  <dcterms:modified xsi:type="dcterms:W3CDTF">2025-03-12T19:16:07Z</dcterms:modified>
</cp:coreProperties>
</file>