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tags/tag1.xml" ContentType="application/vnd.openxmlformats-officedocument.presentationml.tags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7"/>
  </p:notesMasterIdLst>
  <p:sldIdLst>
    <p:sldId id="334" r:id="rId2"/>
    <p:sldId id="676" r:id="rId3"/>
    <p:sldId id="677" r:id="rId4"/>
    <p:sldId id="678" r:id="rId5"/>
    <p:sldId id="335" r:id="rId6"/>
    <p:sldId id="679" r:id="rId7"/>
    <p:sldId id="680" r:id="rId8"/>
    <p:sldId id="681" r:id="rId9"/>
    <p:sldId id="682" r:id="rId10"/>
    <p:sldId id="683" r:id="rId11"/>
    <p:sldId id="684" r:id="rId12"/>
    <p:sldId id="685" r:id="rId13"/>
    <p:sldId id="686" r:id="rId14"/>
    <p:sldId id="687" r:id="rId15"/>
    <p:sldId id="688" r:id="rId16"/>
    <p:sldId id="402" r:id="rId17"/>
    <p:sldId id="689" r:id="rId18"/>
    <p:sldId id="690" r:id="rId19"/>
    <p:sldId id="691" r:id="rId20"/>
    <p:sldId id="692" r:id="rId21"/>
    <p:sldId id="693" r:id="rId22"/>
    <p:sldId id="694" r:id="rId23"/>
    <p:sldId id="695" r:id="rId24"/>
    <p:sldId id="696" r:id="rId25"/>
    <p:sldId id="697" r:id="rId2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2571" autoAdjust="0"/>
  </p:normalViewPr>
  <p:slideViewPr>
    <p:cSldViewPr>
      <p:cViewPr varScale="1">
        <p:scale>
          <a:sx n="64" d="100"/>
          <a:sy n="64" d="100"/>
        </p:scale>
        <p:origin x="1482" y="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B921FE2-E792-4DF8-8099-7A6AF6BD10CD}" type="datetimeFigureOut">
              <a:rPr lang="en-US" smtClean="0"/>
              <a:t>3/28/2025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6DFBD2D-0805-48FF-AB52-683E231FD2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51182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FC7D1B-6069-47AA-A5EF-A3A9C19C737E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267798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6DFBD2D-0805-48FF-AB52-683E231FD28B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095087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FC7D1B-6069-47AA-A5EF-A3A9C19C737E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141685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6"/>
          <p:cNvSpPr txBox="1">
            <a:spLocks noGrp="1" noChangeArrowheads="1"/>
          </p:cNvSpPr>
          <p:nvPr/>
        </p:nvSpPr>
        <p:spPr bwMode="auto">
          <a:xfrm>
            <a:off x="0" y="8687426"/>
            <a:ext cx="2971593" cy="4550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00" tIns="45699" rIns="91400" bIns="45699" anchor="b"/>
          <a:lstStyle>
            <a:lvl1pPr defTabSz="8794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8794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8794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8794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8794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8794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8794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8794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8794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en-US" altLang="en-US" sz="1300">
                <a:latin typeface="Arial" pitchFamily="34" charset="0"/>
                <a:ea typeface="MS PGothic" pitchFamily="34" charset="-128"/>
              </a:rPr>
              <a:t>www.clinicalmicrosystem.org</a:t>
            </a:r>
          </a:p>
        </p:txBody>
      </p:sp>
      <p:sp>
        <p:nvSpPr>
          <p:cNvPr id="35843" name="Rectangle 7"/>
          <p:cNvSpPr txBox="1">
            <a:spLocks noGrp="1" noChangeArrowheads="1"/>
          </p:cNvSpPr>
          <p:nvPr/>
        </p:nvSpPr>
        <p:spPr bwMode="auto">
          <a:xfrm>
            <a:off x="3884852" y="8687426"/>
            <a:ext cx="2971593" cy="4550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00" tIns="45699" rIns="91400" bIns="45699" anchor="b"/>
          <a:lstStyle>
            <a:lvl1pPr defTabSz="8794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8794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8794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8794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8794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8794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8794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8794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8794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14081EA2-7E66-4711-952B-774383B5C38F}" type="slidenum">
              <a:rPr lang="en-US" altLang="en-US" sz="1300">
                <a:latin typeface="Arial" pitchFamily="34" charset="0"/>
                <a:ea typeface="MS PGothic" pitchFamily="34" charset="-128"/>
              </a:rPr>
              <a:pPr algn="r" eaLnBrk="1" hangingPunct="1">
                <a:spcBef>
                  <a:spcPct val="0"/>
                </a:spcBef>
              </a:pPr>
              <a:t>6</a:t>
            </a:fld>
            <a:endParaRPr lang="en-US" altLang="en-US" sz="1300">
              <a:latin typeface="Arial" pitchFamily="34" charset="0"/>
              <a:ea typeface="MS PGothic" pitchFamily="34" charset="-128"/>
            </a:endParaRPr>
          </a:p>
        </p:txBody>
      </p:sp>
      <p:sp>
        <p:nvSpPr>
          <p:cNvPr id="3584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1413" y="687388"/>
            <a:ext cx="4575175" cy="3430587"/>
          </a:xfrm>
          <a:ln/>
        </p:spPr>
      </p:sp>
      <p:sp>
        <p:nvSpPr>
          <p:cNvPr id="3584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0148" y="4343713"/>
            <a:ext cx="5037705" cy="4112298"/>
          </a:xfrm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00" tIns="45699" rIns="91400" bIns="45699"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144973961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6DFBD2D-0805-48FF-AB52-683E231FD28B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2990568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6DFBD2D-0805-48FF-AB52-683E231FD28B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112866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6DFBD2D-0805-48FF-AB52-683E231FD28B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251390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6"/>
          <p:cNvSpPr txBox="1">
            <a:spLocks noGrp="1" noChangeArrowheads="1"/>
          </p:cNvSpPr>
          <p:nvPr/>
        </p:nvSpPr>
        <p:spPr bwMode="auto">
          <a:xfrm>
            <a:off x="0" y="8687426"/>
            <a:ext cx="2971593" cy="4550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00" tIns="45699" rIns="91400" bIns="45699" anchor="b"/>
          <a:lstStyle>
            <a:lvl1pPr defTabSz="8794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8794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8794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8794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8794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8794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8794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8794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8794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en-US" altLang="en-US" sz="1300">
                <a:latin typeface="Arial" pitchFamily="34" charset="0"/>
                <a:ea typeface="MS PGothic" pitchFamily="34" charset="-128"/>
              </a:rPr>
              <a:t>www.clinicalmicrosystem.org</a:t>
            </a:r>
          </a:p>
        </p:txBody>
      </p:sp>
      <p:sp>
        <p:nvSpPr>
          <p:cNvPr id="35843" name="Rectangle 7"/>
          <p:cNvSpPr txBox="1">
            <a:spLocks noGrp="1" noChangeArrowheads="1"/>
          </p:cNvSpPr>
          <p:nvPr/>
        </p:nvSpPr>
        <p:spPr bwMode="auto">
          <a:xfrm>
            <a:off x="3884852" y="8687426"/>
            <a:ext cx="2971593" cy="4550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00" tIns="45699" rIns="91400" bIns="45699" anchor="b"/>
          <a:lstStyle>
            <a:lvl1pPr defTabSz="8794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8794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8794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8794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8794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8794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8794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8794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8794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14081EA2-7E66-4711-952B-774383B5C38F}" type="slidenum">
              <a:rPr lang="en-US" altLang="en-US" sz="1300">
                <a:latin typeface="Arial" pitchFamily="34" charset="0"/>
                <a:ea typeface="MS PGothic" pitchFamily="34" charset="-128"/>
              </a:rPr>
              <a:pPr algn="r" eaLnBrk="1" hangingPunct="1">
                <a:spcBef>
                  <a:spcPct val="0"/>
                </a:spcBef>
              </a:pPr>
              <a:t>20</a:t>
            </a:fld>
            <a:endParaRPr lang="en-US" altLang="en-US" sz="1300">
              <a:latin typeface="Arial" pitchFamily="34" charset="0"/>
              <a:ea typeface="MS PGothic" pitchFamily="34" charset="-128"/>
            </a:endParaRPr>
          </a:p>
        </p:txBody>
      </p:sp>
      <p:sp>
        <p:nvSpPr>
          <p:cNvPr id="3584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1413" y="687388"/>
            <a:ext cx="4575175" cy="3430587"/>
          </a:xfrm>
          <a:ln/>
        </p:spPr>
      </p:sp>
      <p:sp>
        <p:nvSpPr>
          <p:cNvPr id="3584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0148" y="4343713"/>
            <a:ext cx="5037705" cy="4112298"/>
          </a:xfrm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00" tIns="45699" rIns="91400" bIns="45699"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90541633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6"/>
          <p:cNvSpPr txBox="1">
            <a:spLocks noGrp="1" noChangeArrowheads="1"/>
          </p:cNvSpPr>
          <p:nvPr/>
        </p:nvSpPr>
        <p:spPr bwMode="auto">
          <a:xfrm>
            <a:off x="0" y="8687426"/>
            <a:ext cx="2971593" cy="4550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00" tIns="45699" rIns="91400" bIns="45699" anchor="b"/>
          <a:lstStyle>
            <a:lvl1pPr defTabSz="8794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8794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8794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8794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8794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8794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8794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8794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8794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en-US" altLang="en-US" sz="1300">
                <a:latin typeface="Arial" pitchFamily="34" charset="0"/>
                <a:ea typeface="MS PGothic" pitchFamily="34" charset="-128"/>
              </a:rPr>
              <a:t>www.clinicalmicrosystem.org</a:t>
            </a:r>
          </a:p>
        </p:txBody>
      </p:sp>
      <p:sp>
        <p:nvSpPr>
          <p:cNvPr id="35843" name="Rectangle 7"/>
          <p:cNvSpPr txBox="1">
            <a:spLocks noGrp="1" noChangeArrowheads="1"/>
          </p:cNvSpPr>
          <p:nvPr/>
        </p:nvSpPr>
        <p:spPr bwMode="auto">
          <a:xfrm>
            <a:off x="3884852" y="8687426"/>
            <a:ext cx="2971593" cy="4550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00" tIns="45699" rIns="91400" bIns="45699" anchor="b"/>
          <a:lstStyle>
            <a:lvl1pPr defTabSz="8794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8794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8794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8794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8794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8794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8794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8794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8794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14081EA2-7E66-4711-952B-774383B5C38F}" type="slidenum">
              <a:rPr lang="en-US" altLang="en-US" sz="1300">
                <a:latin typeface="Arial" pitchFamily="34" charset="0"/>
                <a:ea typeface="MS PGothic" pitchFamily="34" charset="-128"/>
              </a:rPr>
              <a:pPr algn="r" eaLnBrk="1" hangingPunct="1">
                <a:spcBef>
                  <a:spcPct val="0"/>
                </a:spcBef>
              </a:pPr>
              <a:t>21</a:t>
            </a:fld>
            <a:endParaRPr lang="en-US" altLang="en-US" sz="1300">
              <a:latin typeface="Arial" pitchFamily="34" charset="0"/>
              <a:ea typeface="MS PGothic" pitchFamily="34" charset="-128"/>
            </a:endParaRPr>
          </a:p>
        </p:txBody>
      </p:sp>
      <p:sp>
        <p:nvSpPr>
          <p:cNvPr id="3584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1413" y="687388"/>
            <a:ext cx="4575175" cy="3430587"/>
          </a:xfrm>
          <a:ln/>
        </p:spPr>
      </p:sp>
      <p:sp>
        <p:nvSpPr>
          <p:cNvPr id="3584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0148" y="4343713"/>
            <a:ext cx="5037705" cy="4112298"/>
          </a:xfrm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00" tIns="45699" rIns="91400" bIns="45699"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31258734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D8B149-E0F2-46F0-AC55-6D3947D2FD48}" type="datetimeFigureOut">
              <a:rPr lang="en-US" smtClean="0"/>
              <a:t>3/28/2025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D0E99B-16B3-480A-8AA9-2062A24514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39351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D8B149-E0F2-46F0-AC55-6D3947D2FD48}" type="datetimeFigureOut">
              <a:rPr lang="en-US" smtClean="0"/>
              <a:t>3/28/2025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D0E99B-16B3-480A-8AA9-2062A24514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68144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D8B149-E0F2-46F0-AC55-6D3947D2FD48}" type="datetimeFigureOut">
              <a:rPr lang="en-US" smtClean="0"/>
              <a:t>3/28/2025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D0E99B-16B3-480A-8AA9-2062A24514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399409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87334558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D8B149-E0F2-46F0-AC55-6D3947D2FD48}" type="datetimeFigureOut">
              <a:rPr lang="en-US" smtClean="0"/>
              <a:t>3/28/2025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D0E99B-16B3-480A-8AA9-2062A24514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46624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D8B149-E0F2-46F0-AC55-6D3947D2FD48}" type="datetimeFigureOut">
              <a:rPr lang="en-US" smtClean="0"/>
              <a:t>3/28/2025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D0E99B-16B3-480A-8AA9-2062A24514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39641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D8B149-E0F2-46F0-AC55-6D3947D2FD48}" type="datetimeFigureOut">
              <a:rPr lang="en-US" smtClean="0"/>
              <a:t>3/28/2025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D0E99B-16B3-480A-8AA9-2062A24514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85571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D8B149-E0F2-46F0-AC55-6D3947D2FD48}" type="datetimeFigureOut">
              <a:rPr lang="en-US" smtClean="0"/>
              <a:t>3/28/2025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D0E99B-16B3-480A-8AA9-2062A24514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75416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D8B149-E0F2-46F0-AC55-6D3947D2FD48}" type="datetimeFigureOut">
              <a:rPr lang="en-US" smtClean="0"/>
              <a:t>3/28/2025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D0E99B-16B3-480A-8AA9-2062A24514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41142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D8B149-E0F2-46F0-AC55-6D3947D2FD48}" type="datetimeFigureOut">
              <a:rPr lang="en-US" smtClean="0"/>
              <a:t>3/28/2025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D0E99B-16B3-480A-8AA9-2062A24514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78431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D8B149-E0F2-46F0-AC55-6D3947D2FD48}" type="datetimeFigureOut">
              <a:rPr lang="en-US" smtClean="0"/>
              <a:t>3/28/2025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D0E99B-16B3-480A-8AA9-2062A24514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69203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D8B149-E0F2-46F0-AC55-6D3947D2FD48}" type="datetimeFigureOut">
              <a:rPr lang="en-US" smtClean="0"/>
              <a:t>3/28/2025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D0E99B-16B3-480A-8AA9-2062A24514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263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D8B149-E0F2-46F0-AC55-6D3947D2FD48}" type="datetimeFigureOut">
              <a:rPr lang="en-US" smtClean="0"/>
              <a:t>3/28/2025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D0E99B-16B3-480A-8AA9-2062A24514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42831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6xCkhV7zhuw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youtube.com/watch?v=zTH2zEvDxRc" TargetMode="Externa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2"/>
          <p:cNvSpPr txBox="1">
            <a:spLocks noChangeArrowheads="1"/>
          </p:cNvSpPr>
          <p:nvPr/>
        </p:nvSpPr>
        <p:spPr bwMode="auto">
          <a:xfrm>
            <a:off x="291682" y="1029808"/>
            <a:ext cx="8623718" cy="416871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88779" tIns="43611" rIns="88779" bIns="43611"/>
          <a:lstStyle/>
          <a:p>
            <a:pPr marL="336427" indent="-336427" algn="ctr" eaLnBrk="0" hangingPunct="0">
              <a:spcBef>
                <a:spcPct val="20000"/>
              </a:spcBef>
              <a:spcAft>
                <a:spcPts val="987"/>
              </a:spcAft>
              <a:buClr>
                <a:schemeClr val="hlink"/>
              </a:buClr>
              <a:buSzPct val="75000"/>
              <a:defRPr/>
            </a:pPr>
            <a:endParaRPr lang="en-US" altLang="en-US" b="1" kern="0" dirty="0">
              <a:solidFill>
                <a:schemeClr val="bg1"/>
              </a:solidFill>
            </a:endParaRPr>
          </a:p>
          <a:p>
            <a:pPr marL="336427" indent="-336427" algn="ctr" eaLnBrk="0" hangingPunct="0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lr>
                <a:schemeClr val="hlink"/>
              </a:buClr>
              <a:buSzPct val="75000"/>
              <a:defRPr/>
            </a:pPr>
            <a:r>
              <a:rPr lang="en-US" altLang="en-US" sz="4800" b="1" kern="0" dirty="0" smtClean="0">
                <a:solidFill>
                  <a:schemeClr val="bg1"/>
                </a:solidFill>
              </a:rPr>
              <a:t>Quality Improvement Seminar</a:t>
            </a:r>
          </a:p>
          <a:p>
            <a:pPr marL="336427" indent="-336427" algn="ctr" eaLnBrk="0" hangingPunct="0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lr>
                <a:schemeClr val="hlink"/>
              </a:buClr>
              <a:buSzPct val="75000"/>
              <a:defRPr/>
            </a:pPr>
            <a:endParaRPr lang="en-US" altLang="en-US" sz="2800" b="1" kern="0" dirty="0">
              <a:solidFill>
                <a:schemeClr val="bg1"/>
              </a:solidFill>
            </a:endParaRPr>
          </a:p>
          <a:p>
            <a:pPr marL="336427" indent="-336427" algn="ctr" eaLnBrk="0" hangingPunct="0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lr>
                <a:schemeClr val="hlink"/>
              </a:buClr>
              <a:buSzPct val="75000"/>
              <a:defRPr/>
            </a:pPr>
            <a:endParaRPr lang="en-US" altLang="en-US" sz="2800" b="1" kern="0" dirty="0">
              <a:solidFill>
                <a:schemeClr val="bg1"/>
              </a:solidFill>
            </a:endParaRPr>
          </a:p>
          <a:p>
            <a:pPr marL="336427" indent="-336427" algn="ctr" eaLnBrk="0" hangingPunct="0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lr>
                <a:schemeClr val="hlink"/>
              </a:buClr>
              <a:buSzPct val="75000"/>
              <a:defRPr/>
            </a:pPr>
            <a:r>
              <a:rPr lang="en-US" altLang="en-US" sz="3200" kern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accent1"/>
                </a:solidFill>
              </a:rPr>
              <a:t>Mark Splaine &amp; Emma Warshauer</a:t>
            </a:r>
          </a:p>
          <a:p>
            <a:pPr marL="336427" indent="-336427" algn="ctr" eaLnBrk="0" hangingPunct="0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lr>
                <a:schemeClr val="hlink"/>
              </a:buClr>
              <a:buSzPct val="75000"/>
              <a:defRPr/>
            </a:pPr>
            <a:r>
              <a:rPr lang="en-US" altLang="en-US" sz="3200" kern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accent1"/>
                </a:solidFill>
              </a:rPr>
              <a:t>April 10, </a:t>
            </a:r>
            <a:r>
              <a:rPr lang="en-US" altLang="en-US" sz="3200" kern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accent1"/>
                </a:solidFill>
              </a:rPr>
              <a:t>2025</a:t>
            </a:r>
            <a:endParaRPr lang="en-US" altLang="en-US" sz="3200" kern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chemeClr val="accent1"/>
              </a:solidFill>
            </a:endParaRPr>
          </a:p>
          <a:p>
            <a:pPr marL="336427" indent="-336427" algn="ctr" eaLnBrk="0" hangingPunct="0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lr>
                <a:schemeClr val="hlink"/>
              </a:buClr>
              <a:buSzPct val="75000"/>
              <a:defRPr/>
            </a:pPr>
            <a:endParaRPr lang="en-US" altLang="en-US" sz="2800" b="1" kern="0" dirty="0">
              <a:solidFill>
                <a:schemeClr val="bg1"/>
              </a:solidFill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914400" y="5056967"/>
            <a:ext cx="1000125" cy="1000125"/>
          </a:xfrm>
          <a:prstGeom prst="ellips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1914525" y="5047792"/>
            <a:ext cx="745807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rgbClr val="893BC3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Nurse Practitioner &amp; Physician Assistant</a:t>
            </a:r>
          </a:p>
        </p:txBody>
      </p:sp>
      <p:sp>
        <p:nvSpPr>
          <p:cNvPr id="3" name="Rectangle 2"/>
          <p:cNvSpPr/>
          <p:nvPr/>
        </p:nvSpPr>
        <p:spPr>
          <a:xfrm>
            <a:off x="1914525" y="5432513"/>
            <a:ext cx="566869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smtClean="0">
                <a:solidFill>
                  <a:schemeClr val="tx2">
                    <a:lumMod val="40000"/>
                    <a:lumOff val="60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Training Programs</a:t>
            </a:r>
            <a:endParaRPr lang="en-US" sz="2800" dirty="0">
              <a:solidFill>
                <a:schemeClr val="tx2">
                  <a:lumMod val="40000"/>
                  <a:lumOff val="60000"/>
                </a:schemeClr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4" name="TextBox 3"/>
          <p:cNvSpPr txBox="1"/>
          <p:nvPr/>
        </p:nvSpPr>
        <p:spPr>
          <a:xfrm rot="21353334">
            <a:off x="80962" y="2381006"/>
            <a:ext cx="2667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chemeClr val="accent3">
                    <a:lumMod val="75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INTERACTIVE</a:t>
            </a:r>
            <a:endParaRPr lang="en-US" sz="2400" b="1" dirty="0">
              <a:solidFill>
                <a:schemeClr val="accent3">
                  <a:lumMod val="75000"/>
                </a:schemeClr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895600" y="2667000"/>
            <a:ext cx="2667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chemeClr val="accent3">
                    <a:lumMod val="75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INFORMATIVE</a:t>
            </a:r>
            <a:endParaRPr lang="en-US" sz="2400" b="1" dirty="0">
              <a:solidFill>
                <a:schemeClr val="accent3">
                  <a:lumMod val="75000"/>
                </a:schemeClr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8" name="TextBox 7"/>
          <p:cNvSpPr txBox="1"/>
          <p:nvPr/>
        </p:nvSpPr>
        <p:spPr>
          <a:xfrm rot="730540">
            <a:off x="5992201" y="3148479"/>
            <a:ext cx="2667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chemeClr val="accent3">
                    <a:lumMod val="75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SKILL BUILDING</a:t>
            </a:r>
            <a:endParaRPr lang="en-US" sz="2400" b="1" dirty="0">
              <a:solidFill>
                <a:schemeClr val="accent3">
                  <a:lumMod val="75000"/>
                </a:schemeClr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019800" y="2362200"/>
            <a:ext cx="2667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chemeClr val="accent3">
                    <a:lumMod val="75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TEAM WORK</a:t>
            </a:r>
            <a:endParaRPr lang="en-US" sz="2400" b="1" dirty="0">
              <a:solidFill>
                <a:schemeClr val="accent3">
                  <a:lumMod val="75000"/>
                </a:schemeClr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10" name="TextBox 9"/>
          <p:cNvSpPr txBox="1"/>
          <p:nvPr/>
        </p:nvSpPr>
        <p:spPr>
          <a:xfrm rot="21287501">
            <a:off x="701247" y="959843"/>
            <a:ext cx="2667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chemeClr val="accent3">
                    <a:lumMod val="75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STRATEGIC</a:t>
            </a:r>
            <a:endParaRPr lang="en-US" sz="2400" b="1" dirty="0">
              <a:solidFill>
                <a:schemeClr val="accent3">
                  <a:lumMod val="75000"/>
                </a:schemeClr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11" name="TextBox 10"/>
          <p:cNvSpPr txBox="1"/>
          <p:nvPr/>
        </p:nvSpPr>
        <p:spPr>
          <a:xfrm rot="330888">
            <a:off x="5735387" y="1002626"/>
            <a:ext cx="2667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chemeClr val="accent3">
                    <a:lumMod val="75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FOCUSED</a:t>
            </a:r>
            <a:endParaRPr lang="en-US" sz="2400" b="1" dirty="0">
              <a:solidFill>
                <a:schemeClr val="accent3">
                  <a:lumMod val="75000"/>
                </a:schemeClr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28600" y="3119735"/>
            <a:ext cx="2667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chemeClr val="accent3">
                    <a:lumMod val="75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FUN</a:t>
            </a:r>
            <a:endParaRPr lang="en-US" sz="2400" b="1" dirty="0">
              <a:solidFill>
                <a:schemeClr val="accent3">
                  <a:lumMod val="75000"/>
                </a:schemeClr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124200" y="1062335"/>
            <a:ext cx="2667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chemeClr val="accent3">
                    <a:lumMod val="75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RELEVANT</a:t>
            </a:r>
            <a:endParaRPr lang="en-US" sz="2400" b="1" dirty="0">
              <a:solidFill>
                <a:schemeClr val="accent3">
                  <a:lumMod val="75000"/>
                </a:schemeClr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308051907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676406" y="870449"/>
            <a:ext cx="7816241" cy="827473"/>
          </a:xfrm>
        </p:spPr>
        <p:txBody>
          <a:bodyPr lIns="91423" tIns="45712" rIns="91423" bIns="45712" anchor="t"/>
          <a:lstStyle/>
          <a:p>
            <a:r>
              <a:rPr lang="en-US" altLang="en-US" b="1" dirty="0" smtClean="0"/>
              <a:t>Stages of Negotiation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18564" y="2091147"/>
            <a:ext cx="3169085" cy="2708095"/>
          </a:xfrm>
        </p:spPr>
        <p:txBody>
          <a:bodyPr lIns="91423" tIns="45712" rIns="91423" bIns="45712">
            <a:normAutofit/>
          </a:bodyPr>
          <a:lstStyle/>
          <a:p>
            <a:pPr>
              <a:lnSpc>
                <a:spcPct val="90000"/>
              </a:lnSpc>
            </a:pPr>
            <a:r>
              <a:rPr lang="en-US" altLang="en-US" sz="3600" dirty="0" smtClean="0">
                <a:solidFill>
                  <a:schemeClr val="tx2"/>
                </a:solidFill>
              </a:rPr>
              <a:t>Analysis</a:t>
            </a:r>
          </a:p>
          <a:p>
            <a:pPr>
              <a:lnSpc>
                <a:spcPct val="90000"/>
              </a:lnSpc>
            </a:pPr>
            <a:r>
              <a:rPr lang="en-US" altLang="en-US" sz="3600" dirty="0" smtClean="0">
                <a:solidFill>
                  <a:schemeClr val="tx2"/>
                </a:solidFill>
              </a:rPr>
              <a:t>Planning</a:t>
            </a:r>
          </a:p>
          <a:p>
            <a:pPr>
              <a:lnSpc>
                <a:spcPct val="90000"/>
              </a:lnSpc>
            </a:pPr>
            <a:r>
              <a:rPr lang="en-US" altLang="en-US" sz="3600" dirty="0" smtClean="0">
                <a:solidFill>
                  <a:schemeClr val="tx2"/>
                </a:solidFill>
              </a:rPr>
              <a:t>Discussion</a:t>
            </a:r>
          </a:p>
        </p:txBody>
      </p:sp>
    </p:spTree>
    <p:extLst>
      <p:ext uri="{BB962C8B-B14F-4D97-AF65-F5344CB8AC3E}">
        <p14:creationId xmlns:p14="http://schemas.microsoft.com/office/powerpoint/2010/main" val="16013713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663880" y="834300"/>
            <a:ext cx="7816241" cy="858817"/>
          </a:xfrm>
        </p:spPr>
        <p:txBody>
          <a:bodyPr lIns="91423" tIns="45712" rIns="91423" bIns="45712" anchor="t"/>
          <a:lstStyle/>
          <a:p>
            <a:r>
              <a:rPr lang="en-US" altLang="en-US" b="1" dirty="0" smtClean="0"/>
              <a:t>Live Negotiation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63880" y="1678872"/>
            <a:ext cx="7816241" cy="4340928"/>
          </a:xfrm>
        </p:spPr>
        <p:txBody>
          <a:bodyPr lIns="91423" tIns="45712" rIns="91423" bIns="45712">
            <a:normAutofit fontScale="92500" lnSpcReduction="20000"/>
          </a:bodyPr>
          <a:lstStyle/>
          <a:p>
            <a:pPr>
              <a:lnSpc>
                <a:spcPct val="90000"/>
              </a:lnSpc>
            </a:pPr>
            <a:r>
              <a:rPr lang="en-US" altLang="en-US" dirty="0" smtClean="0">
                <a:solidFill>
                  <a:schemeClr val="tx2"/>
                </a:solidFill>
              </a:rPr>
              <a:t>We will engage in (or observe) a negotiation about purchasing equipment for a cardiology practice</a:t>
            </a:r>
          </a:p>
          <a:p>
            <a:pPr>
              <a:lnSpc>
                <a:spcPct val="90000"/>
              </a:lnSpc>
            </a:pPr>
            <a:r>
              <a:rPr lang="en-US" altLang="en-US" dirty="0" smtClean="0">
                <a:solidFill>
                  <a:schemeClr val="tx2"/>
                </a:solidFill>
              </a:rPr>
              <a:t>Each site will have a role in the negotiation (see next slides)</a:t>
            </a:r>
          </a:p>
          <a:p>
            <a:pPr>
              <a:lnSpc>
                <a:spcPct val="90000"/>
              </a:lnSpc>
            </a:pPr>
            <a:r>
              <a:rPr lang="en-US" altLang="en-US" dirty="0" smtClean="0">
                <a:solidFill>
                  <a:schemeClr val="tx2"/>
                </a:solidFill>
              </a:rPr>
              <a:t>For sites doing the negotiation</a:t>
            </a:r>
          </a:p>
          <a:p>
            <a:pPr lvl="1">
              <a:lnSpc>
                <a:spcPct val="90000"/>
              </a:lnSpc>
            </a:pPr>
            <a:r>
              <a:rPr lang="en-US" altLang="en-US" dirty="0" smtClean="0">
                <a:solidFill>
                  <a:schemeClr val="tx2"/>
                </a:solidFill>
              </a:rPr>
              <a:t>Please prepare ahead of time by reading your position (see separate file)</a:t>
            </a:r>
          </a:p>
          <a:p>
            <a:pPr lvl="1">
              <a:lnSpc>
                <a:spcPct val="90000"/>
              </a:lnSpc>
            </a:pPr>
            <a:r>
              <a:rPr lang="en-US" altLang="en-US" dirty="0" smtClean="0">
                <a:solidFill>
                  <a:schemeClr val="tx2"/>
                </a:solidFill>
              </a:rPr>
              <a:t>Decide how you want to organize your participation in the negotiation (e.g., single spokesperson, group discussion, one lead and others follow, etc.)</a:t>
            </a:r>
          </a:p>
        </p:txBody>
      </p:sp>
    </p:spTree>
    <p:extLst>
      <p:ext uri="{BB962C8B-B14F-4D97-AF65-F5344CB8AC3E}">
        <p14:creationId xmlns:p14="http://schemas.microsoft.com/office/powerpoint/2010/main" val="8545070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663880" y="834300"/>
            <a:ext cx="7816241" cy="858817"/>
          </a:xfrm>
        </p:spPr>
        <p:txBody>
          <a:bodyPr lIns="91423" tIns="45712" rIns="91423" bIns="45712" anchor="t"/>
          <a:lstStyle/>
          <a:p>
            <a:r>
              <a:rPr lang="en-US" altLang="en-US" b="1" dirty="0" smtClean="0"/>
              <a:t>Negotiation Roles (Group A)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63880" y="1642503"/>
            <a:ext cx="7816241" cy="4786010"/>
          </a:xfrm>
        </p:spPr>
        <p:txBody>
          <a:bodyPr lIns="91423" tIns="45712" rIns="91423" bIns="45712">
            <a:normAutofit lnSpcReduction="10000"/>
          </a:bodyPr>
          <a:lstStyle/>
          <a:p>
            <a:r>
              <a:rPr lang="en-US" altLang="en-US" dirty="0" smtClean="0">
                <a:solidFill>
                  <a:schemeClr val="tx2"/>
                </a:solidFill>
              </a:rPr>
              <a:t>Facilitator – Mark</a:t>
            </a:r>
          </a:p>
          <a:p>
            <a:r>
              <a:rPr lang="en-US" altLang="en-US" dirty="0" smtClean="0">
                <a:solidFill>
                  <a:schemeClr val="tx2"/>
                </a:solidFill>
              </a:rPr>
              <a:t>Negotiation sites</a:t>
            </a:r>
          </a:p>
          <a:p>
            <a:pPr lvl="1"/>
            <a:r>
              <a:rPr lang="en-US" altLang="en-US" dirty="0" smtClean="0">
                <a:solidFill>
                  <a:schemeClr val="tx2"/>
                </a:solidFill>
              </a:rPr>
              <a:t>Yakima NHS (Elisa, Salvador, Thomas) </a:t>
            </a:r>
            <a:r>
              <a:rPr lang="en-US" altLang="en-US" dirty="0" smtClean="0">
                <a:solidFill>
                  <a:schemeClr val="tx2"/>
                </a:solidFill>
              </a:rPr>
              <a:t>– multi-specialty practice</a:t>
            </a:r>
          </a:p>
          <a:p>
            <a:pPr lvl="1"/>
            <a:r>
              <a:rPr lang="en-US" altLang="en-US" dirty="0" smtClean="0">
                <a:solidFill>
                  <a:schemeClr val="tx2"/>
                </a:solidFill>
              </a:rPr>
              <a:t>CHC Meriden </a:t>
            </a:r>
            <a:r>
              <a:rPr lang="en-US" altLang="en-US" dirty="0" smtClean="0">
                <a:solidFill>
                  <a:schemeClr val="tx2"/>
                </a:solidFill>
              </a:rPr>
              <a:t>(Hillary, Martha) </a:t>
            </a:r>
            <a:r>
              <a:rPr lang="en-US" altLang="en-US" dirty="0" smtClean="0">
                <a:solidFill>
                  <a:schemeClr val="tx2"/>
                </a:solidFill>
              </a:rPr>
              <a:t>– small practice</a:t>
            </a:r>
          </a:p>
          <a:p>
            <a:r>
              <a:rPr lang="en-US" altLang="en-US" dirty="0" smtClean="0">
                <a:solidFill>
                  <a:schemeClr val="tx2"/>
                </a:solidFill>
              </a:rPr>
              <a:t>Observer sites</a:t>
            </a:r>
          </a:p>
          <a:p>
            <a:pPr lvl="1"/>
            <a:r>
              <a:rPr lang="en-US" altLang="en-US" dirty="0" smtClean="0">
                <a:solidFill>
                  <a:schemeClr val="tx2"/>
                </a:solidFill>
              </a:rPr>
              <a:t>Holyoke, CHC </a:t>
            </a:r>
            <a:r>
              <a:rPr lang="en-US" altLang="en-US" dirty="0" smtClean="0">
                <a:solidFill>
                  <a:schemeClr val="tx2"/>
                </a:solidFill>
              </a:rPr>
              <a:t>PMHNP, Montefiore MC</a:t>
            </a:r>
            <a:endParaRPr lang="en-US" altLang="en-US" dirty="0" smtClean="0">
              <a:solidFill>
                <a:schemeClr val="tx2"/>
              </a:solidFill>
            </a:endParaRPr>
          </a:p>
          <a:p>
            <a:r>
              <a:rPr lang="en-US" altLang="en-US" dirty="0" smtClean="0">
                <a:solidFill>
                  <a:schemeClr val="tx2"/>
                </a:solidFill>
              </a:rPr>
              <a:t>Summarizing </a:t>
            </a:r>
            <a:r>
              <a:rPr lang="en-US" altLang="en-US" dirty="0" smtClean="0">
                <a:solidFill>
                  <a:schemeClr val="tx2"/>
                </a:solidFill>
              </a:rPr>
              <a:t>site</a:t>
            </a:r>
            <a:endParaRPr lang="en-US" altLang="en-US" dirty="0" smtClean="0">
              <a:solidFill>
                <a:schemeClr val="tx2"/>
              </a:solidFill>
            </a:endParaRPr>
          </a:p>
          <a:p>
            <a:pPr lvl="1"/>
            <a:r>
              <a:rPr lang="en-US" altLang="en-US" dirty="0" smtClean="0">
                <a:solidFill>
                  <a:schemeClr val="tx2"/>
                </a:solidFill>
              </a:rPr>
              <a:t>CHC </a:t>
            </a:r>
            <a:r>
              <a:rPr lang="en-US" altLang="en-US" dirty="0" smtClean="0">
                <a:solidFill>
                  <a:schemeClr val="tx2"/>
                </a:solidFill>
              </a:rPr>
              <a:t>Stamford</a:t>
            </a:r>
            <a:endParaRPr lang="en-US" altLang="en-US" dirty="0" smtClean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5445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663880" y="858550"/>
            <a:ext cx="7816241" cy="858817"/>
          </a:xfrm>
        </p:spPr>
        <p:txBody>
          <a:bodyPr lIns="91423" tIns="45712" rIns="91423" bIns="45712" anchor="t"/>
          <a:lstStyle/>
          <a:p>
            <a:r>
              <a:rPr lang="en-US" altLang="en-US" b="1" dirty="0" smtClean="0"/>
              <a:t>Negotiation Roles (Group B)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63880" y="1529938"/>
            <a:ext cx="8036775" cy="5008722"/>
          </a:xfrm>
        </p:spPr>
        <p:txBody>
          <a:bodyPr lIns="91423" tIns="45712" rIns="91423" bIns="45712">
            <a:normAutofit/>
          </a:bodyPr>
          <a:lstStyle/>
          <a:p>
            <a:r>
              <a:rPr lang="en-US" altLang="en-US" dirty="0" smtClean="0">
                <a:solidFill>
                  <a:schemeClr val="tx2"/>
                </a:solidFill>
              </a:rPr>
              <a:t>Facilitator </a:t>
            </a:r>
            <a:r>
              <a:rPr lang="en-US" altLang="en-US" dirty="0">
                <a:solidFill>
                  <a:schemeClr val="tx2"/>
                </a:solidFill>
              </a:rPr>
              <a:t>– </a:t>
            </a:r>
            <a:r>
              <a:rPr lang="en-US" altLang="en-US" dirty="0" smtClean="0">
                <a:solidFill>
                  <a:schemeClr val="tx2"/>
                </a:solidFill>
              </a:rPr>
              <a:t>Meaghan</a:t>
            </a:r>
            <a:endParaRPr lang="en-US" altLang="en-US" dirty="0">
              <a:solidFill>
                <a:schemeClr val="tx2"/>
              </a:solidFill>
            </a:endParaRPr>
          </a:p>
          <a:p>
            <a:r>
              <a:rPr lang="en-US" altLang="en-US" dirty="0">
                <a:solidFill>
                  <a:schemeClr val="tx2"/>
                </a:solidFill>
              </a:rPr>
              <a:t>Negotiation sites</a:t>
            </a:r>
          </a:p>
          <a:p>
            <a:pPr lvl="1"/>
            <a:r>
              <a:rPr lang="en-US" altLang="en-US" dirty="0">
                <a:solidFill>
                  <a:schemeClr val="tx2"/>
                </a:solidFill>
              </a:rPr>
              <a:t>DePaul </a:t>
            </a:r>
            <a:r>
              <a:rPr lang="en-US" altLang="en-US" dirty="0" smtClean="0">
                <a:solidFill>
                  <a:schemeClr val="tx2"/>
                </a:solidFill>
              </a:rPr>
              <a:t>CHC (Clair, Darrielle, Shani, Tashika</a:t>
            </a:r>
            <a:r>
              <a:rPr lang="en-US" altLang="en-US" dirty="0" smtClean="0">
                <a:solidFill>
                  <a:schemeClr val="tx2"/>
                </a:solidFill>
              </a:rPr>
              <a:t>) – multi-specialty practice</a:t>
            </a:r>
            <a:endParaRPr lang="en-US" altLang="en-US" dirty="0">
              <a:solidFill>
                <a:schemeClr val="tx2"/>
              </a:solidFill>
            </a:endParaRPr>
          </a:p>
          <a:p>
            <a:pPr lvl="1"/>
            <a:r>
              <a:rPr lang="en-US" altLang="en-US" dirty="0" smtClean="0">
                <a:solidFill>
                  <a:schemeClr val="tx2"/>
                </a:solidFill>
              </a:rPr>
              <a:t>CHC New London (Bar, Skyla) </a:t>
            </a:r>
            <a:r>
              <a:rPr lang="en-US" altLang="en-US" dirty="0" smtClean="0">
                <a:solidFill>
                  <a:schemeClr val="tx2"/>
                </a:solidFill>
              </a:rPr>
              <a:t>– </a:t>
            </a:r>
            <a:r>
              <a:rPr lang="en-US" altLang="en-US" dirty="0">
                <a:solidFill>
                  <a:schemeClr val="tx2"/>
                </a:solidFill>
              </a:rPr>
              <a:t>small practice</a:t>
            </a:r>
          </a:p>
          <a:p>
            <a:r>
              <a:rPr lang="en-US" altLang="en-US" dirty="0">
                <a:solidFill>
                  <a:schemeClr val="tx2"/>
                </a:solidFill>
              </a:rPr>
              <a:t>Observer sites</a:t>
            </a:r>
          </a:p>
          <a:p>
            <a:pPr lvl="1"/>
            <a:r>
              <a:rPr lang="en-US" altLang="en-US" dirty="0" smtClean="0">
                <a:solidFill>
                  <a:schemeClr val="tx2"/>
                </a:solidFill>
              </a:rPr>
              <a:t>CHC </a:t>
            </a:r>
            <a:r>
              <a:rPr lang="en-US" altLang="en-US" dirty="0" smtClean="0">
                <a:solidFill>
                  <a:schemeClr val="tx2"/>
                </a:solidFill>
              </a:rPr>
              <a:t>Middletown</a:t>
            </a:r>
            <a:r>
              <a:rPr lang="en-US" altLang="en-US" dirty="0" smtClean="0">
                <a:solidFill>
                  <a:schemeClr val="tx2"/>
                </a:solidFill>
              </a:rPr>
              <a:t>, </a:t>
            </a:r>
            <a:r>
              <a:rPr lang="en-US" altLang="en-US" dirty="0" smtClean="0">
                <a:solidFill>
                  <a:schemeClr val="tx2"/>
                </a:solidFill>
              </a:rPr>
              <a:t>Open Door</a:t>
            </a:r>
            <a:endParaRPr lang="en-US" altLang="en-US" dirty="0" smtClean="0">
              <a:solidFill>
                <a:schemeClr val="tx2"/>
              </a:solidFill>
            </a:endParaRPr>
          </a:p>
          <a:p>
            <a:r>
              <a:rPr lang="en-US" altLang="en-US" dirty="0" smtClean="0">
                <a:solidFill>
                  <a:schemeClr val="tx2"/>
                </a:solidFill>
              </a:rPr>
              <a:t>Summarizing sites</a:t>
            </a:r>
          </a:p>
          <a:p>
            <a:pPr lvl="1"/>
            <a:r>
              <a:rPr lang="en-US" altLang="en-US" dirty="0" smtClean="0">
                <a:solidFill>
                  <a:schemeClr val="tx2"/>
                </a:solidFill>
              </a:rPr>
              <a:t>CHC Hartford</a:t>
            </a:r>
            <a:endParaRPr lang="en-US" altLang="en-US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31729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663880" y="739050"/>
            <a:ext cx="7816241" cy="858817"/>
          </a:xfrm>
        </p:spPr>
        <p:txBody>
          <a:bodyPr lIns="91423" tIns="45712" rIns="91423" bIns="45712" anchor="t"/>
          <a:lstStyle/>
          <a:p>
            <a:r>
              <a:rPr lang="en-US" altLang="en-US" b="1" dirty="0" smtClean="0"/>
              <a:t>Negotiation Agenda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63880" y="1716972"/>
            <a:ext cx="7816241" cy="4062143"/>
          </a:xfrm>
        </p:spPr>
        <p:txBody>
          <a:bodyPr lIns="91423" tIns="45712" rIns="91423" bIns="45712"/>
          <a:lstStyle/>
          <a:p>
            <a:pPr>
              <a:lnSpc>
                <a:spcPct val="90000"/>
              </a:lnSpc>
            </a:pPr>
            <a:r>
              <a:rPr lang="en-US" altLang="en-US" dirty="0" smtClean="0">
                <a:solidFill>
                  <a:schemeClr val="tx2"/>
                </a:solidFill>
              </a:rPr>
              <a:t>Negotiation (20 mins)</a:t>
            </a:r>
          </a:p>
          <a:p>
            <a:pPr>
              <a:lnSpc>
                <a:spcPct val="90000"/>
              </a:lnSpc>
            </a:pPr>
            <a:r>
              <a:rPr lang="en-US" altLang="en-US" dirty="0" smtClean="0">
                <a:solidFill>
                  <a:schemeClr val="tx2"/>
                </a:solidFill>
              </a:rPr>
              <a:t>Observer debrief discussion </a:t>
            </a:r>
            <a:br>
              <a:rPr lang="en-US" altLang="en-US" dirty="0" smtClean="0">
                <a:solidFill>
                  <a:schemeClr val="tx2"/>
                </a:solidFill>
              </a:rPr>
            </a:br>
            <a:r>
              <a:rPr lang="en-US" altLang="en-US" dirty="0" smtClean="0">
                <a:solidFill>
                  <a:schemeClr val="tx2"/>
                </a:solidFill>
              </a:rPr>
              <a:t>(20 mins)</a:t>
            </a:r>
          </a:p>
          <a:p>
            <a:pPr>
              <a:lnSpc>
                <a:spcPct val="90000"/>
              </a:lnSpc>
            </a:pPr>
            <a:endParaRPr lang="en-US" altLang="en-US" dirty="0">
              <a:solidFill>
                <a:schemeClr val="tx2"/>
              </a:solidFill>
            </a:endParaRPr>
          </a:p>
          <a:p>
            <a:pPr>
              <a:lnSpc>
                <a:spcPct val="90000"/>
              </a:lnSpc>
            </a:pPr>
            <a:r>
              <a:rPr lang="en-US" altLang="en-US" dirty="0" smtClean="0">
                <a:solidFill>
                  <a:schemeClr val="tx2"/>
                </a:solidFill>
              </a:rPr>
              <a:t>Summarizing site reports (7 </a:t>
            </a:r>
            <a:r>
              <a:rPr lang="en-US" altLang="en-US" dirty="0" err="1" smtClean="0">
                <a:solidFill>
                  <a:schemeClr val="tx2"/>
                </a:solidFill>
              </a:rPr>
              <a:t>mins</a:t>
            </a:r>
            <a:r>
              <a:rPr lang="en-US" altLang="en-US" dirty="0" smtClean="0">
                <a:solidFill>
                  <a:schemeClr val="tx2"/>
                </a:solidFill>
              </a:rPr>
              <a:t> for each Group)</a:t>
            </a:r>
          </a:p>
          <a:p>
            <a:pPr lvl="1">
              <a:lnSpc>
                <a:spcPct val="90000"/>
              </a:lnSpc>
            </a:pPr>
            <a:r>
              <a:rPr lang="en-US" altLang="en-US" dirty="0" smtClean="0">
                <a:solidFill>
                  <a:schemeClr val="tx2"/>
                </a:solidFill>
              </a:rPr>
              <a:t>This will occur back in large group</a:t>
            </a:r>
          </a:p>
          <a:p>
            <a:pPr marL="0" indent="0">
              <a:lnSpc>
                <a:spcPct val="90000"/>
              </a:lnSpc>
              <a:buNone/>
            </a:pPr>
            <a:endParaRPr lang="en-US" altLang="en-US" dirty="0" smtClean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993966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625780" y="838130"/>
            <a:ext cx="7816241" cy="858817"/>
          </a:xfrm>
        </p:spPr>
        <p:txBody>
          <a:bodyPr lIns="91423" tIns="45712" rIns="91423" bIns="45712" anchor="t">
            <a:normAutofit/>
          </a:bodyPr>
          <a:lstStyle/>
          <a:p>
            <a:r>
              <a:rPr lang="en-US" altLang="en-US" b="1" dirty="0"/>
              <a:t>Questions to Guide Discussion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63880" y="1789272"/>
            <a:ext cx="7816241" cy="4438267"/>
          </a:xfrm>
        </p:spPr>
        <p:txBody>
          <a:bodyPr lIns="91423" tIns="45712" rIns="91423" bIns="45712">
            <a:normAutofit fontScale="92500" lnSpcReduction="10000"/>
          </a:bodyPr>
          <a:lstStyle/>
          <a:p>
            <a:r>
              <a:rPr lang="en-US" altLang="en-US" dirty="0">
                <a:solidFill>
                  <a:schemeClr val="tx2"/>
                </a:solidFill>
              </a:rPr>
              <a:t>Observer sites</a:t>
            </a:r>
          </a:p>
          <a:p>
            <a:pPr lvl="1"/>
            <a:r>
              <a:rPr lang="en-US" altLang="en-US" dirty="0">
                <a:solidFill>
                  <a:schemeClr val="tx2"/>
                </a:solidFill>
              </a:rPr>
              <a:t>What went well?  What could be improved?  What strategies did you observe?  Are there other strategies that might have been useful?</a:t>
            </a:r>
          </a:p>
          <a:p>
            <a:r>
              <a:rPr lang="en-US" altLang="en-US" dirty="0">
                <a:solidFill>
                  <a:schemeClr val="tx2"/>
                </a:solidFill>
              </a:rPr>
              <a:t>Summarizing sites</a:t>
            </a:r>
          </a:p>
          <a:p>
            <a:pPr lvl="1"/>
            <a:r>
              <a:rPr lang="en-US" altLang="en-US" dirty="0" smtClean="0">
                <a:solidFill>
                  <a:schemeClr val="tx2"/>
                </a:solidFill>
              </a:rPr>
              <a:t>What was the result?  Did the sides reach an agreement?</a:t>
            </a:r>
          </a:p>
          <a:p>
            <a:pPr lvl="1"/>
            <a:r>
              <a:rPr lang="en-US" altLang="en-US" dirty="0" smtClean="0">
                <a:solidFill>
                  <a:schemeClr val="tx2"/>
                </a:solidFill>
              </a:rPr>
              <a:t>What </a:t>
            </a:r>
            <a:r>
              <a:rPr lang="en-US" altLang="en-US" dirty="0">
                <a:solidFill>
                  <a:schemeClr val="tx2"/>
                </a:solidFill>
              </a:rPr>
              <a:t>aspects of the exercise surprised you?</a:t>
            </a:r>
          </a:p>
          <a:p>
            <a:pPr lvl="1"/>
            <a:r>
              <a:rPr lang="en-US" altLang="en-US" dirty="0">
                <a:solidFill>
                  <a:schemeClr val="tx2"/>
                </a:solidFill>
              </a:rPr>
              <a:t>What haven’t we figured out about effective negotiating?  </a:t>
            </a:r>
          </a:p>
        </p:txBody>
      </p:sp>
    </p:spTree>
    <p:extLst>
      <p:ext uri="{BB962C8B-B14F-4D97-AF65-F5344CB8AC3E}">
        <p14:creationId xmlns:p14="http://schemas.microsoft.com/office/powerpoint/2010/main" val="39924514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76408" y="1730175"/>
            <a:ext cx="7816241" cy="2181521"/>
          </a:xfrm>
        </p:spPr>
        <p:txBody>
          <a:bodyPr/>
          <a:lstStyle/>
          <a:p>
            <a:r>
              <a:rPr lang="en-US" altLang="en-US" b="1" dirty="0" smtClean="0"/>
              <a:t>Break!</a:t>
            </a:r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526093" y="3218928"/>
            <a:ext cx="8116866" cy="1429272"/>
          </a:xfrm>
        </p:spPr>
        <p:txBody>
          <a:bodyPr/>
          <a:lstStyle/>
          <a:p>
            <a:r>
              <a:rPr lang="en-US" altLang="en-US" dirty="0" smtClean="0">
                <a:solidFill>
                  <a:schemeClr val="tx2"/>
                </a:solidFill>
              </a:rPr>
              <a:t>Take five minutes to recharge and refresh.</a:t>
            </a:r>
          </a:p>
        </p:txBody>
      </p:sp>
      <p:sp>
        <p:nvSpPr>
          <p:cNvPr id="5" name="Slide Number Placeholder 5"/>
          <p:cNvSpPr txBox="1">
            <a:spLocks noGrp="1"/>
          </p:cNvSpPr>
          <p:nvPr/>
        </p:nvSpPr>
        <p:spPr bwMode="auto">
          <a:xfrm>
            <a:off x="6552710" y="6059684"/>
            <a:ext cx="1905521" cy="4576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918" tIns="45457" rIns="90918" bIns="45457"/>
          <a:lstStyle>
            <a:lvl1pPr defTabSz="9271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u"/>
              <a:defRPr sz="3200" b="1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9271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Char char="•"/>
              <a:defRPr sz="2800" b="1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9271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Wingdings" pitchFamily="2" charset="2"/>
              <a:buChar char="ü"/>
              <a:defRPr sz="2400" b="1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9271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;"/>
              <a:defRPr sz="2000" b="1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9271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927100" eaLnBrk="0" fontAlgn="base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927100" eaLnBrk="0" fontAlgn="base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927100" eaLnBrk="0" fontAlgn="base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927100" eaLnBrk="0" fontAlgn="base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marL="0" marR="0" lvl="0" indent="0" algn="r" defTabSz="927100" rtl="0" eaLnBrk="0" fontAlgn="auto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BF1FEEBB-83AA-4BAB-8697-27EFFEA8DC70}" type="slidenum"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itchFamily="18" charset="0"/>
                <a:ea typeface="MS PGothic" pitchFamily="34" charset="-128"/>
                <a:cs typeface="+mn-cs"/>
              </a:rPr>
              <a:pPr marL="0" marR="0" lvl="0" indent="0" algn="r" defTabSz="927100" rtl="0" eaLnBrk="0" fontAlgn="auto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16</a:t>
            </a:fld>
            <a:endParaRPr kumimoji="0" lang="en-US" altLang="en-US" sz="1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imes New Roman" pitchFamily="18" charset="0"/>
              <a:ea typeface="MS PGothic" pitchFamily="34" charset="-128"/>
              <a:cs typeface="+mn-cs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81000" y="1271016"/>
            <a:ext cx="2438400" cy="1624584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552710" y="1201667"/>
            <a:ext cx="1812676" cy="1972152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255833" y="4419600"/>
            <a:ext cx="2657385" cy="18728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10531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676406" y="737099"/>
            <a:ext cx="7816241" cy="827473"/>
          </a:xfrm>
        </p:spPr>
        <p:txBody>
          <a:bodyPr lIns="91423" tIns="45712" rIns="91423" bIns="45712" anchor="t"/>
          <a:lstStyle/>
          <a:p>
            <a:r>
              <a:rPr lang="en-US" altLang="en-US" b="1" dirty="0" smtClean="0"/>
              <a:t>Large Group Discussion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76406" y="1579269"/>
            <a:ext cx="7816241" cy="3869031"/>
          </a:xfrm>
        </p:spPr>
        <p:txBody>
          <a:bodyPr lIns="91423" tIns="45712" rIns="91423" bIns="45712">
            <a:normAutofit/>
          </a:bodyPr>
          <a:lstStyle/>
          <a:p>
            <a:pPr>
              <a:lnSpc>
                <a:spcPct val="90000"/>
              </a:lnSpc>
            </a:pPr>
            <a:r>
              <a:rPr lang="en-US" altLang="en-US" sz="3600" dirty="0" smtClean="0">
                <a:solidFill>
                  <a:schemeClr val="tx2"/>
                </a:solidFill>
              </a:rPr>
              <a:t>We will hear from each of the Summarizing Sites</a:t>
            </a:r>
          </a:p>
          <a:p>
            <a:pPr lvl="1">
              <a:lnSpc>
                <a:spcPct val="90000"/>
              </a:lnSpc>
            </a:pPr>
            <a:r>
              <a:rPr lang="en-US" altLang="en-US" dirty="0" smtClean="0">
                <a:solidFill>
                  <a:schemeClr val="tx2"/>
                </a:solidFill>
              </a:rPr>
              <a:t>Negotiation A (CHC </a:t>
            </a:r>
            <a:r>
              <a:rPr lang="en-US" altLang="en-US" dirty="0" smtClean="0">
                <a:solidFill>
                  <a:schemeClr val="tx2"/>
                </a:solidFill>
              </a:rPr>
              <a:t>Stamford – Deniz, Neha)</a:t>
            </a:r>
            <a:endParaRPr lang="en-US" altLang="en-US" dirty="0" smtClean="0">
              <a:solidFill>
                <a:schemeClr val="tx2"/>
              </a:solidFill>
            </a:endParaRPr>
          </a:p>
          <a:p>
            <a:pPr lvl="1">
              <a:lnSpc>
                <a:spcPct val="90000"/>
              </a:lnSpc>
            </a:pPr>
            <a:r>
              <a:rPr lang="en-US" altLang="en-US" dirty="0" smtClean="0">
                <a:solidFill>
                  <a:schemeClr val="tx2"/>
                </a:solidFill>
              </a:rPr>
              <a:t>Negotiation B </a:t>
            </a:r>
            <a:r>
              <a:rPr lang="en-US" altLang="en-US" dirty="0" smtClean="0">
                <a:solidFill>
                  <a:schemeClr val="tx2"/>
                </a:solidFill>
              </a:rPr>
              <a:t>(CHC Hartford </a:t>
            </a:r>
            <a:r>
              <a:rPr lang="en-US" altLang="en-US" dirty="0" smtClean="0">
                <a:solidFill>
                  <a:schemeClr val="tx2"/>
                </a:solidFill>
              </a:rPr>
              <a:t>– </a:t>
            </a:r>
            <a:r>
              <a:rPr lang="en-US" altLang="en-US" dirty="0" smtClean="0">
                <a:solidFill>
                  <a:schemeClr val="tx2"/>
                </a:solidFill>
              </a:rPr>
              <a:t>Fiona, Sarah)</a:t>
            </a:r>
            <a:endParaRPr lang="en-US" altLang="en-US" dirty="0" smtClean="0">
              <a:solidFill>
                <a:schemeClr val="tx2"/>
              </a:solidFill>
            </a:endParaRPr>
          </a:p>
          <a:p>
            <a:pPr>
              <a:lnSpc>
                <a:spcPct val="90000"/>
              </a:lnSpc>
            </a:pPr>
            <a:r>
              <a:rPr lang="en-US" altLang="en-US" dirty="0" smtClean="0">
                <a:solidFill>
                  <a:schemeClr val="tx2"/>
                </a:solidFill>
              </a:rPr>
              <a:t>Things to share</a:t>
            </a:r>
          </a:p>
          <a:p>
            <a:pPr lvl="1">
              <a:lnSpc>
                <a:spcPct val="90000"/>
              </a:lnSpc>
            </a:pPr>
            <a:r>
              <a:rPr lang="en-US" altLang="en-US" dirty="0" smtClean="0">
                <a:solidFill>
                  <a:schemeClr val="tx2"/>
                </a:solidFill>
              </a:rPr>
              <a:t>What was the result</a:t>
            </a:r>
          </a:p>
          <a:p>
            <a:pPr lvl="1">
              <a:lnSpc>
                <a:spcPct val="90000"/>
              </a:lnSpc>
            </a:pPr>
            <a:r>
              <a:rPr lang="en-US" altLang="en-US" dirty="0" smtClean="0">
                <a:solidFill>
                  <a:schemeClr val="tx2"/>
                </a:solidFill>
              </a:rPr>
              <a:t>Your summary of how the negotiation went</a:t>
            </a:r>
          </a:p>
        </p:txBody>
      </p:sp>
    </p:spTree>
    <p:extLst>
      <p:ext uri="{BB962C8B-B14F-4D97-AF65-F5344CB8AC3E}">
        <p14:creationId xmlns:p14="http://schemas.microsoft.com/office/powerpoint/2010/main" val="1252542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22515" y="1730175"/>
            <a:ext cx="8071733" cy="2181521"/>
          </a:xfrm>
        </p:spPr>
        <p:txBody>
          <a:bodyPr/>
          <a:lstStyle/>
          <a:p>
            <a:r>
              <a:rPr lang="en-US" altLang="en-US" b="1" dirty="0" smtClean="0"/>
              <a:t>What haven’t we figured out yet?</a:t>
            </a:r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526093" y="3805125"/>
            <a:ext cx="8116866" cy="1429272"/>
          </a:xfrm>
        </p:spPr>
        <p:txBody>
          <a:bodyPr/>
          <a:lstStyle/>
          <a:p>
            <a:r>
              <a:rPr lang="en-US" altLang="en-US" dirty="0" smtClean="0">
                <a:solidFill>
                  <a:schemeClr val="tx2"/>
                </a:solidFill>
              </a:rPr>
              <a:t>Questions or issues that remain unclear?</a:t>
            </a:r>
          </a:p>
        </p:txBody>
      </p:sp>
      <p:sp>
        <p:nvSpPr>
          <p:cNvPr id="5" name="Slide Number Placeholder 5"/>
          <p:cNvSpPr txBox="1">
            <a:spLocks noGrp="1"/>
          </p:cNvSpPr>
          <p:nvPr/>
        </p:nvSpPr>
        <p:spPr bwMode="auto">
          <a:xfrm>
            <a:off x="6552710" y="6059684"/>
            <a:ext cx="1905521" cy="4576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918" tIns="45457" rIns="90918" bIns="45457"/>
          <a:lstStyle>
            <a:lvl1pPr defTabSz="9271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u"/>
              <a:defRPr sz="3200" b="1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9271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Char char="•"/>
              <a:defRPr sz="2800" b="1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9271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Wingdings" pitchFamily="2" charset="2"/>
              <a:buChar char="ü"/>
              <a:defRPr sz="2400" b="1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9271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;"/>
              <a:defRPr sz="2000" b="1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9271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927100" eaLnBrk="0" fontAlgn="base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927100" eaLnBrk="0" fontAlgn="base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927100" eaLnBrk="0" fontAlgn="base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927100" eaLnBrk="0" fontAlgn="base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fld id="{BF1FEEBB-83AA-4BAB-8697-27EFFEA8DC70}" type="slidenum">
              <a:rPr lang="en-US" altLang="en-US" sz="1400" b="0">
                <a:solidFill>
                  <a:schemeClr val="bg1"/>
                </a:solidFill>
                <a:latin typeface="Times New Roman" pitchFamily="18" charset="0"/>
                <a:ea typeface="MS PGothic" pitchFamily="34" charset="-128"/>
              </a:rPr>
              <a:pPr algn="r"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t>18</a:t>
            </a:fld>
            <a:endParaRPr lang="en-US" altLang="en-US" sz="1400" b="0" dirty="0">
              <a:solidFill>
                <a:schemeClr val="bg1"/>
              </a:solidFill>
              <a:latin typeface="Times New Roman" pitchFamily="18" charset="0"/>
              <a:ea typeface="MS PGothic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0623449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76408" y="1730175"/>
            <a:ext cx="7816241" cy="2181521"/>
          </a:xfrm>
        </p:spPr>
        <p:txBody>
          <a:bodyPr/>
          <a:lstStyle/>
          <a:p>
            <a:r>
              <a:rPr lang="en-US" altLang="en-US" b="1" dirty="0" smtClean="0"/>
              <a:t>Take-home Thoughts</a:t>
            </a:r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526093" y="3805125"/>
            <a:ext cx="8116866" cy="1429272"/>
          </a:xfrm>
        </p:spPr>
        <p:txBody>
          <a:bodyPr/>
          <a:lstStyle/>
          <a:p>
            <a:r>
              <a:rPr lang="en-US" altLang="en-US" dirty="0" smtClean="0">
                <a:solidFill>
                  <a:schemeClr val="tx2"/>
                </a:solidFill>
              </a:rPr>
              <a:t>Emma &amp; Meaghan </a:t>
            </a:r>
            <a:r>
              <a:rPr lang="en-US" altLang="en-US" dirty="0" smtClean="0">
                <a:solidFill>
                  <a:schemeClr val="tx2"/>
                </a:solidFill>
              </a:rPr>
              <a:t>– share 1 or 2 ideas you will take away from our discussion</a:t>
            </a:r>
          </a:p>
        </p:txBody>
      </p:sp>
      <p:sp>
        <p:nvSpPr>
          <p:cNvPr id="5" name="Slide Number Placeholder 5"/>
          <p:cNvSpPr txBox="1">
            <a:spLocks noGrp="1"/>
          </p:cNvSpPr>
          <p:nvPr/>
        </p:nvSpPr>
        <p:spPr bwMode="auto">
          <a:xfrm>
            <a:off x="6552710" y="6059684"/>
            <a:ext cx="1905521" cy="4576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918" tIns="45457" rIns="90918" bIns="45457"/>
          <a:lstStyle>
            <a:lvl1pPr defTabSz="9271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u"/>
              <a:defRPr sz="3200" b="1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9271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Char char="•"/>
              <a:defRPr sz="2800" b="1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9271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Wingdings" pitchFamily="2" charset="2"/>
              <a:buChar char="ü"/>
              <a:defRPr sz="2400" b="1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9271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;"/>
              <a:defRPr sz="2000" b="1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9271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927100" eaLnBrk="0" fontAlgn="base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927100" eaLnBrk="0" fontAlgn="base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927100" eaLnBrk="0" fontAlgn="base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927100" eaLnBrk="0" fontAlgn="base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fld id="{BF1FEEBB-83AA-4BAB-8697-27EFFEA8DC70}" type="slidenum">
              <a:rPr lang="en-US" altLang="en-US" sz="1400" b="0">
                <a:solidFill>
                  <a:schemeClr val="bg1"/>
                </a:solidFill>
                <a:latin typeface="Times New Roman" pitchFamily="18" charset="0"/>
                <a:ea typeface="MS PGothic" pitchFamily="34" charset="-128"/>
              </a:rPr>
              <a:pPr algn="r"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t>19</a:t>
            </a:fld>
            <a:endParaRPr lang="en-US" altLang="en-US" sz="1400" b="0" dirty="0">
              <a:solidFill>
                <a:schemeClr val="bg1"/>
              </a:solidFill>
              <a:latin typeface="Times New Roman" pitchFamily="18" charset="0"/>
              <a:ea typeface="MS PGothic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603113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Rectangle 13"/>
          <p:cNvSpPr>
            <a:spLocks noGrp="1" noChangeArrowheads="1"/>
          </p:cNvSpPr>
          <p:nvPr>
            <p:ph type="body" idx="1"/>
          </p:nvPr>
        </p:nvSpPr>
        <p:spPr>
          <a:xfrm>
            <a:off x="375781" y="1752650"/>
            <a:ext cx="8267178" cy="4632598"/>
          </a:xfrm>
        </p:spPr>
        <p:txBody>
          <a:bodyPr>
            <a:normAutofit/>
          </a:bodyPr>
          <a:lstStyle/>
          <a:p>
            <a:r>
              <a:rPr lang="en-US" altLang="en-US" dirty="0" smtClean="0">
                <a:solidFill>
                  <a:schemeClr val="tx2"/>
                </a:solidFill>
              </a:rPr>
              <a:t>To </a:t>
            </a:r>
            <a:r>
              <a:rPr lang="en-US" altLang="en-US" dirty="0">
                <a:solidFill>
                  <a:schemeClr val="tx2"/>
                </a:solidFill>
              </a:rPr>
              <a:t>review some principles about effective </a:t>
            </a:r>
            <a:r>
              <a:rPr lang="en-US" altLang="en-US" dirty="0" smtClean="0">
                <a:solidFill>
                  <a:schemeClr val="tx2"/>
                </a:solidFill>
              </a:rPr>
              <a:t>negotiation</a:t>
            </a:r>
          </a:p>
          <a:p>
            <a:endParaRPr lang="en-US" altLang="en-US" dirty="0">
              <a:solidFill>
                <a:schemeClr val="tx2"/>
              </a:solidFill>
            </a:endParaRPr>
          </a:p>
          <a:p>
            <a:r>
              <a:rPr lang="en-US" altLang="en-US" dirty="0" smtClean="0">
                <a:solidFill>
                  <a:schemeClr val="tx2"/>
                </a:solidFill>
              </a:rPr>
              <a:t>To </a:t>
            </a:r>
            <a:r>
              <a:rPr lang="en-US" altLang="en-US" dirty="0">
                <a:solidFill>
                  <a:schemeClr val="tx2"/>
                </a:solidFill>
              </a:rPr>
              <a:t>practice an actual negotiation and debrief about what we </a:t>
            </a:r>
            <a:r>
              <a:rPr lang="en-US" altLang="en-US" dirty="0" smtClean="0">
                <a:solidFill>
                  <a:schemeClr val="tx2"/>
                </a:solidFill>
              </a:rPr>
              <a:t>observe</a:t>
            </a:r>
            <a:endParaRPr lang="en-US" altLang="en-US" dirty="0">
              <a:solidFill>
                <a:schemeClr val="tx2"/>
              </a:solidFill>
            </a:endParaRPr>
          </a:p>
        </p:txBody>
      </p:sp>
      <p:sp>
        <p:nvSpPr>
          <p:cNvPr id="3077" name="Slide Number Placeholder 5"/>
          <p:cNvSpPr txBox="1">
            <a:spLocks noGrp="1"/>
          </p:cNvSpPr>
          <p:nvPr/>
        </p:nvSpPr>
        <p:spPr bwMode="auto">
          <a:xfrm>
            <a:off x="6552710" y="6059684"/>
            <a:ext cx="1905521" cy="4576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918" tIns="45457" rIns="90918" bIns="45457"/>
          <a:lstStyle>
            <a:lvl1pPr defTabSz="9271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u"/>
              <a:defRPr sz="3200" b="1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9271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Char char="•"/>
              <a:defRPr sz="2800" b="1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9271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Wingdings" pitchFamily="2" charset="2"/>
              <a:buChar char="ü"/>
              <a:defRPr sz="2400" b="1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9271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;"/>
              <a:defRPr sz="2000" b="1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9271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927100" eaLnBrk="0" fontAlgn="base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927100" eaLnBrk="0" fontAlgn="base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927100" eaLnBrk="0" fontAlgn="base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927100" eaLnBrk="0" fontAlgn="base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fld id="{BF1FEEBB-83AA-4BAB-8697-27EFFEA8DC70}" type="slidenum">
              <a:rPr lang="en-US" altLang="en-US" sz="1400" b="0">
                <a:solidFill>
                  <a:schemeClr val="bg1"/>
                </a:solidFill>
                <a:latin typeface="Times New Roman" pitchFamily="18" charset="0"/>
                <a:ea typeface="MS PGothic" pitchFamily="34" charset="-128"/>
              </a:rPr>
              <a:pPr algn="r"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t>2</a:t>
            </a:fld>
            <a:endParaRPr lang="en-US" altLang="en-US" sz="1400" b="0" dirty="0">
              <a:solidFill>
                <a:schemeClr val="bg1"/>
              </a:solidFill>
              <a:latin typeface="Times New Roman" pitchFamily="18" charset="0"/>
              <a:ea typeface="MS PGothic" pitchFamily="34" charset="-128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09966" y="800100"/>
            <a:ext cx="73152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Calibri"/>
                <a:ea typeface="+mn-ea"/>
                <a:cs typeface="+mn-cs"/>
              </a:rPr>
              <a:t>Session Goals</a:t>
            </a:r>
            <a:endParaRPr kumimoji="0" lang="en-US" sz="44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81202342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4" name="Rectangle 3"/>
          <p:cNvSpPr>
            <a:spLocks noGrp="1" noChangeArrowheads="1"/>
          </p:cNvSpPr>
          <p:nvPr>
            <p:ph idx="1"/>
          </p:nvPr>
        </p:nvSpPr>
        <p:spPr>
          <a:xfrm>
            <a:off x="663880" y="1698453"/>
            <a:ext cx="7816241" cy="4494790"/>
          </a:xfrm>
        </p:spPr>
        <p:txBody>
          <a:bodyPr lIns="90918" tIns="45457" rIns="90918" bIns="45457">
            <a:normAutofit fontScale="92500" lnSpcReduction="20000"/>
          </a:bodyPr>
          <a:lstStyle/>
          <a:p>
            <a:pPr>
              <a:lnSpc>
                <a:spcPct val="110000"/>
              </a:lnSpc>
            </a:pPr>
            <a:r>
              <a:rPr lang="en-US" altLang="en-US" dirty="0">
                <a:solidFill>
                  <a:schemeClr val="tx2"/>
                </a:solidFill>
              </a:rPr>
              <a:t>Describe a negotiation in which you have recently taken </a:t>
            </a:r>
            <a:r>
              <a:rPr lang="en-US" altLang="en-US" dirty="0" smtClean="0">
                <a:solidFill>
                  <a:schemeClr val="tx2"/>
                </a:solidFill>
              </a:rPr>
              <a:t>part</a:t>
            </a:r>
            <a:endParaRPr lang="en-US" altLang="en-US" dirty="0">
              <a:solidFill>
                <a:schemeClr val="tx2"/>
              </a:solidFill>
            </a:endParaRPr>
          </a:p>
          <a:p>
            <a:pPr lvl="1">
              <a:lnSpc>
                <a:spcPct val="110000"/>
              </a:lnSpc>
            </a:pPr>
            <a:r>
              <a:rPr lang="en-US" altLang="en-US" dirty="0">
                <a:solidFill>
                  <a:schemeClr val="tx2"/>
                </a:solidFill>
              </a:rPr>
              <a:t>Share information about the setting, other participants and the issues at stake.</a:t>
            </a:r>
          </a:p>
          <a:p>
            <a:pPr lvl="1">
              <a:lnSpc>
                <a:spcPct val="110000"/>
              </a:lnSpc>
            </a:pPr>
            <a:r>
              <a:rPr lang="en-US" altLang="en-US" dirty="0">
                <a:solidFill>
                  <a:schemeClr val="tx2"/>
                </a:solidFill>
              </a:rPr>
              <a:t>What was the result?</a:t>
            </a:r>
          </a:p>
          <a:p>
            <a:pPr>
              <a:lnSpc>
                <a:spcPct val="110000"/>
              </a:lnSpc>
            </a:pPr>
            <a:r>
              <a:rPr lang="en-US" altLang="en-US" dirty="0">
                <a:solidFill>
                  <a:schemeClr val="tx2"/>
                </a:solidFill>
              </a:rPr>
              <a:t>What went well in the negotiation?  What could have been improved?</a:t>
            </a:r>
          </a:p>
          <a:p>
            <a:pPr>
              <a:lnSpc>
                <a:spcPct val="110000"/>
              </a:lnSpc>
              <a:defRPr/>
            </a:pPr>
            <a:r>
              <a:rPr lang="en-US" altLang="en-US" dirty="0" smtClean="0">
                <a:solidFill>
                  <a:schemeClr val="tx2"/>
                </a:solidFill>
              </a:rPr>
              <a:t>Contact Mark if you have questions; be prepared to discuss your example on our next session (</a:t>
            </a:r>
            <a:r>
              <a:rPr lang="en-US" altLang="en-US" dirty="0" smtClean="0">
                <a:solidFill>
                  <a:schemeClr val="tx2"/>
                </a:solidFill>
              </a:rPr>
              <a:t>4/24/25)</a:t>
            </a:r>
            <a:endParaRPr lang="en-US" altLang="en-US" dirty="0" smtClean="0">
              <a:solidFill>
                <a:schemeClr val="tx2"/>
              </a:solidFill>
            </a:endParaRPr>
          </a:p>
        </p:txBody>
      </p:sp>
      <p:sp>
        <p:nvSpPr>
          <p:cNvPr id="27651" name="Rectangle 2"/>
          <p:cNvSpPr>
            <a:spLocks noGrp="1" noChangeArrowheads="1"/>
          </p:cNvSpPr>
          <p:nvPr>
            <p:ph type="title"/>
          </p:nvPr>
        </p:nvSpPr>
        <p:spPr>
          <a:xfrm>
            <a:off x="663880" y="752412"/>
            <a:ext cx="7816241" cy="1128373"/>
          </a:xfrm>
        </p:spPr>
        <p:txBody>
          <a:bodyPr lIns="90918" tIns="45457" rIns="90918" bIns="45457"/>
          <a:lstStyle/>
          <a:p>
            <a:pPr eaLnBrk="1" hangingPunct="1"/>
            <a:r>
              <a:rPr lang="en-US" altLang="en-US" b="1" dirty="0" smtClean="0"/>
              <a:t>Assignment for Session XIII</a:t>
            </a:r>
          </a:p>
        </p:txBody>
      </p:sp>
      <p:sp>
        <p:nvSpPr>
          <p:cNvPr id="5" name="Slide Number Placeholder 5"/>
          <p:cNvSpPr txBox="1">
            <a:spLocks noGrp="1"/>
          </p:cNvSpPr>
          <p:nvPr/>
        </p:nvSpPr>
        <p:spPr bwMode="auto">
          <a:xfrm>
            <a:off x="6552710" y="6059684"/>
            <a:ext cx="1905521" cy="4576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918" tIns="45457" rIns="90918" bIns="45457"/>
          <a:lstStyle>
            <a:lvl1pPr defTabSz="9271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u"/>
              <a:defRPr sz="3200" b="1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9271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Char char="•"/>
              <a:defRPr sz="2800" b="1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9271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Wingdings" pitchFamily="2" charset="2"/>
              <a:buChar char="ü"/>
              <a:defRPr sz="2400" b="1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9271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;"/>
              <a:defRPr sz="2000" b="1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9271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927100" eaLnBrk="0" fontAlgn="base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927100" eaLnBrk="0" fontAlgn="base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927100" eaLnBrk="0" fontAlgn="base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927100" eaLnBrk="0" fontAlgn="base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fld id="{BF1FEEBB-83AA-4BAB-8697-27EFFEA8DC70}" type="slidenum">
              <a:rPr lang="en-US" altLang="en-US" sz="1400" b="0">
                <a:solidFill>
                  <a:schemeClr val="bg1"/>
                </a:solidFill>
                <a:latin typeface="Times New Roman" pitchFamily="18" charset="0"/>
                <a:ea typeface="MS PGothic" pitchFamily="34" charset="-128"/>
              </a:rPr>
              <a:pPr algn="r"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t>20</a:t>
            </a:fld>
            <a:endParaRPr lang="en-US" altLang="en-US" sz="1400" b="0" dirty="0">
              <a:solidFill>
                <a:schemeClr val="bg1"/>
              </a:solidFill>
              <a:latin typeface="Times New Roman" pitchFamily="18" charset="0"/>
              <a:ea typeface="MS PGothic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59610468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 txBox="1">
            <a:spLocks noGrp="1"/>
          </p:cNvSpPr>
          <p:nvPr/>
        </p:nvSpPr>
        <p:spPr bwMode="auto">
          <a:xfrm>
            <a:off x="6552710" y="6059684"/>
            <a:ext cx="1905521" cy="4576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918" tIns="45457" rIns="90918" bIns="45457"/>
          <a:lstStyle>
            <a:lvl1pPr defTabSz="9271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u"/>
              <a:defRPr sz="3200" b="1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9271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Char char="•"/>
              <a:defRPr sz="2800" b="1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9271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Wingdings" pitchFamily="2" charset="2"/>
              <a:buChar char="ü"/>
              <a:defRPr sz="2400" b="1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9271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;"/>
              <a:defRPr sz="2000" b="1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9271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927100" eaLnBrk="0" fontAlgn="base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927100" eaLnBrk="0" fontAlgn="base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927100" eaLnBrk="0" fontAlgn="base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927100" eaLnBrk="0" fontAlgn="base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fld id="{BF1FEEBB-83AA-4BAB-8697-27EFFEA8DC70}" type="slidenum">
              <a:rPr lang="en-US" altLang="en-US" sz="1400" b="0">
                <a:solidFill>
                  <a:schemeClr val="bg1"/>
                </a:solidFill>
                <a:latin typeface="Times New Roman" pitchFamily="18" charset="0"/>
                <a:ea typeface="MS PGothic" pitchFamily="34" charset="-128"/>
              </a:rPr>
              <a:pPr algn="r"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t>21</a:t>
            </a:fld>
            <a:endParaRPr lang="en-US" altLang="en-US" sz="1400" b="0" dirty="0">
              <a:solidFill>
                <a:schemeClr val="bg1"/>
              </a:solidFill>
              <a:latin typeface="Times New Roman" pitchFamily="18" charset="0"/>
              <a:ea typeface="MS PGothic" pitchFamily="34" charset="-128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33350" y="1838761"/>
            <a:ext cx="8839200" cy="3093457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chemeClr val="tx2"/>
                </a:solidFill>
              </a:rPr>
              <a:t>Getting to Yes (a brief video summary) – 4 mins</a:t>
            </a:r>
          </a:p>
          <a:p>
            <a:endParaRPr lang="en-US" dirty="0" smtClean="0">
              <a:solidFill>
                <a:schemeClr val="bg2"/>
              </a:solidFill>
            </a:endParaRPr>
          </a:p>
          <a:p>
            <a:r>
              <a:rPr lang="en-US" dirty="0">
                <a:solidFill>
                  <a:schemeClr val="tx2"/>
                </a:solidFill>
              </a:rPr>
              <a:t>William </a:t>
            </a:r>
            <a:r>
              <a:rPr lang="en-US" dirty="0" err="1">
                <a:solidFill>
                  <a:schemeClr val="tx2"/>
                </a:solidFill>
              </a:rPr>
              <a:t>Ury</a:t>
            </a:r>
            <a:r>
              <a:rPr lang="en-US" dirty="0">
                <a:solidFill>
                  <a:schemeClr val="tx2"/>
                </a:solidFill>
              </a:rPr>
              <a:t>: The walk from "no" to "</a:t>
            </a:r>
            <a:r>
              <a:rPr lang="en-US" dirty="0" smtClean="0">
                <a:solidFill>
                  <a:schemeClr val="tx2"/>
                </a:solidFill>
              </a:rPr>
              <a:t>yes“ (a TED Talk by </a:t>
            </a:r>
            <a:r>
              <a:rPr lang="en-US" dirty="0" err="1" smtClean="0">
                <a:solidFill>
                  <a:schemeClr val="tx2"/>
                </a:solidFill>
              </a:rPr>
              <a:t>Ury</a:t>
            </a:r>
            <a:r>
              <a:rPr lang="en-US" dirty="0" smtClean="0">
                <a:solidFill>
                  <a:schemeClr val="tx2"/>
                </a:solidFill>
              </a:rPr>
              <a:t> – 19 minutes)</a:t>
            </a:r>
          </a:p>
          <a:p>
            <a:pPr lvl="1"/>
            <a:endParaRPr lang="en-US" dirty="0" smtClean="0">
              <a:solidFill>
                <a:schemeClr val="bg2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009650" y="4194601"/>
            <a:ext cx="6686550" cy="498598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marL="0" lvl="1" algn="ctr">
              <a:lnSpc>
                <a:spcPct val="110000"/>
              </a:lnSpc>
              <a:defRPr/>
            </a:pPr>
            <a:r>
              <a:rPr lang="en-US" altLang="en-US" sz="2400" dirty="0">
                <a:solidFill>
                  <a:schemeClr val="accent6">
                    <a:lumMod val="75000"/>
                  </a:schemeClr>
                </a:solidFill>
                <a:hlinkClick r:id="rId3"/>
              </a:rPr>
              <a:t>https://www.youtube.com/watch?v=6xCkhV7zhuw</a:t>
            </a:r>
            <a:endParaRPr lang="en-US" altLang="en-US" sz="24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009650" y="2461051"/>
            <a:ext cx="6686550" cy="47827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marL="0" lvl="1" algn="ctr">
              <a:lnSpc>
                <a:spcPct val="110000"/>
              </a:lnSpc>
              <a:defRPr/>
            </a:pPr>
            <a:r>
              <a:rPr lang="en-US" altLang="en-US" sz="2400" dirty="0">
                <a:solidFill>
                  <a:schemeClr val="accent6">
                    <a:lumMod val="75000"/>
                  </a:schemeClr>
                </a:solidFill>
                <a:hlinkClick r:id="rId4"/>
              </a:rPr>
              <a:t>https://</a:t>
            </a:r>
            <a:r>
              <a:rPr lang="en-US" altLang="en-US" sz="2400" dirty="0" smtClean="0">
                <a:solidFill>
                  <a:schemeClr val="accent6">
                    <a:lumMod val="75000"/>
                  </a:schemeClr>
                </a:solidFill>
                <a:hlinkClick r:id="rId4"/>
              </a:rPr>
              <a:t>www.youtube.com/watch?v=zTH2zEvDxRc</a:t>
            </a:r>
            <a:endParaRPr lang="en-US" altLang="en-US" sz="24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09966" y="857250"/>
            <a:ext cx="73152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Calibri"/>
                <a:ea typeface="+mn-ea"/>
                <a:cs typeface="+mn-cs"/>
              </a:rPr>
              <a:t>References</a:t>
            </a:r>
            <a:endParaRPr kumimoji="0" lang="en-US" sz="44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3170614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63880" y="1545523"/>
            <a:ext cx="7816241" cy="5008722"/>
          </a:xfrm>
        </p:spPr>
        <p:txBody>
          <a:bodyPr lIns="91423" tIns="45712" rIns="91423" bIns="45712"/>
          <a:lstStyle/>
          <a:p>
            <a:r>
              <a:rPr lang="en-US" altLang="en-US" dirty="0" smtClean="0">
                <a:solidFill>
                  <a:schemeClr val="tx2"/>
                </a:solidFill>
              </a:rPr>
              <a:t>QI Seminar Series will end on June </a:t>
            </a:r>
            <a:r>
              <a:rPr lang="en-US" altLang="en-US" dirty="0" smtClean="0">
                <a:solidFill>
                  <a:schemeClr val="tx2"/>
                </a:solidFill>
              </a:rPr>
              <a:t>26</a:t>
            </a:r>
            <a:r>
              <a:rPr lang="en-US" altLang="en-US" baseline="30000" dirty="0" smtClean="0">
                <a:solidFill>
                  <a:schemeClr val="tx2"/>
                </a:solidFill>
              </a:rPr>
              <a:t>th</a:t>
            </a:r>
            <a:r>
              <a:rPr lang="en-US" altLang="en-US" dirty="0" smtClean="0">
                <a:solidFill>
                  <a:schemeClr val="tx2"/>
                </a:solidFill>
              </a:rPr>
              <a:t>    </a:t>
            </a:r>
            <a:endParaRPr lang="en-US" altLang="en-US" dirty="0" smtClean="0">
              <a:solidFill>
                <a:schemeClr val="tx2"/>
              </a:solidFill>
            </a:endParaRPr>
          </a:p>
          <a:p>
            <a:r>
              <a:rPr lang="en-US" altLang="en-US" i="1" dirty="0" smtClean="0">
                <a:solidFill>
                  <a:schemeClr val="tx2"/>
                </a:solidFill>
              </a:rPr>
              <a:t>We are interested in incorporating topics that would be of interest to you in our final </a:t>
            </a:r>
            <a:r>
              <a:rPr lang="en-US" altLang="en-US" i="1" dirty="0" smtClean="0">
                <a:solidFill>
                  <a:schemeClr val="tx2"/>
                </a:solidFill>
              </a:rPr>
              <a:t>sessions???</a:t>
            </a:r>
            <a:endParaRPr lang="en-US" altLang="en-US" i="1" dirty="0" smtClean="0">
              <a:solidFill>
                <a:schemeClr val="tx2"/>
              </a:solidFill>
            </a:endParaRPr>
          </a:p>
          <a:p>
            <a:pPr lvl="1"/>
            <a:r>
              <a:rPr lang="en-US" altLang="en-US" dirty="0" smtClean="0">
                <a:solidFill>
                  <a:schemeClr val="tx2"/>
                </a:solidFill>
              </a:rPr>
              <a:t>Please send us any ideas you have</a:t>
            </a:r>
          </a:p>
          <a:p>
            <a:r>
              <a:rPr lang="en-US" altLang="en-US" dirty="0" smtClean="0">
                <a:solidFill>
                  <a:schemeClr val="tx2"/>
                </a:solidFill>
              </a:rPr>
              <a:t>We are planning the final sessions </a:t>
            </a:r>
            <a:r>
              <a:rPr lang="en-US" altLang="en-US" dirty="0">
                <a:solidFill>
                  <a:schemeClr val="tx2"/>
                </a:solidFill>
              </a:rPr>
              <a:t>o</a:t>
            </a:r>
            <a:r>
              <a:rPr lang="en-US" altLang="en-US" dirty="0" smtClean="0">
                <a:solidFill>
                  <a:schemeClr val="tx2"/>
                </a:solidFill>
              </a:rPr>
              <a:t>n May </a:t>
            </a:r>
            <a:r>
              <a:rPr lang="en-US" altLang="en-US" dirty="0" smtClean="0">
                <a:solidFill>
                  <a:schemeClr val="tx2"/>
                </a:solidFill>
              </a:rPr>
              <a:t>22</a:t>
            </a:r>
            <a:r>
              <a:rPr lang="en-US" altLang="en-US" baseline="30000" dirty="0" smtClean="0">
                <a:solidFill>
                  <a:schemeClr val="tx2"/>
                </a:solidFill>
              </a:rPr>
              <a:t>nd</a:t>
            </a:r>
            <a:r>
              <a:rPr lang="en-US" altLang="en-US" dirty="0" smtClean="0">
                <a:solidFill>
                  <a:schemeClr val="tx2"/>
                </a:solidFill>
              </a:rPr>
              <a:t>, </a:t>
            </a:r>
            <a:r>
              <a:rPr lang="en-US" altLang="en-US" dirty="0" smtClean="0">
                <a:solidFill>
                  <a:schemeClr val="tx2"/>
                </a:solidFill>
              </a:rPr>
              <a:t>June </a:t>
            </a:r>
            <a:r>
              <a:rPr lang="en-US" altLang="en-US" dirty="0" smtClean="0">
                <a:solidFill>
                  <a:schemeClr val="tx2"/>
                </a:solidFill>
              </a:rPr>
              <a:t>12</a:t>
            </a:r>
            <a:r>
              <a:rPr lang="en-US" altLang="en-US" baseline="30000" dirty="0" smtClean="0">
                <a:solidFill>
                  <a:schemeClr val="tx2"/>
                </a:solidFill>
              </a:rPr>
              <a:t>th</a:t>
            </a:r>
            <a:r>
              <a:rPr lang="en-US" altLang="en-US" dirty="0" smtClean="0">
                <a:solidFill>
                  <a:schemeClr val="tx2"/>
                </a:solidFill>
              </a:rPr>
              <a:t> </a:t>
            </a:r>
            <a:r>
              <a:rPr lang="en-US" altLang="en-US" dirty="0" smtClean="0">
                <a:solidFill>
                  <a:schemeClr val="tx2"/>
                </a:solidFill>
              </a:rPr>
              <a:t>and June </a:t>
            </a:r>
            <a:r>
              <a:rPr lang="en-US" altLang="en-US" dirty="0" smtClean="0">
                <a:solidFill>
                  <a:schemeClr val="tx2"/>
                </a:solidFill>
              </a:rPr>
              <a:t>26</a:t>
            </a:r>
            <a:r>
              <a:rPr lang="en-US" altLang="en-US" baseline="30000" dirty="0" smtClean="0">
                <a:solidFill>
                  <a:schemeClr val="tx2"/>
                </a:solidFill>
              </a:rPr>
              <a:t>th</a:t>
            </a:r>
            <a:r>
              <a:rPr lang="en-US" altLang="en-US" dirty="0" smtClean="0">
                <a:solidFill>
                  <a:schemeClr val="tx2"/>
                </a:solidFill>
              </a:rPr>
              <a:t> </a:t>
            </a:r>
            <a:r>
              <a:rPr lang="en-US" altLang="en-US" dirty="0" smtClean="0">
                <a:solidFill>
                  <a:schemeClr val="tx2"/>
                </a:solidFill>
              </a:rPr>
              <a:t>as a way to enhance all of our learning (see next slide)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23900" y="838200"/>
            <a:ext cx="76581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/>
              <a:t>A Look Ahead…</a:t>
            </a:r>
            <a:endParaRPr lang="en-US" sz="4400" b="1" dirty="0"/>
          </a:p>
        </p:txBody>
      </p:sp>
    </p:spTree>
    <p:extLst>
      <p:ext uri="{BB962C8B-B14F-4D97-AF65-F5344CB8AC3E}">
        <p14:creationId xmlns:p14="http://schemas.microsoft.com/office/powerpoint/2010/main" val="5454317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63880" y="1507423"/>
            <a:ext cx="7816241" cy="5008722"/>
          </a:xfrm>
        </p:spPr>
        <p:txBody>
          <a:bodyPr lIns="91423" tIns="45712" rIns="91423" bIns="45712">
            <a:normAutofit fontScale="92500" lnSpcReduction="20000"/>
          </a:bodyPr>
          <a:lstStyle/>
          <a:p>
            <a:r>
              <a:rPr lang="en-US" altLang="en-US" dirty="0" smtClean="0">
                <a:solidFill>
                  <a:schemeClr val="tx2"/>
                </a:solidFill>
              </a:rPr>
              <a:t>We will ask each team to create a presentation to help all of us learn from their experience</a:t>
            </a:r>
          </a:p>
          <a:p>
            <a:r>
              <a:rPr lang="en-US" altLang="en-US" dirty="0" smtClean="0">
                <a:solidFill>
                  <a:schemeClr val="tx2"/>
                </a:solidFill>
              </a:rPr>
              <a:t>Options for the presentation</a:t>
            </a:r>
          </a:p>
          <a:p>
            <a:pPr lvl="1"/>
            <a:r>
              <a:rPr lang="en-US" altLang="en-US" dirty="0" smtClean="0">
                <a:solidFill>
                  <a:schemeClr val="tx2"/>
                </a:solidFill>
              </a:rPr>
              <a:t>A summary of your site’s QI project to date</a:t>
            </a:r>
          </a:p>
          <a:p>
            <a:pPr lvl="1"/>
            <a:r>
              <a:rPr lang="en-US" altLang="en-US" dirty="0" smtClean="0">
                <a:solidFill>
                  <a:schemeClr val="tx2"/>
                </a:solidFill>
              </a:rPr>
              <a:t>A topic that you found particularly helpful in our QI seminar series and how you have used this information in your work</a:t>
            </a:r>
          </a:p>
          <a:p>
            <a:r>
              <a:rPr lang="en-US" altLang="en-US" dirty="0" smtClean="0">
                <a:solidFill>
                  <a:schemeClr val="tx2"/>
                </a:solidFill>
              </a:rPr>
              <a:t>We will ask each site to sign up (by May </a:t>
            </a:r>
            <a:r>
              <a:rPr lang="en-US" altLang="en-US" dirty="0" smtClean="0">
                <a:solidFill>
                  <a:schemeClr val="tx2"/>
                </a:solidFill>
              </a:rPr>
              <a:t>8</a:t>
            </a:r>
            <a:r>
              <a:rPr lang="en-US" altLang="en-US" baseline="30000" dirty="0" smtClean="0">
                <a:solidFill>
                  <a:schemeClr val="tx2"/>
                </a:solidFill>
              </a:rPr>
              <a:t>th</a:t>
            </a:r>
            <a:r>
              <a:rPr lang="en-US" altLang="en-US" dirty="0" smtClean="0">
                <a:solidFill>
                  <a:schemeClr val="tx2"/>
                </a:solidFill>
              </a:rPr>
              <a:t>) for a date to present and confirmation of your topic</a:t>
            </a:r>
          </a:p>
          <a:p>
            <a:r>
              <a:rPr lang="en-US" altLang="en-US" dirty="0" smtClean="0">
                <a:solidFill>
                  <a:schemeClr val="tx2"/>
                </a:solidFill>
              </a:rPr>
              <a:t>Some additional guidance for each type of presentation follows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01980" y="799537"/>
            <a:ext cx="76581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/>
              <a:t>Final Sessions</a:t>
            </a:r>
            <a:endParaRPr lang="en-US" sz="4400" b="1" dirty="0"/>
          </a:p>
        </p:txBody>
      </p:sp>
    </p:spTree>
    <p:extLst>
      <p:ext uri="{BB962C8B-B14F-4D97-AF65-F5344CB8AC3E}">
        <p14:creationId xmlns:p14="http://schemas.microsoft.com/office/powerpoint/2010/main" val="20663618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63880" y="1545523"/>
            <a:ext cx="7816241" cy="5008722"/>
          </a:xfrm>
        </p:spPr>
        <p:txBody>
          <a:bodyPr lIns="91423" tIns="45712" rIns="91423" bIns="45712">
            <a:normAutofit fontScale="92500" lnSpcReduction="10000"/>
          </a:bodyPr>
          <a:lstStyle/>
          <a:p>
            <a:r>
              <a:rPr lang="en-US" altLang="en-US" dirty="0" smtClean="0">
                <a:solidFill>
                  <a:schemeClr val="tx2"/>
                </a:solidFill>
              </a:rPr>
              <a:t>A summary of your team’s QI project to date that includes</a:t>
            </a:r>
          </a:p>
          <a:p>
            <a:pPr lvl="1"/>
            <a:r>
              <a:rPr lang="en-US" altLang="en-US" dirty="0" smtClean="0">
                <a:solidFill>
                  <a:schemeClr val="tx2"/>
                </a:solidFill>
              </a:rPr>
              <a:t>A description of your project based on your project charter</a:t>
            </a:r>
          </a:p>
          <a:p>
            <a:pPr lvl="1"/>
            <a:r>
              <a:rPr lang="en-US" altLang="en-US" dirty="0" smtClean="0">
                <a:solidFill>
                  <a:schemeClr val="tx2"/>
                </a:solidFill>
              </a:rPr>
              <a:t>How your stakeholder interactions informed your effort</a:t>
            </a:r>
          </a:p>
          <a:p>
            <a:pPr lvl="1"/>
            <a:r>
              <a:rPr lang="en-US" altLang="en-US" dirty="0" smtClean="0">
                <a:solidFill>
                  <a:schemeClr val="tx2"/>
                </a:solidFill>
              </a:rPr>
              <a:t>What change(s) did you want to try (or what happened when you tried them)</a:t>
            </a:r>
          </a:p>
          <a:p>
            <a:pPr lvl="1"/>
            <a:r>
              <a:rPr lang="en-US" altLang="en-US" dirty="0" smtClean="0">
                <a:solidFill>
                  <a:schemeClr val="tx2"/>
                </a:solidFill>
              </a:rPr>
              <a:t>What advice do you have moving forward related to this issue</a:t>
            </a:r>
          </a:p>
          <a:p>
            <a:pPr lvl="1"/>
            <a:r>
              <a:rPr lang="en-US" altLang="en-US" dirty="0" smtClean="0">
                <a:solidFill>
                  <a:schemeClr val="tx2"/>
                </a:solidFill>
              </a:rPr>
              <a:t>You may also include examples of flowcharts, data summaries, interview results etc.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23900" y="781050"/>
            <a:ext cx="76581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/>
              <a:t>Final Presentation Option 1</a:t>
            </a:r>
            <a:endParaRPr lang="en-US" sz="4400" b="1" dirty="0"/>
          </a:p>
        </p:txBody>
      </p:sp>
    </p:spTree>
    <p:extLst>
      <p:ext uri="{BB962C8B-B14F-4D97-AF65-F5344CB8AC3E}">
        <p14:creationId xmlns:p14="http://schemas.microsoft.com/office/powerpoint/2010/main" val="12115708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63880" y="1545523"/>
            <a:ext cx="7816241" cy="5008722"/>
          </a:xfrm>
        </p:spPr>
        <p:txBody>
          <a:bodyPr lIns="91423" tIns="45712" rIns="91423" bIns="45712">
            <a:normAutofit/>
          </a:bodyPr>
          <a:lstStyle/>
          <a:p>
            <a:r>
              <a:rPr lang="en-US" altLang="en-US" dirty="0" smtClean="0">
                <a:solidFill>
                  <a:schemeClr val="tx2"/>
                </a:solidFill>
              </a:rPr>
              <a:t>Discussion of a QI </a:t>
            </a:r>
            <a:r>
              <a:rPr lang="en-US" altLang="en-US" dirty="0">
                <a:solidFill>
                  <a:schemeClr val="tx2"/>
                </a:solidFill>
              </a:rPr>
              <a:t>seminar series </a:t>
            </a:r>
            <a:r>
              <a:rPr lang="en-US" altLang="en-US" dirty="0" smtClean="0">
                <a:solidFill>
                  <a:schemeClr val="tx2"/>
                </a:solidFill>
              </a:rPr>
              <a:t>topic that includes</a:t>
            </a:r>
            <a:endParaRPr lang="en-US" altLang="en-US" dirty="0">
              <a:solidFill>
                <a:schemeClr val="tx2"/>
              </a:solidFill>
            </a:endParaRPr>
          </a:p>
          <a:p>
            <a:pPr lvl="1"/>
            <a:r>
              <a:rPr lang="en-US" altLang="en-US" dirty="0" smtClean="0">
                <a:solidFill>
                  <a:schemeClr val="tx2"/>
                </a:solidFill>
              </a:rPr>
              <a:t>Why you found the topic helpful/meaningful</a:t>
            </a:r>
          </a:p>
          <a:p>
            <a:pPr lvl="1"/>
            <a:r>
              <a:rPr lang="en-US" altLang="en-US" dirty="0" smtClean="0">
                <a:solidFill>
                  <a:schemeClr val="tx2"/>
                </a:solidFill>
              </a:rPr>
              <a:t>How you have used what you learned in your work</a:t>
            </a:r>
          </a:p>
          <a:p>
            <a:pPr lvl="1"/>
            <a:r>
              <a:rPr lang="en-US" altLang="en-US" dirty="0" smtClean="0">
                <a:solidFill>
                  <a:schemeClr val="tx2"/>
                </a:solidFill>
              </a:rPr>
              <a:t>Ideas for how to help future residents learn about this topic (must include one specific example)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23900" y="800100"/>
            <a:ext cx="76581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/>
              <a:t>Final Presentation Option 2</a:t>
            </a:r>
            <a:endParaRPr lang="en-US" sz="4400" b="1" dirty="0"/>
          </a:p>
        </p:txBody>
      </p:sp>
    </p:spTree>
    <p:extLst>
      <p:ext uri="{BB962C8B-B14F-4D97-AF65-F5344CB8AC3E}">
        <p14:creationId xmlns:p14="http://schemas.microsoft.com/office/powerpoint/2010/main" val="14070386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663880" y="710285"/>
            <a:ext cx="7816241" cy="752249"/>
          </a:xfrm>
        </p:spPr>
        <p:txBody>
          <a:bodyPr lIns="90918" tIns="45457" rIns="90918" bIns="45457" anchor="t">
            <a:noAutofit/>
          </a:bodyPr>
          <a:lstStyle/>
          <a:p>
            <a:r>
              <a:rPr lang="en-US" altLang="en-US" b="1" dirty="0" smtClean="0"/>
              <a:t>Roles</a:t>
            </a:r>
            <a:endParaRPr lang="en-US" altLang="en-US" b="1" dirty="0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63880" y="1548380"/>
            <a:ext cx="7816241" cy="4740113"/>
          </a:xfrm>
        </p:spPr>
        <p:txBody>
          <a:bodyPr lIns="90918" tIns="45457" rIns="90918" bIns="45457">
            <a:normAutofit lnSpcReduction="10000"/>
          </a:bodyPr>
          <a:lstStyle/>
          <a:p>
            <a:pPr>
              <a:spcBef>
                <a:spcPct val="15000"/>
              </a:spcBef>
              <a:spcAft>
                <a:spcPct val="15000"/>
              </a:spcAft>
            </a:pPr>
            <a:r>
              <a:rPr lang="en-US" altLang="en-US" dirty="0" smtClean="0">
                <a:solidFill>
                  <a:schemeClr val="tx2"/>
                </a:solidFill>
              </a:rPr>
              <a:t>Theory burst presenter</a:t>
            </a:r>
            <a:endParaRPr lang="en-US" altLang="en-US" dirty="0">
              <a:solidFill>
                <a:schemeClr val="tx2"/>
              </a:solidFill>
            </a:endParaRPr>
          </a:p>
          <a:p>
            <a:pPr lvl="1">
              <a:spcBef>
                <a:spcPct val="15000"/>
              </a:spcBef>
              <a:spcAft>
                <a:spcPct val="15000"/>
              </a:spcAft>
            </a:pPr>
            <a:r>
              <a:rPr lang="en-US" altLang="en-US" dirty="0" smtClean="0">
                <a:solidFill>
                  <a:schemeClr val="tx2"/>
                </a:solidFill>
              </a:rPr>
              <a:t>Mark</a:t>
            </a:r>
            <a:endParaRPr lang="en-US" altLang="en-US" dirty="0">
              <a:solidFill>
                <a:schemeClr val="tx2"/>
              </a:solidFill>
            </a:endParaRPr>
          </a:p>
          <a:p>
            <a:pPr>
              <a:spcBef>
                <a:spcPct val="15000"/>
              </a:spcBef>
              <a:spcAft>
                <a:spcPct val="15000"/>
              </a:spcAft>
            </a:pPr>
            <a:r>
              <a:rPr lang="en-US" altLang="en-US" dirty="0" smtClean="0">
                <a:solidFill>
                  <a:schemeClr val="tx2"/>
                </a:solidFill>
              </a:rPr>
              <a:t>Small group facilitators</a:t>
            </a:r>
            <a:endParaRPr lang="en-US" altLang="en-US" dirty="0">
              <a:solidFill>
                <a:schemeClr val="tx2"/>
              </a:solidFill>
            </a:endParaRPr>
          </a:p>
          <a:p>
            <a:pPr lvl="1">
              <a:spcBef>
                <a:spcPct val="15000"/>
              </a:spcBef>
              <a:spcAft>
                <a:spcPct val="15000"/>
              </a:spcAft>
            </a:pPr>
            <a:r>
              <a:rPr lang="en-US" altLang="en-US" dirty="0" smtClean="0">
                <a:solidFill>
                  <a:schemeClr val="tx2"/>
                </a:solidFill>
              </a:rPr>
              <a:t>Meaghan and Mark</a:t>
            </a:r>
            <a:endParaRPr lang="en-US" altLang="en-US" dirty="0">
              <a:solidFill>
                <a:schemeClr val="tx2"/>
              </a:solidFill>
            </a:endParaRPr>
          </a:p>
          <a:p>
            <a:pPr>
              <a:spcBef>
                <a:spcPct val="15000"/>
              </a:spcBef>
              <a:spcAft>
                <a:spcPct val="15000"/>
              </a:spcAft>
            </a:pPr>
            <a:r>
              <a:rPr lang="en-US" altLang="en-US" dirty="0" smtClean="0">
                <a:solidFill>
                  <a:schemeClr val="tx2"/>
                </a:solidFill>
              </a:rPr>
              <a:t>Technical genius</a:t>
            </a:r>
          </a:p>
          <a:p>
            <a:pPr lvl="1">
              <a:spcBef>
                <a:spcPct val="15000"/>
              </a:spcBef>
              <a:spcAft>
                <a:spcPct val="15000"/>
              </a:spcAft>
            </a:pPr>
            <a:r>
              <a:rPr lang="en-US" altLang="en-US" dirty="0" smtClean="0">
                <a:solidFill>
                  <a:schemeClr val="tx2"/>
                </a:solidFill>
              </a:rPr>
              <a:t>Emma</a:t>
            </a:r>
            <a:endParaRPr lang="en-US" altLang="en-US" dirty="0">
              <a:solidFill>
                <a:schemeClr val="tx2"/>
              </a:solidFill>
            </a:endParaRPr>
          </a:p>
          <a:p>
            <a:pPr>
              <a:spcBef>
                <a:spcPct val="15000"/>
              </a:spcBef>
              <a:spcAft>
                <a:spcPct val="15000"/>
              </a:spcAft>
            </a:pPr>
            <a:r>
              <a:rPr lang="en-US" altLang="en-US" dirty="0" smtClean="0">
                <a:solidFill>
                  <a:schemeClr val="tx2"/>
                </a:solidFill>
              </a:rPr>
              <a:t>Take-home </a:t>
            </a:r>
            <a:r>
              <a:rPr lang="en-US" altLang="en-US" dirty="0">
                <a:solidFill>
                  <a:schemeClr val="tx2"/>
                </a:solidFill>
              </a:rPr>
              <a:t>thoughts </a:t>
            </a:r>
            <a:r>
              <a:rPr lang="en-US" altLang="en-US" dirty="0" smtClean="0">
                <a:solidFill>
                  <a:schemeClr val="tx2"/>
                </a:solidFill>
              </a:rPr>
              <a:t>report-out</a:t>
            </a:r>
          </a:p>
          <a:p>
            <a:pPr lvl="1">
              <a:spcBef>
                <a:spcPct val="15000"/>
              </a:spcBef>
              <a:spcAft>
                <a:spcPct val="15000"/>
              </a:spcAft>
            </a:pPr>
            <a:r>
              <a:rPr lang="en-US" altLang="en-US" dirty="0" smtClean="0">
                <a:solidFill>
                  <a:schemeClr val="tx2"/>
                </a:solidFill>
              </a:rPr>
              <a:t>Emma and Meaghan</a:t>
            </a:r>
            <a:endParaRPr lang="en-US" altLang="en-US" dirty="0" smtClean="0">
              <a:solidFill>
                <a:schemeClr val="tx2"/>
              </a:solidFill>
            </a:endParaRPr>
          </a:p>
          <a:p>
            <a:pPr lvl="1">
              <a:spcBef>
                <a:spcPct val="15000"/>
              </a:spcBef>
              <a:spcAft>
                <a:spcPct val="15000"/>
              </a:spcAft>
            </a:pPr>
            <a:endParaRPr lang="en-US" altLang="en-US" dirty="0" smtClean="0">
              <a:solidFill>
                <a:schemeClr val="tx2"/>
              </a:solidFill>
            </a:endParaRPr>
          </a:p>
        </p:txBody>
      </p:sp>
      <p:sp>
        <p:nvSpPr>
          <p:cNvPr id="5" name="Slide Number Placeholder 5"/>
          <p:cNvSpPr txBox="1">
            <a:spLocks noGrp="1"/>
          </p:cNvSpPr>
          <p:nvPr/>
        </p:nvSpPr>
        <p:spPr bwMode="auto">
          <a:xfrm>
            <a:off x="6552710" y="6059684"/>
            <a:ext cx="1905521" cy="4576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918" tIns="45457" rIns="90918" bIns="45457"/>
          <a:lstStyle>
            <a:lvl1pPr defTabSz="9271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u"/>
              <a:defRPr sz="3200" b="1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9271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Char char="•"/>
              <a:defRPr sz="2800" b="1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9271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Wingdings" pitchFamily="2" charset="2"/>
              <a:buChar char="ü"/>
              <a:defRPr sz="2400" b="1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9271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;"/>
              <a:defRPr sz="2000" b="1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9271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927100" eaLnBrk="0" fontAlgn="base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927100" eaLnBrk="0" fontAlgn="base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927100" eaLnBrk="0" fontAlgn="base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927100" eaLnBrk="0" fontAlgn="base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fld id="{BF1FEEBB-83AA-4BAB-8697-27EFFEA8DC70}" type="slidenum">
              <a:rPr lang="en-US" altLang="en-US" sz="1400" b="0">
                <a:solidFill>
                  <a:schemeClr val="bg1"/>
                </a:solidFill>
                <a:latin typeface="Times New Roman" pitchFamily="18" charset="0"/>
                <a:ea typeface="MS PGothic" pitchFamily="34" charset="-128"/>
              </a:rPr>
              <a:pPr algn="r"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t>3</a:t>
            </a:fld>
            <a:endParaRPr lang="en-US" altLang="en-US" sz="1400" b="0" dirty="0">
              <a:solidFill>
                <a:schemeClr val="bg1"/>
              </a:solidFill>
              <a:latin typeface="Times New Roman" pitchFamily="18" charset="0"/>
              <a:ea typeface="MS PGothic" pitchFamily="34" charset="-128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9595538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Rectangle 13"/>
          <p:cNvSpPr>
            <a:spLocks noGrp="1" noChangeArrowheads="1"/>
          </p:cNvSpPr>
          <p:nvPr>
            <p:ph type="body" idx="1"/>
          </p:nvPr>
        </p:nvSpPr>
        <p:spPr>
          <a:xfrm>
            <a:off x="375781" y="1705038"/>
            <a:ext cx="8267178" cy="4632598"/>
          </a:xfrm>
        </p:spPr>
        <p:txBody>
          <a:bodyPr>
            <a:normAutofit fontScale="92500" lnSpcReduction="20000"/>
          </a:bodyPr>
          <a:lstStyle/>
          <a:p>
            <a:pPr>
              <a:spcBef>
                <a:spcPct val="15000"/>
              </a:spcBef>
              <a:spcAft>
                <a:spcPct val="15000"/>
              </a:spcAft>
              <a:defRPr/>
            </a:pPr>
            <a:r>
              <a:rPr lang="en-US" altLang="en-US" dirty="0" smtClean="0">
                <a:solidFill>
                  <a:schemeClr val="tx2"/>
                </a:solidFill>
              </a:rPr>
              <a:t>Welcome and check-in (5 minutes)</a:t>
            </a:r>
          </a:p>
          <a:p>
            <a:pPr>
              <a:spcBef>
                <a:spcPct val="15000"/>
              </a:spcBef>
              <a:spcAft>
                <a:spcPct val="15000"/>
              </a:spcAft>
              <a:defRPr/>
            </a:pPr>
            <a:r>
              <a:rPr lang="en-US" altLang="en-US" dirty="0" smtClean="0">
                <a:solidFill>
                  <a:schemeClr val="tx2"/>
                </a:solidFill>
              </a:rPr>
              <a:t>Theory </a:t>
            </a:r>
            <a:r>
              <a:rPr lang="en-US" altLang="en-US" dirty="0">
                <a:solidFill>
                  <a:schemeClr val="tx2"/>
                </a:solidFill>
              </a:rPr>
              <a:t>burst </a:t>
            </a:r>
            <a:r>
              <a:rPr lang="en-US" altLang="en-US" dirty="0" smtClean="0">
                <a:solidFill>
                  <a:schemeClr val="tx2"/>
                </a:solidFill>
              </a:rPr>
              <a:t>(10 minutes)</a:t>
            </a:r>
            <a:endParaRPr lang="en-US" altLang="en-US" dirty="0">
              <a:solidFill>
                <a:schemeClr val="tx2"/>
              </a:solidFill>
            </a:endParaRPr>
          </a:p>
          <a:p>
            <a:pPr lvl="1">
              <a:spcBef>
                <a:spcPct val="15000"/>
              </a:spcBef>
              <a:spcAft>
                <a:spcPct val="15000"/>
              </a:spcAft>
              <a:defRPr/>
            </a:pPr>
            <a:r>
              <a:rPr lang="en-US" altLang="en-US" dirty="0" smtClean="0">
                <a:solidFill>
                  <a:schemeClr val="tx2"/>
                </a:solidFill>
              </a:rPr>
              <a:t>Principled negotiation</a:t>
            </a:r>
          </a:p>
          <a:p>
            <a:pPr>
              <a:spcBef>
                <a:spcPct val="15000"/>
              </a:spcBef>
              <a:spcAft>
                <a:spcPct val="15000"/>
              </a:spcAft>
              <a:defRPr/>
            </a:pPr>
            <a:r>
              <a:rPr lang="en-US" altLang="en-US" dirty="0" smtClean="0">
                <a:solidFill>
                  <a:schemeClr val="tx2"/>
                </a:solidFill>
              </a:rPr>
              <a:t>Negotiation set-up (5 minutes)</a:t>
            </a:r>
          </a:p>
          <a:p>
            <a:pPr>
              <a:spcBef>
                <a:spcPct val="15000"/>
              </a:spcBef>
              <a:spcAft>
                <a:spcPct val="15000"/>
              </a:spcAft>
              <a:defRPr/>
            </a:pPr>
            <a:r>
              <a:rPr lang="en-US" altLang="en-US" dirty="0" smtClean="0">
                <a:solidFill>
                  <a:schemeClr val="tx2"/>
                </a:solidFill>
              </a:rPr>
              <a:t>Live negotiation (20 minutes)</a:t>
            </a:r>
          </a:p>
          <a:p>
            <a:pPr>
              <a:spcBef>
                <a:spcPct val="15000"/>
              </a:spcBef>
              <a:spcAft>
                <a:spcPct val="15000"/>
              </a:spcAft>
              <a:defRPr/>
            </a:pPr>
            <a:r>
              <a:rPr lang="en-US" altLang="en-US" dirty="0" smtClean="0">
                <a:solidFill>
                  <a:schemeClr val="tx2"/>
                </a:solidFill>
              </a:rPr>
              <a:t>Negotiation debrief (20 minutes)</a:t>
            </a:r>
          </a:p>
          <a:p>
            <a:pPr>
              <a:spcBef>
                <a:spcPct val="15000"/>
              </a:spcBef>
              <a:spcAft>
                <a:spcPct val="15000"/>
              </a:spcAft>
              <a:defRPr/>
            </a:pPr>
            <a:r>
              <a:rPr lang="en-US" altLang="en-US" dirty="0" smtClean="0">
                <a:solidFill>
                  <a:schemeClr val="tx2"/>
                </a:solidFill>
              </a:rPr>
              <a:t>Break (5 minutes)</a:t>
            </a:r>
          </a:p>
          <a:p>
            <a:pPr>
              <a:spcBef>
                <a:spcPct val="15000"/>
              </a:spcBef>
              <a:spcAft>
                <a:spcPct val="15000"/>
              </a:spcAft>
              <a:defRPr/>
            </a:pPr>
            <a:r>
              <a:rPr lang="en-US" altLang="en-US" dirty="0" smtClean="0">
                <a:solidFill>
                  <a:schemeClr val="tx2"/>
                </a:solidFill>
              </a:rPr>
              <a:t>Large group debrief (15 minutes)</a:t>
            </a:r>
            <a:endParaRPr lang="en-US" altLang="en-US" dirty="0">
              <a:solidFill>
                <a:schemeClr val="tx2"/>
              </a:solidFill>
            </a:endParaRPr>
          </a:p>
          <a:p>
            <a:pPr>
              <a:defRPr/>
            </a:pPr>
            <a:r>
              <a:rPr lang="en-US" altLang="en-US" dirty="0" smtClean="0">
                <a:solidFill>
                  <a:schemeClr val="tx2"/>
                </a:solidFill>
              </a:rPr>
              <a:t>Summary </a:t>
            </a:r>
            <a:r>
              <a:rPr lang="en-US" altLang="en-US" dirty="0">
                <a:solidFill>
                  <a:schemeClr val="tx2"/>
                </a:solidFill>
              </a:rPr>
              <a:t>and take-home points </a:t>
            </a:r>
            <a:r>
              <a:rPr lang="en-US" altLang="en-US" dirty="0" smtClean="0">
                <a:solidFill>
                  <a:schemeClr val="tx2"/>
                </a:solidFill>
              </a:rPr>
              <a:t>(10 </a:t>
            </a:r>
            <a:r>
              <a:rPr lang="en-US" altLang="en-US" dirty="0">
                <a:solidFill>
                  <a:schemeClr val="tx2"/>
                </a:solidFill>
              </a:rPr>
              <a:t>mins)</a:t>
            </a:r>
          </a:p>
        </p:txBody>
      </p:sp>
      <p:sp>
        <p:nvSpPr>
          <p:cNvPr id="5" name="Slide Number Placeholder 5"/>
          <p:cNvSpPr txBox="1">
            <a:spLocks noGrp="1"/>
          </p:cNvSpPr>
          <p:nvPr/>
        </p:nvSpPr>
        <p:spPr bwMode="auto">
          <a:xfrm>
            <a:off x="6552710" y="6059684"/>
            <a:ext cx="1905521" cy="4576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918" tIns="45457" rIns="90918" bIns="45457"/>
          <a:lstStyle>
            <a:lvl1pPr defTabSz="9271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u"/>
              <a:defRPr sz="3200" b="1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9271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Char char="•"/>
              <a:defRPr sz="2800" b="1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9271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Wingdings" pitchFamily="2" charset="2"/>
              <a:buChar char="ü"/>
              <a:defRPr sz="2400" b="1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9271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;"/>
              <a:defRPr sz="2000" b="1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9271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927100" eaLnBrk="0" fontAlgn="base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927100" eaLnBrk="0" fontAlgn="base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927100" eaLnBrk="0" fontAlgn="base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927100" eaLnBrk="0" fontAlgn="base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fld id="{BF1FEEBB-83AA-4BAB-8697-27EFFEA8DC70}" type="slidenum">
              <a:rPr lang="en-US" altLang="en-US" sz="1400" b="0">
                <a:solidFill>
                  <a:schemeClr val="bg1"/>
                </a:solidFill>
                <a:latin typeface="Times New Roman" pitchFamily="18" charset="0"/>
                <a:ea typeface="MS PGothic" pitchFamily="34" charset="-128"/>
              </a:rPr>
              <a:pPr algn="r"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t>4</a:t>
            </a:fld>
            <a:endParaRPr lang="en-US" altLang="en-US" sz="1400" b="0" dirty="0">
              <a:solidFill>
                <a:schemeClr val="bg1"/>
              </a:solidFill>
              <a:latin typeface="Times New Roman" pitchFamily="18" charset="0"/>
              <a:ea typeface="MS PGothic" pitchFamily="34" charset="-128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809966" y="781050"/>
            <a:ext cx="73152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Calibri"/>
                <a:ea typeface="+mn-ea"/>
                <a:cs typeface="+mn-cs"/>
              </a:rPr>
              <a:t>Agenda</a:t>
            </a:r>
            <a:endParaRPr kumimoji="0" lang="en-US" sz="44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76569966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1219200"/>
            <a:ext cx="9144000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42950" lvl="1" indent="-285750">
              <a:buFont typeface="Arial" panose="020B0604020202020204" pitchFamily="34" charset="0"/>
              <a:buChar char="•"/>
              <a:defRPr/>
            </a:pPr>
            <a:r>
              <a:rPr lang="en-US" sz="2400" i="1" dirty="0" smtClean="0">
                <a:solidFill>
                  <a:schemeClr val="bg1"/>
                </a:solidFill>
              </a:rPr>
              <a:t>An </a:t>
            </a:r>
            <a:r>
              <a:rPr lang="en-US" sz="2400" i="1" dirty="0">
                <a:solidFill>
                  <a:schemeClr val="bg1"/>
                </a:solidFill>
              </a:rPr>
              <a:t>overview of Quality Improvement (10/10/24)</a:t>
            </a:r>
          </a:p>
          <a:p>
            <a:pPr marL="742950" lvl="1" indent="-285750">
              <a:buFont typeface="Arial" panose="020B0604020202020204" pitchFamily="34" charset="0"/>
              <a:buChar char="•"/>
              <a:defRPr/>
            </a:pPr>
            <a:r>
              <a:rPr lang="en-US" sz="2400" i="1" dirty="0" smtClean="0">
                <a:solidFill>
                  <a:schemeClr val="bg1"/>
                </a:solidFill>
              </a:rPr>
              <a:t>Care </a:t>
            </a:r>
            <a:r>
              <a:rPr lang="en-US" sz="2400" i="1" dirty="0">
                <a:solidFill>
                  <a:schemeClr val="bg1"/>
                </a:solidFill>
              </a:rPr>
              <a:t>Observations &amp; Stakeholder Considerations (10/24/24)</a:t>
            </a:r>
          </a:p>
          <a:p>
            <a:pPr marL="742950" lvl="1" indent="-285750">
              <a:buFont typeface="Arial" panose="020B0604020202020204" pitchFamily="34" charset="0"/>
              <a:buChar char="•"/>
              <a:defRPr/>
            </a:pPr>
            <a:r>
              <a:rPr lang="en-US" sz="2400" i="1" dirty="0" smtClean="0">
                <a:solidFill>
                  <a:schemeClr val="bg1"/>
                </a:solidFill>
              </a:rPr>
              <a:t>Organizing </a:t>
            </a:r>
            <a:r>
              <a:rPr lang="en-US" sz="2400" i="1" dirty="0">
                <a:solidFill>
                  <a:schemeClr val="bg1"/>
                </a:solidFill>
              </a:rPr>
              <a:t>your Improvement Project (11/14/24)</a:t>
            </a:r>
          </a:p>
          <a:p>
            <a:pPr marL="742950" lvl="1" indent="-285750">
              <a:buFont typeface="Arial" panose="020B0604020202020204" pitchFamily="34" charset="0"/>
              <a:buChar char="•"/>
              <a:defRPr/>
            </a:pPr>
            <a:r>
              <a:rPr lang="en-US" sz="2400" i="1" dirty="0" smtClean="0">
                <a:solidFill>
                  <a:schemeClr val="bg1"/>
                </a:solidFill>
              </a:rPr>
              <a:t>Global </a:t>
            </a:r>
            <a:r>
              <a:rPr lang="en-US" sz="2400" i="1" dirty="0">
                <a:solidFill>
                  <a:schemeClr val="bg1"/>
                </a:solidFill>
              </a:rPr>
              <a:t>Aim and Fishbone Diagram (12/12/24)</a:t>
            </a:r>
          </a:p>
          <a:p>
            <a:pPr marL="742950" lvl="1" indent="-285750">
              <a:buFont typeface="Arial" panose="020B0604020202020204" pitchFamily="34" charset="0"/>
              <a:buChar char="•"/>
              <a:defRPr/>
            </a:pPr>
            <a:r>
              <a:rPr lang="en-US" sz="2400" i="1" dirty="0" smtClean="0">
                <a:solidFill>
                  <a:schemeClr val="bg1"/>
                </a:solidFill>
              </a:rPr>
              <a:t>Process </a:t>
            </a:r>
            <a:r>
              <a:rPr lang="en-US" sz="2400" i="1" dirty="0">
                <a:solidFill>
                  <a:schemeClr val="bg1"/>
                </a:solidFill>
              </a:rPr>
              <a:t>Mapping (Flowcharts) (1/9/25)</a:t>
            </a:r>
          </a:p>
          <a:p>
            <a:pPr marL="742950" lvl="1" indent="-285750">
              <a:buFont typeface="Arial" panose="020B0604020202020204" pitchFamily="34" charset="0"/>
              <a:buChar char="•"/>
              <a:defRPr/>
            </a:pPr>
            <a:r>
              <a:rPr lang="en-US" sz="2400" i="1" dirty="0" smtClean="0">
                <a:solidFill>
                  <a:schemeClr val="bg1"/>
                </a:solidFill>
              </a:rPr>
              <a:t>Measurement </a:t>
            </a:r>
            <a:r>
              <a:rPr lang="en-US" sz="2400" i="1" dirty="0">
                <a:solidFill>
                  <a:schemeClr val="bg1"/>
                </a:solidFill>
              </a:rPr>
              <a:t>to Inform Change (1/23/25 &amp; 1/30/25)</a:t>
            </a:r>
          </a:p>
          <a:p>
            <a:pPr marL="742950" lvl="1" indent="-285750">
              <a:buFont typeface="Arial" panose="020B0604020202020204" pitchFamily="34" charset="0"/>
              <a:buChar char="•"/>
              <a:defRPr/>
            </a:pPr>
            <a:r>
              <a:rPr lang="en-US" sz="2400" i="1" dirty="0" smtClean="0">
                <a:solidFill>
                  <a:schemeClr val="bg1"/>
                </a:solidFill>
              </a:rPr>
              <a:t>An </a:t>
            </a:r>
            <a:r>
              <a:rPr lang="en-US" sz="2400" i="1" dirty="0">
                <a:solidFill>
                  <a:schemeClr val="bg1"/>
                </a:solidFill>
              </a:rPr>
              <a:t>Approach to Testing a Change (2/13/25)</a:t>
            </a:r>
          </a:p>
          <a:p>
            <a:pPr marL="742950" lvl="1" indent="-285750">
              <a:buFont typeface="Arial" panose="020B0604020202020204" pitchFamily="34" charset="0"/>
              <a:buChar char="•"/>
              <a:defRPr/>
            </a:pPr>
            <a:r>
              <a:rPr lang="en-US" sz="2400" i="1" dirty="0" smtClean="0">
                <a:solidFill>
                  <a:schemeClr val="bg1"/>
                </a:solidFill>
              </a:rPr>
              <a:t>Communication </a:t>
            </a:r>
            <a:r>
              <a:rPr lang="en-US" sz="2400" i="1" dirty="0">
                <a:solidFill>
                  <a:schemeClr val="bg1"/>
                </a:solidFill>
              </a:rPr>
              <a:t>about your Improvement Effort (2/27/25)</a:t>
            </a:r>
          </a:p>
          <a:p>
            <a:pPr marL="742950" lvl="1" indent="-285750">
              <a:buFont typeface="Arial" panose="020B0604020202020204" pitchFamily="34" charset="0"/>
              <a:buChar char="•"/>
              <a:defRPr/>
            </a:pPr>
            <a:r>
              <a:rPr lang="en-US" sz="2400" i="1" dirty="0" smtClean="0">
                <a:solidFill>
                  <a:schemeClr val="bg1"/>
                </a:solidFill>
              </a:rPr>
              <a:t>Stakeholder </a:t>
            </a:r>
            <a:r>
              <a:rPr lang="en-US" sz="2400" i="1" dirty="0">
                <a:solidFill>
                  <a:schemeClr val="bg1"/>
                </a:solidFill>
              </a:rPr>
              <a:t>Analysis &amp; Conflict Management (3/13/25)</a:t>
            </a:r>
          </a:p>
          <a:p>
            <a:pPr marL="742950" lvl="1" indent="-285750">
              <a:buFont typeface="Arial" panose="020B0604020202020204" pitchFamily="34" charset="0"/>
              <a:buChar char="•"/>
              <a:defRPr/>
            </a:pPr>
            <a:r>
              <a:rPr lang="en-US" sz="2400" i="1" dirty="0" smtClean="0">
                <a:solidFill>
                  <a:schemeClr val="bg1"/>
                </a:solidFill>
              </a:rPr>
              <a:t>Managing </a:t>
            </a:r>
            <a:r>
              <a:rPr lang="en-US" sz="2400" i="1" dirty="0">
                <a:solidFill>
                  <a:schemeClr val="bg1"/>
                </a:solidFill>
              </a:rPr>
              <a:t>Up and Gaining Leadership Buy-In (3/27/25)</a:t>
            </a:r>
          </a:p>
          <a:p>
            <a:pPr marL="742950" lvl="1" indent="-285750">
              <a:buFont typeface="Arial" panose="020B0604020202020204" pitchFamily="34" charset="0"/>
              <a:buChar char="•"/>
              <a:defRPr/>
            </a:pPr>
            <a:r>
              <a:rPr lang="en-US" sz="2400" b="1" dirty="0" smtClean="0">
                <a:solidFill>
                  <a:schemeClr val="tx2"/>
                </a:solidFill>
              </a:rPr>
              <a:t>Negotiation </a:t>
            </a:r>
            <a:r>
              <a:rPr lang="en-US" sz="2400" b="1" dirty="0">
                <a:solidFill>
                  <a:schemeClr val="tx2"/>
                </a:solidFill>
              </a:rPr>
              <a:t>(4/10/25)</a:t>
            </a:r>
          </a:p>
          <a:p>
            <a:pPr marL="742950" lvl="1" indent="-285750">
              <a:buFont typeface="Arial" panose="020B0604020202020204" pitchFamily="34" charset="0"/>
              <a:buChar char="•"/>
              <a:defRPr/>
            </a:pPr>
            <a:r>
              <a:rPr lang="en-US" sz="2400" dirty="0" smtClean="0">
                <a:solidFill>
                  <a:schemeClr val="tx2"/>
                </a:solidFill>
              </a:rPr>
              <a:t>Negotiation </a:t>
            </a:r>
            <a:r>
              <a:rPr lang="en-US" sz="2400" dirty="0">
                <a:solidFill>
                  <a:schemeClr val="tx2"/>
                </a:solidFill>
              </a:rPr>
              <a:t>and More About Cycles of Change (4/24/25)</a:t>
            </a:r>
          </a:p>
          <a:p>
            <a:pPr marL="742950" lvl="1" indent="-285750">
              <a:buFont typeface="Arial" panose="020B0604020202020204" pitchFamily="34" charset="0"/>
              <a:buChar char="•"/>
              <a:defRPr/>
            </a:pPr>
            <a:r>
              <a:rPr lang="en-US" sz="2400" dirty="0" smtClean="0">
                <a:solidFill>
                  <a:schemeClr val="tx2"/>
                </a:solidFill>
              </a:rPr>
              <a:t>Sustaining </a:t>
            </a:r>
            <a:r>
              <a:rPr lang="en-US" sz="2400" dirty="0">
                <a:solidFill>
                  <a:schemeClr val="tx2"/>
                </a:solidFill>
              </a:rPr>
              <a:t>your Improvement Effort (5/8/25)</a:t>
            </a:r>
          </a:p>
          <a:p>
            <a:pPr marL="742950" lvl="1" indent="-285750">
              <a:buFont typeface="Arial" panose="020B0604020202020204" pitchFamily="34" charset="0"/>
              <a:buChar char="•"/>
              <a:defRPr/>
            </a:pPr>
            <a:r>
              <a:rPr lang="en-US" sz="2400" dirty="0" smtClean="0">
                <a:solidFill>
                  <a:schemeClr val="tx2"/>
                </a:solidFill>
              </a:rPr>
              <a:t>Resident </a:t>
            </a:r>
            <a:r>
              <a:rPr lang="en-US" sz="2400" dirty="0">
                <a:solidFill>
                  <a:schemeClr val="tx2"/>
                </a:solidFill>
              </a:rPr>
              <a:t>Presentations (5/22/25, 6/12/25, 6/26/25)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09966" y="609600"/>
            <a:ext cx="7315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Calibri"/>
                <a:ea typeface="+mn-ea"/>
                <a:cs typeface="+mn-cs"/>
              </a:rPr>
              <a:t>Curriculum Plan</a:t>
            </a:r>
            <a:endParaRPr kumimoji="0" lang="en-US" sz="40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876582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4" name="Rectangle 3"/>
          <p:cNvSpPr>
            <a:spLocks noGrp="1" noChangeArrowheads="1"/>
          </p:cNvSpPr>
          <p:nvPr>
            <p:ph idx="1"/>
          </p:nvPr>
        </p:nvSpPr>
        <p:spPr>
          <a:xfrm>
            <a:off x="663880" y="1643033"/>
            <a:ext cx="7816241" cy="4494790"/>
          </a:xfrm>
        </p:spPr>
        <p:txBody>
          <a:bodyPr lIns="90918" tIns="45457" rIns="90918" bIns="45457">
            <a:normAutofit fontScale="85000" lnSpcReduction="20000"/>
          </a:bodyPr>
          <a:lstStyle/>
          <a:p>
            <a:pPr>
              <a:lnSpc>
                <a:spcPct val="110000"/>
              </a:lnSpc>
              <a:defRPr/>
            </a:pPr>
            <a:r>
              <a:rPr lang="en-US" altLang="en-US" dirty="0" smtClean="0">
                <a:solidFill>
                  <a:schemeClr val="accent1">
                    <a:lumMod val="50000"/>
                  </a:schemeClr>
                </a:solidFill>
              </a:rPr>
              <a:t>I have experienced or observed a negotiation in the following settings in the last two months: (select all that apply)</a:t>
            </a:r>
          </a:p>
          <a:p>
            <a:pPr lvl="1">
              <a:lnSpc>
                <a:spcPct val="110000"/>
              </a:lnSpc>
              <a:defRPr/>
            </a:pPr>
            <a:r>
              <a:rPr lang="en-US" altLang="en-US" dirty="0" smtClean="0">
                <a:solidFill>
                  <a:schemeClr val="accent1">
                    <a:lumMod val="50000"/>
                  </a:schemeClr>
                </a:solidFill>
              </a:rPr>
              <a:t>An encounters with a client/patient</a:t>
            </a:r>
          </a:p>
          <a:p>
            <a:pPr lvl="1">
              <a:lnSpc>
                <a:spcPct val="110000"/>
              </a:lnSpc>
              <a:defRPr/>
            </a:pPr>
            <a:r>
              <a:rPr lang="en-US" altLang="en-US" dirty="0" smtClean="0">
                <a:solidFill>
                  <a:schemeClr val="accent1">
                    <a:lumMod val="50000"/>
                  </a:schemeClr>
                </a:solidFill>
              </a:rPr>
              <a:t>A professional colleague</a:t>
            </a:r>
          </a:p>
          <a:p>
            <a:pPr lvl="1">
              <a:lnSpc>
                <a:spcPct val="110000"/>
              </a:lnSpc>
              <a:defRPr/>
            </a:pPr>
            <a:r>
              <a:rPr lang="en-US" altLang="en-US" dirty="0" smtClean="0">
                <a:solidFill>
                  <a:schemeClr val="accent1">
                    <a:lumMod val="50000"/>
                  </a:schemeClr>
                </a:solidFill>
              </a:rPr>
              <a:t>Related to my job or future position</a:t>
            </a:r>
          </a:p>
          <a:p>
            <a:pPr lvl="1">
              <a:lnSpc>
                <a:spcPct val="110000"/>
              </a:lnSpc>
              <a:defRPr/>
            </a:pPr>
            <a:r>
              <a:rPr lang="en-US" altLang="en-US" dirty="0" smtClean="0">
                <a:solidFill>
                  <a:schemeClr val="accent1">
                    <a:lumMod val="50000"/>
                  </a:schemeClr>
                </a:solidFill>
              </a:rPr>
              <a:t>A family member</a:t>
            </a:r>
          </a:p>
          <a:p>
            <a:pPr lvl="1">
              <a:lnSpc>
                <a:spcPct val="110000"/>
              </a:lnSpc>
              <a:defRPr/>
            </a:pPr>
            <a:r>
              <a:rPr lang="en-US" altLang="en-US" dirty="0" smtClean="0">
                <a:solidFill>
                  <a:schemeClr val="accent1">
                    <a:lumMod val="50000"/>
                  </a:schemeClr>
                </a:solidFill>
              </a:rPr>
              <a:t>A friend</a:t>
            </a:r>
          </a:p>
          <a:p>
            <a:pPr lvl="1">
              <a:lnSpc>
                <a:spcPct val="110000"/>
              </a:lnSpc>
              <a:defRPr/>
            </a:pPr>
            <a:r>
              <a:rPr lang="en-US" altLang="en-US" dirty="0" smtClean="0">
                <a:solidFill>
                  <a:schemeClr val="accent1">
                    <a:lumMod val="50000"/>
                  </a:schemeClr>
                </a:solidFill>
              </a:rPr>
              <a:t>Making a purchase</a:t>
            </a:r>
          </a:p>
          <a:p>
            <a:pPr lvl="1">
              <a:lnSpc>
                <a:spcPct val="110000"/>
              </a:lnSpc>
              <a:defRPr/>
            </a:pPr>
            <a:r>
              <a:rPr lang="en-US" altLang="en-US" dirty="0" smtClean="0">
                <a:solidFill>
                  <a:schemeClr val="accent1">
                    <a:lumMod val="50000"/>
                  </a:schemeClr>
                </a:solidFill>
              </a:rPr>
              <a:t>Renting or buying property</a:t>
            </a:r>
          </a:p>
          <a:p>
            <a:pPr lvl="1">
              <a:lnSpc>
                <a:spcPct val="110000"/>
              </a:lnSpc>
              <a:defRPr/>
            </a:pPr>
            <a:r>
              <a:rPr lang="en-US" altLang="en-US" dirty="0" smtClean="0">
                <a:solidFill>
                  <a:schemeClr val="accent1">
                    <a:lumMod val="50000"/>
                  </a:schemeClr>
                </a:solidFill>
              </a:rPr>
              <a:t>Leasing or buying a vehicle</a:t>
            </a:r>
          </a:p>
        </p:txBody>
      </p:sp>
      <p:sp>
        <p:nvSpPr>
          <p:cNvPr id="5" name="Slide Number Placeholder 5"/>
          <p:cNvSpPr txBox="1">
            <a:spLocks noGrp="1"/>
          </p:cNvSpPr>
          <p:nvPr/>
        </p:nvSpPr>
        <p:spPr bwMode="auto">
          <a:xfrm>
            <a:off x="6552710" y="6059684"/>
            <a:ext cx="1905521" cy="4576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918" tIns="45457" rIns="90918" bIns="45457"/>
          <a:lstStyle>
            <a:lvl1pPr defTabSz="9271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u"/>
              <a:defRPr sz="3200" b="1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9271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Char char="•"/>
              <a:defRPr sz="2800" b="1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9271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Wingdings" pitchFamily="2" charset="2"/>
              <a:buChar char="ü"/>
              <a:defRPr sz="2400" b="1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9271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;"/>
              <a:defRPr sz="2000" b="1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9271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927100" eaLnBrk="0" fontAlgn="base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927100" eaLnBrk="0" fontAlgn="base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927100" eaLnBrk="0" fontAlgn="base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927100" eaLnBrk="0" fontAlgn="base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fld id="{BF1FEEBB-83AA-4BAB-8697-27EFFEA8DC70}" type="slidenum">
              <a:rPr lang="en-US" altLang="en-US" sz="1400" b="0">
                <a:solidFill>
                  <a:schemeClr val="bg1"/>
                </a:solidFill>
                <a:latin typeface="Times New Roman" pitchFamily="18" charset="0"/>
                <a:ea typeface="MS PGothic" pitchFamily="34" charset="-128"/>
              </a:rPr>
              <a:pPr algn="r"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t>6</a:t>
            </a:fld>
            <a:endParaRPr lang="en-US" altLang="en-US" sz="1400" b="0" dirty="0">
              <a:solidFill>
                <a:schemeClr val="bg1"/>
              </a:solidFill>
              <a:latin typeface="Times New Roman" pitchFamily="18" charset="0"/>
              <a:ea typeface="MS PGothic" pitchFamily="34" charset="-128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809966" y="819150"/>
            <a:ext cx="73152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Calibri"/>
                <a:ea typeface="+mn-ea"/>
                <a:cs typeface="+mn-cs"/>
              </a:rPr>
              <a:t>Poll Question</a:t>
            </a:r>
            <a:endParaRPr kumimoji="0" lang="en-US" sz="44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936605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676406" y="1060949"/>
            <a:ext cx="7816241" cy="827473"/>
          </a:xfrm>
        </p:spPr>
        <p:txBody>
          <a:bodyPr lIns="91423" tIns="45712" rIns="91423" bIns="45712" anchor="t"/>
          <a:lstStyle/>
          <a:p>
            <a:r>
              <a:rPr lang="en-US" altLang="en-US" b="1" dirty="0" smtClean="0"/>
              <a:t>Negotiation: ‘Getting to Yes’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63880" y="2054022"/>
            <a:ext cx="7816241" cy="4062143"/>
          </a:xfrm>
        </p:spPr>
        <p:txBody>
          <a:bodyPr lIns="91423" tIns="45712" rIns="91423" bIns="45712"/>
          <a:lstStyle/>
          <a:p>
            <a:pPr>
              <a:lnSpc>
                <a:spcPct val="90000"/>
              </a:lnSpc>
            </a:pPr>
            <a:r>
              <a:rPr lang="en-US" altLang="en-US" dirty="0" smtClean="0">
                <a:solidFill>
                  <a:schemeClr val="tx2"/>
                </a:solidFill>
              </a:rPr>
              <a:t>Negotiation is part of everyday life</a:t>
            </a:r>
          </a:p>
          <a:p>
            <a:pPr>
              <a:lnSpc>
                <a:spcPct val="90000"/>
              </a:lnSpc>
            </a:pPr>
            <a:r>
              <a:rPr lang="en-US" altLang="en-US" dirty="0" smtClean="0">
                <a:solidFill>
                  <a:schemeClr val="tx2"/>
                </a:solidFill>
              </a:rPr>
              <a:t>Possible strategies</a:t>
            </a:r>
          </a:p>
          <a:p>
            <a:pPr lvl="1">
              <a:lnSpc>
                <a:spcPct val="90000"/>
              </a:lnSpc>
            </a:pPr>
            <a:r>
              <a:rPr lang="en-US" altLang="en-US" dirty="0" smtClean="0">
                <a:solidFill>
                  <a:schemeClr val="tx2"/>
                </a:solidFill>
              </a:rPr>
              <a:t>Hard negotiation</a:t>
            </a:r>
          </a:p>
          <a:p>
            <a:pPr lvl="1">
              <a:lnSpc>
                <a:spcPct val="90000"/>
              </a:lnSpc>
            </a:pPr>
            <a:r>
              <a:rPr lang="en-US" altLang="en-US" dirty="0" smtClean="0">
                <a:solidFill>
                  <a:schemeClr val="tx2"/>
                </a:solidFill>
              </a:rPr>
              <a:t>Soft negotiation</a:t>
            </a:r>
          </a:p>
          <a:p>
            <a:pPr lvl="1">
              <a:lnSpc>
                <a:spcPct val="90000"/>
              </a:lnSpc>
            </a:pPr>
            <a:r>
              <a:rPr lang="en-US" altLang="en-US" dirty="0" smtClean="0">
                <a:solidFill>
                  <a:schemeClr val="tx2"/>
                </a:solidFill>
              </a:rPr>
              <a:t>Principled negotiation</a:t>
            </a:r>
          </a:p>
          <a:p>
            <a:pPr>
              <a:lnSpc>
                <a:spcPct val="90000"/>
              </a:lnSpc>
            </a:pPr>
            <a:r>
              <a:rPr lang="en-US" altLang="en-US" dirty="0" smtClean="0">
                <a:solidFill>
                  <a:schemeClr val="tx2"/>
                </a:solidFill>
              </a:rPr>
              <a:t>Free to choose the best approach for the need of the situation</a:t>
            </a:r>
          </a:p>
        </p:txBody>
      </p:sp>
    </p:spTree>
    <p:extLst>
      <p:ext uri="{BB962C8B-B14F-4D97-AF65-F5344CB8AC3E}">
        <p14:creationId xmlns:p14="http://schemas.microsoft.com/office/powerpoint/2010/main" val="25301007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676406" y="965699"/>
            <a:ext cx="7816241" cy="827473"/>
          </a:xfrm>
        </p:spPr>
        <p:txBody>
          <a:bodyPr lIns="91423" tIns="45712" rIns="91423" bIns="45712" anchor="t"/>
          <a:lstStyle/>
          <a:p>
            <a:r>
              <a:rPr lang="en-US" altLang="en-US" b="1" dirty="0" smtClean="0"/>
              <a:t>Goals for Any Negotiation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63880" y="2222546"/>
            <a:ext cx="7816241" cy="4062143"/>
          </a:xfrm>
        </p:spPr>
        <p:txBody>
          <a:bodyPr lIns="91423" tIns="45712" rIns="91423" bIns="45712"/>
          <a:lstStyle/>
          <a:p>
            <a:pPr>
              <a:lnSpc>
                <a:spcPct val="90000"/>
              </a:lnSpc>
            </a:pPr>
            <a:r>
              <a:rPr lang="en-US" altLang="en-US" dirty="0" smtClean="0">
                <a:solidFill>
                  <a:schemeClr val="tx2"/>
                </a:solidFill>
              </a:rPr>
              <a:t>Produce a wise agreement</a:t>
            </a:r>
          </a:p>
          <a:p>
            <a:pPr>
              <a:lnSpc>
                <a:spcPct val="90000"/>
              </a:lnSpc>
            </a:pPr>
            <a:r>
              <a:rPr lang="en-US" altLang="en-US" dirty="0" smtClean="0">
                <a:solidFill>
                  <a:schemeClr val="tx2"/>
                </a:solidFill>
              </a:rPr>
              <a:t>Be efficient</a:t>
            </a:r>
          </a:p>
          <a:p>
            <a:pPr>
              <a:lnSpc>
                <a:spcPct val="90000"/>
              </a:lnSpc>
            </a:pPr>
            <a:r>
              <a:rPr lang="en-US" altLang="en-US" dirty="0" smtClean="0">
                <a:solidFill>
                  <a:schemeClr val="tx2"/>
                </a:solidFill>
              </a:rPr>
              <a:t>Improve (or at least not damage) the relationship between the parties</a:t>
            </a:r>
          </a:p>
        </p:txBody>
      </p:sp>
    </p:spTree>
    <p:extLst>
      <p:ext uri="{BB962C8B-B14F-4D97-AF65-F5344CB8AC3E}">
        <p14:creationId xmlns:p14="http://schemas.microsoft.com/office/powerpoint/2010/main" val="12984582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676406" y="851399"/>
            <a:ext cx="7816241" cy="827473"/>
          </a:xfrm>
        </p:spPr>
        <p:txBody>
          <a:bodyPr lIns="91423" tIns="45712" rIns="91423" bIns="45712" anchor="t"/>
          <a:lstStyle/>
          <a:p>
            <a:r>
              <a:rPr lang="en-US" altLang="en-US" b="1" dirty="0" smtClean="0"/>
              <a:t>Principled Negotiation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63880" y="1902597"/>
            <a:ext cx="7816241" cy="4062143"/>
          </a:xfrm>
        </p:spPr>
        <p:txBody>
          <a:bodyPr lIns="91423" tIns="45712" rIns="91423" bIns="45712"/>
          <a:lstStyle/>
          <a:p>
            <a:pPr>
              <a:lnSpc>
                <a:spcPct val="90000"/>
              </a:lnSpc>
            </a:pPr>
            <a:r>
              <a:rPr lang="en-US" altLang="en-US" dirty="0" smtClean="0">
                <a:solidFill>
                  <a:schemeClr val="tx2"/>
                </a:solidFill>
              </a:rPr>
              <a:t>Separate the people from the problem</a:t>
            </a:r>
          </a:p>
          <a:p>
            <a:pPr>
              <a:lnSpc>
                <a:spcPct val="90000"/>
              </a:lnSpc>
            </a:pPr>
            <a:r>
              <a:rPr lang="en-US" altLang="en-US" dirty="0" smtClean="0">
                <a:solidFill>
                  <a:schemeClr val="tx2"/>
                </a:solidFill>
              </a:rPr>
              <a:t>Focus on interests, not positions</a:t>
            </a:r>
          </a:p>
          <a:p>
            <a:pPr>
              <a:lnSpc>
                <a:spcPct val="90000"/>
              </a:lnSpc>
            </a:pPr>
            <a:r>
              <a:rPr lang="en-US" altLang="en-US" dirty="0" smtClean="0">
                <a:solidFill>
                  <a:schemeClr val="tx2"/>
                </a:solidFill>
              </a:rPr>
              <a:t>Generate a variety of possibilities before deciding what to do</a:t>
            </a:r>
          </a:p>
          <a:p>
            <a:pPr>
              <a:lnSpc>
                <a:spcPct val="90000"/>
              </a:lnSpc>
            </a:pPr>
            <a:r>
              <a:rPr lang="en-US" altLang="en-US" dirty="0" smtClean="0">
                <a:solidFill>
                  <a:schemeClr val="tx2"/>
                </a:solidFill>
              </a:rPr>
              <a:t>Insist that the results be based on some objective standard</a:t>
            </a:r>
          </a:p>
        </p:txBody>
      </p:sp>
    </p:spTree>
    <p:extLst>
      <p:ext uri="{BB962C8B-B14F-4D97-AF65-F5344CB8AC3E}">
        <p14:creationId xmlns:p14="http://schemas.microsoft.com/office/powerpoint/2010/main" val="15876056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CHC_WI_PPTtemp_Option2_R052416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CHC_WI_PPTtemp_Option2_R052416</Template>
  <TotalTime>28792</TotalTime>
  <Words>1149</Words>
  <Application>Microsoft Office PowerPoint</Application>
  <PresentationFormat>On-screen Show (4:3)</PresentationFormat>
  <Paragraphs>191</Paragraphs>
  <Slides>25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31" baseType="lpstr">
      <vt:lpstr>MS PGothic</vt:lpstr>
      <vt:lpstr>Aharoni</vt:lpstr>
      <vt:lpstr>Arial</vt:lpstr>
      <vt:lpstr>Calibri</vt:lpstr>
      <vt:lpstr>Times New Roman</vt:lpstr>
      <vt:lpstr>CHC_WI_PPTtemp_Option2_R052416</vt:lpstr>
      <vt:lpstr>PowerPoint Presentation</vt:lpstr>
      <vt:lpstr>PowerPoint Presentation</vt:lpstr>
      <vt:lpstr>Roles</vt:lpstr>
      <vt:lpstr>PowerPoint Presentation</vt:lpstr>
      <vt:lpstr>PowerPoint Presentation</vt:lpstr>
      <vt:lpstr>PowerPoint Presentation</vt:lpstr>
      <vt:lpstr>Negotiation: ‘Getting to Yes’</vt:lpstr>
      <vt:lpstr>Goals for Any Negotiation</vt:lpstr>
      <vt:lpstr>Principled Negotiation</vt:lpstr>
      <vt:lpstr>Stages of Negotiation</vt:lpstr>
      <vt:lpstr>Live Negotiation</vt:lpstr>
      <vt:lpstr>Negotiation Roles (Group A)</vt:lpstr>
      <vt:lpstr>Negotiation Roles (Group B)</vt:lpstr>
      <vt:lpstr>Negotiation Agenda</vt:lpstr>
      <vt:lpstr>Questions to Guide Discussion</vt:lpstr>
      <vt:lpstr>Break!</vt:lpstr>
      <vt:lpstr>Large Group Discussion</vt:lpstr>
      <vt:lpstr>What haven’t we figured out yet?</vt:lpstr>
      <vt:lpstr>Take-home Thoughts</vt:lpstr>
      <vt:lpstr>Assignment for Session XIII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Feeney, Patti</dc:creator>
  <cp:lastModifiedBy>Splaine, Mark</cp:lastModifiedBy>
  <cp:revision>248</cp:revision>
  <dcterms:created xsi:type="dcterms:W3CDTF">2016-09-01T16:53:39Z</dcterms:created>
  <dcterms:modified xsi:type="dcterms:W3CDTF">2025-03-28T18:47:21Z</dcterms:modified>
</cp:coreProperties>
</file>