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2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334" r:id="rId2"/>
    <p:sldId id="698" r:id="rId3"/>
    <p:sldId id="726" r:id="rId4"/>
    <p:sldId id="699" r:id="rId5"/>
    <p:sldId id="335" r:id="rId6"/>
    <p:sldId id="700" r:id="rId7"/>
    <p:sldId id="701" r:id="rId8"/>
    <p:sldId id="702" r:id="rId9"/>
    <p:sldId id="703" r:id="rId10"/>
    <p:sldId id="705" r:id="rId11"/>
    <p:sldId id="706" r:id="rId12"/>
    <p:sldId id="707" r:id="rId13"/>
    <p:sldId id="708" r:id="rId14"/>
    <p:sldId id="709" r:id="rId15"/>
    <p:sldId id="710" r:id="rId16"/>
    <p:sldId id="711" r:id="rId17"/>
    <p:sldId id="712" r:id="rId18"/>
    <p:sldId id="713" r:id="rId19"/>
    <p:sldId id="714" r:id="rId20"/>
    <p:sldId id="715" r:id="rId21"/>
    <p:sldId id="716" r:id="rId22"/>
    <p:sldId id="717" r:id="rId23"/>
    <p:sldId id="718" r:id="rId24"/>
    <p:sldId id="719" r:id="rId25"/>
    <p:sldId id="720" r:id="rId26"/>
    <p:sldId id="721" r:id="rId27"/>
    <p:sldId id="722" r:id="rId28"/>
    <p:sldId id="723" r:id="rId29"/>
    <p:sldId id="724" r:id="rId30"/>
    <p:sldId id="72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71" autoAdjust="0"/>
  </p:normalViewPr>
  <p:slideViewPr>
    <p:cSldViewPr>
      <p:cViewPr>
        <p:scale>
          <a:sx n="70" d="100"/>
          <a:sy n="70" d="100"/>
        </p:scale>
        <p:origin x="130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9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FE2-E792-4DF8-8099-7A6AF6BD10CD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BD2D-0805-48FF-AB52-683E231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77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68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951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15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32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31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827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6556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492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18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19643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23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29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66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21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25142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753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020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873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372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71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0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23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16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88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8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1751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08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345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B149-E0F2-46F0-AC55-6D3947D2FD48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hrq.gov/health-literacy/improve/precautions/toolkit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291682" y="1029808"/>
            <a:ext cx="8623718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Quality Improvement Seminar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Mark Splaine &amp; Emma Warshauer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April </a:t>
            </a:r>
            <a:r>
              <a:rPr lang="en-US" altLang="en-US" sz="3200" kern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2</a:t>
            </a: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4, 2025</a:t>
            </a:r>
            <a:endParaRPr lang="en-US" altLang="en-US" sz="3200" kern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056967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14525" y="5047792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Physician Assistant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432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 rot="21353334">
            <a:off x="80962" y="238100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INTERACTIVE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667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INFORMATIVE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 rot="730540">
            <a:off x="5992201" y="314847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SKILL BUILDING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2362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TEAM WORK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 rot="21287501">
            <a:off x="701247" y="959843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STRATEGIC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 rot="330888">
            <a:off x="5735387" y="100262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FOCUSED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119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1062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RELEVANT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80519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732" y="2277854"/>
            <a:ext cx="85915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More About Making Change in Today’s Dynamic Work Environment</a:t>
            </a:r>
          </a:p>
          <a:p>
            <a:pPr algn="ctr"/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245684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354" y="856680"/>
            <a:ext cx="8687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Group Discussion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1905000"/>
            <a:ext cx="859155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ea typeface="Times New Roman" panose="02020603050405020304" pitchFamily="18" charset="0"/>
                <a:cs typeface="Calibri Light" panose="020F0302020204030204" pitchFamily="34" charset="0"/>
              </a:rPr>
              <a:t>We will review an issue you have all experienced to one degree or another during residency.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2"/>
              </a:solidFill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ea typeface="Times New Roman" panose="02020603050405020304" pitchFamily="18" charset="0"/>
                <a:cs typeface="Calibri Light" panose="020F0302020204030204" pitchFamily="34" charset="0"/>
              </a:rPr>
              <a:t>We will hear examples of changes people made to address this issue.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2"/>
              </a:solidFill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ea typeface="Times New Roman" panose="02020603050405020304" pitchFamily="18" charset="0"/>
                <a:cs typeface="Calibri Light" panose="020F0302020204030204" pitchFamily="34" charset="0"/>
              </a:rPr>
              <a:t>We will pick one of the changes and design a PDSA cycle to test that change.</a:t>
            </a:r>
          </a:p>
        </p:txBody>
      </p:sp>
    </p:spTree>
    <p:extLst>
      <p:ext uri="{BB962C8B-B14F-4D97-AF65-F5344CB8AC3E}">
        <p14:creationId xmlns:p14="http://schemas.microsoft.com/office/powerpoint/2010/main" val="290853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118" y="790578"/>
            <a:ext cx="8989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Increasing Patient Responsibility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100" u="sng" dirty="0" smtClean="0"/>
              <a:t>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Resident needs to see more patients during clinic a session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000" u="sng" dirty="0" smtClean="0"/>
              <a:t>Other Issues Associated with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Resident has more new patients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Resident has to become more efficient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Resident has more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Resident has more issues on which to follow-up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7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354" y="1059359"/>
            <a:ext cx="8687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Brainstorming on Change Ideas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2471665"/>
            <a:ext cx="85915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What change(s) did you make that helped you address the challenge of an increasing patient load?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How did you evaluate whether the change was successful or not?</a:t>
            </a:r>
          </a:p>
        </p:txBody>
      </p:sp>
    </p:spTree>
    <p:extLst>
      <p:ext uri="{BB962C8B-B14F-4D97-AF65-F5344CB8AC3E}">
        <p14:creationId xmlns:p14="http://schemas.microsoft.com/office/powerpoint/2010/main" val="33285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354" y="762000"/>
            <a:ext cx="8687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List of Change Ideas</a:t>
            </a: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2800" b="1" i="1" dirty="0" smtClean="0"/>
              <a:t>(We will list your ideas here)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38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Pre-visit planning by going through list of patients being seen tomorrow; prepare questions</a:t>
            </a:r>
          </a:p>
          <a:p>
            <a:r>
              <a:rPr lang="en-US" dirty="0" smtClean="0"/>
              <a:t>Awareness of time with patients</a:t>
            </a:r>
          </a:p>
          <a:p>
            <a:r>
              <a:rPr lang="en-US" dirty="0" smtClean="0"/>
              <a:t>Delegating work to other members of team (e.g., nurse)</a:t>
            </a:r>
          </a:p>
          <a:p>
            <a:r>
              <a:rPr lang="en-US" dirty="0" smtClean="0"/>
              <a:t>Identifying focus of visit and using a timer on computer</a:t>
            </a:r>
          </a:p>
          <a:p>
            <a:r>
              <a:rPr lang="en-US" dirty="0" smtClean="0"/>
              <a:t>More efficient with in-visit documentation</a:t>
            </a:r>
          </a:p>
          <a:p>
            <a:r>
              <a:rPr lang="en-US" dirty="0" smtClean="0"/>
              <a:t>Use of templates</a:t>
            </a:r>
          </a:p>
          <a:p>
            <a:r>
              <a:rPr lang="en-US" dirty="0" smtClean="0"/>
              <a:t>Documentation with a list instead of an essay</a:t>
            </a:r>
          </a:p>
          <a:p>
            <a:r>
              <a:rPr lang="en-US" dirty="0" smtClean="0"/>
              <a:t>Being transparent about visit time and offering follo</a:t>
            </a:r>
            <a:r>
              <a:rPr lang="en-US" dirty="0" smtClean="0"/>
              <a:t>w-up if more time needed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831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354" y="983159"/>
            <a:ext cx="8687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Poll of Change Ideas</a:t>
            </a:r>
            <a:endParaRPr lang="en-US" sz="2800" b="1" i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 smtClean="0"/>
              <a:t>What is your top choice? </a:t>
            </a:r>
          </a:p>
        </p:txBody>
      </p:sp>
    </p:spTree>
    <p:extLst>
      <p:ext uri="{BB962C8B-B14F-4D97-AF65-F5344CB8AC3E}">
        <p14:creationId xmlns:p14="http://schemas.microsoft.com/office/powerpoint/2010/main" val="394230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354" y="685800"/>
            <a:ext cx="8687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Planning a PDSA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59155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ea typeface="Times New Roman" panose="02020603050405020304" pitchFamily="18" charset="0"/>
                <a:cs typeface="Calibri Light" panose="020F0302020204030204" pitchFamily="34" charset="0"/>
              </a:rPr>
              <a:t>We will briefly work up the change we just selected using the PDSA framework as a way to test the change.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2"/>
              </a:solidFill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How would you script the Plan for a PDSA cycle for this change?</a:t>
            </a:r>
          </a:p>
          <a:p>
            <a:pPr marL="911862" lvl="1" indent="-45720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What would you want to include in the planning?</a:t>
            </a:r>
          </a:p>
          <a:p>
            <a:pPr marL="911862" lvl="1" indent="-45720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What would you measure?</a:t>
            </a:r>
          </a:p>
          <a:p>
            <a:pPr marL="911862" lvl="1" indent="-45720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How long would you run the cycle?</a:t>
            </a:r>
            <a:endParaRPr lang="en-US" sz="2400" dirty="0">
              <a:solidFill>
                <a:schemeClr val="tx2"/>
              </a:solidFill>
              <a:cs typeface="Calibri Light" panose="020F0302020204030204" pitchFamily="34" charset="0"/>
            </a:endParaRPr>
          </a:p>
          <a:p>
            <a:pPr marL="911862" lvl="1" indent="-45720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What do you think your second cycle might be?</a:t>
            </a:r>
          </a:p>
          <a:p>
            <a:pPr marL="454662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2"/>
              </a:solidFill>
              <a:cs typeface="Calibri Light" panose="020F0302020204030204" pitchFamily="34" charset="0"/>
            </a:endParaRPr>
          </a:p>
          <a:p>
            <a:pPr marL="454662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cs typeface="Calibri Light" panose="020F0302020204030204" pitchFamily="34" charset="0"/>
              </a:rPr>
              <a:t>Let’s develop this together using the PDSA Worksheet</a:t>
            </a:r>
            <a:endParaRPr lang="en-US" sz="2800" dirty="0">
              <a:solidFill>
                <a:schemeClr val="tx2"/>
              </a:solidFill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40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450" y="1569541"/>
            <a:ext cx="8610600" cy="4448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34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2"/>
                </a:solidFill>
              </a:rPr>
              <a:t>Getting a team to agree on the test </a:t>
            </a:r>
          </a:p>
          <a:p>
            <a:pPr marL="457200" indent="-334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2"/>
                </a:solidFill>
              </a:rPr>
              <a:t>Testing something measurable</a:t>
            </a:r>
          </a:p>
          <a:p>
            <a:pPr marL="457200" indent="-334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2"/>
                </a:solidFill>
              </a:rPr>
              <a:t>Keeping the content of testing </a:t>
            </a:r>
            <a:r>
              <a:rPr lang="en-US" altLang="en-US" sz="3200" dirty="0" smtClean="0">
                <a:solidFill>
                  <a:schemeClr val="tx2"/>
                </a:solidFill>
              </a:rPr>
              <a:t>small</a:t>
            </a:r>
            <a:endParaRPr lang="en-US" altLang="en-US" sz="3200" dirty="0">
              <a:solidFill>
                <a:schemeClr val="tx2"/>
              </a:solidFill>
            </a:endParaRPr>
          </a:p>
          <a:p>
            <a:pPr marL="457200" indent="-334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2"/>
                </a:solidFill>
              </a:rPr>
              <a:t>Keeping the length of a PDSA to a minimum</a:t>
            </a:r>
          </a:p>
          <a:p>
            <a:pPr marL="457200" indent="-334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2"/>
                </a:solidFill>
              </a:rPr>
              <a:t>Documenting each stage of the test and details</a:t>
            </a:r>
          </a:p>
          <a:p>
            <a:pPr marL="457200" indent="-334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2"/>
                </a:solidFill>
              </a:rPr>
              <a:t>Documenting the PDSA in </a:t>
            </a:r>
            <a:r>
              <a:rPr lang="en-US" altLang="en-US" sz="3200" dirty="0" smtClean="0">
                <a:solidFill>
                  <a:schemeClr val="tx2"/>
                </a:solidFill>
              </a:rPr>
              <a:t>general</a:t>
            </a:r>
            <a:endParaRPr lang="en-US" altLang="en-US" sz="32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" y="800100"/>
            <a:ext cx="861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PDSA – Important Elements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2620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350" y="1476811"/>
            <a:ext cx="8839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Reed JE, Card AJ. The problem with Plan-Do-Study-Act cycles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. BMJ </a:t>
            </a:r>
            <a:r>
              <a:rPr lang="en-US" i="1" dirty="0" err="1" smtClean="0">
                <a:solidFill>
                  <a:schemeClr val="accent1">
                    <a:lumMod val="50000"/>
                  </a:schemeClr>
                </a:solidFill>
              </a:rPr>
              <a:t>Qual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50000"/>
                  </a:schemeClr>
                </a:solidFill>
              </a:rPr>
              <a:t>Saf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2016; 25:147-152. 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doi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: 10.1136/bmjqs-2015-005076.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This review article offers perspectives on using the PDSA cycle to promote change in healthcare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Agency for Healthcare Research and Quality. 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Health Literacy Universal Precautions Toolkit, 3rd Edition. 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https://www.ahrq.gov/health-literacy/improve/precautions/toolkit.html</a:t>
            </a:r>
            <a:r>
              <a:rPr lang="en-US" sz="3000" dirty="0" smtClean="0">
                <a:solidFill>
                  <a:schemeClr val="accent1">
                    <a:lumMod val="50000"/>
                  </a:schemeClr>
                </a:solidFill>
              </a:rPr>
              <a:t>) Accessed 4/23/25</a:t>
            </a:r>
          </a:p>
          <a:p>
            <a:pPr lvl="1"/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</a:rPr>
              <a:t>The examples of PDSA cycle implementing health literacy tools are on pages 107-115 of the toolkit</a:t>
            </a:r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9966" y="74295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Additional Resources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5505300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2515" y="1730175"/>
            <a:ext cx="8071733" cy="2181521"/>
          </a:xfrm>
        </p:spPr>
        <p:txBody>
          <a:bodyPr/>
          <a:lstStyle/>
          <a:p>
            <a:r>
              <a:rPr lang="en-US" altLang="en-US" b="1" dirty="0" smtClean="0"/>
              <a:t>What haven’t we figured out yet?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Questions or issues that remain unclear?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425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937845"/>
            <a:ext cx="8267178" cy="33980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tx2"/>
                </a:solidFill>
              </a:rPr>
              <a:t>To learn from your application of negotiation skills</a:t>
            </a:r>
          </a:p>
          <a:p>
            <a:endParaRPr lang="en-US" altLang="en-US" sz="2800" dirty="0" smtClean="0">
              <a:solidFill>
                <a:schemeClr val="tx2"/>
              </a:solidFill>
            </a:endParaRP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To continue and deepen our discussion about PDSA cycles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Hone your skills using experience from changes you have likely experienced</a:t>
            </a:r>
          </a:p>
          <a:p>
            <a:endParaRPr lang="en-US" altLang="en-US" sz="2800" dirty="0">
              <a:solidFill>
                <a:schemeClr val="tx2"/>
              </a:solidFill>
            </a:endParaRP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To look ahead and discuss some upcoming sessions in our seminar series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550" y="971550"/>
            <a:ext cx="8591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Session Goals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9996538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Take-home Thoughts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Emma/Mark – share 1 or 2 ideas you will take away from our discussion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20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05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698453"/>
            <a:ext cx="7816241" cy="4494790"/>
          </a:xfrm>
        </p:spPr>
        <p:txBody>
          <a:bodyPr lIns="90918" tIns="45457" rIns="90918" bIns="45457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Continue your work on your project</a:t>
            </a:r>
          </a:p>
          <a:p>
            <a:pPr>
              <a:lnSpc>
                <a:spcPct val="11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Based on the information we discussed today, plan a test of change (PDSA cycle) for your project; conduct it, and share the results at our next session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Contact Mark or Emma if you have questions and be prepared to discuss your work in our next session (5/8/25)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Assignment for Session XIV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21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9985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5523"/>
            <a:ext cx="7816241" cy="5008722"/>
          </a:xfrm>
        </p:spPr>
        <p:txBody>
          <a:bodyPr lIns="91423" tIns="45712" rIns="91423" bIns="45712"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QI Seminar Series will end on June 26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   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We are interested in incorporating topics that would be of interest to you in our final sessions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Please send us any ideas you have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We are planning the final sessions </a:t>
            </a:r>
            <a:r>
              <a:rPr lang="en-US" altLang="en-US" dirty="0">
                <a:solidFill>
                  <a:schemeClr val="tx2"/>
                </a:solidFill>
              </a:rPr>
              <a:t>o</a:t>
            </a:r>
            <a:r>
              <a:rPr lang="en-US" altLang="en-US" dirty="0" smtClean="0">
                <a:solidFill>
                  <a:schemeClr val="tx2"/>
                </a:solidFill>
              </a:rPr>
              <a:t>n May 22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nd</a:t>
            </a:r>
            <a:r>
              <a:rPr lang="en-US" altLang="en-US" dirty="0" smtClean="0">
                <a:solidFill>
                  <a:schemeClr val="tx2"/>
                </a:solidFill>
              </a:rPr>
              <a:t>, June 12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and June 26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as a way to enhance all of our learning (see next slide)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3900" y="83820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 Look Ahead…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373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07423"/>
            <a:ext cx="7816241" cy="5008722"/>
          </a:xfrm>
        </p:spPr>
        <p:txBody>
          <a:bodyPr lIns="91423" tIns="45712" rIns="91423" bIns="45712">
            <a:normAutofit fontScale="92500" lnSpcReduction="20000"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We will ask each team to create a presentation to help all of us learn from their experience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Options for the presentation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 summary of your site’s QI project to date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 topic that you found particularly helpful in our QI seminar series and how you have used this information in your work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We will ask each site to sign up (by May 8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) for a date to present and confirmation of your topic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Some additional guidance for each type of presentation follows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1980" y="799537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Final Sessions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525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5523"/>
            <a:ext cx="7816241" cy="5008722"/>
          </a:xfrm>
        </p:spPr>
        <p:txBody>
          <a:bodyPr lIns="91423" tIns="45712" rIns="91423" bIns="45712">
            <a:normAutofit fontScale="92500" lnSpcReduction="10000"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A summary of your team’s QI project to date that includes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 description of your project based on your project charter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How your stakeholder interactions informed your effort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What change(s) did you want to try (or what happened when you tried them)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What advice do you have moving forward related to this issue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You may also include examples of flowcharts, data summaries, interview results etc.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900" y="78105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Final Presentation Option 1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9340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5523"/>
            <a:ext cx="7816241" cy="5008722"/>
          </a:xfrm>
        </p:spPr>
        <p:txBody>
          <a:bodyPr lIns="91423" tIns="45712" rIns="91423" bIns="45712">
            <a:normAutofit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Discussion of a QI </a:t>
            </a:r>
            <a:r>
              <a:rPr lang="en-US" altLang="en-US" dirty="0">
                <a:solidFill>
                  <a:schemeClr val="tx2"/>
                </a:solidFill>
              </a:rPr>
              <a:t>seminar series </a:t>
            </a:r>
            <a:r>
              <a:rPr lang="en-US" altLang="en-US" dirty="0" smtClean="0">
                <a:solidFill>
                  <a:schemeClr val="tx2"/>
                </a:solidFill>
              </a:rPr>
              <a:t>topic that includes</a:t>
            </a:r>
            <a:endParaRPr lang="en-US" altLang="en-US" dirty="0">
              <a:solidFill>
                <a:schemeClr val="tx2"/>
              </a:solidFill>
            </a:endParaRP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Why you found the topic helpful/meaningful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How you have used what you learned in your work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Ideas for how to help future residents learn about this topic (must include one specific example)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900" y="80010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Final Presentation Option 2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89168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Break!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218928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Take five minutes to recharge and refresh.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271016"/>
            <a:ext cx="2438400" cy="1624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2710" y="1201667"/>
            <a:ext cx="1812676" cy="19721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833" y="4419600"/>
            <a:ext cx="2657385" cy="18728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996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732" y="2277854"/>
            <a:ext cx="85915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Breakout Rooms in Your Project Teams</a:t>
            </a:r>
          </a:p>
          <a:p>
            <a:pPr algn="ctr"/>
            <a:endParaRPr lang="en-US" sz="4400" b="1" dirty="0" smtClean="0"/>
          </a:p>
          <a:p>
            <a:pPr algn="ctr"/>
            <a:r>
              <a:rPr lang="en-US" sz="3200" b="1" dirty="0" smtClean="0"/>
              <a:t>(Mark &amp; Emma are available to join for consultation if needed)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102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732" y="2277854"/>
            <a:ext cx="85915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Summary Ideas from Reed and Card Article (FYI)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73452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5195" y="1683827"/>
            <a:ext cx="861972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Time</a:t>
            </a:r>
            <a:r>
              <a:rPr lang="en-US" sz="2400" dirty="0">
                <a:solidFill>
                  <a:schemeClr val="tx2"/>
                </a:solidFill>
              </a:rPr>
              <a:t>, money and </a:t>
            </a:r>
            <a:r>
              <a:rPr lang="en-US" sz="2400" dirty="0" smtClean="0">
                <a:solidFill>
                  <a:schemeClr val="tx2"/>
                </a:solidFill>
              </a:rPr>
              <a:t>good will </a:t>
            </a:r>
            <a:r>
              <a:rPr lang="en-US" sz="2400" dirty="0">
                <a:solidFill>
                  <a:schemeClr val="tx2"/>
                </a:solidFill>
              </a:rPr>
              <a:t>may be wasted trying to solve the wrong problem or solve it in the wrong </a:t>
            </a:r>
            <a:r>
              <a:rPr lang="en-US" sz="2400" dirty="0" smtClean="0">
                <a:solidFill>
                  <a:schemeClr val="tx2"/>
                </a:solidFill>
              </a:rPr>
              <a:t>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A </a:t>
            </a:r>
            <a:r>
              <a:rPr lang="en-US" sz="2400" dirty="0">
                <a:solidFill>
                  <a:schemeClr val="tx2"/>
                </a:solidFill>
              </a:rPr>
              <a:t>poor match between the design of the intervention and its intended </a:t>
            </a:r>
            <a:r>
              <a:rPr lang="en-US" sz="2400" dirty="0" smtClean="0">
                <a:solidFill>
                  <a:schemeClr val="tx2"/>
                </a:solidFill>
              </a:rPr>
              <a:t>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Inability </a:t>
            </a:r>
            <a:r>
              <a:rPr lang="en-US" sz="2400" dirty="0">
                <a:solidFill>
                  <a:schemeClr val="tx2"/>
                </a:solidFill>
              </a:rPr>
              <a:t>to assess success during ‘study’ </a:t>
            </a:r>
            <a:r>
              <a:rPr lang="en-US" sz="2400" dirty="0" smtClean="0">
                <a:solidFill>
                  <a:schemeClr val="tx2"/>
                </a:solidFill>
              </a:rPr>
              <a:t>phase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Important </a:t>
            </a:r>
            <a:r>
              <a:rPr lang="en-US" sz="2400" dirty="0">
                <a:solidFill>
                  <a:schemeClr val="tx2"/>
                </a:solidFill>
              </a:rPr>
              <a:t>knowledge may be left out of the planning </a:t>
            </a:r>
            <a:r>
              <a:rPr lang="en-US" sz="2400" dirty="0" smtClean="0">
                <a:solidFill>
                  <a:schemeClr val="tx2"/>
                </a:solidFill>
              </a:rPr>
              <a:t>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Poorly targeted interventions that may be inefficient or may fail </a:t>
            </a:r>
            <a:r>
              <a:rPr lang="en-US" sz="2400" dirty="0" smtClean="0">
                <a:solidFill>
                  <a:schemeClr val="tx2"/>
                </a:solidFill>
              </a:rPr>
              <a:t>altogether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897258"/>
            <a:ext cx="8591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PDSA Challenges (from the article)</a:t>
            </a:r>
          </a:p>
        </p:txBody>
      </p:sp>
    </p:spTree>
    <p:extLst>
      <p:ext uri="{BB962C8B-B14F-4D97-AF65-F5344CB8AC3E}">
        <p14:creationId xmlns:p14="http://schemas.microsoft.com/office/powerpoint/2010/main" val="1581041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altLang="en-US" b="1" dirty="0" smtClean="0"/>
              <a:t>Roles</a:t>
            </a:r>
            <a:endParaRPr lang="en-US" altLang="en-U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8380"/>
            <a:ext cx="7816241" cy="4740113"/>
          </a:xfrm>
        </p:spPr>
        <p:txBody>
          <a:bodyPr lIns="90918" tIns="45457" rIns="90918" bIns="45457"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Theory burst presenter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Mark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Technical genius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Take-home </a:t>
            </a:r>
            <a:r>
              <a:rPr lang="en-US" altLang="en-US" dirty="0">
                <a:solidFill>
                  <a:schemeClr val="tx2"/>
                </a:solidFill>
              </a:rPr>
              <a:t>thoughts </a:t>
            </a:r>
            <a:r>
              <a:rPr lang="en-US" altLang="en-US" dirty="0" smtClean="0">
                <a:solidFill>
                  <a:schemeClr val="tx2"/>
                </a:solidFill>
              </a:rPr>
              <a:t>report-out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 &amp; Mark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610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875" y="1820987"/>
            <a:ext cx="854352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Underinvestment </a:t>
            </a:r>
            <a:r>
              <a:rPr lang="en-US" sz="2400" dirty="0">
                <a:solidFill>
                  <a:schemeClr val="tx2"/>
                </a:solidFill>
              </a:rPr>
              <a:t>leading to projects that do not achieve their goals or that cannot be proven to have achieved their </a:t>
            </a:r>
            <a:r>
              <a:rPr lang="en-US" sz="2400" dirty="0" smtClean="0">
                <a:solidFill>
                  <a:schemeClr val="tx2"/>
                </a:solidFill>
              </a:rPr>
              <a:t>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Overinvestment </a:t>
            </a:r>
            <a:r>
              <a:rPr lang="en-US" sz="2400" dirty="0">
                <a:solidFill>
                  <a:schemeClr val="tx2"/>
                </a:solidFill>
              </a:rPr>
              <a:t>leading to wasted </a:t>
            </a:r>
            <a:r>
              <a:rPr lang="en-US" sz="2400" dirty="0" smtClean="0">
                <a:solidFill>
                  <a:schemeClr val="tx2"/>
                </a:solidFill>
              </a:rPr>
              <a:t>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Staff </a:t>
            </a:r>
            <a:r>
              <a:rPr lang="en-US" sz="2400" dirty="0">
                <a:solidFill>
                  <a:schemeClr val="tx2"/>
                </a:solidFill>
              </a:rPr>
              <a:t>frustrated with unsuccessful change effort and disengage from future </a:t>
            </a:r>
            <a:r>
              <a:rPr lang="en-US" sz="2400" dirty="0" smtClean="0">
                <a:solidFill>
                  <a:schemeClr val="tx2"/>
                </a:solidFill>
              </a:rPr>
              <a:t>attempts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Interventions create </a:t>
            </a:r>
            <a:r>
              <a:rPr lang="en-US" sz="2400" dirty="0">
                <a:solidFill>
                  <a:schemeClr val="tx2"/>
                </a:solidFill>
              </a:rPr>
              <a:t>more problems than they </a:t>
            </a:r>
            <a:r>
              <a:rPr lang="en-US" sz="2400" dirty="0" smtClean="0">
                <a:solidFill>
                  <a:schemeClr val="tx2"/>
                </a:solidFill>
              </a:rPr>
              <a:t>solve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Failure </a:t>
            </a:r>
            <a:r>
              <a:rPr lang="en-US" sz="2400" dirty="0">
                <a:solidFill>
                  <a:schemeClr val="tx2"/>
                </a:solidFill>
              </a:rPr>
              <a:t>to select the most cost-effective solutions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897258"/>
            <a:ext cx="8591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PDSA Challenges (from the article)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8702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05038"/>
            <a:ext cx="8267178" cy="4632598"/>
          </a:xfrm>
        </p:spPr>
        <p:txBody>
          <a:bodyPr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Examples of your negotiations (15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PDSA cycles – common challenges and how to address them discussion (30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Reminder about helpful resources (5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)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Looking ahead (5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Break (5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Small Group Project Work (30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)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550" y="971550"/>
            <a:ext cx="8591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Agenda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530682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overview of Quality Improvement (10/10/24)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Care </a:t>
            </a:r>
            <a:r>
              <a:rPr lang="en-US" sz="2400" i="1" dirty="0">
                <a:solidFill>
                  <a:schemeClr val="bg1"/>
                </a:solidFill>
              </a:rPr>
              <a:t>Observations &amp; Stakeholder Considerations (10/24/24)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Organizing </a:t>
            </a:r>
            <a:r>
              <a:rPr lang="en-US" sz="2400" i="1" dirty="0">
                <a:solidFill>
                  <a:schemeClr val="bg1"/>
                </a:solidFill>
              </a:rPr>
              <a:t>your Improvement Project (11/14/24)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Global </a:t>
            </a:r>
            <a:r>
              <a:rPr lang="en-US" sz="2400" i="1" dirty="0">
                <a:solidFill>
                  <a:schemeClr val="bg1"/>
                </a:solidFill>
              </a:rPr>
              <a:t>Aim and Fishbone Diagram (12/12/24)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Process </a:t>
            </a:r>
            <a:r>
              <a:rPr lang="en-US" sz="2400" i="1" dirty="0">
                <a:solidFill>
                  <a:schemeClr val="bg1"/>
                </a:solidFill>
              </a:rPr>
              <a:t>Mapping (Flowcharts) (1/9/25)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Measurement </a:t>
            </a:r>
            <a:r>
              <a:rPr lang="en-US" sz="2400" i="1" dirty="0">
                <a:solidFill>
                  <a:schemeClr val="bg1"/>
                </a:solidFill>
              </a:rPr>
              <a:t>to Inform Change (1/23/25 &amp; 1/30/25)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Approach to Testing a Change (2/13/25)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Communication </a:t>
            </a:r>
            <a:r>
              <a:rPr lang="en-US" sz="2400" i="1" dirty="0">
                <a:solidFill>
                  <a:schemeClr val="bg1"/>
                </a:solidFill>
              </a:rPr>
              <a:t>about your Improvement Effort (2/27/25)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Stakeholder </a:t>
            </a:r>
            <a:r>
              <a:rPr lang="en-US" sz="2400" i="1" dirty="0">
                <a:solidFill>
                  <a:schemeClr val="bg1"/>
                </a:solidFill>
              </a:rPr>
              <a:t>Analysis &amp; Conflict Management (3/13/25)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Managing </a:t>
            </a:r>
            <a:r>
              <a:rPr lang="en-US" sz="2400" i="1" dirty="0">
                <a:solidFill>
                  <a:schemeClr val="bg1"/>
                </a:solidFill>
              </a:rPr>
              <a:t>Up and Gaining Leadership Buy-In (3/27/25)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Negotiation </a:t>
            </a:r>
            <a:r>
              <a:rPr lang="en-US" sz="2400" i="1" dirty="0">
                <a:solidFill>
                  <a:schemeClr val="bg1"/>
                </a:solidFill>
              </a:rPr>
              <a:t>(4/10/25)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Negotiation </a:t>
            </a:r>
            <a:r>
              <a:rPr lang="en-US" sz="2400" b="1" dirty="0">
                <a:solidFill>
                  <a:schemeClr val="tx2"/>
                </a:solidFill>
              </a:rPr>
              <a:t>and More About Cycles of Change (4/24/25)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Sustaining </a:t>
            </a:r>
            <a:r>
              <a:rPr lang="en-US" sz="2400" dirty="0">
                <a:solidFill>
                  <a:schemeClr val="tx2"/>
                </a:solidFill>
              </a:rPr>
              <a:t>your Improvement Effort (5/8/25)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Resident </a:t>
            </a:r>
            <a:r>
              <a:rPr lang="en-US" sz="2400" dirty="0">
                <a:solidFill>
                  <a:schemeClr val="tx2"/>
                </a:solidFill>
              </a:rPr>
              <a:t>Presentations (5/22/25, 6/12/25, 6/26/25)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9966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Curriculum Plan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6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07423"/>
            <a:ext cx="7816241" cy="5008722"/>
          </a:xfrm>
        </p:spPr>
        <p:txBody>
          <a:bodyPr lIns="91423" tIns="45712" rIns="91423" bIns="45712">
            <a:normAutofit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Dates available for presentations: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May 22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nd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June 12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June 26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</a:p>
          <a:p>
            <a:endParaRPr lang="en-US" altLang="en-US" dirty="0">
              <a:solidFill>
                <a:schemeClr val="tx2"/>
              </a:solidFill>
            </a:endParaRPr>
          </a:p>
          <a:p>
            <a:r>
              <a:rPr lang="en-US" altLang="en-US" dirty="0" smtClean="0">
                <a:solidFill>
                  <a:schemeClr val="tx2"/>
                </a:solidFill>
              </a:rPr>
              <a:t>Each team should let us know their preferred date on which to present by May 8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1980" y="799537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Team Presentations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62664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643033"/>
            <a:ext cx="7816241" cy="4494790"/>
          </a:xfrm>
        </p:spPr>
        <p:txBody>
          <a:bodyPr lIns="90918" tIns="45457" rIns="90918" bIns="45457">
            <a:normAutofit fontScale="8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I have experienced or observed a negotiation in the following settings in the last two weeks: (select all that apply)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An encounters with a client/patient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 professional colleague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Related to my job or future position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 family member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 friend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Making a purchase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Renting or buying property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Leasing or buying a vehicle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9966" y="81915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Poll Question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7275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698453"/>
            <a:ext cx="7816241" cy="4494790"/>
          </a:xfrm>
        </p:spPr>
        <p:txBody>
          <a:bodyPr lIns="90918" tIns="45457" rIns="90918" bIns="45457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Describe a negotiation in which you have recently taken </a:t>
            </a:r>
            <a:r>
              <a:rPr lang="en-US" altLang="en-US" dirty="0" smtClean="0">
                <a:solidFill>
                  <a:schemeClr val="tx2"/>
                </a:solidFill>
              </a:rPr>
              <a:t>part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Share information about the setting, other participants and the issues at </a:t>
            </a:r>
            <a:r>
              <a:rPr lang="en-US" altLang="en-US" dirty="0" smtClean="0">
                <a:solidFill>
                  <a:schemeClr val="tx2"/>
                </a:solidFill>
              </a:rPr>
              <a:t>stake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What was the result?</a:t>
            </a:r>
          </a:p>
          <a:p>
            <a:pPr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What went well in the negotiation?  What could have been improved?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 prepared to discuss your example during our session 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550" y="971550"/>
            <a:ext cx="8591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Assignment for Today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114603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680533"/>
            <a:ext cx="8267178" cy="4002637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hear from two people (or more if we have time)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invite volunteers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In your presentation tell us about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Background for your negotiation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Result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Your reflections (went well, could be improved)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9550" y="800100"/>
            <a:ext cx="8591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Negotiation Examples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280103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HC_WI_PPTtemp_Option2_R0524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CHC_WI_PPTtemp_Option2_R052416</Template>
  <TotalTime>29503</TotalTime>
  <Words>1434</Words>
  <Application>Microsoft Office PowerPoint</Application>
  <PresentationFormat>On-screen Show (4:3)</PresentationFormat>
  <Paragraphs>234</Paragraphs>
  <Slides>30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MS PGothic</vt:lpstr>
      <vt:lpstr>Aharoni</vt:lpstr>
      <vt:lpstr>Arial</vt:lpstr>
      <vt:lpstr>Calibri</vt:lpstr>
      <vt:lpstr>Calibri Light</vt:lpstr>
      <vt:lpstr>Times New Roman</vt:lpstr>
      <vt:lpstr>Wingdings</vt:lpstr>
      <vt:lpstr>CHC_WI_PPTtemp_Option2_R052416</vt:lpstr>
      <vt:lpstr>PowerPoint Presentation</vt:lpstr>
      <vt:lpstr>PowerPoint Presentation</vt:lpstr>
      <vt:lpstr>Roles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haven’t we figured out yet?</vt:lpstr>
      <vt:lpstr>Take-home Thoughts</vt:lpstr>
      <vt:lpstr>Assignment for Session XIV</vt:lpstr>
      <vt:lpstr>PowerPoint Presentation</vt:lpstr>
      <vt:lpstr>PowerPoint Presentation</vt:lpstr>
      <vt:lpstr>PowerPoint Presentation</vt:lpstr>
      <vt:lpstr>PowerPoint Presentation</vt:lpstr>
      <vt:lpstr>Break!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Feeney, Patti</dc:creator>
  <cp:lastModifiedBy>Splaine, Mark</cp:lastModifiedBy>
  <cp:revision>255</cp:revision>
  <dcterms:created xsi:type="dcterms:W3CDTF">2016-09-01T16:53:39Z</dcterms:created>
  <dcterms:modified xsi:type="dcterms:W3CDTF">2025-04-24T22:16:52Z</dcterms:modified>
</cp:coreProperties>
</file>