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4.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839" r:id="rId2"/>
    <p:sldMasterId id="2147483846" r:id="rId3"/>
  </p:sldMasterIdLst>
  <p:notesMasterIdLst>
    <p:notesMasterId r:id="rId43"/>
  </p:notesMasterIdLst>
  <p:sldIdLst>
    <p:sldId id="261" r:id="rId4"/>
    <p:sldId id="260" r:id="rId5"/>
    <p:sldId id="262" r:id="rId6"/>
    <p:sldId id="263" r:id="rId7"/>
    <p:sldId id="328" r:id="rId8"/>
    <p:sldId id="264" r:id="rId9"/>
    <p:sldId id="265" r:id="rId10"/>
    <p:sldId id="346" r:id="rId11"/>
    <p:sldId id="332" r:id="rId12"/>
    <p:sldId id="331" r:id="rId13"/>
    <p:sldId id="297" r:id="rId14"/>
    <p:sldId id="336" r:id="rId15"/>
    <p:sldId id="337" r:id="rId16"/>
    <p:sldId id="301" r:id="rId17"/>
    <p:sldId id="311" r:id="rId18"/>
    <p:sldId id="302" r:id="rId19"/>
    <p:sldId id="304" r:id="rId20"/>
    <p:sldId id="307" r:id="rId21"/>
    <p:sldId id="329" r:id="rId22"/>
    <p:sldId id="330" r:id="rId23"/>
    <p:sldId id="333" r:id="rId24"/>
    <p:sldId id="351" r:id="rId25"/>
    <p:sldId id="334" r:id="rId26"/>
    <p:sldId id="318" r:id="rId27"/>
    <p:sldId id="335" r:id="rId28"/>
    <p:sldId id="338" r:id="rId29"/>
    <p:sldId id="341" r:id="rId30"/>
    <p:sldId id="343" r:id="rId31"/>
    <p:sldId id="350" r:id="rId32"/>
    <p:sldId id="339" r:id="rId33"/>
    <p:sldId id="342" r:id="rId34"/>
    <p:sldId id="344" r:id="rId35"/>
    <p:sldId id="345" r:id="rId36"/>
    <p:sldId id="347" r:id="rId37"/>
    <p:sldId id="348" r:id="rId38"/>
    <p:sldId id="299" r:id="rId39"/>
    <p:sldId id="300" r:id="rId40"/>
    <p:sldId id="324" r:id="rId41"/>
    <p:sldId id="349" r:id="rId42"/>
  </p:sldIdLst>
  <p:sldSz cx="12192000" cy="6858000"/>
  <p:notesSz cx="6858000" cy="9144000"/>
  <p:custDataLst>
    <p:tags r:id="rId44"/>
  </p:custDataLst>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B4E"/>
    <a:srgbClr val="539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98"/>
  </p:normalViewPr>
  <p:slideViewPr>
    <p:cSldViewPr>
      <p:cViewPr varScale="1">
        <p:scale>
          <a:sx n="115" d="100"/>
          <a:sy n="115" d="100"/>
        </p:scale>
        <p:origin x="330" y="126"/>
      </p:cViewPr>
      <p:guideLst>
        <p:guide orient="horz" pos="2160"/>
        <p:guide pos="3840"/>
      </p:guideLst>
    </p:cSldViewPr>
  </p:slideViewPr>
  <p:notesTextViewPr>
    <p:cViewPr>
      <p:scale>
        <a:sx n="100" d="100"/>
        <a:sy n="100" d="100"/>
      </p:scale>
      <p:origin x="0" y="0"/>
    </p:cViewPr>
  </p:notesTextViewPr>
  <p:sorterViewPr>
    <p:cViewPr>
      <p:scale>
        <a:sx n="141" d="100"/>
        <a:sy n="141" d="100"/>
      </p:scale>
      <p:origin x="0" y="-145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6A8C94B-3792-48A2-A000-EF25CDA65F7B}" type="datetimeFigureOut">
              <a:rPr lang="en-US"/>
              <a:pPr>
                <a:defRPr/>
              </a:pPr>
              <a:t>5/14/2025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334D276-CBCB-4240-AAFC-3AD9C7222D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B5805-C925-4400-8E31-5FC74518F9FD}" type="slidenum">
              <a:rPr lang="en-US" smtClean="0"/>
              <a:pPr/>
              <a:t>3</a:t>
            </a:fld>
            <a:endParaRPr lang="en-US"/>
          </a:p>
        </p:txBody>
      </p:sp>
    </p:spTree>
    <p:extLst>
      <p:ext uri="{BB962C8B-B14F-4D97-AF65-F5344CB8AC3E}">
        <p14:creationId xmlns:p14="http://schemas.microsoft.com/office/powerpoint/2010/main" val="266698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6423D71-4379-4E47-8687-A4EA016994D7}" type="slidenum">
              <a:rPr lang="en-US"/>
              <a:pPr/>
              <a:t>15</a:t>
            </a:fld>
            <a:endParaRPr lang="en-US"/>
          </a:p>
        </p:txBody>
      </p:sp>
      <p:sp>
        <p:nvSpPr>
          <p:cNvPr id="69635" name="Rectangle 2"/>
          <p:cNvSpPr>
            <a:spLocks noChangeArrowheads="1"/>
          </p:cNvSpPr>
          <p:nvPr/>
        </p:nvSpPr>
        <p:spPr bwMode="auto">
          <a:xfrm>
            <a:off x="3884613" y="0"/>
            <a:ext cx="2973387" cy="457200"/>
          </a:xfrm>
          <a:prstGeom prst="rect">
            <a:avLst/>
          </a:prstGeom>
          <a:noFill/>
          <a:ln w="12700">
            <a:noFill/>
            <a:miter lim="800000"/>
            <a:headEnd/>
            <a:tailEnd/>
          </a:ln>
        </p:spPr>
        <p:txBody>
          <a:bodyPr wrap="none" anchor="ctr"/>
          <a:lstStyle/>
          <a:p>
            <a:endParaRPr lang="en-US"/>
          </a:p>
        </p:txBody>
      </p:sp>
      <p:sp>
        <p:nvSpPr>
          <p:cNvPr id="69636" name="Rectangle 3"/>
          <p:cNvSpPr>
            <a:spLocks noChangeArrowheads="1"/>
          </p:cNvSpPr>
          <p:nvPr/>
        </p:nvSpPr>
        <p:spPr bwMode="auto">
          <a:xfrm>
            <a:off x="3884613" y="8683625"/>
            <a:ext cx="2973387" cy="460375"/>
          </a:xfrm>
          <a:prstGeom prst="rect">
            <a:avLst/>
          </a:prstGeom>
          <a:noFill/>
          <a:ln w="12700">
            <a:noFill/>
            <a:miter lim="800000"/>
            <a:headEnd/>
            <a:tailEnd/>
          </a:ln>
        </p:spPr>
        <p:txBody>
          <a:bodyPr lIns="19046" tIns="0" rIns="19046" bIns="0" anchor="b"/>
          <a:lstStyle/>
          <a:p>
            <a:pPr algn="r"/>
            <a:endParaRPr lang="en-US" sz="1000" i="1">
              <a:latin typeface="Times" pitchFamily="-65" charset="0"/>
            </a:endParaRPr>
          </a:p>
        </p:txBody>
      </p:sp>
      <p:sp>
        <p:nvSpPr>
          <p:cNvPr id="69637" name="Rectangle 4"/>
          <p:cNvSpPr>
            <a:spLocks noChangeArrowheads="1"/>
          </p:cNvSpPr>
          <p:nvPr/>
        </p:nvSpPr>
        <p:spPr bwMode="auto">
          <a:xfrm>
            <a:off x="0" y="8683625"/>
            <a:ext cx="2973388" cy="460375"/>
          </a:xfrm>
          <a:prstGeom prst="rect">
            <a:avLst/>
          </a:prstGeom>
          <a:noFill/>
          <a:ln w="12700">
            <a:noFill/>
            <a:miter lim="800000"/>
            <a:headEnd/>
            <a:tailEnd/>
          </a:ln>
        </p:spPr>
        <p:txBody>
          <a:bodyPr wrap="none" anchor="ctr"/>
          <a:lstStyle/>
          <a:p>
            <a:endParaRPr lang="en-US"/>
          </a:p>
        </p:txBody>
      </p:sp>
      <p:sp>
        <p:nvSpPr>
          <p:cNvPr id="69638" name="Rectangle 5"/>
          <p:cNvSpPr>
            <a:spLocks noChangeArrowheads="1"/>
          </p:cNvSpPr>
          <p:nvPr/>
        </p:nvSpPr>
        <p:spPr bwMode="auto">
          <a:xfrm>
            <a:off x="0" y="0"/>
            <a:ext cx="2973388" cy="457200"/>
          </a:xfrm>
          <a:prstGeom prst="rect">
            <a:avLst/>
          </a:prstGeom>
          <a:noFill/>
          <a:ln w="12700">
            <a:noFill/>
            <a:miter lim="800000"/>
            <a:headEnd/>
            <a:tailEnd/>
          </a:ln>
        </p:spPr>
        <p:txBody>
          <a:bodyPr wrap="none" anchor="ctr"/>
          <a:lstStyle/>
          <a:p>
            <a:endParaRPr lang="en-US"/>
          </a:p>
        </p:txBody>
      </p:sp>
      <p:sp>
        <p:nvSpPr>
          <p:cNvPr id="69639" name="Rectangle 6"/>
          <p:cNvSpPr>
            <a:spLocks noChangeArrowheads="1"/>
          </p:cNvSpPr>
          <p:nvPr/>
        </p:nvSpPr>
        <p:spPr bwMode="auto">
          <a:xfrm>
            <a:off x="3883025" y="0"/>
            <a:ext cx="2974975" cy="457200"/>
          </a:xfrm>
          <a:prstGeom prst="rect">
            <a:avLst/>
          </a:prstGeom>
          <a:noFill/>
          <a:ln w="12700">
            <a:noFill/>
            <a:miter lim="800000"/>
            <a:headEnd/>
            <a:tailEnd/>
          </a:ln>
        </p:spPr>
        <p:txBody>
          <a:bodyPr wrap="none" anchor="ctr"/>
          <a:lstStyle/>
          <a:p>
            <a:endParaRPr lang="en-US"/>
          </a:p>
        </p:txBody>
      </p:sp>
      <p:sp>
        <p:nvSpPr>
          <p:cNvPr id="69640" name="Rectangle 7"/>
          <p:cNvSpPr>
            <a:spLocks noChangeArrowheads="1"/>
          </p:cNvSpPr>
          <p:nvPr/>
        </p:nvSpPr>
        <p:spPr bwMode="auto">
          <a:xfrm>
            <a:off x="3883025" y="8682038"/>
            <a:ext cx="2974975" cy="461962"/>
          </a:xfrm>
          <a:prstGeom prst="rect">
            <a:avLst/>
          </a:prstGeom>
          <a:noFill/>
          <a:ln w="12700">
            <a:noFill/>
            <a:miter lim="800000"/>
            <a:headEnd/>
            <a:tailEnd/>
          </a:ln>
        </p:spPr>
        <p:txBody>
          <a:bodyPr lIns="19046" tIns="0" rIns="19046" bIns="0" anchor="b"/>
          <a:lstStyle/>
          <a:p>
            <a:pPr algn="r" defTabSz="933450"/>
            <a:endParaRPr lang="en-US" sz="1000" i="1">
              <a:latin typeface="Times" pitchFamily="-65" charset="0"/>
            </a:endParaRPr>
          </a:p>
        </p:txBody>
      </p:sp>
      <p:sp>
        <p:nvSpPr>
          <p:cNvPr id="69641" name="Rectangle 8"/>
          <p:cNvSpPr>
            <a:spLocks noChangeArrowheads="1"/>
          </p:cNvSpPr>
          <p:nvPr/>
        </p:nvSpPr>
        <p:spPr bwMode="auto">
          <a:xfrm>
            <a:off x="0" y="8682038"/>
            <a:ext cx="2973388" cy="461962"/>
          </a:xfrm>
          <a:prstGeom prst="rect">
            <a:avLst/>
          </a:prstGeom>
          <a:noFill/>
          <a:ln w="12700">
            <a:noFill/>
            <a:miter lim="800000"/>
            <a:headEnd/>
            <a:tailEnd/>
          </a:ln>
        </p:spPr>
        <p:txBody>
          <a:bodyPr wrap="none" anchor="ctr"/>
          <a:lstStyle/>
          <a:p>
            <a:endParaRPr lang="en-US"/>
          </a:p>
        </p:txBody>
      </p:sp>
      <p:sp>
        <p:nvSpPr>
          <p:cNvPr id="69642" name="Rectangle 9"/>
          <p:cNvSpPr>
            <a:spLocks noChangeArrowheads="1"/>
          </p:cNvSpPr>
          <p:nvPr/>
        </p:nvSpPr>
        <p:spPr bwMode="auto">
          <a:xfrm>
            <a:off x="0" y="0"/>
            <a:ext cx="2973388" cy="457200"/>
          </a:xfrm>
          <a:prstGeom prst="rect">
            <a:avLst/>
          </a:prstGeom>
          <a:noFill/>
          <a:ln w="12700">
            <a:noFill/>
            <a:miter lim="800000"/>
            <a:headEnd/>
            <a:tailEnd/>
          </a:ln>
        </p:spPr>
        <p:txBody>
          <a:bodyPr wrap="none" anchor="ctr"/>
          <a:lstStyle/>
          <a:p>
            <a:endParaRPr lang="en-US"/>
          </a:p>
        </p:txBody>
      </p:sp>
      <p:sp>
        <p:nvSpPr>
          <p:cNvPr id="69643" name="Rectangle 10"/>
          <p:cNvSpPr>
            <a:spLocks noChangeArrowheads="1"/>
          </p:cNvSpPr>
          <p:nvPr/>
        </p:nvSpPr>
        <p:spPr bwMode="auto">
          <a:xfrm>
            <a:off x="3878263" y="-1588"/>
            <a:ext cx="2979737" cy="454026"/>
          </a:xfrm>
          <a:prstGeom prst="rect">
            <a:avLst/>
          </a:prstGeom>
          <a:noFill/>
          <a:ln w="12700">
            <a:noFill/>
            <a:miter lim="800000"/>
            <a:headEnd/>
            <a:tailEnd/>
          </a:ln>
        </p:spPr>
        <p:txBody>
          <a:bodyPr wrap="none" anchor="ctr"/>
          <a:lstStyle/>
          <a:p>
            <a:endParaRPr lang="en-US"/>
          </a:p>
        </p:txBody>
      </p:sp>
      <p:sp>
        <p:nvSpPr>
          <p:cNvPr id="69644" name="Rectangle 11"/>
          <p:cNvSpPr>
            <a:spLocks noChangeArrowheads="1"/>
          </p:cNvSpPr>
          <p:nvPr/>
        </p:nvSpPr>
        <p:spPr bwMode="auto">
          <a:xfrm>
            <a:off x="3878263" y="8683625"/>
            <a:ext cx="2979737" cy="460375"/>
          </a:xfrm>
          <a:prstGeom prst="rect">
            <a:avLst/>
          </a:prstGeom>
          <a:noFill/>
          <a:ln w="12700">
            <a:noFill/>
            <a:miter lim="800000"/>
            <a:headEnd/>
            <a:tailEnd/>
          </a:ln>
        </p:spPr>
        <p:txBody>
          <a:bodyPr lIns="19046" tIns="0" rIns="19046" bIns="0" anchor="b"/>
          <a:lstStyle/>
          <a:p>
            <a:pPr algn="r" defTabSz="933450"/>
            <a:endParaRPr lang="en-US" sz="1000" i="1">
              <a:latin typeface="Times" pitchFamily="-65" charset="0"/>
            </a:endParaRPr>
          </a:p>
        </p:txBody>
      </p:sp>
      <p:sp>
        <p:nvSpPr>
          <p:cNvPr id="69645" name="Rectangle 12"/>
          <p:cNvSpPr>
            <a:spLocks noChangeArrowheads="1"/>
          </p:cNvSpPr>
          <p:nvPr/>
        </p:nvSpPr>
        <p:spPr bwMode="auto">
          <a:xfrm>
            <a:off x="0" y="8683625"/>
            <a:ext cx="2976563" cy="460375"/>
          </a:xfrm>
          <a:prstGeom prst="rect">
            <a:avLst/>
          </a:prstGeom>
          <a:noFill/>
          <a:ln w="12700">
            <a:noFill/>
            <a:miter lim="800000"/>
            <a:headEnd/>
            <a:tailEnd/>
          </a:ln>
        </p:spPr>
        <p:txBody>
          <a:bodyPr wrap="none" anchor="ctr"/>
          <a:lstStyle/>
          <a:p>
            <a:endParaRPr lang="en-US"/>
          </a:p>
        </p:txBody>
      </p:sp>
      <p:sp>
        <p:nvSpPr>
          <p:cNvPr id="69646" name="Rectangle 13"/>
          <p:cNvSpPr>
            <a:spLocks noChangeArrowheads="1"/>
          </p:cNvSpPr>
          <p:nvPr/>
        </p:nvSpPr>
        <p:spPr bwMode="auto">
          <a:xfrm>
            <a:off x="0" y="-1588"/>
            <a:ext cx="2976563" cy="454026"/>
          </a:xfrm>
          <a:prstGeom prst="rect">
            <a:avLst/>
          </a:prstGeom>
          <a:noFill/>
          <a:ln w="12700">
            <a:noFill/>
            <a:miter lim="800000"/>
            <a:headEnd/>
            <a:tailEnd/>
          </a:ln>
        </p:spPr>
        <p:txBody>
          <a:bodyPr wrap="none" anchor="ctr"/>
          <a:lstStyle/>
          <a:p>
            <a:endParaRPr lang="en-US"/>
          </a:p>
        </p:txBody>
      </p:sp>
      <p:sp>
        <p:nvSpPr>
          <p:cNvPr id="69647" name="Rectangle 14"/>
          <p:cNvSpPr>
            <a:spLocks noGrp="1" noRot="1" noChangeAspect="1" noChangeArrowheads="1" noTextEdit="1"/>
          </p:cNvSpPr>
          <p:nvPr>
            <p:ph type="sldImg"/>
          </p:nvPr>
        </p:nvSpPr>
        <p:spPr>
          <a:xfrm>
            <a:off x="593725" y="750888"/>
            <a:ext cx="5667375" cy="3189287"/>
          </a:xfrm>
          <a:ln cap="flat"/>
        </p:spPr>
      </p:sp>
      <p:sp>
        <p:nvSpPr>
          <p:cNvPr id="69648" name="Rectangle 15"/>
          <p:cNvSpPr>
            <a:spLocks noGrp="1" noChangeArrowheads="1"/>
          </p:cNvSpPr>
          <p:nvPr>
            <p:ph type="body" idx="1"/>
          </p:nvPr>
        </p:nvSpPr>
        <p:spPr>
          <a:xfrm>
            <a:off x="971550" y="4133850"/>
            <a:ext cx="5162550" cy="4283075"/>
          </a:xfrm>
          <a:noFill/>
          <a:ln/>
        </p:spPr>
        <p:txBody>
          <a:bodyPr lIns="95224" tIns="46026" rIns="95224" bIns="46026"/>
          <a:lstStyle/>
          <a:p>
            <a:pPr defTabSz="955675"/>
            <a:r>
              <a:rPr lang="en-US" dirty="0">
                <a:latin typeface="Times New Roman" pitchFamily="18" charset="0"/>
              </a:rPr>
              <a:t>The development of </a:t>
            </a:r>
            <a:r>
              <a:rPr lang="en-US" dirty="0" err="1">
                <a:latin typeface="Times New Roman" pitchFamily="18" charset="0"/>
              </a:rPr>
              <a:t>migrainelike</a:t>
            </a:r>
            <a:r>
              <a:rPr lang="en-US" dirty="0">
                <a:latin typeface="Times New Roman" pitchFamily="18" charset="0"/>
              </a:rPr>
              <a:t> episodes in patients undergoing surgery to implant electrodes in the periaqueductal gray and the raphe nuclei for the treatment of chronic pain generated the hypothesis that dysfunction in the central nervous system early in a migraine attack could provoke changes in these brain stem nuclei.</a:t>
            </a:r>
            <a:r>
              <a:rPr lang="en-US" baseline="30000" dirty="0">
                <a:latin typeface="Times New Roman" pitchFamily="18" charset="0"/>
              </a:rPr>
              <a:t>3</a:t>
            </a:r>
            <a:r>
              <a:rPr lang="en-US" dirty="0">
                <a:latin typeface="Times New Roman" pitchFamily="18" charset="0"/>
              </a:rPr>
              <a:t> </a:t>
            </a:r>
            <a:r>
              <a:rPr lang="en-US" dirty="0" err="1">
                <a:latin typeface="Times New Roman" pitchFamily="18" charset="0"/>
              </a:rPr>
              <a:t>Weiller</a:t>
            </a:r>
            <a:r>
              <a:rPr lang="en-US" dirty="0">
                <a:latin typeface="Times New Roman" pitchFamily="18" charset="0"/>
              </a:rPr>
              <a:t> and colleagues</a:t>
            </a:r>
            <a:r>
              <a:rPr lang="en-US" baseline="30000" dirty="0">
                <a:latin typeface="Times New Roman" pitchFamily="18" charset="0"/>
              </a:rPr>
              <a:t>4</a:t>
            </a:r>
            <a:r>
              <a:rPr lang="en-US" dirty="0">
                <a:latin typeface="Times New Roman" pitchFamily="18" charset="0"/>
              </a:rPr>
              <a:t> used positron emission tomography to examine the changes in regional cerebral blood flow, an index of neuronal activity, during spontaneous migraine attacks. The </a:t>
            </a:r>
            <a:r>
              <a:rPr lang="en-US" b="1" dirty="0">
                <a:latin typeface="Times New Roman" pitchFamily="18" charset="0"/>
              </a:rPr>
              <a:t>left panel</a:t>
            </a:r>
            <a:r>
              <a:rPr lang="en-US" dirty="0">
                <a:latin typeface="Times New Roman" pitchFamily="18" charset="0"/>
              </a:rPr>
              <a:t> in the above slide is a positron emission tomography scan from an individual during a migraine attack treated acutely with </a:t>
            </a:r>
            <a:r>
              <a:rPr lang="en-US" dirty="0" err="1">
                <a:latin typeface="Times New Roman" pitchFamily="18" charset="0"/>
              </a:rPr>
              <a:t>sumatriptan</a:t>
            </a:r>
            <a:r>
              <a:rPr lang="en-US" dirty="0">
                <a:latin typeface="Times New Roman" pitchFamily="18" charset="0"/>
              </a:rPr>
              <a:t>. The scan depicts neuronal activity in a section through the brain stem. The authors of this study report that monoaminergic brain stem regions (raphe nucleus [serotonergic neurons] and locus </a:t>
            </a:r>
            <a:r>
              <a:rPr lang="en-US" dirty="0" err="1">
                <a:latin typeface="Times New Roman" pitchFamily="18" charset="0"/>
              </a:rPr>
              <a:t>coeruleus</a:t>
            </a:r>
            <a:r>
              <a:rPr lang="en-US" dirty="0">
                <a:latin typeface="Times New Roman" pitchFamily="18" charset="0"/>
              </a:rPr>
              <a:t> [noradrenergic neurons]) and periaqueductal gray are selectively activated during a migraine attack. When this patient used subcutaneous </a:t>
            </a:r>
            <a:r>
              <a:rPr lang="en-US" dirty="0" err="1">
                <a:latin typeface="Times New Roman" pitchFamily="18" charset="0"/>
              </a:rPr>
              <a:t>sumatriptan</a:t>
            </a:r>
            <a:r>
              <a:rPr lang="en-US" dirty="0">
                <a:latin typeface="Times New Roman" pitchFamily="18" charset="0"/>
              </a:rPr>
              <a:t> to acutely relieve his headache pain, the brain stem centers continued to appear active on follow-up positron emission tomography scans. By contrast, the anterior cingulate cortex (</a:t>
            </a:r>
            <a:r>
              <a:rPr lang="en-US" b="1" dirty="0">
                <a:latin typeface="Times New Roman" pitchFamily="18" charset="0"/>
              </a:rPr>
              <a:t>right panel</a:t>
            </a:r>
            <a:r>
              <a:rPr lang="en-US" dirty="0">
                <a:latin typeface="Times New Roman" pitchFamily="18" charset="0"/>
              </a:rPr>
              <a:t>), a region thought to be involved in processing affective components of pain, was also activated during spontaneous migraine attacks, and this activation was reduced concomitant with headache pain relief after administration of </a:t>
            </a:r>
            <a:r>
              <a:rPr lang="en-US" dirty="0" err="1">
                <a:latin typeface="Times New Roman" pitchFamily="18" charset="0"/>
              </a:rPr>
              <a:t>sumatriptan</a:t>
            </a:r>
            <a:r>
              <a:rPr lang="en-US" dirty="0">
                <a:latin typeface="Times New Roman" pitchFamily="18" charset="0"/>
              </a:rPr>
              <a:t>. Taken together, these observations suggest that the raphe nucleus, the locus </a:t>
            </a:r>
            <a:r>
              <a:rPr lang="en-US" dirty="0" err="1">
                <a:latin typeface="Times New Roman" pitchFamily="18" charset="0"/>
              </a:rPr>
              <a:t>coeruleus</a:t>
            </a:r>
            <a:r>
              <a:rPr lang="en-US" dirty="0">
                <a:latin typeface="Times New Roman" pitchFamily="18" charset="0"/>
              </a:rPr>
              <a:t>, and the periaqueductal gray are regions that may be involved in the generation of headache pain and associated symptoms during a migraine attack.</a:t>
            </a:r>
            <a:r>
              <a:rPr lang="en-US" baseline="30000" dirty="0">
                <a:latin typeface="Times New Roman" pitchFamily="18" charset="0"/>
              </a:rPr>
              <a:t>4</a:t>
            </a:r>
            <a:endParaRPr lang="en-US" dirty="0">
              <a:latin typeface="Times New Roman" pitchFamily="18" charset="0"/>
            </a:endParaRPr>
          </a:p>
          <a:p>
            <a:pPr defTabSz="955675"/>
            <a:endParaRPr lang="en-US" b="1" dirty="0">
              <a:latin typeface="Times New Roman" pitchFamily="18" charset="0"/>
            </a:endParaRPr>
          </a:p>
          <a:p>
            <a:pPr defTabSz="955675"/>
            <a:endParaRPr lang="en-US" b="1" dirty="0">
              <a:latin typeface="Times New Roman" pitchFamily="18" charset="0"/>
            </a:endParaRPr>
          </a:p>
        </p:txBody>
      </p:sp>
    </p:spTree>
    <p:extLst>
      <p:ext uri="{BB962C8B-B14F-4D97-AF65-F5344CB8AC3E}">
        <p14:creationId xmlns:p14="http://schemas.microsoft.com/office/powerpoint/2010/main" val="346894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86BA46F-ED7A-4BB2-9F34-D939F002DA9C}" type="slidenum">
              <a:rPr lang="en-US"/>
              <a:pPr/>
              <a:t>16</a:t>
            </a:fld>
            <a:endParaRPr lang="en-US"/>
          </a:p>
        </p:txBody>
      </p:sp>
      <p:sp>
        <p:nvSpPr>
          <p:cNvPr id="62467" name="Rectangle 2"/>
          <p:cNvSpPr>
            <a:spLocks noGrp="1" noRot="1" noChangeAspect="1" noChangeArrowheads="1" noTextEdit="1"/>
          </p:cNvSpPr>
          <p:nvPr>
            <p:ph type="sldImg"/>
          </p:nvPr>
        </p:nvSpPr>
        <p:spPr>
          <a:xfrm>
            <a:off x="382588" y="684213"/>
            <a:ext cx="6096000" cy="3429000"/>
          </a:xfrm>
          <a:ln/>
        </p:spPr>
      </p:sp>
      <p:sp>
        <p:nvSpPr>
          <p:cNvPr id="62468" name="Rectangle 3"/>
          <p:cNvSpPr>
            <a:spLocks noGrp="1" noChangeArrowheads="1"/>
          </p:cNvSpPr>
          <p:nvPr>
            <p:ph type="body" idx="1"/>
          </p:nvPr>
        </p:nvSpPr>
        <p:spPr>
          <a:xfrm>
            <a:off x="908050" y="4270375"/>
            <a:ext cx="5030788" cy="4114800"/>
          </a:xfrm>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60972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619AF26-5FA4-4F66-827A-D4BCD9DEF736}" type="slidenum">
              <a:rPr lang="en-US"/>
              <a:pPr/>
              <a:t>17</a:t>
            </a:fld>
            <a:endParaRPr lang="en-US"/>
          </a:p>
        </p:txBody>
      </p:sp>
      <p:sp>
        <p:nvSpPr>
          <p:cNvPr id="64515" name="Rectangle 2"/>
          <p:cNvSpPr>
            <a:spLocks noGrp="1" noRot="1" noChangeAspect="1" noChangeArrowheads="1" noTextEdit="1"/>
          </p:cNvSpPr>
          <p:nvPr>
            <p:ph type="sldImg"/>
          </p:nvPr>
        </p:nvSpPr>
        <p:spPr>
          <a:xfrm>
            <a:off x="385763" y="687388"/>
            <a:ext cx="6088062" cy="3425825"/>
          </a:xfrm>
          <a:ln/>
        </p:spPr>
      </p:sp>
      <p:sp>
        <p:nvSpPr>
          <p:cNvPr id="64516" name="Rectangle 3"/>
          <p:cNvSpPr>
            <a:spLocks noGrp="1" noChangeArrowheads="1"/>
          </p:cNvSpPr>
          <p:nvPr>
            <p:ph type="body" idx="1"/>
          </p:nvPr>
        </p:nvSpPr>
        <p:spPr>
          <a:xfrm>
            <a:off x="914400" y="4344988"/>
            <a:ext cx="5029200" cy="4113212"/>
          </a:xfrm>
          <a:noFill/>
          <a:ln/>
        </p:spPr>
        <p:txBody>
          <a:bodyPr lIns="88432" tIns="44216" rIns="88432" bIns="44216"/>
          <a:lstStyle/>
          <a:p>
            <a:endParaRPr lang="en-US">
              <a:latin typeface="Times New Roman" pitchFamily="18" charset="0"/>
            </a:endParaRPr>
          </a:p>
        </p:txBody>
      </p:sp>
    </p:spTree>
    <p:extLst>
      <p:ext uri="{BB962C8B-B14F-4D97-AF65-F5344CB8AC3E}">
        <p14:creationId xmlns:p14="http://schemas.microsoft.com/office/powerpoint/2010/main" val="17959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6494167-64FE-4506-9429-AE48F768D780}" type="slidenum">
              <a:rPr lang="en-US"/>
              <a:pPr/>
              <a:t>24</a:t>
            </a:fld>
            <a:endParaRPr lang="en-US"/>
          </a:p>
        </p:txBody>
      </p:sp>
      <p:sp>
        <p:nvSpPr>
          <p:cNvPr id="76803" name="Rectangle 2"/>
          <p:cNvSpPr>
            <a:spLocks noGrp="1" noRot="1" noChangeAspect="1" noChangeArrowheads="1" noTextEdit="1"/>
          </p:cNvSpPr>
          <p:nvPr>
            <p:ph type="sldImg"/>
          </p:nvPr>
        </p:nvSpPr>
        <p:spPr>
          <a:xfrm>
            <a:off x="393700" y="692150"/>
            <a:ext cx="6070600" cy="3416300"/>
          </a:xfrm>
          <a:ln/>
        </p:spPr>
      </p:sp>
      <p:sp>
        <p:nvSpPr>
          <p:cNvPr id="76804"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128465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381000" y="685800"/>
            <a:ext cx="6096000" cy="3429000"/>
          </a:xfrm>
          <a:ln/>
        </p:spPr>
      </p:sp>
      <p:sp>
        <p:nvSpPr>
          <p:cNvPr id="74755"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182193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393700" y="692150"/>
            <a:ext cx="6070600" cy="3416300"/>
          </a:xfrm>
          <a:ln/>
        </p:spPr>
      </p:sp>
      <p:sp>
        <p:nvSpPr>
          <p:cNvPr id="105475"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32237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9.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066800" y="1752600"/>
            <a:ext cx="10134600" cy="2057400"/>
          </a:xfrm>
          <a:prstGeom prst="rect">
            <a:avLst/>
          </a:prstGeom>
        </p:spPr>
        <p:txBody>
          <a:bodyPr anchor="b"/>
          <a:lstStyle>
            <a:lvl1pPr marL="0" indent="0" algn="ctr">
              <a:buNone/>
              <a:defRPr sz="4400" baseline="0">
                <a:latin typeface="Calibri" panose="020F0502020204030204" pitchFamily="34" charset="0"/>
                <a:cs typeface="Calibri" panose="020F0502020204030204" pitchFamily="34" charset="0"/>
              </a:defRPr>
            </a:lvl1pPr>
          </a:lstStyle>
          <a:p>
            <a:pPr lvl="0"/>
            <a:endParaRPr lang="en-US" dirty="0"/>
          </a:p>
        </p:txBody>
      </p:sp>
      <p:sp>
        <p:nvSpPr>
          <p:cNvPr id="11" name="Text Placeholder 9"/>
          <p:cNvSpPr>
            <a:spLocks noGrp="1"/>
          </p:cNvSpPr>
          <p:nvPr>
            <p:ph type="body" sz="quarter" idx="11"/>
          </p:nvPr>
        </p:nvSpPr>
        <p:spPr>
          <a:xfrm>
            <a:off x="1066800" y="4038600"/>
            <a:ext cx="10134600" cy="1676400"/>
          </a:xfrm>
          <a:prstGeom prst="rect">
            <a:avLst/>
          </a:prstGeom>
        </p:spPr>
        <p:txBody>
          <a:bodyPr anchor="ctr"/>
          <a:lstStyle>
            <a:lvl1pPr marL="0" indent="0" algn="ctr">
              <a:buNone/>
              <a:defRPr sz="3200" baseline="0">
                <a:solidFill>
                  <a:schemeClr val="tx1">
                    <a:lumMod val="50000"/>
                    <a:lumOff val="50000"/>
                  </a:schemeClr>
                </a:solidFill>
                <a:latin typeface="+mj-lt"/>
              </a:defRPr>
            </a:lvl1pPr>
          </a:lstStyle>
          <a:p>
            <a:pPr lvl="0"/>
            <a:endParaRPr lang="en-US" dirty="0"/>
          </a:p>
        </p:txBody>
      </p:sp>
    </p:spTree>
    <p:custDataLst>
      <p:tags r:id="rId1"/>
    </p:custDataLst>
    <p:extLst>
      <p:ext uri="{BB962C8B-B14F-4D97-AF65-F5344CB8AC3E}">
        <p14:creationId xmlns:p14="http://schemas.microsoft.com/office/powerpoint/2010/main" val="46779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Leaves) - No Footer">
    <p:spTree>
      <p:nvGrpSpPr>
        <p:cNvPr id="1" name=""/>
        <p:cNvGrpSpPr/>
        <p:nvPr/>
      </p:nvGrpSpPr>
      <p:grpSpPr>
        <a:xfrm>
          <a:off x="0" y="0"/>
          <a:ext cx="0" cy="0"/>
          <a:chOff x="0" y="0"/>
          <a:chExt cx="0" cy="0"/>
        </a:xfrm>
      </p:grpSpPr>
      <p:sp>
        <p:nvSpPr>
          <p:cNvPr id="3" name="Title 1"/>
          <p:cNvSpPr>
            <a:spLocks noGrp="1"/>
          </p:cNvSpPr>
          <p:nvPr>
            <p:ph type="title"/>
          </p:nvPr>
        </p:nvSpPr>
        <p:spPr>
          <a:xfrm>
            <a:off x="914400" y="1066801"/>
            <a:ext cx="10515600" cy="838199"/>
          </a:xfrm>
          <a:prstGeom prst="rect">
            <a:avLst/>
          </a:prstGeom>
        </p:spPr>
        <p:txBody>
          <a:bodyPr/>
          <a:lstStyle>
            <a:lvl1pPr algn="ct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5" name="Text Placeholder 3"/>
          <p:cNvSpPr>
            <a:spLocks noGrp="1"/>
          </p:cNvSpPr>
          <p:nvPr>
            <p:ph type="body" sz="quarter" idx="10"/>
          </p:nvPr>
        </p:nvSpPr>
        <p:spPr>
          <a:xfrm>
            <a:off x="914400" y="2057400"/>
            <a:ext cx="10515600" cy="4038600"/>
          </a:xfrm>
          <a:prstGeom prst="rect">
            <a:avLst/>
          </a:prstGeom>
        </p:spPr>
        <p:txBody>
          <a:bodyPr/>
          <a:lstStyle>
            <a:lvl1pPr marL="290513" marR="0" indent="-282575" algn="l" defTabSz="457200" rtl="0" eaLnBrk="1" fontAlgn="auto" latinLnBrk="0" hangingPunct="1">
              <a:lnSpc>
                <a:spcPct val="100000"/>
              </a:lnSpc>
              <a:spcBef>
                <a:spcPts val="0"/>
              </a:spcBef>
              <a:spcAft>
                <a:spcPts val="0"/>
              </a:spcAft>
              <a:buClrTx/>
              <a:buSzPct val="100000"/>
              <a:buFont typeface="Arial"/>
              <a:buBlip>
                <a:blip r:embed="rId3"/>
              </a:buBlip>
              <a:tabLst/>
              <a:defRPr sz="2400">
                <a:solidFill>
                  <a:schemeClr val="tx1">
                    <a:lumMod val="85000"/>
                    <a:lumOff val="15000"/>
                  </a:schemeClr>
                </a:solidFill>
              </a:defRPr>
            </a:lvl1pPr>
          </a:lstStyle>
          <a:p>
            <a:pPr lvl="0"/>
            <a:endParaRPr lang="en-US" dirty="0" smtClean="0"/>
          </a:p>
        </p:txBody>
      </p:sp>
    </p:spTree>
    <p:custDataLst>
      <p:tags r:id="rId1"/>
    </p:custDataLst>
    <p:extLst>
      <p:ext uri="{BB962C8B-B14F-4D97-AF65-F5344CB8AC3E}">
        <p14:creationId xmlns:p14="http://schemas.microsoft.com/office/powerpoint/2010/main" val="417349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pPr/>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pPr/>
              <a:t>‹#›</a:t>
            </a:fld>
            <a:endParaRPr lang="en-US"/>
          </a:p>
        </p:txBody>
      </p:sp>
    </p:spTree>
    <p:extLst>
      <p:ext uri="{BB962C8B-B14F-4D97-AF65-F5344CB8AC3E}">
        <p14:creationId xmlns:p14="http://schemas.microsoft.com/office/powerpoint/2010/main" val="1293805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_Title Slide with Logos">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066800" y="1981199"/>
            <a:ext cx="10134600" cy="1660377"/>
          </a:xfrm>
          <a:prstGeom prst="rect">
            <a:avLst/>
          </a:prstGeom>
        </p:spPr>
        <p:txBody>
          <a:bodyPr anchor="b"/>
          <a:lstStyle>
            <a:lvl1pPr marL="0" indent="0" algn="ctr">
              <a:buNone/>
              <a:defRPr sz="4400" b="1" baseline="0">
                <a:solidFill>
                  <a:srgbClr val="042B4E"/>
                </a:solidFill>
                <a:latin typeface="+mn-lt"/>
              </a:defRPr>
            </a:lvl1pPr>
          </a:lstStyle>
          <a:p>
            <a:pPr lvl="0"/>
            <a:endParaRPr lang="en-US" dirty="0"/>
          </a:p>
        </p:txBody>
      </p:sp>
      <p:sp>
        <p:nvSpPr>
          <p:cNvPr id="4" name="Text Placeholder 9"/>
          <p:cNvSpPr>
            <a:spLocks noGrp="1"/>
          </p:cNvSpPr>
          <p:nvPr>
            <p:ph type="body" sz="quarter" idx="11"/>
          </p:nvPr>
        </p:nvSpPr>
        <p:spPr>
          <a:xfrm>
            <a:off x="1066800" y="4495800"/>
            <a:ext cx="10134600" cy="1219200"/>
          </a:xfrm>
          <a:prstGeom prst="rect">
            <a:avLst/>
          </a:prstGeom>
        </p:spPr>
        <p:txBody>
          <a:bodyPr anchor="ctr"/>
          <a:lstStyle>
            <a:lvl1pPr marL="0" indent="0" algn="ctr">
              <a:buNone/>
              <a:defRPr sz="3200" baseline="0">
                <a:solidFill>
                  <a:srgbClr val="539433"/>
                </a:solidFill>
                <a:latin typeface="+mn-lt"/>
              </a:defRPr>
            </a:lvl1pPr>
          </a:lstStyle>
          <a:p>
            <a:pPr lvl="0"/>
            <a:endParaRPr lang="en-US" dirty="0"/>
          </a:p>
        </p:txBody>
      </p:sp>
      <p:sp>
        <p:nvSpPr>
          <p:cNvPr id="5" name="Text Placeholder 9"/>
          <p:cNvSpPr>
            <a:spLocks noGrp="1"/>
          </p:cNvSpPr>
          <p:nvPr>
            <p:ph type="body" sz="quarter" idx="12"/>
          </p:nvPr>
        </p:nvSpPr>
        <p:spPr>
          <a:xfrm>
            <a:off x="1066800" y="3657600"/>
            <a:ext cx="10134600" cy="838200"/>
          </a:xfrm>
          <a:prstGeom prst="rect">
            <a:avLst/>
          </a:prstGeom>
        </p:spPr>
        <p:txBody>
          <a:bodyPr anchor="ctr"/>
          <a:lstStyle>
            <a:lvl1pPr marL="0" indent="0" algn="ctr">
              <a:buNone/>
              <a:defRPr sz="2400" baseline="0">
                <a:solidFill>
                  <a:srgbClr val="042B4E"/>
                </a:solidFill>
                <a:latin typeface="+mn-lt"/>
              </a:defRPr>
            </a:lvl1pPr>
          </a:lstStyle>
          <a:p>
            <a:pPr lvl="0"/>
            <a:endParaRPr lang="en-US" dirty="0"/>
          </a:p>
        </p:txBody>
      </p:sp>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4355617" y="1090947"/>
            <a:ext cx="3556966" cy="588160"/>
          </a:xfrm>
          <a:prstGeom prst="rect">
            <a:avLst/>
          </a:prstGeom>
        </p:spPr>
      </p:pic>
    </p:spTree>
    <p:custDataLst>
      <p:tags r:id="rId1"/>
    </p:custDataLst>
    <p:extLst>
      <p:ext uri="{BB962C8B-B14F-4D97-AF65-F5344CB8AC3E}">
        <p14:creationId xmlns:p14="http://schemas.microsoft.com/office/powerpoint/2010/main" val="21700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Title Slide">
    <p:spTree>
      <p:nvGrpSpPr>
        <p:cNvPr id="1" name=""/>
        <p:cNvGrpSpPr/>
        <p:nvPr/>
      </p:nvGrpSpPr>
      <p:grpSpPr>
        <a:xfrm>
          <a:off x="0" y="0"/>
          <a:ext cx="0" cy="0"/>
          <a:chOff x="0" y="0"/>
          <a:chExt cx="0" cy="0"/>
        </a:xfrm>
      </p:grpSpPr>
      <p:sp>
        <p:nvSpPr>
          <p:cNvPr id="4" name="Text Placeholder 9"/>
          <p:cNvSpPr>
            <a:spLocks noGrp="1"/>
          </p:cNvSpPr>
          <p:nvPr>
            <p:ph type="body" sz="quarter" idx="10"/>
          </p:nvPr>
        </p:nvSpPr>
        <p:spPr>
          <a:xfrm>
            <a:off x="1066800" y="1752600"/>
            <a:ext cx="10134600" cy="2057400"/>
          </a:xfrm>
          <a:prstGeom prst="rect">
            <a:avLst/>
          </a:prstGeom>
        </p:spPr>
        <p:txBody>
          <a:bodyPr anchor="b"/>
          <a:lstStyle>
            <a:lvl1pPr marL="0" indent="0" algn="ctr">
              <a:buNone/>
              <a:defRPr sz="4400" baseline="0">
                <a:latin typeface="+mn-lt"/>
              </a:defRPr>
            </a:lvl1pPr>
          </a:lstStyle>
          <a:p>
            <a:pPr lvl="0"/>
            <a:endParaRPr lang="en-US" dirty="0"/>
          </a:p>
        </p:txBody>
      </p:sp>
      <p:sp>
        <p:nvSpPr>
          <p:cNvPr id="6" name="Text Placeholder 9"/>
          <p:cNvSpPr>
            <a:spLocks noGrp="1"/>
          </p:cNvSpPr>
          <p:nvPr>
            <p:ph type="body" sz="quarter" idx="11"/>
          </p:nvPr>
        </p:nvSpPr>
        <p:spPr>
          <a:xfrm>
            <a:off x="1066800" y="4038600"/>
            <a:ext cx="10134600" cy="1676400"/>
          </a:xfrm>
          <a:prstGeom prst="rect">
            <a:avLst/>
          </a:prstGeom>
        </p:spPr>
        <p:txBody>
          <a:bodyPr anchor="ctr"/>
          <a:lstStyle>
            <a:lvl1pPr marL="0" indent="0" algn="ctr">
              <a:buNone/>
              <a:defRPr sz="3200" baseline="0">
                <a:solidFill>
                  <a:schemeClr val="tx1">
                    <a:lumMod val="50000"/>
                    <a:lumOff val="50000"/>
                  </a:schemeClr>
                </a:solidFill>
                <a:latin typeface="+mn-lt"/>
              </a:defRPr>
            </a:lvl1pPr>
          </a:lstStyle>
          <a:p>
            <a:pPr lvl="0"/>
            <a:endParaRPr lang="en-US" dirty="0"/>
          </a:p>
        </p:txBody>
      </p:sp>
    </p:spTree>
    <p:custDataLst>
      <p:tags r:id="rId1"/>
    </p:custDataLst>
    <p:extLst>
      <p:ext uri="{BB962C8B-B14F-4D97-AF65-F5344CB8AC3E}">
        <p14:creationId xmlns:p14="http://schemas.microsoft.com/office/powerpoint/2010/main" val="30429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_Bulleted Text and Image">
    <p:spTree>
      <p:nvGrpSpPr>
        <p:cNvPr id="1" name=""/>
        <p:cNvGrpSpPr/>
        <p:nvPr/>
      </p:nvGrpSpPr>
      <p:grpSpPr>
        <a:xfrm>
          <a:off x="0" y="0"/>
          <a:ext cx="0" cy="0"/>
          <a:chOff x="0" y="0"/>
          <a:chExt cx="0" cy="0"/>
        </a:xfrm>
      </p:grpSpPr>
      <p:sp>
        <p:nvSpPr>
          <p:cNvPr id="3" name="Title 1"/>
          <p:cNvSpPr>
            <a:spLocks noGrp="1"/>
          </p:cNvSpPr>
          <p:nvPr>
            <p:ph type="title"/>
          </p:nvPr>
        </p:nvSpPr>
        <p:spPr>
          <a:xfrm>
            <a:off x="914400" y="1066801"/>
            <a:ext cx="10515600" cy="838199"/>
          </a:xfrm>
          <a:prstGeom prst="rect">
            <a:avLst/>
          </a:prstGeom>
        </p:spPr>
        <p:txBody>
          <a:bodyPr/>
          <a:lstStyle>
            <a:lvl1pPr algn="ct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914400" y="2057400"/>
            <a:ext cx="4724400" cy="4038600"/>
          </a:xfrm>
          <a:prstGeom prst="rect">
            <a:avLst/>
          </a:prstGeom>
        </p:spPr>
        <p:txBody>
          <a:bodyPr/>
          <a:lstStyle>
            <a:lvl1pPr marL="342900" indent="-342900">
              <a:buSzPct val="85000"/>
              <a:buFont typeface="Arial" panose="020B0604020202020204" pitchFamily="34" charset="0"/>
              <a:buChar char="•"/>
              <a:defRPr sz="2400">
                <a:solidFill>
                  <a:schemeClr val="tx1">
                    <a:lumMod val="95000"/>
                    <a:lumOff val="5000"/>
                  </a:schemeClr>
                </a:solidFill>
              </a:defRPr>
            </a:lvl1pPr>
          </a:lstStyle>
          <a:p>
            <a:pPr lvl="0"/>
            <a:endParaRPr lang="en-US" dirty="0" smtClean="0"/>
          </a:p>
        </p:txBody>
      </p:sp>
      <p:sp>
        <p:nvSpPr>
          <p:cNvPr id="5" name="Picture Placeholder 6"/>
          <p:cNvSpPr>
            <a:spLocks noGrp="1"/>
          </p:cNvSpPr>
          <p:nvPr>
            <p:ph type="pic" sz="quarter" idx="11"/>
          </p:nvPr>
        </p:nvSpPr>
        <p:spPr>
          <a:xfrm>
            <a:off x="5943600" y="2057400"/>
            <a:ext cx="5486400" cy="4038600"/>
          </a:xfrm>
          <a:prstGeom prst="rect">
            <a:avLst/>
          </a:prstGeom>
        </p:spPr>
        <p:txBody>
          <a:bodyPr/>
          <a:lstStyle>
            <a:lvl1pPr marL="0" indent="0">
              <a:buNone/>
              <a:defRPr/>
            </a:lvl1pPr>
          </a:lstStyle>
          <a:p>
            <a:pPr lvl="0"/>
            <a:endParaRPr lang="en-US" noProof="0" dirty="0"/>
          </a:p>
        </p:txBody>
      </p:sp>
    </p:spTree>
    <p:custDataLst>
      <p:tags r:id="rId1"/>
    </p:custDataLst>
    <p:extLst>
      <p:ext uri="{BB962C8B-B14F-4D97-AF65-F5344CB8AC3E}">
        <p14:creationId xmlns:p14="http://schemas.microsoft.com/office/powerpoint/2010/main" val="1188619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_Bulleted List (Green)">
    <p:spTree>
      <p:nvGrpSpPr>
        <p:cNvPr id="1" name=""/>
        <p:cNvGrpSpPr/>
        <p:nvPr/>
      </p:nvGrpSpPr>
      <p:grpSpPr>
        <a:xfrm>
          <a:off x="0" y="0"/>
          <a:ext cx="0" cy="0"/>
          <a:chOff x="0" y="0"/>
          <a:chExt cx="0" cy="0"/>
        </a:xfrm>
      </p:grpSpPr>
      <p:sp>
        <p:nvSpPr>
          <p:cNvPr id="3" name="Title 1"/>
          <p:cNvSpPr>
            <a:spLocks noGrp="1"/>
          </p:cNvSpPr>
          <p:nvPr>
            <p:ph type="title"/>
          </p:nvPr>
        </p:nvSpPr>
        <p:spPr>
          <a:xfrm>
            <a:off x="914400" y="1066801"/>
            <a:ext cx="10515600" cy="838199"/>
          </a:xfrm>
          <a:prstGeom prst="rect">
            <a:avLst/>
          </a:prstGeom>
        </p:spPr>
        <p:txBody>
          <a:bodyPr/>
          <a:lstStyle>
            <a:lvl1pPr algn="ct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914400" y="2057400"/>
            <a:ext cx="10515600" cy="4038600"/>
          </a:xfrm>
          <a:prstGeom prst="rect">
            <a:avLst/>
          </a:prstGeom>
        </p:spPr>
        <p:txBody>
          <a:bodyPr/>
          <a:lstStyle>
            <a:lvl1pPr marL="342900" indent="-342900">
              <a:buSzPct val="85000"/>
              <a:buFontTx/>
              <a:buBlip>
                <a:blip r:embed="rId3"/>
              </a:buBlip>
              <a:defRPr sz="2400">
                <a:solidFill>
                  <a:schemeClr val="tx1">
                    <a:lumMod val="95000"/>
                    <a:lumOff val="5000"/>
                  </a:schemeClr>
                </a:solidFill>
              </a:defRPr>
            </a:lvl1pPr>
          </a:lstStyle>
          <a:p>
            <a:pPr lvl="0"/>
            <a:endParaRPr lang="en-US" dirty="0" smtClean="0"/>
          </a:p>
        </p:txBody>
      </p:sp>
    </p:spTree>
    <p:custDataLst>
      <p:tags r:id="rId1"/>
    </p:custDataLst>
    <p:extLst>
      <p:ext uri="{BB962C8B-B14F-4D97-AF65-F5344CB8AC3E}">
        <p14:creationId xmlns:p14="http://schemas.microsoft.com/office/powerpoint/2010/main" val="24187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_Bulleted List (Black)">
    <p:spTree>
      <p:nvGrpSpPr>
        <p:cNvPr id="1" name=""/>
        <p:cNvGrpSpPr/>
        <p:nvPr/>
      </p:nvGrpSpPr>
      <p:grpSpPr>
        <a:xfrm>
          <a:off x="0" y="0"/>
          <a:ext cx="0" cy="0"/>
          <a:chOff x="0" y="0"/>
          <a:chExt cx="0" cy="0"/>
        </a:xfrm>
      </p:grpSpPr>
      <p:sp>
        <p:nvSpPr>
          <p:cNvPr id="3" name="Title 1"/>
          <p:cNvSpPr>
            <a:spLocks noGrp="1"/>
          </p:cNvSpPr>
          <p:nvPr>
            <p:ph type="title"/>
          </p:nvPr>
        </p:nvSpPr>
        <p:spPr>
          <a:xfrm>
            <a:off x="914400" y="1066801"/>
            <a:ext cx="10515600" cy="838199"/>
          </a:xfrm>
          <a:prstGeom prst="rect">
            <a:avLst/>
          </a:prstGeom>
        </p:spPr>
        <p:txBody>
          <a:bodyPr/>
          <a:lstStyle>
            <a:lvl1pPr algn="ct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914400" y="2057400"/>
            <a:ext cx="10515600" cy="4038600"/>
          </a:xfrm>
          <a:prstGeom prst="rect">
            <a:avLst/>
          </a:prstGeom>
        </p:spPr>
        <p:txBody>
          <a:bodyPr/>
          <a:lstStyle>
            <a:lvl1pPr marL="342900" indent="-342900">
              <a:buClr>
                <a:schemeClr val="tx1">
                  <a:lumMod val="95000"/>
                  <a:lumOff val="5000"/>
                </a:schemeClr>
              </a:buClr>
              <a:buSzPct val="100000"/>
              <a:buFont typeface="Arial" panose="020B0604020202020204" pitchFamily="34" charset="0"/>
              <a:buChar char="•"/>
              <a:defRPr sz="2400">
                <a:solidFill>
                  <a:schemeClr val="tx1">
                    <a:lumMod val="85000"/>
                    <a:lumOff val="15000"/>
                  </a:schemeClr>
                </a:solidFill>
              </a:defRPr>
            </a:lvl1pPr>
          </a:lstStyle>
          <a:p>
            <a:pPr lvl="0"/>
            <a:endParaRPr lang="en-US" dirty="0" smtClean="0"/>
          </a:p>
        </p:txBody>
      </p:sp>
    </p:spTree>
    <p:custDataLst>
      <p:tags r:id="rId1"/>
    </p:custDataLst>
    <p:extLst>
      <p:ext uri="{BB962C8B-B14F-4D97-AF65-F5344CB8AC3E}">
        <p14:creationId xmlns:p14="http://schemas.microsoft.com/office/powerpoint/2010/main" val="2558166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_Bulleted List (Leaves)">
    <p:spTree>
      <p:nvGrpSpPr>
        <p:cNvPr id="1" name=""/>
        <p:cNvGrpSpPr/>
        <p:nvPr/>
      </p:nvGrpSpPr>
      <p:grpSpPr>
        <a:xfrm>
          <a:off x="0" y="0"/>
          <a:ext cx="0" cy="0"/>
          <a:chOff x="0" y="0"/>
          <a:chExt cx="0" cy="0"/>
        </a:xfrm>
      </p:grpSpPr>
      <p:sp>
        <p:nvSpPr>
          <p:cNvPr id="3" name="Title 1"/>
          <p:cNvSpPr>
            <a:spLocks noGrp="1"/>
          </p:cNvSpPr>
          <p:nvPr>
            <p:ph type="title"/>
          </p:nvPr>
        </p:nvSpPr>
        <p:spPr>
          <a:xfrm>
            <a:off x="914400" y="1066801"/>
            <a:ext cx="10515600" cy="838199"/>
          </a:xfrm>
          <a:prstGeom prst="rect">
            <a:avLst/>
          </a:prstGeom>
        </p:spPr>
        <p:txBody>
          <a:bodyPr/>
          <a:lstStyle>
            <a:lvl1pPr algn="ct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5" name="Text Placeholder 3"/>
          <p:cNvSpPr>
            <a:spLocks noGrp="1"/>
          </p:cNvSpPr>
          <p:nvPr>
            <p:ph type="body" sz="quarter" idx="10"/>
          </p:nvPr>
        </p:nvSpPr>
        <p:spPr>
          <a:xfrm>
            <a:off x="914400" y="2057400"/>
            <a:ext cx="10515600" cy="4038600"/>
          </a:xfrm>
          <a:prstGeom prst="rect">
            <a:avLst/>
          </a:prstGeom>
        </p:spPr>
        <p:txBody>
          <a:bodyPr/>
          <a:lstStyle>
            <a:lvl1pPr marL="290513" marR="0" indent="-282575" algn="l" defTabSz="457200" rtl="0" eaLnBrk="1" fontAlgn="auto" latinLnBrk="0" hangingPunct="1">
              <a:lnSpc>
                <a:spcPct val="100000"/>
              </a:lnSpc>
              <a:spcBef>
                <a:spcPts val="0"/>
              </a:spcBef>
              <a:spcAft>
                <a:spcPts val="0"/>
              </a:spcAft>
              <a:buClrTx/>
              <a:buSzPct val="100000"/>
              <a:buFont typeface="Arial"/>
              <a:buBlip>
                <a:blip r:embed="rId3"/>
              </a:buBlip>
              <a:tabLst/>
              <a:defRPr sz="2400">
                <a:solidFill>
                  <a:schemeClr val="tx1">
                    <a:lumMod val="85000"/>
                    <a:lumOff val="15000"/>
                  </a:schemeClr>
                </a:solidFill>
              </a:defRPr>
            </a:lvl1pPr>
          </a:lstStyle>
          <a:p>
            <a:pPr lvl="0"/>
            <a:endParaRPr lang="en-US" dirty="0" smtClean="0"/>
          </a:p>
        </p:txBody>
      </p:sp>
    </p:spTree>
    <p:custDataLst>
      <p:tags r:id="rId1"/>
    </p:custDataLst>
    <p:extLst>
      <p:ext uri="{BB962C8B-B14F-4D97-AF65-F5344CB8AC3E}">
        <p14:creationId xmlns:p14="http://schemas.microsoft.com/office/powerpoint/2010/main" val="319872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and Image">
    <p:spTree>
      <p:nvGrpSpPr>
        <p:cNvPr id="1" name=""/>
        <p:cNvGrpSpPr/>
        <p:nvPr/>
      </p:nvGrpSpPr>
      <p:grpSpPr>
        <a:xfrm>
          <a:off x="0" y="0"/>
          <a:ext cx="0" cy="0"/>
          <a:chOff x="0" y="0"/>
          <a:chExt cx="0" cy="0"/>
        </a:xfrm>
      </p:grpSpPr>
      <p:sp>
        <p:nvSpPr>
          <p:cNvPr id="4" name="Title 1"/>
          <p:cNvSpPr>
            <a:spLocks noGrp="1"/>
          </p:cNvSpPr>
          <p:nvPr>
            <p:ph type="title"/>
          </p:nvPr>
        </p:nvSpPr>
        <p:spPr>
          <a:xfrm>
            <a:off x="914400" y="1066801"/>
            <a:ext cx="10515600" cy="838199"/>
          </a:xfrm>
          <a:prstGeom prst="rect">
            <a:avLst/>
          </a:prstGeom>
        </p:spPr>
        <p:txBody>
          <a:bodyPr/>
          <a:lstStyle>
            <a:lvl1pP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5" name="Text Placeholder 3"/>
          <p:cNvSpPr>
            <a:spLocks noGrp="1"/>
          </p:cNvSpPr>
          <p:nvPr>
            <p:ph type="body" sz="quarter" idx="10"/>
          </p:nvPr>
        </p:nvSpPr>
        <p:spPr>
          <a:xfrm>
            <a:off x="914400" y="2057400"/>
            <a:ext cx="4724400" cy="4038600"/>
          </a:xfrm>
          <a:prstGeom prst="rect">
            <a:avLst/>
          </a:prstGeom>
        </p:spPr>
        <p:txBody>
          <a:bodyPr/>
          <a:lstStyle>
            <a:lvl1pPr marL="342900" indent="-342900">
              <a:buSzPct val="85000"/>
              <a:buFont typeface="Arial" panose="020B0604020202020204" pitchFamily="34" charset="0"/>
              <a:buChar char="•"/>
              <a:defRPr sz="2400">
                <a:solidFill>
                  <a:schemeClr val="tx1">
                    <a:lumMod val="95000"/>
                    <a:lumOff val="5000"/>
                  </a:schemeClr>
                </a:solidFill>
              </a:defRPr>
            </a:lvl1pPr>
          </a:lstStyle>
          <a:p>
            <a:pPr lvl="0"/>
            <a:endParaRPr lang="en-US" dirty="0" smtClean="0"/>
          </a:p>
        </p:txBody>
      </p:sp>
      <p:sp>
        <p:nvSpPr>
          <p:cNvPr id="7" name="Picture Placeholder 6"/>
          <p:cNvSpPr>
            <a:spLocks noGrp="1"/>
          </p:cNvSpPr>
          <p:nvPr>
            <p:ph type="pic" sz="quarter" idx="11"/>
          </p:nvPr>
        </p:nvSpPr>
        <p:spPr>
          <a:xfrm>
            <a:off x="5943600" y="2057400"/>
            <a:ext cx="5486400" cy="4038600"/>
          </a:xfrm>
          <a:prstGeom prst="rect">
            <a:avLst/>
          </a:prstGeom>
        </p:spPr>
        <p:txBody>
          <a:bodyPr/>
          <a:lstStyle>
            <a:lvl1pPr marL="0" indent="0">
              <a:buNone/>
              <a:defRPr/>
            </a:lvl1pPr>
          </a:lstStyle>
          <a:p>
            <a:pPr lvl="0"/>
            <a:endParaRPr lang="en-US" noProof="0" dirty="0"/>
          </a:p>
        </p:txBody>
      </p:sp>
    </p:spTree>
    <p:extLst>
      <p:ext uri="{BB962C8B-B14F-4D97-AF65-F5344CB8AC3E}">
        <p14:creationId xmlns:p14="http://schemas.microsoft.com/office/powerpoint/2010/main" val="383661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Green)">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1"/>
            <a:ext cx="10515600" cy="838199"/>
          </a:xfrm>
          <a:prstGeom prst="rect">
            <a:avLst/>
          </a:prstGeom>
        </p:spPr>
        <p:txBody>
          <a:bodyPr/>
          <a:lstStyle>
            <a:lvl1pP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914400" y="2057400"/>
            <a:ext cx="10515600" cy="4038600"/>
          </a:xfrm>
          <a:prstGeom prst="rect">
            <a:avLst/>
          </a:prstGeom>
        </p:spPr>
        <p:txBody>
          <a:bodyPr/>
          <a:lstStyle>
            <a:lvl1pPr marL="342900" indent="-342900">
              <a:buSzPct val="85000"/>
              <a:buFontTx/>
              <a:buBlip>
                <a:blip r:embed="rId2"/>
              </a:buBlip>
              <a:defRPr sz="2400">
                <a:solidFill>
                  <a:schemeClr val="tx1">
                    <a:lumMod val="95000"/>
                    <a:lumOff val="5000"/>
                  </a:schemeClr>
                </a:solidFill>
              </a:defRPr>
            </a:lvl1pPr>
          </a:lstStyle>
          <a:p>
            <a:pPr lvl="0"/>
            <a:endParaRPr lang="en-US" dirty="0" smtClean="0"/>
          </a:p>
        </p:txBody>
      </p:sp>
    </p:spTree>
    <p:extLst>
      <p:ext uri="{BB962C8B-B14F-4D97-AF65-F5344CB8AC3E}">
        <p14:creationId xmlns:p14="http://schemas.microsoft.com/office/powerpoint/2010/main" val="269246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Black)">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1"/>
            <a:ext cx="10515600" cy="838199"/>
          </a:xfrm>
          <a:prstGeom prst="rect">
            <a:avLst/>
          </a:prstGeom>
        </p:spPr>
        <p:txBody>
          <a:bodyPr/>
          <a:lstStyle>
            <a:lvl1pP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914400" y="2057400"/>
            <a:ext cx="10515600" cy="4038600"/>
          </a:xfrm>
          <a:prstGeom prst="rect">
            <a:avLst/>
          </a:prstGeom>
        </p:spPr>
        <p:txBody>
          <a:bodyPr/>
          <a:lstStyle>
            <a:lvl1pPr marL="342900" indent="-342900">
              <a:buClr>
                <a:schemeClr val="tx1">
                  <a:lumMod val="95000"/>
                  <a:lumOff val="5000"/>
                </a:schemeClr>
              </a:buClr>
              <a:buSzPct val="100000"/>
              <a:buFont typeface="Arial" panose="020B0604020202020204" pitchFamily="34" charset="0"/>
              <a:buChar char="•"/>
              <a:defRPr sz="2400">
                <a:solidFill>
                  <a:schemeClr val="tx1">
                    <a:lumMod val="85000"/>
                    <a:lumOff val="15000"/>
                  </a:schemeClr>
                </a:solidFill>
              </a:defRPr>
            </a:lvl1pPr>
          </a:lstStyle>
          <a:p>
            <a:pPr lvl="0"/>
            <a:endParaRPr lang="en-US" dirty="0" smtClean="0"/>
          </a:p>
        </p:txBody>
      </p:sp>
    </p:spTree>
    <p:extLst>
      <p:ext uri="{BB962C8B-B14F-4D97-AF65-F5344CB8AC3E}">
        <p14:creationId xmlns:p14="http://schemas.microsoft.com/office/powerpoint/2010/main" val="261640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Leaves)">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1"/>
            <a:ext cx="10515600" cy="838199"/>
          </a:xfrm>
          <a:prstGeom prst="rect">
            <a:avLst/>
          </a:prstGeom>
        </p:spPr>
        <p:txBody>
          <a:bodyPr/>
          <a:lstStyle>
            <a:lvl1pP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914400" y="2057400"/>
            <a:ext cx="10515600" cy="4038600"/>
          </a:xfrm>
          <a:prstGeom prst="rect">
            <a:avLst/>
          </a:prstGeom>
        </p:spPr>
        <p:txBody>
          <a:bodyPr/>
          <a:lstStyle>
            <a:lvl1pPr marL="290513" marR="0" indent="-282575" algn="l" defTabSz="457200" rtl="0" eaLnBrk="1" fontAlgn="auto" latinLnBrk="0" hangingPunct="1">
              <a:lnSpc>
                <a:spcPct val="100000"/>
              </a:lnSpc>
              <a:spcBef>
                <a:spcPts val="0"/>
              </a:spcBef>
              <a:spcAft>
                <a:spcPts val="0"/>
              </a:spcAft>
              <a:buClrTx/>
              <a:buSzPct val="100000"/>
              <a:buFont typeface="Arial"/>
              <a:buBlip>
                <a:blip r:embed="rId3"/>
              </a:buBlip>
              <a:tabLst/>
              <a:defRPr sz="2400">
                <a:solidFill>
                  <a:schemeClr val="tx1">
                    <a:lumMod val="85000"/>
                    <a:lumOff val="15000"/>
                  </a:schemeClr>
                </a:solidFill>
              </a:defRPr>
            </a:lvl1pPr>
          </a:lstStyle>
          <a:p>
            <a:pPr lvl="0"/>
            <a:endParaRPr lang="en-US" dirty="0" smtClean="0"/>
          </a:p>
        </p:txBody>
      </p:sp>
    </p:spTree>
    <p:custDataLst>
      <p:tags r:id="rId1"/>
    </p:custDataLst>
    <p:extLst>
      <p:ext uri="{BB962C8B-B14F-4D97-AF65-F5344CB8AC3E}">
        <p14:creationId xmlns:p14="http://schemas.microsoft.com/office/powerpoint/2010/main" val="134417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No footer">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066800" y="1752600"/>
            <a:ext cx="10134600" cy="2057400"/>
          </a:xfrm>
          <a:prstGeom prst="rect">
            <a:avLst/>
          </a:prstGeom>
        </p:spPr>
        <p:txBody>
          <a:bodyPr anchor="b"/>
          <a:lstStyle>
            <a:lvl1pPr marL="0" indent="0" algn="ctr">
              <a:buNone/>
              <a:defRPr sz="4400" baseline="0">
                <a:latin typeface="+mn-lt"/>
              </a:defRPr>
            </a:lvl1pPr>
          </a:lstStyle>
          <a:p>
            <a:pPr lvl="0"/>
            <a:endParaRPr lang="en-US" dirty="0"/>
          </a:p>
        </p:txBody>
      </p:sp>
      <p:sp>
        <p:nvSpPr>
          <p:cNvPr id="4" name="Text Placeholder 9"/>
          <p:cNvSpPr>
            <a:spLocks noGrp="1"/>
          </p:cNvSpPr>
          <p:nvPr>
            <p:ph type="body" sz="quarter" idx="11"/>
          </p:nvPr>
        </p:nvSpPr>
        <p:spPr>
          <a:xfrm>
            <a:off x="1066800" y="4038600"/>
            <a:ext cx="10134600" cy="1676400"/>
          </a:xfrm>
          <a:prstGeom prst="rect">
            <a:avLst/>
          </a:prstGeom>
        </p:spPr>
        <p:txBody>
          <a:bodyPr anchor="ctr"/>
          <a:lstStyle>
            <a:lvl1pPr marL="0" indent="0" algn="ctr">
              <a:buNone/>
              <a:defRPr sz="3200" baseline="0">
                <a:solidFill>
                  <a:schemeClr val="tx1">
                    <a:lumMod val="50000"/>
                    <a:lumOff val="50000"/>
                  </a:schemeClr>
                </a:solidFill>
                <a:latin typeface="+mn-lt"/>
              </a:defRPr>
            </a:lvl1pPr>
          </a:lstStyle>
          <a:p>
            <a:pPr lvl="0"/>
            <a:endParaRPr lang="en-US" dirty="0"/>
          </a:p>
        </p:txBody>
      </p:sp>
    </p:spTree>
    <p:custDataLst>
      <p:tags r:id="rId1"/>
    </p:custDataLst>
    <p:extLst>
      <p:ext uri="{BB962C8B-B14F-4D97-AF65-F5344CB8AC3E}">
        <p14:creationId xmlns:p14="http://schemas.microsoft.com/office/powerpoint/2010/main" val="206140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Text and Image - No footer">
    <p:spTree>
      <p:nvGrpSpPr>
        <p:cNvPr id="1" name=""/>
        <p:cNvGrpSpPr/>
        <p:nvPr/>
      </p:nvGrpSpPr>
      <p:grpSpPr>
        <a:xfrm>
          <a:off x="0" y="0"/>
          <a:ext cx="0" cy="0"/>
          <a:chOff x="0" y="0"/>
          <a:chExt cx="0" cy="0"/>
        </a:xfrm>
      </p:grpSpPr>
      <p:sp>
        <p:nvSpPr>
          <p:cNvPr id="3" name="Title 1"/>
          <p:cNvSpPr>
            <a:spLocks noGrp="1"/>
          </p:cNvSpPr>
          <p:nvPr>
            <p:ph type="title"/>
          </p:nvPr>
        </p:nvSpPr>
        <p:spPr>
          <a:xfrm>
            <a:off x="914400" y="1066801"/>
            <a:ext cx="10515600" cy="838199"/>
          </a:xfrm>
          <a:prstGeom prst="rect">
            <a:avLst/>
          </a:prstGeom>
        </p:spPr>
        <p:txBody>
          <a:bodyPr/>
          <a:lstStyle>
            <a:lvl1pPr algn="ct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914400" y="2057400"/>
            <a:ext cx="4724400" cy="4038600"/>
          </a:xfrm>
          <a:prstGeom prst="rect">
            <a:avLst/>
          </a:prstGeom>
        </p:spPr>
        <p:txBody>
          <a:bodyPr/>
          <a:lstStyle>
            <a:lvl1pPr marL="342900" indent="-342900">
              <a:buSzPct val="85000"/>
              <a:buFont typeface="Arial" panose="020B0604020202020204" pitchFamily="34" charset="0"/>
              <a:buChar char="•"/>
              <a:defRPr sz="2400">
                <a:solidFill>
                  <a:schemeClr val="tx1">
                    <a:lumMod val="95000"/>
                    <a:lumOff val="5000"/>
                  </a:schemeClr>
                </a:solidFill>
              </a:defRPr>
            </a:lvl1pPr>
          </a:lstStyle>
          <a:p>
            <a:pPr lvl="0"/>
            <a:endParaRPr lang="en-US" dirty="0" smtClean="0"/>
          </a:p>
        </p:txBody>
      </p:sp>
      <p:sp>
        <p:nvSpPr>
          <p:cNvPr id="5" name="Picture Placeholder 6"/>
          <p:cNvSpPr>
            <a:spLocks noGrp="1"/>
          </p:cNvSpPr>
          <p:nvPr>
            <p:ph type="pic" sz="quarter" idx="11"/>
          </p:nvPr>
        </p:nvSpPr>
        <p:spPr>
          <a:xfrm>
            <a:off x="5943600" y="2057400"/>
            <a:ext cx="5486400" cy="4038600"/>
          </a:xfrm>
          <a:prstGeom prst="rect">
            <a:avLst/>
          </a:prstGeom>
        </p:spPr>
        <p:txBody>
          <a:bodyPr/>
          <a:lstStyle>
            <a:lvl1pPr marL="0" indent="0">
              <a:buNone/>
              <a:defRPr/>
            </a:lvl1pPr>
          </a:lstStyle>
          <a:p>
            <a:pPr lvl="0"/>
            <a:endParaRPr lang="en-US" noProof="0" dirty="0"/>
          </a:p>
        </p:txBody>
      </p:sp>
    </p:spTree>
    <p:extLst>
      <p:ext uri="{BB962C8B-B14F-4D97-AF65-F5344CB8AC3E}">
        <p14:creationId xmlns:p14="http://schemas.microsoft.com/office/powerpoint/2010/main" val="368369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Green) - No footer">
    <p:spTree>
      <p:nvGrpSpPr>
        <p:cNvPr id="1" name=""/>
        <p:cNvGrpSpPr/>
        <p:nvPr/>
      </p:nvGrpSpPr>
      <p:grpSpPr>
        <a:xfrm>
          <a:off x="0" y="0"/>
          <a:ext cx="0" cy="0"/>
          <a:chOff x="0" y="0"/>
          <a:chExt cx="0" cy="0"/>
        </a:xfrm>
      </p:grpSpPr>
      <p:sp>
        <p:nvSpPr>
          <p:cNvPr id="3" name="Title 1"/>
          <p:cNvSpPr>
            <a:spLocks noGrp="1"/>
          </p:cNvSpPr>
          <p:nvPr>
            <p:ph type="title"/>
          </p:nvPr>
        </p:nvSpPr>
        <p:spPr>
          <a:xfrm>
            <a:off x="914400" y="1066801"/>
            <a:ext cx="10515600" cy="838199"/>
          </a:xfrm>
          <a:prstGeom prst="rect">
            <a:avLst/>
          </a:prstGeom>
        </p:spPr>
        <p:txBody>
          <a:bodyPr/>
          <a:lstStyle>
            <a:lvl1pPr algn="ct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914400" y="2057400"/>
            <a:ext cx="10515600" cy="4038600"/>
          </a:xfrm>
          <a:prstGeom prst="rect">
            <a:avLst/>
          </a:prstGeom>
        </p:spPr>
        <p:txBody>
          <a:bodyPr/>
          <a:lstStyle>
            <a:lvl1pPr marL="342900" indent="-342900">
              <a:buSzPct val="85000"/>
              <a:buFontTx/>
              <a:buBlip>
                <a:blip r:embed="rId2"/>
              </a:buBlip>
              <a:defRPr sz="2400">
                <a:solidFill>
                  <a:schemeClr val="tx1">
                    <a:lumMod val="95000"/>
                    <a:lumOff val="5000"/>
                  </a:schemeClr>
                </a:solidFill>
              </a:defRPr>
            </a:lvl1pPr>
          </a:lstStyle>
          <a:p>
            <a:pPr lvl="0"/>
            <a:endParaRPr lang="en-US" dirty="0" smtClean="0"/>
          </a:p>
        </p:txBody>
      </p:sp>
    </p:spTree>
    <p:extLst>
      <p:ext uri="{BB962C8B-B14F-4D97-AF65-F5344CB8AC3E}">
        <p14:creationId xmlns:p14="http://schemas.microsoft.com/office/powerpoint/2010/main" val="258847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List (Black) - No Footer">
    <p:spTree>
      <p:nvGrpSpPr>
        <p:cNvPr id="1" name=""/>
        <p:cNvGrpSpPr/>
        <p:nvPr/>
      </p:nvGrpSpPr>
      <p:grpSpPr>
        <a:xfrm>
          <a:off x="0" y="0"/>
          <a:ext cx="0" cy="0"/>
          <a:chOff x="0" y="0"/>
          <a:chExt cx="0" cy="0"/>
        </a:xfrm>
      </p:grpSpPr>
      <p:sp>
        <p:nvSpPr>
          <p:cNvPr id="3" name="Title 1"/>
          <p:cNvSpPr>
            <a:spLocks noGrp="1"/>
          </p:cNvSpPr>
          <p:nvPr>
            <p:ph type="title"/>
          </p:nvPr>
        </p:nvSpPr>
        <p:spPr>
          <a:xfrm>
            <a:off x="914400" y="1066801"/>
            <a:ext cx="10515600" cy="838199"/>
          </a:xfrm>
          <a:prstGeom prst="rect">
            <a:avLst/>
          </a:prstGeom>
        </p:spPr>
        <p:txBody>
          <a:bodyPr/>
          <a:lstStyle>
            <a:lvl1pPr algn="ct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914400" y="2057400"/>
            <a:ext cx="10515600" cy="4038600"/>
          </a:xfrm>
          <a:prstGeom prst="rect">
            <a:avLst/>
          </a:prstGeom>
        </p:spPr>
        <p:txBody>
          <a:bodyPr/>
          <a:lstStyle>
            <a:lvl1pPr marL="342900" indent="-342900">
              <a:buClr>
                <a:schemeClr val="tx1">
                  <a:lumMod val="95000"/>
                  <a:lumOff val="5000"/>
                </a:schemeClr>
              </a:buClr>
              <a:buSzPct val="100000"/>
              <a:buFont typeface="Arial" panose="020B0604020202020204" pitchFamily="34" charset="0"/>
              <a:buChar char="•"/>
              <a:defRPr sz="2400">
                <a:solidFill>
                  <a:schemeClr val="tx1">
                    <a:lumMod val="85000"/>
                    <a:lumOff val="15000"/>
                  </a:schemeClr>
                </a:solidFill>
              </a:defRPr>
            </a:lvl1pPr>
          </a:lstStyle>
          <a:p>
            <a:pPr lvl="0"/>
            <a:endParaRPr lang="en-US" dirty="0" smtClean="0"/>
          </a:p>
        </p:txBody>
      </p:sp>
    </p:spTree>
    <p:extLst>
      <p:ext uri="{BB962C8B-B14F-4D97-AF65-F5344CB8AC3E}">
        <p14:creationId xmlns:p14="http://schemas.microsoft.com/office/powerpoint/2010/main" val="2073565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Tree>
    <p:custDataLst>
      <p:tags r:id="rId7"/>
    </p:custData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custDataLst>
      <p:tags r:id="rId8"/>
    </p:custData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63" r:id="rId6"/>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Tree>
    <p:custDataLst>
      <p:tags r:id="rId8"/>
    </p:custDataLst>
  </p:cSld>
  <p:clrMap bg1="lt1" tx1="dk1" bg2="lt2" tx2="dk2" accent1="accent1" accent2="accent2" accent3="accent3" accent4="accent4" accent5="accent5" accent6="accent6" hlink="hlink" folHlink="folHlink"/>
  <p:sldLayoutIdLst>
    <p:sldLayoutId id="2147483857" r:id="rId1"/>
    <p:sldLayoutId id="2147483862" r:id="rId2"/>
    <p:sldLayoutId id="2147483858" r:id="rId3"/>
    <p:sldLayoutId id="2147483859" r:id="rId4"/>
    <p:sldLayoutId id="2147483860" r:id="rId5"/>
    <p:sldLayoutId id="2147483861" r:id="rId6"/>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s://www.uptodate.com/contents/evaluation-of-headache-in-adults/abstract/36"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hyperlink" Target="https://www.mdcalc.com/calc/10521/migraine-disability-assessment-mida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uptodate.com/contents/acute-treatment-of-migraine-in-adults?search=triptan%20failure&amp;sectionRank=1&amp;usage_type=default&amp;anchor=H6&amp;source=machineLearning&amp;selectedTitle=1%7E150&amp;display_rank=1#H6" TargetMode="External"/><Relationship Id="rId2" Type="http://schemas.openxmlformats.org/officeDocument/2006/relationships/hyperlink" Target="http://www.americanheadachesociety.org/assets/1/7/AHS_Shapiro.pdf"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s://thejournalofheadacheandpain.biomedcentral.com/articles/10.1186/s10194-022-01502-z" TargetMode="External"/><Relationship Id="rId2" Type="http://schemas.openxmlformats.org/officeDocument/2006/relationships/hyperlink" Target="https://www.medscape.com/viewarticle/540976"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nutritionfacts.org/video/flashback-friday-ginger-for-migraines/" TargetMode="External"/><Relationship Id="rId2" Type="http://schemas.openxmlformats.org/officeDocument/2006/relationships/hyperlink" Target="https://nutritionfacts.org/video/friday-favorites-foods-that-help-headache-and-migraine-relief/" TargetMode="Externa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hyperlink" Target="https://www.uptodate.com/contents/search?search=migraine%20prophylaxis&amp;sp=0&amp;searchType=PLAIN_TEXT&amp;source=USER_INPUT&amp;searchControl=TOP_PULLDOWN&amp;autoComplete=true"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hUy4sPAotmQ" TargetMode="Externa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pubmed.ncbi.nlm.nih.gov/29720815" TargetMode="External"/><Relationship Id="rId2" Type="http://schemas.openxmlformats.org/officeDocument/2006/relationships/hyperlink" Target="https://www.ncbi.nlm.nih.gov/pmc/articles/PMC5909130/" TargetMode="External"/><Relationship Id="rId1" Type="http://schemas.openxmlformats.org/officeDocument/2006/relationships/slideLayout" Target="../slideLayouts/slideLayout8.xml"/><Relationship Id="rId5" Type="http://schemas.openxmlformats.org/officeDocument/2006/relationships/hyperlink" Target="https://pubmed.ncbi.nlm.nih.gov/20978816" TargetMode="External"/><Relationship Id="rId4" Type="http://schemas.openxmlformats.org/officeDocument/2006/relationships/hyperlink" Target="https://www.ncbi.nlm.nih.gov/pmc/articles/PMC2995862/"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hyperlink" Target="http://www.efns.org/EFNSContinuing-Medical-Education-online.301.0.html"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onlinelibrary.wiley.com/o/cochrane/clabout/articles/SYMPT/frame.html"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ihs-classification.org/en/02_klassifikation/01_inhalt"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uptodate.com/contents/evaluation-of-headache-in-adults?search=secondary%20headache%20hpi&amp;source=search_result&amp;selectedTitle=6%7E150&amp;usage_type=default&amp;display_rank=6"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en-US" dirty="0"/>
              <a:t>Headache in Primary Care</a:t>
            </a:r>
          </a:p>
          <a:p>
            <a:endParaRPr lang="en-US" dirty="0"/>
          </a:p>
        </p:txBody>
      </p:sp>
      <p:sp>
        <p:nvSpPr>
          <p:cNvPr id="3" name="Text Placeholder 2"/>
          <p:cNvSpPr>
            <a:spLocks noGrp="1"/>
          </p:cNvSpPr>
          <p:nvPr>
            <p:ph type="body" sz="quarter" idx="11"/>
          </p:nvPr>
        </p:nvSpPr>
        <p:spPr/>
        <p:txBody>
          <a:bodyPr/>
          <a:lstStyle/>
          <a:p>
            <a:pPr>
              <a:defRPr/>
            </a:pPr>
            <a:r>
              <a:rPr lang="en-US" dirty="0"/>
              <a:t>Dan Wilensky MD</a:t>
            </a:r>
          </a:p>
          <a:p>
            <a:pPr>
              <a:defRPr/>
            </a:pPr>
            <a:r>
              <a:rPr lang="en-US" dirty="0"/>
              <a:t>Senior Faculty, Moses/Weitzman Health System</a:t>
            </a:r>
          </a:p>
          <a:p>
            <a:pPr>
              <a:defRPr/>
            </a:pPr>
            <a:r>
              <a:rPr lang="en-US" dirty="0"/>
              <a:t>May, </a:t>
            </a:r>
            <a:r>
              <a:rPr lang="en-US" dirty="0" smtClean="0"/>
              <a:t>2025</a:t>
            </a:r>
            <a:endParaRPr lang="en-US" dirty="0"/>
          </a:p>
          <a:p>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41616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not to miss the secondary headache: HPI</a:t>
            </a:r>
            <a:endParaRPr lang="en-US" dirty="0"/>
          </a:p>
        </p:txBody>
      </p:sp>
      <p:sp>
        <p:nvSpPr>
          <p:cNvPr id="3" name="Text Placeholder 2"/>
          <p:cNvSpPr>
            <a:spLocks noGrp="1"/>
          </p:cNvSpPr>
          <p:nvPr>
            <p:ph type="body" sz="quarter" idx="10"/>
          </p:nvPr>
        </p:nvSpPr>
        <p:spPr/>
        <p:txBody>
          <a:bodyPr/>
          <a:lstStyle/>
          <a:p>
            <a:r>
              <a:rPr lang="en-US" dirty="0" err="1" smtClean="0"/>
              <a:t>Sxs</a:t>
            </a:r>
            <a:r>
              <a:rPr lang="en-US" dirty="0" smtClean="0"/>
              <a:t>: sudden onset, new/progressive/changing pattern, eye pain/vision change, positional, exertional (cough/exercise/intercourse), associated neck pain</a:t>
            </a:r>
          </a:p>
          <a:p>
            <a:r>
              <a:rPr lang="en-US" dirty="0" smtClean="0"/>
              <a:t>Patient history: Cancer, recent trauma, &gt;50 </a:t>
            </a:r>
            <a:r>
              <a:rPr lang="en-US" dirty="0" err="1" smtClean="0"/>
              <a:t>yrs</a:t>
            </a:r>
            <a:r>
              <a:rPr lang="en-US" dirty="0" smtClean="0"/>
              <a:t> old, Pregnant/postpartum, Immunosuppressed, Anticoagulant or bleeding diathesis, </a:t>
            </a:r>
            <a:r>
              <a:rPr lang="en-US" dirty="0" err="1" smtClean="0"/>
              <a:t>Hypercoagulable</a:t>
            </a:r>
            <a:r>
              <a:rPr lang="en-US" dirty="0" smtClean="0"/>
              <a:t> state, known aneurysm/AVM, Obesity.</a:t>
            </a:r>
          </a:p>
          <a:p>
            <a:r>
              <a:rPr lang="en-US" dirty="0" smtClean="0"/>
              <a:t>Family history: brain aneurysm</a:t>
            </a:r>
            <a:endParaRPr lang="en-US" dirty="0"/>
          </a:p>
        </p:txBody>
      </p:sp>
    </p:spTree>
    <p:extLst>
      <p:ext uri="{BB962C8B-B14F-4D97-AF65-F5344CB8AC3E}">
        <p14:creationId xmlns:p14="http://schemas.microsoft.com/office/powerpoint/2010/main" val="3475795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896600" cy="1143000"/>
          </a:xfrm>
        </p:spPr>
        <p:txBody>
          <a:bodyPr/>
          <a:lstStyle/>
          <a:p>
            <a:pPr algn="ctr"/>
            <a:r>
              <a:rPr lang="en-US" sz="3600" dirty="0">
                <a:latin typeface="+mn-lt"/>
              </a:rPr>
              <a:t>How not to miss the secondary headaches: </a:t>
            </a:r>
            <a:r>
              <a:rPr lang="en-US" sz="3600" dirty="0" smtClean="0">
                <a:latin typeface="+mn-lt"/>
              </a:rPr>
              <a:t>Exam</a:t>
            </a:r>
            <a:endParaRPr lang="en-US" sz="3600" dirty="0">
              <a:latin typeface="+mn-lt"/>
            </a:endParaRPr>
          </a:p>
        </p:txBody>
      </p:sp>
      <p:sp>
        <p:nvSpPr>
          <p:cNvPr id="3" name="Content Placeholder 2"/>
          <p:cNvSpPr>
            <a:spLocks noGrp="1"/>
          </p:cNvSpPr>
          <p:nvPr>
            <p:ph idx="1"/>
          </p:nvPr>
        </p:nvSpPr>
        <p:spPr>
          <a:xfrm>
            <a:off x="1905000" y="1828800"/>
            <a:ext cx="7696200" cy="4525963"/>
          </a:xfrm>
        </p:spPr>
        <p:txBody>
          <a:bodyPr>
            <a:normAutofit fontScale="92500" lnSpcReduction="10000"/>
          </a:bodyPr>
          <a:lstStyle/>
          <a:p>
            <a:r>
              <a:rPr lang="en-US" dirty="0"/>
              <a:t>Basic neurological exam</a:t>
            </a:r>
          </a:p>
          <a:p>
            <a:pPr lvl="1"/>
            <a:r>
              <a:rPr lang="en-US" sz="2400" dirty="0"/>
              <a:t>Mental status</a:t>
            </a:r>
          </a:p>
          <a:p>
            <a:pPr lvl="1"/>
            <a:r>
              <a:rPr lang="en-US" sz="2400" dirty="0"/>
              <a:t>Basic function – speech, comprehension, short/long term memory, gait</a:t>
            </a:r>
          </a:p>
          <a:p>
            <a:pPr lvl="1"/>
            <a:r>
              <a:rPr lang="en-US" sz="2400" dirty="0"/>
              <a:t>Long tract signs?  UMN</a:t>
            </a:r>
          </a:p>
          <a:p>
            <a:pPr lvl="1"/>
            <a:r>
              <a:rPr lang="en-US" sz="2400" dirty="0"/>
              <a:t>CN, pupils</a:t>
            </a:r>
          </a:p>
          <a:p>
            <a:r>
              <a:rPr lang="en-US" dirty="0" err="1"/>
              <a:t>Fundoscopic</a:t>
            </a:r>
            <a:r>
              <a:rPr lang="en-US" dirty="0"/>
              <a:t> – </a:t>
            </a:r>
            <a:r>
              <a:rPr lang="en-US" dirty="0" smtClean="0"/>
              <a:t>papilledema, absence of venous pulsations </a:t>
            </a:r>
            <a:endParaRPr lang="en-US" dirty="0"/>
          </a:p>
          <a:p>
            <a:r>
              <a:rPr lang="en-US" dirty="0"/>
              <a:t>Head and face (myofascial pain), neck (masses, nodes, bruits), occiput, and cervical spine (painful AROM, myofascial pain).</a:t>
            </a:r>
          </a:p>
          <a:p>
            <a:r>
              <a:rPr lang="en-US" dirty="0"/>
              <a:t>General medical exam, vital </a:t>
            </a:r>
            <a:r>
              <a:rPr lang="en-US" dirty="0" smtClean="0"/>
              <a:t>signs, hydration status</a:t>
            </a:r>
            <a:endParaRPr lang="en-US" dirty="0"/>
          </a:p>
          <a:p>
            <a:endParaRPr lang="en-US" dirty="0"/>
          </a:p>
          <a:p>
            <a:pPr lvl="1"/>
            <a:endParaRPr lang="en-US" sz="2400" dirty="0"/>
          </a:p>
          <a:p>
            <a:pPr lvl="1"/>
            <a:endParaRPr lang="en-US" dirty="0"/>
          </a:p>
          <a:p>
            <a:endParaRPr lang="en-US" dirty="0"/>
          </a:p>
        </p:txBody>
      </p:sp>
    </p:spTree>
    <p:extLst>
      <p:ext uri="{BB962C8B-B14F-4D97-AF65-F5344CB8AC3E}">
        <p14:creationId xmlns:p14="http://schemas.microsoft.com/office/powerpoint/2010/main" val="2297969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discussion of brain imaging</a:t>
            </a:r>
            <a:endParaRPr lang="en-US" dirty="0"/>
          </a:p>
        </p:txBody>
      </p:sp>
      <p:sp>
        <p:nvSpPr>
          <p:cNvPr id="3" name="Text Placeholder 2"/>
          <p:cNvSpPr>
            <a:spLocks noGrp="1"/>
          </p:cNvSpPr>
          <p:nvPr>
            <p:ph type="body" sz="quarter" idx="10"/>
          </p:nvPr>
        </p:nvSpPr>
        <p:spPr/>
        <p:txBody>
          <a:bodyPr/>
          <a:lstStyle/>
          <a:p>
            <a:r>
              <a:rPr lang="en-US" dirty="0" smtClean="0"/>
              <a:t>We should image everybody with a headache that is not clearly a primary headache disorder</a:t>
            </a:r>
          </a:p>
          <a:p>
            <a:pPr lvl="1"/>
            <a:r>
              <a:rPr lang="en-US" sz="2200" dirty="0" smtClean="0"/>
              <a:t>Be liberal …. Once</a:t>
            </a:r>
          </a:p>
          <a:p>
            <a:r>
              <a:rPr lang="en-US" dirty="0" smtClean="0"/>
              <a:t>MRI with and without contrast for most headaches</a:t>
            </a:r>
          </a:p>
          <a:p>
            <a:pPr lvl="1"/>
            <a:r>
              <a:rPr lang="en-US" sz="2200" dirty="0" smtClean="0"/>
              <a:t>Choosing </a:t>
            </a:r>
            <a:r>
              <a:rPr lang="en-US" sz="2200" dirty="0"/>
              <a:t>Wisely: Clinicians should not order CT imaging for headache when MRI is available, except in emergency settings</a:t>
            </a:r>
          </a:p>
          <a:p>
            <a:pPr lvl="4"/>
            <a:r>
              <a:rPr lang="en-US" sz="1400" i="1" dirty="0" err="1"/>
              <a:t>Loder</a:t>
            </a:r>
            <a:r>
              <a:rPr lang="en-US" sz="1400" i="1" dirty="0"/>
              <a:t> et. Al, “Choosing wisely in headache </a:t>
            </a:r>
            <a:r>
              <a:rPr lang="en-US" sz="1400" i="1" dirty="0" err="1"/>
              <a:t>medicine:the</a:t>
            </a:r>
            <a:r>
              <a:rPr lang="en-US" sz="1400" i="1" dirty="0"/>
              <a:t> American Headache Society’s list of five things [</a:t>
            </a:r>
            <a:r>
              <a:rPr lang="en-US" sz="1400" i="1" dirty="0" err="1"/>
              <a:t>clnicians</a:t>
            </a:r>
            <a:r>
              <a:rPr lang="en-US" sz="1400" i="1" dirty="0"/>
              <a:t>] and patients should question”, </a:t>
            </a:r>
            <a:r>
              <a:rPr lang="en-US" sz="1400" b="1" dirty="0"/>
              <a:t>Headache</a:t>
            </a:r>
            <a:r>
              <a:rPr lang="en-US" sz="1400" i="1" dirty="0"/>
              <a:t>. 2013 Nov;53(10)1651-9  </a:t>
            </a:r>
            <a:r>
              <a:rPr lang="en-US" sz="1400" i="1" dirty="0">
                <a:hlinkClick r:id="rId2"/>
              </a:rPr>
              <a:t>https://</a:t>
            </a:r>
            <a:r>
              <a:rPr lang="en-US" sz="1400" i="1" dirty="0" smtClean="0">
                <a:hlinkClick r:id="rId2"/>
              </a:rPr>
              <a:t>www.uptodate.com/contents/evaluation-of-headache-in-adults/abstract/36</a:t>
            </a:r>
            <a:endParaRPr lang="en-US" dirty="0" smtClean="0"/>
          </a:p>
          <a:p>
            <a:r>
              <a:rPr lang="en-US" dirty="0" smtClean="0"/>
              <a:t>When might I add an MRA to initial imaging?</a:t>
            </a:r>
          </a:p>
          <a:p>
            <a:pPr lvl="1"/>
            <a:r>
              <a:rPr lang="en-US" sz="2200" dirty="0" smtClean="0"/>
              <a:t>Very worried and vascular-sounding headache</a:t>
            </a:r>
          </a:p>
          <a:p>
            <a:pPr lvl="1"/>
            <a:r>
              <a:rPr lang="en-US" sz="2200" dirty="0" smtClean="0"/>
              <a:t>FH aneurysm</a:t>
            </a:r>
          </a:p>
          <a:p>
            <a:pPr lvl="2"/>
            <a:endParaRPr lang="en-US" dirty="0"/>
          </a:p>
        </p:txBody>
      </p:sp>
    </p:spTree>
    <p:extLst>
      <p:ext uri="{BB962C8B-B14F-4D97-AF65-F5344CB8AC3E}">
        <p14:creationId xmlns:p14="http://schemas.microsoft.com/office/powerpoint/2010/main" val="541034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1"/>
            <a:ext cx="10515600" cy="609600"/>
          </a:xfrm>
        </p:spPr>
        <p:txBody>
          <a:bodyPr/>
          <a:lstStyle/>
          <a:p>
            <a:r>
              <a:rPr lang="en-US" dirty="0" smtClean="0"/>
              <a:t>Ordering in specific scenarios</a:t>
            </a:r>
            <a:endParaRPr lang="en-US" dirty="0"/>
          </a:p>
        </p:txBody>
      </p:sp>
      <p:sp>
        <p:nvSpPr>
          <p:cNvPr id="3" name="Text Placeholder 2"/>
          <p:cNvSpPr>
            <a:spLocks noGrp="1"/>
          </p:cNvSpPr>
          <p:nvPr>
            <p:ph type="body" sz="quarter" idx="10"/>
          </p:nvPr>
        </p:nvSpPr>
        <p:spPr>
          <a:xfrm>
            <a:off x="914400" y="1752600"/>
            <a:ext cx="10515600" cy="4343400"/>
          </a:xfrm>
        </p:spPr>
        <p:txBody>
          <a:bodyPr/>
          <a:lstStyle/>
          <a:p>
            <a:r>
              <a:rPr lang="en-US" dirty="0" smtClean="0"/>
              <a:t>Concern about GCA/</a:t>
            </a:r>
            <a:r>
              <a:rPr lang="en-US" dirty="0" err="1" smtClean="0"/>
              <a:t>Temoral</a:t>
            </a:r>
            <a:r>
              <a:rPr lang="en-US" dirty="0" smtClean="0"/>
              <a:t> Arteritis?</a:t>
            </a:r>
          </a:p>
          <a:p>
            <a:pPr lvl="1"/>
            <a:r>
              <a:rPr lang="en-US" sz="2000" dirty="0" smtClean="0"/>
              <a:t>Temporal HA in older folks, PMR, tender </a:t>
            </a:r>
            <a:r>
              <a:rPr lang="en-US" sz="2000" dirty="0" err="1" smtClean="0"/>
              <a:t>t.artery</a:t>
            </a:r>
            <a:r>
              <a:rPr lang="en-US" sz="2000" dirty="0" smtClean="0"/>
              <a:t>…low threshold!</a:t>
            </a:r>
          </a:p>
          <a:p>
            <a:pPr lvl="2"/>
            <a:r>
              <a:rPr lang="en-US" sz="1800" dirty="0" smtClean="0"/>
              <a:t>To ER if TIA/CVA </a:t>
            </a:r>
            <a:r>
              <a:rPr lang="en-US" sz="1800" dirty="0" err="1" smtClean="0"/>
              <a:t>sxs</a:t>
            </a:r>
            <a:r>
              <a:rPr lang="en-US" sz="1800" dirty="0" smtClean="0"/>
              <a:t> or </a:t>
            </a:r>
            <a:r>
              <a:rPr lang="en-US" sz="1800" dirty="0" err="1" smtClean="0"/>
              <a:t>amaurosis</a:t>
            </a:r>
            <a:r>
              <a:rPr lang="en-US" sz="1800" dirty="0" smtClean="0"/>
              <a:t> </a:t>
            </a:r>
            <a:r>
              <a:rPr lang="en-US" sz="1800" dirty="0" err="1" smtClean="0"/>
              <a:t>fugax</a:t>
            </a:r>
            <a:endParaRPr lang="en-US" sz="1800" dirty="0" smtClean="0"/>
          </a:p>
          <a:p>
            <a:pPr lvl="1"/>
            <a:r>
              <a:rPr lang="en-US" sz="2000" dirty="0" smtClean="0"/>
              <a:t>ESR/CRP, Steroids, send for temporal artery biopsy</a:t>
            </a:r>
          </a:p>
          <a:p>
            <a:pPr lvl="2"/>
            <a:r>
              <a:rPr lang="en-US" sz="1800" dirty="0" smtClean="0"/>
              <a:t>You need to do this unless you have a Rheumatologist who will take the case urgently</a:t>
            </a:r>
          </a:p>
          <a:p>
            <a:pPr lvl="2"/>
            <a:r>
              <a:rPr lang="en-US" sz="1800" dirty="0" smtClean="0"/>
              <a:t>Risk of preventable vision loss, disabling CVA if you dawdle</a:t>
            </a:r>
          </a:p>
          <a:p>
            <a:pPr lvl="2"/>
            <a:r>
              <a:rPr lang="en-US" sz="1800" dirty="0" smtClean="0"/>
              <a:t>If available, you can rule GCA </a:t>
            </a:r>
            <a:r>
              <a:rPr lang="en-US" sz="1800" b="1" i="1" dirty="0" smtClean="0"/>
              <a:t>IN</a:t>
            </a:r>
            <a:r>
              <a:rPr lang="en-US" sz="1800" dirty="0" smtClean="0"/>
              <a:t> with U/S or MRA</a:t>
            </a:r>
          </a:p>
          <a:p>
            <a:r>
              <a:rPr lang="en-US" dirty="0" smtClean="0"/>
              <a:t>Concern about IIH (Idiopathic Intracranial Hypertension)</a:t>
            </a:r>
          </a:p>
          <a:p>
            <a:pPr lvl="1"/>
            <a:r>
              <a:rPr lang="en-US" sz="1800" dirty="0" smtClean="0"/>
              <a:t>the artist formerly known as </a:t>
            </a:r>
            <a:r>
              <a:rPr lang="en-US" sz="1800" dirty="0" err="1" smtClean="0"/>
              <a:t>Pseudotumor</a:t>
            </a:r>
            <a:r>
              <a:rPr lang="en-US" sz="1800" dirty="0" smtClean="0"/>
              <a:t> </a:t>
            </a:r>
            <a:r>
              <a:rPr lang="en-US" sz="1800" dirty="0" err="1" smtClean="0"/>
              <a:t>Cerebri</a:t>
            </a:r>
            <a:endParaRPr lang="en-US" sz="1800" dirty="0" smtClean="0"/>
          </a:p>
          <a:p>
            <a:pPr lvl="1"/>
            <a:r>
              <a:rPr lang="en-US" sz="2000" dirty="0" smtClean="0"/>
              <a:t>Clinically-severe obesity, non-reassuring </a:t>
            </a:r>
            <a:r>
              <a:rPr lang="en-US" sz="2000" dirty="0" err="1" smtClean="0"/>
              <a:t>fundoscopic</a:t>
            </a:r>
            <a:r>
              <a:rPr lang="en-US" sz="2000" dirty="0" smtClean="0"/>
              <a:t>, young female&gt;&gt;others</a:t>
            </a:r>
          </a:p>
          <a:p>
            <a:pPr lvl="1"/>
            <a:r>
              <a:rPr lang="en-US" sz="2000" dirty="0" smtClean="0"/>
              <a:t>You can order a lumbar puncture….yes you can (probably)</a:t>
            </a:r>
          </a:p>
          <a:p>
            <a:pPr lvl="2"/>
            <a:r>
              <a:rPr lang="en-US" sz="1800" dirty="0" smtClean="0"/>
              <a:t>Interventional Radiology</a:t>
            </a:r>
          </a:p>
          <a:p>
            <a:pPr lvl="2"/>
            <a:r>
              <a:rPr lang="en-US" sz="1800" dirty="0" smtClean="0"/>
              <a:t>MUST BE WITH AN OPENING PRESSURE!</a:t>
            </a:r>
          </a:p>
          <a:p>
            <a:pPr lvl="3"/>
            <a:r>
              <a:rPr lang="en-US" dirty="0" smtClean="0"/>
              <a:t>I write that everywhere and call to assure</a:t>
            </a:r>
          </a:p>
          <a:p>
            <a:pPr lvl="1"/>
            <a:endParaRPr lang="en-US" sz="1800" dirty="0"/>
          </a:p>
        </p:txBody>
      </p:sp>
    </p:spTree>
    <p:extLst>
      <p:ext uri="{BB962C8B-B14F-4D97-AF65-F5344CB8AC3E}">
        <p14:creationId xmlns:p14="http://schemas.microsoft.com/office/powerpoint/2010/main" val="635845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11658600" cy="1143000"/>
          </a:xfrm>
        </p:spPr>
        <p:txBody>
          <a:bodyPr/>
          <a:lstStyle/>
          <a:p>
            <a:pPr algn="ctr"/>
            <a:r>
              <a:rPr lang="en-US" sz="3600" dirty="0" smtClean="0">
                <a:latin typeface="+mn-lt"/>
              </a:rPr>
              <a:t>A healthy suspicion about “Sinus Headache”</a:t>
            </a:r>
            <a:endParaRPr lang="en-US" sz="3600" dirty="0">
              <a:latin typeface="+mn-lt"/>
            </a:endParaRPr>
          </a:p>
        </p:txBody>
      </p:sp>
      <p:sp>
        <p:nvSpPr>
          <p:cNvPr id="3" name="Content Placeholder 2"/>
          <p:cNvSpPr>
            <a:spLocks noGrp="1"/>
          </p:cNvSpPr>
          <p:nvPr>
            <p:ph idx="1"/>
          </p:nvPr>
        </p:nvSpPr>
        <p:spPr>
          <a:xfrm>
            <a:off x="2139950" y="1841281"/>
            <a:ext cx="7912100" cy="4114800"/>
          </a:xfrm>
        </p:spPr>
        <p:txBody>
          <a:bodyPr>
            <a:normAutofit fontScale="85000" lnSpcReduction="20000"/>
          </a:bodyPr>
          <a:lstStyle/>
          <a:p>
            <a:r>
              <a:rPr lang="en-US" dirty="0"/>
              <a:t>Sinus headache is not a diagnostic term recognized by the International Headache Society (IHS) but the IHS does recognize frontal headache as a symptom resulting from acute </a:t>
            </a:r>
            <a:r>
              <a:rPr lang="en-US" dirty="0" err="1"/>
              <a:t>rhinosinusitis</a:t>
            </a:r>
            <a:r>
              <a:rPr lang="en-US" dirty="0" smtClean="0"/>
              <a:t>.</a:t>
            </a:r>
          </a:p>
          <a:p>
            <a:pPr lvl="1"/>
            <a:r>
              <a:rPr lang="en-US" u="sng" dirty="0"/>
              <a:t>A patient presenting with recurrent headaches being attributed to “sinuses” should be carefully evaluated for migraine</a:t>
            </a:r>
          </a:p>
          <a:p>
            <a:pPr lvl="1"/>
            <a:r>
              <a:rPr lang="en-US" dirty="0"/>
              <a:t>A unique headache, first time, presenting with signs and symptoms of acute infective sinusitis, is the only time the diagnosis of “</a:t>
            </a:r>
            <a:r>
              <a:rPr lang="en-US" i="1" dirty="0"/>
              <a:t>Acute sinus headache” </a:t>
            </a:r>
            <a:r>
              <a:rPr lang="en-US" dirty="0"/>
              <a:t>should be made in the primary care clinic.</a:t>
            </a:r>
          </a:p>
          <a:p>
            <a:pPr lvl="1"/>
            <a:endParaRPr lang="en-US" dirty="0"/>
          </a:p>
          <a:p>
            <a:r>
              <a:rPr lang="en-US" dirty="0"/>
              <a:t> IHS does not acknowledge headache as a symptom of chronic sinusitis, it  falls under “facial pain”</a:t>
            </a:r>
          </a:p>
          <a:p>
            <a:r>
              <a:rPr lang="en-US" dirty="0"/>
              <a:t> CT scan and MRI are frequently over interpreted as demonstrating sinus disease.</a:t>
            </a:r>
          </a:p>
        </p:txBody>
      </p:sp>
    </p:spTree>
    <p:extLst>
      <p:ext uri="{BB962C8B-B14F-4D97-AF65-F5344CB8AC3E}">
        <p14:creationId xmlns:p14="http://schemas.microsoft.com/office/powerpoint/2010/main" val="411158194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p:cNvPicPr>
            <a:picLocks noChangeAspect="1" noChangeArrowheads="1"/>
          </p:cNvPicPr>
          <p:nvPr/>
        </p:nvPicPr>
        <p:blipFill>
          <a:blip r:embed="rId3">
            <a:lum bright="20000" contrast="36000"/>
          </a:blip>
          <a:srcRect/>
          <a:stretch>
            <a:fillRect/>
          </a:stretch>
        </p:blipFill>
        <p:spPr bwMode="auto">
          <a:xfrm>
            <a:off x="2332038" y="2771776"/>
            <a:ext cx="3427412" cy="2862263"/>
          </a:xfrm>
          <a:prstGeom prst="rect">
            <a:avLst/>
          </a:prstGeom>
          <a:noFill/>
          <a:ln w="9525">
            <a:noFill/>
            <a:miter lim="800000"/>
            <a:headEnd/>
            <a:tailEnd/>
          </a:ln>
          <a:effectLst>
            <a:outerShdw blurRad="63500" dist="17961" dir="2700000" algn="ctr" rotWithShape="0">
              <a:srgbClr val="03248D">
                <a:alpha val="74998"/>
              </a:srgbClr>
            </a:outerShdw>
          </a:effectLst>
        </p:spPr>
      </p:pic>
      <p:sp>
        <p:nvSpPr>
          <p:cNvPr id="287747" name="Rectangle 3"/>
          <p:cNvSpPr>
            <a:spLocks noChangeArrowheads="1"/>
          </p:cNvSpPr>
          <p:nvPr/>
        </p:nvSpPr>
        <p:spPr bwMode="auto">
          <a:xfrm>
            <a:off x="2805906" y="1364344"/>
            <a:ext cx="6580188" cy="944563"/>
          </a:xfrm>
          <a:prstGeom prst="rect">
            <a:avLst/>
          </a:prstGeom>
          <a:noFill/>
          <a:ln w="12700">
            <a:noFill/>
            <a:miter lim="800000"/>
            <a:headEnd/>
            <a:tailEnd/>
          </a:ln>
          <a:effectLst>
            <a:outerShdw blurRad="63500" dist="17961" dir="2700000" algn="ctr" rotWithShape="0">
              <a:srgbClr val="03248D">
                <a:alpha val="74998"/>
              </a:srgbClr>
            </a:outerShdw>
          </a:effectLst>
        </p:spPr>
        <p:txBody>
          <a:bodyPr lIns="90145" tIns="44222" rIns="90145" bIns="44222" anchor="b"/>
          <a:lstStyle/>
          <a:p>
            <a:pPr algn="ctr">
              <a:lnSpc>
                <a:spcPct val="90000"/>
              </a:lnSpc>
              <a:defRPr/>
            </a:pPr>
            <a:r>
              <a:rPr lang="en-US" sz="2800" dirty="0">
                <a:solidFill>
                  <a:schemeClr val="tx2"/>
                </a:solidFill>
              </a:rPr>
              <a:t>Dysfunction of brainstem pain and vascular control centers</a:t>
            </a:r>
          </a:p>
        </p:txBody>
      </p:sp>
      <p:sp>
        <p:nvSpPr>
          <p:cNvPr id="287749" name="Rectangle 5"/>
          <p:cNvSpPr>
            <a:spLocks noChangeArrowheads="1"/>
          </p:cNvSpPr>
          <p:nvPr/>
        </p:nvSpPr>
        <p:spPr bwMode="auto">
          <a:xfrm>
            <a:off x="2557098" y="5278439"/>
            <a:ext cx="931007" cy="365323"/>
          </a:xfrm>
          <a:prstGeom prst="rect">
            <a:avLst/>
          </a:prstGeom>
          <a:noFill/>
          <a:ln w="25400">
            <a:noFill/>
            <a:miter lim="800000"/>
            <a:headEnd/>
            <a:tailEnd/>
          </a:ln>
          <a:effectLst>
            <a:outerShdw blurRad="63500" dist="17961" dir="2700000" algn="ctr" rotWithShape="0">
              <a:srgbClr val="03248D">
                <a:alpha val="74998"/>
              </a:srgbClr>
            </a:outerShdw>
          </a:effectLst>
        </p:spPr>
        <p:txBody>
          <a:bodyPr wrap="none" lIns="91114" tIns="43735" rIns="91114" bIns="43735">
            <a:spAutoFit/>
          </a:bodyPr>
          <a:lstStyle/>
          <a:p>
            <a:pPr algn="ctr">
              <a:defRPr/>
            </a:pPr>
            <a:r>
              <a:rPr lang="en-US">
                <a:solidFill>
                  <a:srgbClr val="FFFFFF"/>
                </a:solidFill>
              </a:rPr>
              <a:t>–16 mm</a:t>
            </a:r>
          </a:p>
        </p:txBody>
      </p:sp>
      <p:sp>
        <p:nvSpPr>
          <p:cNvPr id="287750" name="Rectangle 6"/>
          <p:cNvSpPr>
            <a:spLocks noChangeArrowheads="1"/>
          </p:cNvSpPr>
          <p:nvPr/>
        </p:nvSpPr>
        <p:spPr bwMode="auto">
          <a:xfrm>
            <a:off x="4580365" y="5278439"/>
            <a:ext cx="931008" cy="365323"/>
          </a:xfrm>
          <a:prstGeom prst="rect">
            <a:avLst/>
          </a:prstGeom>
          <a:noFill/>
          <a:ln w="25400">
            <a:noFill/>
            <a:miter lim="800000"/>
            <a:headEnd/>
            <a:tailEnd/>
          </a:ln>
          <a:effectLst>
            <a:outerShdw blurRad="63500" dist="17961" dir="2700000" algn="ctr" rotWithShape="0">
              <a:srgbClr val="03248D">
                <a:alpha val="74998"/>
              </a:srgbClr>
            </a:outerShdw>
          </a:effectLst>
        </p:spPr>
        <p:txBody>
          <a:bodyPr wrap="none" lIns="91114" tIns="43735" rIns="91114" bIns="43735">
            <a:spAutoFit/>
          </a:bodyPr>
          <a:lstStyle/>
          <a:p>
            <a:pPr algn="ctr">
              <a:defRPr/>
            </a:pPr>
            <a:r>
              <a:rPr lang="en-US">
                <a:solidFill>
                  <a:srgbClr val="FFFFFF"/>
                </a:solidFill>
              </a:rPr>
              <a:t>–18 mm</a:t>
            </a:r>
          </a:p>
        </p:txBody>
      </p:sp>
      <p:sp>
        <p:nvSpPr>
          <p:cNvPr id="14343" name="Line 7"/>
          <p:cNvSpPr>
            <a:spLocks noChangeShapeType="1"/>
          </p:cNvSpPr>
          <p:nvPr/>
        </p:nvSpPr>
        <p:spPr bwMode="auto">
          <a:xfrm rot="5400000">
            <a:off x="5383213" y="2754313"/>
            <a:ext cx="495300" cy="1016000"/>
          </a:xfrm>
          <a:prstGeom prst="line">
            <a:avLst/>
          </a:prstGeom>
          <a:noFill/>
          <a:ln w="38100">
            <a:solidFill>
              <a:schemeClr val="tx1"/>
            </a:solidFill>
            <a:round/>
            <a:headEnd/>
            <a:tailEnd type="triangle" w="med" len="med"/>
          </a:ln>
        </p:spPr>
        <p:txBody>
          <a:bodyPr wrap="none" anchor="ctr"/>
          <a:lstStyle/>
          <a:p>
            <a:endParaRPr lang="en-US"/>
          </a:p>
        </p:txBody>
      </p:sp>
      <p:sp>
        <p:nvSpPr>
          <p:cNvPr id="14344" name="Line 8"/>
          <p:cNvSpPr>
            <a:spLocks noChangeShapeType="1"/>
          </p:cNvSpPr>
          <p:nvPr/>
        </p:nvSpPr>
        <p:spPr bwMode="auto">
          <a:xfrm rot="7747144">
            <a:off x="5316538" y="3825876"/>
            <a:ext cx="638175" cy="704850"/>
          </a:xfrm>
          <a:prstGeom prst="line">
            <a:avLst/>
          </a:prstGeom>
          <a:noFill/>
          <a:ln w="38100">
            <a:solidFill>
              <a:schemeClr val="tx1"/>
            </a:solidFill>
            <a:round/>
            <a:headEnd/>
            <a:tailEnd type="triangle" w="med" len="med"/>
          </a:ln>
        </p:spPr>
        <p:txBody>
          <a:bodyPr wrap="none" anchor="ctr"/>
          <a:lstStyle/>
          <a:p>
            <a:endParaRPr lang="en-US"/>
          </a:p>
        </p:txBody>
      </p:sp>
      <p:sp>
        <p:nvSpPr>
          <p:cNvPr id="14345" name="Line 9"/>
          <p:cNvSpPr>
            <a:spLocks noChangeShapeType="1"/>
          </p:cNvSpPr>
          <p:nvPr/>
        </p:nvSpPr>
        <p:spPr bwMode="auto">
          <a:xfrm rot="7747144">
            <a:off x="3803650" y="3014663"/>
            <a:ext cx="1892300" cy="2095500"/>
          </a:xfrm>
          <a:prstGeom prst="line">
            <a:avLst/>
          </a:prstGeom>
          <a:noFill/>
          <a:ln w="38100">
            <a:solidFill>
              <a:schemeClr val="tx1"/>
            </a:solidFill>
            <a:round/>
            <a:headEnd/>
            <a:tailEnd type="triangle" w="med" len="med"/>
          </a:ln>
        </p:spPr>
        <p:txBody>
          <a:bodyPr wrap="none" anchor="ctr"/>
          <a:lstStyle/>
          <a:p>
            <a:endParaRPr lang="en-US"/>
          </a:p>
        </p:txBody>
      </p:sp>
      <p:sp>
        <p:nvSpPr>
          <p:cNvPr id="287754" name="Rectangle 10"/>
          <p:cNvSpPr>
            <a:spLocks noGrp="1" noChangeArrowheads="1"/>
          </p:cNvSpPr>
          <p:nvPr>
            <p:ph type="title"/>
          </p:nvPr>
        </p:nvSpPr>
        <p:spPr>
          <a:xfrm>
            <a:off x="1861344" y="696686"/>
            <a:ext cx="8469312" cy="698500"/>
          </a:xfrm>
        </p:spPr>
        <p:txBody>
          <a:bodyPr>
            <a:normAutofit/>
          </a:bodyPr>
          <a:lstStyle/>
          <a:p>
            <a:pPr>
              <a:defRPr/>
            </a:pPr>
            <a:r>
              <a:rPr lang="en-US" dirty="0"/>
              <a:t>CNS Activation During Migraine</a:t>
            </a:r>
          </a:p>
        </p:txBody>
      </p:sp>
      <p:sp>
        <p:nvSpPr>
          <p:cNvPr id="14347" name="Rectangle 11"/>
          <p:cNvSpPr>
            <a:spLocks noGrp="1" noChangeArrowheads="1"/>
          </p:cNvSpPr>
          <p:nvPr>
            <p:ph idx="1"/>
          </p:nvPr>
        </p:nvSpPr>
        <p:spPr>
          <a:xfrm>
            <a:off x="6156325" y="2678113"/>
            <a:ext cx="3792538" cy="3962400"/>
          </a:xfrm>
        </p:spPr>
        <p:txBody>
          <a:bodyPr/>
          <a:lstStyle/>
          <a:p>
            <a:pPr marL="0" indent="0">
              <a:lnSpc>
                <a:spcPct val="95000"/>
              </a:lnSpc>
              <a:buNone/>
            </a:pPr>
            <a:r>
              <a:rPr lang="en-US" sz="2100" u="sng" dirty="0"/>
              <a:t>Pain Perception</a:t>
            </a:r>
            <a:r>
              <a:rPr lang="en-US" sz="2100" dirty="0"/>
              <a:t>*</a:t>
            </a:r>
            <a:endParaRPr lang="en-US" sz="2100" u="sng" dirty="0"/>
          </a:p>
          <a:p>
            <a:pPr marL="0" indent="0">
              <a:lnSpc>
                <a:spcPct val="95000"/>
              </a:lnSpc>
              <a:buNone/>
            </a:pPr>
            <a:r>
              <a:rPr lang="en-US" sz="2100" dirty="0"/>
              <a:t>Anterior </a:t>
            </a:r>
            <a:r>
              <a:rPr lang="en-US" sz="2100" dirty="0" err="1"/>
              <a:t>cingulate</a:t>
            </a:r>
            <a:r>
              <a:rPr lang="en-US" sz="2100" dirty="0"/>
              <a:t> cortex</a:t>
            </a:r>
          </a:p>
          <a:p>
            <a:pPr marL="0" indent="0">
              <a:lnSpc>
                <a:spcPct val="95000"/>
              </a:lnSpc>
              <a:spcBef>
                <a:spcPct val="0"/>
              </a:spcBef>
              <a:buNone/>
            </a:pPr>
            <a:endParaRPr lang="en-US" sz="2100" u="sng" dirty="0"/>
          </a:p>
          <a:p>
            <a:pPr marL="0" indent="0">
              <a:lnSpc>
                <a:spcPct val="95000"/>
              </a:lnSpc>
              <a:spcBef>
                <a:spcPct val="0"/>
              </a:spcBef>
              <a:buNone/>
            </a:pPr>
            <a:r>
              <a:rPr lang="en-US" sz="2100" u="sng" dirty="0"/>
              <a:t>Migraine Generator</a:t>
            </a:r>
            <a:r>
              <a:rPr lang="en-US" sz="2100" dirty="0"/>
              <a:t>*</a:t>
            </a:r>
          </a:p>
          <a:p>
            <a:pPr marL="0" indent="0">
              <a:lnSpc>
                <a:spcPct val="95000"/>
              </a:lnSpc>
              <a:buNone/>
            </a:pPr>
            <a:r>
              <a:rPr lang="en-US" sz="2100" dirty="0" err="1"/>
              <a:t>Raphe</a:t>
            </a:r>
            <a:r>
              <a:rPr lang="en-US" sz="2100" dirty="0"/>
              <a:t> nuclei</a:t>
            </a:r>
          </a:p>
          <a:p>
            <a:pPr marL="0" indent="0">
              <a:lnSpc>
                <a:spcPct val="95000"/>
              </a:lnSpc>
              <a:buNone/>
            </a:pPr>
            <a:r>
              <a:rPr lang="en-US" sz="2100" dirty="0"/>
              <a:t>Locus </a:t>
            </a:r>
            <a:r>
              <a:rPr lang="en-US" sz="2100" dirty="0" err="1"/>
              <a:t>coeruleus</a:t>
            </a:r>
            <a:endParaRPr lang="en-US" sz="2100" dirty="0"/>
          </a:p>
          <a:p>
            <a:pPr marL="0" indent="0">
              <a:lnSpc>
                <a:spcPct val="95000"/>
              </a:lnSpc>
              <a:buNone/>
            </a:pPr>
            <a:r>
              <a:rPr lang="en-US" sz="2100" dirty="0" err="1"/>
              <a:t>Periaqueductal</a:t>
            </a:r>
            <a:r>
              <a:rPr lang="en-US" sz="2100" dirty="0"/>
              <a:t> gray</a:t>
            </a:r>
          </a:p>
        </p:txBody>
      </p:sp>
      <p:sp>
        <p:nvSpPr>
          <p:cNvPr id="14348" name="Text Box 13"/>
          <p:cNvSpPr txBox="1">
            <a:spLocks noChangeArrowheads="1"/>
          </p:cNvSpPr>
          <p:nvPr/>
        </p:nvSpPr>
        <p:spPr bwMode="auto">
          <a:xfrm>
            <a:off x="1800226" y="5981701"/>
            <a:ext cx="5802313" cy="366713"/>
          </a:xfrm>
          <a:prstGeom prst="rect">
            <a:avLst/>
          </a:prstGeom>
          <a:noFill/>
          <a:ln w="9525">
            <a:noFill/>
            <a:miter lim="800000"/>
            <a:headEnd/>
            <a:tailEnd/>
          </a:ln>
        </p:spPr>
        <p:txBody>
          <a:bodyPr wrap="none">
            <a:spAutoFit/>
          </a:bodyPr>
          <a:lstStyle/>
          <a:p>
            <a:r>
              <a:rPr lang="en-US"/>
              <a:t>*Areas of red indicate cerebral blood flow increases (</a:t>
            </a:r>
            <a:r>
              <a:rPr lang="en-US" i="1"/>
              <a:t>P</a:t>
            </a:r>
            <a:r>
              <a:rPr lang="en-US"/>
              <a:t>&lt;0.001).</a:t>
            </a:r>
          </a:p>
        </p:txBody>
      </p:sp>
    </p:spTree>
    <p:extLst>
      <p:ext uri="{BB962C8B-B14F-4D97-AF65-F5344CB8AC3E}">
        <p14:creationId xmlns:p14="http://schemas.microsoft.com/office/powerpoint/2010/main" val="5314189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2209800" y="667658"/>
            <a:ext cx="7772400" cy="958850"/>
          </a:xfrm>
        </p:spPr>
        <p:txBody>
          <a:bodyPr/>
          <a:lstStyle/>
          <a:p>
            <a:pPr algn="ctr">
              <a:defRPr/>
            </a:pPr>
            <a:r>
              <a:rPr lang="en-US" dirty="0"/>
              <a:t>Migraine Diagnosis</a:t>
            </a:r>
          </a:p>
        </p:txBody>
      </p:sp>
      <p:sp>
        <p:nvSpPr>
          <p:cNvPr id="7171" name="Rectangle 3"/>
          <p:cNvSpPr>
            <a:spLocks noGrp="1" noChangeArrowheads="1"/>
          </p:cNvSpPr>
          <p:nvPr>
            <p:ph idx="1"/>
          </p:nvPr>
        </p:nvSpPr>
        <p:spPr>
          <a:xfrm>
            <a:off x="1774033" y="1706521"/>
            <a:ext cx="8643937" cy="5019675"/>
          </a:xfrm>
          <a:noFill/>
        </p:spPr>
        <p:txBody>
          <a:bodyPr>
            <a:normAutofit/>
          </a:bodyPr>
          <a:lstStyle/>
          <a:p>
            <a:pPr>
              <a:lnSpc>
                <a:spcPct val="50000"/>
              </a:lnSpc>
              <a:buFont typeface="Monotype Sorts" pitchFamily="-65" charset="2"/>
              <a:buNone/>
            </a:pPr>
            <a:r>
              <a:rPr lang="en-US" dirty="0">
                <a:solidFill>
                  <a:schemeClr val="tx2"/>
                </a:solidFill>
              </a:rPr>
              <a:t>		Migraine is under-diagnosed</a:t>
            </a:r>
          </a:p>
          <a:p>
            <a:pPr>
              <a:lnSpc>
                <a:spcPct val="50000"/>
              </a:lnSpc>
              <a:buFont typeface="Monotype Sorts" pitchFamily="-65" charset="2"/>
              <a:buNone/>
            </a:pPr>
            <a:endParaRPr lang="en-US" dirty="0">
              <a:solidFill>
                <a:schemeClr val="tx2"/>
              </a:solidFill>
            </a:endParaRPr>
          </a:p>
          <a:p>
            <a:pPr lvl="1">
              <a:lnSpc>
                <a:spcPct val="125000"/>
              </a:lnSpc>
              <a:buFont typeface="Arial" pitchFamily="34" charset="0"/>
              <a:buChar char="•"/>
            </a:pPr>
            <a:r>
              <a:rPr lang="en-US" dirty="0"/>
              <a:t>94% of patients presenting to a PCP with recurrent headache met IHS criteria for migraine or probable migraine</a:t>
            </a:r>
          </a:p>
          <a:p>
            <a:pPr marL="739775" lvl="1" indent="-282575">
              <a:lnSpc>
                <a:spcPct val="125000"/>
              </a:lnSpc>
              <a:buFont typeface="Arial" pitchFamily="34" charset="0"/>
              <a:buChar char="•"/>
            </a:pPr>
            <a:r>
              <a:rPr lang="en-US" dirty="0"/>
              <a:t>Nearly 90% of “sinus headache” patients met IHS  </a:t>
            </a:r>
            <a:r>
              <a:rPr lang="en-US" dirty="0" smtClean="0"/>
              <a:t>criteria </a:t>
            </a:r>
            <a:r>
              <a:rPr lang="en-US" dirty="0"/>
              <a:t>for migraine or probable migraine</a:t>
            </a:r>
          </a:p>
          <a:p>
            <a:pPr lvl="1">
              <a:lnSpc>
                <a:spcPct val="125000"/>
              </a:lnSpc>
              <a:buFont typeface="Arial" pitchFamily="34" charset="0"/>
              <a:buChar char="•"/>
            </a:pPr>
            <a:r>
              <a:rPr lang="en-US" dirty="0"/>
              <a:t>Nearly 90% of “tension/stress” headache patients </a:t>
            </a:r>
            <a:r>
              <a:rPr lang="en-US" dirty="0" smtClean="0"/>
              <a:t>met </a:t>
            </a:r>
            <a:r>
              <a:rPr lang="en-US" dirty="0"/>
              <a:t>IHS criteria for migraine or probable migraine</a:t>
            </a:r>
          </a:p>
          <a:p>
            <a:pPr lvl="1">
              <a:buNone/>
            </a:pPr>
            <a:endParaRPr lang="en-US" sz="2600" dirty="0">
              <a:solidFill>
                <a:srgbClr val="FFCC00"/>
              </a:solidFill>
            </a:endParaRPr>
          </a:p>
          <a:p>
            <a:pPr lvl="1">
              <a:buNone/>
            </a:pPr>
            <a:r>
              <a:rPr lang="en-US" sz="2600" dirty="0">
                <a:solidFill>
                  <a:srgbClr val="FFCC00"/>
                </a:solidFill>
              </a:rPr>
              <a:t>   </a:t>
            </a:r>
          </a:p>
        </p:txBody>
      </p:sp>
      <p:sp>
        <p:nvSpPr>
          <p:cNvPr id="4" name="TextBox 3"/>
          <p:cNvSpPr txBox="1"/>
          <p:nvPr/>
        </p:nvSpPr>
        <p:spPr>
          <a:xfrm>
            <a:off x="2786734" y="6025771"/>
            <a:ext cx="8810172" cy="861774"/>
          </a:xfrm>
          <a:prstGeom prst="rect">
            <a:avLst/>
          </a:prstGeom>
          <a:noFill/>
        </p:spPr>
        <p:txBody>
          <a:bodyPr wrap="square" rtlCol="0">
            <a:spAutoFit/>
          </a:bodyPr>
          <a:lstStyle/>
          <a:p>
            <a:r>
              <a:rPr lang="en-US" sz="1600" i="1" dirty="0" smtClean="0"/>
              <a:t>“Migraine</a:t>
            </a:r>
            <a:r>
              <a:rPr lang="en-US" sz="1600" i="1" dirty="0"/>
              <a:t>: Diagnosis and assessment of </a:t>
            </a:r>
            <a:r>
              <a:rPr lang="en-US" sz="1600" i="1" dirty="0" smtClean="0"/>
              <a:t>disability”</a:t>
            </a:r>
            <a:endParaRPr lang="en-US" sz="1600" i="1" dirty="0"/>
          </a:p>
          <a:p>
            <a:r>
              <a:rPr lang="en-US" sz="1600" i="1" dirty="0"/>
              <a:t>Lipton,  R . </a:t>
            </a:r>
            <a:r>
              <a:rPr lang="en-US" sz="1600" b="1" dirty="0"/>
              <a:t>Reviews in Contemporary Pharmacotherapy</a:t>
            </a:r>
            <a:r>
              <a:rPr lang="en-US" sz="1600" i="1" dirty="0"/>
              <a:t>, 11(2), 63-73.</a:t>
            </a:r>
          </a:p>
          <a:p>
            <a:endParaRPr lang="en-US" i="1" dirty="0"/>
          </a:p>
        </p:txBody>
      </p:sp>
    </p:spTree>
    <p:extLst>
      <p:ext uri="{BB962C8B-B14F-4D97-AF65-F5344CB8AC3E}">
        <p14:creationId xmlns:p14="http://schemas.microsoft.com/office/powerpoint/2010/main" val="98019335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1792516" y="825744"/>
            <a:ext cx="8606971" cy="1104900"/>
          </a:xfrm>
        </p:spPr>
        <p:txBody>
          <a:bodyPr>
            <a:normAutofit/>
          </a:bodyPr>
          <a:lstStyle/>
          <a:p>
            <a:pPr algn="ctr">
              <a:defRPr/>
            </a:pPr>
            <a:r>
              <a:rPr lang="en-US" sz="3600" dirty="0">
                <a:latin typeface="+mn-lt"/>
              </a:rPr>
              <a:t>Migraine Without Aura IHS Diagnostic Criteria</a:t>
            </a:r>
          </a:p>
        </p:txBody>
      </p:sp>
      <p:sp>
        <p:nvSpPr>
          <p:cNvPr id="9219" name="Rectangle 3"/>
          <p:cNvSpPr>
            <a:spLocks noGrp="1" noChangeArrowheads="1"/>
          </p:cNvSpPr>
          <p:nvPr>
            <p:ph idx="1"/>
          </p:nvPr>
        </p:nvSpPr>
        <p:spPr>
          <a:xfrm>
            <a:off x="1846264" y="1944130"/>
            <a:ext cx="8499475" cy="5934371"/>
          </a:xfrm>
        </p:spPr>
        <p:txBody>
          <a:bodyPr>
            <a:normAutofit/>
          </a:bodyPr>
          <a:lstStyle/>
          <a:p>
            <a:pPr marL="298450" indent="-298450" defTabSz="933450">
              <a:lnSpc>
                <a:spcPct val="120000"/>
              </a:lnSpc>
              <a:buNone/>
            </a:pPr>
            <a:r>
              <a:rPr lang="en-US" sz="2000" dirty="0">
                <a:latin typeface="cg" charset="0"/>
              </a:rPr>
              <a:t>	</a:t>
            </a:r>
            <a:r>
              <a:rPr lang="en-US" sz="2400" dirty="0">
                <a:latin typeface="cg" charset="0"/>
              </a:rPr>
              <a:t>        </a:t>
            </a:r>
            <a:r>
              <a:rPr lang="en-US" sz="2400" i="1" u="sng" dirty="0">
                <a:latin typeface="cg" charset="0"/>
              </a:rPr>
              <a:t>At least five attacks </a:t>
            </a:r>
            <a:r>
              <a:rPr lang="en-US" sz="2400" dirty="0">
                <a:latin typeface="cg" charset="0"/>
              </a:rPr>
              <a:t>fulfilling the following criteria:</a:t>
            </a:r>
          </a:p>
          <a:p>
            <a:pPr marL="757238" lvl="1" indent="-290513" defTabSz="933450">
              <a:lnSpc>
                <a:spcPct val="120000"/>
              </a:lnSpc>
              <a:buNone/>
            </a:pPr>
            <a:r>
              <a:rPr lang="en-US" sz="2000" dirty="0">
                <a:latin typeface="cg" charset="0"/>
              </a:rPr>
              <a:t>    		Headache lasts 4 to 72 hours (untreated or unsuccessfully 	treated)</a:t>
            </a:r>
          </a:p>
          <a:p>
            <a:pPr marL="757238" lvl="1" indent="-290513" defTabSz="933450">
              <a:buNone/>
            </a:pPr>
            <a:r>
              <a:rPr lang="en-US" sz="2000" dirty="0">
                <a:latin typeface="cg" charset="0"/>
              </a:rPr>
              <a:t>   		 Headache has at least 2 of the following characteristics:</a:t>
            </a:r>
          </a:p>
          <a:p>
            <a:pPr marL="1165225" lvl="2" indent="-231775" defTabSz="933450"/>
            <a:r>
              <a:rPr lang="en-US" sz="2000" dirty="0">
                <a:latin typeface="cg" charset="0"/>
              </a:rPr>
              <a:t>Unilateral location</a:t>
            </a:r>
          </a:p>
          <a:p>
            <a:pPr marL="1165225" lvl="2" indent="-231775" defTabSz="933450"/>
            <a:r>
              <a:rPr lang="en-US" sz="2000" dirty="0">
                <a:latin typeface="cg" charset="0"/>
              </a:rPr>
              <a:t>Pulsating quality</a:t>
            </a:r>
          </a:p>
          <a:p>
            <a:pPr marL="1165225" lvl="2" indent="-231775" defTabSz="933450"/>
            <a:r>
              <a:rPr lang="en-US" sz="2000" dirty="0">
                <a:latin typeface="cg" charset="0"/>
              </a:rPr>
              <a:t>Moderate or severe intensity (inhibits or prohibits daily activities)</a:t>
            </a:r>
          </a:p>
          <a:p>
            <a:pPr marL="1165225" lvl="2" indent="-231775" defTabSz="933450"/>
            <a:r>
              <a:rPr lang="en-US" sz="2000" dirty="0">
                <a:latin typeface="cg" charset="0"/>
              </a:rPr>
              <a:t>Aggravation by walking stairs or similar routine physical activity</a:t>
            </a:r>
          </a:p>
          <a:p>
            <a:pPr marL="757238" lvl="1" indent="-290513" defTabSz="933450">
              <a:buNone/>
            </a:pPr>
            <a:r>
              <a:rPr lang="en-US" sz="2000" dirty="0">
                <a:latin typeface="cg" charset="0"/>
              </a:rPr>
              <a:t>    		During headache at least 1 of the following occurs:</a:t>
            </a:r>
          </a:p>
          <a:p>
            <a:pPr marL="1165225" lvl="2" indent="-231775" defTabSz="933450"/>
            <a:r>
              <a:rPr lang="en-US" sz="2000" dirty="0">
                <a:latin typeface="cg" charset="0"/>
              </a:rPr>
              <a:t>Nausea and/or </a:t>
            </a:r>
            <a:r>
              <a:rPr lang="en-US" sz="2000" dirty="0" smtClean="0">
                <a:latin typeface="cg" charset="0"/>
              </a:rPr>
              <a:t>vomiting (“a sick headache”)</a:t>
            </a:r>
            <a:endParaRPr lang="en-US" sz="2000" dirty="0">
              <a:latin typeface="cg" charset="0"/>
            </a:endParaRPr>
          </a:p>
          <a:p>
            <a:pPr marL="1165225" lvl="2" indent="-231775" defTabSz="933450"/>
            <a:r>
              <a:rPr lang="en-US" sz="2000" dirty="0">
                <a:latin typeface="cg" charset="0"/>
              </a:rPr>
              <a:t>Photophobia </a:t>
            </a:r>
            <a:r>
              <a:rPr lang="en-US" sz="2000" dirty="0" smtClean="0">
                <a:latin typeface="cg" charset="0"/>
              </a:rPr>
              <a:t>and </a:t>
            </a:r>
            <a:r>
              <a:rPr lang="en-US" sz="2000" dirty="0" err="1">
                <a:latin typeface="cg" charset="0"/>
              </a:rPr>
              <a:t>phonophobia</a:t>
            </a:r>
            <a:endParaRPr lang="en-US" sz="2000" dirty="0">
              <a:latin typeface="cg" charset="0"/>
            </a:endParaRPr>
          </a:p>
        </p:txBody>
      </p:sp>
    </p:spTree>
    <p:extLst>
      <p:ext uri="{BB962C8B-B14F-4D97-AF65-F5344CB8AC3E}">
        <p14:creationId xmlns:p14="http://schemas.microsoft.com/office/powerpoint/2010/main" val="2121919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8908"/>
            <a:ext cx="8229600" cy="1143000"/>
          </a:xfrm>
        </p:spPr>
        <p:txBody>
          <a:bodyPr>
            <a:normAutofit fontScale="90000"/>
          </a:bodyPr>
          <a:lstStyle/>
          <a:p>
            <a:r>
              <a:rPr lang="en-US" dirty="0"/>
              <a:t>How severe is the Migraine: MIDAS</a:t>
            </a:r>
            <a:br>
              <a:rPr lang="en-US" dirty="0"/>
            </a:br>
            <a:r>
              <a:rPr lang="en-US" dirty="0"/>
              <a:t>(</a:t>
            </a:r>
            <a:r>
              <a:rPr lang="en-US" b="1" dirty="0" err="1"/>
              <a:t>MI</a:t>
            </a:r>
            <a:r>
              <a:rPr lang="en-US" dirty="0" err="1"/>
              <a:t>graine</a:t>
            </a:r>
            <a:r>
              <a:rPr lang="en-US" dirty="0"/>
              <a:t> </a:t>
            </a:r>
            <a:r>
              <a:rPr lang="en-US" b="1" dirty="0"/>
              <a:t>D</a:t>
            </a:r>
            <a:r>
              <a:rPr lang="en-US" dirty="0"/>
              <a:t>isability </a:t>
            </a:r>
            <a:r>
              <a:rPr lang="en-US" b="1" dirty="0" err="1"/>
              <a:t>AS</a:t>
            </a:r>
            <a:r>
              <a:rPr lang="en-US" dirty="0" err="1"/>
              <a:t>sessment</a:t>
            </a:r>
            <a:r>
              <a:rPr lang="en-US" dirty="0"/>
              <a:t>)</a:t>
            </a:r>
          </a:p>
        </p:txBody>
      </p:sp>
      <p:pic>
        <p:nvPicPr>
          <p:cNvPr id="1026" name="Picture 2"/>
          <p:cNvPicPr>
            <a:picLocks noGrp="1" noChangeAspect="1" noChangeArrowheads="1"/>
          </p:cNvPicPr>
          <p:nvPr>
            <p:ph idx="1"/>
          </p:nvPr>
        </p:nvPicPr>
        <p:blipFill>
          <a:blip r:embed="rId2"/>
          <a:srcRect/>
          <a:stretch>
            <a:fillRect/>
          </a:stretch>
        </p:blipFill>
        <p:spPr bwMode="auto">
          <a:xfrm>
            <a:off x="457200" y="2057400"/>
            <a:ext cx="6687684" cy="4499769"/>
          </a:xfrm>
          <a:prstGeom prst="rect">
            <a:avLst/>
          </a:prstGeom>
          <a:noFill/>
          <a:ln w="9525">
            <a:noFill/>
            <a:miter lim="800000"/>
            <a:headEnd/>
            <a:tailEnd/>
          </a:ln>
        </p:spPr>
      </p:pic>
      <p:pic>
        <p:nvPicPr>
          <p:cNvPr id="3" name="Picture 2"/>
          <p:cNvPicPr>
            <a:picLocks noChangeAspect="1"/>
          </p:cNvPicPr>
          <p:nvPr/>
        </p:nvPicPr>
        <p:blipFill rotWithShape="1">
          <a:blip r:embed="rId3"/>
          <a:srcRect l="11842" t="-8346" r="2631" b="1177"/>
          <a:stretch/>
        </p:blipFill>
        <p:spPr>
          <a:xfrm>
            <a:off x="7696200" y="3810000"/>
            <a:ext cx="4821427" cy="1905000"/>
          </a:xfrm>
          <a:prstGeom prst="rect">
            <a:avLst/>
          </a:prstGeom>
        </p:spPr>
      </p:pic>
      <p:sp>
        <p:nvSpPr>
          <p:cNvPr id="4" name="TextBox 3"/>
          <p:cNvSpPr txBox="1"/>
          <p:nvPr/>
        </p:nvSpPr>
        <p:spPr>
          <a:xfrm>
            <a:off x="7543800" y="5562600"/>
            <a:ext cx="4038600" cy="762000"/>
          </a:xfrm>
          <a:prstGeom prst="rect">
            <a:avLst/>
          </a:prstGeom>
          <a:noFill/>
        </p:spPr>
        <p:txBody>
          <a:bodyPr wrap="square" rtlCol="0">
            <a:spAutoFit/>
          </a:bodyPr>
          <a:lstStyle/>
          <a:p>
            <a:endParaRPr lang="en-US" dirty="0"/>
          </a:p>
        </p:txBody>
      </p:sp>
      <p:sp>
        <p:nvSpPr>
          <p:cNvPr id="5" name="TextBox 4"/>
          <p:cNvSpPr txBox="1"/>
          <p:nvPr/>
        </p:nvSpPr>
        <p:spPr>
          <a:xfrm>
            <a:off x="7510549" y="5791200"/>
            <a:ext cx="4038600" cy="646331"/>
          </a:xfrm>
          <a:prstGeom prst="rect">
            <a:avLst/>
          </a:prstGeom>
          <a:noFill/>
        </p:spPr>
        <p:txBody>
          <a:bodyPr wrap="square" rtlCol="0">
            <a:spAutoFit/>
          </a:bodyPr>
          <a:lstStyle/>
          <a:p>
            <a:r>
              <a:rPr lang="en-US" dirty="0">
                <a:hlinkClick r:id="rId4"/>
              </a:rPr>
              <a:t>https://www.mdcalc.com/calc/10521/migraine-disability-assessment-midas</a:t>
            </a:r>
            <a:endParaRPr lang="en-US" dirty="0"/>
          </a:p>
        </p:txBody>
      </p:sp>
    </p:spTree>
    <p:extLst>
      <p:ext uri="{BB962C8B-B14F-4D97-AF65-F5344CB8AC3E}">
        <p14:creationId xmlns:p14="http://schemas.microsoft.com/office/powerpoint/2010/main" val="1997297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10515600" cy="838199"/>
          </a:xfrm>
        </p:spPr>
        <p:txBody>
          <a:bodyPr/>
          <a:lstStyle/>
          <a:p>
            <a:r>
              <a:rPr lang="en-US" dirty="0"/>
              <a:t>Migraine: Common Abortive </a:t>
            </a:r>
            <a:r>
              <a:rPr lang="en-US" dirty="0" smtClean="0"/>
              <a:t>Treatments</a:t>
            </a:r>
            <a:endParaRPr lang="en-US" dirty="0"/>
          </a:p>
        </p:txBody>
      </p:sp>
      <p:sp>
        <p:nvSpPr>
          <p:cNvPr id="3" name="Text Placeholder 2"/>
          <p:cNvSpPr>
            <a:spLocks noGrp="1"/>
          </p:cNvSpPr>
          <p:nvPr>
            <p:ph type="body" sz="quarter" idx="10"/>
          </p:nvPr>
        </p:nvSpPr>
        <p:spPr>
          <a:xfrm>
            <a:off x="892629" y="1524000"/>
            <a:ext cx="10515600" cy="4038600"/>
          </a:xfrm>
        </p:spPr>
        <p:txBody>
          <a:bodyPr/>
          <a:lstStyle/>
          <a:p>
            <a:r>
              <a:rPr lang="en-US" dirty="0" smtClean="0"/>
              <a:t>Aspirin/Acetaminophen/Caffeine combinations (e.g. </a:t>
            </a:r>
            <a:r>
              <a:rPr lang="en-US" dirty="0" err="1" smtClean="0"/>
              <a:t>Exedrin</a:t>
            </a:r>
            <a:r>
              <a:rPr lang="en-US" dirty="0" smtClean="0"/>
              <a:t> products)</a:t>
            </a:r>
          </a:p>
          <a:p>
            <a:r>
              <a:rPr lang="en-US" dirty="0" smtClean="0"/>
              <a:t>NSAIDS</a:t>
            </a:r>
          </a:p>
          <a:p>
            <a:pPr lvl="1"/>
            <a:r>
              <a:rPr lang="en-US" dirty="0" smtClean="0"/>
              <a:t>Naproxen half-life may be best since migraines may last many hours</a:t>
            </a:r>
          </a:p>
          <a:p>
            <a:pPr lvl="1"/>
            <a:r>
              <a:rPr lang="en-US" dirty="0" smtClean="0"/>
              <a:t>In-office IM </a:t>
            </a:r>
            <a:r>
              <a:rPr lang="en-US" dirty="0" err="1" smtClean="0"/>
              <a:t>Toradol</a:t>
            </a:r>
            <a:r>
              <a:rPr lang="en-US" dirty="0" smtClean="0"/>
              <a:t> injection (if available)</a:t>
            </a:r>
          </a:p>
          <a:p>
            <a:r>
              <a:rPr lang="en-US" dirty="0" smtClean="0"/>
              <a:t>Retreating to a dark, quiet room</a:t>
            </a:r>
          </a:p>
          <a:p>
            <a:pPr lvl="2"/>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412716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credit where credit is due</a:t>
            </a:r>
            <a:endParaRPr lang="en-US" dirty="0"/>
          </a:p>
        </p:txBody>
      </p:sp>
      <p:pic>
        <p:nvPicPr>
          <p:cNvPr id="4" name="Picture 3"/>
          <p:cNvPicPr>
            <a:picLocks noChangeAspect="1"/>
          </p:cNvPicPr>
          <p:nvPr/>
        </p:nvPicPr>
        <p:blipFill>
          <a:blip r:embed="rId3"/>
          <a:stretch>
            <a:fillRect/>
          </a:stretch>
        </p:blipFill>
        <p:spPr>
          <a:xfrm>
            <a:off x="3505200" y="2133600"/>
            <a:ext cx="4572638" cy="3429479"/>
          </a:xfrm>
          <a:prstGeom prst="rect">
            <a:avLst/>
          </a:prstGeom>
        </p:spPr>
      </p:pic>
      <p:sp>
        <p:nvSpPr>
          <p:cNvPr id="3" name="Text Placeholder 2"/>
          <p:cNvSpPr>
            <a:spLocks noGrp="1"/>
          </p:cNvSpPr>
          <p:nvPr>
            <p:ph type="body" sz="quarter" idx="10"/>
          </p:nvPr>
        </p:nvSpPr>
        <p:spPr>
          <a:xfrm>
            <a:off x="914400" y="2057400"/>
            <a:ext cx="10515600" cy="44196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And, when not otherwise identified, the reference is </a:t>
            </a:r>
            <a:r>
              <a:rPr lang="en-US" i="1" dirty="0" err="1" smtClean="0"/>
              <a:t>UpToDate</a:t>
            </a:r>
            <a:endParaRPr lang="en-US" i="1" dirty="0"/>
          </a:p>
        </p:txBody>
      </p:sp>
    </p:spTree>
    <p:custDataLst>
      <p:tags r:id="rId1"/>
    </p:custDataLst>
    <p:extLst>
      <p:ext uri="{BB962C8B-B14F-4D97-AF65-F5344CB8AC3E}">
        <p14:creationId xmlns:p14="http://schemas.microsoft.com/office/powerpoint/2010/main" val="1260685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931" y="838201"/>
            <a:ext cx="10515600" cy="838199"/>
          </a:xfrm>
        </p:spPr>
        <p:txBody>
          <a:bodyPr/>
          <a:lstStyle/>
          <a:p>
            <a:r>
              <a:rPr lang="en-US" dirty="0"/>
              <a:t>Migraine: </a:t>
            </a:r>
            <a:r>
              <a:rPr lang="en-US" dirty="0" smtClean="0"/>
              <a:t>Less common </a:t>
            </a:r>
            <a:r>
              <a:rPr lang="en-US" dirty="0"/>
              <a:t>Abortive </a:t>
            </a:r>
            <a:r>
              <a:rPr lang="en-US" dirty="0" smtClean="0"/>
              <a:t>Treatments</a:t>
            </a:r>
            <a:endParaRPr lang="en-US" dirty="0"/>
          </a:p>
        </p:txBody>
      </p:sp>
      <p:sp>
        <p:nvSpPr>
          <p:cNvPr id="3" name="Text Placeholder 2"/>
          <p:cNvSpPr>
            <a:spLocks noGrp="1"/>
          </p:cNvSpPr>
          <p:nvPr>
            <p:ph type="body" sz="quarter" idx="10"/>
          </p:nvPr>
        </p:nvSpPr>
        <p:spPr>
          <a:xfrm>
            <a:off x="914400" y="1676400"/>
            <a:ext cx="10515600" cy="4038600"/>
          </a:xfrm>
        </p:spPr>
        <p:txBody>
          <a:bodyPr/>
          <a:lstStyle/>
          <a:p>
            <a:r>
              <a:rPr lang="en-US" dirty="0" smtClean="0"/>
              <a:t>Anti-emetics/Anti-histamines/</a:t>
            </a:r>
            <a:r>
              <a:rPr lang="en-US" dirty="0" err="1" smtClean="0"/>
              <a:t>Phenothiazines</a:t>
            </a:r>
            <a:r>
              <a:rPr lang="en-US" dirty="0" smtClean="0"/>
              <a:t>/GI pro-kinetics</a:t>
            </a:r>
          </a:p>
          <a:p>
            <a:pPr lvl="1"/>
            <a:r>
              <a:rPr lang="en-US" dirty="0" smtClean="0"/>
              <a:t>IV works best, but we don’t have access to that</a:t>
            </a:r>
          </a:p>
          <a:p>
            <a:pPr lvl="1"/>
            <a:r>
              <a:rPr lang="en-US" dirty="0" err="1" smtClean="0"/>
              <a:t>Metaclopromide</a:t>
            </a:r>
            <a:r>
              <a:rPr lang="en-US" dirty="0" smtClean="0"/>
              <a:t> (Reglan)</a:t>
            </a:r>
          </a:p>
          <a:p>
            <a:pPr lvl="1"/>
            <a:r>
              <a:rPr lang="en-US" dirty="0" err="1" smtClean="0"/>
              <a:t>Prochlorperazine</a:t>
            </a:r>
            <a:r>
              <a:rPr lang="en-US" dirty="0" smtClean="0"/>
              <a:t> (Compazine)</a:t>
            </a:r>
          </a:p>
          <a:p>
            <a:pPr lvl="1"/>
            <a:r>
              <a:rPr lang="en-US" dirty="0" smtClean="0"/>
              <a:t>Ondansetron (Zofran)</a:t>
            </a:r>
          </a:p>
          <a:p>
            <a:r>
              <a:rPr lang="en-US" dirty="0" smtClean="0"/>
              <a:t>Opioids</a:t>
            </a:r>
          </a:p>
          <a:p>
            <a:r>
              <a:rPr lang="en-US" dirty="0"/>
              <a:t>Butalbital combinations: </a:t>
            </a:r>
          </a:p>
          <a:p>
            <a:pPr lvl="1"/>
            <a:r>
              <a:rPr lang="en-US" dirty="0"/>
              <a:t>Barbiturate, 35 hour </a:t>
            </a:r>
            <a:r>
              <a:rPr lang="en-US" dirty="0" err="1"/>
              <a:t>halflife</a:t>
            </a:r>
            <a:r>
              <a:rPr lang="en-US" dirty="0"/>
              <a:t>, big cause of MOH, risk of dependence and Acetaminophen toxicity.  </a:t>
            </a:r>
          </a:p>
          <a:p>
            <a:pPr lvl="2"/>
            <a:r>
              <a:rPr lang="en-US" dirty="0"/>
              <a:t>Butalbital/APAP/Caffeine: 50/325/40mg (</a:t>
            </a:r>
            <a:r>
              <a:rPr lang="en-US" dirty="0" err="1"/>
              <a:t>Fioricet</a:t>
            </a:r>
            <a:r>
              <a:rPr lang="en-US" dirty="0"/>
              <a:t>) </a:t>
            </a:r>
          </a:p>
          <a:p>
            <a:pPr lvl="2"/>
            <a:r>
              <a:rPr lang="en-US" dirty="0"/>
              <a:t>Butalbital/ASA/Caffeine: 50/325/40mg (</a:t>
            </a:r>
            <a:r>
              <a:rPr lang="en-US" dirty="0" err="1"/>
              <a:t>Fiorinal</a:t>
            </a:r>
            <a:r>
              <a:rPr lang="en-US" dirty="0"/>
              <a:t>)</a:t>
            </a:r>
          </a:p>
          <a:p>
            <a:pPr lvl="2"/>
            <a:r>
              <a:rPr lang="en-US" dirty="0" smtClean="0"/>
              <a:t>Caffeine free: Acetaminophen/</a:t>
            </a:r>
            <a:r>
              <a:rPr lang="en-US" dirty="0" err="1" smtClean="0"/>
              <a:t>Butalbital</a:t>
            </a:r>
            <a:r>
              <a:rPr lang="en-US" dirty="0"/>
              <a:t>: 300-650/25-50mg (</a:t>
            </a:r>
            <a:r>
              <a:rPr lang="en-US" dirty="0" err="1"/>
              <a:t>Phrenilin</a:t>
            </a:r>
            <a:r>
              <a:rPr lang="en-US" dirty="0"/>
              <a:t> is off the market)</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21699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Triptans</a:t>
            </a:r>
            <a:r>
              <a:rPr lang="en-US" dirty="0"/>
              <a:t>: the first designer drugs for </a:t>
            </a:r>
            <a:r>
              <a:rPr lang="en-US" dirty="0" smtClean="0"/>
              <a:t>migraine</a:t>
            </a:r>
            <a:r>
              <a:rPr lang="en-US" dirty="0"/>
              <a:t/>
            </a:r>
            <a:br>
              <a:rPr lang="en-US" dirty="0"/>
            </a:br>
            <a:endParaRPr lang="en-US" dirty="0"/>
          </a:p>
        </p:txBody>
      </p:sp>
      <p:sp>
        <p:nvSpPr>
          <p:cNvPr id="3" name="Text Placeholder 2"/>
          <p:cNvSpPr>
            <a:spLocks noGrp="1"/>
          </p:cNvSpPr>
          <p:nvPr>
            <p:ph type="body" sz="quarter" idx="10"/>
          </p:nvPr>
        </p:nvSpPr>
        <p:spPr>
          <a:xfrm>
            <a:off x="920931" y="1828800"/>
            <a:ext cx="10515600" cy="4724400"/>
          </a:xfrm>
        </p:spPr>
        <p:txBody>
          <a:bodyPr/>
          <a:lstStyle/>
          <a:p>
            <a:r>
              <a:rPr lang="en-US" dirty="0" smtClean="0"/>
              <a:t>Introduced to US (as </a:t>
            </a:r>
            <a:r>
              <a:rPr lang="en-US" dirty="0" err="1" smtClean="0"/>
              <a:t>Imitrex</a:t>
            </a:r>
            <a:r>
              <a:rPr lang="en-US" dirty="0" smtClean="0"/>
              <a:t> injection) in 1993, </a:t>
            </a:r>
            <a:r>
              <a:rPr lang="en-US" sz="2000" dirty="0"/>
              <a:t>5HT1b &amp; 5HT1d agonists</a:t>
            </a:r>
          </a:p>
          <a:p>
            <a:pPr lvl="1"/>
            <a:r>
              <a:rPr lang="en-US" sz="2000" dirty="0" smtClean="0"/>
              <a:t>Now they are cheap and generic</a:t>
            </a:r>
          </a:p>
          <a:p>
            <a:r>
              <a:rPr lang="en-US" dirty="0" smtClean="0"/>
              <a:t>Avoid MOH (limit to 3 </a:t>
            </a:r>
            <a:r>
              <a:rPr lang="en-US" i="1" dirty="0" smtClean="0"/>
              <a:t>headaches</a:t>
            </a:r>
            <a:r>
              <a:rPr lang="en-US" dirty="0" smtClean="0"/>
              <a:t> per week or 10 </a:t>
            </a:r>
            <a:r>
              <a:rPr lang="en-US" i="1" dirty="0" smtClean="0"/>
              <a:t>headaches</a:t>
            </a:r>
            <a:r>
              <a:rPr lang="en-US" dirty="0" smtClean="0"/>
              <a:t> per month)</a:t>
            </a:r>
            <a:endParaRPr lang="en-US" dirty="0"/>
          </a:p>
          <a:p>
            <a:r>
              <a:rPr lang="en-US" dirty="0"/>
              <a:t>Better effect if taken with NSAID</a:t>
            </a:r>
          </a:p>
          <a:p>
            <a:r>
              <a:rPr lang="en-US" dirty="0"/>
              <a:t>Contraindications: Uncontrolled HTN, ischemic stroke/heart </a:t>
            </a:r>
            <a:r>
              <a:rPr lang="en-US" dirty="0" err="1"/>
              <a:t>dz</a:t>
            </a:r>
            <a:r>
              <a:rPr lang="en-US" dirty="0"/>
              <a:t>, </a:t>
            </a:r>
            <a:r>
              <a:rPr lang="en-US" dirty="0" err="1"/>
              <a:t>Prinzmetal’s</a:t>
            </a:r>
            <a:r>
              <a:rPr lang="en-US" dirty="0"/>
              <a:t> angina</a:t>
            </a:r>
          </a:p>
          <a:p>
            <a:pPr lvl="2"/>
            <a:r>
              <a:rPr lang="en-US" dirty="0"/>
              <a:t>As CV risks rise, relative contraindications become more alarming</a:t>
            </a:r>
            <a:r>
              <a:rPr lang="en-US" dirty="0" smtClean="0"/>
              <a:t>.</a:t>
            </a:r>
          </a:p>
          <a:p>
            <a:pPr lvl="2"/>
            <a:r>
              <a:rPr lang="en-US" dirty="0" smtClean="0"/>
              <a:t>Due to </a:t>
            </a:r>
            <a:r>
              <a:rPr lang="en-US" dirty="0" err="1" smtClean="0"/>
              <a:t>vasoconstrictive</a:t>
            </a:r>
            <a:r>
              <a:rPr lang="en-US" dirty="0" smtClean="0"/>
              <a:t> properties</a:t>
            </a:r>
            <a:endParaRPr lang="en-US" dirty="0"/>
          </a:p>
          <a:p>
            <a:r>
              <a:rPr lang="en-US" dirty="0"/>
              <a:t>Ignore the dire warnings of Serotonin Syndrome</a:t>
            </a:r>
          </a:p>
          <a:p>
            <a:pPr lvl="2"/>
            <a:r>
              <a:rPr lang="en-US" i="1" dirty="0">
                <a:hlinkClick r:id="rId2"/>
              </a:rPr>
              <a:t>http://</a:t>
            </a:r>
            <a:r>
              <a:rPr lang="en-US" i="1" dirty="0" smtClean="0">
                <a:hlinkClick r:id="rId2"/>
              </a:rPr>
              <a:t>www.americanheadachesociety.org/assets/1/7/AHS_Shapiro.pdf</a:t>
            </a:r>
            <a:endParaRPr lang="en-US" i="1" dirty="0" smtClean="0"/>
          </a:p>
          <a:p>
            <a:r>
              <a:rPr lang="en-US" dirty="0" smtClean="0"/>
              <a:t>Choice of </a:t>
            </a:r>
            <a:r>
              <a:rPr lang="en-US" dirty="0" err="1" smtClean="0"/>
              <a:t>triptan</a:t>
            </a:r>
            <a:r>
              <a:rPr lang="en-US" dirty="0"/>
              <a:t>: </a:t>
            </a:r>
            <a:r>
              <a:rPr lang="en-US" sz="1200" dirty="0">
                <a:hlinkClick r:id="rId3"/>
              </a:rPr>
              <a:t>https://</a:t>
            </a:r>
            <a:r>
              <a:rPr lang="en-US" sz="1200" dirty="0" smtClean="0">
                <a:hlinkClick r:id="rId3"/>
              </a:rPr>
              <a:t>www.uptodate.com/contents/acute-treatment-of-migraine-in-adults?search=triptan%20failure&amp;sectionRank=1&amp;usage_type=default&amp;anchor=H6&amp;source=machineLearning&amp;selectedTitle=1%7E150&amp;display_rank=1#H6</a:t>
            </a:r>
            <a:endParaRPr lang="en-US" sz="1200" dirty="0" smtClean="0"/>
          </a:p>
          <a:p>
            <a:endParaRPr lang="en-US" sz="1100" dirty="0"/>
          </a:p>
          <a:p>
            <a:endParaRPr lang="en-US" dirty="0"/>
          </a:p>
        </p:txBody>
      </p:sp>
    </p:spTree>
    <p:extLst>
      <p:ext uri="{BB962C8B-B14F-4D97-AF65-F5344CB8AC3E}">
        <p14:creationId xmlns:p14="http://schemas.microsoft.com/office/powerpoint/2010/main" val="2181602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7436"/>
            <a:ext cx="10515600" cy="838199"/>
          </a:xfrm>
        </p:spPr>
        <p:txBody>
          <a:bodyPr/>
          <a:lstStyle/>
          <a:p>
            <a:pPr algn="l"/>
            <a:r>
              <a:rPr lang="en-US" dirty="0" smtClean="0"/>
              <a:t>My favorit</a:t>
            </a:r>
            <a:r>
              <a:rPr lang="en-US" dirty="0" smtClean="0"/>
              <a:t>e </a:t>
            </a:r>
            <a:r>
              <a:rPr lang="en-US" dirty="0" err="1" smtClean="0"/>
              <a:t>triptan</a:t>
            </a:r>
            <a:r>
              <a:rPr lang="en-US" dirty="0" smtClean="0"/>
              <a:t> choices</a:t>
            </a:r>
            <a:r>
              <a:rPr lang="en-US" dirty="0"/>
              <a:t/>
            </a:r>
            <a:br>
              <a:rPr lang="en-US" dirty="0"/>
            </a:br>
            <a:endParaRPr lang="en-US" dirty="0"/>
          </a:p>
        </p:txBody>
      </p:sp>
      <p:sp>
        <p:nvSpPr>
          <p:cNvPr id="3" name="Text Placeholder 2"/>
          <p:cNvSpPr>
            <a:spLocks noGrp="1"/>
          </p:cNvSpPr>
          <p:nvPr>
            <p:ph type="body" sz="quarter" idx="10"/>
          </p:nvPr>
        </p:nvSpPr>
        <p:spPr>
          <a:xfrm>
            <a:off x="920931" y="1828800"/>
            <a:ext cx="10515600" cy="4724400"/>
          </a:xfrm>
        </p:spPr>
        <p:txBody>
          <a:bodyPr/>
          <a:lstStyle/>
          <a:p>
            <a:endParaRPr lang="en-US" sz="1100" dirty="0"/>
          </a:p>
          <a:p>
            <a:endParaRPr lang="en-US" dirty="0"/>
          </a:p>
        </p:txBody>
      </p:sp>
      <p:pic>
        <p:nvPicPr>
          <p:cNvPr id="4" name="Picture 3"/>
          <p:cNvPicPr>
            <a:picLocks noChangeAspect="1"/>
          </p:cNvPicPr>
          <p:nvPr/>
        </p:nvPicPr>
        <p:blipFill>
          <a:blip r:embed="rId2"/>
          <a:stretch>
            <a:fillRect/>
          </a:stretch>
        </p:blipFill>
        <p:spPr>
          <a:xfrm>
            <a:off x="6064135" y="879293"/>
            <a:ext cx="6096000" cy="1289416"/>
          </a:xfrm>
          <a:prstGeom prst="rect">
            <a:avLst/>
          </a:prstGeom>
        </p:spPr>
      </p:pic>
      <p:pic>
        <p:nvPicPr>
          <p:cNvPr id="5" name="Picture 4"/>
          <p:cNvPicPr>
            <a:picLocks noChangeAspect="1"/>
          </p:cNvPicPr>
          <p:nvPr/>
        </p:nvPicPr>
        <p:blipFill>
          <a:blip r:embed="rId3"/>
          <a:stretch>
            <a:fillRect/>
          </a:stretch>
        </p:blipFill>
        <p:spPr>
          <a:xfrm>
            <a:off x="-22565" y="2198538"/>
            <a:ext cx="9396767" cy="2298698"/>
          </a:xfrm>
          <a:prstGeom prst="rect">
            <a:avLst/>
          </a:prstGeom>
        </p:spPr>
      </p:pic>
      <p:pic>
        <p:nvPicPr>
          <p:cNvPr id="6" name="Picture 5"/>
          <p:cNvPicPr>
            <a:picLocks noChangeAspect="1"/>
          </p:cNvPicPr>
          <p:nvPr/>
        </p:nvPicPr>
        <p:blipFill>
          <a:blip r:embed="rId4"/>
          <a:stretch>
            <a:fillRect/>
          </a:stretch>
        </p:blipFill>
        <p:spPr>
          <a:xfrm>
            <a:off x="2848150" y="4267200"/>
            <a:ext cx="9116494" cy="2590799"/>
          </a:xfrm>
          <a:prstGeom prst="rect">
            <a:avLst/>
          </a:prstGeom>
        </p:spPr>
      </p:pic>
    </p:spTree>
    <p:extLst>
      <p:ext uri="{BB962C8B-B14F-4D97-AF65-F5344CB8AC3E}">
        <p14:creationId xmlns:p14="http://schemas.microsoft.com/office/powerpoint/2010/main" val="1580296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10515600" cy="838199"/>
          </a:xfrm>
        </p:spPr>
        <p:txBody>
          <a:bodyPr/>
          <a:lstStyle/>
          <a:p>
            <a:r>
              <a:rPr lang="en-US" dirty="0" smtClean="0"/>
              <a:t>Challenge the case of “</a:t>
            </a:r>
            <a:r>
              <a:rPr lang="en-US" dirty="0" err="1" smtClean="0"/>
              <a:t>triptan</a:t>
            </a:r>
            <a:r>
              <a:rPr lang="en-US" dirty="0" smtClean="0"/>
              <a:t> failure”</a:t>
            </a:r>
            <a:endParaRPr lang="en-US" dirty="0"/>
          </a:p>
        </p:txBody>
      </p:sp>
      <p:sp>
        <p:nvSpPr>
          <p:cNvPr id="3" name="Text Placeholder 2"/>
          <p:cNvSpPr>
            <a:spLocks noGrp="1"/>
          </p:cNvSpPr>
          <p:nvPr>
            <p:ph type="body" sz="quarter" idx="10"/>
          </p:nvPr>
        </p:nvSpPr>
        <p:spPr>
          <a:xfrm>
            <a:off x="838200" y="1524000"/>
            <a:ext cx="10515600" cy="4038600"/>
          </a:xfrm>
        </p:spPr>
        <p:txBody>
          <a:bodyPr/>
          <a:lstStyle/>
          <a:p>
            <a:r>
              <a:rPr lang="en-US" dirty="0" smtClean="0"/>
              <a:t>It is possible to get zero response to </a:t>
            </a:r>
            <a:r>
              <a:rPr lang="en-US" dirty="0" err="1" smtClean="0"/>
              <a:t>triptans</a:t>
            </a:r>
            <a:r>
              <a:rPr lang="en-US" dirty="0" smtClean="0"/>
              <a:t> the first couple of times</a:t>
            </a:r>
          </a:p>
          <a:p>
            <a:r>
              <a:rPr lang="en-US" dirty="0" smtClean="0"/>
              <a:t>They are the #1 choice, so encourage your patients</a:t>
            </a:r>
          </a:p>
          <a:p>
            <a:pPr lvl="1"/>
            <a:r>
              <a:rPr lang="en-US" dirty="0" smtClean="0"/>
              <a:t>Be </a:t>
            </a:r>
            <a:r>
              <a:rPr lang="en-US" dirty="0"/>
              <a:t>mindful they may be pushing for </a:t>
            </a:r>
            <a:r>
              <a:rPr lang="en-US" dirty="0" smtClean="0"/>
              <a:t>opioids or have unrealistic expectations</a:t>
            </a:r>
          </a:p>
          <a:p>
            <a:r>
              <a:rPr lang="en-US" dirty="0" smtClean="0"/>
              <a:t>Retry the </a:t>
            </a:r>
            <a:r>
              <a:rPr lang="en-US" dirty="0" err="1" smtClean="0"/>
              <a:t>Triptan</a:t>
            </a:r>
            <a:r>
              <a:rPr lang="en-US" dirty="0" smtClean="0"/>
              <a:t> at max dose for at least one more migraine</a:t>
            </a:r>
          </a:p>
          <a:p>
            <a:r>
              <a:rPr lang="en-US" dirty="0" smtClean="0"/>
              <a:t>Encourage them to take it earlier in the migraine</a:t>
            </a:r>
          </a:p>
          <a:p>
            <a:r>
              <a:rPr lang="en-US" dirty="0" smtClean="0"/>
              <a:t>Try a different </a:t>
            </a:r>
            <a:r>
              <a:rPr lang="en-US" dirty="0" err="1" smtClean="0"/>
              <a:t>triptan</a:t>
            </a:r>
            <a:endParaRPr lang="en-US" dirty="0" smtClean="0"/>
          </a:p>
          <a:p>
            <a:r>
              <a:rPr lang="en-US" dirty="0" smtClean="0"/>
              <a:t>I like to also give Naproxen and </a:t>
            </a:r>
            <a:r>
              <a:rPr lang="en-US" dirty="0" err="1" smtClean="0"/>
              <a:t>Metaclopramide</a:t>
            </a:r>
            <a:r>
              <a:rPr lang="en-US" dirty="0" smtClean="0"/>
              <a:t> to synergize the </a:t>
            </a:r>
            <a:r>
              <a:rPr lang="en-US" dirty="0" err="1" smtClean="0"/>
              <a:t>triptan</a:t>
            </a:r>
            <a:endParaRPr lang="en-US" dirty="0" smtClean="0"/>
          </a:p>
          <a:p>
            <a:r>
              <a:rPr lang="en-US" dirty="0" smtClean="0"/>
              <a:t>Try a </a:t>
            </a:r>
            <a:r>
              <a:rPr lang="en-US" dirty="0" err="1" smtClean="0"/>
              <a:t>subQ</a:t>
            </a:r>
            <a:r>
              <a:rPr lang="en-US" dirty="0" smtClean="0"/>
              <a:t> </a:t>
            </a:r>
            <a:r>
              <a:rPr lang="en-US" dirty="0" err="1" smtClean="0"/>
              <a:t>triptan</a:t>
            </a:r>
            <a:endParaRPr lang="en-US" dirty="0" smtClean="0"/>
          </a:p>
          <a:p>
            <a:endParaRPr lang="en-US" dirty="0"/>
          </a:p>
          <a:p>
            <a:pPr lvl="3"/>
            <a:r>
              <a:rPr lang="en-US" sz="1400" i="1" dirty="0" err="1" smtClean="0"/>
              <a:t>Tepper</a:t>
            </a:r>
            <a:r>
              <a:rPr lang="en-US" sz="1400" i="1" dirty="0" smtClean="0"/>
              <a:t>, “Lack of Response to One </a:t>
            </a:r>
            <a:r>
              <a:rPr lang="en-US" sz="1400" i="1" dirty="0" err="1" smtClean="0"/>
              <a:t>Triptan</a:t>
            </a:r>
            <a:r>
              <a:rPr lang="en-US" sz="1400" i="1" dirty="0" smtClean="0"/>
              <a:t> Does Not Preclude Response to Another”, </a:t>
            </a:r>
            <a:r>
              <a:rPr lang="en-US" sz="1400" b="1" dirty="0" smtClean="0"/>
              <a:t>Journal Watch</a:t>
            </a:r>
            <a:r>
              <a:rPr lang="en-US" sz="1400" i="1" dirty="0" smtClean="0"/>
              <a:t>. </a:t>
            </a:r>
            <a:r>
              <a:rPr lang="en-US" sz="1400" i="1" dirty="0"/>
              <a:t>2006;5(6) </a:t>
            </a:r>
            <a:r>
              <a:rPr lang="en-US" sz="1400" i="1" dirty="0">
                <a:hlinkClick r:id="rId2"/>
              </a:rPr>
              <a:t>https://</a:t>
            </a:r>
            <a:r>
              <a:rPr lang="en-US" sz="1400" i="1" dirty="0" smtClean="0">
                <a:hlinkClick r:id="rId2"/>
              </a:rPr>
              <a:t>www.medscape.com/viewarticle/540976</a:t>
            </a:r>
            <a:endParaRPr lang="en-US" sz="1400" i="1" dirty="0" smtClean="0"/>
          </a:p>
          <a:p>
            <a:pPr lvl="3"/>
            <a:r>
              <a:rPr lang="en-US" sz="1400" i="1" dirty="0" smtClean="0"/>
              <a:t>Sacco et.al. </a:t>
            </a:r>
            <a:r>
              <a:rPr lang="en-US" sz="1400" i="1" dirty="0"/>
              <a:t>European Headache Federation (EHF) consensus on the definition of effective treatment of a migraine attack and of </a:t>
            </a:r>
            <a:r>
              <a:rPr lang="en-US" sz="1400" i="1" dirty="0" err="1"/>
              <a:t>triptan</a:t>
            </a:r>
            <a:r>
              <a:rPr lang="en-US" sz="1400" i="1" dirty="0"/>
              <a:t> </a:t>
            </a:r>
            <a:r>
              <a:rPr lang="en-US" sz="1400" i="1" dirty="0" smtClean="0"/>
              <a:t>failure.  </a:t>
            </a:r>
            <a:r>
              <a:rPr lang="en-US" sz="1400" b="1" dirty="0" smtClean="0"/>
              <a:t>The Journal of Headache and Pain  </a:t>
            </a:r>
            <a:r>
              <a:rPr lang="en-US" sz="1400" i="1" dirty="0" smtClean="0"/>
              <a:t>133(2022)  </a:t>
            </a:r>
            <a:r>
              <a:rPr lang="en-US" sz="1400" i="1" dirty="0" smtClean="0">
                <a:hlinkClick r:id="rId3"/>
              </a:rPr>
              <a:t>https://thejournalofheadacheandpain.biomedcentral.com/articles/10.1186/s10194-022-01502-z</a:t>
            </a:r>
            <a:endParaRPr lang="en-US" sz="1400" i="1" dirty="0"/>
          </a:p>
          <a:p>
            <a:pPr lvl="3"/>
            <a:endParaRPr lang="en-US" sz="1400" i="1" dirty="0" smtClean="0"/>
          </a:p>
          <a:p>
            <a:pPr marL="0" indent="0">
              <a:buNone/>
            </a:pPr>
            <a:endParaRPr lang="en-US" sz="1400" i="1" dirty="0" smtClean="0"/>
          </a:p>
          <a:p>
            <a:endParaRPr lang="en-US" dirty="0" smtClean="0"/>
          </a:p>
          <a:p>
            <a:pPr marL="457200" lvl="1" indent="0">
              <a:buNone/>
            </a:pPr>
            <a:endParaRPr lang="en-US" dirty="0"/>
          </a:p>
        </p:txBody>
      </p:sp>
    </p:spTree>
    <p:extLst>
      <p:ext uri="{BB962C8B-B14F-4D97-AF65-F5344CB8AC3E}">
        <p14:creationId xmlns:p14="http://schemas.microsoft.com/office/powerpoint/2010/main" val="3448802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150428" y="1029306"/>
            <a:ext cx="8137566" cy="1485293"/>
          </a:xfrm>
        </p:spPr>
        <p:txBody>
          <a:bodyPr>
            <a:normAutofit fontScale="90000"/>
          </a:bodyPr>
          <a:lstStyle/>
          <a:p>
            <a:pPr algn="ctr">
              <a:defRPr/>
            </a:pPr>
            <a:r>
              <a:rPr lang="en-US" dirty="0" smtClean="0"/>
              <a:t>The latest-greatest designer agents</a:t>
            </a:r>
            <a:r>
              <a:rPr lang="en-US" dirty="0"/>
              <a:t/>
            </a:r>
            <a:br>
              <a:rPr lang="en-US" dirty="0"/>
            </a:br>
            <a:r>
              <a:rPr lang="en-US" sz="3100" b="1" dirty="0" err="1"/>
              <a:t>Gepants</a:t>
            </a:r>
            <a:r>
              <a:rPr lang="en-US" sz="3100" dirty="0"/>
              <a:t>:  </a:t>
            </a:r>
            <a:r>
              <a:rPr lang="en-US" sz="3100" dirty="0" smtClean="0"/>
              <a:t>CGRP antagonists </a:t>
            </a:r>
            <a:br>
              <a:rPr lang="en-US" sz="3100" dirty="0" smtClean="0"/>
            </a:br>
            <a:r>
              <a:rPr lang="en-US" sz="3100" dirty="0" smtClean="0"/>
              <a:t>(</a:t>
            </a:r>
            <a:r>
              <a:rPr lang="en-US" sz="2400" dirty="0" smtClean="0"/>
              <a:t>Calcitonin gene-related peptide)</a:t>
            </a:r>
            <a:endParaRPr lang="en-US" sz="3100" dirty="0"/>
          </a:p>
        </p:txBody>
      </p:sp>
      <p:sp>
        <p:nvSpPr>
          <p:cNvPr id="21507" name="Rectangle 3"/>
          <p:cNvSpPr>
            <a:spLocks noGrp="1" noChangeArrowheads="1"/>
          </p:cNvSpPr>
          <p:nvPr>
            <p:ph idx="1"/>
          </p:nvPr>
        </p:nvSpPr>
        <p:spPr>
          <a:xfrm>
            <a:off x="1981200" y="2438400"/>
            <a:ext cx="7965889" cy="4050557"/>
          </a:xfrm>
        </p:spPr>
        <p:txBody>
          <a:bodyPr>
            <a:normAutofit/>
          </a:bodyPr>
          <a:lstStyle/>
          <a:p>
            <a:pPr>
              <a:spcBef>
                <a:spcPct val="60000"/>
              </a:spcBef>
            </a:pPr>
            <a:r>
              <a:rPr lang="en-US" sz="2000" dirty="0" err="1"/>
              <a:t>Ubrogepant</a:t>
            </a:r>
            <a:r>
              <a:rPr lang="en-US" sz="2000" i="1" dirty="0"/>
              <a:t> (</a:t>
            </a:r>
            <a:r>
              <a:rPr lang="en-US" sz="2000" i="1" dirty="0" err="1"/>
              <a:t>Ubrelvy</a:t>
            </a:r>
            <a:r>
              <a:rPr lang="en-US" sz="2000" i="1" dirty="0"/>
              <a:t>) </a:t>
            </a:r>
            <a:r>
              <a:rPr lang="en-US" sz="2000" dirty="0"/>
              <a:t>oral </a:t>
            </a:r>
            <a:r>
              <a:rPr lang="en-US" sz="2000" dirty="0" smtClean="0"/>
              <a:t>tablet</a:t>
            </a:r>
          </a:p>
          <a:p>
            <a:pPr>
              <a:spcBef>
                <a:spcPct val="60000"/>
              </a:spcBef>
            </a:pPr>
            <a:r>
              <a:rPr lang="en-US" sz="2000" dirty="0" err="1" smtClean="0"/>
              <a:t>Rimegepant</a:t>
            </a:r>
            <a:r>
              <a:rPr lang="en-US" sz="2000" i="1" dirty="0" smtClean="0"/>
              <a:t> </a:t>
            </a:r>
            <a:r>
              <a:rPr lang="en-US" sz="2000" i="1" dirty="0"/>
              <a:t>(</a:t>
            </a:r>
            <a:r>
              <a:rPr lang="en-US" sz="2000" i="1" dirty="0" err="1"/>
              <a:t>Nurtec</a:t>
            </a:r>
            <a:r>
              <a:rPr lang="en-US" sz="2000" i="1" dirty="0"/>
              <a:t>) </a:t>
            </a:r>
            <a:r>
              <a:rPr lang="en-US" sz="2000" dirty="0" smtClean="0"/>
              <a:t>ODT</a:t>
            </a:r>
          </a:p>
          <a:p>
            <a:pPr>
              <a:spcBef>
                <a:spcPct val="60000"/>
              </a:spcBef>
            </a:pPr>
            <a:r>
              <a:rPr lang="en-US" sz="2000" dirty="0" err="1" smtClean="0"/>
              <a:t>Zavegapant</a:t>
            </a:r>
            <a:r>
              <a:rPr lang="en-US" sz="2000" dirty="0" smtClean="0"/>
              <a:t> nasal (</a:t>
            </a:r>
            <a:r>
              <a:rPr lang="en-US" sz="2000" i="1" dirty="0" err="1" smtClean="0"/>
              <a:t>Zavzpret</a:t>
            </a:r>
            <a:r>
              <a:rPr lang="en-US" sz="2000" dirty="0" smtClean="0"/>
              <a:t>)</a:t>
            </a:r>
            <a:endParaRPr lang="en-US" sz="2000" dirty="0"/>
          </a:p>
          <a:p>
            <a:pPr>
              <a:spcBef>
                <a:spcPct val="60000"/>
              </a:spcBef>
            </a:pPr>
            <a:r>
              <a:rPr lang="en-US" sz="2000" dirty="0" smtClean="0"/>
              <a:t>Indicated </a:t>
            </a:r>
            <a:r>
              <a:rPr lang="en-US" sz="2000" dirty="0"/>
              <a:t>when triptans and </a:t>
            </a:r>
            <a:r>
              <a:rPr lang="en-US" sz="2000" dirty="0" err="1"/>
              <a:t>ditans</a:t>
            </a:r>
            <a:r>
              <a:rPr lang="en-US" sz="2000" dirty="0"/>
              <a:t> are not effective or are contraindicated</a:t>
            </a:r>
          </a:p>
          <a:p>
            <a:pPr>
              <a:spcBef>
                <a:spcPct val="60000"/>
              </a:spcBef>
            </a:pPr>
            <a:r>
              <a:rPr lang="en-US" sz="2000" dirty="0"/>
              <a:t>Efficacy may be less than </a:t>
            </a:r>
            <a:r>
              <a:rPr lang="en-US" sz="2000" dirty="0" err="1" smtClean="0"/>
              <a:t>triptans</a:t>
            </a:r>
            <a:endParaRPr lang="en-US" sz="2000" dirty="0" smtClean="0"/>
          </a:p>
          <a:p>
            <a:pPr lvl="1">
              <a:spcBef>
                <a:spcPct val="60000"/>
              </a:spcBef>
            </a:pPr>
            <a:r>
              <a:rPr lang="en-US" sz="1600" dirty="0" smtClean="0"/>
              <a:t>e.g. </a:t>
            </a:r>
            <a:r>
              <a:rPr lang="en-US" sz="1600" dirty="0" err="1" smtClean="0"/>
              <a:t>Ubrogepant</a:t>
            </a:r>
            <a:r>
              <a:rPr lang="en-US" sz="1600" dirty="0"/>
              <a:t> </a:t>
            </a:r>
            <a:r>
              <a:rPr lang="en-US" sz="1600" dirty="0" smtClean="0"/>
              <a:t>21% pain free at 2hrs vs 11.8% w/ placebo</a:t>
            </a:r>
          </a:p>
          <a:p>
            <a:pPr lvl="3">
              <a:spcBef>
                <a:spcPct val="60000"/>
              </a:spcBef>
            </a:pPr>
            <a:r>
              <a:rPr lang="en-US" sz="1200" i="1" dirty="0" smtClean="0"/>
              <a:t>Reference: </a:t>
            </a:r>
            <a:r>
              <a:rPr lang="en-US" sz="1200" i="1" dirty="0" err="1" smtClean="0"/>
              <a:t>UpToDate</a:t>
            </a:r>
            <a:endParaRPr lang="en-US" sz="1200" i="1" dirty="0" smtClean="0"/>
          </a:p>
          <a:p>
            <a:pPr>
              <a:spcBef>
                <a:spcPct val="60000"/>
              </a:spcBef>
            </a:pPr>
            <a:r>
              <a:rPr lang="en-US" sz="2000" dirty="0" smtClean="0"/>
              <a:t>$$$$$$$$</a:t>
            </a:r>
          </a:p>
          <a:p>
            <a:pPr lvl="2">
              <a:spcBef>
                <a:spcPct val="60000"/>
              </a:spcBef>
            </a:pPr>
            <a:endParaRPr lang="en-US" dirty="0"/>
          </a:p>
        </p:txBody>
      </p:sp>
    </p:spTree>
    <p:extLst>
      <p:ext uri="{BB962C8B-B14F-4D97-AF65-F5344CB8AC3E}">
        <p14:creationId xmlns:p14="http://schemas.microsoft.com/office/powerpoint/2010/main" val="163763595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10515600" cy="838199"/>
          </a:xfrm>
        </p:spPr>
        <p:txBody>
          <a:bodyPr/>
          <a:lstStyle/>
          <a:p>
            <a:r>
              <a:rPr lang="en-US" dirty="0" smtClean="0"/>
              <a:t>But what does Dr. </a:t>
            </a:r>
            <a:r>
              <a:rPr lang="en-US" dirty="0" err="1" smtClean="0"/>
              <a:t>Greger</a:t>
            </a:r>
            <a:r>
              <a:rPr lang="en-US" dirty="0" smtClean="0"/>
              <a:t> Say?</a:t>
            </a:r>
            <a:endParaRPr lang="en-US" dirty="0"/>
          </a:p>
        </p:txBody>
      </p:sp>
      <p:sp>
        <p:nvSpPr>
          <p:cNvPr id="3" name="Text Placeholder 2"/>
          <p:cNvSpPr>
            <a:spLocks noGrp="1"/>
          </p:cNvSpPr>
          <p:nvPr>
            <p:ph type="body" sz="quarter" idx="10"/>
          </p:nvPr>
        </p:nvSpPr>
        <p:spPr>
          <a:xfrm>
            <a:off x="914400" y="2057400"/>
            <a:ext cx="6248400" cy="4038600"/>
          </a:xfrm>
        </p:spPr>
        <p:txBody>
          <a:bodyPr/>
          <a:lstStyle/>
          <a:p>
            <a:r>
              <a:rPr lang="en-US" dirty="0" smtClean="0"/>
              <a:t>“Cut the cola”</a:t>
            </a:r>
          </a:p>
          <a:p>
            <a:r>
              <a:rPr lang="en-US" dirty="0" smtClean="0"/>
              <a:t>Ginger 1/8-1/4 </a:t>
            </a:r>
            <a:r>
              <a:rPr lang="en-US" dirty="0" err="1" smtClean="0"/>
              <a:t>tspn</a:t>
            </a:r>
            <a:r>
              <a:rPr lang="en-US" dirty="0" smtClean="0"/>
              <a:t> as good as </a:t>
            </a:r>
            <a:r>
              <a:rPr lang="en-US" dirty="0" err="1" smtClean="0"/>
              <a:t>Sumatriptan</a:t>
            </a:r>
            <a:endParaRPr lang="en-US" dirty="0" smtClean="0"/>
          </a:p>
          <a:p>
            <a:r>
              <a:rPr lang="en-US" dirty="0" smtClean="0"/>
              <a:t>Dietary magnesium&gt;supplement</a:t>
            </a:r>
          </a:p>
          <a:p>
            <a:r>
              <a:rPr lang="en-US" dirty="0" smtClean="0"/>
              <a:t>Vegan and low saturated fat</a:t>
            </a:r>
          </a:p>
          <a:p>
            <a:endParaRPr lang="en-US" dirty="0"/>
          </a:p>
          <a:p>
            <a:pPr lvl="2"/>
            <a:r>
              <a:rPr lang="en-US" sz="1600" i="1" dirty="0">
                <a:hlinkClick r:id="rId2"/>
              </a:rPr>
              <a:t>https://nutritionfacts.org/video/friday-favorites-foods-that-help-headache-and-migraine-relief</a:t>
            </a:r>
            <a:r>
              <a:rPr lang="en-US" sz="1600" i="1" dirty="0" smtClean="0">
                <a:hlinkClick r:id="rId2"/>
              </a:rPr>
              <a:t>/</a:t>
            </a:r>
            <a:endParaRPr lang="en-US" sz="1600" i="1" dirty="0" smtClean="0"/>
          </a:p>
          <a:p>
            <a:pPr lvl="2"/>
            <a:r>
              <a:rPr lang="en-US" sz="1600" i="1" dirty="0" smtClean="0">
                <a:hlinkClick r:id="rId3"/>
              </a:rPr>
              <a:t>https://nutritionfacts.org/video/flashback-friday-ginger-for-migraines/</a:t>
            </a:r>
            <a:endParaRPr lang="en-US" sz="1600" i="1" dirty="0"/>
          </a:p>
        </p:txBody>
      </p:sp>
      <p:pic>
        <p:nvPicPr>
          <p:cNvPr id="4" name="Picture 3"/>
          <p:cNvPicPr>
            <a:picLocks noChangeAspect="1"/>
          </p:cNvPicPr>
          <p:nvPr/>
        </p:nvPicPr>
        <p:blipFill>
          <a:blip r:embed="rId4"/>
          <a:stretch>
            <a:fillRect/>
          </a:stretch>
        </p:blipFill>
        <p:spPr>
          <a:xfrm>
            <a:off x="7162800" y="2819400"/>
            <a:ext cx="4876226" cy="2743200"/>
          </a:xfrm>
          <a:prstGeom prst="rect">
            <a:avLst/>
          </a:prstGeom>
        </p:spPr>
      </p:pic>
    </p:spTree>
    <p:extLst>
      <p:ext uri="{BB962C8B-B14F-4D97-AF65-F5344CB8AC3E}">
        <p14:creationId xmlns:p14="http://schemas.microsoft.com/office/powerpoint/2010/main" val="1589733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10515600" cy="838199"/>
          </a:xfrm>
        </p:spPr>
        <p:txBody>
          <a:bodyPr/>
          <a:lstStyle/>
          <a:p>
            <a:r>
              <a:rPr lang="en-US" dirty="0"/>
              <a:t>Consider Migraine Prevention/stabilization/maintenance/prophylaxis</a:t>
            </a:r>
          </a:p>
        </p:txBody>
      </p:sp>
      <p:sp>
        <p:nvSpPr>
          <p:cNvPr id="3" name="Text Placeholder 2"/>
          <p:cNvSpPr>
            <a:spLocks noGrp="1"/>
          </p:cNvSpPr>
          <p:nvPr>
            <p:ph type="body" sz="quarter" idx="10"/>
          </p:nvPr>
        </p:nvSpPr>
        <p:spPr/>
        <p:txBody>
          <a:bodyPr/>
          <a:lstStyle/>
          <a:p>
            <a:r>
              <a:rPr lang="en-US" dirty="0" smtClean="0"/>
              <a:t>Significantly </a:t>
            </a:r>
            <a:r>
              <a:rPr lang="en-US" dirty="0"/>
              <a:t>interferes with patient’s </a:t>
            </a:r>
            <a:r>
              <a:rPr lang="en-US" dirty="0" smtClean="0"/>
              <a:t>daily </a:t>
            </a:r>
            <a:r>
              <a:rPr lang="en-US" dirty="0"/>
              <a:t>routine despite acute </a:t>
            </a:r>
            <a:r>
              <a:rPr lang="en-US" dirty="0" smtClean="0"/>
              <a:t>treatment</a:t>
            </a:r>
          </a:p>
          <a:p>
            <a:r>
              <a:rPr lang="en-US" dirty="0"/>
              <a:t>Frequency attacks &gt;2/week with risk of acute  medication </a:t>
            </a:r>
            <a:r>
              <a:rPr lang="en-US" dirty="0" smtClean="0"/>
              <a:t>overuse</a:t>
            </a:r>
          </a:p>
          <a:p>
            <a:pPr lvl="1"/>
            <a:r>
              <a:rPr lang="en-US" sz="2000" dirty="0" smtClean="0"/>
              <a:t>Or less frequent but profoundly distressing/disruptive</a:t>
            </a:r>
          </a:p>
          <a:p>
            <a:r>
              <a:rPr lang="en-US" dirty="0"/>
              <a:t>Contraindication to, failure, adverse events, or acute medication </a:t>
            </a:r>
            <a:r>
              <a:rPr lang="en-US" dirty="0" smtClean="0"/>
              <a:t>overuse</a:t>
            </a:r>
          </a:p>
          <a:p>
            <a:r>
              <a:rPr lang="en-US" dirty="0"/>
              <a:t>Patient </a:t>
            </a:r>
            <a:r>
              <a:rPr lang="en-US" dirty="0" smtClean="0"/>
              <a:t>preference</a:t>
            </a:r>
          </a:p>
          <a:p>
            <a:r>
              <a:rPr lang="en-US" dirty="0"/>
              <a:t>We can’t cover everything today</a:t>
            </a:r>
            <a:r>
              <a:rPr lang="en-US" dirty="0" smtClean="0"/>
              <a:t>:</a:t>
            </a:r>
          </a:p>
          <a:p>
            <a:pPr lvl="2"/>
            <a:r>
              <a:rPr lang="en-US" sz="1600" i="1" dirty="0">
                <a:hlinkClick r:id="rId2"/>
              </a:rPr>
              <a:t>https://www.uptodate.com/contents/search?search=migraine%20prophylaxis&amp;sp=0&amp;searchType=PLAIN_TEXT&amp;source=USER_INPUT&amp;searchControl=TOP_PULLDOWN&amp;autoComplete=true</a:t>
            </a:r>
            <a:endParaRPr lang="en-US" sz="1600" i="1" dirty="0"/>
          </a:p>
          <a:p>
            <a:pPr lvl="2"/>
            <a:endParaRPr lang="en-US" dirty="0"/>
          </a:p>
          <a:p>
            <a:endParaRPr lang="en-US" dirty="0" smtClean="0"/>
          </a:p>
          <a:p>
            <a:endParaRPr lang="en-US" sz="2000" dirty="0" smtClean="0"/>
          </a:p>
          <a:p>
            <a:endParaRPr lang="en-US" dirty="0"/>
          </a:p>
          <a:p>
            <a:endParaRPr lang="en-US" dirty="0"/>
          </a:p>
        </p:txBody>
      </p:sp>
    </p:spTree>
    <p:extLst>
      <p:ext uri="{BB962C8B-B14F-4D97-AF65-F5344CB8AC3E}">
        <p14:creationId xmlns:p14="http://schemas.microsoft.com/office/powerpoint/2010/main" val="51920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Trigeminal Neuralgia</a:t>
            </a:r>
            <a:endParaRPr lang="en-US" dirty="0"/>
          </a:p>
        </p:txBody>
      </p:sp>
      <p:sp>
        <p:nvSpPr>
          <p:cNvPr id="3" name="Text Placeholder 2"/>
          <p:cNvSpPr>
            <a:spLocks noGrp="1"/>
          </p:cNvSpPr>
          <p:nvPr>
            <p:ph type="body" sz="quarter" idx="10"/>
          </p:nvPr>
        </p:nvSpPr>
        <p:spPr>
          <a:xfrm>
            <a:off x="914400" y="2057400"/>
            <a:ext cx="6172200" cy="4038600"/>
          </a:xfrm>
        </p:spPr>
        <p:txBody>
          <a:bodyPr/>
          <a:lstStyle/>
          <a:p>
            <a:r>
              <a:rPr lang="en-US" dirty="0"/>
              <a:t>What/Where?: Paroxysms of severe, sudden unilateral pain in trigeminal pattern</a:t>
            </a:r>
          </a:p>
          <a:p>
            <a:r>
              <a:rPr lang="en-US" dirty="0" smtClean="0"/>
              <a:t>Who?:  Female&gt;Male, more common as people age, 4-13/100,000 people</a:t>
            </a:r>
          </a:p>
          <a:p>
            <a:r>
              <a:rPr lang="en-US" dirty="0" smtClean="0"/>
              <a:t>When?</a:t>
            </a:r>
          </a:p>
          <a:p>
            <a:pPr lvl="1"/>
            <a:r>
              <a:rPr lang="en-US" sz="2000" dirty="0" smtClean="0"/>
              <a:t>Paroxysms may be 0-50 times/day</a:t>
            </a:r>
          </a:p>
          <a:p>
            <a:pPr lvl="1"/>
            <a:r>
              <a:rPr lang="en-US" sz="2000" dirty="0" smtClean="0"/>
              <a:t>Triggered by light touch, chewing, talking, brushing teeth, cold air, smile/grimace</a:t>
            </a:r>
          </a:p>
          <a:p>
            <a:pPr lvl="1"/>
            <a:r>
              <a:rPr lang="en-US" sz="2000" dirty="0" smtClean="0"/>
              <a:t>Often with continuous pain between attacks</a:t>
            </a:r>
          </a:p>
        </p:txBody>
      </p:sp>
      <p:pic>
        <p:nvPicPr>
          <p:cNvPr id="4" name="Picture 3"/>
          <p:cNvPicPr>
            <a:picLocks noChangeAspect="1"/>
          </p:cNvPicPr>
          <p:nvPr/>
        </p:nvPicPr>
        <p:blipFill>
          <a:blip r:embed="rId2"/>
          <a:stretch>
            <a:fillRect/>
          </a:stretch>
        </p:blipFill>
        <p:spPr>
          <a:xfrm>
            <a:off x="7228782" y="2911381"/>
            <a:ext cx="4963218" cy="3924848"/>
          </a:xfrm>
          <a:prstGeom prst="rect">
            <a:avLst/>
          </a:prstGeom>
        </p:spPr>
      </p:pic>
    </p:spTree>
    <p:extLst>
      <p:ext uri="{BB962C8B-B14F-4D97-AF65-F5344CB8AC3E}">
        <p14:creationId xmlns:p14="http://schemas.microsoft.com/office/powerpoint/2010/main" val="1746614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2000"/>
            <a:ext cx="5334000" cy="838199"/>
          </a:xfrm>
        </p:spPr>
        <p:txBody>
          <a:bodyPr/>
          <a:lstStyle/>
          <a:p>
            <a:r>
              <a:rPr lang="en-US" dirty="0" smtClean="0"/>
              <a:t>Trigeminal Autonomic </a:t>
            </a:r>
            <a:r>
              <a:rPr lang="en-US" dirty="0" err="1" smtClean="0"/>
              <a:t>Cephalalgias</a:t>
            </a:r>
            <a:r>
              <a:rPr lang="en-US" dirty="0" smtClean="0"/>
              <a:t> (TACs)</a:t>
            </a:r>
            <a:endParaRPr lang="en-US" dirty="0"/>
          </a:p>
        </p:txBody>
      </p:sp>
      <p:sp>
        <p:nvSpPr>
          <p:cNvPr id="3" name="Text Placeholder 2"/>
          <p:cNvSpPr>
            <a:spLocks noGrp="1"/>
          </p:cNvSpPr>
          <p:nvPr>
            <p:ph type="body" sz="quarter" idx="10"/>
          </p:nvPr>
        </p:nvSpPr>
        <p:spPr>
          <a:xfrm>
            <a:off x="914400" y="2057400"/>
            <a:ext cx="5257800" cy="4038600"/>
          </a:xfrm>
        </p:spPr>
        <p:txBody>
          <a:bodyPr/>
          <a:lstStyle/>
          <a:p>
            <a:r>
              <a:rPr lang="en-US" dirty="0" smtClean="0"/>
              <a:t>Cluster Headache</a:t>
            </a:r>
          </a:p>
          <a:p>
            <a:r>
              <a:rPr lang="en-US" dirty="0" smtClean="0"/>
              <a:t>Paroxysmal </a:t>
            </a:r>
            <a:r>
              <a:rPr lang="en-US" dirty="0" err="1" smtClean="0"/>
              <a:t>Hemicrania</a:t>
            </a:r>
            <a:endParaRPr lang="en-US" dirty="0" smtClean="0"/>
          </a:p>
          <a:p>
            <a:r>
              <a:rPr lang="en-US" b="1" dirty="0" smtClean="0"/>
              <a:t>S</a:t>
            </a:r>
            <a:r>
              <a:rPr lang="en-US" dirty="0" smtClean="0"/>
              <a:t>hort-lasting </a:t>
            </a:r>
            <a:r>
              <a:rPr lang="en-US" b="1" dirty="0" smtClean="0"/>
              <a:t>U</a:t>
            </a:r>
            <a:r>
              <a:rPr lang="en-US" dirty="0" smtClean="0"/>
              <a:t>nilateral </a:t>
            </a:r>
            <a:r>
              <a:rPr lang="en-US" b="1" dirty="0" smtClean="0"/>
              <a:t>N</a:t>
            </a:r>
            <a:r>
              <a:rPr lang="en-US" dirty="0" smtClean="0"/>
              <a:t>euralgiform Headache Attacks with </a:t>
            </a:r>
            <a:r>
              <a:rPr lang="en-US" b="1" dirty="0" smtClean="0"/>
              <a:t>C</a:t>
            </a:r>
            <a:r>
              <a:rPr lang="en-US" dirty="0" smtClean="0"/>
              <a:t>onjunctival Injection and </a:t>
            </a:r>
            <a:r>
              <a:rPr lang="en-US" b="1" dirty="0" smtClean="0"/>
              <a:t>T</a:t>
            </a:r>
            <a:r>
              <a:rPr lang="en-US" dirty="0" smtClean="0"/>
              <a:t>earing (SUNCT)</a:t>
            </a:r>
          </a:p>
          <a:p>
            <a:r>
              <a:rPr lang="en-US" b="1" dirty="0" smtClean="0"/>
              <a:t>S</a:t>
            </a:r>
            <a:r>
              <a:rPr lang="en-US" dirty="0" smtClean="0"/>
              <a:t>hort-lasting </a:t>
            </a:r>
            <a:r>
              <a:rPr lang="en-US" b="1" dirty="0" smtClean="0"/>
              <a:t>U</a:t>
            </a:r>
            <a:r>
              <a:rPr lang="en-US" dirty="0" smtClean="0"/>
              <a:t>nilateral </a:t>
            </a:r>
            <a:r>
              <a:rPr lang="en-US" b="1" dirty="0" smtClean="0"/>
              <a:t>N</a:t>
            </a:r>
            <a:r>
              <a:rPr lang="en-US" dirty="0" smtClean="0"/>
              <a:t>euralgiform Headache </a:t>
            </a:r>
            <a:r>
              <a:rPr lang="en-US" b="1" dirty="0" smtClean="0"/>
              <a:t>A</a:t>
            </a:r>
            <a:r>
              <a:rPr lang="en-US" dirty="0" smtClean="0"/>
              <a:t>ttacks with Cranial Autonomic Symptoms (SUNA)</a:t>
            </a:r>
          </a:p>
          <a:p>
            <a:r>
              <a:rPr lang="en-US" dirty="0" err="1" smtClean="0"/>
              <a:t>Hemicrania</a:t>
            </a:r>
            <a:r>
              <a:rPr lang="en-US" dirty="0" smtClean="0"/>
              <a:t> Continua</a:t>
            </a:r>
            <a:endParaRPr lang="en-US" dirty="0"/>
          </a:p>
        </p:txBody>
      </p:sp>
      <p:pic>
        <p:nvPicPr>
          <p:cNvPr id="4" name="Picture 3"/>
          <p:cNvPicPr>
            <a:picLocks noChangeAspect="1"/>
          </p:cNvPicPr>
          <p:nvPr/>
        </p:nvPicPr>
        <p:blipFill>
          <a:blip r:embed="rId2"/>
          <a:stretch>
            <a:fillRect/>
          </a:stretch>
        </p:blipFill>
        <p:spPr>
          <a:xfrm>
            <a:off x="6248400" y="914400"/>
            <a:ext cx="5943600" cy="5839640"/>
          </a:xfrm>
          <a:prstGeom prst="rect">
            <a:avLst/>
          </a:prstGeom>
        </p:spPr>
      </p:pic>
    </p:spTree>
    <p:extLst>
      <p:ext uri="{BB962C8B-B14F-4D97-AF65-F5344CB8AC3E}">
        <p14:creationId xmlns:p14="http://schemas.microsoft.com/office/powerpoint/2010/main" val="1267214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56963"/>
            <a:ext cx="7277100" cy="838199"/>
          </a:xfrm>
        </p:spPr>
        <p:txBody>
          <a:bodyPr/>
          <a:lstStyle/>
          <a:p>
            <a:pPr algn="l"/>
            <a:r>
              <a:rPr lang="en-US" dirty="0" smtClean="0"/>
              <a:t>This guy knows it way better than I do</a:t>
            </a:r>
            <a:endParaRPr lang="en-US" dirty="0"/>
          </a:p>
        </p:txBody>
      </p:sp>
      <p:sp>
        <p:nvSpPr>
          <p:cNvPr id="3" name="Text Placeholder 2"/>
          <p:cNvSpPr>
            <a:spLocks noGrp="1"/>
          </p:cNvSpPr>
          <p:nvPr>
            <p:ph type="body" sz="quarter" idx="10"/>
          </p:nvPr>
        </p:nvSpPr>
        <p:spPr>
          <a:xfrm>
            <a:off x="914400" y="1295401"/>
            <a:ext cx="10820400" cy="4800600"/>
          </a:xfrm>
        </p:spPr>
        <p:txBody>
          <a:bodyPr/>
          <a:lstStyle/>
          <a:p>
            <a:r>
              <a:rPr lang="en-US" dirty="0" smtClean="0">
                <a:hlinkClick r:id="rId2"/>
              </a:rPr>
              <a:t>https://www.youtube.com/watch?v=hUy4sPAotmQ</a:t>
            </a:r>
            <a:endParaRPr lang="en-US" dirty="0" smtClean="0"/>
          </a:p>
          <a:p>
            <a:r>
              <a:rPr lang="en-US" dirty="0" smtClean="0"/>
              <a:t>It’s 9 minutes.  If you ever get a case that fits, watch this video before deciding on which is most likely</a:t>
            </a:r>
            <a:endParaRPr lang="en-US" dirty="0"/>
          </a:p>
        </p:txBody>
      </p:sp>
      <p:pic>
        <p:nvPicPr>
          <p:cNvPr id="5" name="Picture 4"/>
          <p:cNvPicPr>
            <a:picLocks noChangeAspect="1"/>
          </p:cNvPicPr>
          <p:nvPr/>
        </p:nvPicPr>
        <p:blipFill>
          <a:blip r:embed="rId3"/>
          <a:stretch>
            <a:fillRect/>
          </a:stretch>
        </p:blipFill>
        <p:spPr>
          <a:xfrm>
            <a:off x="5649230" y="2094924"/>
            <a:ext cx="6542770" cy="4335087"/>
          </a:xfrm>
          <a:prstGeom prst="rect">
            <a:avLst/>
          </a:prstGeom>
        </p:spPr>
      </p:pic>
      <p:pic>
        <p:nvPicPr>
          <p:cNvPr id="6" name="Picture 5"/>
          <p:cNvPicPr>
            <a:picLocks noChangeAspect="1"/>
          </p:cNvPicPr>
          <p:nvPr/>
        </p:nvPicPr>
        <p:blipFill>
          <a:blip r:embed="rId4"/>
          <a:stretch>
            <a:fillRect/>
          </a:stretch>
        </p:blipFill>
        <p:spPr>
          <a:xfrm>
            <a:off x="271950" y="2425155"/>
            <a:ext cx="4946404" cy="3810000"/>
          </a:xfrm>
          <a:prstGeom prst="rect">
            <a:avLst/>
          </a:prstGeom>
        </p:spPr>
      </p:pic>
      <p:pic>
        <p:nvPicPr>
          <p:cNvPr id="7" name="Picture 6"/>
          <p:cNvPicPr>
            <a:picLocks noChangeAspect="1"/>
          </p:cNvPicPr>
          <p:nvPr/>
        </p:nvPicPr>
        <p:blipFill>
          <a:blip r:embed="rId5"/>
          <a:stretch>
            <a:fillRect/>
          </a:stretch>
        </p:blipFill>
        <p:spPr>
          <a:xfrm>
            <a:off x="7404562" y="894862"/>
            <a:ext cx="4762500" cy="400539"/>
          </a:xfrm>
          <a:prstGeom prst="rect">
            <a:avLst/>
          </a:prstGeom>
        </p:spPr>
      </p:pic>
    </p:spTree>
    <p:extLst>
      <p:ext uri="{BB962C8B-B14F-4D97-AF65-F5344CB8AC3E}">
        <p14:creationId xmlns:p14="http://schemas.microsoft.com/office/powerpoint/2010/main" val="3420329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838200"/>
            <a:ext cx="8229600" cy="1143000"/>
          </a:xfrm>
        </p:spPr>
        <p:txBody>
          <a:bodyPr/>
          <a:lstStyle/>
          <a:p>
            <a:pPr algn="ctr"/>
            <a:r>
              <a:rPr lang="en-US" b="1" dirty="0"/>
              <a:t>Disclosure</a:t>
            </a:r>
          </a:p>
        </p:txBody>
      </p:sp>
      <p:sp>
        <p:nvSpPr>
          <p:cNvPr id="3" name="Content Placeholder 2"/>
          <p:cNvSpPr>
            <a:spLocks noGrp="1"/>
          </p:cNvSpPr>
          <p:nvPr>
            <p:ph idx="1"/>
          </p:nvPr>
        </p:nvSpPr>
        <p:spPr>
          <a:xfrm>
            <a:off x="1981200" y="1671908"/>
            <a:ext cx="8229600" cy="4957493"/>
          </a:xfrm>
        </p:spPr>
        <p:txBody>
          <a:bodyPr>
            <a:normAutofit fontScale="92500" lnSpcReduction="10000"/>
          </a:bodyPr>
          <a:lstStyle/>
          <a:p>
            <a:r>
              <a:rPr lang="en-US" dirty="0"/>
              <a:t>With respect to the following presentation, there has been no relevant (direct or indirect) financial relationship between the party listed above (or spouse) and any for-profit company in the past 12 months which would be considered a conflict of interest.</a:t>
            </a:r>
          </a:p>
          <a:p>
            <a:r>
              <a:rPr lang="en-US" dirty="0"/>
              <a:t>The views expressed in this presentation are those of the presenter and may not reflect official policy of Community Health Center, Inc. and its Weitzman Institute.</a:t>
            </a:r>
          </a:p>
          <a:p>
            <a:r>
              <a:rPr lang="en-US" dirty="0"/>
              <a:t>I am obligated to disclose any products which are off-label, unlabeled, experimental, and/or under investigation (not FDA approved) and any limitations on the information that I present, such as data that are preliminary or that represent ongoing research, interim analyses, and/or unsupported opinion. </a:t>
            </a:r>
          </a:p>
        </p:txBody>
      </p:sp>
    </p:spTree>
    <p:extLst>
      <p:ext uri="{BB962C8B-B14F-4D97-AF65-F5344CB8AC3E}">
        <p14:creationId xmlns:p14="http://schemas.microsoft.com/office/powerpoint/2010/main" val="3940223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headache</a:t>
            </a:r>
            <a:endParaRPr lang="en-US" dirty="0"/>
          </a:p>
        </p:txBody>
      </p:sp>
      <p:sp>
        <p:nvSpPr>
          <p:cNvPr id="3" name="Text Placeholder 2"/>
          <p:cNvSpPr>
            <a:spLocks noGrp="1"/>
          </p:cNvSpPr>
          <p:nvPr>
            <p:ph type="body" sz="quarter" idx="10"/>
          </p:nvPr>
        </p:nvSpPr>
        <p:spPr>
          <a:xfrm>
            <a:off x="914400" y="1752600"/>
            <a:ext cx="10515600" cy="4343400"/>
          </a:xfrm>
        </p:spPr>
        <p:txBody>
          <a:bodyPr/>
          <a:lstStyle/>
          <a:p>
            <a:r>
              <a:rPr lang="en-US" dirty="0"/>
              <a:t>When?:  </a:t>
            </a:r>
          </a:p>
          <a:p>
            <a:pPr lvl="1"/>
            <a:r>
              <a:rPr lang="en-US" dirty="0"/>
              <a:t>1-2 cluster periods per year, each lasting 2 weeks-3 months</a:t>
            </a:r>
          </a:p>
          <a:p>
            <a:pPr lvl="1"/>
            <a:r>
              <a:rPr lang="en-US" dirty="0"/>
              <a:t>Often during sleep and early AM </a:t>
            </a:r>
          </a:p>
          <a:p>
            <a:pPr lvl="1"/>
            <a:r>
              <a:rPr lang="en-US" dirty="0"/>
              <a:t>Quick onset, peaking in 10-15 min</a:t>
            </a:r>
          </a:p>
          <a:p>
            <a:pPr lvl="1"/>
            <a:r>
              <a:rPr lang="en-US" dirty="0"/>
              <a:t>Duration 5 </a:t>
            </a:r>
            <a:r>
              <a:rPr lang="en-US" dirty="0" smtClean="0"/>
              <a:t>minutes </a:t>
            </a:r>
            <a:r>
              <a:rPr lang="en-US" dirty="0"/>
              <a:t>to 3 hours</a:t>
            </a:r>
          </a:p>
          <a:p>
            <a:pPr lvl="1"/>
            <a:r>
              <a:rPr lang="en-US" dirty="0"/>
              <a:t>Frequency: 1-8 times daily with circadian regularity ½ the time</a:t>
            </a:r>
          </a:p>
          <a:p>
            <a:r>
              <a:rPr lang="en-US" dirty="0" smtClean="0"/>
              <a:t>Who?: Male&gt;Female, Age 20-50, approx. 1/500</a:t>
            </a:r>
          </a:p>
          <a:p>
            <a:r>
              <a:rPr lang="en-US" dirty="0" smtClean="0"/>
              <a:t>What?:  Excruciating, stabbing</a:t>
            </a:r>
          </a:p>
          <a:p>
            <a:pPr lvl="1"/>
            <a:r>
              <a:rPr lang="en-US" sz="2000" dirty="0" smtClean="0"/>
              <a:t>Often assoc. w/ ipsilateral cranial autonomic features </a:t>
            </a:r>
          </a:p>
          <a:p>
            <a:pPr lvl="2"/>
            <a:r>
              <a:rPr lang="en-US" sz="1600" b="1" dirty="0" smtClean="0"/>
              <a:t>lacrimation/eyelid edema/ptosis/perspiration/nasal stuffiness/conjunctival injection/flushing</a:t>
            </a:r>
          </a:p>
          <a:p>
            <a:r>
              <a:rPr lang="en-US" dirty="0" smtClean="0"/>
              <a:t>Where?: Unilateral eye/temporal region, sometimes lower</a:t>
            </a:r>
          </a:p>
          <a:p>
            <a:pPr lvl="1"/>
            <a:endParaRPr lang="en-US" b="1" dirty="0"/>
          </a:p>
        </p:txBody>
      </p:sp>
      <p:pic>
        <p:nvPicPr>
          <p:cNvPr id="4" name="Picture 3"/>
          <p:cNvPicPr>
            <a:picLocks noChangeAspect="1"/>
          </p:cNvPicPr>
          <p:nvPr/>
        </p:nvPicPr>
        <p:blipFill>
          <a:blip r:embed="rId2"/>
          <a:stretch>
            <a:fillRect/>
          </a:stretch>
        </p:blipFill>
        <p:spPr>
          <a:xfrm>
            <a:off x="9067800" y="762000"/>
            <a:ext cx="3210256" cy="3029759"/>
          </a:xfrm>
          <a:prstGeom prst="rect">
            <a:avLst/>
          </a:prstGeom>
        </p:spPr>
      </p:pic>
    </p:spTree>
    <p:extLst>
      <p:ext uri="{BB962C8B-B14F-4D97-AF65-F5344CB8AC3E}">
        <p14:creationId xmlns:p14="http://schemas.microsoft.com/office/powerpoint/2010/main" val="4069063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Paroxysmal </a:t>
            </a:r>
            <a:r>
              <a:rPr lang="en-US" dirty="0" err="1" smtClean="0"/>
              <a:t>Hemicrania</a:t>
            </a:r>
            <a:endParaRPr lang="en-US" dirty="0"/>
          </a:p>
        </p:txBody>
      </p:sp>
      <p:sp>
        <p:nvSpPr>
          <p:cNvPr id="3" name="Text Placeholder 2"/>
          <p:cNvSpPr>
            <a:spLocks noGrp="1"/>
          </p:cNvSpPr>
          <p:nvPr>
            <p:ph type="body" sz="quarter" idx="10"/>
          </p:nvPr>
        </p:nvSpPr>
        <p:spPr/>
        <p:txBody>
          <a:bodyPr/>
          <a:lstStyle/>
          <a:p>
            <a:r>
              <a:rPr lang="en-US" dirty="0"/>
              <a:t>When?: Abrupt onset/offset. </a:t>
            </a:r>
          </a:p>
          <a:p>
            <a:pPr lvl="1"/>
            <a:r>
              <a:rPr lang="en-US" sz="2200" dirty="0"/>
              <a:t>Usually 13-17 minute duration (range: 10 seconds to 4 </a:t>
            </a:r>
            <a:r>
              <a:rPr lang="en-US" sz="2200" dirty="0" err="1"/>
              <a:t>hrs</a:t>
            </a:r>
            <a:r>
              <a:rPr lang="en-US" sz="2200" dirty="0"/>
              <a:t>), </a:t>
            </a:r>
          </a:p>
          <a:p>
            <a:pPr lvl="1"/>
            <a:r>
              <a:rPr lang="en-US" sz="2200" dirty="0"/>
              <a:t>Ave. 6 times daily (range 2-40) </a:t>
            </a:r>
          </a:p>
          <a:p>
            <a:r>
              <a:rPr lang="en-US" dirty="0"/>
              <a:t>What?: Excruciating, sharp, throbbing, boring, burning</a:t>
            </a:r>
          </a:p>
          <a:p>
            <a:pPr lvl="1"/>
            <a:r>
              <a:rPr lang="en-US" sz="2200" dirty="0"/>
              <a:t>With ipsilateral cranial autonomic features</a:t>
            </a:r>
          </a:p>
          <a:p>
            <a:r>
              <a:rPr lang="en-US" dirty="0" smtClean="0"/>
              <a:t>Where</a:t>
            </a:r>
            <a:r>
              <a:rPr lang="en-US" dirty="0"/>
              <a:t>?: Unilateral</a:t>
            </a:r>
          </a:p>
          <a:p>
            <a:r>
              <a:rPr lang="en-US" dirty="0" smtClean="0"/>
              <a:t>Who</a:t>
            </a:r>
            <a:r>
              <a:rPr lang="en-US" dirty="0"/>
              <a:t>?: Rare, mean age 27 </a:t>
            </a:r>
            <a:r>
              <a:rPr lang="en-US" dirty="0" err="1"/>
              <a:t>yrs</a:t>
            </a:r>
            <a:endParaRPr lang="en-US" dirty="0"/>
          </a:p>
          <a:p>
            <a:endParaRPr lang="en-US" dirty="0"/>
          </a:p>
        </p:txBody>
      </p:sp>
      <p:pic>
        <p:nvPicPr>
          <p:cNvPr id="4" name="Picture 3"/>
          <p:cNvPicPr>
            <a:picLocks noChangeAspect="1"/>
          </p:cNvPicPr>
          <p:nvPr/>
        </p:nvPicPr>
        <p:blipFill>
          <a:blip r:embed="rId2"/>
          <a:stretch>
            <a:fillRect/>
          </a:stretch>
        </p:blipFill>
        <p:spPr>
          <a:xfrm>
            <a:off x="8001000" y="3886200"/>
            <a:ext cx="3657600" cy="2750885"/>
          </a:xfrm>
          <a:prstGeom prst="rect">
            <a:avLst/>
          </a:prstGeom>
        </p:spPr>
      </p:pic>
    </p:spTree>
    <p:extLst>
      <p:ext uri="{BB962C8B-B14F-4D97-AF65-F5344CB8AC3E}">
        <p14:creationId xmlns:p14="http://schemas.microsoft.com/office/powerpoint/2010/main" val="461400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794" y="842555"/>
            <a:ext cx="10515600" cy="838199"/>
          </a:xfrm>
        </p:spPr>
        <p:txBody>
          <a:bodyPr/>
          <a:lstStyle/>
          <a:p>
            <a:r>
              <a:rPr lang="en-US" dirty="0" smtClean="0"/>
              <a:t>SUNCT &amp; SUNA</a:t>
            </a:r>
            <a:endParaRPr lang="en-US" dirty="0"/>
          </a:p>
        </p:txBody>
      </p:sp>
      <p:sp>
        <p:nvSpPr>
          <p:cNvPr id="3" name="Text Placeholder 2"/>
          <p:cNvSpPr>
            <a:spLocks noGrp="1"/>
          </p:cNvSpPr>
          <p:nvPr>
            <p:ph type="body" sz="quarter" idx="10"/>
          </p:nvPr>
        </p:nvSpPr>
        <p:spPr>
          <a:xfrm>
            <a:off x="857794" y="1447800"/>
            <a:ext cx="10515600" cy="4038600"/>
          </a:xfrm>
        </p:spPr>
        <p:txBody>
          <a:bodyPr/>
          <a:lstStyle/>
          <a:p>
            <a:r>
              <a:rPr lang="en-US" dirty="0"/>
              <a:t>What?: Sudden, severe, stabs of pain with ipsilateral ophthalmic features</a:t>
            </a:r>
          </a:p>
          <a:p>
            <a:r>
              <a:rPr lang="en-US" dirty="0"/>
              <a:t>When?:  Duration 1 second to 10 minutes, single stab, repetitive stabs, “saw-tooth” attacks, or plateau type attacks.  Sometimes pain is present in between episodes.  May be triggered (similar to TGN)</a:t>
            </a:r>
          </a:p>
          <a:p>
            <a:r>
              <a:rPr lang="en-US" dirty="0"/>
              <a:t>Where?: Unilateral, Trigeminal, usually V1 (Ophthalmic) or V2 (Maxillary)</a:t>
            </a:r>
          </a:p>
          <a:p>
            <a:r>
              <a:rPr lang="en-US" dirty="0" smtClean="0"/>
              <a:t>Who?: 30-60 years old (range 5-88), Female&gt;Male (but more men that TGN), Rare.</a:t>
            </a:r>
          </a:p>
        </p:txBody>
      </p:sp>
      <p:pic>
        <p:nvPicPr>
          <p:cNvPr id="4" name="Picture 3"/>
          <p:cNvPicPr>
            <a:picLocks noChangeAspect="1"/>
          </p:cNvPicPr>
          <p:nvPr/>
        </p:nvPicPr>
        <p:blipFill>
          <a:blip r:embed="rId2"/>
          <a:stretch>
            <a:fillRect/>
          </a:stretch>
        </p:blipFill>
        <p:spPr>
          <a:xfrm>
            <a:off x="7086600" y="4126774"/>
            <a:ext cx="4853017" cy="2719251"/>
          </a:xfrm>
          <a:prstGeom prst="rect">
            <a:avLst/>
          </a:prstGeom>
        </p:spPr>
      </p:pic>
    </p:spTree>
    <p:extLst>
      <p:ext uri="{BB962C8B-B14F-4D97-AF65-F5344CB8AC3E}">
        <p14:creationId xmlns:p14="http://schemas.microsoft.com/office/powerpoint/2010/main" val="74143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Hemicrania</a:t>
            </a:r>
            <a:r>
              <a:rPr lang="en-US" dirty="0" smtClean="0"/>
              <a:t> Continua</a:t>
            </a:r>
            <a:endParaRPr lang="en-US" dirty="0"/>
          </a:p>
        </p:txBody>
      </p:sp>
      <p:sp>
        <p:nvSpPr>
          <p:cNvPr id="3" name="Text Placeholder 2"/>
          <p:cNvSpPr>
            <a:spLocks noGrp="1"/>
          </p:cNvSpPr>
          <p:nvPr>
            <p:ph type="body" sz="quarter" idx="10"/>
          </p:nvPr>
        </p:nvSpPr>
        <p:spPr>
          <a:xfrm>
            <a:off x="914400" y="2057400"/>
            <a:ext cx="8458200" cy="4038600"/>
          </a:xfrm>
        </p:spPr>
        <p:txBody>
          <a:bodyPr/>
          <a:lstStyle/>
          <a:p>
            <a:r>
              <a:rPr lang="en-US" dirty="0"/>
              <a:t>When?: Continuous pain at baseline with exacerbations</a:t>
            </a:r>
          </a:p>
          <a:p>
            <a:r>
              <a:rPr lang="en-US" dirty="0" smtClean="0"/>
              <a:t>Where</a:t>
            </a:r>
            <a:r>
              <a:rPr lang="en-US" dirty="0"/>
              <a:t>?: Unilateral</a:t>
            </a:r>
          </a:p>
          <a:p>
            <a:r>
              <a:rPr lang="en-US" dirty="0" smtClean="0"/>
              <a:t>What?: Often with cranial autonomic symptoms, a sense of restlessness/agitation during exacerbations</a:t>
            </a:r>
          </a:p>
          <a:p>
            <a:r>
              <a:rPr lang="en-US" dirty="0"/>
              <a:t>Who?: Uncommon, up to 2% of pts in headache/Neuro clinic, Common onset at age 30-70, but all ages possible, </a:t>
            </a:r>
            <a:r>
              <a:rPr lang="en-US" dirty="0" smtClean="0"/>
              <a:t>Female&gt;Male</a:t>
            </a:r>
            <a:endParaRPr lang="en-US" dirty="0"/>
          </a:p>
        </p:txBody>
      </p:sp>
      <p:pic>
        <p:nvPicPr>
          <p:cNvPr id="4" name="Picture 3"/>
          <p:cNvPicPr>
            <a:picLocks noChangeAspect="1"/>
          </p:cNvPicPr>
          <p:nvPr/>
        </p:nvPicPr>
        <p:blipFill>
          <a:blip r:embed="rId2"/>
          <a:stretch>
            <a:fillRect/>
          </a:stretch>
        </p:blipFill>
        <p:spPr>
          <a:xfrm>
            <a:off x="9067800" y="1219200"/>
            <a:ext cx="2924583" cy="5153744"/>
          </a:xfrm>
          <a:prstGeom prst="rect">
            <a:avLst/>
          </a:prstGeom>
        </p:spPr>
      </p:pic>
    </p:spTree>
    <p:extLst>
      <p:ext uri="{BB962C8B-B14F-4D97-AF65-F5344CB8AC3E}">
        <p14:creationId xmlns:p14="http://schemas.microsoft.com/office/powerpoint/2010/main" val="1137315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10515600" cy="838199"/>
          </a:xfrm>
        </p:spPr>
        <p:txBody>
          <a:bodyPr/>
          <a:lstStyle/>
          <a:p>
            <a:r>
              <a:rPr lang="en-US" dirty="0" smtClean="0"/>
              <a:t>Break the case with Indomethacin!</a:t>
            </a:r>
            <a:endParaRPr lang="en-US" dirty="0"/>
          </a:p>
        </p:txBody>
      </p:sp>
      <p:sp>
        <p:nvSpPr>
          <p:cNvPr id="3" name="Text Placeholder 2"/>
          <p:cNvSpPr>
            <a:spLocks noGrp="1"/>
          </p:cNvSpPr>
          <p:nvPr>
            <p:ph type="body" sz="quarter" idx="10"/>
          </p:nvPr>
        </p:nvSpPr>
        <p:spPr>
          <a:xfrm>
            <a:off x="914400" y="1828800"/>
            <a:ext cx="10515600" cy="4267200"/>
          </a:xfrm>
        </p:spPr>
        <p:txBody>
          <a:bodyPr/>
          <a:lstStyle/>
          <a:p>
            <a:r>
              <a:rPr lang="en-US" dirty="0" smtClean="0"/>
              <a:t>We aren’t going to review treatment of less common headache syndromes</a:t>
            </a:r>
          </a:p>
          <a:p>
            <a:pPr lvl="1"/>
            <a:r>
              <a:rPr lang="en-US" sz="2200" dirty="0" smtClean="0"/>
              <a:t>But you really should know about </a:t>
            </a:r>
            <a:r>
              <a:rPr lang="en-US" sz="2200" b="1" dirty="0" smtClean="0"/>
              <a:t>Indomethacin</a:t>
            </a:r>
          </a:p>
          <a:p>
            <a:r>
              <a:rPr lang="en-US" dirty="0" smtClean="0"/>
              <a:t>Exquisite sensitivity to Indomethacin defines a few headaches and can bring patients back quickly from a chronic state.</a:t>
            </a:r>
          </a:p>
          <a:p>
            <a:pPr lvl="1"/>
            <a:r>
              <a:rPr lang="en-US" i="1" dirty="0" smtClean="0"/>
              <a:t>So unique that this can be helpful with diagnosis</a:t>
            </a:r>
          </a:p>
          <a:p>
            <a:pPr lvl="1"/>
            <a:r>
              <a:rPr lang="en-US" sz="2200" dirty="0" err="1" smtClean="0"/>
              <a:t>Hemicrania</a:t>
            </a:r>
            <a:r>
              <a:rPr lang="en-US" sz="2200" dirty="0" smtClean="0"/>
              <a:t> Continua</a:t>
            </a:r>
          </a:p>
          <a:p>
            <a:pPr lvl="1"/>
            <a:r>
              <a:rPr lang="en-US" sz="2200" dirty="0" smtClean="0"/>
              <a:t>Paroxysmal </a:t>
            </a:r>
            <a:r>
              <a:rPr lang="en-US" sz="2200" dirty="0" err="1" smtClean="0"/>
              <a:t>Hemicrania</a:t>
            </a:r>
            <a:r>
              <a:rPr lang="en-US" sz="2200" dirty="0"/>
              <a:t> </a:t>
            </a:r>
            <a:endParaRPr lang="en-US" sz="2200" dirty="0" smtClean="0"/>
          </a:p>
          <a:p>
            <a:pPr lvl="1"/>
            <a:r>
              <a:rPr lang="en-US" sz="2200" dirty="0" smtClean="0"/>
              <a:t>Primary Stabbing Headache</a:t>
            </a:r>
          </a:p>
          <a:p>
            <a:pPr lvl="1"/>
            <a:r>
              <a:rPr lang="en-US" sz="2200" dirty="0" smtClean="0"/>
              <a:t>Primary Cough Headache</a:t>
            </a:r>
          </a:p>
          <a:p>
            <a:pPr lvl="1"/>
            <a:r>
              <a:rPr lang="en-US" sz="2200" dirty="0" smtClean="0"/>
              <a:t>Exertional Headache</a:t>
            </a:r>
          </a:p>
          <a:p>
            <a:pPr marL="0" indent="0">
              <a:buNone/>
            </a:pPr>
            <a:endParaRPr lang="en-US" sz="2200" dirty="0" smtClean="0"/>
          </a:p>
          <a:p>
            <a:pPr marL="0" indent="0">
              <a:buNone/>
            </a:pPr>
            <a:endParaRPr lang="en-US" dirty="0"/>
          </a:p>
        </p:txBody>
      </p:sp>
    </p:spTree>
    <p:extLst>
      <p:ext uri="{BB962C8B-B14F-4D97-AF65-F5344CB8AC3E}">
        <p14:creationId xmlns:p14="http://schemas.microsoft.com/office/powerpoint/2010/main" val="581588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10515600" cy="838199"/>
          </a:xfrm>
        </p:spPr>
        <p:txBody>
          <a:bodyPr/>
          <a:lstStyle/>
          <a:p>
            <a:r>
              <a:rPr lang="en-US" dirty="0" smtClean="0"/>
              <a:t>Indomethacin details</a:t>
            </a:r>
            <a:endParaRPr lang="en-US" dirty="0"/>
          </a:p>
        </p:txBody>
      </p:sp>
      <p:sp>
        <p:nvSpPr>
          <p:cNvPr id="3" name="Text Placeholder 2"/>
          <p:cNvSpPr>
            <a:spLocks noGrp="1"/>
          </p:cNvSpPr>
          <p:nvPr>
            <p:ph type="body" sz="quarter" idx="10"/>
          </p:nvPr>
        </p:nvSpPr>
        <p:spPr>
          <a:xfrm>
            <a:off x="914400" y="1676399"/>
            <a:ext cx="10515600" cy="4419601"/>
          </a:xfrm>
        </p:spPr>
        <p:txBody>
          <a:bodyPr/>
          <a:lstStyle/>
          <a:p>
            <a:r>
              <a:rPr lang="en-US" dirty="0" smtClean="0"/>
              <a:t>“</a:t>
            </a:r>
            <a:r>
              <a:rPr lang="en-US" dirty="0"/>
              <a:t>It is proposed that indomethacin is more effective than other NSAIDs, probably due to the highest central nervous system penetration, central serotonergic effects, and inhibition of nitrous oxide-dependent vasodilation</a:t>
            </a:r>
            <a:r>
              <a:rPr lang="en-US" dirty="0" smtClean="0"/>
              <a:t>.”</a:t>
            </a:r>
          </a:p>
          <a:p>
            <a:pPr lvl="2"/>
            <a:r>
              <a:rPr lang="en-US" sz="1600" i="1" dirty="0"/>
              <a:t>Prakash S, </a:t>
            </a:r>
            <a:r>
              <a:rPr lang="en-US" sz="1600" i="1" dirty="0" err="1"/>
              <a:t>Adroja</a:t>
            </a:r>
            <a:r>
              <a:rPr lang="en-US" sz="1600" i="1" dirty="0"/>
              <a:t> B. </a:t>
            </a:r>
            <a:r>
              <a:rPr lang="en-US" sz="1600" i="1" dirty="0" smtClean="0"/>
              <a:t>“</a:t>
            </a:r>
            <a:r>
              <a:rPr lang="en-US" sz="1600" i="1" dirty="0" err="1" smtClean="0"/>
              <a:t>Hemicrania</a:t>
            </a:r>
            <a:r>
              <a:rPr lang="en-US" sz="1600" i="1" dirty="0" smtClean="0"/>
              <a:t> </a:t>
            </a:r>
            <a:r>
              <a:rPr lang="en-US" sz="1600" i="1" dirty="0"/>
              <a:t>Continua</a:t>
            </a:r>
            <a:r>
              <a:rPr lang="en-US" sz="1600" i="1" dirty="0" smtClean="0"/>
              <a:t>.”</a:t>
            </a:r>
            <a:r>
              <a:rPr lang="en-US" sz="1600" i="1" dirty="0"/>
              <a:t> </a:t>
            </a:r>
            <a:r>
              <a:rPr lang="en-US" sz="1600" b="1" dirty="0"/>
              <a:t>Ann Indian </a:t>
            </a:r>
            <a:r>
              <a:rPr lang="en-US" sz="1600" b="1" dirty="0" err="1"/>
              <a:t>Acad</a:t>
            </a:r>
            <a:r>
              <a:rPr lang="en-US" sz="1600" b="1" dirty="0"/>
              <a:t> Neurol.</a:t>
            </a:r>
            <a:r>
              <a:rPr lang="en-US" sz="1600" i="1" dirty="0"/>
              <a:t> 2018 Apr;21(</a:t>
            </a:r>
            <a:r>
              <a:rPr lang="en-US" sz="1600" i="1" dirty="0" err="1"/>
              <a:t>Suppl</a:t>
            </a:r>
            <a:r>
              <a:rPr lang="en-US" sz="1600" i="1" dirty="0"/>
              <a:t> 1):S23-S30. [</a:t>
            </a:r>
            <a:r>
              <a:rPr lang="en-US" sz="1600" i="1" dirty="0">
                <a:hlinkClick r:id="rId2"/>
              </a:rPr>
              <a:t>PMC free article</a:t>
            </a:r>
            <a:r>
              <a:rPr lang="en-US" sz="1600" i="1" dirty="0"/>
              <a:t>] [</a:t>
            </a:r>
            <a:r>
              <a:rPr lang="en-US" sz="1600" i="1" dirty="0">
                <a:hlinkClick r:id="rId3"/>
              </a:rPr>
              <a:t>PubMed</a:t>
            </a:r>
            <a:r>
              <a:rPr lang="en-US" sz="1600" i="1" dirty="0" smtClean="0"/>
              <a:t>]</a:t>
            </a:r>
          </a:p>
          <a:p>
            <a:pPr lvl="2"/>
            <a:r>
              <a:rPr lang="en-US" sz="1600" i="1" dirty="0" err="1"/>
              <a:t>Summ</a:t>
            </a:r>
            <a:r>
              <a:rPr lang="en-US" sz="1600" i="1" dirty="0"/>
              <a:t> O, </a:t>
            </a:r>
            <a:r>
              <a:rPr lang="en-US" sz="1600" i="1" dirty="0" err="1"/>
              <a:t>Andreou</a:t>
            </a:r>
            <a:r>
              <a:rPr lang="en-US" sz="1600" i="1" dirty="0"/>
              <a:t> AP, </a:t>
            </a:r>
            <a:r>
              <a:rPr lang="en-US" sz="1600" i="1" dirty="0" err="1"/>
              <a:t>Akerman</a:t>
            </a:r>
            <a:r>
              <a:rPr lang="en-US" sz="1600" i="1" dirty="0"/>
              <a:t> S, </a:t>
            </a:r>
            <a:r>
              <a:rPr lang="en-US" sz="1600" i="1" dirty="0" err="1"/>
              <a:t>Goadsby</a:t>
            </a:r>
            <a:r>
              <a:rPr lang="en-US" sz="1600" i="1" dirty="0"/>
              <a:t> PJ. </a:t>
            </a:r>
            <a:r>
              <a:rPr lang="en-US" sz="1600" i="1" dirty="0" smtClean="0"/>
              <a:t>“A </a:t>
            </a:r>
            <a:r>
              <a:rPr lang="en-US" sz="1600" i="1" dirty="0"/>
              <a:t>potential </a:t>
            </a:r>
            <a:r>
              <a:rPr lang="en-US" sz="1600" i="1" dirty="0" err="1"/>
              <a:t>nitrergic</a:t>
            </a:r>
            <a:r>
              <a:rPr lang="en-US" sz="1600" i="1" dirty="0"/>
              <a:t> mechanism of action for indomethacin, but not of other COX inhibitors: relevance to indomethacin-sensitive headaches</a:t>
            </a:r>
            <a:r>
              <a:rPr lang="en-US" sz="1600" i="1" dirty="0" smtClean="0"/>
              <a:t>.”</a:t>
            </a:r>
            <a:r>
              <a:rPr lang="en-US" sz="1600" i="1" dirty="0"/>
              <a:t> </a:t>
            </a:r>
            <a:r>
              <a:rPr lang="en-US" sz="1600" b="1" dirty="0"/>
              <a:t>J Headache Pain</a:t>
            </a:r>
            <a:r>
              <a:rPr lang="en-US" sz="1600" i="1" dirty="0"/>
              <a:t>. 2010 Dec;11(6):477-83. [</a:t>
            </a:r>
            <a:r>
              <a:rPr lang="en-US" sz="1600" i="1" dirty="0">
                <a:hlinkClick r:id="rId4"/>
              </a:rPr>
              <a:t>PMC free article</a:t>
            </a:r>
            <a:r>
              <a:rPr lang="en-US" sz="1600" i="1" dirty="0"/>
              <a:t>] [</a:t>
            </a:r>
            <a:r>
              <a:rPr lang="en-US" sz="1600" i="1" dirty="0">
                <a:hlinkClick r:id="rId5"/>
              </a:rPr>
              <a:t>PubMed</a:t>
            </a:r>
            <a:r>
              <a:rPr lang="en-US" sz="1600" i="1" dirty="0" smtClean="0"/>
              <a:t>]</a:t>
            </a:r>
          </a:p>
          <a:p>
            <a:r>
              <a:rPr lang="en-US" dirty="0" smtClean="0"/>
              <a:t>Most will have great relief within 24 </a:t>
            </a:r>
            <a:r>
              <a:rPr lang="en-US" dirty="0" err="1" smtClean="0"/>
              <a:t>hrs</a:t>
            </a:r>
            <a:r>
              <a:rPr lang="en-US" dirty="0" smtClean="0"/>
              <a:t> of low dose (25mg TID)</a:t>
            </a:r>
          </a:p>
          <a:p>
            <a:r>
              <a:rPr lang="en-US" dirty="0" smtClean="0"/>
              <a:t>If necessary, titrate up every couple of days to max of 100mg TID</a:t>
            </a:r>
          </a:p>
          <a:p>
            <a:r>
              <a:rPr lang="en-US" dirty="0" smtClean="0"/>
              <a:t>Harder on the UGI tract than most other NSAIDS</a:t>
            </a:r>
          </a:p>
          <a:p>
            <a:endParaRPr lang="en-US" sz="2000" dirty="0"/>
          </a:p>
        </p:txBody>
      </p:sp>
    </p:spTree>
    <p:extLst>
      <p:ext uri="{BB962C8B-B14F-4D97-AF65-F5344CB8AC3E}">
        <p14:creationId xmlns:p14="http://schemas.microsoft.com/office/powerpoint/2010/main" val="2643146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38600" y="1247300"/>
            <a:ext cx="4267200" cy="5516342"/>
          </a:xfrm>
          <a:prstGeom prst="rect">
            <a:avLst/>
          </a:prstGeom>
        </p:spPr>
      </p:pic>
      <p:pic>
        <p:nvPicPr>
          <p:cNvPr id="2" name="Picture 1"/>
          <p:cNvPicPr>
            <a:picLocks noChangeAspect="1"/>
          </p:cNvPicPr>
          <p:nvPr/>
        </p:nvPicPr>
        <p:blipFill>
          <a:blip r:embed="rId3"/>
          <a:stretch>
            <a:fillRect/>
          </a:stretch>
        </p:blipFill>
        <p:spPr>
          <a:xfrm>
            <a:off x="0" y="836023"/>
            <a:ext cx="4173583" cy="4878977"/>
          </a:xfrm>
          <a:prstGeom prst="rect">
            <a:avLst/>
          </a:prstGeom>
        </p:spPr>
      </p:pic>
      <p:pic>
        <p:nvPicPr>
          <p:cNvPr id="3" name="Picture 2"/>
          <p:cNvPicPr>
            <a:picLocks noChangeAspect="1"/>
          </p:cNvPicPr>
          <p:nvPr/>
        </p:nvPicPr>
        <p:blipFill>
          <a:blip r:embed="rId4"/>
          <a:stretch>
            <a:fillRect/>
          </a:stretch>
        </p:blipFill>
        <p:spPr>
          <a:xfrm>
            <a:off x="7937993" y="1524000"/>
            <a:ext cx="4176072" cy="5239641"/>
          </a:xfrm>
          <a:prstGeom prst="rect">
            <a:avLst/>
          </a:prstGeom>
        </p:spPr>
      </p:pic>
    </p:spTree>
    <p:extLst>
      <p:ext uri="{BB962C8B-B14F-4D97-AF65-F5344CB8AC3E}">
        <p14:creationId xmlns:p14="http://schemas.microsoft.com/office/powerpoint/2010/main" val="23920397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09800" y="960536"/>
            <a:ext cx="7772400" cy="1104900"/>
          </a:xfrm>
          <a:noFill/>
          <a:effectLst>
            <a:outerShdw dist="17961" dir="2700000" algn="ctr" rotWithShape="0">
              <a:srgbClr val="808080">
                <a:alpha val="74997"/>
              </a:srgbClr>
            </a:outerShdw>
          </a:effectLst>
        </p:spPr>
        <p:txBody>
          <a:bodyPr>
            <a:normAutofit fontScale="90000"/>
          </a:bodyPr>
          <a:lstStyle/>
          <a:p>
            <a:pPr lvl="1" algn="ctr" rtl="0">
              <a:spcBef>
                <a:spcPct val="0"/>
              </a:spcBef>
            </a:pPr>
            <a:r>
              <a:rPr lang="en-GB" sz="4000" kern="1200" dirty="0">
                <a:solidFill>
                  <a:schemeClr val="accent6">
                    <a:lumMod val="50000"/>
                  </a:schemeClr>
                </a:solidFill>
                <a:effectLst>
                  <a:outerShdw blurRad="38100" dist="38100" dir="2700000" algn="tl">
                    <a:srgbClr val="000000">
                      <a:alpha val="43137"/>
                    </a:srgbClr>
                  </a:outerShdw>
                </a:effectLst>
                <a:latin typeface="+mj-lt"/>
                <a:ea typeface="+mj-ea"/>
                <a:cs typeface="+mj-cs"/>
              </a:rPr>
              <a:t>Medication-Overuse Headache  (MOH)</a:t>
            </a:r>
            <a:br>
              <a:rPr lang="en-GB" sz="4000" kern="1200" dirty="0">
                <a:solidFill>
                  <a:schemeClr val="accent6">
                    <a:lumMod val="50000"/>
                  </a:schemeClr>
                </a:solidFill>
                <a:effectLst>
                  <a:outerShdw blurRad="38100" dist="38100" dir="2700000" algn="tl">
                    <a:srgbClr val="000000">
                      <a:alpha val="43137"/>
                    </a:srgbClr>
                  </a:outerShdw>
                </a:effectLst>
                <a:latin typeface="+mj-lt"/>
                <a:ea typeface="+mj-ea"/>
                <a:cs typeface="+mj-cs"/>
              </a:rPr>
            </a:br>
            <a:r>
              <a:rPr lang="en-GB" sz="2700" kern="1200" dirty="0">
                <a:solidFill>
                  <a:schemeClr val="accent6">
                    <a:lumMod val="50000"/>
                  </a:schemeClr>
                </a:solidFill>
                <a:effectLst>
                  <a:outerShdw blurRad="38100" dist="38100" dir="2700000" algn="tl">
                    <a:srgbClr val="000000">
                      <a:alpha val="43137"/>
                    </a:srgbClr>
                  </a:outerShdw>
                </a:effectLst>
                <a:latin typeface="+mj-lt"/>
                <a:ea typeface="+mj-ea"/>
                <a:cs typeface="+mj-cs"/>
              </a:rPr>
              <a:t>Previously used terms</a:t>
            </a:r>
            <a:r>
              <a:rPr lang="en-US" sz="2700" kern="1200" dirty="0">
                <a:solidFill>
                  <a:schemeClr val="accent6">
                    <a:lumMod val="50000"/>
                  </a:schemeClr>
                </a:solidFill>
                <a:effectLst>
                  <a:outerShdw blurRad="38100" dist="38100" dir="2700000" algn="tl">
                    <a:srgbClr val="000000">
                      <a:alpha val="43137"/>
                    </a:srgbClr>
                  </a:outerShdw>
                </a:effectLst>
                <a:latin typeface="+mj-lt"/>
                <a:ea typeface="+mj-ea"/>
                <a:cs typeface="+mj-cs"/>
              </a:rPr>
              <a:t>: r</a:t>
            </a:r>
            <a:r>
              <a:rPr lang="en-GB" sz="2700" kern="1200" dirty="0" err="1">
                <a:solidFill>
                  <a:schemeClr val="accent6">
                    <a:lumMod val="50000"/>
                  </a:schemeClr>
                </a:solidFill>
                <a:effectLst>
                  <a:outerShdw blurRad="38100" dist="38100" dir="2700000" algn="tl">
                    <a:srgbClr val="000000">
                      <a:alpha val="43137"/>
                    </a:srgbClr>
                  </a:outerShdw>
                </a:effectLst>
                <a:latin typeface="+mj-lt"/>
                <a:ea typeface="+mj-ea"/>
                <a:cs typeface="+mj-cs"/>
              </a:rPr>
              <a:t>ebound</a:t>
            </a:r>
            <a:r>
              <a:rPr lang="en-GB" sz="2700" kern="1200" dirty="0">
                <a:solidFill>
                  <a:schemeClr val="accent6">
                    <a:lumMod val="50000"/>
                  </a:schemeClr>
                </a:solidFill>
                <a:effectLst>
                  <a:outerShdw blurRad="38100" dist="38100" dir="2700000" algn="tl">
                    <a:srgbClr val="000000">
                      <a:alpha val="43137"/>
                    </a:srgbClr>
                  </a:outerShdw>
                </a:effectLst>
                <a:latin typeface="+mj-lt"/>
                <a:ea typeface="+mj-ea"/>
                <a:cs typeface="+mj-cs"/>
              </a:rPr>
              <a:t> headache, drug-induced headache, medication-misuse headache</a:t>
            </a:r>
            <a:r>
              <a:rPr lang="en-GB" sz="2200" dirty="0"/>
              <a:t/>
            </a:r>
            <a:br>
              <a:rPr lang="en-GB" sz="2200" dirty="0"/>
            </a:br>
            <a:endParaRPr lang="en-US" sz="2800" dirty="0"/>
          </a:p>
        </p:txBody>
      </p:sp>
      <p:sp>
        <p:nvSpPr>
          <p:cNvPr id="165891" name="Rectangle 3"/>
          <p:cNvSpPr>
            <a:spLocks noGrp="1" noChangeArrowheads="1"/>
          </p:cNvSpPr>
          <p:nvPr>
            <p:ph idx="1"/>
          </p:nvPr>
        </p:nvSpPr>
        <p:spPr>
          <a:xfrm>
            <a:off x="1804087" y="2007771"/>
            <a:ext cx="8748583" cy="5050376"/>
          </a:xfrm>
        </p:spPr>
        <p:txBody>
          <a:bodyPr/>
          <a:lstStyle/>
          <a:p>
            <a:pPr marL="0" indent="0">
              <a:lnSpc>
                <a:spcPts val="2700"/>
              </a:lnSpc>
              <a:tabLst>
                <a:tab pos="344488" algn="l"/>
              </a:tabLst>
              <a:defRPr/>
            </a:pPr>
            <a:r>
              <a:rPr lang="en-GB" sz="2400" dirty="0"/>
              <a:t>  Common cause of headaches </a:t>
            </a:r>
            <a:r>
              <a:rPr lang="en-GB" sz="2400" dirty="0">
                <a:sym typeface="Symbol" pitchFamily="18" charset="2"/>
              </a:rPr>
              <a:t></a:t>
            </a:r>
            <a:r>
              <a:rPr lang="en-GB" sz="2400" dirty="0"/>
              <a:t>15 days/month</a:t>
            </a:r>
          </a:p>
          <a:p>
            <a:pPr marL="0" indent="0">
              <a:lnSpc>
                <a:spcPts val="2700"/>
              </a:lnSpc>
              <a:tabLst>
                <a:tab pos="344488" algn="l"/>
              </a:tabLst>
              <a:defRPr/>
            </a:pPr>
            <a:r>
              <a:rPr lang="en-GB" sz="2400" dirty="0"/>
              <a:t>  Headache has developed or is markedly worse with regular use of   medications</a:t>
            </a:r>
          </a:p>
          <a:p>
            <a:pPr marL="0" indent="0">
              <a:lnSpc>
                <a:spcPts val="2700"/>
              </a:lnSpc>
              <a:tabLst>
                <a:tab pos="344488" algn="l"/>
              </a:tabLst>
              <a:defRPr/>
            </a:pPr>
            <a:r>
              <a:rPr lang="en-GB" sz="2400" dirty="0"/>
              <a:t>  </a:t>
            </a:r>
            <a:r>
              <a:rPr lang="da-DK" sz="2400" dirty="0"/>
              <a:t>Diagnosis important: patients often do not respond to preventive Rx until the overused medication is withdrawn</a:t>
            </a:r>
          </a:p>
          <a:p>
            <a:pPr marL="0" indent="0">
              <a:lnSpc>
                <a:spcPts val="2700"/>
              </a:lnSpc>
              <a:tabLst>
                <a:tab pos="344488" algn="l"/>
              </a:tabLst>
              <a:defRPr/>
            </a:pPr>
            <a:r>
              <a:rPr lang="en-US" sz="2400" dirty="0"/>
              <a:t>  Discontinuation of acute medication usually results in</a:t>
            </a:r>
          </a:p>
          <a:p>
            <a:pPr lvl="1">
              <a:lnSpc>
                <a:spcPts val="2700"/>
              </a:lnSpc>
              <a:tabLst>
                <a:tab pos="344488" algn="l"/>
              </a:tabLst>
              <a:defRPr/>
            </a:pPr>
            <a:r>
              <a:rPr lang="en-US" sz="2200" dirty="0"/>
              <a:t>Withdrawal symptoms (increased headache)</a:t>
            </a:r>
          </a:p>
          <a:p>
            <a:pPr lvl="1">
              <a:lnSpc>
                <a:spcPts val="2600"/>
              </a:lnSpc>
              <a:tabLst>
                <a:tab pos="344488" algn="l"/>
              </a:tabLst>
              <a:defRPr/>
            </a:pPr>
            <a:r>
              <a:rPr lang="en-US" sz="2200" dirty="0"/>
              <a:t>Later improvement (5-14 days)</a:t>
            </a:r>
          </a:p>
          <a:p>
            <a:pPr lvl="1">
              <a:lnSpc>
                <a:spcPts val="2600"/>
              </a:lnSpc>
              <a:tabLst>
                <a:tab pos="344488" algn="l"/>
              </a:tabLst>
              <a:defRPr/>
            </a:pPr>
            <a:r>
              <a:rPr lang="en-US" sz="2200" dirty="0" err="1"/>
              <a:t>Topirimate</a:t>
            </a:r>
            <a:r>
              <a:rPr lang="en-US" sz="2200" dirty="0"/>
              <a:t> 200 mg/day and maybe amitriptyline 50 mg and prednisone taper starting at 60mg/d ameliorate symptoms during withdrawal</a:t>
            </a:r>
          </a:p>
          <a:p>
            <a:pPr lvl="1">
              <a:lnSpc>
                <a:spcPts val="2600"/>
              </a:lnSpc>
              <a:buNone/>
              <a:tabLst>
                <a:tab pos="344488" algn="l"/>
              </a:tabLst>
              <a:defRPr/>
            </a:pPr>
            <a:endParaRPr lang="en-US" sz="2200" dirty="0"/>
          </a:p>
        </p:txBody>
      </p:sp>
      <p:sp>
        <p:nvSpPr>
          <p:cNvPr id="4" name="TextBox 3"/>
          <p:cNvSpPr txBox="1"/>
          <p:nvPr/>
        </p:nvSpPr>
        <p:spPr>
          <a:xfrm>
            <a:off x="1901372" y="6284688"/>
            <a:ext cx="7373258" cy="523220"/>
          </a:xfrm>
          <a:prstGeom prst="rect">
            <a:avLst/>
          </a:prstGeom>
          <a:noFill/>
        </p:spPr>
        <p:txBody>
          <a:bodyPr wrap="square" rtlCol="0">
            <a:spAutoFit/>
          </a:bodyPr>
          <a:lstStyle/>
          <a:p>
            <a:r>
              <a:rPr lang="en-US" sz="1400" b="1" dirty="0"/>
              <a:t>Treatment of medication overuse headache – guideline of the EFNS headache panel </a:t>
            </a:r>
            <a:r>
              <a:rPr lang="en-US" sz="1400" i="1" dirty="0"/>
              <a:t>Evers S. 2011  </a:t>
            </a:r>
            <a:r>
              <a:rPr lang="en-US" sz="1400" i="1" dirty="0">
                <a:hlinkClick r:id="rId3" tooltip="Link to external resource: http://www.efns.org/EFNSContinuing-Medical-Education-online.301.0.html"/>
              </a:rPr>
              <a:t>http://www.efns.org/EFNSContinuing-Medical-Education-online.301.0.html</a:t>
            </a:r>
            <a:r>
              <a:rPr lang="en-US" sz="1400" b="1" i="1" dirty="0"/>
              <a:t>.</a:t>
            </a:r>
            <a:endParaRPr lang="en-US" sz="1400" i="1" dirty="0"/>
          </a:p>
        </p:txBody>
      </p:sp>
    </p:spTree>
    <p:extLst>
      <p:ext uri="{BB962C8B-B14F-4D97-AF65-F5344CB8AC3E}">
        <p14:creationId xmlns:p14="http://schemas.microsoft.com/office/powerpoint/2010/main" val="224777156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58571" y="841828"/>
            <a:ext cx="7772400" cy="1104900"/>
          </a:xfrm>
          <a:noFill/>
          <a:effectLst>
            <a:outerShdw dist="17961" dir="2700000" algn="ctr" rotWithShape="0">
              <a:srgbClr val="808080">
                <a:alpha val="74997"/>
              </a:srgbClr>
            </a:outerShdw>
          </a:effectLst>
        </p:spPr>
        <p:txBody>
          <a:bodyPr/>
          <a:lstStyle/>
          <a:p>
            <a:pPr algn="ctr"/>
            <a:r>
              <a:rPr lang="en-US" dirty="0"/>
              <a:t>Mind-body therapy</a:t>
            </a:r>
          </a:p>
        </p:txBody>
      </p:sp>
      <p:sp>
        <p:nvSpPr>
          <p:cNvPr id="51203" name="Rectangle 3"/>
          <p:cNvSpPr>
            <a:spLocks noGrp="1" noChangeArrowheads="1"/>
          </p:cNvSpPr>
          <p:nvPr>
            <p:ph idx="1"/>
          </p:nvPr>
        </p:nvSpPr>
        <p:spPr>
          <a:xfrm>
            <a:off x="1295400" y="1676400"/>
            <a:ext cx="9144000" cy="4419600"/>
          </a:xfrm>
        </p:spPr>
        <p:txBody>
          <a:bodyPr>
            <a:normAutofit fontScale="92500" lnSpcReduction="10000"/>
          </a:bodyPr>
          <a:lstStyle/>
          <a:p>
            <a:r>
              <a:rPr lang="en-US" dirty="0"/>
              <a:t>Biofeedback</a:t>
            </a:r>
          </a:p>
          <a:p>
            <a:pPr lvl="1"/>
            <a:r>
              <a:rPr lang="en-US" dirty="0"/>
              <a:t> Frequency of migraine attacks and perceived self-efficacy demonstrated the strongest improvements   </a:t>
            </a:r>
            <a:r>
              <a:rPr lang="en-US" sz="1600" i="1" dirty="0"/>
              <a:t>Pain  2007 Mar;128(1-2):111-27</a:t>
            </a:r>
          </a:p>
          <a:p>
            <a:r>
              <a:rPr lang="en-US" dirty="0"/>
              <a:t>Self </a:t>
            </a:r>
            <a:r>
              <a:rPr lang="en-US" dirty="0" smtClean="0"/>
              <a:t>hypnosis</a:t>
            </a:r>
          </a:p>
          <a:p>
            <a:r>
              <a:rPr lang="en-US" dirty="0" err="1" smtClean="0"/>
              <a:t>Accupuncture</a:t>
            </a:r>
            <a:endParaRPr lang="en-US" dirty="0" smtClean="0"/>
          </a:p>
          <a:p>
            <a:pPr lvl="2"/>
            <a:r>
              <a:rPr lang="en-US" sz="1600" i="1" dirty="0"/>
              <a:t>Acupuncture for migraine prophylaxis Editorial Group: </a:t>
            </a:r>
            <a:r>
              <a:rPr lang="en-US" sz="1600" i="1" dirty="0">
                <a:hlinkClick r:id="rId3"/>
              </a:rPr>
              <a:t>Cochrane Pain, Palliative and Supportive Care Group</a:t>
            </a:r>
            <a:r>
              <a:rPr lang="en-US" sz="1600" i="1" dirty="0"/>
              <a:t>   Published Online: 21 JAN </a:t>
            </a:r>
            <a:r>
              <a:rPr lang="en-US" sz="1600" i="1" dirty="0" smtClean="0"/>
              <a:t>2009</a:t>
            </a:r>
          </a:p>
          <a:p>
            <a:pPr lvl="2"/>
            <a:r>
              <a:rPr lang="en-US" sz="1600" i="1" dirty="0"/>
              <a:t>Acupuncture for Tension Headache  Editorial Group: </a:t>
            </a:r>
            <a:r>
              <a:rPr lang="en-US" sz="1600" i="1" dirty="0">
                <a:hlinkClick r:id="rId3"/>
              </a:rPr>
              <a:t>Cochrane Pain, Palliative and Supportive Care Group</a:t>
            </a:r>
            <a:r>
              <a:rPr lang="en-US" sz="1600" i="1" dirty="0"/>
              <a:t>   Published Online: 21 JAN </a:t>
            </a:r>
            <a:r>
              <a:rPr lang="en-US" sz="1600" i="1" dirty="0" smtClean="0"/>
              <a:t>2009</a:t>
            </a:r>
          </a:p>
          <a:p>
            <a:r>
              <a:rPr lang="en-US" dirty="0" smtClean="0"/>
              <a:t>Treat your body right for the best outcome</a:t>
            </a:r>
          </a:p>
          <a:p>
            <a:pPr lvl="1"/>
            <a:r>
              <a:rPr lang="en-US" dirty="0" smtClean="0"/>
              <a:t>Good nutrition/hydration, stable sleep pattern, exercise, stress management</a:t>
            </a:r>
          </a:p>
          <a:p>
            <a:r>
              <a:rPr lang="en-US" dirty="0" smtClean="0"/>
              <a:t>Fancy stuff: </a:t>
            </a:r>
            <a:endParaRPr lang="en-US" dirty="0"/>
          </a:p>
          <a:p>
            <a:pPr lvl="2"/>
            <a:endParaRPr lang="en-US" sz="1600" i="1" dirty="0"/>
          </a:p>
          <a:p>
            <a:pPr lvl="2"/>
            <a:endParaRPr lang="en-US" dirty="0"/>
          </a:p>
          <a:p>
            <a:endParaRPr lang="en-US" dirty="0"/>
          </a:p>
        </p:txBody>
      </p:sp>
      <p:pic>
        <p:nvPicPr>
          <p:cNvPr id="2" name="Picture 1"/>
          <p:cNvPicPr>
            <a:picLocks noChangeAspect="1"/>
          </p:cNvPicPr>
          <p:nvPr/>
        </p:nvPicPr>
        <p:blipFill>
          <a:blip r:embed="rId4"/>
          <a:stretch>
            <a:fillRect/>
          </a:stretch>
        </p:blipFill>
        <p:spPr>
          <a:xfrm>
            <a:off x="3657600" y="5341967"/>
            <a:ext cx="3124200" cy="1524346"/>
          </a:xfrm>
          <a:prstGeom prst="rect">
            <a:avLst/>
          </a:prstGeom>
        </p:spPr>
      </p:pic>
      <p:pic>
        <p:nvPicPr>
          <p:cNvPr id="3" name="Picture 2"/>
          <p:cNvPicPr>
            <a:picLocks noChangeAspect="1"/>
          </p:cNvPicPr>
          <p:nvPr/>
        </p:nvPicPr>
        <p:blipFill>
          <a:blip r:embed="rId5"/>
          <a:stretch>
            <a:fillRect/>
          </a:stretch>
        </p:blipFill>
        <p:spPr>
          <a:xfrm>
            <a:off x="7162800" y="5341966"/>
            <a:ext cx="2895600" cy="1498599"/>
          </a:xfrm>
          <a:prstGeom prst="rect">
            <a:avLst/>
          </a:prstGeom>
        </p:spPr>
      </p:pic>
    </p:spTree>
    <p:extLst>
      <p:ext uri="{BB962C8B-B14F-4D97-AF65-F5344CB8AC3E}">
        <p14:creationId xmlns:p14="http://schemas.microsoft.com/office/powerpoint/2010/main" val="115189568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rot="5400000">
            <a:off x="5138615" y="1947986"/>
            <a:ext cx="5401429" cy="3639058"/>
          </a:xfrm>
          <a:prstGeom prst="rect">
            <a:avLst/>
          </a:prstGeom>
        </p:spPr>
      </p:pic>
      <p:pic>
        <p:nvPicPr>
          <p:cNvPr id="6" name="Picture 5"/>
          <p:cNvPicPr>
            <a:picLocks noChangeAspect="1"/>
          </p:cNvPicPr>
          <p:nvPr/>
        </p:nvPicPr>
        <p:blipFill rotWithShape="1">
          <a:blip r:embed="rId3"/>
          <a:srcRect t="4826"/>
          <a:stretch/>
        </p:blipFill>
        <p:spPr>
          <a:xfrm>
            <a:off x="533400" y="2438400"/>
            <a:ext cx="4876800" cy="3005375"/>
          </a:xfrm>
          <a:prstGeom prst="rect">
            <a:avLst/>
          </a:prstGeom>
        </p:spPr>
      </p:pic>
    </p:spTree>
    <p:extLst>
      <p:ext uri="{BB962C8B-B14F-4D97-AF65-F5344CB8AC3E}">
        <p14:creationId xmlns:p14="http://schemas.microsoft.com/office/powerpoint/2010/main" val="1910621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029" y="1066800"/>
            <a:ext cx="8229600" cy="1143000"/>
          </a:xfrm>
        </p:spPr>
        <p:txBody>
          <a:bodyPr/>
          <a:lstStyle/>
          <a:p>
            <a:pPr algn="ctr"/>
            <a:r>
              <a:rPr lang="en-US" dirty="0"/>
              <a:t>Learning </a:t>
            </a:r>
            <a:r>
              <a:rPr lang="en-US" dirty="0" smtClean="0"/>
              <a:t>Objectives</a:t>
            </a:r>
            <a:endParaRPr lang="en-US" dirty="0"/>
          </a:p>
        </p:txBody>
      </p:sp>
      <p:sp>
        <p:nvSpPr>
          <p:cNvPr id="3" name="Content Placeholder 2"/>
          <p:cNvSpPr>
            <a:spLocks noGrp="1"/>
          </p:cNvSpPr>
          <p:nvPr>
            <p:ph idx="1"/>
          </p:nvPr>
        </p:nvSpPr>
        <p:spPr>
          <a:xfrm>
            <a:off x="1905000" y="1981201"/>
            <a:ext cx="8385629" cy="4525963"/>
          </a:xfrm>
        </p:spPr>
        <p:txBody>
          <a:bodyPr>
            <a:normAutofit/>
          </a:bodyPr>
          <a:lstStyle/>
          <a:p>
            <a:r>
              <a:rPr lang="en-US" dirty="0"/>
              <a:t>Distinguish between primary and secondary headache</a:t>
            </a:r>
          </a:p>
          <a:p>
            <a:r>
              <a:rPr lang="en-US" dirty="0" smtClean="0"/>
              <a:t>Become more familiar with common and less common primary headaches</a:t>
            </a:r>
          </a:p>
          <a:p>
            <a:r>
              <a:rPr lang="en-US" dirty="0" smtClean="0"/>
              <a:t>Review some treatment options</a:t>
            </a:r>
          </a:p>
          <a:p>
            <a:r>
              <a:rPr lang="en-US" dirty="0" smtClean="0"/>
              <a:t>Recognize the chronic headache as a component of complex chronic pain</a:t>
            </a:r>
            <a:endParaRPr lang="en-US" dirty="0"/>
          </a:p>
        </p:txBody>
      </p:sp>
    </p:spTree>
    <p:extLst>
      <p:ext uri="{BB962C8B-B14F-4D97-AF65-F5344CB8AC3E}">
        <p14:creationId xmlns:p14="http://schemas.microsoft.com/office/powerpoint/2010/main" val="1800587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Calibri Light" panose="020F0302020204030204" pitchFamily="34" charset="0"/>
                <a:cs typeface="Calibri Light" panose="020F0302020204030204" pitchFamily="34" charset="0"/>
              </a:rPr>
              <a:t>Pediatric</a:t>
            </a:r>
            <a:r>
              <a:rPr lang="en-US" sz="4400" dirty="0" smtClean="0"/>
              <a:t> </a:t>
            </a:r>
            <a:r>
              <a:rPr lang="en-US" sz="4400" dirty="0" smtClean="0">
                <a:latin typeface="Calibri Light" panose="020F0302020204030204" pitchFamily="34" charset="0"/>
                <a:cs typeface="Calibri Light" panose="020F0302020204030204" pitchFamily="34" charset="0"/>
              </a:rPr>
              <a:t>Headache</a:t>
            </a:r>
            <a:endParaRPr lang="en-US" sz="4400" dirty="0">
              <a:latin typeface="Calibri Light" panose="020F0302020204030204" pitchFamily="34" charset="0"/>
              <a:cs typeface="Calibri Light" panose="020F0302020204030204" pitchFamily="34" charset="0"/>
            </a:endParaRPr>
          </a:p>
        </p:txBody>
      </p:sp>
      <p:sp>
        <p:nvSpPr>
          <p:cNvPr id="3" name="Text Placeholder 2"/>
          <p:cNvSpPr>
            <a:spLocks noGrp="1"/>
          </p:cNvSpPr>
          <p:nvPr>
            <p:ph type="body" sz="quarter" idx="10"/>
          </p:nvPr>
        </p:nvSpPr>
        <p:spPr/>
        <p:txBody>
          <a:bodyPr/>
          <a:lstStyle/>
          <a:p>
            <a:r>
              <a:rPr lang="en-US" dirty="0" smtClean="0"/>
              <a:t>By 18 </a:t>
            </a:r>
            <a:r>
              <a:rPr lang="en-US" dirty="0" err="1" smtClean="0"/>
              <a:t>y.o.a</a:t>
            </a:r>
            <a:r>
              <a:rPr lang="en-US" dirty="0" smtClean="0"/>
              <a:t>, more than 90% of people will report having had a headache</a:t>
            </a:r>
          </a:p>
          <a:p>
            <a:r>
              <a:rPr lang="en-US" dirty="0" smtClean="0"/>
              <a:t>20% with recurrent HA over past year</a:t>
            </a:r>
          </a:p>
          <a:p>
            <a:r>
              <a:rPr lang="en-US" dirty="0" smtClean="0"/>
              <a:t>Frequency increases with age</a:t>
            </a:r>
          </a:p>
          <a:p>
            <a:r>
              <a:rPr lang="en-US" dirty="0" err="1" smtClean="0"/>
              <a:t>Female:Male</a:t>
            </a:r>
            <a:r>
              <a:rPr lang="en-US" dirty="0" smtClean="0"/>
              <a:t> approx. 3:1 (over age 12)</a:t>
            </a:r>
          </a:p>
          <a:p>
            <a:pPr lvl="1"/>
            <a:r>
              <a:rPr lang="en-US" sz="2000" dirty="0" smtClean="0"/>
              <a:t>No difference below 12</a:t>
            </a:r>
          </a:p>
          <a:p>
            <a:r>
              <a:rPr lang="en-US" dirty="0" smtClean="0"/>
              <a:t>Childhood headaches are rarely caused by a serious underlying disorder</a:t>
            </a:r>
          </a:p>
          <a:p>
            <a:pPr lvl="1"/>
            <a:r>
              <a:rPr lang="en-US" sz="2000" dirty="0" smtClean="0"/>
              <a:t>815 patients assessed (mean 10.8 </a:t>
            </a:r>
            <a:r>
              <a:rPr lang="en-US" sz="2000" dirty="0" err="1" smtClean="0"/>
              <a:t>y.o</a:t>
            </a:r>
            <a:r>
              <a:rPr lang="en-US" sz="2000" dirty="0" smtClean="0"/>
              <a:t>)</a:t>
            </a:r>
          </a:p>
          <a:p>
            <a:pPr lvl="1"/>
            <a:r>
              <a:rPr lang="en-US" sz="2000" dirty="0" smtClean="0"/>
              <a:t>3 children with intracranial pathology</a:t>
            </a:r>
          </a:p>
          <a:p>
            <a:pPr lvl="2"/>
            <a:r>
              <a:rPr lang="en-US" sz="1600" dirty="0" smtClean="0"/>
              <a:t>2 predictable on clinical findings, 1 was unexpected</a:t>
            </a:r>
          </a:p>
          <a:p>
            <a:pPr lvl="3"/>
            <a:r>
              <a:rPr lang="en-US" sz="1400" i="1" dirty="0" smtClean="0"/>
              <a:t>Abu-</a:t>
            </a:r>
            <a:r>
              <a:rPr lang="en-US" sz="1400" i="1" dirty="0" err="1" smtClean="0"/>
              <a:t>Arafeh</a:t>
            </a:r>
            <a:r>
              <a:rPr lang="en-US" sz="1400" i="1" dirty="0" smtClean="0"/>
              <a:t>, “Serious neurological disorders in children with chronic headache”, </a:t>
            </a:r>
            <a:r>
              <a:rPr lang="en-US" sz="1400" b="1" dirty="0" smtClean="0"/>
              <a:t>Arch Dis Child. </a:t>
            </a:r>
            <a:r>
              <a:rPr lang="en-US" sz="1400" i="1" dirty="0" smtClean="0"/>
              <a:t>2005;90(9):937</a:t>
            </a:r>
          </a:p>
          <a:p>
            <a:pPr lvl="1"/>
            <a:endParaRPr lang="en-US" sz="2000" i="1" dirty="0"/>
          </a:p>
        </p:txBody>
      </p:sp>
      <p:sp>
        <p:nvSpPr>
          <p:cNvPr id="4" name="TextBox 3"/>
          <p:cNvSpPr txBox="1"/>
          <p:nvPr/>
        </p:nvSpPr>
        <p:spPr>
          <a:xfrm>
            <a:off x="2743200" y="6324600"/>
            <a:ext cx="4724400" cy="338554"/>
          </a:xfrm>
          <a:prstGeom prst="rect">
            <a:avLst/>
          </a:prstGeom>
          <a:noFill/>
        </p:spPr>
        <p:txBody>
          <a:bodyPr wrap="square" rtlCol="0">
            <a:spAutoFit/>
          </a:bodyPr>
          <a:lstStyle/>
          <a:p>
            <a:pPr algn="ctr"/>
            <a:r>
              <a:rPr lang="en-US" sz="1600" i="1" dirty="0" smtClean="0"/>
              <a:t>Source: </a:t>
            </a:r>
            <a:r>
              <a:rPr lang="en-US" sz="1600" i="1" dirty="0" err="1" smtClean="0"/>
              <a:t>UpToDate</a:t>
            </a:r>
            <a:endParaRPr lang="en-US" sz="1600" i="1" dirty="0"/>
          </a:p>
        </p:txBody>
      </p:sp>
    </p:spTree>
    <p:extLst>
      <p:ext uri="{BB962C8B-B14F-4D97-AF65-F5344CB8AC3E}">
        <p14:creationId xmlns:p14="http://schemas.microsoft.com/office/powerpoint/2010/main" val="1823031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0"/>
            <a:ext cx="7467600" cy="787480"/>
          </a:xfrm>
        </p:spPr>
        <p:txBody>
          <a:bodyPr/>
          <a:lstStyle/>
          <a:p>
            <a:pPr algn="ctr"/>
            <a:r>
              <a:rPr lang="en-US" dirty="0" smtClean="0"/>
              <a:t>Primary Headache Disorders</a:t>
            </a:r>
            <a:endParaRPr lang="en-US" dirty="0"/>
          </a:p>
        </p:txBody>
      </p:sp>
      <p:sp>
        <p:nvSpPr>
          <p:cNvPr id="3" name="Content Placeholder 2"/>
          <p:cNvSpPr>
            <a:spLocks noGrp="1"/>
          </p:cNvSpPr>
          <p:nvPr>
            <p:ph idx="1"/>
          </p:nvPr>
        </p:nvSpPr>
        <p:spPr>
          <a:xfrm>
            <a:off x="1868715" y="1542173"/>
            <a:ext cx="7289800" cy="4898563"/>
          </a:xfrm>
        </p:spPr>
        <p:txBody>
          <a:bodyPr>
            <a:normAutofit/>
          </a:bodyPr>
          <a:lstStyle/>
          <a:p>
            <a:r>
              <a:rPr lang="en-US" dirty="0" smtClean="0"/>
              <a:t>Migraine</a:t>
            </a:r>
            <a:endParaRPr lang="en-US" dirty="0"/>
          </a:p>
          <a:p>
            <a:r>
              <a:rPr lang="en-US" dirty="0"/>
              <a:t>Tension type HA</a:t>
            </a:r>
          </a:p>
          <a:p>
            <a:r>
              <a:rPr lang="en-US" dirty="0"/>
              <a:t>Cluster</a:t>
            </a:r>
          </a:p>
          <a:p>
            <a:r>
              <a:rPr lang="en-US" dirty="0"/>
              <a:t>Other</a:t>
            </a:r>
          </a:p>
          <a:p>
            <a:pPr lvl="1"/>
            <a:r>
              <a:rPr lang="en-US" dirty="0"/>
              <a:t>Primary cough HA</a:t>
            </a:r>
          </a:p>
          <a:p>
            <a:pPr lvl="1"/>
            <a:r>
              <a:rPr lang="en-US" dirty="0"/>
              <a:t>Primary stabbing </a:t>
            </a:r>
            <a:r>
              <a:rPr lang="en-US" dirty="0" smtClean="0"/>
              <a:t>HA (“icepick headache”)</a:t>
            </a:r>
            <a:endParaRPr lang="en-US" dirty="0"/>
          </a:p>
          <a:p>
            <a:pPr lvl="1"/>
            <a:r>
              <a:rPr lang="en-US" dirty="0"/>
              <a:t>Primary </a:t>
            </a:r>
            <a:r>
              <a:rPr lang="en-US" dirty="0" err="1"/>
              <a:t>Exertional</a:t>
            </a:r>
            <a:r>
              <a:rPr lang="en-US" dirty="0"/>
              <a:t> HA</a:t>
            </a:r>
          </a:p>
          <a:p>
            <a:pPr lvl="1"/>
            <a:r>
              <a:rPr lang="en-US" dirty="0"/>
              <a:t>Hypnic </a:t>
            </a:r>
            <a:r>
              <a:rPr lang="en-US" dirty="0" smtClean="0"/>
              <a:t>HA (during sleep)</a:t>
            </a:r>
            <a:endParaRPr lang="en-US" dirty="0"/>
          </a:p>
          <a:p>
            <a:pPr lvl="1"/>
            <a:r>
              <a:rPr lang="en-US" dirty="0" smtClean="0"/>
              <a:t>Hemicrania</a:t>
            </a:r>
            <a:r>
              <a:rPr lang="en-US" dirty="0"/>
              <a:t>s</a:t>
            </a:r>
          </a:p>
          <a:p>
            <a:pPr lvl="1"/>
            <a:r>
              <a:rPr lang="en-US" dirty="0"/>
              <a:t>Thunderclap HA</a:t>
            </a:r>
          </a:p>
          <a:p>
            <a:pPr lvl="1"/>
            <a:r>
              <a:rPr lang="en-US" dirty="0" smtClean="0"/>
              <a:t>New Daily Persistent HA (NPDH)</a:t>
            </a:r>
            <a:endParaRPr lang="en-US" dirty="0"/>
          </a:p>
        </p:txBody>
      </p:sp>
      <p:sp>
        <p:nvSpPr>
          <p:cNvPr id="4" name="TextBox 3"/>
          <p:cNvSpPr txBox="1"/>
          <p:nvPr/>
        </p:nvSpPr>
        <p:spPr>
          <a:xfrm>
            <a:off x="3628573" y="6502399"/>
            <a:ext cx="6154057" cy="338554"/>
          </a:xfrm>
          <a:prstGeom prst="rect">
            <a:avLst/>
          </a:prstGeom>
          <a:noFill/>
        </p:spPr>
        <p:txBody>
          <a:bodyPr wrap="square" rtlCol="0">
            <a:spAutoFit/>
          </a:bodyPr>
          <a:lstStyle/>
          <a:p>
            <a:r>
              <a:rPr lang="en-US" sz="1600" dirty="0">
                <a:hlinkClick r:id="rId2"/>
              </a:rPr>
              <a:t>http://ihs-classification.org/en/02_klassifikation/01_inhalt</a:t>
            </a:r>
            <a:r>
              <a:rPr lang="en-US" sz="1600" dirty="0"/>
              <a:t>/</a:t>
            </a:r>
          </a:p>
        </p:txBody>
      </p:sp>
    </p:spTree>
    <p:extLst>
      <p:ext uri="{BB962C8B-B14F-4D97-AF65-F5344CB8AC3E}">
        <p14:creationId xmlns:p14="http://schemas.microsoft.com/office/powerpoint/2010/main" val="29615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016" y="762000"/>
            <a:ext cx="7467600" cy="884238"/>
          </a:xfrm>
        </p:spPr>
        <p:txBody>
          <a:bodyPr/>
          <a:lstStyle/>
          <a:p>
            <a:pPr algn="ctr"/>
            <a:r>
              <a:rPr lang="en-US" dirty="0"/>
              <a:t>Secondary Headache </a:t>
            </a:r>
            <a:r>
              <a:rPr lang="en-US" dirty="0" smtClean="0"/>
              <a:t>disorders – </a:t>
            </a:r>
            <a:r>
              <a:rPr lang="en-US" sz="4300" dirty="0" smtClean="0"/>
              <a:t>Related to:</a:t>
            </a:r>
            <a:r>
              <a:rPr lang="en-US" dirty="0"/>
              <a:t/>
            </a:r>
            <a:br>
              <a:rPr lang="en-US" dirty="0"/>
            </a:br>
            <a:endParaRPr lang="en-US" dirty="0"/>
          </a:p>
        </p:txBody>
      </p:sp>
      <p:sp>
        <p:nvSpPr>
          <p:cNvPr id="3" name="Content Placeholder 2"/>
          <p:cNvSpPr>
            <a:spLocks noGrp="1"/>
          </p:cNvSpPr>
          <p:nvPr>
            <p:ph idx="1"/>
          </p:nvPr>
        </p:nvSpPr>
        <p:spPr>
          <a:xfrm>
            <a:off x="1752600" y="1828800"/>
            <a:ext cx="7463971" cy="5312228"/>
          </a:xfrm>
        </p:spPr>
        <p:txBody>
          <a:bodyPr>
            <a:normAutofit/>
          </a:bodyPr>
          <a:lstStyle/>
          <a:p>
            <a:r>
              <a:rPr lang="en-US" dirty="0" smtClean="0"/>
              <a:t>OSA</a:t>
            </a:r>
          </a:p>
          <a:p>
            <a:r>
              <a:rPr lang="en-US" dirty="0" smtClean="0"/>
              <a:t>Head </a:t>
            </a:r>
            <a:r>
              <a:rPr lang="en-US" dirty="0"/>
              <a:t>and/or neck trauma</a:t>
            </a:r>
          </a:p>
          <a:p>
            <a:r>
              <a:rPr lang="en-US" dirty="0"/>
              <a:t>C</a:t>
            </a:r>
            <a:r>
              <a:rPr lang="en-US" dirty="0" smtClean="0"/>
              <a:t>ranial </a:t>
            </a:r>
            <a:r>
              <a:rPr lang="en-US" dirty="0"/>
              <a:t>or cervical vascular disease</a:t>
            </a:r>
          </a:p>
          <a:p>
            <a:r>
              <a:rPr lang="en-US" dirty="0"/>
              <a:t>N</a:t>
            </a:r>
            <a:r>
              <a:rPr lang="en-US" dirty="0" smtClean="0"/>
              <a:t>onvascular </a:t>
            </a:r>
            <a:r>
              <a:rPr lang="en-US" dirty="0"/>
              <a:t>intracranial disorder</a:t>
            </a:r>
          </a:p>
          <a:p>
            <a:r>
              <a:rPr lang="en-US" dirty="0"/>
              <a:t>S</a:t>
            </a:r>
            <a:r>
              <a:rPr lang="en-US" dirty="0" smtClean="0"/>
              <a:t>ubstance </a:t>
            </a:r>
            <a:r>
              <a:rPr lang="en-US" dirty="0"/>
              <a:t>or its </a:t>
            </a:r>
            <a:r>
              <a:rPr lang="en-US" dirty="0" smtClean="0"/>
              <a:t>withdrawal</a:t>
            </a:r>
          </a:p>
          <a:p>
            <a:pPr lvl="1"/>
            <a:r>
              <a:rPr lang="en-US" dirty="0" err="1" smtClean="0"/>
              <a:t>Inc</a:t>
            </a:r>
            <a:r>
              <a:rPr lang="en-US" dirty="0" smtClean="0"/>
              <a:t>: MOH (Medication Overuse Headache)</a:t>
            </a:r>
            <a:endParaRPr lang="en-US" dirty="0"/>
          </a:p>
          <a:p>
            <a:r>
              <a:rPr lang="en-US" dirty="0"/>
              <a:t>I</a:t>
            </a:r>
            <a:r>
              <a:rPr lang="en-US" dirty="0" smtClean="0"/>
              <a:t>nfection</a:t>
            </a:r>
            <a:endParaRPr lang="en-US" dirty="0"/>
          </a:p>
          <a:p>
            <a:r>
              <a:rPr lang="en-US" dirty="0"/>
              <a:t>D</a:t>
            </a:r>
            <a:r>
              <a:rPr lang="en-US" dirty="0" smtClean="0"/>
              <a:t>isorder </a:t>
            </a:r>
            <a:r>
              <a:rPr lang="en-US" dirty="0"/>
              <a:t>of homeostasis</a:t>
            </a:r>
          </a:p>
          <a:p>
            <a:r>
              <a:rPr lang="en-US" dirty="0"/>
              <a:t>D</a:t>
            </a:r>
            <a:r>
              <a:rPr lang="en-US" dirty="0" smtClean="0"/>
              <a:t>isorder </a:t>
            </a:r>
            <a:r>
              <a:rPr lang="en-US" dirty="0"/>
              <a:t>of cranial structures</a:t>
            </a:r>
          </a:p>
          <a:p>
            <a:r>
              <a:rPr lang="en-US" dirty="0" smtClean="0"/>
              <a:t>Psychiatric </a:t>
            </a:r>
            <a:r>
              <a:rPr lang="en-US" dirty="0"/>
              <a:t>disorder</a:t>
            </a:r>
          </a:p>
          <a:p>
            <a:pPr>
              <a:buNone/>
            </a:pPr>
            <a:endParaRPr lang="en-US" dirty="0"/>
          </a:p>
          <a:p>
            <a:endParaRPr lang="en-US" dirty="0"/>
          </a:p>
        </p:txBody>
      </p:sp>
    </p:spTree>
    <p:extLst>
      <p:ext uri="{BB962C8B-B14F-4D97-AF65-F5344CB8AC3E}">
        <p14:creationId xmlns:p14="http://schemas.microsoft.com/office/powerpoint/2010/main" val="2303483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approach to diagnosis</a:t>
            </a:r>
            <a:endParaRPr lang="en-US" dirty="0"/>
          </a:p>
        </p:txBody>
      </p:sp>
      <p:sp>
        <p:nvSpPr>
          <p:cNvPr id="3" name="Text Placeholder 2"/>
          <p:cNvSpPr>
            <a:spLocks noGrp="1"/>
          </p:cNvSpPr>
          <p:nvPr>
            <p:ph type="body" sz="quarter" idx="10"/>
          </p:nvPr>
        </p:nvSpPr>
        <p:spPr/>
        <p:txBody>
          <a:bodyPr/>
          <a:lstStyle/>
          <a:p>
            <a:r>
              <a:rPr lang="en-US" dirty="0" smtClean="0"/>
              <a:t>Know migraine and tension-type headache well.</a:t>
            </a:r>
          </a:p>
          <a:p>
            <a:r>
              <a:rPr lang="en-US" dirty="0" smtClean="0"/>
              <a:t>Know the uncommon and rare primary headaches enough to know to look them up when a zebra walks in</a:t>
            </a:r>
          </a:p>
          <a:p>
            <a:pPr lvl="1"/>
            <a:r>
              <a:rPr lang="en-US" dirty="0" smtClean="0"/>
              <a:t>“You only find what you look for and you only look for what you know”</a:t>
            </a:r>
          </a:p>
          <a:p>
            <a:r>
              <a:rPr lang="en-US" dirty="0" smtClean="0"/>
              <a:t>Respect all new headaches</a:t>
            </a:r>
          </a:p>
          <a:p>
            <a:r>
              <a:rPr lang="en-US" dirty="0" smtClean="0"/>
              <a:t>Take a relentless headache history.</a:t>
            </a:r>
          </a:p>
          <a:p>
            <a:pPr lvl="1"/>
            <a:r>
              <a:rPr lang="en-US" dirty="0" smtClean="0"/>
              <a:t>“Recall what the headaches were like before they became like this”</a:t>
            </a:r>
          </a:p>
          <a:p>
            <a:r>
              <a:rPr lang="en-US" dirty="0" smtClean="0"/>
              <a:t>Keep in mind that headaches are often part of a bigger picture of complex chronic pain, Pain related to psychosocial factors, Multiple somatic complaints, etc.</a:t>
            </a:r>
          </a:p>
          <a:p>
            <a:pPr lvl="1"/>
            <a:endParaRPr lang="en-US" dirty="0" smtClean="0"/>
          </a:p>
          <a:p>
            <a:endParaRPr lang="en-US" dirty="0"/>
          </a:p>
        </p:txBody>
      </p:sp>
    </p:spTree>
    <p:extLst>
      <p:ext uri="{BB962C8B-B14F-4D97-AF65-F5344CB8AC3E}">
        <p14:creationId xmlns:p14="http://schemas.microsoft.com/office/powerpoint/2010/main" val="1056149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headache?  Emergency?</a:t>
            </a:r>
            <a:endParaRPr lang="en-US" dirty="0"/>
          </a:p>
        </p:txBody>
      </p:sp>
      <p:sp>
        <p:nvSpPr>
          <p:cNvPr id="3" name="Text Placeholder 2"/>
          <p:cNvSpPr>
            <a:spLocks noGrp="1"/>
          </p:cNvSpPr>
          <p:nvPr>
            <p:ph type="body" sz="quarter" idx="10"/>
          </p:nvPr>
        </p:nvSpPr>
        <p:spPr/>
        <p:txBody>
          <a:bodyPr/>
          <a:lstStyle/>
          <a:p>
            <a:r>
              <a:rPr lang="en-US" b="1" dirty="0"/>
              <a:t>To ED for</a:t>
            </a:r>
            <a:r>
              <a:rPr lang="en-US" dirty="0"/>
              <a:t>: worst HA of life, thunderclap HA, somnolence/MS change, </a:t>
            </a:r>
            <a:r>
              <a:rPr lang="en-US" dirty="0" smtClean="0"/>
              <a:t>new focal </a:t>
            </a:r>
            <a:r>
              <a:rPr lang="en-US" dirty="0"/>
              <a:t>neuro findings, fever/</a:t>
            </a:r>
            <a:r>
              <a:rPr lang="en-US" dirty="0" err="1"/>
              <a:t>meningismus</a:t>
            </a:r>
            <a:r>
              <a:rPr lang="en-US" dirty="0"/>
              <a:t>, seizure, syncope</a:t>
            </a:r>
          </a:p>
          <a:p>
            <a:r>
              <a:rPr lang="en-US" dirty="0"/>
              <a:t>Emergency evaluation of the adult with new </a:t>
            </a:r>
            <a:r>
              <a:rPr lang="en-US" dirty="0" err="1"/>
              <a:t>nontraumatic</a:t>
            </a:r>
            <a:r>
              <a:rPr lang="en-US" dirty="0"/>
              <a:t> headache: </a:t>
            </a:r>
            <a:r>
              <a:rPr lang="en-US" dirty="0" err="1"/>
              <a:t>UpToDate</a:t>
            </a:r>
            <a:endParaRPr lang="en-US" dirty="0"/>
          </a:p>
          <a:p>
            <a:pPr lvl="2"/>
            <a:r>
              <a:rPr lang="en-US" dirty="0">
                <a:hlinkClick r:id="rId2"/>
              </a:rPr>
              <a:t>https://www.uptodate.com/contents/evaluation-of-headache-in-adults?search=secondary%20headache%20hpi&amp;source=search_result&amp;selectedTitle=6%7E150&amp;usage_type=default&amp;display_rank=6</a:t>
            </a:r>
            <a:endParaRPr lang="en-US" dirty="0"/>
          </a:p>
          <a:p>
            <a:endParaRPr lang="en-US" dirty="0"/>
          </a:p>
        </p:txBody>
      </p:sp>
    </p:spTree>
    <p:extLst>
      <p:ext uri="{BB962C8B-B14F-4D97-AF65-F5344CB8AC3E}">
        <p14:creationId xmlns:p14="http://schemas.microsoft.com/office/powerpoint/2010/main" val="3700537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CHC_WI_PPTTEMP_LIGHT_R102716" val="DfCNGFYM"/>
  <p:tag name="ARTICULATE_DESIGN_ID_1_OFFICE THEME" val="4bOIQUEa"/>
  <p:tag name="ARTICULATE_DESIGN_ID_2_OFFICE THEME" val="KfDJUXkX"/>
  <p:tag name="ARTICULATE_DESIGN_ID_CUSTOM DESIGN" val="gEA8Z730"/>
  <p:tag name="ARTICULATE_DESIGN_ID_1_CUSTOM DESIGN" val="MNbcBXVw"/>
  <p:tag name="ARTICULATE_DESIGN_ID_BLANK" val="vmBSq0lJ"/>
  <p:tag name="ARTICULATE_PROJECT_OPEN" val="0"/>
  <p:tag name="ARTICULATE_SLIDE_THUMBNAIL_REFRESH" val="1"/>
  <p:tag name="ARTICULATE_SLIDE_COUN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C_WI_PPTtemp_Light_R1027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CHC_WI_PPTtemp_Light_R102716</Template>
  <TotalTime>4087</TotalTime>
  <Words>2892</Words>
  <Application>Microsoft Office PowerPoint</Application>
  <PresentationFormat>Widescreen</PresentationFormat>
  <Paragraphs>316</Paragraphs>
  <Slides>39</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39</vt:i4>
      </vt:variant>
    </vt:vector>
  </HeadingPairs>
  <TitlesOfParts>
    <vt:vector size="51" baseType="lpstr">
      <vt:lpstr>Arial</vt:lpstr>
      <vt:lpstr>Calibri</vt:lpstr>
      <vt:lpstr>Calibri Light</vt:lpstr>
      <vt:lpstr>cg</vt:lpstr>
      <vt:lpstr>Garamond</vt:lpstr>
      <vt:lpstr>Monotype Sorts</vt:lpstr>
      <vt:lpstr>Symbol</vt:lpstr>
      <vt:lpstr>Times</vt:lpstr>
      <vt:lpstr>Times New Roman</vt:lpstr>
      <vt:lpstr>CHC_WI_PPTtemp_Light_R102716</vt:lpstr>
      <vt:lpstr>Custom Design</vt:lpstr>
      <vt:lpstr>Blank</vt:lpstr>
      <vt:lpstr>PowerPoint Presentation</vt:lpstr>
      <vt:lpstr>Giving credit where credit is due</vt:lpstr>
      <vt:lpstr>Disclosure</vt:lpstr>
      <vt:lpstr>Learning Objectives</vt:lpstr>
      <vt:lpstr>Pediatric Headache</vt:lpstr>
      <vt:lpstr>Primary Headache Disorders</vt:lpstr>
      <vt:lpstr>Secondary Headache disorders – Related to: </vt:lpstr>
      <vt:lpstr>General approach to diagnosis</vt:lpstr>
      <vt:lpstr>Secondary headache?  Emergency?</vt:lpstr>
      <vt:lpstr>How not to miss the secondary headache: HPI</vt:lpstr>
      <vt:lpstr>How not to miss the secondary headaches: Exam</vt:lpstr>
      <vt:lpstr>A brief discussion of brain imaging</vt:lpstr>
      <vt:lpstr>Ordering in specific scenarios</vt:lpstr>
      <vt:lpstr>A healthy suspicion about “Sinus Headache”</vt:lpstr>
      <vt:lpstr>CNS Activation During Migraine</vt:lpstr>
      <vt:lpstr>Migraine Diagnosis</vt:lpstr>
      <vt:lpstr>Migraine Without Aura IHS Diagnostic Criteria</vt:lpstr>
      <vt:lpstr>How severe is the Migraine: MIDAS (MIgraine Disability ASsessment)</vt:lpstr>
      <vt:lpstr>Migraine: Common Abortive Treatments</vt:lpstr>
      <vt:lpstr>Migraine: Less common Abortive Treatments</vt:lpstr>
      <vt:lpstr>Triptans: the first designer drugs for migraine </vt:lpstr>
      <vt:lpstr>My favorite triptan choices </vt:lpstr>
      <vt:lpstr>Challenge the case of “triptan failure”</vt:lpstr>
      <vt:lpstr>The latest-greatest designer agents Gepants:  CGRP antagonists  (Calcitonin gene-related peptide)</vt:lpstr>
      <vt:lpstr>But what does Dr. Greger Say?</vt:lpstr>
      <vt:lpstr>Consider Migraine Prevention/stabilization/maintenance/prophylaxis</vt:lpstr>
      <vt:lpstr>Trigeminal Neuralgia</vt:lpstr>
      <vt:lpstr>Trigeminal Autonomic Cephalalgias (TACs)</vt:lpstr>
      <vt:lpstr>This guy knows it way better than I do</vt:lpstr>
      <vt:lpstr>Cluster headache</vt:lpstr>
      <vt:lpstr>Paroxysmal Hemicrania</vt:lpstr>
      <vt:lpstr>SUNCT &amp; SUNA</vt:lpstr>
      <vt:lpstr>Hemicrania Continua</vt:lpstr>
      <vt:lpstr>Break the case with Indomethacin!</vt:lpstr>
      <vt:lpstr>Indomethacin details</vt:lpstr>
      <vt:lpstr>PowerPoint Presentation</vt:lpstr>
      <vt:lpstr>Medication-Overuse Headache  (MOH) Previously used terms: rebound headache, drug-induced headache, medication-misuse headache </vt:lpstr>
      <vt:lpstr>Mind-body therapy</vt:lpstr>
      <vt:lpstr>PowerPoint Presentation</vt:lpstr>
    </vt:vector>
  </TitlesOfParts>
  <Company>Community Health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 Reduction</dc:title>
  <dc:creator>haddadm</dc:creator>
  <cp:lastModifiedBy>Wilensky, Daniel</cp:lastModifiedBy>
  <cp:revision>183</cp:revision>
  <dcterms:created xsi:type="dcterms:W3CDTF">2010-02-22T03:47:59Z</dcterms:created>
  <dcterms:modified xsi:type="dcterms:W3CDTF">2025-05-14T17:59:27Z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8E9DA551-54F5-4CB1-A7D5-245ECACCE64E</vt:lpwstr>
  </property>
  <property fmtid="{D5CDD505-2E9C-101B-9397-08002B2CF9AE}" pid="3" name="ArticulatePath">
    <vt:lpwstr>Project ECHO MAT Patient Assessment 2023- Marwan Haddad</vt:lpwstr>
  </property>
</Properties>
</file>