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5515848980416E-4"/>
          <c:y val="0.64116994156659979"/>
          <c:w val="0.99964341371391074"/>
          <c:h val="0.34844246561650621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Stages of Improvement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20512820512821E-3"/>
                  <c:y val="1.7060091717976359E-3"/>
                </c:manualLayout>
              </c:layout>
              <c:tx>
                <c:rich>
                  <a:bodyPr/>
                  <a:lstStyle/>
                  <a:p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Team &amp; </a:t>
                    </a:r>
                  </a:p>
                  <a:p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Roles Defined</a:t>
                    </a:r>
                    <a:endParaRPr lang="en-US" sz="10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3-46AD-B116-C871CE5834AF}"/>
                </c:ext>
              </c:extLst>
            </c:dLbl>
            <c:dLbl>
              <c:idx val="1"/>
              <c:layout>
                <c:manualLayout>
                  <c:x val="3.8461538461538698E-3"/>
                  <c:y val="-1.7061435138065969E-3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tx1"/>
                        </a:solidFill>
                      </a:rPr>
                      <a:t>Assessment</a:t>
                    </a:r>
                  </a:p>
                  <a:p>
                    <a:r>
                      <a:rPr lang="en-US" sz="1050" dirty="0" smtClean="0">
                        <a:solidFill>
                          <a:schemeClr val="tx1"/>
                        </a:solidFill>
                      </a:rPr>
                      <a:t>And</a:t>
                    </a:r>
                  </a:p>
                  <a:p>
                    <a:r>
                      <a:rPr lang="en-US" sz="1050" dirty="0" smtClean="0">
                        <a:solidFill>
                          <a:schemeClr val="tx1"/>
                        </a:solidFill>
                      </a:rPr>
                      <a:t>Baseline Data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3-46AD-B116-C871CE5834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Global Aim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A3-46AD-B116-C871CE5834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Problem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Statement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A3-46AD-B116-C871CE5834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Specific 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Aims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And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Measures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A3-46AD-B116-C871CE5834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Change Idea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Solution-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Storming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A3-46AD-B116-C871CE5834A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Spread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Measure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and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Monitor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A3-46AD-B116-C871CE583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FOUR QUESTIONS</c:v>
                </c:pt>
                <c:pt idx="1">
                  <c:v>TEAM ASSEMBLY</c:v>
                </c:pt>
                <c:pt idx="2">
                  <c:v>CHARTER</c:v>
                </c:pt>
                <c:pt idx="3">
                  <c:v>BASELINE DATA</c:v>
                </c:pt>
                <c:pt idx="4">
                  <c:v>GLOBAL / SPECIFIC AIM</c:v>
                </c:pt>
                <c:pt idx="5">
                  <c:v>SOLUTION STORMING</c:v>
                </c:pt>
                <c:pt idx="6">
                  <c:v>PDSA</c:v>
                </c:pt>
                <c:pt idx="7">
                  <c:v>SDSA</c:v>
                </c:pt>
                <c:pt idx="8">
                  <c:v>SPREAD, MEASURE &amp; MONITOR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1.5</c:v>
                </c:pt>
                <c:pt idx="4">
                  <c:v>1.75</c:v>
                </c:pt>
                <c:pt idx="5">
                  <c:v>2</c:v>
                </c:pt>
                <c:pt idx="6">
                  <c:v>2.5</c:v>
                </c:pt>
                <c:pt idx="7">
                  <c:v>2.75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A3-46AD-B116-C871CE5834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gapDepth val="143"/>
        <c:shape val="box"/>
        <c:axId val="36794368"/>
        <c:axId val="34038336"/>
        <c:axId val="0"/>
      </c:bar3DChart>
      <c:catAx>
        <c:axId val="36794368"/>
        <c:scaling>
          <c:orientation val="minMax"/>
        </c:scaling>
        <c:delete val="1"/>
        <c:axPos val="b"/>
        <c:numFmt formatCode="@" sourceLinked="0"/>
        <c:majorTickMark val="out"/>
        <c:minorTickMark val="none"/>
        <c:tickLblPos val="nextTo"/>
        <c:crossAx val="34038336"/>
        <c:crosses val="autoZero"/>
        <c:auto val="0"/>
        <c:lblAlgn val="ctr"/>
        <c:lblOffset val="100"/>
        <c:noMultiLvlLbl val="0"/>
      </c:catAx>
      <c:valAx>
        <c:axId val="3403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0.11765</cdr:x>
      <cdr:y>0.63333</cdr:y>
    </cdr:from>
    <cdr:to>
      <cdr:x>0.20168</cdr:x>
      <cdr:y>0.7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43434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0.11765</cdr:x>
      <cdr:y>0.63333</cdr:y>
    </cdr:from>
    <cdr:to>
      <cdr:x>0.20168</cdr:x>
      <cdr:y>0.71111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4343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</cdr:x>
      <cdr:y>0.08346</cdr:y>
    </cdr:from>
    <cdr:to>
      <cdr:x>1</cdr:x>
      <cdr:y>0.15649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34200" y="609600"/>
          <a:ext cx="2971800" cy="533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0.47515</cdr:x>
      <cdr:y>0.18924</cdr:y>
    </cdr:from>
    <cdr:to>
      <cdr:x>0.7489</cdr:x>
      <cdr:y>0.80015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706859" y="1408639"/>
          <a:ext cx="2711726" cy="4547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buClr>
              <a:srgbClr val="C00000"/>
            </a:buClr>
            <a:defRPr/>
          </a:pPr>
          <a:endParaRPr lang="en-US" sz="1100" dirty="0">
            <a:solidFill>
              <a:prstClr val="black"/>
            </a:solidFill>
            <a:latin typeface="Calibri"/>
          </a:endParaRPr>
        </a:p>
        <a:p xmlns:a="http://schemas.openxmlformats.org/drawingml/2006/main">
          <a:pPr marL="285750" indent="-285750">
            <a:buClr>
              <a:srgbClr val="475A8D">
                <a:lumMod val="50000"/>
              </a:srgbClr>
            </a:buClr>
            <a:buSzPct val="300000"/>
            <a:buFont typeface="Wingdings" panose="05000000000000000000" pitchFamily="2" charset="2"/>
            <a:buChar char="§"/>
            <a:defRPr/>
          </a:pPr>
          <a:r>
            <a:rPr lang="en-US" sz="1100" b="1" dirty="0">
              <a:solidFill>
                <a:prstClr val="black"/>
              </a:solidFill>
              <a:latin typeface="Calibri"/>
            </a:rPr>
            <a:t>6. SOLUTION STORMING for CHANGE IDEA</a:t>
          </a:r>
        </a:p>
        <a:p xmlns:a="http://schemas.openxmlformats.org/drawingml/2006/main">
          <a:pPr>
            <a:defRPr/>
          </a:pPr>
          <a:r>
            <a:rPr lang="en-US" sz="1050" i="1" dirty="0">
              <a:solidFill>
                <a:prstClr val="black"/>
              </a:solidFill>
              <a:latin typeface="Calibri"/>
            </a:rPr>
            <a:t>What could we try?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Realistic ideas, </a:t>
          </a:r>
          <a:r>
            <a:rPr lang="en-US" sz="1050" dirty="0" err="1">
              <a:solidFill>
                <a:prstClr val="black"/>
              </a:solidFill>
              <a:latin typeface="Calibri"/>
            </a:rPr>
            <a:t>Manager|Leader</a:t>
          </a:r>
          <a:r>
            <a:rPr lang="en-US" sz="1050" dirty="0">
              <a:solidFill>
                <a:prstClr val="black"/>
              </a:solidFill>
              <a:latin typeface="Calibri"/>
            </a:rPr>
            <a:t> involvement. </a:t>
          </a:r>
        </a:p>
        <a:p xmlns:a="http://schemas.openxmlformats.org/drawingml/2006/main">
          <a:pPr>
            <a:defRPr/>
          </a:pPr>
          <a:r>
            <a:rPr lang="en-US" sz="1050" b="1" dirty="0">
              <a:solidFill>
                <a:srgbClr val="475A8D">
                  <a:lumMod val="75000"/>
                </a:srgbClr>
              </a:solidFill>
              <a:latin typeface="Calibri"/>
            </a:rPr>
            <a:t>TOOLS/SKILLS/PROCESS: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Idea Tree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Parking Lot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Force Field Analysis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Impact Effort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Multi-Voting</a:t>
          </a:r>
        </a:p>
        <a:p xmlns:a="http://schemas.openxmlformats.org/drawingml/2006/main">
          <a:pPr>
            <a:defRPr/>
          </a:pPr>
          <a:endParaRPr lang="en-US" sz="1050" dirty="0">
            <a:solidFill>
              <a:prstClr val="black"/>
            </a:solidFill>
            <a:latin typeface="Calibri"/>
          </a:endParaRPr>
        </a:p>
        <a:p xmlns:a="http://schemas.openxmlformats.org/drawingml/2006/main">
          <a:pPr marL="285750" indent="-285750">
            <a:buClr>
              <a:srgbClr val="8DABCD"/>
            </a:buClr>
            <a:buSzPct val="300000"/>
            <a:buFont typeface="Wingdings" panose="05000000000000000000" pitchFamily="2" charset="2"/>
            <a:buChar char="§"/>
            <a:defRPr/>
          </a:pPr>
          <a:r>
            <a:rPr lang="en-US" sz="1100" b="1" dirty="0">
              <a:solidFill>
                <a:prstClr val="black"/>
              </a:solidFill>
              <a:latin typeface="Calibri"/>
            </a:rPr>
            <a:t>7. PDSA</a:t>
          </a:r>
        </a:p>
        <a:p xmlns:a="http://schemas.openxmlformats.org/drawingml/2006/main">
          <a:pPr>
            <a:defRPr/>
          </a:pPr>
          <a:r>
            <a:rPr lang="en-US" sz="1050" i="1" dirty="0">
              <a:solidFill>
                <a:prstClr val="black"/>
              </a:solidFill>
              <a:latin typeface="Calibri"/>
            </a:rPr>
            <a:t>Aim, test, who, when, where.</a:t>
          </a:r>
        </a:p>
        <a:p xmlns:a="http://schemas.openxmlformats.org/drawingml/2006/main">
          <a:pPr>
            <a:defRPr/>
          </a:pPr>
          <a:r>
            <a:rPr lang="en-US" sz="1050" b="1" dirty="0">
              <a:solidFill>
                <a:prstClr val="black"/>
              </a:solidFill>
              <a:latin typeface="Calibri"/>
            </a:rPr>
            <a:t>PLAN</a:t>
          </a:r>
          <a:r>
            <a:rPr lang="en-US" sz="1050" dirty="0">
              <a:solidFill>
                <a:prstClr val="black"/>
              </a:solidFill>
              <a:latin typeface="Calibri"/>
            </a:rPr>
            <a:t> Tasks: How will we do it? What, Who, When, Where. Predictions, Measures </a:t>
          </a:r>
        </a:p>
        <a:p xmlns:a="http://schemas.openxmlformats.org/drawingml/2006/main">
          <a:pPr>
            <a:defRPr/>
          </a:pPr>
          <a:r>
            <a:rPr lang="en-US" sz="1050" b="1" dirty="0">
              <a:solidFill>
                <a:prstClr val="black"/>
              </a:solidFill>
              <a:latin typeface="Calibri"/>
            </a:rPr>
            <a:t>DO: </a:t>
          </a:r>
          <a:r>
            <a:rPr lang="en-US" sz="1050" dirty="0">
              <a:solidFill>
                <a:prstClr val="black"/>
              </a:solidFill>
              <a:latin typeface="Calibri"/>
            </a:rPr>
            <a:t>Lets try it out. Results  </a:t>
          </a:r>
        </a:p>
        <a:p xmlns:a="http://schemas.openxmlformats.org/drawingml/2006/main">
          <a:pPr>
            <a:defRPr/>
          </a:pPr>
          <a:r>
            <a:rPr lang="en-US" sz="1050" b="1" dirty="0">
              <a:solidFill>
                <a:prstClr val="black"/>
              </a:solidFill>
              <a:latin typeface="Calibri"/>
            </a:rPr>
            <a:t>STUDY: </a:t>
          </a:r>
          <a:r>
            <a:rPr lang="en-US" sz="1050" dirty="0">
              <a:solidFill>
                <a:prstClr val="black"/>
              </a:solidFill>
              <a:latin typeface="Calibri"/>
            </a:rPr>
            <a:t>How is it working out? </a:t>
          </a:r>
          <a:r>
            <a:rPr lang="en-US" sz="1050" b="1" dirty="0">
              <a:solidFill>
                <a:prstClr val="black"/>
              </a:solidFill>
              <a:latin typeface="Calibri"/>
            </a:rPr>
            <a:t>ACT: </a:t>
          </a:r>
          <a:r>
            <a:rPr lang="en-US" sz="1050" dirty="0">
              <a:solidFill>
                <a:prstClr val="black"/>
              </a:solidFill>
              <a:latin typeface="Calibri"/>
            </a:rPr>
            <a:t>Lets try it again with modifications?</a:t>
          </a:r>
          <a:endParaRPr lang="en-US" sz="1050" b="1" dirty="0">
            <a:solidFill>
              <a:srgbClr val="5986B7"/>
            </a:solidFill>
            <a:latin typeface="Calibri"/>
          </a:endParaRPr>
        </a:p>
        <a:p xmlns:a="http://schemas.openxmlformats.org/drawingml/2006/main">
          <a:pPr>
            <a:defRPr/>
          </a:pPr>
          <a:r>
            <a:rPr lang="en-US" sz="1050" b="1" dirty="0">
              <a:solidFill>
                <a:srgbClr val="5986B7"/>
              </a:solidFill>
              <a:latin typeface="Calibri"/>
            </a:rPr>
            <a:t>TOOLS/SKILLS/PROCESS: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PDSA Template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Keep test SMALL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Only one PDSA at a time</a:t>
          </a:r>
        </a:p>
        <a:p xmlns:a="http://schemas.openxmlformats.org/drawingml/2006/main">
          <a:pPr>
            <a:defRPr/>
          </a:pPr>
          <a:r>
            <a:rPr lang="en-US" sz="1050" dirty="0">
              <a:solidFill>
                <a:prstClr val="black"/>
              </a:solidFill>
              <a:latin typeface="Calibri"/>
            </a:rPr>
            <a:t>Measures</a:t>
          </a:r>
        </a:p>
        <a:p xmlns:a="http://schemas.openxmlformats.org/drawingml/2006/main">
          <a:pPr>
            <a:defRPr/>
          </a:pPr>
          <a:endParaRPr lang="en-US" sz="1050" dirty="0">
            <a:solidFill>
              <a:prstClr val="black"/>
            </a:solidFill>
            <a:latin typeface="Calibri"/>
          </a:endParaRPr>
        </a:p>
        <a:p xmlns:a="http://schemas.openxmlformats.org/drawingml/2006/main">
          <a:pPr marL="182880" lvl="1">
            <a:defRPr/>
          </a:pPr>
          <a:endParaRPr lang="en-US" sz="1100" dirty="0">
            <a:solidFill>
              <a:prstClr val="black"/>
            </a:solidFill>
            <a:latin typeface="Calibri"/>
          </a:endParaRPr>
        </a:p>
        <a:p xmlns:a="http://schemas.openxmlformats.org/drawingml/2006/main">
          <a:pPr marL="285750" indent="-285750">
            <a:buClr>
              <a:srgbClr val="8DABCD"/>
            </a:buClr>
            <a:buSzPct val="300000"/>
            <a:buFont typeface="Wingdings" panose="05000000000000000000" pitchFamily="2" charset="2"/>
            <a:buChar char="§"/>
            <a:defRPr/>
          </a:pPr>
          <a:endParaRPr lang="en-US" sz="1400" b="1" dirty="0">
            <a:solidFill>
              <a:prstClr val="black"/>
            </a:solidFill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B5C6-1947-484E-A84B-0BD49D12D435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0CAEC-89F2-4C74-A0AF-03822BE7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1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 (Facilitation, data, leading</a:t>
            </a:r>
            <a:r>
              <a:rPr lang="en-US" baseline="0" dirty="0" smtClean="0"/>
              <a:t> effective meetings, parking lot, idea tree)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51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3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85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EEE98-B759-45BF-A9C2-ABA6CCB50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15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 </a:t>
            </a:r>
            <a:endParaRPr lang="en-US" b="1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CHCI QI processes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18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2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</a:t>
            </a:r>
          </a:p>
          <a:p>
            <a:r>
              <a:rPr lang="en-US" dirty="0" smtClean="0"/>
              <a:t>Talk about meetings, attendance, standard</a:t>
            </a:r>
            <a:r>
              <a:rPr lang="en-US" baseline="0" dirty="0" smtClean="0"/>
              <a:t> report outs,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2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Deb</a:t>
            </a:r>
            <a:r>
              <a:rPr lang="en-US" baseline="0" dirty="0" smtClean="0"/>
              <a:t>, equity within POP health, 2020 rate to recommended goal, leave </a:t>
            </a:r>
            <a:r>
              <a:rPr lang="en-US" baseline="0" dirty="0" err="1" smtClean="0"/>
              <a:t>theaders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8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8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F6026-0D24-45C0-BD1B-6DB05B041E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44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4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Deb (Facilitation, data, leading</a:t>
            </a:r>
            <a:r>
              <a:rPr lang="en-US" baseline="0" dirty="0" smtClean="0"/>
              <a:t> effective meetings, parking lot, idea tree)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4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92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2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3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5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249" y="1411555"/>
            <a:ext cx="11367911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1249" y="702727"/>
            <a:ext cx="11367911" cy="6858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366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46" y="1411553"/>
            <a:ext cx="11367911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3177" y="661140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pPr>
              <a:defRPr/>
            </a:pPr>
            <a:r>
              <a:rPr lang="en-US" dirty="0"/>
              <a:t>00/00/00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611408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fld id="{9682EF0F-D720-AD4C-BD69-74845749DF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1245" y="702727"/>
            <a:ext cx="11367911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6890" y="6611939"/>
            <a:ext cx="9629423" cy="355600"/>
          </a:xfrm>
          <a:prstGeom prst="rect">
            <a:avLst/>
          </a:prstGeom>
        </p:spPr>
        <p:txBody>
          <a:bodyPr vert="horz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footer style</a:t>
            </a:r>
          </a:p>
        </p:txBody>
      </p:sp>
    </p:spTree>
    <p:extLst>
      <p:ext uri="{BB962C8B-B14F-4D97-AF65-F5344CB8AC3E}">
        <p14:creationId xmlns:p14="http://schemas.microsoft.com/office/powerpoint/2010/main" val="19892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1246" y="702727"/>
            <a:ext cx="11367911" cy="6858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1247" y="1411555"/>
            <a:ext cx="11367911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32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667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5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3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6813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844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6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7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2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4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8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9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88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5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1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249" y="1411555"/>
            <a:ext cx="11367911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1249" y="702727"/>
            <a:ext cx="11367911" cy="6858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1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246" y="1411553"/>
            <a:ext cx="11367911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53177" y="6611408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 b="1" smtClean="0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pPr>
              <a:defRPr/>
            </a:pPr>
            <a:r>
              <a:rPr lang="en-US" dirty="0"/>
              <a:t>00/00/00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611408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fld id="{9682EF0F-D720-AD4C-BD69-74845749DF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1245" y="702727"/>
            <a:ext cx="11367911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36890" y="6611939"/>
            <a:ext cx="9629423" cy="355600"/>
          </a:xfrm>
          <a:prstGeom prst="rect">
            <a:avLst/>
          </a:prstGeom>
        </p:spPr>
        <p:txBody>
          <a:bodyPr vert="horz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footer style</a:t>
            </a:r>
          </a:p>
        </p:txBody>
      </p:sp>
    </p:spTree>
    <p:extLst>
      <p:ext uri="{BB962C8B-B14F-4D97-AF65-F5344CB8AC3E}">
        <p14:creationId xmlns:p14="http://schemas.microsoft.com/office/powerpoint/2010/main" val="1741426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1246" y="702727"/>
            <a:ext cx="11367911" cy="685800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1247" y="1411555"/>
            <a:ext cx="11367911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95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61524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2"/>
            <a:ext cx="10898107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5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3" y="1868557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260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1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4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62F6-BF12-4BE9-81F5-EBF31FFE63C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AFDC-83DB-4911-9B1F-73900A2F4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2FDC-364D-EE4B-9FD3-2EB340C5D115}" type="datetimeFigureOut"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BF3F-38DB-EB46-869C-246BD384E5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1400"/>
            <a:ext cx="12192000" cy="72442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spc="-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Sustaining the Coaching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152400" y="28569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Making Your Team Work</a:t>
            </a: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endParaRPr kumimoji="0" lang="en-US" sz="5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6153"/>
            <a:ext cx="10972800" cy="7244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spc="-30" dirty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CHCI uses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0582"/>
            <a:ext cx="10972800" cy="4849318"/>
          </a:xfrm>
        </p:spPr>
        <p:txBody>
          <a:bodyPr>
            <a:noAutofit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Data-driven, team oriented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QI happens where the work happens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QI is done by the people who do the work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Builds on unique context of individual staff in specific clinical units in a larger organization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Elevates skill level of staff, ownership of improvement and practice, team-ness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Uses trained coaches to guide staff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>
                <a:cs typeface="Calibri Light" panose="020F0302020204030204" pitchFamily="34" charset="0"/>
              </a:rPr>
              <a:t>Structured, systematic “mental model” for how to improve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1295400" y="-1096966"/>
          <a:ext cx="9906000" cy="744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1524000" y="6346722"/>
            <a:ext cx="9144000" cy="304800"/>
          </a:xfrm>
          <a:prstGeom prst="left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891A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On-Going Data Collection &amp;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71" y="177022"/>
            <a:ext cx="278385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>
                  <a:lumMod val="75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TEAM AND ROLES DEFINED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 Assigned, Identify  Core and Extended Team Members, Define Roles, Schedule  Team Meetings, Communication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EB80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 Meeting Tools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Forming/Storming/Norming/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Performing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ASSESSMENT AND                     BASELINE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our current state?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population of interest, Identify data sources, Drill down to specific areas of focus. Related to other projects?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84AA33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Tick &amp; Tally &amp; other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Mapping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Practice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GLOBAL 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our overall goal for advancing TBC Model?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Theme, Name  process, location, Start/End of Process, Benefits/Imperatives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Consensus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Fishbone Diagram (cause &amp; effect diagram)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9873" y="311673"/>
            <a:ext cx="2830842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PROBLEM STATEMENT/THEME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C139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Statement, Importance, Goals/ Objectives, Deliverables, KPIs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32D2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 Charters as agenda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Brainstorming/ Brain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Multi-Voting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Impact/ Effort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Fishbone Diagram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Whys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consensus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50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SPECIFIC AIMs and MEASURES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 we want to accomplish in days and weeks ? What will change, by how much &amp; when , How will we know that we accomplished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96430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 Aim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Consensus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Fishbone Diagram (cause &amp; effect)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Tick &amp; Tally &amp; other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565" y="311673"/>
            <a:ext cx="296132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80A">
                  <a:lumMod val="60000"/>
                  <a:lumOff val="40000"/>
                </a:srgbClr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SDSA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Standardize the test that was successful.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it work the same in every day routine?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D2A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 all team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Playbook – Influence Spread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9090"/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9090"/>
              </a:buClr>
              <a:buSzPct val="3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SPREAD, MEASURE &amp; MONITOR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 spread strategy and track how it is working.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D87A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TOOLS/SKILLS/PROCESS: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 Skills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 Strategy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Picture View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Connecting the dots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 Process</a:t>
            </a:r>
          </a:p>
          <a:p>
            <a:pPr marL="1828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344" y="5243793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3547" y="5096861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3775" y="4927584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4542" y="4546710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384" y="4377433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5283" y="4219168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3866" y="3880614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97950" y="3711337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81580" y="3542173"/>
            <a:ext cx="14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7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049" y="3086100"/>
            <a:ext cx="11367911" cy="685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E74BD"/>
                </a:solidFill>
                <a:latin typeface="+mn-lt"/>
              </a:rPr>
              <a:t>Continuous Monitoring </a:t>
            </a:r>
            <a:br>
              <a:rPr lang="en-US" sz="5400" dirty="0" smtClean="0">
                <a:solidFill>
                  <a:srgbClr val="0E74BD"/>
                </a:solidFill>
                <a:latin typeface="+mn-lt"/>
              </a:rPr>
            </a:br>
            <a:r>
              <a:rPr lang="en-US" sz="5400" dirty="0" smtClean="0">
                <a:solidFill>
                  <a:srgbClr val="0E74BD"/>
                </a:solidFill>
                <a:latin typeface="+mn-lt"/>
              </a:rPr>
              <a:t>for Success</a:t>
            </a:r>
            <a:endParaRPr lang="en-US" sz="5400" dirty="0">
              <a:solidFill>
                <a:srgbClr val="0E74B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61" t="16242" r="1472" b="6037"/>
          <a:stretch/>
        </p:blipFill>
        <p:spPr>
          <a:xfrm>
            <a:off x="-1" y="665328"/>
            <a:ext cx="12206971" cy="552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4680" y="1863090"/>
            <a:ext cx="2823210" cy="194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731325"/>
            <a:ext cx="599705" cy="33963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6"/>
          <a:stretch/>
        </p:blipFill>
        <p:spPr bwMode="auto">
          <a:xfrm>
            <a:off x="146050" y="441906"/>
            <a:ext cx="11674407" cy="56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588" y="6112366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980" y="6112365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372" y="6112365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0764" y="6112372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0156" y="6112372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9548" y="6112371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8940" y="6112370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8332" y="6112369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7724" y="6112368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5689" y="6112366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J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3654" y="6112366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6884" y="6112366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2212" y="6112366"/>
            <a:ext cx="68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1605" y="6112358"/>
            <a:ext cx="62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0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53143" y="2835199"/>
            <a:ext cx="10972800" cy="72442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81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30" y="1375569"/>
            <a:ext cx="10972800" cy="1143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CHCI Quality Improvement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2826" y="2266950"/>
            <a:ext cx="5386917" cy="639762"/>
          </a:xfrm>
        </p:spPr>
        <p:txBody>
          <a:bodyPr>
            <a:normAutofit/>
          </a:bodyPr>
          <a:lstStyle/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600" dirty="0" smtClean="0">
                <a:cs typeface="Calibri Light" panose="020F0302020204030204" pitchFamily="34" charset="0"/>
              </a:rPr>
              <a:t>How QI works at CHC</a:t>
            </a:r>
            <a:endParaRPr lang="en-US" sz="3600" dirty="0">
              <a:cs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13954" y="2906712"/>
            <a:ext cx="5386917" cy="3951288"/>
          </a:xfrm>
        </p:spPr>
        <p:txBody>
          <a:bodyPr/>
          <a:lstStyle/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200" dirty="0">
                <a:cs typeface="Calibri Light" panose="020F0302020204030204" pitchFamily="34" charset="0"/>
              </a:rPr>
              <a:t>Performance Improvement Committee 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200" dirty="0">
                <a:cs typeface="Calibri Light" panose="020F0302020204030204" pitchFamily="34" charset="0"/>
              </a:rPr>
              <a:t>Teams and Coaching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8" t="2147" r="1420" b="3237"/>
          <a:stretch/>
        </p:blipFill>
        <p:spPr>
          <a:xfrm>
            <a:off x="700730" y="2266950"/>
            <a:ext cx="6013224" cy="38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8710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We use Clinical </a:t>
            </a:r>
            <a:r>
              <a:rPr lang="en-US" sz="4000" b="1" dirty="0">
                <a:solidFill>
                  <a:srgbClr val="0070C0"/>
                </a:solidFill>
              </a:rPr>
              <a:t>Microsystems approach to </a:t>
            </a:r>
            <a:r>
              <a:rPr lang="en-US" sz="4000" b="1" dirty="0" smtClean="0">
                <a:solidFill>
                  <a:srgbClr val="0070C0"/>
                </a:solidFill>
              </a:rPr>
              <a:t>QI: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373"/>
            <a:ext cx="10972800" cy="4517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ata-driven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team-based, systems oriented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practice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not PDSA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rovides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data-based systematic approach to changing practice—the improvement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ramp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Improvement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ramp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provides a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shared mental model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improvement for the team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Uses many of the same tools as Lean/Six Sigma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Utilizes coaches to guide frontline teams through the improvement process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769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E74BD"/>
                </a:solidFill>
                <a:latin typeface="+mn-lt"/>
              </a:rPr>
              <a:t>CHC’s </a:t>
            </a:r>
            <a:r>
              <a:rPr lang="en-US" b="1" dirty="0">
                <a:solidFill>
                  <a:srgbClr val="0E74BD"/>
                </a:solidFill>
                <a:latin typeface="+mn-lt"/>
              </a:rPr>
              <a:t>Performance </a:t>
            </a:r>
            <a:r>
              <a:rPr lang="en-US" b="1" dirty="0" smtClean="0">
                <a:solidFill>
                  <a:srgbClr val="0E74BD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E74BD"/>
                </a:solidFill>
                <a:latin typeface="+mn-lt"/>
              </a:rPr>
            </a:br>
            <a:r>
              <a:rPr lang="en-US" b="1" dirty="0" smtClean="0">
                <a:solidFill>
                  <a:srgbClr val="0E74BD"/>
                </a:solidFill>
                <a:latin typeface="+mn-lt"/>
              </a:rPr>
              <a:t>Improvement </a:t>
            </a:r>
            <a:r>
              <a:rPr lang="en-US" b="1" dirty="0">
                <a:solidFill>
                  <a:srgbClr val="0E74BD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0E74BD"/>
                </a:solidFill>
                <a:latin typeface="+mn-lt"/>
              </a:rPr>
              <a:t>tructure</a:t>
            </a:r>
            <a:endParaRPr lang="en-US" b="1" dirty="0">
              <a:solidFill>
                <a:srgbClr val="0E74BD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13" t="9848" r="19129" b="9624"/>
          <a:stretch/>
        </p:blipFill>
        <p:spPr>
          <a:xfrm>
            <a:off x="5311776" y="1820692"/>
            <a:ext cx="6270624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145" t="8647" r="22808" b="10939"/>
          <a:stretch/>
        </p:blipFill>
        <p:spPr>
          <a:xfrm>
            <a:off x="609600" y="1820692"/>
            <a:ext cx="5256944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09600" y="1619002"/>
          <a:ext cx="10972801" cy="2873314"/>
        </p:xfrm>
        <a:graphic>
          <a:graphicData uri="http://schemas.openxmlformats.org/drawingml/2006/table">
            <a:tbl>
              <a:tblPr/>
              <a:tblGrid>
                <a:gridCol w="1242776">
                  <a:extLst>
                    <a:ext uri="{9D8B030D-6E8A-4147-A177-3AD203B41FA5}">
                      <a16:colId xmlns:a16="http://schemas.microsoft.com/office/drawing/2014/main" val="3886953400"/>
                    </a:ext>
                  </a:extLst>
                </a:gridCol>
                <a:gridCol w="2697733">
                  <a:extLst>
                    <a:ext uri="{9D8B030D-6E8A-4147-A177-3AD203B41FA5}">
                      <a16:colId xmlns:a16="http://schemas.microsoft.com/office/drawing/2014/main" val="966900819"/>
                    </a:ext>
                  </a:extLst>
                </a:gridCol>
                <a:gridCol w="2697733">
                  <a:extLst>
                    <a:ext uri="{9D8B030D-6E8A-4147-A177-3AD203B41FA5}">
                      <a16:colId xmlns:a16="http://schemas.microsoft.com/office/drawing/2014/main" val="190932411"/>
                    </a:ext>
                  </a:extLst>
                </a:gridCol>
                <a:gridCol w="788102">
                  <a:extLst>
                    <a:ext uri="{9D8B030D-6E8A-4147-A177-3AD203B41FA5}">
                      <a16:colId xmlns:a16="http://schemas.microsoft.com/office/drawing/2014/main" val="218916080"/>
                    </a:ext>
                  </a:extLst>
                </a:gridCol>
                <a:gridCol w="788102">
                  <a:extLst>
                    <a:ext uri="{9D8B030D-6E8A-4147-A177-3AD203B41FA5}">
                      <a16:colId xmlns:a16="http://schemas.microsoft.com/office/drawing/2014/main" val="2427051627"/>
                    </a:ext>
                  </a:extLst>
                </a:gridCol>
                <a:gridCol w="929555">
                  <a:extLst>
                    <a:ext uri="{9D8B030D-6E8A-4147-A177-3AD203B41FA5}">
                      <a16:colId xmlns:a16="http://schemas.microsoft.com/office/drawing/2014/main" val="367339186"/>
                    </a:ext>
                  </a:extLst>
                </a:gridCol>
                <a:gridCol w="929555">
                  <a:extLst>
                    <a:ext uri="{9D8B030D-6E8A-4147-A177-3AD203B41FA5}">
                      <a16:colId xmlns:a16="http://schemas.microsoft.com/office/drawing/2014/main" val="743661838"/>
                    </a:ext>
                  </a:extLst>
                </a:gridCol>
                <a:gridCol w="899245">
                  <a:extLst>
                    <a:ext uri="{9D8B030D-6E8A-4147-A177-3AD203B41FA5}">
                      <a16:colId xmlns:a16="http://schemas.microsoft.com/office/drawing/2014/main" val="2329388950"/>
                    </a:ext>
                  </a:extLst>
                </a:gridCol>
              </a:tblGrid>
              <a:tr h="371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Goal topic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Specific Goal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Rate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rate (11/21)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Goal 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Recommended Goal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92856"/>
                  </a:ext>
                </a:extLst>
              </a:tr>
              <a:tr h="371756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disease care</a:t>
                      </a:r>
                    </a:p>
                  </a:txBody>
                  <a:tcPr marL="5996" marR="5996" marT="59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control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the number of patients with an A1c (HbA1c) less than 9.0 percent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UDS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57.97%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25088"/>
                  </a:ext>
                </a:extLst>
              </a:tr>
              <a:tr h="52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A1C testing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the number of patients with diabetes who have not had an A1c completed in the last 12 mo.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5269"/>
                  </a:ext>
                </a:extLst>
              </a:tr>
              <a:tr h="52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HTN control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the number of patients with hypertension whose BP is controlled (less than 140/90)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UDS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46.82%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74788"/>
                  </a:ext>
                </a:extLst>
              </a:tr>
              <a:tr h="5576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 documentation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the number of patients with hypertension who have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had a BP documented in the last 12 months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27332"/>
                  </a:ext>
                </a:extLst>
              </a:tr>
              <a:tr h="524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BP cuff use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the number of patients with HTN who have a home BP cuff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 (last 12 mo)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goal:  input from Team</a:t>
                      </a:r>
                    </a:p>
                  </a:txBody>
                  <a:tcPr marL="5996" marR="5996" marT="5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330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4492316"/>
            <a:ext cx="2850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Category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Goal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Define Specific goal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Source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2020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Current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Current Goal (2021)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Recommended Goal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9679" y="4492316"/>
            <a:ext cx="3764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Chronic Disease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Screening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Behavioral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Preventative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Population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Dental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Medical and Dental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Prenatal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8696" y="904861"/>
            <a:ext cx="653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Improvement Goals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3657" y="1995054"/>
            <a:ext cx="3548744" cy="2497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32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58483"/>
            <a:ext cx="10972800" cy="7244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E74BD"/>
                </a:solidFill>
              </a:rPr>
              <a:t>Next Steps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2912"/>
            <a:ext cx="10972799" cy="5044612"/>
          </a:xfrm>
        </p:spPr>
        <p:txBody>
          <a:bodyPr>
            <a:normAutofit/>
          </a:bodyPr>
          <a:lstStyle/>
          <a:p>
            <a:pPr marL="571500" lvl="0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Existing Teams: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Is the team on track to achieve goal(s) for the year?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Any modifications needed?</a:t>
            </a:r>
          </a:p>
          <a:p>
            <a:pPr marL="514350" lvl="0" indent="-514350" defTabSz="914400">
              <a:spcBef>
                <a:spcPts val="0"/>
              </a:spcBef>
              <a:buClr>
                <a:srgbClr val="008558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New Teams: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What type of team (micro/</a:t>
            </a:r>
            <a:r>
              <a:rPr lang="en-US" sz="2600" dirty="0" err="1" smtClean="0">
                <a:solidFill>
                  <a:prstClr val="black"/>
                </a:solidFill>
                <a:cs typeface="Calibri Light" panose="020F0302020204030204" pitchFamily="34" charset="0"/>
              </a:rPr>
              <a:t>meso</a:t>
            </a: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)?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Team composition?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Coach?</a:t>
            </a:r>
          </a:p>
          <a:p>
            <a:pPr marL="571500" lvl="0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Process in Place: 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Is the existing process sufficient and likely to achieve the goal(s)?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Any modification(s) needed for the process?</a:t>
            </a:r>
          </a:p>
          <a:p>
            <a:pPr marL="1128713" lvl="1" indent="-571500" defTabSz="914400">
              <a:spcBef>
                <a:spcPts val="0"/>
              </a:spcBef>
              <a:buClr>
                <a:srgbClr val="008558"/>
              </a:buClr>
              <a:buFont typeface="+mj-lt"/>
              <a:buAutoNum type="romanLcPeriod"/>
            </a:pPr>
            <a:r>
              <a:rPr lang="en-US" sz="2600" dirty="0" err="1" smtClean="0">
                <a:solidFill>
                  <a:prstClr val="black"/>
                </a:solidFill>
                <a:cs typeface="Calibri Light" panose="020F0302020204030204" pitchFamily="34" charset="0"/>
              </a:rPr>
              <a:t>Catchball</a:t>
            </a:r>
            <a:r>
              <a:rPr lang="en-US" sz="26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 back to a Microsystem for testing/refinement needed?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8558"/>
              </a:buClr>
              <a:buNone/>
            </a:pPr>
            <a:endParaRPr lang="en-US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225" y="724841"/>
            <a:ext cx="4687166" cy="59966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7821317" y="1768777"/>
            <a:ext cx="4150104" cy="40318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Goals categorized into three main groups: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New Teams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Existing Teams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Existing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7578" y="2031184"/>
            <a:ext cx="1305098" cy="78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6203" y="2033956"/>
            <a:ext cx="1305098" cy="786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20" y="3804826"/>
            <a:ext cx="2638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we use it.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58809" y="3484065"/>
            <a:ext cx="1859885" cy="1226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20184" y="3484064"/>
            <a:ext cx="1859885" cy="1226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25865" y="4870712"/>
            <a:ext cx="1859885" cy="1226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194917" y="1576038"/>
            <a:ext cx="8525933" cy="685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E74BD"/>
                </a:solidFill>
                <a:latin typeface="+mn-lt"/>
              </a:rPr>
              <a:t>New Teams</a:t>
            </a:r>
            <a:endParaRPr lang="en-US" sz="4400" dirty="0">
              <a:solidFill>
                <a:srgbClr val="0E74BD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2474" y="962427"/>
            <a:ext cx="6134989" cy="5799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514" y="2606935"/>
            <a:ext cx="4981073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at PI/Steering Committee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idea solution storming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it a micro/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system?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Does this need a coach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to test?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0" y="6627167"/>
            <a:ext cx="45085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0690"/>
            <a:ext cx="10972800" cy="7244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 Training within Health Centers 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5119"/>
            <a:ext cx="10972800" cy="4849318"/>
          </a:xfrm>
        </p:spPr>
        <p:txBody>
          <a:bodyPr>
            <a:noAutofit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Identification of the new coach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Communication with leaders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Commitment from the coach in training and supervisor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Training (six to seven didactic sessions)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Mentor program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Monthly Coach meeting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800" dirty="0" smtClean="0">
                <a:cs typeface="Calibri Light" panose="020F0302020204030204" pitchFamily="34" charset="0"/>
              </a:rPr>
              <a:t>Reports to Performance Improvement/Steering committee</a:t>
            </a:r>
            <a:endParaRPr lang="en-US" sz="2800" dirty="0"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C_NTTAP_PPTTemp0921_R2" id="{EE1EE6F4-AE0B-0F43-BF17-74F63DAA5B4C}" vid="{7A07728D-0857-DF46-A40F-D141CAEEFA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Widescreen</PresentationFormat>
  <Paragraphs>294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Californian FB</vt:lpstr>
      <vt:lpstr>Wingdings</vt:lpstr>
      <vt:lpstr>Office Theme</vt:lpstr>
      <vt:lpstr>5_Office Theme</vt:lpstr>
      <vt:lpstr>6_Office Theme</vt:lpstr>
      <vt:lpstr>Sustaining the Coaching Model</vt:lpstr>
      <vt:lpstr>CHCI Quality Improvement</vt:lpstr>
      <vt:lpstr>We use Clinical Microsystems approach to QI:</vt:lpstr>
      <vt:lpstr>CHC’s Performance  Improvement Structure</vt:lpstr>
      <vt:lpstr>PowerPoint Presentation</vt:lpstr>
      <vt:lpstr>Next Steps</vt:lpstr>
      <vt:lpstr>PowerPoint Presentation</vt:lpstr>
      <vt:lpstr>New Teams</vt:lpstr>
      <vt:lpstr>Coach Training within Health Centers </vt:lpstr>
      <vt:lpstr>Why CHCI uses it</vt:lpstr>
      <vt:lpstr>PowerPoint Presentation</vt:lpstr>
      <vt:lpstr>Continuous Monitoring  for Success</vt:lpstr>
      <vt:lpstr>PowerPoint Presentation</vt:lpstr>
      <vt:lpstr>PowerPoint Presentation</vt:lpstr>
      <vt:lpstr>PowerPoint Presentation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the Coaching Model</dc:title>
  <dc:creator>Angers, Meaghan</dc:creator>
  <cp:lastModifiedBy>Angers, Meaghan</cp:lastModifiedBy>
  <cp:revision>1</cp:revision>
  <dcterms:created xsi:type="dcterms:W3CDTF">2022-05-24T12:42:27Z</dcterms:created>
  <dcterms:modified xsi:type="dcterms:W3CDTF">2022-05-24T12:42:37Z</dcterms:modified>
</cp:coreProperties>
</file>