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547fedc6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547fedc6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547fe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547fe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Emma - Chat waterfall activity</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547fedc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547fedc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Emma to go over agenda and then hand it over to Karen to moderate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547fedc6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547fedc6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 orient to IECMH model</a:t>
            </a:r>
            <a:endParaRPr/>
          </a:p>
          <a:p>
            <a:pPr marL="0" lvl="0" indent="0" algn="l" rtl="0">
              <a:spcBef>
                <a:spcPts val="0"/>
              </a:spcBef>
              <a:spcAft>
                <a:spcPts val="0"/>
              </a:spcAft>
              <a:buNone/>
            </a:pPr>
            <a:endParaRPr/>
          </a:p>
          <a:p>
            <a:pPr marL="0" lvl="0" indent="0" algn="l" rtl="0">
              <a:lnSpc>
                <a:spcPct val="90000"/>
              </a:lnSpc>
              <a:spcBef>
                <a:spcPts val="800"/>
              </a:spcBef>
              <a:spcAft>
                <a:spcPts val="0"/>
              </a:spcAft>
              <a:buClr>
                <a:schemeClr val="dk1"/>
              </a:buClr>
              <a:buSzPts val="1100"/>
              <a:buFont typeface="Arial"/>
              <a:buNone/>
            </a:pPr>
            <a:r>
              <a:rPr lang="en" sz="2100" b="1">
                <a:solidFill>
                  <a:schemeClr val="dk1"/>
                </a:solidFill>
              </a:rPr>
              <a:t>Graphic, </a:t>
            </a:r>
            <a:endParaRPr sz="2100" b="1">
              <a:solidFill>
                <a:schemeClr val="dk1"/>
              </a:solidFill>
            </a:endParaRPr>
          </a:p>
          <a:p>
            <a:pPr marL="0" lvl="0" indent="0" algn="l" rtl="0">
              <a:lnSpc>
                <a:spcPct val="90000"/>
              </a:lnSpc>
              <a:spcBef>
                <a:spcPts val="800"/>
              </a:spcBef>
              <a:spcAft>
                <a:spcPts val="0"/>
              </a:spcAft>
              <a:buClr>
                <a:schemeClr val="dk1"/>
              </a:buClr>
              <a:buSzPts val="1100"/>
              <a:buFont typeface="Arial"/>
              <a:buNone/>
            </a:pPr>
            <a:r>
              <a:rPr lang="en" sz="2100" b="1">
                <a:solidFill>
                  <a:schemeClr val="dk1"/>
                </a:solidFill>
              </a:rPr>
              <a:t>IPP</a:t>
            </a:r>
            <a:endParaRPr sz="2100" b="1">
              <a:solidFill>
                <a:schemeClr val="dk1"/>
              </a:solidFill>
            </a:endParaRPr>
          </a:p>
          <a:p>
            <a:pPr marL="0" lvl="0" indent="0" algn="l" rtl="0">
              <a:lnSpc>
                <a:spcPct val="90000"/>
              </a:lnSpc>
              <a:spcBef>
                <a:spcPts val="800"/>
              </a:spcBef>
              <a:spcAft>
                <a:spcPts val="0"/>
              </a:spcAft>
              <a:buClr>
                <a:schemeClr val="dk1"/>
              </a:buClr>
              <a:buSzPts val="1100"/>
              <a:buFont typeface="Arial"/>
              <a:buNone/>
            </a:pPr>
            <a:r>
              <a:rPr lang="en" sz="2100" b="1">
                <a:solidFill>
                  <a:schemeClr val="dk1"/>
                </a:solidFill>
              </a:rPr>
              <a:t>Ecological model</a:t>
            </a:r>
            <a:endParaRPr sz="2100" b="1">
              <a:solidFill>
                <a:schemeClr val="dk1"/>
              </a:solidFill>
            </a:endParaRPr>
          </a:p>
          <a:p>
            <a:pPr marL="0" lvl="0" indent="0" algn="l" rtl="0">
              <a:lnSpc>
                <a:spcPct val="90000"/>
              </a:lnSpc>
              <a:spcBef>
                <a:spcPts val="800"/>
              </a:spcBef>
              <a:spcAft>
                <a:spcPts val="0"/>
              </a:spcAft>
              <a:buClr>
                <a:schemeClr val="dk1"/>
              </a:buClr>
              <a:buSzPts val="1100"/>
              <a:buFont typeface="Arial"/>
              <a:buNone/>
            </a:pPr>
            <a:r>
              <a:rPr lang="en" sz="2100" b="1">
                <a:solidFill>
                  <a:schemeClr val="dk1"/>
                </a:solidFill>
              </a:rPr>
              <a:t>Pyramid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4547fedc60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Jaime moderator, provide introductions</a:t>
            </a:r>
            <a:endParaRPr/>
          </a:p>
          <a:p>
            <a:pPr marL="0" lvl="0" indent="0" algn="l" rtl="0">
              <a:spcBef>
                <a:spcPts val="0"/>
              </a:spcBef>
              <a:spcAft>
                <a:spcPts val="0"/>
              </a:spcAft>
              <a:buNone/>
            </a:pPr>
            <a:endParaRPr/>
          </a:p>
          <a:p>
            <a:pPr marL="0" lvl="0" indent="0" algn="l" rtl="0">
              <a:spcBef>
                <a:spcPts val="0"/>
              </a:spcBef>
              <a:spcAft>
                <a:spcPts val="0"/>
              </a:spcAft>
              <a:buNone/>
            </a:pPr>
            <a:r>
              <a:rPr lang="en"/>
              <a:t>We are thrilled to be joined today by our panelists who provide direct support and care to the children in our early childhood community in Stamford. </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Emily is the Family Service Manager at CLC and is responsible for </a:t>
            </a:r>
            <a:r>
              <a:rPr lang="en">
                <a:solidFill>
                  <a:schemeClr val="dk1"/>
                </a:solidFill>
              </a:rPr>
              <a:t>overseeing the Family Service team who provides wrap around support to CLC children and family. Emily and her team connect children in need of developmental or behavioral support to additional services, strengthen caregivers ability to advocate for their child’s needs, and facilitate access for families to community resources including food and emergency assistance, ELL classes and other supports as needed.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Tina is a Licensed Clinical Social Worker and Preschool-based Early Childhood Clinician at CGC. She provides outpatient level care, including individual, dyadic, family, parent guidance, and groups onsite at CLC largest preschool location. Tina specializes in IECMH and is a rostered Child-Parent Psychotherapy Clinician, integrating relational, trauma informed care into her practice.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Victoria is a Licensed Masters-level Social Worker and Preschool-based Early Childhood Clinician and a Mental Health Consultant at CGC. In her blended role Victoria splits her time between providing preschool-based mental health services and all levels of Mental Health Consultation. She is in training as an Attachment, Regulation, and Competency (ARC) clinician which is a components-based trauma framework.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How our blended model has impact across levels of population and by type of intervention (prevention, promotion, intervention)</a:t>
            </a:r>
            <a:endParaRPr/>
          </a:p>
        </p:txBody>
      </p:sp>
      <p:sp>
        <p:nvSpPr>
          <p:cNvPr id="185" name="Google Shape;185;g34547fedc6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6f0f1f50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76f0f1f50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547fedc6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4547fedc6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Tina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4547fedc6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4547fedc6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Victoria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f0f1f50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76f0f1f50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547fedc6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4547fedc6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For Tina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547fedc6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4547fedc6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Victoria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4547fedc60_1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Emma - Hello and welcome everyone to our third session where we will be covering the Impacts of the model across the IECMH Partnership</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b="1">
                <a:solidFill>
                  <a:schemeClr val="dk1"/>
                </a:solidFill>
              </a:rPr>
              <a:t>Welcome, tech/log, and Emma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Participant introductions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SME Panel - 20</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Breakout groups - 15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Come back discussion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Lisa - 10</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 60 total </a:t>
            </a:r>
            <a:endParaRPr/>
          </a:p>
        </p:txBody>
      </p:sp>
      <p:sp>
        <p:nvSpPr>
          <p:cNvPr id="99" name="Google Shape;99;g34547fedc60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547fedc6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547fedc6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547fedc6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4547fedc6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to paste this into the chat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4547fedc6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4547fedc6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Lisa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547fedc60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reminder of role, debrief activity from previous LC, take aways from office hours</a:t>
            </a:r>
            <a:endParaRPr/>
          </a:p>
        </p:txBody>
      </p:sp>
      <p:sp>
        <p:nvSpPr>
          <p:cNvPr id="250" name="Google Shape;250;g34547fedc6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4547fedc6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4547fedc6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review and why we are spending three sessions on this. The tale of two partnerships in a parallel universe. One has great outcomes, but all of them are anecdotal, one has actual data. Think about funding, think about attracting new talent, think about presenting, think about sharing with staff, board members, etc.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4aa3190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64aa3190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measures do you see here? Look to the aim statement. If you used the template that was provided, you should be able to identify a few. This can get you started.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547fedc60_2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doesn’t have to be complicated, but it does have to consider the interest of your shareholders. (heart, head, wallet)  Using a balanced approach makes sure stakeholders interests are considered. </a:t>
            </a:r>
            <a:endParaRPr/>
          </a:p>
        </p:txBody>
      </p:sp>
      <p:sp>
        <p:nvSpPr>
          <p:cNvPr id="271" name="Google Shape;271;g34547fedc60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4547fedc60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4547fedc60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Stress the importance of having a clear definition. Use example 1. Especially important with repeated measures or multiple data collectors.</a:t>
            </a:r>
            <a:endParaRPr/>
          </a:p>
          <a:p>
            <a:pPr marL="0" lvl="0" indent="0" algn="l" rtl="0">
              <a:spcBef>
                <a:spcPts val="0"/>
              </a:spcBef>
              <a:spcAft>
                <a:spcPts val="0"/>
              </a:spcAft>
              <a:buNone/>
            </a:pPr>
            <a:r>
              <a:rPr lang="en"/>
              <a:t>Add animation to each example. Ask about process or outcomes measures? Which is desired outcome?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547fedc60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4547fedc60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facilitated discussion. Outcome measure. Anyone want to share a metric they are considering?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64aa3190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64aa3190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Anyone want to share a metric they are considering?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547fedc60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547fedc6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few technology reminders. Please remain on mute while others are speaking or presenting to minimize background noise. Feel free to use the chat to share comments, questions, and resources, and to engage with faculty and fellow learners. Finally, if possible, we’d love for you to join us on camera to connect as a learning community.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4547fedc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4547fedc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to discuss postwork. Urge not to skip this step, this data tells your story, demonstrates impact and could help secure funding and additional buy-in and support.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547fedc60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Emma to close out - Thank you all for attending. Our next learning collaborative session will be on September 9th, and an optional Quality improvement office hour will be held on September 16th! </a:t>
            </a:r>
            <a:r>
              <a:rPr lang="en" sz="1200">
                <a:solidFill>
                  <a:schemeClr val="dk1"/>
                </a:solidFill>
                <a:latin typeface="Calibri"/>
                <a:ea typeface="Calibri"/>
                <a:cs typeface="Calibri"/>
                <a:sym typeface="Calibri"/>
              </a:rPr>
              <a:t>Please remember to complete your session evaluation after we finish to claim your CME and participation credit. If you have any questions between now and our next session, please feel free to reach out.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Thank you again and we will see you next time!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p>
        </p:txBody>
      </p:sp>
      <p:sp>
        <p:nvSpPr>
          <p:cNvPr id="307" name="Google Shape;307;g34547fedc60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547fedc6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547fedc6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update your name, right-click it in the lower left of your Zoom window and select “Rename.” Please take a moment to share your full name, health center, and, if you’d like, your pronouns. Additionally, to help make our activities more accessible, closed captioning and live transcription are also available. (helpful to have this information going into breakout rooms so others know who you are and what organization you are with)</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547fedc60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547fedc6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Moses Weitzman Health System is jointly accredited to provide continuing education credits for your participation in these live learning collaborative sessions.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547fedc60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4547fedc60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Session recordings and materials will be available on the Weitzman Education Platform. </a:t>
            </a:r>
            <a:r>
              <a:rPr lang="en" sz="1200">
                <a:solidFill>
                  <a:schemeClr val="dk1"/>
                </a:solidFill>
              </a:rPr>
              <a:t>To access them, you can…</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1.</a:t>
            </a:r>
            <a:r>
              <a:rPr lang="en" sz="1200">
                <a:solidFill>
                  <a:schemeClr val="dk1"/>
                </a:solidFill>
                <a:latin typeface="Calibri"/>
                <a:ea typeface="Calibri"/>
                <a:cs typeface="Calibri"/>
                <a:sym typeface="Calibri"/>
              </a:rPr>
              <a:t>Return to the </a:t>
            </a:r>
            <a:r>
              <a:rPr lang="en" sz="1200" b="1">
                <a:solidFill>
                  <a:schemeClr val="dk1"/>
                </a:solidFill>
                <a:latin typeface="Calibri"/>
                <a:ea typeface="Calibri"/>
                <a:cs typeface="Calibri"/>
                <a:sym typeface="Calibri"/>
              </a:rPr>
              <a:t>Overview tab </a:t>
            </a:r>
            <a:r>
              <a:rPr lang="en" sz="1200">
                <a:solidFill>
                  <a:schemeClr val="dk1"/>
                </a:solidFill>
                <a:latin typeface="Calibri"/>
                <a:ea typeface="Calibri"/>
                <a:cs typeface="Calibri"/>
                <a:sym typeface="Calibri"/>
              </a:rPr>
              <a:t>of the live activity, </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a:t>
            </a:r>
            <a:r>
              <a:rPr lang="en" sz="1200">
                <a:solidFill>
                  <a:srgbClr val="222A35"/>
                </a:solidFill>
                <a:latin typeface="Calibri"/>
                <a:ea typeface="Calibri"/>
                <a:cs typeface="Calibri"/>
                <a:sym typeface="Calibri"/>
              </a:rPr>
              <a:t>Scroll down to the </a:t>
            </a:r>
            <a:r>
              <a:rPr lang="en" sz="1200" b="1">
                <a:solidFill>
                  <a:srgbClr val="222A35"/>
                </a:solidFill>
                <a:latin typeface="Calibri"/>
                <a:ea typeface="Calibri"/>
                <a:cs typeface="Calibri"/>
                <a:sym typeface="Calibri"/>
              </a:rPr>
              <a:t>Presentation Slides, and Session Recording </a:t>
            </a:r>
            <a:r>
              <a:rPr lang="en" sz="1200">
                <a:solidFill>
                  <a:srgbClr val="222A35"/>
                </a:solidFill>
                <a:latin typeface="Calibri"/>
                <a:ea typeface="Calibri"/>
                <a:cs typeface="Calibri"/>
                <a:sym typeface="Calibri"/>
              </a:rPr>
              <a:t>headers</a:t>
            </a:r>
            <a:endParaRPr sz="1200">
              <a:solidFill>
                <a:srgbClr val="222A3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rgbClr val="222A35"/>
                </a:solidFill>
                <a:latin typeface="Calibri"/>
                <a:ea typeface="Calibri"/>
                <a:cs typeface="Calibri"/>
                <a:sym typeface="Calibri"/>
              </a:rPr>
              <a:t>You will then be able to click on </a:t>
            </a:r>
            <a:r>
              <a:rPr lang="en" sz="1200" b="1">
                <a:solidFill>
                  <a:srgbClr val="222A35"/>
                </a:solidFill>
                <a:latin typeface="Calibri"/>
                <a:ea typeface="Calibri"/>
                <a:cs typeface="Calibri"/>
                <a:sym typeface="Calibri"/>
              </a:rPr>
              <a:t>Session Recording, and Presentation Slides </a:t>
            </a:r>
            <a:r>
              <a:rPr lang="en" sz="1200">
                <a:solidFill>
                  <a:srgbClr val="222A35"/>
                </a:solidFill>
                <a:latin typeface="Calibri"/>
                <a:ea typeface="Calibri"/>
                <a:cs typeface="Calibri"/>
                <a:sym typeface="Calibri"/>
              </a:rPr>
              <a:t>listed below the headers</a:t>
            </a:r>
            <a:r>
              <a:rPr lang="en" sz="1200" b="1">
                <a:solidFill>
                  <a:srgbClr val="222A35"/>
                </a:solidFill>
                <a:latin typeface="Calibri"/>
                <a:ea typeface="Calibri"/>
                <a:cs typeface="Calibri"/>
                <a:sym typeface="Calibri"/>
              </a:rPr>
              <a:t> </a:t>
            </a:r>
            <a:r>
              <a:rPr lang="en" sz="1200">
                <a:solidFill>
                  <a:srgbClr val="222A35"/>
                </a:solidFill>
                <a:latin typeface="Calibri"/>
                <a:ea typeface="Calibri"/>
                <a:cs typeface="Calibri"/>
                <a:sym typeface="Calibri"/>
              </a:rPr>
              <a:t>to access the resources.</a:t>
            </a:r>
            <a:endParaRPr sz="1200">
              <a:solidFill>
                <a:srgbClr val="222A3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Recordings will be uploaded within a week after each live session.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547fedc60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547fedc60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Early Childhood Therapeutic Partnership Learning Collaborative session has been made available by the Substance Abuse and Mental Health Services Administration under the Infant and Early Childhood Mental Health (IECMH) Grant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547fedc60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547fedc6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t>Our faculty have no disclosures to report today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547fedc60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547fedc60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the Weitzman Institute, we are grounded in community health, focused on improving care for underserved populations, and committed to fostering mutually respectful dialogue. We strive to create learning environments where all participants are welcome, and we promote respectful care settings where patients can be their authentic selves. If there’s anything said in today’s session that makes you feel uncomfortable or doesn’t align with these values, please let us know on our post-session evaluation.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I am now going to turn it over to our quality improvement coach lisa…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1161535" y="1027124"/>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C24E5B"/>
              </a:buClr>
              <a:buSzPts val="4500"/>
              <a:buFont typeface="Arial"/>
              <a:buNone/>
              <a:defRPr sz="4500" b="1">
                <a:solidFill>
                  <a:srgbClr val="C24E5B"/>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1161535" y="2886880"/>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Arial"/>
                <a:ea typeface="Arial"/>
                <a:cs typeface="Arial"/>
                <a:sym typeface="Arial"/>
              </a:defRPr>
            </a:lvl1pPr>
            <a:lvl2pPr lvl="1" algn="ctr">
              <a:lnSpc>
                <a:spcPct val="90000"/>
              </a:lnSpc>
              <a:spcBef>
                <a:spcPts val="400"/>
              </a:spcBef>
              <a:spcAft>
                <a:spcPts val="0"/>
              </a:spcAft>
              <a:buClr>
                <a:srgbClr val="7F7F7F"/>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381515"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29841" y="273844"/>
            <a:ext cx="4757705"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rgbClr val="7F7F7F"/>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0" name="Google Shape;70;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rgbClr val="7F7F7F"/>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 name="Google Shape;72;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21"/>
          <p:cNvSpPr txBox="1">
            <a:spLocks noGrp="1"/>
          </p:cNvSpPr>
          <p:nvPr>
            <p:ph type="body" idx="1"/>
          </p:nvPr>
        </p:nvSpPr>
        <p:spPr>
          <a:xfrm>
            <a:off x="3887391" y="1149178"/>
            <a:ext cx="4629150" cy="324660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7F7F7F"/>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2" name="Google Shape;8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7F7F7F"/>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22"/>
          <p:cNvSpPr>
            <a:spLocks noGrp="1"/>
          </p:cNvSpPr>
          <p:nvPr>
            <p:ph type="pic" idx="2"/>
          </p:nvPr>
        </p:nvSpPr>
        <p:spPr>
          <a:xfrm>
            <a:off x="3887391" y="1136821"/>
            <a:ext cx="4629150" cy="3258966"/>
          </a:xfrm>
          <a:prstGeom prst="rect">
            <a:avLst/>
          </a:prstGeom>
          <a:noFill/>
          <a:ln>
            <a:noFill/>
          </a:ln>
        </p:spPr>
      </p:sp>
      <p:sp>
        <p:nvSpPr>
          <p:cNvPr id="86" name="Google Shape;86;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7F7F7F"/>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3"/>
          <p:cNvSpPr txBox="1">
            <a:spLocks noGrp="1"/>
          </p:cNvSpPr>
          <p:nvPr>
            <p:ph type="body" idx="1"/>
          </p:nvPr>
        </p:nvSpPr>
        <p:spPr>
          <a:xfrm rot="5400000">
            <a:off x="2693113"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2">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C24E5B"/>
              </a:buClr>
              <a:buSzPts val="3300"/>
              <a:buFont typeface="Arial"/>
              <a:buNone/>
              <a:defRPr sz="3300" b="1" i="0" u="none" strike="noStrike" cap="none">
                <a:solidFill>
                  <a:srgbClr val="C24E5B"/>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381515"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rgbClr val="7F7F7F"/>
              </a:buClr>
              <a:buSzPts val="1800"/>
              <a:buFont typeface="Arial"/>
              <a:buChar char="•"/>
              <a:defRPr sz="1800" b="1" i="0" u="none" strike="noStrike" cap="none">
                <a:solidFill>
                  <a:srgbClr val="7F7F7F"/>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4"/>
          <p:cNvSpPr txBox="1">
            <a:spLocks noGrp="1"/>
          </p:cNvSpPr>
          <p:nvPr>
            <p:ph type="ctrTitle"/>
          </p:nvPr>
        </p:nvSpPr>
        <p:spPr>
          <a:xfrm>
            <a:off x="374475" y="1093725"/>
            <a:ext cx="8432100" cy="10863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SzPct val="30461"/>
              <a:buNone/>
            </a:pPr>
            <a:r>
              <a:rPr lang="en" sz="3250"/>
              <a:t>Welcome to the Early Childhood Therapeutic Partnership Learning Collaborative</a:t>
            </a:r>
            <a:endParaRPr sz="3250"/>
          </a:p>
        </p:txBody>
      </p:sp>
      <p:pic>
        <p:nvPicPr>
          <p:cNvPr id="95" name="Google Shape;95;p24"/>
          <p:cNvPicPr preferRelativeResize="0"/>
          <p:nvPr/>
        </p:nvPicPr>
        <p:blipFill>
          <a:blip r:embed="rId3">
            <a:alphaModFix/>
          </a:blip>
          <a:stretch>
            <a:fillRect/>
          </a:stretch>
        </p:blipFill>
        <p:spPr>
          <a:xfrm>
            <a:off x="0" y="2290885"/>
            <a:ext cx="9144002" cy="1126530"/>
          </a:xfrm>
          <a:prstGeom prst="rect">
            <a:avLst/>
          </a:prstGeom>
          <a:noFill/>
          <a:ln>
            <a:noFill/>
          </a:ln>
        </p:spPr>
      </p:pic>
      <p:pic>
        <p:nvPicPr>
          <p:cNvPr id="96" name="Google Shape;96;p24"/>
          <p:cNvPicPr preferRelativeResize="0"/>
          <p:nvPr/>
        </p:nvPicPr>
        <p:blipFill rotWithShape="1">
          <a:blip r:embed="rId4">
            <a:alphaModFix/>
          </a:blip>
          <a:srcRect l="5970" t="4856" r="5572" b="6032"/>
          <a:stretch/>
        </p:blipFill>
        <p:spPr>
          <a:xfrm>
            <a:off x="4036213" y="3528275"/>
            <a:ext cx="1071575" cy="10863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Chat Waterfall</a:t>
            </a:r>
            <a:endParaRPr/>
          </a:p>
        </p:txBody>
      </p:sp>
      <p:sp>
        <p:nvSpPr>
          <p:cNvPr id="167" name="Google Shape;167;p33"/>
          <p:cNvSpPr txBox="1"/>
          <p:nvPr/>
        </p:nvSpPr>
        <p:spPr>
          <a:xfrm>
            <a:off x="309400" y="1356875"/>
            <a:ext cx="8708400" cy="155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100" b="1">
                <a:solidFill>
                  <a:schemeClr val="dk1"/>
                </a:solidFill>
              </a:rPr>
              <a:t>Type your response to the question in the chat, but </a:t>
            </a:r>
            <a:r>
              <a:rPr lang="en" sz="2100" b="1">
                <a:solidFill>
                  <a:srgbClr val="FF0000"/>
                </a:solidFill>
              </a:rPr>
              <a:t>don’t hit send</a:t>
            </a:r>
            <a:r>
              <a:rPr lang="en" sz="2100" b="1">
                <a:solidFill>
                  <a:schemeClr val="dk1"/>
                </a:solidFill>
              </a:rPr>
              <a:t> until we say so.</a:t>
            </a:r>
            <a:endParaRPr sz="2100" b="1">
              <a:solidFill>
                <a:schemeClr val="dk1"/>
              </a:solidFill>
            </a:endParaRPr>
          </a:p>
          <a:p>
            <a:pPr marL="0" lvl="0" indent="0" algn="l" rtl="0">
              <a:lnSpc>
                <a:spcPct val="90000"/>
              </a:lnSpc>
              <a:spcBef>
                <a:spcPts val="800"/>
              </a:spcBef>
              <a:spcAft>
                <a:spcPts val="0"/>
              </a:spcAft>
              <a:buNone/>
            </a:pPr>
            <a:endParaRPr sz="2100">
              <a:solidFill>
                <a:schemeClr val="dk1"/>
              </a:solidFill>
            </a:endParaRPr>
          </a:p>
          <a:p>
            <a:pPr marL="0" lvl="0" indent="0" algn="ctr" rtl="0">
              <a:lnSpc>
                <a:spcPct val="90000"/>
              </a:lnSpc>
              <a:spcBef>
                <a:spcPts val="800"/>
              </a:spcBef>
              <a:spcAft>
                <a:spcPts val="0"/>
              </a:spcAft>
              <a:buNone/>
            </a:pPr>
            <a:r>
              <a:rPr lang="en" sz="2100" b="1">
                <a:solidFill>
                  <a:schemeClr val="dk1"/>
                </a:solidFill>
              </a:rPr>
              <a:t>Question:</a:t>
            </a:r>
            <a:r>
              <a:rPr lang="en" sz="2100">
                <a:solidFill>
                  <a:schemeClr val="dk1"/>
                </a:solidFill>
              </a:rPr>
              <a:t> Choose an Emoji that reflects your mood today</a:t>
            </a:r>
            <a:endParaRPr/>
          </a:p>
        </p:txBody>
      </p:sp>
      <p:pic>
        <p:nvPicPr>
          <p:cNvPr id="168" name="Google Shape;168;p33"/>
          <p:cNvPicPr preferRelativeResize="0"/>
          <p:nvPr/>
        </p:nvPicPr>
        <p:blipFill rotWithShape="1">
          <a:blip r:embed="rId3">
            <a:alphaModFix/>
          </a:blip>
          <a:srcRect t="7398"/>
          <a:stretch/>
        </p:blipFill>
        <p:spPr>
          <a:xfrm>
            <a:off x="2809875" y="3124625"/>
            <a:ext cx="3524250" cy="1173050"/>
          </a:xfrm>
          <a:prstGeom prst="rect">
            <a:avLst/>
          </a:prstGeom>
          <a:noFill/>
          <a:ln w="38100" cap="flat" cmpd="sng">
            <a:solidFill>
              <a:schemeClr val="dk2"/>
            </a:solidFill>
            <a:prstDash val="solid"/>
            <a:round/>
            <a:headEnd type="none" w="sm" len="sm"/>
            <a:tailEnd type="none" w="sm" len="sm"/>
          </a:ln>
        </p:spPr>
      </p:pic>
      <p:pic>
        <p:nvPicPr>
          <p:cNvPr id="169" name="Google Shape;169;p33"/>
          <p:cNvPicPr preferRelativeResize="0"/>
          <p:nvPr/>
        </p:nvPicPr>
        <p:blipFill>
          <a:blip r:embed="rId4">
            <a:alphaModFix/>
          </a:blip>
          <a:stretch>
            <a:fillRect/>
          </a:stretch>
        </p:blipFill>
        <p:spPr>
          <a:xfrm>
            <a:off x="2664548" y="3888099"/>
            <a:ext cx="556300" cy="40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Session Agenda</a:t>
            </a:r>
            <a:endParaRPr/>
          </a:p>
        </p:txBody>
      </p:sp>
      <p:sp>
        <p:nvSpPr>
          <p:cNvPr id="175" name="Google Shape;175;p34"/>
          <p:cNvSpPr txBox="1">
            <a:spLocks noGrp="1"/>
          </p:cNvSpPr>
          <p:nvPr>
            <p:ph type="body" idx="1"/>
          </p:nvPr>
        </p:nvSpPr>
        <p:spPr>
          <a:xfrm>
            <a:off x="381526" y="1369225"/>
            <a:ext cx="83895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Session Objective: </a:t>
            </a:r>
            <a:r>
              <a:rPr lang="en" sz="2000" b="0"/>
              <a:t>Reflection on impact of IECMH model across different levels of the partnership (children, families, staff, leaders, organization)</a:t>
            </a:r>
            <a:endParaRPr sz="2000" b="0"/>
          </a:p>
          <a:p>
            <a:pPr marL="0" lvl="0" indent="0" algn="l" rtl="0">
              <a:spcBef>
                <a:spcPts val="800"/>
              </a:spcBef>
              <a:spcAft>
                <a:spcPts val="0"/>
              </a:spcAft>
              <a:buNone/>
            </a:pPr>
            <a:endParaRPr b="0"/>
          </a:p>
          <a:p>
            <a:pPr marL="457200" lvl="0" indent="-317500" algn="l" rtl="0">
              <a:spcBef>
                <a:spcPts val="800"/>
              </a:spcBef>
              <a:spcAft>
                <a:spcPts val="0"/>
              </a:spcAft>
              <a:buSzPts val="1400"/>
              <a:buChar char="•"/>
            </a:pPr>
            <a:r>
              <a:rPr lang="en" b="0"/>
              <a:t>Subject Matter Expert Panel</a:t>
            </a:r>
            <a:endParaRPr b="0"/>
          </a:p>
          <a:p>
            <a:pPr marL="457200" lvl="0" indent="-317500" algn="l" rtl="0">
              <a:spcBef>
                <a:spcPts val="0"/>
              </a:spcBef>
              <a:spcAft>
                <a:spcPts val="0"/>
              </a:spcAft>
              <a:buSzPts val="1400"/>
              <a:buChar char="•"/>
            </a:pPr>
            <a:r>
              <a:rPr lang="en" b="0"/>
              <a:t>Break Out Rooms</a:t>
            </a:r>
            <a:endParaRPr b="0"/>
          </a:p>
          <a:p>
            <a:pPr marL="457200" lvl="0" indent="-317500" algn="l" rtl="0">
              <a:spcBef>
                <a:spcPts val="0"/>
              </a:spcBef>
              <a:spcAft>
                <a:spcPts val="0"/>
              </a:spcAft>
              <a:buSzPts val="1400"/>
              <a:buChar char="•"/>
            </a:pPr>
            <a:r>
              <a:rPr lang="en" b="0"/>
              <a:t>Brief Discussion</a:t>
            </a:r>
            <a:endParaRPr b="0"/>
          </a:p>
          <a:p>
            <a:pPr marL="457200" lvl="0" indent="-317500" algn="l" rtl="0">
              <a:spcBef>
                <a:spcPts val="0"/>
              </a:spcBef>
              <a:spcAft>
                <a:spcPts val="0"/>
              </a:spcAft>
              <a:buSzPts val="1400"/>
              <a:buChar char="•"/>
            </a:pPr>
            <a:r>
              <a:rPr lang="en" b="0"/>
              <a:t>Quality Improvement Activity</a:t>
            </a:r>
            <a:endParaRPr b="0"/>
          </a:p>
          <a:p>
            <a:pPr marL="457200" lvl="0" indent="-317500" algn="l" rtl="0">
              <a:spcBef>
                <a:spcPts val="0"/>
              </a:spcBef>
              <a:spcAft>
                <a:spcPts val="0"/>
              </a:spcAft>
              <a:buSzPts val="1400"/>
              <a:buChar char="•"/>
            </a:pPr>
            <a:r>
              <a:rPr lang="en" b="0"/>
              <a:t>Action Items</a:t>
            </a:r>
            <a:endParaRPr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Our Model</a:t>
            </a:r>
            <a:endParaRPr/>
          </a:p>
        </p:txBody>
      </p:sp>
      <p:pic>
        <p:nvPicPr>
          <p:cNvPr id="181" name="Google Shape;181;p35"/>
          <p:cNvPicPr preferRelativeResize="0"/>
          <p:nvPr/>
        </p:nvPicPr>
        <p:blipFill>
          <a:blip r:embed="rId3">
            <a:alphaModFix/>
          </a:blip>
          <a:stretch>
            <a:fillRect/>
          </a:stretch>
        </p:blipFill>
        <p:spPr>
          <a:xfrm>
            <a:off x="5165025" y="1482450"/>
            <a:ext cx="3162099" cy="2930200"/>
          </a:xfrm>
          <a:prstGeom prst="rect">
            <a:avLst/>
          </a:prstGeom>
          <a:noFill/>
          <a:ln>
            <a:noFill/>
          </a:ln>
        </p:spPr>
      </p:pic>
      <p:pic>
        <p:nvPicPr>
          <p:cNvPr id="182" name="Google Shape;182;p35"/>
          <p:cNvPicPr preferRelativeResize="0"/>
          <p:nvPr/>
        </p:nvPicPr>
        <p:blipFill>
          <a:blip r:embed="rId4">
            <a:alphaModFix/>
          </a:blip>
          <a:stretch>
            <a:fillRect/>
          </a:stretch>
        </p:blipFill>
        <p:spPr>
          <a:xfrm>
            <a:off x="1149000" y="1543300"/>
            <a:ext cx="2690975" cy="26552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3000" b="-93000"/>
          </a:stretch>
        </a:blipFill>
        <a:effectLst/>
      </p:bgPr>
    </p:bg>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81515" y="273844"/>
            <a:ext cx="4783500" cy="757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C24E5B"/>
              </a:buClr>
              <a:buSzPct val="136363"/>
              <a:buFont typeface="Arial"/>
              <a:buNone/>
            </a:pPr>
            <a:r>
              <a:rPr lang="en"/>
              <a:t>Subject Matter Expert Panel Participants</a:t>
            </a:r>
            <a:endParaRPr/>
          </a:p>
        </p:txBody>
      </p:sp>
      <p:grpSp>
        <p:nvGrpSpPr>
          <p:cNvPr id="188" name="Google Shape;188;p36"/>
          <p:cNvGrpSpPr/>
          <p:nvPr/>
        </p:nvGrpSpPr>
        <p:grpSpPr>
          <a:xfrm>
            <a:off x="3279004" y="1336207"/>
            <a:ext cx="2492100" cy="3395193"/>
            <a:chOff x="1439125" y="1335982"/>
            <a:chExt cx="2492100" cy="3395193"/>
          </a:xfrm>
        </p:grpSpPr>
        <p:sp>
          <p:nvSpPr>
            <p:cNvPr id="189" name="Google Shape;189;p36"/>
            <p:cNvSpPr txBox="1"/>
            <p:nvPr/>
          </p:nvSpPr>
          <p:spPr>
            <a:xfrm>
              <a:off x="1439125" y="3494575"/>
              <a:ext cx="2492100" cy="12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Tina Miller</a:t>
              </a:r>
              <a:r>
                <a:rPr lang="en" sz="1100">
                  <a:solidFill>
                    <a:srgbClr val="000000"/>
                  </a:solidFill>
                </a:rPr>
                <a:t>, </a:t>
              </a:r>
              <a:r>
                <a:rPr lang="en" sz="1200">
                  <a:solidFill>
                    <a:srgbClr val="000000"/>
                  </a:solidFill>
                </a:rPr>
                <a:t>LCSW</a:t>
              </a:r>
              <a:endParaRPr sz="1200">
                <a:solidFill>
                  <a:srgbClr val="000000"/>
                </a:solidFill>
              </a:endParaRPr>
            </a:p>
            <a:p>
              <a:pPr marL="0" lvl="0" indent="0" algn="ctr" rtl="0">
                <a:spcBef>
                  <a:spcPts val="0"/>
                </a:spcBef>
                <a:spcAft>
                  <a:spcPts val="0"/>
                </a:spcAft>
                <a:buNone/>
              </a:pPr>
              <a:r>
                <a:rPr lang="en" sz="1100">
                  <a:solidFill>
                    <a:srgbClr val="000000"/>
                  </a:solidFill>
                </a:rPr>
                <a:t>Child Guidance Center of Southern Connecticut (MH)</a:t>
              </a:r>
              <a:endParaRPr sz="1100">
                <a:solidFill>
                  <a:srgbClr val="000000"/>
                </a:solidFill>
              </a:endParaRPr>
            </a:p>
            <a:p>
              <a:pPr marL="0" lvl="0" indent="0" algn="ctr" rtl="0">
                <a:spcBef>
                  <a:spcPts val="0"/>
                </a:spcBef>
                <a:spcAft>
                  <a:spcPts val="0"/>
                </a:spcAft>
                <a:buNone/>
              </a:pPr>
              <a:endParaRPr sz="1100"/>
            </a:p>
            <a:p>
              <a:pPr marL="0" lvl="0" indent="0" algn="ctr" rtl="0">
                <a:spcBef>
                  <a:spcPts val="0"/>
                </a:spcBef>
                <a:spcAft>
                  <a:spcPts val="0"/>
                </a:spcAft>
                <a:buNone/>
              </a:pPr>
              <a:r>
                <a:rPr lang="en" sz="1100"/>
                <a:t>Preschool-based </a:t>
              </a:r>
              <a:endParaRPr sz="1100"/>
            </a:p>
            <a:p>
              <a:pPr marL="0" lvl="0" indent="0" algn="ctr" rtl="0">
                <a:spcBef>
                  <a:spcPts val="0"/>
                </a:spcBef>
                <a:spcAft>
                  <a:spcPts val="0"/>
                </a:spcAft>
                <a:buNone/>
              </a:pPr>
              <a:r>
                <a:rPr lang="en" sz="1100"/>
                <a:t>Early Childhood Clinician</a:t>
              </a:r>
              <a:endParaRPr sz="1100">
                <a:solidFill>
                  <a:srgbClr val="000000"/>
                </a:solidFill>
              </a:endParaRPr>
            </a:p>
            <a:p>
              <a:pPr marL="0" lvl="0" indent="0" algn="ctr" rtl="0">
                <a:spcBef>
                  <a:spcPts val="0"/>
                </a:spcBef>
                <a:spcAft>
                  <a:spcPts val="0"/>
                </a:spcAft>
                <a:buNone/>
              </a:pPr>
              <a:endParaRPr sz="1100">
                <a:solidFill>
                  <a:srgbClr val="000000"/>
                </a:solidFill>
              </a:endParaRPr>
            </a:p>
          </p:txBody>
        </p:sp>
        <p:pic>
          <p:nvPicPr>
            <p:cNvPr id="190" name="Google Shape;190;p36" title="T, Miller Headshot 2023.jpg"/>
            <p:cNvPicPr preferRelativeResize="0"/>
            <p:nvPr/>
          </p:nvPicPr>
          <p:blipFill>
            <a:blip r:embed="rId4">
              <a:alphaModFix/>
            </a:blip>
            <a:stretch>
              <a:fillRect/>
            </a:stretch>
          </p:blipFill>
          <p:spPr>
            <a:xfrm>
              <a:off x="1834250" y="1335982"/>
              <a:ext cx="1701847" cy="2158131"/>
            </a:xfrm>
            <a:prstGeom prst="rect">
              <a:avLst/>
            </a:prstGeom>
            <a:noFill/>
            <a:ln>
              <a:noFill/>
            </a:ln>
          </p:spPr>
        </p:pic>
        <p:sp>
          <p:nvSpPr>
            <p:cNvPr id="191" name="Google Shape;191;p36"/>
            <p:cNvSpPr/>
            <p:nvPr/>
          </p:nvSpPr>
          <p:spPr>
            <a:xfrm>
              <a:off x="1835525" y="1341350"/>
              <a:ext cx="1701900" cy="215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92" name="Google Shape;192;p36"/>
          <p:cNvGrpSpPr/>
          <p:nvPr/>
        </p:nvGrpSpPr>
        <p:grpSpPr>
          <a:xfrm>
            <a:off x="5845075" y="1335965"/>
            <a:ext cx="2733300" cy="3395660"/>
            <a:chOff x="5106450" y="1335515"/>
            <a:chExt cx="2733300" cy="3395660"/>
          </a:xfrm>
        </p:grpSpPr>
        <p:sp>
          <p:nvSpPr>
            <p:cNvPr id="193" name="Google Shape;193;p36"/>
            <p:cNvSpPr txBox="1"/>
            <p:nvPr/>
          </p:nvSpPr>
          <p:spPr>
            <a:xfrm>
              <a:off x="5106450" y="3494575"/>
              <a:ext cx="2733300" cy="12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Victoria Smith</a:t>
              </a:r>
              <a:r>
                <a:rPr lang="en" sz="1100">
                  <a:solidFill>
                    <a:schemeClr val="dk1"/>
                  </a:solidFill>
                </a:rPr>
                <a:t>, </a:t>
              </a:r>
              <a:r>
                <a:rPr lang="en" sz="1200">
                  <a:solidFill>
                    <a:schemeClr val="dk1"/>
                  </a:solidFill>
                </a:rPr>
                <a:t>LMSW</a:t>
              </a:r>
              <a:endParaRPr sz="12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Child Guidance Center of Southern Connecticut (MH)</a:t>
              </a:r>
              <a:endParaRPr sz="1100">
                <a:solidFill>
                  <a:schemeClr val="dk1"/>
                </a:solidFill>
              </a:endParaRPr>
            </a:p>
            <a:p>
              <a:pPr marL="0" lvl="0" indent="0" algn="ctr" rtl="0">
                <a:spcBef>
                  <a:spcPts val="0"/>
                </a:spcBef>
                <a:spcAft>
                  <a:spcPts val="0"/>
                </a:spcAft>
                <a:buClr>
                  <a:schemeClr val="dk1"/>
                </a:buClr>
                <a:buSzPts val="1100"/>
                <a:buFont typeface="Arial"/>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Preschool-based Early Childhood Clinician and Mental Health Consultant</a:t>
              </a:r>
              <a:endParaRPr>
                <a:solidFill>
                  <a:schemeClr val="dk1"/>
                </a:solidFill>
              </a:endParaRPr>
            </a:p>
          </p:txBody>
        </p:sp>
        <p:pic>
          <p:nvPicPr>
            <p:cNvPr id="194" name="Google Shape;194;p36" title="V. Smith, Head Shot.png"/>
            <p:cNvPicPr preferRelativeResize="0"/>
            <p:nvPr/>
          </p:nvPicPr>
          <p:blipFill rotWithShape="1">
            <a:blip r:embed="rId5">
              <a:alphaModFix/>
            </a:blip>
            <a:srcRect l="4252" t="21783" r="30723"/>
            <a:stretch/>
          </p:blipFill>
          <p:spPr>
            <a:xfrm>
              <a:off x="5622175" y="1335515"/>
              <a:ext cx="1701849" cy="2159060"/>
            </a:xfrm>
            <a:prstGeom prst="rect">
              <a:avLst/>
            </a:prstGeom>
            <a:noFill/>
            <a:ln>
              <a:noFill/>
            </a:ln>
          </p:spPr>
        </p:pic>
        <p:sp>
          <p:nvSpPr>
            <p:cNvPr id="195" name="Google Shape;195;p36"/>
            <p:cNvSpPr/>
            <p:nvPr/>
          </p:nvSpPr>
          <p:spPr>
            <a:xfrm>
              <a:off x="5622150" y="1341350"/>
              <a:ext cx="1701900" cy="215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96" name="Google Shape;196;p36"/>
          <p:cNvGrpSpPr/>
          <p:nvPr/>
        </p:nvGrpSpPr>
        <p:grpSpPr>
          <a:xfrm>
            <a:off x="588704" y="1335965"/>
            <a:ext cx="2492100" cy="3428603"/>
            <a:chOff x="1439125" y="1302572"/>
            <a:chExt cx="2492100" cy="3428603"/>
          </a:xfrm>
          <a:blipFill dpi="0" rotWithShape="1">
            <a:blip r:embed="rId3">
              <a:extLst>
                <a:ext uri="{28A0092B-C50C-407E-A947-70E740481C1C}">
                  <a14:useLocalDpi xmlns:a14="http://schemas.microsoft.com/office/drawing/2010/main" val="0"/>
                </a:ext>
              </a:extLst>
            </a:blip>
            <a:srcRect/>
            <a:stretch>
              <a:fillRect/>
            </a:stretch>
          </a:blipFill>
        </p:grpSpPr>
        <p:sp>
          <p:nvSpPr>
            <p:cNvPr id="197" name="Google Shape;197;p36"/>
            <p:cNvSpPr txBox="1"/>
            <p:nvPr/>
          </p:nvSpPr>
          <p:spPr>
            <a:xfrm>
              <a:off x="1439125" y="3494575"/>
              <a:ext cx="2492100" cy="12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Emily Goldschmid, MSW</a:t>
              </a:r>
              <a:endParaRPr sz="1200" dirty="0">
                <a:solidFill>
                  <a:srgbClr val="000000"/>
                </a:solidFill>
              </a:endParaRPr>
            </a:p>
            <a:p>
              <a:pPr marL="0" lvl="0" indent="0" algn="ctr" rtl="0">
                <a:spcBef>
                  <a:spcPts val="0"/>
                </a:spcBef>
                <a:spcAft>
                  <a:spcPts val="0"/>
                </a:spcAft>
                <a:buNone/>
              </a:pPr>
              <a:r>
                <a:rPr lang="en" sz="1100" dirty="0"/>
                <a:t>Children’s Learning Centers of Fairfield County (ECE)</a:t>
              </a:r>
              <a:endParaRPr sz="1100" dirty="0">
                <a:solidFill>
                  <a:srgbClr val="000000"/>
                </a:solidFill>
              </a:endParaRPr>
            </a:p>
            <a:p>
              <a:pPr marL="0" lvl="0" indent="0" algn="l" rtl="0">
                <a:spcBef>
                  <a:spcPts val="0"/>
                </a:spcBef>
                <a:spcAft>
                  <a:spcPts val="0"/>
                </a:spcAft>
                <a:buNone/>
              </a:pPr>
              <a:endParaRPr sz="500" dirty="0"/>
            </a:p>
            <a:p>
              <a:pPr marL="0" lvl="0" indent="0" algn="l" rtl="0">
                <a:spcBef>
                  <a:spcPts val="0"/>
                </a:spcBef>
                <a:spcAft>
                  <a:spcPts val="0"/>
                </a:spcAft>
                <a:buNone/>
              </a:pPr>
              <a:endParaRPr sz="500" dirty="0"/>
            </a:p>
            <a:p>
              <a:pPr marL="0" lvl="0" indent="0" algn="l" rtl="0">
                <a:spcBef>
                  <a:spcPts val="0"/>
                </a:spcBef>
                <a:spcAft>
                  <a:spcPts val="0"/>
                </a:spcAft>
                <a:buNone/>
              </a:pPr>
              <a:endParaRPr sz="500" dirty="0"/>
            </a:p>
            <a:p>
              <a:pPr marL="0" lvl="0" indent="0" algn="ctr" rtl="0">
                <a:spcBef>
                  <a:spcPts val="0"/>
                </a:spcBef>
                <a:spcAft>
                  <a:spcPts val="0"/>
                </a:spcAft>
                <a:buNone/>
              </a:pPr>
              <a:r>
                <a:rPr lang="en" sz="1100" dirty="0"/>
                <a:t>Family Service Manager</a:t>
              </a:r>
              <a:endParaRPr sz="1100" dirty="0"/>
            </a:p>
            <a:p>
              <a:pPr marL="0" lvl="0" indent="0" algn="ctr" rtl="0">
                <a:spcBef>
                  <a:spcPts val="0"/>
                </a:spcBef>
                <a:spcAft>
                  <a:spcPts val="0"/>
                </a:spcAft>
                <a:buNone/>
              </a:pPr>
              <a:endParaRPr sz="1100" dirty="0">
                <a:solidFill>
                  <a:srgbClr val="000000"/>
                </a:solidFill>
              </a:endParaRPr>
            </a:p>
          </p:txBody>
        </p:sp>
        <p:sp>
          <p:nvSpPr>
            <p:cNvPr id="198" name="Google Shape;198;p36"/>
            <p:cNvSpPr/>
            <p:nvPr/>
          </p:nvSpPr>
          <p:spPr>
            <a:xfrm>
              <a:off x="1834225" y="1302572"/>
              <a:ext cx="1701900" cy="2159100"/>
            </a:xfrm>
            <a:prstGeom prst="rect">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172400" y="1023450"/>
            <a:ext cx="8740200" cy="3352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b="0">
                <a:solidFill>
                  <a:srgbClr val="C24E5B"/>
                </a:solidFill>
              </a:rPr>
              <a:t>Before the CGC/CLC partnership expanded to include </a:t>
            </a:r>
            <a:r>
              <a:rPr lang="en" b="0"/>
              <a:t>school-based clinical services and </a:t>
            </a:r>
            <a:r>
              <a:rPr lang="en" b="0">
                <a:solidFill>
                  <a:srgbClr val="C24E5B"/>
                </a:solidFill>
              </a:rPr>
              <a:t>mental health consultation for </a:t>
            </a:r>
            <a:r>
              <a:rPr lang="en" b="0"/>
              <a:t>all classrooms…</a:t>
            </a:r>
            <a:endParaRPr b="0">
              <a:solidFill>
                <a:srgbClr val="C24E5B"/>
              </a:solidFill>
            </a:endParaRPr>
          </a:p>
          <a:p>
            <a:pPr marL="0" lvl="0" indent="0" algn="ctr" rtl="0">
              <a:spcBef>
                <a:spcPts val="0"/>
              </a:spcBef>
              <a:spcAft>
                <a:spcPts val="0"/>
              </a:spcAft>
              <a:buNone/>
            </a:pPr>
            <a:r>
              <a:rPr lang="en">
                <a:solidFill>
                  <a:srgbClr val="C24E5B"/>
                </a:solidFill>
              </a:rPr>
              <a:t> </a:t>
            </a:r>
            <a:endParaRPr>
              <a:solidFill>
                <a:srgbClr val="C24E5B"/>
              </a:solidFill>
            </a:endParaRPr>
          </a:p>
          <a:p>
            <a:pPr marL="0" lvl="0" indent="0" algn="ctr" rtl="0">
              <a:spcBef>
                <a:spcPts val="0"/>
              </a:spcBef>
              <a:spcAft>
                <a:spcPts val="0"/>
              </a:spcAft>
              <a:buNone/>
            </a:pPr>
            <a:r>
              <a:rPr lang="en"/>
              <a:t>W</a:t>
            </a:r>
            <a:r>
              <a:rPr lang="en">
                <a:solidFill>
                  <a:srgbClr val="C24E5B"/>
                </a:solidFill>
              </a:rPr>
              <a:t>hat needs did you see in the early childhood education setting?</a:t>
            </a:r>
            <a:endParaRPr>
              <a:solidFill>
                <a:srgbClr val="C24E5B"/>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566700" y="1023450"/>
            <a:ext cx="80106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solidFill>
                  <a:srgbClr val="C24E5B"/>
                </a:solidFill>
              </a:rPr>
              <a:t>What core principles of </a:t>
            </a:r>
            <a:r>
              <a:rPr lang="en"/>
              <a:t>e</a:t>
            </a:r>
            <a:r>
              <a:rPr lang="en">
                <a:solidFill>
                  <a:srgbClr val="C24E5B"/>
                </a:solidFill>
              </a:rPr>
              <a:t>arly </a:t>
            </a:r>
            <a:r>
              <a:rPr lang="en"/>
              <a:t>c</a:t>
            </a:r>
            <a:r>
              <a:rPr lang="en">
                <a:solidFill>
                  <a:srgbClr val="C24E5B"/>
                </a:solidFill>
              </a:rPr>
              <a:t>hildhood </a:t>
            </a:r>
            <a:r>
              <a:rPr lang="en"/>
              <a:t>m</a:t>
            </a:r>
            <a:r>
              <a:rPr lang="en">
                <a:solidFill>
                  <a:srgbClr val="C24E5B"/>
                </a:solidFill>
              </a:rPr>
              <a:t>ental </a:t>
            </a:r>
            <a:r>
              <a:rPr lang="en"/>
              <a:t>h</a:t>
            </a:r>
            <a:r>
              <a:rPr lang="en">
                <a:solidFill>
                  <a:srgbClr val="C24E5B"/>
                </a:solidFill>
              </a:rPr>
              <a:t>ealth do you </a:t>
            </a:r>
            <a:r>
              <a:rPr lang="en"/>
              <a:t>ground</a:t>
            </a:r>
            <a:r>
              <a:rPr lang="en">
                <a:solidFill>
                  <a:srgbClr val="C24E5B"/>
                </a:solidFill>
              </a:rPr>
              <a:t> your practice in as a </a:t>
            </a:r>
            <a:r>
              <a:rPr lang="en"/>
              <a:t>p</a:t>
            </a:r>
            <a:r>
              <a:rPr lang="en">
                <a:solidFill>
                  <a:srgbClr val="C24E5B"/>
                </a:solidFill>
              </a:rPr>
              <a:t>reschool-based Early Childhood Clinician?</a:t>
            </a:r>
            <a:endParaRPr>
              <a:solidFill>
                <a:srgbClr val="C24E5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566700" y="1023450"/>
            <a:ext cx="80106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Can you share an example of how the services within our partnership were connected to support a young child and their family?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172400" y="1023450"/>
            <a:ext cx="87402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Describe the impact the CGC/CLC partnership expansion has had for children, families, and CLC staff over the past three years?</a:t>
            </a:r>
            <a:endParaRPr>
              <a:solidFill>
                <a:srgbClr val="C24E5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566700" y="1023450"/>
            <a:ext cx="80106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How do you effectively work with the CGC Mental Health Consultant at the CLC preschool you support?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566700" y="1023450"/>
            <a:ext cx="80106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What impact has the CGC/CLC partnership had on teachers, education supervisors, and program leaders?</a:t>
            </a:r>
            <a:endParaRPr sz="31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ctrTitle"/>
          </p:nvPr>
        </p:nvSpPr>
        <p:spPr>
          <a:xfrm>
            <a:off x="505925" y="1306175"/>
            <a:ext cx="8094600" cy="786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rgbClr val="C24E5B"/>
              </a:buClr>
              <a:buSzPts val="4050"/>
              <a:buFont typeface="Arial"/>
              <a:buNone/>
            </a:pPr>
            <a:r>
              <a:rPr lang="en" sz="3600"/>
              <a:t>Building Stronger Systems Together</a:t>
            </a:r>
            <a:endParaRPr/>
          </a:p>
        </p:txBody>
      </p:sp>
      <p:sp>
        <p:nvSpPr>
          <p:cNvPr id="102" name="Google Shape;102;p25"/>
          <p:cNvSpPr txBox="1">
            <a:spLocks noGrp="1"/>
          </p:cNvSpPr>
          <p:nvPr>
            <p:ph type="subTitle" idx="1"/>
          </p:nvPr>
        </p:nvSpPr>
        <p:spPr>
          <a:xfrm>
            <a:off x="1096150" y="2240825"/>
            <a:ext cx="7110900" cy="22674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1"/>
              </a:buClr>
              <a:buSzPts val="1800"/>
              <a:buNone/>
            </a:pPr>
            <a:r>
              <a:rPr lang="en" sz="2000" b="0"/>
              <a:t>A Learning Collaborative for Leaders </a:t>
            </a:r>
            <a:endParaRPr sz="2000" b="0"/>
          </a:p>
          <a:p>
            <a:pPr marL="0" lvl="0" indent="0" algn="ctr" rtl="0">
              <a:spcBef>
                <a:spcPts val="0"/>
              </a:spcBef>
              <a:spcAft>
                <a:spcPts val="0"/>
              </a:spcAft>
              <a:buClr>
                <a:schemeClr val="dk1"/>
              </a:buClr>
              <a:buSzPts val="1800"/>
              <a:buNone/>
            </a:pPr>
            <a:r>
              <a:rPr lang="en" sz="2000" b="0"/>
              <a:t>in Early Childhood Education and Pediatric Mental Health</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Session 4: Impacts of a Dynamic IECMH Partnership</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 </a:t>
            </a:r>
            <a:endParaRPr sz="2000" b="0"/>
          </a:p>
          <a:p>
            <a:pPr marL="0" lvl="0" indent="0" algn="ctr" rtl="0">
              <a:spcBef>
                <a:spcPts val="0"/>
              </a:spcBef>
              <a:spcAft>
                <a:spcPts val="0"/>
              </a:spcAft>
              <a:buClr>
                <a:schemeClr val="dk1"/>
              </a:buClr>
              <a:buSzPts val="1800"/>
              <a:buNone/>
            </a:pPr>
            <a:r>
              <a:rPr lang="en" sz="2000" b="0" i="1"/>
              <a:t>August 26th, 2025</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3060901" y="1141600"/>
            <a:ext cx="3022200" cy="757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Questions?</a:t>
            </a:r>
            <a:endParaRPr sz="4000"/>
          </a:p>
        </p:txBody>
      </p:sp>
      <p:sp>
        <p:nvSpPr>
          <p:cNvPr id="234" name="Google Shape;234;p43"/>
          <p:cNvSpPr txBox="1">
            <a:spLocks noGrp="1"/>
          </p:cNvSpPr>
          <p:nvPr>
            <p:ph type="body" idx="1"/>
          </p:nvPr>
        </p:nvSpPr>
        <p:spPr>
          <a:xfrm>
            <a:off x="1016549" y="1751700"/>
            <a:ext cx="7110900" cy="1253100"/>
          </a:xfrm>
          <a:prstGeom prst="rect">
            <a:avLst/>
          </a:prstGeom>
          <a:noFill/>
          <a:ln>
            <a:noFill/>
          </a:ln>
        </p:spPr>
        <p:txBody>
          <a:bodyPr spcFirstLastPara="1" wrap="square" lIns="68575" tIns="34275" rIns="68575" bIns="34275" anchor="t" anchorCtr="0">
            <a:normAutofit/>
          </a:bodyPr>
          <a:lstStyle/>
          <a:p>
            <a:pPr marL="0" lvl="0" indent="0" algn="ctr" rtl="0">
              <a:spcBef>
                <a:spcPts val="1000"/>
              </a:spcBef>
              <a:spcAft>
                <a:spcPts val="0"/>
              </a:spcAft>
              <a:buClr>
                <a:schemeClr val="dk1"/>
              </a:buClr>
              <a:buSzPts val="1100"/>
              <a:buNone/>
            </a:pPr>
            <a:r>
              <a:rPr lang="en" sz="2800"/>
              <a:t>Feel free to unmute or put your questions in the chat!</a:t>
            </a:r>
            <a:endParaRPr/>
          </a:p>
        </p:txBody>
      </p:sp>
      <p:pic>
        <p:nvPicPr>
          <p:cNvPr id="235" name="Google Shape;235;p43"/>
          <p:cNvPicPr preferRelativeResize="0"/>
          <p:nvPr/>
        </p:nvPicPr>
        <p:blipFill>
          <a:blip r:embed="rId3">
            <a:alphaModFix/>
          </a:blip>
          <a:stretch>
            <a:fillRect/>
          </a:stretch>
        </p:blipFill>
        <p:spPr>
          <a:xfrm>
            <a:off x="3704925" y="2629500"/>
            <a:ext cx="1734136" cy="1707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a:t>Break Out Room</a:t>
            </a:r>
            <a:endParaRPr sz="4300"/>
          </a:p>
        </p:txBody>
      </p:sp>
      <p:sp>
        <p:nvSpPr>
          <p:cNvPr id="241" name="Google Shape;241;p44"/>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Reflection Questions</a:t>
            </a:r>
            <a:endParaRPr/>
          </a:p>
          <a:p>
            <a:pPr marL="457200" lvl="0" indent="-342900" algn="l" rtl="0">
              <a:spcBef>
                <a:spcPts val="800"/>
              </a:spcBef>
              <a:spcAft>
                <a:spcPts val="0"/>
              </a:spcAft>
              <a:buSzPts val="1800"/>
              <a:buAutoNum type="arabicPeriod"/>
            </a:pPr>
            <a:r>
              <a:rPr lang="en" b="0"/>
              <a:t>Considering the impact your program has / aspires to have on IECMH in your community, how do you / might you create opportunities to support and engage children, families, teachers, leaders, and organizations?</a:t>
            </a:r>
            <a:endParaRPr b="0"/>
          </a:p>
          <a:p>
            <a:pPr marL="457200" lvl="0" indent="0" algn="l" rtl="0">
              <a:spcBef>
                <a:spcPts val="800"/>
              </a:spcBef>
              <a:spcAft>
                <a:spcPts val="0"/>
              </a:spcAft>
              <a:buNone/>
            </a:pPr>
            <a:endParaRPr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36666"/>
              <a:buFont typeface="Arial"/>
              <a:buNone/>
            </a:pPr>
            <a:r>
              <a:rPr lang="en" sz="3000"/>
              <a:t>Post-Break Out </a:t>
            </a:r>
            <a:endParaRPr sz="3000"/>
          </a:p>
          <a:p>
            <a:pPr marL="0" lvl="0" indent="0" algn="l" rtl="0">
              <a:spcBef>
                <a:spcPts val="0"/>
              </a:spcBef>
              <a:spcAft>
                <a:spcPts val="0"/>
              </a:spcAft>
              <a:buClr>
                <a:schemeClr val="dk1"/>
              </a:buClr>
              <a:buSzPct val="36666"/>
              <a:buFont typeface="Arial"/>
              <a:buNone/>
            </a:pPr>
            <a:r>
              <a:rPr lang="en" sz="3000"/>
              <a:t>Group Reflections</a:t>
            </a:r>
            <a:endParaRPr/>
          </a:p>
        </p:txBody>
      </p:sp>
      <p:sp>
        <p:nvSpPr>
          <p:cNvPr id="247" name="Google Shape;247;p45"/>
          <p:cNvSpPr txBox="1">
            <a:spLocks noGrp="1"/>
          </p:cNvSpPr>
          <p:nvPr>
            <p:ph type="body" idx="1"/>
          </p:nvPr>
        </p:nvSpPr>
        <p:spPr>
          <a:xfrm>
            <a:off x="1476225" y="1243150"/>
            <a:ext cx="6215700" cy="3232200"/>
          </a:xfrm>
          <a:prstGeom prst="rect">
            <a:avLst/>
          </a:prstGeom>
        </p:spPr>
        <p:txBody>
          <a:bodyPr spcFirstLastPara="1" wrap="square" lIns="68575" tIns="34275" rIns="68575" bIns="34275" anchor="ctr" anchorCtr="0">
            <a:normAutofit/>
          </a:bodyPr>
          <a:lstStyle/>
          <a:p>
            <a:pPr marL="0" lvl="0" indent="0" algn="ctr" rtl="0">
              <a:spcBef>
                <a:spcPts val="800"/>
              </a:spcBef>
              <a:spcAft>
                <a:spcPts val="0"/>
              </a:spcAft>
              <a:buNone/>
            </a:pPr>
            <a:r>
              <a:rPr lang="en" sz="2700" b="0"/>
              <a:t>What are you taking away from the conversation that was held in your breakout group?</a:t>
            </a:r>
            <a:endParaRPr sz="27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381515" y="273844"/>
            <a:ext cx="4783500" cy="757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C24E5B"/>
              </a:buClr>
              <a:buSzPct val="136363"/>
              <a:buFont typeface="Arial"/>
              <a:buNone/>
            </a:pPr>
            <a:r>
              <a:rPr lang="en"/>
              <a:t>Quality Improvement Consultant</a:t>
            </a:r>
            <a:endParaRPr/>
          </a:p>
        </p:txBody>
      </p:sp>
      <p:sp>
        <p:nvSpPr>
          <p:cNvPr id="253" name="Google Shape;253;p46"/>
          <p:cNvSpPr txBox="1"/>
          <p:nvPr/>
        </p:nvSpPr>
        <p:spPr>
          <a:xfrm>
            <a:off x="3325950" y="3828450"/>
            <a:ext cx="2492100" cy="8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r>
              <a:rPr lang="en">
                <a:solidFill>
                  <a:schemeClr val="dk1"/>
                </a:solidFill>
              </a:rPr>
              <a:t>Lisa Leary, MS</a:t>
            </a:r>
            <a:endParaRPr sz="1100">
              <a:solidFill>
                <a:schemeClr val="dk1"/>
              </a:solidFill>
            </a:endParaRPr>
          </a:p>
          <a:p>
            <a:pPr marL="0" lvl="0" indent="0" algn="ctr" rtl="0">
              <a:spcBef>
                <a:spcPts val="0"/>
              </a:spcBef>
              <a:spcAft>
                <a:spcPts val="0"/>
              </a:spcAft>
              <a:buNone/>
            </a:pPr>
            <a:r>
              <a:rPr lang="en" sz="1100">
                <a:solidFill>
                  <a:schemeClr val="dk1"/>
                </a:solidFill>
              </a:rPr>
              <a:t>Lisa Leary Consulting</a:t>
            </a:r>
            <a:endParaRPr sz="1100">
              <a:solidFill>
                <a:schemeClr val="dk1"/>
              </a:solidFill>
            </a:endParaRPr>
          </a:p>
          <a:p>
            <a:pPr marL="0" lvl="0" indent="0" algn="ctr" rtl="0">
              <a:spcBef>
                <a:spcPts val="0"/>
              </a:spcBef>
              <a:spcAft>
                <a:spcPts val="0"/>
              </a:spcAft>
              <a:buNone/>
            </a:pPr>
            <a:r>
              <a:rPr lang="en" sz="1100">
                <a:solidFill>
                  <a:schemeClr val="dk1"/>
                </a:solidFill>
              </a:rPr>
              <a:t>Quality Improvement Advisor</a:t>
            </a:r>
            <a:endParaRPr sz="1100">
              <a:solidFill>
                <a:schemeClr val="dk1"/>
              </a:solidFill>
            </a:endParaRPr>
          </a:p>
          <a:p>
            <a:pPr marL="0" lvl="0" indent="0" algn="ctr" rtl="0">
              <a:spcBef>
                <a:spcPts val="0"/>
              </a:spcBef>
              <a:spcAft>
                <a:spcPts val="0"/>
              </a:spcAft>
              <a:buNone/>
            </a:pPr>
            <a:endParaRPr sz="1100">
              <a:solidFill>
                <a:schemeClr val="dk1"/>
              </a:solidFill>
            </a:endParaRPr>
          </a:p>
          <a:p>
            <a:pPr marL="0" lvl="0" indent="0" algn="ctr" rtl="0">
              <a:spcBef>
                <a:spcPts val="0"/>
              </a:spcBef>
              <a:spcAft>
                <a:spcPts val="0"/>
              </a:spcAft>
              <a:buNone/>
            </a:pPr>
            <a:endParaRPr sz="1100">
              <a:solidFill>
                <a:schemeClr val="dk1"/>
              </a:solidFill>
            </a:endParaRPr>
          </a:p>
        </p:txBody>
      </p:sp>
      <p:sp>
        <p:nvSpPr>
          <p:cNvPr id="254" name="Google Shape;254;p46"/>
          <p:cNvSpPr txBox="1"/>
          <p:nvPr/>
        </p:nvSpPr>
        <p:spPr>
          <a:xfrm>
            <a:off x="3294600" y="1196525"/>
            <a:ext cx="2554800" cy="22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solidFill>
                <a:schemeClr val="dk1"/>
              </a:solidFill>
            </a:endParaRPr>
          </a:p>
        </p:txBody>
      </p:sp>
      <p:pic>
        <p:nvPicPr>
          <p:cNvPr id="255" name="Google Shape;255;p46"/>
          <p:cNvPicPr preferRelativeResize="0"/>
          <p:nvPr/>
        </p:nvPicPr>
        <p:blipFill>
          <a:blip r:embed="rId3">
            <a:alphaModFix/>
          </a:blip>
          <a:stretch>
            <a:fillRect/>
          </a:stretch>
        </p:blipFill>
        <p:spPr>
          <a:xfrm>
            <a:off x="3648563" y="1297450"/>
            <a:ext cx="1846875" cy="27132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Measurement  </a:t>
            </a:r>
            <a:endParaRPr/>
          </a:p>
        </p:txBody>
      </p:sp>
      <p:pic>
        <p:nvPicPr>
          <p:cNvPr id="261" name="Google Shape;261;p47"/>
          <p:cNvPicPr preferRelativeResize="0"/>
          <p:nvPr/>
        </p:nvPicPr>
        <p:blipFill>
          <a:blip r:embed="rId3">
            <a:alphaModFix/>
          </a:blip>
          <a:stretch>
            <a:fillRect/>
          </a:stretch>
        </p:blipFill>
        <p:spPr>
          <a:xfrm>
            <a:off x="1155800" y="1107850"/>
            <a:ext cx="6021725" cy="3626374"/>
          </a:xfrm>
          <a:prstGeom prst="rect">
            <a:avLst/>
          </a:prstGeom>
          <a:noFill/>
          <a:ln>
            <a:noFill/>
          </a:ln>
        </p:spPr>
      </p:pic>
      <p:pic>
        <p:nvPicPr>
          <p:cNvPr id="262" name="Google Shape;262;p47"/>
          <p:cNvPicPr preferRelativeResize="0"/>
          <p:nvPr/>
        </p:nvPicPr>
        <p:blipFill>
          <a:blip r:embed="rId4">
            <a:alphaModFix/>
          </a:blip>
          <a:stretch>
            <a:fillRect/>
          </a:stretch>
        </p:blipFill>
        <p:spPr>
          <a:xfrm>
            <a:off x="7386450" y="3815380"/>
            <a:ext cx="1757544" cy="96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381515" y="1214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Data Management</a:t>
            </a:r>
            <a:endParaRPr/>
          </a:p>
        </p:txBody>
      </p:sp>
      <p:sp>
        <p:nvSpPr>
          <p:cNvPr id="268" name="Google Shape;268;p48"/>
          <p:cNvSpPr txBox="1">
            <a:spLocks noGrp="1"/>
          </p:cNvSpPr>
          <p:nvPr>
            <p:ph type="body" idx="1"/>
          </p:nvPr>
        </p:nvSpPr>
        <p:spPr>
          <a:xfrm>
            <a:off x="105750" y="1107850"/>
            <a:ext cx="8799900" cy="3846900"/>
          </a:xfrm>
          <a:prstGeom prst="rect">
            <a:avLst/>
          </a:prstGeom>
        </p:spPr>
        <p:txBody>
          <a:bodyPr spcFirstLastPara="1" wrap="square" lIns="68575" tIns="34275" rIns="68575" bIns="34275" anchor="t" anchorCtr="0">
            <a:noAutofit/>
          </a:bodyPr>
          <a:lstStyle/>
          <a:p>
            <a:pPr marL="457200" lvl="0" indent="0" algn="l" rtl="0">
              <a:lnSpc>
                <a:spcPct val="115000"/>
              </a:lnSpc>
              <a:spcBef>
                <a:spcPts val="800"/>
              </a:spcBef>
              <a:spcAft>
                <a:spcPts val="0"/>
              </a:spcAft>
              <a:buNone/>
            </a:pPr>
            <a:r>
              <a:rPr lang="en" sz="1800"/>
              <a:t>Purpose Statement:</a:t>
            </a:r>
            <a:r>
              <a:rPr lang="en" sz="1800" b="0"/>
              <a:t> What you want to achieve</a:t>
            </a:r>
            <a:endParaRPr sz="1800" b="0"/>
          </a:p>
          <a:p>
            <a:pPr marL="457200" lvl="0" indent="0" algn="l" rtl="0">
              <a:lnSpc>
                <a:spcPct val="115000"/>
              </a:lnSpc>
              <a:spcBef>
                <a:spcPts val="800"/>
              </a:spcBef>
              <a:spcAft>
                <a:spcPts val="0"/>
              </a:spcAft>
              <a:buNone/>
            </a:pPr>
            <a:r>
              <a:rPr lang="en" sz="1800" b="0">
                <a:solidFill>
                  <a:schemeClr val="dk1"/>
                </a:solidFill>
              </a:rPr>
              <a:t>Example: Provide support for local ECE partners by providing trainings and consultation of IECMH management in the classroom.</a:t>
            </a:r>
            <a:endParaRPr sz="1800" b="0"/>
          </a:p>
          <a:p>
            <a:pPr marL="457200" lvl="0" indent="0" algn="l" rtl="0">
              <a:lnSpc>
                <a:spcPct val="115000"/>
              </a:lnSpc>
              <a:spcBef>
                <a:spcPts val="800"/>
              </a:spcBef>
              <a:spcAft>
                <a:spcPts val="0"/>
              </a:spcAft>
              <a:buNone/>
            </a:pPr>
            <a:r>
              <a:rPr lang="en" sz="1800"/>
              <a:t>Aim Statement</a:t>
            </a:r>
            <a:r>
              <a:rPr lang="en" sz="1800" b="0"/>
              <a:t>: How you will achieve it (Post Session Assignment)</a:t>
            </a:r>
            <a:br>
              <a:rPr lang="en" sz="1800" b="0"/>
            </a:br>
            <a:r>
              <a:rPr lang="en" sz="1800" b="0"/>
              <a:t>Example: We aim to increase group training and individual consultation of ECE on IECMH &amp; management of challenging behavior in the classroom. By doing so we expect</a:t>
            </a:r>
            <a:r>
              <a:rPr lang="en" sz="1800" b="0" u="sng"/>
              <a:t> educators to have improved knowledge of IECHM and a decrease in challenging behavior in the classroom.</a:t>
            </a:r>
            <a:r>
              <a:rPr lang="en" sz="1800" b="0"/>
              <a:t> It’s important to do this now as unresolved mental health issues are negatively impacting early childhood education.</a:t>
            </a:r>
            <a:endParaRPr sz="1800" b="0"/>
          </a:p>
          <a:p>
            <a:pPr marL="457200" lvl="0" indent="0" algn="l" rtl="0">
              <a:lnSpc>
                <a:spcPct val="115000"/>
              </a:lnSpc>
              <a:spcBef>
                <a:spcPts val="800"/>
              </a:spcBef>
              <a:spcAft>
                <a:spcPts val="0"/>
              </a:spcAft>
              <a:buNone/>
            </a:pPr>
            <a:endParaRPr sz="18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1" y="0"/>
            <a:ext cx="5165100" cy="7578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C24E5B"/>
              </a:buClr>
              <a:buSzPts val="4500"/>
              <a:buFont typeface="Arial"/>
              <a:buNone/>
            </a:pPr>
            <a:r>
              <a:rPr lang="en"/>
              <a:t>Balanced Measures</a:t>
            </a:r>
            <a:endParaRPr/>
          </a:p>
        </p:txBody>
      </p:sp>
      <p:sp>
        <p:nvSpPr>
          <p:cNvPr id="274" name="Google Shape;274;p49"/>
          <p:cNvSpPr txBox="1"/>
          <p:nvPr/>
        </p:nvSpPr>
        <p:spPr>
          <a:xfrm>
            <a:off x="151675" y="2104263"/>
            <a:ext cx="2829300" cy="149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600" b="1">
                <a:solidFill>
                  <a:schemeClr val="dk1"/>
                </a:solidFill>
              </a:rPr>
              <a:t>Post Session Assignment LC 3</a:t>
            </a:r>
            <a:endParaRPr sz="16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rPr>
              <a:t>Draft set of balanced measures based on your aim statement</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p:txBody>
      </p:sp>
      <p:pic>
        <p:nvPicPr>
          <p:cNvPr id="275" name="Google Shape;275;p49"/>
          <p:cNvPicPr preferRelativeResize="0"/>
          <p:nvPr/>
        </p:nvPicPr>
        <p:blipFill>
          <a:blip r:embed="rId3">
            <a:alphaModFix/>
          </a:blip>
          <a:stretch>
            <a:fillRect/>
          </a:stretch>
        </p:blipFill>
        <p:spPr>
          <a:xfrm>
            <a:off x="3225575" y="1426375"/>
            <a:ext cx="4867275" cy="2847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Defining Measures</a:t>
            </a:r>
            <a:endParaRPr/>
          </a:p>
        </p:txBody>
      </p:sp>
      <p:sp>
        <p:nvSpPr>
          <p:cNvPr id="281" name="Google Shape;281;p50"/>
          <p:cNvSpPr txBox="1">
            <a:spLocks noGrp="1"/>
          </p:cNvSpPr>
          <p:nvPr>
            <p:ph type="body" idx="1"/>
          </p:nvPr>
        </p:nvSpPr>
        <p:spPr>
          <a:xfrm>
            <a:off x="381525" y="1369222"/>
            <a:ext cx="7886700" cy="1469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dirty="0"/>
              <a:t>Metrics (what)</a:t>
            </a:r>
            <a:r>
              <a:rPr lang="en" b="0" dirty="0"/>
              <a:t>: Number of people trained</a:t>
            </a:r>
            <a:endParaRPr b="0" dirty="0"/>
          </a:p>
          <a:p>
            <a:pPr marL="0" lvl="0" indent="0" algn="l" rtl="0">
              <a:lnSpc>
                <a:spcPct val="115000"/>
              </a:lnSpc>
              <a:spcBef>
                <a:spcPts val="800"/>
              </a:spcBef>
              <a:spcAft>
                <a:spcPts val="0"/>
              </a:spcAft>
              <a:buNone/>
            </a:pPr>
            <a:endParaRPr dirty="0"/>
          </a:p>
          <a:p>
            <a:pPr marL="0" lvl="0" indent="0" algn="l" rtl="0">
              <a:spcBef>
                <a:spcPts val="800"/>
              </a:spcBef>
              <a:spcAft>
                <a:spcPts val="0"/>
              </a:spcAft>
              <a:buNone/>
            </a:pPr>
            <a:endParaRPr dirty="0"/>
          </a:p>
        </p:txBody>
      </p:sp>
      <p:sp>
        <p:nvSpPr>
          <p:cNvPr id="282" name="Google Shape;282;p50"/>
          <p:cNvSpPr txBox="1">
            <a:spLocks noGrp="1"/>
          </p:cNvSpPr>
          <p:nvPr>
            <p:ph type="body" idx="1"/>
          </p:nvPr>
        </p:nvSpPr>
        <p:spPr>
          <a:xfrm>
            <a:off x="381525" y="1810000"/>
            <a:ext cx="7886700" cy="9351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dirty="0"/>
              <a:t>Metric (working definition):</a:t>
            </a:r>
            <a:r>
              <a:rPr lang="en" b="0" dirty="0"/>
              <a:t> Number of people who attend three consecutive training sessions</a:t>
            </a:r>
            <a:endParaRPr b="0" dirty="0"/>
          </a:p>
          <a:p>
            <a:pPr marL="0" lvl="0" indent="0" algn="l" rtl="0">
              <a:spcBef>
                <a:spcPts val="800"/>
              </a:spcBef>
              <a:spcAft>
                <a:spcPts val="0"/>
              </a:spcAft>
              <a:buNone/>
            </a:pPr>
            <a:endParaRPr dirty="0"/>
          </a:p>
        </p:txBody>
      </p:sp>
      <p:sp>
        <p:nvSpPr>
          <p:cNvPr id="283" name="Google Shape;283;p50"/>
          <p:cNvSpPr txBox="1">
            <a:spLocks noGrp="1"/>
          </p:cNvSpPr>
          <p:nvPr>
            <p:ph type="body" idx="1"/>
          </p:nvPr>
        </p:nvSpPr>
        <p:spPr>
          <a:xfrm>
            <a:off x="381525" y="2788275"/>
            <a:ext cx="7886700" cy="19455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dirty="0"/>
              <a:t>Metrics (what): </a:t>
            </a:r>
            <a:r>
              <a:rPr lang="en" b="0" dirty="0"/>
              <a:t>Satisfaction with training</a:t>
            </a:r>
            <a:endParaRPr b="0" dirty="0"/>
          </a:p>
          <a:p>
            <a:pPr marL="0" lvl="0" indent="0" algn="l" rtl="0">
              <a:lnSpc>
                <a:spcPct val="115000"/>
              </a:lnSpc>
              <a:spcBef>
                <a:spcPts val="800"/>
              </a:spcBef>
              <a:spcAft>
                <a:spcPts val="0"/>
              </a:spcAft>
              <a:buClr>
                <a:schemeClr val="dk1"/>
              </a:buClr>
              <a:buSzPts val="1100"/>
              <a:buFont typeface="Arial"/>
              <a:buNone/>
            </a:pPr>
            <a:endParaRPr b="0" dirty="0"/>
          </a:p>
          <a:p>
            <a:pPr marL="0" lvl="0" indent="0" algn="l" rtl="0">
              <a:spcBef>
                <a:spcPts val="800"/>
              </a:spcBef>
              <a:spcAft>
                <a:spcPts val="0"/>
              </a:spcAft>
              <a:buNone/>
            </a:pPr>
            <a:endParaRPr dirty="0"/>
          </a:p>
        </p:txBody>
      </p:sp>
      <p:sp>
        <p:nvSpPr>
          <p:cNvPr id="284" name="Google Shape;284;p50"/>
          <p:cNvSpPr txBox="1">
            <a:spLocks noGrp="1"/>
          </p:cNvSpPr>
          <p:nvPr>
            <p:ph type="body" idx="1"/>
          </p:nvPr>
        </p:nvSpPr>
        <p:spPr>
          <a:xfrm>
            <a:off x="381525" y="3198000"/>
            <a:ext cx="7886700" cy="19455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Clr>
                <a:schemeClr val="dk1"/>
              </a:buClr>
              <a:buSzPts val="1100"/>
              <a:buFont typeface="Arial"/>
              <a:buNone/>
            </a:pPr>
            <a:r>
              <a:rPr lang="en" dirty="0"/>
              <a:t>Metric (working definition): </a:t>
            </a:r>
            <a:r>
              <a:rPr lang="en" b="0" dirty="0"/>
              <a:t>% of people trained who rate the training as “satisfied”, or “very satisfied” via post session survey link.</a:t>
            </a:r>
            <a:endParaRPr b="0" dirty="0"/>
          </a:p>
          <a:p>
            <a:pPr marL="0" lvl="0" indent="0" algn="l" rtl="0">
              <a:spcBef>
                <a:spcPts val="8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1"/>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Defining Measures- Hard</a:t>
            </a:r>
            <a:endParaRPr/>
          </a:p>
        </p:txBody>
      </p:sp>
      <p:sp>
        <p:nvSpPr>
          <p:cNvPr id="290" name="Google Shape;290;p51"/>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a:t>Metrics (what)</a:t>
            </a:r>
            <a:r>
              <a:rPr lang="en" b="0"/>
              <a:t>: Challenging behavior</a:t>
            </a:r>
            <a:endParaRPr b="0"/>
          </a:p>
          <a:p>
            <a:pPr marL="0" lvl="0" indent="0" algn="l" rtl="0">
              <a:lnSpc>
                <a:spcPct val="115000"/>
              </a:lnSpc>
              <a:spcBef>
                <a:spcPts val="800"/>
              </a:spcBef>
              <a:spcAft>
                <a:spcPts val="0"/>
              </a:spcAft>
              <a:buNone/>
            </a:pPr>
            <a:r>
              <a:rPr lang="en"/>
              <a:t>Metric (working definition): </a:t>
            </a:r>
            <a:r>
              <a:rPr lang="en" b="0"/>
              <a:t>?</a:t>
            </a:r>
            <a:endParaRPr b="0"/>
          </a:p>
          <a:p>
            <a:pPr marL="0" lvl="0" indent="0" algn="l" rtl="0">
              <a:lnSpc>
                <a:spcPct val="115000"/>
              </a:lnSpc>
              <a:spcBef>
                <a:spcPts val="800"/>
              </a:spcBef>
              <a:spcAft>
                <a:spcPts val="0"/>
              </a:spcAft>
              <a:buNone/>
            </a:pPr>
            <a:endParaRPr b="0"/>
          </a:p>
          <a:p>
            <a:pPr marL="0" lvl="0" indent="0" algn="l" rtl="0">
              <a:lnSpc>
                <a:spcPct val="115000"/>
              </a:lnSpc>
              <a:spcBef>
                <a:spcPts val="800"/>
              </a:spcBef>
              <a:spcAft>
                <a:spcPts val="0"/>
              </a:spcAft>
              <a:buNone/>
            </a:pPr>
            <a:r>
              <a:rPr lang="en" b="0"/>
              <a:t>How would you define challenging behavior to </a:t>
            </a:r>
            <a:br>
              <a:rPr lang="en" b="0"/>
            </a:br>
            <a:r>
              <a:rPr lang="en" b="0"/>
              <a:t>ensure reliability and consistency among the data? </a:t>
            </a:r>
            <a:endParaRPr b="0"/>
          </a:p>
          <a:p>
            <a:pPr marL="0" lvl="0" indent="0" algn="l" rtl="0">
              <a:spcBef>
                <a:spcPts val="800"/>
              </a:spcBef>
              <a:spcAft>
                <a:spcPts val="0"/>
              </a:spcAft>
              <a:buNone/>
            </a:pPr>
            <a:endParaRPr/>
          </a:p>
        </p:txBody>
      </p:sp>
      <p:pic>
        <p:nvPicPr>
          <p:cNvPr id="291" name="Google Shape;291;p51"/>
          <p:cNvPicPr preferRelativeResize="0"/>
          <p:nvPr/>
        </p:nvPicPr>
        <p:blipFill>
          <a:blip r:embed="rId3">
            <a:alphaModFix/>
          </a:blip>
          <a:stretch>
            <a:fillRect/>
          </a:stretch>
        </p:blipFill>
        <p:spPr>
          <a:xfrm>
            <a:off x="6896300" y="1558850"/>
            <a:ext cx="1568825" cy="242392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Defining Measures- Hard</a:t>
            </a:r>
            <a:endParaRPr/>
          </a:p>
        </p:txBody>
      </p:sp>
      <p:sp>
        <p:nvSpPr>
          <p:cNvPr id="297" name="Google Shape;297;p52"/>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a:t>Metrics (what)</a:t>
            </a:r>
            <a:r>
              <a:rPr lang="en" b="0"/>
              <a:t>: Improved access to behavioral health in a primary care setting.</a:t>
            </a:r>
            <a:endParaRPr b="0"/>
          </a:p>
          <a:p>
            <a:pPr marL="0" lvl="0" indent="0" algn="l" rtl="0">
              <a:lnSpc>
                <a:spcPct val="115000"/>
              </a:lnSpc>
              <a:spcBef>
                <a:spcPts val="800"/>
              </a:spcBef>
              <a:spcAft>
                <a:spcPts val="0"/>
              </a:spcAft>
              <a:buNone/>
            </a:pPr>
            <a:r>
              <a:rPr lang="en"/>
              <a:t>Metric (working definition): </a:t>
            </a:r>
            <a:endParaRPr b="0"/>
          </a:p>
          <a:p>
            <a:pPr marL="0" lvl="0" indent="0" algn="l" rtl="0">
              <a:lnSpc>
                <a:spcPct val="115000"/>
              </a:lnSpc>
              <a:spcBef>
                <a:spcPts val="800"/>
              </a:spcBef>
              <a:spcAft>
                <a:spcPts val="0"/>
              </a:spcAft>
              <a:buNone/>
            </a:pPr>
            <a:endParaRPr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p:txBody>
      </p:sp>
      <p:pic>
        <p:nvPicPr>
          <p:cNvPr id="298" name="Google Shape;298;p52"/>
          <p:cNvPicPr preferRelativeResize="0"/>
          <p:nvPr/>
        </p:nvPicPr>
        <p:blipFill>
          <a:blip r:embed="rId3">
            <a:alphaModFix/>
          </a:blip>
          <a:stretch>
            <a:fillRect/>
          </a:stretch>
        </p:blipFill>
        <p:spPr>
          <a:xfrm>
            <a:off x="6951600" y="1890700"/>
            <a:ext cx="1568825" cy="24239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370"/>
              <a:t>Technology: Your Zoom window</a:t>
            </a:r>
            <a:endParaRPr sz="2270"/>
          </a:p>
        </p:txBody>
      </p:sp>
      <p:pic>
        <p:nvPicPr>
          <p:cNvPr id="108" name="Google Shape;108;p26"/>
          <p:cNvPicPr preferRelativeResize="0"/>
          <p:nvPr/>
        </p:nvPicPr>
        <p:blipFill>
          <a:blip r:embed="rId3">
            <a:alphaModFix/>
          </a:blip>
          <a:stretch>
            <a:fillRect/>
          </a:stretch>
        </p:blipFill>
        <p:spPr>
          <a:xfrm>
            <a:off x="202537" y="3179175"/>
            <a:ext cx="2958799" cy="1247500"/>
          </a:xfrm>
          <a:prstGeom prst="rect">
            <a:avLst/>
          </a:prstGeom>
          <a:noFill/>
          <a:ln>
            <a:noFill/>
          </a:ln>
        </p:spPr>
      </p:pic>
      <p:pic>
        <p:nvPicPr>
          <p:cNvPr id="109" name="Google Shape;109;p26"/>
          <p:cNvPicPr preferRelativeResize="0"/>
          <p:nvPr/>
        </p:nvPicPr>
        <p:blipFill>
          <a:blip r:embed="rId4">
            <a:alphaModFix/>
          </a:blip>
          <a:stretch>
            <a:fillRect/>
          </a:stretch>
        </p:blipFill>
        <p:spPr>
          <a:xfrm>
            <a:off x="1018325" y="1584450"/>
            <a:ext cx="1327225" cy="1327225"/>
          </a:xfrm>
          <a:prstGeom prst="rect">
            <a:avLst/>
          </a:prstGeom>
          <a:noFill/>
          <a:ln>
            <a:noFill/>
          </a:ln>
        </p:spPr>
      </p:pic>
      <p:pic>
        <p:nvPicPr>
          <p:cNvPr id="110" name="Google Shape;110;p26"/>
          <p:cNvPicPr preferRelativeResize="0"/>
          <p:nvPr/>
        </p:nvPicPr>
        <p:blipFill>
          <a:blip r:embed="rId5">
            <a:alphaModFix/>
          </a:blip>
          <a:stretch>
            <a:fillRect/>
          </a:stretch>
        </p:blipFill>
        <p:spPr>
          <a:xfrm>
            <a:off x="3908387" y="1584450"/>
            <a:ext cx="1327225" cy="1327225"/>
          </a:xfrm>
          <a:prstGeom prst="rect">
            <a:avLst/>
          </a:prstGeom>
          <a:noFill/>
          <a:ln>
            <a:noFill/>
          </a:ln>
        </p:spPr>
      </p:pic>
      <p:pic>
        <p:nvPicPr>
          <p:cNvPr id="111" name="Google Shape;111;p26"/>
          <p:cNvPicPr preferRelativeResize="0"/>
          <p:nvPr/>
        </p:nvPicPr>
        <p:blipFill>
          <a:blip r:embed="rId6">
            <a:alphaModFix/>
          </a:blip>
          <a:stretch>
            <a:fillRect/>
          </a:stretch>
        </p:blipFill>
        <p:spPr>
          <a:xfrm>
            <a:off x="3280437" y="3099450"/>
            <a:ext cx="2583108" cy="1327225"/>
          </a:xfrm>
          <a:prstGeom prst="rect">
            <a:avLst/>
          </a:prstGeom>
          <a:noFill/>
          <a:ln>
            <a:noFill/>
          </a:ln>
        </p:spPr>
      </p:pic>
      <p:pic>
        <p:nvPicPr>
          <p:cNvPr id="112" name="Google Shape;112;p26"/>
          <p:cNvPicPr preferRelativeResize="0"/>
          <p:nvPr/>
        </p:nvPicPr>
        <p:blipFill>
          <a:blip r:embed="rId7">
            <a:alphaModFix/>
          </a:blip>
          <a:stretch>
            <a:fillRect/>
          </a:stretch>
        </p:blipFill>
        <p:spPr>
          <a:xfrm>
            <a:off x="6798425" y="1584462"/>
            <a:ext cx="1327225" cy="1327201"/>
          </a:xfrm>
          <a:prstGeom prst="rect">
            <a:avLst/>
          </a:prstGeom>
          <a:noFill/>
          <a:ln>
            <a:noFill/>
          </a:ln>
        </p:spPr>
      </p:pic>
      <p:pic>
        <p:nvPicPr>
          <p:cNvPr id="113" name="Google Shape;113;p26"/>
          <p:cNvPicPr preferRelativeResize="0"/>
          <p:nvPr/>
        </p:nvPicPr>
        <p:blipFill>
          <a:blip r:embed="rId8">
            <a:alphaModFix/>
          </a:blip>
          <a:stretch>
            <a:fillRect/>
          </a:stretch>
        </p:blipFill>
        <p:spPr>
          <a:xfrm>
            <a:off x="6434487" y="3099450"/>
            <a:ext cx="2055100" cy="868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3"/>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Post-Work</a:t>
            </a:r>
            <a:endParaRPr/>
          </a:p>
        </p:txBody>
      </p:sp>
      <p:sp>
        <p:nvSpPr>
          <p:cNvPr id="304" name="Google Shape;304;p53"/>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Worksheet</a:t>
            </a:r>
            <a:endParaRPr/>
          </a:p>
          <a:p>
            <a:pPr marL="0" lvl="0" indent="0" algn="l" rtl="0">
              <a:spcBef>
                <a:spcPts val="800"/>
              </a:spcBef>
              <a:spcAft>
                <a:spcPts val="0"/>
              </a:spcAft>
              <a:buNone/>
            </a:pPr>
            <a:endParaRPr/>
          </a:p>
          <a:p>
            <a:pPr marL="457200" lvl="0" indent="-317500" algn="l" rtl="0">
              <a:lnSpc>
                <a:spcPct val="115000"/>
              </a:lnSpc>
              <a:spcBef>
                <a:spcPts val="800"/>
              </a:spcBef>
              <a:spcAft>
                <a:spcPts val="0"/>
              </a:spcAft>
              <a:buSzPts val="1400"/>
              <a:buAutoNum type="arabicPeriod"/>
            </a:pPr>
            <a:r>
              <a:rPr lang="en" b="0"/>
              <a:t>Select one or two measures from the previously created balanced measure set (or more if you’re ambitious)</a:t>
            </a:r>
            <a:endParaRPr b="0"/>
          </a:p>
          <a:p>
            <a:pPr marL="457200" lvl="0" indent="-317500" algn="l" rtl="0">
              <a:lnSpc>
                <a:spcPct val="115000"/>
              </a:lnSpc>
              <a:spcBef>
                <a:spcPts val="0"/>
              </a:spcBef>
              <a:spcAft>
                <a:spcPts val="0"/>
              </a:spcAft>
              <a:buSzPts val="1400"/>
              <a:buAutoNum type="arabicPeriod"/>
            </a:pPr>
            <a:r>
              <a:rPr lang="en" b="0"/>
              <a:t>Create a working definition for each measure</a:t>
            </a:r>
            <a:endParaRPr b="0"/>
          </a:p>
          <a:p>
            <a:pPr marL="457200" lvl="0" indent="-317500" algn="l" rtl="0">
              <a:lnSpc>
                <a:spcPct val="115000"/>
              </a:lnSpc>
              <a:spcBef>
                <a:spcPts val="0"/>
              </a:spcBef>
              <a:spcAft>
                <a:spcPts val="0"/>
              </a:spcAft>
              <a:buSzPts val="1400"/>
              <a:buAutoNum type="arabicPeriod"/>
            </a:pPr>
            <a:r>
              <a:rPr lang="en" b="0"/>
              <a:t>Due date: September 2nd, 2025</a:t>
            </a:r>
            <a:endParaRPr b="0"/>
          </a:p>
          <a:p>
            <a:pPr marL="457200" lvl="0" indent="0" algn="l" rtl="0">
              <a:lnSpc>
                <a:spcPct val="115000"/>
              </a:lnSpc>
              <a:spcBef>
                <a:spcPts val="800"/>
              </a:spcBef>
              <a:spcAft>
                <a:spcPts val="0"/>
              </a:spcAft>
              <a:buNone/>
            </a:pPr>
            <a:endParaRPr b="0"/>
          </a:p>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ctrTitle"/>
          </p:nvPr>
        </p:nvSpPr>
        <p:spPr>
          <a:xfrm>
            <a:off x="505900" y="1090125"/>
            <a:ext cx="8094600" cy="786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rgbClr val="C24E5B"/>
              </a:buClr>
              <a:buSzPts val="4050"/>
              <a:buFont typeface="Arial"/>
              <a:buNone/>
            </a:pPr>
            <a:r>
              <a:rPr lang="en" sz="3600"/>
              <a:t>Building Stronger Systems Together</a:t>
            </a:r>
            <a:endParaRPr/>
          </a:p>
        </p:txBody>
      </p:sp>
      <p:sp>
        <p:nvSpPr>
          <p:cNvPr id="310" name="Google Shape;310;p54"/>
          <p:cNvSpPr txBox="1">
            <a:spLocks noGrp="1"/>
          </p:cNvSpPr>
          <p:nvPr>
            <p:ph type="subTitle" idx="1"/>
          </p:nvPr>
        </p:nvSpPr>
        <p:spPr>
          <a:xfrm>
            <a:off x="302550" y="2093075"/>
            <a:ext cx="8552400" cy="2344200"/>
          </a:xfrm>
          <a:prstGeom prst="rect">
            <a:avLst/>
          </a:prstGeom>
          <a:noFill/>
          <a:ln>
            <a:noFill/>
          </a:ln>
        </p:spPr>
        <p:txBody>
          <a:bodyPr spcFirstLastPara="1" wrap="square" lIns="68575" tIns="34275" rIns="68575" bIns="34275" anchor="t" anchorCtr="0">
            <a:normAutofit lnSpcReduction="10000"/>
          </a:bodyPr>
          <a:lstStyle/>
          <a:p>
            <a:pPr marL="0" lvl="0" indent="0" algn="ctr" rtl="0">
              <a:spcBef>
                <a:spcPts val="0"/>
              </a:spcBef>
              <a:spcAft>
                <a:spcPts val="0"/>
              </a:spcAft>
              <a:buClr>
                <a:schemeClr val="dk1"/>
              </a:buClr>
              <a:buSzPts val="1800"/>
              <a:buNone/>
            </a:pPr>
            <a:r>
              <a:rPr lang="en" sz="2000" b="0"/>
              <a:t>Thank you for attending today! </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Please complete the survey on the Weitzman Education Platform</a:t>
            </a:r>
            <a:endParaRPr sz="2000" b="0"/>
          </a:p>
          <a:p>
            <a:pPr marL="0" lvl="0" indent="0" algn="l"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u="sng"/>
              <a:t>Reminders:</a:t>
            </a:r>
            <a:endParaRPr sz="2000" b="0" u="sng"/>
          </a:p>
          <a:p>
            <a:pPr marL="0" lvl="0" indent="0" algn="ctr" rtl="0">
              <a:spcBef>
                <a:spcPts val="0"/>
              </a:spcBef>
              <a:spcAft>
                <a:spcPts val="0"/>
              </a:spcAft>
              <a:buClr>
                <a:schemeClr val="dk1"/>
              </a:buClr>
              <a:buSzPts val="1800"/>
              <a:buNone/>
            </a:pPr>
            <a:endParaRPr sz="2000" b="0"/>
          </a:p>
          <a:p>
            <a:pPr marL="457200" lvl="0" indent="-355600" algn="ctr" rtl="0">
              <a:spcBef>
                <a:spcPts val="0"/>
              </a:spcBef>
              <a:spcAft>
                <a:spcPts val="0"/>
              </a:spcAft>
              <a:buSzPts val="2000"/>
              <a:buChar char="-"/>
            </a:pPr>
            <a:r>
              <a:rPr lang="en" sz="2000" b="0"/>
              <a:t>Learning Collaborative #5 will be held on September 9th at 11am EDT</a:t>
            </a:r>
            <a:endParaRPr sz="2000" b="0"/>
          </a:p>
          <a:p>
            <a:pPr marL="0" lvl="0" indent="0" algn="l" rtl="0">
              <a:spcBef>
                <a:spcPts val="0"/>
              </a:spcBef>
              <a:spcAft>
                <a:spcPts val="0"/>
              </a:spcAft>
              <a:buNone/>
            </a:pPr>
            <a:endParaRPr sz="2000" b="0"/>
          </a:p>
          <a:p>
            <a:pPr marL="457200" lvl="0" indent="-355600" algn="ctr" rtl="0">
              <a:spcBef>
                <a:spcPts val="0"/>
              </a:spcBef>
              <a:spcAft>
                <a:spcPts val="0"/>
              </a:spcAft>
              <a:buSzPts val="2000"/>
              <a:buChar char="-"/>
            </a:pPr>
            <a:r>
              <a:rPr lang="en" sz="2000" b="0"/>
              <a:t>Optional office hours are available on September 16th at 11am EDT</a:t>
            </a:r>
            <a:endParaRPr sz="2000" b="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00565" y="245269"/>
            <a:ext cx="47835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370"/>
              <a:t>Technology: Your Zoom window, continued</a:t>
            </a:r>
            <a:endParaRPr sz="2270"/>
          </a:p>
        </p:txBody>
      </p:sp>
      <p:pic>
        <p:nvPicPr>
          <p:cNvPr id="119" name="Google Shape;119;p27"/>
          <p:cNvPicPr preferRelativeResize="0"/>
          <p:nvPr/>
        </p:nvPicPr>
        <p:blipFill rotWithShape="1">
          <a:blip r:embed="rId3">
            <a:alphaModFix/>
          </a:blip>
          <a:srcRect l="2054" t="2669" r="2379" b="2669"/>
          <a:stretch/>
        </p:blipFill>
        <p:spPr>
          <a:xfrm>
            <a:off x="457200" y="1336775"/>
            <a:ext cx="2628900" cy="2141325"/>
          </a:xfrm>
          <a:prstGeom prst="rect">
            <a:avLst/>
          </a:prstGeom>
          <a:noFill/>
          <a:ln>
            <a:noFill/>
          </a:ln>
        </p:spPr>
      </p:pic>
      <p:pic>
        <p:nvPicPr>
          <p:cNvPr id="120" name="Google Shape;120;p27"/>
          <p:cNvPicPr preferRelativeResize="0"/>
          <p:nvPr/>
        </p:nvPicPr>
        <p:blipFill>
          <a:blip r:embed="rId4">
            <a:alphaModFix/>
          </a:blip>
          <a:stretch>
            <a:fillRect/>
          </a:stretch>
        </p:blipFill>
        <p:spPr>
          <a:xfrm>
            <a:off x="189175" y="2809872"/>
            <a:ext cx="375400" cy="383950"/>
          </a:xfrm>
          <a:prstGeom prst="rect">
            <a:avLst/>
          </a:prstGeom>
          <a:noFill/>
          <a:ln>
            <a:noFill/>
          </a:ln>
        </p:spPr>
      </p:pic>
      <p:pic>
        <p:nvPicPr>
          <p:cNvPr id="121" name="Google Shape;121;p27"/>
          <p:cNvPicPr preferRelativeResize="0"/>
          <p:nvPr/>
        </p:nvPicPr>
        <p:blipFill>
          <a:blip r:embed="rId5">
            <a:alphaModFix/>
          </a:blip>
          <a:stretch>
            <a:fillRect/>
          </a:stretch>
        </p:blipFill>
        <p:spPr>
          <a:xfrm>
            <a:off x="1856050" y="3089056"/>
            <a:ext cx="375400" cy="384044"/>
          </a:xfrm>
          <a:prstGeom prst="rect">
            <a:avLst/>
          </a:prstGeom>
          <a:noFill/>
          <a:ln>
            <a:noFill/>
          </a:ln>
        </p:spPr>
      </p:pic>
      <p:pic>
        <p:nvPicPr>
          <p:cNvPr id="122" name="Google Shape;122;p27"/>
          <p:cNvPicPr preferRelativeResize="0"/>
          <p:nvPr/>
        </p:nvPicPr>
        <p:blipFill>
          <a:blip r:embed="rId6">
            <a:alphaModFix/>
          </a:blip>
          <a:stretch>
            <a:fillRect/>
          </a:stretch>
        </p:blipFill>
        <p:spPr>
          <a:xfrm>
            <a:off x="400576" y="3659396"/>
            <a:ext cx="2750875" cy="932904"/>
          </a:xfrm>
          <a:prstGeom prst="rect">
            <a:avLst/>
          </a:prstGeom>
          <a:noFill/>
          <a:ln>
            <a:noFill/>
          </a:ln>
        </p:spPr>
      </p:pic>
      <p:pic>
        <p:nvPicPr>
          <p:cNvPr id="123" name="Google Shape;123;p27"/>
          <p:cNvPicPr preferRelativeResize="0"/>
          <p:nvPr/>
        </p:nvPicPr>
        <p:blipFill rotWithShape="1">
          <a:blip r:embed="rId7">
            <a:alphaModFix/>
          </a:blip>
          <a:srcRect l="4119" t="2738" r="7299" b="2823"/>
          <a:stretch/>
        </p:blipFill>
        <p:spPr>
          <a:xfrm>
            <a:off x="4857274" y="1132925"/>
            <a:ext cx="1095850" cy="2345176"/>
          </a:xfrm>
          <a:prstGeom prst="rect">
            <a:avLst/>
          </a:prstGeom>
          <a:noFill/>
          <a:ln>
            <a:noFill/>
          </a:ln>
          <a:effectLst>
            <a:outerShdw blurRad="57150" dist="19050" dir="5400000" algn="bl" rotWithShape="0">
              <a:srgbClr val="000000">
                <a:alpha val="50000"/>
              </a:srgbClr>
            </a:outerShdw>
          </a:effectLst>
        </p:spPr>
      </p:pic>
      <p:pic>
        <p:nvPicPr>
          <p:cNvPr id="124" name="Google Shape;124;p27"/>
          <p:cNvPicPr preferRelativeResize="0"/>
          <p:nvPr/>
        </p:nvPicPr>
        <p:blipFill>
          <a:blip r:embed="rId4">
            <a:alphaModFix/>
          </a:blip>
          <a:stretch>
            <a:fillRect/>
          </a:stretch>
        </p:blipFill>
        <p:spPr>
          <a:xfrm>
            <a:off x="4657725" y="3089097"/>
            <a:ext cx="375400" cy="383950"/>
          </a:xfrm>
          <a:prstGeom prst="rect">
            <a:avLst/>
          </a:prstGeom>
          <a:noFill/>
          <a:ln>
            <a:noFill/>
          </a:ln>
        </p:spPr>
      </p:pic>
      <p:pic>
        <p:nvPicPr>
          <p:cNvPr id="125" name="Google Shape;125;p27"/>
          <p:cNvPicPr preferRelativeResize="0"/>
          <p:nvPr/>
        </p:nvPicPr>
        <p:blipFill>
          <a:blip r:embed="rId5">
            <a:alphaModFix/>
          </a:blip>
          <a:stretch>
            <a:fillRect/>
          </a:stretch>
        </p:blipFill>
        <p:spPr>
          <a:xfrm>
            <a:off x="4532575" y="1079281"/>
            <a:ext cx="375400" cy="384044"/>
          </a:xfrm>
          <a:prstGeom prst="rect">
            <a:avLst/>
          </a:prstGeom>
          <a:noFill/>
          <a:ln>
            <a:noFill/>
          </a:ln>
        </p:spPr>
      </p:pic>
      <p:pic>
        <p:nvPicPr>
          <p:cNvPr id="126" name="Google Shape;126;p27"/>
          <p:cNvPicPr preferRelativeResize="0"/>
          <p:nvPr/>
        </p:nvPicPr>
        <p:blipFill>
          <a:blip r:embed="rId8">
            <a:alphaModFix/>
          </a:blip>
          <a:stretch>
            <a:fillRect/>
          </a:stretch>
        </p:blipFill>
        <p:spPr>
          <a:xfrm>
            <a:off x="4657725" y="3607950"/>
            <a:ext cx="3753849" cy="1066800"/>
          </a:xfrm>
          <a:prstGeom prst="rect">
            <a:avLst/>
          </a:prstGeom>
          <a:noFill/>
          <a:ln>
            <a:noFill/>
          </a:ln>
        </p:spPr>
      </p:pic>
      <p:pic>
        <p:nvPicPr>
          <p:cNvPr id="127" name="Google Shape;127;p27"/>
          <p:cNvPicPr preferRelativeResize="0"/>
          <p:nvPr/>
        </p:nvPicPr>
        <p:blipFill rotWithShape="1">
          <a:blip r:embed="rId9">
            <a:alphaModFix/>
          </a:blip>
          <a:srcRect l="2640" t="3895" r="2039" b="1791"/>
          <a:stretch/>
        </p:blipFill>
        <p:spPr>
          <a:xfrm>
            <a:off x="6248400" y="1300388"/>
            <a:ext cx="2457449" cy="2010250"/>
          </a:xfrm>
          <a:prstGeom prst="rect">
            <a:avLst/>
          </a:prstGeom>
          <a:noFill/>
          <a:ln>
            <a:noFill/>
          </a:ln>
        </p:spPr>
      </p:pic>
      <p:pic>
        <p:nvPicPr>
          <p:cNvPr id="128" name="Google Shape;128;p27"/>
          <p:cNvPicPr preferRelativeResize="0"/>
          <p:nvPr/>
        </p:nvPicPr>
        <p:blipFill>
          <a:blip r:embed="rId10">
            <a:alphaModFix/>
          </a:blip>
          <a:stretch>
            <a:fillRect/>
          </a:stretch>
        </p:blipFill>
        <p:spPr>
          <a:xfrm>
            <a:off x="8411575" y="1643427"/>
            <a:ext cx="375400" cy="3883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855"/>
              <a:t>Continuing Education Credits</a:t>
            </a:r>
            <a:endParaRPr/>
          </a:p>
        </p:txBody>
      </p:sp>
      <p:pic>
        <p:nvPicPr>
          <p:cNvPr id="134" name="Google Shape;134;p28"/>
          <p:cNvPicPr preferRelativeResize="0"/>
          <p:nvPr/>
        </p:nvPicPr>
        <p:blipFill>
          <a:blip r:embed="rId3">
            <a:alphaModFix/>
          </a:blip>
          <a:stretch>
            <a:fillRect/>
          </a:stretch>
        </p:blipFill>
        <p:spPr>
          <a:xfrm>
            <a:off x="5934800" y="1790700"/>
            <a:ext cx="2941925" cy="1978200"/>
          </a:xfrm>
          <a:prstGeom prst="rect">
            <a:avLst/>
          </a:prstGeom>
          <a:noFill/>
          <a:ln>
            <a:noFill/>
          </a:ln>
        </p:spPr>
      </p:pic>
      <p:sp>
        <p:nvSpPr>
          <p:cNvPr id="135" name="Google Shape;135;p28"/>
          <p:cNvSpPr txBox="1">
            <a:spLocks noGrp="1"/>
          </p:cNvSpPr>
          <p:nvPr>
            <p:ph type="body" idx="1"/>
          </p:nvPr>
        </p:nvSpPr>
        <p:spPr>
          <a:xfrm>
            <a:off x="381525" y="1143000"/>
            <a:ext cx="5457300" cy="34956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400"/>
              </a:spcBef>
              <a:spcAft>
                <a:spcPts val="0"/>
              </a:spcAft>
              <a:buNone/>
            </a:pPr>
            <a:r>
              <a:rPr lang="en" sz="1800" b="0"/>
              <a:t>In support of improving patient care, Moses/Weitzman Health System is jointly accredited by the Accreditation Council for Continuing Medical Education (ACCME), the Accreditation Council for Pharmacy Education (ACPE), and the American Nurses Credentialing Center (ANCC), to provide continuing education for the healthcare team.</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This series is intended for Early childhood education leaders, Pediatric behavioral health providers (psychologists, Master's level clinicians, and counselors), and Pediatric medical team members (MDs, DOs, NPs, PAs, RNs).</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Please complete the survey and claim your post-session certificate on the WeP after today’s session.</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You will be able to claim a comprehensive certificate on the WeP at the end of the series, </a:t>
            </a:r>
            <a:r>
              <a:rPr lang="en" sz="1800"/>
              <a:t>September 23, 2025</a:t>
            </a:r>
            <a:r>
              <a:rPr lang="en" sz="1800" b="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185900" y="86350"/>
            <a:ext cx="49431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470"/>
              <a:t>Accessing session recordings </a:t>
            </a:r>
            <a:br>
              <a:rPr lang="en" sz="2470"/>
            </a:br>
            <a:r>
              <a:rPr lang="en" sz="2470"/>
              <a:t>and materials</a:t>
            </a:r>
            <a:endParaRPr sz="2470"/>
          </a:p>
        </p:txBody>
      </p:sp>
      <p:sp>
        <p:nvSpPr>
          <p:cNvPr id="141" name="Google Shape;141;p29"/>
          <p:cNvSpPr txBox="1">
            <a:spLocks noGrp="1"/>
          </p:cNvSpPr>
          <p:nvPr>
            <p:ph type="body" idx="1"/>
          </p:nvPr>
        </p:nvSpPr>
        <p:spPr>
          <a:xfrm>
            <a:off x="3853975" y="1385525"/>
            <a:ext cx="5085900" cy="2517000"/>
          </a:xfrm>
          <a:prstGeom prst="rect">
            <a:avLst/>
          </a:prstGeom>
        </p:spPr>
        <p:txBody>
          <a:bodyPr spcFirstLastPara="1" wrap="square" lIns="68575" tIns="34275" rIns="68575" bIns="34275" anchor="t" anchorCtr="0">
            <a:normAutofit fontScale="85000" lnSpcReduction="10000"/>
          </a:bodyPr>
          <a:lstStyle/>
          <a:p>
            <a:pPr marL="457200" lvl="0" indent="-336550" algn="l" rtl="0">
              <a:lnSpc>
                <a:spcPct val="115000"/>
              </a:lnSpc>
              <a:spcBef>
                <a:spcPts val="0"/>
              </a:spcBef>
              <a:spcAft>
                <a:spcPts val="0"/>
              </a:spcAft>
              <a:buSzPct val="100000"/>
              <a:buFont typeface="Calibri"/>
              <a:buAutoNum type="arabicPeriod"/>
            </a:pPr>
            <a:r>
              <a:rPr lang="en" sz="2000" b="0"/>
              <a:t>Return to the </a:t>
            </a:r>
            <a:r>
              <a:rPr lang="en" sz="2000"/>
              <a:t>Overview tab </a:t>
            </a:r>
            <a:r>
              <a:rPr lang="en" sz="2000" b="0"/>
              <a:t>of the live activity, </a:t>
            </a:r>
            <a:r>
              <a:rPr lang="en" sz="2000" b="0" i="1"/>
              <a:t>Early Childhood Therapeutic Partnership Learning Collaborative (July 15, 2025)</a:t>
            </a:r>
            <a:endParaRPr sz="2000" b="0" i="1"/>
          </a:p>
          <a:p>
            <a:pPr marL="457200" lvl="0" indent="-336550" algn="l" rtl="0">
              <a:lnSpc>
                <a:spcPct val="115000"/>
              </a:lnSpc>
              <a:spcBef>
                <a:spcPts val="0"/>
              </a:spcBef>
              <a:spcAft>
                <a:spcPts val="0"/>
              </a:spcAft>
              <a:buClr>
                <a:srgbClr val="222A35"/>
              </a:buClr>
              <a:buSzPct val="100000"/>
              <a:buFont typeface="Calibri"/>
              <a:buAutoNum type="arabicPeriod"/>
            </a:pPr>
            <a:r>
              <a:rPr lang="en" sz="2000" b="0">
                <a:solidFill>
                  <a:srgbClr val="222A35"/>
                </a:solidFill>
              </a:rPr>
              <a:t>Scroll down to the</a:t>
            </a:r>
            <a:r>
              <a:rPr lang="en" sz="2000">
                <a:solidFill>
                  <a:srgbClr val="222A35"/>
                </a:solidFill>
              </a:rPr>
              <a:t> Presentation Slides and Session Recording </a:t>
            </a:r>
            <a:r>
              <a:rPr lang="en" sz="2000" b="0">
                <a:solidFill>
                  <a:srgbClr val="222A35"/>
                </a:solidFill>
              </a:rPr>
              <a:t>headers</a:t>
            </a:r>
            <a:endParaRPr sz="2000" b="0">
              <a:solidFill>
                <a:srgbClr val="222A35"/>
              </a:solidFill>
            </a:endParaRPr>
          </a:p>
          <a:p>
            <a:pPr marL="0" lvl="0" indent="0" algn="l" rtl="0">
              <a:lnSpc>
                <a:spcPct val="115000"/>
              </a:lnSpc>
              <a:spcBef>
                <a:spcPts val="0"/>
              </a:spcBef>
              <a:spcAft>
                <a:spcPts val="0"/>
              </a:spcAft>
              <a:buNone/>
            </a:pPr>
            <a:endParaRPr sz="2000" b="0">
              <a:solidFill>
                <a:srgbClr val="222A35"/>
              </a:solidFill>
            </a:endParaRPr>
          </a:p>
          <a:p>
            <a:pPr marL="0" lvl="0" indent="0" algn="l" rtl="0">
              <a:lnSpc>
                <a:spcPct val="115000"/>
              </a:lnSpc>
              <a:spcBef>
                <a:spcPts val="0"/>
              </a:spcBef>
              <a:spcAft>
                <a:spcPts val="0"/>
              </a:spcAft>
              <a:buNone/>
            </a:pPr>
            <a:r>
              <a:rPr lang="en" sz="2000" b="0">
                <a:solidFill>
                  <a:srgbClr val="222A35"/>
                </a:solidFill>
              </a:rPr>
              <a:t>You will then be able to click on </a:t>
            </a:r>
            <a:r>
              <a:rPr lang="en" sz="2000">
                <a:solidFill>
                  <a:srgbClr val="222A35"/>
                </a:solidFill>
              </a:rPr>
              <a:t>Session Recording and Presentation Slides </a:t>
            </a:r>
            <a:r>
              <a:rPr lang="en" sz="2000" b="0">
                <a:solidFill>
                  <a:srgbClr val="222A35"/>
                </a:solidFill>
              </a:rPr>
              <a:t>listed below the headers</a:t>
            </a:r>
            <a:r>
              <a:rPr lang="en" sz="2000">
                <a:solidFill>
                  <a:srgbClr val="222A35"/>
                </a:solidFill>
              </a:rPr>
              <a:t> </a:t>
            </a:r>
            <a:r>
              <a:rPr lang="en" sz="2000" b="0">
                <a:solidFill>
                  <a:srgbClr val="222A35"/>
                </a:solidFill>
              </a:rPr>
              <a:t>to access the resources.</a:t>
            </a:r>
            <a:endParaRPr/>
          </a:p>
        </p:txBody>
      </p:sp>
      <p:pic>
        <p:nvPicPr>
          <p:cNvPr id="142" name="Google Shape;142;p29"/>
          <p:cNvPicPr preferRelativeResize="0"/>
          <p:nvPr/>
        </p:nvPicPr>
        <p:blipFill rotWithShape="1">
          <a:blip r:embed="rId3">
            <a:alphaModFix/>
          </a:blip>
          <a:srcRect t="17837"/>
          <a:stretch/>
        </p:blipFill>
        <p:spPr>
          <a:xfrm>
            <a:off x="741775" y="844150"/>
            <a:ext cx="2614925" cy="4276076"/>
          </a:xfrm>
          <a:prstGeom prst="rect">
            <a:avLst/>
          </a:prstGeom>
          <a:noFill/>
          <a:ln>
            <a:noFill/>
          </a:ln>
        </p:spPr>
      </p:pic>
      <p:pic>
        <p:nvPicPr>
          <p:cNvPr id="143" name="Google Shape;143;p29"/>
          <p:cNvPicPr preferRelativeResize="0"/>
          <p:nvPr/>
        </p:nvPicPr>
        <p:blipFill>
          <a:blip r:embed="rId4">
            <a:alphaModFix/>
          </a:blip>
          <a:stretch>
            <a:fillRect/>
          </a:stretch>
        </p:blipFill>
        <p:spPr>
          <a:xfrm>
            <a:off x="185898" y="4710649"/>
            <a:ext cx="556300" cy="409575"/>
          </a:xfrm>
          <a:prstGeom prst="rect">
            <a:avLst/>
          </a:prstGeom>
          <a:noFill/>
          <a:ln>
            <a:noFill/>
          </a:ln>
        </p:spPr>
      </p:pic>
      <p:pic>
        <p:nvPicPr>
          <p:cNvPr id="144" name="Google Shape;144;p29"/>
          <p:cNvPicPr preferRelativeResize="0"/>
          <p:nvPr/>
        </p:nvPicPr>
        <p:blipFill>
          <a:blip r:embed="rId4">
            <a:alphaModFix/>
          </a:blip>
          <a:stretch>
            <a:fillRect/>
          </a:stretch>
        </p:blipFill>
        <p:spPr>
          <a:xfrm>
            <a:off x="185898" y="4301074"/>
            <a:ext cx="556300" cy="40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body" idx="1"/>
          </p:nvPr>
        </p:nvSpPr>
        <p:spPr>
          <a:xfrm>
            <a:off x="381525" y="1369225"/>
            <a:ext cx="8238600" cy="32634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Clr>
                <a:schemeClr val="dk1"/>
              </a:buClr>
              <a:buSzPct val="34375"/>
              <a:buFont typeface="Arial"/>
              <a:buNone/>
            </a:pPr>
            <a:r>
              <a:rPr lang="en" sz="3200"/>
              <a:t>This Early Childhood Therapeutic Partnership Learning Collaborative session has been made available by:</a:t>
            </a:r>
            <a:endParaRPr sz="3200"/>
          </a:p>
          <a:p>
            <a:pPr marL="0" lvl="0" indent="0" algn="ctr" rtl="0">
              <a:lnSpc>
                <a:spcPct val="115000"/>
              </a:lnSpc>
              <a:spcBef>
                <a:spcPts val="0"/>
              </a:spcBef>
              <a:spcAft>
                <a:spcPts val="0"/>
              </a:spcAft>
              <a:buClr>
                <a:schemeClr val="dk1"/>
              </a:buClr>
              <a:buSzPct val="34375"/>
              <a:buFont typeface="Arial"/>
              <a:buNone/>
            </a:pPr>
            <a:r>
              <a:rPr lang="en" sz="3200"/>
              <a:t/>
            </a:r>
            <a:br>
              <a:rPr lang="en" sz="3200"/>
            </a:br>
            <a:r>
              <a:rPr lang="en" sz="4000">
                <a:solidFill>
                  <a:srgbClr val="447ABE"/>
                </a:solidFill>
              </a:rPr>
              <a:t> </a:t>
            </a:r>
            <a:r>
              <a:rPr lang="en" sz="3064" b="0">
                <a:solidFill>
                  <a:srgbClr val="C24E5B"/>
                </a:solidFill>
              </a:rPr>
              <a:t>Substance Abuse and Mental Health Services Administration under the Infant and Early Childhood Mental Health (IECMH) Grant</a:t>
            </a:r>
            <a:endParaRPr sz="3764" b="0">
              <a:solidFill>
                <a:srgbClr val="2B4B1B"/>
              </a:solidFill>
            </a:endParaRPr>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Disclosures</a:t>
            </a:r>
            <a:endParaRPr/>
          </a:p>
        </p:txBody>
      </p:sp>
      <p:sp>
        <p:nvSpPr>
          <p:cNvPr id="155" name="Google Shape;155;p31"/>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fontScale="92500" lnSpcReduction="10000"/>
          </a:bodyPr>
          <a:lstStyle/>
          <a:p>
            <a:pPr marL="457200" lvl="0" indent="-346075" algn="l" rtl="0">
              <a:spcBef>
                <a:spcPts val="1000"/>
              </a:spcBef>
              <a:spcAft>
                <a:spcPts val="0"/>
              </a:spcAft>
              <a:buSzPct val="100000"/>
              <a:buChar char="•"/>
            </a:pPr>
            <a:r>
              <a:rPr lang="en" sz="2000" b="0"/>
              <a:t>With respect to the following presentation, there has been no relevant (direct or indirect) financial relationship between the faculty listed above or other activity planners and any ineligible company in the past 24 months which would be considered a relevant financial relationship.</a:t>
            </a:r>
            <a:endParaRPr sz="2000" b="0"/>
          </a:p>
          <a:p>
            <a:pPr marL="457200" lvl="0" indent="-346075" algn="l" rtl="0">
              <a:spcBef>
                <a:spcPts val="0"/>
              </a:spcBef>
              <a:spcAft>
                <a:spcPts val="0"/>
              </a:spcAft>
              <a:buSzPct val="100000"/>
              <a:buChar char="•"/>
            </a:pPr>
            <a:r>
              <a:rPr lang="en" sz="2000" b="0"/>
              <a:t>The views expressed in this presentation are those of the faculty and may not reflect official policy of Moses Weitzman Health System.</a:t>
            </a:r>
            <a:endParaRPr sz="2000" b="0"/>
          </a:p>
          <a:p>
            <a:pPr marL="457200" lvl="0" indent="-346075" algn="l" rtl="0">
              <a:spcBef>
                <a:spcPts val="0"/>
              </a:spcBef>
              <a:spcAft>
                <a:spcPts val="0"/>
              </a:spcAft>
              <a:buSzPct val="100000"/>
              <a:buChar char="•"/>
            </a:pPr>
            <a:r>
              <a:rPr lang="en" sz="2000" b="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endParaRPr sz="2000" b="0"/>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2180240" y="1731170"/>
            <a:ext cx="4783500" cy="757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800"/>
              <a:t>All Are Welcome</a:t>
            </a:r>
            <a:endParaRPr sz="3800"/>
          </a:p>
        </p:txBody>
      </p:sp>
      <p:pic>
        <p:nvPicPr>
          <p:cNvPr id="161" name="Google Shape;161;p32"/>
          <p:cNvPicPr preferRelativeResize="0"/>
          <p:nvPr/>
        </p:nvPicPr>
        <p:blipFill>
          <a:blip r:embed="rId3">
            <a:alphaModFix/>
          </a:blip>
          <a:stretch>
            <a:fillRect/>
          </a:stretch>
        </p:blipFill>
        <p:spPr>
          <a:xfrm>
            <a:off x="152400" y="2488969"/>
            <a:ext cx="8839199" cy="23318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2177</Words>
  <Application>Microsoft Office PowerPoint</Application>
  <PresentationFormat>On-screen Show (16:9)</PresentationFormat>
  <Paragraphs>185</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Times New Roman</vt:lpstr>
      <vt:lpstr>Simple Light</vt:lpstr>
      <vt:lpstr>Office Theme</vt:lpstr>
      <vt:lpstr>Welcome to the Early Childhood Therapeutic Partnership Learning Collaborative</vt:lpstr>
      <vt:lpstr>Building Stronger Systems Together</vt:lpstr>
      <vt:lpstr>Technology: Your Zoom window</vt:lpstr>
      <vt:lpstr>Technology: Your Zoom window, continued</vt:lpstr>
      <vt:lpstr>Continuing Education Credits</vt:lpstr>
      <vt:lpstr>Accessing session recordings  and materials</vt:lpstr>
      <vt:lpstr>PowerPoint Presentation</vt:lpstr>
      <vt:lpstr>Disclosures</vt:lpstr>
      <vt:lpstr>All Are Welcome</vt:lpstr>
      <vt:lpstr>Chat Waterfall</vt:lpstr>
      <vt:lpstr>Session Agenda</vt:lpstr>
      <vt:lpstr>Our Model</vt:lpstr>
      <vt:lpstr>Subject Matter Expert Panel Participants</vt:lpstr>
      <vt:lpstr>Before the CGC/CLC partnership expanded to include school-based clinical services and mental health consultation for all classrooms…   What needs did you see in the early childhood education setting?</vt:lpstr>
      <vt:lpstr>What core principles of early childhood mental health do you ground your practice in as a preschool-based Early Childhood Clinician?</vt:lpstr>
      <vt:lpstr>Can you share an example of how the services within our partnership were connected to support a young child and their family?</vt:lpstr>
      <vt:lpstr>Describe the impact the CGC/CLC partnership expansion has had for children, families, and CLC staff over the past three years?</vt:lpstr>
      <vt:lpstr>How do you effectively work with the CGC Mental Health Consultant at the CLC preschool you support?</vt:lpstr>
      <vt:lpstr>What impact has the CGC/CLC partnership had on teachers, education supervisors, and program leaders?</vt:lpstr>
      <vt:lpstr>Questions?</vt:lpstr>
      <vt:lpstr>Break Out Room</vt:lpstr>
      <vt:lpstr>Post-Break Out  Group Reflections</vt:lpstr>
      <vt:lpstr>Quality Improvement Consultant</vt:lpstr>
      <vt:lpstr>Measurement  </vt:lpstr>
      <vt:lpstr>Data Management</vt:lpstr>
      <vt:lpstr>Balanced Measures</vt:lpstr>
      <vt:lpstr>Defining Measures</vt:lpstr>
      <vt:lpstr>Defining Measures- Hard</vt:lpstr>
      <vt:lpstr>Defining Measures- Hard</vt:lpstr>
      <vt:lpstr>Post-Work</vt:lpstr>
      <vt:lpstr>Building Stronger Systems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Early Childhood Therapeutic Partnership Learning Collaborative</dc:title>
  <cp:lastModifiedBy>Warshauer, Emma</cp:lastModifiedBy>
  <cp:revision>3</cp:revision>
  <dcterms:modified xsi:type="dcterms:W3CDTF">2025-08-26T14:06:00Z</dcterms:modified>
</cp:coreProperties>
</file>