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6"/>
  </p:notesMasterIdLst>
  <p:handoutMasterIdLst>
    <p:handoutMasterId r:id="rId17"/>
  </p:handoutMasterIdLst>
  <p:sldIdLst>
    <p:sldId id="276" r:id="rId3"/>
    <p:sldId id="277" r:id="rId4"/>
    <p:sldId id="278" r:id="rId5"/>
    <p:sldId id="279" r:id="rId6"/>
    <p:sldId id="280" r:id="rId7"/>
    <p:sldId id="281" r:id="rId8"/>
    <p:sldId id="282" r:id="rId9"/>
    <p:sldId id="283" r:id="rId10"/>
    <p:sldId id="284" r:id="rId11"/>
    <p:sldId id="296" r:id="rId12"/>
    <p:sldId id="297" r:id="rId13"/>
    <p:sldId id="295"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on, Shannon" initials="HS" lastIdx="5" clrIdx="0">
    <p:extLst>
      <p:ext uri="{19B8F6BF-5375-455C-9EA6-DF929625EA0E}">
        <p15:presenceInfo xmlns:p15="http://schemas.microsoft.com/office/powerpoint/2012/main" userId="S-1-5-21-1671965561-1685016268-2076119496-437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F13"/>
    <a:srgbClr val="447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76"/>
    <p:restoredTop sz="77094" autoAdjust="0"/>
  </p:normalViewPr>
  <p:slideViewPr>
    <p:cSldViewPr snapToGrid="0" snapToObjects="1">
      <p:cViewPr varScale="1">
        <p:scale>
          <a:sx n="91" d="100"/>
          <a:sy n="91" d="100"/>
        </p:scale>
        <p:origin x="1904" y="44"/>
      </p:cViewPr>
      <p:guideLst/>
    </p:cSldViewPr>
  </p:slideViewPr>
  <p:notesTextViewPr>
    <p:cViewPr>
      <p:scale>
        <a:sx n="1" d="1"/>
        <a:sy n="1" d="1"/>
      </p:scale>
      <p:origin x="0" y="0"/>
    </p:cViewPr>
  </p:notesTextViewPr>
  <p:notesViewPr>
    <p:cSldViewPr snapToGrid="0" snapToObjects="1">
      <p:cViewPr varScale="1">
        <p:scale>
          <a:sx n="159" d="100"/>
          <a:sy n="159" d="100"/>
        </p:scale>
        <p:origin x="418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5D9ABA-CC77-3549-A982-A61430642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08A19E-4369-DA4E-8FB9-858DF58A3E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8A5C9F-1964-4A41-8269-847D1AC6A716}" type="datetimeFigureOut">
              <a:rPr lang="en-US" smtClean="0"/>
              <a:t>9/12/2025</a:t>
            </a:fld>
            <a:endParaRPr lang="en-US"/>
          </a:p>
        </p:txBody>
      </p:sp>
      <p:sp>
        <p:nvSpPr>
          <p:cNvPr id="4" name="Footer Placeholder 3">
            <a:extLst>
              <a:ext uri="{FF2B5EF4-FFF2-40B4-BE49-F238E27FC236}">
                <a16:creationId xmlns:a16="http://schemas.microsoft.com/office/drawing/2014/main" id="{4B5C717B-2E3C-1140-82C4-9754EC19DF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EF03-3771-5A47-9113-AD7CEEBBCA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78B5C3-D829-FE4F-AC23-CCC91BB5CEE4}" type="slidenum">
              <a:rPr lang="en-US" smtClean="0"/>
              <a:t>‹#›</a:t>
            </a:fld>
            <a:endParaRPr lang="en-US"/>
          </a:p>
        </p:txBody>
      </p:sp>
    </p:spTree>
    <p:extLst>
      <p:ext uri="{BB962C8B-B14F-4D97-AF65-F5344CB8AC3E}">
        <p14:creationId xmlns:p14="http://schemas.microsoft.com/office/powerpoint/2010/main" val="3414677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987B3-A106-E344-AB69-61AFB3D27E34}"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277FF-23D9-0542-A6CA-8A9108633949}" type="slidenum">
              <a:rPr lang="en-US" smtClean="0"/>
              <a:t>‹#›</a:t>
            </a:fld>
            <a:endParaRPr lang="en-US"/>
          </a:p>
        </p:txBody>
      </p:sp>
    </p:spTree>
    <p:extLst>
      <p:ext uri="{BB962C8B-B14F-4D97-AF65-F5344CB8AC3E}">
        <p14:creationId xmlns:p14="http://schemas.microsoft.com/office/powerpoint/2010/main" val="229896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1</a:t>
            </a:fld>
            <a:endParaRPr lang="en-US"/>
          </a:p>
        </p:txBody>
      </p:sp>
    </p:spTree>
    <p:extLst>
      <p:ext uri="{BB962C8B-B14F-4D97-AF65-F5344CB8AC3E}">
        <p14:creationId xmlns:p14="http://schemas.microsoft.com/office/powerpoint/2010/main" val="310430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smtClean="0"/>
              <a:t>I want to take a second to invite you all to complete the optional </a:t>
            </a:r>
            <a:r>
              <a:rPr lang="en-US" b="1" dirty="0" smtClean="0"/>
              <a:t>End of Series Survey</a:t>
            </a:r>
            <a:r>
              <a:rPr lang="en-US" dirty="0" smtClean="0"/>
              <a:t>. I’ll be dropping the link in the chat shortly, and you can also access it in today’s activity before moving on to the post-session evaluation.</a:t>
            </a:r>
          </a:p>
          <a:p>
            <a:pPr marL="0" lv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C29B8-69F3-E441-9957-971B5767B7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03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1" kern="1200" dirty="0" smtClean="0">
                <a:solidFill>
                  <a:schemeClr val="tx1"/>
                </a:solidFill>
                <a:effectLst/>
                <a:latin typeface="+mn-lt"/>
                <a:ea typeface="+mn-ea"/>
                <a:cs typeface="+mn-cs"/>
              </a:rPr>
              <a:t>As our series</a:t>
            </a:r>
            <a:r>
              <a:rPr lang="en-US" sz="1200" i="1" kern="1200" baseline="0" dirty="0" smtClean="0">
                <a:solidFill>
                  <a:schemeClr val="tx1"/>
                </a:solidFill>
                <a:effectLst/>
                <a:latin typeface="+mn-lt"/>
                <a:ea typeface="+mn-ea"/>
                <a:cs typeface="+mn-cs"/>
              </a:rPr>
              <a:t> ends today </a:t>
            </a:r>
            <a:r>
              <a:rPr lang="en-US" sz="1200" i="1" kern="1200" dirty="0" smtClean="0">
                <a:solidFill>
                  <a:schemeClr val="tx1"/>
                </a:solidFill>
                <a:effectLst/>
                <a:latin typeface="+mn-lt"/>
                <a:ea typeface="+mn-ea"/>
                <a:cs typeface="+mn-cs"/>
              </a:rPr>
              <a:t>make sure all participants and faculty have the resources needed to claim your continuing education credits and download your certificate before the program closes. In order to claim credit, please go to the Weitzman Education Platform and complete the steps</a:t>
            </a:r>
            <a:r>
              <a:rPr lang="en-US" sz="1200" i="1" kern="1200" baseline="0" dirty="0" smtClean="0">
                <a:solidFill>
                  <a:schemeClr val="tx1"/>
                </a:solidFill>
                <a:effectLst/>
                <a:latin typeface="+mn-lt"/>
                <a:ea typeface="+mn-ea"/>
                <a:cs typeface="+mn-cs"/>
              </a:rPr>
              <a:t> on the slide. </a:t>
            </a:r>
            <a:r>
              <a:rPr lang="en-US" sz="1200" i="1" kern="1200" dirty="0" smtClean="0">
                <a:solidFill>
                  <a:schemeClr val="tx1"/>
                </a:solidFill>
                <a:effectLst/>
                <a:latin typeface="+mn-lt"/>
                <a:ea typeface="+mn-ea"/>
                <a:cs typeface="+mn-cs"/>
              </a:rPr>
              <a:t>Please NOTE: You may only claim credit(s) </a:t>
            </a:r>
            <a:r>
              <a:rPr lang="en-US" sz="1200" b="0" i="1" u="sng" kern="1200" dirty="0" smtClean="0">
                <a:solidFill>
                  <a:schemeClr val="tx1"/>
                </a:solidFill>
                <a:effectLst/>
                <a:latin typeface="+mn-lt"/>
                <a:ea typeface="+mn-ea"/>
                <a:cs typeface="+mn-cs"/>
              </a:rPr>
              <a:t>once</a:t>
            </a:r>
            <a:r>
              <a:rPr lang="en-US" sz="1200" b="0" i="1" kern="1200" dirty="0" smtClean="0">
                <a:solidFill>
                  <a:schemeClr val="tx1"/>
                </a:solidFill>
                <a:effectLst/>
                <a:latin typeface="+mn-lt"/>
                <a:ea typeface="+mn-ea"/>
                <a:cs typeface="+mn-cs"/>
              </a:rPr>
              <a:t>, so be sure you have completed all session activities &amp; evaluation surveys </a:t>
            </a:r>
            <a:r>
              <a:rPr lang="en-US" sz="1200" b="0" i="1" u="sng" kern="1200" dirty="0" smtClean="0">
                <a:solidFill>
                  <a:schemeClr val="tx1"/>
                </a:solidFill>
                <a:effectLst/>
                <a:latin typeface="+mn-lt"/>
                <a:ea typeface="+mn-ea"/>
                <a:cs typeface="+mn-cs"/>
              </a:rPr>
              <a:t>before</a:t>
            </a:r>
            <a:r>
              <a:rPr lang="en-US" sz="1200" b="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completing these</a:t>
            </a:r>
            <a:r>
              <a:rPr lang="en-US" sz="1200" i="1" kern="1200" baseline="0" dirty="0" smtClean="0">
                <a:solidFill>
                  <a:schemeClr val="tx1"/>
                </a:solidFill>
                <a:effectLst/>
                <a:latin typeface="+mn-lt"/>
                <a:ea typeface="+mn-ea"/>
                <a:cs typeface="+mn-cs"/>
              </a:rPr>
              <a:t> s</a:t>
            </a:r>
            <a:r>
              <a:rPr lang="en-US" sz="1200" i="1" kern="1200" dirty="0" smtClean="0">
                <a:solidFill>
                  <a:schemeClr val="tx1"/>
                </a:solidFill>
                <a:effectLst/>
                <a:latin typeface="+mn-lt"/>
                <a:ea typeface="+mn-ea"/>
                <a:cs typeface="+mn-cs"/>
              </a:rPr>
              <a:t>teps. </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C29B8-69F3-E441-9957-971B5767B7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26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mn-lt"/>
                <a:ea typeface="+mn-ea"/>
                <a:cs typeface="+mn-cs"/>
              </a:rPr>
              <a:t>You MUST claim credit for the series as a whole within 2 weeks of the last session:</a:t>
            </a:r>
            <a:r>
              <a:rPr lang="en-US" sz="1200" i="1" kern="1200" baseline="0" dirty="0" smtClean="0">
                <a:solidFill>
                  <a:schemeClr val="tx1"/>
                </a:solidFill>
                <a:effectLst/>
                <a:latin typeface="+mn-lt"/>
                <a:ea typeface="+mn-ea"/>
                <a:cs typeface="+mn-cs"/>
              </a:rPr>
              <a:t> October 1st. </a:t>
            </a:r>
            <a:r>
              <a:rPr lang="en-US" sz="1200" i="1" kern="1200" dirty="0" smtClean="0">
                <a:solidFill>
                  <a:schemeClr val="tx1"/>
                </a:solidFill>
                <a:effectLst/>
                <a:latin typeface="+mn-lt"/>
                <a:ea typeface="+mn-ea"/>
                <a:cs typeface="+mn-cs"/>
              </a:rPr>
              <a:t>The online course will close after this date and you will not be able to claim and download your certificate.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There are additional resources listed and a help desk link for any troubleshooting issues. I will also send this information in a follow up email after today’s session. </a:t>
            </a:r>
          </a:p>
          <a:p>
            <a:pPr lvl="0"/>
            <a:endParaRPr lang="en-US" sz="1200" i="1" kern="1200" baseline="0" dirty="0" smtClean="0">
              <a:solidFill>
                <a:schemeClr val="tx1"/>
              </a:solidFill>
              <a:effectLst/>
              <a:latin typeface="+mn-lt"/>
              <a:ea typeface="+mn-ea"/>
              <a:cs typeface="+mn-cs"/>
            </a:endParaRPr>
          </a:p>
          <a:p>
            <a:pPr lvl="0"/>
            <a:r>
              <a:rPr lang="en-US" sz="1200" i="1" kern="1200" baseline="0" dirty="0" smtClean="0">
                <a:solidFill>
                  <a:schemeClr val="tx1"/>
                </a:solidFill>
                <a:effectLst/>
                <a:latin typeface="+mn-lt"/>
                <a:ea typeface="+mn-ea"/>
                <a:cs typeface="+mn-cs"/>
              </a:rPr>
              <a:t>I will now pass it over to our facilitator: Dr. Rekerdres</a:t>
            </a:r>
          </a:p>
          <a:p>
            <a:pPr lvl="0"/>
            <a:endParaRPr lang="en-US" sz="1200" i="1" kern="1200" baseline="0" dirty="0" smtClean="0">
              <a:solidFill>
                <a:schemeClr val="tx1"/>
              </a:solidFill>
              <a:effectLst/>
              <a:latin typeface="+mn-lt"/>
              <a:ea typeface="+mn-ea"/>
              <a:cs typeface="+mn-cs"/>
            </a:endParaRPr>
          </a:p>
          <a:p>
            <a:pPr lvl="0"/>
            <a:r>
              <a:rPr lang="en-US" sz="1200" i="1" kern="1200" baseline="0" dirty="0" smtClean="0">
                <a:solidFill>
                  <a:schemeClr val="tx1"/>
                </a:solidFill>
                <a:effectLst/>
                <a:latin typeface="+mn-lt"/>
                <a:ea typeface="+mn-ea"/>
                <a:cs typeface="+mn-cs"/>
              </a:rPr>
              <a:t>Insert EOS into Chat</a:t>
            </a:r>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C29B8-69F3-E441-9957-971B5767B7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Thank you all for your continued engagement and participation throughout this series. There’s been such a wealth of resources, insights, and personal experiences shared.</a:t>
            </a:r>
            <a:r>
              <a:rPr lang="en-US" baseline="0" dirty="0" smtClean="0"/>
              <a:t> We will be re-launching the series this</a:t>
            </a:r>
            <a:r>
              <a:rPr lang="en-US" dirty="0" smtClean="0"/>
              <a:t> </a:t>
            </a:r>
            <a:r>
              <a:rPr lang="en-US" dirty="0" smtClean="0"/>
              <a:t>next</a:t>
            </a:r>
            <a:r>
              <a:rPr lang="en-US" baseline="0" dirty="0" smtClean="0"/>
              <a:t> year,</a:t>
            </a:r>
            <a:r>
              <a:rPr lang="en-US" dirty="0" smtClean="0"/>
              <a:t> </a:t>
            </a:r>
            <a:r>
              <a:rPr lang="en-US" dirty="0" smtClean="0"/>
              <a:t>so please share</a:t>
            </a:r>
            <a:r>
              <a:rPr lang="en-US" baseline="0" dirty="0" smtClean="0"/>
              <a:t> with your networks</a:t>
            </a:r>
            <a:r>
              <a:rPr lang="en-US" dirty="0" smtClean="0"/>
              <a:t>. Thank you again for being part of this community and for all the important work you do!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A4FB2-FB8D-464C-A5D2-FE620C0E3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Calibri"/>
            </a:endParaRPr>
          </a:p>
        </p:txBody>
      </p:sp>
    </p:spTree>
    <p:extLst>
      <p:ext uri="{BB962C8B-B14F-4D97-AF65-F5344CB8AC3E}">
        <p14:creationId xmlns:p14="http://schemas.microsoft.com/office/powerpoint/2010/main" val="267549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Hello</a:t>
            </a:r>
            <a:r>
              <a:rPr lang="en-US" baseline="0" dirty="0" smtClean="0"/>
              <a:t> and welcome to the 14th Alcohol Use Disorder ECHO</a:t>
            </a:r>
            <a:r>
              <a:rPr lang="en-US" dirty="0" smtClean="0"/>
              <a:t>. My name</a:t>
            </a:r>
            <a:r>
              <a:rPr lang="en-US" baseline="0" dirty="0" smtClean="0"/>
              <a:t> is Humyra and I am the Education Specialist for today’s session. </a:t>
            </a:r>
            <a:r>
              <a:rPr lang="en-US" dirty="0" smtClean="0"/>
              <a:t>Today</a:t>
            </a:r>
            <a:r>
              <a:rPr lang="en-US" baseline="0" dirty="0" smtClean="0"/>
              <a:t> we</a:t>
            </a:r>
            <a:r>
              <a:rPr lang="en-US" dirty="0" smtClean="0"/>
              <a:t> will be covering</a:t>
            </a:r>
            <a:r>
              <a:rPr lang="en-US" baseline="0" dirty="0" smtClean="0"/>
              <a:t> </a:t>
            </a:r>
            <a:r>
              <a:rPr lang="en-US" sz="1200" b="1" spc="-20" dirty="0" smtClean="0">
                <a:latin typeface="Calibri" panose="020F0502020204030204" pitchFamily="34" charset="0"/>
                <a:cs typeface="Calibri" panose="020F0502020204030204" pitchFamily="34" charset="0"/>
              </a:rPr>
              <a:t>Special Populations: Adolescent AUD</a:t>
            </a:r>
            <a:r>
              <a:rPr lang="en-US" dirty="0" smtClean="0"/>
              <a:t>. Before we get into the presentation, I’ll be going through our regular ECHO reminders. </a:t>
            </a:r>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2</a:t>
            </a:fld>
            <a:endParaRPr lang="en-US"/>
          </a:p>
        </p:txBody>
      </p:sp>
    </p:spTree>
    <p:extLst>
      <p:ext uri="{BB962C8B-B14F-4D97-AF65-F5344CB8AC3E}">
        <p14:creationId xmlns:p14="http://schemas.microsoft.com/office/powerpoint/2010/main" val="201657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few technology reminders. Please remain on mute while others are speaking or presenting to minimize background noise. Feel free to use the chat to share comments, questions, and resources, and to engage with faculty and fellow learners. Finally, if possible, we’d love for you to join us on camera to connect as a learning community.</a:t>
            </a:r>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3</a:t>
            </a:fld>
            <a:endParaRPr lang="en-US"/>
          </a:p>
        </p:txBody>
      </p:sp>
    </p:spTree>
    <p:extLst>
      <p:ext uri="{BB962C8B-B14F-4D97-AF65-F5344CB8AC3E}">
        <p14:creationId xmlns:p14="http://schemas.microsoft.com/office/powerpoint/2010/main" val="423580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update your name, right-click it in the lower left of your Zoom window and select “Rename.” Please take a moment to share your full name, health center, and, if you’d like, your pronouns. </a:t>
            </a:r>
            <a:r>
              <a:rPr lang="en-US" sz="1200" b="0" baseline="0" dirty="0" smtClean="0"/>
              <a:t>Additionally, to help make our activities more accessible</a:t>
            </a:r>
            <a:r>
              <a:rPr lang="en-US" dirty="0" smtClean="0"/>
              <a:t>, closed captioning and live transcription are also available.</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4</a:t>
            </a:fld>
            <a:endParaRPr lang="en-US"/>
          </a:p>
        </p:txBody>
      </p:sp>
    </p:spTree>
    <p:extLst>
      <p:ext uri="{BB962C8B-B14F-4D97-AF65-F5344CB8AC3E}">
        <p14:creationId xmlns:p14="http://schemas.microsoft.com/office/powerpoint/2010/main" val="175174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Moses Weitzman Health System</a:t>
            </a:r>
            <a:r>
              <a:rPr lang="en-US" baseline="0" dirty="0" smtClean="0"/>
              <a:t> is jointly accredited to provide continuing education credits for your participation in these live ECHO sessions.</a:t>
            </a:r>
            <a:endParaRPr lang="en-US" dirty="0" smtClean="0"/>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5</a:t>
            </a:fld>
            <a:endParaRPr lang="en-US"/>
          </a:p>
        </p:txBody>
      </p:sp>
    </p:spTree>
    <p:extLst>
      <p:ext uri="{BB962C8B-B14F-4D97-AF65-F5344CB8AC3E}">
        <p14:creationId xmlns:p14="http://schemas.microsoft.com/office/powerpoint/2010/main" val="95541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Session recordings and materials will be available on the Weitzman Education Platform. To access them, go to the activity site's “Continue” tab for this ECHO, scroll down, and select “Session Recordings and Materials.” Use the access code </a:t>
            </a:r>
            <a:r>
              <a:rPr lang="en-US" b="1" dirty="0" err="1" smtClean="0"/>
              <a:t>WIEd</a:t>
            </a:r>
            <a:r>
              <a:rPr lang="en-US" dirty="0" smtClean="0"/>
              <a:t>. Recordings and materials will be uploaded within a week after each live session.</a:t>
            </a:r>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6</a:t>
            </a:fld>
            <a:endParaRPr lang="en-US"/>
          </a:p>
        </p:txBody>
      </p:sp>
    </p:spTree>
    <p:extLst>
      <p:ext uri="{BB962C8B-B14F-4D97-AF65-F5344CB8AC3E}">
        <p14:creationId xmlns:p14="http://schemas.microsoft.com/office/powerpoint/2010/main" val="192494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Weitzman ECHO has</a:t>
            </a:r>
            <a:r>
              <a:rPr lang="en-US" baseline="0" dirty="0" smtClean="0"/>
              <a:t> been made available by the NIH R25 Alcohol and Other Substance Use Research Education Programs for Health Professionals grant. </a:t>
            </a:r>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7</a:t>
            </a:fld>
            <a:endParaRPr lang="en-US"/>
          </a:p>
        </p:txBody>
      </p:sp>
    </p:spTree>
    <p:extLst>
      <p:ext uri="{BB962C8B-B14F-4D97-AF65-F5344CB8AC3E}">
        <p14:creationId xmlns:p14="http://schemas.microsoft.com/office/powerpoint/2010/main" val="404957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Two of our faculty members have disclosures to report. </a:t>
            </a:r>
            <a:r>
              <a:rPr lang="en-US" b="1" dirty="0" smtClean="0"/>
              <a:t>All disclosures of relevant financial relationships have been reviewed and mitigated.</a:t>
            </a:r>
            <a:endParaRPr lang="en-US" dirty="0" smtClean="0"/>
          </a:p>
        </p:txBody>
      </p:sp>
      <p:sp>
        <p:nvSpPr>
          <p:cNvPr id="4" name="Slide Number Placeholder 3"/>
          <p:cNvSpPr>
            <a:spLocks noGrp="1"/>
          </p:cNvSpPr>
          <p:nvPr>
            <p:ph type="sldNum" sz="quarter" idx="10"/>
          </p:nvPr>
        </p:nvSpPr>
        <p:spPr/>
        <p:txBody>
          <a:bodyPr/>
          <a:lstStyle/>
          <a:p>
            <a:fld id="{397277FF-23D9-0542-A6CA-8A9108633949}" type="slidenum">
              <a:rPr lang="en-US" smtClean="0"/>
              <a:t>8</a:t>
            </a:fld>
            <a:endParaRPr lang="en-US"/>
          </a:p>
        </p:txBody>
      </p:sp>
    </p:spTree>
    <p:extLst>
      <p:ext uri="{BB962C8B-B14F-4D97-AF65-F5344CB8AC3E}">
        <p14:creationId xmlns:p14="http://schemas.microsoft.com/office/powerpoint/2010/main" val="257726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At the Weitzman Institute, we are grounded in community health, focused on improving care for underserved populations, and committed to fostering mutually respectful dialogue. We strive to create learning environments where all participants are welcome, and we promote respectful care settings where patients can be their authentic selves. If there’s anything said in today’s session that makes you feel uncomfortable or doesn’t align with these values, please let us know on our post-session evaluation.</a:t>
            </a:r>
          </a:p>
          <a:p>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34D276-CBCB-4240-AAFC-3AD9C7222D8F}" type="slidenum">
              <a:rPr kumimoji="0" lang="en-US" altLang="en-US" sz="12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274350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444-9DD0-984F-819D-4A093513CED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A4ABE7-BB90-EF4D-ACA5-B3928987055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BD08CB-8C95-0045-AEF0-A01FD9285D4F}"/>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9/12/2025</a:t>
            </a:fld>
            <a:endParaRPr lang="en-US"/>
          </a:p>
        </p:txBody>
      </p:sp>
      <p:sp>
        <p:nvSpPr>
          <p:cNvPr id="5" name="Footer Placeholder 4">
            <a:extLst>
              <a:ext uri="{FF2B5EF4-FFF2-40B4-BE49-F238E27FC236}">
                <a16:creationId xmlns:a16="http://schemas.microsoft.com/office/drawing/2014/main" id="{BCA95E2E-80CB-2F40-810E-6605571809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048C7C-A2B9-4648-A2FE-2E41B92FCB49}"/>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293050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469C-FCBF-1447-B2C1-79B90925FD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0CF109-36FA-EE47-A0D4-EF69FE5C29C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2C164D-1216-544F-8CF5-6528DDC4BE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AF6CE-EA3B-F34C-B758-0A6E2FD5790F}"/>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9/12/2025</a:t>
            </a:fld>
            <a:endParaRPr lang="en-US"/>
          </a:p>
        </p:txBody>
      </p:sp>
      <p:sp>
        <p:nvSpPr>
          <p:cNvPr id="6" name="Footer Placeholder 5">
            <a:extLst>
              <a:ext uri="{FF2B5EF4-FFF2-40B4-BE49-F238E27FC236}">
                <a16:creationId xmlns:a16="http://schemas.microsoft.com/office/drawing/2014/main" id="{B980F9A9-99FF-5D4B-ACB3-DA43FCAB4A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B97B6A-D2B7-9849-809E-5EF6D481B5FD}"/>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344113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5A8D-BEA3-034B-861E-FA3A377B88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308718-7A72-3F49-9511-FB6F65B55C4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EE654-651B-6A45-BBC5-79541A68A3B4}"/>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9/12/2025</a:t>
            </a:fld>
            <a:endParaRPr lang="en-US"/>
          </a:p>
        </p:txBody>
      </p:sp>
      <p:sp>
        <p:nvSpPr>
          <p:cNvPr id="5" name="Footer Placeholder 4">
            <a:extLst>
              <a:ext uri="{FF2B5EF4-FFF2-40B4-BE49-F238E27FC236}">
                <a16:creationId xmlns:a16="http://schemas.microsoft.com/office/drawing/2014/main" id="{17BA405D-85FC-9941-8854-02D503FB7C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506BB5-8D2C-A34B-9A18-339749062892}"/>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91859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7157D-5B5B-1446-91C6-2686D43694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7ECA6C-B934-2840-B5C3-DC71C7B2CE5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2B982-DFD2-6141-9B35-6D1150BFA919}"/>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9/12/2025</a:t>
            </a:fld>
            <a:endParaRPr lang="en-US"/>
          </a:p>
        </p:txBody>
      </p:sp>
      <p:sp>
        <p:nvSpPr>
          <p:cNvPr id="5" name="Footer Placeholder 4">
            <a:extLst>
              <a:ext uri="{FF2B5EF4-FFF2-40B4-BE49-F238E27FC236}">
                <a16:creationId xmlns:a16="http://schemas.microsoft.com/office/drawing/2014/main" id="{59D36AAB-2E78-144A-A66F-55C2F4EBBC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7522B5-2D14-6441-A31A-F259953C0D6B}"/>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338908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AFF8-25C6-284E-BEA6-EAA00AB34DC7}"/>
              </a:ext>
            </a:extLst>
          </p:cNvPr>
          <p:cNvSpPr>
            <a:spLocks noGrp="1"/>
          </p:cNvSpPr>
          <p:nvPr>
            <p:ph type="title"/>
          </p:nvPr>
        </p:nvSpPr>
        <p:spPr>
          <a:xfrm>
            <a:off x="458373" y="1293593"/>
            <a:ext cx="10515600" cy="718087"/>
          </a:xfrm>
          <a:prstGeom prst="rect">
            <a:avLst/>
          </a:prstGeom>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50B50D16-2504-EC46-A380-3B721D99998A}"/>
              </a:ext>
            </a:extLst>
          </p:cNvPr>
          <p:cNvSpPr>
            <a:spLocks noGrp="1"/>
          </p:cNvSpPr>
          <p:nvPr>
            <p:ph type="pic" sz="quarter" idx="10"/>
          </p:nvPr>
        </p:nvSpPr>
        <p:spPr>
          <a:xfrm>
            <a:off x="458373" y="2153090"/>
            <a:ext cx="11177587" cy="3832225"/>
          </a:xfrm>
          <a:prstGeom prst="rect">
            <a:avLst/>
          </a:prstGeom>
        </p:spPr>
        <p:txBody>
          <a:bodyPr/>
          <a:lstStyle/>
          <a:p>
            <a:endParaRPr lang="en-US" dirty="0"/>
          </a:p>
        </p:txBody>
      </p:sp>
    </p:spTree>
    <p:extLst>
      <p:ext uri="{BB962C8B-B14F-4D97-AF65-F5344CB8AC3E}">
        <p14:creationId xmlns:p14="http://schemas.microsoft.com/office/powerpoint/2010/main" val="2647819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slide_TopBor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AEC255B1-86FF-DE45-B5ED-A5E530E62224}"/>
              </a:ext>
            </a:extLst>
          </p:cNvPr>
          <p:cNvSpPr>
            <a:spLocks noGrp="1"/>
          </p:cNvSpPr>
          <p:nvPr>
            <p:ph type="title"/>
          </p:nvPr>
        </p:nvSpPr>
        <p:spPr>
          <a:xfrm>
            <a:off x="153572" y="1022398"/>
            <a:ext cx="10515600" cy="594360"/>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10"/>
          <p:cNvSpPr>
            <a:spLocks noGrp="1"/>
          </p:cNvSpPr>
          <p:nvPr>
            <p:ph sz="quarter" idx="10"/>
          </p:nvPr>
        </p:nvSpPr>
        <p:spPr>
          <a:xfrm>
            <a:off x="155448" y="1828799"/>
            <a:ext cx="11786984" cy="4486083"/>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0439863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edlist_BothBorders">
    <p:spTree>
      <p:nvGrpSpPr>
        <p:cNvPr id="1" name=""/>
        <p:cNvGrpSpPr/>
        <p:nvPr/>
      </p:nvGrpSpPr>
      <p:grpSpPr>
        <a:xfrm>
          <a:off x="0" y="0"/>
          <a:ext cx="0" cy="0"/>
          <a:chOff x="0" y="0"/>
          <a:chExt cx="0" cy="0"/>
        </a:xfrm>
      </p:grpSpPr>
      <p:sp>
        <p:nvSpPr>
          <p:cNvPr id="2" name="Title 1"/>
          <p:cNvSpPr>
            <a:spLocks noGrp="1"/>
          </p:cNvSpPr>
          <p:nvPr>
            <p:ph type="title"/>
          </p:nvPr>
        </p:nvSpPr>
        <p:spPr>
          <a:xfrm>
            <a:off x="153572" y="1022399"/>
            <a:ext cx="11827838" cy="597746"/>
          </a:xfrm>
        </p:spPr>
        <p:txBody>
          <a:bodyPr/>
          <a:lstStyle/>
          <a:p>
            <a:r>
              <a:rPr lang="en-US" dirty="0" smtClean="0"/>
              <a:t>Click to edit Master title style</a:t>
            </a:r>
            <a:endParaRPr lang="en-US" dirty="0"/>
          </a:p>
        </p:txBody>
      </p:sp>
      <p:sp>
        <p:nvSpPr>
          <p:cNvPr id="4" name="Content Placeholder 2">
            <a:extLst>
              <a:ext uri="{FF2B5EF4-FFF2-40B4-BE49-F238E27FC236}">
                <a16:creationId xmlns:a16="http://schemas.microsoft.com/office/drawing/2014/main" id="{F54BB363-35D6-5D4F-966B-8E089324F9B8}"/>
              </a:ext>
            </a:extLst>
          </p:cNvPr>
          <p:cNvSpPr>
            <a:spLocks noGrp="1"/>
          </p:cNvSpPr>
          <p:nvPr>
            <p:ph idx="1"/>
          </p:nvPr>
        </p:nvSpPr>
        <p:spPr>
          <a:xfrm>
            <a:off x="155448" y="1828800"/>
            <a:ext cx="11558227" cy="5334000"/>
          </a:xfrm>
          <a:prstGeom prst="rect">
            <a:avLst/>
          </a:prstGeom>
        </p:spPr>
        <p:txBody>
          <a:bodyPr/>
          <a:lstStyle>
            <a:lvl1pPr marL="288925" indent="-288925">
              <a:buClr>
                <a:srgbClr val="4379BD"/>
              </a:buClr>
              <a:buSzPct val="70000"/>
              <a:buFont typeface=".Hiragino Kaku Gothic Interface W3"/>
              <a:buChar char="◉"/>
              <a:tabLst/>
              <a:defRPr sz="2400"/>
            </a:lvl1pPr>
            <a:lvl2pPr>
              <a:buClr>
                <a:srgbClr val="447ABE"/>
              </a:buClr>
              <a:buSzPct val="70000"/>
              <a:buFont typeface=".PingFang SC Regular"/>
              <a:buChar char="◎"/>
              <a:defRPr sz="2000"/>
            </a:lvl2pPr>
            <a:lvl3pPr>
              <a:buClr>
                <a:srgbClr val="4379BD"/>
              </a:buClr>
              <a:buFont typeface="System Font Regular"/>
              <a:buChar char="●"/>
              <a:defRPr sz="1800"/>
            </a:lvl3pPr>
            <a:lvl4pPr marL="1546225" indent="-174625">
              <a:buClr>
                <a:srgbClr val="447ABE"/>
              </a:buClr>
              <a:buFont typeface="System Font Regular"/>
              <a:buChar char="•"/>
              <a:tabLst/>
              <a:defRPr sz="1800"/>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356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footer">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066800" y="1752600"/>
            <a:ext cx="10134600" cy="2057400"/>
          </a:xfrm>
          <a:prstGeom prst="rect">
            <a:avLst/>
          </a:prstGeom>
        </p:spPr>
        <p:txBody>
          <a:bodyPr anchor="b"/>
          <a:lstStyle>
            <a:lvl1pPr marL="0" indent="0" algn="ctr">
              <a:buNone/>
              <a:defRPr sz="4400" baseline="0">
                <a:latin typeface="+mn-lt"/>
              </a:defRPr>
            </a:lvl1pPr>
          </a:lstStyle>
          <a:p>
            <a:pPr lvl="0"/>
            <a:endParaRPr lang="en-US" dirty="0"/>
          </a:p>
        </p:txBody>
      </p:sp>
      <p:sp>
        <p:nvSpPr>
          <p:cNvPr id="4" name="Text Placeholder 9"/>
          <p:cNvSpPr>
            <a:spLocks noGrp="1"/>
          </p:cNvSpPr>
          <p:nvPr>
            <p:ph type="body" sz="quarter" idx="11"/>
          </p:nvPr>
        </p:nvSpPr>
        <p:spPr>
          <a:xfrm>
            <a:off x="1066800" y="4038600"/>
            <a:ext cx="10134600" cy="1676400"/>
          </a:xfrm>
          <a:prstGeom prst="rect">
            <a:avLst/>
          </a:prstGeom>
        </p:spPr>
        <p:txBody>
          <a:bodyPr anchor="ctr"/>
          <a:lstStyle>
            <a:lvl1pPr marL="0" indent="0" algn="ctr">
              <a:buNone/>
              <a:defRPr sz="3200" baseline="0">
                <a:solidFill>
                  <a:schemeClr val="tx1">
                    <a:lumMod val="50000"/>
                    <a:lumOff val="50000"/>
                  </a:schemeClr>
                </a:solidFill>
                <a:latin typeface="+mn-lt"/>
              </a:defRPr>
            </a:lvl1pPr>
          </a:lstStyle>
          <a:p>
            <a:pPr lvl="0"/>
            <a:endParaRPr lang="en-US" dirty="0"/>
          </a:p>
        </p:txBody>
      </p:sp>
    </p:spTree>
    <p:custDataLst>
      <p:tags r:id="rId1"/>
    </p:custDataLst>
    <p:extLst>
      <p:ext uri="{BB962C8B-B14F-4D97-AF65-F5344CB8AC3E}">
        <p14:creationId xmlns:p14="http://schemas.microsoft.com/office/powerpoint/2010/main" val="768513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C32B-89DE-D423-0E3E-9DA45BDF7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11833-BE6B-F7EC-81A8-2CF546CD04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486F3-E1F1-3CAA-7ED9-1C9DA260679A}"/>
              </a:ext>
            </a:extLst>
          </p:cNvPr>
          <p:cNvSpPr>
            <a:spLocks noGrp="1"/>
          </p:cNvSpPr>
          <p:nvPr>
            <p:ph type="dt" sz="half" idx="10"/>
          </p:nvPr>
        </p:nvSpPr>
        <p:spPr/>
        <p:txBody>
          <a:bodyPr/>
          <a:lstStyle/>
          <a:p>
            <a:fld id="{CAA423A1-446A-41CB-A22A-AE61031FD26C}" type="datetimeFigureOut">
              <a:rPr lang="en-US" smtClean="0"/>
              <a:t>9/12/2025</a:t>
            </a:fld>
            <a:endParaRPr lang="en-US"/>
          </a:p>
        </p:txBody>
      </p:sp>
      <p:sp>
        <p:nvSpPr>
          <p:cNvPr id="5" name="Footer Placeholder 4">
            <a:extLst>
              <a:ext uri="{FF2B5EF4-FFF2-40B4-BE49-F238E27FC236}">
                <a16:creationId xmlns:a16="http://schemas.microsoft.com/office/drawing/2014/main" id="{B09770D2-5AF5-A706-C799-EEAA80B34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C5218-5387-69B7-9E4B-AD6D0E028B78}"/>
              </a:ext>
            </a:extLst>
          </p:cNvPr>
          <p:cNvSpPr>
            <a:spLocks noGrp="1"/>
          </p:cNvSpPr>
          <p:nvPr>
            <p:ph type="sldNum" sz="quarter" idx="12"/>
          </p:nvPr>
        </p:nvSpPr>
        <p:spPr/>
        <p:txBody>
          <a:bodyPr/>
          <a:lstStyle/>
          <a:p>
            <a:fld id="{774BE4E6-1062-449B-BDBB-EDC8FE8F28BE}" type="slidenum">
              <a:rPr lang="en-US" smtClean="0"/>
              <a:t>‹#›</a:t>
            </a:fld>
            <a:endParaRPr lang="en-US"/>
          </a:p>
        </p:txBody>
      </p:sp>
    </p:spTree>
    <p:extLst>
      <p:ext uri="{BB962C8B-B14F-4D97-AF65-F5344CB8AC3E}">
        <p14:creationId xmlns:p14="http://schemas.microsoft.com/office/powerpoint/2010/main" val="2428832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C84-1C33-FB62-551B-2F6BA1514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70B1C-35E9-D946-DED7-A3C56FB3A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069460-686D-244D-3829-A5BB8C403D4F}"/>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5" name="Footer Placeholder 4">
            <a:extLst>
              <a:ext uri="{FF2B5EF4-FFF2-40B4-BE49-F238E27FC236}">
                <a16:creationId xmlns:a16="http://schemas.microsoft.com/office/drawing/2014/main" id="{B329831B-3608-74A0-DCB9-44AD100B5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C7904-D887-2504-BE90-004C4D511E8F}"/>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22108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5365-44E9-6BE6-7969-419B98B878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231F1-80B9-9790-E071-EA204DD1D3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3D337-5E00-BED5-1EAA-2A7DECDCD17E}"/>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5" name="Footer Placeholder 4">
            <a:extLst>
              <a:ext uri="{FF2B5EF4-FFF2-40B4-BE49-F238E27FC236}">
                <a16:creationId xmlns:a16="http://schemas.microsoft.com/office/drawing/2014/main" id="{301ED537-F088-B73D-5434-396BE966E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C7678-33BA-C38E-2E03-9C1FB12D8D7F}"/>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289484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Content P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74C591-9A48-274B-AD30-BF7278F06757}"/>
              </a:ext>
            </a:extLst>
          </p:cNvPr>
          <p:cNvSpPr txBox="1"/>
          <p:nvPr userDrawn="1"/>
        </p:nvSpPr>
        <p:spPr>
          <a:xfrm>
            <a:off x="11734800" y="6326619"/>
            <a:ext cx="304800" cy="369332"/>
          </a:xfrm>
          <a:prstGeom prst="rect">
            <a:avLst/>
          </a:prstGeom>
          <a:noFill/>
        </p:spPr>
        <p:txBody>
          <a:bodyPr wrap="square" rtlCol="0" anchor="b">
            <a:spAutoFit/>
          </a:bodyPr>
          <a:lstStyle/>
          <a:p>
            <a:pPr algn="ctr"/>
            <a:fld id="{3D624103-554C-2E4E-857E-364EE110D31D}" type="slidenum">
              <a:rPr lang="en-US" sz="900" smtClean="0">
                <a:solidFill>
                  <a:schemeClr val="tx1"/>
                </a:solidFill>
              </a:rPr>
              <a:t>‹#›</a:t>
            </a:fld>
            <a:endParaRPr lang="en-US" sz="900" dirty="0">
              <a:solidFill>
                <a:schemeClr val="tx1"/>
              </a:solidFill>
            </a:endParaRPr>
          </a:p>
        </p:txBody>
      </p:sp>
      <p:sp>
        <p:nvSpPr>
          <p:cNvPr id="10" name="TextBox 9">
            <a:extLst>
              <a:ext uri="{FF2B5EF4-FFF2-40B4-BE49-F238E27FC236}">
                <a16:creationId xmlns:a16="http://schemas.microsoft.com/office/drawing/2014/main" id="{B52F03C8-E0C0-7A45-964C-2FEBD1CE3B59}"/>
              </a:ext>
            </a:extLst>
          </p:cNvPr>
          <p:cNvSpPr txBox="1"/>
          <p:nvPr userDrawn="1"/>
        </p:nvSpPr>
        <p:spPr>
          <a:xfrm>
            <a:off x="8132956" y="6465119"/>
            <a:ext cx="3601844" cy="230832"/>
          </a:xfrm>
          <a:prstGeom prst="rect">
            <a:avLst/>
          </a:prstGeom>
          <a:noFill/>
        </p:spPr>
        <p:txBody>
          <a:bodyPr wrap="square" rtlCol="0" anchor="b">
            <a:spAutoFit/>
          </a:bodyPr>
          <a:lstStyle/>
          <a:p>
            <a:pPr algn="r"/>
            <a:r>
              <a:rPr lang="en-US" sz="900" dirty="0" err="1">
                <a:solidFill>
                  <a:schemeClr val="tx1"/>
                </a:solidFill>
              </a:rPr>
              <a:t>weitzmaninstitute.org</a:t>
            </a:r>
            <a:r>
              <a:rPr lang="en-US" sz="900" dirty="0">
                <a:solidFill>
                  <a:schemeClr val="tx1"/>
                </a:solidFill>
              </a:rPr>
              <a:t>     |     </a:t>
            </a:r>
            <a:fld id="{AC52C9D6-60B4-F24A-B68C-E36D25C601FB}" type="datetime4">
              <a:rPr lang="en-US" sz="900" smtClean="0">
                <a:solidFill>
                  <a:schemeClr val="tx1"/>
                </a:solidFill>
              </a:rPr>
              <a:pPr algn="r"/>
              <a:t>September 12, 2025</a:t>
            </a:fld>
            <a:endParaRPr lang="en-US" sz="900" dirty="0">
              <a:solidFill>
                <a:schemeClr val="tx1"/>
              </a:solidFill>
            </a:endParaRPr>
          </a:p>
        </p:txBody>
      </p:sp>
      <p:sp>
        <p:nvSpPr>
          <p:cNvPr id="13" name="Title 3">
            <a:extLst>
              <a:ext uri="{FF2B5EF4-FFF2-40B4-BE49-F238E27FC236}">
                <a16:creationId xmlns:a16="http://schemas.microsoft.com/office/drawing/2014/main" id="{A922BCCD-A515-1B4C-9096-12A179F5EA10}"/>
              </a:ext>
            </a:extLst>
          </p:cNvPr>
          <p:cNvSpPr>
            <a:spLocks noGrp="1"/>
          </p:cNvSpPr>
          <p:nvPr>
            <p:ph type="title"/>
          </p:nvPr>
        </p:nvSpPr>
        <p:spPr>
          <a:xfrm>
            <a:off x="526094" y="1279850"/>
            <a:ext cx="11139814" cy="917341"/>
          </a:xfrm>
          <a:prstGeom prst="rect">
            <a:avLst/>
          </a:prstGeom>
        </p:spPr>
        <p:txBody>
          <a:bodyPr anchor="t"/>
          <a:lstStyle>
            <a:lvl1pPr>
              <a:defRPr sz="4400" b="1" i="0">
                <a:solidFill>
                  <a:srgbClr val="4D6F13"/>
                </a:solidFill>
              </a:defRPr>
            </a:lvl1pPr>
          </a:lstStyle>
          <a:p>
            <a:endParaRPr lang="en-US" b="1" spc="-20" dirty="0">
              <a:solidFill>
                <a:srgbClr val="4D6F13"/>
              </a:solidFill>
              <a:latin typeface="Calibri" panose="020F0502020204030204" pitchFamily="34" charset="0"/>
              <a:cs typeface="Calibri" panose="020F0502020204030204" pitchFamily="34" charset="0"/>
            </a:endParaRPr>
          </a:p>
        </p:txBody>
      </p:sp>
      <p:sp>
        <p:nvSpPr>
          <p:cNvPr id="14" name="Content Placeholder 4">
            <a:extLst>
              <a:ext uri="{FF2B5EF4-FFF2-40B4-BE49-F238E27FC236}">
                <a16:creationId xmlns:a16="http://schemas.microsoft.com/office/drawing/2014/main" id="{B35FE12C-8491-5344-B20E-73ECA1BCAD77}"/>
              </a:ext>
            </a:extLst>
          </p:cNvPr>
          <p:cNvSpPr>
            <a:spLocks noGrp="1"/>
          </p:cNvSpPr>
          <p:nvPr>
            <p:ph idx="4294967295"/>
          </p:nvPr>
        </p:nvSpPr>
        <p:spPr>
          <a:xfrm>
            <a:off x="526093" y="2170879"/>
            <a:ext cx="11139813" cy="4006084"/>
          </a:xfrm>
          <a:prstGeom prst="rect">
            <a:avLst/>
          </a:prstGeom>
        </p:spPr>
        <p:txBody>
          <a:bodyPr/>
          <a:lstStyle/>
          <a:p>
            <a:pPr marL="346075" indent="-346075">
              <a:buClr>
                <a:srgbClr val="447ABE"/>
              </a:buClr>
              <a:buSzPct val="80000"/>
              <a:buFont typeface=".Hiragino Kaku Gothic Interface W3"/>
              <a:buChar char="◉"/>
            </a:pPr>
            <a:endParaRPr lang="en-US" dirty="0"/>
          </a:p>
        </p:txBody>
      </p:sp>
    </p:spTree>
    <p:extLst>
      <p:ext uri="{BB962C8B-B14F-4D97-AF65-F5344CB8AC3E}">
        <p14:creationId xmlns:p14="http://schemas.microsoft.com/office/powerpoint/2010/main" val="553972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9F3E-6344-90D1-FF5E-BAE6FE9CC6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107C84-36D6-0739-B71F-C3BEF1F4B6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727772-32D4-344D-0D82-45A3B54257E6}"/>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5" name="Footer Placeholder 4">
            <a:extLst>
              <a:ext uri="{FF2B5EF4-FFF2-40B4-BE49-F238E27FC236}">
                <a16:creationId xmlns:a16="http://schemas.microsoft.com/office/drawing/2014/main" id="{7D780B6E-C923-ECA8-8550-47E917093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16B95-0C96-0F17-A510-DD9BD279C627}"/>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61529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A851-984C-C4FA-234E-CF854992C6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65E7E-83BF-BC97-B7F8-DC8FC77AD7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E37F2-AAD5-C1B2-7DB7-31E645D694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9D6060-35C4-98C9-237E-8449B3048612}"/>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6" name="Footer Placeholder 5">
            <a:extLst>
              <a:ext uri="{FF2B5EF4-FFF2-40B4-BE49-F238E27FC236}">
                <a16:creationId xmlns:a16="http://schemas.microsoft.com/office/drawing/2014/main" id="{5D541D4D-B2C3-A30B-26F7-8D7B1F769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5508B-3814-6A48-1D1D-A568611CCF9F}"/>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3367458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399A-9046-6AF0-B9AE-8065D53422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1A2BAD-7739-2EF7-3E1B-BD235D9A3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610A93-1826-46AC-E429-165FC06E7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668AB-3387-6A4C-FE26-3950F5257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623F17-16F9-DDBB-0E2E-E05ABE9C3F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1B555D-F0B4-F239-0E38-4162F934E315}"/>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8" name="Footer Placeholder 7">
            <a:extLst>
              <a:ext uri="{FF2B5EF4-FFF2-40B4-BE49-F238E27FC236}">
                <a16:creationId xmlns:a16="http://schemas.microsoft.com/office/drawing/2014/main" id="{7EB4A2B8-756F-D4B8-B2BD-0FCF922E6A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4B1FF2-CCFF-1541-BC8B-B1B4D0311916}"/>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2161719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9E52-3627-7E22-6740-CA984540F1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6BCA71-5D5A-194D-F14D-255172821546}"/>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4" name="Footer Placeholder 3">
            <a:extLst>
              <a:ext uri="{FF2B5EF4-FFF2-40B4-BE49-F238E27FC236}">
                <a16:creationId xmlns:a16="http://schemas.microsoft.com/office/drawing/2014/main" id="{402F3566-26D8-671F-ABD0-F4C7F07D9A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64BE7-3124-05CE-BC67-90A891B48FAD}"/>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3203898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624C7-B748-09F4-8CB7-FE2DFE878E77}"/>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3" name="Footer Placeholder 2">
            <a:extLst>
              <a:ext uri="{FF2B5EF4-FFF2-40B4-BE49-F238E27FC236}">
                <a16:creationId xmlns:a16="http://schemas.microsoft.com/office/drawing/2014/main" id="{F0290CC1-C02F-A51B-BECE-39AD871F7D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2A76EE-CF30-6C0B-F2D0-6E83D2CCFD67}"/>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1742046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7461-35CD-B758-F32C-C5BF4C1B4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66261B-34C3-A581-0372-12D706758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B217CC-F016-B14D-D0CC-430F5A41A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7A839-19D6-4BA6-7B91-F854F5F690E8}"/>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6" name="Footer Placeholder 5">
            <a:extLst>
              <a:ext uri="{FF2B5EF4-FFF2-40B4-BE49-F238E27FC236}">
                <a16:creationId xmlns:a16="http://schemas.microsoft.com/office/drawing/2014/main" id="{95F2D746-3312-C228-34AD-0225CE748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4DF4D-53FC-9535-D4D0-C604D76E0EA0}"/>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3349709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2F74-B4C6-9938-5400-F436CD8C6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1A50D-414E-40BD-DC86-98EA94D2F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A585ED-A5CC-AA7C-9E05-BEC98DEA7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7BFCF-F139-45E1-74A2-419AEBCDC7C1}"/>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6" name="Footer Placeholder 5">
            <a:extLst>
              <a:ext uri="{FF2B5EF4-FFF2-40B4-BE49-F238E27FC236}">
                <a16:creationId xmlns:a16="http://schemas.microsoft.com/office/drawing/2014/main" id="{F17205BA-EB5A-A72F-4B60-8B7C08D9E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F0848-DD26-3533-1AF3-86990F93F518}"/>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3030593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0026-5487-76BE-E51B-21177D6F34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66F28-E2C7-1760-67B9-D1200FE0B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59F72-8F01-EDBB-5767-D94B4007B578}"/>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5" name="Footer Placeholder 4">
            <a:extLst>
              <a:ext uri="{FF2B5EF4-FFF2-40B4-BE49-F238E27FC236}">
                <a16:creationId xmlns:a16="http://schemas.microsoft.com/office/drawing/2014/main" id="{A4217C7D-0A1A-ED86-D2FB-8BF06D321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E3CA6-7DBE-4355-81A8-DB971BA2F3A9}"/>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1907231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2035E-2A92-EB43-D7BA-040AFB5C9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C9D67A-87F2-C191-2C61-F229E26CF2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D3204-9E46-E66B-FC71-071B7FEFF99D}"/>
              </a:ext>
            </a:extLst>
          </p:cNvPr>
          <p:cNvSpPr>
            <a:spLocks noGrp="1"/>
          </p:cNvSpPr>
          <p:nvPr>
            <p:ph type="dt" sz="half" idx="10"/>
          </p:nvPr>
        </p:nvSpPr>
        <p:spPr/>
        <p:txBody>
          <a:bodyPr/>
          <a:lstStyle/>
          <a:p>
            <a:fld id="{DA47CDEE-8581-B844-9123-ACABA1DF3964}" type="datetimeFigureOut">
              <a:rPr lang="en-US" smtClean="0"/>
              <a:t>9/12/2025</a:t>
            </a:fld>
            <a:endParaRPr lang="en-US"/>
          </a:p>
        </p:txBody>
      </p:sp>
      <p:sp>
        <p:nvSpPr>
          <p:cNvPr id="5" name="Footer Placeholder 4">
            <a:extLst>
              <a:ext uri="{FF2B5EF4-FFF2-40B4-BE49-F238E27FC236}">
                <a16:creationId xmlns:a16="http://schemas.microsoft.com/office/drawing/2014/main" id="{6EAFD8CD-433C-E904-DCEC-9B1C08BAA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635D4-8AED-BBAE-794B-B40A2331932A}"/>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222222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Content Green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747C458-014A-2B35-C650-9E484B89D83E}"/>
              </a:ext>
            </a:extLst>
          </p:cNvPr>
          <p:cNvSpPr>
            <a:spLocks noGrp="1"/>
          </p:cNvSpPr>
          <p:nvPr>
            <p:ph type="title"/>
          </p:nvPr>
        </p:nvSpPr>
        <p:spPr>
          <a:xfrm>
            <a:off x="526094" y="1279850"/>
            <a:ext cx="11139814" cy="917341"/>
          </a:xfrm>
          <a:prstGeom prst="rect">
            <a:avLst/>
          </a:prstGeom>
        </p:spPr>
        <p:txBody>
          <a:bodyPr anchor="t"/>
          <a:lstStyle>
            <a:lvl1pPr>
              <a:defRPr sz="4400" b="1" i="0">
                <a:solidFill>
                  <a:srgbClr val="4D6F13"/>
                </a:solidFill>
              </a:defRPr>
            </a:lvl1pPr>
          </a:lstStyle>
          <a:p>
            <a:endParaRPr lang="en-US" b="1" spc="-20" dirty="0">
              <a:solidFill>
                <a:srgbClr val="4D6F13"/>
              </a:solidFill>
              <a:latin typeface="Calibri" panose="020F0502020204030204" pitchFamily="34" charset="0"/>
              <a:cs typeface="Calibri" panose="020F0502020204030204" pitchFamily="34" charset="0"/>
            </a:endParaRPr>
          </a:p>
        </p:txBody>
      </p:sp>
      <p:sp>
        <p:nvSpPr>
          <p:cNvPr id="8" name="Content Placeholder 4">
            <a:extLst>
              <a:ext uri="{FF2B5EF4-FFF2-40B4-BE49-F238E27FC236}">
                <a16:creationId xmlns:a16="http://schemas.microsoft.com/office/drawing/2014/main" id="{7A9DF0DE-7A3C-DA35-E98A-56809727026D}"/>
              </a:ext>
            </a:extLst>
          </p:cNvPr>
          <p:cNvSpPr>
            <a:spLocks noGrp="1"/>
          </p:cNvSpPr>
          <p:nvPr>
            <p:ph idx="4294967295"/>
          </p:nvPr>
        </p:nvSpPr>
        <p:spPr>
          <a:xfrm>
            <a:off x="526093" y="2170879"/>
            <a:ext cx="11139813" cy="4006084"/>
          </a:xfrm>
          <a:prstGeom prst="rect">
            <a:avLst/>
          </a:prstGeom>
        </p:spPr>
        <p:txBody>
          <a:bodyPr/>
          <a:lstStyle/>
          <a:p>
            <a:pPr marL="346075" indent="-346075">
              <a:buClr>
                <a:srgbClr val="447ABE"/>
              </a:buClr>
              <a:buSzPct val="80000"/>
              <a:buFont typeface=".Hiragino Kaku Gothic Interface W3"/>
              <a:buChar char="◉"/>
            </a:pPr>
            <a:endParaRPr lang="en-US" dirty="0"/>
          </a:p>
        </p:txBody>
      </p:sp>
    </p:spTree>
    <p:extLst>
      <p:ext uri="{BB962C8B-B14F-4D97-AF65-F5344CB8AC3E}">
        <p14:creationId xmlns:p14="http://schemas.microsoft.com/office/powerpoint/2010/main" val="94242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0C36-7F08-104D-84DF-CDCCED55D2D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04E883-CF4F-9A42-B350-C3DEF44D232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32F3F-4B56-B74B-97F7-74020AE0696F}"/>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9/12/2025</a:t>
            </a:fld>
            <a:endParaRPr lang="en-US"/>
          </a:p>
        </p:txBody>
      </p:sp>
      <p:sp>
        <p:nvSpPr>
          <p:cNvPr id="5" name="Footer Placeholder 4">
            <a:extLst>
              <a:ext uri="{FF2B5EF4-FFF2-40B4-BE49-F238E27FC236}">
                <a16:creationId xmlns:a16="http://schemas.microsoft.com/office/drawing/2014/main" id="{AFB180FD-BAF7-FF40-BE7A-66BC9DA870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00B9D6-4AF6-4944-8D48-E4ED460FDF26}"/>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155523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EB73-4C1C-E843-8197-7F4B220D19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C6D810-131D-7742-A4B3-40027B60D6DC}"/>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B51B8B-E930-DC48-BBF2-F5527627DF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728606-F9D5-DB4E-B015-F760487E5D9B}"/>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9/12/2025</a:t>
            </a:fld>
            <a:endParaRPr lang="en-US"/>
          </a:p>
        </p:txBody>
      </p:sp>
      <p:sp>
        <p:nvSpPr>
          <p:cNvPr id="6" name="Footer Placeholder 5">
            <a:extLst>
              <a:ext uri="{FF2B5EF4-FFF2-40B4-BE49-F238E27FC236}">
                <a16:creationId xmlns:a16="http://schemas.microsoft.com/office/drawing/2014/main" id="{D1685A97-9FD8-C849-A62F-11A8A5F96A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860351-0FCD-1949-AEE6-F3A422DC29C1}"/>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183753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8A57-158D-174A-AD9F-4CBBA6FA1D8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AC6941-8330-9344-A9BF-0EFBDD2969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A84D2C-1869-1D43-84F8-0EC9A1C726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27B730-96DA-DD41-9C49-AAC552EC8E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A895E-DC64-0E42-9E2E-063F48FC4AC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22F59-33AD-824B-B86E-D1BEFA2B693D}"/>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9/12/2025</a:t>
            </a:fld>
            <a:endParaRPr lang="en-US"/>
          </a:p>
        </p:txBody>
      </p:sp>
      <p:sp>
        <p:nvSpPr>
          <p:cNvPr id="8" name="Footer Placeholder 7">
            <a:extLst>
              <a:ext uri="{FF2B5EF4-FFF2-40B4-BE49-F238E27FC236}">
                <a16:creationId xmlns:a16="http://schemas.microsoft.com/office/drawing/2014/main" id="{5BB7337D-ED61-254B-9914-BAFE25A129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E9B029-803F-1044-AAB3-AEAF621F92D5}"/>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380603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D42D-EAC6-364F-9963-DF69E828F1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9886A9-3EF9-2542-BBAB-CEC5CC5408A2}"/>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9/12/2025</a:t>
            </a:fld>
            <a:endParaRPr lang="en-US"/>
          </a:p>
        </p:txBody>
      </p:sp>
      <p:sp>
        <p:nvSpPr>
          <p:cNvPr id="4" name="Footer Placeholder 3">
            <a:extLst>
              <a:ext uri="{FF2B5EF4-FFF2-40B4-BE49-F238E27FC236}">
                <a16:creationId xmlns:a16="http://schemas.microsoft.com/office/drawing/2014/main" id="{61D738D2-9107-1842-932B-2607C0C968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B8729C9-57B6-E648-8E9F-B4F938990AF4}"/>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306866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F94E1-5A94-1E46-9537-872C1BC89A6A}"/>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9/12/2025</a:t>
            </a:fld>
            <a:endParaRPr lang="en-US"/>
          </a:p>
        </p:txBody>
      </p:sp>
      <p:sp>
        <p:nvSpPr>
          <p:cNvPr id="3" name="Footer Placeholder 2">
            <a:extLst>
              <a:ext uri="{FF2B5EF4-FFF2-40B4-BE49-F238E27FC236}">
                <a16:creationId xmlns:a16="http://schemas.microsoft.com/office/drawing/2014/main" id="{29E8D2D1-441C-E846-A061-65BE4DE53F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4B1DD0B-F339-984E-9E30-FE2A02A014A3}"/>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358732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9476-8480-2B4A-AB0B-442FF30C1E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82A14-938F-934B-8B07-AEB02A2FA9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EEB08A-24DF-1140-9665-A12BE1544D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10BED-AA4C-B047-B3EA-6CFD8F600845}"/>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9/12/2025</a:t>
            </a:fld>
            <a:endParaRPr lang="en-US"/>
          </a:p>
        </p:txBody>
      </p:sp>
      <p:sp>
        <p:nvSpPr>
          <p:cNvPr id="6" name="Footer Placeholder 5">
            <a:extLst>
              <a:ext uri="{FF2B5EF4-FFF2-40B4-BE49-F238E27FC236}">
                <a16:creationId xmlns:a16="http://schemas.microsoft.com/office/drawing/2014/main" id="{2D6D0BB6-9CF9-7849-A15D-7852701793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CFA405-D25A-284B-B1FC-79E18E0B7933}"/>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16698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57827B-228E-8349-BBC6-71CCE1BB4ECB}"/>
              </a:ext>
            </a:extLst>
          </p:cNvPr>
          <p:cNvSpPr txBox="1"/>
          <p:nvPr userDrawn="1"/>
        </p:nvSpPr>
        <p:spPr>
          <a:xfrm>
            <a:off x="11734800" y="6465119"/>
            <a:ext cx="304800" cy="230832"/>
          </a:xfrm>
          <a:prstGeom prst="rect">
            <a:avLst/>
          </a:prstGeom>
          <a:noFill/>
        </p:spPr>
        <p:txBody>
          <a:bodyPr wrap="square" rtlCol="0" anchor="b">
            <a:spAutoFit/>
          </a:bodyPr>
          <a:lstStyle/>
          <a:p>
            <a:pPr algn="ctr"/>
            <a:fld id="{3D624103-554C-2E4E-857E-364EE110D31D}" type="slidenum">
              <a:rPr lang="en-US" sz="900" smtClean="0">
                <a:solidFill>
                  <a:schemeClr val="bg1"/>
                </a:solidFill>
              </a:rPr>
              <a:t>‹#›</a:t>
            </a:fld>
            <a:endParaRPr lang="en-US" sz="900" dirty="0">
              <a:solidFill>
                <a:schemeClr val="bg1"/>
              </a:solidFill>
            </a:endParaRPr>
          </a:p>
        </p:txBody>
      </p:sp>
      <p:sp>
        <p:nvSpPr>
          <p:cNvPr id="8" name="TextBox 7">
            <a:extLst>
              <a:ext uri="{FF2B5EF4-FFF2-40B4-BE49-F238E27FC236}">
                <a16:creationId xmlns:a16="http://schemas.microsoft.com/office/drawing/2014/main" id="{8C082AEC-C47B-B54C-A9BF-4B37C5538407}"/>
              </a:ext>
            </a:extLst>
          </p:cNvPr>
          <p:cNvSpPr txBox="1"/>
          <p:nvPr userDrawn="1"/>
        </p:nvSpPr>
        <p:spPr>
          <a:xfrm>
            <a:off x="8132956" y="6465119"/>
            <a:ext cx="3601844" cy="230832"/>
          </a:xfrm>
          <a:prstGeom prst="rect">
            <a:avLst/>
          </a:prstGeom>
          <a:noFill/>
        </p:spPr>
        <p:txBody>
          <a:bodyPr wrap="square" rtlCol="0" anchor="b">
            <a:spAutoFit/>
          </a:bodyPr>
          <a:lstStyle/>
          <a:p>
            <a:pPr algn="r"/>
            <a:r>
              <a:rPr lang="en-US" sz="900" dirty="0" err="1">
                <a:solidFill>
                  <a:schemeClr val="bg1"/>
                </a:solidFill>
              </a:rPr>
              <a:t>weitzmaninstitute.org</a:t>
            </a:r>
            <a:r>
              <a:rPr lang="en-US" sz="900" dirty="0">
                <a:solidFill>
                  <a:schemeClr val="bg1"/>
                </a:solidFill>
              </a:rPr>
              <a:t>     |     </a:t>
            </a:r>
            <a:fld id="{AC52C9D6-60B4-F24A-B68C-E36D25C601FB}" type="datetime4">
              <a:rPr lang="en-US" sz="900" smtClean="0">
                <a:solidFill>
                  <a:schemeClr val="bg1"/>
                </a:solidFill>
              </a:rPr>
              <a:pPr algn="r"/>
              <a:t>September 12, 2025</a:t>
            </a:fld>
            <a:endParaRPr lang="en-US" sz="900" dirty="0">
              <a:solidFill>
                <a:schemeClr val="bg1"/>
              </a:solidFill>
            </a:endParaRPr>
          </a:p>
        </p:txBody>
      </p:sp>
      <p:sp>
        <p:nvSpPr>
          <p:cNvPr id="9" name="Text Placeholder 8">
            <a:extLst>
              <a:ext uri="{FF2B5EF4-FFF2-40B4-BE49-F238E27FC236}">
                <a16:creationId xmlns:a16="http://schemas.microsoft.com/office/drawing/2014/main" id="{7DC3A452-7943-0849-A738-A673B4DDB0CB}"/>
              </a:ext>
            </a:extLst>
          </p:cNvPr>
          <p:cNvSpPr>
            <a:spLocks noGrp="1"/>
          </p:cNvSpPr>
          <p:nvPr>
            <p:ph type="body" idx="1"/>
          </p:nvPr>
        </p:nvSpPr>
        <p:spPr>
          <a:xfrm>
            <a:off x="458372" y="197333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9">
            <a:extLst>
              <a:ext uri="{FF2B5EF4-FFF2-40B4-BE49-F238E27FC236}">
                <a16:creationId xmlns:a16="http://schemas.microsoft.com/office/drawing/2014/main" id="{AEC255B1-86FF-DE45-B5ED-A5E530E62224}"/>
              </a:ext>
            </a:extLst>
          </p:cNvPr>
          <p:cNvSpPr>
            <a:spLocks noGrp="1"/>
          </p:cNvSpPr>
          <p:nvPr>
            <p:ph type="title"/>
          </p:nvPr>
        </p:nvSpPr>
        <p:spPr>
          <a:xfrm>
            <a:off x="458372" y="1162843"/>
            <a:ext cx="10515600" cy="81049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16969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b="1" kern="1200">
          <a:solidFill>
            <a:srgbClr val="4D6F13"/>
          </a:solidFill>
          <a:latin typeface="+mj-lt"/>
          <a:ea typeface="+mj-ea"/>
          <a:cs typeface="+mj-cs"/>
        </a:defRPr>
      </a:lvl1pPr>
    </p:titleStyle>
    <p:bodyStyle>
      <a:lvl1pPr marL="342900" indent="-342900" algn="l" defTabSz="914400" rtl="0" eaLnBrk="1" latinLnBrk="0" hangingPunct="1">
        <a:lnSpc>
          <a:spcPct val="90000"/>
        </a:lnSpc>
        <a:spcBef>
          <a:spcPts val="1000"/>
        </a:spcBef>
        <a:buClr>
          <a:srgbClr val="447ABE"/>
        </a:buClr>
        <a:buSzPct val="100000"/>
        <a:buFont typeface=".Hiragino Kaku Gothic Interface W3"/>
        <a:buChar char="◉"/>
        <a:tabLst/>
        <a:defRPr sz="2800" kern="1200">
          <a:solidFill>
            <a:schemeClr val="tx1"/>
          </a:solidFill>
          <a:latin typeface="+mn-lt"/>
          <a:ea typeface="+mn-ea"/>
          <a:cs typeface="+mn-cs"/>
        </a:defRPr>
      </a:lvl1pPr>
      <a:lvl2pPr marL="806450" indent="-349250" algn="l" defTabSz="914400" rtl="0" eaLnBrk="1" latinLnBrk="0" hangingPunct="1">
        <a:lnSpc>
          <a:spcPct val="90000"/>
        </a:lnSpc>
        <a:spcBef>
          <a:spcPts val="500"/>
        </a:spcBef>
        <a:buClr>
          <a:srgbClr val="447ABE"/>
        </a:buClr>
        <a:buSzPct val="100000"/>
        <a:buFont typeface=".Hiragino Kaku Gothic Interface W3"/>
        <a:buChar char="◉"/>
        <a:tabLst/>
        <a:defRPr sz="2400" kern="1200">
          <a:solidFill>
            <a:schemeClr val="tx1"/>
          </a:solidFill>
          <a:latin typeface="+mn-lt"/>
          <a:ea typeface="+mn-ea"/>
          <a:cs typeface="+mn-cs"/>
        </a:defRPr>
      </a:lvl2pPr>
      <a:lvl3pPr marL="1206500" indent="-292100" algn="l" defTabSz="914400" rtl="0" eaLnBrk="1" latinLnBrk="0" hangingPunct="1">
        <a:lnSpc>
          <a:spcPct val="90000"/>
        </a:lnSpc>
        <a:spcBef>
          <a:spcPts val="500"/>
        </a:spcBef>
        <a:buClr>
          <a:srgbClr val="447ABE"/>
        </a:buClr>
        <a:buSzPct val="100000"/>
        <a:buFont typeface=".Hiragino Kaku Gothic Interface W3"/>
        <a:buChar char="◉"/>
        <a:tabLst/>
        <a:defRPr sz="2000" kern="1200">
          <a:solidFill>
            <a:schemeClr val="tx1"/>
          </a:solidFill>
          <a:latin typeface="+mn-lt"/>
          <a:ea typeface="+mn-ea"/>
          <a:cs typeface="+mn-cs"/>
        </a:defRPr>
      </a:lvl3pPr>
      <a:lvl4pPr marL="1606550" indent="-234950" algn="l" defTabSz="914400" rtl="0" eaLnBrk="1" latinLnBrk="0" hangingPunct="1">
        <a:lnSpc>
          <a:spcPct val="90000"/>
        </a:lnSpc>
        <a:spcBef>
          <a:spcPts val="500"/>
        </a:spcBef>
        <a:buClr>
          <a:srgbClr val="447ABE"/>
        </a:buClr>
        <a:buSzPct val="100000"/>
        <a:buFont typeface=".Hiragino Kaku Gothic Interface W3"/>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47ABE"/>
        </a:buClr>
        <a:buSzPct val="100000"/>
        <a:buFont typeface=".Hiragino Kaku Gothic Interface W3"/>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14928-2189-14F9-0661-9F1E8C715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AD36FB-3F5B-7168-D5C0-BF73279D3B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E4B51-32AA-8111-C1DE-BF2E37930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47CDEE-8581-B844-9123-ACABA1DF3964}" type="datetimeFigureOut">
              <a:rPr lang="en-US" smtClean="0"/>
              <a:t>9/12/2025</a:t>
            </a:fld>
            <a:endParaRPr lang="en-US"/>
          </a:p>
        </p:txBody>
      </p:sp>
      <p:sp>
        <p:nvSpPr>
          <p:cNvPr id="5" name="Footer Placeholder 4">
            <a:extLst>
              <a:ext uri="{FF2B5EF4-FFF2-40B4-BE49-F238E27FC236}">
                <a16:creationId xmlns:a16="http://schemas.microsoft.com/office/drawing/2014/main" id="{A6A46CFF-290D-ECFD-BD1C-B9BAA7D97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240615-E4F8-F6C0-5F63-6E567E6F1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780D14-B948-B640-9A55-D59CB08B918D}" type="slidenum">
              <a:rPr lang="en-US" smtClean="0"/>
              <a:t>‹#›</a:t>
            </a:fld>
            <a:endParaRPr lang="en-US"/>
          </a:p>
        </p:txBody>
      </p:sp>
    </p:spTree>
    <p:extLst>
      <p:ext uri="{BB962C8B-B14F-4D97-AF65-F5344CB8AC3E}">
        <p14:creationId xmlns:p14="http://schemas.microsoft.com/office/powerpoint/2010/main" val="12173344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eitzmaninstitute.zohodesk.com/portal/en/kb/articles/how-do-i-claim-credit-at-the-end-of-an-activity"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hyperlink" Target="https://weitzmaninstitute.zohodesk.com/portal/en/newticket?departmentId=698359000000006907" TargetMode="External"/><Relationship Id="rId4" Type="http://schemas.openxmlformats.org/officeDocument/2006/relationships/hyperlink" Target="https://weitzmaninstitute.zohodesk.com/portal/en/kb/articles/how-do-i-view-and-download-my-certificat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https://mcusercontent.com/8eeee921893db656502b54f00/images/0e0f1bd4-a57b-4cfa-be43-7659e33eab37.pn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9DC31D9-ECFD-EC45-8612-B466EBA54B2A}"/>
              </a:ext>
            </a:extLst>
          </p:cNvPr>
          <p:cNvSpPr txBox="1">
            <a:spLocks/>
          </p:cNvSpPr>
          <p:nvPr/>
        </p:nvSpPr>
        <p:spPr>
          <a:xfrm>
            <a:off x="0" y="5486400"/>
            <a:ext cx="12192000" cy="7750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p>
        </p:txBody>
      </p:sp>
      <p:sp>
        <p:nvSpPr>
          <p:cNvPr id="5" name="Title 1">
            <a:extLst>
              <a:ext uri="{FF2B5EF4-FFF2-40B4-BE49-F238E27FC236}">
                <a16:creationId xmlns:a16="http://schemas.microsoft.com/office/drawing/2014/main" id="{7882A529-16C0-EF48-9A04-39244F15FCAE}"/>
              </a:ext>
            </a:extLst>
          </p:cNvPr>
          <p:cNvSpPr>
            <a:spLocks noGrp="1"/>
          </p:cNvSpPr>
          <p:nvPr>
            <p:ph type="ctrTitle"/>
          </p:nvPr>
        </p:nvSpPr>
        <p:spPr>
          <a:xfrm>
            <a:off x="0" y="2674938"/>
            <a:ext cx="12192000" cy="1081856"/>
          </a:xfrm>
        </p:spPr>
        <p:txBody>
          <a:bodyPr anchor="t">
            <a:normAutofit/>
          </a:bodyPr>
          <a:lstStyle/>
          <a:p>
            <a:r>
              <a:rPr lang="en-US" sz="4800" b="1" spc="-20" dirty="0" smtClean="0">
                <a:solidFill>
                  <a:srgbClr val="2B4B1B"/>
                </a:solidFill>
                <a:latin typeface="Calibri" panose="020F0502020204030204" pitchFamily="34" charset="0"/>
                <a:cs typeface="Calibri" panose="020F0502020204030204" pitchFamily="34" charset="0"/>
              </a:rPr>
              <a:t>Welcome to Alcohol Use Disorder ECHO!</a:t>
            </a:r>
            <a:endParaRPr lang="en-US" sz="4800" b="1" spc="-20" dirty="0">
              <a:solidFill>
                <a:srgbClr val="2B4B1B"/>
              </a:solidFill>
              <a:latin typeface="Calibri" panose="020F0502020204030204" pitchFamily="34" charset="0"/>
              <a:cs typeface="Calibri" panose="020F0502020204030204" pitchFamily="34" charset="0"/>
            </a:endParaRPr>
          </a:p>
        </p:txBody>
      </p:sp>
      <p:sp>
        <p:nvSpPr>
          <p:cNvPr id="7" name="Rectangle 6"/>
          <p:cNvSpPr/>
          <p:nvPr/>
        </p:nvSpPr>
        <p:spPr>
          <a:xfrm>
            <a:off x="1869657" y="3785354"/>
            <a:ext cx="84582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000000"/>
                </a:solidFill>
                <a:effectLst/>
                <a:uLnTx/>
                <a:uFillTx/>
                <a:latin typeface="Calibri" panose="020F0502020204030204"/>
                <a:ea typeface="+mn-ea"/>
                <a:cs typeface="+mn-cs"/>
              </a:rPr>
              <a:t>We will begin the session shortly.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000000"/>
                </a:solidFill>
                <a:effectLst/>
                <a:uLnTx/>
                <a:uFillTx/>
                <a:latin typeface="Calibri" panose="020F0502020204030204"/>
                <a:ea typeface="+mn-ea"/>
                <a:cs typeface="+mn-cs"/>
              </a:rPr>
              <a:t>Please </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keep your microphones on </a:t>
            </a:r>
            <a:r>
              <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rPr>
              <a:t>mute</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 for now to avoid background noise.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You are muted if there is a </a:t>
            </a:r>
            <a:r>
              <a:rPr kumimoji="0" lang="en-US" sz="1800" b="0" i="1" u="none" strike="noStrike" kern="1200" cap="none" spc="0" normalizeH="0" baseline="0" noProof="0" dirty="0" smtClean="0">
                <a:ln>
                  <a:noFill/>
                </a:ln>
                <a:solidFill>
                  <a:srgbClr val="000000"/>
                </a:solidFill>
                <a:effectLst/>
                <a:uLnTx/>
                <a:uFillTx/>
                <a:latin typeface="Calibri" panose="020F0502020204030204"/>
                <a:ea typeface="+mn-ea"/>
                <a:cs typeface="+mn-cs"/>
              </a:rPr>
              <a:t>line </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across your microphone icon</a:t>
            </a:r>
            <a:r>
              <a:rPr kumimoji="0" lang="en-US" sz="1800" b="0" i="1" u="none" strike="noStrike" kern="1200" cap="none" spc="0" normalizeH="0" baseline="0" noProof="0" dirty="0" smtClean="0">
                <a:ln>
                  <a:noFill/>
                </a:ln>
                <a:solidFill>
                  <a:srgbClr val="000000"/>
                </a:solidFill>
                <a:effectLst/>
                <a:uLnTx/>
                <a:uFillTx/>
                <a:latin typeface="Calibri" panose="020F0502020204030204"/>
                <a:ea typeface="+mn-ea"/>
                <a:cs typeface="+mn-cs"/>
              </a:rPr>
              <a:t>.</a:t>
            </a:r>
            <a:endPar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Picture 7" descr="Microphone icon from Zoom with line acro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948522"/>
            <a:ext cx="919915" cy="919915"/>
          </a:xfrm>
          <a:prstGeom prst="rect">
            <a:avLst/>
          </a:prstGeom>
          <a:ln w="28575">
            <a:solidFill>
              <a:srgbClr val="539433"/>
            </a:solidFill>
          </a:ln>
        </p:spPr>
      </p:pic>
    </p:spTree>
    <p:custDataLst>
      <p:tags r:id="rId1"/>
    </p:custDataLst>
    <p:extLst>
      <p:ext uri="{BB962C8B-B14F-4D97-AF65-F5344CB8AC3E}">
        <p14:creationId xmlns:p14="http://schemas.microsoft.com/office/powerpoint/2010/main" val="2665447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58915DE-5559-1F4B-83EB-8D4783062C3A}"/>
              </a:ext>
            </a:extLst>
          </p:cNvPr>
          <p:cNvSpPr txBox="1">
            <a:spLocks/>
          </p:cNvSpPr>
          <p:nvPr/>
        </p:nvSpPr>
        <p:spPr>
          <a:xfrm>
            <a:off x="504806" y="2658217"/>
            <a:ext cx="4861674" cy="34779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0" indent="-457200" defTabSz="914400">
              <a:lnSpc>
                <a:spcPct val="90000"/>
              </a:lnSpc>
              <a:spcBef>
                <a:spcPts val="1000"/>
              </a:spcBef>
              <a:buClr>
                <a:srgbClr val="000000"/>
              </a:buClr>
              <a:buSzPct val="100000"/>
              <a:buFont typeface="+mj-lt"/>
              <a:buAutoNum type="arabicPeriod"/>
              <a:defRPr/>
            </a:pPr>
            <a:r>
              <a:rPr lang="en-US" sz="2400" dirty="0">
                <a:solidFill>
                  <a:srgbClr val="000000"/>
                </a:solidFill>
              </a:rPr>
              <a:t>After the live session has ended, </a:t>
            </a:r>
            <a:r>
              <a:rPr lang="en-US" sz="2400" b="1" dirty="0">
                <a:solidFill>
                  <a:srgbClr val="000000"/>
                </a:solidFill>
              </a:rPr>
              <a:t>select the Next button or </a:t>
            </a:r>
            <a:r>
              <a:rPr lang="en-US" sz="2400" b="1" dirty="0" smtClean="0">
                <a:solidFill>
                  <a:srgbClr val="000000"/>
                </a:solidFill>
              </a:rPr>
              <a:t>End of Series Survey</a:t>
            </a:r>
            <a:r>
              <a:rPr lang="en-US" sz="2400" dirty="0">
                <a:solidFill>
                  <a:srgbClr val="000000"/>
                </a:solidFill>
              </a:rPr>
              <a:t> in the left-hand navigation bar. </a:t>
            </a:r>
          </a:p>
          <a:p>
            <a:pPr marL="514350" marR="0" lvl="0" indent="-514350" algn="l" defTabSz="457200" rtl="0" eaLnBrk="1" fontAlgn="auto" latinLnBrk="0" hangingPunct="1">
              <a:lnSpc>
                <a:spcPct val="100000"/>
              </a:lnSpc>
              <a:spcBef>
                <a:spcPts val="600"/>
              </a:spcBef>
              <a:spcAft>
                <a:spcPts val="1800"/>
              </a:spcAft>
              <a:buClr>
                <a:srgbClr val="53731D"/>
              </a:buClr>
              <a:buSzTx/>
              <a:buFont typeface="+mj-lt"/>
              <a:buAutoNum type="arabicPeriod"/>
              <a:tabLst/>
              <a:defRPr/>
            </a:pPr>
            <a:r>
              <a:rPr kumimoji="0" lang="en-US" sz="2400" b="0" i="0" u="none" strike="noStrike" kern="1200" cap="none" spc="-20" normalizeH="0" baseline="0" noProof="0" dirty="0" smtClean="0">
                <a:ln>
                  <a:noFill/>
                </a:ln>
                <a:solidFill>
                  <a:prstClr val="black"/>
                </a:solidFill>
                <a:effectLst/>
                <a:uLnTx/>
                <a:uFillTx/>
                <a:latin typeface="Calibri" panose="020F0502020204030204"/>
                <a:ea typeface="+mn-ea"/>
                <a:cs typeface="+mn-cs"/>
              </a:rPr>
              <a:t>Complete the survey and </a:t>
            </a:r>
            <a:r>
              <a:rPr kumimoji="0" lang="en-US" sz="2400" b="1" i="0" u="none" strike="noStrike" kern="1200" cap="none" spc="-20" normalizeH="0" baseline="0" noProof="0" dirty="0" smtClean="0">
                <a:ln>
                  <a:noFill/>
                </a:ln>
                <a:solidFill>
                  <a:prstClr val="black"/>
                </a:solidFill>
                <a:effectLst/>
                <a:uLnTx/>
                <a:uFillTx/>
                <a:latin typeface="Calibri" panose="020F0502020204030204"/>
                <a:ea typeface="+mn-ea"/>
                <a:cs typeface="+mn-cs"/>
              </a:rPr>
              <a:t>select the</a:t>
            </a:r>
            <a:r>
              <a:rPr kumimoji="0" lang="en-US" sz="2400" b="1" i="0" u="none" strike="noStrike" kern="1200" cap="none" spc="-20" normalizeH="0" noProof="0" dirty="0" smtClean="0">
                <a:ln>
                  <a:noFill/>
                </a:ln>
                <a:solidFill>
                  <a:prstClr val="black"/>
                </a:solidFill>
                <a:effectLst/>
                <a:uLnTx/>
                <a:uFillTx/>
                <a:latin typeface="Calibri" panose="020F0502020204030204"/>
                <a:ea typeface="+mn-ea"/>
                <a:cs typeface="+mn-cs"/>
              </a:rPr>
              <a:t> Next button </a:t>
            </a:r>
            <a:r>
              <a:rPr kumimoji="0" lang="en-US" sz="2400" b="0" i="0" u="none" strike="noStrike" kern="1200" cap="none" spc="-20" normalizeH="0" noProof="0" dirty="0" smtClean="0">
                <a:ln>
                  <a:noFill/>
                </a:ln>
                <a:solidFill>
                  <a:prstClr val="black"/>
                </a:solidFill>
                <a:effectLst/>
                <a:uLnTx/>
                <a:uFillTx/>
                <a:latin typeface="Calibri" panose="020F0502020204030204"/>
                <a:ea typeface="+mn-ea"/>
                <a:cs typeface="+mn-cs"/>
              </a:rPr>
              <a:t>to complete the post session evaluation and download your certificate.</a:t>
            </a:r>
            <a:endParaRPr kumimoji="0" lang="en-US" sz="2400" b="0" i="0" u="none" strike="noStrike" kern="1200" cap="none" spc="-2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7DC73AE-8487-F547-A7E9-95BDC3EDD164}"/>
              </a:ext>
            </a:extLst>
          </p:cNvPr>
          <p:cNvSpPr txBox="1"/>
          <p:nvPr/>
        </p:nvSpPr>
        <p:spPr>
          <a:xfrm>
            <a:off x="0" y="1049674"/>
            <a:ext cx="12192000"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Calibri" panose="020F0502020204030204"/>
                <a:ea typeface="+mn-ea"/>
                <a:cs typeface="+mn-cs"/>
              </a:rPr>
              <a:t>Weitzman Education Platform:</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Calibri" panose="020F0502020204030204"/>
                <a:ea typeface="+mn-ea"/>
                <a:cs typeface="+mn-cs"/>
              </a:rPr>
              <a:t>End of Series</a:t>
            </a:r>
            <a:r>
              <a:rPr kumimoji="0" lang="en-US" sz="4000" b="1" i="0" u="none" strike="noStrike" kern="1200" cap="none" spc="0" normalizeH="0" noProof="0" dirty="0" smtClean="0">
                <a:ln>
                  <a:noFill/>
                </a:ln>
                <a:solidFill>
                  <a:srgbClr val="002060"/>
                </a:solidFill>
                <a:effectLst/>
                <a:uLnTx/>
                <a:uFillTx/>
                <a:latin typeface="Calibri" panose="020F0502020204030204"/>
                <a:ea typeface="+mn-ea"/>
                <a:cs typeface="+mn-cs"/>
              </a:rPr>
              <a:t> Survey</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4"/>
          <a:srcRect r="9910"/>
          <a:stretch/>
        </p:blipFill>
        <p:spPr>
          <a:xfrm>
            <a:off x="5516380" y="2658217"/>
            <a:ext cx="6475750" cy="2897634"/>
          </a:xfrm>
          <a:prstGeom prst="rect">
            <a:avLst/>
          </a:prstGeom>
          <a:ln w="12700">
            <a:solidFill>
              <a:schemeClr val="tx1">
                <a:lumMod val="75000"/>
                <a:lumOff val="25000"/>
              </a:schemeClr>
            </a:solidFill>
          </a:ln>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2768666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58915DE-5559-1F4B-83EB-8D4783062C3A}"/>
              </a:ext>
            </a:extLst>
          </p:cNvPr>
          <p:cNvSpPr txBox="1">
            <a:spLocks/>
          </p:cNvSpPr>
          <p:nvPr/>
        </p:nvSpPr>
        <p:spPr>
          <a:xfrm>
            <a:off x="74040" y="2128603"/>
            <a:ext cx="7030386" cy="45789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lvl="0" indent="-514350">
              <a:spcBef>
                <a:spcPts val="600"/>
              </a:spcBef>
              <a:spcAft>
                <a:spcPts val="1800"/>
              </a:spcAft>
              <a:buClr>
                <a:srgbClr val="53731D"/>
              </a:buClr>
              <a:buFont typeface="+mj-lt"/>
              <a:buAutoNum type="arabicPeriod"/>
              <a:defRPr/>
            </a:pPr>
            <a:r>
              <a:rPr lang="en-US" sz="2150" spc="-20" dirty="0" smtClean="0">
                <a:solidFill>
                  <a:prstClr val="black"/>
                </a:solidFill>
              </a:rPr>
              <a:t>Navigate to your activity home from </a:t>
            </a:r>
            <a:r>
              <a:rPr lang="en-US" sz="2150" i="1" spc="-20" dirty="0" smtClean="0">
                <a:solidFill>
                  <a:prstClr val="black"/>
                </a:solidFill>
              </a:rPr>
              <a:t>My Current Activities </a:t>
            </a:r>
            <a:r>
              <a:rPr lang="en-US" sz="2150" spc="-20" dirty="0" smtClean="0">
                <a:solidFill>
                  <a:prstClr val="black"/>
                </a:solidFill>
              </a:rPr>
              <a:t>section on the homepage, or from your Transcript.</a:t>
            </a:r>
          </a:p>
          <a:p>
            <a:pPr marL="514350" lvl="0" indent="-514350">
              <a:spcBef>
                <a:spcPts val="600"/>
              </a:spcBef>
              <a:spcAft>
                <a:spcPts val="1800"/>
              </a:spcAft>
              <a:buClr>
                <a:srgbClr val="53731D"/>
              </a:buClr>
              <a:buFont typeface="+mj-lt"/>
              <a:buAutoNum type="arabicPeriod"/>
              <a:defRPr/>
            </a:pPr>
            <a:r>
              <a:rPr lang="en-US" sz="2150" spc="-20" dirty="0" smtClean="0">
                <a:solidFill>
                  <a:prstClr val="black"/>
                </a:solidFill>
              </a:rPr>
              <a:t>Select the </a:t>
            </a:r>
            <a:r>
              <a:rPr lang="en-US" sz="2150" b="1" spc="-20" dirty="0" smtClean="0">
                <a:solidFill>
                  <a:prstClr val="black"/>
                </a:solidFill>
              </a:rPr>
              <a:t>Claim Credit </a:t>
            </a:r>
            <a:r>
              <a:rPr lang="en-US" sz="2150" spc="-20" dirty="0" smtClean="0">
                <a:solidFill>
                  <a:prstClr val="black"/>
                </a:solidFill>
              </a:rPr>
              <a:t>tab that is now visible at the top of the activity page.</a:t>
            </a:r>
          </a:p>
          <a:p>
            <a:pPr marL="514350" marR="0" lvl="0" indent="-514350" algn="l" defTabSz="457200" rtl="0" eaLnBrk="1" fontAlgn="auto" latinLnBrk="0" hangingPunct="1">
              <a:lnSpc>
                <a:spcPct val="100000"/>
              </a:lnSpc>
              <a:spcBef>
                <a:spcPts val="600"/>
              </a:spcBef>
              <a:spcAft>
                <a:spcPts val="600"/>
              </a:spcAft>
              <a:buClr>
                <a:srgbClr val="53731D"/>
              </a:buClr>
              <a:buSzTx/>
              <a:buFont typeface="+mj-lt"/>
              <a:buAutoNum type="arabicPeriod" startAt="3"/>
              <a:tabLst/>
              <a:defRPr/>
            </a:pPr>
            <a:r>
              <a:rPr kumimoji="0" lang="en-US" sz="2150" b="0" i="0" u="none" strike="noStrike" kern="1200" cap="none" spc="-20" normalizeH="0" baseline="0" noProof="0" dirty="0" smtClean="0">
                <a:ln>
                  <a:noFill/>
                </a:ln>
                <a:solidFill>
                  <a:prstClr val="black"/>
                </a:solidFill>
                <a:effectLst/>
                <a:uLnTx/>
                <a:uFillTx/>
                <a:latin typeface="Calibri" panose="020F0502020204030204"/>
              </a:rPr>
              <a:t>Enter </a:t>
            </a:r>
            <a:r>
              <a:rPr kumimoji="0" lang="en-US" sz="2150" b="0" i="0" u="none" strike="noStrike" kern="1200" cap="none" spc="-20" normalizeH="0" baseline="0" noProof="0" dirty="0">
                <a:ln>
                  <a:noFill/>
                </a:ln>
                <a:solidFill>
                  <a:prstClr val="black"/>
                </a:solidFill>
                <a:effectLst/>
                <a:uLnTx/>
                <a:uFillTx/>
                <a:latin typeface="Calibri" panose="020F0502020204030204"/>
              </a:rPr>
              <a:t>the number of credit(s) commensurate with your attendance for the </a:t>
            </a:r>
            <a:r>
              <a:rPr kumimoji="0" lang="en-US" sz="2150" b="0" i="0" u="none" strike="noStrike" kern="1200" cap="none" spc="-20" normalizeH="0" baseline="0" noProof="0" dirty="0" smtClean="0">
                <a:ln>
                  <a:noFill/>
                </a:ln>
                <a:solidFill>
                  <a:prstClr val="black"/>
                </a:solidFill>
                <a:effectLst/>
                <a:uLnTx/>
                <a:uFillTx/>
                <a:latin typeface="Calibri" panose="020F0502020204030204"/>
              </a:rPr>
              <a:t>activity.</a:t>
            </a:r>
          </a:p>
          <a:p>
            <a:pPr marL="514350" marR="0" lvl="0" indent="-514350" algn="l" defTabSz="457200" rtl="0" eaLnBrk="1" fontAlgn="auto" latinLnBrk="0" hangingPunct="1">
              <a:lnSpc>
                <a:spcPct val="100000"/>
              </a:lnSpc>
              <a:spcBef>
                <a:spcPts val="600"/>
              </a:spcBef>
              <a:spcAft>
                <a:spcPts val="600"/>
              </a:spcAft>
              <a:buClr>
                <a:srgbClr val="53731D"/>
              </a:buClr>
              <a:buSzTx/>
              <a:buFont typeface="+mj-lt"/>
              <a:buAutoNum type="arabicPeriod" startAt="3"/>
              <a:tabLst/>
              <a:defRPr/>
            </a:pPr>
            <a:r>
              <a:rPr kumimoji="0" lang="en-US" sz="2150" b="0" i="0" u="none" strike="noStrike" kern="1200" cap="none" spc="-20" normalizeH="0" baseline="0" noProof="0" dirty="0" smtClean="0">
                <a:ln>
                  <a:noFill/>
                </a:ln>
                <a:solidFill>
                  <a:prstClr val="black"/>
                </a:solidFill>
                <a:effectLst/>
                <a:uLnTx/>
                <a:uFillTx/>
                <a:latin typeface="Calibri" panose="020F0502020204030204"/>
              </a:rPr>
              <a:t>You </a:t>
            </a:r>
            <a:r>
              <a:rPr kumimoji="0" lang="en-US" sz="2150" b="0" i="0" u="none" strike="noStrike" kern="1200" cap="none" spc="-20" normalizeH="0" baseline="0" noProof="0" dirty="0">
                <a:ln>
                  <a:noFill/>
                </a:ln>
                <a:solidFill>
                  <a:prstClr val="black"/>
                </a:solidFill>
                <a:effectLst/>
                <a:uLnTx/>
                <a:uFillTx/>
                <a:latin typeface="Calibri" panose="020F0502020204030204"/>
              </a:rPr>
              <a:t>may only claim credit(s</a:t>
            </a:r>
            <a:r>
              <a:rPr kumimoji="0" lang="en-US" sz="2150" b="0" i="0" u="none" strike="noStrike" kern="1200" cap="none" spc="-20" normalizeH="0" baseline="0" noProof="0" dirty="0">
                <a:ln>
                  <a:noFill/>
                </a:ln>
                <a:effectLst/>
                <a:uLnTx/>
                <a:uFillTx/>
                <a:latin typeface="Calibri" panose="020F0502020204030204"/>
              </a:rPr>
              <a:t>) </a:t>
            </a:r>
            <a:r>
              <a:rPr kumimoji="0" lang="en-US" sz="2150" b="1" strike="noStrike" kern="1200" cap="none" spc="-20" normalizeH="0" baseline="0" noProof="0" dirty="0" smtClean="0">
                <a:ln>
                  <a:noFill/>
                </a:ln>
                <a:effectLst/>
                <a:uLnTx/>
                <a:uFillTx/>
                <a:latin typeface="Calibri" panose="020F0502020204030204"/>
              </a:rPr>
              <a:t>once</a:t>
            </a:r>
            <a:r>
              <a:rPr kumimoji="0" lang="en-US" sz="2150" b="0" strike="noStrike" kern="1200" cap="none" spc="-20" normalizeH="0" baseline="0" noProof="0" dirty="0" smtClean="0">
                <a:ln>
                  <a:noFill/>
                </a:ln>
                <a:effectLst/>
                <a:uLnTx/>
                <a:uFillTx/>
                <a:latin typeface="Calibri" panose="020F0502020204030204"/>
              </a:rPr>
              <a:t>, </a:t>
            </a:r>
            <a:r>
              <a:rPr kumimoji="0" lang="en-US" sz="2150" b="0" i="0" strike="noStrike" kern="1200" cap="none" spc="-20" normalizeH="0" baseline="0" noProof="0" dirty="0">
                <a:ln>
                  <a:noFill/>
                </a:ln>
                <a:solidFill>
                  <a:prstClr val="black"/>
                </a:solidFill>
                <a:effectLst/>
                <a:uLnTx/>
                <a:uFillTx/>
                <a:latin typeface="Calibri" panose="020F0502020204030204"/>
              </a:rPr>
              <a:t>so be sure you have completed all session activities </a:t>
            </a:r>
            <a:r>
              <a:rPr kumimoji="0" lang="en-US" sz="2150" b="1" i="0" strike="noStrike" kern="1200" cap="none" spc="-20" normalizeH="0" baseline="0" noProof="0" dirty="0">
                <a:ln>
                  <a:noFill/>
                </a:ln>
                <a:solidFill>
                  <a:prstClr val="black"/>
                </a:solidFill>
                <a:effectLst/>
                <a:uLnTx/>
                <a:uFillTx/>
                <a:latin typeface="Calibri" panose="020F0502020204030204"/>
              </a:rPr>
              <a:t>before</a:t>
            </a:r>
            <a:r>
              <a:rPr kumimoji="0" lang="en-US" sz="2150" b="0" i="0" strike="noStrike" kern="1200" cap="none" spc="-20" normalizeH="0" baseline="0" noProof="0" dirty="0">
                <a:ln>
                  <a:noFill/>
                </a:ln>
                <a:solidFill>
                  <a:prstClr val="black"/>
                </a:solidFill>
                <a:effectLst/>
                <a:uLnTx/>
                <a:uFillTx/>
                <a:latin typeface="Calibri" panose="020F0502020204030204"/>
              </a:rPr>
              <a:t> </a:t>
            </a:r>
            <a:r>
              <a:rPr kumimoji="0" lang="en-US" sz="2150" b="0" i="0" u="none" strike="noStrike" kern="1200" cap="none" spc="-20" normalizeH="0" baseline="0" noProof="0" dirty="0">
                <a:ln>
                  <a:noFill/>
                </a:ln>
                <a:solidFill>
                  <a:prstClr val="black"/>
                </a:solidFill>
                <a:effectLst/>
                <a:uLnTx/>
                <a:uFillTx/>
                <a:latin typeface="Calibri" panose="020F0502020204030204"/>
              </a:rPr>
              <a:t>completing this </a:t>
            </a:r>
            <a:r>
              <a:rPr kumimoji="0" lang="en-US" sz="2150" b="0" i="0" u="none" strike="noStrike" kern="1200" cap="none" spc="-20" normalizeH="0" baseline="0" noProof="0" dirty="0" smtClean="0">
                <a:ln>
                  <a:noFill/>
                </a:ln>
                <a:solidFill>
                  <a:prstClr val="black"/>
                </a:solidFill>
                <a:effectLst/>
                <a:uLnTx/>
                <a:uFillTx/>
                <a:latin typeface="Calibri" panose="020F0502020204030204"/>
              </a:rPr>
              <a:t>step.</a:t>
            </a:r>
          </a:p>
          <a:p>
            <a:pPr marL="514350" marR="0" lvl="0" indent="-514350" algn="l" defTabSz="457200" rtl="0" eaLnBrk="1" fontAlgn="auto" latinLnBrk="0" hangingPunct="1">
              <a:lnSpc>
                <a:spcPct val="100000"/>
              </a:lnSpc>
              <a:spcBef>
                <a:spcPts val="600"/>
              </a:spcBef>
              <a:spcAft>
                <a:spcPts val="600"/>
              </a:spcAft>
              <a:buClr>
                <a:srgbClr val="53731D"/>
              </a:buClr>
              <a:buSzTx/>
              <a:buFont typeface="+mj-lt"/>
              <a:buAutoNum type="arabicPeriod" startAt="3"/>
              <a:tabLst/>
              <a:defRPr/>
            </a:pPr>
            <a:r>
              <a:rPr kumimoji="0" lang="en-US" sz="2150" b="0" i="0" u="none" strike="noStrike" kern="1200" cap="none" spc="-20" normalizeH="0" baseline="0" noProof="0" dirty="0" smtClean="0">
                <a:ln>
                  <a:noFill/>
                </a:ln>
                <a:solidFill>
                  <a:prstClr val="black"/>
                </a:solidFill>
                <a:effectLst/>
                <a:uLnTx/>
                <a:uFillTx/>
                <a:latin typeface="Calibri" panose="020F0502020204030204"/>
              </a:rPr>
              <a:t>Then</a:t>
            </a:r>
            <a:r>
              <a:rPr kumimoji="0" lang="en-US" sz="2150" b="0" i="0" u="none" strike="noStrike" kern="1200" cap="none" spc="-20" normalizeH="0" baseline="0" noProof="0" dirty="0">
                <a:ln>
                  <a:noFill/>
                </a:ln>
                <a:solidFill>
                  <a:prstClr val="black"/>
                </a:solidFill>
                <a:effectLst/>
                <a:uLnTx/>
                <a:uFillTx/>
                <a:latin typeface="Calibri" panose="020F0502020204030204"/>
              </a:rPr>
              <a:t>, select </a:t>
            </a:r>
            <a:r>
              <a:rPr kumimoji="0" lang="en-US" sz="2150" b="1" i="0" u="none" strike="noStrike" kern="1200" cap="none" spc="-20" normalizeH="0" baseline="0" noProof="0" dirty="0">
                <a:ln>
                  <a:noFill/>
                </a:ln>
                <a:solidFill>
                  <a:prstClr val="black"/>
                </a:solidFill>
                <a:effectLst/>
                <a:uLnTx/>
                <a:uFillTx/>
                <a:latin typeface="Calibri" panose="020F0502020204030204"/>
              </a:rPr>
              <a:t>Submit</a:t>
            </a:r>
            <a:r>
              <a:rPr kumimoji="0" lang="en-US" sz="2150" b="0" i="0" u="none" strike="noStrike" kern="1200" cap="none" spc="-20" normalizeH="0" baseline="0" noProof="0" dirty="0">
                <a:ln>
                  <a:noFill/>
                </a:ln>
                <a:solidFill>
                  <a:prstClr val="black"/>
                </a:solidFill>
                <a:effectLst/>
                <a:uLnTx/>
                <a:uFillTx/>
                <a:latin typeface="Calibri" panose="020F0502020204030204"/>
              </a:rPr>
              <a:t>. You will then be able to download your certificate.</a:t>
            </a:r>
          </a:p>
        </p:txBody>
      </p:sp>
      <p:sp>
        <p:nvSpPr>
          <p:cNvPr id="8" name="TextBox 7">
            <a:extLst>
              <a:ext uri="{FF2B5EF4-FFF2-40B4-BE49-F238E27FC236}">
                <a16:creationId xmlns:a16="http://schemas.microsoft.com/office/drawing/2014/main" id="{B7DC73AE-8487-F547-A7E9-95BDC3EDD164}"/>
              </a:ext>
            </a:extLst>
          </p:cNvPr>
          <p:cNvSpPr txBox="1"/>
          <p:nvPr/>
        </p:nvSpPr>
        <p:spPr>
          <a:xfrm>
            <a:off x="0" y="884783"/>
            <a:ext cx="12192000"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2060"/>
                </a:solidFill>
                <a:effectLst/>
                <a:uLnTx/>
                <a:uFillTx/>
                <a:latin typeface="Calibri" panose="020F0502020204030204"/>
                <a:ea typeface="+mn-ea"/>
                <a:cs typeface="+mn-cs"/>
              </a:rPr>
              <a:t>Weitzman Education Platform:</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2060"/>
                </a:solidFill>
                <a:effectLst/>
                <a:uLnTx/>
                <a:uFillTx/>
                <a:latin typeface="Calibri" panose="020F0502020204030204"/>
                <a:ea typeface="+mn-ea"/>
                <a:cs typeface="+mn-cs"/>
              </a:rPr>
              <a:t>End of Series Credit Claiming</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14839"/>
          <a:stretch/>
        </p:blipFill>
        <p:spPr>
          <a:xfrm>
            <a:off x="7178465" y="4330230"/>
            <a:ext cx="4383012" cy="237733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31575"/>
          <a:stretch/>
        </p:blipFill>
        <p:spPr>
          <a:xfrm>
            <a:off x="7178465" y="1974312"/>
            <a:ext cx="4220314" cy="213458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97986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58915DE-5559-1F4B-83EB-8D4783062C3A}"/>
              </a:ext>
            </a:extLst>
          </p:cNvPr>
          <p:cNvSpPr txBox="1">
            <a:spLocks/>
          </p:cNvSpPr>
          <p:nvPr/>
        </p:nvSpPr>
        <p:spPr>
          <a:xfrm>
            <a:off x="494609" y="2250003"/>
            <a:ext cx="11202781" cy="34779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marR="0" lvl="0" indent="-288925" algn="l" defTabSz="914400" rtl="0" eaLnBrk="1" fontAlgn="auto" latinLnBrk="0" hangingPunct="1">
              <a:lnSpc>
                <a:spcPct val="100000"/>
              </a:lnSpc>
              <a:spcBef>
                <a:spcPts val="600"/>
              </a:spcBef>
              <a:spcAft>
                <a:spcPts val="600"/>
              </a:spcAft>
              <a:buClr>
                <a:srgbClr val="4D6F13"/>
              </a:buClr>
              <a:buSzPct val="70000"/>
              <a:buFont typeface=".Hiragino Kaku Gothic Interface W3"/>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You MUST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claim credit for the series as a whole within 2 weeks of the last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session by </a:t>
            </a:r>
            <a:r>
              <a:rPr kumimoji="0" lang="en-US" sz="2400" b="1" i="0" u="none" strike="noStrike" kern="1200" cap="none" spc="0" normalizeH="0" baseline="0" noProof="0" dirty="0" smtClean="0">
                <a:ln>
                  <a:noFill/>
                </a:ln>
                <a:solidFill>
                  <a:srgbClr val="C00000"/>
                </a:solidFill>
                <a:effectLst/>
                <a:uLnTx/>
                <a:uFillTx/>
                <a:latin typeface="Calibri" panose="020F0502020204030204"/>
                <a:ea typeface="+mn-ea"/>
                <a:cs typeface="+mn-cs"/>
              </a:rPr>
              <a:t>October 1, 2025.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The online course will close after this date and you will not be able to claim and download your certificate.</a:t>
            </a:r>
          </a:p>
          <a:p>
            <a:pPr marL="288925" marR="0" lvl="0" indent="-288925" algn="l" defTabSz="914400" rtl="0" eaLnBrk="1" fontAlgn="auto" latinLnBrk="0" hangingPunct="1">
              <a:lnSpc>
                <a:spcPct val="100000"/>
              </a:lnSpc>
              <a:spcBef>
                <a:spcPts val="600"/>
              </a:spcBef>
              <a:spcAft>
                <a:spcPts val="600"/>
              </a:spcAft>
              <a:buClr>
                <a:srgbClr val="4D6F13"/>
              </a:buClr>
              <a:buSzPct val="70000"/>
              <a:buFont typeface=".Hiragino Kaku Gothic Interface W3"/>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For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additional instructions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please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read:</a:t>
            </a:r>
          </a:p>
          <a:p>
            <a:pPr marL="688975" marR="0" lvl="1" indent="-288925" algn="l" defTabSz="914400" rtl="0" eaLnBrk="1" fontAlgn="auto" latinLnBrk="0" hangingPunct="1">
              <a:lnSpc>
                <a:spcPct val="100000"/>
              </a:lnSpc>
              <a:spcBef>
                <a:spcPts val="600"/>
              </a:spcBef>
              <a:spcAft>
                <a:spcPts val="600"/>
              </a:spcAft>
              <a:buClr>
                <a:srgbClr val="4D6F13"/>
              </a:buClr>
              <a:buSzPct val="70000"/>
              <a:buFont typeface="Courier New" panose="02070309020205020404" pitchFamily="49" charset="0"/>
              <a:buChar char="o"/>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a:hlinkClick r:id="rId3"/>
              </a:rPr>
              <a:t>How </a:t>
            </a:r>
            <a:r>
              <a:rPr kumimoji="0" lang="en-US" sz="2200" b="0" i="0" u="none" strike="noStrike" kern="1200" cap="none" spc="0" normalizeH="0" baseline="0" noProof="0" dirty="0">
                <a:ln>
                  <a:noFill/>
                </a:ln>
                <a:solidFill>
                  <a:prstClr val="black"/>
                </a:solidFill>
                <a:effectLst/>
                <a:uLnTx/>
                <a:uFillTx/>
                <a:latin typeface="Calibri" panose="020F0502020204030204"/>
                <a:hlinkClick r:id="rId3"/>
              </a:rPr>
              <a:t>do I claim credit at the end of an </a:t>
            </a:r>
            <a:r>
              <a:rPr kumimoji="0" lang="en-US" sz="2200" b="0" i="0" u="none" strike="noStrike" kern="1200" cap="none" spc="0" normalizeH="0" baseline="0" noProof="0" dirty="0" smtClean="0">
                <a:ln>
                  <a:noFill/>
                </a:ln>
                <a:solidFill>
                  <a:prstClr val="black"/>
                </a:solidFill>
                <a:effectLst/>
                <a:uLnTx/>
                <a:uFillTx/>
                <a:latin typeface="Calibri" panose="020F0502020204030204"/>
                <a:hlinkClick r:id="rId3"/>
              </a:rPr>
              <a:t>activity?</a:t>
            </a:r>
            <a:endParaRPr lang="en-US" sz="2200" dirty="0">
              <a:solidFill>
                <a:prstClr val="black"/>
              </a:solidFill>
              <a:latin typeface="Calibri" panose="020F0502020204030204"/>
            </a:endParaRPr>
          </a:p>
          <a:p>
            <a:pPr marL="688975" marR="0" lvl="1" indent="-288925" algn="l" defTabSz="914400" rtl="0" eaLnBrk="1" fontAlgn="auto" latinLnBrk="0" hangingPunct="1">
              <a:lnSpc>
                <a:spcPct val="100000"/>
              </a:lnSpc>
              <a:spcBef>
                <a:spcPts val="600"/>
              </a:spcBef>
              <a:spcAft>
                <a:spcPts val="600"/>
              </a:spcAft>
              <a:buClr>
                <a:srgbClr val="4D6F13"/>
              </a:buClr>
              <a:buSzPct val="70000"/>
              <a:buFont typeface="Courier New" panose="02070309020205020404" pitchFamily="49" charset="0"/>
              <a:buChar char="o"/>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a:hlinkClick r:id="rId4"/>
              </a:rPr>
              <a:t>How </a:t>
            </a:r>
            <a:r>
              <a:rPr kumimoji="0" lang="en-US" sz="2200" b="0" i="0" u="none" strike="noStrike" kern="1200" cap="none" spc="0" normalizeH="0" baseline="0" noProof="0" dirty="0">
                <a:ln>
                  <a:noFill/>
                </a:ln>
                <a:solidFill>
                  <a:prstClr val="black"/>
                </a:solidFill>
                <a:effectLst/>
                <a:uLnTx/>
                <a:uFillTx/>
                <a:latin typeface="Calibri" panose="020F0502020204030204"/>
                <a:hlinkClick r:id="rId4"/>
              </a:rPr>
              <a:t>do I view and download my </a:t>
            </a:r>
            <a:r>
              <a:rPr kumimoji="0" lang="en-US" sz="2200" b="0" i="0" u="none" strike="noStrike" kern="1200" cap="none" spc="0" normalizeH="0" baseline="0" noProof="0" dirty="0" smtClean="0">
                <a:ln>
                  <a:noFill/>
                </a:ln>
                <a:solidFill>
                  <a:prstClr val="black"/>
                </a:solidFill>
                <a:effectLst/>
                <a:uLnTx/>
                <a:uFillTx/>
                <a:latin typeface="Calibri" panose="020F0502020204030204"/>
                <a:hlinkClick r:id="rId4"/>
              </a:rPr>
              <a:t>certificates?</a:t>
            </a:r>
            <a:endParaRPr kumimoji="0" lang="en-US" sz="2200" b="0" i="0" u="none" strike="noStrike" kern="1200" cap="none" spc="0" normalizeH="0" baseline="0" noProof="0" dirty="0" smtClean="0">
              <a:ln>
                <a:noFill/>
              </a:ln>
              <a:solidFill>
                <a:prstClr val="black"/>
              </a:solidFill>
              <a:effectLst/>
              <a:uLnTx/>
              <a:uFillTx/>
              <a:latin typeface="Calibri" panose="020F0502020204030204"/>
            </a:endParaRPr>
          </a:p>
          <a:p>
            <a:pPr marL="288925" marR="0" lvl="0" indent="-288925" algn="l" defTabSz="914400" rtl="0" eaLnBrk="1" fontAlgn="auto" latinLnBrk="0" hangingPunct="1">
              <a:lnSpc>
                <a:spcPct val="100000"/>
              </a:lnSpc>
              <a:spcBef>
                <a:spcPts val="600"/>
              </a:spcBef>
              <a:spcAft>
                <a:spcPts val="600"/>
              </a:spcAft>
              <a:buClr>
                <a:srgbClr val="4D6F13"/>
              </a:buClr>
              <a:buSzPct val="70000"/>
              <a:buFont typeface=".Hiragino Kaku Gothic Interface W3"/>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Still have questions? </a:t>
            </a:r>
          </a:p>
          <a:p>
            <a:pPr marL="742950" marR="0" lvl="1" indent="-342900" algn="l" defTabSz="914400" rtl="0" eaLnBrk="1" fontAlgn="auto" latinLnBrk="0" hangingPunct="1">
              <a:lnSpc>
                <a:spcPct val="100000"/>
              </a:lnSpc>
              <a:spcBef>
                <a:spcPts val="600"/>
              </a:spcBef>
              <a:spcAft>
                <a:spcPts val="600"/>
              </a:spcAft>
              <a:buClr>
                <a:srgbClr val="4D6F13"/>
              </a:buClr>
              <a:buSzPct val="70000"/>
              <a:buFont typeface="Courier New" panose="02070309020205020404" pitchFamily="49" charset="0"/>
              <a:buChar char="o"/>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Submit a </a:t>
            </a:r>
            <a:r>
              <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5"/>
              </a:rPr>
              <a:t>Help Desk Ticket </a:t>
            </a:r>
            <a:r>
              <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and someone from the </a:t>
            </a:r>
            <a:r>
              <a:rPr kumimoji="0" lang="en-US" sz="2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WeP</a:t>
            </a:r>
            <a:r>
              <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team will respond and an assist!</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7DC73AE-8487-F547-A7E9-95BDC3EDD164}"/>
              </a:ext>
            </a:extLst>
          </p:cNvPr>
          <p:cNvSpPr txBox="1"/>
          <p:nvPr/>
        </p:nvSpPr>
        <p:spPr>
          <a:xfrm>
            <a:off x="0" y="1049674"/>
            <a:ext cx="12192000" cy="1089529"/>
          </a:xfrm>
          <a:prstGeom prst="rect">
            <a:avLst/>
          </a:prstGeom>
          <a:noFill/>
        </p:spPr>
        <p:txBody>
          <a:bodyPr wrap="square" rtlCol="0">
            <a:spAutoFit/>
          </a:bodyPr>
          <a:lstStyle/>
          <a:p>
            <a:pPr algn="ctr">
              <a:lnSpc>
                <a:spcPct val="90000"/>
              </a:lnSpc>
              <a:defRPr/>
            </a:pPr>
            <a:r>
              <a:rPr lang="en-US" sz="3600" b="1" dirty="0">
                <a:solidFill>
                  <a:srgbClr val="2B4B1B"/>
                </a:solidFill>
                <a:latin typeface="+mj-lt"/>
                <a:ea typeface="+mj-ea"/>
                <a:cs typeface="+mj-cs"/>
              </a:rPr>
              <a:t>Weitzman Education Platform:</a:t>
            </a:r>
          </a:p>
          <a:p>
            <a:pPr algn="ctr">
              <a:lnSpc>
                <a:spcPct val="90000"/>
              </a:lnSpc>
              <a:defRPr/>
            </a:pPr>
            <a:r>
              <a:rPr lang="en-US" sz="3600" b="1" dirty="0">
                <a:solidFill>
                  <a:srgbClr val="2B4B1B"/>
                </a:solidFill>
                <a:latin typeface="+mj-lt"/>
                <a:ea typeface="+mj-ea"/>
                <a:cs typeface="+mj-cs"/>
              </a:rPr>
              <a:t>End of Series Credit Claiming</a:t>
            </a:r>
          </a:p>
        </p:txBody>
      </p:sp>
    </p:spTree>
    <p:extLst>
      <p:ext uri="{BB962C8B-B14F-4D97-AF65-F5344CB8AC3E}">
        <p14:creationId xmlns:p14="http://schemas.microsoft.com/office/powerpoint/2010/main" val="3139052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3986" y="2480813"/>
            <a:ext cx="8072063" cy="1655762"/>
          </a:xfrm>
        </p:spPr>
        <p:txBody>
          <a:bodyPr>
            <a:normAutofit fontScale="92500" lnSpcReduction="10000"/>
          </a:bodyPr>
          <a:lstStyle/>
          <a:p>
            <a:pPr marL="228600" lvl="0" indent="-228600" algn="l">
              <a:lnSpc>
                <a:spcPct val="100000"/>
              </a:lnSpc>
              <a:spcBef>
                <a:spcPts val="0"/>
              </a:spcBef>
              <a:spcAft>
                <a:spcPts val="1800"/>
              </a:spcAft>
              <a:buClr>
                <a:schemeClr val="accent6">
                  <a:lumMod val="75000"/>
                </a:schemeClr>
              </a:buClr>
              <a:buSzPts val="2800"/>
              <a:buChar char="•"/>
            </a:pPr>
            <a:r>
              <a:rPr lang="en-US" sz="2800" dirty="0" smtClean="0">
                <a:latin typeface="Calibri" panose="020F0502020204030204" pitchFamily="34" charset="0"/>
                <a:ea typeface="Calibri" panose="020F0502020204030204" pitchFamily="34" charset="0"/>
              </a:rPr>
              <a:t>We invite you to participate in the End of Series Survey.</a:t>
            </a:r>
          </a:p>
          <a:p>
            <a:pPr marL="228600" lvl="0" indent="-228600" algn="l">
              <a:lnSpc>
                <a:spcPct val="100000"/>
              </a:lnSpc>
              <a:spcBef>
                <a:spcPts val="0"/>
              </a:spcBef>
              <a:spcAft>
                <a:spcPts val="1800"/>
              </a:spcAft>
              <a:buClr>
                <a:schemeClr val="accent6">
                  <a:lumMod val="75000"/>
                </a:schemeClr>
              </a:buClr>
              <a:buSzPts val="2800"/>
              <a:buChar char="•"/>
            </a:pPr>
            <a:r>
              <a:rPr lang="en-US" sz="2800" dirty="0" smtClean="0">
                <a:latin typeface="Calibri" panose="020F0502020204030204" pitchFamily="34" charset="0"/>
                <a:ea typeface="Calibri" panose="020F0502020204030204" pitchFamily="34" charset="0"/>
              </a:rPr>
              <a:t>Please </a:t>
            </a:r>
            <a:r>
              <a:rPr lang="en-US" sz="2800" dirty="0">
                <a:latin typeface="Calibri" panose="020F0502020204030204" pitchFamily="34" charset="0"/>
                <a:ea typeface="Calibri" panose="020F0502020204030204" pitchFamily="34" charset="0"/>
              </a:rPr>
              <a:t>remember to complete the post session survey to claim CE </a:t>
            </a:r>
            <a:r>
              <a:rPr lang="en-US" sz="2800" dirty="0" smtClean="0">
                <a:latin typeface="Calibri" panose="020F0502020204030204" pitchFamily="34" charset="0"/>
                <a:ea typeface="Calibri" panose="020F0502020204030204" pitchFamily="34" charset="0"/>
              </a:rPr>
              <a:t>credit.</a:t>
            </a:r>
            <a:endParaRPr lang="en-US" sz="2800" dirty="0">
              <a:latin typeface="Calibri" panose="020F0502020204030204" pitchFamily="34" charset="0"/>
              <a:ea typeface="Calibri" panose="020F0502020204030204" pitchFamily="34" charset="0"/>
            </a:endParaRPr>
          </a:p>
          <a:p>
            <a:pPr marL="228600" lvl="0" indent="-228600" algn="l">
              <a:lnSpc>
                <a:spcPct val="100000"/>
              </a:lnSpc>
              <a:spcBef>
                <a:spcPts val="0"/>
              </a:spcBef>
              <a:spcAft>
                <a:spcPts val="1800"/>
              </a:spcAft>
              <a:buClr>
                <a:schemeClr val="accent6">
                  <a:lumMod val="75000"/>
                </a:schemeClr>
              </a:buClr>
              <a:buSzPts val="2800"/>
              <a:buChar char="•"/>
            </a:pPr>
            <a:endParaRPr lang="en-US" sz="2800" dirty="0">
              <a:latin typeface="Calibri" panose="020F0502020204030204" pitchFamily="34" charset="0"/>
              <a:ea typeface="Calibri" panose="020F0502020204030204" pitchFamily="34" charset="0"/>
            </a:endParaRPr>
          </a:p>
          <a:p>
            <a:endParaRPr lang="en-US" dirty="0"/>
          </a:p>
        </p:txBody>
      </p:sp>
      <p:pic>
        <p:nvPicPr>
          <p:cNvPr id="4" name="Picture 4" descr="Learning PNG Transparent Images - PNG All">
            <a:extLst>
              <a:ext uri="{FF2B5EF4-FFF2-40B4-BE49-F238E27FC236}">
                <a16:creationId xmlns:a16="http://schemas.microsoft.com/office/drawing/2014/main" id="{CF592847-84B2-5F66-E252-17B29E0B4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9374" y="2231972"/>
            <a:ext cx="3057525" cy="352320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40;p28"/>
          <p:cNvSpPr txBox="1">
            <a:spLocks/>
          </p:cNvSpPr>
          <p:nvPr/>
        </p:nvSpPr>
        <p:spPr>
          <a:xfrm>
            <a:off x="773986" y="1155250"/>
            <a:ext cx="10515600" cy="1325563"/>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b="1" kern="1200">
                <a:solidFill>
                  <a:srgbClr val="4D6F13"/>
                </a:solidFill>
                <a:latin typeface="+mn-lt"/>
                <a:ea typeface="+mj-ea"/>
                <a:cs typeface="+mj-cs"/>
              </a:defRPr>
            </a:lvl1pPr>
          </a:lstStyle>
          <a:p>
            <a:pPr marL="0" marR="0" lvl="0" indent="0" algn="l" defTabSz="914400" rtl="0" eaLnBrk="1" fontAlgn="auto" latinLnBrk="0" hangingPunct="1">
              <a:lnSpc>
                <a:spcPct val="90000"/>
              </a:lnSpc>
              <a:spcBef>
                <a:spcPts val="0"/>
              </a:spcBef>
              <a:spcAft>
                <a:spcPts val="0"/>
              </a:spcAft>
              <a:buClr>
                <a:prstClr val="black"/>
              </a:buClr>
              <a:buSzPts val="4400"/>
              <a:buFont typeface="Play"/>
              <a:buNone/>
              <a:tabLst/>
              <a:defRPr/>
            </a:pPr>
            <a:r>
              <a:rPr kumimoji="0" lang="en-US" sz="4800" b="1" i="0" u="none" strike="noStrike" kern="1200" cap="none" spc="0" normalizeH="0" baseline="0" noProof="0" dirty="0" smtClean="0">
                <a:ln>
                  <a:noFill/>
                </a:ln>
                <a:solidFill>
                  <a:srgbClr val="4472C4">
                    <a:lumMod val="50000"/>
                  </a:srgbClr>
                </a:solidFill>
                <a:effectLst/>
                <a:uLnTx/>
                <a:uFillTx/>
                <a:latin typeface="Calibri" panose="020F0502020204030204" pitchFamily="34" charset="0"/>
                <a:ea typeface="Calibri" panose="020F0502020204030204" pitchFamily="34" charset="0"/>
                <a:cs typeface="+mj-cs"/>
                <a:sym typeface="Calibri"/>
              </a:rPr>
              <a:t>Thank You!</a:t>
            </a:r>
            <a:endParaRPr kumimoji="0" lang="en-US" sz="48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j-cs"/>
              <a:sym typeface="Calibri"/>
            </a:endParaRPr>
          </a:p>
        </p:txBody>
      </p:sp>
    </p:spTree>
    <p:extLst>
      <p:ext uri="{BB962C8B-B14F-4D97-AF65-F5344CB8AC3E}">
        <p14:creationId xmlns:p14="http://schemas.microsoft.com/office/powerpoint/2010/main" val="3253380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9DC31D9-ECFD-EC45-8612-B466EBA54B2A}"/>
              </a:ext>
            </a:extLst>
          </p:cNvPr>
          <p:cNvSpPr txBox="1">
            <a:spLocks/>
          </p:cNvSpPr>
          <p:nvPr/>
        </p:nvSpPr>
        <p:spPr>
          <a:xfrm>
            <a:off x="0" y="5486400"/>
            <a:ext cx="12192000" cy="7750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p>
        </p:txBody>
      </p:sp>
      <p:sp>
        <p:nvSpPr>
          <p:cNvPr id="5" name="Title 1">
            <a:extLst>
              <a:ext uri="{FF2B5EF4-FFF2-40B4-BE49-F238E27FC236}">
                <a16:creationId xmlns:a16="http://schemas.microsoft.com/office/drawing/2014/main" id="{7882A529-16C0-EF48-9A04-39244F15FCAE}"/>
              </a:ext>
            </a:extLst>
          </p:cNvPr>
          <p:cNvSpPr>
            <a:spLocks noGrp="1"/>
          </p:cNvSpPr>
          <p:nvPr>
            <p:ph type="ctrTitle"/>
          </p:nvPr>
        </p:nvSpPr>
        <p:spPr>
          <a:xfrm>
            <a:off x="0" y="2674938"/>
            <a:ext cx="12192000" cy="1081856"/>
          </a:xfrm>
        </p:spPr>
        <p:txBody>
          <a:bodyPr anchor="t">
            <a:normAutofit/>
          </a:bodyPr>
          <a:lstStyle/>
          <a:p>
            <a:r>
              <a:rPr lang="en-US" sz="4800" b="1" spc="-20" dirty="0" smtClean="0">
                <a:solidFill>
                  <a:srgbClr val="2B4B1B"/>
                </a:solidFill>
                <a:latin typeface="Calibri" panose="020F0502020204030204" pitchFamily="34" charset="0"/>
                <a:cs typeface="Calibri" panose="020F0502020204030204" pitchFamily="34" charset="0"/>
              </a:rPr>
              <a:t>Welcome to Alcohol Use Disorder ECHO!</a:t>
            </a:r>
            <a:endParaRPr lang="en-US" sz="4800" b="1" spc="-20" dirty="0">
              <a:solidFill>
                <a:srgbClr val="2B4B1B"/>
              </a:solidFill>
              <a:latin typeface="Calibri" panose="020F0502020204030204" pitchFamily="34" charset="0"/>
              <a:cs typeface="Calibri" panose="020F0502020204030204" pitchFamily="34" charset="0"/>
            </a:endParaRPr>
          </a:p>
        </p:txBody>
      </p:sp>
      <p:sp>
        <p:nvSpPr>
          <p:cNvPr id="7" name="Rectangle 6"/>
          <p:cNvSpPr/>
          <p:nvPr/>
        </p:nvSpPr>
        <p:spPr>
          <a:xfrm>
            <a:off x="1869657" y="3785354"/>
            <a:ext cx="845820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smtClean="0">
                <a:ln>
                  <a:noFill/>
                </a:ln>
                <a:effectLst/>
                <a:uLnTx/>
                <a:uFillTx/>
                <a:latin typeface="Calibri" panose="020F0502020204030204"/>
              </a:rPr>
              <a:t>ECHO Session</a:t>
            </a:r>
            <a:r>
              <a:rPr kumimoji="0" lang="en-US" sz="2400" b="1" u="none" strike="noStrike" kern="1200" cap="none" spc="0" normalizeH="0" noProof="0" dirty="0" smtClean="0">
                <a:ln>
                  <a:noFill/>
                </a:ln>
                <a:effectLst/>
                <a:uLnTx/>
                <a:uFillTx/>
                <a:latin typeface="Calibri" panose="020F0502020204030204"/>
              </a:rPr>
              <a:t> #14:</a:t>
            </a:r>
          </a:p>
          <a:p>
            <a:pPr lvl="0" algn="ctr">
              <a:defRPr/>
            </a:pPr>
            <a:r>
              <a:rPr lang="en-US" sz="2400" b="1" spc="-20" dirty="0" smtClean="0">
                <a:latin typeface="Calibri" panose="020F0502020204030204" pitchFamily="34" charset="0"/>
                <a:cs typeface="Calibri" panose="020F0502020204030204" pitchFamily="34" charset="0"/>
              </a:rPr>
              <a:t>Special Populations: Adolescent AUD</a:t>
            </a:r>
          </a:p>
          <a:p>
            <a:pPr lvl="0" algn="ctr">
              <a:defRPr/>
            </a:pPr>
            <a:endParaRPr kumimoji="0" lang="en-US" sz="2400" b="1" u="none" strike="noStrike" kern="1200" cap="none" spc="-20" normalizeH="0" baseline="0" noProof="0" dirty="0">
              <a:ln>
                <a:noFill/>
              </a:ln>
              <a:effectLst/>
              <a:uLnTx/>
              <a:uFillTx/>
              <a:latin typeface="Calibri" panose="020F0502020204030204" pitchFamily="34" charset="0"/>
              <a:cs typeface="Calibri" panose="020F0502020204030204" pitchFamily="34" charset="0"/>
            </a:endParaRPr>
          </a:p>
          <a:p>
            <a:pPr lvl="0" algn="ctr">
              <a:defRPr/>
            </a:pPr>
            <a:r>
              <a:rPr lang="en-US" sz="2400" b="1" spc="-20" dirty="0" smtClean="0">
                <a:latin typeface="Calibri" panose="020F0502020204030204" pitchFamily="34" charset="0"/>
                <a:cs typeface="Calibri" panose="020F0502020204030204" pitchFamily="34" charset="0"/>
              </a:rPr>
              <a:t>September 17, 2025</a:t>
            </a:r>
            <a:endParaRPr kumimoji="0" lang="en-US" sz="2400" b="1" u="none" strike="noStrike" kern="1200" cap="none" spc="0" normalizeH="0" baseline="0" noProof="0" dirty="0">
              <a:ln>
                <a:noFill/>
              </a:ln>
              <a:effectLst/>
              <a:uLnTx/>
              <a:uFillTx/>
              <a:latin typeface="Calibri" panose="020F0502020204030204"/>
            </a:endParaRPr>
          </a:p>
        </p:txBody>
      </p:sp>
    </p:spTree>
    <p:custDataLst>
      <p:tags r:id="rId1"/>
    </p:custDataLst>
    <p:extLst>
      <p:ext uri="{BB962C8B-B14F-4D97-AF65-F5344CB8AC3E}">
        <p14:creationId xmlns:p14="http://schemas.microsoft.com/office/powerpoint/2010/main" val="1270889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55448" y="1022350"/>
            <a:ext cx="10515600" cy="593725"/>
          </a:xfrm>
        </p:spPr>
        <p:txBody>
          <a:bodyPr>
            <a:normAutofit fontScale="90000"/>
          </a:bodyPr>
          <a:lstStyle/>
          <a:p>
            <a:r>
              <a:rPr lang="en-US" dirty="0" smtClean="0">
                <a:solidFill>
                  <a:srgbClr val="2B4B1B"/>
                </a:solidFill>
              </a:rPr>
              <a:t>Technology: Your Zoom window</a:t>
            </a:r>
            <a:endParaRPr lang="en-US" sz="3600" dirty="0">
              <a:solidFill>
                <a:schemeClr val="tx1"/>
              </a:solidFill>
            </a:endParaRPr>
          </a:p>
        </p:txBody>
      </p:sp>
      <p:pic>
        <p:nvPicPr>
          <p:cNvPr id="3" name="Picture 2" title="Microphon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395210"/>
            <a:ext cx="1333333" cy="1333333"/>
          </a:xfrm>
          <a:prstGeom prst="rect">
            <a:avLst/>
          </a:prstGeom>
          <a:ln w="28575">
            <a:solidFill>
              <a:srgbClr val="539433"/>
            </a:solidFill>
          </a:ln>
        </p:spPr>
      </p:pic>
      <p:sp>
        <p:nvSpPr>
          <p:cNvPr id="5" name="TextBox 4"/>
          <p:cNvSpPr txBox="1"/>
          <p:nvPr/>
        </p:nvSpPr>
        <p:spPr>
          <a:xfrm>
            <a:off x="499915" y="4090662"/>
            <a:ext cx="3381501" cy="1292662"/>
          </a:xfrm>
          <a:prstGeom prst="rect">
            <a:avLst/>
          </a:prstGeom>
          <a:noFill/>
        </p:spPr>
        <p:txBody>
          <a:bodyPr wrap="square" rtlCol="0">
            <a:spAutoFit/>
          </a:bodyPr>
          <a:lstStyle/>
          <a:p>
            <a:pPr algn="ctr"/>
            <a:r>
              <a:rPr lang="en-US" sz="2400" b="1" dirty="0" smtClean="0">
                <a:latin typeface="+mn-lt"/>
              </a:rPr>
              <a:t>Sound</a:t>
            </a:r>
          </a:p>
          <a:p>
            <a:pPr algn="ctr"/>
            <a:r>
              <a:rPr lang="en-US" i="1" dirty="0" smtClean="0">
                <a:latin typeface="+mn-lt"/>
              </a:rPr>
              <a:t>Stay on mute while others are speaking or presenting to avoid background noise</a:t>
            </a:r>
          </a:p>
        </p:txBody>
      </p:sp>
      <p:pic>
        <p:nvPicPr>
          <p:cNvPr id="6" name="Picture 5" title="Chat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061" y="2395211"/>
            <a:ext cx="1333333" cy="1333333"/>
          </a:xfrm>
          <a:prstGeom prst="rect">
            <a:avLst/>
          </a:prstGeom>
          <a:ln w="28575">
            <a:solidFill>
              <a:srgbClr val="539433"/>
            </a:solidFill>
          </a:ln>
        </p:spPr>
      </p:pic>
      <p:pic>
        <p:nvPicPr>
          <p:cNvPr id="7" name="Picture 6" title="Camera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8122" y="2395210"/>
            <a:ext cx="1333333" cy="1333333"/>
          </a:xfrm>
          <a:prstGeom prst="rect">
            <a:avLst/>
          </a:prstGeom>
          <a:ln w="28575">
            <a:solidFill>
              <a:srgbClr val="539433"/>
            </a:solidFill>
          </a:ln>
        </p:spPr>
      </p:pic>
      <p:sp>
        <p:nvSpPr>
          <p:cNvPr id="8" name="TextBox 7"/>
          <p:cNvSpPr txBox="1"/>
          <p:nvPr/>
        </p:nvSpPr>
        <p:spPr>
          <a:xfrm>
            <a:off x="8472268" y="4090662"/>
            <a:ext cx="2725040" cy="1015663"/>
          </a:xfrm>
          <a:prstGeom prst="rect">
            <a:avLst/>
          </a:prstGeom>
          <a:noFill/>
        </p:spPr>
        <p:txBody>
          <a:bodyPr wrap="square" rtlCol="0">
            <a:spAutoFit/>
          </a:bodyPr>
          <a:lstStyle/>
          <a:p>
            <a:pPr algn="ctr"/>
            <a:r>
              <a:rPr lang="en-US" sz="2400" b="1" dirty="0" smtClean="0">
                <a:latin typeface="+mn-lt"/>
              </a:rPr>
              <a:t>Camera</a:t>
            </a:r>
          </a:p>
          <a:p>
            <a:pPr algn="ctr"/>
            <a:r>
              <a:rPr lang="en-US" i="1" dirty="0" smtClean="0">
                <a:latin typeface="+mn-lt"/>
              </a:rPr>
              <a:t>If possible, share your camera with us</a:t>
            </a:r>
          </a:p>
        </p:txBody>
      </p:sp>
      <p:sp>
        <p:nvSpPr>
          <p:cNvPr id="9" name="TextBox 8"/>
          <p:cNvSpPr txBox="1"/>
          <p:nvPr/>
        </p:nvSpPr>
        <p:spPr>
          <a:xfrm>
            <a:off x="4350676" y="4090662"/>
            <a:ext cx="3310085" cy="1569660"/>
          </a:xfrm>
          <a:prstGeom prst="rect">
            <a:avLst/>
          </a:prstGeom>
          <a:noFill/>
        </p:spPr>
        <p:txBody>
          <a:bodyPr wrap="square" rtlCol="0">
            <a:spAutoFit/>
          </a:bodyPr>
          <a:lstStyle/>
          <a:p>
            <a:pPr algn="ctr"/>
            <a:r>
              <a:rPr lang="en-US" sz="2400" b="1" dirty="0" smtClean="0">
                <a:latin typeface="+mn-lt"/>
              </a:rPr>
              <a:t>Chat</a:t>
            </a:r>
          </a:p>
          <a:p>
            <a:pPr algn="ctr"/>
            <a:r>
              <a:rPr lang="en-US" i="1" dirty="0" smtClean="0">
                <a:latin typeface="+mn-lt"/>
              </a:rPr>
              <a:t>Use the chat function to share comments, questions, relevant resources, and engage with faculty and your fellow learners</a:t>
            </a:r>
          </a:p>
        </p:txBody>
      </p:sp>
    </p:spTree>
    <p:custDataLst>
      <p:tags r:id="rId1"/>
    </p:custDataLst>
    <p:extLst>
      <p:ext uri="{BB962C8B-B14F-4D97-AF65-F5344CB8AC3E}">
        <p14:creationId xmlns:p14="http://schemas.microsoft.com/office/powerpoint/2010/main" val="3946547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55448" y="1022350"/>
            <a:ext cx="10515600" cy="593725"/>
          </a:xfrm>
        </p:spPr>
        <p:txBody>
          <a:bodyPr>
            <a:normAutofit fontScale="90000"/>
          </a:bodyPr>
          <a:lstStyle/>
          <a:p>
            <a:r>
              <a:rPr lang="en-US" dirty="0" smtClean="0">
                <a:solidFill>
                  <a:srgbClr val="2B4B1B"/>
                </a:solidFill>
              </a:rPr>
              <a:t>Technology: Your Zoom window, continued</a:t>
            </a:r>
            <a:endParaRPr lang="en-US" sz="3600" dirty="0">
              <a:solidFill>
                <a:schemeClr val="tx1"/>
              </a:solidFill>
            </a:endParaRPr>
          </a:p>
        </p:txBody>
      </p:sp>
      <p:sp>
        <p:nvSpPr>
          <p:cNvPr id="10" name="TextBox 9"/>
          <p:cNvSpPr txBox="1"/>
          <p:nvPr/>
        </p:nvSpPr>
        <p:spPr>
          <a:xfrm>
            <a:off x="471423" y="4825040"/>
            <a:ext cx="4153026" cy="1292662"/>
          </a:xfrm>
          <a:prstGeom prst="rect">
            <a:avLst/>
          </a:prstGeom>
          <a:noFill/>
        </p:spPr>
        <p:txBody>
          <a:bodyPr wrap="square" rtlCol="0">
            <a:spAutoFit/>
          </a:bodyPr>
          <a:lstStyle/>
          <a:p>
            <a:pPr algn="ctr"/>
            <a:r>
              <a:rPr lang="en-US" sz="2400" b="1" dirty="0" smtClean="0">
                <a:latin typeface="+mn-lt"/>
              </a:rPr>
              <a:t>Change your name</a:t>
            </a:r>
          </a:p>
          <a:p>
            <a:pPr marL="342900" indent="-342900">
              <a:buFont typeface="+mj-lt"/>
              <a:buAutoNum type="arabicPeriod"/>
            </a:pPr>
            <a:r>
              <a:rPr lang="en-US" dirty="0" smtClean="0">
                <a:latin typeface="+mn-lt"/>
              </a:rPr>
              <a:t>Right click your name in the lower left hand corner of your Zoom window.</a:t>
            </a:r>
          </a:p>
          <a:p>
            <a:pPr marL="342900" indent="-342900">
              <a:buFont typeface="+mj-lt"/>
              <a:buAutoNum type="arabicPeriod"/>
            </a:pPr>
            <a:r>
              <a:rPr lang="en-US" dirty="0">
                <a:latin typeface="+mn-lt"/>
              </a:rPr>
              <a:t>S</a:t>
            </a:r>
            <a:r>
              <a:rPr lang="en-US" dirty="0" smtClean="0">
                <a:latin typeface="+mn-lt"/>
              </a:rPr>
              <a:t>elect “Rename”.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 y="1962954"/>
            <a:ext cx="3267075" cy="2676525"/>
          </a:xfrm>
          <a:prstGeom prst="rect">
            <a:avLst/>
          </a:prstGeom>
          <a:ln w="28575">
            <a:solidFill>
              <a:srgbClr val="539433"/>
            </a:solidFill>
          </a:ln>
        </p:spPr>
      </p:pic>
      <p:sp>
        <p:nvSpPr>
          <p:cNvPr id="12" name="Oval 11"/>
          <p:cNvSpPr/>
          <p:nvPr/>
        </p:nvSpPr>
        <p:spPr>
          <a:xfrm>
            <a:off x="494996" y="3726570"/>
            <a:ext cx="533400" cy="533400"/>
          </a:xfrm>
          <a:prstGeom prst="ellipse">
            <a:avLst/>
          </a:prstGeom>
          <a:solidFill>
            <a:srgbClr val="5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Open Sans ExtraBold" pitchFamily="2" charset="0"/>
                <a:ea typeface="Open Sans ExtraBold" pitchFamily="2" charset="0"/>
                <a:cs typeface="Open Sans ExtraBold" pitchFamily="2" charset="0"/>
              </a:rPr>
              <a:t>1</a:t>
            </a:r>
            <a:endParaRPr lang="en-US" b="1" dirty="0">
              <a:latin typeface="Open Sans ExtraBold" pitchFamily="2" charset="0"/>
              <a:ea typeface="Open Sans ExtraBold" pitchFamily="2" charset="0"/>
              <a:cs typeface="Open Sans ExtraBold" pitchFamily="2" charset="0"/>
            </a:endParaRPr>
          </a:p>
        </p:txBody>
      </p:sp>
      <p:sp>
        <p:nvSpPr>
          <p:cNvPr id="13" name="Oval 12"/>
          <p:cNvSpPr/>
          <p:nvPr/>
        </p:nvSpPr>
        <p:spPr>
          <a:xfrm>
            <a:off x="2667000" y="4106079"/>
            <a:ext cx="533400" cy="533400"/>
          </a:xfrm>
          <a:prstGeom prst="ellipse">
            <a:avLst/>
          </a:prstGeom>
          <a:solidFill>
            <a:srgbClr val="5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Open Sans ExtraBold" pitchFamily="2" charset="0"/>
                <a:ea typeface="Open Sans ExtraBold" pitchFamily="2" charset="0"/>
                <a:cs typeface="Open Sans ExtraBold" pitchFamily="2" charset="0"/>
              </a:rPr>
              <a:t>2</a:t>
            </a:r>
            <a:endParaRPr lang="en-US" b="1" dirty="0">
              <a:latin typeface="Open Sans ExtraBold" pitchFamily="2" charset="0"/>
              <a:ea typeface="Open Sans ExtraBold" pitchFamily="2" charset="0"/>
              <a:cs typeface="Open Sans ExtraBold" pitchFamily="2" charset="0"/>
            </a:endParaRPr>
          </a:p>
        </p:txBody>
      </p:sp>
      <p:sp>
        <p:nvSpPr>
          <p:cNvPr id="14" name="TextBox 13"/>
          <p:cNvSpPr txBox="1"/>
          <p:nvPr/>
        </p:nvSpPr>
        <p:spPr>
          <a:xfrm>
            <a:off x="6260312" y="4838688"/>
            <a:ext cx="5638800" cy="1487587"/>
          </a:xfrm>
          <a:prstGeom prst="rect">
            <a:avLst/>
          </a:prstGeom>
          <a:noFill/>
        </p:spPr>
        <p:txBody>
          <a:bodyPr wrap="square" rtlCol="0">
            <a:spAutoFit/>
          </a:bodyPr>
          <a:lstStyle/>
          <a:p>
            <a:pPr algn="ctr"/>
            <a:r>
              <a:rPr lang="en-US" sz="2400" b="1" dirty="0" smtClean="0">
                <a:latin typeface="+mn-lt"/>
              </a:rPr>
              <a:t>Closed Captioning and Live Transcript</a:t>
            </a:r>
          </a:p>
          <a:p>
            <a:pPr marL="342900" indent="-342900">
              <a:lnSpc>
                <a:spcPts val="2000"/>
              </a:lnSpc>
              <a:buFont typeface="+mj-lt"/>
              <a:buAutoNum type="arabicPeriod"/>
            </a:pPr>
            <a:r>
              <a:rPr lang="en-US" dirty="0" smtClean="0">
                <a:latin typeface="+mn-lt"/>
              </a:rPr>
              <a:t>If “Show Captions” does not appear in the bottom toolbar, select “More”.</a:t>
            </a:r>
          </a:p>
          <a:p>
            <a:pPr marL="342900" indent="-342900">
              <a:lnSpc>
                <a:spcPts val="2000"/>
              </a:lnSpc>
              <a:buFont typeface="+mj-lt"/>
              <a:buAutoNum type="arabicPeriod"/>
            </a:pPr>
            <a:r>
              <a:rPr lang="en-US" dirty="0" smtClean="0">
                <a:latin typeface="+mn-lt"/>
              </a:rPr>
              <a:t>Select “Captions”.</a:t>
            </a:r>
          </a:p>
          <a:p>
            <a:pPr marL="342900" indent="-342900">
              <a:lnSpc>
                <a:spcPts val="2000"/>
              </a:lnSpc>
              <a:buFont typeface="+mj-lt"/>
              <a:buAutoNum type="arabicPeriod"/>
            </a:pPr>
            <a:r>
              <a:rPr lang="en-US" dirty="0" smtClean="0">
                <a:latin typeface="+mn-lt"/>
              </a:rPr>
              <a:t>Select the carrot and then select “View full transcript”.</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2870" y="1962954"/>
            <a:ext cx="3000375" cy="2466975"/>
          </a:xfrm>
          <a:prstGeom prst="rect">
            <a:avLst/>
          </a:prstGeom>
          <a:ln w="28575">
            <a:solidFill>
              <a:srgbClr val="539433"/>
            </a:solidFill>
          </a:ln>
        </p:spPr>
      </p:pic>
      <p:sp>
        <p:nvSpPr>
          <p:cNvPr id="16" name="Oval 15"/>
          <p:cNvSpPr/>
          <p:nvPr/>
        </p:nvSpPr>
        <p:spPr>
          <a:xfrm>
            <a:off x="11441712" y="2396341"/>
            <a:ext cx="533400" cy="533400"/>
          </a:xfrm>
          <a:prstGeom prst="ellipse">
            <a:avLst/>
          </a:prstGeom>
          <a:solidFill>
            <a:srgbClr val="5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Open Sans ExtraBold" pitchFamily="2" charset="0"/>
                <a:ea typeface="Open Sans ExtraBold" pitchFamily="2" charset="0"/>
                <a:cs typeface="Open Sans ExtraBold" pitchFamily="2" charset="0"/>
              </a:rPr>
              <a:t>3</a:t>
            </a:r>
            <a:endParaRPr lang="en-US" b="1" dirty="0">
              <a:latin typeface="Open Sans ExtraBold" pitchFamily="2" charset="0"/>
              <a:ea typeface="Open Sans ExtraBold" pitchFamily="2" charset="0"/>
              <a:cs typeface="Open Sans ExtraBold" pitchFamily="2"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5600" y="1609160"/>
            <a:ext cx="1572985" cy="3215880"/>
          </a:xfrm>
          <a:prstGeom prst="rect">
            <a:avLst/>
          </a:prstGeom>
          <a:ln w="28575">
            <a:solidFill>
              <a:srgbClr val="539433"/>
            </a:solidFill>
          </a:ln>
        </p:spPr>
      </p:pic>
      <p:sp>
        <p:nvSpPr>
          <p:cNvPr id="18" name="Oval 17"/>
          <p:cNvSpPr/>
          <p:nvPr/>
        </p:nvSpPr>
        <p:spPr>
          <a:xfrm>
            <a:off x="6391315" y="4351282"/>
            <a:ext cx="533400" cy="533400"/>
          </a:xfrm>
          <a:prstGeom prst="ellipse">
            <a:avLst/>
          </a:prstGeom>
          <a:solidFill>
            <a:srgbClr val="5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Open Sans ExtraBold" pitchFamily="2" charset="0"/>
                <a:ea typeface="Open Sans ExtraBold" pitchFamily="2" charset="0"/>
                <a:cs typeface="Open Sans ExtraBold" pitchFamily="2" charset="0"/>
              </a:rPr>
              <a:t>1</a:t>
            </a:r>
            <a:endParaRPr lang="en-US" b="1" dirty="0">
              <a:latin typeface="Open Sans ExtraBold" pitchFamily="2" charset="0"/>
              <a:ea typeface="Open Sans ExtraBold" pitchFamily="2" charset="0"/>
              <a:cs typeface="Open Sans ExtraBold" pitchFamily="2" charset="0"/>
            </a:endParaRPr>
          </a:p>
        </p:txBody>
      </p:sp>
      <p:sp>
        <p:nvSpPr>
          <p:cNvPr id="19" name="Oval 18"/>
          <p:cNvSpPr/>
          <p:nvPr/>
        </p:nvSpPr>
        <p:spPr>
          <a:xfrm>
            <a:off x="6299167" y="1590727"/>
            <a:ext cx="533400" cy="533400"/>
          </a:xfrm>
          <a:prstGeom prst="ellipse">
            <a:avLst/>
          </a:prstGeom>
          <a:solidFill>
            <a:srgbClr val="5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Open Sans ExtraBold" pitchFamily="2" charset="0"/>
                <a:ea typeface="Open Sans ExtraBold" pitchFamily="2" charset="0"/>
                <a:cs typeface="Open Sans ExtraBold" pitchFamily="2" charset="0"/>
              </a:rPr>
              <a:t>2</a:t>
            </a:r>
            <a:endParaRPr lang="en-US" b="1" dirty="0">
              <a:latin typeface="Open Sans ExtraBold" pitchFamily="2" charset="0"/>
              <a:ea typeface="Open Sans ExtraBold" pitchFamily="2" charset="0"/>
              <a:cs typeface="Open Sans ExtraBold" pitchFamily="2" charset="0"/>
            </a:endParaRPr>
          </a:p>
        </p:txBody>
      </p:sp>
    </p:spTree>
    <p:custDataLst>
      <p:tags r:id="rId1"/>
    </p:custDataLst>
    <p:extLst>
      <p:ext uri="{BB962C8B-B14F-4D97-AF65-F5344CB8AC3E}">
        <p14:creationId xmlns:p14="http://schemas.microsoft.com/office/powerpoint/2010/main" val="3743269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3572" y="1022398"/>
            <a:ext cx="10515600" cy="594360"/>
          </a:xfrm>
          <a:prstGeom prst="rect">
            <a:avLst/>
          </a:prstGeom>
        </p:spPr>
        <p:txBody>
          <a:bodyPr/>
          <a:lstStyle>
            <a:lvl1pPr algn="l" defTabSz="914400" rtl="0" eaLnBrk="1" latinLnBrk="0" hangingPunct="1">
              <a:lnSpc>
                <a:spcPct val="90000"/>
              </a:lnSpc>
              <a:spcBef>
                <a:spcPct val="0"/>
              </a:spcBef>
              <a:buNone/>
              <a:defRPr sz="4400" b="1" kern="1200">
                <a:solidFill>
                  <a:srgbClr val="4D6F13"/>
                </a:solidFill>
                <a:latin typeface="+mj-lt"/>
                <a:ea typeface="+mj-ea"/>
                <a:cs typeface="+mj-cs"/>
              </a:defRPr>
            </a:lvl1pPr>
          </a:lstStyle>
          <a:p>
            <a:r>
              <a:rPr lang="en-US" sz="3600" dirty="0" smtClean="0">
                <a:solidFill>
                  <a:srgbClr val="2B4B1B"/>
                </a:solidFill>
              </a:rPr>
              <a:t>Continuing Education Credits</a:t>
            </a:r>
            <a:endParaRPr lang="en-US" sz="3600" dirty="0">
              <a:solidFill>
                <a:srgbClr val="2B4B1B"/>
              </a:solidFill>
            </a:endParaRPr>
          </a:p>
        </p:txBody>
      </p:sp>
      <p:sp>
        <p:nvSpPr>
          <p:cNvPr id="3" name="Content Placeholder 2"/>
          <p:cNvSpPr txBox="1">
            <a:spLocks/>
          </p:cNvSpPr>
          <p:nvPr/>
        </p:nvSpPr>
        <p:spPr>
          <a:xfrm>
            <a:off x="228600" y="1766888"/>
            <a:ext cx="7820025" cy="487521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rgbClr val="447ABE"/>
              </a:buClr>
              <a:buSzPct val="100000"/>
              <a:buFont typeface=".Hiragino Kaku Gothic Interface W3"/>
              <a:buChar char="◉"/>
              <a:tabLst/>
              <a:defRPr sz="2800" kern="1200">
                <a:solidFill>
                  <a:schemeClr val="tx1"/>
                </a:solidFill>
                <a:latin typeface="+mn-lt"/>
                <a:ea typeface="+mn-ea"/>
                <a:cs typeface="+mn-cs"/>
              </a:defRPr>
            </a:lvl1pPr>
            <a:lvl2pPr marL="806450" indent="-349250" algn="l" defTabSz="914400" rtl="0" eaLnBrk="1" latinLnBrk="0" hangingPunct="1">
              <a:lnSpc>
                <a:spcPct val="90000"/>
              </a:lnSpc>
              <a:spcBef>
                <a:spcPts val="500"/>
              </a:spcBef>
              <a:buClr>
                <a:srgbClr val="447ABE"/>
              </a:buClr>
              <a:buSzPct val="100000"/>
              <a:buFont typeface=".Hiragino Kaku Gothic Interface W3"/>
              <a:buChar char="◉"/>
              <a:tabLst/>
              <a:defRPr sz="2400" kern="1200">
                <a:solidFill>
                  <a:schemeClr val="tx1"/>
                </a:solidFill>
                <a:latin typeface="+mn-lt"/>
                <a:ea typeface="+mn-ea"/>
                <a:cs typeface="+mn-cs"/>
              </a:defRPr>
            </a:lvl2pPr>
            <a:lvl3pPr marL="1206500" indent="-292100" algn="l" defTabSz="914400" rtl="0" eaLnBrk="1" latinLnBrk="0" hangingPunct="1">
              <a:lnSpc>
                <a:spcPct val="90000"/>
              </a:lnSpc>
              <a:spcBef>
                <a:spcPts val="500"/>
              </a:spcBef>
              <a:buClr>
                <a:srgbClr val="447ABE"/>
              </a:buClr>
              <a:buSzPct val="100000"/>
              <a:buFont typeface=".Hiragino Kaku Gothic Interface W3"/>
              <a:buChar char="◉"/>
              <a:tabLst/>
              <a:defRPr sz="2000" kern="1200">
                <a:solidFill>
                  <a:schemeClr val="tx1"/>
                </a:solidFill>
                <a:latin typeface="+mn-lt"/>
                <a:ea typeface="+mn-ea"/>
                <a:cs typeface="+mn-cs"/>
              </a:defRPr>
            </a:lvl3pPr>
            <a:lvl4pPr marL="1606550" indent="-234950" algn="l" defTabSz="914400" rtl="0" eaLnBrk="1" latinLnBrk="0" hangingPunct="1">
              <a:lnSpc>
                <a:spcPct val="90000"/>
              </a:lnSpc>
              <a:spcBef>
                <a:spcPts val="500"/>
              </a:spcBef>
              <a:buClr>
                <a:srgbClr val="447ABE"/>
              </a:buClr>
              <a:buSzPct val="100000"/>
              <a:buFont typeface=".Hiragino Kaku Gothic Interface W3"/>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47ABE"/>
              </a:buClr>
              <a:buSzPct val="100000"/>
              <a:buFont typeface=".Hiragino Kaku Gothic Interface W3"/>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Tx/>
              <a:buSzTx/>
              <a:buFont typeface=".Hiragino Kaku Gothic Interface W3"/>
              <a:buNone/>
              <a:defRPr/>
            </a:pPr>
            <a:r>
              <a:rPr lang="en-US" sz="1800" dirty="0" smtClean="0"/>
              <a:t>In support of improving patient care, Moses Weitzman Health System 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defTabSz="457200">
              <a:lnSpc>
                <a:spcPct val="100000"/>
              </a:lnSpc>
              <a:spcBef>
                <a:spcPct val="20000"/>
              </a:spcBef>
              <a:buClrTx/>
              <a:buSzTx/>
              <a:buFont typeface=".Hiragino Kaku Gothic Interface W3"/>
              <a:buNone/>
              <a:defRPr/>
            </a:pPr>
            <a:r>
              <a:rPr lang="en-US" sz="1800" dirty="0" smtClean="0"/>
              <a:t>This series is intended for </a:t>
            </a:r>
            <a:r>
              <a:rPr lang="en-US" sz="1800" dirty="0" smtClean="0">
                <a:solidFill>
                  <a:prstClr val="black"/>
                </a:solidFill>
                <a:sym typeface="Arial"/>
              </a:rPr>
              <a:t>primary care providers (MDs, DOs, NPs, PAs), behavioral health providers (psychiatrists, psychologists, social workers, therapists), nurses, and other members of the care team. </a:t>
            </a:r>
          </a:p>
          <a:p>
            <a:pPr marL="0" indent="0" defTabSz="457200">
              <a:lnSpc>
                <a:spcPct val="100000"/>
              </a:lnSpc>
              <a:spcBef>
                <a:spcPct val="20000"/>
              </a:spcBef>
              <a:buClrTx/>
              <a:buSzTx/>
              <a:buFont typeface=".Hiragino Kaku Gothic Interface W3"/>
              <a:buNone/>
              <a:defRPr/>
            </a:pPr>
            <a:endParaRPr lang="en-US" sz="1800" dirty="0" smtClean="0">
              <a:solidFill>
                <a:prstClr val="black"/>
              </a:solidFill>
              <a:sym typeface="Arial"/>
            </a:endParaRPr>
          </a:p>
          <a:p>
            <a:pPr marL="0" indent="0">
              <a:spcBef>
                <a:spcPts val="0"/>
              </a:spcBef>
              <a:spcAft>
                <a:spcPts val="1200"/>
              </a:spcAft>
              <a:buClrTx/>
              <a:buSzTx/>
              <a:buFont typeface=".Hiragino Kaku Gothic Interface W3"/>
              <a:buNone/>
              <a:defRPr/>
            </a:pPr>
            <a:r>
              <a:rPr lang="en-US" sz="1800" dirty="0" smtClean="0"/>
              <a:t>Please complete the survey and claim your post-session certificate on the </a:t>
            </a:r>
            <a:r>
              <a:rPr lang="en-US" sz="1800" dirty="0" err="1" smtClean="0"/>
              <a:t>WeP</a:t>
            </a:r>
            <a:r>
              <a:rPr lang="en-US" sz="1800" dirty="0" smtClean="0"/>
              <a:t> after today’s session.</a:t>
            </a:r>
            <a:r>
              <a:rPr lang="en-US" sz="1800" b="1" dirty="0" smtClean="0"/>
              <a:t> Please note: Pharmacists must claim credits within two weeks following today’s session or we will not be able to award ACPE credits.</a:t>
            </a:r>
          </a:p>
          <a:p>
            <a:pPr marL="0" indent="0">
              <a:spcBef>
                <a:spcPts val="0"/>
              </a:spcBef>
              <a:spcAft>
                <a:spcPts val="1200"/>
              </a:spcAft>
              <a:buClrTx/>
              <a:buSzTx/>
              <a:buFont typeface=".Hiragino Kaku Gothic Interface W3"/>
              <a:buNone/>
              <a:defRPr/>
            </a:pPr>
            <a:r>
              <a:rPr lang="en-US" sz="1800" b="1" dirty="0" smtClean="0"/>
              <a:t>You will be able to claim a comprehensive certificate on the </a:t>
            </a:r>
            <a:r>
              <a:rPr lang="en-US" sz="1800" b="1" dirty="0" err="1" smtClean="0"/>
              <a:t>WeP</a:t>
            </a:r>
            <a:r>
              <a:rPr lang="en-US" sz="1800" b="1" dirty="0" smtClean="0"/>
              <a:t> at the end of the series, October 1, 2025.</a:t>
            </a:r>
            <a:endParaRPr lang="en-US" sz="1800" b="1" dirty="0"/>
          </a:p>
        </p:txBody>
      </p:sp>
      <p:grpSp>
        <p:nvGrpSpPr>
          <p:cNvPr id="4" name="Group 3"/>
          <p:cNvGrpSpPr/>
          <p:nvPr/>
        </p:nvGrpSpPr>
        <p:grpSpPr>
          <a:xfrm>
            <a:off x="8259389" y="2252168"/>
            <a:ext cx="3648075" cy="2391798"/>
            <a:chOff x="8229600" y="2465952"/>
            <a:chExt cx="3810000" cy="2563248"/>
          </a:xfrm>
        </p:grpSpPr>
        <p:sp>
          <p:nvSpPr>
            <p:cNvPr id="5" name="Rectangle 4"/>
            <p:cNvSpPr/>
            <p:nvPr/>
          </p:nvSpPr>
          <p:spPr>
            <a:xfrm>
              <a:off x="8229600" y="2465952"/>
              <a:ext cx="3810000" cy="2563248"/>
            </a:xfrm>
            <a:prstGeom prst="rect">
              <a:avLst/>
            </a:prstGeom>
            <a:solidFill>
              <a:schemeClr val="bg1">
                <a:lumMod val="95000"/>
              </a:schemeClr>
            </a:solidFill>
            <a:ln>
              <a:noFill/>
            </a:ln>
            <a:effectLst>
              <a:outerShdw blurRad="50800" dist="38100" dir="2700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title="Jointly Accredited Provider for Interprofessional Continuing Education"/>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8288018" y="2465952"/>
              <a:ext cx="3693164" cy="254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27905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B4B1B"/>
                </a:solidFill>
              </a:rPr>
              <a:t>Accessing session recordings and materials</a:t>
            </a:r>
            <a:endParaRPr lang="en-US" dirty="0">
              <a:solidFill>
                <a:srgbClr val="2B4B1B"/>
              </a:solidFill>
            </a:endParaRPr>
          </a:p>
        </p:txBody>
      </p:sp>
      <p:sp>
        <p:nvSpPr>
          <p:cNvPr id="3" name="Content Placeholder 2"/>
          <p:cNvSpPr>
            <a:spLocks noGrp="1"/>
          </p:cNvSpPr>
          <p:nvPr>
            <p:ph sz="quarter" idx="10"/>
          </p:nvPr>
        </p:nvSpPr>
        <p:spPr>
          <a:xfrm>
            <a:off x="155448" y="1828799"/>
            <a:ext cx="6783234" cy="4935072"/>
          </a:xfrm>
        </p:spPr>
        <p:txBody>
          <a:bodyPr>
            <a:normAutofit/>
          </a:bodyPr>
          <a:lstStyle/>
          <a:p>
            <a:pPr marL="365760" indent="-365760">
              <a:buClr>
                <a:schemeClr val="tx1"/>
              </a:buClr>
              <a:buFont typeface="+mj-lt"/>
              <a:buAutoNum type="arabicPeriod"/>
            </a:pPr>
            <a:r>
              <a:rPr lang="en-US" sz="2000" dirty="0"/>
              <a:t>Navigate to the </a:t>
            </a:r>
            <a:r>
              <a:rPr lang="en-US" sz="2000" b="1" dirty="0"/>
              <a:t>Continue tab</a:t>
            </a:r>
            <a:r>
              <a:rPr lang="en-US" sz="2000" dirty="0"/>
              <a:t> of the </a:t>
            </a:r>
            <a:br>
              <a:rPr lang="en-US" sz="2000" dirty="0"/>
            </a:br>
            <a:r>
              <a:rPr lang="en-US" sz="2000" dirty="0"/>
              <a:t>activity site within the Weitzman </a:t>
            </a:r>
            <a:br>
              <a:rPr lang="en-US" sz="2000" dirty="0"/>
            </a:br>
            <a:r>
              <a:rPr lang="en-US" sz="2000" dirty="0"/>
              <a:t>Education Platform.</a:t>
            </a:r>
          </a:p>
          <a:p>
            <a:pPr marL="365760" indent="-365760">
              <a:buClr>
                <a:schemeClr val="tx1"/>
              </a:buClr>
              <a:buFont typeface="+mj-lt"/>
              <a:buAutoNum type="arabicPeriod"/>
            </a:pPr>
            <a:r>
              <a:rPr lang="en-US" sz="2000" dirty="0"/>
              <a:t>Select the </a:t>
            </a:r>
            <a:r>
              <a:rPr lang="en-US" sz="2000" b="1" dirty="0"/>
              <a:t>Session Recordings and </a:t>
            </a:r>
            <a:br>
              <a:rPr lang="en-US" sz="2000" b="1" dirty="0"/>
            </a:br>
            <a:r>
              <a:rPr lang="en-US" sz="2000" b="1" dirty="0"/>
              <a:t>Materials link</a:t>
            </a:r>
            <a:r>
              <a:rPr lang="en-US" sz="2000" dirty="0"/>
              <a:t>. This may appear at </a:t>
            </a:r>
            <a:br>
              <a:rPr lang="en-US" sz="2000" dirty="0"/>
            </a:br>
            <a:r>
              <a:rPr lang="en-US" sz="2000" dirty="0"/>
              <a:t>the bottom of the list of the </a:t>
            </a:r>
            <a:br>
              <a:rPr lang="en-US" sz="2000" dirty="0"/>
            </a:br>
            <a:r>
              <a:rPr lang="en-US" sz="2000" dirty="0"/>
              <a:t>individual sessions. After reviewing the FAQ's on the Overview tab, select the </a:t>
            </a:r>
            <a:r>
              <a:rPr lang="en-US" sz="2000" b="1" dirty="0"/>
              <a:t>Register tab</a:t>
            </a:r>
            <a:r>
              <a:rPr lang="en-US" sz="2000" dirty="0"/>
              <a:t>. </a:t>
            </a:r>
          </a:p>
          <a:p>
            <a:pPr marL="365760" indent="-365760">
              <a:buClr>
                <a:schemeClr val="tx1"/>
              </a:buClr>
              <a:buFont typeface="+mj-lt"/>
              <a:buAutoNum type="arabicPeriod"/>
            </a:pPr>
            <a:r>
              <a:rPr lang="en-US" sz="2000" dirty="0"/>
              <a:t>Enter the access code: </a:t>
            </a:r>
            <a:r>
              <a:rPr lang="en-US" sz="2000" b="1" dirty="0" err="1"/>
              <a:t>WIEd</a:t>
            </a:r>
            <a:endParaRPr lang="en-US" sz="2000" b="1" dirty="0"/>
          </a:p>
          <a:p>
            <a:pPr marL="365760" indent="-365760">
              <a:buClr>
                <a:schemeClr val="tx1"/>
              </a:buClr>
              <a:buFont typeface="+mj-lt"/>
              <a:buAutoNum type="arabicPeriod"/>
            </a:pPr>
            <a:r>
              <a:rPr lang="en-US" sz="2000" dirty="0"/>
              <a:t>Select the </a:t>
            </a:r>
            <a:r>
              <a:rPr lang="en-US" sz="2000" b="1" dirty="0"/>
              <a:t>Unlock button</a:t>
            </a:r>
            <a:r>
              <a:rPr lang="en-US" sz="2000" dirty="0"/>
              <a:t>. A </a:t>
            </a:r>
            <a:r>
              <a:rPr lang="en-US" sz="2000" b="1" dirty="0"/>
              <a:t>Continue button</a:t>
            </a:r>
            <a:r>
              <a:rPr lang="en-US" sz="2000" dirty="0"/>
              <a:t> will then display and you will be able to progress to the session recordings and materials organized by session date. </a:t>
            </a:r>
          </a:p>
          <a:p>
            <a:endParaRPr lang="en-US" dirty="0"/>
          </a:p>
        </p:txBody>
      </p:sp>
      <p:grpSp>
        <p:nvGrpSpPr>
          <p:cNvPr id="8" name="Group 7"/>
          <p:cNvGrpSpPr/>
          <p:nvPr/>
        </p:nvGrpSpPr>
        <p:grpSpPr>
          <a:xfrm>
            <a:off x="7010400" y="3761352"/>
            <a:ext cx="4938124" cy="2991488"/>
            <a:chOff x="7010400" y="3761352"/>
            <a:chExt cx="4938124" cy="2991488"/>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2067" y="3761352"/>
              <a:ext cx="4466457" cy="2991488"/>
            </a:xfrm>
            <a:prstGeom prst="rect">
              <a:avLst/>
            </a:prstGeom>
          </p:spPr>
        </p:pic>
        <p:sp>
          <p:nvSpPr>
            <p:cNvPr id="10" name="Oval 9"/>
            <p:cNvSpPr/>
            <p:nvPr/>
          </p:nvSpPr>
          <p:spPr>
            <a:xfrm>
              <a:off x="9296400" y="4990396"/>
              <a:ext cx="533400" cy="533400"/>
            </a:xfrm>
            <a:prstGeom prst="ellipse">
              <a:avLst/>
            </a:prstGeom>
            <a:solidFill>
              <a:srgbClr val="5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Open Sans ExtraBold" pitchFamily="2" charset="0"/>
                  <a:ea typeface="Open Sans ExtraBold" pitchFamily="2" charset="0"/>
                  <a:cs typeface="Open Sans ExtraBold" pitchFamily="2" charset="0"/>
                </a:rPr>
                <a:t>3</a:t>
              </a:r>
            </a:p>
          </p:txBody>
        </p:sp>
        <p:sp>
          <p:nvSpPr>
            <p:cNvPr id="11" name="Oval 10"/>
            <p:cNvSpPr/>
            <p:nvPr/>
          </p:nvSpPr>
          <p:spPr>
            <a:xfrm>
              <a:off x="7010400" y="5562600"/>
              <a:ext cx="533400" cy="533400"/>
            </a:xfrm>
            <a:prstGeom prst="ellipse">
              <a:avLst/>
            </a:prstGeom>
            <a:solidFill>
              <a:srgbClr val="5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Open Sans ExtraBold" pitchFamily="2" charset="0"/>
                  <a:ea typeface="Open Sans ExtraBold" pitchFamily="2" charset="0"/>
                  <a:cs typeface="Open Sans ExtraBold" pitchFamily="2" charset="0"/>
                </a:rPr>
                <a:t>4</a:t>
              </a:r>
              <a:endParaRPr lang="en-US" b="1" dirty="0">
                <a:latin typeface="Open Sans ExtraBold" pitchFamily="2" charset="0"/>
                <a:ea typeface="Open Sans ExtraBold" pitchFamily="2" charset="0"/>
                <a:cs typeface="Open Sans ExtraBold" pitchFamily="2" charset="0"/>
              </a:endParaRPr>
            </a:p>
          </p:txBody>
        </p:sp>
      </p:grpSp>
      <p:grpSp>
        <p:nvGrpSpPr>
          <p:cNvPr id="4" name="Group 3"/>
          <p:cNvGrpSpPr/>
          <p:nvPr/>
        </p:nvGrpSpPr>
        <p:grpSpPr>
          <a:xfrm>
            <a:off x="5257800" y="1905000"/>
            <a:ext cx="6690724" cy="1890889"/>
            <a:chOff x="5257800" y="1905000"/>
            <a:chExt cx="6690724" cy="1890889"/>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1905000"/>
              <a:ext cx="6690724" cy="1792762"/>
            </a:xfrm>
            <a:prstGeom prst="rect">
              <a:avLst/>
            </a:prstGeom>
          </p:spPr>
        </p:pic>
        <p:sp>
          <p:nvSpPr>
            <p:cNvPr id="6" name="Oval 5"/>
            <p:cNvSpPr/>
            <p:nvPr/>
          </p:nvSpPr>
          <p:spPr>
            <a:xfrm>
              <a:off x="9448595" y="1905000"/>
              <a:ext cx="533400" cy="533400"/>
            </a:xfrm>
            <a:prstGeom prst="ellipse">
              <a:avLst/>
            </a:prstGeom>
            <a:solidFill>
              <a:srgbClr val="5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Open Sans ExtraBold" pitchFamily="2" charset="0"/>
                  <a:ea typeface="Open Sans ExtraBold" pitchFamily="2" charset="0"/>
                  <a:cs typeface="Open Sans ExtraBold" pitchFamily="2" charset="0"/>
                </a:rPr>
                <a:t>1</a:t>
              </a:r>
              <a:endParaRPr lang="en-US" b="1" dirty="0">
                <a:latin typeface="Open Sans ExtraBold" pitchFamily="2" charset="0"/>
                <a:ea typeface="Open Sans ExtraBold" pitchFamily="2" charset="0"/>
                <a:cs typeface="Open Sans ExtraBold" pitchFamily="2" charset="0"/>
              </a:endParaRPr>
            </a:p>
          </p:txBody>
        </p:sp>
        <p:sp>
          <p:nvSpPr>
            <p:cNvPr id="7" name="Oval 6"/>
            <p:cNvSpPr/>
            <p:nvPr/>
          </p:nvSpPr>
          <p:spPr>
            <a:xfrm>
              <a:off x="7463976" y="3262489"/>
              <a:ext cx="533400" cy="533400"/>
            </a:xfrm>
            <a:prstGeom prst="ellipse">
              <a:avLst/>
            </a:prstGeom>
            <a:solidFill>
              <a:srgbClr val="5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Open Sans ExtraBold" pitchFamily="2" charset="0"/>
                  <a:ea typeface="Open Sans ExtraBold" pitchFamily="2" charset="0"/>
                  <a:cs typeface="Open Sans ExtraBold" pitchFamily="2" charset="0"/>
                </a:rPr>
                <a:t>2</a:t>
              </a:r>
              <a:endParaRPr lang="en-US" b="1" dirty="0">
                <a:latin typeface="Open Sans ExtraBold" pitchFamily="2" charset="0"/>
                <a:ea typeface="Open Sans ExtraBold" pitchFamily="2" charset="0"/>
                <a:cs typeface="Open Sans ExtraBold" pitchFamily="2" charset="0"/>
              </a:endParaRPr>
            </a:p>
          </p:txBody>
        </p:sp>
      </p:grpSp>
    </p:spTree>
    <p:custDataLst>
      <p:tags r:id="rId1"/>
    </p:custDataLst>
    <p:extLst>
      <p:ext uri="{BB962C8B-B14F-4D97-AF65-F5344CB8AC3E}">
        <p14:creationId xmlns:p14="http://schemas.microsoft.com/office/powerpoint/2010/main" val="3252689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66748"/>
            <a:ext cx="12192000"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447ABE"/>
              </a:buClr>
              <a:buSzPct val="80000"/>
              <a:buFontTx/>
              <a:buNone/>
              <a:tabLst/>
              <a:defRPr/>
            </a:pPr>
            <a:r>
              <a:rPr kumimoji="0" lang="en-US" sz="3200" b="1" i="0" u="none" strike="noStrike" kern="1200" cap="none" spc="0" normalizeH="0" baseline="0" noProof="0" dirty="0" smtClean="0">
                <a:ln>
                  <a:noFill/>
                </a:ln>
                <a:effectLst/>
                <a:uLnTx/>
                <a:uFillTx/>
                <a:latin typeface="Calibri" panose="020F0502020204030204"/>
                <a:ea typeface="+mn-ea"/>
                <a:cs typeface="+mn-cs"/>
              </a:rPr>
              <a:t>This Weitzman ECHO has been made available by:</a:t>
            </a:r>
          </a:p>
          <a:p>
            <a:pPr lvl="0" algn="ctr">
              <a:buClr>
                <a:srgbClr val="447ABE"/>
              </a:buClr>
              <a:buSzPct val="80000"/>
              <a:defRPr/>
            </a:pPr>
            <a:r>
              <a:rPr kumimoji="0" lang="en-US" sz="4000" b="1" i="0" u="none" strike="noStrike" kern="1200" cap="none" spc="0" normalizeH="0" baseline="0" noProof="0" dirty="0" smtClean="0">
                <a:ln>
                  <a:noFill/>
                </a:ln>
                <a:solidFill>
                  <a:srgbClr val="447ABE"/>
                </a:solidFill>
                <a:effectLst/>
                <a:uLnTx/>
                <a:uFillTx/>
                <a:latin typeface="Calibri" panose="020F0502020204030204"/>
                <a:ea typeface="+mn-ea"/>
                <a:cs typeface="+mn-cs"/>
              </a:rPr>
              <a:t/>
            </a:r>
            <a:br>
              <a:rPr kumimoji="0" lang="en-US" sz="4000" b="1" i="0" u="none" strike="noStrike" kern="1200" cap="none" spc="0" normalizeH="0" baseline="0" noProof="0" dirty="0" smtClean="0">
                <a:ln>
                  <a:noFill/>
                </a:ln>
                <a:solidFill>
                  <a:srgbClr val="447ABE"/>
                </a:solidFill>
                <a:effectLst/>
                <a:uLnTx/>
                <a:uFillTx/>
                <a:latin typeface="Calibri" panose="020F0502020204030204"/>
                <a:ea typeface="+mn-ea"/>
                <a:cs typeface="+mn-cs"/>
              </a:rPr>
            </a:br>
            <a:r>
              <a:rPr lang="en-US" sz="4000" b="1" dirty="0">
                <a:solidFill>
                  <a:srgbClr val="2B4B1B"/>
                </a:solidFill>
              </a:rPr>
              <a:t>NIH R25 Alcohol and Other Substance Use Research Education Programs for Health Professionals</a:t>
            </a:r>
            <a:endParaRPr kumimoji="0" lang="en-US" sz="4000" b="1" i="0" u="none" strike="noStrike" kern="1200" cap="none" spc="0" normalizeH="0" baseline="0" noProof="0" dirty="0">
              <a:ln>
                <a:noFill/>
              </a:ln>
              <a:solidFill>
                <a:srgbClr val="2B4B1B"/>
              </a:solidFill>
              <a:effectLst/>
              <a:uLnTx/>
              <a:uFillTx/>
              <a:latin typeface="Calibri" panose="020F0502020204030204"/>
            </a:endParaRPr>
          </a:p>
        </p:txBody>
      </p:sp>
      <p:sp>
        <p:nvSpPr>
          <p:cNvPr id="4" name="Rectangle 3"/>
          <p:cNvSpPr/>
          <p:nvPr/>
        </p:nvSpPr>
        <p:spPr>
          <a:xfrm>
            <a:off x="144049" y="5438632"/>
            <a:ext cx="11974883" cy="1200329"/>
          </a:xfrm>
          <a:prstGeom prst="rect">
            <a:avLst/>
          </a:prstGeom>
        </p:spPr>
        <p:txBody>
          <a:bodyPr wrap="square">
            <a:spAutoFit/>
          </a:bodyPr>
          <a:lstStyle/>
          <a:p>
            <a:r>
              <a:rPr lang="en-US" i="1" dirty="0"/>
              <a:t>This project is supported by the National Institute on Alcohol Abuse and Alcoholism of the National Institutes of Health under Award Number R25AA031951 to translate research into practice on preventing, screening for, and treating alcohol use disorders in primary care. The content is solely the responsibility of the Weitzman Institute and does not necessarily represent the official views of the National Institutes of Health.</a:t>
            </a:r>
          </a:p>
        </p:txBody>
      </p:sp>
    </p:spTree>
    <p:custDataLst>
      <p:tags r:id="rId1"/>
    </p:custDataLst>
    <p:extLst>
      <p:ext uri="{BB962C8B-B14F-4D97-AF65-F5344CB8AC3E}">
        <p14:creationId xmlns:p14="http://schemas.microsoft.com/office/powerpoint/2010/main" val="1010220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B4B1B"/>
                </a:solidFill>
              </a:rPr>
              <a:t>Disclosures</a:t>
            </a:r>
            <a:endParaRPr lang="en-US" dirty="0">
              <a:solidFill>
                <a:srgbClr val="2B4B1B"/>
              </a:solidFill>
            </a:endParaRPr>
          </a:p>
        </p:txBody>
      </p:sp>
      <p:sp>
        <p:nvSpPr>
          <p:cNvPr id="3" name="Content Placeholder 2"/>
          <p:cNvSpPr>
            <a:spLocks noGrp="1"/>
          </p:cNvSpPr>
          <p:nvPr>
            <p:ph idx="1"/>
          </p:nvPr>
        </p:nvSpPr>
        <p:spPr>
          <a:xfrm>
            <a:off x="155448" y="1828800"/>
            <a:ext cx="12036552" cy="5334000"/>
          </a:xfrm>
        </p:spPr>
        <p:txBody>
          <a:bodyPr>
            <a:normAutofit/>
          </a:bodyPr>
          <a:lstStyle/>
          <a:p>
            <a:pPr marL="0" indent="0">
              <a:buNone/>
            </a:pPr>
            <a:r>
              <a:rPr lang="en-US" sz="2000" dirty="0"/>
              <a:t>With respect to </a:t>
            </a:r>
            <a:r>
              <a:rPr lang="en-US" sz="2000" dirty="0" smtClean="0"/>
              <a:t>this ECHO series, </a:t>
            </a:r>
            <a:r>
              <a:rPr lang="en-US" sz="2000" dirty="0"/>
              <a:t>the following disclosure </a:t>
            </a:r>
            <a:r>
              <a:rPr lang="en-US" sz="2000" dirty="0" smtClean="0"/>
              <a:t>has </a:t>
            </a:r>
            <a:r>
              <a:rPr lang="en-US" sz="2000" dirty="0"/>
              <a:t>been made:</a:t>
            </a:r>
          </a:p>
          <a:p>
            <a:pPr marL="182880" indent="-182880">
              <a:buClr>
                <a:schemeClr val="tx1"/>
              </a:buClr>
              <a:buSzPct val="100000"/>
              <a:buFont typeface="Arial" panose="020B0604020202020204" pitchFamily="34" charset="0"/>
              <a:buChar char="•"/>
            </a:pPr>
            <a:r>
              <a:rPr lang="en-US" sz="2000" dirty="0" smtClean="0"/>
              <a:t>Dr. Carolyn Rekerdres, faculty for this ECHO series, is an independent consultant for Johnson &amp; Johnson</a:t>
            </a:r>
          </a:p>
          <a:p>
            <a:pPr marL="182880" indent="-182880">
              <a:buClr>
                <a:schemeClr val="tx1"/>
              </a:buClr>
              <a:buSzPct val="100000"/>
              <a:buFont typeface="Arial" panose="020B0604020202020204" pitchFamily="34" charset="0"/>
              <a:buChar char="•"/>
            </a:pPr>
            <a:r>
              <a:rPr lang="en-US" sz="2000" dirty="0" smtClean="0"/>
              <a:t>Dr. Carlos Tirado, faculty for this ECHO series, owns stock and has a grant or contract with Spark Biomedical</a:t>
            </a:r>
          </a:p>
          <a:p>
            <a:pPr marL="0" indent="0">
              <a:buNone/>
            </a:pPr>
            <a:r>
              <a:rPr lang="en-US" sz="2000" dirty="0" smtClean="0"/>
              <a:t>Speakers </a:t>
            </a:r>
            <a:r>
              <a:rPr lang="en-US" sz="2000" dirty="0"/>
              <a:t>are obligated to disclose any products which are off-label, unlabeled, experimental, and/or under investigation (not FDA approved) and any limitations on the information presented, such as data that are preliminary or that represent ongoing research, interim analyses, and/or unsupported </a:t>
            </a:r>
            <a:r>
              <a:rPr lang="en-US" sz="2000" dirty="0" smtClean="0"/>
              <a:t>opinion</a:t>
            </a:r>
            <a:endParaRPr lang="en-US" sz="2000" dirty="0"/>
          </a:p>
          <a:p>
            <a:pPr marL="0" indent="0">
              <a:buNone/>
            </a:pPr>
            <a:r>
              <a:rPr lang="en-US" sz="2000" dirty="0"/>
              <a:t>The views expressed in this presentation are those of the presenter and may not reflect official policy of Moses/Weitzman Health System</a:t>
            </a:r>
            <a:r>
              <a:rPr lang="en-US" sz="2000" dirty="0" smtClean="0"/>
              <a:t>.</a:t>
            </a:r>
            <a:endParaRPr lang="en-US" sz="2000" dirty="0"/>
          </a:p>
          <a:p>
            <a:pPr marL="0" indent="0">
              <a:buNone/>
            </a:pPr>
            <a:r>
              <a:rPr lang="en-US" sz="2000" b="1" dirty="0"/>
              <a:t>All disclosures of potential relevant financial relationships have been reviewed and mitigated through Moses/Weitzman Health System’s accreditation review process.</a:t>
            </a:r>
          </a:p>
        </p:txBody>
      </p:sp>
    </p:spTree>
    <p:custDataLst>
      <p:tags r:id="rId1"/>
    </p:custDataLst>
    <p:extLst>
      <p:ext uri="{BB962C8B-B14F-4D97-AF65-F5344CB8AC3E}">
        <p14:creationId xmlns:p14="http://schemas.microsoft.com/office/powerpoint/2010/main" val="2443019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883349" y="2662259"/>
            <a:ext cx="10515600" cy="838199"/>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5400" b="1" i="0" u="none" strike="noStrike" kern="1200" cap="none" spc="0" normalizeH="0" baseline="0" noProof="0" dirty="0" smtClean="0">
                <a:ln>
                  <a:noFill/>
                </a:ln>
                <a:solidFill>
                  <a:srgbClr val="2B4B1B"/>
                </a:solidFill>
                <a:effectLst/>
                <a:uLnTx/>
                <a:uFillTx/>
                <a:latin typeface="Calibri" panose="020F0502020204030204"/>
                <a:ea typeface="+mj-ea"/>
                <a:cs typeface="+mj-cs"/>
              </a:rPr>
              <a:t>All Are Welcome</a:t>
            </a:r>
            <a:endParaRPr kumimoji="0" lang="en-US" sz="5400" b="1" i="0" u="none" strike="noStrike" kern="1200" cap="none" spc="0" normalizeH="0" baseline="0" noProof="0" dirty="0">
              <a:ln>
                <a:noFill/>
              </a:ln>
              <a:solidFill>
                <a:srgbClr val="2B4B1B"/>
              </a:solidFill>
              <a:effectLst/>
              <a:uLnTx/>
              <a:uFillTx/>
              <a:latin typeface="Calibri" panose="020F0502020204030204"/>
              <a:ea typeface="+mj-ea"/>
              <a:cs typeface="+mj-cs"/>
            </a:endParaRPr>
          </a:p>
        </p:txBody>
      </p:sp>
      <p:pic>
        <p:nvPicPr>
          <p:cNvPr id="62" name="Picture 61"/>
          <p:cNvPicPr>
            <a:picLocks noChangeAspect="1"/>
          </p:cNvPicPr>
          <p:nvPr/>
        </p:nvPicPr>
        <p:blipFill>
          <a:blip r:embed="rId4"/>
          <a:stretch>
            <a:fillRect/>
          </a:stretch>
        </p:blipFill>
        <p:spPr>
          <a:xfrm>
            <a:off x="734452" y="3657600"/>
            <a:ext cx="10813393" cy="2854676"/>
          </a:xfrm>
          <a:prstGeom prst="rect">
            <a:avLst/>
          </a:prstGeom>
        </p:spPr>
      </p:pic>
    </p:spTree>
    <p:custDataLst>
      <p:tags r:id="rId1"/>
    </p:custDataLst>
    <p:extLst>
      <p:ext uri="{BB962C8B-B14F-4D97-AF65-F5344CB8AC3E}">
        <p14:creationId xmlns:p14="http://schemas.microsoft.com/office/powerpoint/2010/main" val="16723623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1650</Words>
  <Application>Microsoft Office PowerPoint</Application>
  <PresentationFormat>Widescreen</PresentationFormat>
  <Paragraphs>107</Paragraphs>
  <Slides>13</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vt:i4>
      </vt:variant>
    </vt:vector>
  </HeadingPairs>
  <TitlesOfParts>
    <vt:vector size="27" baseType="lpstr">
      <vt:lpstr>.Hiragino Kaku Gothic Interface W3</vt:lpstr>
      <vt:lpstr>.PingFang SC Regular</vt:lpstr>
      <vt:lpstr>Aptos</vt:lpstr>
      <vt:lpstr>Aptos Display</vt:lpstr>
      <vt:lpstr>Arial</vt:lpstr>
      <vt:lpstr>Calibri</vt:lpstr>
      <vt:lpstr>Courier New</vt:lpstr>
      <vt:lpstr>Garamond</vt:lpstr>
      <vt:lpstr>Helvetica</vt:lpstr>
      <vt:lpstr>Open Sans ExtraBold</vt:lpstr>
      <vt:lpstr>Play</vt:lpstr>
      <vt:lpstr>System Font Regular</vt:lpstr>
      <vt:lpstr>Office Theme</vt:lpstr>
      <vt:lpstr>Custom Design</vt:lpstr>
      <vt:lpstr>Welcome to Alcohol Use Disorder ECHO!</vt:lpstr>
      <vt:lpstr>Welcome to Alcohol Use Disorder ECHO!</vt:lpstr>
      <vt:lpstr>Technology: Your Zoom window</vt:lpstr>
      <vt:lpstr>Technology: Your Zoom window, continued</vt:lpstr>
      <vt:lpstr>PowerPoint Presentation</vt:lpstr>
      <vt:lpstr>Accessing session recordings and materials</vt:lpstr>
      <vt:lpstr>PowerPoint Presentation</vt:lpstr>
      <vt:lpstr>Disclosures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Warshauer, Emma</cp:lastModifiedBy>
  <cp:revision>31</cp:revision>
  <dcterms:created xsi:type="dcterms:W3CDTF">2021-08-17T15:16:44Z</dcterms:created>
  <dcterms:modified xsi:type="dcterms:W3CDTF">2025-09-12T16:02:24Z</dcterms:modified>
</cp:coreProperties>
</file>