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69" r:id="rId6"/>
    <p:sldMasterId id="2147483677" r:id="rId7"/>
  </p:sldMasterIdLst>
  <p:notesMasterIdLst>
    <p:notesMasterId r:id="rId37"/>
  </p:notesMasterIdLst>
  <p:sldIdLst>
    <p:sldId id="1332" r:id="rId8"/>
    <p:sldId id="1333" r:id="rId9"/>
    <p:sldId id="1386" r:id="rId10"/>
    <p:sldId id="1334" r:id="rId11"/>
    <p:sldId id="1418" r:id="rId12"/>
    <p:sldId id="1340" r:id="rId13"/>
    <p:sldId id="1421" r:id="rId14"/>
    <p:sldId id="1422" r:id="rId15"/>
    <p:sldId id="1379" r:id="rId16"/>
    <p:sldId id="1335" r:id="rId17"/>
    <p:sldId id="1380" r:id="rId18"/>
    <p:sldId id="1381" r:id="rId19"/>
    <p:sldId id="291" r:id="rId20"/>
    <p:sldId id="1382" r:id="rId21"/>
    <p:sldId id="293" r:id="rId22"/>
    <p:sldId id="1385" r:id="rId23"/>
    <p:sldId id="296" r:id="rId24"/>
    <p:sldId id="1426" r:id="rId25"/>
    <p:sldId id="1383" r:id="rId26"/>
    <p:sldId id="1384" r:id="rId27"/>
    <p:sldId id="1424" r:id="rId28"/>
    <p:sldId id="1425" r:id="rId29"/>
    <p:sldId id="1388" r:id="rId30"/>
    <p:sldId id="1387" r:id="rId31"/>
    <p:sldId id="299" r:id="rId32"/>
    <p:sldId id="300" r:id="rId33"/>
    <p:sldId id="301" r:id="rId34"/>
    <p:sldId id="302"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F13"/>
    <a:srgbClr val="447AB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F5EB0-D494-4357-B94D-68F380830D04}" v="8" dt="2025-09-10T16:19:28.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62280" autoAdjust="0"/>
  </p:normalViewPr>
  <p:slideViewPr>
    <p:cSldViewPr snapToGrid="0" snapToObjects="1">
      <p:cViewPr varScale="1">
        <p:scale>
          <a:sx n="59" d="100"/>
          <a:sy n="59" d="100"/>
        </p:scale>
        <p:origin x="715" y="67"/>
      </p:cViewPr>
      <p:guideLst>
        <p:guide orient="horz" pos="2160"/>
        <p:guide pos="3840"/>
      </p:guideLst>
    </p:cSldViewPr>
  </p:slideViewPr>
  <p:outlineViewPr>
    <p:cViewPr>
      <p:scale>
        <a:sx n="33" d="100"/>
        <a:sy n="33" d="100"/>
      </p:scale>
      <p:origin x="0" y="-4284"/>
    </p:cViewPr>
  </p:outlineViewPr>
  <p:notesTextViewPr>
    <p:cViewPr>
      <p:scale>
        <a:sx n="3" d="2"/>
        <a:sy n="3" d="2"/>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Jonathan Craig" userId="41ef2f5a-45e2-4c55-b094-9e8b49cf9255" providerId="ADAL" clId="{E93F5EB0-D494-4357-B94D-68F380830D04}"/>
    <pc:docChg chg="undo custSel addSld delSld modSld sldOrd">
      <pc:chgData name="Allen, Jonathan Craig" userId="41ef2f5a-45e2-4c55-b094-9e8b49cf9255" providerId="ADAL" clId="{E93F5EB0-D494-4357-B94D-68F380830D04}" dt="2025-09-10T16:23:04.244" v="266"/>
      <pc:docMkLst>
        <pc:docMk/>
      </pc:docMkLst>
      <pc:sldChg chg="addSp modSp add mod modAnim">
        <pc:chgData name="Allen, Jonathan Craig" userId="41ef2f5a-45e2-4c55-b094-9e8b49cf9255" providerId="ADAL" clId="{E93F5EB0-D494-4357-B94D-68F380830D04}" dt="2025-09-10T16:19:31.828" v="265" actId="1076"/>
        <pc:sldMkLst>
          <pc:docMk/>
          <pc:sldMk cId="616241400" sldId="291"/>
        </pc:sldMkLst>
        <pc:spChg chg="mod">
          <ac:chgData name="Allen, Jonathan Craig" userId="41ef2f5a-45e2-4c55-b094-9e8b49cf9255" providerId="ADAL" clId="{E93F5EB0-D494-4357-B94D-68F380830D04}" dt="2025-09-10T16:12:25.259" v="207" actId="113"/>
          <ac:spMkLst>
            <pc:docMk/>
            <pc:sldMk cId="616241400" sldId="291"/>
            <ac:spMk id="2" creationId="{00000000-0000-0000-0000-000000000000}"/>
          </ac:spMkLst>
        </pc:spChg>
        <pc:spChg chg="mod">
          <ac:chgData name="Allen, Jonathan Craig" userId="41ef2f5a-45e2-4c55-b094-9e8b49cf9255" providerId="ADAL" clId="{E93F5EB0-D494-4357-B94D-68F380830D04}" dt="2025-09-10T16:12:57.827" v="213" actId="1076"/>
          <ac:spMkLst>
            <pc:docMk/>
            <pc:sldMk cId="616241400" sldId="291"/>
            <ac:spMk id="3" creationId="{00000000-0000-0000-0000-000000000000}"/>
          </ac:spMkLst>
        </pc:spChg>
        <pc:spChg chg="mod">
          <ac:chgData name="Allen, Jonathan Craig" userId="41ef2f5a-45e2-4c55-b094-9e8b49cf9255" providerId="ADAL" clId="{E93F5EB0-D494-4357-B94D-68F380830D04}" dt="2025-09-10T16:18:49.710" v="261" actId="2711"/>
          <ac:spMkLst>
            <pc:docMk/>
            <pc:sldMk cId="616241400" sldId="291"/>
            <ac:spMk id="4" creationId="{00000000-0000-0000-0000-000000000000}"/>
          </ac:spMkLst>
        </pc:spChg>
        <pc:spChg chg="add mod">
          <ac:chgData name="Allen, Jonathan Craig" userId="41ef2f5a-45e2-4c55-b094-9e8b49cf9255" providerId="ADAL" clId="{E93F5EB0-D494-4357-B94D-68F380830D04}" dt="2025-09-10T16:19:31.828" v="265" actId="1076"/>
          <ac:spMkLst>
            <pc:docMk/>
            <pc:sldMk cId="616241400" sldId="291"/>
            <ac:spMk id="6" creationId="{E1C768B6-21DB-9F90-44B7-D8B76775E3F7}"/>
          </ac:spMkLst>
        </pc:spChg>
        <pc:picChg chg="mod">
          <ac:chgData name="Allen, Jonathan Craig" userId="41ef2f5a-45e2-4c55-b094-9e8b49cf9255" providerId="ADAL" clId="{E93F5EB0-D494-4357-B94D-68F380830D04}" dt="2025-09-10T16:13:00.822" v="214" actId="1076"/>
          <ac:picMkLst>
            <pc:docMk/>
            <pc:sldMk cId="616241400" sldId="291"/>
            <ac:picMk id="3074" creationId="{00000000-0000-0000-0000-000000000000}"/>
          </ac:picMkLst>
        </pc:picChg>
      </pc:sldChg>
      <pc:sldChg chg="modSp mod ord">
        <pc:chgData name="Allen, Jonathan Craig" userId="41ef2f5a-45e2-4c55-b094-9e8b49cf9255" providerId="ADAL" clId="{E93F5EB0-D494-4357-B94D-68F380830D04}" dt="2025-09-10T16:03:28.142" v="151" actId="2711"/>
        <pc:sldMkLst>
          <pc:docMk/>
          <pc:sldMk cId="2614587621" sldId="293"/>
        </pc:sldMkLst>
        <pc:spChg chg="mod">
          <ac:chgData name="Allen, Jonathan Craig" userId="41ef2f5a-45e2-4c55-b094-9e8b49cf9255" providerId="ADAL" clId="{E93F5EB0-D494-4357-B94D-68F380830D04}" dt="2025-09-10T16:03:28.142" v="151" actId="2711"/>
          <ac:spMkLst>
            <pc:docMk/>
            <pc:sldMk cId="2614587621" sldId="293"/>
            <ac:spMk id="2" creationId="{00000000-0000-0000-0000-000000000000}"/>
          </ac:spMkLst>
        </pc:spChg>
      </pc:sldChg>
      <pc:sldChg chg="modSp mod">
        <pc:chgData name="Allen, Jonathan Craig" userId="41ef2f5a-45e2-4c55-b094-9e8b49cf9255" providerId="ADAL" clId="{E93F5EB0-D494-4357-B94D-68F380830D04}" dt="2025-09-10T16:03:45.396" v="152" actId="2711"/>
        <pc:sldMkLst>
          <pc:docMk/>
          <pc:sldMk cId="2981843350" sldId="296"/>
        </pc:sldMkLst>
        <pc:spChg chg="mod">
          <ac:chgData name="Allen, Jonathan Craig" userId="41ef2f5a-45e2-4c55-b094-9e8b49cf9255" providerId="ADAL" clId="{E93F5EB0-D494-4357-B94D-68F380830D04}" dt="2025-09-10T16:03:45.396" v="152" actId="2711"/>
          <ac:spMkLst>
            <pc:docMk/>
            <pc:sldMk cId="2981843350" sldId="296"/>
            <ac:spMk id="4" creationId="{00000000-0000-0000-0000-000000000000}"/>
          </ac:spMkLst>
        </pc:spChg>
        <pc:spChg chg="mod">
          <ac:chgData name="Allen, Jonathan Craig" userId="41ef2f5a-45e2-4c55-b094-9e8b49cf9255" providerId="ADAL" clId="{E93F5EB0-D494-4357-B94D-68F380830D04}" dt="2025-09-10T15:56:12.484" v="37" actId="1076"/>
          <ac:spMkLst>
            <pc:docMk/>
            <pc:sldMk cId="2981843350" sldId="296"/>
            <ac:spMk id="50179" creationId="{00000000-0000-0000-0000-000000000000}"/>
          </ac:spMkLst>
        </pc:spChg>
      </pc:sldChg>
      <pc:sldChg chg="modSp mod">
        <pc:chgData name="Allen, Jonathan Craig" userId="41ef2f5a-45e2-4c55-b094-9e8b49cf9255" providerId="ADAL" clId="{E93F5EB0-D494-4357-B94D-68F380830D04}" dt="2025-09-10T16:15:53.077" v="259" actId="27636"/>
        <pc:sldMkLst>
          <pc:docMk/>
          <pc:sldMk cId="3685462979" sldId="1381"/>
        </pc:sldMkLst>
        <pc:spChg chg="mod">
          <ac:chgData name="Allen, Jonathan Craig" userId="41ef2f5a-45e2-4c55-b094-9e8b49cf9255" providerId="ADAL" clId="{E93F5EB0-D494-4357-B94D-68F380830D04}" dt="2025-09-10T16:08:02.239" v="166" actId="14100"/>
          <ac:spMkLst>
            <pc:docMk/>
            <pc:sldMk cId="3685462979" sldId="1381"/>
            <ac:spMk id="2" creationId="{68BF1B51-0ECD-4C72-8ECD-5863EC4E0978}"/>
          </ac:spMkLst>
        </pc:spChg>
        <pc:spChg chg="mod">
          <ac:chgData name="Allen, Jonathan Craig" userId="41ef2f5a-45e2-4c55-b094-9e8b49cf9255" providerId="ADAL" clId="{E93F5EB0-D494-4357-B94D-68F380830D04}" dt="2025-09-10T16:15:53.077" v="259" actId="27636"/>
          <ac:spMkLst>
            <pc:docMk/>
            <pc:sldMk cId="3685462979" sldId="1381"/>
            <ac:spMk id="3" creationId="{1EA7D360-7633-4646-B3B5-9952C2D83155}"/>
          </ac:spMkLst>
        </pc:spChg>
      </pc:sldChg>
      <pc:sldChg chg="ord">
        <pc:chgData name="Allen, Jonathan Craig" userId="41ef2f5a-45e2-4c55-b094-9e8b49cf9255" providerId="ADAL" clId="{E93F5EB0-D494-4357-B94D-68F380830D04}" dt="2025-09-10T15:56:35.703" v="41"/>
        <pc:sldMkLst>
          <pc:docMk/>
          <pc:sldMk cId="3525309842" sldId="1385"/>
        </pc:sldMkLst>
      </pc:sldChg>
      <pc:sldChg chg="del">
        <pc:chgData name="Allen, Jonathan Craig" userId="41ef2f5a-45e2-4c55-b094-9e8b49cf9255" providerId="ADAL" clId="{E93F5EB0-D494-4357-B94D-68F380830D04}" dt="2025-09-10T16:13:38.025" v="227" actId="47"/>
        <pc:sldMkLst>
          <pc:docMk/>
          <pc:sldMk cId="3609857446" sldId="1423"/>
        </pc:sldMkLst>
      </pc:sldChg>
      <pc:sldChg chg="modNotesTx">
        <pc:chgData name="Allen, Jonathan Craig" userId="41ef2f5a-45e2-4c55-b094-9e8b49cf9255" providerId="ADAL" clId="{E93F5EB0-D494-4357-B94D-68F380830D04}" dt="2025-09-10T16:23:04.244" v="266"/>
        <pc:sldMkLst>
          <pc:docMk/>
          <pc:sldMk cId="929125737" sldId="1425"/>
        </pc:sldMkLst>
      </pc:sldChg>
      <pc:sldChg chg="modSp add mod">
        <pc:chgData name="Allen, Jonathan Craig" userId="41ef2f5a-45e2-4c55-b094-9e8b49cf9255" providerId="ADAL" clId="{E93F5EB0-D494-4357-B94D-68F380830D04}" dt="2025-09-10T16:01:42.093" v="148" actId="1076"/>
        <pc:sldMkLst>
          <pc:docMk/>
          <pc:sldMk cId="116845419" sldId="1426"/>
        </pc:sldMkLst>
        <pc:spChg chg="mod">
          <ac:chgData name="Allen, Jonathan Craig" userId="41ef2f5a-45e2-4c55-b094-9e8b49cf9255" providerId="ADAL" clId="{E93F5EB0-D494-4357-B94D-68F380830D04}" dt="2025-09-10T16:01:42.093" v="148" actId="1076"/>
          <ac:spMkLst>
            <pc:docMk/>
            <pc:sldMk cId="116845419" sldId="1426"/>
            <ac:spMk id="50179" creationId="{00000000-0000-0000-0000-000000000000}"/>
          </ac:spMkLst>
        </pc:spChg>
      </pc:sldChg>
    </pc:docChg>
  </pc:docChgLst>
  <pc:docChgLst>
    <pc:chgData name="Allen, Jonathan Craig" userId="41ef2f5a-45e2-4c55-b094-9e8b49cf9255" providerId="ADAL" clId="{C689B8D8-0A61-4831-B64E-95C9A18B7B8F}"/>
    <pc:docChg chg="custSel addSld delSld modSld sldOrd">
      <pc:chgData name="Allen, Jonathan Craig" userId="41ef2f5a-45e2-4c55-b094-9e8b49cf9255" providerId="ADAL" clId="{C689B8D8-0A61-4831-B64E-95C9A18B7B8F}" dt="2025-09-09T19:43:28.184" v="724" actId="14100"/>
      <pc:docMkLst>
        <pc:docMk/>
      </pc:docMkLst>
      <pc:sldChg chg="del">
        <pc:chgData name="Allen, Jonathan Craig" userId="41ef2f5a-45e2-4c55-b094-9e8b49cf9255" providerId="ADAL" clId="{C689B8D8-0A61-4831-B64E-95C9A18B7B8F}" dt="2025-09-09T17:24:50.389" v="394" actId="47"/>
        <pc:sldMkLst>
          <pc:docMk/>
          <pc:sldMk cId="2351669694" sldId="287"/>
        </pc:sldMkLst>
      </pc:sldChg>
      <pc:sldChg chg="del ord">
        <pc:chgData name="Allen, Jonathan Craig" userId="41ef2f5a-45e2-4c55-b094-9e8b49cf9255" providerId="ADAL" clId="{C689B8D8-0A61-4831-B64E-95C9A18B7B8F}" dt="2025-09-09T17:24:22.208" v="393" actId="47"/>
        <pc:sldMkLst>
          <pc:docMk/>
          <pc:sldMk cId="1357790900" sldId="288"/>
        </pc:sldMkLst>
      </pc:sldChg>
      <pc:sldChg chg="del ord">
        <pc:chgData name="Allen, Jonathan Craig" userId="41ef2f5a-45e2-4c55-b094-9e8b49cf9255" providerId="ADAL" clId="{C689B8D8-0A61-4831-B64E-95C9A18B7B8F}" dt="2025-09-09T17:24:00.622" v="391" actId="47"/>
        <pc:sldMkLst>
          <pc:docMk/>
          <pc:sldMk cId="616241400" sldId="291"/>
        </pc:sldMkLst>
      </pc:sldChg>
      <pc:sldChg chg="del ord">
        <pc:chgData name="Allen, Jonathan Craig" userId="41ef2f5a-45e2-4c55-b094-9e8b49cf9255" providerId="ADAL" clId="{C689B8D8-0A61-4831-B64E-95C9A18B7B8F}" dt="2025-09-09T17:24:02.875" v="392" actId="47"/>
        <pc:sldMkLst>
          <pc:docMk/>
          <pc:sldMk cId="3663495121" sldId="292"/>
        </pc:sldMkLst>
      </pc:sldChg>
      <pc:sldChg chg="modSp mod ord">
        <pc:chgData name="Allen, Jonathan Craig" userId="41ef2f5a-45e2-4c55-b094-9e8b49cf9255" providerId="ADAL" clId="{C689B8D8-0A61-4831-B64E-95C9A18B7B8F}" dt="2025-09-09T19:00:21.230" v="591" actId="255"/>
        <pc:sldMkLst>
          <pc:docMk/>
          <pc:sldMk cId="2614587621" sldId="293"/>
        </pc:sldMkLst>
        <pc:spChg chg="mod">
          <ac:chgData name="Allen, Jonathan Craig" userId="41ef2f5a-45e2-4c55-b094-9e8b49cf9255" providerId="ADAL" clId="{C689B8D8-0A61-4831-B64E-95C9A18B7B8F}" dt="2025-09-09T17:28:45.955" v="416" actId="20577"/>
          <ac:spMkLst>
            <pc:docMk/>
            <pc:sldMk cId="2614587621" sldId="293"/>
            <ac:spMk id="2" creationId="{00000000-0000-0000-0000-000000000000}"/>
          </ac:spMkLst>
        </pc:spChg>
        <pc:spChg chg="mod">
          <ac:chgData name="Allen, Jonathan Craig" userId="41ef2f5a-45e2-4c55-b094-9e8b49cf9255" providerId="ADAL" clId="{C689B8D8-0A61-4831-B64E-95C9A18B7B8F}" dt="2025-09-09T19:00:21.230" v="591" actId="255"/>
          <ac:spMkLst>
            <pc:docMk/>
            <pc:sldMk cId="2614587621" sldId="293"/>
            <ac:spMk id="17411" creationId="{00000000-0000-0000-0000-000000000000}"/>
          </ac:spMkLst>
        </pc:spChg>
      </pc:sldChg>
      <pc:sldChg chg="modSp mod ord">
        <pc:chgData name="Allen, Jonathan Craig" userId="41ef2f5a-45e2-4c55-b094-9e8b49cf9255" providerId="ADAL" clId="{C689B8D8-0A61-4831-B64E-95C9A18B7B8F}" dt="2025-09-09T19:00:05.149" v="590" actId="1076"/>
        <pc:sldMkLst>
          <pc:docMk/>
          <pc:sldMk cId="2981843350" sldId="296"/>
        </pc:sldMkLst>
        <pc:spChg chg="mod">
          <ac:chgData name="Allen, Jonathan Craig" userId="41ef2f5a-45e2-4c55-b094-9e8b49cf9255" providerId="ADAL" clId="{C689B8D8-0A61-4831-B64E-95C9A18B7B8F}" dt="2025-09-09T17:27:06.636" v="407" actId="207"/>
          <ac:spMkLst>
            <pc:docMk/>
            <pc:sldMk cId="2981843350" sldId="296"/>
            <ac:spMk id="4" creationId="{00000000-0000-0000-0000-000000000000}"/>
          </ac:spMkLst>
        </pc:spChg>
        <pc:spChg chg="mod">
          <ac:chgData name="Allen, Jonathan Craig" userId="41ef2f5a-45e2-4c55-b094-9e8b49cf9255" providerId="ADAL" clId="{C689B8D8-0A61-4831-B64E-95C9A18B7B8F}" dt="2025-09-09T19:00:05.149" v="590" actId="1076"/>
          <ac:spMkLst>
            <pc:docMk/>
            <pc:sldMk cId="2981843350" sldId="296"/>
            <ac:spMk id="50179" creationId="{00000000-0000-0000-0000-000000000000}"/>
          </ac:spMkLst>
        </pc:spChg>
      </pc:sldChg>
      <pc:sldChg chg="modTransition">
        <pc:chgData name="Allen, Jonathan Craig" userId="41ef2f5a-45e2-4c55-b094-9e8b49cf9255" providerId="ADAL" clId="{C689B8D8-0A61-4831-B64E-95C9A18B7B8F}" dt="2025-09-09T18:52:39.499" v="582"/>
        <pc:sldMkLst>
          <pc:docMk/>
          <pc:sldMk cId="182139121" sldId="299"/>
        </pc:sldMkLst>
      </pc:sldChg>
      <pc:sldChg chg="modTransition">
        <pc:chgData name="Allen, Jonathan Craig" userId="41ef2f5a-45e2-4c55-b094-9e8b49cf9255" providerId="ADAL" clId="{C689B8D8-0A61-4831-B64E-95C9A18B7B8F}" dt="2025-09-09T18:52:44.081" v="583"/>
        <pc:sldMkLst>
          <pc:docMk/>
          <pc:sldMk cId="1460179745" sldId="301"/>
        </pc:sldMkLst>
      </pc:sldChg>
      <pc:sldChg chg="modTransition">
        <pc:chgData name="Allen, Jonathan Craig" userId="41ef2f5a-45e2-4c55-b094-9e8b49cf9255" providerId="ADAL" clId="{C689B8D8-0A61-4831-B64E-95C9A18B7B8F}" dt="2025-09-09T18:52:46.191" v="584"/>
        <pc:sldMkLst>
          <pc:docMk/>
          <pc:sldMk cId="3417060846" sldId="302"/>
        </pc:sldMkLst>
      </pc:sldChg>
      <pc:sldChg chg="modTransition">
        <pc:chgData name="Allen, Jonathan Craig" userId="41ef2f5a-45e2-4c55-b094-9e8b49cf9255" providerId="ADAL" clId="{C689B8D8-0A61-4831-B64E-95C9A18B7B8F}" dt="2025-09-09T18:52:48.805" v="585"/>
        <pc:sldMkLst>
          <pc:docMk/>
          <pc:sldMk cId="3417495266" sldId="303"/>
        </pc:sldMkLst>
      </pc:sldChg>
      <pc:sldChg chg="del">
        <pc:chgData name="Allen, Jonathan Craig" userId="41ef2f5a-45e2-4c55-b094-9e8b49cf9255" providerId="ADAL" clId="{C689B8D8-0A61-4831-B64E-95C9A18B7B8F}" dt="2025-09-09T17:27:50.627" v="409" actId="47"/>
        <pc:sldMkLst>
          <pc:docMk/>
          <pc:sldMk cId="2007550324" sldId="777"/>
        </pc:sldMkLst>
      </pc:sldChg>
      <pc:sldChg chg="ord">
        <pc:chgData name="Allen, Jonathan Craig" userId="41ef2f5a-45e2-4c55-b094-9e8b49cf9255" providerId="ADAL" clId="{C689B8D8-0A61-4831-B64E-95C9A18B7B8F}" dt="2025-09-09T17:25:38.194" v="398"/>
        <pc:sldMkLst>
          <pc:docMk/>
          <pc:sldMk cId="895212" sldId="1334"/>
        </pc:sldMkLst>
      </pc:sldChg>
      <pc:sldChg chg="ord modNotesTx">
        <pc:chgData name="Allen, Jonathan Craig" userId="41ef2f5a-45e2-4c55-b094-9e8b49cf9255" providerId="ADAL" clId="{C689B8D8-0A61-4831-B64E-95C9A18B7B8F}" dt="2025-09-09T16:20:09.402" v="57"/>
        <pc:sldMkLst>
          <pc:docMk/>
          <pc:sldMk cId="1257020191" sldId="1335"/>
        </pc:sldMkLst>
      </pc:sldChg>
      <pc:sldChg chg="del">
        <pc:chgData name="Allen, Jonathan Craig" userId="41ef2f5a-45e2-4c55-b094-9e8b49cf9255" providerId="ADAL" clId="{C689B8D8-0A61-4831-B64E-95C9A18B7B8F}" dt="2025-09-09T17:25:04.339" v="396" actId="47"/>
        <pc:sldMkLst>
          <pc:docMk/>
          <pc:sldMk cId="933869562" sldId="1336"/>
        </pc:sldMkLst>
      </pc:sldChg>
      <pc:sldChg chg="del">
        <pc:chgData name="Allen, Jonathan Craig" userId="41ef2f5a-45e2-4c55-b094-9e8b49cf9255" providerId="ADAL" clId="{C689B8D8-0A61-4831-B64E-95C9A18B7B8F}" dt="2025-09-09T17:27:56.755" v="411" actId="47"/>
        <pc:sldMkLst>
          <pc:docMk/>
          <pc:sldMk cId="3875309902" sldId="1337"/>
        </pc:sldMkLst>
      </pc:sldChg>
      <pc:sldChg chg="del ord">
        <pc:chgData name="Allen, Jonathan Craig" userId="41ef2f5a-45e2-4c55-b094-9e8b49cf9255" providerId="ADAL" clId="{C689B8D8-0A61-4831-B64E-95C9A18B7B8F}" dt="2025-09-09T15:59:31.617" v="12" actId="47"/>
        <pc:sldMkLst>
          <pc:docMk/>
          <pc:sldMk cId="4274507265" sldId="1338"/>
        </pc:sldMkLst>
      </pc:sldChg>
      <pc:sldChg chg="modSp mod ord">
        <pc:chgData name="Allen, Jonathan Craig" userId="41ef2f5a-45e2-4c55-b094-9e8b49cf9255" providerId="ADAL" clId="{C689B8D8-0A61-4831-B64E-95C9A18B7B8F}" dt="2025-09-09T16:00:55.914" v="29" actId="20577"/>
        <pc:sldMkLst>
          <pc:docMk/>
          <pc:sldMk cId="2579078886" sldId="1340"/>
        </pc:sldMkLst>
        <pc:spChg chg="mod">
          <ac:chgData name="Allen, Jonathan Craig" userId="41ef2f5a-45e2-4c55-b094-9e8b49cf9255" providerId="ADAL" clId="{C689B8D8-0A61-4831-B64E-95C9A18B7B8F}" dt="2025-09-09T16:00:55.914" v="29" actId="20577"/>
          <ac:spMkLst>
            <pc:docMk/>
            <pc:sldMk cId="2579078886" sldId="1340"/>
            <ac:spMk id="2" creationId="{21112E87-7FE4-47CA-BD36-12A4222522E6}"/>
          </ac:spMkLst>
        </pc:spChg>
      </pc:sldChg>
      <pc:sldChg chg="del mod modShow">
        <pc:chgData name="Allen, Jonathan Craig" userId="41ef2f5a-45e2-4c55-b094-9e8b49cf9255" providerId="ADAL" clId="{C689B8D8-0A61-4831-B64E-95C9A18B7B8F}" dt="2025-09-09T17:24:54.909" v="395" actId="47"/>
        <pc:sldMkLst>
          <pc:docMk/>
          <pc:sldMk cId="3592595981" sldId="1346"/>
        </pc:sldMkLst>
      </pc:sldChg>
      <pc:sldChg chg="del">
        <pc:chgData name="Allen, Jonathan Craig" userId="41ef2f5a-45e2-4c55-b094-9e8b49cf9255" providerId="ADAL" clId="{C689B8D8-0A61-4831-B64E-95C9A18B7B8F}" dt="2025-09-09T17:27:52.963" v="410" actId="47"/>
        <pc:sldMkLst>
          <pc:docMk/>
          <pc:sldMk cId="40288652" sldId="1376"/>
        </pc:sldMkLst>
      </pc:sldChg>
      <pc:sldChg chg="del">
        <pc:chgData name="Allen, Jonathan Craig" userId="41ef2f5a-45e2-4c55-b094-9e8b49cf9255" providerId="ADAL" clId="{C689B8D8-0A61-4831-B64E-95C9A18B7B8F}" dt="2025-09-09T15:58:06.146" v="8" actId="47"/>
        <pc:sldMkLst>
          <pc:docMk/>
          <pc:sldMk cId="3029710961" sldId="1377"/>
        </pc:sldMkLst>
      </pc:sldChg>
      <pc:sldChg chg="modSp del mod modNotesTx">
        <pc:chgData name="Allen, Jonathan Craig" userId="41ef2f5a-45e2-4c55-b094-9e8b49cf9255" providerId="ADAL" clId="{C689B8D8-0A61-4831-B64E-95C9A18B7B8F}" dt="2025-09-09T17:00:08.727" v="314" actId="47"/>
        <pc:sldMkLst>
          <pc:docMk/>
          <pc:sldMk cId="2659306629" sldId="1378"/>
        </pc:sldMkLst>
        <pc:spChg chg="mod">
          <ac:chgData name="Allen, Jonathan Craig" userId="41ef2f5a-45e2-4c55-b094-9e8b49cf9255" providerId="ADAL" clId="{C689B8D8-0A61-4831-B64E-95C9A18B7B8F}" dt="2025-09-09T16:19:23.031" v="56" actId="5793"/>
          <ac:spMkLst>
            <pc:docMk/>
            <pc:sldMk cId="2659306629" sldId="1378"/>
            <ac:spMk id="3" creationId="{DE1BA074-D8A7-4E41-BFDD-7CA320261F77}"/>
          </ac:spMkLst>
        </pc:spChg>
      </pc:sldChg>
      <pc:sldChg chg="modTransition">
        <pc:chgData name="Allen, Jonathan Craig" userId="41ef2f5a-45e2-4c55-b094-9e8b49cf9255" providerId="ADAL" clId="{C689B8D8-0A61-4831-B64E-95C9A18B7B8F}" dt="2025-09-09T18:51:57.187" v="569"/>
        <pc:sldMkLst>
          <pc:docMk/>
          <pc:sldMk cId="794536639" sldId="1379"/>
        </pc:sldMkLst>
      </pc:sldChg>
      <pc:sldChg chg="modTransition">
        <pc:chgData name="Allen, Jonathan Craig" userId="41ef2f5a-45e2-4c55-b094-9e8b49cf9255" providerId="ADAL" clId="{C689B8D8-0A61-4831-B64E-95C9A18B7B8F}" dt="2025-09-09T18:52:06.166" v="571"/>
        <pc:sldMkLst>
          <pc:docMk/>
          <pc:sldMk cId="3097095843" sldId="1380"/>
        </pc:sldMkLst>
      </pc:sldChg>
      <pc:sldChg chg="modTransition">
        <pc:chgData name="Allen, Jonathan Craig" userId="41ef2f5a-45e2-4c55-b094-9e8b49cf9255" providerId="ADAL" clId="{C689B8D8-0A61-4831-B64E-95C9A18B7B8F}" dt="2025-09-09T18:52:08.851" v="572"/>
        <pc:sldMkLst>
          <pc:docMk/>
          <pc:sldMk cId="3685462979" sldId="1381"/>
        </pc:sldMkLst>
      </pc:sldChg>
      <pc:sldChg chg="modTransition">
        <pc:chgData name="Allen, Jonathan Craig" userId="41ef2f5a-45e2-4c55-b094-9e8b49cf9255" providerId="ADAL" clId="{C689B8D8-0A61-4831-B64E-95C9A18B7B8F}" dt="2025-09-09T18:52:14.048" v="574"/>
        <pc:sldMkLst>
          <pc:docMk/>
          <pc:sldMk cId="2661253624" sldId="1382"/>
        </pc:sldMkLst>
      </pc:sldChg>
      <pc:sldChg chg="modTransition">
        <pc:chgData name="Allen, Jonathan Craig" userId="41ef2f5a-45e2-4c55-b094-9e8b49cf9255" providerId="ADAL" clId="{C689B8D8-0A61-4831-B64E-95C9A18B7B8F}" dt="2025-09-09T18:52:24.762" v="577"/>
        <pc:sldMkLst>
          <pc:docMk/>
          <pc:sldMk cId="2818517600" sldId="1383"/>
        </pc:sldMkLst>
      </pc:sldChg>
      <pc:sldChg chg="modTransition modNotesTx">
        <pc:chgData name="Allen, Jonathan Craig" userId="41ef2f5a-45e2-4c55-b094-9e8b49cf9255" providerId="ADAL" clId="{C689B8D8-0A61-4831-B64E-95C9A18B7B8F}" dt="2025-09-09T18:52:22.334" v="576"/>
        <pc:sldMkLst>
          <pc:docMk/>
          <pc:sldMk cId="2273990154" sldId="1384"/>
        </pc:sldMkLst>
      </pc:sldChg>
      <pc:sldChg chg="ord modTransition">
        <pc:chgData name="Allen, Jonathan Craig" userId="41ef2f5a-45e2-4c55-b094-9e8b49cf9255" providerId="ADAL" clId="{C689B8D8-0A61-4831-B64E-95C9A18B7B8F}" dt="2025-09-09T18:52:27.465" v="578"/>
        <pc:sldMkLst>
          <pc:docMk/>
          <pc:sldMk cId="3525309842" sldId="1385"/>
        </pc:sldMkLst>
      </pc:sldChg>
      <pc:sldChg chg="modSp mod modTransition">
        <pc:chgData name="Allen, Jonathan Craig" userId="41ef2f5a-45e2-4c55-b094-9e8b49cf9255" providerId="ADAL" clId="{C689B8D8-0A61-4831-B64E-95C9A18B7B8F}" dt="2025-09-09T19:29:22.674" v="673" actId="20577"/>
        <pc:sldMkLst>
          <pc:docMk/>
          <pc:sldMk cId="3922743471" sldId="1386"/>
        </pc:sldMkLst>
        <pc:spChg chg="mod">
          <ac:chgData name="Allen, Jonathan Craig" userId="41ef2f5a-45e2-4c55-b094-9e8b49cf9255" providerId="ADAL" clId="{C689B8D8-0A61-4831-B64E-95C9A18B7B8F}" dt="2025-09-09T19:29:22.674" v="673" actId="20577"/>
          <ac:spMkLst>
            <pc:docMk/>
            <pc:sldMk cId="3922743471" sldId="1386"/>
            <ac:spMk id="3" creationId="{0377F0EF-E52F-4C1D-A993-EA8FE1BD522F}"/>
          </ac:spMkLst>
        </pc:spChg>
      </pc:sldChg>
      <pc:sldChg chg="modTransition">
        <pc:chgData name="Allen, Jonathan Craig" userId="41ef2f5a-45e2-4c55-b094-9e8b49cf9255" providerId="ADAL" clId="{C689B8D8-0A61-4831-B64E-95C9A18B7B8F}" dt="2025-09-09T18:52:36.451" v="581"/>
        <pc:sldMkLst>
          <pc:docMk/>
          <pc:sldMk cId="798530215" sldId="1387"/>
        </pc:sldMkLst>
      </pc:sldChg>
      <pc:sldChg chg="modSp mod modTransition">
        <pc:chgData name="Allen, Jonathan Craig" userId="41ef2f5a-45e2-4c55-b094-9e8b49cf9255" providerId="ADAL" clId="{C689B8D8-0A61-4831-B64E-95C9A18B7B8F}" dt="2025-09-09T18:52:34.179" v="580"/>
        <pc:sldMkLst>
          <pc:docMk/>
          <pc:sldMk cId="3521602340" sldId="1388"/>
        </pc:sldMkLst>
        <pc:spChg chg="mod">
          <ac:chgData name="Allen, Jonathan Craig" userId="41ef2f5a-45e2-4c55-b094-9e8b49cf9255" providerId="ADAL" clId="{C689B8D8-0A61-4831-B64E-95C9A18B7B8F}" dt="2025-09-09T17:26:50.494" v="406" actId="5793"/>
          <ac:spMkLst>
            <pc:docMk/>
            <pc:sldMk cId="3521602340" sldId="1388"/>
            <ac:spMk id="3" creationId="{9EC47735-16C5-4A18-882A-37DC9DDD442A}"/>
          </ac:spMkLst>
        </pc:spChg>
      </pc:sldChg>
      <pc:sldChg chg="del">
        <pc:chgData name="Allen, Jonathan Craig" userId="41ef2f5a-45e2-4c55-b094-9e8b49cf9255" providerId="ADAL" clId="{C689B8D8-0A61-4831-B64E-95C9A18B7B8F}" dt="2025-09-09T17:27:59.244" v="412" actId="47"/>
        <pc:sldMkLst>
          <pc:docMk/>
          <pc:sldMk cId="3408875841" sldId="1389"/>
        </pc:sldMkLst>
      </pc:sldChg>
      <pc:sldChg chg="modSp add del mod modShow">
        <pc:chgData name="Allen, Jonathan Craig" userId="41ef2f5a-45e2-4c55-b094-9e8b49cf9255" providerId="ADAL" clId="{C689B8D8-0A61-4831-B64E-95C9A18B7B8F}" dt="2025-09-09T16:11:27.887" v="32" actId="47"/>
        <pc:sldMkLst>
          <pc:docMk/>
          <pc:sldMk cId="744877022" sldId="1390"/>
        </pc:sldMkLst>
        <pc:spChg chg="mod">
          <ac:chgData name="Allen, Jonathan Craig" userId="41ef2f5a-45e2-4c55-b094-9e8b49cf9255" providerId="ADAL" clId="{C689B8D8-0A61-4831-B64E-95C9A18B7B8F}" dt="2025-09-09T15:57:52.337" v="7" actId="1076"/>
          <ac:spMkLst>
            <pc:docMk/>
            <pc:sldMk cId="744877022" sldId="1390"/>
            <ac:spMk id="2" creationId="{00000000-0000-0000-0000-000000000000}"/>
          </ac:spMkLst>
        </pc:spChg>
      </pc:sldChg>
      <pc:sldChg chg="delSp modSp add mod modNotesTx">
        <pc:chgData name="Allen, Jonathan Craig" userId="41ef2f5a-45e2-4c55-b094-9e8b49cf9255" providerId="ADAL" clId="{C689B8D8-0A61-4831-B64E-95C9A18B7B8F}" dt="2025-09-09T16:32:29.936" v="111" actId="207"/>
        <pc:sldMkLst>
          <pc:docMk/>
          <pc:sldMk cId="992950238" sldId="1418"/>
        </pc:sldMkLst>
        <pc:spChg chg="mod">
          <ac:chgData name="Allen, Jonathan Craig" userId="41ef2f5a-45e2-4c55-b094-9e8b49cf9255" providerId="ADAL" clId="{C689B8D8-0A61-4831-B64E-95C9A18B7B8F}" dt="2025-09-09T16:32:29.936" v="111" actId="207"/>
          <ac:spMkLst>
            <pc:docMk/>
            <pc:sldMk cId="992950238" sldId="1418"/>
            <ac:spMk id="4" creationId="{239316B8-5EC8-4E2F-95D2-023038148E4B}"/>
          </ac:spMkLst>
        </pc:spChg>
        <pc:spChg chg="del mod">
          <ac:chgData name="Allen, Jonathan Craig" userId="41ef2f5a-45e2-4c55-b094-9e8b49cf9255" providerId="ADAL" clId="{C689B8D8-0A61-4831-B64E-95C9A18B7B8F}" dt="2025-09-09T16:00:44.787" v="28"/>
          <ac:spMkLst>
            <pc:docMk/>
            <pc:sldMk cId="992950238" sldId="1418"/>
            <ac:spMk id="7" creationId="{1664BB56-DE3D-4E32-BCC4-C762C00D49A7}"/>
          </ac:spMkLst>
        </pc:spChg>
        <pc:spChg chg="mod">
          <ac:chgData name="Allen, Jonathan Craig" userId="41ef2f5a-45e2-4c55-b094-9e8b49cf9255" providerId="ADAL" clId="{C689B8D8-0A61-4831-B64E-95C9A18B7B8F}" dt="2025-09-09T16:00:19.063" v="25" actId="20577"/>
          <ac:spMkLst>
            <pc:docMk/>
            <pc:sldMk cId="992950238" sldId="1418"/>
            <ac:spMk id="9" creationId="{ED937CF6-F207-45FF-B4D9-8521D93C5099}"/>
          </ac:spMkLst>
        </pc:spChg>
        <pc:picChg chg="mod">
          <ac:chgData name="Allen, Jonathan Craig" userId="41ef2f5a-45e2-4c55-b094-9e8b49cf9255" providerId="ADAL" clId="{C689B8D8-0A61-4831-B64E-95C9A18B7B8F}" dt="2025-09-09T16:11:51.245" v="35" actId="1076"/>
          <ac:picMkLst>
            <pc:docMk/>
            <pc:sldMk cId="992950238" sldId="1418"/>
            <ac:picMk id="4098" creationId="{00000000-0000-0000-0000-000000000000}"/>
          </ac:picMkLst>
        </pc:picChg>
      </pc:sldChg>
      <pc:sldChg chg="delSp modSp add del mod modNotesTx">
        <pc:chgData name="Allen, Jonathan Craig" userId="41ef2f5a-45e2-4c55-b094-9e8b49cf9255" providerId="ADAL" clId="{C689B8D8-0A61-4831-B64E-95C9A18B7B8F}" dt="2025-09-09T16:36:15.067" v="113" actId="47"/>
        <pc:sldMkLst>
          <pc:docMk/>
          <pc:sldMk cId="3332203855" sldId="1420"/>
        </pc:sldMkLst>
        <pc:spChg chg="mod">
          <ac:chgData name="Allen, Jonathan Craig" userId="41ef2f5a-45e2-4c55-b094-9e8b49cf9255" providerId="ADAL" clId="{C689B8D8-0A61-4831-B64E-95C9A18B7B8F}" dt="2025-09-09T16:22:44.732" v="63" actId="207"/>
          <ac:spMkLst>
            <pc:docMk/>
            <pc:sldMk cId="3332203855" sldId="1420"/>
            <ac:spMk id="2" creationId="{00000000-0000-0000-0000-000000000000}"/>
          </ac:spMkLst>
        </pc:spChg>
        <pc:spChg chg="mod">
          <ac:chgData name="Allen, Jonathan Craig" userId="41ef2f5a-45e2-4c55-b094-9e8b49cf9255" providerId="ADAL" clId="{C689B8D8-0A61-4831-B64E-95C9A18B7B8F}" dt="2025-09-09T16:21:15.495" v="58"/>
          <ac:spMkLst>
            <pc:docMk/>
            <pc:sldMk cId="3332203855" sldId="1420"/>
            <ac:spMk id="4" creationId="{00000000-0000-0000-0000-000000000000}"/>
          </ac:spMkLst>
        </pc:spChg>
        <pc:spChg chg="mod">
          <ac:chgData name="Allen, Jonathan Craig" userId="41ef2f5a-45e2-4c55-b094-9e8b49cf9255" providerId="ADAL" clId="{C689B8D8-0A61-4831-B64E-95C9A18B7B8F}" dt="2025-09-09T16:24:34.595" v="103" actId="20577"/>
          <ac:spMkLst>
            <pc:docMk/>
            <pc:sldMk cId="3332203855" sldId="1420"/>
            <ac:spMk id="5" creationId="{4AF45E1E-4C1E-16AE-5D07-3C20557506CD}"/>
          </ac:spMkLst>
        </pc:spChg>
        <pc:spChg chg="del">
          <ac:chgData name="Allen, Jonathan Craig" userId="41ef2f5a-45e2-4c55-b094-9e8b49cf9255" providerId="ADAL" clId="{C689B8D8-0A61-4831-B64E-95C9A18B7B8F}" dt="2025-09-09T16:23:39.391" v="98" actId="478"/>
          <ac:spMkLst>
            <pc:docMk/>
            <pc:sldMk cId="3332203855" sldId="1420"/>
            <ac:spMk id="21509" creationId="{00000000-0000-0000-0000-000000000000}"/>
          </ac:spMkLst>
        </pc:spChg>
        <pc:picChg chg="mod">
          <ac:chgData name="Allen, Jonathan Craig" userId="41ef2f5a-45e2-4c55-b094-9e8b49cf9255" providerId="ADAL" clId="{C689B8D8-0A61-4831-B64E-95C9A18B7B8F}" dt="2025-09-09T16:21:34.575" v="61" actId="1076"/>
          <ac:picMkLst>
            <pc:docMk/>
            <pc:sldMk cId="3332203855" sldId="1420"/>
            <ac:picMk id="8" creationId="{AEC3D113-F937-075C-C57B-8320C0376D05}"/>
          </ac:picMkLst>
        </pc:picChg>
        <pc:picChg chg="mod">
          <ac:chgData name="Allen, Jonathan Craig" userId="41ef2f5a-45e2-4c55-b094-9e8b49cf9255" providerId="ADAL" clId="{C689B8D8-0A61-4831-B64E-95C9A18B7B8F}" dt="2025-09-09T16:21:31.654" v="60" actId="1076"/>
          <ac:picMkLst>
            <pc:docMk/>
            <pc:sldMk cId="3332203855" sldId="1420"/>
            <ac:picMk id="9" creationId="{E4F17230-DFC2-692C-438D-68C80D8FE746}"/>
          </ac:picMkLst>
        </pc:picChg>
      </pc:sldChg>
      <pc:sldChg chg="delSp modSp add mod modNotesTx">
        <pc:chgData name="Allen, Jonathan Craig" userId="41ef2f5a-45e2-4c55-b094-9e8b49cf9255" providerId="ADAL" clId="{C689B8D8-0A61-4831-B64E-95C9A18B7B8F}" dt="2025-09-09T19:40:57.811" v="723" actId="1076"/>
        <pc:sldMkLst>
          <pc:docMk/>
          <pc:sldMk cId="3923410917" sldId="1421"/>
        </pc:sldMkLst>
        <pc:spChg chg="mod">
          <ac:chgData name="Allen, Jonathan Craig" userId="41ef2f5a-45e2-4c55-b094-9e8b49cf9255" providerId="ADAL" clId="{C689B8D8-0A61-4831-B64E-95C9A18B7B8F}" dt="2025-09-09T17:19:25.751" v="369" actId="113"/>
          <ac:spMkLst>
            <pc:docMk/>
            <pc:sldMk cId="3923410917" sldId="1421"/>
            <ac:spMk id="2" creationId="{00000000-0000-0000-0000-000000000000}"/>
          </ac:spMkLst>
        </pc:spChg>
        <pc:spChg chg="mod">
          <ac:chgData name="Allen, Jonathan Craig" userId="41ef2f5a-45e2-4c55-b094-9e8b49cf9255" providerId="ADAL" clId="{C689B8D8-0A61-4831-B64E-95C9A18B7B8F}" dt="2025-09-09T16:36:10.855" v="112"/>
          <ac:spMkLst>
            <pc:docMk/>
            <pc:sldMk cId="3923410917" sldId="1421"/>
            <ac:spMk id="4" creationId="{00000000-0000-0000-0000-000000000000}"/>
          </ac:spMkLst>
        </pc:spChg>
        <pc:spChg chg="mod">
          <ac:chgData name="Allen, Jonathan Craig" userId="41ef2f5a-45e2-4c55-b094-9e8b49cf9255" providerId="ADAL" clId="{C689B8D8-0A61-4831-B64E-95C9A18B7B8F}" dt="2025-09-09T19:40:35.074" v="720" actId="114"/>
          <ac:spMkLst>
            <pc:docMk/>
            <pc:sldMk cId="3923410917" sldId="1421"/>
            <ac:spMk id="5" creationId="{4AF45E1E-4C1E-16AE-5D07-3C20557506CD}"/>
          </ac:spMkLst>
        </pc:spChg>
        <pc:picChg chg="mod">
          <ac:chgData name="Allen, Jonathan Craig" userId="41ef2f5a-45e2-4c55-b094-9e8b49cf9255" providerId="ADAL" clId="{C689B8D8-0A61-4831-B64E-95C9A18B7B8F}" dt="2025-09-09T16:59:14.700" v="307" actId="1076"/>
          <ac:picMkLst>
            <pc:docMk/>
            <pc:sldMk cId="3923410917" sldId="1421"/>
            <ac:picMk id="8" creationId="{AEC3D113-F937-075C-C57B-8320C0376D05}"/>
          </ac:picMkLst>
        </pc:picChg>
        <pc:picChg chg="mod">
          <ac:chgData name="Allen, Jonathan Craig" userId="41ef2f5a-45e2-4c55-b094-9e8b49cf9255" providerId="ADAL" clId="{C689B8D8-0A61-4831-B64E-95C9A18B7B8F}" dt="2025-09-09T19:40:57.811" v="723" actId="1076"/>
          <ac:picMkLst>
            <pc:docMk/>
            <pc:sldMk cId="3923410917" sldId="1421"/>
            <ac:picMk id="9" creationId="{E4F17230-DFC2-692C-438D-68C80D8FE746}"/>
          </ac:picMkLst>
        </pc:picChg>
        <pc:picChg chg="del">
          <ac:chgData name="Allen, Jonathan Craig" userId="41ef2f5a-45e2-4c55-b094-9e8b49cf9255" providerId="ADAL" clId="{C689B8D8-0A61-4831-B64E-95C9A18B7B8F}" dt="2025-09-09T19:38:41.265" v="708" actId="478"/>
          <ac:picMkLst>
            <pc:docMk/>
            <pc:sldMk cId="3923410917" sldId="1421"/>
            <ac:picMk id="5127" creationId="{00000000-0000-0000-0000-000000000000}"/>
          </ac:picMkLst>
        </pc:picChg>
      </pc:sldChg>
      <pc:sldChg chg="add del">
        <pc:chgData name="Allen, Jonathan Craig" userId="41ef2f5a-45e2-4c55-b094-9e8b49cf9255" providerId="ADAL" clId="{C689B8D8-0A61-4831-B64E-95C9A18B7B8F}" dt="2025-09-09T16:27:13.279" v="107" actId="47"/>
        <pc:sldMkLst>
          <pc:docMk/>
          <pc:sldMk cId="4041218035" sldId="1421"/>
        </pc:sldMkLst>
      </pc:sldChg>
      <pc:sldChg chg="modSp add mod ord modTransition modNotesTx">
        <pc:chgData name="Allen, Jonathan Craig" userId="41ef2f5a-45e2-4c55-b094-9e8b49cf9255" providerId="ADAL" clId="{C689B8D8-0A61-4831-B64E-95C9A18B7B8F}" dt="2025-09-09T19:43:28.184" v="724" actId="14100"/>
        <pc:sldMkLst>
          <pc:docMk/>
          <pc:sldMk cId="3666816988" sldId="1422"/>
        </pc:sldMkLst>
        <pc:spChg chg="mod">
          <ac:chgData name="Allen, Jonathan Craig" userId="41ef2f5a-45e2-4c55-b094-9e8b49cf9255" providerId="ADAL" clId="{C689B8D8-0A61-4831-B64E-95C9A18B7B8F}" dt="2025-09-09T19:43:28.184" v="724" actId="14100"/>
          <ac:spMkLst>
            <pc:docMk/>
            <pc:sldMk cId="3666816988" sldId="1422"/>
            <ac:spMk id="3" creationId="{DE1BA074-D8A7-4E41-BFDD-7CA320261F77}"/>
          </ac:spMkLst>
        </pc:spChg>
      </pc:sldChg>
      <pc:sldChg chg="modSp add mod modTransition">
        <pc:chgData name="Allen, Jonathan Craig" userId="41ef2f5a-45e2-4c55-b094-9e8b49cf9255" providerId="ADAL" clId="{C689B8D8-0A61-4831-B64E-95C9A18B7B8F}" dt="2025-09-09T18:52:11.325" v="573"/>
        <pc:sldMkLst>
          <pc:docMk/>
          <pc:sldMk cId="3609857446" sldId="1423"/>
        </pc:sldMkLst>
        <pc:spChg chg="mod">
          <ac:chgData name="Allen, Jonathan Craig" userId="41ef2f5a-45e2-4c55-b094-9e8b49cf9255" providerId="ADAL" clId="{C689B8D8-0A61-4831-B64E-95C9A18B7B8F}" dt="2025-09-09T17:22:44.212" v="389" actId="207"/>
          <ac:spMkLst>
            <pc:docMk/>
            <pc:sldMk cId="3609857446" sldId="1423"/>
            <ac:spMk id="5" creationId="{B72BC624-1D09-EC4C-B5F4-99538772859A}"/>
          </ac:spMkLst>
        </pc:spChg>
        <pc:spChg chg="mod">
          <ac:chgData name="Allen, Jonathan Craig" userId="41ef2f5a-45e2-4c55-b094-9e8b49cf9255" providerId="ADAL" clId="{C689B8D8-0A61-4831-B64E-95C9A18B7B8F}" dt="2025-09-09T17:23:45.077" v="390" actId="1076"/>
          <ac:spMkLst>
            <pc:docMk/>
            <pc:sldMk cId="3609857446" sldId="1423"/>
            <ac:spMk id="8" creationId="{21AAE32B-0AD9-4A96-8328-E4B161DCF20C}"/>
          </ac:spMkLst>
        </pc:spChg>
      </pc:sldChg>
      <pc:sldChg chg="addSp delSp modSp new mod modTransition">
        <pc:chgData name="Allen, Jonathan Craig" userId="41ef2f5a-45e2-4c55-b094-9e8b49cf9255" providerId="ADAL" clId="{C689B8D8-0A61-4831-B64E-95C9A18B7B8F}" dt="2025-09-09T18:52:19.309" v="575"/>
        <pc:sldMkLst>
          <pc:docMk/>
          <pc:sldMk cId="219098823" sldId="1424"/>
        </pc:sldMkLst>
        <pc:spChg chg="mod">
          <ac:chgData name="Allen, Jonathan Craig" userId="41ef2f5a-45e2-4c55-b094-9e8b49cf9255" providerId="ADAL" clId="{C689B8D8-0A61-4831-B64E-95C9A18B7B8F}" dt="2025-09-09T18:51:09.625" v="567" actId="20577"/>
          <ac:spMkLst>
            <pc:docMk/>
            <pc:sldMk cId="219098823" sldId="1424"/>
            <ac:spMk id="2" creationId="{06AD45F1-38E9-47E6-A292-1831B3B9B491}"/>
          </ac:spMkLst>
        </pc:spChg>
        <pc:spChg chg="del">
          <ac:chgData name="Allen, Jonathan Craig" userId="41ef2f5a-45e2-4c55-b094-9e8b49cf9255" providerId="ADAL" clId="{C689B8D8-0A61-4831-B64E-95C9A18B7B8F}" dt="2025-09-09T18:39:54.706" v="419" actId="22"/>
          <ac:spMkLst>
            <pc:docMk/>
            <pc:sldMk cId="219098823" sldId="1424"/>
            <ac:spMk id="3" creationId="{48886096-FF7E-4E15-9CBD-C204EBCF1FA2}"/>
          </ac:spMkLst>
        </pc:spChg>
        <pc:picChg chg="add mod ord">
          <ac:chgData name="Allen, Jonathan Craig" userId="41ef2f5a-45e2-4c55-b094-9e8b49cf9255" providerId="ADAL" clId="{C689B8D8-0A61-4831-B64E-95C9A18B7B8F}" dt="2025-09-09T18:39:54.706" v="419" actId="22"/>
          <ac:picMkLst>
            <pc:docMk/>
            <pc:sldMk cId="219098823" sldId="1424"/>
            <ac:picMk id="5" creationId="{F3BEA618-E9DE-4E84-8D12-826D236A8A48}"/>
          </ac:picMkLst>
        </pc:picChg>
      </pc:sldChg>
      <pc:sldChg chg="addSp delSp modSp new mod modTransition">
        <pc:chgData name="Allen, Jonathan Craig" userId="41ef2f5a-45e2-4c55-b094-9e8b49cf9255" providerId="ADAL" clId="{C689B8D8-0A61-4831-B64E-95C9A18B7B8F}" dt="2025-09-09T18:52:32.109" v="579"/>
        <pc:sldMkLst>
          <pc:docMk/>
          <pc:sldMk cId="929125737" sldId="1425"/>
        </pc:sldMkLst>
        <pc:spChg chg="del">
          <ac:chgData name="Allen, Jonathan Craig" userId="41ef2f5a-45e2-4c55-b094-9e8b49cf9255" providerId="ADAL" clId="{C689B8D8-0A61-4831-B64E-95C9A18B7B8F}" dt="2025-09-09T18:41:08.886" v="420" actId="22"/>
          <ac:spMkLst>
            <pc:docMk/>
            <pc:sldMk cId="929125737" sldId="1425"/>
            <ac:spMk id="3" creationId="{9C40839B-3DDE-4F20-8207-8B27E0A5CF69}"/>
          </ac:spMkLst>
        </pc:spChg>
        <pc:spChg chg="add mod">
          <ac:chgData name="Allen, Jonathan Craig" userId="41ef2f5a-45e2-4c55-b094-9e8b49cf9255" providerId="ADAL" clId="{C689B8D8-0A61-4831-B64E-95C9A18B7B8F}" dt="2025-09-09T18:45:26.944" v="515" actId="1076"/>
          <ac:spMkLst>
            <pc:docMk/>
            <pc:sldMk cId="929125737" sldId="1425"/>
            <ac:spMk id="7" creationId="{F90FCEF6-22D4-48E2-87B4-E0FCF1CBFA32}"/>
          </ac:spMkLst>
        </pc:spChg>
        <pc:picChg chg="add mod ord">
          <ac:chgData name="Allen, Jonathan Craig" userId="41ef2f5a-45e2-4c55-b094-9e8b49cf9255" providerId="ADAL" clId="{C689B8D8-0A61-4831-B64E-95C9A18B7B8F}" dt="2025-09-09T18:45:09.767" v="511" actId="1076"/>
          <ac:picMkLst>
            <pc:docMk/>
            <pc:sldMk cId="929125737" sldId="1425"/>
            <ac:picMk id="5" creationId="{CE87C797-D637-4BB9-B641-847364B120FC}"/>
          </ac:picMkLst>
        </pc:picChg>
        <pc:picChg chg="add mod">
          <ac:chgData name="Allen, Jonathan Craig" userId="41ef2f5a-45e2-4c55-b094-9e8b49cf9255" providerId="ADAL" clId="{C689B8D8-0A61-4831-B64E-95C9A18B7B8F}" dt="2025-09-09T18:47:01.604" v="521" actId="1076"/>
          <ac:picMkLst>
            <pc:docMk/>
            <pc:sldMk cId="929125737" sldId="1425"/>
            <ac:picMk id="9" creationId="{5F355399-9B5C-4873-AF74-0CA77733A2AA}"/>
          </ac:picMkLst>
        </pc:picChg>
        <pc:picChg chg="add mod">
          <ac:chgData name="Allen, Jonathan Craig" userId="41ef2f5a-45e2-4c55-b094-9e8b49cf9255" providerId="ADAL" clId="{C689B8D8-0A61-4831-B64E-95C9A18B7B8F}" dt="2025-09-09T18:47:04.318" v="522" actId="1076"/>
          <ac:picMkLst>
            <pc:docMk/>
            <pc:sldMk cId="929125737" sldId="1425"/>
            <ac:picMk id="11" creationId="{B0D96382-3D67-4964-99C3-FF3495788A80}"/>
          </ac:picMkLst>
        </pc:picChg>
      </pc:sldChg>
      <pc:sldMasterChg chg="delSldLayout">
        <pc:chgData name="Allen, Jonathan Craig" userId="41ef2f5a-45e2-4c55-b094-9e8b49cf9255" providerId="ADAL" clId="{C689B8D8-0A61-4831-B64E-95C9A18B7B8F}" dt="2025-09-09T17:27:56.755" v="411" actId="47"/>
        <pc:sldMasterMkLst>
          <pc:docMk/>
          <pc:sldMasterMk cId="1699511401" sldId="2147483669"/>
        </pc:sldMasterMkLst>
        <pc:sldLayoutChg chg="del">
          <pc:chgData name="Allen, Jonathan Craig" userId="41ef2f5a-45e2-4c55-b094-9e8b49cf9255" providerId="ADAL" clId="{C689B8D8-0A61-4831-B64E-95C9A18B7B8F}" dt="2025-09-09T17:27:56.755" v="411" actId="47"/>
          <pc:sldLayoutMkLst>
            <pc:docMk/>
            <pc:sldMasterMk cId="1699511401" sldId="2147483669"/>
            <pc:sldLayoutMk cId="3620440799" sldId="2147483686"/>
          </pc:sldLayoutMkLst>
        </pc:sldLayoutChg>
      </pc:sldMasterChg>
    </pc:docChg>
  </pc:docChgLst>
  <pc:docChgLst>
    <pc:chgData name="Allen, Jonathan Craig" userId="41ef2f5a-45e2-4c55-b094-9e8b49cf9255" providerId="ADAL" clId="{97367108-1E75-49AD-9DFD-42E85176FCBE}"/>
    <pc:docChg chg="undo custSel addSld delSld modSld sldOrd">
      <pc:chgData name="Allen, Jonathan Craig" userId="41ef2f5a-45e2-4c55-b094-9e8b49cf9255" providerId="ADAL" clId="{97367108-1E75-49AD-9DFD-42E85176FCBE}" dt="2025-09-07T18:23:53.655" v="185" actId="20577"/>
      <pc:docMkLst>
        <pc:docMk/>
      </pc:docMkLst>
      <pc:sldChg chg="del">
        <pc:chgData name="Allen, Jonathan Craig" userId="41ef2f5a-45e2-4c55-b094-9e8b49cf9255" providerId="ADAL" clId="{97367108-1E75-49AD-9DFD-42E85176FCBE}" dt="2025-09-07T17:44:15.046" v="48" actId="2696"/>
        <pc:sldMkLst>
          <pc:docMk/>
          <pc:sldMk cId="158754042" sldId="286"/>
        </pc:sldMkLst>
      </pc:sldChg>
      <pc:sldChg chg="del">
        <pc:chgData name="Allen, Jonathan Craig" userId="41ef2f5a-45e2-4c55-b094-9e8b49cf9255" providerId="ADAL" clId="{97367108-1E75-49AD-9DFD-42E85176FCBE}" dt="2025-09-07T17:44:13.627" v="47" actId="2696"/>
        <pc:sldMkLst>
          <pc:docMk/>
          <pc:sldMk cId="3315977900" sldId="1276"/>
        </pc:sldMkLst>
      </pc:sldChg>
      <pc:sldChg chg="del">
        <pc:chgData name="Allen, Jonathan Craig" userId="41ef2f5a-45e2-4c55-b094-9e8b49cf9255" providerId="ADAL" clId="{97367108-1E75-49AD-9DFD-42E85176FCBE}" dt="2025-09-07T17:44:12.170" v="46" actId="2696"/>
        <pc:sldMkLst>
          <pc:docMk/>
          <pc:sldMk cId="158354300" sldId="1331"/>
        </pc:sldMkLst>
      </pc:sldChg>
      <pc:sldChg chg="modSp">
        <pc:chgData name="Allen, Jonathan Craig" userId="41ef2f5a-45e2-4c55-b094-9e8b49cf9255" providerId="ADAL" clId="{97367108-1E75-49AD-9DFD-42E85176FCBE}" dt="2025-09-07T17:37:06.571" v="6" actId="20577"/>
        <pc:sldMkLst>
          <pc:docMk/>
          <pc:sldMk cId="419918179" sldId="1332"/>
        </pc:sldMkLst>
        <pc:spChg chg="mod">
          <ac:chgData name="Allen, Jonathan Craig" userId="41ef2f5a-45e2-4c55-b094-9e8b49cf9255" providerId="ADAL" clId="{97367108-1E75-49AD-9DFD-42E85176FCBE}" dt="2025-09-07T17:37:06.571" v="6" actId="20577"/>
          <ac:spMkLst>
            <pc:docMk/>
            <pc:sldMk cId="419918179" sldId="1332"/>
            <ac:spMk id="4098" creationId="{00000000-0000-0000-0000-000000000000}"/>
          </ac:spMkLst>
        </pc:spChg>
      </pc:sldChg>
      <pc:sldChg chg="modSp">
        <pc:chgData name="Allen, Jonathan Craig" userId="41ef2f5a-45e2-4c55-b094-9e8b49cf9255" providerId="ADAL" clId="{97367108-1E75-49AD-9DFD-42E85176FCBE}" dt="2025-09-07T17:38:12.584" v="35" actId="20577"/>
        <pc:sldMkLst>
          <pc:docMk/>
          <pc:sldMk cId="4016189748" sldId="1333"/>
        </pc:sldMkLst>
        <pc:spChg chg="mod">
          <ac:chgData name="Allen, Jonathan Craig" userId="41ef2f5a-45e2-4c55-b094-9e8b49cf9255" providerId="ADAL" clId="{97367108-1E75-49AD-9DFD-42E85176FCBE}" dt="2025-09-07T17:38:12.584" v="35" actId="20577"/>
          <ac:spMkLst>
            <pc:docMk/>
            <pc:sldMk cId="4016189748" sldId="1333"/>
            <ac:spMk id="12290" creationId="{00000000-0000-0000-0000-000000000000}"/>
          </ac:spMkLst>
        </pc:spChg>
      </pc:sldChg>
      <pc:sldChg chg="modTransition">
        <pc:chgData name="Allen, Jonathan Craig" userId="41ef2f5a-45e2-4c55-b094-9e8b49cf9255" providerId="ADAL" clId="{97367108-1E75-49AD-9DFD-42E85176FCBE}" dt="2025-09-07T17:39:16.258" v="36"/>
        <pc:sldMkLst>
          <pc:docMk/>
          <pc:sldMk cId="933869562" sldId="1336"/>
        </pc:sldMkLst>
      </pc:sldChg>
      <pc:sldChg chg="modTransition">
        <pc:chgData name="Allen, Jonathan Craig" userId="41ef2f5a-45e2-4c55-b094-9e8b49cf9255" providerId="ADAL" clId="{97367108-1E75-49AD-9DFD-42E85176FCBE}" dt="2025-09-07T17:39:20.176" v="37"/>
        <pc:sldMkLst>
          <pc:docMk/>
          <pc:sldMk cId="3875309902" sldId="1337"/>
        </pc:sldMkLst>
      </pc:sldChg>
      <pc:sldChg chg="del">
        <pc:chgData name="Allen, Jonathan Craig" userId="41ef2f5a-45e2-4c55-b094-9e8b49cf9255" providerId="ADAL" clId="{97367108-1E75-49AD-9DFD-42E85176FCBE}" dt="2025-09-07T17:40:01.998" v="38" actId="2696"/>
        <pc:sldMkLst>
          <pc:docMk/>
          <pc:sldMk cId="597298275" sldId="1339"/>
        </pc:sldMkLst>
      </pc:sldChg>
      <pc:sldChg chg="del">
        <pc:chgData name="Allen, Jonathan Craig" userId="41ef2f5a-45e2-4c55-b094-9e8b49cf9255" providerId="ADAL" clId="{97367108-1E75-49AD-9DFD-42E85176FCBE}" dt="2025-09-07T17:43:59.107" v="40" actId="2696"/>
        <pc:sldMkLst>
          <pc:docMk/>
          <pc:sldMk cId="2629562197" sldId="1341"/>
        </pc:sldMkLst>
      </pc:sldChg>
      <pc:sldChg chg="del">
        <pc:chgData name="Allen, Jonathan Craig" userId="41ef2f5a-45e2-4c55-b094-9e8b49cf9255" providerId="ADAL" clId="{97367108-1E75-49AD-9DFD-42E85176FCBE}" dt="2025-09-07T17:44:00.610" v="41" actId="2696"/>
        <pc:sldMkLst>
          <pc:docMk/>
          <pc:sldMk cId="226346958" sldId="1342"/>
        </pc:sldMkLst>
      </pc:sldChg>
      <pc:sldChg chg="del">
        <pc:chgData name="Allen, Jonathan Craig" userId="41ef2f5a-45e2-4c55-b094-9e8b49cf9255" providerId="ADAL" clId="{97367108-1E75-49AD-9DFD-42E85176FCBE}" dt="2025-09-07T17:44:02.716" v="42" actId="2696"/>
        <pc:sldMkLst>
          <pc:docMk/>
          <pc:sldMk cId="2607618367" sldId="1343"/>
        </pc:sldMkLst>
      </pc:sldChg>
      <pc:sldChg chg="del">
        <pc:chgData name="Allen, Jonathan Craig" userId="41ef2f5a-45e2-4c55-b094-9e8b49cf9255" providerId="ADAL" clId="{97367108-1E75-49AD-9DFD-42E85176FCBE}" dt="2025-09-07T17:44:05.560" v="43" actId="2696"/>
        <pc:sldMkLst>
          <pc:docMk/>
          <pc:sldMk cId="1309307105" sldId="1345"/>
        </pc:sldMkLst>
      </pc:sldChg>
      <pc:sldChg chg="del">
        <pc:chgData name="Allen, Jonathan Craig" userId="41ef2f5a-45e2-4c55-b094-9e8b49cf9255" providerId="ADAL" clId="{97367108-1E75-49AD-9DFD-42E85176FCBE}" dt="2025-09-07T17:44:08.800" v="45" actId="2696"/>
        <pc:sldMkLst>
          <pc:docMk/>
          <pc:sldMk cId="3351839069" sldId="1348"/>
        </pc:sldMkLst>
      </pc:sldChg>
      <pc:sldChg chg="del">
        <pc:chgData name="Allen, Jonathan Craig" userId="41ef2f5a-45e2-4c55-b094-9e8b49cf9255" providerId="ADAL" clId="{97367108-1E75-49AD-9DFD-42E85176FCBE}" dt="2025-09-07T17:44:06.980" v="44" actId="2696"/>
        <pc:sldMkLst>
          <pc:docMk/>
          <pc:sldMk cId="2305825723" sldId="1355"/>
        </pc:sldMkLst>
      </pc:sldChg>
      <pc:sldChg chg="add">
        <pc:chgData name="Allen, Jonathan Craig" userId="41ef2f5a-45e2-4c55-b094-9e8b49cf9255" providerId="ADAL" clId="{97367108-1E75-49AD-9DFD-42E85176FCBE}" dt="2025-09-07T17:43:01.138" v="39"/>
        <pc:sldMkLst>
          <pc:docMk/>
          <pc:sldMk cId="3029710961" sldId="1377"/>
        </pc:sldMkLst>
      </pc:sldChg>
      <pc:sldChg chg="modSp add">
        <pc:chgData name="Allen, Jonathan Craig" userId="41ef2f5a-45e2-4c55-b094-9e8b49cf9255" providerId="ADAL" clId="{97367108-1E75-49AD-9DFD-42E85176FCBE}" dt="2025-09-07T18:21:21.879" v="165" actId="20577"/>
        <pc:sldMkLst>
          <pc:docMk/>
          <pc:sldMk cId="2659306629" sldId="1378"/>
        </pc:sldMkLst>
        <pc:spChg chg="mod">
          <ac:chgData name="Allen, Jonathan Craig" userId="41ef2f5a-45e2-4c55-b094-9e8b49cf9255" providerId="ADAL" clId="{97367108-1E75-49AD-9DFD-42E85176FCBE}" dt="2025-09-07T17:56:29.212" v="71"/>
          <ac:spMkLst>
            <pc:docMk/>
            <pc:sldMk cId="2659306629" sldId="1378"/>
            <ac:spMk id="2" creationId="{D886C649-98E6-45F0-A595-4ECF6F2E743F}"/>
          </ac:spMkLst>
        </pc:spChg>
        <pc:spChg chg="mod">
          <ac:chgData name="Allen, Jonathan Craig" userId="41ef2f5a-45e2-4c55-b094-9e8b49cf9255" providerId="ADAL" clId="{97367108-1E75-49AD-9DFD-42E85176FCBE}" dt="2025-09-07T18:21:21.879" v="165" actId="20577"/>
          <ac:spMkLst>
            <pc:docMk/>
            <pc:sldMk cId="2659306629" sldId="1378"/>
            <ac:spMk id="3" creationId="{DE1BA074-D8A7-4E41-BFDD-7CA320261F77}"/>
          </ac:spMkLst>
        </pc:spChg>
      </pc:sldChg>
      <pc:sldChg chg="modSp add">
        <pc:chgData name="Allen, Jonathan Craig" userId="41ef2f5a-45e2-4c55-b094-9e8b49cf9255" providerId="ADAL" clId="{97367108-1E75-49AD-9DFD-42E85176FCBE}" dt="2025-09-07T18:21:55.684" v="171" actId="20577"/>
        <pc:sldMkLst>
          <pc:docMk/>
          <pc:sldMk cId="794536639" sldId="1379"/>
        </pc:sldMkLst>
        <pc:spChg chg="mod">
          <ac:chgData name="Allen, Jonathan Craig" userId="41ef2f5a-45e2-4c55-b094-9e8b49cf9255" providerId="ADAL" clId="{97367108-1E75-49AD-9DFD-42E85176FCBE}" dt="2025-09-07T18:06:08.890" v="88"/>
          <ac:spMkLst>
            <pc:docMk/>
            <pc:sldMk cId="794536639" sldId="1379"/>
            <ac:spMk id="2" creationId="{6767C0B3-8CD4-4DD7-BE1B-E969BF643AC5}"/>
          </ac:spMkLst>
        </pc:spChg>
        <pc:spChg chg="mod">
          <ac:chgData name="Allen, Jonathan Craig" userId="41ef2f5a-45e2-4c55-b094-9e8b49cf9255" providerId="ADAL" clId="{97367108-1E75-49AD-9DFD-42E85176FCBE}" dt="2025-09-07T18:21:55.684" v="171" actId="20577"/>
          <ac:spMkLst>
            <pc:docMk/>
            <pc:sldMk cId="794536639" sldId="1379"/>
            <ac:spMk id="3" creationId="{A084D86C-2F10-44B2-A7FC-F6ADC16C1837}"/>
          </ac:spMkLst>
        </pc:spChg>
      </pc:sldChg>
      <pc:sldChg chg="modSp add">
        <pc:chgData name="Allen, Jonathan Craig" userId="41ef2f5a-45e2-4c55-b094-9e8b49cf9255" providerId="ADAL" clId="{97367108-1E75-49AD-9DFD-42E85176FCBE}" dt="2025-09-07T18:22:25.568" v="174" actId="5793"/>
        <pc:sldMkLst>
          <pc:docMk/>
          <pc:sldMk cId="3097095843" sldId="1380"/>
        </pc:sldMkLst>
        <pc:spChg chg="mod">
          <ac:chgData name="Allen, Jonathan Craig" userId="41ef2f5a-45e2-4c55-b094-9e8b49cf9255" providerId="ADAL" clId="{97367108-1E75-49AD-9DFD-42E85176FCBE}" dt="2025-09-07T18:10:13.065" v="95" actId="27636"/>
          <ac:spMkLst>
            <pc:docMk/>
            <pc:sldMk cId="3097095843" sldId="1380"/>
            <ac:spMk id="2" creationId="{077E9A5E-2310-40B2-8113-45210C8DD96B}"/>
          </ac:spMkLst>
        </pc:spChg>
        <pc:spChg chg="mod">
          <ac:chgData name="Allen, Jonathan Craig" userId="41ef2f5a-45e2-4c55-b094-9e8b49cf9255" providerId="ADAL" clId="{97367108-1E75-49AD-9DFD-42E85176FCBE}" dt="2025-09-07T18:22:25.568" v="174" actId="5793"/>
          <ac:spMkLst>
            <pc:docMk/>
            <pc:sldMk cId="3097095843" sldId="1380"/>
            <ac:spMk id="3" creationId="{D41AE4A7-D5A4-4DFD-AB38-70CB31455C20}"/>
          </ac:spMkLst>
        </pc:spChg>
      </pc:sldChg>
      <pc:sldChg chg="modSp add">
        <pc:chgData name="Allen, Jonathan Craig" userId="41ef2f5a-45e2-4c55-b094-9e8b49cf9255" providerId="ADAL" clId="{97367108-1E75-49AD-9DFD-42E85176FCBE}" dt="2025-09-07T18:22:54.505" v="179" actId="5793"/>
        <pc:sldMkLst>
          <pc:docMk/>
          <pc:sldMk cId="3685462979" sldId="1381"/>
        </pc:sldMkLst>
        <pc:spChg chg="mod">
          <ac:chgData name="Allen, Jonathan Craig" userId="41ef2f5a-45e2-4c55-b094-9e8b49cf9255" providerId="ADAL" clId="{97367108-1E75-49AD-9DFD-42E85176FCBE}" dt="2025-09-07T18:11:42.657" v="101" actId="27636"/>
          <ac:spMkLst>
            <pc:docMk/>
            <pc:sldMk cId="3685462979" sldId="1381"/>
            <ac:spMk id="2" creationId="{68BF1B51-0ECD-4C72-8ECD-5863EC4E0978}"/>
          </ac:spMkLst>
        </pc:spChg>
        <pc:spChg chg="mod">
          <ac:chgData name="Allen, Jonathan Craig" userId="41ef2f5a-45e2-4c55-b094-9e8b49cf9255" providerId="ADAL" clId="{97367108-1E75-49AD-9DFD-42E85176FCBE}" dt="2025-09-07T18:22:54.505" v="179" actId="5793"/>
          <ac:spMkLst>
            <pc:docMk/>
            <pc:sldMk cId="3685462979" sldId="1381"/>
            <ac:spMk id="3" creationId="{1EA7D360-7633-4646-B3B5-9952C2D83155}"/>
          </ac:spMkLst>
        </pc:spChg>
      </pc:sldChg>
      <pc:sldChg chg="modSp add">
        <pc:chgData name="Allen, Jonathan Craig" userId="41ef2f5a-45e2-4c55-b094-9e8b49cf9255" providerId="ADAL" clId="{97367108-1E75-49AD-9DFD-42E85176FCBE}" dt="2025-09-07T18:23:36.704" v="182" actId="20577"/>
        <pc:sldMkLst>
          <pc:docMk/>
          <pc:sldMk cId="2661253624" sldId="1382"/>
        </pc:sldMkLst>
        <pc:spChg chg="mod">
          <ac:chgData name="Allen, Jonathan Craig" userId="41ef2f5a-45e2-4c55-b094-9e8b49cf9255" providerId="ADAL" clId="{97367108-1E75-49AD-9DFD-42E85176FCBE}" dt="2025-09-07T18:12:41.858" v="105" actId="27636"/>
          <ac:spMkLst>
            <pc:docMk/>
            <pc:sldMk cId="2661253624" sldId="1382"/>
            <ac:spMk id="2" creationId="{7D536D35-A83F-49CF-9729-A8EFB6C94455}"/>
          </ac:spMkLst>
        </pc:spChg>
        <pc:spChg chg="mod">
          <ac:chgData name="Allen, Jonathan Craig" userId="41ef2f5a-45e2-4c55-b094-9e8b49cf9255" providerId="ADAL" clId="{97367108-1E75-49AD-9DFD-42E85176FCBE}" dt="2025-09-07T18:23:36.704" v="182" actId="20577"/>
          <ac:spMkLst>
            <pc:docMk/>
            <pc:sldMk cId="2661253624" sldId="1382"/>
            <ac:spMk id="3" creationId="{E97A7F9C-3768-44BD-B972-E6D6FB1B114E}"/>
          </ac:spMkLst>
        </pc:spChg>
      </pc:sldChg>
      <pc:sldChg chg="modSp add">
        <pc:chgData name="Allen, Jonathan Craig" userId="41ef2f5a-45e2-4c55-b094-9e8b49cf9255" providerId="ADAL" clId="{97367108-1E75-49AD-9DFD-42E85176FCBE}" dt="2025-09-07T18:23:53.655" v="185" actId="20577"/>
        <pc:sldMkLst>
          <pc:docMk/>
          <pc:sldMk cId="2818517600" sldId="1383"/>
        </pc:sldMkLst>
        <pc:spChg chg="mod">
          <ac:chgData name="Allen, Jonathan Craig" userId="41ef2f5a-45e2-4c55-b094-9e8b49cf9255" providerId="ADAL" clId="{97367108-1E75-49AD-9DFD-42E85176FCBE}" dt="2025-09-07T18:13:34.914" v="109" actId="27636"/>
          <ac:spMkLst>
            <pc:docMk/>
            <pc:sldMk cId="2818517600" sldId="1383"/>
            <ac:spMk id="2" creationId="{52F97639-E0E9-4756-B9D5-6C19881D3AC4}"/>
          </ac:spMkLst>
        </pc:spChg>
        <pc:spChg chg="mod">
          <ac:chgData name="Allen, Jonathan Craig" userId="41ef2f5a-45e2-4c55-b094-9e8b49cf9255" providerId="ADAL" clId="{97367108-1E75-49AD-9DFD-42E85176FCBE}" dt="2025-09-07T18:23:53.655" v="185" actId="20577"/>
          <ac:spMkLst>
            <pc:docMk/>
            <pc:sldMk cId="2818517600" sldId="1383"/>
            <ac:spMk id="3" creationId="{2812C580-0FC6-417A-A290-F07900A0076B}"/>
          </ac:spMkLst>
        </pc:spChg>
      </pc:sldChg>
      <pc:sldChg chg="modSp add">
        <pc:chgData name="Allen, Jonathan Craig" userId="41ef2f5a-45e2-4c55-b094-9e8b49cf9255" providerId="ADAL" clId="{97367108-1E75-49AD-9DFD-42E85176FCBE}" dt="2025-09-07T18:14:28.399" v="113" actId="27636"/>
        <pc:sldMkLst>
          <pc:docMk/>
          <pc:sldMk cId="2273990154" sldId="1384"/>
        </pc:sldMkLst>
        <pc:spChg chg="mod">
          <ac:chgData name="Allen, Jonathan Craig" userId="41ef2f5a-45e2-4c55-b094-9e8b49cf9255" providerId="ADAL" clId="{97367108-1E75-49AD-9DFD-42E85176FCBE}" dt="2025-09-07T18:14:28.399" v="113" actId="27636"/>
          <ac:spMkLst>
            <pc:docMk/>
            <pc:sldMk cId="2273990154" sldId="1384"/>
            <ac:spMk id="2" creationId="{61F37BE7-F95B-460D-A09C-FA4F9E808FC6}"/>
          </ac:spMkLst>
        </pc:spChg>
        <pc:spChg chg="mod">
          <ac:chgData name="Allen, Jonathan Craig" userId="41ef2f5a-45e2-4c55-b094-9e8b49cf9255" providerId="ADAL" clId="{97367108-1E75-49AD-9DFD-42E85176FCBE}" dt="2025-09-07T18:14:22.889" v="111" actId="20577"/>
          <ac:spMkLst>
            <pc:docMk/>
            <pc:sldMk cId="2273990154" sldId="1384"/>
            <ac:spMk id="3" creationId="{EDE086FF-034D-4C09-8DEE-8907A8C13FF9}"/>
          </ac:spMkLst>
        </pc:spChg>
      </pc:sldChg>
      <pc:sldChg chg="modSp add">
        <pc:chgData name="Allen, Jonathan Craig" userId="41ef2f5a-45e2-4c55-b094-9e8b49cf9255" providerId="ADAL" clId="{97367108-1E75-49AD-9DFD-42E85176FCBE}" dt="2025-09-07T18:15:03.623" v="117" actId="27636"/>
        <pc:sldMkLst>
          <pc:docMk/>
          <pc:sldMk cId="3525309842" sldId="1385"/>
        </pc:sldMkLst>
        <pc:spChg chg="mod">
          <ac:chgData name="Allen, Jonathan Craig" userId="41ef2f5a-45e2-4c55-b094-9e8b49cf9255" providerId="ADAL" clId="{97367108-1E75-49AD-9DFD-42E85176FCBE}" dt="2025-09-07T18:15:03.623" v="117" actId="27636"/>
          <ac:spMkLst>
            <pc:docMk/>
            <pc:sldMk cId="3525309842" sldId="1385"/>
            <ac:spMk id="2" creationId="{77DAA838-30D6-48B6-B7CC-6FEA19EDC026}"/>
          </ac:spMkLst>
        </pc:spChg>
        <pc:spChg chg="mod">
          <ac:chgData name="Allen, Jonathan Craig" userId="41ef2f5a-45e2-4c55-b094-9e8b49cf9255" providerId="ADAL" clId="{97367108-1E75-49AD-9DFD-42E85176FCBE}" dt="2025-09-07T18:14:58.500" v="115" actId="20577"/>
          <ac:spMkLst>
            <pc:docMk/>
            <pc:sldMk cId="3525309842" sldId="1385"/>
            <ac:spMk id="3" creationId="{77C72A70-7528-4EDF-9DF4-8E2288DF73FB}"/>
          </ac:spMkLst>
        </pc:spChg>
      </pc:sldChg>
      <pc:sldChg chg="modSp add ord modNotesTx">
        <pc:chgData name="Allen, Jonathan Craig" userId="41ef2f5a-45e2-4c55-b094-9e8b49cf9255" providerId="ADAL" clId="{97367108-1E75-49AD-9DFD-42E85176FCBE}" dt="2025-09-07T18:19:25.553" v="147" actId="20577"/>
        <pc:sldMkLst>
          <pc:docMk/>
          <pc:sldMk cId="3922743471" sldId="1386"/>
        </pc:sldMkLst>
        <pc:spChg chg="mod">
          <ac:chgData name="Allen, Jonathan Craig" userId="41ef2f5a-45e2-4c55-b094-9e8b49cf9255" providerId="ADAL" clId="{97367108-1E75-49AD-9DFD-42E85176FCBE}" dt="2025-09-07T17:54:58.954" v="61"/>
          <ac:spMkLst>
            <pc:docMk/>
            <pc:sldMk cId="3922743471" sldId="1386"/>
            <ac:spMk id="2" creationId="{F42176AE-1EE4-4219-B148-6AF0B85B7FBC}"/>
          </ac:spMkLst>
        </pc:spChg>
        <pc:spChg chg="mod">
          <ac:chgData name="Allen, Jonathan Craig" userId="41ef2f5a-45e2-4c55-b094-9e8b49cf9255" providerId="ADAL" clId="{97367108-1E75-49AD-9DFD-42E85176FCBE}" dt="2025-09-07T18:19:25.553" v="147" actId="20577"/>
          <ac:spMkLst>
            <pc:docMk/>
            <pc:sldMk cId="3922743471" sldId="1386"/>
            <ac:spMk id="3" creationId="{0377F0EF-E52F-4C1D-A993-EA8FE1BD522F}"/>
          </ac:spMkLst>
        </pc:spChg>
      </pc:sldChg>
      <pc:sldChg chg="modSp add">
        <pc:chgData name="Allen, Jonathan Craig" userId="41ef2f5a-45e2-4c55-b094-9e8b49cf9255" providerId="ADAL" clId="{97367108-1E75-49AD-9DFD-42E85176FCBE}" dt="2025-09-07T18:16:56.578" v="129" actId="27636"/>
        <pc:sldMkLst>
          <pc:docMk/>
          <pc:sldMk cId="798530215" sldId="1387"/>
        </pc:sldMkLst>
        <pc:spChg chg="mod">
          <ac:chgData name="Allen, Jonathan Craig" userId="41ef2f5a-45e2-4c55-b094-9e8b49cf9255" providerId="ADAL" clId="{97367108-1E75-49AD-9DFD-42E85176FCBE}" dt="2025-09-07T18:16:56.578" v="129" actId="27636"/>
          <ac:spMkLst>
            <pc:docMk/>
            <pc:sldMk cId="798530215" sldId="1387"/>
            <ac:spMk id="2" creationId="{1E304143-1ECD-4E63-9DC7-4608DB1B25D1}"/>
          </ac:spMkLst>
        </pc:spChg>
        <pc:spChg chg="mod">
          <ac:chgData name="Allen, Jonathan Craig" userId="41ef2f5a-45e2-4c55-b094-9e8b49cf9255" providerId="ADAL" clId="{97367108-1E75-49AD-9DFD-42E85176FCBE}" dt="2025-09-07T18:16:53.071" v="127" actId="20577"/>
          <ac:spMkLst>
            <pc:docMk/>
            <pc:sldMk cId="798530215" sldId="1387"/>
            <ac:spMk id="3" creationId="{31D92F7D-7E1A-4E8C-A37E-9CC15A9652E9}"/>
          </ac:spMkLst>
        </pc:spChg>
      </pc:sldChg>
      <pc:sldChg chg="modSp add ord">
        <pc:chgData name="Allen, Jonathan Craig" userId="41ef2f5a-45e2-4c55-b094-9e8b49cf9255" providerId="ADAL" clId="{97367108-1E75-49AD-9DFD-42E85176FCBE}" dt="2025-09-07T18:16:05.601" v="124"/>
        <pc:sldMkLst>
          <pc:docMk/>
          <pc:sldMk cId="3521602340" sldId="1388"/>
        </pc:sldMkLst>
        <pc:spChg chg="mod">
          <ac:chgData name="Allen, Jonathan Craig" userId="41ef2f5a-45e2-4c55-b094-9e8b49cf9255" providerId="ADAL" clId="{97367108-1E75-49AD-9DFD-42E85176FCBE}" dt="2025-09-07T18:15:46.798" v="123" actId="27636"/>
          <ac:spMkLst>
            <pc:docMk/>
            <pc:sldMk cId="3521602340" sldId="1388"/>
            <ac:spMk id="2" creationId="{1662B7EE-1B49-44A0-9C89-3DCA0FD0F0D4}"/>
          </ac:spMkLst>
        </pc:spChg>
        <pc:spChg chg="mod">
          <ac:chgData name="Allen, Jonathan Craig" userId="41ef2f5a-45e2-4c55-b094-9e8b49cf9255" providerId="ADAL" clId="{97367108-1E75-49AD-9DFD-42E85176FCBE}" dt="2025-09-07T18:15:42.440" v="121" actId="20577"/>
          <ac:spMkLst>
            <pc:docMk/>
            <pc:sldMk cId="3521602340" sldId="1388"/>
            <ac:spMk id="3" creationId="{9EC47735-16C5-4A18-882A-37DC9DDD442A}"/>
          </ac:spMkLst>
        </pc:spChg>
      </pc:sldChg>
      <pc:sldChg chg="add">
        <pc:chgData name="Allen, Jonathan Craig" userId="41ef2f5a-45e2-4c55-b094-9e8b49cf9255" providerId="ADAL" clId="{97367108-1E75-49AD-9DFD-42E85176FCBE}" dt="2025-09-07T18:16:34.781" v="125"/>
        <pc:sldMkLst>
          <pc:docMk/>
          <pc:sldMk cId="3408875841" sldId="1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861A9-8161-49C3-925D-A3AEF466EC04}"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8461B-3407-4E6B-B60A-09D4AB53829D}" type="slidenum">
              <a:rPr lang="en-US" smtClean="0"/>
              <a:t>‹#›</a:t>
            </a:fld>
            <a:endParaRPr lang="en-US"/>
          </a:p>
        </p:txBody>
      </p:sp>
    </p:spTree>
    <p:extLst>
      <p:ext uri="{BB962C8B-B14F-4D97-AF65-F5344CB8AC3E}">
        <p14:creationId xmlns:p14="http://schemas.microsoft.com/office/powerpoint/2010/main" val="151968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19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8611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7263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Anticipatory guidance</a:t>
            </a:r>
            <a:r>
              <a:rPr lang="en-US" dirty="0"/>
              <a:t> is a key prevention strategy in pediatric and adolescent care, and </a:t>
            </a:r>
            <a:r>
              <a:rPr lang="en-US" b="1" dirty="0"/>
              <a:t>Bright Futures</a:t>
            </a:r>
            <a:r>
              <a:rPr lang="en-US" dirty="0"/>
              <a:t> (developed by the American Academy of Pediatrics) provides a well-structured framework for this.</a:t>
            </a:r>
          </a:p>
          <a:p>
            <a:r>
              <a:rPr lang="en-US" b="1" dirty="0"/>
              <a:t>🟦 What Is Anticipatory Guidance?</a:t>
            </a:r>
          </a:p>
          <a:p>
            <a:r>
              <a:rPr lang="en-US" dirty="0"/>
              <a:t>It’s the practice of giving </a:t>
            </a:r>
            <a:r>
              <a:rPr lang="en-US" b="1" dirty="0"/>
              <a:t>age-appropriate, developmentally tailored information</a:t>
            </a:r>
            <a:r>
              <a:rPr lang="en-US" dirty="0"/>
              <a:t> to help adolescents and families prepare for upcoming physical, emotional, and behavioral changes. The goal is to promote </a:t>
            </a:r>
            <a:r>
              <a:rPr lang="en-US" b="1" dirty="0"/>
              <a:t>healthy decision-making</a:t>
            </a:r>
            <a:r>
              <a:rPr lang="en-US" dirty="0"/>
              <a:t> and prevent risky behaviors—like underage drinking—</a:t>
            </a:r>
            <a:r>
              <a:rPr lang="en-US" b="1" dirty="0"/>
              <a:t>before</a:t>
            </a:r>
            <a:r>
              <a:rPr lang="en-US" dirty="0"/>
              <a:t> they begin.</a:t>
            </a:r>
          </a:p>
          <a:p>
            <a:r>
              <a:rPr lang="en-US" b="1" dirty="0"/>
              <a:t>🟦 Bright Futures on Substance Use (Alcohol-Specific Highlights):</a:t>
            </a:r>
          </a:p>
          <a:p>
            <a:r>
              <a:rPr lang="en-US" b="1" dirty="0"/>
              <a:t>✅ Start Early (as young as age 9):</a:t>
            </a:r>
          </a:p>
          <a:p>
            <a:r>
              <a:rPr lang="en-US" dirty="0"/>
              <a:t>Evidence suggests children begin forming </a:t>
            </a:r>
            <a:r>
              <a:rPr lang="en-US" b="1" dirty="0"/>
              <a:t>attitudes about alcohol</a:t>
            </a:r>
            <a:r>
              <a:rPr lang="en-US" dirty="0"/>
              <a:t> by age 9.</a:t>
            </a:r>
          </a:p>
          <a:p>
            <a:r>
              <a:rPr lang="en-US" dirty="0"/>
              <a:t>Early conversations normalize discussions about substances and can build trust for later disclosures.</a:t>
            </a:r>
          </a:p>
          <a:p>
            <a:r>
              <a:rPr lang="en-US" b="1" dirty="0"/>
              <a:t>✅ At Every Visit (Ages 11–21):</a:t>
            </a:r>
          </a:p>
          <a:p>
            <a:r>
              <a:rPr lang="en-US" dirty="0"/>
              <a:t>Bright Futures recommends:</a:t>
            </a:r>
          </a:p>
          <a:p>
            <a:r>
              <a:rPr lang="en-US" b="1" dirty="0"/>
              <a:t>Screening</a:t>
            </a:r>
            <a:r>
              <a:rPr lang="en-US" dirty="0"/>
              <a:t> using tools like </a:t>
            </a:r>
            <a:r>
              <a:rPr lang="en-US" b="1" dirty="0"/>
              <a:t>CRAFFT</a:t>
            </a:r>
            <a:endParaRPr lang="en-US" dirty="0"/>
          </a:p>
          <a:p>
            <a:r>
              <a:rPr lang="en-US" dirty="0"/>
              <a:t>Providing </a:t>
            </a:r>
            <a:r>
              <a:rPr lang="en-US" b="1" dirty="0"/>
              <a:t>brief counseling</a:t>
            </a:r>
            <a:r>
              <a:rPr lang="en-US" dirty="0"/>
              <a:t> even in the absence of substance use</a:t>
            </a:r>
          </a:p>
          <a:p>
            <a:r>
              <a:rPr lang="en-US" b="1" dirty="0"/>
              <a:t>Reinforcing parent-teen communication</a:t>
            </a:r>
            <a:r>
              <a:rPr lang="en-US" dirty="0"/>
              <a:t> about alcohol</a:t>
            </a:r>
          </a:p>
          <a:p>
            <a:r>
              <a:rPr lang="en-US" dirty="0"/>
              <a:t>Discussing </a:t>
            </a:r>
            <a:r>
              <a:rPr lang="en-US" b="1" dirty="0"/>
              <a:t>peer pressure, coping skills</a:t>
            </a:r>
            <a:r>
              <a:rPr lang="en-US" dirty="0"/>
              <a:t>, and </a:t>
            </a:r>
            <a:r>
              <a:rPr lang="en-US" b="1" dirty="0"/>
              <a:t>goal setting</a:t>
            </a:r>
            <a:endParaRPr lang="en-US" dirty="0"/>
          </a:p>
          <a:p>
            <a:r>
              <a:rPr lang="en-US" b="1" dirty="0"/>
              <a:t>✅ Provider Actions:</a:t>
            </a:r>
          </a:p>
          <a:p>
            <a:r>
              <a:rPr lang="en-US" dirty="0"/>
              <a:t>Offer </a:t>
            </a:r>
            <a:r>
              <a:rPr lang="en-US" b="1" dirty="0"/>
              <a:t>clear, consistent messages</a:t>
            </a:r>
            <a:r>
              <a:rPr lang="en-US" dirty="0"/>
              <a:t> that alcohol is harmful during brain development.</a:t>
            </a:r>
          </a:p>
          <a:p>
            <a:r>
              <a:rPr lang="en-US" dirty="0"/>
              <a:t>Normalize refusal skills: “It’s okay to say no—even if your friends don’t.”</a:t>
            </a:r>
          </a:p>
          <a:p>
            <a:r>
              <a:rPr lang="en-US" dirty="0"/>
              <a:t>Use </a:t>
            </a:r>
            <a:r>
              <a:rPr lang="en-US" b="1" dirty="0"/>
              <a:t>motivational interviewing</a:t>
            </a:r>
            <a:r>
              <a:rPr lang="en-US" dirty="0"/>
              <a:t> if risk behaviors emerge.</a:t>
            </a:r>
          </a:p>
          <a:p>
            <a:r>
              <a:rPr lang="en-US" b="1" dirty="0"/>
              <a:t>🧠 Examples of Anticipatory Guidance Talking Points:</a:t>
            </a:r>
          </a:p>
          <a:p>
            <a:r>
              <a:rPr lang="en-US" dirty="0" err="1"/>
              <a:t>AgeSample</a:t>
            </a:r>
            <a:r>
              <a:rPr lang="en-US" dirty="0"/>
              <a:t> Talking Point9–12“Have your friends talked about drinking? What do you think about that?”13–15“Alcohol can affect how your brain learns and grows—do you ever feel pressure to try it?”16–18“How do you handle situations where there’s drinking? What would you do if a friend needed help?”</a:t>
            </a:r>
          </a:p>
          <a:p>
            <a:r>
              <a:rPr lang="en-US" b="1" dirty="0"/>
              <a:t>🛡️ Why It Matters:</a:t>
            </a:r>
          </a:p>
          <a:p>
            <a:r>
              <a:rPr lang="en-US" b="1" dirty="0"/>
              <a:t>Early, proactive conversations</a:t>
            </a:r>
            <a:r>
              <a:rPr lang="en-US" dirty="0"/>
              <a:t> have been shown to delay the initiation of alcohol use.</a:t>
            </a:r>
          </a:p>
          <a:p>
            <a:r>
              <a:rPr lang="en-US" dirty="0"/>
              <a:t>Adolescents who perceive </a:t>
            </a:r>
            <a:r>
              <a:rPr lang="en-US" b="1" dirty="0"/>
              <a:t>strong disapproval from parents and providers</a:t>
            </a:r>
            <a:r>
              <a:rPr lang="en-US" dirty="0"/>
              <a:t> are significantly less likely to drink.</a:t>
            </a:r>
          </a:p>
          <a:p>
            <a:endParaRPr lang="en-US" dirty="0"/>
          </a:p>
        </p:txBody>
      </p:sp>
      <p:sp>
        <p:nvSpPr>
          <p:cNvPr id="4" name="Slide Number Placeholder 3"/>
          <p:cNvSpPr>
            <a:spLocks noGrp="1"/>
          </p:cNvSpPr>
          <p:nvPr>
            <p:ph type="sldNum" sz="quarter" idx="5"/>
          </p:nvPr>
        </p:nvSpPr>
        <p:spPr/>
        <p:txBody>
          <a:bodyPr/>
          <a:lstStyle/>
          <a:p>
            <a:fld id="{2FB8461B-3407-4E6B-B60A-09D4AB53829D}" type="slidenum">
              <a:rPr lang="en-US" smtClean="0"/>
              <a:t>20</a:t>
            </a:fld>
            <a:endParaRPr lang="en-US"/>
          </a:p>
        </p:txBody>
      </p:sp>
    </p:spTree>
    <p:extLst>
      <p:ext uri="{BB962C8B-B14F-4D97-AF65-F5344CB8AC3E}">
        <p14:creationId xmlns:p14="http://schemas.microsoft.com/office/powerpoint/2010/main" val="414432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Poppins" panose="020B0502040204020203" pitchFamily="2" charset="0"/>
            </a:endParaRPr>
          </a:p>
          <a:p>
            <a:pPr marR="88060" algn="l"/>
            <a:r>
              <a:rPr lang="en-US" sz="1800" b="0" i="0" u="none" strike="noStrike" baseline="0" dirty="0">
                <a:solidFill>
                  <a:srgbClr val="FFFFFF"/>
                </a:solidFill>
                <a:latin typeface="Poppins" panose="020B0502040204020203" pitchFamily="2" charset="0"/>
              </a:rPr>
              <a:t>M. Caitlin Anderson, Director, Liquor Control Division</a:t>
            </a:r>
          </a:p>
          <a:p>
            <a:pPr marR="0" algn="l"/>
            <a:r>
              <a:rPr lang="en-US" sz="1800" b="0" i="0" u="none" strike="noStrike" baseline="0" dirty="0">
                <a:solidFill>
                  <a:srgbClr val="FFFFFF"/>
                </a:solidFill>
                <a:latin typeface="Arial" panose="020B0604020202020204" pitchFamily="34" charset="0"/>
              </a:rPr>
              <a:t>•</a:t>
            </a:r>
            <a:r>
              <a:rPr lang="en-US" sz="1800" b="0" i="0" u="none" strike="noStrike" baseline="0" dirty="0">
                <a:solidFill>
                  <a:srgbClr val="0562C1"/>
                </a:solidFill>
                <a:latin typeface="Poppins" panose="020B0502040204020203" pitchFamily="2" charset="0"/>
              </a:rPr>
              <a:t>Caitlin.Anderson@ct.gov </a:t>
            </a:r>
          </a:p>
          <a:p>
            <a:pPr marR="0" algn="l"/>
            <a:r>
              <a:rPr lang="en-US" sz="1800" b="0" i="0" u="none" strike="noStrike" baseline="0">
                <a:solidFill>
                  <a:srgbClr val="FFFFFF"/>
                </a:solidFill>
                <a:latin typeface="Arial" panose="020B0604020202020204" pitchFamily="34" charset="0"/>
              </a:rPr>
              <a:t>•</a:t>
            </a:r>
            <a:r>
              <a:rPr lang="en-US" sz="1800" b="0" i="0" u="none" strike="noStrike" baseline="0">
                <a:solidFill>
                  <a:srgbClr val="FFFFFF"/>
                </a:solidFill>
                <a:latin typeface="Poppins" panose="020B0502040204020203" pitchFamily="2" charset="0"/>
              </a:rPr>
              <a:t>860-929-6741</a:t>
            </a:r>
          </a:p>
          <a:p>
            <a:endParaRPr lang="en-US"/>
          </a:p>
        </p:txBody>
      </p:sp>
      <p:sp>
        <p:nvSpPr>
          <p:cNvPr id="4" name="Slide Number Placeholder 3"/>
          <p:cNvSpPr>
            <a:spLocks noGrp="1"/>
          </p:cNvSpPr>
          <p:nvPr>
            <p:ph type="sldNum" sz="quarter" idx="5"/>
          </p:nvPr>
        </p:nvSpPr>
        <p:spPr/>
        <p:txBody>
          <a:bodyPr/>
          <a:lstStyle/>
          <a:p>
            <a:fld id="{2FB8461B-3407-4E6B-B60A-09D4AB53829D}" type="slidenum">
              <a:rPr lang="en-US" smtClean="0"/>
              <a:t>22</a:t>
            </a:fld>
            <a:endParaRPr lang="en-US"/>
          </a:p>
        </p:txBody>
      </p:sp>
    </p:spTree>
    <p:extLst>
      <p:ext uri="{BB962C8B-B14F-4D97-AF65-F5344CB8AC3E}">
        <p14:creationId xmlns:p14="http://schemas.microsoft.com/office/powerpoint/2010/main" val="9090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8461B-3407-4E6B-B60A-09D4AB53829D}" type="slidenum">
              <a:rPr lang="en-US" smtClean="0"/>
              <a:t>23</a:t>
            </a:fld>
            <a:endParaRPr lang="en-US"/>
          </a:p>
        </p:txBody>
      </p:sp>
    </p:spTree>
    <p:extLst>
      <p:ext uri="{BB962C8B-B14F-4D97-AF65-F5344CB8AC3E}">
        <p14:creationId xmlns:p14="http://schemas.microsoft.com/office/powerpoint/2010/main" val="302061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6604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interdisciplinary impact—primary care, mental health, social work, and education all play a role</a:t>
            </a:r>
          </a:p>
        </p:txBody>
      </p:sp>
      <p:sp>
        <p:nvSpPr>
          <p:cNvPr id="4" name="Slide Number Placeholder 3"/>
          <p:cNvSpPr>
            <a:spLocks noGrp="1"/>
          </p:cNvSpPr>
          <p:nvPr>
            <p:ph type="sldNum" sz="quarter" idx="5"/>
          </p:nvPr>
        </p:nvSpPr>
        <p:spPr/>
        <p:txBody>
          <a:bodyPr/>
          <a:lstStyle/>
          <a:p>
            <a:fld id="{2FB8461B-3407-4E6B-B60A-09D4AB53829D}" type="slidenum">
              <a:rPr lang="en-US" smtClean="0"/>
              <a:t>3</a:t>
            </a:fld>
            <a:endParaRPr lang="en-US"/>
          </a:p>
        </p:txBody>
      </p:sp>
    </p:spTree>
    <p:extLst>
      <p:ext uri="{BB962C8B-B14F-4D97-AF65-F5344CB8AC3E}">
        <p14:creationId xmlns:p14="http://schemas.microsoft.com/office/powerpoint/2010/main" val="422607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dirty="0">
                <a:solidFill>
                  <a:srgbClr val="1A1A1A"/>
                </a:solidFill>
                <a:effectLst/>
                <a:latin typeface="Open Sans" panose="020B0606030504020204" pitchFamily="34" charset="0"/>
              </a:rPr>
              <a:t>Abstaining teens</a:t>
            </a:r>
          </a:p>
          <a:p>
            <a:pPr marL="0" indent="0" algn="l">
              <a:buNone/>
            </a:pPr>
            <a:r>
              <a:rPr lang="en-US" b="0" i="0" dirty="0">
                <a:solidFill>
                  <a:srgbClr val="1A1A1A"/>
                </a:solidFill>
                <a:effectLst/>
                <a:latin typeface="Open Sans" panose="020B0606030504020204" pitchFamily="34" charset="0"/>
              </a:rPr>
              <a:t>Record levels 2024 in no past </a:t>
            </a:r>
            <a:r>
              <a:rPr lang="en-US" b="1" i="0" dirty="0">
                <a:solidFill>
                  <a:srgbClr val="1A1A1A"/>
                </a:solidFill>
                <a:effectLst/>
                <a:latin typeface="Open Sans" panose="020B0606030504020204" pitchFamily="34" charset="0"/>
              </a:rPr>
              <a:t>30-day use</a:t>
            </a:r>
            <a:r>
              <a:rPr lang="en-US" b="0" i="0" dirty="0">
                <a:solidFill>
                  <a:srgbClr val="1A1A1A"/>
                </a:solidFill>
                <a:effectLst/>
                <a:latin typeface="Open Sans" panose="020B0606030504020204" pitchFamily="34" charset="0"/>
              </a:rPr>
              <a:t>. </a:t>
            </a:r>
          </a:p>
          <a:p>
            <a:pPr marL="0" indent="0" algn="l">
              <a:buNone/>
            </a:pPr>
            <a:endParaRPr lang="en-US" b="0" i="0" dirty="0">
              <a:solidFill>
                <a:srgbClr val="1A1A1A"/>
              </a:solidFill>
              <a:effectLst/>
              <a:latin typeface="Open Sans" panose="020B0606030504020204" pitchFamily="34" charset="0"/>
            </a:endParaRPr>
          </a:p>
          <a:p>
            <a:pPr algn="l"/>
            <a:r>
              <a:rPr lang="en-US" b="0" i="0" dirty="0">
                <a:solidFill>
                  <a:srgbClr val="1A1A1A"/>
                </a:solidFill>
                <a:effectLst/>
                <a:latin typeface="Open Sans" panose="020B0606030504020204" pitchFamily="34" charset="0"/>
              </a:rPr>
              <a:t>67% in 12th grade (53% in 2017)</a:t>
            </a:r>
          </a:p>
          <a:p>
            <a:pPr algn="l"/>
            <a:r>
              <a:rPr lang="en-US" b="0" i="0" dirty="0">
                <a:solidFill>
                  <a:srgbClr val="1A1A1A"/>
                </a:solidFill>
                <a:effectLst/>
                <a:latin typeface="Open Sans" panose="020B0606030504020204" pitchFamily="34" charset="0"/>
              </a:rPr>
              <a:t>80% in 10th grade (69% in 2017</a:t>
            </a:r>
          </a:p>
          <a:p>
            <a:pPr algn="l"/>
            <a:r>
              <a:rPr lang="en-US" b="0" i="0" dirty="0">
                <a:solidFill>
                  <a:srgbClr val="1A1A1A"/>
                </a:solidFill>
                <a:effectLst/>
                <a:latin typeface="Open Sans" panose="020B0606030504020204" pitchFamily="34" charset="0"/>
              </a:rPr>
              <a:t>90% in 8th grade (87% in 2017). </a:t>
            </a:r>
          </a:p>
          <a:p>
            <a:pPr marL="0" indent="0" algn="l">
              <a:buNone/>
            </a:pPr>
            <a:endParaRPr lang="en-US" dirty="0">
              <a:solidFill>
                <a:srgbClr val="1A1A1A"/>
              </a:solidFill>
              <a:latin typeface="Open Sans" panose="020B0606030504020204" pitchFamily="34" charset="0"/>
            </a:endParaRPr>
          </a:p>
          <a:p>
            <a:pPr marL="0" indent="0" algn="l">
              <a:buNone/>
            </a:pPr>
            <a:r>
              <a:rPr lang="en-US" b="0" i="0" dirty="0">
                <a:solidFill>
                  <a:srgbClr val="1A1A1A"/>
                </a:solidFill>
                <a:effectLst/>
                <a:latin typeface="Open Sans" panose="020B0606030504020204" pitchFamily="34" charset="0"/>
              </a:rPr>
              <a:t>The increases in abstention from 2023 to 2024 were statistically significant in the 12th and 10th grades.</a:t>
            </a:r>
          </a:p>
          <a:p>
            <a:endParaRPr lang="en-US" dirty="0"/>
          </a:p>
          <a:p>
            <a:r>
              <a:rPr lang="en-US" b="1" dirty="0"/>
              <a:t>Negative Harms of Adolescent Binge Drinking</a:t>
            </a:r>
          </a:p>
          <a:p>
            <a:r>
              <a:rPr lang="en-US" b="1" dirty="0"/>
              <a:t>1. Acute / Immediate Risks</a:t>
            </a:r>
          </a:p>
          <a:p>
            <a:pPr>
              <a:buFont typeface="Arial" panose="020B0604020202020204" pitchFamily="34" charset="0"/>
              <a:buChar char="•"/>
            </a:pPr>
            <a:r>
              <a:rPr lang="en-US" b="1" dirty="0"/>
              <a:t>Accidents &amp; Injuries</a:t>
            </a:r>
            <a:r>
              <a:rPr lang="en-US" dirty="0"/>
              <a:t>: motor vehicle crashes, falls, drownings, burns.</a:t>
            </a:r>
          </a:p>
          <a:p>
            <a:pPr>
              <a:buFont typeface="Arial" panose="020B0604020202020204" pitchFamily="34" charset="0"/>
              <a:buChar char="•"/>
            </a:pPr>
            <a:r>
              <a:rPr lang="en-US" b="1" dirty="0"/>
              <a:t>Violence</a:t>
            </a:r>
            <a:r>
              <a:rPr lang="en-US" dirty="0"/>
              <a:t>: physical fights, assaults, dating violence.</a:t>
            </a:r>
          </a:p>
          <a:p>
            <a:pPr>
              <a:buFont typeface="Arial" panose="020B0604020202020204" pitchFamily="34" charset="0"/>
              <a:buChar char="•"/>
            </a:pPr>
            <a:r>
              <a:rPr lang="en-US" b="1" dirty="0"/>
              <a:t>Risky sexual behavior</a:t>
            </a:r>
            <a:r>
              <a:rPr lang="en-US" dirty="0"/>
              <a:t>: unprotected sex, multiple partners, increased risk of STIs and unintended pregnancy.</a:t>
            </a:r>
          </a:p>
          <a:p>
            <a:pPr>
              <a:buFont typeface="Arial" panose="020B0604020202020204" pitchFamily="34" charset="0"/>
              <a:buChar char="•"/>
            </a:pPr>
            <a:r>
              <a:rPr lang="en-US" b="1" dirty="0"/>
              <a:t>Alcohol poisoning</a:t>
            </a:r>
            <a:r>
              <a:rPr lang="en-US" dirty="0"/>
              <a:t>: dangerously high blood alcohol levels → respiratory depression, coma, even death.</a:t>
            </a:r>
          </a:p>
          <a:p>
            <a:r>
              <a:rPr lang="en-US" b="1" dirty="0"/>
              <a:t>2. Neurological &amp; Cognitive Harms</a:t>
            </a:r>
          </a:p>
          <a:p>
            <a:pPr>
              <a:buFont typeface="Arial" panose="020B0604020202020204" pitchFamily="34" charset="0"/>
              <a:buChar char="•"/>
            </a:pPr>
            <a:r>
              <a:rPr lang="en-US" b="1" dirty="0"/>
              <a:t>Brain development disruption</a:t>
            </a:r>
            <a:r>
              <a:rPr lang="en-US" dirty="0"/>
              <a:t>: adolescence is a critical window — binge drinking impairs development of the </a:t>
            </a:r>
            <a:r>
              <a:rPr lang="en-US" b="1" dirty="0"/>
              <a:t>prefrontal cortex</a:t>
            </a:r>
            <a:r>
              <a:rPr lang="en-US" dirty="0"/>
              <a:t> (judgment, decision-making, impulse control).</a:t>
            </a:r>
          </a:p>
          <a:p>
            <a:pPr>
              <a:buFont typeface="Arial" panose="020B0604020202020204" pitchFamily="34" charset="0"/>
              <a:buChar char="•"/>
            </a:pPr>
            <a:r>
              <a:rPr lang="en-US" b="1" dirty="0"/>
              <a:t>Memory &amp; learning deficits</a:t>
            </a:r>
            <a:r>
              <a:rPr lang="en-US" dirty="0"/>
              <a:t>: hippocampal damage and reduced academic performance.</a:t>
            </a:r>
          </a:p>
          <a:p>
            <a:pPr>
              <a:buFont typeface="Arial" panose="020B0604020202020204" pitchFamily="34" charset="0"/>
              <a:buChar char="•"/>
            </a:pPr>
            <a:r>
              <a:rPr lang="en-US" b="1" dirty="0"/>
              <a:t>Increased vulnerability to addiction</a:t>
            </a:r>
            <a:r>
              <a:rPr lang="en-US" dirty="0"/>
              <a:t>: early binge drinking increases the risk of developing an alcohol use disorder later in life.</a:t>
            </a:r>
          </a:p>
          <a:p>
            <a:r>
              <a:rPr lang="en-US" b="1" dirty="0"/>
              <a:t>3. Mental Health Harms</a:t>
            </a:r>
          </a:p>
          <a:p>
            <a:pPr>
              <a:buFont typeface="Arial" panose="020B0604020202020204" pitchFamily="34" charset="0"/>
              <a:buChar char="•"/>
            </a:pPr>
            <a:r>
              <a:rPr lang="en-US" b="1" dirty="0"/>
              <a:t>Depression &amp; anxiety</a:t>
            </a:r>
            <a:r>
              <a:rPr lang="en-US" dirty="0"/>
              <a:t>: both worsened by heavy episodic drinking.</a:t>
            </a:r>
          </a:p>
          <a:p>
            <a:pPr>
              <a:buFont typeface="Arial" panose="020B0604020202020204" pitchFamily="34" charset="0"/>
              <a:buChar char="•"/>
            </a:pPr>
            <a:r>
              <a:rPr lang="en-US" b="1" dirty="0"/>
              <a:t>Suicidality</a:t>
            </a:r>
            <a:r>
              <a:rPr lang="en-US" dirty="0"/>
              <a:t>: AUD is the 2nd most common psychiatric diagnosis in suicide deaths; binge drinking episodes raise risk of suicidal ideation and attempts.</a:t>
            </a:r>
          </a:p>
          <a:p>
            <a:pPr>
              <a:buFont typeface="Arial" panose="020B0604020202020204" pitchFamily="34" charset="0"/>
              <a:buChar char="•"/>
            </a:pPr>
            <a:r>
              <a:rPr lang="en-US" b="1" dirty="0"/>
              <a:t>Disinhibition &amp; impulsivity</a:t>
            </a:r>
            <a:r>
              <a:rPr lang="en-US" dirty="0"/>
              <a:t>: amplifies self-harm and high-risk behaviors.</a:t>
            </a:r>
          </a:p>
          <a:p>
            <a:r>
              <a:rPr lang="en-US" b="1" dirty="0"/>
              <a:t>4. Social &amp; Educational Harms</a:t>
            </a:r>
          </a:p>
          <a:p>
            <a:pPr>
              <a:buFont typeface="Arial" panose="020B0604020202020204" pitchFamily="34" charset="0"/>
              <a:buChar char="•"/>
            </a:pPr>
            <a:r>
              <a:rPr lang="en-US" b="1" dirty="0"/>
              <a:t>Poor academic outcomes</a:t>
            </a:r>
            <a:r>
              <a:rPr lang="en-US" dirty="0"/>
              <a:t>: lower grades, absenteeism, higher dropout rates.</a:t>
            </a:r>
          </a:p>
          <a:p>
            <a:pPr>
              <a:buFont typeface="Arial" panose="020B0604020202020204" pitchFamily="34" charset="0"/>
              <a:buChar char="•"/>
            </a:pPr>
            <a:r>
              <a:rPr lang="en-US" b="1" dirty="0"/>
              <a:t>Relationship problems</a:t>
            </a:r>
            <a:r>
              <a:rPr lang="en-US" dirty="0"/>
              <a:t>: conflict with peers, family, teachers.</a:t>
            </a:r>
          </a:p>
          <a:p>
            <a:pPr>
              <a:buFont typeface="Arial" panose="020B0604020202020204" pitchFamily="34" charset="0"/>
              <a:buChar char="•"/>
            </a:pPr>
            <a:r>
              <a:rPr lang="en-US" b="1" dirty="0"/>
              <a:t>Legal consequences</a:t>
            </a:r>
            <a:r>
              <a:rPr lang="en-US" dirty="0"/>
              <a:t>: underage drinking citations, criminal charges from associated behaviors (DUI, assaults).</a:t>
            </a:r>
          </a:p>
          <a:p>
            <a:r>
              <a:rPr lang="en-US" b="1" dirty="0"/>
              <a:t>5. Long-Term Health Harms</a:t>
            </a:r>
          </a:p>
          <a:p>
            <a:pPr>
              <a:buFont typeface="Arial" panose="020B0604020202020204" pitchFamily="34" charset="0"/>
              <a:buChar char="•"/>
            </a:pPr>
            <a:r>
              <a:rPr lang="en-US" b="1" dirty="0"/>
              <a:t>Neurocognitive impairment</a:t>
            </a:r>
            <a:r>
              <a:rPr lang="en-US" dirty="0"/>
              <a:t> that can persist into adulthood.</a:t>
            </a:r>
          </a:p>
          <a:p>
            <a:pPr>
              <a:buFont typeface="Arial" panose="020B0604020202020204" pitchFamily="34" charset="0"/>
              <a:buChar char="•"/>
            </a:pPr>
            <a:r>
              <a:rPr lang="en-US" b="1" dirty="0"/>
              <a:t>Higher lifetime risk</a:t>
            </a:r>
            <a:r>
              <a:rPr lang="en-US" dirty="0"/>
              <a:t> of alcohol use disorder, nicotine/cannabis use, and polysubstance dependence.</a:t>
            </a:r>
          </a:p>
          <a:p>
            <a:pPr>
              <a:buFont typeface="Arial" panose="020B0604020202020204" pitchFamily="34" charset="0"/>
              <a:buChar char="•"/>
            </a:pPr>
            <a:r>
              <a:rPr lang="en-US" b="1" dirty="0"/>
              <a:t>Chronic disease risk</a:t>
            </a:r>
            <a:r>
              <a:rPr lang="en-US" dirty="0"/>
              <a:t>: hypertension, liver disease, certain cancers with prolonged heavy use.</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1234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students</a:t>
            </a:r>
          </a:p>
          <a:p>
            <a:r>
              <a:rPr lang="en-US" dirty="0"/>
              <a:t>	</a:t>
            </a:r>
          </a:p>
          <a:p>
            <a:r>
              <a:rPr lang="en-US" dirty="0"/>
              <a:t>-1,825 die from alcohol-related unintentional injuries, including motor-vehicle crashes.</a:t>
            </a:r>
          </a:p>
          <a:p>
            <a:endParaRPr lang="en-US" dirty="0"/>
          </a:p>
          <a:p>
            <a:r>
              <a:rPr lang="en-US" dirty="0"/>
              <a:t>-696,000 are assaulted by another student who has been drinking.</a:t>
            </a:r>
          </a:p>
          <a:p>
            <a:endParaRPr lang="en-US" dirty="0"/>
          </a:p>
          <a:p>
            <a:r>
              <a:rPr lang="en-US" dirty="0"/>
              <a:t>-97,000 report experiencing alcohol-related sexual assault or date rape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8461B-3407-4E6B-B60A-09D4AB5382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97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778934" y="4415790"/>
            <a:ext cx="5452533" cy="4759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Char char="•"/>
            </a:pPr>
            <a:r>
              <a:rPr lang="en-US" b="1" dirty="0"/>
              <a:t>Peers </a:t>
            </a:r>
            <a:r>
              <a:rPr lang="en-US" dirty="0"/>
              <a:t>Being observed by or interacting with peers </a:t>
            </a:r>
            <a:r>
              <a:rPr lang="en-US" b="1" dirty="0"/>
              <a:t>amplifies dopamine release</a:t>
            </a:r>
            <a:r>
              <a:rPr lang="en-US" dirty="0"/>
              <a:t> → rewards feel more exciting and motivating.</a:t>
            </a:r>
          </a:p>
          <a:p>
            <a:pPr>
              <a:buFont typeface="Arial" panose="020B0604020202020204" pitchFamily="34" charset="0"/>
              <a:buChar char="•"/>
            </a:pPr>
            <a:r>
              <a:rPr lang="en-US" dirty="0"/>
              <a:t>Risky actions are more likely when there’s a chance of </a:t>
            </a:r>
            <a:r>
              <a:rPr lang="en-US" b="1" dirty="0"/>
              <a:t>peer approval or admiration</a:t>
            </a:r>
            <a:r>
              <a:rPr lang="en-US" dirty="0"/>
              <a:t>.</a:t>
            </a:r>
          </a:p>
          <a:p>
            <a:r>
              <a:rPr lang="en-US" b="1" dirty="0"/>
              <a:t>Peers </a:t>
            </a:r>
            <a:r>
              <a:rPr lang="en-US" dirty="0"/>
              <a:t>Taking risks in social contexts may have adaptive value:</a:t>
            </a:r>
          </a:p>
          <a:p>
            <a:pPr>
              <a:buFont typeface="Arial" panose="020B0604020202020204" pitchFamily="34" charset="0"/>
              <a:buChar char="•"/>
            </a:pPr>
            <a:r>
              <a:rPr lang="en-US" b="1" dirty="0"/>
              <a:t>Exploration</a:t>
            </a:r>
            <a:r>
              <a:rPr lang="en-US" dirty="0"/>
              <a:t> (seeking novelty, independence).</a:t>
            </a:r>
          </a:p>
          <a:p>
            <a:pPr>
              <a:buFont typeface="Arial" panose="020B0604020202020204" pitchFamily="34" charset="0"/>
              <a:buChar char="•"/>
            </a:pPr>
            <a:r>
              <a:rPr lang="en-US" b="1" dirty="0"/>
              <a:t>Bonding</a:t>
            </a:r>
            <a:r>
              <a:rPr lang="en-US" dirty="0"/>
              <a:t> with peers (group belonging).</a:t>
            </a:r>
          </a:p>
          <a:p>
            <a:pPr>
              <a:buFont typeface="Arial" panose="020B0604020202020204" pitchFamily="34" charset="0"/>
              <a:buChar char="•"/>
            </a:pPr>
            <a:r>
              <a:rPr lang="en-US" b="1" dirty="0"/>
              <a:t>Reproductive fitness</a:t>
            </a:r>
            <a:r>
              <a:rPr lang="en-US" dirty="0"/>
              <a:t> (status, attractiveness).</a:t>
            </a:r>
          </a:p>
          <a:p>
            <a:r>
              <a:rPr lang="en-US" dirty="0"/>
              <a:t>But in modern contexts, this translates into </a:t>
            </a:r>
            <a:r>
              <a:rPr lang="en-US" b="1" dirty="0"/>
              <a:t>dangerous driving, substance use, unsafe sex</a:t>
            </a:r>
            <a:r>
              <a:rPr lang="en-US" dirty="0"/>
              <a:t>, etc.</a:t>
            </a:r>
          </a:p>
          <a:p>
            <a:endParaRPr lang="en-US" b="1" dirty="0"/>
          </a:p>
          <a:p>
            <a:endParaRPr lang="en-US" b="1" dirty="0"/>
          </a:p>
          <a:p>
            <a:r>
              <a:rPr lang="en-US" b="1" dirty="0"/>
              <a:t>Cingulate gyrus</a:t>
            </a:r>
          </a:p>
          <a:p>
            <a:r>
              <a:rPr lang="en-US" b="1" dirty="0"/>
              <a:t>Anatomy &amp; Connections</a:t>
            </a:r>
          </a:p>
          <a:p>
            <a:pPr>
              <a:buFont typeface="Arial" panose="020B0604020202020204" pitchFamily="34" charset="0"/>
              <a:buChar char="•"/>
            </a:pPr>
            <a:r>
              <a:rPr lang="en-US" dirty="0"/>
              <a:t>Part of the </a:t>
            </a:r>
            <a:r>
              <a:rPr lang="en-US" b="1" dirty="0"/>
              <a:t>limbic system</a:t>
            </a:r>
            <a:r>
              <a:rPr lang="en-US" dirty="0"/>
              <a:t>.</a:t>
            </a:r>
          </a:p>
          <a:p>
            <a:pPr>
              <a:buFont typeface="Arial" panose="020B0604020202020204" pitchFamily="34" charset="0"/>
              <a:buChar char="•"/>
            </a:pPr>
            <a:r>
              <a:rPr lang="en-US" dirty="0"/>
              <a:t>Sits just above the corpus callosum.</a:t>
            </a:r>
          </a:p>
          <a:p>
            <a:pPr>
              <a:buFont typeface="Arial" panose="020B0604020202020204" pitchFamily="34" charset="0"/>
              <a:buChar char="•"/>
            </a:pPr>
            <a:r>
              <a:rPr lang="en-US" dirty="0"/>
              <a:t>Connects to the </a:t>
            </a:r>
            <a:r>
              <a:rPr lang="en-US" b="1" dirty="0"/>
              <a:t>prefrontal cortex</a:t>
            </a:r>
            <a:r>
              <a:rPr lang="en-US" dirty="0"/>
              <a:t>, </a:t>
            </a:r>
            <a:r>
              <a:rPr lang="en-US" b="1" dirty="0"/>
              <a:t>parietal cortex</a:t>
            </a:r>
            <a:r>
              <a:rPr lang="en-US" dirty="0"/>
              <a:t>, </a:t>
            </a:r>
            <a:r>
              <a:rPr lang="en-US" b="1" dirty="0"/>
              <a:t>amygdala</a:t>
            </a:r>
            <a:r>
              <a:rPr lang="en-US" dirty="0"/>
              <a:t>, </a:t>
            </a:r>
            <a:r>
              <a:rPr lang="en-US" b="1" dirty="0"/>
              <a:t>hippocampus</a:t>
            </a:r>
            <a:r>
              <a:rPr lang="en-US" dirty="0"/>
              <a:t>, and </a:t>
            </a:r>
            <a:r>
              <a:rPr lang="en-US" b="1" dirty="0"/>
              <a:t>thalamus</a:t>
            </a:r>
            <a:r>
              <a:rPr lang="en-US" dirty="0"/>
              <a:t>.</a:t>
            </a:r>
          </a:p>
          <a:p>
            <a:r>
              <a:rPr lang="en-US" b="1" dirty="0"/>
              <a:t>⚙️ Functions in Adolescents</a:t>
            </a:r>
          </a:p>
          <a:p>
            <a:r>
              <a:rPr lang="en-US" dirty="0"/>
              <a:t>Because adolescence is a time of heightened emotionality and ongoing prefrontal development, the cingulate gyrus contributes to several processes:</a:t>
            </a:r>
          </a:p>
          <a:p>
            <a:pPr>
              <a:buFont typeface="Arial" panose="020B0604020202020204" pitchFamily="34" charset="0"/>
              <a:buChar char="•"/>
            </a:pPr>
            <a:r>
              <a:rPr lang="en-US" b="1" dirty="0"/>
              <a:t>Emotion regulation</a:t>
            </a:r>
            <a:r>
              <a:rPr lang="en-US" dirty="0"/>
              <a:t>: Helps balance signals from the amygdala (emotional reactivity) with developing prefrontal control.</a:t>
            </a:r>
          </a:p>
          <a:p>
            <a:pPr>
              <a:buFont typeface="Arial" panose="020B0604020202020204" pitchFamily="34" charset="0"/>
              <a:buChar char="•"/>
            </a:pPr>
            <a:r>
              <a:rPr lang="en-US" b="1" dirty="0"/>
              <a:t>Attention &amp; cognitive control</a:t>
            </a:r>
            <a:r>
              <a:rPr lang="en-US" dirty="0"/>
              <a:t>: The anterior cingulate cortex (ACC) supports error detection, conflict monitoring, and decision-making—skills that improve during adolescence.</a:t>
            </a:r>
          </a:p>
          <a:p>
            <a:pPr>
              <a:buFont typeface="Arial" panose="020B0604020202020204" pitchFamily="34" charset="0"/>
              <a:buChar char="•"/>
            </a:pPr>
            <a:r>
              <a:rPr lang="en-US" b="1" dirty="0"/>
              <a:t>Reward processing</a:t>
            </a:r>
            <a:r>
              <a:rPr lang="en-US" dirty="0"/>
              <a:t>: Works with dopaminergic circuits (ventral striatum, VTA) to evaluate rewards and guide motivation—critical in risk-taking and learning.</a:t>
            </a:r>
          </a:p>
          <a:p>
            <a:pPr>
              <a:buFont typeface="Arial" panose="020B0604020202020204" pitchFamily="34" charset="0"/>
              <a:buChar char="•"/>
            </a:pPr>
            <a:r>
              <a:rPr lang="en-US" b="1" dirty="0"/>
              <a:t>Social cognition</a:t>
            </a:r>
            <a:r>
              <a:rPr lang="en-US" dirty="0"/>
              <a:t>: Involved in empathy, perspective-taking, and processing social pain (like rejection).</a:t>
            </a:r>
          </a:p>
          <a:p>
            <a:endParaRPr lang="en-US" b="1" dirty="0"/>
          </a:p>
          <a:p>
            <a:r>
              <a:rPr lang="en-US" b="1" dirty="0"/>
              <a:t>Nucleus </a:t>
            </a:r>
            <a:r>
              <a:rPr lang="en-US" b="1" dirty="0" err="1"/>
              <a:t>Accumbens</a:t>
            </a:r>
            <a:r>
              <a:rPr lang="en-US" b="1" dirty="0"/>
              <a:t> (</a:t>
            </a:r>
            <a:r>
              <a:rPr lang="en-US" b="1" dirty="0" err="1"/>
              <a:t>NAc</a:t>
            </a:r>
            <a:r>
              <a:rPr lang="en-US" b="1" dirty="0"/>
              <a:t>) and Ventral Striatum</a:t>
            </a:r>
          </a:p>
          <a:p>
            <a:pPr>
              <a:buFont typeface="Arial" panose="020B0604020202020204" pitchFamily="34" charset="0"/>
              <a:buChar char="•"/>
            </a:pPr>
            <a:r>
              <a:rPr lang="en-US" dirty="0"/>
              <a:t>The </a:t>
            </a:r>
            <a:r>
              <a:rPr lang="en-US" b="1" dirty="0"/>
              <a:t>striatum</a:t>
            </a:r>
            <a:r>
              <a:rPr lang="en-US" dirty="0"/>
              <a:t> is divided into </a:t>
            </a:r>
            <a:r>
              <a:rPr lang="en-US" b="1" dirty="0"/>
              <a:t>dorsal</a:t>
            </a:r>
            <a:r>
              <a:rPr lang="en-US" dirty="0"/>
              <a:t> and </a:t>
            </a:r>
            <a:r>
              <a:rPr lang="en-US" b="1" dirty="0"/>
              <a:t>ventral</a:t>
            </a:r>
            <a:r>
              <a:rPr lang="en-US" dirty="0"/>
              <a:t> regions.</a:t>
            </a:r>
          </a:p>
          <a:p>
            <a:pPr marL="742950" lvl="1" indent="-285750">
              <a:buFont typeface="Arial" panose="020B0604020202020204" pitchFamily="34" charset="0"/>
              <a:buChar char="•"/>
            </a:pPr>
            <a:r>
              <a:rPr lang="en-US" b="1" dirty="0"/>
              <a:t>Dorsal striatum</a:t>
            </a:r>
            <a:r>
              <a:rPr lang="en-US" dirty="0"/>
              <a:t> = caudate nucleus + putamen.</a:t>
            </a:r>
          </a:p>
          <a:p>
            <a:pPr marL="742950" lvl="1" indent="-285750">
              <a:buFont typeface="Arial" panose="020B0604020202020204" pitchFamily="34" charset="0"/>
              <a:buChar char="•"/>
            </a:pPr>
            <a:r>
              <a:rPr lang="en-US" b="1" dirty="0"/>
              <a:t>Ventral striatum</a:t>
            </a:r>
            <a:r>
              <a:rPr lang="en-US" dirty="0"/>
              <a:t> = nucleus </a:t>
            </a:r>
            <a:r>
              <a:rPr lang="en-US" dirty="0" err="1"/>
              <a:t>accumbens</a:t>
            </a:r>
            <a:r>
              <a:rPr lang="en-US" dirty="0"/>
              <a:t> + olfactory tubercle (and sometimes parts of the ventromedial caudate/putamen, depending on the source).</a:t>
            </a:r>
          </a:p>
          <a:p>
            <a:pPr>
              <a:buFont typeface="Arial" panose="020B0604020202020204" pitchFamily="34" charset="0"/>
              <a:buChar char="•"/>
            </a:pPr>
            <a:r>
              <a:rPr lang="en-US" dirty="0"/>
              <a:t>So, the </a:t>
            </a:r>
            <a:r>
              <a:rPr lang="en-US" b="1" dirty="0"/>
              <a:t>nucleus </a:t>
            </a:r>
            <a:r>
              <a:rPr lang="en-US" b="1" dirty="0" err="1"/>
              <a:t>accumbens</a:t>
            </a:r>
            <a:r>
              <a:rPr lang="en-US" b="1" dirty="0"/>
              <a:t> is a core part of the ventral striatum</a:t>
            </a:r>
            <a:r>
              <a:rPr lang="en-US" dirty="0"/>
              <a:t>, but the ventral striatum technically includes </a:t>
            </a:r>
            <a:r>
              <a:rPr lang="en-US" b="1" dirty="0"/>
              <a:t>more than just the </a:t>
            </a:r>
            <a:r>
              <a:rPr lang="en-US" b="1" dirty="0" err="1"/>
              <a:t>NAc</a:t>
            </a:r>
            <a:r>
              <a:rPr lang="en-US" dirty="0"/>
              <a:t>.</a:t>
            </a:r>
          </a:p>
          <a:p>
            <a:r>
              <a:rPr lang="en-US" b="1" dirty="0"/>
              <a:t>Functional perspective</a:t>
            </a:r>
          </a:p>
          <a:p>
            <a:pPr>
              <a:buFont typeface="Arial" panose="020B0604020202020204" pitchFamily="34" charset="0"/>
              <a:buChar char="•"/>
            </a:pPr>
            <a:r>
              <a:rPr lang="en-US" b="1" dirty="0"/>
              <a:t>Nucleus </a:t>
            </a:r>
            <a:r>
              <a:rPr lang="en-US" b="1" dirty="0" err="1"/>
              <a:t>accumbens</a:t>
            </a:r>
            <a:r>
              <a:rPr lang="en-US" dirty="0"/>
              <a:t> is the best-known and most studied part of the ventral striatum.</a:t>
            </a:r>
          </a:p>
          <a:p>
            <a:pPr>
              <a:buFont typeface="Arial" panose="020B0604020202020204" pitchFamily="34" charset="0"/>
              <a:buChar char="•"/>
            </a:pPr>
            <a:r>
              <a:rPr lang="en-US" dirty="0"/>
              <a:t>It plays a key role in </a:t>
            </a:r>
            <a:r>
              <a:rPr lang="en-US" b="1" dirty="0"/>
              <a:t>reward, motivation, and addiction</a:t>
            </a:r>
            <a:r>
              <a:rPr lang="en-US" dirty="0"/>
              <a:t> — especially via dopamine input from the </a:t>
            </a:r>
            <a:r>
              <a:rPr lang="en-US" b="1" dirty="0"/>
              <a:t>ventral tegmental area (VTA)</a:t>
            </a:r>
            <a:r>
              <a:rPr lang="en-US" dirty="0"/>
              <a:t>.</a:t>
            </a:r>
          </a:p>
          <a:p>
            <a:pPr>
              <a:buFont typeface="Arial" panose="020B0604020202020204" pitchFamily="34" charset="0"/>
              <a:buChar char="•"/>
            </a:pPr>
            <a:r>
              <a:rPr lang="en-US" dirty="0"/>
              <a:t>The ventral striatum as a whole contributes to </a:t>
            </a:r>
            <a:r>
              <a:rPr lang="en-US" b="1" dirty="0"/>
              <a:t>goal-directed behavior and reinforcement learning</a:t>
            </a:r>
            <a:r>
              <a:rPr lang="en-US" dirty="0"/>
              <a:t>.</a:t>
            </a: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sz="1500" dirty="0">
                <a:ea typeface="ＭＳ Ｐゴシック" pitchFamily="34" charset="-128"/>
              </a:rPr>
              <a:t>1-Between the ages of 15 to 25, the brain under goes its third major growth spurt – developing from the inside out and from the back over the top to the front. </a:t>
            </a: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sz="1500" dirty="0">
                <a:ea typeface="ＭＳ Ｐゴシック" pitchFamily="34" charset="-128"/>
              </a:rPr>
              <a:t>Thus the first thing that adolescents experience is a heightened sense of pleasure and pain – two of the main reasons people become addicted. </a:t>
            </a:r>
          </a:p>
          <a:p>
            <a:pPr eaLnBrk="1" hangingPunct="1">
              <a:lnSpc>
                <a:spcPct val="90000"/>
              </a:lnSpc>
              <a:spcBef>
                <a:spcPct val="0"/>
              </a:spcBef>
            </a:pPr>
            <a:br>
              <a:rPr lang="en-US" altLang="en-US" sz="1500" dirty="0">
                <a:ea typeface="ＭＳ Ｐゴシック" pitchFamily="34" charset="-128"/>
              </a:rPr>
            </a:br>
            <a:r>
              <a:rPr lang="en-US" altLang="en-US" sz="1500" dirty="0">
                <a:ea typeface="ＭＳ Ｐゴシック" pitchFamily="34" charset="-128"/>
              </a:rPr>
              <a:t>This followed by increase sensitivity to visual stimuli, sensation seeking and greater movement. </a:t>
            </a:r>
          </a:p>
          <a:p>
            <a:pPr eaLnBrk="1" hangingPunct="1">
              <a:lnSpc>
                <a:spcPct val="90000"/>
              </a:lnSpc>
              <a:spcBef>
                <a:spcPct val="0"/>
              </a:spcBef>
            </a:pPr>
            <a:br>
              <a:rPr lang="en-US" altLang="en-US" sz="1500" dirty="0">
                <a:ea typeface="ＭＳ Ｐゴシック" pitchFamily="34" charset="-128"/>
              </a:rPr>
            </a:br>
            <a:r>
              <a:rPr lang="en-US" altLang="en-US" sz="1500" dirty="0">
                <a:ea typeface="ＭＳ Ｐゴシック" pitchFamily="34" charset="-128"/>
              </a:rPr>
              <a:t>It should come as no surprise to those of you who have survived teenagers, the last thing to develop is </a:t>
            </a:r>
            <a:r>
              <a:rPr lang="ja-JP" altLang="en-US" sz="1500" dirty="0">
                <a:latin typeface="Arial" pitchFamily="34" charset="0"/>
                <a:ea typeface="ＭＳ Ｐゴシック" pitchFamily="34" charset="-128"/>
              </a:rPr>
              <a:t>“</a:t>
            </a:r>
            <a:r>
              <a:rPr lang="en-US" altLang="ja-JP" sz="1500" dirty="0">
                <a:ea typeface="ＭＳ Ｐゴシック" pitchFamily="34" charset="-128"/>
              </a:rPr>
              <a:t>JUDGEMENT</a:t>
            </a:r>
            <a:r>
              <a:rPr lang="ja-JP" altLang="en-US" sz="1500" dirty="0">
                <a:latin typeface="Arial" pitchFamily="34" charset="0"/>
                <a:ea typeface="ＭＳ Ｐゴシック" pitchFamily="34" charset="-128"/>
              </a:rPr>
              <a:t>”</a:t>
            </a:r>
            <a:endParaRPr lang="en-US" altLang="ja-JP" sz="1500" dirty="0">
              <a:ea typeface="ＭＳ Ｐゴシック" pitchFamily="34" charset="-128"/>
            </a:endParaRP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dirty="0">
                <a:ea typeface="ＭＳ Ｐゴシック" pitchFamily="34" charset="-128"/>
              </a:rPr>
              <a:t>Nature made the brains of children and adolescents excitable. Their brain chemistry is tuned to be responsive to everything in their environment. After all, that's what makes kids learn so easily. Addiction has been shown to be essentially a form of 'learning,' " Jensen says. After all, if the brain is wired to form new connections in response to the environment, and potent psychoactive drugs suddenly enter that environment, those substances are "tapping into a much more robust habit-forming ability that adolescents have, compared to adults. http://www.npr.org/templates/story/story.php?storyId=124119468</a:t>
            </a:r>
          </a:p>
          <a:p>
            <a:endParaRPr lang="en-US" b="1" dirty="0"/>
          </a:p>
          <a:p>
            <a:r>
              <a:rPr lang="en-US" b="1" dirty="0"/>
              <a:t>Cingulate gyrus </a:t>
            </a:r>
            <a:r>
              <a:rPr lang="en-US" dirty="0"/>
              <a:t>The cingulate gyrus is functionally a </a:t>
            </a:r>
            <a:r>
              <a:rPr lang="en-US" b="1" dirty="0"/>
              <a:t>bridge</a:t>
            </a:r>
            <a:r>
              <a:rPr lang="en-US" dirty="0"/>
              <a:t> between limbic and cortical systems</a:t>
            </a:r>
            <a:endParaRPr lang="en-US" b="1" dirty="0"/>
          </a:p>
          <a:p>
            <a:r>
              <a:rPr lang="en-US" b="1" dirty="0"/>
              <a:t>Anatomy &amp; Connections</a:t>
            </a:r>
          </a:p>
          <a:p>
            <a:pPr>
              <a:buFont typeface="Arial" panose="020B0604020202020204" pitchFamily="34" charset="0"/>
              <a:buChar char="•"/>
            </a:pPr>
            <a:r>
              <a:rPr lang="en-US" dirty="0"/>
              <a:t>Part of the </a:t>
            </a:r>
            <a:r>
              <a:rPr lang="en-US" b="1" dirty="0"/>
              <a:t>limbic system</a:t>
            </a:r>
            <a:r>
              <a:rPr lang="en-US" dirty="0"/>
              <a:t>.</a:t>
            </a:r>
          </a:p>
          <a:p>
            <a:pPr>
              <a:buFont typeface="Arial" panose="020B0604020202020204" pitchFamily="34" charset="0"/>
              <a:buChar char="•"/>
            </a:pPr>
            <a:r>
              <a:rPr lang="en-US" dirty="0"/>
              <a:t>Sits just above the corpus callosum.</a:t>
            </a:r>
          </a:p>
          <a:p>
            <a:pPr>
              <a:buFont typeface="Arial" panose="020B0604020202020204" pitchFamily="34" charset="0"/>
              <a:buChar char="•"/>
            </a:pPr>
            <a:r>
              <a:rPr lang="en-US" dirty="0"/>
              <a:t>Connects to the </a:t>
            </a:r>
            <a:r>
              <a:rPr lang="en-US" b="1" dirty="0"/>
              <a:t>prefrontal cortex</a:t>
            </a:r>
            <a:r>
              <a:rPr lang="en-US" dirty="0"/>
              <a:t>, </a:t>
            </a:r>
            <a:r>
              <a:rPr lang="en-US" b="1" dirty="0"/>
              <a:t>parietal cortex</a:t>
            </a:r>
            <a:r>
              <a:rPr lang="en-US" dirty="0"/>
              <a:t>, </a:t>
            </a:r>
            <a:r>
              <a:rPr lang="en-US" b="1" dirty="0"/>
              <a:t>amygdala</a:t>
            </a:r>
            <a:r>
              <a:rPr lang="en-US" dirty="0"/>
              <a:t>, </a:t>
            </a:r>
            <a:r>
              <a:rPr lang="en-US" b="1" dirty="0"/>
              <a:t>hippocampus</a:t>
            </a:r>
            <a:r>
              <a:rPr lang="en-US" dirty="0"/>
              <a:t>, and </a:t>
            </a:r>
            <a:r>
              <a:rPr lang="en-US" b="1" dirty="0"/>
              <a:t>thalamus</a:t>
            </a:r>
            <a:r>
              <a:rPr lang="en-US" dirty="0"/>
              <a:t>.</a:t>
            </a:r>
          </a:p>
          <a:p>
            <a:r>
              <a:rPr lang="en-US" b="1" dirty="0"/>
              <a:t>⚙️ Functions in Adolescents</a:t>
            </a:r>
          </a:p>
          <a:p>
            <a:r>
              <a:rPr lang="en-US" dirty="0"/>
              <a:t>Because adolescence is a time of heightened emotionality and ongoing prefrontal development, the cingulate gyrus contributes to several processes:</a:t>
            </a:r>
          </a:p>
          <a:p>
            <a:pPr>
              <a:buFont typeface="Arial" panose="020B0604020202020204" pitchFamily="34" charset="0"/>
              <a:buChar char="•"/>
            </a:pPr>
            <a:r>
              <a:rPr lang="en-US" b="1" dirty="0"/>
              <a:t>Emotion regulation</a:t>
            </a:r>
            <a:r>
              <a:rPr lang="en-US" dirty="0"/>
              <a:t>: Helps balance signals from the amygdala (emotional reactivity) with developing prefrontal control.</a:t>
            </a:r>
          </a:p>
          <a:p>
            <a:pPr>
              <a:buFont typeface="Arial" panose="020B0604020202020204" pitchFamily="34" charset="0"/>
              <a:buChar char="•"/>
            </a:pPr>
            <a:r>
              <a:rPr lang="en-US" b="1" dirty="0"/>
              <a:t>Attention &amp; cognitive control</a:t>
            </a:r>
            <a:r>
              <a:rPr lang="en-US" dirty="0"/>
              <a:t>: The anterior cingulate cortex (ACC) supports error detection, conflict monitoring, and decision-making—skills that improve during adolescence.</a:t>
            </a:r>
          </a:p>
          <a:p>
            <a:pPr>
              <a:buFont typeface="Arial" panose="020B0604020202020204" pitchFamily="34" charset="0"/>
              <a:buChar char="•"/>
            </a:pPr>
            <a:r>
              <a:rPr lang="en-US" b="1" dirty="0"/>
              <a:t>Reward processing</a:t>
            </a:r>
            <a:r>
              <a:rPr lang="en-US" dirty="0"/>
              <a:t>: Works with dopaminergic circuits (ventral striatum, VTA) to evaluate rewards and guide motivation—critical in risk-taking and learning.</a:t>
            </a:r>
          </a:p>
          <a:p>
            <a:pPr>
              <a:buFont typeface="Arial" panose="020B0604020202020204" pitchFamily="34" charset="0"/>
              <a:buChar char="•"/>
            </a:pPr>
            <a:r>
              <a:rPr lang="en-US" b="1" dirty="0"/>
              <a:t>Social cognition</a:t>
            </a:r>
            <a:r>
              <a:rPr lang="en-US" dirty="0"/>
              <a:t>: Involved in empathy, perspective-taking, and processing social pain (like rejection).</a:t>
            </a:r>
          </a:p>
          <a:p>
            <a:endParaRPr lang="en-US" b="1" dirty="0"/>
          </a:p>
          <a:p>
            <a:r>
              <a:rPr lang="en-US" b="1" dirty="0"/>
              <a:t>Nucleus </a:t>
            </a:r>
            <a:r>
              <a:rPr lang="en-US" b="1" dirty="0" err="1"/>
              <a:t>Accumbens</a:t>
            </a:r>
            <a:r>
              <a:rPr lang="en-US" b="1" dirty="0"/>
              <a:t> (</a:t>
            </a:r>
            <a:r>
              <a:rPr lang="en-US" b="1" dirty="0" err="1"/>
              <a:t>NAc</a:t>
            </a:r>
            <a:r>
              <a:rPr lang="en-US" b="1" dirty="0"/>
              <a:t>) and Ventral Striatum</a:t>
            </a:r>
          </a:p>
          <a:p>
            <a:pPr>
              <a:buFont typeface="Arial" panose="020B0604020202020204" pitchFamily="34" charset="0"/>
              <a:buChar char="•"/>
            </a:pPr>
            <a:r>
              <a:rPr lang="en-US" dirty="0"/>
              <a:t>The </a:t>
            </a:r>
            <a:r>
              <a:rPr lang="en-US" b="1" dirty="0"/>
              <a:t>striatum</a:t>
            </a:r>
            <a:r>
              <a:rPr lang="en-US" dirty="0"/>
              <a:t> is divided into </a:t>
            </a:r>
            <a:r>
              <a:rPr lang="en-US" b="1" dirty="0"/>
              <a:t>dorsal</a:t>
            </a:r>
            <a:r>
              <a:rPr lang="en-US" dirty="0"/>
              <a:t> and </a:t>
            </a:r>
            <a:r>
              <a:rPr lang="en-US" b="1" dirty="0"/>
              <a:t>ventral</a:t>
            </a:r>
            <a:r>
              <a:rPr lang="en-US" dirty="0"/>
              <a:t> regions.</a:t>
            </a:r>
          </a:p>
          <a:p>
            <a:pPr marL="742950" lvl="1" indent="-285750">
              <a:buFont typeface="Arial" panose="020B0604020202020204" pitchFamily="34" charset="0"/>
              <a:buChar char="•"/>
            </a:pPr>
            <a:r>
              <a:rPr lang="en-US" b="1" dirty="0"/>
              <a:t>Dorsal striatum</a:t>
            </a:r>
            <a:r>
              <a:rPr lang="en-US" dirty="0"/>
              <a:t> = caudate nucleus + putamen.</a:t>
            </a:r>
          </a:p>
          <a:p>
            <a:pPr marL="742950" lvl="1" indent="-285750">
              <a:buFont typeface="Arial" panose="020B0604020202020204" pitchFamily="34" charset="0"/>
              <a:buChar char="•"/>
            </a:pPr>
            <a:r>
              <a:rPr lang="en-US" b="1" dirty="0"/>
              <a:t>Ventral striatum</a:t>
            </a:r>
            <a:r>
              <a:rPr lang="en-US" dirty="0"/>
              <a:t> = nucleus </a:t>
            </a:r>
            <a:r>
              <a:rPr lang="en-US" dirty="0" err="1"/>
              <a:t>accumbens</a:t>
            </a:r>
            <a:r>
              <a:rPr lang="en-US" dirty="0"/>
              <a:t> + olfactory tubercle (and sometimes parts of the ventromedial caudate/putamen, depending on the source).</a:t>
            </a:r>
          </a:p>
          <a:p>
            <a:pPr>
              <a:buFont typeface="Arial" panose="020B0604020202020204" pitchFamily="34" charset="0"/>
              <a:buChar char="•"/>
            </a:pPr>
            <a:r>
              <a:rPr lang="en-US" dirty="0"/>
              <a:t>So, the </a:t>
            </a:r>
            <a:r>
              <a:rPr lang="en-US" b="1" dirty="0"/>
              <a:t>nucleus </a:t>
            </a:r>
            <a:r>
              <a:rPr lang="en-US" b="1" dirty="0" err="1"/>
              <a:t>accumbens</a:t>
            </a:r>
            <a:r>
              <a:rPr lang="en-US" b="1" dirty="0"/>
              <a:t> is a core part of the ventral striatum</a:t>
            </a:r>
            <a:r>
              <a:rPr lang="en-US" dirty="0"/>
              <a:t>, but the ventral striatum technically includes </a:t>
            </a:r>
            <a:r>
              <a:rPr lang="en-US" b="1" dirty="0"/>
              <a:t>more than just the </a:t>
            </a:r>
            <a:r>
              <a:rPr lang="en-US" b="1" dirty="0" err="1"/>
              <a:t>NAc</a:t>
            </a:r>
            <a:r>
              <a:rPr lang="en-US" dirty="0"/>
              <a:t>.</a:t>
            </a:r>
          </a:p>
          <a:p>
            <a:r>
              <a:rPr lang="en-US" b="1" dirty="0"/>
              <a:t>Functional perspective</a:t>
            </a:r>
          </a:p>
          <a:p>
            <a:pPr>
              <a:buFont typeface="Arial" panose="020B0604020202020204" pitchFamily="34" charset="0"/>
              <a:buChar char="•"/>
            </a:pPr>
            <a:r>
              <a:rPr lang="en-US" b="1" dirty="0"/>
              <a:t>Nucleus </a:t>
            </a:r>
            <a:r>
              <a:rPr lang="en-US" b="1" dirty="0" err="1"/>
              <a:t>accumbens</a:t>
            </a:r>
            <a:r>
              <a:rPr lang="en-US" dirty="0"/>
              <a:t> is the best-known and most studied part of the ventral striatum.</a:t>
            </a:r>
          </a:p>
          <a:p>
            <a:pPr>
              <a:buFont typeface="Arial" panose="020B0604020202020204" pitchFamily="34" charset="0"/>
              <a:buChar char="•"/>
            </a:pPr>
            <a:r>
              <a:rPr lang="en-US" dirty="0"/>
              <a:t>It plays a key role in </a:t>
            </a:r>
            <a:r>
              <a:rPr lang="en-US" b="1" dirty="0"/>
              <a:t>reward, motivation, and addiction</a:t>
            </a:r>
            <a:r>
              <a:rPr lang="en-US" dirty="0"/>
              <a:t> — especially via dopamine input from the </a:t>
            </a:r>
            <a:r>
              <a:rPr lang="en-US" b="1" dirty="0"/>
              <a:t>ventral tegmental area (VTA)</a:t>
            </a:r>
            <a:r>
              <a:rPr lang="en-US" dirty="0"/>
              <a:t>.</a:t>
            </a:r>
          </a:p>
          <a:p>
            <a:pPr>
              <a:buFont typeface="Arial" panose="020B0604020202020204" pitchFamily="34" charset="0"/>
              <a:buChar char="•"/>
            </a:pPr>
            <a:r>
              <a:rPr lang="en-US" dirty="0"/>
              <a:t>The ventral striatum as a whole contributes to </a:t>
            </a:r>
            <a:r>
              <a:rPr lang="en-US" b="1" dirty="0"/>
              <a:t>goal-directed behavior and reinforcement learning</a:t>
            </a:r>
            <a:r>
              <a:rPr lang="en-US" dirty="0"/>
              <a:t>.</a:t>
            </a: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sz="1500" dirty="0">
                <a:ea typeface="ＭＳ Ｐゴシック" pitchFamily="34" charset="-128"/>
              </a:rPr>
              <a:t>1-Between the ages of 15 to 25, the brain under goes its third major growth spurt – developing from the inside out and from the back over the top to the front. </a:t>
            </a: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sz="1500" dirty="0">
                <a:ea typeface="ＭＳ Ｐゴシック" pitchFamily="34" charset="-128"/>
              </a:rPr>
              <a:t>Thus the first thing that adolescents experience is a heightened sense of pleasure and pain – two of the main reasons people become addicted. </a:t>
            </a:r>
          </a:p>
          <a:p>
            <a:pPr eaLnBrk="1" hangingPunct="1">
              <a:lnSpc>
                <a:spcPct val="90000"/>
              </a:lnSpc>
              <a:spcBef>
                <a:spcPct val="0"/>
              </a:spcBef>
            </a:pPr>
            <a:br>
              <a:rPr lang="en-US" altLang="en-US" sz="1500" dirty="0">
                <a:ea typeface="ＭＳ Ｐゴシック" pitchFamily="34" charset="-128"/>
              </a:rPr>
            </a:br>
            <a:r>
              <a:rPr lang="en-US" altLang="en-US" sz="1500" dirty="0">
                <a:ea typeface="ＭＳ Ｐゴシック" pitchFamily="34" charset="-128"/>
              </a:rPr>
              <a:t>This followed by increase sensitivity to visual stimuli, sensation seeking and greater movement. </a:t>
            </a:r>
          </a:p>
          <a:p>
            <a:pPr eaLnBrk="1" hangingPunct="1">
              <a:lnSpc>
                <a:spcPct val="90000"/>
              </a:lnSpc>
              <a:spcBef>
                <a:spcPct val="0"/>
              </a:spcBef>
            </a:pPr>
            <a:br>
              <a:rPr lang="en-US" altLang="en-US" sz="1500" dirty="0">
                <a:ea typeface="ＭＳ Ｐゴシック" pitchFamily="34" charset="-128"/>
              </a:rPr>
            </a:br>
            <a:r>
              <a:rPr lang="en-US" altLang="en-US" sz="1500" dirty="0">
                <a:ea typeface="ＭＳ Ｐゴシック" pitchFamily="34" charset="-128"/>
              </a:rPr>
              <a:t>It should come as no surprise to those of you who have survived teenagers, the last thing to develop is </a:t>
            </a:r>
            <a:r>
              <a:rPr lang="ja-JP" altLang="en-US" sz="1500" dirty="0">
                <a:latin typeface="Arial" pitchFamily="34" charset="0"/>
                <a:ea typeface="ＭＳ Ｐゴシック" pitchFamily="34" charset="-128"/>
              </a:rPr>
              <a:t>“</a:t>
            </a:r>
            <a:r>
              <a:rPr lang="en-US" altLang="ja-JP" sz="1500" dirty="0">
                <a:ea typeface="ＭＳ Ｐゴシック" pitchFamily="34" charset="-128"/>
              </a:rPr>
              <a:t>JUDGEMENT</a:t>
            </a:r>
            <a:r>
              <a:rPr lang="ja-JP" altLang="en-US" sz="1500" dirty="0">
                <a:latin typeface="Arial" pitchFamily="34" charset="0"/>
                <a:ea typeface="ＭＳ Ｐゴシック" pitchFamily="34" charset="-128"/>
              </a:rPr>
              <a:t>”</a:t>
            </a:r>
            <a:endParaRPr lang="en-US" altLang="ja-JP" sz="1500" dirty="0">
              <a:ea typeface="ＭＳ Ｐゴシック" pitchFamily="34" charset="-128"/>
            </a:endParaRP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endParaRPr lang="en-US" altLang="en-US" sz="1500" dirty="0">
              <a:ea typeface="ＭＳ Ｐゴシック" pitchFamily="34" charset="-128"/>
            </a:endParaRPr>
          </a:p>
          <a:p>
            <a:pPr eaLnBrk="1" hangingPunct="1">
              <a:lnSpc>
                <a:spcPct val="90000"/>
              </a:lnSpc>
              <a:spcBef>
                <a:spcPct val="0"/>
              </a:spcBef>
            </a:pPr>
            <a:r>
              <a:rPr lang="en-US" altLang="en-US" dirty="0">
                <a:ea typeface="ＭＳ Ｐゴシック" pitchFamily="34" charset="-128"/>
              </a:rPr>
              <a:t>Nature made the brains of children and adolescents excitable. Their brain chemistry is tuned to be responsive to everything in their environment. After all, that's what makes kids learn so easily. Addiction has been shown to be essentially a form of 'learning,' " Jensen says. After all, if the brain is wired to form new connections in response to the environment, and potent psychoactive drugs suddenly enter that environment, those substances are "tapping into a much more robust habit-forming ability that adolescents have, compared to adults. http://www.npr.org/templates/story/story.php?storyId=124119468</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6897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impairs development of the </a:t>
            </a:r>
            <a:r>
              <a:rPr lang="en-US" b="1" dirty="0"/>
              <a:t>prefrontal cortex</a:t>
            </a:r>
            <a:r>
              <a:rPr lang="en-US" dirty="0"/>
              <a:t> (judgment, decision-making, impulse control).</a:t>
            </a:r>
          </a:p>
          <a:p>
            <a:pPr>
              <a:buFont typeface="Arial" panose="020B0604020202020204" pitchFamily="34" charset="0"/>
              <a:buChar char="•"/>
            </a:pPr>
            <a:r>
              <a:rPr lang="en-US" b="1" dirty="0"/>
              <a:t>Memory &amp; learning deficits</a:t>
            </a:r>
            <a:r>
              <a:rPr lang="en-US" dirty="0"/>
              <a:t>: hippocampal damage and reduced academic performance.</a:t>
            </a:r>
          </a:p>
          <a:p>
            <a:pPr>
              <a:buFont typeface="Arial" panose="020B0604020202020204" pitchFamily="34" charset="0"/>
              <a:buChar char="•"/>
            </a:pPr>
            <a:r>
              <a:rPr lang="en-US" b="1" dirty="0"/>
              <a:t>Increased vulnerability to addiction</a:t>
            </a:r>
            <a:r>
              <a:rPr lang="en-US" dirty="0"/>
              <a:t>: early binge drinking increases the risk of developing an alcohol use disorder later in life.</a:t>
            </a:r>
          </a:p>
          <a:p>
            <a:r>
              <a:rPr lang="en-US" b="1" dirty="0"/>
              <a:t>Functional Effects</a:t>
            </a:r>
          </a:p>
          <a:p>
            <a:pPr>
              <a:buFont typeface="Arial" panose="020B0604020202020204" pitchFamily="34" charset="0"/>
              <a:buChar char="•"/>
            </a:pPr>
            <a:r>
              <a:rPr lang="en-US" b="1" dirty="0"/>
              <a:t>Impaired error monitoring &amp; decision-making</a:t>
            </a:r>
            <a:r>
              <a:rPr lang="en-US" dirty="0"/>
              <a:t>: The ACC is central to detecting mistakes and adjusting behavior. Alcohol-related dysfunction → </a:t>
            </a:r>
            <a:r>
              <a:rPr lang="en-US" b="1" dirty="0"/>
              <a:t>riskier choices, poor impulse control</a:t>
            </a:r>
            <a:r>
              <a:rPr lang="en-US" dirty="0"/>
              <a:t>.</a:t>
            </a:r>
          </a:p>
          <a:p>
            <a:pPr>
              <a:buFont typeface="Arial" panose="020B0604020202020204" pitchFamily="34" charset="0"/>
              <a:buChar char="•"/>
            </a:pPr>
            <a:r>
              <a:rPr lang="en-US" b="1" dirty="0"/>
              <a:t>Reduced emotional regulation</a:t>
            </a:r>
            <a:r>
              <a:rPr lang="en-US" dirty="0"/>
              <a:t>: The cingulate helps regulate emotional responses; disruption is linked to </a:t>
            </a:r>
            <a:r>
              <a:rPr lang="en-US" b="1" dirty="0"/>
              <a:t>greater anxiety, depression, and aggression</a:t>
            </a:r>
            <a:r>
              <a:rPr lang="en-US" dirty="0"/>
              <a:t> in teens who binge drink.</a:t>
            </a:r>
          </a:p>
          <a:p>
            <a:pPr>
              <a:buFont typeface="Arial" panose="020B0604020202020204" pitchFamily="34" charset="0"/>
              <a:buChar char="•"/>
            </a:pPr>
            <a:r>
              <a:rPr lang="en-US" b="1" dirty="0"/>
              <a:t>Reward and craving processing</a:t>
            </a:r>
            <a:r>
              <a:rPr lang="en-US" dirty="0"/>
              <a:t>: The ACC interacts with the ventral striatum (including the nucleus </a:t>
            </a:r>
            <a:r>
              <a:rPr lang="en-US" dirty="0" err="1"/>
              <a:t>accumbens</a:t>
            </a:r>
            <a:r>
              <a:rPr lang="en-US" dirty="0"/>
              <a:t>). Alcohol exposure strengthens maladaptive reward pathways, increasing the likelihood of future substance use.</a:t>
            </a:r>
          </a:p>
          <a:p>
            <a:r>
              <a:rPr lang="en-US" b="1" dirty="0"/>
              <a:t>3. Neurodevelopmental Timing</a:t>
            </a:r>
          </a:p>
          <a:p>
            <a:pPr>
              <a:buFont typeface="Arial" panose="020B0604020202020204" pitchFamily="34" charset="0"/>
              <a:buChar char="•"/>
            </a:pPr>
            <a:r>
              <a:rPr lang="en-US" dirty="0"/>
              <a:t>Adolescence is a period of </a:t>
            </a:r>
            <a:r>
              <a:rPr lang="en-US" b="1" dirty="0"/>
              <a:t>synaptic pruning and myelination</a:t>
            </a:r>
            <a:r>
              <a:rPr lang="en-US" dirty="0"/>
              <a:t> in the cingulate cortex.</a:t>
            </a:r>
          </a:p>
          <a:p>
            <a:pPr>
              <a:buFont typeface="Arial" panose="020B0604020202020204" pitchFamily="34" charset="0"/>
              <a:buChar char="•"/>
            </a:pPr>
            <a:r>
              <a:rPr lang="en-US" dirty="0"/>
              <a:t>Alcohol use during this window can </a:t>
            </a:r>
            <a:r>
              <a:rPr lang="en-US" b="1" dirty="0"/>
              <a:t>interrupt maturation</a:t>
            </a:r>
            <a:r>
              <a:rPr lang="en-US" dirty="0"/>
              <a:t>, leaving long-term deficits in attention, cognitive flexibility, and emotional resilience.</a:t>
            </a:r>
          </a:p>
          <a:p>
            <a:pPr>
              <a:buFont typeface="Arial" panose="020B0604020202020204" pitchFamily="34" charset="0"/>
              <a:buChar char="•"/>
            </a:pPr>
            <a:r>
              <a:rPr lang="en-US" dirty="0"/>
              <a:t>Early-onset heavy drinking has been linked to </a:t>
            </a:r>
            <a:r>
              <a:rPr lang="en-US" b="1" dirty="0"/>
              <a:t>persistent structural differences</a:t>
            </a:r>
            <a:r>
              <a:rPr lang="en-US" dirty="0"/>
              <a:t> in the ACC into adulthood.</a:t>
            </a:r>
          </a:p>
          <a:p>
            <a:r>
              <a:rPr lang="en-US" b="1" dirty="0"/>
              <a:t>4. Clinical Implications</a:t>
            </a:r>
          </a:p>
          <a:p>
            <a:pPr>
              <a:buFont typeface="Arial" panose="020B0604020202020204" pitchFamily="34" charset="0"/>
              <a:buChar char="•"/>
            </a:pPr>
            <a:r>
              <a:rPr lang="en-US" dirty="0"/>
              <a:t>Teens with heavy alcohol use often show:</a:t>
            </a:r>
          </a:p>
          <a:p>
            <a:pPr marL="742950" lvl="1" indent="-285750">
              <a:buFont typeface="Arial" panose="020B0604020202020204" pitchFamily="34" charset="0"/>
              <a:buChar char="•"/>
            </a:pPr>
            <a:r>
              <a:rPr lang="en-US" dirty="0"/>
              <a:t>More difficulty in </a:t>
            </a:r>
            <a:r>
              <a:rPr lang="en-US" b="1" dirty="0"/>
              <a:t>sustained attention tasks</a:t>
            </a:r>
            <a:r>
              <a:rPr lang="en-US" dirty="0"/>
              <a:t>.</a:t>
            </a:r>
          </a:p>
          <a:p>
            <a:pPr marL="742950" lvl="1" indent="-285750">
              <a:buFont typeface="Arial" panose="020B0604020202020204" pitchFamily="34" charset="0"/>
              <a:buChar char="•"/>
            </a:pPr>
            <a:r>
              <a:rPr lang="en-US" b="1" dirty="0"/>
              <a:t>Poorer academic performance</a:t>
            </a:r>
            <a:r>
              <a:rPr lang="en-US" dirty="0"/>
              <a:t> tied to ACC dysfunction.</a:t>
            </a:r>
          </a:p>
          <a:p>
            <a:pPr marL="742950" lvl="1" indent="-285750">
              <a:buFont typeface="Arial" panose="020B0604020202020204" pitchFamily="34" charset="0"/>
              <a:buChar char="•"/>
            </a:pPr>
            <a:r>
              <a:rPr lang="en-US" b="1" dirty="0"/>
              <a:t>Greater vulnerability to mood disorders</a:t>
            </a:r>
            <a:r>
              <a:rPr lang="en-US" dirty="0"/>
              <a:t> and </a:t>
            </a:r>
            <a:r>
              <a:rPr lang="en-US" b="1" dirty="0"/>
              <a:t>substance use disorders</a:t>
            </a:r>
            <a:r>
              <a:rPr lang="en-US" dirty="0"/>
              <a:t> later in life.</a:t>
            </a:r>
          </a:p>
          <a:p>
            <a:pPr>
              <a:buFont typeface="Arial" panose="020B0604020202020204" pitchFamily="34" charset="0"/>
              <a:buChar char="•"/>
            </a:pPr>
            <a:endParaRPr lang="en-US" dirty="0"/>
          </a:p>
          <a:p>
            <a:r>
              <a:rPr lang="en-US" b="1" dirty="0"/>
              <a:t>3. Mental Health Harms</a:t>
            </a:r>
          </a:p>
          <a:p>
            <a:pPr>
              <a:buFont typeface="Arial" panose="020B0604020202020204" pitchFamily="34" charset="0"/>
              <a:buChar char="•"/>
            </a:pPr>
            <a:r>
              <a:rPr lang="en-US" b="1" dirty="0"/>
              <a:t>Depression &amp; anxiety</a:t>
            </a:r>
            <a:r>
              <a:rPr lang="en-US" dirty="0"/>
              <a:t>: both worsened by heavy episodic drinking.</a:t>
            </a:r>
          </a:p>
          <a:p>
            <a:pPr>
              <a:buFont typeface="Arial" panose="020B0604020202020204" pitchFamily="34" charset="0"/>
              <a:buChar char="•"/>
            </a:pPr>
            <a:r>
              <a:rPr lang="en-US" b="1" dirty="0"/>
              <a:t>Suicidality</a:t>
            </a:r>
            <a:r>
              <a:rPr lang="en-US" dirty="0"/>
              <a:t>: AUD is the 2nd most common psychiatric diagnosis in suicide deaths; binge drinking episodes raise risk of suicidal ideation and attempts.</a:t>
            </a:r>
          </a:p>
          <a:p>
            <a:pPr>
              <a:buFont typeface="Arial" panose="020B0604020202020204" pitchFamily="34" charset="0"/>
              <a:buChar char="•"/>
            </a:pPr>
            <a:r>
              <a:rPr lang="en-US" b="1" dirty="0"/>
              <a:t>Disinhibition &amp; impulsivity</a:t>
            </a:r>
            <a:r>
              <a:rPr lang="en-US" dirty="0"/>
              <a:t>: amplifies self-harm and high-risk behaviors.</a:t>
            </a:r>
          </a:p>
        </p:txBody>
      </p:sp>
      <p:sp>
        <p:nvSpPr>
          <p:cNvPr id="4" name="Slide Number Placeholder 3"/>
          <p:cNvSpPr>
            <a:spLocks noGrp="1"/>
          </p:cNvSpPr>
          <p:nvPr>
            <p:ph type="sldNum" sz="quarter" idx="5"/>
          </p:nvPr>
        </p:nvSpPr>
        <p:spPr/>
        <p:txBody>
          <a:bodyPr/>
          <a:lstStyle/>
          <a:p>
            <a:fld id="{2FB8461B-3407-4E6B-B60A-09D4AB53829D}" type="slidenum">
              <a:rPr lang="en-US" smtClean="0"/>
              <a:t>8</a:t>
            </a:fld>
            <a:endParaRPr lang="en-US"/>
          </a:p>
        </p:txBody>
      </p:sp>
    </p:spTree>
    <p:extLst>
      <p:ext uri="{BB962C8B-B14F-4D97-AF65-F5344CB8AC3E}">
        <p14:creationId xmlns:p14="http://schemas.microsoft.com/office/powerpoint/2010/main" val="62096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4 or more ACEs individuals are….</a:t>
            </a:r>
          </a:p>
          <a:p>
            <a:endParaRPr lang="en-US" sz="1200" dirty="0"/>
          </a:p>
          <a:p>
            <a:r>
              <a:rPr lang="en-US" sz="1200" dirty="0"/>
              <a:t>1.6 times more likely to experience skeletal fractures</a:t>
            </a:r>
          </a:p>
          <a:p>
            <a:r>
              <a:rPr lang="en-US" sz="1200" dirty="0"/>
              <a:t>2.3 times more likely to have hepatitis</a:t>
            </a:r>
          </a:p>
          <a:p>
            <a:r>
              <a:rPr lang="en-US" sz="1200" dirty="0"/>
              <a:t>1.6 times more likely to have a BMI &gt;35</a:t>
            </a:r>
          </a:p>
          <a:p>
            <a:r>
              <a:rPr lang="en-US" sz="1200" dirty="0"/>
              <a:t>4.6 times more likely to be depressed</a:t>
            </a:r>
          </a:p>
          <a:p>
            <a:r>
              <a:rPr lang="en-US" sz="1200" dirty="0"/>
              <a:t>12.2 times more likely to attempt suicide</a:t>
            </a:r>
          </a:p>
          <a:p>
            <a:r>
              <a:rPr lang="en-US" sz="1200" dirty="0">
                <a:highlight>
                  <a:srgbClr val="FFFF00"/>
                </a:highlight>
              </a:rPr>
              <a:t>7.4 times more likely to have an alcohol use disorder</a:t>
            </a:r>
          </a:p>
          <a:p>
            <a:r>
              <a:rPr lang="en-US" sz="1200" dirty="0">
                <a:highlight>
                  <a:srgbClr val="FFFF00"/>
                </a:highlight>
              </a:rPr>
              <a:t>10.3 times more likely to have used injection drugs</a:t>
            </a:r>
          </a:p>
          <a:p>
            <a:endParaRPr lang="en-US" dirty="0"/>
          </a:p>
        </p:txBody>
      </p:sp>
      <p:sp>
        <p:nvSpPr>
          <p:cNvPr id="4" name="Slide Number Placeholder 3"/>
          <p:cNvSpPr>
            <a:spLocks noGrp="1"/>
          </p:cNvSpPr>
          <p:nvPr>
            <p:ph type="sldNum" sz="quarter" idx="5"/>
          </p:nvPr>
        </p:nvSpPr>
        <p:spPr/>
        <p:txBody>
          <a:bodyPr/>
          <a:lstStyle/>
          <a:p>
            <a:fld id="{2FB8461B-3407-4E6B-B60A-09D4AB53829D}" type="slidenum">
              <a:rPr lang="en-US" smtClean="0"/>
              <a:t>10</a:t>
            </a:fld>
            <a:endParaRPr lang="en-US"/>
          </a:p>
        </p:txBody>
      </p:sp>
    </p:spTree>
    <p:extLst>
      <p:ext uri="{BB962C8B-B14F-4D97-AF65-F5344CB8AC3E}">
        <p14:creationId xmlns:p14="http://schemas.microsoft.com/office/powerpoint/2010/main" val="231081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www.ceasar.org for card versions of CRAFFT</a:t>
            </a:r>
          </a:p>
        </p:txBody>
      </p:sp>
      <p:sp>
        <p:nvSpPr>
          <p:cNvPr id="4" name="Slide Number Placeholder 3"/>
          <p:cNvSpPr>
            <a:spLocks noGrp="1"/>
          </p:cNvSpPr>
          <p:nvPr>
            <p:ph type="sldNum" sz="quarter" idx="10"/>
          </p:nvPr>
        </p:nvSpPr>
        <p:spPr/>
        <p:txBody>
          <a:bodyPr/>
          <a:lstStyle/>
          <a:p>
            <a:fld id="{66F0FE4D-25D9-49A0-B847-E004C934DC73}" type="slidenum">
              <a:rPr lang="en-US" smtClean="0"/>
              <a:t>13</a:t>
            </a:fld>
            <a:endParaRPr lang="en-US"/>
          </a:p>
        </p:txBody>
      </p:sp>
    </p:spTree>
    <p:extLst>
      <p:ext uri="{BB962C8B-B14F-4D97-AF65-F5344CB8AC3E}">
        <p14:creationId xmlns:p14="http://schemas.microsoft.com/office/powerpoint/2010/main" val="183256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0FE4D-25D9-49A0-B847-E004C934DC73}" type="slidenum">
              <a:rPr lang="en-US" smtClean="0"/>
              <a:t>15</a:t>
            </a:fld>
            <a:endParaRPr lang="en-US"/>
          </a:p>
        </p:txBody>
      </p:sp>
    </p:spTree>
    <p:extLst>
      <p:ext uri="{BB962C8B-B14F-4D97-AF65-F5344CB8AC3E}">
        <p14:creationId xmlns:p14="http://schemas.microsoft.com/office/powerpoint/2010/main" val="624180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762751"/>
            <a:ext cx="3048000" cy="1185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p:cNvSpPr/>
          <p:nvPr userDrawn="1"/>
        </p:nvSpPr>
        <p:spPr>
          <a:xfrm>
            <a:off x="3048000" y="6762751"/>
            <a:ext cx="3048000" cy="11853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Rectangle 5"/>
          <p:cNvSpPr/>
          <p:nvPr userDrawn="1"/>
        </p:nvSpPr>
        <p:spPr>
          <a:xfrm>
            <a:off x="6096000" y="6762751"/>
            <a:ext cx="3048000" cy="1185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7" name="Rectangle 6"/>
          <p:cNvSpPr/>
          <p:nvPr userDrawn="1"/>
        </p:nvSpPr>
        <p:spPr>
          <a:xfrm>
            <a:off x="9144000" y="6762751"/>
            <a:ext cx="3056467" cy="11853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8" name="Picture 3" descr="C:\Documents and Settings\Dsmall.CPU23343\Desktop\dropbox\LANDOR\NEW SUITES CS3 CENTERED\Primary\HHCR\HHCR_V-hi-res.png"/>
          <p:cNvPicPr>
            <a:picLocks noChangeAspect="1" noChangeArrowheads="1"/>
          </p:cNvPicPr>
          <p:nvPr userDrawn="1"/>
        </p:nvPicPr>
        <p:blipFill>
          <a:blip r:embed="rId2"/>
          <a:srcRect/>
          <a:stretch>
            <a:fillRect/>
          </a:stretch>
        </p:blipFill>
        <p:spPr bwMode="auto">
          <a:xfrm>
            <a:off x="9042401" y="685801"/>
            <a:ext cx="2402417" cy="1115484"/>
          </a:xfrm>
          <a:prstGeom prst="rect">
            <a:avLst/>
          </a:prstGeom>
          <a:noFill/>
          <a:ln w="9525">
            <a:noFill/>
            <a:miter lim="800000"/>
            <a:headEnd/>
            <a:tailEnd/>
          </a:ln>
        </p:spPr>
      </p:pic>
      <p:sp>
        <p:nvSpPr>
          <p:cNvPr id="196615" name="Title Placeholder 1"/>
          <p:cNvSpPr>
            <a:spLocks noGrp="1"/>
          </p:cNvSpPr>
          <p:nvPr>
            <p:ph type="ctrTitle"/>
          </p:nvPr>
        </p:nvSpPr>
        <p:spPr bwMode="auto">
          <a:xfrm>
            <a:off x="2281768" y="2417234"/>
            <a:ext cx="7573433" cy="1621367"/>
          </a:xfrm>
          <a:prstGeom prst="rect">
            <a:avLst/>
          </a:prstGeom>
          <a:noFill/>
          <a:ln>
            <a:miter lim="800000"/>
            <a:headEnd/>
            <a:tailEnd/>
          </a:ln>
        </p:spPr>
        <p:txBody>
          <a:bodyPr/>
          <a:lstStyle>
            <a:lvl1pPr>
              <a:defRPr sz="3200">
                <a:solidFill>
                  <a:srgbClr val="0098C3"/>
                </a:solidFill>
              </a:defRPr>
            </a:lvl1pPr>
          </a:lstStyle>
          <a:p>
            <a:r>
              <a:rPr lang="en-US"/>
              <a:t>Click to edit Master title style</a:t>
            </a:r>
            <a:endParaRPr lang="en-US" dirty="0"/>
          </a:p>
        </p:txBody>
      </p:sp>
      <p:sp>
        <p:nvSpPr>
          <p:cNvPr id="196616" name="Text Placeholder 2"/>
          <p:cNvSpPr>
            <a:spLocks noGrp="1"/>
          </p:cNvSpPr>
          <p:nvPr>
            <p:ph type="subTitle" idx="1"/>
          </p:nvPr>
        </p:nvSpPr>
        <p:spPr bwMode="auto">
          <a:xfrm>
            <a:off x="2281768" y="4038600"/>
            <a:ext cx="7370233" cy="1752600"/>
          </a:xfrm>
          <a:prstGeom prst="rect">
            <a:avLst/>
          </a:prstGeom>
          <a:noFill/>
          <a:ln>
            <a:miter lim="800000"/>
            <a:headEnd/>
            <a:tailEnd/>
          </a:ln>
        </p:spPr>
        <p:txBody>
          <a:bodyPr/>
          <a:lstStyle>
            <a:lvl1pPr marL="0" indent="0">
              <a:buNone/>
              <a:defRPr sz="2133" i="1">
                <a:solidFill>
                  <a:srgbClr val="414448"/>
                </a:solidFill>
              </a:defRPr>
            </a:lvl1pPr>
          </a:lstStyle>
          <a:p>
            <a:r>
              <a:rPr lang="en-US"/>
              <a:t>Click to edit Master subtitle style</a:t>
            </a:r>
            <a:endParaRPr lang="en-US" dirty="0"/>
          </a:p>
        </p:txBody>
      </p:sp>
    </p:spTree>
    <p:extLst>
      <p:ext uri="{BB962C8B-B14F-4D97-AF65-F5344CB8AC3E}">
        <p14:creationId xmlns:p14="http://schemas.microsoft.com/office/powerpoint/2010/main" val="370453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p:spPr>
        <p:txBody>
          <a:bodyPr anchor="b"/>
          <a:lstStyle>
            <a:lvl1pPr>
              <a:defRPr sz="6000" b="1">
                <a:solidFill>
                  <a:srgbClr val="4D6F13"/>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76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latin typeface="+mn-lt"/>
              </a:rPr>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23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371542" y="1681163"/>
            <a:ext cx="578376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199" y="1681163"/>
            <a:ext cx="580661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1619363"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latin typeface="+mn-lt"/>
              </a:rPr>
              <a:t>Click to edit Master title style</a:t>
            </a:r>
          </a:p>
        </p:txBody>
      </p:sp>
      <p:sp>
        <p:nvSpPr>
          <p:cNvPr id="13"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0" y="2505074"/>
            <a:ext cx="5806617" cy="3318741"/>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0" y="2505074"/>
            <a:ext cx="5806617" cy="3318742"/>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811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089535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latin typeface="+mn-lt"/>
              </a:rPr>
              <a:t>Click to edit Master title style</a:t>
            </a:r>
          </a:p>
        </p:txBody>
      </p:sp>
    </p:spTree>
    <p:extLst>
      <p:ext uri="{BB962C8B-B14F-4D97-AF65-F5344CB8AC3E}">
        <p14:creationId xmlns:p14="http://schemas.microsoft.com/office/powerpoint/2010/main" val="146371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567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D42D-EAC6-364F-9963-DF69E828F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886A9-3EF9-2542-BBAB-CEC5CC5408A2}"/>
              </a:ext>
            </a:extLst>
          </p:cNvPr>
          <p:cNvSpPr>
            <a:spLocks noGrp="1"/>
          </p:cNvSpPr>
          <p:nvPr>
            <p:ph type="dt" sz="half" idx="10"/>
          </p:nvPr>
        </p:nvSpPr>
        <p:spPr/>
        <p:txBody>
          <a:bodyPr/>
          <a:lstStyle/>
          <a:p>
            <a:fld id="{261096FF-0A1E-2B40-8F68-CB88BB8DEE6D}" type="datetimeFigureOut">
              <a:rPr lang="en-US" smtClean="0"/>
              <a:t>9/10/2025</a:t>
            </a:fld>
            <a:endParaRPr lang="en-US"/>
          </a:p>
        </p:txBody>
      </p:sp>
      <p:sp>
        <p:nvSpPr>
          <p:cNvPr id="4" name="Footer Placeholder 3">
            <a:extLst>
              <a:ext uri="{FF2B5EF4-FFF2-40B4-BE49-F238E27FC236}">
                <a16:creationId xmlns:a16="http://schemas.microsoft.com/office/drawing/2014/main" id="{61D738D2-9107-1842-932B-2607C0C96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8729C9-57B6-E648-8E9F-B4F938990AF4}"/>
              </a:ext>
            </a:extLst>
          </p:cNvPr>
          <p:cNvSpPr>
            <a:spLocks noGrp="1"/>
          </p:cNvSpPr>
          <p:nvPr>
            <p:ph type="sldNum" sz="quarter" idx="12"/>
          </p:nvPr>
        </p:nvSpPr>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6928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D6F13"/>
                </a:solidFill>
                <a:latin typeface="+mn-lt"/>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3024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n-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62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4D6F13"/>
                </a:solidFill>
                <a:latin typeface="+mn-l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0194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65580" y="332144"/>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latin typeface="+mn-lt"/>
              </a:rPr>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766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832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51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0566400" cy="711200"/>
          </a:xfrm>
        </p:spPr>
        <p:txBody>
          <a:bodyPr/>
          <a:lstStyle>
            <a:lvl1pPr>
              <a:defRPr>
                <a:solidFill>
                  <a:srgbClr val="0098C3"/>
                </a:solidFill>
              </a:defRPr>
            </a:lvl1pPr>
          </a:lstStyle>
          <a:p>
            <a:r>
              <a:rPr lang="en-US"/>
              <a:t>Click to edit Master title style</a:t>
            </a:r>
            <a:endParaRPr lang="en-US" dirty="0"/>
          </a:p>
        </p:txBody>
      </p:sp>
      <p:sp>
        <p:nvSpPr>
          <p:cNvPr id="3" name="Content Placeholder 2"/>
          <p:cNvSpPr>
            <a:spLocks noGrp="1"/>
          </p:cNvSpPr>
          <p:nvPr>
            <p:ph idx="1"/>
          </p:nvPr>
        </p:nvSpPr>
        <p:spPr>
          <a:xfrm>
            <a:off x="406400" y="1295400"/>
            <a:ext cx="10566400" cy="4470400"/>
          </a:xfrm>
        </p:spPr>
        <p:txBody>
          <a:bodyPr/>
          <a:lstStyle>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1314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371540" y="1035016"/>
            <a:ext cx="56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p:cNvSpPr>
            <a:spLocks noGrp="1"/>
          </p:cNvSpPr>
          <p:nvPr>
            <p:ph type="body" sz="quarter" idx="3"/>
          </p:nvPr>
        </p:nvSpPr>
        <p:spPr>
          <a:xfrm>
            <a:off x="6170611" y="1035016"/>
            <a:ext cx="56498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itle 1">
            <a:extLst>
              <a:ext uri="{FF2B5EF4-FFF2-40B4-BE49-F238E27FC236}">
                <a16:creationId xmlns:a16="http://schemas.microsoft.com/office/drawing/2014/main" id="{5D263225-221F-3145-94AA-6221A0AC2BAE}"/>
              </a:ext>
            </a:extLst>
          </p:cNvPr>
          <p:cNvSpPr txBox="1">
            <a:spLocks/>
          </p:cNvSpPr>
          <p:nvPr userDrawn="1"/>
        </p:nvSpPr>
        <p:spPr>
          <a:xfrm>
            <a:off x="371541" y="332144"/>
            <a:ext cx="11448920"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3"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024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1652" y="365125"/>
            <a:ext cx="10952148" cy="1325563"/>
          </a:xfrm>
        </p:spPr>
        <p:txBody>
          <a:bodyPr/>
          <a:lstStyle>
            <a:lvl1pPr>
              <a:defRPr b="1">
                <a:solidFill>
                  <a:srgbClr val="4D6F13"/>
                </a:solidFill>
                <a:latin typeface="+mn-lt"/>
              </a:defRPr>
            </a:lvl1pPr>
          </a:lstStyle>
          <a:p>
            <a:r>
              <a:rPr lang="en-US"/>
              <a:t>Click to edit Master title style</a:t>
            </a:r>
          </a:p>
        </p:txBody>
      </p:sp>
    </p:spTree>
    <p:extLst>
      <p:ext uri="{BB962C8B-B14F-4D97-AF65-F5344CB8AC3E}">
        <p14:creationId xmlns:p14="http://schemas.microsoft.com/office/powerpoint/2010/main" val="327284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5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9"/>
          <p:cNvPicPr>
            <a:picLocks noChangeAspect="1"/>
          </p:cNvPicPr>
          <p:nvPr/>
        </p:nvPicPr>
        <p:blipFill>
          <a:blip r:embed="rId2">
            <a:clrChange>
              <a:clrFrom>
                <a:srgbClr val="EEF0EF"/>
              </a:clrFrom>
              <a:clrTo>
                <a:srgbClr val="EEF0EF">
                  <a:alpha val="0"/>
                </a:srgbClr>
              </a:clrTo>
            </a:clrChange>
          </a:blip>
          <a:srcRect/>
          <a:stretch>
            <a:fillRect/>
          </a:stretch>
        </p:blipFill>
        <p:spPr bwMode="auto">
          <a:xfrm>
            <a:off x="0" y="232833"/>
            <a:ext cx="1703917" cy="1727200"/>
          </a:xfrm>
          <a:prstGeom prst="rect">
            <a:avLst/>
          </a:prstGeom>
          <a:noFill/>
          <a:ln w="9525">
            <a:noFill/>
            <a:miter lim="800000"/>
            <a:headEnd/>
            <a:tailEnd/>
          </a:ln>
        </p:spPr>
      </p:pic>
      <p:pic>
        <p:nvPicPr>
          <p:cNvPr id="4" name="Picture 11"/>
          <p:cNvPicPr>
            <a:picLocks noChangeAspect="1"/>
          </p:cNvPicPr>
          <p:nvPr/>
        </p:nvPicPr>
        <p:blipFill>
          <a:blip r:embed="rId3">
            <a:clrChange>
              <a:clrFrom>
                <a:srgbClr val="EEF0EF"/>
              </a:clrFrom>
              <a:clrTo>
                <a:srgbClr val="EEF0EF">
                  <a:alpha val="0"/>
                </a:srgbClr>
              </a:clrTo>
            </a:clrChange>
          </a:blip>
          <a:srcRect/>
          <a:stretch>
            <a:fillRect/>
          </a:stretch>
        </p:blipFill>
        <p:spPr bwMode="auto">
          <a:xfrm>
            <a:off x="10485968" y="4089401"/>
            <a:ext cx="1706033" cy="1714500"/>
          </a:xfrm>
          <a:prstGeom prst="rect">
            <a:avLst/>
          </a:prstGeom>
          <a:noFill/>
          <a:ln w="9525">
            <a:noFill/>
            <a:miter lim="800000"/>
            <a:headEnd/>
            <a:tailEnd/>
          </a:ln>
        </p:spPr>
      </p:pic>
      <p:sp>
        <p:nvSpPr>
          <p:cNvPr id="9" name="Text Placeholder 8"/>
          <p:cNvSpPr>
            <a:spLocks noGrp="1"/>
          </p:cNvSpPr>
          <p:nvPr>
            <p:ph type="body" sz="quarter" idx="13"/>
          </p:nvPr>
        </p:nvSpPr>
        <p:spPr>
          <a:xfrm>
            <a:off x="2336800" y="2413000"/>
            <a:ext cx="7620000" cy="3048000"/>
          </a:xfrm>
        </p:spPr>
        <p:txBody>
          <a:bodyPr/>
          <a:lstStyle>
            <a:lvl1pPr marL="0" indent="4233">
              <a:buNone/>
              <a:defRPr sz="3733">
                <a:solidFill>
                  <a:srgbClr val="0098C3"/>
                </a:solidFill>
              </a:defRPr>
            </a:lvl1pPr>
            <a:lvl2pPr marL="0" indent="0">
              <a:buFont typeface="Arial"/>
              <a:buNone/>
              <a:tabLst>
                <a:tab pos="0" algn="l"/>
              </a:tabLst>
              <a:defRPr sz="2133" i="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6506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8" name="Date Placeholder 2"/>
          <p:cNvSpPr>
            <a:spLocks noGrp="1"/>
          </p:cNvSpPr>
          <p:nvPr>
            <p:ph type="dt" sz="half" idx="2"/>
          </p:nvPr>
        </p:nvSpPr>
        <p:spPr>
          <a:xfrm>
            <a:off x="3964517" y="6273800"/>
            <a:ext cx="1727200" cy="366184"/>
          </a:xfrm>
          <a:prstGeom prst="rect">
            <a:avLst/>
          </a:prstGeom>
        </p:spPr>
        <p:txBody>
          <a:bodyPr vert="horz" wrap="square" lIns="91440" tIns="45720" rIns="91440" bIns="45720" numCol="1" anchor="ctr" anchorCtr="0" compatLnSpc="1">
            <a:prstTxWarp prst="textNoShape">
              <a:avLst/>
            </a:prstTxWarp>
          </a:bodyPr>
          <a:lstStyle>
            <a:lvl1pPr algn="ctr">
              <a:defRPr sz="1067" i="1" smtClean="0">
                <a:solidFill>
                  <a:srgbClr val="898989"/>
                </a:solidFill>
                <a:latin typeface="Verdana" charset="0"/>
              </a:defRPr>
            </a:lvl1pPr>
          </a:lstStyle>
          <a:p>
            <a:pPr>
              <a:defRPr/>
            </a:pPr>
            <a:endParaRPr lang="en-US"/>
          </a:p>
        </p:txBody>
      </p:sp>
      <p:sp>
        <p:nvSpPr>
          <p:cNvPr id="9" name="Footer Placeholder 3"/>
          <p:cNvSpPr>
            <a:spLocks noGrp="1"/>
          </p:cNvSpPr>
          <p:nvPr>
            <p:ph type="ftr" sz="quarter" idx="3"/>
          </p:nvPr>
        </p:nvSpPr>
        <p:spPr>
          <a:xfrm>
            <a:off x="609599" y="6273800"/>
            <a:ext cx="3162300" cy="366184"/>
          </a:xfrm>
          <a:prstGeom prst="rect">
            <a:avLst/>
          </a:prstGeom>
        </p:spPr>
        <p:txBody>
          <a:bodyPr vert="horz" wrap="square" lIns="91440" tIns="45720" rIns="91440" bIns="45720" numCol="1" anchor="ctr" anchorCtr="0" compatLnSpc="1">
            <a:prstTxWarp prst="textNoShape">
              <a:avLst/>
            </a:prstTxWarp>
          </a:bodyPr>
          <a:lstStyle>
            <a:lvl1pPr algn="r">
              <a:defRPr sz="1067" i="1">
                <a:solidFill>
                  <a:srgbClr val="898989"/>
                </a:solidFill>
                <a:latin typeface="Verdana" charset="0"/>
              </a:defRPr>
            </a:lvl1pPr>
          </a:lstStyle>
          <a:p>
            <a:endParaRPr lang="en-US"/>
          </a:p>
        </p:txBody>
      </p:sp>
      <p:sp>
        <p:nvSpPr>
          <p:cNvPr id="10" name="Slide Number Placeholder 4"/>
          <p:cNvSpPr>
            <a:spLocks noGrp="1"/>
          </p:cNvSpPr>
          <p:nvPr>
            <p:ph type="sldNum" sz="quarter" idx="4"/>
          </p:nvPr>
        </p:nvSpPr>
        <p:spPr>
          <a:xfrm>
            <a:off x="5894918" y="6273800"/>
            <a:ext cx="797983" cy="366184"/>
          </a:xfrm>
          <a:prstGeom prst="rect">
            <a:avLst/>
          </a:prstGeom>
        </p:spPr>
        <p:txBody>
          <a:bodyPr vert="horz" wrap="square" lIns="91440" tIns="45720" rIns="91440" bIns="45720" numCol="1" anchor="ctr" anchorCtr="0" compatLnSpc="1">
            <a:prstTxWarp prst="textNoShape">
              <a:avLst/>
            </a:prstTxWarp>
          </a:bodyPr>
          <a:lstStyle>
            <a:lvl1pPr>
              <a:defRPr sz="1067" i="1">
                <a:solidFill>
                  <a:srgbClr val="898989"/>
                </a:solidFill>
                <a:latin typeface="Verdana" charset="0"/>
              </a:defRPr>
            </a:lvl1pPr>
          </a:lstStyle>
          <a:p>
            <a:pPr>
              <a:defRPr/>
            </a:pPr>
            <a:fld id="{9120C9B9-4534-FD48-91B3-7978CAB93BED}" type="slidenum">
              <a:rPr lang="en-US" smtClean="0"/>
              <a:pPr>
                <a:defRPr/>
              </a:pPr>
              <a:t>‹#›</a:t>
            </a:fld>
            <a:endParaRPr lang="en-US"/>
          </a:p>
        </p:txBody>
      </p:sp>
    </p:spTree>
    <p:extLst>
      <p:ext uri="{BB962C8B-B14F-4D97-AF65-F5344CB8AC3E}">
        <p14:creationId xmlns:p14="http://schemas.microsoft.com/office/powerpoint/2010/main" val="45822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7721600" y="6404984"/>
            <a:ext cx="4059936" cy="365760"/>
          </a:xfrm>
          <a:prstGeom prst="rect">
            <a:avLst/>
          </a:prstGeom>
        </p:spPr>
        <p:txBody>
          <a:bodyPr/>
          <a:lstStyle/>
          <a:p>
            <a:fld id="{F058EDF0-B201-4F1F-A25D-3CE69BDA6454}" type="datetimeFigureOut">
              <a:rPr lang="en-US" smtClean="0"/>
              <a:t>9/10/2025</a:t>
            </a:fld>
            <a:endParaRPr lang="en-US"/>
          </a:p>
        </p:txBody>
      </p:sp>
      <p:sp>
        <p:nvSpPr>
          <p:cNvPr id="4" name="Footer Placeholder 3"/>
          <p:cNvSpPr>
            <a:spLocks noGrp="1"/>
          </p:cNvSpPr>
          <p:nvPr>
            <p:ph type="ftr" sz="quarter" idx="11"/>
          </p:nvPr>
        </p:nvSpPr>
        <p:spPr>
          <a:xfrm>
            <a:off x="406400" y="6410848"/>
            <a:ext cx="4775200"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5791200" y="1036020"/>
            <a:ext cx="609600" cy="441325"/>
          </a:xfrm>
          <a:prstGeom prst="rect">
            <a:avLst/>
          </a:prstGeom>
        </p:spPr>
        <p:txBody>
          <a:bodyPr/>
          <a:lstStyle/>
          <a:p>
            <a:fld id="{945A04C2-90D6-410C-8C73-E27186E57559}" type="slidenum">
              <a:rPr lang="en-US" smtClean="0"/>
              <a:t>‹#›</a:t>
            </a:fld>
            <a:endParaRPr lang="en-US"/>
          </a:p>
        </p:txBody>
      </p:sp>
    </p:spTree>
    <p:extLst>
      <p:ext uri="{BB962C8B-B14F-4D97-AF65-F5344CB8AC3E}">
        <p14:creationId xmlns:p14="http://schemas.microsoft.com/office/powerpoint/2010/main" val="11107787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39BDF9C-C4E9-9748-9FA5-C1D4F692AE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Content Placeholder 15">
            <a:extLst>
              <a:ext uri="{FF2B5EF4-FFF2-40B4-BE49-F238E27FC236}">
                <a16:creationId xmlns:a16="http://schemas.microsoft.com/office/drawing/2014/main" id="{9E0B1CE6-3D61-0C40-ABE9-F990942A206D}"/>
              </a:ext>
            </a:extLst>
          </p:cNvPr>
          <p:cNvSpPr>
            <a:spLocks noGrp="1"/>
          </p:cNvSpPr>
          <p:nvPr>
            <p:ph sz="quarter" idx="15" hasCustomPrompt="1"/>
          </p:nvPr>
        </p:nvSpPr>
        <p:spPr>
          <a:xfrm>
            <a:off x="356152" y="1059888"/>
            <a:ext cx="11479696" cy="364253"/>
          </a:xfrm>
        </p:spPr>
        <p:txBody>
          <a:bodyPr/>
          <a:lstStyle>
            <a:lvl1pPr algn="ctr">
              <a:buNone/>
              <a:defRPr sz="1467" cap="all" baseline="0">
                <a:latin typeface="Arial Black" panose="020B0604020202020204" pitchFamily="34" charset="0"/>
              </a:defRPr>
            </a:lvl1pPr>
          </a:lstStyle>
          <a:p>
            <a:pPr lvl="0"/>
            <a:r>
              <a:rPr lang="en-US" dirty="0"/>
              <a:t>title</a:t>
            </a:r>
          </a:p>
        </p:txBody>
      </p:sp>
      <p:sp>
        <p:nvSpPr>
          <p:cNvPr id="4" name="Text Placeholder 2">
            <a:extLst>
              <a:ext uri="{FF2B5EF4-FFF2-40B4-BE49-F238E27FC236}">
                <a16:creationId xmlns:a16="http://schemas.microsoft.com/office/drawing/2014/main" id="{DF20845A-34F2-3F40-8EF4-6DE7879E0C08}"/>
              </a:ext>
            </a:extLst>
          </p:cNvPr>
          <p:cNvSpPr>
            <a:spLocks noGrp="1"/>
          </p:cNvSpPr>
          <p:nvPr>
            <p:ph type="body" sz="quarter" idx="16" hasCustomPrompt="1"/>
          </p:nvPr>
        </p:nvSpPr>
        <p:spPr>
          <a:xfrm>
            <a:off x="554935" y="1808042"/>
            <a:ext cx="11082131" cy="4105743"/>
          </a:xfrm>
        </p:spPr>
        <p:txBody>
          <a:bodyPr/>
          <a:lstStyle>
            <a:lvl1pPr marL="0" marR="0" indent="0" algn="l" defTabSz="914332" rtl="0" eaLnBrk="1" fontAlgn="auto" latinLnBrk="0" hangingPunct="1">
              <a:lnSpc>
                <a:spcPct val="100000"/>
              </a:lnSpc>
              <a:spcBef>
                <a:spcPts val="0"/>
              </a:spcBef>
              <a:spcAft>
                <a:spcPts val="0"/>
              </a:spcAft>
              <a:buClrTx/>
              <a:buSzTx/>
              <a:buFont typeface="Arial" panose="020B0604020202020204" pitchFamily="34" charset="0"/>
              <a:buNone/>
              <a:tabLst/>
              <a:defRPr sz="1467" baseline="0">
                <a:latin typeface="Arial" panose="020B0604020202020204" pitchFamily="34" charset="0"/>
              </a:defRPr>
            </a:lvl1pPr>
            <a:lvl2pPr>
              <a:buFontTx/>
              <a:buNone/>
              <a:defRPr sz="933" baseline="0"/>
            </a:lvl2pPr>
            <a:lvl3pPr>
              <a:defRPr sz="933" baseline="0"/>
            </a:lvl3pPr>
            <a:lvl4pPr marL="0" indent="0">
              <a:lnSpc>
                <a:spcPct val="0"/>
              </a:lnSpc>
              <a:spcBef>
                <a:spcPts val="0"/>
              </a:spcBef>
              <a:defRPr sz="933" baseline="0"/>
            </a:lvl4pPr>
            <a:lvl5pPr>
              <a:defRPr sz="933" baseline="0"/>
            </a:lvl5pPr>
          </a:lstStyle>
          <a:p>
            <a:pPr marL="228584" marR="0" lvl="0" indent="-228584" algn="l" defTabSz="91433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33" baseline="0" dirty="0"/>
              <a:t>Click to add text</a:t>
            </a:r>
          </a:p>
          <a:p>
            <a:pPr lvl="0"/>
            <a:endParaRPr lang="en-US" dirty="0"/>
          </a:p>
        </p:txBody>
      </p:sp>
      <p:pic>
        <p:nvPicPr>
          <p:cNvPr id="6" name="Picture 5">
            <a:extLst>
              <a:ext uri="{FF2B5EF4-FFF2-40B4-BE49-F238E27FC236}">
                <a16:creationId xmlns:a16="http://schemas.microsoft.com/office/drawing/2014/main" id="{DAA45E12-8A7D-2345-A3FC-DEC44D145BFA}"/>
              </a:ext>
            </a:extLst>
          </p:cNvPr>
          <p:cNvPicPr>
            <a:picLocks noChangeAspect="1"/>
          </p:cNvPicPr>
          <p:nvPr userDrawn="1"/>
        </p:nvPicPr>
        <p:blipFill>
          <a:blip r:embed="rId3"/>
          <a:stretch>
            <a:fillRect/>
          </a:stretch>
        </p:blipFill>
        <p:spPr>
          <a:xfrm>
            <a:off x="0" y="6007101"/>
            <a:ext cx="12192000" cy="850900"/>
          </a:xfrm>
          <a:prstGeom prst="rect">
            <a:avLst/>
          </a:prstGeom>
        </p:spPr>
      </p:pic>
    </p:spTree>
    <p:extLst>
      <p:ext uri="{BB962C8B-B14F-4D97-AF65-F5344CB8AC3E}">
        <p14:creationId xmlns:p14="http://schemas.microsoft.com/office/powerpoint/2010/main" val="3802779327"/>
      </p:ext>
    </p:extLst>
  </p:cSld>
  <p:clrMapOvr>
    <a:masterClrMapping/>
  </p:clrMapOvr>
  <p:extLst>
    <p:ext uri="{DCECCB84-F9BA-43D5-87BE-67443E8EF086}">
      <p15:sldGuideLst xmlns:p15="http://schemas.microsoft.com/office/powerpoint/2012/main">
        <p15:guide id="1" orient="horz" pos="864">
          <p15:clr>
            <a:srgbClr val="FBAE40"/>
          </p15:clr>
        </p15:guide>
        <p15:guide id="2" pos="3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0034"/>
            <a:ext cx="9144000" cy="2387600"/>
          </a:xfrm>
        </p:spPr>
        <p:txBody>
          <a:bodyPr anchor="b"/>
          <a:lstStyle>
            <a:lvl1pPr algn="ctr">
              <a:defRPr sz="6000" b="1">
                <a:solidFill>
                  <a:srgbClr val="4D6F13"/>
                </a:solidFill>
                <a:latin typeface="+mn-lt"/>
              </a:defRPr>
            </a:lvl1pPr>
          </a:lstStyle>
          <a:p>
            <a:r>
              <a:rPr lang="en-US"/>
              <a:t>Click to edit Master title style</a:t>
            </a:r>
          </a:p>
        </p:txBody>
      </p:sp>
      <p:sp>
        <p:nvSpPr>
          <p:cNvPr id="3" name="Subtitle 2"/>
          <p:cNvSpPr>
            <a:spLocks noGrp="1"/>
          </p:cNvSpPr>
          <p:nvPr>
            <p:ph type="subTitle" idx="1"/>
          </p:nvPr>
        </p:nvSpPr>
        <p:spPr>
          <a:xfrm>
            <a:off x="1524000" y="437970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224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24000" y="1122363"/>
            <a:ext cx="9144000" cy="2387600"/>
          </a:xfrm>
        </p:spPr>
        <p:txBody>
          <a:bodyPr anchor="b"/>
          <a:lstStyle>
            <a:lvl1pPr algn="ctr">
              <a:defRPr sz="6000" b="1">
                <a:solidFill>
                  <a:srgbClr val="4D6F13"/>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73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n-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008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8.png"/><Relationship Id="rId5" Type="http://schemas.openxmlformats.org/officeDocument/2006/relationships/slideLayout" Target="../slideLayouts/slideLayout12.xml"/><Relationship Id="rId10" Type="http://schemas.openxmlformats.org/officeDocument/2006/relationships/image" Target="../media/image7.jp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381000"/>
            <a:ext cx="10566400" cy="71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295400"/>
            <a:ext cx="10566400" cy="416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p:nvSpPr>
        <p:spPr>
          <a:xfrm rot="16200000">
            <a:off x="-800100" y="800100"/>
            <a:ext cx="1701800" cy="10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6" name="Rectangle 15"/>
          <p:cNvSpPr/>
          <p:nvPr/>
        </p:nvSpPr>
        <p:spPr>
          <a:xfrm rot="16200000">
            <a:off x="-863600" y="4292600"/>
            <a:ext cx="1828800" cy="101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7" name="Rectangle 16"/>
          <p:cNvSpPr/>
          <p:nvPr/>
        </p:nvSpPr>
        <p:spPr>
          <a:xfrm rot="16200000">
            <a:off x="-749300" y="6007100"/>
            <a:ext cx="1600200"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0" name="Rectangle 19"/>
          <p:cNvSpPr/>
          <p:nvPr/>
        </p:nvSpPr>
        <p:spPr>
          <a:xfrm rot="16200000">
            <a:off x="-812800" y="2514600"/>
            <a:ext cx="1727200" cy="10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1032" name="Picture 3" descr="C:\Documents and Settings\Dsmall.CPU23343\Desktop\dropbox\LANDOR\NEW SUITES CS3 CENTERED\Primary\HHCR\HHCR_V-hi-res.png"/>
          <p:cNvPicPr>
            <a:picLocks noChangeAspect="1" noChangeArrowheads="1"/>
          </p:cNvPicPr>
          <p:nvPr/>
        </p:nvPicPr>
        <p:blipFill>
          <a:blip r:embed="rId8"/>
          <a:srcRect/>
          <a:stretch>
            <a:fillRect/>
          </a:stretch>
        </p:blipFill>
        <p:spPr bwMode="auto">
          <a:xfrm>
            <a:off x="10200218" y="5969000"/>
            <a:ext cx="1314449" cy="609600"/>
          </a:xfrm>
          <a:prstGeom prst="rect">
            <a:avLst/>
          </a:prstGeom>
          <a:noFill/>
          <a:ln w="9525">
            <a:noFill/>
            <a:miter lim="800000"/>
            <a:headEnd/>
            <a:tailEnd/>
          </a:ln>
        </p:spPr>
      </p:pic>
    </p:spTree>
    <p:extLst>
      <p:ext uri="{BB962C8B-B14F-4D97-AF65-F5344CB8AC3E}">
        <p14:creationId xmlns:p14="http://schemas.microsoft.com/office/powerpoint/2010/main" val="638440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rtl="0" fontAlgn="base">
        <a:spcBef>
          <a:spcPct val="0"/>
        </a:spcBef>
        <a:spcAft>
          <a:spcPct val="0"/>
        </a:spcAft>
        <a:defRPr sz="2800">
          <a:solidFill>
            <a:srgbClr val="0098C3"/>
          </a:solidFill>
          <a:latin typeface="+mj-lt"/>
          <a:ea typeface="ＭＳ Ｐゴシック" charset="-128"/>
          <a:cs typeface="ＭＳ Ｐゴシック" charset="-128"/>
        </a:defRPr>
      </a:lvl1pPr>
      <a:lvl2pPr algn="l" rtl="0" fontAlgn="base">
        <a:spcBef>
          <a:spcPct val="0"/>
        </a:spcBef>
        <a:spcAft>
          <a:spcPct val="0"/>
        </a:spcAft>
        <a:defRPr sz="2800">
          <a:solidFill>
            <a:srgbClr val="0098C3"/>
          </a:solidFill>
          <a:latin typeface="Verdana" pitchFamily="34" charset="0"/>
          <a:ea typeface="ＭＳ Ｐゴシック" charset="-128"/>
          <a:cs typeface="ＭＳ Ｐゴシック" charset="-128"/>
        </a:defRPr>
      </a:lvl2pPr>
      <a:lvl3pPr algn="l" rtl="0" fontAlgn="base">
        <a:spcBef>
          <a:spcPct val="0"/>
        </a:spcBef>
        <a:spcAft>
          <a:spcPct val="0"/>
        </a:spcAft>
        <a:defRPr sz="2800">
          <a:solidFill>
            <a:srgbClr val="0098C3"/>
          </a:solidFill>
          <a:latin typeface="Verdana" pitchFamily="34" charset="0"/>
          <a:ea typeface="ＭＳ Ｐゴシック" charset="-128"/>
          <a:cs typeface="ＭＳ Ｐゴシック" charset="-128"/>
        </a:defRPr>
      </a:lvl3pPr>
      <a:lvl4pPr algn="l" rtl="0" fontAlgn="base">
        <a:spcBef>
          <a:spcPct val="0"/>
        </a:spcBef>
        <a:spcAft>
          <a:spcPct val="0"/>
        </a:spcAft>
        <a:defRPr sz="2800">
          <a:solidFill>
            <a:srgbClr val="0098C3"/>
          </a:solidFill>
          <a:latin typeface="Verdana" pitchFamily="34" charset="0"/>
          <a:ea typeface="ＭＳ Ｐゴシック" charset="-128"/>
          <a:cs typeface="ＭＳ Ｐゴシック" charset="-128"/>
        </a:defRPr>
      </a:lvl4pPr>
      <a:lvl5pPr algn="l" rtl="0" fontAlgn="base">
        <a:spcBef>
          <a:spcPct val="0"/>
        </a:spcBef>
        <a:spcAft>
          <a:spcPct val="0"/>
        </a:spcAft>
        <a:defRPr sz="2800">
          <a:solidFill>
            <a:srgbClr val="0098C3"/>
          </a:solidFill>
          <a:latin typeface="Verdana" pitchFamily="34" charset="0"/>
          <a:ea typeface="ＭＳ Ｐゴシック" charset="-128"/>
          <a:cs typeface="ＭＳ Ｐゴシック" charset="-128"/>
        </a:defRPr>
      </a:lvl5pPr>
      <a:lvl6pPr marL="609585" algn="l" rtl="0" eaLnBrk="1" fontAlgn="base" hangingPunct="1">
        <a:spcBef>
          <a:spcPct val="0"/>
        </a:spcBef>
        <a:spcAft>
          <a:spcPct val="0"/>
        </a:spcAft>
        <a:defRPr sz="2800">
          <a:solidFill>
            <a:srgbClr val="2098C0"/>
          </a:solidFill>
          <a:latin typeface="Verdana" pitchFamily="34" charset="0"/>
        </a:defRPr>
      </a:lvl6pPr>
      <a:lvl7pPr marL="1219170" algn="l" rtl="0" eaLnBrk="1" fontAlgn="base" hangingPunct="1">
        <a:spcBef>
          <a:spcPct val="0"/>
        </a:spcBef>
        <a:spcAft>
          <a:spcPct val="0"/>
        </a:spcAft>
        <a:defRPr sz="2800">
          <a:solidFill>
            <a:srgbClr val="2098C0"/>
          </a:solidFill>
          <a:latin typeface="Verdana" pitchFamily="34" charset="0"/>
        </a:defRPr>
      </a:lvl7pPr>
      <a:lvl8pPr marL="1828754" algn="l" rtl="0" eaLnBrk="1" fontAlgn="base" hangingPunct="1">
        <a:spcBef>
          <a:spcPct val="0"/>
        </a:spcBef>
        <a:spcAft>
          <a:spcPct val="0"/>
        </a:spcAft>
        <a:defRPr sz="2800">
          <a:solidFill>
            <a:srgbClr val="2098C0"/>
          </a:solidFill>
          <a:latin typeface="Verdana" pitchFamily="34" charset="0"/>
        </a:defRPr>
      </a:lvl8pPr>
      <a:lvl9pPr marL="2438339" algn="l" rtl="0" eaLnBrk="1" fontAlgn="base" hangingPunct="1">
        <a:spcBef>
          <a:spcPct val="0"/>
        </a:spcBef>
        <a:spcAft>
          <a:spcPct val="0"/>
        </a:spcAft>
        <a:defRPr sz="2800">
          <a:solidFill>
            <a:srgbClr val="2098C0"/>
          </a:solidFill>
          <a:latin typeface="Verdana" pitchFamily="34" charset="0"/>
        </a:defRPr>
      </a:lvl9pPr>
    </p:titleStyle>
    <p:bodyStyle>
      <a:lvl1pPr marL="311143" indent="-311143" algn="l" rtl="0" fontAlgn="base">
        <a:spcBef>
          <a:spcPct val="20000"/>
        </a:spcBef>
        <a:spcAft>
          <a:spcPct val="0"/>
        </a:spcAft>
        <a:buChar char="•"/>
        <a:defRPr>
          <a:solidFill>
            <a:srgbClr val="414448"/>
          </a:solidFill>
          <a:latin typeface="+mn-lt"/>
          <a:ea typeface="ＭＳ Ｐゴシック" charset="-128"/>
          <a:cs typeface="ＭＳ Ｐゴシック" charset="-128"/>
        </a:defRPr>
      </a:lvl1pPr>
      <a:lvl2pPr marL="759865" indent="-296326" algn="l" rtl="0" fontAlgn="base">
        <a:spcBef>
          <a:spcPct val="20000"/>
        </a:spcBef>
        <a:spcAft>
          <a:spcPct val="0"/>
        </a:spcAft>
        <a:buChar char="–"/>
        <a:defRPr>
          <a:solidFill>
            <a:srgbClr val="414448"/>
          </a:solidFill>
          <a:latin typeface="+mn-lt"/>
          <a:ea typeface="ＭＳ Ｐゴシック" charset="-128"/>
        </a:defRPr>
      </a:lvl2pPr>
      <a:lvl3pPr marL="1293252" indent="-224361" algn="l" rtl="0" fontAlgn="base">
        <a:spcBef>
          <a:spcPct val="20000"/>
        </a:spcBef>
        <a:spcAft>
          <a:spcPct val="0"/>
        </a:spcAft>
        <a:buChar char="•"/>
        <a:defRPr sz="2133">
          <a:solidFill>
            <a:srgbClr val="414448"/>
          </a:solidFill>
          <a:latin typeface="+mn-lt"/>
          <a:ea typeface="ＭＳ Ｐゴシック" charset="-128"/>
        </a:defRPr>
      </a:lvl3pPr>
      <a:lvl4pPr marL="1828754" indent="-298443" algn="l" rtl="0" fontAlgn="base">
        <a:spcBef>
          <a:spcPct val="20000"/>
        </a:spcBef>
        <a:spcAft>
          <a:spcPct val="0"/>
        </a:spcAft>
        <a:buChar char="–"/>
        <a:defRPr sz="1867">
          <a:solidFill>
            <a:srgbClr val="414448"/>
          </a:solidFill>
          <a:latin typeface="+mn-lt"/>
          <a:ea typeface="ＭＳ Ｐゴシック" charset="-128"/>
        </a:defRPr>
      </a:lvl4pPr>
      <a:lvl5pPr marL="2438339" indent="-298443" algn="l" rtl="0" fontAlgn="base">
        <a:spcBef>
          <a:spcPct val="20000"/>
        </a:spcBef>
        <a:spcAft>
          <a:spcPct val="0"/>
        </a:spcAft>
        <a:buChar char="»"/>
        <a:defRPr sz="1600">
          <a:solidFill>
            <a:srgbClr val="414448"/>
          </a:solidFill>
          <a:latin typeface="+mn-lt"/>
          <a:ea typeface="ＭＳ Ｐゴシック" charset="-128"/>
        </a:defRPr>
      </a:lvl5pPr>
      <a:lvl6pPr marL="3047924" indent="-298443" algn="l" rtl="0" eaLnBrk="1" fontAlgn="base" hangingPunct="1">
        <a:spcBef>
          <a:spcPct val="20000"/>
        </a:spcBef>
        <a:spcAft>
          <a:spcPct val="0"/>
        </a:spcAft>
        <a:buChar char="»"/>
        <a:defRPr sz="1600">
          <a:solidFill>
            <a:srgbClr val="616365"/>
          </a:solidFill>
          <a:latin typeface="+mn-lt"/>
        </a:defRPr>
      </a:lvl6pPr>
      <a:lvl7pPr marL="3657509" indent="-298443" algn="l" rtl="0" eaLnBrk="1" fontAlgn="base" hangingPunct="1">
        <a:spcBef>
          <a:spcPct val="20000"/>
        </a:spcBef>
        <a:spcAft>
          <a:spcPct val="0"/>
        </a:spcAft>
        <a:buChar char="»"/>
        <a:defRPr sz="1600">
          <a:solidFill>
            <a:srgbClr val="616365"/>
          </a:solidFill>
          <a:latin typeface="+mn-lt"/>
        </a:defRPr>
      </a:lvl7pPr>
      <a:lvl8pPr marL="4267093" indent="-298443" algn="l" rtl="0" eaLnBrk="1" fontAlgn="base" hangingPunct="1">
        <a:spcBef>
          <a:spcPct val="20000"/>
        </a:spcBef>
        <a:spcAft>
          <a:spcPct val="0"/>
        </a:spcAft>
        <a:buChar char="»"/>
        <a:defRPr sz="1600">
          <a:solidFill>
            <a:srgbClr val="616365"/>
          </a:solidFill>
          <a:latin typeface="+mn-lt"/>
        </a:defRPr>
      </a:lvl8pPr>
      <a:lvl9pPr marL="4876678" indent="-298443" algn="l" rtl="0" eaLnBrk="1" fontAlgn="base" hangingPunct="1">
        <a:spcBef>
          <a:spcPct val="20000"/>
        </a:spcBef>
        <a:spcAft>
          <a:spcPct val="0"/>
        </a:spcAft>
        <a:buChar char="»"/>
        <a:defRPr sz="1600">
          <a:solidFill>
            <a:srgbClr val="616365"/>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55FC4-617C-4A87-83EC-B5F4674B3D69}" type="datetime4">
              <a:rPr lang="en-US" smtClean="0"/>
              <a:t>September 10, 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6EF3F-3F40-49C4-982C-939DE166C951}" type="slidenum">
              <a:rPr lang="en-US" smtClean="0"/>
              <a:t>‹#›</a:t>
            </a:fld>
            <a:endParaRPr lang="en-US"/>
          </a:p>
        </p:txBody>
      </p:sp>
    </p:spTree>
    <p:extLst>
      <p:ext uri="{BB962C8B-B14F-4D97-AF65-F5344CB8AC3E}">
        <p14:creationId xmlns:p14="http://schemas.microsoft.com/office/powerpoint/2010/main" val="1951973748"/>
      </p:ext>
    </p:extLst>
  </p:cSld>
  <p:clrMap bg1="lt1" tx1="dk1" bg2="lt2" tx2="dk2" accent1="accent1" accent2="accent2" accent3="accent3" accent4="accent4" accent5="accent5" accent6="accent6" hlink="hlink" folHlink="folHlink"/>
  <p:sldLayoutIdLst>
    <p:sldLayoutId id="2147483668"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05398" y="6281006"/>
            <a:ext cx="11981204" cy="469186"/>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 name="TextBox 10"/>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8" name="Picture 7"/>
          <p:cNvPicPr>
            <a:picLocks noChangeAspect="1"/>
          </p:cNvPicPr>
          <p:nvPr userDrawn="1"/>
        </p:nvPicPr>
        <p:blipFill rotWithShape="1">
          <a:blip r:embed="rId11"/>
          <a:srcRect l="18168" t="8791" r="68479" b="36893"/>
          <a:stretch/>
        </p:blipFill>
        <p:spPr>
          <a:xfrm>
            <a:off x="2606457" y="6436191"/>
            <a:ext cx="1678723" cy="203891"/>
          </a:xfrm>
          <a:prstGeom prst="rect">
            <a:avLst/>
          </a:prstGeom>
        </p:spPr>
      </p:pic>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10, 2025</a:t>
            </a:fld>
            <a:r>
              <a:rPr lang="en-US" dirty="0"/>
              <a:t> </a:t>
            </a:r>
          </a:p>
        </p:txBody>
      </p:sp>
      <p:sp>
        <p:nvSpPr>
          <p:cNvPr id="5"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9"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a:t>
            </a:r>
            <a:fld id="{E8855BD0-E344-4777-AB18-8B35F72DB32B}" type="datetime4">
              <a:rPr lang="en-US" sz="1000" smtClean="0">
                <a:solidFill>
                  <a:srgbClr val="F8F8DC"/>
                </a:solidFill>
              </a:rPr>
              <a:t>September 10, 2025</a:t>
            </a:fld>
            <a:endParaRPr lang="en-US" sz="1000" dirty="0">
              <a:solidFill>
                <a:srgbClr val="F8F8DC"/>
              </a:solidFill>
            </a:endParaRPr>
          </a:p>
        </p:txBody>
      </p:sp>
      <p:sp>
        <p:nvSpPr>
          <p:cNvPr id="10"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18" name="Picture 17"/>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spTree>
    <p:extLst>
      <p:ext uri="{BB962C8B-B14F-4D97-AF65-F5344CB8AC3E}">
        <p14:creationId xmlns:p14="http://schemas.microsoft.com/office/powerpoint/2010/main" val="16995114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5"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D0DEE-A9CF-4F49-B6E0-8D8D33949C83}" type="datetime4">
              <a:rPr lang="en-US" smtClean="0"/>
              <a:t>September 10,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3C1A8-2C8F-4405-9A52-CA4ECF634759}" type="slidenum">
              <a:rPr lang="en-US" smtClean="0"/>
              <a:t>‹#›</a:t>
            </a:fld>
            <a:endParaRPr lang="en-US"/>
          </a:p>
        </p:txBody>
      </p:sp>
      <p:sp>
        <p:nvSpPr>
          <p:cNvPr id="10" name="Date Placeholder 3">
            <a:extLst>
              <a:ext uri="{FF2B5EF4-FFF2-40B4-BE49-F238E27FC236}">
                <a16:creationId xmlns:a16="http://schemas.microsoft.com/office/drawing/2014/main" id="{D6375802-0405-894B-9279-5833E6ABBDAF}"/>
              </a:ext>
            </a:extLst>
          </p:cNvPr>
          <p:cNvSpPr txBox="1">
            <a:spLocks/>
          </p:cNvSpPr>
          <p:nvPr userDrawn="1"/>
        </p:nvSpPr>
        <p:spPr>
          <a:xfrm>
            <a:off x="10166291" y="6396441"/>
            <a:ext cx="1606609"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53741D"/>
                </a:solidFill>
              </a:rPr>
              <a:t>  </a:t>
            </a:r>
            <a:fld id="{E6945BA9-8ECD-4B26-8DE6-595C8AC70D8E}" type="datetime4">
              <a:rPr lang="en-US" smtClean="0">
                <a:solidFill>
                  <a:srgbClr val="53741D"/>
                </a:solidFill>
              </a:rPr>
              <a:t>September 10, 2025</a:t>
            </a:fld>
            <a:endParaRPr lang="en-US" dirty="0">
              <a:solidFill>
                <a:srgbClr val="53741D"/>
              </a:solidFill>
            </a:endParaRPr>
          </a:p>
        </p:txBody>
      </p:sp>
      <p:sp>
        <p:nvSpPr>
          <p:cNvPr id="11"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1284104" y="6385066"/>
            <a:ext cx="488795" cy="365125"/>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mtClean="0">
                <a:solidFill>
                  <a:srgbClr val="53741D"/>
                </a:solidFill>
              </a:rPr>
              <a:pPr/>
              <a:t>‹#›</a:t>
            </a:fld>
            <a:endParaRPr lang="en-US" dirty="0">
              <a:solidFill>
                <a:srgbClr val="53741D"/>
              </a:solidFill>
            </a:endParaRPr>
          </a:p>
        </p:txBody>
      </p:sp>
    </p:spTree>
    <p:extLst>
      <p:ext uri="{BB962C8B-B14F-4D97-AF65-F5344CB8AC3E}">
        <p14:creationId xmlns:p14="http://schemas.microsoft.com/office/powerpoint/2010/main" val="21926836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teens.drugabuse.gov/drug-facts" TargetMode="External"/><Relationship Id="rId3" Type="http://schemas.openxmlformats.org/officeDocument/2006/relationships/hyperlink" Target="https://addiction.surgeongeneral.gov/sites/default/files/surgeon-generals-report.pdf" TargetMode="External"/><Relationship Id="rId7" Type="http://schemas.openxmlformats.org/officeDocument/2006/relationships/hyperlink" Target="https://easyread.drugabuse.gov/" TargetMode="External"/><Relationship Id="rId2" Type="http://schemas.openxmlformats.org/officeDocument/2006/relationships/hyperlink" Target="https://e-cigarettes.surgeongeneral.gov/documents/2016_SGR_Full_Report_non-508.pdf" TargetMode="External"/><Relationship Id="rId1" Type="http://schemas.openxmlformats.org/officeDocument/2006/relationships/slideLayout" Target="../slideLayouts/slideLayout14.xml"/><Relationship Id="rId6" Type="http://schemas.openxmlformats.org/officeDocument/2006/relationships/hyperlink" Target="http://teens.drugabuse.gov/interactives-and-videos/videos" TargetMode="External"/><Relationship Id="rId5" Type="http://schemas.openxmlformats.org/officeDocument/2006/relationships/hyperlink" Target="http://teens.drugabuse.gov/interactives-and-videos/downloads" TargetMode="External"/><Relationship Id="rId4" Type="http://schemas.openxmlformats.org/officeDocument/2006/relationships/hyperlink" Target="https://addiction.surgeongeneral.gov/sites/default/files/Spotlight-on-Opioids_09192018.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headsup.scholastic.com/" TargetMode="External"/><Relationship Id="rId2" Type="http://schemas.openxmlformats.org/officeDocument/2006/relationships/hyperlink" Target="http://teens.drugabuse.gov/peerx" TargetMode="External"/><Relationship Id="rId1" Type="http://schemas.openxmlformats.org/officeDocument/2006/relationships/slideLayout" Target="../slideLayouts/slideLayout14.xml"/><Relationship Id="rId6" Type="http://schemas.openxmlformats.org/officeDocument/2006/relationships/hyperlink" Target="http://pubs.niaaa.nih.gov/publications/poster.htm" TargetMode="External"/><Relationship Id="rId5" Type="http://schemas.openxmlformats.org/officeDocument/2006/relationships/hyperlink" Target="http://pubs.niaaa.nih.gov/publications/UnderageDrinking/UnderageFact.htm" TargetMode="External"/><Relationship Id="rId4" Type="http://schemas.openxmlformats.org/officeDocument/2006/relationships/hyperlink" Target="http://www.niaaa.nih.gov/publications/classroom-resource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hazelden.org/web/public/storeeducation.page" TargetMode="External"/><Relationship Id="rId3" Type="http://schemas.openxmlformats.org/officeDocument/2006/relationships/hyperlink" Target="http://store.samhsa.gov/product/Helping-Students-Avoid-Prescription-Drug-Abuse/SMA09-4446" TargetMode="External"/><Relationship Id="rId7" Type="http://schemas.openxmlformats.org/officeDocument/2006/relationships/hyperlink" Target="http://www.hazelden.org/web/public/tod-for-educators.page" TargetMode="External"/><Relationship Id="rId2" Type="http://schemas.openxmlformats.org/officeDocument/2006/relationships/hyperlink" Target="http://www.samhsa.gov/too-smart-to-start" TargetMode="External"/><Relationship Id="rId1" Type="http://schemas.openxmlformats.org/officeDocument/2006/relationships/slideLayout" Target="../slideLayouts/slideLayout15.xml"/><Relationship Id="rId6" Type="http://schemas.openxmlformats.org/officeDocument/2006/relationships/hyperlink" Target="http://www.samhsa.gov/underage-drinking" TargetMode="External"/><Relationship Id="rId5" Type="http://schemas.openxmlformats.org/officeDocument/2006/relationships/hyperlink" Target="http://abovetheinfluence.com/" TargetMode="External"/><Relationship Id="rId4" Type="http://schemas.openxmlformats.org/officeDocument/2006/relationships/hyperlink" Target="http://store.samhsa.gov/product/Surgeon-General-s-Call-to-Action-to-Prevent-and-Reduce-Underage-Drinking/SGCTA-0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massclearinghouse.ehs.state.ma.us/category/SCH.html" TargetMode="External"/><Relationship Id="rId7" Type="http://schemas.openxmlformats.org/officeDocument/2006/relationships/hyperlink" Target="http://massclearinghouse.ehs.state.ma.us/BSASPRO/SA3531kit.html" TargetMode="External"/><Relationship Id="rId2" Type="http://schemas.openxmlformats.org/officeDocument/2006/relationships/hyperlink" Target="https://health.uconn.edu/sbirtacademy/" TargetMode="External"/><Relationship Id="rId1" Type="http://schemas.openxmlformats.org/officeDocument/2006/relationships/slideLayout" Target="../slideLayouts/slideLayout15.xml"/><Relationship Id="rId6" Type="http://schemas.openxmlformats.org/officeDocument/2006/relationships/hyperlink" Target="http://massclearinghouse.ehs.state.ma.us/BSASPRO/SA3522.html" TargetMode="External"/><Relationship Id="rId5" Type="http://schemas.openxmlformats.org/officeDocument/2006/relationships/hyperlink" Target="http://massclearinghouse.ehs.state.ma.us/BSASPRO/SA1032R.html" TargetMode="External"/><Relationship Id="rId4" Type="http://schemas.openxmlformats.org/officeDocument/2006/relationships/hyperlink" Target="http://massclearinghouse.ehs.state.ma.us/BSASPRO/SA1022.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17237" y="2682835"/>
            <a:ext cx="7086601" cy="1159822"/>
          </a:xfrm>
        </p:spPr>
        <p:txBody>
          <a:bodyPr>
            <a:noAutofit/>
          </a:bodyPr>
          <a:lstStyle/>
          <a:p>
            <a:pPr algn="ctr"/>
            <a:r>
              <a:rPr lang="en-US" sz="3600" dirty="0">
                <a:solidFill>
                  <a:schemeClr val="accent1"/>
                </a:solidFill>
                <a:ea typeface="ＭＳ Ｐゴシック" pitchFamily="34" charset="-128"/>
              </a:rPr>
              <a:t>                  </a:t>
            </a:r>
            <a:br>
              <a:rPr lang="en-US" sz="3600" dirty="0">
                <a:solidFill>
                  <a:schemeClr val="accent1"/>
                </a:solidFill>
                <a:ea typeface="ＭＳ Ｐゴシック" pitchFamily="34" charset="-128"/>
              </a:rPr>
            </a:br>
            <a:r>
              <a:rPr lang="en-US" sz="6600" dirty="0">
                <a:solidFill>
                  <a:schemeClr val="accent1"/>
                </a:solidFill>
                <a:ea typeface="ＭＳ Ｐゴシック" pitchFamily="34" charset="-128"/>
              </a:rPr>
              <a:t>Alcohol Use in Adolescents</a:t>
            </a:r>
            <a:endParaRPr lang="en-US" sz="4400" dirty="0">
              <a:solidFill>
                <a:schemeClr val="accent1"/>
              </a:solidFill>
              <a:ea typeface="ＭＳ Ｐゴシック" pitchFamily="34" charset="-128"/>
            </a:endParaRPr>
          </a:p>
        </p:txBody>
      </p:sp>
      <p:sp>
        <p:nvSpPr>
          <p:cNvPr id="4099" name="Subtitle 2"/>
          <p:cNvSpPr>
            <a:spLocks noGrp="1"/>
          </p:cNvSpPr>
          <p:nvPr>
            <p:ph type="subTitle" idx="1"/>
          </p:nvPr>
        </p:nvSpPr>
        <p:spPr>
          <a:xfrm>
            <a:off x="375420" y="3337791"/>
            <a:ext cx="7370233" cy="1752600"/>
          </a:xfrm>
        </p:spPr>
        <p:txBody>
          <a:bodyPr>
            <a:normAutofit fontScale="25000" lnSpcReduction="20000"/>
          </a:bodyPr>
          <a:lstStyle/>
          <a:p>
            <a:pPr algn="ctr"/>
            <a:endParaRPr lang="en-US" sz="2133" i="1" dirty="0">
              <a:latin typeface="Verdana"/>
              <a:ea typeface="ＭＳ Ｐゴシック"/>
              <a:cs typeface="Verdana"/>
            </a:endParaRPr>
          </a:p>
          <a:p>
            <a:pPr algn="ctr"/>
            <a:endParaRPr lang="en-US" dirty="0">
              <a:solidFill>
                <a:schemeClr val="tx1"/>
              </a:solidFill>
              <a:latin typeface="Verdana"/>
              <a:ea typeface="ＭＳ Ｐゴシック"/>
              <a:cs typeface="Verdana"/>
            </a:endParaRPr>
          </a:p>
          <a:p>
            <a:pPr algn="ctr"/>
            <a:endParaRPr lang="en-US" sz="8000" dirty="0">
              <a:solidFill>
                <a:schemeClr val="tx1"/>
              </a:solidFill>
              <a:latin typeface="Verdana"/>
              <a:ea typeface="ＭＳ Ｐゴシック"/>
              <a:cs typeface="Verdana"/>
            </a:endParaRPr>
          </a:p>
          <a:p>
            <a:pPr algn="ctr"/>
            <a:r>
              <a:rPr lang="en-US" sz="8000" b="1" dirty="0"/>
              <a:t>J. Craig Allen, MD</a:t>
            </a:r>
            <a:br>
              <a:rPr lang="en-US" sz="14400" dirty="0"/>
            </a:br>
            <a:r>
              <a:rPr lang="en-US" sz="7200" dirty="0"/>
              <a:t>Medical Director, Rushford</a:t>
            </a:r>
            <a:br>
              <a:rPr lang="en-US" sz="7200" dirty="0"/>
            </a:br>
            <a:r>
              <a:rPr lang="en-US" sz="7200" dirty="0"/>
              <a:t>Chief of Psychiatry, </a:t>
            </a:r>
            <a:r>
              <a:rPr lang="en-US" sz="7200" dirty="0" err="1"/>
              <a:t>MidState</a:t>
            </a:r>
            <a:r>
              <a:rPr lang="en-US" sz="7200" dirty="0"/>
              <a:t> Medical Center</a:t>
            </a:r>
            <a:br>
              <a:rPr lang="en-US" sz="7200" dirty="0"/>
            </a:br>
            <a:r>
              <a:rPr lang="en-US" sz="7200" dirty="0"/>
              <a:t>Vice President of Addiction Services, Behavioral Health Network</a:t>
            </a:r>
          </a:p>
        </p:txBody>
      </p:sp>
      <p:sp>
        <p:nvSpPr>
          <p:cNvPr id="2" name="Rectangle 1"/>
          <p:cNvSpPr/>
          <p:nvPr/>
        </p:nvSpPr>
        <p:spPr>
          <a:xfrm>
            <a:off x="203200" y="279401"/>
            <a:ext cx="6096000" cy="50257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outdoor, kite, holding, street&#10;&#10;Description automatically generated">
            <a:extLst>
              <a:ext uri="{FF2B5EF4-FFF2-40B4-BE49-F238E27FC236}">
                <a16:creationId xmlns:a16="http://schemas.microsoft.com/office/drawing/2014/main" id="{FA5EC042-9CC6-8242-AE89-1A6629304DF1}"/>
              </a:ext>
            </a:extLst>
          </p:cNvPr>
          <p:cNvPicPr>
            <a:picLocks noChangeAspect="1"/>
          </p:cNvPicPr>
          <p:nvPr/>
        </p:nvPicPr>
        <p:blipFill>
          <a:blip r:embed="rId3"/>
          <a:stretch>
            <a:fillRect/>
          </a:stretch>
        </p:blipFill>
        <p:spPr>
          <a:xfrm>
            <a:off x="7250545" y="2311401"/>
            <a:ext cx="4607267" cy="3146039"/>
          </a:xfrm>
          <a:prstGeom prst="ellipse">
            <a:avLst/>
          </a:prstGeom>
          <a:ln>
            <a:noFill/>
          </a:ln>
          <a:effectLst>
            <a:softEdge rad="112500"/>
          </a:effectLst>
        </p:spPr>
      </p:pic>
    </p:spTree>
    <p:extLst>
      <p:ext uri="{BB962C8B-B14F-4D97-AF65-F5344CB8AC3E}">
        <p14:creationId xmlns:p14="http://schemas.microsoft.com/office/powerpoint/2010/main" val="4199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C113-20AA-4683-8095-4DA33EDE65EF}"/>
              </a:ext>
            </a:extLst>
          </p:cNvPr>
          <p:cNvSpPr>
            <a:spLocks noGrp="1"/>
          </p:cNvSpPr>
          <p:nvPr>
            <p:ph type="title"/>
          </p:nvPr>
        </p:nvSpPr>
        <p:spPr>
          <a:xfrm>
            <a:off x="455462" y="912193"/>
            <a:ext cx="10515600" cy="1325563"/>
          </a:xfrm>
        </p:spPr>
        <p:txBody>
          <a:bodyPr/>
          <a:lstStyle/>
          <a:p>
            <a:pPr algn="ctr"/>
            <a:r>
              <a:rPr lang="en-US" dirty="0"/>
              <a:t>Risk Factors for Use and Addiction</a:t>
            </a:r>
            <a:br>
              <a:rPr lang="en-US" dirty="0"/>
            </a:br>
            <a:endParaRPr lang="en-US" dirty="0"/>
          </a:p>
        </p:txBody>
      </p:sp>
      <p:pic>
        <p:nvPicPr>
          <p:cNvPr id="4" name="Content Placeholder 3">
            <a:extLst>
              <a:ext uri="{FF2B5EF4-FFF2-40B4-BE49-F238E27FC236}">
                <a16:creationId xmlns:a16="http://schemas.microsoft.com/office/drawing/2014/main" id="{9857222D-71C5-409F-BEE1-6798259C260B}"/>
              </a:ext>
            </a:extLst>
          </p:cNvPr>
          <p:cNvPicPr>
            <a:picLocks noGrp="1" noChangeAspect="1"/>
          </p:cNvPicPr>
          <p:nvPr>
            <p:ph idx="1"/>
          </p:nvPr>
        </p:nvPicPr>
        <p:blipFill>
          <a:blip r:embed="rId3"/>
          <a:stretch>
            <a:fillRect/>
          </a:stretch>
        </p:blipFill>
        <p:spPr>
          <a:xfrm>
            <a:off x="455462" y="1669427"/>
            <a:ext cx="10398350" cy="4553079"/>
          </a:xfrm>
          <a:prstGeom prst="rect">
            <a:avLst/>
          </a:prstGeom>
        </p:spPr>
      </p:pic>
      <p:pic>
        <p:nvPicPr>
          <p:cNvPr id="3" name="Picture 2">
            <a:extLst>
              <a:ext uri="{FF2B5EF4-FFF2-40B4-BE49-F238E27FC236}">
                <a16:creationId xmlns:a16="http://schemas.microsoft.com/office/drawing/2014/main" id="{07D5A36C-B3B2-4C9A-B438-B638CB8832FE}"/>
              </a:ext>
            </a:extLst>
          </p:cNvPr>
          <p:cNvPicPr>
            <a:picLocks noChangeAspect="1"/>
          </p:cNvPicPr>
          <p:nvPr/>
        </p:nvPicPr>
        <p:blipFill>
          <a:blip r:embed="rId4"/>
          <a:stretch>
            <a:fillRect/>
          </a:stretch>
        </p:blipFill>
        <p:spPr>
          <a:xfrm>
            <a:off x="8296713" y="3705392"/>
            <a:ext cx="3381200" cy="2517114"/>
          </a:xfrm>
          <a:prstGeom prst="rect">
            <a:avLst/>
          </a:prstGeom>
        </p:spPr>
      </p:pic>
    </p:spTree>
    <p:extLst>
      <p:ext uri="{BB962C8B-B14F-4D97-AF65-F5344CB8AC3E}">
        <p14:creationId xmlns:p14="http://schemas.microsoft.com/office/powerpoint/2010/main" val="12570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9A5E-2310-40B2-8113-45210C8DD96B}"/>
              </a:ext>
            </a:extLst>
          </p:cNvPr>
          <p:cNvSpPr>
            <a:spLocks noGrp="1"/>
          </p:cNvSpPr>
          <p:nvPr>
            <p:ph type="title"/>
          </p:nvPr>
        </p:nvSpPr>
        <p:spPr/>
        <p:txBody>
          <a:bodyPr>
            <a:normAutofit fontScale="90000"/>
          </a:bodyPr>
          <a:lstStyle/>
          <a:p>
            <a:r>
              <a:rPr lang="en-US" dirty="0"/>
              <a:t>Red Flags in Clinical Settings</a:t>
            </a:r>
            <a:br>
              <a:rPr lang="en-US" dirty="0"/>
            </a:br>
            <a:endParaRPr lang="en-US" dirty="0"/>
          </a:p>
        </p:txBody>
      </p:sp>
      <p:sp>
        <p:nvSpPr>
          <p:cNvPr id="3" name="Content Placeholder 2">
            <a:extLst>
              <a:ext uri="{FF2B5EF4-FFF2-40B4-BE49-F238E27FC236}">
                <a16:creationId xmlns:a16="http://schemas.microsoft.com/office/drawing/2014/main" id="{D41AE4A7-D5A4-4DFD-AB38-70CB31455C20}"/>
              </a:ext>
            </a:extLst>
          </p:cNvPr>
          <p:cNvSpPr>
            <a:spLocks noGrp="1"/>
          </p:cNvSpPr>
          <p:nvPr>
            <p:ph idx="1"/>
          </p:nvPr>
        </p:nvSpPr>
        <p:spPr/>
        <p:txBody>
          <a:bodyPr>
            <a:normAutofit lnSpcReduction="10000"/>
          </a:bodyPr>
          <a:lstStyle/>
          <a:p>
            <a:r>
              <a:rPr lang="en-US" dirty="0"/>
              <a:t>Mood swings or irritability</a:t>
            </a:r>
          </a:p>
          <a:p>
            <a:r>
              <a:rPr lang="en-US" dirty="0"/>
              <a:t>Declining academic performance</a:t>
            </a:r>
          </a:p>
          <a:p>
            <a:r>
              <a:rPr lang="en-US" dirty="0"/>
              <a:t>Risky behaviors, e.g., unsafe sex, reckless driving</a:t>
            </a:r>
          </a:p>
          <a:p>
            <a:r>
              <a:rPr lang="en-US" dirty="0"/>
              <a:t>Physical signs: sleep issues, fatigue, withdrawal symptoms</a:t>
            </a:r>
          </a:p>
          <a:p>
            <a:r>
              <a:rPr lang="en-US" dirty="0"/>
              <a:t>Frequent injuries or ER visits</a:t>
            </a:r>
          </a:p>
          <a:p>
            <a:endParaRPr lang="en-US" dirty="0"/>
          </a:p>
          <a:p>
            <a:pPr marL="0" indent="0">
              <a:buNone/>
            </a:pPr>
            <a:r>
              <a:rPr lang="en-US" dirty="0"/>
              <a:t>🛑 </a:t>
            </a:r>
            <a:r>
              <a:rPr lang="en-US" i="1" dirty="0"/>
              <a:t>Tip: Alcohol use often co-occurs with other risk behaviors or mental health concerns.</a:t>
            </a:r>
            <a:endParaRPr lang="en-US" dirty="0"/>
          </a:p>
        </p:txBody>
      </p:sp>
    </p:spTree>
    <p:extLst>
      <p:ext uri="{BB962C8B-B14F-4D97-AF65-F5344CB8AC3E}">
        <p14:creationId xmlns:p14="http://schemas.microsoft.com/office/powerpoint/2010/main" val="309709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1B51-0ECD-4C72-8ECD-5863EC4E0978}"/>
              </a:ext>
            </a:extLst>
          </p:cNvPr>
          <p:cNvSpPr>
            <a:spLocks noGrp="1"/>
          </p:cNvSpPr>
          <p:nvPr>
            <p:ph type="title"/>
          </p:nvPr>
        </p:nvSpPr>
        <p:spPr>
          <a:xfrm>
            <a:off x="359454" y="1130922"/>
            <a:ext cx="11464684" cy="798778"/>
          </a:xfrm>
        </p:spPr>
        <p:txBody>
          <a:bodyPr>
            <a:normAutofit fontScale="90000"/>
          </a:bodyPr>
          <a:lstStyle/>
          <a:p>
            <a:r>
              <a:rPr lang="en-US" dirty="0"/>
              <a:t>Screening Tools for Primary Care &amp; Behavioral Health</a:t>
            </a:r>
            <a:br>
              <a:rPr lang="en-US" dirty="0"/>
            </a:br>
            <a:endParaRPr lang="en-US" dirty="0"/>
          </a:p>
        </p:txBody>
      </p:sp>
      <p:sp>
        <p:nvSpPr>
          <p:cNvPr id="3" name="Content Placeholder 2">
            <a:extLst>
              <a:ext uri="{FF2B5EF4-FFF2-40B4-BE49-F238E27FC236}">
                <a16:creationId xmlns:a16="http://schemas.microsoft.com/office/drawing/2014/main" id="{1EA7D360-7633-4646-B3B5-9952C2D83155}"/>
              </a:ext>
            </a:extLst>
          </p:cNvPr>
          <p:cNvSpPr>
            <a:spLocks noGrp="1"/>
          </p:cNvSpPr>
          <p:nvPr>
            <p:ph idx="1"/>
          </p:nvPr>
        </p:nvSpPr>
        <p:spPr>
          <a:xfrm>
            <a:off x="359454" y="1695025"/>
            <a:ext cx="11452597" cy="4444517"/>
          </a:xfrm>
        </p:spPr>
        <p:txBody>
          <a:bodyPr>
            <a:normAutofit fontScale="92500" lnSpcReduction="10000"/>
          </a:bodyPr>
          <a:lstStyle/>
          <a:p>
            <a:pPr marL="0" indent="0">
              <a:buNone/>
            </a:pPr>
            <a:r>
              <a:rPr lang="en-US" sz="1600" dirty="0"/>
              <a:t>AAP Periodicity Schedule (year)</a:t>
            </a:r>
          </a:p>
          <a:p>
            <a:pPr marL="0" indent="0">
              <a:buNone/>
            </a:pPr>
            <a:r>
              <a:rPr lang="en-US" sz="1600" dirty="0"/>
              <a:t>Psychosocial/behavioral assessment: </a:t>
            </a:r>
            <a:r>
              <a:rPr lang="en-US" sz="1600" b="1" dirty="0"/>
              <a:t>every well visit / </a:t>
            </a:r>
            <a:r>
              <a:rPr lang="en-US" sz="1600" dirty="0"/>
              <a:t>Depression screening: </a:t>
            </a:r>
            <a:r>
              <a:rPr lang="en-US" sz="1600" b="1" dirty="0"/>
              <a:t>annually 11–21y / </a:t>
            </a:r>
            <a:r>
              <a:rPr lang="en-US" sz="1600" dirty="0"/>
              <a:t>Alcohol/drug use assessment: </a:t>
            </a:r>
            <a:r>
              <a:rPr lang="en-US" sz="1600" b="1" dirty="0"/>
              <a:t>every visit 11–21y </a:t>
            </a:r>
            <a:r>
              <a:rPr lang="en-US" sz="1600" dirty="0"/>
              <a:t>and in any care setting (sick, ED, etc.)</a:t>
            </a:r>
            <a:endParaRPr lang="en-US" b="1" dirty="0"/>
          </a:p>
          <a:p>
            <a:endParaRPr lang="en-US" b="1" dirty="0"/>
          </a:p>
          <a:p>
            <a:r>
              <a:rPr lang="en-US" b="1" dirty="0"/>
              <a:t>CRAFFT 2.1</a:t>
            </a:r>
            <a:r>
              <a:rPr lang="en-US" dirty="0"/>
              <a:t> – Validated adolescent screening tool</a:t>
            </a:r>
          </a:p>
          <a:p>
            <a:r>
              <a:rPr lang="en-US" b="1" dirty="0"/>
              <a:t>AUDIT-C</a:t>
            </a:r>
            <a:r>
              <a:rPr lang="en-US" dirty="0"/>
              <a:t> – For older adolescents</a:t>
            </a:r>
          </a:p>
          <a:p>
            <a:r>
              <a:rPr lang="en-US" b="1" dirty="0"/>
              <a:t>SBIRT</a:t>
            </a:r>
            <a:r>
              <a:rPr lang="en-US" dirty="0"/>
              <a:t> approach:</a:t>
            </a:r>
          </a:p>
          <a:p>
            <a:pPr lvl="1"/>
            <a:r>
              <a:rPr lang="en-US" b="1" dirty="0"/>
              <a:t>S</a:t>
            </a:r>
            <a:r>
              <a:rPr lang="en-US" dirty="0"/>
              <a:t>creening</a:t>
            </a:r>
          </a:p>
          <a:p>
            <a:pPr lvl="1"/>
            <a:r>
              <a:rPr lang="en-US" b="1" dirty="0"/>
              <a:t>B</a:t>
            </a:r>
            <a:r>
              <a:rPr lang="en-US" dirty="0"/>
              <a:t>rief </a:t>
            </a:r>
            <a:r>
              <a:rPr lang="en-US" b="1" dirty="0"/>
              <a:t>I</a:t>
            </a:r>
            <a:r>
              <a:rPr lang="en-US" dirty="0"/>
              <a:t>ntervention</a:t>
            </a:r>
          </a:p>
          <a:p>
            <a:pPr lvl="1"/>
            <a:r>
              <a:rPr lang="en-US" b="1" dirty="0"/>
              <a:t>R</a:t>
            </a:r>
            <a:r>
              <a:rPr lang="en-US" dirty="0"/>
              <a:t>eferral to </a:t>
            </a:r>
            <a:r>
              <a:rPr lang="en-US" b="1" dirty="0"/>
              <a:t>T</a:t>
            </a:r>
            <a:r>
              <a:rPr lang="en-US" dirty="0"/>
              <a:t>reatment</a:t>
            </a:r>
          </a:p>
          <a:p>
            <a:pPr marL="0" indent="0">
              <a:buNone/>
            </a:pPr>
            <a:endParaRPr lang="en-US" dirty="0"/>
          </a:p>
          <a:p>
            <a:pPr marL="0" indent="0">
              <a:buNone/>
            </a:pPr>
            <a:r>
              <a:rPr lang="en-US" i="1" dirty="0"/>
              <a:t>Note: CRAFFT can be self-administered or provider-led; ideal for ages 12–21.</a:t>
            </a:r>
            <a:endParaRPr lang="en-US" dirty="0"/>
          </a:p>
          <a:p>
            <a:endParaRPr lang="en-US" dirty="0"/>
          </a:p>
        </p:txBody>
      </p:sp>
    </p:spTree>
    <p:extLst>
      <p:ext uri="{BB962C8B-B14F-4D97-AF65-F5344CB8AC3E}">
        <p14:creationId xmlns:p14="http://schemas.microsoft.com/office/powerpoint/2010/main" val="36854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7783" y="847983"/>
            <a:ext cx="10972800" cy="715963"/>
          </a:xfrm>
          <a:prstGeom prst="rect">
            <a:avLst/>
          </a:prstGeom>
        </p:spPr>
        <p:txBody>
          <a:bodyPr/>
          <a:lstStyle/>
          <a:p>
            <a:pPr algn="ctr">
              <a:defRPr/>
            </a:pPr>
            <a:r>
              <a:rPr lang="en-US" sz="3200" b="1" kern="0" dirty="0">
                <a:solidFill>
                  <a:schemeClr val="accent6">
                    <a:lumMod val="75000"/>
                  </a:schemeClr>
                </a:solidFill>
                <a:ea typeface="+mj-ea"/>
                <a:cs typeface="+mj-cs"/>
              </a:rPr>
              <a:t>CRAFFT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87" y="2504991"/>
            <a:ext cx="8093275" cy="3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6083" y="2767280"/>
            <a:ext cx="4775200" cy="1323439"/>
          </a:xfrm>
          <a:prstGeom prst="rect">
            <a:avLst/>
          </a:prstGeom>
        </p:spPr>
        <p:txBody>
          <a:bodyPr wrap="square">
            <a:spAutoFit/>
          </a:bodyPr>
          <a:lstStyle/>
          <a:p>
            <a:r>
              <a:rPr lang="en-US" sz="1600" b="1" dirty="0"/>
              <a:t>During past 12 months did you</a:t>
            </a:r>
          </a:p>
          <a:p>
            <a:r>
              <a:rPr lang="en-US" sz="1600" b="1" dirty="0"/>
              <a:t>A.  Drink any alcohol?</a:t>
            </a:r>
          </a:p>
          <a:p>
            <a:r>
              <a:rPr lang="en-US" sz="1600" b="1" dirty="0"/>
              <a:t>B.  Smoke any marijuana or hashish?</a:t>
            </a:r>
          </a:p>
          <a:p>
            <a:pPr marL="304784" indent="-304784">
              <a:buAutoNum type="alphaUcPeriod" startAt="3"/>
            </a:pPr>
            <a:r>
              <a:rPr lang="en-US" sz="1600" b="1" dirty="0"/>
              <a:t>Use anything else to get high?</a:t>
            </a:r>
          </a:p>
          <a:p>
            <a:endParaRPr lang="en-US" sz="1600" b="1" dirty="0">
              <a:solidFill>
                <a:schemeClr val="accent3">
                  <a:lumMod val="75000"/>
                </a:schemeClr>
              </a:solidFill>
            </a:endParaRPr>
          </a:p>
        </p:txBody>
      </p:sp>
      <p:sp>
        <p:nvSpPr>
          <p:cNvPr id="4" name="Rectangle 3"/>
          <p:cNvSpPr/>
          <p:nvPr/>
        </p:nvSpPr>
        <p:spPr>
          <a:xfrm>
            <a:off x="132609" y="4184668"/>
            <a:ext cx="3485802" cy="1323439"/>
          </a:xfrm>
          <a:prstGeom prst="rect">
            <a:avLst/>
          </a:prstGeom>
        </p:spPr>
        <p:txBody>
          <a:bodyPr wrap="square">
            <a:spAutoFit/>
          </a:bodyPr>
          <a:lstStyle/>
          <a:p>
            <a:r>
              <a:rPr lang="en-US" sz="1600" b="1" dirty="0"/>
              <a:t>If NO:  Ask if you have ever ridden in a CAR driven by someone who was high or had been using drugs or alcohol?</a:t>
            </a:r>
          </a:p>
          <a:p>
            <a:endParaRPr lang="en-US" sz="1600" b="1" dirty="0"/>
          </a:p>
          <a:p>
            <a:r>
              <a:rPr lang="en-US" sz="1600" b="1" dirty="0"/>
              <a:t>IF YES – complete CRAFFT </a:t>
            </a:r>
            <a:r>
              <a:rPr lang="en-US" sz="1600" dirty="0"/>
              <a:t>→ → → →</a:t>
            </a:r>
            <a:endParaRPr lang="en-US" sz="1600" b="1" dirty="0"/>
          </a:p>
        </p:txBody>
      </p:sp>
      <p:sp>
        <p:nvSpPr>
          <p:cNvPr id="6" name="TextBox 5">
            <a:extLst>
              <a:ext uri="{FF2B5EF4-FFF2-40B4-BE49-F238E27FC236}">
                <a16:creationId xmlns:a16="http://schemas.microsoft.com/office/drawing/2014/main" id="{E1C768B6-21DB-9F90-44B7-D8B76775E3F7}"/>
              </a:ext>
            </a:extLst>
          </p:cNvPr>
          <p:cNvSpPr txBox="1"/>
          <p:nvPr/>
        </p:nvSpPr>
        <p:spPr>
          <a:xfrm>
            <a:off x="1933567" y="1388137"/>
            <a:ext cx="7197634" cy="646331"/>
          </a:xfrm>
          <a:prstGeom prst="rect">
            <a:avLst/>
          </a:prstGeom>
          <a:noFill/>
        </p:spPr>
        <p:txBody>
          <a:bodyPr wrap="square">
            <a:spAutoFit/>
          </a:bodyPr>
          <a:lstStyle/>
          <a:p>
            <a:r>
              <a:rPr lang="en-US" dirty="0"/>
              <a:t>	CAR • RELAX • ALONE • FORGET • FRIENDS • TROUBLE</a:t>
            </a:r>
          </a:p>
          <a:p>
            <a:r>
              <a:rPr lang="en-US" dirty="0"/>
              <a:t>2+ positive items → brief intervention; consider referral per severity</a:t>
            </a:r>
          </a:p>
        </p:txBody>
      </p:sp>
    </p:spTree>
    <p:extLst>
      <p:ext uri="{BB962C8B-B14F-4D97-AF65-F5344CB8AC3E}">
        <p14:creationId xmlns:p14="http://schemas.microsoft.com/office/powerpoint/2010/main" val="6162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6D35-A83F-49CF-9729-A8EFB6C94455}"/>
              </a:ext>
            </a:extLst>
          </p:cNvPr>
          <p:cNvSpPr>
            <a:spLocks noGrp="1"/>
          </p:cNvSpPr>
          <p:nvPr>
            <p:ph type="title"/>
          </p:nvPr>
        </p:nvSpPr>
        <p:spPr/>
        <p:txBody>
          <a:bodyPr>
            <a:normAutofit fontScale="90000"/>
          </a:bodyPr>
          <a:lstStyle/>
          <a:p>
            <a:r>
              <a:rPr lang="en-US" dirty="0"/>
              <a:t>Brief Interventions That Work</a:t>
            </a:r>
            <a:br>
              <a:rPr lang="en-US" dirty="0"/>
            </a:br>
            <a:endParaRPr lang="en-US" dirty="0"/>
          </a:p>
        </p:txBody>
      </p:sp>
      <p:sp>
        <p:nvSpPr>
          <p:cNvPr id="3" name="Content Placeholder 2">
            <a:extLst>
              <a:ext uri="{FF2B5EF4-FFF2-40B4-BE49-F238E27FC236}">
                <a16:creationId xmlns:a16="http://schemas.microsoft.com/office/drawing/2014/main" id="{E97A7F9C-3768-44BD-B972-E6D6FB1B114E}"/>
              </a:ext>
            </a:extLst>
          </p:cNvPr>
          <p:cNvSpPr>
            <a:spLocks noGrp="1"/>
          </p:cNvSpPr>
          <p:nvPr>
            <p:ph idx="1"/>
          </p:nvPr>
        </p:nvSpPr>
        <p:spPr/>
        <p:txBody>
          <a:bodyPr/>
          <a:lstStyle/>
          <a:p>
            <a:r>
              <a:rPr lang="en-US" dirty="0"/>
              <a:t>Motivational Interviewing (MI):</a:t>
            </a:r>
          </a:p>
          <a:p>
            <a:pPr lvl="1"/>
            <a:r>
              <a:rPr lang="en-US" dirty="0"/>
              <a:t>Elicit readiness to change</a:t>
            </a:r>
          </a:p>
          <a:p>
            <a:pPr lvl="1"/>
            <a:r>
              <a:rPr lang="en-US" dirty="0"/>
              <a:t>Explore ambivalence</a:t>
            </a:r>
          </a:p>
          <a:p>
            <a:r>
              <a:rPr lang="en-US" dirty="0"/>
              <a:t>Normalize discussion of alcohol without judgment</a:t>
            </a:r>
          </a:p>
          <a:p>
            <a:r>
              <a:rPr lang="en-US" dirty="0"/>
              <a:t>Use “Ask–Advise–Assess–Assist–Arrange” approach</a:t>
            </a:r>
          </a:p>
          <a:p>
            <a:r>
              <a:rPr lang="en-US" dirty="0"/>
              <a:t>Involve family if appropriate</a:t>
            </a:r>
          </a:p>
          <a:p>
            <a:endParaRPr lang="en-US" dirty="0"/>
          </a:p>
        </p:txBody>
      </p:sp>
    </p:spTree>
    <p:extLst>
      <p:ext uri="{BB962C8B-B14F-4D97-AF65-F5344CB8AC3E}">
        <p14:creationId xmlns:p14="http://schemas.microsoft.com/office/powerpoint/2010/main" val="266125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txBox="1">
            <a:spLocks noChangeArrowheads="1"/>
          </p:cNvSpPr>
          <p:nvPr/>
        </p:nvSpPr>
        <p:spPr bwMode="auto">
          <a:xfrm>
            <a:off x="812800" y="1690688"/>
            <a:ext cx="1005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67"/>
              </a:spcBef>
              <a:spcAft>
                <a:spcPts val="667"/>
              </a:spcAft>
            </a:pPr>
            <a:endParaRPr lang="en-US" sz="2133" dirty="0">
              <a:latin typeface="+mn-lt"/>
            </a:endParaRPr>
          </a:p>
          <a:p>
            <a:pPr eaLnBrk="1" hangingPunct="1">
              <a:spcBef>
                <a:spcPts val="667"/>
              </a:spcBef>
              <a:spcAft>
                <a:spcPts val="667"/>
              </a:spcAft>
              <a:buClr>
                <a:schemeClr val="accent1"/>
              </a:buClr>
              <a:buFontTx/>
              <a:buChar char="•"/>
            </a:pPr>
            <a:r>
              <a:rPr lang="en-US" sz="2400" dirty="0">
                <a:latin typeface="+mn-lt"/>
              </a:rPr>
              <a:t>Examine the pros and cons of use</a:t>
            </a:r>
          </a:p>
          <a:p>
            <a:pPr eaLnBrk="1" hangingPunct="1">
              <a:spcBef>
                <a:spcPts val="667"/>
              </a:spcBef>
              <a:spcAft>
                <a:spcPts val="667"/>
              </a:spcAft>
              <a:buClr>
                <a:schemeClr val="accent1"/>
              </a:buClr>
              <a:buFontTx/>
              <a:buChar char="•"/>
            </a:pPr>
            <a:r>
              <a:rPr lang="en-US" sz="2400" dirty="0">
                <a:latin typeface="+mn-lt"/>
              </a:rPr>
              <a:t>Discuss willingness to change</a:t>
            </a:r>
          </a:p>
          <a:p>
            <a:pPr eaLnBrk="1" hangingPunct="1">
              <a:spcBef>
                <a:spcPts val="667"/>
              </a:spcBef>
              <a:spcAft>
                <a:spcPts val="667"/>
              </a:spcAft>
              <a:buClr>
                <a:schemeClr val="accent1"/>
              </a:buClr>
              <a:buFontTx/>
              <a:buChar char="•"/>
            </a:pPr>
            <a:r>
              <a:rPr lang="en-US" sz="2400" dirty="0">
                <a:latin typeface="+mn-lt"/>
              </a:rPr>
              <a:t>Identify goals for behavior change. </a:t>
            </a:r>
          </a:p>
          <a:p>
            <a:pPr eaLnBrk="1" hangingPunct="1">
              <a:spcBef>
                <a:spcPts val="667"/>
              </a:spcBef>
              <a:spcAft>
                <a:spcPts val="667"/>
              </a:spcAft>
              <a:buClr>
                <a:schemeClr val="accent1"/>
              </a:buClr>
              <a:buFontTx/>
              <a:buChar char="•"/>
            </a:pPr>
            <a:r>
              <a:rPr lang="en-US" sz="2400" dirty="0">
                <a:latin typeface="+mn-lt"/>
              </a:rPr>
              <a:t>In the second session, review progress toward goals</a:t>
            </a:r>
          </a:p>
          <a:p>
            <a:pPr eaLnBrk="1" hangingPunct="1">
              <a:spcBef>
                <a:spcPts val="667"/>
              </a:spcBef>
              <a:spcAft>
                <a:spcPts val="667"/>
              </a:spcAft>
              <a:buClr>
                <a:schemeClr val="accent1"/>
              </a:buClr>
              <a:buFontTx/>
              <a:buChar char="•"/>
            </a:pPr>
            <a:r>
              <a:rPr lang="en-US" sz="2400" dirty="0">
                <a:latin typeface="+mn-lt"/>
              </a:rPr>
              <a:t>Identify high-risk situations associated with drug-use triggers</a:t>
            </a:r>
          </a:p>
          <a:p>
            <a:pPr eaLnBrk="1" hangingPunct="1">
              <a:spcBef>
                <a:spcPts val="667"/>
              </a:spcBef>
              <a:spcAft>
                <a:spcPts val="667"/>
              </a:spcAft>
              <a:buClr>
                <a:schemeClr val="accent1"/>
              </a:buClr>
              <a:buFontTx/>
              <a:buChar char="•"/>
            </a:pPr>
            <a:r>
              <a:rPr lang="en-US" sz="2400" dirty="0">
                <a:latin typeface="+mn-lt"/>
              </a:rPr>
              <a:t>Generate strategies to deal with peer pressure</a:t>
            </a:r>
          </a:p>
          <a:p>
            <a:pPr eaLnBrk="1" hangingPunct="1">
              <a:spcBef>
                <a:spcPts val="667"/>
              </a:spcBef>
              <a:spcAft>
                <a:spcPts val="667"/>
              </a:spcAft>
              <a:buClr>
                <a:schemeClr val="accent1"/>
              </a:buClr>
              <a:buFontTx/>
              <a:buChar char="•"/>
            </a:pPr>
            <a:r>
              <a:rPr lang="en-US" sz="2400" dirty="0">
                <a:latin typeface="+mn-lt"/>
              </a:rPr>
              <a:t>Negotiate long-term goals related to substance use</a:t>
            </a:r>
          </a:p>
          <a:p>
            <a:pPr eaLnBrk="1" hangingPunct="1">
              <a:spcBef>
                <a:spcPts val="667"/>
              </a:spcBef>
              <a:spcAft>
                <a:spcPts val="667"/>
              </a:spcAft>
              <a:buFontTx/>
              <a:buChar char="•"/>
            </a:pPr>
            <a:endParaRPr lang="en-US" sz="2133" dirty="0">
              <a:latin typeface="+mn-lt"/>
            </a:endParaRPr>
          </a:p>
          <a:p>
            <a:pPr eaLnBrk="1" hangingPunct="1">
              <a:spcBef>
                <a:spcPts val="667"/>
              </a:spcBef>
              <a:spcAft>
                <a:spcPts val="667"/>
              </a:spcAft>
              <a:buFontTx/>
              <a:buChar char="•"/>
            </a:pPr>
            <a:endParaRPr lang="en-US" sz="2133" dirty="0">
              <a:latin typeface="+mn-lt"/>
            </a:endParaRPr>
          </a:p>
          <a:p>
            <a:pPr eaLnBrk="1" hangingPunct="1">
              <a:spcBef>
                <a:spcPts val="667"/>
              </a:spcBef>
              <a:spcAft>
                <a:spcPts val="667"/>
              </a:spcAft>
            </a:pPr>
            <a:endParaRPr lang="en-US" sz="2133" dirty="0">
              <a:latin typeface="+mn-lt"/>
            </a:endParaRPr>
          </a:p>
        </p:txBody>
      </p:sp>
      <p:sp>
        <p:nvSpPr>
          <p:cNvPr id="2" name="Title 1"/>
          <p:cNvSpPr>
            <a:spLocks noGrp="1"/>
          </p:cNvSpPr>
          <p:nvPr>
            <p:ph type="title"/>
          </p:nvPr>
        </p:nvSpPr>
        <p:spPr>
          <a:xfrm>
            <a:off x="705223" y="846930"/>
            <a:ext cx="10515600" cy="1325563"/>
          </a:xfrm>
        </p:spPr>
        <p:txBody>
          <a:bodyPr>
            <a:normAutofit/>
          </a:bodyPr>
          <a:lstStyle/>
          <a:p>
            <a:r>
              <a:rPr lang="en-US" sz="4000" b="1" dirty="0">
                <a:solidFill>
                  <a:schemeClr val="accent6">
                    <a:lumMod val="75000"/>
                  </a:schemeClr>
                </a:solidFill>
                <a:latin typeface="+mn-lt"/>
              </a:rPr>
              <a:t>Brief Intervention with Adolescents</a:t>
            </a:r>
          </a:p>
        </p:txBody>
      </p:sp>
    </p:spTree>
    <p:extLst>
      <p:ext uri="{BB962C8B-B14F-4D97-AF65-F5344CB8AC3E}">
        <p14:creationId xmlns:p14="http://schemas.microsoft.com/office/powerpoint/2010/main" val="261458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A838-30D6-48B6-B7CC-6FEA19EDC026}"/>
              </a:ext>
            </a:extLst>
          </p:cNvPr>
          <p:cNvSpPr>
            <a:spLocks noGrp="1"/>
          </p:cNvSpPr>
          <p:nvPr>
            <p:ph type="title"/>
          </p:nvPr>
        </p:nvSpPr>
        <p:spPr/>
        <p:txBody>
          <a:bodyPr>
            <a:normAutofit fontScale="90000"/>
          </a:bodyPr>
          <a:lstStyle/>
          <a:p>
            <a:r>
              <a:rPr lang="en-US" dirty="0"/>
              <a:t>Clinical Pearls for Effective Conversations</a:t>
            </a:r>
            <a:br>
              <a:rPr lang="en-US" dirty="0"/>
            </a:br>
            <a:endParaRPr lang="en-US" dirty="0"/>
          </a:p>
        </p:txBody>
      </p:sp>
      <p:sp>
        <p:nvSpPr>
          <p:cNvPr id="3" name="Content Placeholder 2">
            <a:extLst>
              <a:ext uri="{FF2B5EF4-FFF2-40B4-BE49-F238E27FC236}">
                <a16:creationId xmlns:a16="http://schemas.microsoft.com/office/drawing/2014/main" id="{77C72A70-7528-4EDF-9DF4-8E2288DF73FB}"/>
              </a:ext>
            </a:extLst>
          </p:cNvPr>
          <p:cNvSpPr>
            <a:spLocks noGrp="1"/>
          </p:cNvSpPr>
          <p:nvPr>
            <p:ph idx="1"/>
          </p:nvPr>
        </p:nvSpPr>
        <p:spPr/>
        <p:txBody>
          <a:bodyPr/>
          <a:lstStyle/>
          <a:p>
            <a:r>
              <a:rPr lang="en-US" dirty="0"/>
              <a:t>Build trust → use confidentiality guidelines clearly</a:t>
            </a:r>
          </a:p>
          <a:p>
            <a:r>
              <a:rPr lang="en-US" dirty="0"/>
              <a:t>Avoid scare tactics → use facts and developmentally appropriate language</a:t>
            </a:r>
          </a:p>
          <a:p>
            <a:r>
              <a:rPr lang="en-US" dirty="0"/>
              <a:t>Start early (ages 9–11): normalize asking about substances</a:t>
            </a:r>
          </a:p>
          <a:p>
            <a:r>
              <a:rPr lang="en-US" dirty="0"/>
              <a:t>Reinforce strengths and goals</a:t>
            </a:r>
          </a:p>
          <a:p>
            <a:endParaRPr lang="en-US" dirty="0"/>
          </a:p>
        </p:txBody>
      </p:sp>
    </p:spTree>
    <p:extLst>
      <p:ext uri="{BB962C8B-B14F-4D97-AF65-F5344CB8AC3E}">
        <p14:creationId xmlns:p14="http://schemas.microsoft.com/office/powerpoint/2010/main" val="35253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363" y="660688"/>
            <a:ext cx="10515600" cy="1325563"/>
          </a:xfrm>
        </p:spPr>
        <p:txBody>
          <a:bodyPr>
            <a:normAutofit/>
          </a:bodyPr>
          <a:lstStyle/>
          <a:p>
            <a:r>
              <a:rPr lang="en-US" sz="3733" b="1" dirty="0">
                <a:solidFill>
                  <a:schemeClr val="accent6">
                    <a:lumMod val="75000"/>
                  </a:schemeClr>
                </a:solidFill>
                <a:latin typeface="+mn-lt"/>
              </a:rPr>
              <a:t>Principles of Adolescent AUD Treatment</a:t>
            </a:r>
          </a:p>
        </p:txBody>
      </p:sp>
      <p:sp>
        <p:nvSpPr>
          <p:cNvPr id="50179" name="Content Placeholder 2"/>
          <p:cNvSpPr>
            <a:spLocks noGrp="1"/>
          </p:cNvSpPr>
          <p:nvPr>
            <p:ph idx="4294967295"/>
          </p:nvPr>
        </p:nvSpPr>
        <p:spPr>
          <a:xfrm>
            <a:off x="254000" y="1344305"/>
            <a:ext cx="11938000" cy="5105400"/>
          </a:xfrm>
        </p:spPr>
        <p:txBody>
          <a:bodyPr>
            <a:noAutofit/>
          </a:bodyPr>
          <a:lstStyle/>
          <a:p>
            <a:pPr marL="0" indent="0" algn="ctr">
              <a:buNone/>
            </a:pPr>
            <a:endParaRPr lang="en-US" altLang="en-US" sz="2133" dirty="0">
              <a:solidFill>
                <a:schemeClr val="accent3">
                  <a:lumMod val="75000"/>
                </a:schemeClr>
              </a:solidFill>
            </a:endParaRPr>
          </a:p>
          <a:p>
            <a:pPr rtl="0" fontAlgn="ctr">
              <a:spcBef>
                <a:spcPts val="0"/>
              </a:spcBef>
              <a:spcAft>
                <a:spcPts val="0"/>
              </a:spcAft>
              <a:buFont typeface="+mj-lt"/>
              <a:buAutoNum type="arabicPeriod"/>
            </a:pPr>
            <a:r>
              <a:rPr lang="en-US" sz="2000" b="1" i="0" dirty="0">
                <a:solidFill>
                  <a:srgbClr val="000000"/>
                </a:solidFill>
                <a:effectLst/>
              </a:rPr>
              <a:t>Identify &amp; Triage:</a:t>
            </a:r>
            <a:r>
              <a:rPr lang="en-US" sz="2000" b="0" i="0" dirty="0">
                <a:solidFill>
                  <a:srgbClr val="000000"/>
                </a:solidFill>
                <a:effectLst/>
              </a:rPr>
              <a:t> SBIRT; withdrawal risk; match level of care</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Whole-Person Plan:</a:t>
            </a:r>
            <a:r>
              <a:rPr lang="en-US" sz="2000" b="0" i="0" dirty="0">
                <a:solidFill>
                  <a:srgbClr val="000000"/>
                </a:solidFill>
                <a:effectLst/>
              </a:rPr>
              <a:t> co-occurring MH/SUD, sleep, school, </a:t>
            </a:r>
            <a:r>
              <a:rPr lang="en-US" sz="2000" b="0" i="0" dirty="0" err="1">
                <a:solidFill>
                  <a:srgbClr val="000000"/>
                </a:solidFill>
                <a:effectLst/>
              </a:rPr>
              <a:t>SDoH</a:t>
            </a:r>
            <a:endParaRPr lang="en-US" sz="2000" b="0" i="0" dirty="0">
              <a:solidFill>
                <a:srgbClr val="000000"/>
              </a:solidFill>
              <a:effectLst/>
            </a:endParaRP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Evidence-Based Treatments:</a:t>
            </a:r>
            <a:r>
              <a:rPr lang="en-US" sz="2000" b="0" i="0" dirty="0">
                <a:solidFill>
                  <a:srgbClr val="000000"/>
                </a:solidFill>
                <a:effectLst/>
              </a:rPr>
              <a:t> MI/CBT/CM; family therapies (MDFT/FFT)</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Med Management (off-label):</a:t>
            </a:r>
            <a:r>
              <a:rPr lang="en-US" sz="2000" b="0" i="0" dirty="0">
                <a:solidFill>
                  <a:srgbClr val="000000"/>
                </a:solidFill>
                <a:effectLst/>
              </a:rPr>
              <a:t> naltrexone/acamprosate/disulfiram—select cases</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Safety:</a:t>
            </a:r>
            <a:r>
              <a:rPr lang="en-US" sz="2000" b="0" i="0" dirty="0">
                <a:solidFill>
                  <a:srgbClr val="000000"/>
                </a:solidFill>
                <a:effectLst/>
              </a:rPr>
              <a:t> alcohol poisoning, no driving, polysubstance risk, crisis plan</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Engagement &amp; Access:</a:t>
            </a:r>
            <a:r>
              <a:rPr lang="en-US" sz="2000" b="0" i="0" dirty="0">
                <a:solidFill>
                  <a:srgbClr val="000000"/>
                </a:solidFill>
                <a:effectLst/>
              </a:rPr>
              <a:t> rapid starts, flexible scheduling/telehealth, navigation</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Recovery Supports:</a:t>
            </a:r>
            <a:r>
              <a:rPr lang="en-US" sz="2000" b="0" i="0" dirty="0">
                <a:solidFill>
                  <a:srgbClr val="000000"/>
                </a:solidFill>
                <a:effectLst/>
              </a:rPr>
              <a:t> community programs, peer/mentor, pro-social activities</a:t>
            </a:r>
          </a:p>
          <a:p>
            <a:pPr rtl="0" fontAlgn="ctr">
              <a:spcBef>
                <a:spcPts val="0"/>
              </a:spcBef>
              <a:spcAft>
                <a:spcPts val="0"/>
              </a:spcAft>
              <a:buFont typeface="+mj-lt"/>
              <a:buAutoNum type="arabicPeriod"/>
            </a:pPr>
            <a:endParaRPr lang="en-US" sz="2000" b="0" i="0" dirty="0">
              <a:effectLst/>
            </a:endParaRPr>
          </a:p>
          <a:p>
            <a:pPr rtl="0" fontAlgn="ctr">
              <a:spcBef>
                <a:spcPts val="0"/>
              </a:spcBef>
              <a:spcAft>
                <a:spcPts val="0"/>
              </a:spcAft>
              <a:buFont typeface="+mj-lt"/>
              <a:buAutoNum type="arabicPeriod"/>
            </a:pPr>
            <a:r>
              <a:rPr lang="en-US" sz="2000" b="1" i="0" dirty="0">
                <a:solidFill>
                  <a:srgbClr val="000000"/>
                </a:solidFill>
                <a:effectLst/>
              </a:rPr>
              <a:t>Monitor &amp; Adjust:</a:t>
            </a:r>
            <a:r>
              <a:rPr lang="en-US" sz="2000" b="0" i="0" dirty="0">
                <a:solidFill>
                  <a:srgbClr val="000000"/>
                </a:solidFill>
                <a:effectLst/>
              </a:rPr>
              <a:t> ≥3 months active care + ongoing check-ins (</a:t>
            </a:r>
            <a:r>
              <a:rPr lang="en-US" sz="2000" b="0" i="0" dirty="0" err="1">
                <a:solidFill>
                  <a:srgbClr val="000000"/>
                </a:solidFill>
                <a:effectLst/>
              </a:rPr>
              <a:t>Utox</a:t>
            </a:r>
            <a:r>
              <a:rPr lang="en-US" sz="2000" b="0" i="0" dirty="0">
                <a:solidFill>
                  <a:srgbClr val="000000"/>
                </a:solidFill>
                <a:effectLst/>
              </a:rPr>
              <a:t> respectfully), measurement-based tweaks, plan for relapse/return</a:t>
            </a:r>
            <a:endParaRPr lang="en-US" sz="2000" b="0" i="0" dirty="0">
              <a:effectLst/>
            </a:endParaRPr>
          </a:p>
          <a:p>
            <a:pPr marL="0" indent="0" algn="ctr"/>
            <a:endParaRPr lang="en-US" altLang="en-US" sz="2133" dirty="0">
              <a:solidFill>
                <a:schemeClr val="accent3">
                  <a:lumMod val="75000"/>
                </a:schemeClr>
              </a:solidFill>
            </a:endParaRPr>
          </a:p>
          <a:p>
            <a:pPr marL="0" indent="0" algn="ctr"/>
            <a:endParaRPr lang="en-US" altLang="en-US" sz="2133" dirty="0">
              <a:solidFill>
                <a:schemeClr val="accent3">
                  <a:lumMod val="75000"/>
                </a:schemeClr>
              </a:solidFill>
            </a:endParaRPr>
          </a:p>
        </p:txBody>
      </p:sp>
    </p:spTree>
    <p:extLst>
      <p:ext uri="{BB962C8B-B14F-4D97-AF65-F5344CB8AC3E}">
        <p14:creationId xmlns:p14="http://schemas.microsoft.com/office/powerpoint/2010/main" val="29818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363" y="660688"/>
            <a:ext cx="10515600" cy="1325563"/>
          </a:xfrm>
        </p:spPr>
        <p:txBody>
          <a:bodyPr>
            <a:normAutofit/>
          </a:bodyPr>
          <a:lstStyle/>
          <a:p>
            <a:r>
              <a:rPr lang="en-US" sz="3733" b="1" dirty="0">
                <a:solidFill>
                  <a:schemeClr val="accent6">
                    <a:lumMod val="75000"/>
                  </a:schemeClr>
                </a:solidFill>
              </a:rPr>
              <a:t>Principles of Adolescent AUD Treatment</a:t>
            </a:r>
          </a:p>
        </p:txBody>
      </p:sp>
      <p:sp>
        <p:nvSpPr>
          <p:cNvPr id="50179" name="Content Placeholder 2"/>
          <p:cNvSpPr>
            <a:spLocks noGrp="1"/>
          </p:cNvSpPr>
          <p:nvPr>
            <p:ph idx="4294967295"/>
          </p:nvPr>
        </p:nvSpPr>
        <p:spPr>
          <a:xfrm>
            <a:off x="254000" y="1487997"/>
            <a:ext cx="11938000" cy="5105400"/>
          </a:xfrm>
        </p:spPr>
        <p:txBody>
          <a:bodyPr>
            <a:noAutofit/>
          </a:bodyPr>
          <a:lstStyle/>
          <a:p>
            <a:pPr marL="0" indent="0" algn="ctr">
              <a:buNone/>
            </a:pPr>
            <a:endParaRPr lang="en-US" altLang="en-US" sz="2133" dirty="0">
              <a:solidFill>
                <a:schemeClr val="accent3">
                  <a:lumMod val="75000"/>
                </a:schemeClr>
              </a:solidFill>
            </a:endParaRPr>
          </a:p>
          <a:p>
            <a:pPr marL="114300" marR="0" indent="0">
              <a:spcBef>
                <a:spcPts val="0"/>
              </a:spcBef>
              <a:spcAft>
                <a:spcPts val="0"/>
              </a:spcAft>
              <a:buNone/>
            </a:pPr>
            <a:r>
              <a:rPr lang="en-US" sz="2400" b="1" dirty="0">
                <a:solidFill>
                  <a:srgbClr val="1E4E79"/>
                </a:solidFill>
                <a:effectLst/>
              </a:rPr>
              <a:t>What to track </a:t>
            </a:r>
          </a:p>
          <a:p>
            <a:pPr marL="457200" indent="-342900">
              <a:spcBef>
                <a:spcPts val="0"/>
              </a:spcBef>
            </a:pPr>
            <a:r>
              <a:rPr lang="en-US" sz="2400" b="1" dirty="0">
                <a:solidFill>
                  <a:srgbClr val="000000"/>
                </a:solidFill>
                <a:effectLst/>
              </a:rPr>
              <a:t>Weekly:</a:t>
            </a:r>
            <a:r>
              <a:rPr lang="en-US" sz="2400" dirty="0">
                <a:solidFill>
                  <a:srgbClr val="000000"/>
                </a:solidFill>
                <a:effectLst/>
              </a:rPr>
              <a:t> days used, heavy days, craving (PACS), triggers, safety events, attendance/homework.</a:t>
            </a:r>
            <a:endParaRPr lang="en-US" sz="2400" dirty="0"/>
          </a:p>
          <a:p>
            <a:pPr marL="457200" indent="-342900">
              <a:spcBef>
                <a:spcPts val="0"/>
              </a:spcBef>
            </a:pPr>
            <a:r>
              <a:rPr lang="en-US" sz="2400" b="1" dirty="0">
                <a:solidFill>
                  <a:srgbClr val="000000"/>
                </a:solidFill>
                <a:effectLst/>
              </a:rPr>
              <a:t>q2–4 weeks:</a:t>
            </a:r>
            <a:r>
              <a:rPr lang="en-US" sz="2400" dirty="0">
                <a:solidFill>
                  <a:srgbClr val="000000"/>
                </a:solidFill>
                <a:effectLst/>
              </a:rPr>
              <a:t> CRAFFT follow-up items; </a:t>
            </a:r>
            <a:r>
              <a:rPr lang="en-US" sz="2400" b="1" dirty="0">
                <a:solidFill>
                  <a:srgbClr val="000000"/>
                </a:solidFill>
                <a:effectLst/>
              </a:rPr>
              <a:t>PHQ-A</a:t>
            </a:r>
            <a:r>
              <a:rPr lang="en-US" sz="2400" dirty="0">
                <a:solidFill>
                  <a:srgbClr val="000000"/>
                </a:solidFill>
                <a:effectLst/>
              </a:rPr>
              <a:t>, </a:t>
            </a:r>
            <a:r>
              <a:rPr lang="en-US" sz="2400" b="1" dirty="0">
                <a:solidFill>
                  <a:srgbClr val="000000"/>
                </a:solidFill>
                <a:effectLst/>
              </a:rPr>
              <a:t>GAD-7</a:t>
            </a:r>
            <a:r>
              <a:rPr lang="en-US" sz="2400" dirty="0">
                <a:solidFill>
                  <a:srgbClr val="000000"/>
                </a:solidFill>
                <a:effectLst/>
              </a:rPr>
              <a:t>; sleep scale; </a:t>
            </a:r>
            <a:r>
              <a:rPr lang="en-US" sz="2400" dirty="0" err="1">
                <a:solidFill>
                  <a:srgbClr val="000000"/>
                </a:solidFill>
                <a:effectLst/>
              </a:rPr>
              <a:t>Utox</a:t>
            </a:r>
            <a:r>
              <a:rPr lang="en-US" sz="2400" dirty="0">
                <a:solidFill>
                  <a:srgbClr val="000000"/>
                </a:solidFill>
                <a:effectLst/>
              </a:rPr>
              <a:t> (collaborative).</a:t>
            </a:r>
            <a:endParaRPr lang="en-US" sz="2400" dirty="0"/>
          </a:p>
          <a:p>
            <a:pPr marL="457200" indent="-342900">
              <a:spcBef>
                <a:spcPts val="0"/>
              </a:spcBef>
            </a:pPr>
            <a:r>
              <a:rPr lang="en-US" sz="2400" b="1" dirty="0">
                <a:solidFill>
                  <a:srgbClr val="000000"/>
                </a:solidFill>
                <a:effectLst/>
              </a:rPr>
              <a:t>Quarterly (or as indicated):</a:t>
            </a:r>
            <a:r>
              <a:rPr lang="en-US" sz="2400" dirty="0">
                <a:solidFill>
                  <a:srgbClr val="000000"/>
                </a:solidFill>
                <a:effectLst/>
              </a:rPr>
              <a:t> school attendance/grades, </a:t>
            </a:r>
            <a:r>
              <a:rPr lang="en-US" sz="2400" dirty="0" err="1">
                <a:solidFill>
                  <a:srgbClr val="000000"/>
                </a:solidFill>
                <a:effectLst/>
              </a:rPr>
              <a:t>PEth</a:t>
            </a:r>
            <a:r>
              <a:rPr lang="en-US" sz="2400" dirty="0">
                <a:solidFill>
                  <a:srgbClr val="000000"/>
                </a:solidFill>
                <a:effectLst/>
              </a:rPr>
              <a:t>/LFTs if using labs, recovery capital (activities, peer supports).</a:t>
            </a:r>
          </a:p>
          <a:p>
            <a:pPr marL="457200" indent="-342900">
              <a:spcBef>
                <a:spcPts val="0"/>
              </a:spcBef>
            </a:pPr>
            <a:endParaRPr lang="en-US" sz="2400" dirty="0">
              <a:effectLst/>
            </a:endParaRPr>
          </a:p>
          <a:p>
            <a:pPr marL="114300" marR="0" indent="0">
              <a:spcBef>
                <a:spcPts val="0"/>
              </a:spcBef>
              <a:spcAft>
                <a:spcPts val="0"/>
              </a:spcAft>
              <a:buNone/>
            </a:pPr>
            <a:r>
              <a:rPr lang="en-US" sz="2400" b="1" dirty="0">
                <a:solidFill>
                  <a:srgbClr val="1E4E79"/>
                </a:solidFill>
                <a:effectLst/>
              </a:rPr>
              <a:t>Practical notes</a:t>
            </a:r>
          </a:p>
          <a:p>
            <a:pPr rtl="0" fontAlgn="ctr">
              <a:spcBef>
                <a:spcPts val="0"/>
              </a:spcBef>
              <a:spcAft>
                <a:spcPts val="0"/>
              </a:spcAft>
              <a:buFont typeface="Arial" panose="020B0604020202020204" pitchFamily="34" charset="0"/>
              <a:buChar char="•"/>
            </a:pPr>
            <a:r>
              <a:rPr lang="en-US" sz="2400" dirty="0">
                <a:solidFill>
                  <a:srgbClr val="000000"/>
                </a:solidFill>
                <a:effectLst/>
              </a:rPr>
              <a:t>Change </a:t>
            </a:r>
            <a:r>
              <a:rPr lang="en-US" sz="2400" b="1" dirty="0">
                <a:solidFill>
                  <a:srgbClr val="000000"/>
                </a:solidFill>
                <a:effectLst/>
              </a:rPr>
              <a:t>one or two things at a time</a:t>
            </a:r>
            <a:r>
              <a:rPr lang="en-US" sz="2400" dirty="0">
                <a:solidFill>
                  <a:srgbClr val="000000"/>
                </a:solidFill>
                <a:effectLst/>
              </a:rPr>
              <a:t>; document the metric and the tweak.</a:t>
            </a:r>
            <a:endParaRPr lang="en-US" sz="2400" dirty="0">
              <a:effectLst/>
            </a:endParaRPr>
          </a:p>
          <a:p>
            <a:pPr rtl="0" fontAlgn="ctr">
              <a:spcBef>
                <a:spcPts val="0"/>
              </a:spcBef>
              <a:spcAft>
                <a:spcPts val="0"/>
              </a:spcAft>
              <a:buFont typeface="Arial" panose="020B0604020202020204" pitchFamily="34" charset="0"/>
              <a:buChar char="•"/>
            </a:pPr>
            <a:r>
              <a:rPr lang="en-US" sz="2400" dirty="0">
                <a:solidFill>
                  <a:srgbClr val="000000"/>
                </a:solidFill>
                <a:effectLst/>
              </a:rPr>
              <a:t>Use </a:t>
            </a:r>
            <a:r>
              <a:rPr lang="en-US" sz="2400" b="1" dirty="0">
                <a:solidFill>
                  <a:srgbClr val="000000"/>
                </a:solidFill>
                <a:effectLst/>
              </a:rPr>
              <a:t>visuals</a:t>
            </a:r>
            <a:r>
              <a:rPr lang="en-US" sz="2400" dirty="0">
                <a:solidFill>
                  <a:srgbClr val="000000"/>
                </a:solidFill>
                <a:effectLst/>
              </a:rPr>
              <a:t> (run charts) so teens/families can see progress.</a:t>
            </a:r>
            <a:endParaRPr lang="en-US" sz="2400" dirty="0">
              <a:effectLst/>
            </a:endParaRPr>
          </a:p>
          <a:p>
            <a:pPr rtl="0" fontAlgn="ctr">
              <a:spcBef>
                <a:spcPts val="0"/>
              </a:spcBef>
              <a:spcAft>
                <a:spcPts val="0"/>
              </a:spcAft>
              <a:buFont typeface="Arial" panose="020B0604020202020204" pitchFamily="34" charset="0"/>
              <a:buChar char="•"/>
            </a:pPr>
            <a:r>
              <a:rPr lang="en-US" sz="2400" dirty="0">
                <a:solidFill>
                  <a:srgbClr val="000000"/>
                </a:solidFill>
                <a:effectLst/>
              </a:rPr>
              <a:t>Keep </a:t>
            </a:r>
            <a:r>
              <a:rPr lang="en-US" sz="2400" dirty="0" err="1">
                <a:solidFill>
                  <a:srgbClr val="000000"/>
                </a:solidFill>
                <a:effectLst/>
              </a:rPr>
              <a:t>Utox</a:t>
            </a:r>
            <a:r>
              <a:rPr lang="en-US" sz="2400" dirty="0">
                <a:solidFill>
                  <a:srgbClr val="000000"/>
                </a:solidFill>
                <a:effectLst/>
              </a:rPr>
              <a:t> </a:t>
            </a:r>
            <a:r>
              <a:rPr lang="en-US" sz="2400" b="1" dirty="0">
                <a:solidFill>
                  <a:srgbClr val="000000"/>
                </a:solidFill>
                <a:effectLst/>
              </a:rPr>
              <a:t>respectful</a:t>
            </a:r>
            <a:r>
              <a:rPr lang="en-US" sz="2400" dirty="0">
                <a:solidFill>
                  <a:srgbClr val="000000"/>
                </a:solidFill>
                <a:effectLst/>
              </a:rPr>
              <a:t>: preview expectations, discuss results non-punitively, pair with </a:t>
            </a:r>
            <a:r>
              <a:rPr lang="en-US" sz="2400" b="1" dirty="0">
                <a:solidFill>
                  <a:srgbClr val="000000"/>
                </a:solidFill>
                <a:effectLst/>
              </a:rPr>
              <a:t>positive reinforcement</a:t>
            </a:r>
            <a:r>
              <a:rPr lang="en-US" sz="2400" dirty="0">
                <a:solidFill>
                  <a:srgbClr val="000000"/>
                </a:solidFill>
                <a:effectLst/>
              </a:rPr>
              <a:t>.</a:t>
            </a:r>
            <a:endParaRPr lang="en-US" sz="2400" dirty="0">
              <a:effectLst/>
            </a:endParaRPr>
          </a:p>
          <a:p>
            <a:pPr marL="0" indent="0" algn="ctr"/>
            <a:endParaRPr lang="en-US" altLang="en-US" sz="2400" dirty="0">
              <a:solidFill>
                <a:schemeClr val="accent3">
                  <a:lumMod val="75000"/>
                </a:schemeClr>
              </a:solidFill>
            </a:endParaRPr>
          </a:p>
          <a:p>
            <a:pPr marL="0" indent="0" algn="ctr"/>
            <a:endParaRPr lang="en-US" altLang="en-US" sz="2133" dirty="0">
              <a:solidFill>
                <a:schemeClr val="accent3">
                  <a:lumMod val="75000"/>
                </a:schemeClr>
              </a:solidFill>
            </a:endParaRPr>
          </a:p>
        </p:txBody>
      </p:sp>
    </p:spTree>
    <p:extLst>
      <p:ext uri="{BB962C8B-B14F-4D97-AF65-F5344CB8AC3E}">
        <p14:creationId xmlns:p14="http://schemas.microsoft.com/office/powerpoint/2010/main" val="116845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7639-E0E9-4756-B9D5-6C19881D3AC4}"/>
              </a:ext>
            </a:extLst>
          </p:cNvPr>
          <p:cNvSpPr>
            <a:spLocks noGrp="1"/>
          </p:cNvSpPr>
          <p:nvPr>
            <p:ph type="title"/>
          </p:nvPr>
        </p:nvSpPr>
        <p:spPr/>
        <p:txBody>
          <a:bodyPr>
            <a:normAutofit fontScale="90000"/>
          </a:bodyPr>
          <a:lstStyle/>
          <a:p>
            <a:r>
              <a:rPr lang="en-US" dirty="0"/>
              <a:t>Co-Occurring Conditions</a:t>
            </a:r>
            <a:br>
              <a:rPr lang="en-US" dirty="0"/>
            </a:br>
            <a:endParaRPr lang="en-US" dirty="0"/>
          </a:p>
        </p:txBody>
      </p:sp>
      <p:sp>
        <p:nvSpPr>
          <p:cNvPr id="3" name="Content Placeholder 2">
            <a:extLst>
              <a:ext uri="{FF2B5EF4-FFF2-40B4-BE49-F238E27FC236}">
                <a16:creationId xmlns:a16="http://schemas.microsoft.com/office/drawing/2014/main" id="{2812C580-0FC6-417A-A290-F07900A0076B}"/>
              </a:ext>
            </a:extLst>
          </p:cNvPr>
          <p:cNvSpPr>
            <a:spLocks noGrp="1"/>
          </p:cNvSpPr>
          <p:nvPr>
            <p:ph idx="1"/>
          </p:nvPr>
        </p:nvSpPr>
        <p:spPr/>
        <p:txBody>
          <a:bodyPr/>
          <a:lstStyle/>
          <a:p>
            <a:r>
              <a:rPr lang="en-US" dirty="0"/>
              <a:t>Alcohol use often masks or exacerbates:</a:t>
            </a:r>
          </a:p>
          <a:p>
            <a:pPr lvl="1"/>
            <a:r>
              <a:rPr lang="en-US" b="1" dirty="0"/>
              <a:t>Depression &amp; Anxiety</a:t>
            </a:r>
            <a:endParaRPr lang="en-US" dirty="0"/>
          </a:p>
          <a:p>
            <a:pPr lvl="1"/>
            <a:r>
              <a:rPr lang="en-US" b="1" dirty="0"/>
              <a:t>ADHD</a:t>
            </a:r>
            <a:endParaRPr lang="en-US" dirty="0"/>
          </a:p>
          <a:p>
            <a:pPr lvl="1"/>
            <a:r>
              <a:rPr lang="en-US" b="1" dirty="0"/>
              <a:t>Trauma / PTSD</a:t>
            </a:r>
            <a:endParaRPr lang="en-US" dirty="0"/>
          </a:p>
          <a:p>
            <a:pPr lvl="1"/>
            <a:r>
              <a:rPr lang="en-US" b="1" dirty="0"/>
              <a:t>Eating disorders</a:t>
            </a:r>
          </a:p>
          <a:p>
            <a:pPr lvl="1"/>
            <a:endParaRPr lang="en-US" dirty="0"/>
          </a:p>
          <a:p>
            <a:r>
              <a:rPr lang="en-US" i="1" dirty="0"/>
              <a:t>Interdisciplinary care coordination is critical.</a:t>
            </a:r>
            <a:endParaRPr lang="en-US" dirty="0"/>
          </a:p>
          <a:p>
            <a:endParaRPr lang="en-US" dirty="0"/>
          </a:p>
        </p:txBody>
      </p:sp>
    </p:spTree>
    <p:extLst>
      <p:ext uri="{BB962C8B-B14F-4D97-AF65-F5344CB8AC3E}">
        <p14:creationId xmlns:p14="http://schemas.microsoft.com/office/powerpoint/2010/main" val="281851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059873"/>
            <a:ext cx="9295002" cy="893618"/>
          </a:xfrm>
        </p:spPr>
        <p:txBody>
          <a:bodyPr>
            <a:normAutofit fontScale="90000"/>
          </a:bodyPr>
          <a:lstStyle/>
          <a:p>
            <a:pPr algn="ctr" eaLnBrk="1" hangingPunct="1"/>
            <a:r>
              <a:rPr lang="en-US" sz="4900" b="1" dirty="0">
                <a:solidFill>
                  <a:schemeClr val="accent1"/>
                </a:solidFill>
                <a:ea typeface="ＭＳ Ｐゴシック"/>
                <a:cs typeface="ＭＳ Ｐゴシック"/>
              </a:rPr>
              <a:t>		Learning objectives</a:t>
            </a:r>
            <a:br>
              <a:rPr lang="en-US" sz="2133" dirty="0">
                <a:solidFill>
                  <a:schemeClr val="accent1"/>
                </a:solidFill>
                <a:ea typeface="ＭＳ Ｐゴシック"/>
                <a:cs typeface="ＭＳ Ｐゴシック"/>
              </a:rPr>
            </a:br>
            <a:endParaRPr lang="en-US" sz="2133" dirty="0">
              <a:solidFill>
                <a:schemeClr val="accent1"/>
              </a:solidFill>
              <a:ea typeface="ＭＳ Ｐゴシック"/>
              <a:cs typeface="ＭＳ Ｐゴシック"/>
            </a:endParaRPr>
          </a:p>
        </p:txBody>
      </p:sp>
      <p:sp>
        <p:nvSpPr>
          <p:cNvPr id="12290" name="Content Placeholder 2"/>
          <p:cNvSpPr>
            <a:spLocks noGrp="1"/>
          </p:cNvSpPr>
          <p:nvPr>
            <p:ph idx="1"/>
          </p:nvPr>
        </p:nvSpPr>
        <p:spPr>
          <a:xfrm>
            <a:off x="149630" y="1534547"/>
            <a:ext cx="12603900" cy="4470400"/>
          </a:xfrm>
        </p:spPr>
        <p:txBody>
          <a:bodyPr>
            <a:normAutofit/>
          </a:bodyPr>
          <a:lstStyle/>
          <a:p>
            <a:pPr marL="0" indent="0">
              <a:buNone/>
            </a:pPr>
            <a:endParaRPr lang="en-US" dirty="0"/>
          </a:p>
          <a:p>
            <a:pPr marL="0" indent="0">
              <a:buNone/>
            </a:pPr>
            <a:r>
              <a:rPr lang="en-US" dirty="0"/>
              <a:t>At the end of this talk you will be able to:</a:t>
            </a:r>
          </a:p>
          <a:p>
            <a:pPr marL="0" indent="0">
              <a:buNone/>
            </a:pPr>
            <a:endParaRPr lang="en-US" dirty="0"/>
          </a:p>
          <a:p>
            <a:r>
              <a:rPr lang="en-US" dirty="0"/>
              <a:t>Name at least 3 risk factors for risky alcohol use  </a:t>
            </a:r>
          </a:p>
          <a:p>
            <a:pPr marL="0" indent="0">
              <a:buNone/>
            </a:pPr>
            <a:endParaRPr lang="en-US" dirty="0"/>
          </a:p>
          <a:p>
            <a:r>
              <a:rPr lang="en-US" dirty="0"/>
              <a:t>Understand basic principals for screening and intervention.</a:t>
            </a:r>
          </a:p>
          <a:p>
            <a:endParaRPr lang="en-US" dirty="0"/>
          </a:p>
          <a:p>
            <a:pPr algn="just">
              <a:lnSpc>
                <a:spcPct val="80000"/>
              </a:lnSpc>
              <a:buClr>
                <a:schemeClr val="accent1"/>
              </a:buClr>
              <a:buFont typeface="Arial" panose="020B0604020202020204" pitchFamily="34" charset="0"/>
              <a:buChar char="•"/>
            </a:pPr>
            <a:endParaRPr lang="en-US" sz="1600" dirty="0">
              <a:ea typeface="ＭＳ Ｐゴシック"/>
              <a:cs typeface="ＭＳ Ｐゴシック"/>
            </a:endParaRPr>
          </a:p>
          <a:p>
            <a:pPr algn="just">
              <a:lnSpc>
                <a:spcPct val="80000"/>
              </a:lnSpc>
              <a:buClr>
                <a:schemeClr val="accent1"/>
              </a:buClr>
              <a:buFont typeface="Arial" panose="020B0604020202020204" pitchFamily="34" charset="0"/>
              <a:buChar char="•"/>
            </a:pPr>
            <a:endParaRPr lang="en-US" sz="1600" dirty="0">
              <a:ea typeface="ＭＳ Ｐゴシック"/>
              <a:cs typeface="ＭＳ Ｐゴシック"/>
            </a:endParaRPr>
          </a:p>
          <a:p>
            <a:pPr algn="just" eaLnBrk="1" hangingPunct="1">
              <a:lnSpc>
                <a:spcPct val="80000"/>
              </a:lnSpc>
              <a:buClr>
                <a:schemeClr val="accent1"/>
              </a:buClr>
              <a:buFont typeface="Wingdings" pitchFamily="2" charset="2"/>
              <a:buChar char="§"/>
            </a:pPr>
            <a:endParaRPr lang="en-US" sz="1600" dirty="0">
              <a:ea typeface="ＭＳ Ｐゴシック"/>
              <a:cs typeface="ＭＳ Ｐゴシック"/>
            </a:endParaRPr>
          </a:p>
        </p:txBody>
      </p:sp>
    </p:spTree>
    <p:extLst>
      <p:ext uri="{BB962C8B-B14F-4D97-AF65-F5344CB8AC3E}">
        <p14:creationId xmlns:p14="http://schemas.microsoft.com/office/powerpoint/2010/main" val="40161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7BE7-F95B-460D-A09C-FA4F9E808FC6}"/>
              </a:ext>
            </a:extLst>
          </p:cNvPr>
          <p:cNvSpPr>
            <a:spLocks noGrp="1"/>
          </p:cNvSpPr>
          <p:nvPr>
            <p:ph type="title"/>
          </p:nvPr>
        </p:nvSpPr>
        <p:spPr/>
        <p:txBody>
          <a:bodyPr>
            <a:normAutofit fontScale="90000"/>
          </a:bodyPr>
          <a:lstStyle/>
          <a:p>
            <a:r>
              <a:rPr lang="en-US" dirty="0"/>
              <a:t>Prevention Strategies for Providers</a:t>
            </a:r>
            <a:br>
              <a:rPr lang="en-US" dirty="0"/>
            </a:br>
            <a:endParaRPr lang="en-US" dirty="0"/>
          </a:p>
        </p:txBody>
      </p:sp>
      <p:sp>
        <p:nvSpPr>
          <p:cNvPr id="3" name="Content Placeholder 2">
            <a:extLst>
              <a:ext uri="{FF2B5EF4-FFF2-40B4-BE49-F238E27FC236}">
                <a16:creationId xmlns:a16="http://schemas.microsoft.com/office/drawing/2014/main" id="{EDE086FF-034D-4C09-8DEE-8907A8C13FF9}"/>
              </a:ext>
            </a:extLst>
          </p:cNvPr>
          <p:cNvSpPr>
            <a:spLocks noGrp="1"/>
          </p:cNvSpPr>
          <p:nvPr>
            <p:ph idx="1"/>
          </p:nvPr>
        </p:nvSpPr>
        <p:spPr/>
        <p:txBody>
          <a:bodyPr/>
          <a:lstStyle/>
          <a:p>
            <a:r>
              <a:rPr lang="en-US" b="1" dirty="0"/>
              <a:t>Anticipatory guidance</a:t>
            </a:r>
            <a:r>
              <a:rPr lang="en-US" dirty="0"/>
              <a:t> (e.g., Bright Futures)</a:t>
            </a:r>
          </a:p>
          <a:p>
            <a:r>
              <a:rPr lang="en-US" dirty="0"/>
              <a:t>Educate parents on safe storage &amp; communication</a:t>
            </a:r>
          </a:p>
          <a:p>
            <a:r>
              <a:rPr lang="en-US" dirty="0"/>
              <a:t>Advocate for community programs, school-based interventions</a:t>
            </a:r>
          </a:p>
          <a:p>
            <a:r>
              <a:rPr lang="en-US" dirty="0"/>
              <a:t>Empower youth with coping skills and engagement opportunities</a:t>
            </a:r>
          </a:p>
          <a:p>
            <a:endParaRPr lang="en-US" dirty="0"/>
          </a:p>
        </p:txBody>
      </p:sp>
    </p:spTree>
    <p:extLst>
      <p:ext uri="{BB962C8B-B14F-4D97-AF65-F5344CB8AC3E}">
        <p14:creationId xmlns:p14="http://schemas.microsoft.com/office/powerpoint/2010/main" val="22739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45F1-38E9-47E6-A292-1831B3B9B491}"/>
              </a:ext>
            </a:extLst>
          </p:cNvPr>
          <p:cNvSpPr>
            <a:spLocks noGrp="1"/>
          </p:cNvSpPr>
          <p:nvPr>
            <p:ph type="title"/>
          </p:nvPr>
        </p:nvSpPr>
        <p:spPr/>
        <p:txBody>
          <a:bodyPr/>
          <a:lstStyle/>
          <a:p>
            <a:r>
              <a:rPr lang="en-US" dirty="0"/>
              <a:t>Emerging Marketing Trends</a:t>
            </a:r>
          </a:p>
        </p:txBody>
      </p:sp>
      <p:pic>
        <p:nvPicPr>
          <p:cNvPr id="5" name="Content Placeholder 4">
            <a:extLst>
              <a:ext uri="{FF2B5EF4-FFF2-40B4-BE49-F238E27FC236}">
                <a16:creationId xmlns:a16="http://schemas.microsoft.com/office/drawing/2014/main" id="{F3BEA618-E9DE-4E84-8D12-826D236A8A48}"/>
              </a:ext>
            </a:extLst>
          </p:cNvPr>
          <p:cNvPicPr>
            <a:picLocks noGrp="1" noChangeAspect="1"/>
          </p:cNvPicPr>
          <p:nvPr>
            <p:ph idx="1"/>
          </p:nvPr>
        </p:nvPicPr>
        <p:blipFill>
          <a:blip r:embed="rId2"/>
          <a:stretch>
            <a:fillRect/>
          </a:stretch>
        </p:blipFill>
        <p:spPr>
          <a:xfrm>
            <a:off x="491558" y="1979613"/>
            <a:ext cx="11212058" cy="3844925"/>
          </a:xfrm>
        </p:spPr>
      </p:pic>
    </p:spTree>
    <p:extLst>
      <p:ext uri="{BB962C8B-B14F-4D97-AF65-F5344CB8AC3E}">
        <p14:creationId xmlns:p14="http://schemas.microsoft.com/office/powerpoint/2010/main" val="21909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FA45-AF36-49D4-A91D-A84C5E4FEC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87C797-D637-4BB9-B641-847364B120FC}"/>
              </a:ext>
            </a:extLst>
          </p:cNvPr>
          <p:cNvPicPr>
            <a:picLocks noGrp="1" noChangeAspect="1"/>
          </p:cNvPicPr>
          <p:nvPr>
            <p:ph idx="1"/>
          </p:nvPr>
        </p:nvPicPr>
        <p:blipFill>
          <a:blip r:embed="rId3"/>
          <a:stretch>
            <a:fillRect/>
          </a:stretch>
        </p:blipFill>
        <p:spPr>
          <a:xfrm>
            <a:off x="0" y="2274809"/>
            <a:ext cx="3422184" cy="3844925"/>
          </a:xfrm>
        </p:spPr>
      </p:pic>
      <p:sp>
        <p:nvSpPr>
          <p:cNvPr id="7" name="TextBox 6">
            <a:extLst>
              <a:ext uri="{FF2B5EF4-FFF2-40B4-BE49-F238E27FC236}">
                <a16:creationId xmlns:a16="http://schemas.microsoft.com/office/drawing/2014/main" id="{F90FCEF6-22D4-48E2-87B4-E0FCF1CBFA32}"/>
              </a:ext>
            </a:extLst>
          </p:cNvPr>
          <p:cNvSpPr txBox="1"/>
          <p:nvPr/>
        </p:nvSpPr>
        <p:spPr>
          <a:xfrm>
            <a:off x="359454" y="1130222"/>
            <a:ext cx="3437408" cy="923330"/>
          </a:xfrm>
          <a:prstGeom prst="rect">
            <a:avLst/>
          </a:prstGeom>
          <a:noFill/>
        </p:spPr>
        <p:txBody>
          <a:bodyPr wrap="square">
            <a:spAutoFit/>
          </a:bodyPr>
          <a:lstStyle/>
          <a:p>
            <a:r>
              <a:rPr lang="en-US" dirty="0"/>
              <a:t>73.6% underage drinkers consumed “flavored alcoholic beverage in the past month.</a:t>
            </a:r>
          </a:p>
        </p:txBody>
      </p:sp>
      <p:pic>
        <p:nvPicPr>
          <p:cNvPr id="9" name="Picture 8">
            <a:extLst>
              <a:ext uri="{FF2B5EF4-FFF2-40B4-BE49-F238E27FC236}">
                <a16:creationId xmlns:a16="http://schemas.microsoft.com/office/drawing/2014/main" id="{5F355399-9B5C-4873-AF74-0CA77733A2AA}"/>
              </a:ext>
            </a:extLst>
          </p:cNvPr>
          <p:cNvPicPr>
            <a:picLocks noChangeAspect="1"/>
          </p:cNvPicPr>
          <p:nvPr/>
        </p:nvPicPr>
        <p:blipFill>
          <a:blip r:embed="rId4"/>
          <a:stretch>
            <a:fillRect/>
          </a:stretch>
        </p:blipFill>
        <p:spPr>
          <a:xfrm>
            <a:off x="4745946" y="1134667"/>
            <a:ext cx="7086600" cy="3067050"/>
          </a:xfrm>
          <a:prstGeom prst="rect">
            <a:avLst/>
          </a:prstGeom>
        </p:spPr>
      </p:pic>
      <p:pic>
        <p:nvPicPr>
          <p:cNvPr id="11" name="Picture 10">
            <a:extLst>
              <a:ext uri="{FF2B5EF4-FFF2-40B4-BE49-F238E27FC236}">
                <a16:creationId xmlns:a16="http://schemas.microsoft.com/office/drawing/2014/main" id="{B0D96382-3D67-4964-99C3-FF3495788A80}"/>
              </a:ext>
            </a:extLst>
          </p:cNvPr>
          <p:cNvPicPr>
            <a:picLocks noChangeAspect="1"/>
          </p:cNvPicPr>
          <p:nvPr/>
        </p:nvPicPr>
        <p:blipFill>
          <a:blip r:embed="rId5"/>
          <a:stretch>
            <a:fillRect/>
          </a:stretch>
        </p:blipFill>
        <p:spPr>
          <a:xfrm>
            <a:off x="4078627" y="4388531"/>
            <a:ext cx="4026338" cy="1656405"/>
          </a:xfrm>
          <a:prstGeom prst="rect">
            <a:avLst/>
          </a:prstGeom>
        </p:spPr>
      </p:pic>
    </p:spTree>
    <p:extLst>
      <p:ext uri="{BB962C8B-B14F-4D97-AF65-F5344CB8AC3E}">
        <p14:creationId xmlns:p14="http://schemas.microsoft.com/office/powerpoint/2010/main" val="9291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B7EE-1B49-44A0-9C89-3DCA0FD0F0D4}"/>
              </a:ext>
            </a:extLst>
          </p:cNvPr>
          <p:cNvSpPr>
            <a:spLocks noGrp="1"/>
          </p:cNvSpPr>
          <p:nvPr>
            <p:ph type="title"/>
          </p:nvPr>
        </p:nvSpPr>
        <p:spPr/>
        <p:txBody>
          <a:bodyPr>
            <a:normAutofit fontScale="90000"/>
          </a:bodyPr>
          <a:lstStyle/>
          <a:p>
            <a:r>
              <a:rPr lang="en-US" dirty="0"/>
              <a:t>Community and Clinical Resources</a:t>
            </a:r>
            <a:br>
              <a:rPr lang="en-US" dirty="0"/>
            </a:br>
            <a:endParaRPr lang="en-US" dirty="0"/>
          </a:p>
        </p:txBody>
      </p:sp>
      <p:sp>
        <p:nvSpPr>
          <p:cNvPr id="3" name="Content Placeholder 2">
            <a:extLst>
              <a:ext uri="{FF2B5EF4-FFF2-40B4-BE49-F238E27FC236}">
                <a16:creationId xmlns:a16="http://schemas.microsoft.com/office/drawing/2014/main" id="{9EC47735-16C5-4A18-882A-37DC9DDD442A}"/>
              </a:ext>
            </a:extLst>
          </p:cNvPr>
          <p:cNvSpPr>
            <a:spLocks noGrp="1"/>
          </p:cNvSpPr>
          <p:nvPr>
            <p:ph idx="1"/>
          </p:nvPr>
        </p:nvSpPr>
        <p:spPr/>
        <p:txBody>
          <a:bodyPr/>
          <a:lstStyle/>
          <a:p>
            <a:r>
              <a:rPr lang="en-US" b="1" dirty="0"/>
              <a:t>SAMHSA Treatment Locator</a:t>
            </a:r>
            <a:endParaRPr lang="en-US" dirty="0"/>
          </a:p>
          <a:p>
            <a:r>
              <a:rPr lang="en-US" b="1" dirty="0"/>
              <a:t>NIAAA Clinician’s Guide</a:t>
            </a:r>
            <a:endParaRPr lang="en-US" dirty="0"/>
          </a:p>
          <a:p>
            <a:r>
              <a:rPr lang="en-US" dirty="0"/>
              <a:t>Local adolescent behavioral health services</a:t>
            </a:r>
          </a:p>
          <a:p>
            <a:r>
              <a:rPr lang="en-US" dirty="0"/>
              <a:t>Telehealth options for rural or underserved areas</a:t>
            </a:r>
          </a:p>
          <a:p>
            <a:pPr marL="0" indent="0">
              <a:buNone/>
            </a:pPr>
            <a:endParaRPr lang="en-US" dirty="0"/>
          </a:p>
        </p:txBody>
      </p:sp>
    </p:spTree>
    <p:extLst>
      <p:ext uri="{BB962C8B-B14F-4D97-AF65-F5344CB8AC3E}">
        <p14:creationId xmlns:p14="http://schemas.microsoft.com/office/powerpoint/2010/main" val="352160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4143-1ECD-4E63-9DC7-4608DB1B25D1}"/>
              </a:ext>
            </a:extLst>
          </p:cNvPr>
          <p:cNvSpPr>
            <a:spLocks noGrp="1"/>
          </p:cNvSpPr>
          <p:nvPr>
            <p:ph type="title"/>
          </p:nvPr>
        </p:nvSpPr>
        <p:spPr/>
        <p:txBody>
          <a:bodyPr>
            <a:normAutofit fontScale="90000"/>
          </a:bodyPr>
          <a:lstStyle/>
          <a:p>
            <a:r>
              <a:rPr lang="en-US" dirty="0"/>
              <a:t>Summary &amp; Takeaways</a:t>
            </a:r>
            <a:br>
              <a:rPr lang="en-US" dirty="0"/>
            </a:br>
            <a:endParaRPr lang="en-US" dirty="0"/>
          </a:p>
        </p:txBody>
      </p:sp>
      <p:sp>
        <p:nvSpPr>
          <p:cNvPr id="3" name="Content Placeholder 2">
            <a:extLst>
              <a:ext uri="{FF2B5EF4-FFF2-40B4-BE49-F238E27FC236}">
                <a16:creationId xmlns:a16="http://schemas.microsoft.com/office/drawing/2014/main" id="{31D92F7D-7E1A-4E8C-A37E-9CC15A9652E9}"/>
              </a:ext>
            </a:extLst>
          </p:cNvPr>
          <p:cNvSpPr>
            <a:spLocks noGrp="1"/>
          </p:cNvSpPr>
          <p:nvPr>
            <p:ph idx="1"/>
          </p:nvPr>
        </p:nvSpPr>
        <p:spPr/>
        <p:txBody>
          <a:bodyPr/>
          <a:lstStyle/>
          <a:p>
            <a:r>
              <a:rPr lang="en-US" dirty="0"/>
              <a:t>Adolescent alcohol use is </a:t>
            </a:r>
            <a:r>
              <a:rPr lang="en-US" b="1" dirty="0"/>
              <a:t>common</a:t>
            </a:r>
            <a:r>
              <a:rPr lang="en-US" dirty="0"/>
              <a:t>, but </a:t>
            </a:r>
            <a:r>
              <a:rPr lang="en-US" b="1" dirty="0"/>
              <a:t>not inevitable</a:t>
            </a:r>
            <a:endParaRPr lang="en-US" dirty="0"/>
          </a:p>
          <a:p>
            <a:r>
              <a:rPr lang="en-US" b="1" dirty="0"/>
              <a:t>Early screening and brief intervention are highly effective</a:t>
            </a:r>
            <a:endParaRPr lang="en-US" dirty="0"/>
          </a:p>
          <a:p>
            <a:r>
              <a:rPr lang="en-US" dirty="0"/>
              <a:t>Brain development science supports prevention urgency</a:t>
            </a:r>
          </a:p>
          <a:p>
            <a:r>
              <a:rPr lang="en-US" dirty="0"/>
              <a:t>Providers across disciplines can collaborate to prevent and treat alcohol misuse</a:t>
            </a:r>
          </a:p>
          <a:p>
            <a:endParaRPr lang="en-US" dirty="0"/>
          </a:p>
        </p:txBody>
      </p:sp>
    </p:spTree>
    <p:extLst>
      <p:ext uri="{BB962C8B-B14F-4D97-AF65-F5344CB8AC3E}">
        <p14:creationId xmlns:p14="http://schemas.microsoft.com/office/powerpoint/2010/main" val="79853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295275"/>
            <a:ext cx="10972800" cy="1122363"/>
          </a:xfrm>
        </p:spPr>
        <p:txBody>
          <a:bodyPr>
            <a:normAutofit fontScale="90000"/>
          </a:bodyPr>
          <a:lstStyle/>
          <a:p>
            <a:pPr algn="ctr"/>
            <a:r>
              <a:rPr lang="en-US" altLang="en-US" sz="3733" b="1" dirty="0">
                <a:latin typeface="Arial" pitchFamily="34" charset="0"/>
                <a:ea typeface="ＭＳ Ｐゴシック" pitchFamily="34" charset="-128"/>
                <a:cs typeface="Arial" pitchFamily="34" charset="0"/>
              </a:rPr>
              <a:t>Adolescent Substance Use Resources</a:t>
            </a: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sz="3733" dirty="0"/>
            </a:br>
            <a:br>
              <a:rPr lang="en-US" altLang="en-US" b="1" dirty="0">
                <a:ea typeface="ＭＳ Ｐゴシック" pitchFamily="34" charset="-128"/>
              </a:rPr>
            </a:br>
            <a:br>
              <a:rPr lang="en-US" altLang="en-US" b="1" dirty="0">
                <a:ea typeface="ＭＳ Ｐゴシック" pitchFamily="34" charset="-128"/>
              </a:rPr>
            </a:br>
            <a:endParaRPr lang="en-US" altLang="en-US" dirty="0">
              <a:ea typeface="ＭＳ Ｐゴシック" pitchFamily="34" charset="-128"/>
            </a:endParaRPr>
          </a:p>
        </p:txBody>
      </p:sp>
      <p:sp>
        <p:nvSpPr>
          <p:cNvPr id="3" name="Content Placeholder 2"/>
          <p:cNvSpPr>
            <a:spLocks noGrp="1"/>
          </p:cNvSpPr>
          <p:nvPr>
            <p:ph sz="quarter" idx="4294967295"/>
          </p:nvPr>
        </p:nvSpPr>
        <p:spPr>
          <a:xfrm>
            <a:off x="0" y="990600"/>
            <a:ext cx="10261600" cy="5287963"/>
          </a:xfrm>
        </p:spPr>
        <p:txBody>
          <a:bodyPr>
            <a:normAutofit fontScale="92500" lnSpcReduction="20000"/>
          </a:bodyPr>
          <a:lstStyle/>
          <a:p>
            <a:pPr marL="0" indent="0">
              <a:buNone/>
            </a:pPr>
            <a:r>
              <a:rPr lang="en-US" sz="2400" b="1" dirty="0"/>
              <a:t>Surgeon Generals Office :</a:t>
            </a:r>
          </a:p>
          <a:p>
            <a:r>
              <a:rPr lang="en-US" sz="2400" dirty="0"/>
              <a:t>E-cigarette Use among Youth and Young Adults</a:t>
            </a:r>
          </a:p>
          <a:p>
            <a:pPr lvl="1"/>
            <a:r>
              <a:rPr lang="en-US" sz="1733" dirty="0">
                <a:hlinkClick r:id="rId2"/>
              </a:rPr>
              <a:t>https://e-cigarettes.surgeongeneral.gov/documents/2016_SGR_Full_Report_non-508.pdf</a:t>
            </a:r>
            <a:endParaRPr lang="en-US" sz="1733" dirty="0"/>
          </a:p>
          <a:p>
            <a:r>
              <a:rPr lang="en-US" sz="2400" dirty="0"/>
              <a:t>The Surgeon General’s Report on Alcohol, Drugs and Health </a:t>
            </a:r>
          </a:p>
          <a:p>
            <a:pPr lvl="1"/>
            <a:r>
              <a:rPr lang="en-US" sz="1733" dirty="0">
                <a:hlinkClick r:id="rId3"/>
              </a:rPr>
              <a:t>https://addiction.surgeongeneral.gov/sites/default/files/surgeon-generals-report.pdf</a:t>
            </a:r>
            <a:endParaRPr lang="en-US" sz="1733" dirty="0"/>
          </a:p>
          <a:p>
            <a:r>
              <a:rPr lang="en-US" sz="2400" dirty="0"/>
              <a:t>Spotlight on Opioids</a:t>
            </a:r>
            <a:endParaRPr lang="en-US" sz="2400" dirty="0">
              <a:hlinkClick r:id="rId3"/>
            </a:endParaRPr>
          </a:p>
          <a:p>
            <a:pPr lvl="1"/>
            <a:r>
              <a:rPr lang="en-US" sz="1733" dirty="0">
                <a:hlinkClick r:id="rId4"/>
              </a:rPr>
              <a:t>https://addiction.surgeongeneral.gov/sites/default/files/Spotlight-on-Opioids_09192018.pdf</a:t>
            </a:r>
            <a:endParaRPr lang="en-US" sz="1733" dirty="0"/>
          </a:p>
          <a:p>
            <a:endParaRPr lang="en-US" sz="2400" b="1" dirty="0"/>
          </a:p>
          <a:p>
            <a:pPr marL="0" indent="0">
              <a:buNone/>
            </a:pPr>
            <a:r>
              <a:rPr lang="en-US" sz="2400" b="1" dirty="0"/>
              <a:t>From NIDA:</a:t>
            </a:r>
          </a:p>
          <a:p>
            <a:pPr lvl="0"/>
            <a:r>
              <a:rPr lang="en-US" sz="2400" dirty="0"/>
              <a:t>Downloadable Posters &amp; Stickers</a:t>
            </a:r>
          </a:p>
          <a:p>
            <a:pPr lvl="1"/>
            <a:r>
              <a:rPr lang="en-US" sz="2133" u="sng" dirty="0">
                <a:hlinkClick r:id="rId5"/>
              </a:rPr>
              <a:t>http://teens.drugabuse.gov/interactives-and-videos/downloads</a:t>
            </a:r>
            <a:endParaRPr lang="en-US" sz="2133" dirty="0"/>
          </a:p>
          <a:p>
            <a:pPr lvl="0"/>
            <a:r>
              <a:rPr lang="en-US" sz="2400" dirty="0"/>
              <a:t>Interactive &amp; Educational Videos</a:t>
            </a:r>
          </a:p>
          <a:p>
            <a:pPr lvl="1"/>
            <a:r>
              <a:rPr lang="en-US" sz="2133" u="sng" dirty="0">
                <a:hlinkClick r:id="rId6"/>
              </a:rPr>
              <a:t>http://teens.drugabuse.gov/interactives-and-videos/videos</a:t>
            </a:r>
            <a:endParaRPr lang="en-US" sz="2133" dirty="0"/>
          </a:p>
          <a:p>
            <a:pPr lvl="1"/>
            <a:r>
              <a:rPr lang="en-US" sz="2133" u="sng" dirty="0">
                <a:hlinkClick r:id="rId7"/>
              </a:rPr>
              <a:t>https://easyread.drugabuse.gov/</a:t>
            </a:r>
            <a:endParaRPr lang="en-US" sz="2133" dirty="0"/>
          </a:p>
          <a:p>
            <a:pPr lvl="0"/>
            <a:r>
              <a:rPr lang="en-US" sz="2400" dirty="0"/>
              <a:t>Drug Facts for Teens; how they affect the brain &amp; body</a:t>
            </a:r>
          </a:p>
          <a:p>
            <a:pPr lvl="1"/>
            <a:r>
              <a:rPr lang="en-US" sz="2133" u="sng" dirty="0">
                <a:hlinkClick r:id="rId8"/>
              </a:rPr>
              <a:t>http://teens.drugabuse.gov/drug-facts</a:t>
            </a:r>
            <a:endParaRPr lang="en-US" sz="2133" dirty="0"/>
          </a:p>
          <a:p>
            <a:endParaRPr lang="en-US" sz="2400" dirty="0">
              <a:solidFill>
                <a:srgbClr val="0098C3"/>
              </a:solidFill>
            </a:endParaRPr>
          </a:p>
        </p:txBody>
      </p:sp>
    </p:spTree>
    <p:extLst>
      <p:ext uri="{BB962C8B-B14F-4D97-AF65-F5344CB8AC3E}">
        <p14:creationId xmlns:p14="http://schemas.microsoft.com/office/powerpoint/2010/main" val="18213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1219200" y="157163"/>
            <a:ext cx="10972800" cy="1122362"/>
          </a:xfrm>
        </p:spPr>
        <p:txBody>
          <a:bodyPr>
            <a:normAutofit fontScale="90000"/>
          </a:bodyPr>
          <a:lstStyle/>
          <a:p>
            <a:pPr algn="ctr"/>
            <a:r>
              <a:rPr lang="en-US" altLang="en-US" sz="3733" b="1" dirty="0">
                <a:latin typeface="Arial" pitchFamily="34" charset="0"/>
                <a:ea typeface="ＭＳ Ｐゴシック" pitchFamily="34" charset="-128"/>
                <a:cs typeface="Arial" pitchFamily="34" charset="0"/>
              </a:rPr>
              <a:t>Adolescent Substance Use Materials</a:t>
            </a: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sz="3733" dirty="0"/>
            </a:br>
            <a:br>
              <a:rPr lang="en-US" altLang="en-US" b="1" dirty="0">
                <a:ea typeface="ＭＳ Ｐゴシック" pitchFamily="34" charset="-128"/>
              </a:rPr>
            </a:br>
            <a:br>
              <a:rPr lang="en-US" altLang="en-US" b="1" dirty="0">
                <a:ea typeface="ＭＳ Ｐゴシック" pitchFamily="34" charset="-128"/>
              </a:rPr>
            </a:br>
            <a:endParaRPr lang="en-US" altLang="en-US" dirty="0">
              <a:ea typeface="ＭＳ Ｐゴシック" pitchFamily="34" charset="-128"/>
            </a:endParaRPr>
          </a:p>
        </p:txBody>
      </p:sp>
      <p:sp>
        <p:nvSpPr>
          <p:cNvPr id="3" name="Content Placeholder 2"/>
          <p:cNvSpPr>
            <a:spLocks noGrp="1"/>
          </p:cNvSpPr>
          <p:nvPr>
            <p:ph sz="quarter" idx="4294967295"/>
          </p:nvPr>
        </p:nvSpPr>
        <p:spPr>
          <a:xfrm>
            <a:off x="0" y="944665"/>
            <a:ext cx="10972800" cy="4541837"/>
          </a:xfrm>
        </p:spPr>
        <p:txBody>
          <a:bodyPr>
            <a:noAutofit/>
          </a:bodyPr>
          <a:lstStyle/>
          <a:p>
            <a:r>
              <a:rPr lang="en-US" sz="2133" b="1" dirty="0"/>
              <a:t>From </a:t>
            </a:r>
            <a:r>
              <a:rPr lang="en-US" sz="2133" b="1" dirty="0" err="1"/>
              <a:t>PEERx</a:t>
            </a:r>
            <a:r>
              <a:rPr lang="en-US" sz="2133" b="1" dirty="0"/>
              <a:t>:</a:t>
            </a:r>
          </a:p>
          <a:p>
            <a:pPr lvl="0"/>
            <a:r>
              <a:rPr lang="en-US" sz="2133" dirty="0"/>
              <a:t>Teen Prescription Drug Abuse Prevention information</a:t>
            </a:r>
          </a:p>
          <a:p>
            <a:pPr lvl="1"/>
            <a:r>
              <a:rPr lang="en-US" u="sng" dirty="0">
                <a:hlinkClick r:id="rId2"/>
              </a:rPr>
              <a:t>http://teens.drugabuse.gov/peerx</a:t>
            </a:r>
            <a:endParaRPr lang="en-US" dirty="0"/>
          </a:p>
          <a:p>
            <a:r>
              <a:rPr lang="en-US" sz="2133" b="1" dirty="0"/>
              <a:t>From Scholastic:</a:t>
            </a:r>
          </a:p>
          <a:p>
            <a:pPr lvl="0"/>
            <a:r>
              <a:rPr lang="en-US" sz="2133" dirty="0"/>
              <a:t>Drugs and Your Body (for students)</a:t>
            </a:r>
          </a:p>
          <a:p>
            <a:pPr lvl="1"/>
            <a:r>
              <a:rPr lang="en-US" u="sng" dirty="0">
                <a:hlinkClick r:id="rId3"/>
              </a:rPr>
              <a:t>http://headsup.scholastic.com/</a:t>
            </a:r>
            <a:endParaRPr lang="en-US" sz="1867" b="1" dirty="0"/>
          </a:p>
          <a:p>
            <a:r>
              <a:rPr lang="en-US" sz="2133" b="1" dirty="0"/>
              <a:t>From NIAAA:</a:t>
            </a:r>
          </a:p>
          <a:p>
            <a:pPr lvl="0"/>
            <a:r>
              <a:rPr lang="en-US" sz="2133" dirty="0"/>
              <a:t>Curricular materials for teachers and other educators to use on the job</a:t>
            </a:r>
          </a:p>
          <a:p>
            <a:pPr lvl="1"/>
            <a:r>
              <a:rPr lang="en-US" sz="1867" u="sng" dirty="0">
                <a:hlinkClick r:id="rId4"/>
              </a:rPr>
              <a:t>http://www.niaaa.nih.gov/publications/classroom-resources</a:t>
            </a:r>
            <a:endParaRPr lang="en-US" sz="1867" dirty="0"/>
          </a:p>
          <a:p>
            <a:pPr lvl="0"/>
            <a:r>
              <a:rPr lang="en-US" sz="2133" dirty="0"/>
              <a:t>Underage Drinking Brochures and Fact Sheets</a:t>
            </a:r>
          </a:p>
          <a:p>
            <a:pPr lvl="1"/>
            <a:r>
              <a:rPr lang="en-US" sz="1867" u="sng" dirty="0">
                <a:hlinkClick r:id="rId5"/>
              </a:rPr>
              <a:t>http://pubs.niaaa.nih.gov/publications/UnderageDrinking/UnderageFact.htm</a:t>
            </a:r>
            <a:endParaRPr lang="en-US" sz="1867" dirty="0"/>
          </a:p>
          <a:p>
            <a:pPr lvl="0"/>
            <a:r>
              <a:rPr lang="en-US" sz="2133" dirty="0"/>
              <a:t>Underage Drinking Prevention Poster</a:t>
            </a:r>
          </a:p>
          <a:p>
            <a:pPr lvl="1"/>
            <a:r>
              <a:rPr lang="en-US" sz="1867" u="sng" dirty="0">
                <a:hlinkClick r:id="rId6"/>
              </a:rPr>
              <a:t>http://pubs.niaaa.nih.gov/publications/poster.htm</a:t>
            </a:r>
            <a:endParaRPr lang="en-US" sz="1867" dirty="0"/>
          </a:p>
        </p:txBody>
      </p:sp>
    </p:spTree>
    <p:extLst>
      <p:ext uri="{BB962C8B-B14F-4D97-AF65-F5344CB8AC3E}">
        <p14:creationId xmlns:p14="http://schemas.microsoft.com/office/powerpoint/2010/main" val="408149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br>
              <a:rPr lang="en-US" altLang="en-US" sz="3733" b="1" dirty="0">
                <a:latin typeface="Arial" pitchFamily="34" charset="0"/>
                <a:ea typeface="ＭＳ Ｐゴシック" pitchFamily="34" charset="-128"/>
                <a:cs typeface="Arial" pitchFamily="34" charset="0"/>
              </a:rPr>
            </a:br>
            <a:br>
              <a:rPr lang="en-US" altLang="en-US" sz="3733" b="1" dirty="0">
                <a:latin typeface="Arial" pitchFamily="34" charset="0"/>
                <a:ea typeface="ＭＳ Ｐゴシック" pitchFamily="34" charset="-128"/>
                <a:cs typeface="Arial" pitchFamily="34" charset="0"/>
              </a:rPr>
            </a:br>
            <a:br>
              <a:rPr lang="en-US" altLang="en-US" b="1" dirty="0">
                <a:ea typeface="ＭＳ Ｐゴシック" pitchFamily="34" charset="-128"/>
              </a:rPr>
            </a:br>
            <a:br>
              <a:rPr lang="en-US" altLang="en-US" b="1" dirty="0">
                <a:ea typeface="ＭＳ Ｐゴシック" pitchFamily="34" charset="-128"/>
              </a:rPr>
            </a:br>
            <a:endParaRPr lang="en-US" altLang="en-US" dirty="0">
              <a:ea typeface="ＭＳ Ｐゴシック" pitchFamily="34" charset="-128"/>
            </a:endParaRPr>
          </a:p>
        </p:txBody>
      </p:sp>
      <p:sp>
        <p:nvSpPr>
          <p:cNvPr id="3" name="Content Placeholder 2"/>
          <p:cNvSpPr>
            <a:spLocks noGrp="1"/>
          </p:cNvSpPr>
          <p:nvPr>
            <p:ph sz="quarter" idx="4294967295"/>
          </p:nvPr>
        </p:nvSpPr>
        <p:spPr>
          <a:xfrm>
            <a:off x="0" y="1447800"/>
            <a:ext cx="10972800" cy="4865688"/>
          </a:xfrm>
        </p:spPr>
        <p:txBody>
          <a:bodyPr>
            <a:normAutofit fontScale="62500" lnSpcReduction="20000"/>
          </a:bodyPr>
          <a:lstStyle/>
          <a:p>
            <a:r>
              <a:rPr lang="en-US" sz="2267" b="1" dirty="0"/>
              <a:t>From SAMHSA:</a:t>
            </a:r>
          </a:p>
          <a:p>
            <a:pPr lvl="0"/>
            <a:r>
              <a:rPr lang="en-US" sz="2267" dirty="0"/>
              <a:t>Too Smart To Start; for youth, teens, families, educators, community leaders, professionals, and volunteers</a:t>
            </a:r>
          </a:p>
          <a:p>
            <a:pPr lvl="1"/>
            <a:r>
              <a:rPr lang="en-US" sz="1867" u="sng" dirty="0">
                <a:hlinkClick r:id="rId2"/>
              </a:rPr>
              <a:t>http://www.samhsa.gov/too-smart-to-start</a:t>
            </a:r>
            <a:endParaRPr lang="en-US" sz="1867" dirty="0"/>
          </a:p>
          <a:p>
            <a:pPr lvl="0"/>
            <a:r>
              <a:rPr lang="en-US" sz="2267" dirty="0"/>
              <a:t>Helping Students Avoid Prescription Drug Abuse – free brochure</a:t>
            </a:r>
          </a:p>
          <a:p>
            <a:pPr lvl="1"/>
            <a:r>
              <a:rPr lang="en-US" sz="1867" u="sng" dirty="0">
                <a:hlinkClick r:id="rId3"/>
              </a:rPr>
              <a:t>http://store.samhsa.gov/product/Helping-Students-Avoid-Prescription-Drug-Abuse/SMA09-4446</a:t>
            </a:r>
            <a:endParaRPr lang="en-US" sz="1867" dirty="0"/>
          </a:p>
          <a:p>
            <a:pPr lvl="0"/>
            <a:r>
              <a:rPr lang="en-US" sz="2267" dirty="0"/>
              <a:t>Surgeon General's Call to Action to Prevent and Reduce Underage Drinking free manual</a:t>
            </a:r>
          </a:p>
          <a:p>
            <a:pPr lvl="1"/>
            <a:r>
              <a:rPr lang="en-US" sz="1867" u="sng" dirty="0">
                <a:hlinkClick r:id="rId4"/>
              </a:rPr>
              <a:t>http://store.samhsa.gov/product/Surgeon-General-s-Call-to-Action-to-Prevent-and-Reduce-Underage-Drinking/SGCTA-07</a:t>
            </a:r>
            <a:endParaRPr lang="en-US" sz="1867" dirty="0"/>
          </a:p>
          <a:p>
            <a:pPr lvl="0"/>
            <a:r>
              <a:rPr lang="en-US" sz="2533" dirty="0"/>
              <a:t>Interactive and Educational website for young adults</a:t>
            </a:r>
          </a:p>
          <a:p>
            <a:pPr lvl="1"/>
            <a:r>
              <a:rPr lang="en-US" sz="1867" u="sng" dirty="0">
                <a:hlinkClick r:id="rId5"/>
              </a:rPr>
              <a:t>http://abovetheinfluence.com/</a:t>
            </a:r>
            <a:endParaRPr lang="en-US" sz="1867" dirty="0"/>
          </a:p>
          <a:p>
            <a:pPr lvl="0"/>
            <a:r>
              <a:rPr lang="en-US" sz="2533" dirty="0"/>
              <a:t>“Talk. They Hear You.” Underage Drinking Campaign for parents and caregivers</a:t>
            </a:r>
          </a:p>
          <a:p>
            <a:pPr lvl="1"/>
            <a:r>
              <a:rPr lang="en-US" sz="1867" u="sng" dirty="0">
                <a:hlinkClick r:id="rId6"/>
              </a:rPr>
              <a:t>http://www.samhsa.gov/underage-drinking</a:t>
            </a:r>
            <a:endParaRPr lang="en-US" sz="1867" dirty="0"/>
          </a:p>
          <a:p>
            <a:pPr marL="0" indent="0">
              <a:buNone/>
            </a:pPr>
            <a:endParaRPr lang="en-US" sz="2400" b="1" dirty="0"/>
          </a:p>
          <a:p>
            <a:r>
              <a:rPr lang="en-US" sz="2400" b="1" dirty="0"/>
              <a:t>From Hazelden Publishing:</a:t>
            </a:r>
          </a:p>
          <a:p>
            <a:pPr lvl="0"/>
            <a:r>
              <a:rPr lang="en-US" sz="2400" dirty="0"/>
              <a:t>Evidence-based prevention solutions through online subscription available to any school; valuable lesson plans, training guides and videos</a:t>
            </a:r>
          </a:p>
          <a:p>
            <a:pPr lvl="1"/>
            <a:r>
              <a:rPr lang="en-US" u="sng" dirty="0">
                <a:hlinkClick r:id="rId7"/>
              </a:rPr>
              <a:t>http://www.hazelden.org/web/public/tod-for-educators.page</a:t>
            </a:r>
            <a:endParaRPr lang="en-US" dirty="0"/>
          </a:p>
          <a:p>
            <a:pPr lvl="0"/>
            <a:r>
              <a:rPr lang="en-US" sz="2400" dirty="0"/>
              <a:t>Prevention programs specifically for students in elementary school through high school and beyond; resources that prevent substance abuse</a:t>
            </a:r>
          </a:p>
          <a:p>
            <a:pPr lvl="1"/>
            <a:r>
              <a:rPr lang="en-US" u="sng" dirty="0">
                <a:hlinkClick r:id="rId8"/>
              </a:rPr>
              <a:t>http://www.hazelden.org/web/public/storeeducation.page</a:t>
            </a:r>
            <a:endParaRPr lang="en-US" dirty="0"/>
          </a:p>
          <a:p>
            <a:pPr marL="0" indent="0">
              <a:buNone/>
              <a:defRPr/>
            </a:pPr>
            <a:endParaRPr lang="en-US" sz="2400" dirty="0">
              <a:solidFill>
                <a:srgbClr val="0098C3"/>
              </a:solidFill>
            </a:endParaRPr>
          </a:p>
          <a:p>
            <a:pPr marL="0" indent="0">
              <a:buNone/>
              <a:defRPr/>
            </a:pPr>
            <a:endParaRPr lang="en-US" sz="2400" dirty="0">
              <a:solidFill>
                <a:srgbClr val="0098C3"/>
              </a:solidFill>
            </a:endParaRPr>
          </a:p>
          <a:p>
            <a:pPr marL="0" indent="0">
              <a:buNone/>
              <a:defRPr/>
            </a:pPr>
            <a:endParaRPr lang="en-US" sz="2400" dirty="0">
              <a:solidFill>
                <a:srgbClr val="0098C3"/>
              </a:solidFill>
            </a:endParaRPr>
          </a:p>
          <a:p>
            <a:pPr>
              <a:defRPr/>
            </a:pPr>
            <a:endParaRPr lang="en-US" sz="2400" dirty="0">
              <a:solidFill>
                <a:srgbClr val="0098C3"/>
              </a:solidFill>
            </a:endParaRPr>
          </a:p>
          <a:p>
            <a:endParaRPr lang="en-US" sz="2400" dirty="0">
              <a:solidFill>
                <a:srgbClr val="0098C3"/>
              </a:solidFill>
            </a:endParaRPr>
          </a:p>
        </p:txBody>
      </p:sp>
      <p:sp>
        <p:nvSpPr>
          <p:cNvPr id="2" name="TextBox 1">
            <a:extLst>
              <a:ext uri="{FF2B5EF4-FFF2-40B4-BE49-F238E27FC236}">
                <a16:creationId xmlns:a16="http://schemas.microsoft.com/office/drawing/2014/main" id="{936BC1A2-58CB-CC43-9A86-6F506714CBD5}"/>
              </a:ext>
            </a:extLst>
          </p:cNvPr>
          <p:cNvSpPr txBox="1"/>
          <p:nvPr/>
        </p:nvSpPr>
        <p:spPr>
          <a:xfrm>
            <a:off x="1551709" y="827181"/>
            <a:ext cx="7366312" cy="1241237"/>
          </a:xfrm>
          <a:prstGeom prst="rect">
            <a:avLst/>
          </a:prstGeom>
          <a:noFill/>
        </p:spPr>
        <p:txBody>
          <a:bodyPr wrap="none" rtlCol="0">
            <a:spAutoFit/>
          </a:bodyPr>
          <a:lstStyle/>
          <a:p>
            <a:r>
              <a:rPr lang="en-US" sz="3733" b="1" dirty="0">
                <a:solidFill>
                  <a:schemeClr val="accent3">
                    <a:lumMod val="75000"/>
                  </a:schemeClr>
                </a:solidFill>
              </a:rPr>
              <a:t>Adolescent Substance Use Materials</a:t>
            </a:r>
          </a:p>
          <a:p>
            <a:endParaRPr lang="en-US" sz="3733" b="1" dirty="0">
              <a:solidFill>
                <a:schemeClr val="accent3">
                  <a:lumMod val="75000"/>
                </a:schemeClr>
              </a:solidFill>
            </a:endParaRPr>
          </a:p>
        </p:txBody>
      </p:sp>
    </p:spTree>
    <p:extLst>
      <p:ext uri="{BB962C8B-B14F-4D97-AF65-F5344CB8AC3E}">
        <p14:creationId xmlns:p14="http://schemas.microsoft.com/office/powerpoint/2010/main" val="146017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3491" y="1500909"/>
            <a:ext cx="11379200" cy="530352"/>
          </a:xfrm>
        </p:spPr>
        <p:txBody>
          <a:bodyPr>
            <a:noAutofit/>
          </a:bodyPr>
          <a:lstStyle/>
          <a:p>
            <a:r>
              <a:rPr lang="en-US" altLang="en-US" sz="3733" b="1" dirty="0">
                <a:solidFill>
                  <a:schemeClr val="accent3">
                    <a:lumMod val="75000"/>
                  </a:schemeClr>
                </a:solidFill>
                <a:latin typeface="+mn-lt"/>
                <a:ea typeface="ＭＳ Ｐゴシック" pitchFamily="34" charset="-128"/>
                <a:cs typeface="Arial" pitchFamily="34" charset="0"/>
              </a:rPr>
              <a:t>Adolescent Substance Use Resources</a:t>
            </a:r>
            <a:br>
              <a:rPr lang="en-US" altLang="en-US" sz="3733" b="1" dirty="0">
                <a:solidFill>
                  <a:schemeClr val="accent3">
                    <a:lumMod val="75000"/>
                  </a:schemeClr>
                </a:solidFill>
                <a:latin typeface="+mn-lt"/>
                <a:ea typeface="ＭＳ Ｐゴシック" pitchFamily="34" charset="-128"/>
                <a:cs typeface="Arial" pitchFamily="34" charset="0"/>
              </a:rPr>
            </a:br>
            <a:br>
              <a:rPr lang="en-US" altLang="en-US" sz="3733" b="1" dirty="0">
                <a:solidFill>
                  <a:schemeClr val="accent3">
                    <a:lumMod val="75000"/>
                  </a:schemeClr>
                </a:solidFill>
                <a:latin typeface="+mn-lt"/>
                <a:ea typeface="ＭＳ Ｐゴシック" pitchFamily="34" charset="-128"/>
                <a:cs typeface="Arial" pitchFamily="34" charset="0"/>
              </a:rPr>
            </a:br>
            <a:endParaRPr lang="en-US" altLang="en-US" sz="3733" b="1" dirty="0">
              <a:solidFill>
                <a:schemeClr val="accent3">
                  <a:lumMod val="75000"/>
                </a:schemeClr>
              </a:solidFill>
              <a:latin typeface="+mn-lt"/>
              <a:ea typeface="ＭＳ Ｐゴシック" pitchFamily="34" charset="-128"/>
            </a:endParaRPr>
          </a:p>
        </p:txBody>
      </p:sp>
      <p:sp>
        <p:nvSpPr>
          <p:cNvPr id="3" name="Content Placeholder 2"/>
          <p:cNvSpPr>
            <a:spLocks noGrp="1"/>
          </p:cNvSpPr>
          <p:nvPr>
            <p:ph sz="quarter" idx="4294967295"/>
          </p:nvPr>
        </p:nvSpPr>
        <p:spPr>
          <a:xfrm>
            <a:off x="0" y="1295400"/>
            <a:ext cx="10972800" cy="4865688"/>
          </a:xfrm>
        </p:spPr>
        <p:txBody>
          <a:bodyPr>
            <a:normAutofit fontScale="92500" lnSpcReduction="20000"/>
          </a:bodyPr>
          <a:lstStyle/>
          <a:p>
            <a:endParaRPr lang="en-US" sz="2133" b="1" dirty="0"/>
          </a:p>
          <a:p>
            <a:pPr lvl="0"/>
            <a:r>
              <a:rPr lang="en-US" sz="2133" b="1" dirty="0" err="1"/>
              <a:t>Uconn</a:t>
            </a:r>
            <a:r>
              <a:rPr lang="en-US" sz="2133" b="1" dirty="0"/>
              <a:t> SBIRT Training Academy</a:t>
            </a:r>
          </a:p>
          <a:p>
            <a:pPr lvl="1"/>
            <a:r>
              <a:rPr lang="en-US" sz="2133" dirty="0">
                <a:hlinkClick r:id="rId2"/>
              </a:rPr>
              <a:t>https://health.uconn.edu/sbirtacademy/</a:t>
            </a:r>
            <a:endParaRPr lang="en-US" sz="2133" dirty="0"/>
          </a:p>
          <a:p>
            <a:pPr marL="365751" lvl="1" indent="0">
              <a:buNone/>
            </a:pPr>
            <a:endParaRPr lang="en-US" sz="2133" dirty="0"/>
          </a:p>
          <a:p>
            <a:pPr lvl="0"/>
            <a:r>
              <a:rPr lang="en-US" sz="2133" b="1" dirty="0"/>
              <a:t>Mass Clearing House</a:t>
            </a:r>
          </a:p>
          <a:p>
            <a:pPr lvl="0"/>
            <a:r>
              <a:rPr lang="en-US" sz="2133" dirty="0"/>
              <a:t>School Health materials; CD/DVD, brochures</a:t>
            </a:r>
          </a:p>
          <a:p>
            <a:pPr lvl="1"/>
            <a:r>
              <a:rPr lang="en-US" sz="2133" u="sng" dirty="0">
                <a:hlinkClick r:id="rId3"/>
              </a:rPr>
              <a:t>http://massclearinghouse.ehs.state.ma.us/category/SCH.html</a:t>
            </a:r>
            <a:endParaRPr lang="en-US" sz="2133" dirty="0"/>
          </a:p>
          <a:p>
            <a:pPr lvl="0"/>
            <a:r>
              <a:rPr lang="en-US" sz="2133" dirty="0"/>
              <a:t>For Adults Who Work With Children; Preparing Young Children For A Healthy Drug-Free Future booklet</a:t>
            </a:r>
          </a:p>
          <a:p>
            <a:pPr lvl="1"/>
            <a:r>
              <a:rPr lang="en-US" sz="2133" u="sng" dirty="0">
                <a:hlinkClick r:id="rId4"/>
              </a:rPr>
              <a:t>http://massclearinghouse.ehs.state.ma.us/BSASPRO/SA1022.html</a:t>
            </a:r>
            <a:endParaRPr lang="en-US" sz="2133" dirty="0"/>
          </a:p>
          <a:p>
            <a:pPr lvl="0"/>
            <a:r>
              <a:rPr lang="en-US" sz="2133" dirty="0"/>
              <a:t>Youth-Serving Professionals Can Help Prevent Inhalant Abuse packet</a:t>
            </a:r>
          </a:p>
          <a:p>
            <a:pPr lvl="1"/>
            <a:r>
              <a:rPr lang="en-US" sz="2133" u="sng" dirty="0">
                <a:hlinkClick r:id="rId5"/>
              </a:rPr>
              <a:t>http://massclearinghouse.ehs.state.ma.us/BSASPRO/SA1032R.html</a:t>
            </a:r>
            <a:endParaRPr lang="en-US" sz="2133" dirty="0"/>
          </a:p>
          <a:p>
            <a:pPr lvl="0"/>
            <a:r>
              <a:rPr lang="en-US" sz="2133" dirty="0"/>
              <a:t>SBIRT: A Step by Step Guide for Screening and Intervening for Unhealthy Alcohol and Other Drug Use toolkit</a:t>
            </a:r>
          </a:p>
          <a:p>
            <a:pPr lvl="1"/>
            <a:r>
              <a:rPr lang="en-US" sz="2133" u="sng" dirty="0">
                <a:hlinkClick r:id="rId6"/>
              </a:rPr>
              <a:t>http://massclearinghouse.ehs.state.ma.us/BSASPRO/SA3522.html</a:t>
            </a:r>
            <a:endParaRPr lang="en-US" sz="2133" dirty="0"/>
          </a:p>
          <a:p>
            <a:pPr lvl="0"/>
            <a:r>
              <a:rPr lang="en-US" sz="2133" dirty="0"/>
              <a:t>Understanding Substance Abuse Services: A Quick Guide for Young People &amp; Caregivers brochure</a:t>
            </a:r>
          </a:p>
          <a:p>
            <a:pPr lvl="1"/>
            <a:r>
              <a:rPr lang="en-US" sz="2133" u="sng" dirty="0">
                <a:hlinkClick r:id="rId7"/>
              </a:rPr>
              <a:t>http://massclearinghouse.ehs.state.ma.us/BSASPRO/SA3531kit.html</a:t>
            </a:r>
            <a:endParaRPr lang="en-US" sz="2133" dirty="0"/>
          </a:p>
          <a:p>
            <a:pPr>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marL="0" indent="0">
              <a:buNone/>
              <a:defRPr/>
            </a:pPr>
            <a:endParaRPr lang="en-US" sz="2133" dirty="0">
              <a:solidFill>
                <a:srgbClr val="0098C3"/>
              </a:solidFill>
            </a:endParaRPr>
          </a:p>
          <a:p>
            <a:pPr>
              <a:defRPr/>
            </a:pPr>
            <a:endParaRPr lang="en-US" sz="2133" dirty="0">
              <a:solidFill>
                <a:srgbClr val="0098C3"/>
              </a:solidFill>
            </a:endParaRPr>
          </a:p>
          <a:p>
            <a:endParaRPr lang="en-US" sz="2133" dirty="0">
              <a:solidFill>
                <a:srgbClr val="0098C3"/>
              </a:solidFill>
            </a:endParaRPr>
          </a:p>
        </p:txBody>
      </p:sp>
    </p:spTree>
    <p:extLst>
      <p:ext uri="{BB962C8B-B14F-4D97-AF65-F5344CB8AC3E}">
        <p14:creationId xmlns:p14="http://schemas.microsoft.com/office/powerpoint/2010/main" val="34170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F71C72-464A-44AA-8DEC-D50B3D0439C5}"/>
              </a:ext>
            </a:extLst>
          </p:cNvPr>
          <p:cNvPicPr>
            <a:picLocks noGrp="1" noChangeAspect="1"/>
          </p:cNvPicPr>
          <p:nvPr>
            <p:ph idx="1"/>
          </p:nvPr>
        </p:nvPicPr>
        <p:blipFill>
          <a:blip r:embed="rId3"/>
          <a:stretch>
            <a:fillRect/>
          </a:stretch>
        </p:blipFill>
        <p:spPr>
          <a:xfrm>
            <a:off x="4184737" y="1717102"/>
            <a:ext cx="3812747" cy="2602351"/>
          </a:xfrm>
          <a:prstGeom prst="rect">
            <a:avLst/>
          </a:prstGeom>
        </p:spPr>
      </p:pic>
      <p:pic>
        <p:nvPicPr>
          <p:cNvPr id="5" name="Picture 4">
            <a:extLst>
              <a:ext uri="{FF2B5EF4-FFF2-40B4-BE49-F238E27FC236}">
                <a16:creationId xmlns:a16="http://schemas.microsoft.com/office/drawing/2014/main" id="{51CC5061-B177-4C8D-B94B-9E117094467E}"/>
              </a:ext>
            </a:extLst>
          </p:cNvPr>
          <p:cNvPicPr>
            <a:picLocks noChangeAspect="1"/>
          </p:cNvPicPr>
          <p:nvPr/>
        </p:nvPicPr>
        <p:blipFill>
          <a:blip r:embed="rId4"/>
          <a:stretch>
            <a:fillRect/>
          </a:stretch>
        </p:blipFill>
        <p:spPr>
          <a:xfrm>
            <a:off x="4184739" y="4912265"/>
            <a:ext cx="3822523" cy="755971"/>
          </a:xfrm>
          <a:prstGeom prst="rect">
            <a:avLst/>
          </a:prstGeom>
        </p:spPr>
      </p:pic>
      <p:pic>
        <p:nvPicPr>
          <p:cNvPr id="6" name="Picture 5">
            <a:extLst>
              <a:ext uri="{FF2B5EF4-FFF2-40B4-BE49-F238E27FC236}">
                <a16:creationId xmlns:a16="http://schemas.microsoft.com/office/drawing/2014/main" id="{48BFD89E-B0F6-4FBA-B559-ACFA5B721851}"/>
              </a:ext>
            </a:extLst>
          </p:cNvPr>
          <p:cNvPicPr>
            <a:picLocks noChangeAspect="1"/>
          </p:cNvPicPr>
          <p:nvPr/>
        </p:nvPicPr>
        <p:blipFill>
          <a:blip r:embed="rId5"/>
          <a:stretch>
            <a:fillRect/>
          </a:stretch>
        </p:blipFill>
        <p:spPr>
          <a:xfrm>
            <a:off x="5450247" y="5376037"/>
            <a:ext cx="298731" cy="298731"/>
          </a:xfrm>
          <a:prstGeom prst="rect">
            <a:avLst/>
          </a:prstGeom>
        </p:spPr>
      </p:pic>
    </p:spTree>
    <p:extLst>
      <p:ext uri="{BB962C8B-B14F-4D97-AF65-F5344CB8AC3E}">
        <p14:creationId xmlns:p14="http://schemas.microsoft.com/office/powerpoint/2010/main" val="34174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76AE-1EE4-4219-B148-6AF0B85B7FBC}"/>
              </a:ext>
            </a:extLst>
          </p:cNvPr>
          <p:cNvSpPr>
            <a:spLocks noGrp="1"/>
          </p:cNvSpPr>
          <p:nvPr>
            <p:ph type="title"/>
          </p:nvPr>
        </p:nvSpPr>
        <p:spPr/>
        <p:txBody>
          <a:bodyPr/>
          <a:lstStyle/>
          <a:p>
            <a:r>
              <a:rPr lang="en-US" dirty="0"/>
              <a:t>Why This Matters in Clinical Practice</a:t>
            </a:r>
          </a:p>
        </p:txBody>
      </p:sp>
      <p:sp>
        <p:nvSpPr>
          <p:cNvPr id="3" name="Content Placeholder 2">
            <a:extLst>
              <a:ext uri="{FF2B5EF4-FFF2-40B4-BE49-F238E27FC236}">
                <a16:creationId xmlns:a16="http://schemas.microsoft.com/office/drawing/2014/main" id="{0377F0EF-E52F-4C1D-A993-EA8FE1BD522F}"/>
              </a:ext>
            </a:extLst>
          </p:cNvPr>
          <p:cNvSpPr>
            <a:spLocks noGrp="1"/>
          </p:cNvSpPr>
          <p:nvPr>
            <p:ph idx="1"/>
          </p:nvPr>
        </p:nvSpPr>
        <p:spPr/>
        <p:txBody>
          <a:bodyPr>
            <a:normAutofit/>
          </a:bodyPr>
          <a:lstStyle/>
          <a:p>
            <a:r>
              <a:rPr lang="en-US" dirty="0"/>
              <a:t>Alcohol is the most used substance among U.S. teens</a:t>
            </a:r>
          </a:p>
          <a:p>
            <a:r>
              <a:rPr lang="en-US" dirty="0"/>
              <a:t>Early use is associated with:</a:t>
            </a:r>
          </a:p>
          <a:p>
            <a:pPr lvl="1"/>
            <a:r>
              <a:rPr lang="en-US" dirty="0"/>
              <a:t>Higher risk of AUD (Alcohol Use Disorder)</a:t>
            </a:r>
          </a:p>
          <a:p>
            <a:pPr lvl="1"/>
            <a:r>
              <a:rPr lang="en-US" dirty="0"/>
              <a:t>Poor mental health outcomes</a:t>
            </a:r>
          </a:p>
          <a:p>
            <a:pPr lvl="1"/>
            <a:r>
              <a:rPr lang="en-US" dirty="0"/>
              <a:t>Injury, suicide, violence</a:t>
            </a:r>
          </a:p>
          <a:p>
            <a:r>
              <a:rPr lang="en-US" dirty="0"/>
              <a:t>interdisciplinary impact—primary care, medical specialty, mental health, social work, and education are all impacted and all should play a role in addressing these issues.</a:t>
            </a:r>
          </a:p>
        </p:txBody>
      </p:sp>
    </p:spTree>
    <p:extLst>
      <p:ext uri="{BB962C8B-B14F-4D97-AF65-F5344CB8AC3E}">
        <p14:creationId xmlns:p14="http://schemas.microsoft.com/office/powerpoint/2010/main" val="39227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1219202" y="927004"/>
            <a:ext cx="10043583" cy="906023"/>
          </a:xfrm>
          <a:prstGeom prst="rect">
            <a:avLst/>
          </a:prstGeom>
          <a:solidFill>
            <a:schemeClr val="accent3"/>
          </a:solidFill>
          <a:ln w="9525">
            <a:solidFill>
              <a:schemeClr val="tx1"/>
            </a:solidFill>
            <a:miter lim="800000"/>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ＭＳ Ｐゴシック" charset="-128"/>
                <a:cs typeface="+mn-cs"/>
              </a:rPr>
              <a:t>Adolescent Substance Use: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ＭＳ Ｐゴシック" charset="-128"/>
                <a:cs typeface="+mn-cs"/>
              </a:rPr>
              <a:t>America</a:t>
            </a:r>
            <a:r>
              <a:rPr kumimoji="0" lang="ja-JP" altLang="en-US" sz="3200" b="1" i="0" u="none" strike="noStrike" kern="1200" cap="none" spc="0" normalizeH="0" baseline="0" noProof="0" dirty="0">
                <a:ln>
                  <a:noFill/>
                </a:ln>
                <a:solidFill>
                  <a:prstClr val="white"/>
                </a:solidFill>
                <a:effectLst/>
                <a:uLnTx/>
                <a:uFillTx/>
                <a:latin typeface="Calibri" panose="020F0502020204030204"/>
                <a:ea typeface="ＭＳ Ｐゴシック" charset="-128"/>
                <a:cs typeface="+mn-cs"/>
              </a:rPr>
              <a:t>’</a:t>
            </a:r>
            <a:r>
              <a:rPr kumimoji="0" lang="en-US" altLang="ja-JP" sz="3200" b="1" i="0" u="none" strike="noStrike" kern="1200" cap="none" spc="0" normalizeH="0" baseline="0" noProof="0" dirty="0">
                <a:ln>
                  <a:noFill/>
                </a:ln>
                <a:solidFill>
                  <a:prstClr val="white"/>
                </a:solidFill>
                <a:effectLst/>
                <a:uLnTx/>
                <a:uFillTx/>
                <a:latin typeface="Calibri" panose="020F0502020204030204"/>
                <a:ea typeface="ＭＳ Ｐゴシック" charset="-128"/>
                <a:cs typeface="+mn-cs"/>
              </a:rPr>
              <a:t>s #1 Public Health Problem</a:t>
            </a:r>
            <a:endParaRPr kumimoji="0" lang="en-US" sz="3200" b="1" i="0" u="none" strike="noStrike" kern="1200" cap="none" spc="0" normalizeH="0" baseline="0" noProof="0" dirty="0">
              <a:ln>
                <a:noFill/>
              </a:ln>
              <a:solidFill>
                <a:prstClr val="white"/>
              </a:solidFill>
              <a:effectLst/>
              <a:uLnTx/>
              <a:uFillTx/>
              <a:latin typeface="Calibri" panose="020F0502020204030204"/>
              <a:ea typeface="ＭＳ Ｐゴシック" charset="-128"/>
              <a:cs typeface="+mn-cs"/>
            </a:endParaRPr>
          </a:p>
        </p:txBody>
      </p:sp>
      <p:sp>
        <p:nvSpPr>
          <p:cNvPr id="118790" name="AutoShape 6"/>
          <p:cNvSpPr>
            <a:spLocks noChangeArrowheads="1"/>
          </p:cNvSpPr>
          <p:nvPr/>
        </p:nvSpPr>
        <p:spPr bwMode="auto">
          <a:xfrm>
            <a:off x="328087" y="1919814"/>
            <a:ext cx="11592983" cy="914399"/>
          </a:xfrm>
          <a:prstGeom prst="ellipseRibbon2">
            <a:avLst>
              <a:gd name="adj1" fmla="val 25000"/>
              <a:gd name="adj2" fmla="val 50000"/>
              <a:gd name="adj3" fmla="val 12500"/>
            </a:avLst>
          </a:prstGeom>
          <a:solidFill>
            <a:schemeClr val="accent3"/>
          </a:solidFill>
          <a:ln w="9525">
            <a:solidFill>
              <a:schemeClr val="tx1"/>
            </a:solidFill>
            <a:round/>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Verdana" charset="0"/>
                <a:ea typeface="ＭＳ Ｐゴシック" charset="0"/>
                <a:cs typeface="ＭＳ Ｐゴシック" charset="0"/>
              </a:rPr>
              <a:t>A Problem of Epidemic Proportion</a:t>
            </a:r>
          </a:p>
        </p:txBody>
      </p:sp>
      <p:sp>
        <p:nvSpPr>
          <p:cNvPr id="8197" name="WordArt 7"/>
          <p:cNvSpPr>
            <a:spLocks noChangeArrowheads="1" noChangeShapeType="1" noTextEdit="1"/>
          </p:cNvSpPr>
          <p:nvPr/>
        </p:nvSpPr>
        <p:spPr bwMode="auto">
          <a:xfrm>
            <a:off x="1567882" y="2413431"/>
            <a:ext cx="1016000" cy="6096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a:ln w="9525">
                  <a:solidFill>
                    <a:srgbClr val="000000"/>
                  </a:solidFill>
                  <a:round/>
                  <a:headEnd/>
                  <a:tailEnd/>
                </a:ln>
                <a:solidFill>
                  <a:prstClr val="black"/>
                </a:solidFill>
                <a:effectLst/>
                <a:uLnTx/>
                <a:uFillTx/>
                <a:latin typeface="Arial Black"/>
                <a:ea typeface="+mn-ea"/>
                <a:cs typeface="+mn-cs"/>
              </a:rPr>
              <a:t>90%</a:t>
            </a:r>
          </a:p>
        </p:txBody>
      </p:sp>
      <p:sp>
        <p:nvSpPr>
          <p:cNvPr id="118792" name="Rectangle 8"/>
          <p:cNvSpPr>
            <a:spLocks noChangeArrowheads="1"/>
          </p:cNvSpPr>
          <p:nvPr/>
        </p:nvSpPr>
        <p:spPr bwMode="auto">
          <a:xfrm>
            <a:off x="362751" y="3083141"/>
            <a:ext cx="3556000" cy="1524000"/>
          </a:xfrm>
          <a:prstGeom prst="rect">
            <a:avLst/>
          </a:prstGeom>
          <a:solidFill>
            <a:schemeClr val="accent1"/>
          </a:solidFill>
          <a:ln/>
        </p:spPr>
        <p:style>
          <a:lnRef idx="1">
            <a:schemeClr val="dk1"/>
          </a:lnRef>
          <a:fillRef idx="2">
            <a:schemeClr val="dk1"/>
          </a:fillRef>
          <a:effectRef idx="1">
            <a:schemeClr val="dk1"/>
          </a:effectRef>
          <a:fontRef idx="minor">
            <a:schemeClr val="dk1"/>
          </a:fontRef>
        </p:style>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Of Americans started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smoking, drinking, or</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using other drugs before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age 18</a:t>
            </a:r>
          </a:p>
        </p:txBody>
      </p:sp>
      <p:sp>
        <p:nvSpPr>
          <p:cNvPr id="8200" name="WordArt 11"/>
          <p:cNvSpPr>
            <a:spLocks noChangeArrowheads="1" noChangeShapeType="1" noTextEdit="1"/>
          </p:cNvSpPr>
          <p:nvPr/>
        </p:nvSpPr>
        <p:spPr bwMode="auto">
          <a:xfrm>
            <a:off x="4901941" y="2575356"/>
            <a:ext cx="924984" cy="44767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a:ln w="9525">
                  <a:solidFill>
                    <a:srgbClr val="000000"/>
                  </a:solidFill>
                  <a:round/>
                  <a:headEnd/>
                  <a:tailEnd/>
                </a:ln>
                <a:solidFill>
                  <a:prstClr val="black"/>
                </a:solidFill>
                <a:effectLst/>
                <a:uLnTx/>
                <a:uFillTx/>
                <a:latin typeface="Arial Black"/>
                <a:ea typeface="+mn-ea"/>
                <a:cs typeface="+mn-cs"/>
              </a:rPr>
              <a:t>75%</a:t>
            </a:r>
          </a:p>
        </p:txBody>
      </p:sp>
      <p:sp>
        <p:nvSpPr>
          <p:cNvPr id="118796" name="Rectangle 12"/>
          <p:cNvSpPr>
            <a:spLocks noChangeArrowheads="1"/>
          </p:cNvSpPr>
          <p:nvPr/>
        </p:nvSpPr>
        <p:spPr bwMode="auto">
          <a:xfrm>
            <a:off x="4363511" y="3038259"/>
            <a:ext cx="1761067" cy="16383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Of high school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Students have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Used addictive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substances</a:t>
            </a:r>
          </a:p>
        </p:txBody>
      </p:sp>
      <p:sp>
        <p:nvSpPr>
          <p:cNvPr id="8202" name="WordArt 13"/>
          <p:cNvSpPr>
            <a:spLocks noChangeArrowheads="1" noChangeShapeType="1" noTextEdit="1"/>
          </p:cNvSpPr>
          <p:nvPr/>
        </p:nvSpPr>
        <p:spPr bwMode="auto">
          <a:xfrm>
            <a:off x="7346292" y="2884110"/>
            <a:ext cx="831851" cy="44767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a:ln w="9525">
                  <a:solidFill>
                    <a:srgbClr val="000000"/>
                  </a:solidFill>
                  <a:round/>
                  <a:headEnd/>
                  <a:tailEnd/>
                </a:ln>
                <a:solidFill>
                  <a:prstClr val="black"/>
                </a:solidFill>
                <a:effectLst/>
                <a:uLnTx/>
                <a:uFillTx/>
                <a:latin typeface="Arial Black"/>
                <a:ea typeface="+mn-ea"/>
                <a:cs typeface="+mn-cs"/>
              </a:rPr>
              <a:t>46%</a:t>
            </a:r>
          </a:p>
        </p:txBody>
      </p:sp>
      <p:sp>
        <p:nvSpPr>
          <p:cNvPr id="118798" name="Rectangle 14"/>
          <p:cNvSpPr>
            <a:spLocks noChangeArrowheads="1"/>
          </p:cNvSpPr>
          <p:nvPr/>
        </p:nvSpPr>
        <p:spPr bwMode="auto">
          <a:xfrm>
            <a:off x="6908802" y="3391896"/>
            <a:ext cx="1799167" cy="1190625"/>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charset="0"/>
                <a:ea typeface="ＭＳ Ｐゴシック" charset="0"/>
                <a:cs typeface="ＭＳ Ｐゴシック" charset="0"/>
              </a:rPr>
              <a:t>Of high school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charset="0"/>
                <a:ea typeface="ＭＳ Ｐゴシック" charset="0"/>
                <a:cs typeface="ＭＳ Ｐゴシック" charset="0"/>
              </a:rPr>
              <a:t>Students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charset="0"/>
                <a:ea typeface="ＭＳ Ｐゴシック" charset="0"/>
                <a:cs typeface="ＭＳ Ｐゴシック" charset="0"/>
              </a:rPr>
              <a:t> are current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charset="0"/>
                <a:ea typeface="ＭＳ Ｐゴシック" charset="0"/>
                <a:cs typeface="ＭＳ Ｐゴシック" charset="0"/>
              </a:rPr>
              <a:t>users</a:t>
            </a:r>
          </a:p>
        </p:txBody>
      </p:sp>
      <p:sp>
        <p:nvSpPr>
          <p:cNvPr id="8204" name="WordArt 15"/>
          <p:cNvSpPr>
            <a:spLocks noChangeArrowheads="1" noChangeShapeType="1" noTextEdit="1"/>
          </p:cNvSpPr>
          <p:nvPr/>
        </p:nvSpPr>
        <p:spPr bwMode="auto">
          <a:xfrm>
            <a:off x="10160002" y="3043238"/>
            <a:ext cx="766233" cy="463551"/>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a:ln w="9525">
                  <a:solidFill>
                    <a:srgbClr val="000000"/>
                  </a:solidFill>
                  <a:round/>
                  <a:headEnd/>
                  <a:tailEnd/>
                </a:ln>
                <a:solidFill>
                  <a:prstClr val="black"/>
                </a:solidFill>
                <a:effectLst/>
                <a:uLnTx/>
                <a:uFillTx/>
                <a:latin typeface="Arial Black"/>
                <a:ea typeface="+mn-ea"/>
                <a:cs typeface="+mn-cs"/>
              </a:rPr>
              <a:t>12%</a:t>
            </a:r>
          </a:p>
        </p:txBody>
      </p:sp>
      <p:sp>
        <p:nvSpPr>
          <p:cNvPr id="118800" name="Rectangle 16"/>
          <p:cNvSpPr>
            <a:spLocks noChangeArrowheads="1"/>
          </p:cNvSpPr>
          <p:nvPr/>
        </p:nvSpPr>
        <p:spPr bwMode="auto">
          <a:xfrm>
            <a:off x="9156140" y="3609382"/>
            <a:ext cx="2487083" cy="755651"/>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Of high school</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Students are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addicted</a:t>
            </a:r>
          </a:p>
        </p:txBody>
      </p:sp>
      <p:sp>
        <p:nvSpPr>
          <p:cNvPr id="118803" name="AutoShape 19"/>
          <p:cNvSpPr>
            <a:spLocks noChangeArrowheads="1"/>
          </p:cNvSpPr>
          <p:nvPr/>
        </p:nvSpPr>
        <p:spPr bwMode="auto">
          <a:xfrm>
            <a:off x="328087" y="4716627"/>
            <a:ext cx="11458572" cy="685800"/>
          </a:xfrm>
          <a:prstGeom prst="ellipseRibbon2">
            <a:avLst>
              <a:gd name="adj1" fmla="val 25000"/>
              <a:gd name="adj2" fmla="val 50000"/>
              <a:gd name="adj3" fmla="val 12500"/>
            </a:avLst>
          </a:prstGeom>
          <a:solidFill>
            <a:schemeClr val="accent3"/>
          </a:solidFill>
          <a:ln w="9525">
            <a:solidFill>
              <a:schemeClr val="tx1"/>
            </a:solidFill>
            <a:round/>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white"/>
                </a:solidFill>
                <a:effectLst/>
                <a:uLnTx/>
                <a:uFillTx/>
                <a:latin typeface="Verdana" charset="0"/>
                <a:ea typeface="ＭＳ Ｐゴシック" charset="0"/>
                <a:cs typeface="ＭＳ Ｐゴシック" charset="0"/>
              </a:rPr>
              <a:t>Why is Adolescence the Critical Period?</a:t>
            </a:r>
          </a:p>
        </p:txBody>
      </p:sp>
      <p:sp>
        <p:nvSpPr>
          <p:cNvPr id="118804" name="AutoShape 20"/>
          <p:cNvSpPr>
            <a:spLocks noChangeArrowheads="1"/>
          </p:cNvSpPr>
          <p:nvPr/>
        </p:nvSpPr>
        <p:spPr bwMode="auto">
          <a:xfrm>
            <a:off x="2259284" y="5409085"/>
            <a:ext cx="3318933" cy="841375"/>
          </a:xfrm>
          <a:prstGeom prst="roundRect">
            <a:avLst>
              <a:gd name="adj" fmla="val 16667"/>
            </a:avLst>
          </a:prstGeom>
          <a:solidFill>
            <a:schemeClr val="accent1"/>
          </a:solidFill>
          <a:ln w="9525">
            <a:solidFill>
              <a:schemeClr val="tx1"/>
            </a:solidFill>
            <a:round/>
            <a:headEnd/>
            <a:tailEnd/>
          </a:ln>
          <a:effec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Brain not fully developed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Increased chance that teens will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Take risks</a:t>
            </a:r>
          </a:p>
        </p:txBody>
      </p:sp>
      <p:sp>
        <p:nvSpPr>
          <p:cNvPr id="118805" name="AutoShape 21"/>
          <p:cNvSpPr>
            <a:spLocks noChangeArrowheads="1"/>
          </p:cNvSpPr>
          <p:nvPr/>
        </p:nvSpPr>
        <p:spPr bwMode="auto">
          <a:xfrm>
            <a:off x="6271117" y="5400011"/>
            <a:ext cx="3074533" cy="841375"/>
          </a:xfrm>
          <a:prstGeom prst="roundRect">
            <a:avLst>
              <a:gd name="adj" fmla="val 16667"/>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Addictive substance 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Greater negative impact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ＭＳ Ｐゴシック" charset="0"/>
                <a:cs typeface="ＭＳ Ｐゴシック" charset="0"/>
              </a:rPr>
              <a:t>the developing brain</a:t>
            </a:r>
          </a:p>
        </p:txBody>
      </p:sp>
    </p:spTree>
    <p:extLst>
      <p:ext uri="{BB962C8B-B14F-4D97-AF65-F5344CB8AC3E}">
        <p14:creationId xmlns:p14="http://schemas.microsoft.com/office/powerpoint/2010/main" val="89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7088" y="1655079"/>
            <a:ext cx="5281274" cy="443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D84D4D8-ECAF-4068-A05A-DFFB5A2EFE67}"/>
              </a:ext>
            </a:extLst>
          </p:cNvPr>
          <p:cNvPicPr>
            <a:picLocks noChangeAspect="1"/>
          </p:cNvPicPr>
          <p:nvPr/>
        </p:nvPicPr>
        <p:blipFill>
          <a:blip r:embed="rId4"/>
          <a:stretch>
            <a:fillRect/>
          </a:stretch>
        </p:blipFill>
        <p:spPr>
          <a:xfrm>
            <a:off x="175037" y="1013237"/>
            <a:ext cx="2415763" cy="2415763"/>
          </a:xfrm>
          <a:prstGeom prst="rect">
            <a:avLst/>
          </a:prstGeom>
        </p:spPr>
      </p:pic>
      <p:sp>
        <p:nvSpPr>
          <p:cNvPr id="4" name="Rectangle 3">
            <a:extLst>
              <a:ext uri="{FF2B5EF4-FFF2-40B4-BE49-F238E27FC236}">
                <a16:creationId xmlns:a16="http://schemas.microsoft.com/office/drawing/2014/main" id="{239316B8-5EC8-4E2F-95D2-023038148E4B}"/>
              </a:ext>
            </a:extLst>
          </p:cNvPr>
          <p:cNvSpPr/>
          <p:nvPr/>
        </p:nvSpPr>
        <p:spPr>
          <a:xfrm>
            <a:off x="9144000" y="2147933"/>
            <a:ext cx="6096000" cy="3046988"/>
          </a:xfrm>
          <a:prstGeom prst="rect">
            <a:avLst/>
          </a:prstGeom>
        </p:spPr>
        <p:txBody>
          <a:bodyPr>
            <a:spAutoFit/>
          </a:bodyPr>
          <a:lstStyle/>
          <a:p>
            <a:r>
              <a:rPr lang="en-US" sz="2400" dirty="0"/>
              <a:t>12th graders 2024</a:t>
            </a:r>
            <a:br>
              <a:rPr lang="en-US" sz="2400" dirty="0"/>
            </a:br>
            <a:br>
              <a:rPr lang="en-US" sz="2400" dirty="0"/>
            </a:br>
            <a:r>
              <a:rPr lang="en-US" sz="1600" dirty="0"/>
              <a:t>Lifetime 48.7%</a:t>
            </a:r>
            <a:br>
              <a:rPr lang="en-US" sz="1600" dirty="0"/>
            </a:br>
            <a:r>
              <a:rPr lang="en-US" sz="800" dirty="0"/>
              <a:t>92.6% in 1981</a:t>
            </a:r>
            <a:br>
              <a:rPr lang="en-US" sz="1600" dirty="0"/>
            </a:br>
            <a:br>
              <a:rPr lang="en-US" sz="1600" dirty="0"/>
            </a:br>
            <a:r>
              <a:rPr lang="en-US" sz="1600" dirty="0"/>
              <a:t>Last 12 months 42% </a:t>
            </a:r>
            <a:br>
              <a:rPr lang="en-US" sz="1600" dirty="0"/>
            </a:br>
            <a:r>
              <a:rPr lang="en-US" sz="800" dirty="0"/>
              <a:t>87% in 1981</a:t>
            </a:r>
            <a:br>
              <a:rPr lang="en-US" sz="1600" dirty="0"/>
            </a:br>
            <a:br>
              <a:rPr lang="en-US" sz="1600" dirty="0"/>
            </a:br>
            <a:r>
              <a:rPr lang="en-US" sz="1600" dirty="0"/>
              <a:t>Last 30 days 22%</a:t>
            </a:r>
            <a:br>
              <a:rPr lang="en-US" sz="1600" dirty="0"/>
            </a:br>
            <a:r>
              <a:rPr lang="en-US" sz="800" dirty="0"/>
              <a:t>70.7% in 1981</a:t>
            </a:r>
            <a:br>
              <a:rPr lang="en-US" sz="1600" dirty="0"/>
            </a:br>
            <a:br>
              <a:rPr lang="en-US" sz="1600" dirty="0"/>
            </a:br>
            <a:r>
              <a:rPr lang="en-US" sz="1600" dirty="0">
                <a:solidFill>
                  <a:srgbClr val="FF0000"/>
                </a:solidFill>
              </a:rPr>
              <a:t>Binge drinking 9%</a:t>
            </a:r>
            <a:br>
              <a:rPr lang="en-US" sz="1600" dirty="0"/>
            </a:br>
            <a:r>
              <a:rPr lang="en-US" sz="800" dirty="0"/>
              <a:t>41% in 1981</a:t>
            </a:r>
          </a:p>
        </p:txBody>
      </p:sp>
      <p:sp>
        <p:nvSpPr>
          <p:cNvPr id="9" name="TextBox 8">
            <a:extLst>
              <a:ext uri="{FF2B5EF4-FFF2-40B4-BE49-F238E27FC236}">
                <a16:creationId xmlns:a16="http://schemas.microsoft.com/office/drawing/2014/main" id="{ED937CF6-F207-45FF-B4D9-8521D93C5099}"/>
              </a:ext>
            </a:extLst>
          </p:cNvPr>
          <p:cNvSpPr txBox="1"/>
          <p:nvPr/>
        </p:nvSpPr>
        <p:spPr>
          <a:xfrm>
            <a:off x="2733966" y="1139253"/>
            <a:ext cx="7906325" cy="461665"/>
          </a:xfrm>
          <a:prstGeom prst="rect">
            <a:avLst/>
          </a:prstGeom>
          <a:noFill/>
        </p:spPr>
        <p:txBody>
          <a:bodyPr wrap="square">
            <a:spAutoFit/>
          </a:bodyPr>
          <a:lstStyle/>
          <a:p>
            <a:r>
              <a:rPr lang="en-US" sz="2400" b="1" dirty="0">
                <a:solidFill>
                  <a:schemeClr val="accent6">
                    <a:lumMod val="75000"/>
                  </a:schemeClr>
                </a:solidFill>
              </a:rPr>
              <a:t>The Majority of American Teens Do Not Drink Alcohol</a:t>
            </a:r>
          </a:p>
        </p:txBody>
      </p:sp>
    </p:spTree>
    <p:extLst>
      <p:ext uri="{BB962C8B-B14F-4D97-AF65-F5344CB8AC3E}">
        <p14:creationId xmlns:p14="http://schemas.microsoft.com/office/powerpoint/2010/main" val="9929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2E87-7FE4-47CA-BD36-12A4222522E6}"/>
              </a:ext>
            </a:extLst>
          </p:cNvPr>
          <p:cNvSpPr>
            <a:spLocks noGrp="1"/>
          </p:cNvSpPr>
          <p:nvPr>
            <p:ph type="title"/>
          </p:nvPr>
        </p:nvSpPr>
        <p:spPr>
          <a:xfrm>
            <a:off x="838200" y="808470"/>
            <a:ext cx="10515600" cy="1325563"/>
          </a:xfrm>
        </p:spPr>
        <p:txBody>
          <a:bodyPr/>
          <a:lstStyle/>
          <a:p>
            <a:pPr algn="ctr"/>
            <a:r>
              <a:rPr lang="en-US" dirty="0"/>
              <a:t> </a:t>
            </a:r>
            <a:br>
              <a:rPr lang="en-US" dirty="0"/>
            </a:br>
            <a:endParaRPr lang="en-US" dirty="0"/>
          </a:p>
        </p:txBody>
      </p:sp>
      <p:sp>
        <p:nvSpPr>
          <p:cNvPr id="8" name="Rectangle 7">
            <a:extLst>
              <a:ext uri="{FF2B5EF4-FFF2-40B4-BE49-F238E27FC236}">
                <a16:creationId xmlns:a16="http://schemas.microsoft.com/office/drawing/2014/main" id="{1EB6463D-CEC2-4C3B-B01B-7733636594F1}"/>
              </a:ext>
            </a:extLst>
          </p:cNvPr>
          <p:cNvSpPr/>
          <p:nvPr/>
        </p:nvSpPr>
        <p:spPr>
          <a:xfrm>
            <a:off x="9521344" y="1142575"/>
            <a:ext cx="2670656"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College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-1,825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alcohol-related unintentional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-696,000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assaulted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by another student who has been drinking.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-97,000 alcohol-related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sexual assault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 date rape</a:t>
            </a:r>
          </a:p>
        </p:txBody>
      </p:sp>
      <p:sp>
        <p:nvSpPr>
          <p:cNvPr id="12" name="Rectangle 11">
            <a:extLst>
              <a:ext uri="{FF2B5EF4-FFF2-40B4-BE49-F238E27FC236}">
                <a16:creationId xmlns:a16="http://schemas.microsoft.com/office/drawing/2014/main" id="{D8F92EAF-CCDB-41E5-BFDC-006359775FAA}"/>
              </a:ext>
            </a:extLst>
          </p:cNvPr>
          <p:cNvSpPr/>
          <p:nvPr/>
        </p:nvSpPr>
        <p:spPr>
          <a:xfrm>
            <a:off x="92855" y="1129643"/>
            <a:ext cx="6096000" cy="492442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Teens /Young Adult vs Older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Decreased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Decreased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-motor impairment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Decreased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-dysphoria with hangover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Increased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 facilitation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-memory disruption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Silveri</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and Spear 1998;Markwiese et al. 1998;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Schuckit</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1995.</a:t>
            </a:r>
          </a:p>
        </p:txBody>
      </p:sp>
      <p:pic>
        <p:nvPicPr>
          <p:cNvPr id="13" name="Picture 12">
            <a:extLst>
              <a:ext uri="{FF2B5EF4-FFF2-40B4-BE49-F238E27FC236}">
                <a16:creationId xmlns:a16="http://schemas.microsoft.com/office/drawing/2014/main" id="{33ADE25E-9175-4754-A535-10D66C398CB6}"/>
              </a:ext>
            </a:extLst>
          </p:cNvPr>
          <p:cNvPicPr>
            <a:picLocks noChangeAspect="1"/>
          </p:cNvPicPr>
          <p:nvPr/>
        </p:nvPicPr>
        <p:blipFill>
          <a:blip r:embed="rId3"/>
          <a:stretch>
            <a:fillRect/>
          </a:stretch>
        </p:blipFill>
        <p:spPr>
          <a:xfrm>
            <a:off x="3268618" y="1702071"/>
            <a:ext cx="5840474" cy="4249280"/>
          </a:xfrm>
          <a:prstGeom prst="rect">
            <a:avLst/>
          </a:prstGeom>
        </p:spPr>
      </p:pic>
    </p:spTree>
    <p:extLst>
      <p:ext uri="{BB962C8B-B14F-4D97-AF65-F5344CB8AC3E}">
        <p14:creationId xmlns:p14="http://schemas.microsoft.com/office/powerpoint/2010/main" val="257907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57199" y="4705350"/>
            <a:ext cx="2371725" cy="2746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800" i="1" kern="1200">
                <a:solidFill>
                  <a:srgbClr val="898989"/>
                </a:solidFill>
                <a:latin typeface="Verdana"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2" name="Rectangle 1"/>
          <p:cNvSpPr/>
          <p:nvPr/>
        </p:nvSpPr>
        <p:spPr>
          <a:xfrm>
            <a:off x="534104" y="844017"/>
            <a:ext cx="10354117" cy="769441"/>
          </a:xfrm>
          <a:prstGeom prst="rect">
            <a:avLst/>
          </a:prstGeom>
        </p:spPr>
        <p:txBody>
          <a:bodyPr wrap="none">
            <a:spAutoFit/>
          </a:bodyPr>
          <a:lstStyle/>
          <a:p>
            <a:r>
              <a:rPr lang="en-US" sz="4400" b="1" dirty="0">
                <a:solidFill>
                  <a:schemeClr val="accent6">
                    <a:lumMod val="75000"/>
                  </a:schemeClr>
                </a:solidFill>
              </a:rPr>
              <a:t>Adolescent Brain Development and Alcoh</a:t>
            </a:r>
            <a:r>
              <a:rPr lang="en-US" sz="4400" dirty="0">
                <a:solidFill>
                  <a:schemeClr val="accent6">
                    <a:lumMod val="75000"/>
                  </a:schemeClr>
                </a:solidFill>
              </a:rPr>
              <a:t>ol</a:t>
            </a:r>
            <a:endParaRPr lang="en-US" sz="4400" b="1" dirty="0">
              <a:solidFill>
                <a:schemeClr val="accent6">
                  <a:lumMod val="75000"/>
                </a:schemeClr>
              </a:solidFill>
            </a:endParaRPr>
          </a:p>
        </p:txBody>
      </p:sp>
      <p:sp>
        <p:nvSpPr>
          <p:cNvPr id="5" name="TextBox 4">
            <a:extLst>
              <a:ext uri="{FF2B5EF4-FFF2-40B4-BE49-F238E27FC236}">
                <a16:creationId xmlns:a16="http://schemas.microsoft.com/office/drawing/2014/main" id="{4AF45E1E-4C1E-16AE-5D07-3C20557506CD}"/>
              </a:ext>
            </a:extLst>
          </p:cNvPr>
          <p:cNvSpPr txBox="1"/>
          <p:nvPr/>
        </p:nvSpPr>
        <p:spPr>
          <a:xfrm>
            <a:off x="172308" y="1810177"/>
            <a:ext cx="6096000" cy="4006161"/>
          </a:xfrm>
          <a:prstGeom prst="rect">
            <a:avLst/>
          </a:prstGeom>
          <a:noFill/>
        </p:spPr>
        <p:txBody>
          <a:bodyPr wrap="square">
            <a:spAutoFit/>
          </a:bodyPr>
          <a:lstStyle/>
          <a:p>
            <a:pPr marL="380981" indent="-380981">
              <a:buFont typeface="Arial" panose="020B0604020202020204" pitchFamily="34" charset="0"/>
              <a:buChar char="•"/>
            </a:pPr>
            <a:r>
              <a:rPr lang="en-US" sz="2000" b="1" dirty="0">
                <a:solidFill>
                  <a:schemeClr val="tx1">
                    <a:lumMod val="50000"/>
                  </a:schemeClr>
                </a:solidFill>
              </a:rPr>
              <a:t>Prefrontal Cortex </a:t>
            </a:r>
            <a:r>
              <a:rPr lang="en-US" sz="2000" dirty="0">
                <a:solidFill>
                  <a:schemeClr val="tx1">
                    <a:lumMod val="50000"/>
                  </a:schemeClr>
                </a:solidFill>
                <a:cs typeface="Arial"/>
              </a:rPr>
              <a:t>(decision-making, impulse control)</a:t>
            </a:r>
            <a:r>
              <a:rPr lang="en-US" sz="2000" dirty="0">
                <a:solidFill>
                  <a:schemeClr val="tx1">
                    <a:lumMod val="50000"/>
                  </a:schemeClr>
                </a:solidFill>
              </a:rPr>
              <a:t>: </a:t>
            </a:r>
            <a:r>
              <a:rPr lang="en-US" sz="2000" i="1" dirty="0">
                <a:solidFill>
                  <a:schemeClr val="tx1">
                    <a:lumMod val="50000"/>
                  </a:schemeClr>
                </a:solidFill>
              </a:rPr>
              <a:t>still developing </a:t>
            </a:r>
            <a:r>
              <a:rPr lang="en-US" sz="2000" dirty="0">
                <a:solidFill>
                  <a:schemeClr val="tx1">
                    <a:lumMod val="50000"/>
                  </a:schemeClr>
                </a:solidFill>
              </a:rPr>
              <a:t>→ poor impulse control</a:t>
            </a:r>
          </a:p>
          <a:p>
            <a:endParaRPr lang="en-US" sz="2000" dirty="0">
              <a:solidFill>
                <a:schemeClr val="tx1">
                  <a:lumMod val="50000"/>
                </a:schemeClr>
              </a:solidFill>
            </a:endParaRPr>
          </a:p>
          <a:p>
            <a:pPr marL="380981" indent="-380981">
              <a:buFont typeface="Arial" panose="020B0604020202020204" pitchFamily="34" charset="0"/>
              <a:buChar char="•"/>
            </a:pPr>
            <a:r>
              <a:rPr lang="en-US" sz="1900" b="1" dirty="0">
                <a:solidFill>
                  <a:schemeClr val="tx1">
                    <a:lumMod val="50000"/>
                  </a:schemeClr>
                </a:solidFill>
                <a:cs typeface="Arial"/>
              </a:rPr>
              <a:t>Limbic system </a:t>
            </a:r>
            <a:r>
              <a:rPr lang="en-US" sz="1900" dirty="0">
                <a:solidFill>
                  <a:schemeClr val="tx1">
                    <a:lumMod val="50000"/>
                  </a:schemeClr>
                </a:solidFill>
                <a:cs typeface="Arial"/>
              </a:rPr>
              <a:t>(emotion, reward): </a:t>
            </a:r>
            <a:r>
              <a:rPr lang="en-US" sz="1900" i="1" dirty="0">
                <a:solidFill>
                  <a:schemeClr val="tx1">
                    <a:lumMod val="50000"/>
                  </a:schemeClr>
                </a:solidFill>
                <a:cs typeface="Arial"/>
              </a:rPr>
              <a:t>More developed</a:t>
            </a:r>
            <a:r>
              <a:rPr lang="en-US" sz="1800" i="1" dirty="0">
                <a:solidFill>
                  <a:schemeClr val="tx1">
                    <a:lumMod val="50000"/>
                  </a:schemeClr>
                </a:solidFill>
              </a:rPr>
              <a:t> </a:t>
            </a:r>
            <a:r>
              <a:rPr lang="en-US" sz="1800" dirty="0">
                <a:solidFill>
                  <a:schemeClr val="tx1">
                    <a:lumMod val="50000"/>
                  </a:schemeClr>
                </a:solidFill>
              </a:rPr>
              <a:t>→</a:t>
            </a:r>
            <a:r>
              <a:rPr lang="en-US" sz="1900" dirty="0">
                <a:solidFill>
                  <a:schemeClr val="tx1">
                    <a:lumMod val="50000"/>
                  </a:schemeClr>
                </a:solidFill>
              </a:rPr>
              <a:t> </a:t>
            </a:r>
            <a:r>
              <a:rPr lang="en-US" sz="2000" dirty="0">
                <a:solidFill>
                  <a:schemeClr val="tx1">
                    <a:lumMod val="50000"/>
                  </a:schemeClr>
                </a:solidFill>
              </a:rPr>
              <a:t>Pleasure, motivate behavior</a:t>
            </a:r>
            <a:r>
              <a:rPr lang="en-US" sz="2000" dirty="0">
                <a:solidFill>
                  <a:schemeClr val="tx1">
                    <a:lumMod val="50000"/>
                  </a:schemeClr>
                </a:solidFill>
                <a:cs typeface="Arial"/>
              </a:rPr>
              <a:t>. </a:t>
            </a:r>
            <a:r>
              <a:rPr lang="en-US" sz="2000" dirty="0">
                <a:solidFill>
                  <a:schemeClr val="tx1">
                    <a:lumMod val="50000"/>
                  </a:schemeClr>
                </a:solidFill>
              </a:rPr>
              <a:t>Highly sensitive to rewards, novelty, risk, and peers</a:t>
            </a:r>
          </a:p>
          <a:p>
            <a:pPr marL="380981" indent="-380981">
              <a:buFont typeface="Arial" panose="020B0604020202020204" pitchFamily="34" charset="0"/>
              <a:buChar char="•"/>
            </a:pPr>
            <a:endParaRPr lang="en-US" sz="1900" dirty="0">
              <a:solidFill>
                <a:schemeClr val="tx1">
                  <a:lumMod val="50000"/>
                </a:schemeClr>
              </a:solidFill>
            </a:endParaRPr>
          </a:p>
          <a:p>
            <a:pPr marL="990550" lvl="1" indent="-380981">
              <a:buFont typeface="Arial" panose="020B0604020202020204" pitchFamily="34" charset="0"/>
              <a:buChar char="•"/>
            </a:pPr>
            <a:r>
              <a:rPr lang="en-US" sz="1900" b="1" dirty="0"/>
              <a:t>Cingulate Gyrus </a:t>
            </a:r>
            <a:r>
              <a:rPr lang="en-US" sz="1900" dirty="0"/>
              <a:t>(detects errors, adjusts behavior)</a:t>
            </a:r>
          </a:p>
          <a:p>
            <a:pPr marL="990550" lvl="1" indent="-380981">
              <a:buFont typeface="Arial" panose="020B0604020202020204" pitchFamily="34" charset="0"/>
              <a:buChar char="•"/>
            </a:pPr>
            <a:r>
              <a:rPr lang="en-US" sz="1900" b="1" dirty="0"/>
              <a:t>Amygdala </a:t>
            </a:r>
          </a:p>
          <a:p>
            <a:pPr marL="990550" lvl="1" indent="-380981">
              <a:buFont typeface="Arial" panose="020B0604020202020204" pitchFamily="34" charset="0"/>
              <a:buChar char="•"/>
            </a:pPr>
            <a:r>
              <a:rPr lang="en-US" sz="1900" b="1" dirty="0"/>
              <a:t>Hippocampus</a:t>
            </a:r>
            <a:r>
              <a:rPr lang="en-US" sz="1900" dirty="0"/>
              <a:t>.</a:t>
            </a:r>
          </a:p>
          <a:p>
            <a:pPr marL="990550" lvl="1" indent="-380981">
              <a:buFont typeface="Arial" panose="020B0604020202020204" pitchFamily="34" charset="0"/>
              <a:buChar char="•"/>
            </a:pPr>
            <a:r>
              <a:rPr lang="en-US" sz="1900" b="1" dirty="0"/>
              <a:t>Nucleus </a:t>
            </a:r>
            <a:r>
              <a:rPr lang="en-US" sz="1900" b="1" dirty="0" err="1"/>
              <a:t>Accumbens</a:t>
            </a:r>
            <a:r>
              <a:rPr lang="en-US" sz="1900" b="1" dirty="0"/>
              <a:t> (ventral striatum)</a:t>
            </a:r>
          </a:p>
          <a:p>
            <a:pPr marL="990550" lvl="1" indent="-380981">
              <a:buFont typeface="Arial" panose="020B0604020202020204" pitchFamily="34" charset="0"/>
              <a:buChar char="•"/>
            </a:pPr>
            <a:endParaRPr lang="en-US" sz="1900" dirty="0">
              <a:solidFill>
                <a:schemeClr val="tx1">
                  <a:lumMod val="50000"/>
                </a:schemeClr>
              </a:solidFill>
              <a:cs typeface="Arial"/>
            </a:endParaRPr>
          </a:p>
          <a:p>
            <a:r>
              <a:rPr lang="en-US" sz="1900" dirty="0">
                <a:solidFill>
                  <a:schemeClr val="tx1">
                    <a:lumMod val="50000"/>
                  </a:schemeClr>
                </a:solidFill>
                <a:cs typeface="Arial"/>
              </a:rPr>
              <a:t>*STRONG EMOTIONS/POOR JUDGEMENT</a:t>
            </a:r>
            <a:r>
              <a:rPr lang="en-US" sz="2133" dirty="0">
                <a:solidFill>
                  <a:schemeClr val="tx1">
                    <a:lumMod val="50000"/>
                  </a:schemeClr>
                </a:solidFill>
                <a:cs typeface="Arial"/>
              </a:rPr>
              <a:t>.</a:t>
            </a:r>
          </a:p>
        </p:txBody>
      </p:sp>
      <p:pic>
        <p:nvPicPr>
          <p:cNvPr id="8" name="Picture 2">
            <a:extLst>
              <a:ext uri="{FF2B5EF4-FFF2-40B4-BE49-F238E27FC236}">
                <a16:creationId xmlns:a16="http://schemas.microsoft.com/office/drawing/2014/main" id="{AEC3D113-F937-075C-C57B-8320C0376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537" y="1613458"/>
            <a:ext cx="5836155" cy="30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4F17230-DFC2-692C-438D-68C80D8FE746}"/>
              </a:ext>
            </a:extLst>
          </p:cNvPr>
          <p:cNvPicPr>
            <a:picLocks noChangeAspect="1"/>
          </p:cNvPicPr>
          <p:nvPr/>
        </p:nvPicPr>
        <p:blipFill>
          <a:blip r:embed="rId4"/>
          <a:stretch>
            <a:fillRect/>
          </a:stretch>
        </p:blipFill>
        <p:spPr>
          <a:xfrm>
            <a:off x="5683625" y="4322271"/>
            <a:ext cx="3277552" cy="1844542"/>
          </a:xfrm>
          <a:prstGeom prst="rect">
            <a:avLst/>
          </a:prstGeom>
        </p:spPr>
      </p:pic>
    </p:spTree>
    <p:extLst>
      <p:ext uri="{BB962C8B-B14F-4D97-AF65-F5344CB8AC3E}">
        <p14:creationId xmlns:p14="http://schemas.microsoft.com/office/powerpoint/2010/main" val="39234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C649-98E6-45F0-A595-4ECF6F2E743F}"/>
              </a:ext>
            </a:extLst>
          </p:cNvPr>
          <p:cNvSpPr>
            <a:spLocks noGrp="1"/>
          </p:cNvSpPr>
          <p:nvPr>
            <p:ph type="title"/>
          </p:nvPr>
        </p:nvSpPr>
        <p:spPr/>
        <p:txBody>
          <a:bodyPr/>
          <a:lstStyle/>
          <a:p>
            <a:r>
              <a:rPr lang="en-US" dirty="0"/>
              <a:t>Adolescent Brain Development and Alcohol</a:t>
            </a:r>
          </a:p>
        </p:txBody>
      </p:sp>
      <p:sp>
        <p:nvSpPr>
          <p:cNvPr id="3" name="Content Placeholder 2">
            <a:extLst>
              <a:ext uri="{FF2B5EF4-FFF2-40B4-BE49-F238E27FC236}">
                <a16:creationId xmlns:a16="http://schemas.microsoft.com/office/drawing/2014/main" id="{DE1BA074-D8A7-4E41-BFDD-7CA320261F77}"/>
              </a:ext>
            </a:extLst>
          </p:cNvPr>
          <p:cNvSpPr>
            <a:spLocks noGrp="1"/>
          </p:cNvSpPr>
          <p:nvPr>
            <p:ph idx="1"/>
          </p:nvPr>
        </p:nvSpPr>
        <p:spPr>
          <a:xfrm>
            <a:off x="371540" y="1979506"/>
            <a:ext cx="11820460" cy="3844310"/>
          </a:xfrm>
        </p:spPr>
        <p:txBody>
          <a:bodyPr>
            <a:normAutofit/>
          </a:bodyPr>
          <a:lstStyle/>
          <a:p>
            <a:r>
              <a:rPr lang="en-US" dirty="0"/>
              <a:t>Key areas impacted: </a:t>
            </a:r>
          </a:p>
          <a:p>
            <a:pPr lvl="1"/>
            <a:r>
              <a:rPr lang="en-US" dirty="0"/>
              <a:t>Prefrontal cortex → delaying development: </a:t>
            </a:r>
            <a:r>
              <a:rPr lang="en-US" b="1" dirty="0"/>
              <a:t>decision-making, impulse control </a:t>
            </a:r>
          </a:p>
          <a:p>
            <a:pPr lvl="1"/>
            <a:r>
              <a:rPr lang="en-US" dirty="0"/>
              <a:t>Hippocampus → </a:t>
            </a:r>
            <a:r>
              <a:rPr lang="en-US" b="1" dirty="0"/>
              <a:t>Memory &amp; learning deficits</a:t>
            </a:r>
          </a:p>
          <a:p>
            <a:pPr lvl="1"/>
            <a:r>
              <a:rPr lang="en-US" dirty="0"/>
              <a:t>Cingulate Gyrus → </a:t>
            </a:r>
            <a:r>
              <a:rPr lang="en-US" b="1" dirty="0"/>
              <a:t>Impaired error monitoring &amp; decision-making</a:t>
            </a:r>
            <a:r>
              <a:rPr lang="en-US" dirty="0"/>
              <a:t>→ </a:t>
            </a:r>
            <a:r>
              <a:rPr lang="en-US" b="1" dirty="0"/>
              <a:t>riskier choices, poor impulse control</a:t>
            </a:r>
            <a:r>
              <a:rPr lang="en-US" dirty="0"/>
              <a:t>. </a:t>
            </a:r>
            <a:r>
              <a:rPr lang="en-US" sz="2500" b="1" dirty="0"/>
              <a:t>Reduced emotional regulation</a:t>
            </a:r>
            <a:r>
              <a:rPr lang="en-US" sz="3200" b="1" dirty="0"/>
              <a:t> </a:t>
            </a:r>
            <a:r>
              <a:rPr lang="en-US" sz="3200" dirty="0"/>
              <a:t>→ </a:t>
            </a:r>
            <a:r>
              <a:rPr lang="en-US" sz="2500" dirty="0"/>
              <a:t>greater anxiety, depression, and aggression.</a:t>
            </a:r>
            <a:r>
              <a:rPr lang="en-US" dirty="0"/>
              <a:t> </a:t>
            </a:r>
          </a:p>
          <a:p>
            <a:pPr lvl="1"/>
            <a:r>
              <a:rPr lang="en-US" dirty="0"/>
              <a:t>Nucleus </a:t>
            </a:r>
            <a:r>
              <a:rPr lang="en-US" dirty="0" err="1"/>
              <a:t>Accumbens</a:t>
            </a:r>
            <a:r>
              <a:rPr lang="en-US" dirty="0"/>
              <a:t> → decreased dopamine sensitivity for natural rewards </a:t>
            </a:r>
          </a:p>
          <a:p>
            <a:pPr lvl="1"/>
            <a:endParaRPr lang="en-US" dirty="0"/>
          </a:p>
          <a:p>
            <a:pPr lvl="1"/>
            <a:r>
              <a:rPr lang="en-US" dirty="0"/>
              <a:t>Alcohol disrupts development → greater long-term harm than in adults</a:t>
            </a:r>
          </a:p>
          <a:p>
            <a:pPr marL="0" indent="0">
              <a:buNone/>
            </a:pPr>
            <a:endParaRPr lang="en-US" dirty="0"/>
          </a:p>
        </p:txBody>
      </p:sp>
    </p:spTree>
    <p:extLst>
      <p:ext uri="{BB962C8B-B14F-4D97-AF65-F5344CB8AC3E}">
        <p14:creationId xmlns:p14="http://schemas.microsoft.com/office/powerpoint/2010/main" val="3666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C0B3-8CD4-4DD7-BE1B-E969BF643AC5}"/>
              </a:ext>
            </a:extLst>
          </p:cNvPr>
          <p:cNvSpPr>
            <a:spLocks noGrp="1"/>
          </p:cNvSpPr>
          <p:nvPr>
            <p:ph type="title"/>
          </p:nvPr>
        </p:nvSpPr>
        <p:spPr/>
        <p:txBody>
          <a:bodyPr/>
          <a:lstStyle/>
          <a:p>
            <a:r>
              <a:rPr lang="en-US" dirty="0"/>
              <a:t>Risk Factors for Adolescent Alcohol Use</a:t>
            </a:r>
          </a:p>
        </p:txBody>
      </p:sp>
      <p:sp>
        <p:nvSpPr>
          <p:cNvPr id="3" name="Content Placeholder 2">
            <a:extLst>
              <a:ext uri="{FF2B5EF4-FFF2-40B4-BE49-F238E27FC236}">
                <a16:creationId xmlns:a16="http://schemas.microsoft.com/office/drawing/2014/main" id="{A084D86C-2F10-44B2-A7FC-F6ADC16C1837}"/>
              </a:ext>
            </a:extLst>
          </p:cNvPr>
          <p:cNvSpPr>
            <a:spLocks noGrp="1"/>
          </p:cNvSpPr>
          <p:nvPr>
            <p:ph idx="1"/>
          </p:nvPr>
        </p:nvSpPr>
        <p:spPr/>
        <p:txBody>
          <a:bodyPr>
            <a:normAutofit/>
          </a:bodyPr>
          <a:lstStyle/>
          <a:p>
            <a:r>
              <a:rPr lang="en-US" dirty="0"/>
              <a:t>Individual: impulsivity, trauma, ADHD, depression</a:t>
            </a:r>
          </a:p>
          <a:p>
            <a:r>
              <a:rPr lang="en-US" dirty="0"/>
              <a:t>Family: parental use, poor monitoring</a:t>
            </a:r>
          </a:p>
          <a:p>
            <a:r>
              <a:rPr lang="en-US" dirty="0"/>
              <a:t>ACEs</a:t>
            </a:r>
          </a:p>
          <a:p>
            <a:r>
              <a:rPr lang="en-US" dirty="0"/>
              <a:t>Peers: peer pressure, social norms</a:t>
            </a:r>
          </a:p>
          <a:p>
            <a:r>
              <a:rPr lang="en-US" dirty="0"/>
              <a:t>Community: access, lack of engagement, low SES</a:t>
            </a:r>
          </a:p>
        </p:txBody>
      </p:sp>
    </p:spTree>
    <p:extLst>
      <p:ext uri="{BB962C8B-B14F-4D97-AF65-F5344CB8AC3E}">
        <p14:creationId xmlns:p14="http://schemas.microsoft.com/office/powerpoint/2010/main" val="79453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oc81290-simple">
  <a:themeElements>
    <a:clrScheme name="HH PowerPoint Theme Colors">
      <a:dk1>
        <a:srgbClr val="53565A"/>
      </a:dk1>
      <a:lt1>
        <a:srgbClr val="FFFFFF"/>
      </a:lt1>
      <a:dk2>
        <a:srgbClr val="53565A"/>
      </a:dk2>
      <a:lt2>
        <a:srgbClr val="FFFFFF"/>
      </a:lt2>
      <a:accent1>
        <a:srgbClr val="0098C3"/>
      </a:accent1>
      <a:accent2>
        <a:srgbClr val="6E9934"/>
      </a:accent2>
      <a:accent3>
        <a:srgbClr val="A40084"/>
      </a:accent3>
      <a:accent4>
        <a:srgbClr val="D2492A"/>
      </a:accent4>
      <a:accent5>
        <a:srgbClr val="53565A"/>
      </a:accent5>
      <a:accent6>
        <a:srgbClr val="EDEDED"/>
      </a:accent6>
      <a:hlink>
        <a:srgbClr val="0098C3"/>
      </a:hlink>
      <a:folHlink>
        <a:srgbClr val="A40084"/>
      </a:folHlink>
    </a:clrScheme>
    <a:fontScheme name="Hartford Hospital PowerPoint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407CB552172240B63F63D98081181A" ma:contentTypeVersion="13" ma:contentTypeDescription="Create a new document." ma:contentTypeScope="" ma:versionID="93ce4f6cfa010739638343e28bb6243c">
  <xsd:schema xmlns:xsd="http://www.w3.org/2001/XMLSchema" xmlns:xs="http://www.w3.org/2001/XMLSchema" xmlns:p="http://schemas.microsoft.com/office/2006/metadata/properties" xmlns:ns3="e84852c3-ca13-4046-abf1-35efff17ad00" targetNamespace="http://schemas.microsoft.com/office/2006/metadata/properties" ma:root="true" ma:fieldsID="12130b266222574811b23f4052d897c0" ns3:_="">
    <xsd:import namespace="e84852c3-ca13-4046-abf1-35efff17ad0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MediaServiceBillingMetadata"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852c3-ca13-4046-abf1-35efff17ad0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84852c3-ca13-4046-abf1-35efff17ad00" xsi:nil="true"/>
  </documentManagement>
</p:properties>
</file>

<file path=customXml/itemProps1.xml><?xml version="1.0" encoding="utf-8"?>
<ds:datastoreItem xmlns:ds="http://schemas.openxmlformats.org/officeDocument/2006/customXml" ds:itemID="{BFBD806C-6C72-4B55-94BA-8B1745CCC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852c3-ca13-4046-abf1-35efff17a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0EFEC-2917-474E-8C27-3640731E45F5}">
  <ds:schemaRefs>
    <ds:schemaRef ds:uri="http://schemas.microsoft.com/sharepoint/v3/contenttype/forms"/>
  </ds:schemaRefs>
</ds:datastoreItem>
</file>

<file path=customXml/itemProps3.xml><?xml version="1.0" encoding="utf-8"?>
<ds:datastoreItem xmlns:ds="http://schemas.openxmlformats.org/officeDocument/2006/customXml" ds:itemID="{2EF9959E-6431-4B58-AF25-9F657EF051BF}">
  <ds:schemaRefs>
    <ds:schemaRef ds:uri="http://purl.org/dc/terms/"/>
    <ds:schemaRef ds:uri="http://schemas.microsoft.com/office/2006/documentManagement/types"/>
    <ds:schemaRef ds:uri="e84852c3-ca13-4046-abf1-35efff17ad00"/>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28297</TotalTime>
  <Words>4127</Words>
  <Application>Microsoft Office PowerPoint</Application>
  <PresentationFormat>Widescreen</PresentationFormat>
  <Paragraphs>464</Paragraphs>
  <Slides>29</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29</vt:i4>
      </vt:variant>
    </vt:vector>
  </HeadingPairs>
  <TitlesOfParts>
    <vt:vector size="45" baseType="lpstr">
      <vt:lpstr>ＭＳ Ｐゴシック</vt:lpstr>
      <vt:lpstr>.Hiragino Kaku Gothic Interface W3</vt:lpstr>
      <vt:lpstr>.PingFang SC Regular</vt:lpstr>
      <vt:lpstr>Arial</vt:lpstr>
      <vt:lpstr>Arial Black</vt:lpstr>
      <vt:lpstr>Calibri</vt:lpstr>
      <vt:lpstr>Calibri Light</vt:lpstr>
      <vt:lpstr>Open Sans</vt:lpstr>
      <vt:lpstr>Poppins</vt:lpstr>
      <vt:lpstr>System Font Regular</vt:lpstr>
      <vt:lpstr>Verdana</vt:lpstr>
      <vt:lpstr>Wingdings</vt:lpstr>
      <vt:lpstr>doc81290-simple</vt:lpstr>
      <vt:lpstr>Custom Design</vt:lpstr>
      <vt:lpstr>1_Office Theme</vt:lpstr>
      <vt:lpstr>1_Custom Design</vt:lpstr>
      <vt:lpstr>                   Alcohol Use in Adolescents</vt:lpstr>
      <vt:lpstr>  Learning objectives </vt:lpstr>
      <vt:lpstr>Why This Matters in Clinical Practice</vt:lpstr>
      <vt:lpstr>PowerPoint Presentation</vt:lpstr>
      <vt:lpstr>PowerPoint Presentation</vt:lpstr>
      <vt:lpstr>  </vt:lpstr>
      <vt:lpstr>PowerPoint Presentation</vt:lpstr>
      <vt:lpstr>Adolescent Brain Development and Alcohol</vt:lpstr>
      <vt:lpstr>Risk Factors for Adolescent Alcohol Use</vt:lpstr>
      <vt:lpstr>Risk Factors for Use and Addiction </vt:lpstr>
      <vt:lpstr>Red Flags in Clinical Settings </vt:lpstr>
      <vt:lpstr>Screening Tools for Primary Care &amp; Behavioral Health </vt:lpstr>
      <vt:lpstr>PowerPoint Presentation</vt:lpstr>
      <vt:lpstr>Brief Interventions That Work </vt:lpstr>
      <vt:lpstr>Brief Intervention with Adolescents</vt:lpstr>
      <vt:lpstr>Clinical Pearls for Effective Conversations </vt:lpstr>
      <vt:lpstr>Principles of Adolescent AUD Treatment</vt:lpstr>
      <vt:lpstr>Principles of Adolescent AUD Treatment</vt:lpstr>
      <vt:lpstr>Co-Occurring Conditions </vt:lpstr>
      <vt:lpstr>Prevention Strategies for Providers </vt:lpstr>
      <vt:lpstr>Emerging Marketing Trends</vt:lpstr>
      <vt:lpstr>PowerPoint Presentation</vt:lpstr>
      <vt:lpstr>Community and Clinical Resources </vt:lpstr>
      <vt:lpstr>Summary &amp; Takeaways </vt:lpstr>
      <vt:lpstr>Adolescent Substance Use Resources      </vt:lpstr>
      <vt:lpstr>Adolescent Substance Use Materials        </vt:lpstr>
      <vt:lpstr>    </vt:lpstr>
      <vt:lpstr>Adolescent Substance Use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Allen, Jonathan Craig</cp:lastModifiedBy>
  <cp:revision>108</cp:revision>
  <dcterms:created xsi:type="dcterms:W3CDTF">2021-08-17T15:16:44Z</dcterms:created>
  <dcterms:modified xsi:type="dcterms:W3CDTF">2025-09-10T16:23:11Z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0x010100E7407CB552172240B63F63D98081181A</vt:lpwstr>
  </property>
</Properties>
</file>