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  <p:sldMasterId id="2147483684" r:id="rId3"/>
  </p:sldMasterIdLst>
  <p:notesMasterIdLst>
    <p:notesMasterId r:id="rId21"/>
  </p:notesMasterIdLst>
  <p:sldIdLst>
    <p:sldId id="474" r:id="rId4"/>
    <p:sldId id="515" r:id="rId5"/>
    <p:sldId id="516" r:id="rId6"/>
    <p:sldId id="530" r:id="rId7"/>
    <p:sldId id="520" r:id="rId8"/>
    <p:sldId id="531" r:id="rId9"/>
    <p:sldId id="524" r:id="rId10"/>
    <p:sldId id="517" r:id="rId11"/>
    <p:sldId id="519" r:id="rId12"/>
    <p:sldId id="527" r:id="rId13"/>
    <p:sldId id="525" r:id="rId14"/>
    <p:sldId id="528" r:id="rId15"/>
    <p:sldId id="529" r:id="rId16"/>
    <p:sldId id="521" r:id="rId17"/>
    <p:sldId id="522" r:id="rId18"/>
    <p:sldId id="523" r:id="rId19"/>
    <p:sldId id="526" r:id="rId20"/>
  </p:sldIdLst>
  <p:sldSz cx="9144000" cy="6858000" type="screen4x3"/>
  <p:notesSz cx="6858000" cy="9144000"/>
  <p:defaultTextStyle>
    <a:defPPr>
      <a:defRPr lang="en-US"/>
    </a:defPPr>
    <a:lvl1pPr marL="0" algn="l" defTabSz="45466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4662" algn="l" defTabSz="45466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09324" algn="l" defTabSz="45466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63985" algn="l" defTabSz="45466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18648" algn="l" defTabSz="45466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73308" algn="l" defTabSz="45466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27971" algn="l" defTabSz="45466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82634" algn="l" defTabSz="45466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37295" algn="l" defTabSz="45466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tha Lawless" initials="M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3B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11" autoAdjust="0"/>
    <p:restoredTop sz="72114" autoAdjust="0"/>
  </p:normalViewPr>
  <p:slideViewPr>
    <p:cSldViewPr snapToGrid="0" snapToObjects="1">
      <p:cViewPr varScale="1">
        <p:scale>
          <a:sx n="49" d="100"/>
          <a:sy n="49" d="100"/>
        </p:scale>
        <p:origin x="173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AB710A-7349-44C7-BA2A-3455870AFEF0}" type="datetimeFigureOut">
              <a:rPr lang="en-US" smtClean="0"/>
              <a:t>5/21/2025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FC7D1B-6069-47AA-A5EF-A3A9C19C73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646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09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4662" algn="l" defTabSz="909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09324" algn="l" defTabSz="909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3985" algn="l" defTabSz="909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18648" algn="l" defTabSz="909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73308" algn="l" defTabSz="909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27971" algn="l" defTabSz="909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82634" algn="l" defTabSz="909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37295" algn="l" defTabSz="909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C7D1B-6069-47AA-A5EF-A3A9C19C737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309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C7D1B-6069-47AA-A5EF-A3A9C19C737E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0390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C7D1B-6069-47AA-A5EF-A3A9C19C737E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5377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A0F8-9D41-C34C-9D36-F22A7697DB93}" type="datetimeFigureOut">
              <a:rPr lang="en-US" smtClean="0"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761B-DE55-7344-BAF4-AF2A5867A2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935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A0F8-9D41-C34C-9D36-F22A7697DB93}" type="datetimeFigureOut">
              <a:rPr lang="en-US" smtClean="0"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761B-DE55-7344-BAF4-AF2A5867A2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814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A0F8-9D41-C34C-9D36-F22A7697DB93}" type="datetimeFigureOut">
              <a:rPr lang="en-US" smtClean="0"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761B-DE55-7344-BAF4-AF2A5867A2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994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439351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146624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039641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385571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75416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41142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078431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6920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A0F8-9D41-C34C-9D36-F22A7697DB93}" type="datetimeFigureOut">
              <a:rPr lang="en-US" smtClean="0"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761B-DE55-7344-BAF4-AF2A5867A2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6624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4263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68144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39940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439351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146624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039641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3855716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75416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411423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07843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A0F8-9D41-C34C-9D36-F22A7697DB93}" type="datetimeFigureOut">
              <a:rPr lang="en-US" smtClean="0"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761B-DE55-7344-BAF4-AF2A5867A2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9641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69203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4263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68144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3994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A0F8-9D41-C34C-9D36-F22A7697DB93}" type="datetimeFigureOut">
              <a:rPr lang="en-US" smtClean="0"/>
              <a:t>5/21/2025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761B-DE55-7344-BAF4-AF2A5867A2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557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A0F8-9D41-C34C-9D36-F22A7697DB93}" type="datetimeFigureOut">
              <a:rPr lang="en-US" smtClean="0"/>
              <a:t>5/21/2025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761B-DE55-7344-BAF4-AF2A5867A2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541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A0F8-9D41-C34C-9D36-F22A7697DB93}" type="datetimeFigureOut">
              <a:rPr lang="en-US" smtClean="0"/>
              <a:t>5/21/2025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761B-DE55-7344-BAF4-AF2A5867A2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114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A0F8-9D41-C34C-9D36-F22A7697DB93}" type="datetimeFigureOut">
              <a:rPr lang="en-US" smtClean="0"/>
              <a:t>5/21/2025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761B-DE55-7344-BAF4-AF2A5867A2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843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A0F8-9D41-C34C-9D36-F22A7697DB93}" type="datetimeFigureOut">
              <a:rPr lang="en-US" smtClean="0"/>
              <a:t>5/21/2025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761B-DE55-7344-BAF4-AF2A5867A2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920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A0F8-9D41-C34C-9D36-F22A7697DB93}" type="datetimeFigureOut">
              <a:rPr lang="en-US" smtClean="0"/>
              <a:t>5/21/2025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761B-DE55-7344-BAF4-AF2A5867A2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6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B0A0F8-9D41-C34C-9D36-F22A7697DB93}" type="datetimeFigureOut">
              <a:rPr lang="en-US" smtClean="0"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6761B-DE55-7344-BAF4-AF2A5867A2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283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4283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5/21/2025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4283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 txBox="1">
            <a:spLocks noChangeArrowheads="1"/>
          </p:cNvSpPr>
          <p:nvPr/>
        </p:nvSpPr>
        <p:spPr bwMode="auto">
          <a:xfrm>
            <a:off x="109527" y="1029808"/>
            <a:ext cx="8920173" cy="41687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88779" tIns="43611" rIns="88779" bIns="43611"/>
          <a:lstStyle/>
          <a:p>
            <a:pPr marL="336427" indent="-336427" algn="ctr" eaLnBrk="0" hangingPunct="0">
              <a:spcBef>
                <a:spcPct val="20000"/>
              </a:spcBef>
              <a:spcAft>
                <a:spcPts val="987"/>
              </a:spcAft>
              <a:buClr>
                <a:schemeClr val="hlink"/>
              </a:buClr>
              <a:buSzPct val="75000"/>
              <a:defRPr/>
            </a:pPr>
            <a:r>
              <a:rPr lang="en-US" altLang="en-US" sz="4800" b="1" kern="0" dirty="0" smtClean="0">
                <a:solidFill>
                  <a:schemeClr val="bg1"/>
                </a:solidFill>
              </a:rPr>
              <a:t>Experiences </a:t>
            </a:r>
            <a:r>
              <a:rPr lang="en-US" altLang="en-US" sz="4800" b="1" kern="0" dirty="0">
                <a:solidFill>
                  <a:schemeClr val="bg1"/>
                </a:solidFill>
              </a:rPr>
              <a:t>from a Quality Improvement Effort</a:t>
            </a:r>
          </a:p>
          <a:p>
            <a:pPr marL="336427" indent="-336427" algn="ctr" eaLnBrk="0" hangingPunct="0">
              <a:buClr>
                <a:schemeClr val="hlink"/>
              </a:buClr>
              <a:buSzPct val="75000"/>
              <a:defRPr/>
            </a:pPr>
            <a:endParaRPr lang="en-US" altLang="en-US" sz="3200" b="1" kern="0" dirty="0" smtClean="0">
              <a:solidFill>
                <a:schemeClr val="accent1"/>
              </a:solidFill>
            </a:endParaRPr>
          </a:p>
          <a:p>
            <a:pPr marL="336427" indent="-336427" algn="ctr" eaLnBrk="0" hangingPunct="0">
              <a:buClr>
                <a:schemeClr val="hlink"/>
              </a:buClr>
              <a:buSzPct val="75000"/>
              <a:defRPr/>
            </a:pPr>
            <a:r>
              <a:rPr lang="en-US" altLang="en-US" sz="3200" b="1" kern="0" dirty="0" smtClean="0">
                <a:solidFill>
                  <a:schemeClr val="accent1"/>
                </a:solidFill>
              </a:rPr>
              <a:t>Fiona Hart, APRN, CPNP-PC</a:t>
            </a:r>
          </a:p>
          <a:p>
            <a:pPr marL="336427" indent="-336427" algn="ctr" eaLnBrk="0" hangingPunct="0">
              <a:buClr>
                <a:schemeClr val="hlink"/>
              </a:buClr>
              <a:buSzPct val="75000"/>
              <a:defRPr/>
            </a:pPr>
            <a:r>
              <a:rPr lang="en-US" altLang="en-US" sz="3200" b="1" kern="0" dirty="0" smtClean="0">
                <a:solidFill>
                  <a:schemeClr val="accent1"/>
                </a:solidFill>
              </a:rPr>
              <a:t>Sarah Mitchell, APRN, CPNP-PC</a:t>
            </a:r>
          </a:p>
          <a:p>
            <a:pPr marL="336427" indent="-336427" algn="ctr" eaLnBrk="0" hangingPunct="0">
              <a:buClr>
                <a:schemeClr val="hlink"/>
              </a:buClr>
              <a:buSzPct val="75000"/>
              <a:defRPr/>
            </a:pPr>
            <a:endParaRPr lang="en-US" altLang="en-US" sz="3200" b="1" kern="0" dirty="0" smtClean="0">
              <a:solidFill>
                <a:schemeClr val="accent1"/>
              </a:solidFill>
            </a:endParaRPr>
          </a:p>
          <a:p>
            <a:pPr marL="336427" indent="-336427" algn="ctr" eaLnBrk="0" hangingPunct="0">
              <a:buClr>
                <a:schemeClr val="hlink"/>
              </a:buClr>
              <a:buSzPct val="75000"/>
              <a:defRPr/>
            </a:pPr>
            <a:r>
              <a:rPr lang="en-US" altLang="en-US" sz="3200" b="1" kern="0" dirty="0" smtClean="0">
                <a:solidFill>
                  <a:schemeClr val="accent1"/>
                </a:solidFill>
              </a:rPr>
              <a:t>May </a:t>
            </a:r>
            <a:r>
              <a:rPr lang="en-US" altLang="en-US" sz="3200" b="1" kern="0" dirty="0" smtClean="0">
                <a:solidFill>
                  <a:schemeClr val="accent1"/>
                </a:solidFill>
              </a:rPr>
              <a:t>22, </a:t>
            </a:r>
            <a:r>
              <a:rPr lang="en-US" altLang="en-US" sz="3200" b="1" kern="0" dirty="0" smtClean="0">
                <a:solidFill>
                  <a:schemeClr val="accent1"/>
                </a:solidFill>
              </a:rPr>
              <a:t>2025</a:t>
            </a:r>
            <a:endParaRPr lang="en-US" altLang="en-US" sz="3200" b="1" kern="0" dirty="0">
              <a:solidFill>
                <a:schemeClr val="accent1"/>
              </a:solidFill>
            </a:endParaRPr>
          </a:p>
          <a:p>
            <a:pPr marL="336427" indent="-336427" algn="ctr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hlink"/>
              </a:buClr>
              <a:buSzPct val="75000"/>
              <a:defRPr/>
            </a:pPr>
            <a:endParaRPr lang="en-US" altLang="en-US" sz="2800" b="1" kern="0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4400" y="5257021"/>
            <a:ext cx="1000125" cy="100012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878837" y="5382467"/>
            <a:ext cx="7458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893BC3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Nurse Practitioner &amp; Post-Doctoral</a:t>
            </a:r>
          </a:p>
        </p:txBody>
      </p:sp>
      <p:sp>
        <p:nvSpPr>
          <p:cNvPr id="3" name="Rectangle 2"/>
          <p:cNvSpPr/>
          <p:nvPr/>
        </p:nvSpPr>
        <p:spPr>
          <a:xfrm>
            <a:off x="1914525" y="5717513"/>
            <a:ext cx="56686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Training Programs</a:t>
            </a:r>
            <a:endParaRPr lang="en-US" sz="2800" dirty="0">
              <a:solidFill>
                <a:schemeClr val="tx2">
                  <a:lumMod val="40000"/>
                  <a:lumOff val="6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5434606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Machine generated alternative text:&#10;% of Exclusively Breastfed Babies Seen 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115" y="1047136"/>
            <a:ext cx="7731703" cy="46429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36498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7922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Data Explanation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0922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Over the 5-month period from </a:t>
            </a:r>
            <a:r>
              <a:rPr lang="en-US" b="1" dirty="0"/>
              <a:t>October to February</a:t>
            </a:r>
            <a:r>
              <a:rPr lang="en-US" dirty="0"/>
              <a:t>, the percentage of infants exclusively breastfed (BF) showed a significant decline:</a:t>
            </a:r>
          </a:p>
          <a:p>
            <a:r>
              <a:rPr lang="en-US" b="1" dirty="0"/>
              <a:t>October</a:t>
            </a:r>
            <a:r>
              <a:rPr lang="en-US" dirty="0"/>
              <a:t>: 37.5% of infants were exclusively breastfed (9 out of 24).</a:t>
            </a:r>
          </a:p>
          <a:p>
            <a:r>
              <a:rPr lang="en-US" b="1" dirty="0"/>
              <a:t>November</a:t>
            </a:r>
            <a:r>
              <a:rPr lang="en-US" dirty="0"/>
              <a:t>: The percentage dropped to 13.6% (3 out of 22).</a:t>
            </a:r>
          </a:p>
          <a:p>
            <a:r>
              <a:rPr lang="en-US" b="1" dirty="0"/>
              <a:t>December</a:t>
            </a:r>
            <a:r>
              <a:rPr lang="en-US" dirty="0"/>
              <a:t>: A slight rebound to 30% (1 out of 10).</a:t>
            </a:r>
          </a:p>
          <a:p>
            <a:r>
              <a:rPr lang="en-US" b="1" dirty="0"/>
              <a:t>January</a:t>
            </a:r>
            <a:r>
              <a:rPr lang="en-US" dirty="0"/>
              <a:t>: Further decline to 15% (3 out of 20).</a:t>
            </a:r>
          </a:p>
          <a:p>
            <a:r>
              <a:rPr lang="en-US" b="1" dirty="0"/>
              <a:t>February</a:t>
            </a:r>
            <a:r>
              <a:rPr lang="en-US" dirty="0"/>
              <a:t>: A small increase to 17.4% (4 out of 23).</a:t>
            </a:r>
          </a:p>
          <a:p>
            <a:r>
              <a:rPr lang="en-US" dirty="0"/>
              <a:t>Meanwhile, formula feeding remained the predominant method, increasing steadily, while mixed feeding showed slight growth.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0908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8207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chemeClr val="tx2"/>
                </a:solidFill>
              </a:rPr>
              <a:t>Comparing Clinic Exclusive Breastfeeding Rates to U.S. Average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9917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</a:t>
            </a:r>
            <a:r>
              <a:rPr lang="en-US" b="1" dirty="0"/>
              <a:t>overall exclusive breastfeeding rate</a:t>
            </a:r>
            <a:r>
              <a:rPr lang="en-US" dirty="0"/>
              <a:t> for the clinic from October to February is approximately </a:t>
            </a:r>
            <a:r>
              <a:rPr lang="en-US" b="1" dirty="0"/>
              <a:t>22.7%</a:t>
            </a:r>
            <a:r>
              <a:rPr lang="en-US" dirty="0"/>
              <a:t>.</a:t>
            </a:r>
          </a:p>
          <a:p>
            <a:r>
              <a:rPr lang="en-US" dirty="0"/>
              <a:t>This can be compared to the </a:t>
            </a:r>
            <a:r>
              <a:rPr lang="en-US" b="1" dirty="0" smtClean="0"/>
              <a:t>CT </a:t>
            </a:r>
            <a:r>
              <a:rPr lang="en-US" b="1" dirty="0"/>
              <a:t>average of </a:t>
            </a:r>
            <a:r>
              <a:rPr lang="en-US" b="1" dirty="0" smtClean="0"/>
              <a:t>36.5%</a:t>
            </a:r>
            <a:r>
              <a:rPr lang="en-US" dirty="0" smtClean="0"/>
              <a:t> </a:t>
            </a:r>
            <a:r>
              <a:rPr lang="en-US" dirty="0"/>
              <a:t>to assess how the clinic is performing in relation to the </a:t>
            </a:r>
            <a:r>
              <a:rPr lang="en-US" dirty="0" smtClean="0"/>
              <a:t>state</a:t>
            </a:r>
            <a:endParaRPr lang="en-US" dirty="0"/>
          </a:p>
          <a:p>
            <a:r>
              <a:rPr lang="en-US" dirty="0"/>
              <a:t>This highlights an opportunity for targeted interventions to improve breastfeeding support and education.</a:t>
            </a:r>
          </a:p>
        </p:txBody>
      </p:sp>
    </p:spTree>
    <p:extLst>
      <p:ext uri="{BB962C8B-B14F-4D97-AF65-F5344CB8AC3E}">
        <p14:creationId xmlns:p14="http://schemas.microsoft.com/office/powerpoint/2010/main" val="1773609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9103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WIC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57200" y="869366"/>
            <a:ext cx="8229600" cy="60626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12" tIns="914112" rIns="914112" bIns="914112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1C1D1F"/>
                </a:solidFill>
                <a:latin typeface="+mj-lt"/>
                <a:cs typeface="Arial" panose="020B0604020202020204" pitchFamily="34" charset="0"/>
              </a:rPr>
              <a:t>Infants eligible for and receiving the Special Supplemental Nutrition Program for Women, Infants, and Children (WIC) are less likely to ever be breastfed (75.4%) than infants eligible, but not receiving WIC (84.6%), and infants ineligible for WIC (92.4%)</a:t>
            </a:r>
            <a:r>
              <a:rPr lang="en-US" altLang="en-US" dirty="0">
                <a:solidFill>
                  <a:srgbClr val="000000"/>
                </a:solidFill>
                <a:latin typeface="+mj-lt"/>
                <a:cs typeface="Segoe UI" panose="020B0502040204020203" pitchFamily="34" charset="0"/>
              </a:rPr>
              <a:t> </a:t>
            </a:r>
            <a:endParaRPr lang="en-US" altLang="en-US" dirty="0">
              <a:latin typeface="+mj-lt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8384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2"/>
          <p:cNvSpPr>
            <a:spLocks noGrp="1" noChangeArrowheads="1"/>
          </p:cNvSpPr>
          <p:nvPr>
            <p:ph type="title"/>
          </p:nvPr>
        </p:nvSpPr>
        <p:spPr>
          <a:xfrm>
            <a:off x="676408" y="658440"/>
            <a:ext cx="7816241" cy="1203598"/>
          </a:xfrm>
        </p:spPr>
        <p:txBody>
          <a:bodyPr>
            <a:normAutofit/>
          </a:bodyPr>
          <a:lstStyle/>
          <a:p>
            <a:r>
              <a:rPr lang="en-US" altLang="en-US" b="1" dirty="0" smtClean="0">
                <a:solidFill>
                  <a:schemeClr val="tx2"/>
                </a:solidFill>
              </a:rPr>
              <a:t>Approach to Change</a:t>
            </a:r>
            <a:endParaRPr lang="en-US" altLang="en-US" b="1" dirty="0">
              <a:solidFill>
                <a:schemeClr val="tx2"/>
              </a:solidFill>
            </a:endParaRPr>
          </a:p>
        </p:txBody>
      </p:sp>
      <p:sp>
        <p:nvSpPr>
          <p:cNvPr id="3076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75781" y="1734066"/>
            <a:ext cx="8267178" cy="4632598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Enhance Lactation Support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Provide consistent breastfeeding education during visits and train providers on counseling.</a:t>
            </a:r>
          </a:p>
          <a:p>
            <a:r>
              <a:rPr lang="en-US" b="1" dirty="0"/>
              <a:t>Increase Follow-Up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Implement follow-up calls after well-child visits to support breastfeeding mothers.</a:t>
            </a:r>
          </a:p>
          <a:p>
            <a:r>
              <a:rPr lang="en-US" b="1" dirty="0"/>
              <a:t>Provide Resources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Offer breastfeeding materials and access to lactation consultants or pumps.</a:t>
            </a:r>
          </a:p>
          <a:p>
            <a:r>
              <a:rPr lang="en-US" b="1" dirty="0"/>
              <a:t>Support Workplace Policies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Advocate for workplace accommodations like pumping breaks.</a:t>
            </a:r>
          </a:p>
          <a:p>
            <a:r>
              <a:rPr lang="en-US" b="1" dirty="0"/>
              <a:t>Strengthen Clinic Protocols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Standardize breastfeeding support across all clinic visits.</a:t>
            </a:r>
          </a:p>
          <a:p>
            <a:pPr>
              <a:lnSpc>
                <a:spcPct val="110000"/>
              </a:lnSpc>
              <a:defRPr/>
            </a:pPr>
            <a:endParaRPr lang="en-US" altLang="en-US" dirty="0" smtClean="0">
              <a:solidFill>
                <a:schemeClr val="tx2"/>
              </a:solidFill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14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1439288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2"/>
          <p:cNvSpPr>
            <a:spLocks noGrp="1" noChangeArrowheads="1"/>
          </p:cNvSpPr>
          <p:nvPr>
            <p:ph type="title"/>
          </p:nvPr>
        </p:nvSpPr>
        <p:spPr>
          <a:xfrm>
            <a:off x="676408" y="658440"/>
            <a:ext cx="7816241" cy="1203598"/>
          </a:xfrm>
        </p:spPr>
        <p:txBody>
          <a:bodyPr>
            <a:normAutofit/>
          </a:bodyPr>
          <a:lstStyle/>
          <a:p>
            <a:r>
              <a:rPr lang="en-US" altLang="en-US" b="1" dirty="0" smtClean="0">
                <a:solidFill>
                  <a:schemeClr val="tx2"/>
                </a:solidFill>
              </a:rPr>
              <a:t>Future PDSA Cycles</a:t>
            </a:r>
            <a:endParaRPr lang="en-US" altLang="en-US" b="1" dirty="0">
              <a:solidFill>
                <a:schemeClr val="tx2"/>
              </a:solidFill>
            </a:endParaRPr>
          </a:p>
        </p:txBody>
      </p:sp>
      <p:sp>
        <p:nvSpPr>
          <p:cNvPr id="3076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75781" y="1734066"/>
            <a:ext cx="8267178" cy="463259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Cycle </a:t>
            </a:r>
            <a:r>
              <a:rPr lang="en-US" b="1" dirty="0"/>
              <a:t>1: Lactation Support During Visits</a:t>
            </a:r>
            <a:endParaRPr lang="en-US" dirty="0"/>
          </a:p>
          <a:p>
            <a:r>
              <a:rPr lang="en-US" b="1" dirty="0"/>
              <a:t>Plan</a:t>
            </a:r>
            <a:r>
              <a:rPr lang="en-US" dirty="0"/>
              <a:t>: Implement standardized breastfeeding education during well-child visits.</a:t>
            </a:r>
          </a:p>
          <a:p>
            <a:r>
              <a:rPr lang="en-US" b="1" dirty="0"/>
              <a:t>Do</a:t>
            </a:r>
            <a:r>
              <a:rPr lang="en-US" dirty="0"/>
              <a:t>: Pilot the program for a month.</a:t>
            </a:r>
          </a:p>
          <a:p>
            <a:r>
              <a:rPr lang="en-US" b="1" dirty="0"/>
              <a:t>Study</a:t>
            </a:r>
            <a:r>
              <a:rPr lang="en-US" dirty="0"/>
              <a:t>: Collect feedback and measure breastfeeding rates.</a:t>
            </a:r>
          </a:p>
          <a:p>
            <a:r>
              <a:rPr lang="en-US" b="1" dirty="0"/>
              <a:t>Act</a:t>
            </a:r>
            <a:r>
              <a:rPr lang="en-US" dirty="0"/>
              <a:t>: Adjust and expand if successful.</a:t>
            </a:r>
          </a:p>
          <a:p>
            <a:pPr marL="0" indent="0">
              <a:buNone/>
            </a:pPr>
            <a:r>
              <a:rPr lang="en-US" b="1" dirty="0"/>
              <a:t>Cycle 2: Follow-Up Care</a:t>
            </a:r>
            <a:endParaRPr lang="en-US" dirty="0"/>
          </a:p>
          <a:p>
            <a:r>
              <a:rPr lang="en-US" b="1" dirty="0"/>
              <a:t>Plan</a:t>
            </a:r>
            <a:r>
              <a:rPr lang="en-US" dirty="0"/>
              <a:t>: Add follow-up calls 2-3 weeks after visits.</a:t>
            </a:r>
          </a:p>
          <a:p>
            <a:r>
              <a:rPr lang="en-US" b="1" dirty="0"/>
              <a:t>Do</a:t>
            </a:r>
            <a:r>
              <a:rPr lang="en-US" dirty="0"/>
              <a:t>: Pilot follow-up calls with a subset of parents.</a:t>
            </a:r>
          </a:p>
          <a:p>
            <a:r>
              <a:rPr lang="en-US" b="1" dirty="0"/>
              <a:t>Study</a:t>
            </a:r>
            <a:r>
              <a:rPr lang="en-US" dirty="0"/>
              <a:t>: Compare breastfeeding rates with and without follow-up.</a:t>
            </a:r>
          </a:p>
          <a:p>
            <a:r>
              <a:rPr lang="en-US" b="1" dirty="0"/>
              <a:t>Act</a:t>
            </a:r>
            <a:r>
              <a:rPr lang="en-US" dirty="0"/>
              <a:t>: Expand follow-up calls if successful.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15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272160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2"/>
          <p:cNvSpPr>
            <a:spLocks noGrp="1" noChangeArrowheads="1"/>
          </p:cNvSpPr>
          <p:nvPr>
            <p:ph type="title"/>
          </p:nvPr>
        </p:nvSpPr>
        <p:spPr>
          <a:xfrm>
            <a:off x="676408" y="658440"/>
            <a:ext cx="7816241" cy="1203598"/>
          </a:xfrm>
        </p:spPr>
        <p:txBody>
          <a:bodyPr>
            <a:normAutofit/>
          </a:bodyPr>
          <a:lstStyle/>
          <a:p>
            <a:r>
              <a:rPr lang="en-US" altLang="en-US" b="1" dirty="0" smtClean="0">
                <a:solidFill>
                  <a:schemeClr val="tx2"/>
                </a:solidFill>
              </a:rPr>
              <a:t>Conclusions/Implications</a:t>
            </a:r>
            <a:endParaRPr lang="en-US" altLang="en-US" b="1" dirty="0">
              <a:solidFill>
                <a:schemeClr val="tx2"/>
              </a:solidFill>
            </a:endParaRPr>
          </a:p>
        </p:txBody>
      </p:sp>
      <p:sp>
        <p:nvSpPr>
          <p:cNvPr id="3076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75781" y="1734066"/>
            <a:ext cx="8267178" cy="463259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/>
              <a:t>Next Steps:</a:t>
            </a:r>
          </a:p>
          <a:p>
            <a:r>
              <a:rPr lang="en-US" b="1" dirty="0"/>
              <a:t>Expand Lactation Support</a:t>
            </a:r>
            <a:r>
              <a:rPr lang="en-US" dirty="0"/>
              <a:t>: Roll out education and follow-up calls for all parents.</a:t>
            </a:r>
          </a:p>
          <a:p>
            <a:r>
              <a:rPr lang="en-US" b="1" dirty="0"/>
              <a:t>Integrate Resources</a:t>
            </a:r>
            <a:r>
              <a:rPr lang="en-US" dirty="0"/>
              <a:t>: Ensure breastfeeding materials and lactation support are available during every visit.</a:t>
            </a:r>
          </a:p>
          <a:p>
            <a:r>
              <a:rPr lang="en-US" b="1" dirty="0"/>
              <a:t>Monitor and Adjust</a:t>
            </a:r>
            <a:r>
              <a:rPr lang="en-US" dirty="0"/>
              <a:t>: Continue tracking breastfeeding rates and gather feedback for improvements.</a:t>
            </a:r>
          </a:p>
          <a:p>
            <a:r>
              <a:rPr lang="en-US" b="1" dirty="0"/>
              <a:t>Advocate for Workplace Support</a:t>
            </a:r>
            <a:r>
              <a:rPr lang="en-US" dirty="0"/>
              <a:t>: Push for breastfeeding-friendly policies in local workplaces.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16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6874019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8599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Advice for NP Residents: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Engage </a:t>
            </a:r>
            <a:r>
              <a:rPr lang="en-US" b="1" dirty="0"/>
              <a:t>Stakeholders Early</a:t>
            </a:r>
            <a:r>
              <a:rPr lang="en-US" dirty="0"/>
              <a:t>: Build strong relationships with staff and parents from the start.</a:t>
            </a:r>
          </a:p>
          <a:p>
            <a:r>
              <a:rPr lang="en-US" b="1" dirty="0"/>
              <a:t>Start Small and Measure</a:t>
            </a:r>
            <a:r>
              <a:rPr lang="en-US" dirty="0"/>
              <a:t>: Begin with manageable changes and measure impact before scaling.</a:t>
            </a:r>
          </a:p>
          <a:p>
            <a:r>
              <a:rPr lang="en-US" b="1" dirty="0"/>
              <a:t>Adapt as You Go</a:t>
            </a:r>
            <a:r>
              <a:rPr lang="en-US" dirty="0"/>
              <a:t>: Be flexible and adjust based on feedback.</a:t>
            </a:r>
          </a:p>
          <a:p>
            <a:r>
              <a:rPr lang="en-US" b="1" dirty="0"/>
              <a:t>Consider the Bigger Picture</a:t>
            </a:r>
            <a:r>
              <a:rPr lang="en-US" dirty="0"/>
              <a:t>: Think about external factors like workplace policies and community partnerships.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675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2"/>
          <p:cNvSpPr>
            <a:spLocks noGrp="1" noChangeArrowheads="1"/>
          </p:cNvSpPr>
          <p:nvPr>
            <p:ph type="title"/>
          </p:nvPr>
        </p:nvSpPr>
        <p:spPr>
          <a:xfrm>
            <a:off x="676408" y="557860"/>
            <a:ext cx="7816241" cy="1203598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tx2"/>
                </a:solidFill>
              </a:rPr>
              <a:t>Project Background: Infant Feeding Methods &lt;6mo</a:t>
            </a:r>
            <a:br>
              <a:rPr lang="en-US" sz="2800" b="1" dirty="0">
                <a:solidFill>
                  <a:schemeClr val="tx2"/>
                </a:solidFill>
              </a:rPr>
            </a:br>
            <a:endParaRPr lang="en-US" altLang="en-US" sz="2800" b="1" dirty="0">
              <a:solidFill>
                <a:schemeClr val="tx2"/>
              </a:solidFill>
            </a:endParaRPr>
          </a:p>
        </p:txBody>
      </p:sp>
      <p:sp>
        <p:nvSpPr>
          <p:cNvPr id="3076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75781" y="1439426"/>
            <a:ext cx="8267178" cy="4632598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Why </a:t>
            </a:r>
            <a:r>
              <a:rPr lang="en-US" b="1" dirty="0"/>
              <a:t>This Matters: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Exclusive breastfeeding for the first 6 months is the gold standard for infant health, as recommended by WHO and AAP.</a:t>
            </a:r>
          </a:p>
          <a:p>
            <a:r>
              <a:rPr lang="en-US" b="1" dirty="0"/>
              <a:t>What We’re Seeing at Hartford Clinic (Oct–Feb):</a:t>
            </a:r>
            <a:endParaRPr lang="en-US" dirty="0"/>
          </a:p>
          <a:p>
            <a:pPr lvl="1"/>
            <a:r>
              <a:rPr lang="en-US" sz="3200" b="1" dirty="0" smtClean="0"/>
              <a:t>Formula </a:t>
            </a:r>
            <a:r>
              <a:rPr lang="en-US" sz="3200" b="1" dirty="0"/>
              <a:t>feeding is rising</a:t>
            </a:r>
            <a:r>
              <a:rPr lang="en-US" sz="3200" dirty="0"/>
              <a:t> – from 11 infants in October to 13 in February</a:t>
            </a:r>
          </a:p>
          <a:p>
            <a:pPr lvl="1"/>
            <a:r>
              <a:rPr lang="en-US" sz="3200" b="1" dirty="0" smtClean="0"/>
              <a:t>Exclusive </a:t>
            </a:r>
            <a:r>
              <a:rPr lang="en-US" sz="3200" b="1" dirty="0"/>
              <a:t>breastfeeding is declining</a:t>
            </a:r>
            <a:r>
              <a:rPr lang="en-US" sz="3200" dirty="0"/>
              <a:t> – dropped sharply from 9 in October to 1 in December, slight rebound to 4 by February</a:t>
            </a:r>
          </a:p>
          <a:p>
            <a:pPr lvl="1"/>
            <a:r>
              <a:rPr lang="en-US" sz="3200" b="1" dirty="0" smtClean="0"/>
              <a:t>Mixed </a:t>
            </a:r>
            <a:r>
              <a:rPr lang="en-US" sz="3200" b="1" dirty="0"/>
              <a:t>feeding</a:t>
            </a:r>
            <a:r>
              <a:rPr lang="en-US" sz="3200" dirty="0"/>
              <a:t> increased slightly – from 4 to 6 infants</a:t>
            </a:r>
          </a:p>
          <a:p>
            <a:r>
              <a:rPr lang="en-US" b="1" dirty="0"/>
              <a:t>Key Concern: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There's a clear trend </a:t>
            </a:r>
            <a:r>
              <a:rPr lang="en-US" b="1" dirty="0"/>
              <a:t>away from exclusive breastfeeding</a:t>
            </a:r>
            <a:r>
              <a:rPr lang="en-US" dirty="0"/>
              <a:t> and </a:t>
            </a:r>
            <a:r>
              <a:rPr lang="en-US" b="1" dirty="0"/>
              <a:t>toward formula reliance.</a:t>
            </a:r>
            <a:endParaRPr lang="en-US" dirty="0"/>
          </a:p>
          <a:p>
            <a:r>
              <a:rPr lang="en-US" b="1" dirty="0"/>
              <a:t>Why Act Now: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This shift highlights a need for </a:t>
            </a:r>
            <a:r>
              <a:rPr lang="en-US" b="1" dirty="0"/>
              <a:t>better support, education, and resources</a:t>
            </a:r>
            <a:r>
              <a:rPr lang="en-US" dirty="0"/>
              <a:t> to help families start and sustain breastfeeding.</a:t>
            </a:r>
          </a:p>
          <a:p>
            <a:endParaRPr lang="en-US" sz="2800" dirty="0"/>
          </a:p>
          <a:p>
            <a:pPr>
              <a:lnSpc>
                <a:spcPct val="90000"/>
              </a:lnSpc>
            </a:pPr>
            <a:endParaRPr lang="en-US" altLang="en-US" sz="2800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endParaRPr lang="en-US" altLang="en-US" sz="2800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endParaRPr lang="en-US" altLang="en-US" sz="2800" dirty="0" smtClean="0">
              <a:solidFill>
                <a:schemeClr val="tx2"/>
              </a:solidFill>
            </a:endParaRPr>
          </a:p>
        </p:txBody>
      </p:sp>
      <p:sp>
        <p:nvSpPr>
          <p:cNvPr id="3077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885272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2"/>
          <p:cNvSpPr>
            <a:spLocks noGrp="1" noChangeArrowheads="1"/>
          </p:cNvSpPr>
          <p:nvPr>
            <p:ph type="title"/>
          </p:nvPr>
        </p:nvSpPr>
        <p:spPr>
          <a:xfrm>
            <a:off x="676408" y="672954"/>
            <a:ext cx="7816241" cy="1203598"/>
          </a:xfrm>
        </p:spPr>
        <p:txBody>
          <a:bodyPr>
            <a:normAutofit/>
          </a:bodyPr>
          <a:lstStyle/>
          <a:p>
            <a:r>
              <a:rPr lang="en-US" altLang="en-US" b="1" dirty="0" smtClean="0">
                <a:solidFill>
                  <a:schemeClr val="tx2"/>
                </a:solidFill>
              </a:rPr>
              <a:t>Project Goal</a:t>
            </a:r>
            <a:endParaRPr lang="en-US" altLang="en-US" b="1" dirty="0">
              <a:solidFill>
                <a:schemeClr val="tx2"/>
              </a:solidFill>
            </a:endParaRPr>
          </a:p>
        </p:txBody>
      </p:sp>
      <p:sp>
        <p:nvSpPr>
          <p:cNvPr id="3076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75781" y="1705038"/>
            <a:ext cx="8267178" cy="4632598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ct val="15000"/>
              </a:spcBef>
              <a:spcAft>
                <a:spcPct val="15000"/>
              </a:spcAft>
              <a:defRPr/>
            </a:pPr>
            <a:r>
              <a:rPr lang="en-US" dirty="0"/>
              <a:t>To increase exclusive breastfeeding rates and ensure that families who choose mixed or formula feeding do so with: </a:t>
            </a:r>
            <a:endParaRPr lang="en-US" dirty="0" smtClean="0"/>
          </a:p>
          <a:p>
            <a:pPr lvl="1">
              <a:spcBef>
                <a:spcPct val="15000"/>
              </a:spcBef>
              <a:spcAft>
                <a:spcPct val="15000"/>
              </a:spcAft>
              <a:defRPr/>
            </a:pPr>
            <a:r>
              <a:rPr lang="en-US" dirty="0" smtClean="0"/>
              <a:t>Full </a:t>
            </a:r>
            <a:r>
              <a:rPr lang="en-US" dirty="0"/>
              <a:t>understanding of their </a:t>
            </a:r>
            <a:r>
              <a:rPr lang="en-US" dirty="0" smtClean="0"/>
              <a:t>options</a:t>
            </a:r>
            <a:endParaRPr lang="en-US" dirty="0"/>
          </a:p>
          <a:p>
            <a:pPr lvl="1">
              <a:spcBef>
                <a:spcPct val="15000"/>
              </a:spcBef>
              <a:spcAft>
                <a:spcPct val="15000"/>
              </a:spcAft>
              <a:defRPr/>
            </a:pPr>
            <a:r>
              <a:rPr lang="en-US" dirty="0" smtClean="0"/>
              <a:t>Access </a:t>
            </a:r>
            <a:r>
              <a:rPr lang="en-US" dirty="0"/>
              <a:t>to compassionate, evidence-based support, </a:t>
            </a:r>
            <a:endParaRPr lang="en-US" dirty="0" smtClean="0"/>
          </a:p>
          <a:p>
            <a:pPr lvl="1">
              <a:spcBef>
                <a:spcPct val="15000"/>
              </a:spcBef>
              <a:spcAft>
                <a:spcPct val="15000"/>
              </a:spcAft>
              <a:defRPr/>
            </a:pPr>
            <a:r>
              <a:rPr lang="en-US" dirty="0" smtClean="0"/>
              <a:t>No </a:t>
            </a:r>
            <a:r>
              <a:rPr lang="en-US" dirty="0"/>
              <a:t>judgment or barriers to care. </a:t>
            </a:r>
            <a:endParaRPr lang="en-US" dirty="0" smtClean="0"/>
          </a:p>
          <a:p>
            <a:pPr>
              <a:spcBef>
                <a:spcPct val="15000"/>
              </a:spcBef>
              <a:spcAft>
                <a:spcPct val="15000"/>
              </a:spcAft>
              <a:defRPr/>
            </a:pPr>
            <a:r>
              <a:rPr lang="en-US" dirty="0" smtClean="0"/>
              <a:t>Equity </a:t>
            </a:r>
            <a:r>
              <a:rPr lang="en-US" dirty="0"/>
              <a:t>Focus: Ensure all families—especially those from underserved backgrounds—receive culturally sensitive, accessible, and empowering infant feeding support</a:t>
            </a:r>
            <a:endParaRPr lang="en-US" altLang="en-US" dirty="0">
              <a:solidFill>
                <a:schemeClr val="tx2"/>
              </a:solidFill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329947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187" y="879321"/>
            <a:ext cx="8111613" cy="883111"/>
          </a:xfrm>
        </p:spPr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AIM Statement Example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2432"/>
            <a:ext cx="8229600" cy="4525963"/>
          </a:xfrm>
        </p:spPr>
        <p:txBody>
          <a:bodyPr/>
          <a:lstStyle/>
          <a:p>
            <a:r>
              <a:rPr lang="en-US" dirty="0"/>
              <a:t>By </a:t>
            </a:r>
            <a:r>
              <a:rPr lang="en-US" b="1" dirty="0"/>
              <a:t>June 30, 2026</a:t>
            </a:r>
            <a:r>
              <a:rPr lang="en-US" dirty="0"/>
              <a:t>, the Hartford Clinic aims to </a:t>
            </a:r>
            <a:r>
              <a:rPr lang="en-US" b="1" dirty="0"/>
              <a:t>increase the rate of exclusive breastfeeding among infants under 6 months</a:t>
            </a:r>
            <a:r>
              <a:rPr lang="en-US" dirty="0"/>
              <a:t> from a baseline of </a:t>
            </a:r>
            <a:r>
              <a:rPr lang="en-US" b="1" dirty="0"/>
              <a:t>18% (as of February 2025)</a:t>
            </a:r>
            <a:r>
              <a:rPr lang="en-US" dirty="0"/>
              <a:t> to </a:t>
            </a:r>
            <a:r>
              <a:rPr lang="en-US" b="1" dirty="0" smtClean="0"/>
              <a:t>25%</a:t>
            </a:r>
            <a:r>
              <a:rPr lang="en-US" dirty="0" smtClean="0"/>
              <a:t>, </a:t>
            </a:r>
            <a:r>
              <a:rPr lang="en-US" dirty="0"/>
              <a:t>through the implementation of enhanced </a:t>
            </a:r>
            <a:r>
              <a:rPr lang="en-US" b="1" dirty="0"/>
              <a:t>lactation support services, caregiver education, and structured follow-up</a:t>
            </a:r>
            <a:r>
              <a:rPr lang="en-US" dirty="0"/>
              <a:t> during routine pediatric visits.</a:t>
            </a:r>
            <a:endParaRPr lang="en-US" altLang="en-US" dirty="0">
              <a:solidFill>
                <a:schemeClr val="tx2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85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2"/>
          <p:cNvSpPr>
            <a:spLocks noGrp="1" noChangeArrowheads="1"/>
          </p:cNvSpPr>
          <p:nvPr>
            <p:ph type="title"/>
          </p:nvPr>
        </p:nvSpPr>
        <p:spPr>
          <a:xfrm>
            <a:off x="676408" y="440964"/>
            <a:ext cx="7816241" cy="1203598"/>
          </a:xfrm>
        </p:spPr>
        <p:txBody>
          <a:bodyPr>
            <a:normAutofit/>
          </a:bodyPr>
          <a:lstStyle/>
          <a:p>
            <a:r>
              <a:rPr lang="en-US" altLang="en-US" b="1" dirty="0" smtClean="0">
                <a:solidFill>
                  <a:schemeClr val="tx2"/>
                </a:solidFill>
              </a:rPr>
              <a:t>Associated Factors</a:t>
            </a:r>
            <a:endParaRPr lang="en-US" altLang="en-US" b="1" dirty="0">
              <a:solidFill>
                <a:schemeClr val="tx2"/>
              </a:solidFill>
            </a:endParaRPr>
          </a:p>
        </p:txBody>
      </p:sp>
      <p:sp>
        <p:nvSpPr>
          <p:cNvPr id="3076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75781" y="1305348"/>
            <a:ext cx="8267178" cy="4933219"/>
          </a:xfrm>
        </p:spPr>
        <p:txBody>
          <a:bodyPr>
            <a:noAutofit/>
          </a:bodyPr>
          <a:lstStyle/>
          <a:p>
            <a:r>
              <a:rPr lang="en-US" sz="1800" b="1" dirty="0" smtClean="0"/>
              <a:t>Parental </a:t>
            </a:r>
            <a:r>
              <a:rPr lang="en-US" sz="1800" b="1" dirty="0"/>
              <a:t>Knowledge &amp; Attitudes:</a:t>
            </a:r>
            <a:endParaRPr lang="en-US" sz="1800" dirty="0"/>
          </a:p>
          <a:p>
            <a:pPr lvl="1"/>
            <a:r>
              <a:rPr lang="en-US" sz="1800" dirty="0"/>
              <a:t>Lack of awareness about the benefits of exclusive breastfeeding and misconceptions about breastfeeding challenges.</a:t>
            </a:r>
          </a:p>
          <a:p>
            <a:pPr lvl="1"/>
            <a:r>
              <a:rPr lang="en-US" sz="1800" dirty="0"/>
              <a:t>Parental preferences for formula feeding due to convenience or perceived insufficient milk supply.</a:t>
            </a:r>
          </a:p>
          <a:p>
            <a:r>
              <a:rPr lang="en-US" sz="1800" b="1" dirty="0"/>
              <a:t>Healthcare Provider Support:</a:t>
            </a:r>
            <a:endParaRPr lang="en-US" sz="1800" dirty="0"/>
          </a:p>
          <a:p>
            <a:pPr lvl="1"/>
            <a:r>
              <a:rPr lang="en-US" sz="1800" dirty="0"/>
              <a:t>Inadequate lactation support and counseling from pediatricians or nurses during well-child visits.</a:t>
            </a:r>
          </a:p>
          <a:p>
            <a:pPr lvl="1"/>
            <a:r>
              <a:rPr lang="en-US" sz="1800" dirty="0"/>
              <a:t>Gaps in training for healthcare providers on effective breastfeeding promotion and problem-solving.</a:t>
            </a:r>
          </a:p>
          <a:p>
            <a:r>
              <a:rPr lang="en-US" sz="1800" b="1" dirty="0"/>
              <a:t>Clinic Processes:</a:t>
            </a:r>
            <a:endParaRPr lang="en-US" sz="1800" dirty="0"/>
          </a:p>
          <a:p>
            <a:pPr lvl="1"/>
            <a:r>
              <a:rPr lang="en-US" sz="1800" dirty="0"/>
              <a:t>Limited follow-up or lack of structured support for breastfeeding mothers after initial visits.</a:t>
            </a:r>
          </a:p>
          <a:p>
            <a:pPr lvl="1"/>
            <a:r>
              <a:rPr lang="en-US" sz="1800" dirty="0"/>
              <a:t>Time constraints during well-child visits that may prevent healthcare providers from adequately addressing breastfeeding concerns</a:t>
            </a:r>
            <a:r>
              <a:rPr lang="en-US" sz="1800" dirty="0" smtClean="0"/>
              <a:t>.</a:t>
            </a:r>
            <a:endParaRPr lang="en-US" sz="1800" dirty="0"/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5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102333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4289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Associated Factors cont.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/>
              <a:t>Workplace &amp; Environmental Factors:</a:t>
            </a:r>
            <a:endParaRPr lang="en-US" sz="2400" dirty="0"/>
          </a:p>
          <a:p>
            <a:pPr lvl="1"/>
            <a:r>
              <a:rPr lang="en-US" sz="2400" dirty="0"/>
              <a:t>Inadequate workplace accommodations (e.g., breaks for pumping) for working mothers.</a:t>
            </a:r>
          </a:p>
          <a:p>
            <a:pPr lvl="1"/>
            <a:r>
              <a:rPr lang="en-US" sz="2400" dirty="0"/>
              <a:t>Lack of family or partner support for breastfeeding at home, contributing to a shift toward formula feeding.</a:t>
            </a:r>
          </a:p>
          <a:p>
            <a:r>
              <a:rPr lang="en-US" sz="2400" b="1" dirty="0"/>
              <a:t>Access to Resources:</a:t>
            </a:r>
            <a:endParaRPr lang="en-US" sz="2400" dirty="0"/>
          </a:p>
          <a:p>
            <a:pPr lvl="1"/>
            <a:r>
              <a:rPr lang="en-US" sz="2400" dirty="0"/>
              <a:t>Limited availability or affordability of lactation resources, such as breast pumps, nursing bras, or lactation consultants.</a:t>
            </a:r>
          </a:p>
          <a:p>
            <a:pPr lvl="1"/>
            <a:r>
              <a:rPr lang="en-US" sz="2400" dirty="0"/>
              <a:t>Insufficient educational materials on breastfeeding practices available in the clinic or at home.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09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2"/>
          <p:cNvSpPr>
            <a:spLocks noGrp="1" noChangeArrowheads="1"/>
          </p:cNvSpPr>
          <p:nvPr>
            <p:ph type="title"/>
          </p:nvPr>
        </p:nvSpPr>
        <p:spPr>
          <a:xfrm>
            <a:off x="676408" y="658440"/>
            <a:ext cx="7816241" cy="1203598"/>
          </a:xfrm>
        </p:spPr>
        <p:txBody>
          <a:bodyPr>
            <a:normAutofit/>
          </a:bodyPr>
          <a:lstStyle/>
          <a:p>
            <a:r>
              <a:rPr lang="en-US" altLang="en-US" b="1" dirty="0" smtClean="0">
                <a:solidFill>
                  <a:schemeClr val="tx2"/>
                </a:solidFill>
              </a:rPr>
              <a:t>Stakeholders</a:t>
            </a:r>
            <a:endParaRPr lang="en-US" altLang="en-US" b="1" dirty="0">
              <a:solidFill>
                <a:schemeClr val="tx2"/>
              </a:solidFill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7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2" name="Text Placeholder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76238" y="2119953"/>
            <a:ext cx="8384304" cy="38595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800" b="1" dirty="0"/>
              <a:t>Parents and Caregivers</a:t>
            </a:r>
            <a:r>
              <a:rPr lang="en-US" sz="1800" dirty="0"/>
              <a:t> (Primary Stakeholders):</a:t>
            </a:r>
            <a:br>
              <a:rPr lang="en-US" sz="1800" dirty="0"/>
            </a:br>
            <a:r>
              <a:rPr lang="en-US" sz="1800" dirty="0"/>
              <a:t>They make decisions about infant feeding. Their feedback helps identify barriers and preferences related to breastfeeding vs. formula feeding.</a:t>
            </a:r>
          </a:p>
          <a:p>
            <a:r>
              <a:rPr lang="en-US" sz="1800" b="1" dirty="0"/>
              <a:t>Pediatricians and Healthcare Providers</a:t>
            </a:r>
            <a:r>
              <a:rPr lang="en-US" sz="1800" dirty="0"/>
              <a:t> (Primary Stakeholders):</a:t>
            </a:r>
            <a:br>
              <a:rPr lang="en-US" sz="1800" dirty="0"/>
            </a:br>
            <a:r>
              <a:rPr lang="en-US" sz="1800" dirty="0"/>
              <a:t>Often the first point of contact, their advice and support influence parental feeding choices. Their involvement in education and follow-up care is critical.</a:t>
            </a:r>
          </a:p>
          <a:p>
            <a:r>
              <a:rPr lang="en-US" sz="1800" b="1" dirty="0"/>
              <a:t>Lactation Consultants and Support Staff</a:t>
            </a:r>
            <a:r>
              <a:rPr lang="en-US" sz="1800" dirty="0"/>
              <a:t> (Secondary Stakeholders):</a:t>
            </a:r>
            <a:br>
              <a:rPr lang="en-US" sz="1800" dirty="0"/>
            </a:br>
            <a:r>
              <a:rPr lang="en-US" sz="1800" dirty="0"/>
              <a:t>These experts provide breastfeeding education, support, and counseling, helping parents overcome breastfeeding challenges.</a:t>
            </a:r>
          </a:p>
          <a:p>
            <a:r>
              <a:rPr lang="en-US" sz="1800" b="1" dirty="0"/>
              <a:t>Clinic Administration/Leadership</a:t>
            </a:r>
            <a:r>
              <a:rPr lang="en-US" sz="1800" dirty="0"/>
              <a:t> (Key Stakeholders):</a:t>
            </a:r>
            <a:br>
              <a:rPr lang="en-US" sz="1800" dirty="0"/>
            </a:br>
            <a:r>
              <a:rPr lang="en-US" sz="1800" dirty="0"/>
              <a:t>Clinic leaders provide resources, policy support, and direction for the initiative, ensuring necessary changes to clinic procedures and staff training.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37676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2"/>
          <p:cNvSpPr>
            <a:spLocks noGrp="1" noChangeArrowheads="1"/>
          </p:cNvSpPr>
          <p:nvPr>
            <p:ph type="title"/>
          </p:nvPr>
        </p:nvSpPr>
        <p:spPr>
          <a:xfrm>
            <a:off x="676408" y="672954"/>
            <a:ext cx="7816241" cy="1203598"/>
          </a:xfrm>
        </p:spPr>
        <p:txBody>
          <a:bodyPr>
            <a:normAutofit/>
          </a:bodyPr>
          <a:lstStyle/>
          <a:p>
            <a:r>
              <a:rPr lang="en-US" altLang="en-US" b="1" dirty="0" smtClean="0">
                <a:solidFill>
                  <a:schemeClr val="tx2"/>
                </a:solidFill>
              </a:rPr>
              <a:t>Process</a:t>
            </a:r>
            <a:endParaRPr lang="en-US" altLang="en-US" b="1" dirty="0">
              <a:solidFill>
                <a:schemeClr val="tx2"/>
              </a:solidFill>
            </a:endParaRPr>
          </a:p>
        </p:txBody>
      </p:sp>
      <p:sp>
        <p:nvSpPr>
          <p:cNvPr id="3076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75781" y="1705038"/>
            <a:ext cx="8267178" cy="463259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Our process began with a </a:t>
            </a:r>
            <a:r>
              <a:rPr lang="en-US" b="1" dirty="0"/>
              <a:t>data review</a:t>
            </a:r>
            <a:r>
              <a:rPr lang="en-US" dirty="0"/>
              <a:t>, analyzing feeding trends from October to February. This showed a decline in exclusive breastfeeding, with a rise in formula feeding.</a:t>
            </a:r>
          </a:p>
          <a:p>
            <a:r>
              <a:rPr lang="en-US" dirty="0"/>
              <a:t>Next, we engaged </a:t>
            </a:r>
            <a:r>
              <a:rPr lang="en-US" b="1" dirty="0"/>
              <a:t>key stakeholders</a:t>
            </a:r>
            <a:r>
              <a:rPr lang="en-US" dirty="0"/>
              <a:t>:</a:t>
            </a:r>
          </a:p>
          <a:p>
            <a:r>
              <a:rPr lang="en-US" b="1" dirty="0"/>
              <a:t>Parents and caregivers</a:t>
            </a:r>
            <a:r>
              <a:rPr lang="en-US" dirty="0"/>
              <a:t> shared insights on their feeding choices and barriers to breastfeeding.</a:t>
            </a:r>
          </a:p>
          <a:p>
            <a:r>
              <a:rPr lang="en-US" b="1" dirty="0"/>
              <a:t>Healthcare providers</a:t>
            </a:r>
            <a:r>
              <a:rPr lang="en-US" dirty="0"/>
              <a:t> (pediatricians, nurses) helped identify gaps in education and support.</a:t>
            </a:r>
          </a:p>
          <a:p>
            <a:r>
              <a:rPr lang="en-US" b="1" dirty="0"/>
              <a:t>Lactation consultants</a:t>
            </a:r>
            <a:r>
              <a:rPr lang="en-US" dirty="0"/>
              <a:t> offered expertise on improving breastfeeding support during visits.</a:t>
            </a:r>
          </a:p>
          <a:p>
            <a:pPr>
              <a:spcBef>
                <a:spcPct val="15000"/>
              </a:spcBef>
              <a:spcAft>
                <a:spcPct val="15000"/>
              </a:spcAft>
              <a:defRPr/>
            </a:pPr>
            <a:endParaRPr lang="en-US" altLang="en-US" dirty="0">
              <a:solidFill>
                <a:schemeClr val="tx2"/>
              </a:solidFill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8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5671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2"/>
          <p:cNvSpPr>
            <a:spLocks noGrp="1" noChangeArrowheads="1"/>
          </p:cNvSpPr>
          <p:nvPr>
            <p:ph type="title"/>
          </p:nvPr>
        </p:nvSpPr>
        <p:spPr>
          <a:xfrm>
            <a:off x="676408" y="658440"/>
            <a:ext cx="7816241" cy="1203598"/>
          </a:xfrm>
        </p:spPr>
        <p:txBody>
          <a:bodyPr>
            <a:normAutofit/>
          </a:bodyPr>
          <a:lstStyle/>
          <a:p>
            <a:r>
              <a:rPr lang="en-US" altLang="en-US" b="1" dirty="0" smtClean="0">
                <a:solidFill>
                  <a:schemeClr val="tx2"/>
                </a:solidFill>
              </a:rPr>
              <a:t>Data</a:t>
            </a:r>
            <a:endParaRPr lang="en-US" altLang="en-US" b="1" dirty="0">
              <a:solidFill>
                <a:schemeClr val="tx2"/>
              </a:solidFill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9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  <p:pic>
        <p:nvPicPr>
          <p:cNvPr id="6" name="Picture 5" descr="Machine generated alternative text:&#10;Infant Feeding Methods K6mo - Hartford &#10;OCTOBER &#10;NOV &#10;Breastfed &#10;ixed 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093" y="1688998"/>
            <a:ext cx="6654288" cy="3981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2489681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C_WI_PPTtemp_Light_R1027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CHC_WI_PPTtemp_Light_R102716</Template>
  <TotalTime>13066</TotalTime>
  <Words>1188</Words>
  <Application>Microsoft Office PowerPoint</Application>
  <PresentationFormat>On-screen Show (4:3)</PresentationFormat>
  <Paragraphs>114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MS PGothic</vt:lpstr>
      <vt:lpstr>Aharoni</vt:lpstr>
      <vt:lpstr>Arial</vt:lpstr>
      <vt:lpstr>Calibri</vt:lpstr>
      <vt:lpstr>Segoe UI</vt:lpstr>
      <vt:lpstr>Times New Roman</vt:lpstr>
      <vt:lpstr>CHC_WI_PPTtemp_Light_R102716</vt:lpstr>
      <vt:lpstr>1_Office Theme</vt:lpstr>
      <vt:lpstr>2_Office Theme</vt:lpstr>
      <vt:lpstr>PowerPoint Presentation</vt:lpstr>
      <vt:lpstr>Project Background: Infant Feeding Methods &lt;6mo </vt:lpstr>
      <vt:lpstr>Project Goal</vt:lpstr>
      <vt:lpstr>AIM Statement Example</vt:lpstr>
      <vt:lpstr>Associated Factors</vt:lpstr>
      <vt:lpstr>Associated Factors cont.</vt:lpstr>
      <vt:lpstr>Stakeholders</vt:lpstr>
      <vt:lpstr>Process</vt:lpstr>
      <vt:lpstr>Data</vt:lpstr>
      <vt:lpstr>PowerPoint Presentation</vt:lpstr>
      <vt:lpstr>Data Explanation</vt:lpstr>
      <vt:lpstr>Comparing Clinic Exclusive Breastfeeding Rates to U.S. Average</vt:lpstr>
      <vt:lpstr>WIC</vt:lpstr>
      <vt:lpstr>Approach to Change</vt:lpstr>
      <vt:lpstr>Future PDSA Cycles</vt:lpstr>
      <vt:lpstr>Conclusions/Implications</vt:lpstr>
      <vt:lpstr>Advice for NP Residents:</vt:lpstr>
    </vt:vector>
  </TitlesOfParts>
  <Company>Maurer Designs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Ellen Maurer</dc:creator>
  <cp:lastModifiedBy>Splaine, Mark</cp:lastModifiedBy>
  <cp:revision>252</cp:revision>
  <dcterms:created xsi:type="dcterms:W3CDTF">2014-09-04T15:59:57Z</dcterms:created>
  <dcterms:modified xsi:type="dcterms:W3CDTF">2025-05-21T17:36:02Z</dcterms:modified>
</cp:coreProperties>
</file>