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8.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6"/>
  </p:notesMasterIdLst>
  <p:sldIdLst>
    <p:sldId id="256" r:id="rId2"/>
    <p:sldId id="257" r:id="rId3"/>
    <p:sldId id="259" r:id="rId4"/>
    <p:sldId id="270" r:id="rId5"/>
    <p:sldId id="265" r:id="rId6"/>
    <p:sldId id="266" r:id="rId7"/>
    <p:sldId id="267" r:id="rId8"/>
    <p:sldId id="264" r:id="rId9"/>
    <p:sldId id="268" r:id="rId10"/>
    <p:sldId id="269" r:id="rId11"/>
    <p:sldId id="272" r:id="rId12"/>
    <p:sldId id="273" r:id="rId13"/>
    <p:sldId id="274" r:id="rId14"/>
    <p:sldId id="275"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1" autoAdjust="0"/>
    <p:restoredTop sz="67941" autoAdjust="0"/>
  </p:normalViewPr>
  <p:slideViewPr>
    <p:cSldViewPr snapToGrid="0">
      <p:cViewPr varScale="1">
        <p:scale>
          <a:sx n="62" d="100"/>
          <a:sy n="62" d="100"/>
        </p:scale>
        <p:origin x="14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oleObject" Target="file:///\\CHCUFSPR02\HomeF$\thompsal\QI%20project\CHC%20Middletown%20Panel%20Data%20ms.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HCUFSPR02\HomeF$\thompsal\QI%20project\Spreadsheet%20of%20CHC%20Panel%20Data_04012025.xlsx" TargetMode="External"/><Relationship Id="rId2" Type="http://schemas.microsoft.com/office/2011/relationships/chartColorStyle" Target="colors10.xml"/><Relationship Id="rId1" Type="http://schemas.microsoft.com/office/2011/relationships/chartStyle" Target="style10.xml"/></Relationships>
</file>

<file path=ppt/charts/_rels/chart2.xml.rels><?xml version="1.0" encoding="UTF-8" standalone="yes"?>
<Relationships xmlns="http://schemas.openxmlformats.org/package/2006/relationships"><Relationship Id="rId3" Type="http://schemas.openxmlformats.org/officeDocument/2006/relationships/oleObject" Target="file:///\\CHCUFSPR02\HomeF$\thompsal\QI%20project\CHC%20Middletown%20Panel%20Data%20m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HCUFSPR02\HomeF$\thompsal\QI%20project\Spreadsheet%20of%20CHC%20Panel%20Data_04012025.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HCUFSPR02\HomeF$\thompsal\QI%20project\Spreadsheet%20of%20CHC%20Panel%20Data_04012025.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HCUFSPR02\HomeF$\thompsal\QI%20project\Spreadsheet%20of%20CHC%20Panel%20Data_04012025.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HCUFSPR02\HomeF$\thompsal\QI%20project\Spreadsheet%20of%20CHC%20Panel%20Data_04012025.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HCUFSPR02\HomeF$\thompsal\QI%20project\Spreadsheet%20of%20CHC%20Panel%20Data_04012025.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HCUFSPR02\HomeF$\thompsal\QI%20project\Spreadsheet%20of%20CHC%20Panel%20Data_04012025.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HCUFSPR02\HomeF$\thompsal\QI%20project\Spreadsheet%20of%20CHC%20Panel%20Data_04012025.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ALL SITES</a:t>
            </a:r>
            <a:r>
              <a:rPr lang="en-US" baseline="0"/>
              <a:t> </a:t>
            </a:r>
            <a:r>
              <a:rPr lang="en-US"/>
              <a:t>% Patient Visits w/PCP</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'CHC Graphs'!$C$19</c:f>
              <c:strCache>
                <c:ptCount val="1"/>
                <c:pt idx="0">
                  <c:v>% Patient Visits w/PCP</c:v>
                </c:pt>
              </c:strCache>
            </c:strRef>
          </c:tx>
          <c:spPr>
            <a:ln w="1905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1"/>
            <c:dispEq val="0"/>
            <c:trendlineLbl>
              <c:layout>
                <c:manualLayout>
                  <c:x val="-1.5509405074365705E-2"/>
                  <c:y val="-8.335119568387285E-2"/>
                </c:manualLayout>
              </c:layout>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rendlineLbl>
          </c:trendline>
          <c:xVal>
            <c:numRef>
              <c:f>'CHC Graphs'!$B$20:$B$32</c:f>
              <c:numCache>
                <c:formatCode>General</c:formatCode>
                <c:ptCount val="13"/>
                <c:pt idx="0">
                  <c:v>3005</c:v>
                </c:pt>
                <c:pt idx="1">
                  <c:v>3195</c:v>
                </c:pt>
                <c:pt idx="2">
                  <c:v>5484</c:v>
                </c:pt>
                <c:pt idx="3">
                  <c:v>2171</c:v>
                </c:pt>
                <c:pt idx="4">
                  <c:v>4381</c:v>
                </c:pt>
                <c:pt idx="5">
                  <c:v>16741</c:v>
                </c:pt>
                <c:pt idx="6">
                  <c:v>7731</c:v>
                </c:pt>
                <c:pt idx="7">
                  <c:v>15531</c:v>
                </c:pt>
                <c:pt idx="8">
                  <c:v>11444</c:v>
                </c:pt>
                <c:pt idx="9">
                  <c:v>2928</c:v>
                </c:pt>
                <c:pt idx="10">
                  <c:v>4161</c:v>
                </c:pt>
                <c:pt idx="11">
                  <c:v>11308</c:v>
                </c:pt>
                <c:pt idx="12">
                  <c:v>7069</c:v>
                </c:pt>
              </c:numCache>
            </c:numRef>
          </c:xVal>
          <c:yVal>
            <c:numRef>
              <c:f>'CHC Graphs'!$C$20:$C$32</c:f>
              <c:numCache>
                <c:formatCode>0%</c:formatCode>
                <c:ptCount val="13"/>
                <c:pt idx="0">
                  <c:v>0.55000000000000004</c:v>
                </c:pt>
                <c:pt idx="1">
                  <c:v>0.51</c:v>
                </c:pt>
                <c:pt idx="2">
                  <c:v>0.59</c:v>
                </c:pt>
                <c:pt idx="3">
                  <c:v>0.78</c:v>
                </c:pt>
                <c:pt idx="4">
                  <c:v>0.81</c:v>
                </c:pt>
                <c:pt idx="5">
                  <c:v>0.63</c:v>
                </c:pt>
                <c:pt idx="6">
                  <c:v>0.46</c:v>
                </c:pt>
                <c:pt idx="7">
                  <c:v>0.45</c:v>
                </c:pt>
                <c:pt idx="8">
                  <c:v>0.65</c:v>
                </c:pt>
                <c:pt idx="9">
                  <c:v>0.55000000000000004</c:v>
                </c:pt>
                <c:pt idx="10">
                  <c:v>0.44</c:v>
                </c:pt>
                <c:pt idx="11">
                  <c:v>0.27</c:v>
                </c:pt>
                <c:pt idx="12">
                  <c:v>0.57999999999999996</c:v>
                </c:pt>
              </c:numCache>
            </c:numRef>
          </c:yVal>
          <c:smooth val="0"/>
          <c:extLst>
            <c:ext xmlns:c16="http://schemas.microsoft.com/office/drawing/2014/chart" uri="{C3380CC4-5D6E-409C-BE32-E72D297353CC}">
              <c16:uniqueId val="{00000000-94FE-4800-9DFA-EFE35ED4BFE3}"/>
            </c:ext>
          </c:extLst>
        </c:ser>
        <c:dLbls>
          <c:showLegendKey val="0"/>
          <c:showVal val="0"/>
          <c:showCatName val="0"/>
          <c:showSerName val="0"/>
          <c:showPercent val="0"/>
          <c:showBubbleSize val="0"/>
        </c:dLbls>
        <c:axId val="1953797136"/>
        <c:axId val="1953784240"/>
      </c:scatterChart>
      <c:valAx>
        <c:axId val="195379713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53784240"/>
        <c:crosses val="autoZero"/>
        <c:crossBetween val="midCat"/>
      </c:valAx>
      <c:valAx>
        <c:axId val="195378424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953797136"/>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0" i="0" baseline="0" dirty="0" smtClean="0">
                <a:effectLst/>
              </a:rPr>
              <a:t>Individual </a:t>
            </a:r>
            <a:r>
              <a:rPr lang="en-US" sz="1800" b="0" i="0" baseline="0" dirty="0">
                <a:effectLst/>
              </a:rPr>
              <a:t>Panel Size vs % visits PCP w/ panel</a:t>
            </a:r>
            <a:endParaRPr lang="en-US" dirty="0">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spPr>
            <a:ln w="1905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0"/>
            <c:dispEq val="0"/>
          </c:trendline>
          <c:trendline>
            <c:spPr>
              <a:ln w="19050" cap="rnd">
                <a:solidFill>
                  <a:schemeClr val="accent1"/>
                </a:solidFill>
                <a:prstDash val="sysDot"/>
              </a:ln>
              <a:effectLst/>
            </c:spPr>
            <c:trendlineType val="linear"/>
            <c:dispRSqr val="1"/>
            <c:dispEq val="0"/>
            <c:trendlineLbl>
              <c:layout/>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rendlineLbl>
          </c:trendline>
          <c:xVal>
            <c:numRef>
              <c:f>'Enfield Providers'!$D$6:$D$8</c:f>
              <c:numCache>
                <c:formatCode>General</c:formatCode>
                <c:ptCount val="3"/>
                <c:pt idx="0">
                  <c:v>1227</c:v>
                </c:pt>
                <c:pt idx="1">
                  <c:v>249</c:v>
                </c:pt>
                <c:pt idx="2">
                  <c:v>715</c:v>
                </c:pt>
              </c:numCache>
            </c:numRef>
          </c:xVal>
          <c:yVal>
            <c:numRef>
              <c:f>'Enfield Providers'!$O$6:$O$8</c:f>
              <c:numCache>
                <c:formatCode>0%</c:formatCode>
                <c:ptCount val="3"/>
                <c:pt idx="0">
                  <c:v>0.94</c:v>
                </c:pt>
                <c:pt idx="1">
                  <c:v>0.64</c:v>
                </c:pt>
                <c:pt idx="2">
                  <c:v>0.72</c:v>
                </c:pt>
              </c:numCache>
            </c:numRef>
          </c:yVal>
          <c:smooth val="0"/>
          <c:extLst>
            <c:ext xmlns:c16="http://schemas.microsoft.com/office/drawing/2014/chart" uri="{C3380CC4-5D6E-409C-BE32-E72D297353CC}">
              <c16:uniqueId val="{00000000-DD33-459C-BC5D-9E1754E68EE9}"/>
            </c:ext>
          </c:extLst>
        </c:ser>
        <c:dLbls>
          <c:showLegendKey val="0"/>
          <c:showVal val="0"/>
          <c:showCatName val="0"/>
          <c:showSerName val="0"/>
          <c:showPercent val="0"/>
          <c:showBubbleSize val="0"/>
        </c:dLbls>
        <c:axId val="308388240"/>
        <c:axId val="308390320"/>
      </c:scatterChart>
      <c:valAx>
        <c:axId val="30838824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8390320"/>
        <c:crosses val="autoZero"/>
        <c:crossBetween val="midCat"/>
      </c:valAx>
      <c:valAx>
        <c:axId val="3083903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8388240"/>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ALL SITES % Provider Visits w/ Panel</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tx>
            <c:strRef>
              <c:f>'CHC Graphs'!$C$36</c:f>
              <c:strCache>
                <c:ptCount val="1"/>
                <c:pt idx="0">
                  <c:v>% Provider Visits</c:v>
                </c:pt>
              </c:strCache>
            </c:strRef>
          </c:tx>
          <c:spPr>
            <a:ln w="1905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1"/>
            <c:dispEq val="0"/>
            <c:trendlineLbl>
              <c:layout>
                <c:manualLayout>
                  <c:x val="-2.4728565179352582E-2"/>
                  <c:y val="-0.10273913677456985"/>
                </c:manualLayout>
              </c:layout>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rendlineLbl>
          </c:trendline>
          <c:xVal>
            <c:numRef>
              <c:f>'CHC Graphs'!$B$37:$B$49</c:f>
              <c:numCache>
                <c:formatCode>General</c:formatCode>
                <c:ptCount val="13"/>
                <c:pt idx="0">
                  <c:v>3005</c:v>
                </c:pt>
                <c:pt idx="1">
                  <c:v>3195</c:v>
                </c:pt>
                <c:pt idx="2">
                  <c:v>5484</c:v>
                </c:pt>
                <c:pt idx="3">
                  <c:v>2171</c:v>
                </c:pt>
                <c:pt idx="4">
                  <c:v>4381</c:v>
                </c:pt>
                <c:pt idx="5">
                  <c:v>16741</c:v>
                </c:pt>
                <c:pt idx="6">
                  <c:v>7731</c:v>
                </c:pt>
                <c:pt idx="7">
                  <c:v>15531</c:v>
                </c:pt>
                <c:pt idx="8">
                  <c:v>11444</c:v>
                </c:pt>
                <c:pt idx="9">
                  <c:v>2928</c:v>
                </c:pt>
                <c:pt idx="10">
                  <c:v>4161</c:v>
                </c:pt>
                <c:pt idx="11">
                  <c:v>11308</c:v>
                </c:pt>
                <c:pt idx="12">
                  <c:v>7069</c:v>
                </c:pt>
              </c:numCache>
            </c:numRef>
          </c:xVal>
          <c:yVal>
            <c:numRef>
              <c:f>'CHC Graphs'!$C$37:$C$49</c:f>
              <c:numCache>
                <c:formatCode>0%</c:formatCode>
                <c:ptCount val="13"/>
                <c:pt idx="0">
                  <c:v>0.76</c:v>
                </c:pt>
                <c:pt idx="1">
                  <c:v>0.88</c:v>
                </c:pt>
                <c:pt idx="2">
                  <c:v>0.65</c:v>
                </c:pt>
                <c:pt idx="3">
                  <c:v>0.85</c:v>
                </c:pt>
                <c:pt idx="4">
                  <c:v>0.87</c:v>
                </c:pt>
                <c:pt idx="5">
                  <c:v>0.57999999999999996</c:v>
                </c:pt>
                <c:pt idx="6">
                  <c:v>0.44</c:v>
                </c:pt>
                <c:pt idx="7">
                  <c:v>0.47</c:v>
                </c:pt>
                <c:pt idx="8">
                  <c:v>0.65</c:v>
                </c:pt>
                <c:pt idx="9">
                  <c:v>0.69</c:v>
                </c:pt>
                <c:pt idx="10">
                  <c:v>0.4</c:v>
                </c:pt>
                <c:pt idx="11">
                  <c:v>0.45</c:v>
                </c:pt>
                <c:pt idx="12">
                  <c:v>0.68</c:v>
                </c:pt>
              </c:numCache>
            </c:numRef>
          </c:yVal>
          <c:smooth val="0"/>
          <c:extLst>
            <c:ext xmlns:c16="http://schemas.microsoft.com/office/drawing/2014/chart" uri="{C3380CC4-5D6E-409C-BE32-E72D297353CC}">
              <c16:uniqueId val="{00000000-BEB6-4F20-B177-ADC71D5AF11D}"/>
            </c:ext>
          </c:extLst>
        </c:ser>
        <c:dLbls>
          <c:showLegendKey val="0"/>
          <c:showVal val="0"/>
          <c:showCatName val="0"/>
          <c:showSerName val="0"/>
          <c:showPercent val="0"/>
          <c:showBubbleSize val="0"/>
        </c:dLbls>
        <c:axId val="1859370832"/>
        <c:axId val="1859371248"/>
      </c:scatterChart>
      <c:valAx>
        <c:axId val="185937083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59371248"/>
        <c:crosses val="autoZero"/>
        <c:crossBetween val="midCat"/>
      </c:valAx>
      <c:valAx>
        <c:axId val="18593712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859370832"/>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aseline="0" dirty="0" smtClean="0"/>
              <a:t> </a:t>
            </a:r>
            <a:r>
              <a:rPr lang="en-US" dirty="0"/>
              <a:t>Panel Size</a:t>
            </a:r>
            <a:r>
              <a:rPr lang="en-US" baseline="0" dirty="0"/>
              <a:t> vs % visits w/ PCP </a:t>
            </a:r>
            <a:endParaRPr lang="en-US"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spPr>
            <a:ln w="1905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0"/>
            <c:dispEq val="0"/>
          </c:trendline>
          <c:trendline>
            <c:spPr>
              <a:ln w="19050" cap="rnd">
                <a:solidFill>
                  <a:schemeClr val="accent1"/>
                </a:solidFill>
                <a:prstDash val="sysDot"/>
              </a:ln>
              <a:effectLst/>
            </c:spPr>
            <c:trendlineType val="linear"/>
            <c:dispRSqr val="1"/>
            <c:dispEq val="0"/>
            <c:trendlineLbl>
              <c:layout/>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rendlineLbl>
          </c:trendline>
          <c:trendline>
            <c:spPr>
              <a:ln w="19050" cap="rnd">
                <a:solidFill>
                  <a:schemeClr val="accent1"/>
                </a:solidFill>
                <a:prstDash val="sysDot"/>
              </a:ln>
              <a:effectLst/>
            </c:spPr>
            <c:trendlineType val="linear"/>
            <c:dispRSqr val="1"/>
            <c:dispEq val="0"/>
            <c:trendlineLbl>
              <c:layout/>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rendlineLbl>
          </c:trendline>
          <c:xVal>
            <c:numRef>
              <c:f>'Middletown Providers'!$S$2:$S$8</c:f>
              <c:numCache>
                <c:formatCode>General</c:formatCode>
                <c:ptCount val="7"/>
                <c:pt idx="0">
                  <c:v>1362</c:v>
                </c:pt>
                <c:pt idx="1">
                  <c:v>1337</c:v>
                </c:pt>
                <c:pt idx="2">
                  <c:v>1162</c:v>
                </c:pt>
                <c:pt idx="3">
                  <c:v>1519</c:v>
                </c:pt>
                <c:pt idx="4">
                  <c:v>1321</c:v>
                </c:pt>
                <c:pt idx="5">
                  <c:v>447</c:v>
                </c:pt>
                <c:pt idx="6">
                  <c:v>436</c:v>
                </c:pt>
              </c:numCache>
            </c:numRef>
          </c:xVal>
          <c:yVal>
            <c:numRef>
              <c:f>'Middletown Providers'!$T$2:$T$8</c:f>
              <c:numCache>
                <c:formatCode>0%</c:formatCode>
                <c:ptCount val="7"/>
                <c:pt idx="0">
                  <c:v>0.43</c:v>
                </c:pt>
                <c:pt idx="1">
                  <c:v>0.33</c:v>
                </c:pt>
                <c:pt idx="2">
                  <c:v>0.57999999999999996</c:v>
                </c:pt>
                <c:pt idx="3">
                  <c:v>0.55000000000000004</c:v>
                </c:pt>
                <c:pt idx="4">
                  <c:v>0.56999999999999995</c:v>
                </c:pt>
                <c:pt idx="5">
                  <c:v>0.12</c:v>
                </c:pt>
                <c:pt idx="6">
                  <c:v>0.19</c:v>
                </c:pt>
              </c:numCache>
            </c:numRef>
          </c:yVal>
          <c:smooth val="0"/>
          <c:extLst>
            <c:ext xmlns:c16="http://schemas.microsoft.com/office/drawing/2014/chart" uri="{C3380CC4-5D6E-409C-BE32-E72D297353CC}">
              <c16:uniqueId val="{00000000-18E5-4F0F-8D46-FA72373258E4}"/>
            </c:ext>
          </c:extLst>
        </c:ser>
        <c:dLbls>
          <c:showLegendKey val="0"/>
          <c:showVal val="0"/>
          <c:showCatName val="0"/>
          <c:showSerName val="0"/>
          <c:showPercent val="0"/>
          <c:showBubbleSize val="0"/>
        </c:dLbls>
        <c:axId val="316824480"/>
        <c:axId val="316830304"/>
      </c:scatterChart>
      <c:valAx>
        <c:axId val="31682448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16830304"/>
        <c:crosses val="autoZero"/>
        <c:crossBetween val="midCat"/>
      </c:valAx>
      <c:valAx>
        <c:axId val="31683030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16824480"/>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aseline="0" dirty="0" smtClean="0"/>
              <a:t> </a:t>
            </a:r>
            <a:r>
              <a:rPr lang="en-US" baseline="0" dirty="0"/>
              <a:t>Panel Size vs % visits PCP w/ panel</a:t>
            </a:r>
            <a:endParaRPr lang="en-US" dirty="0"/>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spPr>
            <a:ln w="1905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0"/>
            <c:dispEq val="0"/>
          </c:trendline>
          <c:trendline>
            <c:spPr>
              <a:ln w="19050" cap="rnd">
                <a:solidFill>
                  <a:schemeClr val="accent1"/>
                </a:solidFill>
                <a:prstDash val="sysDot"/>
              </a:ln>
              <a:effectLst/>
            </c:spPr>
            <c:trendlineType val="linear"/>
            <c:dispRSqr val="0"/>
            <c:dispEq val="0"/>
          </c:trendline>
          <c:trendline>
            <c:spPr>
              <a:ln w="19050" cap="rnd">
                <a:solidFill>
                  <a:schemeClr val="accent1"/>
                </a:solidFill>
                <a:prstDash val="sysDot"/>
              </a:ln>
              <a:effectLst/>
            </c:spPr>
            <c:trendlineType val="linear"/>
            <c:dispRSqr val="1"/>
            <c:dispEq val="0"/>
            <c:trendlineLbl>
              <c:layout>
                <c:manualLayout>
                  <c:x val="4.1018294632554151E-4"/>
                  <c:y val="-1.4516759027055241E-2"/>
                </c:manualLayout>
              </c:layout>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rendlineLbl>
          </c:trendline>
          <c:xVal>
            <c:numRef>
              <c:f>'Middletown Providers'!$S$2:$S$8</c:f>
              <c:numCache>
                <c:formatCode>General</c:formatCode>
                <c:ptCount val="7"/>
                <c:pt idx="0">
                  <c:v>1362</c:v>
                </c:pt>
                <c:pt idx="1">
                  <c:v>1337</c:v>
                </c:pt>
                <c:pt idx="2">
                  <c:v>1162</c:v>
                </c:pt>
                <c:pt idx="3">
                  <c:v>1519</c:v>
                </c:pt>
                <c:pt idx="4">
                  <c:v>1321</c:v>
                </c:pt>
                <c:pt idx="5">
                  <c:v>447</c:v>
                </c:pt>
                <c:pt idx="6">
                  <c:v>436</c:v>
                </c:pt>
              </c:numCache>
            </c:numRef>
          </c:xVal>
          <c:yVal>
            <c:numRef>
              <c:f>'Middletown Providers'!$U$2:$U$8</c:f>
              <c:numCache>
                <c:formatCode>0%</c:formatCode>
                <c:ptCount val="7"/>
                <c:pt idx="0">
                  <c:v>0.81</c:v>
                </c:pt>
                <c:pt idx="1">
                  <c:v>0.43</c:v>
                </c:pt>
                <c:pt idx="2">
                  <c:v>0.84</c:v>
                </c:pt>
                <c:pt idx="3">
                  <c:v>0.81</c:v>
                </c:pt>
                <c:pt idx="4">
                  <c:v>0.67</c:v>
                </c:pt>
                <c:pt idx="5">
                  <c:v>0.63</c:v>
                </c:pt>
                <c:pt idx="6">
                  <c:v>0.66</c:v>
                </c:pt>
              </c:numCache>
            </c:numRef>
          </c:yVal>
          <c:smooth val="0"/>
          <c:extLst>
            <c:ext xmlns:c16="http://schemas.microsoft.com/office/drawing/2014/chart" uri="{C3380CC4-5D6E-409C-BE32-E72D297353CC}">
              <c16:uniqueId val="{00000000-3A56-4C75-AC83-83B3A185E4E8}"/>
            </c:ext>
          </c:extLst>
        </c:ser>
        <c:dLbls>
          <c:showLegendKey val="0"/>
          <c:showVal val="0"/>
          <c:showCatName val="0"/>
          <c:showSerName val="0"/>
          <c:showPercent val="0"/>
          <c:showBubbleSize val="0"/>
        </c:dLbls>
        <c:axId val="307855072"/>
        <c:axId val="307855488"/>
      </c:scatterChart>
      <c:valAx>
        <c:axId val="30785507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7855488"/>
        <c:crosses val="autoZero"/>
        <c:crossBetween val="midCat"/>
      </c:valAx>
      <c:valAx>
        <c:axId val="30785548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7855072"/>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0" i="0" baseline="0" dirty="0" smtClean="0">
                <a:effectLst/>
              </a:rPr>
              <a:t>Individual </a:t>
            </a:r>
            <a:r>
              <a:rPr lang="en-US" sz="1800" b="0" i="0" baseline="0" dirty="0">
                <a:effectLst/>
              </a:rPr>
              <a:t>Panel Size vs % visits w/ PCP </a:t>
            </a:r>
            <a:endParaRPr lang="en-US" dirty="0">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spPr>
            <a:ln w="1905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0"/>
            <c:dispEq val="0"/>
          </c:trendline>
          <c:trendline>
            <c:spPr>
              <a:ln w="19050" cap="rnd">
                <a:solidFill>
                  <a:schemeClr val="accent1"/>
                </a:solidFill>
                <a:prstDash val="sysDot"/>
              </a:ln>
              <a:effectLst/>
            </c:spPr>
            <c:trendlineType val="linear"/>
            <c:dispRSqr val="1"/>
            <c:dispEq val="0"/>
            <c:trendlineLbl>
              <c:layout/>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rendlineLbl>
          </c:trendline>
          <c:xVal>
            <c:numRef>
              <c:f>'New Britain Providers'!$D$4:$D$23</c:f>
              <c:numCache>
                <c:formatCode>General</c:formatCode>
                <c:ptCount val="20"/>
                <c:pt idx="0">
                  <c:v>1370</c:v>
                </c:pt>
                <c:pt idx="1">
                  <c:v>1422</c:v>
                </c:pt>
                <c:pt idx="3">
                  <c:v>1368</c:v>
                </c:pt>
                <c:pt idx="4">
                  <c:v>1301</c:v>
                </c:pt>
                <c:pt idx="7">
                  <c:v>1730</c:v>
                </c:pt>
                <c:pt idx="8">
                  <c:v>608</c:v>
                </c:pt>
                <c:pt idx="9">
                  <c:v>1650</c:v>
                </c:pt>
                <c:pt idx="10">
                  <c:v>296</c:v>
                </c:pt>
                <c:pt idx="12">
                  <c:v>604</c:v>
                </c:pt>
                <c:pt idx="14">
                  <c:v>866</c:v>
                </c:pt>
                <c:pt idx="15">
                  <c:v>1347</c:v>
                </c:pt>
                <c:pt idx="17">
                  <c:v>1716</c:v>
                </c:pt>
                <c:pt idx="19">
                  <c:v>1330</c:v>
                </c:pt>
              </c:numCache>
            </c:numRef>
          </c:xVal>
          <c:yVal>
            <c:numRef>
              <c:f>'New Britain Providers'!$N$4:$N$23</c:f>
              <c:numCache>
                <c:formatCode>0%</c:formatCode>
                <c:ptCount val="20"/>
                <c:pt idx="0">
                  <c:v>0.43</c:v>
                </c:pt>
                <c:pt idx="1">
                  <c:v>0.31</c:v>
                </c:pt>
                <c:pt idx="3">
                  <c:v>0.63</c:v>
                </c:pt>
                <c:pt idx="4">
                  <c:v>0.28999999999999998</c:v>
                </c:pt>
                <c:pt idx="7">
                  <c:v>0.62</c:v>
                </c:pt>
                <c:pt idx="8">
                  <c:v>0.22</c:v>
                </c:pt>
                <c:pt idx="9">
                  <c:v>0.66</c:v>
                </c:pt>
                <c:pt idx="10">
                  <c:v>0.85</c:v>
                </c:pt>
                <c:pt idx="12">
                  <c:v>0.74</c:v>
                </c:pt>
                <c:pt idx="14">
                  <c:v>0.44</c:v>
                </c:pt>
                <c:pt idx="15">
                  <c:v>0.28999999999999998</c:v>
                </c:pt>
                <c:pt idx="17">
                  <c:v>0.59</c:v>
                </c:pt>
                <c:pt idx="19">
                  <c:v>0.2</c:v>
                </c:pt>
              </c:numCache>
            </c:numRef>
          </c:yVal>
          <c:smooth val="0"/>
          <c:extLst>
            <c:ext xmlns:c16="http://schemas.microsoft.com/office/drawing/2014/chart" uri="{C3380CC4-5D6E-409C-BE32-E72D297353CC}">
              <c16:uniqueId val="{00000000-1E0E-420D-B7E8-33F6568775E9}"/>
            </c:ext>
          </c:extLst>
        </c:ser>
        <c:dLbls>
          <c:showLegendKey val="0"/>
          <c:showVal val="0"/>
          <c:showCatName val="0"/>
          <c:showSerName val="0"/>
          <c:showPercent val="0"/>
          <c:showBubbleSize val="0"/>
        </c:dLbls>
        <c:axId val="370588656"/>
        <c:axId val="370596144"/>
      </c:scatterChart>
      <c:valAx>
        <c:axId val="37058865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70596144"/>
        <c:crosses val="autoZero"/>
        <c:crossBetween val="midCat"/>
      </c:valAx>
      <c:valAx>
        <c:axId val="37059614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70588656"/>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0" i="0" baseline="0" dirty="0" smtClean="0">
                <a:effectLst/>
              </a:rPr>
              <a:t>Individual </a:t>
            </a:r>
            <a:r>
              <a:rPr lang="en-US" sz="1800" b="0" i="0" baseline="0" dirty="0">
                <a:effectLst/>
              </a:rPr>
              <a:t>Panel Size vs % visits PCP w/ panel</a:t>
            </a:r>
            <a:endParaRPr lang="en-US" dirty="0">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963935589390043E-2"/>
          <c:y val="0.16552784963332134"/>
          <c:w val="0.8590846810406596"/>
          <c:h val="0.76195167122907315"/>
        </c:manualLayout>
      </c:layout>
      <c:scatterChart>
        <c:scatterStyle val="lineMarker"/>
        <c:varyColors val="0"/>
        <c:ser>
          <c:idx val="0"/>
          <c:order val="0"/>
          <c:spPr>
            <a:ln w="1905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0"/>
            <c:dispEq val="0"/>
          </c:trendline>
          <c:trendline>
            <c:spPr>
              <a:ln w="19050" cap="rnd">
                <a:solidFill>
                  <a:schemeClr val="accent1"/>
                </a:solidFill>
                <a:prstDash val="sysDot"/>
              </a:ln>
              <a:effectLst/>
            </c:spPr>
            <c:trendlineType val="linear"/>
            <c:dispRSqr val="1"/>
            <c:dispEq val="0"/>
            <c:trendlineLbl>
              <c:layout>
                <c:manualLayout>
                  <c:x val="2.7722668758803004E-3"/>
                  <c:y val="1.4572378080855148E-2"/>
                </c:manualLayout>
              </c:layout>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rendlineLbl>
          </c:trendline>
          <c:xVal>
            <c:numRef>
              <c:f>'New Britain Providers'!$D$4:$D$23</c:f>
              <c:numCache>
                <c:formatCode>General</c:formatCode>
                <c:ptCount val="20"/>
                <c:pt idx="0">
                  <c:v>1370</c:v>
                </c:pt>
                <c:pt idx="1">
                  <c:v>1422</c:v>
                </c:pt>
                <c:pt idx="3">
                  <c:v>1368</c:v>
                </c:pt>
                <c:pt idx="4">
                  <c:v>1301</c:v>
                </c:pt>
                <c:pt idx="7">
                  <c:v>1730</c:v>
                </c:pt>
                <c:pt idx="8">
                  <c:v>608</c:v>
                </c:pt>
                <c:pt idx="9">
                  <c:v>1650</c:v>
                </c:pt>
                <c:pt idx="10">
                  <c:v>296</c:v>
                </c:pt>
                <c:pt idx="12">
                  <c:v>604</c:v>
                </c:pt>
                <c:pt idx="14">
                  <c:v>866</c:v>
                </c:pt>
                <c:pt idx="15">
                  <c:v>1347</c:v>
                </c:pt>
                <c:pt idx="17">
                  <c:v>1716</c:v>
                </c:pt>
                <c:pt idx="19">
                  <c:v>1330</c:v>
                </c:pt>
              </c:numCache>
            </c:numRef>
          </c:xVal>
          <c:yVal>
            <c:numRef>
              <c:f>'New Britain Providers'!$O$4:$O$23</c:f>
              <c:numCache>
                <c:formatCode>0%</c:formatCode>
                <c:ptCount val="20"/>
                <c:pt idx="0">
                  <c:v>0.43</c:v>
                </c:pt>
                <c:pt idx="1">
                  <c:v>0.53</c:v>
                </c:pt>
                <c:pt idx="3">
                  <c:v>0.81</c:v>
                </c:pt>
                <c:pt idx="4">
                  <c:v>0.53</c:v>
                </c:pt>
                <c:pt idx="7">
                  <c:v>0.79</c:v>
                </c:pt>
                <c:pt idx="8">
                  <c:v>0.39</c:v>
                </c:pt>
                <c:pt idx="9">
                  <c:v>0.73</c:v>
                </c:pt>
                <c:pt idx="10">
                  <c:v>0.76</c:v>
                </c:pt>
                <c:pt idx="12">
                  <c:v>0.92</c:v>
                </c:pt>
                <c:pt idx="14">
                  <c:v>0.64</c:v>
                </c:pt>
                <c:pt idx="15">
                  <c:v>0.53</c:v>
                </c:pt>
                <c:pt idx="17">
                  <c:v>0.86</c:v>
                </c:pt>
                <c:pt idx="19">
                  <c:v>0.54</c:v>
                </c:pt>
              </c:numCache>
            </c:numRef>
          </c:yVal>
          <c:smooth val="0"/>
          <c:extLst>
            <c:ext xmlns:c16="http://schemas.microsoft.com/office/drawing/2014/chart" uri="{C3380CC4-5D6E-409C-BE32-E72D297353CC}">
              <c16:uniqueId val="{00000000-874D-4FA4-9035-7D8BAAAC016E}"/>
            </c:ext>
          </c:extLst>
        </c:ser>
        <c:dLbls>
          <c:showLegendKey val="0"/>
          <c:showVal val="0"/>
          <c:showCatName val="0"/>
          <c:showSerName val="0"/>
          <c:showPercent val="0"/>
          <c:showBubbleSize val="0"/>
        </c:dLbls>
        <c:axId val="370597808"/>
        <c:axId val="370585744"/>
      </c:scatterChart>
      <c:valAx>
        <c:axId val="37059780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70585744"/>
        <c:crosses val="autoZero"/>
        <c:crossBetween val="midCat"/>
      </c:valAx>
      <c:valAx>
        <c:axId val="37058574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70597808"/>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0" i="0" baseline="0" dirty="0" smtClean="0">
                <a:effectLst/>
              </a:rPr>
              <a:t>Individual </a:t>
            </a:r>
            <a:r>
              <a:rPr lang="en-US" sz="1800" b="0" i="0" baseline="0" dirty="0">
                <a:effectLst/>
              </a:rPr>
              <a:t>Panel Size vs % visits w/ PCP </a:t>
            </a:r>
            <a:endParaRPr lang="en-US" dirty="0">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spPr>
            <a:ln w="1905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0"/>
            <c:dispEq val="0"/>
          </c:trendline>
          <c:trendline>
            <c:spPr>
              <a:ln w="19050" cap="rnd">
                <a:solidFill>
                  <a:schemeClr val="accent1"/>
                </a:solidFill>
                <a:prstDash val="sysDot"/>
              </a:ln>
              <a:effectLst/>
            </c:spPr>
            <c:trendlineType val="linear"/>
            <c:dispRSqr val="1"/>
            <c:dispEq val="0"/>
            <c:trendlineLbl>
              <c:layout/>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rendlineLbl>
          </c:trendline>
          <c:xVal>
            <c:numRef>
              <c:f>'New London Providers'!$D$4:$D$16</c:f>
              <c:numCache>
                <c:formatCode>General</c:formatCode>
                <c:ptCount val="13"/>
                <c:pt idx="0">
                  <c:v>1380</c:v>
                </c:pt>
                <c:pt idx="2">
                  <c:v>653</c:v>
                </c:pt>
                <c:pt idx="3">
                  <c:v>298</c:v>
                </c:pt>
                <c:pt idx="4">
                  <c:v>1514</c:v>
                </c:pt>
                <c:pt idx="5">
                  <c:v>1431</c:v>
                </c:pt>
                <c:pt idx="6">
                  <c:v>301</c:v>
                </c:pt>
                <c:pt idx="7">
                  <c:v>1042</c:v>
                </c:pt>
                <c:pt idx="8">
                  <c:v>1283</c:v>
                </c:pt>
                <c:pt idx="10">
                  <c:v>1321</c:v>
                </c:pt>
                <c:pt idx="11">
                  <c:v>1315</c:v>
                </c:pt>
                <c:pt idx="12">
                  <c:v>914</c:v>
                </c:pt>
              </c:numCache>
            </c:numRef>
          </c:xVal>
          <c:yVal>
            <c:numRef>
              <c:f>'New London Providers'!$O$4:$O$16</c:f>
              <c:numCache>
                <c:formatCode>General</c:formatCode>
                <c:ptCount val="13"/>
                <c:pt idx="0" formatCode="0%">
                  <c:v>0.72</c:v>
                </c:pt>
                <c:pt idx="2" formatCode="0%">
                  <c:v>0.21</c:v>
                </c:pt>
                <c:pt idx="3" formatCode="0%">
                  <c:v>0.62</c:v>
                </c:pt>
                <c:pt idx="4" formatCode="0%">
                  <c:v>0.78</c:v>
                </c:pt>
                <c:pt idx="5" formatCode="0%">
                  <c:v>0.71</c:v>
                </c:pt>
                <c:pt idx="6" formatCode="0%">
                  <c:v>0.65</c:v>
                </c:pt>
                <c:pt idx="7" formatCode="0%">
                  <c:v>0.72</c:v>
                </c:pt>
                <c:pt idx="8" formatCode="0%">
                  <c:v>0.74</c:v>
                </c:pt>
                <c:pt idx="10" formatCode="0%">
                  <c:v>0.85</c:v>
                </c:pt>
                <c:pt idx="11" formatCode="0%">
                  <c:v>0.72</c:v>
                </c:pt>
                <c:pt idx="12" formatCode="0%">
                  <c:v>0.75</c:v>
                </c:pt>
              </c:numCache>
            </c:numRef>
          </c:yVal>
          <c:smooth val="0"/>
          <c:extLst>
            <c:ext xmlns:c16="http://schemas.microsoft.com/office/drawing/2014/chart" uri="{C3380CC4-5D6E-409C-BE32-E72D297353CC}">
              <c16:uniqueId val="{00000000-4123-4F34-8F0C-87F45843FEA7}"/>
            </c:ext>
          </c:extLst>
        </c:ser>
        <c:dLbls>
          <c:showLegendKey val="0"/>
          <c:showVal val="0"/>
          <c:showCatName val="0"/>
          <c:showSerName val="0"/>
          <c:showPercent val="0"/>
          <c:showBubbleSize val="0"/>
        </c:dLbls>
        <c:axId val="308391568"/>
        <c:axId val="308394896"/>
      </c:scatterChart>
      <c:valAx>
        <c:axId val="30839156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8394896"/>
        <c:crosses val="autoZero"/>
        <c:crossBetween val="midCat"/>
      </c:valAx>
      <c:valAx>
        <c:axId val="30839489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8391568"/>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0" i="0" baseline="0" dirty="0" smtClean="0">
                <a:effectLst/>
              </a:rPr>
              <a:t>Individual </a:t>
            </a:r>
            <a:r>
              <a:rPr lang="en-US" sz="1800" b="0" i="0" baseline="0" dirty="0">
                <a:effectLst/>
              </a:rPr>
              <a:t>Panel Size vs % visits PCP w/ panel</a:t>
            </a:r>
            <a:endParaRPr lang="en-US" dirty="0">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spPr>
            <a:ln w="1905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0"/>
            <c:dispEq val="0"/>
          </c:trendline>
          <c:trendline>
            <c:spPr>
              <a:ln w="19050" cap="rnd">
                <a:solidFill>
                  <a:schemeClr val="accent1"/>
                </a:solidFill>
                <a:prstDash val="sysDot"/>
              </a:ln>
              <a:effectLst/>
            </c:spPr>
            <c:trendlineType val="linear"/>
            <c:dispRSqr val="1"/>
            <c:dispEq val="0"/>
            <c:trendlineLbl>
              <c:layout/>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rendlineLbl>
          </c:trendline>
          <c:xVal>
            <c:numRef>
              <c:f>'New London Providers'!$D$4:$D$16</c:f>
              <c:numCache>
                <c:formatCode>General</c:formatCode>
                <c:ptCount val="13"/>
                <c:pt idx="0">
                  <c:v>1380</c:v>
                </c:pt>
                <c:pt idx="2">
                  <c:v>653</c:v>
                </c:pt>
                <c:pt idx="3">
                  <c:v>298</c:v>
                </c:pt>
                <c:pt idx="4">
                  <c:v>1514</c:v>
                </c:pt>
                <c:pt idx="5">
                  <c:v>1431</c:v>
                </c:pt>
                <c:pt idx="6">
                  <c:v>301</c:v>
                </c:pt>
                <c:pt idx="7">
                  <c:v>1042</c:v>
                </c:pt>
                <c:pt idx="8">
                  <c:v>1283</c:v>
                </c:pt>
                <c:pt idx="10">
                  <c:v>1321</c:v>
                </c:pt>
                <c:pt idx="11">
                  <c:v>1315</c:v>
                </c:pt>
                <c:pt idx="12">
                  <c:v>914</c:v>
                </c:pt>
              </c:numCache>
            </c:numRef>
          </c:xVal>
          <c:yVal>
            <c:numRef>
              <c:f>'New London Providers'!$O$4:$O$16</c:f>
              <c:numCache>
                <c:formatCode>General</c:formatCode>
                <c:ptCount val="13"/>
                <c:pt idx="0" formatCode="0%">
                  <c:v>0.72</c:v>
                </c:pt>
                <c:pt idx="2" formatCode="0%">
                  <c:v>0.21</c:v>
                </c:pt>
                <c:pt idx="3" formatCode="0%">
                  <c:v>0.62</c:v>
                </c:pt>
                <c:pt idx="4" formatCode="0%">
                  <c:v>0.78</c:v>
                </c:pt>
                <c:pt idx="5" formatCode="0%">
                  <c:v>0.71</c:v>
                </c:pt>
                <c:pt idx="6" formatCode="0%">
                  <c:v>0.65</c:v>
                </c:pt>
                <c:pt idx="7" formatCode="0%">
                  <c:v>0.72</c:v>
                </c:pt>
                <c:pt idx="8" formatCode="0%">
                  <c:v>0.74</c:v>
                </c:pt>
                <c:pt idx="10" formatCode="0%">
                  <c:v>0.85</c:v>
                </c:pt>
                <c:pt idx="11" formatCode="0%">
                  <c:v>0.72</c:v>
                </c:pt>
                <c:pt idx="12" formatCode="0%">
                  <c:v>0.75</c:v>
                </c:pt>
              </c:numCache>
            </c:numRef>
          </c:yVal>
          <c:smooth val="0"/>
          <c:extLst>
            <c:ext xmlns:c16="http://schemas.microsoft.com/office/drawing/2014/chart" uri="{C3380CC4-5D6E-409C-BE32-E72D297353CC}">
              <c16:uniqueId val="{00000000-DB08-4C2C-86C5-7DE828A40170}"/>
            </c:ext>
          </c:extLst>
        </c:ser>
        <c:dLbls>
          <c:showLegendKey val="0"/>
          <c:showVal val="0"/>
          <c:showCatName val="0"/>
          <c:showSerName val="0"/>
          <c:showPercent val="0"/>
          <c:showBubbleSize val="0"/>
        </c:dLbls>
        <c:axId val="308389904"/>
        <c:axId val="308386160"/>
      </c:scatterChart>
      <c:valAx>
        <c:axId val="30838990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8386160"/>
        <c:crosses val="autoZero"/>
        <c:crossBetween val="midCat"/>
      </c:valAx>
      <c:valAx>
        <c:axId val="3083861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8389904"/>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0" i="0" baseline="0" dirty="0" smtClean="0">
                <a:effectLst/>
              </a:rPr>
              <a:t>Individual </a:t>
            </a:r>
            <a:r>
              <a:rPr lang="en-US" sz="1800" b="0" i="0" baseline="0" dirty="0">
                <a:effectLst/>
              </a:rPr>
              <a:t>Panel Size vs % visits w/ PCP </a:t>
            </a:r>
            <a:endParaRPr lang="en-US" dirty="0">
              <a:effectLst/>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spPr>
            <a:ln w="19050" cap="rnd">
              <a:noFill/>
              <a:round/>
            </a:ln>
            <a:effectLst/>
          </c:spPr>
          <c:marker>
            <c:symbol val="circle"/>
            <c:size val="5"/>
            <c:spPr>
              <a:solidFill>
                <a:schemeClr val="accent1"/>
              </a:solidFill>
              <a:ln w="9525">
                <a:solidFill>
                  <a:schemeClr val="accent1"/>
                </a:solidFill>
              </a:ln>
              <a:effectLst/>
            </c:spPr>
          </c:marker>
          <c:trendline>
            <c:spPr>
              <a:ln w="19050" cap="rnd">
                <a:solidFill>
                  <a:schemeClr val="accent1"/>
                </a:solidFill>
                <a:prstDash val="sysDot"/>
              </a:ln>
              <a:effectLst/>
            </c:spPr>
            <c:trendlineType val="linear"/>
            <c:dispRSqr val="0"/>
            <c:dispEq val="0"/>
          </c:trendline>
          <c:trendline>
            <c:spPr>
              <a:ln w="19050" cap="rnd">
                <a:solidFill>
                  <a:schemeClr val="accent1"/>
                </a:solidFill>
                <a:prstDash val="sysDot"/>
              </a:ln>
              <a:effectLst/>
            </c:spPr>
            <c:trendlineType val="linear"/>
            <c:dispRSqr val="1"/>
            <c:dispEq val="0"/>
            <c:trendlineLbl>
              <c:layout/>
              <c:numFmt formatCode="General" sourceLinked="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trendlineLbl>
          </c:trendline>
          <c:xVal>
            <c:numRef>
              <c:f>'Enfield Providers'!$D$6:$D$8</c:f>
              <c:numCache>
                <c:formatCode>General</c:formatCode>
                <c:ptCount val="3"/>
                <c:pt idx="0">
                  <c:v>1227</c:v>
                </c:pt>
                <c:pt idx="1">
                  <c:v>249</c:v>
                </c:pt>
                <c:pt idx="2">
                  <c:v>715</c:v>
                </c:pt>
              </c:numCache>
            </c:numRef>
          </c:xVal>
          <c:yVal>
            <c:numRef>
              <c:f>'Enfield Providers'!$N$6:$N$8</c:f>
              <c:numCache>
                <c:formatCode>0%</c:formatCode>
                <c:ptCount val="3"/>
                <c:pt idx="0">
                  <c:v>0.82</c:v>
                </c:pt>
                <c:pt idx="1">
                  <c:v>0.35</c:v>
                </c:pt>
                <c:pt idx="2">
                  <c:v>0.79</c:v>
                </c:pt>
              </c:numCache>
            </c:numRef>
          </c:yVal>
          <c:smooth val="0"/>
          <c:extLst>
            <c:ext xmlns:c16="http://schemas.microsoft.com/office/drawing/2014/chart" uri="{C3380CC4-5D6E-409C-BE32-E72D297353CC}">
              <c16:uniqueId val="{00000000-253D-4E56-8EB2-5A0B117E9026}"/>
            </c:ext>
          </c:extLst>
        </c:ser>
        <c:dLbls>
          <c:showLegendKey val="0"/>
          <c:showVal val="0"/>
          <c:showCatName val="0"/>
          <c:showSerName val="0"/>
          <c:showPercent val="0"/>
          <c:showBubbleSize val="0"/>
        </c:dLbls>
        <c:axId val="308392816"/>
        <c:axId val="308393232"/>
      </c:scatterChart>
      <c:valAx>
        <c:axId val="30839281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8393232"/>
        <c:crosses val="autoZero"/>
        <c:crossBetween val="midCat"/>
      </c:valAx>
      <c:valAx>
        <c:axId val="3083932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08392816"/>
        <c:crosses val="autoZero"/>
        <c:crossBetween val="midCat"/>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3E4B31-2445-4AAD-8860-1194EB9EC309}" type="datetimeFigureOut">
              <a:rPr lang="en-US" smtClean="0"/>
              <a:t>5/20/2025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35259A-1C62-4168-A21D-6542D5F31C80}" type="slidenum">
              <a:rPr lang="en-US" smtClean="0"/>
              <a:t>‹#›</a:t>
            </a:fld>
            <a:endParaRPr lang="en-US"/>
          </a:p>
        </p:txBody>
      </p:sp>
    </p:spTree>
    <p:extLst>
      <p:ext uri="{BB962C8B-B14F-4D97-AF65-F5344CB8AC3E}">
        <p14:creationId xmlns:p14="http://schemas.microsoft.com/office/powerpoint/2010/main" val="3672993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Patient</a:t>
            </a:r>
            <a:r>
              <a:rPr lang="en-US" baseline="0" dirty="0" smtClean="0"/>
              <a:t> satisfaction </a:t>
            </a:r>
          </a:p>
          <a:p>
            <a:pPr marL="0" indent="0">
              <a:buFont typeface="Arial" panose="020B0604020202020204" pitchFamily="34" charset="0"/>
              <a:buNone/>
            </a:pPr>
            <a:endParaRPr lang="en-US" baseline="0" dirty="0" smtClean="0"/>
          </a:p>
          <a:p>
            <a:pPr marL="171450" indent="-171450">
              <a:buFont typeface="Arial" panose="020B0604020202020204" pitchFamily="34" charset="0"/>
              <a:buChar char="•"/>
            </a:pPr>
            <a:r>
              <a:rPr lang="en-US" baseline="0" dirty="0" smtClean="0"/>
              <a:t>Patient-provider trust building interruption – quality of consistent care relationship</a:t>
            </a:r>
          </a:p>
          <a:p>
            <a:pPr marL="0" indent="0">
              <a:buFont typeface="Arial" panose="020B0604020202020204" pitchFamily="34" charset="0"/>
              <a:buNone/>
            </a:pPr>
            <a:endParaRPr lang="en-US" baseline="0" dirty="0" smtClean="0"/>
          </a:p>
          <a:p>
            <a:pPr marL="171450" indent="-171450">
              <a:buFont typeface="Arial" panose="020B0604020202020204" pitchFamily="34" charset="0"/>
              <a:buChar char="•"/>
            </a:pPr>
            <a:r>
              <a:rPr lang="en-US" baseline="0" dirty="0" smtClean="0"/>
              <a:t>Continuity of care coordination: time burden on provider’s side to dig through chart, familiarize oneself with complex patient history, make medically complex decisions and create chronic care plans for f/up</a:t>
            </a:r>
          </a:p>
          <a:p>
            <a:pPr marL="171450" indent="-171450">
              <a:buFontTx/>
              <a:buChar char="-"/>
            </a:pPr>
            <a:endParaRPr lang="en-US" dirty="0"/>
          </a:p>
        </p:txBody>
      </p:sp>
      <p:sp>
        <p:nvSpPr>
          <p:cNvPr id="4" name="Slide Number Placeholder 3"/>
          <p:cNvSpPr>
            <a:spLocks noGrp="1"/>
          </p:cNvSpPr>
          <p:nvPr>
            <p:ph type="sldNum" sz="quarter" idx="10"/>
          </p:nvPr>
        </p:nvSpPr>
        <p:spPr/>
        <p:txBody>
          <a:bodyPr/>
          <a:lstStyle/>
          <a:p>
            <a:fld id="{9A35259A-1C62-4168-A21D-6542D5F31C80}" type="slidenum">
              <a:rPr lang="en-US" smtClean="0"/>
              <a:t>2</a:t>
            </a:fld>
            <a:endParaRPr lang="en-US"/>
          </a:p>
        </p:txBody>
      </p:sp>
    </p:spTree>
    <p:extLst>
      <p:ext uri="{BB962C8B-B14F-4D97-AF65-F5344CB8AC3E}">
        <p14:creationId xmlns:p14="http://schemas.microsoft.com/office/powerpoint/2010/main" val="5253687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35259A-1C62-4168-A21D-6542D5F31C80}" type="slidenum">
              <a:rPr lang="en-US" smtClean="0"/>
              <a:t>12</a:t>
            </a:fld>
            <a:endParaRPr lang="en-US"/>
          </a:p>
        </p:txBody>
      </p:sp>
    </p:spTree>
    <p:extLst>
      <p:ext uri="{BB962C8B-B14F-4D97-AF65-F5344CB8AC3E}">
        <p14:creationId xmlns:p14="http://schemas.microsoft.com/office/powerpoint/2010/main" val="28372803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1. Each individual site needs to be staffed for at least 1-2 years, then continuity can be re-evaluated.</a:t>
            </a:r>
            <a:endParaRPr lang="en-US" sz="1100" dirty="0" smtClean="0"/>
          </a:p>
          <a:p>
            <a:endParaRPr lang="en-US" sz="1200" dirty="0" smtClean="0"/>
          </a:p>
          <a:p>
            <a:r>
              <a:rPr lang="en-US" sz="1200" dirty="0" smtClean="0"/>
              <a:t>2. Patients get “re-called” for follow-up. A re-call can be placed in the system/chart after a visit. Any provider can place a re-call in the patient’s chart,</a:t>
            </a:r>
            <a:r>
              <a:rPr lang="en-US" sz="1200" baseline="0" dirty="0" smtClean="0"/>
              <a:t> but the PCP is encouraged to do so for their assigned patients when they are seen in clinic. </a:t>
            </a:r>
            <a:r>
              <a:rPr lang="en-US" sz="1200" dirty="0" smtClean="0"/>
              <a:t>Patients will receive a </a:t>
            </a:r>
            <a:r>
              <a:rPr lang="en-US" sz="1200" dirty="0" err="1" smtClean="0"/>
              <a:t>robo</a:t>
            </a:r>
            <a:r>
              <a:rPr lang="en-US" sz="1200" dirty="0" smtClean="0"/>
              <a:t> call to schedule an appointment based on these re-calls.</a:t>
            </a:r>
            <a:r>
              <a:rPr lang="en-US" sz="1200" baseline="0" dirty="0" smtClean="0"/>
              <a:t> </a:t>
            </a:r>
            <a:r>
              <a:rPr lang="en-US" sz="1200" dirty="0" smtClean="0"/>
              <a:t>Many re-calls are set by</a:t>
            </a:r>
            <a:r>
              <a:rPr lang="en-US" sz="1200" baseline="0" dirty="0" smtClean="0"/>
              <a:t> </a:t>
            </a:r>
            <a:r>
              <a:rPr lang="en-US" sz="1200" dirty="0" smtClean="0"/>
              <a:t>previously assigned PCPs, which further causes confusion for patients.</a:t>
            </a:r>
          </a:p>
          <a:p>
            <a:endParaRPr lang="en-US" sz="1200" dirty="0" smtClean="0"/>
          </a:p>
          <a:p>
            <a:r>
              <a:rPr lang="en-US" sz="1200" dirty="0" smtClean="0"/>
              <a:t>OMs are inundated with in appropriate change requests. If a patient requests a PCP change because one provider won’t do xyz, then all providers should also not do xyz for patient. [This</a:t>
            </a:r>
            <a:r>
              <a:rPr lang="en-US" sz="1200" baseline="0" dirty="0" smtClean="0"/>
              <a:t> gets tricky with different provider styles, comfort levels, art vs practice of medicine.]</a:t>
            </a:r>
            <a:endParaRPr lang="en-US" sz="1200" dirty="0" smtClean="0"/>
          </a:p>
          <a:p>
            <a:endParaRPr lang="en-US" dirty="0" smtClean="0"/>
          </a:p>
          <a:p>
            <a:endParaRPr lang="en-US" dirty="0" smtClean="0"/>
          </a:p>
          <a:p>
            <a:r>
              <a:rPr lang="en-US" dirty="0" smtClean="0"/>
              <a:t>FUTURE DIRECTIONS:</a:t>
            </a:r>
            <a:r>
              <a:rPr lang="en-US" baseline="0" dirty="0" smtClean="0"/>
              <a:t> Interview more stakeholders. For example we did not have the opportunity to interview PSAs and compare their scheduling practices against written protocols</a:t>
            </a:r>
            <a:endParaRPr lang="en-US" dirty="0"/>
          </a:p>
        </p:txBody>
      </p:sp>
      <p:sp>
        <p:nvSpPr>
          <p:cNvPr id="4" name="Slide Number Placeholder 3"/>
          <p:cNvSpPr>
            <a:spLocks noGrp="1"/>
          </p:cNvSpPr>
          <p:nvPr>
            <p:ph type="sldNum" sz="quarter" idx="10"/>
          </p:nvPr>
        </p:nvSpPr>
        <p:spPr/>
        <p:txBody>
          <a:bodyPr/>
          <a:lstStyle/>
          <a:p>
            <a:fld id="{9A35259A-1C62-4168-A21D-6542D5F31C80}" type="slidenum">
              <a:rPr lang="en-US" smtClean="0"/>
              <a:t>14</a:t>
            </a:fld>
            <a:endParaRPr lang="en-US"/>
          </a:p>
        </p:txBody>
      </p:sp>
    </p:spTree>
    <p:extLst>
      <p:ext uri="{BB962C8B-B14F-4D97-AF65-F5344CB8AC3E}">
        <p14:creationId xmlns:p14="http://schemas.microsoft.com/office/powerpoint/2010/main" val="3619776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We wanted to answer the question of whether the data supports a lack of continuity in care as verbalized by our Middletown patients and providers.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We looked at data through </a:t>
            </a:r>
            <a:r>
              <a:rPr lang="en-US" sz="1200" kern="1200" dirty="0" err="1" smtClean="0">
                <a:solidFill>
                  <a:schemeClr val="tx1"/>
                </a:solidFill>
                <a:effectLst/>
                <a:latin typeface="+mn-lt"/>
                <a:ea typeface="+mn-ea"/>
                <a:cs typeface="+mn-cs"/>
              </a:rPr>
              <a:t>Sharepoint</a:t>
            </a:r>
            <a:r>
              <a:rPr lang="en-US" sz="1200" kern="1200" dirty="0" smtClean="0">
                <a:solidFill>
                  <a:schemeClr val="tx1"/>
                </a:solidFill>
                <a:effectLst/>
                <a:latin typeface="+mn-lt"/>
                <a:ea typeface="+mn-ea"/>
                <a:cs typeface="+mn-cs"/>
              </a:rPr>
              <a:t> for all CHC primary care sites</a:t>
            </a:r>
            <a:r>
              <a:rPr lang="en-US" sz="1200" kern="1200" baseline="0" dirty="0" smtClean="0">
                <a:solidFill>
                  <a:schemeClr val="tx1"/>
                </a:solidFill>
                <a:effectLst/>
                <a:latin typeface="+mn-lt"/>
                <a:ea typeface="+mn-ea"/>
                <a:cs typeface="+mn-cs"/>
              </a:rPr>
              <a:t> and </a:t>
            </a:r>
            <a:r>
              <a:rPr lang="en-US" sz="1200" kern="1200" dirty="0" smtClean="0">
                <a:solidFill>
                  <a:schemeClr val="tx1"/>
                </a:solidFill>
                <a:effectLst/>
                <a:latin typeface="+mn-lt"/>
                <a:ea typeface="+mn-ea"/>
                <a:cs typeface="+mn-cs"/>
              </a:rPr>
              <a:t>examined panel sizes and visits for each site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and then examined individual provider data. We looked at the patient side of things: the percent of visits patients had with their own </a:t>
            </a:r>
            <a:r>
              <a:rPr lang="en-US" sz="1200" kern="1200" dirty="0" err="1" smtClean="0">
                <a:solidFill>
                  <a:schemeClr val="tx1"/>
                </a:solidFill>
                <a:effectLst/>
                <a:latin typeface="+mn-lt"/>
                <a:ea typeface="+mn-ea"/>
                <a:cs typeface="+mn-cs"/>
              </a:rPr>
              <a:t>pcp</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and the provider side: the</a:t>
            </a:r>
            <a:r>
              <a:rPr lang="en-US" sz="1200" kern="1200" baseline="0" dirty="0" smtClean="0">
                <a:solidFill>
                  <a:schemeClr val="tx1"/>
                </a:solidFill>
                <a:effectLst/>
                <a:latin typeface="+mn-lt"/>
                <a:ea typeface="+mn-ea"/>
                <a:cs typeface="+mn-cs"/>
              </a:rPr>
              <a:t> percent</a:t>
            </a:r>
            <a:r>
              <a:rPr lang="en-US" sz="1200" kern="1200" dirty="0" smtClean="0">
                <a:solidFill>
                  <a:schemeClr val="tx1"/>
                </a:solidFill>
                <a:effectLst/>
                <a:latin typeface="+mn-lt"/>
                <a:ea typeface="+mn-ea"/>
                <a:cs typeface="+mn-cs"/>
              </a:rPr>
              <a:t> of visits each </a:t>
            </a:r>
            <a:r>
              <a:rPr lang="en-US" sz="1200" kern="1200" dirty="0" err="1" smtClean="0">
                <a:solidFill>
                  <a:schemeClr val="tx1"/>
                </a:solidFill>
                <a:effectLst/>
                <a:latin typeface="+mn-lt"/>
                <a:ea typeface="+mn-ea"/>
                <a:cs typeface="+mn-cs"/>
              </a:rPr>
              <a:t>pcp</a:t>
            </a:r>
            <a:r>
              <a:rPr lang="en-US" sz="1200" kern="1200" dirty="0" smtClean="0">
                <a:solidFill>
                  <a:schemeClr val="tx1"/>
                </a:solidFill>
                <a:effectLst/>
                <a:latin typeface="+mn-lt"/>
                <a:ea typeface="+mn-ea"/>
                <a:cs typeface="+mn-cs"/>
              </a:rPr>
              <a:t> had with patients on their panel.  For example,  a provider</a:t>
            </a:r>
            <a:r>
              <a:rPr lang="en-US" sz="1200" kern="1200" baseline="0" dirty="0" smtClean="0">
                <a:solidFill>
                  <a:schemeClr val="tx1"/>
                </a:solidFill>
                <a:effectLst/>
                <a:latin typeface="+mn-lt"/>
                <a:ea typeface="+mn-ea"/>
                <a:cs typeface="+mn-cs"/>
              </a:rPr>
              <a:t> can have a schedule full of their panel patients on a given day, but if a patient from their panel calls in for an appointment they may not see their </a:t>
            </a:r>
            <a:r>
              <a:rPr lang="en-US" sz="1200" kern="1200" baseline="0" dirty="0" err="1" smtClean="0">
                <a:solidFill>
                  <a:schemeClr val="tx1"/>
                </a:solidFill>
                <a:effectLst/>
                <a:latin typeface="+mn-lt"/>
                <a:ea typeface="+mn-ea"/>
                <a:cs typeface="+mn-cs"/>
              </a:rPr>
              <a:t>pcp</a:t>
            </a:r>
            <a:r>
              <a:rPr lang="en-US" sz="1200" kern="1200" baseline="0" dirty="0" smtClean="0">
                <a:solidFill>
                  <a:schemeClr val="tx1"/>
                </a:solidFill>
                <a:effectLst/>
                <a:latin typeface="+mn-lt"/>
                <a:ea typeface="+mn-ea"/>
                <a:cs typeface="+mn-cs"/>
              </a:rPr>
              <a:t> based on availability. </a:t>
            </a:r>
            <a:r>
              <a:rPr lang="en-US" sz="1200" kern="1200" dirty="0" smtClean="0">
                <a:solidFill>
                  <a:schemeClr val="tx1"/>
                </a:solidFill>
                <a:effectLst/>
                <a:latin typeface="+mn-lt"/>
                <a:ea typeface="+mn-ea"/>
                <a:cs typeface="+mn-cs"/>
              </a:rPr>
              <a:t>We arbitrarily selected 2 sites with greater than 50% (New London and </a:t>
            </a:r>
            <a:r>
              <a:rPr lang="en-US" sz="1200" kern="1200" dirty="0" err="1" smtClean="0">
                <a:solidFill>
                  <a:schemeClr val="tx1"/>
                </a:solidFill>
                <a:effectLst/>
                <a:latin typeface="+mn-lt"/>
                <a:ea typeface="+mn-ea"/>
                <a:cs typeface="+mn-cs"/>
              </a:rPr>
              <a:t>enfield</a:t>
            </a:r>
            <a:r>
              <a:rPr lang="en-US" sz="1200" kern="1200" dirty="0" smtClean="0">
                <a:solidFill>
                  <a:schemeClr val="tx1"/>
                </a:solidFill>
                <a:effectLst/>
                <a:latin typeface="+mn-lt"/>
                <a:ea typeface="+mn-ea"/>
                <a:cs typeface="+mn-cs"/>
              </a:rPr>
              <a:t>) and 1 with less than 50% (new </a:t>
            </a:r>
            <a:r>
              <a:rPr lang="en-US" sz="1200" kern="1200" dirty="0" err="1" smtClean="0">
                <a:solidFill>
                  <a:schemeClr val="tx1"/>
                </a:solidFill>
                <a:effectLst/>
                <a:latin typeface="+mn-lt"/>
                <a:ea typeface="+mn-ea"/>
                <a:cs typeface="+mn-cs"/>
              </a:rPr>
              <a:t>Britian</a:t>
            </a:r>
            <a:r>
              <a:rPr lang="en-US" sz="1200" kern="1200" dirty="0" smtClean="0">
                <a:solidFill>
                  <a:schemeClr val="tx1"/>
                </a:solidFill>
                <a:effectLst/>
                <a:latin typeface="+mn-lt"/>
                <a:ea typeface="+mn-ea"/>
                <a:cs typeface="+mn-cs"/>
              </a:rPr>
              <a:t>) to compare to </a:t>
            </a:r>
            <a:r>
              <a:rPr lang="en-US" sz="1200" kern="1200" dirty="0" err="1" smtClean="0">
                <a:solidFill>
                  <a:schemeClr val="tx1"/>
                </a:solidFill>
                <a:effectLst/>
                <a:latin typeface="+mn-lt"/>
                <a:ea typeface="+mn-ea"/>
                <a:cs typeface="+mn-cs"/>
              </a:rPr>
              <a:t>middletown</a:t>
            </a:r>
            <a:r>
              <a:rPr lang="en-US" sz="1200" kern="1200" dirty="0" smtClean="0">
                <a:solidFill>
                  <a:schemeClr val="tx1"/>
                </a:solidFill>
                <a:effectLst/>
                <a:latin typeface="+mn-lt"/>
                <a:ea typeface="+mn-ea"/>
                <a:cs typeface="+mn-cs"/>
              </a:rPr>
              <a:t>.  From these values we</a:t>
            </a:r>
            <a:r>
              <a:rPr lang="en-US" sz="1200" kern="1200" baseline="0" dirty="0" smtClean="0">
                <a:solidFill>
                  <a:schemeClr val="tx1"/>
                </a:solidFill>
                <a:effectLst/>
                <a:latin typeface="+mn-lt"/>
                <a:ea typeface="+mn-ea"/>
                <a:cs typeface="+mn-cs"/>
              </a:rPr>
              <a:t> made </a:t>
            </a:r>
            <a:r>
              <a:rPr lang="en-US" sz="1200" kern="1200" dirty="0" smtClean="0">
                <a:solidFill>
                  <a:schemeClr val="tx1"/>
                </a:solidFill>
                <a:effectLst/>
                <a:latin typeface="+mn-lt"/>
                <a:ea typeface="+mn-ea"/>
                <a:cs typeface="+mn-cs"/>
              </a:rPr>
              <a:t>correlation charts with a best fit line</a:t>
            </a:r>
            <a:r>
              <a:rPr lang="en-US" sz="1200" kern="1200" baseline="0" dirty="0" smtClean="0">
                <a:solidFill>
                  <a:schemeClr val="tx1"/>
                </a:solidFill>
                <a:effectLst/>
                <a:latin typeface="+mn-lt"/>
                <a:ea typeface="+mn-ea"/>
                <a:cs typeface="+mn-cs"/>
              </a:rPr>
              <a:t> with R^2 values.</a:t>
            </a:r>
            <a:endParaRPr lang="en-US" dirty="0"/>
          </a:p>
        </p:txBody>
      </p:sp>
      <p:sp>
        <p:nvSpPr>
          <p:cNvPr id="4" name="Slide Number Placeholder 3"/>
          <p:cNvSpPr>
            <a:spLocks noGrp="1"/>
          </p:cNvSpPr>
          <p:nvPr>
            <p:ph type="sldNum" sz="quarter" idx="10"/>
          </p:nvPr>
        </p:nvSpPr>
        <p:spPr/>
        <p:txBody>
          <a:bodyPr/>
          <a:lstStyle/>
          <a:p>
            <a:fld id="{9A35259A-1C62-4168-A21D-6542D5F31C80}" type="slidenum">
              <a:rPr lang="en-US" smtClean="0"/>
              <a:t>4</a:t>
            </a:fld>
            <a:endParaRPr lang="en-US"/>
          </a:p>
        </p:txBody>
      </p:sp>
    </p:spTree>
    <p:extLst>
      <p:ext uri="{BB962C8B-B14F-4D97-AF65-F5344CB8AC3E}">
        <p14:creationId xmlns:p14="http://schemas.microsoft.com/office/powerpoint/2010/main" val="8033030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first set of plots shows data for all CHC sites.</a:t>
            </a:r>
            <a:r>
              <a:rPr lang="en-US" sz="1200" kern="1200" baseline="0" dirty="0" smtClean="0">
                <a:solidFill>
                  <a:schemeClr val="tx1"/>
                </a:solidFill>
                <a:effectLst/>
                <a:latin typeface="+mn-lt"/>
                <a:ea typeface="+mn-ea"/>
                <a:cs typeface="+mn-cs"/>
              </a:rPr>
              <a:t> The left has</a:t>
            </a:r>
            <a:r>
              <a:rPr lang="en-US" sz="1200" kern="1200" dirty="0" smtClean="0">
                <a:solidFill>
                  <a:schemeClr val="tx1"/>
                </a:solidFill>
                <a:effectLst/>
                <a:latin typeface="+mn-lt"/>
                <a:ea typeface="+mn-ea"/>
                <a:cs typeface="+mn-cs"/>
              </a:rPr>
              <a:t> percent visits </a:t>
            </a:r>
            <a:r>
              <a:rPr lang="en-US" sz="1200" kern="1200" dirty="0" err="1" smtClean="0">
                <a:solidFill>
                  <a:schemeClr val="tx1"/>
                </a:solidFill>
                <a:effectLst/>
                <a:latin typeface="+mn-lt"/>
                <a:ea typeface="+mn-ea"/>
                <a:cs typeface="+mn-cs"/>
              </a:rPr>
              <a:t>pt</a:t>
            </a:r>
            <a:r>
              <a:rPr lang="en-US" sz="1200" kern="1200" dirty="0" smtClean="0">
                <a:solidFill>
                  <a:schemeClr val="tx1"/>
                </a:solidFill>
                <a:effectLst/>
                <a:latin typeface="+mn-lt"/>
                <a:ea typeface="+mn-ea"/>
                <a:cs typeface="+mn-cs"/>
              </a:rPr>
              <a:t> has w/ </a:t>
            </a:r>
            <a:r>
              <a:rPr lang="en-US" sz="1200" kern="1200" dirty="0" err="1" smtClean="0">
                <a:solidFill>
                  <a:schemeClr val="tx1"/>
                </a:solidFill>
                <a:effectLst/>
                <a:latin typeface="+mn-lt"/>
                <a:ea typeface="+mn-ea"/>
                <a:cs typeface="+mn-cs"/>
              </a:rPr>
              <a:t>pcp</a:t>
            </a:r>
            <a:r>
              <a:rPr lang="en-US" sz="1200" kern="1200" dirty="0" smtClean="0">
                <a:solidFill>
                  <a:schemeClr val="tx1"/>
                </a:solidFill>
                <a:effectLst/>
                <a:latin typeface="+mn-lt"/>
                <a:ea typeface="+mn-ea"/>
                <a:cs typeface="+mn-cs"/>
              </a:rPr>
              <a:t> and right</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has percent provider visits had with</a:t>
            </a:r>
            <a:r>
              <a:rPr lang="en-US" sz="1200" kern="1200" baseline="0" dirty="0" smtClean="0">
                <a:solidFill>
                  <a:schemeClr val="tx1"/>
                </a:solidFill>
                <a:effectLst/>
                <a:latin typeface="+mn-lt"/>
                <a:ea typeface="+mn-ea"/>
                <a:cs typeface="+mn-cs"/>
              </a:rPr>
              <a:t> own panel </a:t>
            </a:r>
            <a:r>
              <a:rPr lang="en-US" sz="1200" kern="1200" dirty="0" smtClean="0">
                <a:solidFill>
                  <a:schemeClr val="tx1"/>
                </a:solidFill>
                <a:effectLst/>
                <a:latin typeface="+mn-lt"/>
                <a:ea typeface="+mn-ea"/>
                <a:cs typeface="+mn-cs"/>
              </a:rPr>
              <a:t>against the panel size. We looked at these values because if there was any relationship across all sites that</a:t>
            </a:r>
            <a:r>
              <a:rPr lang="en-US" sz="1200" kern="1200" baseline="0" dirty="0" smtClean="0">
                <a:solidFill>
                  <a:schemeClr val="tx1"/>
                </a:solidFill>
                <a:effectLst/>
                <a:latin typeface="+mn-lt"/>
                <a:ea typeface="+mn-ea"/>
                <a:cs typeface="+mn-cs"/>
              </a:rPr>
              <a:t> could be </a:t>
            </a:r>
            <a:r>
              <a:rPr lang="en-US" sz="1200" kern="1200" dirty="0" smtClean="0">
                <a:solidFill>
                  <a:schemeClr val="tx1"/>
                </a:solidFill>
                <a:effectLst/>
                <a:latin typeface="+mn-lt"/>
                <a:ea typeface="+mn-ea"/>
                <a:cs typeface="+mn-cs"/>
              </a:rPr>
              <a:t>visualize that with a best fit line. Each point on these scatter plots represents a CHC site. A </a:t>
            </a:r>
            <a:r>
              <a:rPr lang="en-US" sz="1200" kern="1200" dirty="0" err="1" smtClean="0">
                <a:solidFill>
                  <a:schemeClr val="tx1"/>
                </a:solidFill>
                <a:effectLst/>
                <a:latin typeface="+mn-lt"/>
                <a:ea typeface="+mn-ea"/>
                <a:cs typeface="+mn-cs"/>
              </a:rPr>
              <a:t>trendline</a:t>
            </a:r>
            <a:r>
              <a:rPr lang="en-US" sz="1200" kern="1200" dirty="0" smtClean="0">
                <a:solidFill>
                  <a:schemeClr val="tx1"/>
                </a:solidFill>
                <a:effectLst/>
                <a:latin typeface="+mn-lt"/>
                <a:ea typeface="+mn-ea"/>
                <a:cs typeface="+mn-cs"/>
              </a:rPr>
              <a:t> was plotted</a:t>
            </a:r>
            <a:r>
              <a:rPr lang="en-US" sz="1200" kern="1200" baseline="0" dirty="0" smtClean="0">
                <a:solidFill>
                  <a:schemeClr val="tx1"/>
                </a:solidFill>
                <a:effectLst/>
                <a:latin typeface="+mn-lt"/>
                <a:ea typeface="+mn-ea"/>
                <a:cs typeface="+mn-cs"/>
              </a:rPr>
              <a:t> and</a:t>
            </a:r>
            <a:r>
              <a:rPr lang="en-US" sz="1200" kern="1200" dirty="0" smtClean="0">
                <a:solidFill>
                  <a:schemeClr val="tx1"/>
                </a:solidFill>
                <a:effectLst/>
                <a:latin typeface="+mn-lt"/>
                <a:ea typeface="+mn-ea"/>
                <a:cs typeface="+mn-cs"/>
              </a:rPr>
              <a:t> R ^2 was calculated for each set of data. This value says what % of variation is explained in this relationship. So across the CHC sites, 7% of the variability is explained by looking at the % visits with </a:t>
            </a:r>
            <a:r>
              <a:rPr lang="en-US" sz="1200" kern="1200" dirty="0" err="1" smtClean="0">
                <a:solidFill>
                  <a:schemeClr val="tx1"/>
                </a:solidFill>
                <a:effectLst/>
                <a:latin typeface="+mn-lt"/>
                <a:ea typeface="+mn-ea"/>
                <a:cs typeface="+mn-cs"/>
              </a:rPr>
              <a:t>pcp</a:t>
            </a:r>
            <a:r>
              <a:rPr lang="en-US" sz="1200" kern="1200" dirty="0" smtClean="0">
                <a:solidFill>
                  <a:schemeClr val="tx1"/>
                </a:solidFill>
                <a:effectLst/>
                <a:latin typeface="+mn-lt"/>
                <a:ea typeface="+mn-ea"/>
                <a:cs typeface="+mn-cs"/>
              </a:rPr>
              <a:t> and the size of the panel. On the 2</a:t>
            </a:r>
            <a:r>
              <a:rPr lang="en-US" sz="1200" kern="1200" baseline="30000" dirty="0" smtClean="0">
                <a:solidFill>
                  <a:schemeClr val="tx1"/>
                </a:solidFill>
                <a:effectLst/>
                <a:latin typeface="+mn-lt"/>
                <a:ea typeface="+mn-ea"/>
                <a:cs typeface="+mn-cs"/>
              </a:rPr>
              <a:t>nd</a:t>
            </a:r>
            <a:r>
              <a:rPr lang="en-US" sz="1200" kern="1200" dirty="0" smtClean="0">
                <a:solidFill>
                  <a:schemeClr val="tx1"/>
                </a:solidFill>
                <a:effectLst/>
                <a:latin typeface="+mn-lt"/>
                <a:ea typeface="+mn-ea"/>
                <a:cs typeface="+mn-cs"/>
              </a:rPr>
              <a:t> chart 31% of the variability is explained by looking at the % of provider visits with panel. So across all sites it seems there is a stronger correlation b/t % provider visits and panel size than %</a:t>
            </a:r>
            <a:r>
              <a:rPr lang="en-US" sz="1200" kern="1200" dirty="0" err="1" smtClean="0">
                <a:solidFill>
                  <a:schemeClr val="tx1"/>
                </a:solidFill>
                <a:effectLst/>
                <a:latin typeface="+mn-lt"/>
                <a:ea typeface="+mn-ea"/>
                <a:cs typeface="+mn-cs"/>
              </a:rPr>
              <a:t>pt</a:t>
            </a:r>
            <a:r>
              <a:rPr lang="en-US" sz="1200" kern="1200" dirty="0" smtClean="0">
                <a:solidFill>
                  <a:schemeClr val="tx1"/>
                </a:solidFill>
                <a:effectLst/>
                <a:latin typeface="+mn-lt"/>
                <a:ea typeface="+mn-ea"/>
                <a:cs typeface="+mn-cs"/>
              </a:rPr>
              <a:t> visits w/ </a:t>
            </a:r>
            <a:r>
              <a:rPr lang="en-US" sz="1200" kern="1200" dirty="0" err="1" smtClean="0">
                <a:solidFill>
                  <a:schemeClr val="tx1"/>
                </a:solidFill>
                <a:effectLst/>
                <a:latin typeface="+mn-lt"/>
                <a:ea typeface="+mn-ea"/>
                <a:cs typeface="+mn-cs"/>
              </a:rPr>
              <a:t>pcp</a:t>
            </a:r>
            <a:r>
              <a:rPr lang="en-US" sz="1200" kern="1200" dirty="0" smtClean="0">
                <a:solidFill>
                  <a:schemeClr val="tx1"/>
                </a:solidFill>
                <a:effectLst/>
                <a:latin typeface="+mn-lt"/>
                <a:ea typeface="+mn-ea"/>
                <a:cs typeface="+mn-cs"/>
              </a:rPr>
              <a:t>. We further investigated this relationship and we looked at the stats for each provider at a given site separately to see if this still holds true. </a:t>
            </a:r>
          </a:p>
          <a:p>
            <a:endParaRPr lang="en-US" dirty="0"/>
          </a:p>
        </p:txBody>
      </p:sp>
      <p:sp>
        <p:nvSpPr>
          <p:cNvPr id="4" name="Slide Number Placeholder 3"/>
          <p:cNvSpPr>
            <a:spLocks noGrp="1"/>
          </p:cNvSpPr>
          <p:nvPr>
            <p:ph type="sldNum" sz="quarter" idx="10"/>
          </p:nvPr>
        </p:nvSpPr>
        <p:spPr/>
        <p:txBody>
          <a:bodyPr/>
          <a:lstStyle/>
          <a:p>
            <a:fld id="{9A35259A-1C62-4168-A21D-6542D5F31C80}" type="slidenum">
              <a:rPr lang="en-US" smtClean="0"/>
              <a:t>5</a:t>
            </a:fld>
            <a:endParaRPr lang="en-US"/>
          </a:p>
        </p:txBody>
      </p:sp>
    </p:spTree>
    <p:extLst>
      <p:ext uri="{BB962C8B-B14F-4D97-AF65-F5344CB8AC3E}">
        <p14:creationId xmlns:p14="http://schemas.microsoft.com/office/powerpoint/2010/main" val="27920358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Now looking at individual sites, each point now is representing a provider. For Middletown, there was a stronger relationship between panel size and % visits w/ </a:t>
            </a:r>
            <a:r>
              <a:rPr lang="en-US" sz="1200" kern="1200" dirty="0" err="1" smtClean="0">
                <a:solidFill>
                  <a:schemeClr val="tx1"/>
                </a:solidFill>
                <a:effectLst/>
                <a:latin typeface="+mn-lt"/>
                <a:ea typeface="+mn-ea"/>
                <a:cs typeface="+mn-cs"/>
              </a:rPr>
              <a:t>pcp</a:t>
            </a:r>
            <a:r>
              <a:rPr lang="en-US" sz="1200" kern="1200" dirty="0" smtClean="0">
                <a:solidFill>
                  <a:schemeClr val="tx1"/>
                </a:solidFill>
                <a:effectLst/>
                <a:latin typeface="+mn-lt"/>
                <a:ea typeface="+mn-ea"/>
                <a:cs typeface="+mn-cs"/>
              </a:rPr>
              <a:t> w/ 69% of variability explained by the panel size. The relationship was weak for the % provider visits at 4%. </a:t>
            </a:r>
          </a:p>
          <a:p>
            <a:endParaRPr lang="en-US" dirty="0"/>
          </a:p>
        </p:txBody>
      </p:sp>
      <p:sp>
        <p:nvSpPr>
          <p:cNvPr id="4" name="Slide Number Placeholder 3"/>
          <p:cNvSpPr>
            <a:spLocks noGrp="1"/>
          </p:cNvSpPr>
          <p:nvPr>
            <p:ph type="sldNum" sz="quarter" idx="10"/>
          </p:nvPr>
        </p:nvSpPr>
        <p:spPr/>
        <p:txBody>
          <a:bodyPr/>
          <a:lstStyle/>
          <a:p>
            <a:fld id="{9A35259A-1C62-4168-A21D-6542D5F31C80}" type="slidenum">
              <a:rPr lang="en-US" smtClean="0"/>
              <a:t>6</a:t>
            </a:fld>
            <a:endParaRPr lang="en-US"/>
          </a:p>
        </p:txBody>
      </p:sp>
    </p:spTree>
    <p:extLst>
      <p:ext uri="{BB962C8B-B14F-4D97-AF65-F5344CB8AC3E}">
        <p14:creationId xmlns:p14="http://schemas.microsoft.com/office/powerpoint/2010/main" val="7299044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For New Britain, the data didn’t show much correlation at all. We interviewed OMs from these sites to gain insight into what they felt were barriers to continuity of care in their sites.</a:t>
            </a:r>
          </a:p>
          <a:p>
            <a:endParaRPr lang="en-US" dirty="0"/>
          </a:p>
        </p:txBody>
      </p:sp>
      <p:sp>
        <p:nvSpPr>
          <p:cNvPr id="4" name="Slide Number Placeholder 3"/>
          <p:cNvSpPr>
            <a:spLocks noGrp="1"/>
          </p:cNvSpPr>
          <p:nvPr>
            <p:ph type="sldNum" sz="quarter" idx="10"/>
          </p:nvPr>
        </p:nvSpPr>
        <p:spPr/>
        <p:txBody>
          <a:bodyPr/>
          <a:lstStyle/>
          <a:p>
            <a:fld id="{9A35259A-1C62-4168-A21D-6542D5F31C80}" type="slidenum">
              <a:rPr lang="en-US" smtClean="0"/>
              <a:t>7</a:t>
            </a:fld>
            <a:endParaRPr lang="en-US"/>
          </a:p>
        </p:txBody>
      </p:sp>
    </p:spTree>
    <p:extLst>
      <p:ext uri="{BB962C8B-B14F-4D97-AF65-F5344CB8AC3E}">
        <p14:creationId xmlns:p14="http://schemas.microsoft.com/office/powerpoint/2010/main" val="37856661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35259A-1C62-4168-A21D-6542D5F31C80}" type="slidenum">
              <a:rPr lang="en-US" smtClean="0"/>
              <a:t>8</a:t>
            </a:fld>
            <a:endParaRPr lang="en-US"/>
          </a:p>
        </p:txBody>
      </p:sp>
    </p:spTree>
    <p:extLst>
      <p:ext uri="{BB962C8B-B14F-4D97-AF65-F5344CB8AC3E}">
        <p14:creationId xmlns:p14="http://schemas.microsoft.com/office/powerpoint/2010/main" val="32421639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Now looking at the sites that were above 50%, New London showed weak correlation for %visit with PCP vs panel size as well as for %provider visits. Panel size does not seem to matter for continuity at this site.</a:t>
            </a:r>
          </a:p>
          <a:p>
            <a:endParaRPr lang="en-US" dirty="0"/>
          </a:p>
        </p:txBody>
      </p:sp>
      <p:sp>
        <p:nvSpPr>
          <p:cNvPr id="4" name="Slide Number Placeholder 3"/>
          <p:cNvSpPr>
            <a:spLocks noGrp="1"/>
          </p:cNvSpPr>
          <p:nvPr>
            <p:ph type="sldNum" sz="quarter" idx="10"/>
          </p:nvPr>
        </p:nvSpPr>
        <p:spPr/>
        <p:txBody>
          <a:bodyPr/>
          <a:lstStyle/>
          <a:p>
            <a:fld id="{9A35259A-1C62-4168-A21D-6542D5F31C80}" type="slidenum">
              <a:rPr lang="en-US" smtClean="0"/>
              <a:t>9</a:t>
            </a:fld>
            <a:endParaRPr lang="en-US"/>
          </a:p>
        </p:txBody>
      </p:sp>
    </p:spTree>
    <p:extLst>
      <p:ext uri="{BB962C8B-B14F-4D97-AF65-F5344CB8AC3E}">
        <p14:creationId xmlns:p14="http://schemas.microsoft.com/office/powerpoint/2010/main" val="13139953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Enfield showed the strongest relationship between % patient visits and panel at 77% and even stronger for %provider visit with panel at 94%. Oms were interviewed from these sites as well.</a:t>
            </a:r>
          </a:p>
          <a:p>
            <a:endParaRPr lang="en-US" dirty="0"/>
          </a:p>
        </p:txBody>
      </p:sp>
      <p:sp>
        <p:nvSpPr>
          <p:cNvPr id="4" name="Slide Number Placeholder 3"/>
          <p:cNvSpPr>
            <a:spLocks noGrp="1"/>
          </p:cNvSpPr>
          <p:nvPr>
            <p:ph type="sldNum" sz="quarter" idx="10"/>
          </p:nvPr>
        </p:nvSpPr>
        <p:spPr/>
        <p:txBody>
          <a:bodyPr/>
          <a:lstStyle/>
          <a:p>
            <a:fld id="{9A35259A-1C62-4168-A21D-6542D5F31C80}" type="slidenum">
              <a:rPr lang="en-US" smtClean="0"/>
              <a:t>10</a:t>
            </a:fld>
            <a:endParaRPr lang="en-US"/>
          </a:p>
        </p:txBody>
      </p:sp>
    </p:spTree>
    <p:extLst>
      <p:ext uri="{BB962C8B-B14F-4D97-AF65-F5344CB8AC3E}">
        <p14:creationId xmlns:p14="http://schemas.microsoft.com/office/powerpoint/2010/main" val="1779307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A35259A-1C62-4168-A21D-6542D5F31C80}" type="slidenum">
              <a:rPr lang="en-US" smtClean="0"/>
              <a:t>11</a:t>
            </a:fld>
            <a:endParaRPr lang="en-US"/>
          </a:p>
        </p:txBody>
      </p:sp>
    </p:spTree>
    <p:extLst>
      <p:ext uri="{BB962C8B-B14F-4D97-AF65-F5344CB8AC3E}">
        <p14:creationId xmlns:p14="http://schemas.microsoft.com/office/powerpoint/2010/main" val="11939813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5/20/2025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5/20/2025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5/20/2025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5/20/2025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5/20/2025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5/20/2025</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5/20/2025</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5/20/2025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5/20/2025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5/20/2025</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5/20/2025</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chart" Target="../charts/char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chart" Target="../charts/chart4.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0015" y="841248"/>
            <a:ext cx="7315200" cy="3255264"/>
          </a:xfrm>
        </p:spPr>
        <p:txBody>
          <a:bodyPr/>
          <a:lstStyle/>
          <a:p>
            <a:r>
              <a:rPr lang="en-US" dirty="0" smtClean="0"/>
              <a:t>Exploring Patient Care       Continuity with PCP</a:t>
            </a:r>
            <a:endParaRPr lang="en-US" dirty="0"/>
          </a:p>
        </p:txBody>
      </p:sp>
      <p:sp>
        <p:nvSpPr>
          <p:cNvPr id="3" name="Subtitle 2"/>
          <p:cNvSpPr>
            <a:spLocks noGrp="1"/>
          </p:cNvSpPr>
          <p:nvPr>
            <p:ph type="subTitle" idx="1"/>
          </p:nvPr>
        </p:nvSpPr>
        <p:spPr>
          <a:xfrm>
            <a:off x="1100014" y="4302989"/>
            <a:ext cx="7572037" cy="1522623"/>
          </a:xfrm>
        </p:spPr>
        <p:txBody>
          <a:bodyPr>
            <a:normAutofit fontScale="92500" lnSpcReduction="10000"/>
          </a:bodyPr>
          <a:lstStyle/>
          <a:p>
            <a:r>
              <a:rPr lang="en-US" sz="2600" dirty="0" smtClean="0"/>
              <a:t>Quality Improvement Project – CHC NP Residency 2024-25</a:t>
            </a:r>
          </a:p>
          <a:p>
            <a:endParaRPr lang="en-US" dirty="0" smtClean="0"/>
          </a:p>
          <a:p>
            <a:r>
              <a:rPr lang="en-US" sz="1700" dirty="0" smtClean="0"/>
              <a:t>Alicia Thompson &amp; Gayelan </a:t>
            </a:r>
            <a:r>
              <a:rPr lang="en-US" sz="1700" dirty="0" err="1" smtClean="0"/>
              <a:t>Tietje</a:t>
            </a:r>
            <a:r>
              <a:rPr lang="en-US" sz="1700" dirty="0" smtClean="0"/>
              <a:t>-Ulrich</a:t>
            </a:r>
          </a:p>
          <a:p>
            <a:r>
              <a:rPr lang="en-US" sz="1700" dirty="0" smtClean="0"/>
              <a:t>FNP Residents at Community Health Center, Middletown, CT</a:t>
            </a:r>
          </a:p>
          <a:p>
            <a:endParaRPr lang="en-US" dirty="0"/>
          </a:p>
        </p:txBody>
      </p:sp>
    </p:spTree>
    <p:extLst>
      <p:ext uri="{BB962C8B-B14F-4D97-AF65-F5344CB8AC3E}">
        <p14:creationId xmlns:p14="http://schemas.microsoft.com/office/powerpoint/2010/main" val="19397200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1397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smtClean="0"/>
              <a:t>ENFIELD</a:t>
            </a:r>
            <a:endParaRPr lang="en-US" sz="5400" dirty="0"/>
          </a:p>
        </p:txBody>
      </p:sp>
      <p:graphicFrame>
        <p:nvGraphicFramePr>
          <p:cNvPr id="3" name="Chart 2"/>
          <p:cNvGraphicFramePr>
            <a:graphicFrameLocks/>
          </p:cNvGraphicFramePr>
          <p:nvPr>
            <p:extLst>
              <p:ext uri="{D42A27DB-BD31-4B8C-83A1-F6EECF244321}">
                <p14:modId xmlns:p14="http://schemas.microsoft.com/office/powerpoint/2010/main" val="790502474"/>
              </p:ext>
            </p:extLst>
          </p:nvPr>
        </p:nvGraphicFramePr>
        <p:xfrm>
          <a:off x="687977" y="1841863"/>
          <a:ext cx="5177246" cy="397110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p:cNvGraphicFramePr>
            <a:graphicFrameLocks/>
          </p:cNvGraphicFramePr>
          <p:nvPr>
            <p:extLst>
              <p:ext uri="{D42A27DB-BD31-4B8C-83A1-F6EECF244321}">
                <p14:modId xmlns:p14="http://schemas.microsoft.com/office/powerpoint/2010/main" val="2924810956"/>
              </p:ext>
            </p:extLst>
          </p:nvPr>
        </p:nvGraphicFramePr>
        <p:xfrm>
          <a:off x="6096000" y="1841863"/>
          <a:ext cx="5216434" cy="397110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1830327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Explanations</a:t>
            </a:r>
            <a:br>
              <a:rPr lang="en-US" dirty="0" smtClean="0"/>
            </a:br>
            <a:r>
              <a:rPr lang="en-US" dirty="0" smtClean="0"/>
              <a:t>from Stakeholders</a:t>
            </a:r>
            <a:endParaRPr lang="en-US" dirty="0"/>
          </a:p>
        </p:txBody>
      </p:sp>
      <p:sp>
        <p:nvSpPr>
          <p:cNvPr id="3" name="Content Placeholder 2"/>
          <p:cNvSpPr>
            <a:spLocks noGrp="1"/>
          </p:cNvSpPr>
          <p:nvPr>
            <p:ph idx="1"/>
          </p:nvPr>
        </p:nvSpPr>
        <p:spPr/>
        <p:txBody>
          <a:bodyPr/>
          <a:lstStyle/>
          <a:p>
            <a:pPr lvl="2"/>
            <a:r>
              <a:rPr lang="en-US" sz="2000" dirty="0"/>
              <a:t>New London</a:t>
            </a:r>
          </a:p>
          <a:p>
            <a:pPr lvl="3"/>
            <a:r>
              <a:rPr lang="en-US" sz="1800" dirty="0" smtClean="0"/>
              <a:t>Fully </a:t>
            </a:r>
            <a:r>
              <a:rPr lang="en-US" sz="1800" dirty="0"/>
              <a:t>staffed with providers</a:t>
            </a:r>
          </a:p>
          <a:p>
            <a:pPr lvl="3"/>
            <a:r>
              <a:rPr lang="en-US" sz="1800" dirty="0"/>
              <a:t>Providers </a:t>
            </a:r>
            <a:r>
              <a:rPr lang="en-US" sz="1800" dirty="0" smtClean="0"/>
              <a:t>consistent use </a:t>
            </a:r>
            <a:r>
              <a:rPr lang="en-US" sz="1800" dirty="0"/>
              <a:t>of after visit cards for </a:t>
            </a:r>
            <a:r>
              <a:rPr lang="en-US" sz="1800" dirty="0" smtClean="0"/>
              <a:t>f/up</a:t>
            </a:r>
            <a:endParaRPr lang="en-US" sz="1800" dirty="0"/>
          </a:p>
          <a:p>
            <a:pPr lvl="3"/>
            <a:r>
              <a:rPr lang="en-US" sz="1800" dirty="0"/>
              <a:t>Manually scheduling outside of </a:t>
            </a:r>
            <a:r>
              <a:rPr lang="en-US" sz="1800" dirty="0" smtClean="0"/>
              <a:t>Novo – though this doesn’t help the metrics</a:t>
            </a:r>
          </a:p>
          <a:p>
            <a:pPr lvl="2"/>
            <a:r>
              <a:rPr lang="en-US" sz="2000" dirty="0" smtClean="0"/>
              <a:t>Enfield</a:t>
            </a:r>
          </a:p>
          <a:p>
            <a:pPr lvl="3"/>
            <a:r>
              <a:rPr lang="en-US" sz="1800" dirty="0"/>
              <a:t>S</a:t>
            </a:r>
            <a:r>
              <a:rPr lang="en-US" sz="1800" dirty="0" smtClean="0"/>
              <a:t>truggled </a:t>
            </a:r>
            <a:r>
              <a:rPr lang="en-US" sz="1800" dirty="0"/>
              <a:t>w/ </a:t>
            </a:r>
            <a:r>
              <a:rPr lang="en-US" sz="1800" dirty="0" smtClean="0"/>
              <a:t>consistent use </a:t>
            </a:r>
            <a:r>
              <a:rPr lang="en-US" sz="1800" dirty="0"/>
              <a:t>of after visit cards, OM met with providers to emphasize importance</a:t>
            </a:r>
          </a:p>
          <a:p>
            <a:pPr lvl="3"/>
            <a:r>
              <a:rPr lang="en-US" sz="1800" dirty="0"/>
              <a:t>There are just 2 providers, </a:t>
            </a:r>
            <a:r>
              <a:rPr lang="en-US" sz="1800" dirty="0" smtClean="0"/>
              <a:t>and only 1 </a:t>
            </a:r>
            <a:r>
              <a:rPr lang="en-US" sz="1800" dirty="0"/>
              <a:t>does </a:t>
            </a:r>
            <a:r>
              <a:rPr lang="en-US" sz="1800" dirty="0" err="1" smtClean="0"/>
              <a:t>Suboxone</a:t>
            </a:r>
            <a:r>
              <a:rPr lang="en-US" sz="1800" dirty="0" smtClean="0"/>
              <a:t> visits</a:t>
            </a:r>
            <a:endParaRPr lang="en-US" sz="1800" dirty="0"/>
          </a:p>
          <a:p>
            <a:pPr lvl="3"/>
            <a:r>
              <a:rPr lang="en-US" sz="1800" dirty="0" smtClean="0"/>
              <a:t>Making use </a:t>
            </a:r>
            <a:r>
              <a:rPr lang="en-US" sz="1800" dirty="0"/>
              <a:t>of Novo to book future </a:t>
            </a:r>
            <a:r>
              <a:rPr lang="en-US" sz="1800" dirty="0" smtClean="0"/>
              <a:t>appointments -  </a:t>
            </a:r>
            <a:r>
              <a:rPr lang="en-US" sz="1800" dirty="0"/>
              <a:t>Novo available 6 months out</a:t>
            </a:r>
          </a:p>
          <a:p>
            <a:endParaRPr lang="en-US" dirty="0"/>
          </a:p>
        </p:txBody>
      </p:sp>
    </p:spTree>
    <p:extLst>
      <p:ext uri="{BB962C8B-B14F-4D97-AF65-F5344CB8AC3E}">
        <p14:creationId xmlns:p14="http://schemas.microsoft.com/office/powerpoint/2010/main" val="23326718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Protocols: </a:t>
            </a:r>
            <a:br>
              <a:rPr lang="en-US" dirty="0" smtClean="0"/>
            </a:br>
            <a:r>
              <a:rPr lang="en-US" dirty="0" smtClean="0"/>
              <a:t>Scheduling and Front Desk</a:t>
            </a:r>
            <a:endParaRPr lang="en-US" dirty="0"/>
          </a:p>
        </p:txBody>
      </p:sp>
      <p:sp>
        <p:nvSpPr>
          <p:cNvPr id="3" name="Content Placeholder 2"/>
          <p:cNvSpPr>
            <a:spLocks noGrp="1"/>
          </p:cNvSpPr>
          <p:nvPr>
            <p:ph sz="half" idx="1"/>
          </p:nvPr>
        </p:nvSpPr>
        <p:spPr/>
        <p:txBody>
          <a:bodyPr/>
          <a:lstStyle/>
          <a:p>
            <a:r>
              <a:rPr lang="en-US" b="1" dirty="0" smtClean="0"/>
              <a:t>IN PERSON SCHEDULING</a:t>
            </a:r>
          </a:p>
          <a:p>
            <a:pPr marL="0" indent="0">
              <a:buNone/>
            </a:pPr>
            <a:r>
              <a:rPr lang="en-US" dirty="0" smtClean="0"/>
              <a:t>At check-out after a visit, this is based on after-visit appointment cards that the PCP/provider writes up and gives to patient</a:t>
            </a:r>
            <a:endParaRPr lang="en-US" dirty="0"/>
          </a:p>
        </p:txBody>
      </p:sp>
      <p:sp>
        <p:nvSpPr>
          <p:cNvPr id="4" name="Content Placeholder 3"/>
          <p:cNvSpPr>
            <a:spLocks noGrp="1"/>
          </p:cNvSpPr>
          <p:nvPr>
            <p:ph sz="half" idx="2"/>
          </p:nvPr>
        </p:nvSpPr>
        <p:spPr/>
        <p:txBody>
          <a:bodyPr/>
          <a:lstStyle/>
          <a:p>
            <a:r>
              <a:rPr lang="en-US" b="1" dirty="0" smtClean="0"/>
              <a:t>PHONE SCHEDULING</a:t>
            </a:r>
          </a:p>
          <a:p>
            <a:pPr marL="0" indent="0">
              <a:buNone/>
            </a:pPr>
            <a:r>
              <a:rPr lang="en-US" dirty="0" smtClean="0"/>
              <a:t>If a patient calls in, call center should be able to see PCP listed. Protocol is to look for PCP appointment, but if schedule does not align for the patient then scheduled with next available provider.</a:t>
            </a:r>
            <a:endParaRPr lang="en-US" dirty="0"/>
          </a:p>
        </p:txBody>
      </p:sp>
    </p:spTree>
    <p:extLst>
      <p:ext uri="{BB962C8B-B14F-4D97-AF65-F5344CB8AC3E}">
        <p14:creationId xmlns:p14="http://schemas.microsoft.com/office/powerpoint/2010/main" val="10224841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xplosion 1 4"/>
          <p:cNvSpPr/>
          <p:nvPr/>
        </p:nvSpPr>
        <p:spPr>
          <a:xfrm>
            <a:off x="431076" y="156754"/>
            <a:ext cx="5617029" cy="475488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Does PCP continuity </a:t>
            </a:r>
            <a:r>
              <a:rPr lang="en-US" sz="2400" b="1" i="1" u="sng" dirty="0" smtClean="0"/>
              <a:t>matter</a:t>
            </a:r>
            <a:r>
              <a:rPr lang="en-US" sz="2400" b="1" dirty="0" smtClean="0"/>
              <a:t> from a data perspective? </a:t>
            </a:r>
            <a:endParaRPr lang="en-US" sz="2400" b="1" dirty="0"/>
          </a:p>
        </p:txBody>
      </p:sp>
      <p:sp>
        <p:nvSpPr>
          <p:cNvPr id="6" name="TextBox 5"/>
          <p:cNvSpPr txBox="1"/>
          <p:nvPr/>
        </p:nvSpPr>
        <p:spPr>
          <a:xfrm>
            <a:off x="6191795" y="2756263"/>
            <a:ext cx="5564777" cy="3508653"/>
          </a:xfrm>
          <a:prstGeom prst="rect">
            <a:avLst/>
          </a:prstGeom>
          <a:noFill/>
        </p:spPr>
        <p:txBody>
          <a:bodyPr wrap="square" rtlCol="0">
            <a:spAutoFit/>
          </a:bodyPr>
          <a:lstStyle/>
          <a:p>
            <a:r>
              <a:rPr lang="en-US" sz="2000" b="1" dirty="0" smtClean="0"/>
              <a:t>From the Operations Managers’ perspective, the collective response to this question was: </a:t>
            </a:r>
          </a:p>
          <a:p>
            <a:r>
              <a:rPr lang="en-US" sz="2000" b="1" dirty="0" smtClean="0"/>
              <a:t>“Not really…” </a:t>
            </a:r>
          </a:p>
          <a:p>
            <a:endParaRPr lang="en-US" dirty="0"/>
          </a:p>
          <a:p>
            <a:r>
              <a:rPr lang="en-US" dirty="0" smtClean="0"/>
              <a:t>At CHC, PCP continuity data is not tracked. </a:t>
            </a:r>
          </a:p>
          <a:p>
            <a:endParaRPr lang="en-US" dirty="0" smtClean="0"/>
          </a:p>
          <a:p>
            <a:r>
              <a:rPr lang="en-US" dirty="0" smtClean="0"/>
              <a:t>CHC is paid (largely via Medicaid and Medicare) based on how many visits are completed in a day. </a:t>
            </a:r>
          </a:p>
          <a:p>
            <a:endParaRPr lang="en-US" dirty="0"/>
          </a:p>
          <a:p>
            <a:r>
              <a:rPr lang="en-US" dirty="0" smtClean="0"/>
              <a:t>Continuity would likely be prioritized with value-based contracts (</a:t>
            </a:r>
            <a:r>
              <a:rPr lang="en-US" dirty="0" err="1" smtClean="0"/>
              <a:t>ie</a:t>
            </a:r>
            <a:r>
              <a:rPr lang="en-US" dirty="0" smtClean="0"/>
              <a:t>. patient satisfaction; provider satisfaction – these data factored into what is captured)</a:t>
            </a:r>
          </a:p>
        </p:txBody>
      </p:sp>
    </p:spTree>
    <p:extLst>
      <p:ext uri="{BB962C8B-B14F-4D97-AF65-F5344CB8AC3E}">
        <p14:creationId xmlns:p14="http://schemas.microsoft.com/office/powerpoint/2010/main" val="25295830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962142" y="2149838"/>
            <a:ext cx="7315200" cy="2220687"/>
          </a:xfrm>
        </p:spPr>
        <p:txBody>
          <a:bodyPr>
            <a:normAutofit/>
          </a:bodyPr>
          <a:lstStyle/>
          <a:p>
            <a:pPr marL="457200" indent="-457200">
              <a:buAutoNum type="arabicPeriod"/>
            </a:pPr>
            <a:r>
              <a:rPr lang="en-US" sz="2800" b="1" dirty="0" smtClean="0"/>
              <a:t>Staffing</a:t>
            </a:r>
          </a:p>
          <a:p>
            <a:pPr marL="457200" indent="-457200">
              <a:buAutoNum type="arabicPeriod"/>
            </a:pPr>
            <a:r>
              <a:rPr lang="en-US" sz="2800" b="1" dirty="0" smtClean="0"/>
              <a:t>Improve Recall System</a:t>
            </a:r>
          </a:p>
          <a:p>
            <a:pPr marL="457200" indent="-457200">
              <a:buAutoNum type="arabicPeriod"/>
            </a:pPr>
            <a:r>
              <a:rPr lang="en-US" sz="2800" b="1" dirty="0" smtClean="0"/>
              <a:t>Consistency for PCP Changes</a:t>
            </a:r>
          </a:p>
          <a:p>
            <a:pPr marL="457200" indent="-457200">
              <a:buAutoNum type="arabicPeriod"/>
            </a:pPr>
            <a:endParaRPr lang="en-US" sz="2800" b="1" dirty="0"/>
          </a:p>
          <a:p>
            <a:endParaRPr lang="en-US" sz="1800" dirty="0" smtClean="0"/>
          </a:p>
        </p:txBody>
      </p:sp>
      <p:sp>
        <p:nvSpPr>
          <p:cNvPr id="4" name="TextBox 3"/>
          <p:cNvSpPr txBox="1"/>
          <p:nvPr/>
        </p:nvSpPr>
        <p:spPr>
          <a:xfrm>
            <a:off x="143691" y="1162594"/>
            <a:ext cx="3174275" cy="2862322"/>
          </a:xfrm>
          <a:prstGeom prst="rect">
            <a:avLst/>
          </a:prstGeom>
          <a:noFill/>
        </p:spPr>
        <p:txBody>
          <a:bodyPr wrap="square" rtlCol="0">
            <a:spAutoFit/>
          </a:bodyPr>
          <a:lstStyle/>
          <a:p>
            <a:r>
              <a:rPr lang="en-US" sz="2400" dirty="0" smtClean="0"/>
              <a:t>From an Operations perspective, what do you think would:</a:t>
            </a:r>
          </a:p>
          <a:p>
            <a:endParaRPr lang="en-US" dirty="0"/>
          </a:p>
          <a:p>
            <a:r>
              <a:rPr lang="en-US" b="1" dirty="0"/>
              <a:t>I</a:t>
            </a:r>
            <a:r>
              <a:rPr lang="en-US" b="1" dirty="0" smtClean="0"/>
              <a:t>mprove continuity at your individual site? </a:t>
            </a:r>
          </a:p>
          <a:p>
            <a:endParaRPr lang="en-US" dirty="0"/>
          </a:p>
          <a:p>
            <a:r>
              <a:rPr lang="en-US" b="1" dirty="0" smtClean="0"/>
              <a:t>At CHC as an organization as a whole?</a:t>
            </a:r>
            <a:endParaRPr lang="en-US" b="1" dirty="0"/>
          </a:p>
        </p:txBody>
      </p:sp>
    </p:spTree>
    <p:extLst>
      <p:ext uri="{BB962C8B-B14F-4D97-AF65-F5344CB8AC3E}">
        <p14:creationId xmlns:p14="http://schemas.microsoft.com/office/powerpoint/2010/main" val="8148762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3677009" y="1127641"/>
            <a:ext cx="3520204" cy="23468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smtClean="0"/>
              <a:t>We aim to improve…</a:t>
            </a:r>
            <a:endParaRPr lang="en-US" dirty="0"/>
          </a:p>
        </p:txBody>
      </p:sp>
      <p:pic>
        <p:nvPicPr>
          <p:cNvPr id="8" name="Content Placeholder 7" descr="Medical Appointment Doctor · Free photo on Pixabay"/>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677009" y="3739904"/>
            <a:ext cx="3520204" cy="2346803"/>
          </a:xfrm>
        </p:spPr>
      </p:pic>
      <p:sp>
        <p:nvSpPr>
          <p:cNvPr id="10" name="TextBox 9"/>
          <p:cNvSpPr txBox="1"/>
          <p:nvPr/>
        </p:nvSpPr>
        <p:spPr>
          <a:xfrm>
            <a:off x="3794997" y="1393101"/>
            <a:ext cx="3520204" cy="1815882"/>
          </a:xfrm>
          <a:prstGeom prst="rect">
            <a:avLst/>
          </a:prstGeom>
          <a:noFill/>
        </p:spPr>
        <p:txBody>
          <a:bodyPr wrap="square" rtlCol="0">
            <a:spAutoFit/>
          </a:bodyPr>
          <a:lstStyle/>
          <a:p>
            <a:r>
              <a:rPr lang="en-US" sz="2800" dirty="0" smtClean="0">
                <a:solidFill>
                  <a:schemeClr val="bg1"/>
                </a:solidFill>
              </a:rPr>
              <a:t>Continuity of care between the patient and their assigned primary care provider.</a:t>
            </a:r>
            <a:endParaRPr lang="en-US" sz="2800" dirty="0">
              <a:solidFill>
                <a:schemeClr val="bg1"/>
              </a:solidFill>
            </a:endParaRPr>
          </a:p>
        </p:txBody>
      </p:sp>
      <p:sp>
        <p:nvSpPr>
          <p:cNvPr id="13" name="TextBox 12"/>
          <p:cNvSpPr txBox="1"/>
          <p:nvPr/>
        </p:nvSpPr>
        <p:spPr>
          <a:xfrm>
            <a:off x="7673821" y="2245008"/>
            <a:ext cx="3657600" cy="2923877"/>
          </a:xfrm>
          <a:prstGeom prst="rect">
            <a:avLst/>
          </a:prstGeom>
          <a:noFill/>
        </p:spPr>
        <p:txBody>
          <a:bodyPr wrap="square" rtlCol="0">
            <a:spAutoFit/>
          </a:bodyPr>
          <a:lstStyle/>
          <a:p>
            <a:r>
              <a:rPr lang="en-US" sz="2000" b="1" i="1" dirty="0" smtClean="0"/>
              <a:t>When asked to identify their PCP, patients have responded:</a:t>
            </a:r>
          </a:p>
          <a:p>
            <a:endParaRPr lang="en-US" i="1" dirty="0" smtClean="0"/>
          </a:p>
          <a:p>
            <a:endParaRPr lang="en-US" i="1" dirty="0"/>
          </a:p>
          <a:p>
            <a:r>
              <a:rPr lang="en-US" i="1" dirty="0" smtClean="0"/>
              <a:t>“I have no idea!”</a:t>
            </a:r>
          </a:p>
          <a:p>
            <a:endParaRPr lang="en-US" i="1" dirty="0"/>
          </a:p>
          <a:p>
            <a:r>
              <a:rPr lang="en-US" i="1" dirty="0" smtClean="0"/>
              <a:t>“They always seem to be changing.”</a:t>
            </a:r>
          </a:p>
          <a:p>
            <a:endParaRPr lang="en-US" i="1" dirty="0"/>
          </a:p>
          <a:p>
            <a:r>
              <a:rPr lang="en-US" i="1" dirty="0" smtClean="0"/>
              <a:t>“I’ve seen so many different providers.”</a:t>
            </a:r>
            <a:endParaRPr lang="en-US" i="1" dirty="0"/>
          </a:p>
        </p:txBody>
      </p:sp>
    </p:spTree>
    <p:extLst>
      <p:ext uri="{BB962C8B-B14F-4D97-AF65-F5344CB8AC3E}">
        <p14:creationId xmlns:p14="http://schemas.microsoft.com/office/powerpoint/2010/main" val="39518955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1"/>
          <p:cNvSpPr/>
          <p:nvPr/>
        </p:nvSpPr>
        <p:spPr>
          <a:xfrm>
            <a:off x="314325" y="342900"/>
            <a:ext cx="5186363" cy="2886075"/>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smtClean="0"/>
              <a:t>As a clinician</a:t>
            </a:r>
            <a:r>
              <a:rPr lang="en-US" dirty="0" smtClean="0"/>
              <a:t>, what barriers do you see standing in the way of consistency across patient visits with their assigned primary care provider?</a:t>
            </a:r>
            <a:endParaRPr lang="en-US" dirty="0"/>
          </a:p>
        </p:txBody>
      </p:sp>
      <p:sp>
        <p:nvSpPr>
          <p:cNvPr id="3" name="Flowchart: Connector 2"/>
          <p:cNvSpPr/>
          <p:nvPr/>
        </p:nvSpPr>
        <p:spPr>
          <a:xfrm>
            <a:off x="1728788" y="3414713"/>
            <a:ext cx="542925" cy="528637"/>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lowchart: Connector 3"/>
          <p:cNvSpPr/>
          <p:nvPr/>
        </p:nvSpPr>
        <p:spPr>
          <a:xfrm>
            <a:off x="2271713" y="4079081"/>
            <a:ext cx="371475" cy="357187"/>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lowchart: Connector 4"/>
          <p:cNvSpPr/>
          <p:nvPr/>
        </p:nvSpPr>
        <p:spPr>
          <a:xfrm>
            <a:off x="2643189" y="4471986"/>
            <a:ext cx="228600" cy="200025"/>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lowchart: Connector 5"/>
          <p:cNvSpPr/>
          <p:nvPr/>
        </p:nvSpPr>
        <p:spPr>
          <a:xfrm>
            <a:off x="2900364" y="4800600"/>
            <a:ext cx="128586" cy="100013"/>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Thinking Man PNG Transparent Images | PNG All"/>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25997" y="4850606"/>
            <a:ext cx="1605906" cy="2028925"/>
          </a:xfrm>
          <a:prstGeom prst="rect">
            <a:avLst/>
          </a:prstGeom>
        </p:spPr>
      </p:pic>
      <p:sp>
        <p:nvSpPr>
          <p:cNvPr id="8" name="TextBox 7"/>
          <p:cNvSpPr txBox="1"/>
          <p:nvPr/>
        </p:nvSpPr>
        <p:spPr>
          <a:xfrm>
            <a:off x="5772150" y="1255691"/>
            <a:ext cx="6029325" cy="4247317"/>
          </a:xfrm>
          <a:prstGeom prst="rect">
            <a:avLst/>
          </a:prstGeom>
          <a:noFill/>
        </p:spPr>
        <p:txBody>
          <a:bodyPr wrap="square" rtlCol="0">
            <a:spAutoFit/>
          </a:bodyPr>
          <a:lstStyle/>
          <a:p>
            <a:pPr marL="285750" indent="-285750">
              <a:buFont typeface="Arial" panose="020B0604020202020204" pitchFamily="34" charset="0"/>
              <a:buChar char="•"/>
            </a:pPr>
            <a:r>
              <a:rPr lang="en-US" dirty="0" smtClean="0"/>
              <a:t>Absence of nursing triage to guide the hierarchy of need or assist with appointment complexity for subsequent scheduling</a:t>
            </a:r>
          </a:p>
          <a:p>
            <a:endParaRPr lang="en-US" dirty="0" smtClean="0"/>
          </a:p>
          <a:p>
            <a:pPr marL="285750" indent="-285750">
              <a:buFont typeface="Arial" panose="020B0604020202020204" pitchFamily="34" charset="0"/>
              <a:buChar char="•"/>
            </a:pPr>
            <a:r>
              <a:rPr lang="en-US" dirty="0" smtClean="0"/>
              <a:t>High turnover rate of clinicians</a:t>
            </a:r>
          </a:p>
          <a:p>
            <a:endParaRPr lang="en-US" dirty="0" smtClean="0"/>
          </a:p>
          <a:p>
            <a:pPr marL="285750" indent="-285750">
              <a:buFont typeface="Arial" panose="020B0604020202020204" pitchFamily="34" charset="0"/>
              <a:buChar char="•"/>
            </a:pPr>
            <a:r>
              <a:rPr lang="en-US" dirty="0" smtClean="0"/>
              <a:t>Patients not scheduling follow-up appointments prior to leaving the clinic</a:t>
            </a:r>
          </a:p>
          <a:p>
            <a:endParaRPr lang="en-US" dirty="0" smtClean="0"/>
          </a:p>
          <a:p>
            <a:pPr marL="285750" indent="-285750">
              <a:buFont typeface="Arial" panose="020B0604020202020204" pitchFamily="34" charset="0"/>
              <a:buChar char="•"/>
            </a:pPr>
            <a:r>
              <a:rPr lang="en-US" dirty="0" smtClean="0"/>
              <a:t>Front desk staff “not caring” how patients are scheduled</a:t>
            </a:r>
          </a:p>
          <a:p>
            <a:endParaRPr lang="en-US" dirty="0" smtClean="0"/>
          </a:p>
          <a:p>
            <a:pPr marL="285750" indent="-285750">
              <a:buFont typeface="Arial" panose="020B0604020202020204" pitchFamily="34" charset="0"/>
              <a:buChar char="•"/>
            </a:pPr>
            <a:r>
              <a:rPr lang="en-US" dirty="0" smtClean="0"/>
              <a:t>Misdirected use of scheduling for 24-hour or 48-hour slots</a:t>
            </a:r>
          </a:p>
          <a:p>
            <a:endParaRPr lang="en-US" dirty="0" smtClean="0"/>
          </a:p>
          <a:p>
            <a:pPr marL="285750" indent="-285750">
              <a:buFont typeface="Arial" panose="020B0604020202020204" pitchFamily="34" charset="0"/>
              <a:buChar char="•"/>
            </a:pPr>
            <a:r>
              <a:rPr lang="en-US" dirty="0" smtClean="0"/>
              <a:t>Provider schedules booking out far in advance</a:t>
            </a:r>
          </a:p>
          <a:p>
            <a:pPr marL="285750" indent="-285750">
              <a:buFont typeface="Arial" panose="020B0604020202020204" pitchFamily="34" charset="0"/>
              <a:buChar char="•"/>
            </a:pPr>
            <a:endParaRPr lang="en-US" dirty="0" smtClean="0"/>
          </a:p>
        </p:txBody>
      </p:sp>
    </p:spTree>
    <p:extLst>
      <p:ext uri="{BB962C8B-B14F-4D97-AF65-F5344CB8AC3E}">
        <p14:creationId xmlns:p14="http://schemas.microsoft.com/office/powerpoint/2010/main" val="10057013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1397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smtClean="0"/>
              <a:t>SHAREPOINT DATA</a:t>
            </a:r>
            <a:endParaRPr lang="en-US" sz="5400" dirty="0"/>
          </a:p>
        </p:txBody>
      </p:sp>
      <p:graphicFrame>
        <p:nvGraphicFramePr>
          <p:cNvPr id="3" name="Table 2"/>
          <p:cNvGraphicFramePr>
            <a:graphicFrameLocks noGrp="1"/>
          </p:cNvGraphicFramePr>
          <p:nvPr>
            <p:extLst>
              <p:ext uri="{D42A27DB-BD31-4B8C-83A1-F6EECF244321}">
                <p14:modId xmlns:p14="http://schemas.microsoft.com/office/powerpoint/2010/main" val="1309757938"/>
              </p:ext>
            </p:extLst>
          </p:nvPr>
        </p:nvGraphicFramePr>
        <p:xfrm>
          <a:off x="444139" y="1567543"/>
          <a:ext cx="10935786" cy="4924694"/>
        </p:xfrm>
        <a:graphic>
          <a:graphicData uri="http://schemas.openxmlformats.org/drawingml/2006/table">
            <a:tbl>
              <a:tblPr>
                <a:tableStyleId>{5C22544A-7EE6-4342-B048-85BDC9FD1C3A}</a:tableStyleId>
              </a:tblPr>
              <a:tblGrid>
                <a:gridCol w="2076416">
                  <a:extLst>
                    <a:ext uri="{9D8B030D-6E8A-4147-A177-3AD203B41FA5}">
                      <a16:colId xmlns:a16="http://schemas.microsoft.com/office/drawing/2014/main" val="3251675014"/>
                    </a:ext>
                  </a:extLst>
                </a:gridCol>
                <a:gridCol w="681490">
                  <a:extLst>
                    <a:ext uri="{9D8B030D-6E8A-4147-A177-3AD203B41FA5}">
                      <a16:colId xmlns:a16="http://schemas.microsoft.com/office/drawing/2014/main" val="1875319719"/>
                    </a:ext>
                  </a:extLst>
                </a:gridCol>
                <a:gridCol w="681490">
                  <a:extLst>
                    <a:ext uri="{9D8B030D-6E8A-4147-A177-3AD203B41FA5}">
                      <a16:colId xmlns:a16="http://schemas.microsoft.com/office/drawing/2014/main" val="2687009430"/>
                    </a:ext>
                  </a:extLst>
                </a:gridCol>
                <a:gridCol w="681490">
                  <a:extLst>
                    <a:ext uri="{9D8B030D-6E8A-4147-A177-3AD203B41FA5}">
                      <a16:colId xmlns:a16="http://schemas.microsoft.com/office/drawing/2014/main" val="1829886961"/>
                    </a:ext>
                  </a:extLst>
                </a:gridCol>
                <a:gridCol w="681490">
                  <a:extLst>
                    <a:ext uri="{9D8B030D-6E8A-4147-A177-3AD203B41FA5}">
                      <a16:colId xmlns:a16="http://schemas.microsoft.com/office/drawing/2014/main" val="1600801845"/>
                    </a:ext>
                  </a:extLst>
                </a:gridCol>
                <a:gridCol w="681490">
                  <a:extLst>
                    <a:ext uri="{9D8B030D-6E8A-4147-A177-3AD203B41FA5}">
                      <a16:colId xmlns:a16="http://schemas.microsoft.com/office/drawing/2014/main" val="3957103956"/>
                    </a:ext>
                  </a:extLst>
                </a:gridCol>
                <a:gridCol w="681490">
                  <a:extLst>
                    <a:ext uri="{9D8B030D-6E8A-4147-A177-3AD203B41FA5}">
                      <a16:colId xmlns:a16="http://schemas.microsoft.com/office/drawing/2014/main" val="4090311284"/>
                    </a:ext>
                  </a:extLst>
                </a:gridCol>
                <a:gridCol w="681490">
                  <a:extLst>
                    <a:ext uri="{9D8B030D-6E8A-4147-A177-3AD203B41FA5}">
                      <a16:colId xmlns:a16="http://schemas.microsoft.com/office/drawing/2014/main" val="2819493583"/>
                    </a:ext>
                  </a:extLst>
                </a:gridCol>
                <a:gridCol w="681490">
                  <a:extLst>
                    <a:ext uri="{9D8B030D-6E8A-4147-A177-3AD203B41FA5}">
                      <a16:colId xmlns:a16="http://schemas.microsoft.com/office/drawing/2014/main" val="1012587235"/>
                    </a:ext>
                  </a:extLst>
                </a:gridCol>
                <a:gridCol w="681490">
                  <a:extLst>
                    <a:ext uri="{9D8B030D-6E8A-4147-A177-3AD203B41FA5}">
                      <a16:colId xmlns:a16="http://schemas.microsoft.com/office/drawing/2014/main" val="719659626"/>
                    </a:ext>
                  </a:extLst>
                </a:gridCol>
                <a:gridCol w="681490">
                  <a:extLst>
                    <a:ext uri="{9D8B030D-6E8A-4147-A177-3AD203B41FA5}">
                      <a16:colId xmlns:a16="http://schemas.microsoft.com/office/drawing/2014/main" val="355762367"/>
                    </a:ext>
                  </a:extLst>
                </a:gridCol>
                <a:gridCol w="681490">
                  <a:extLst>
                    <a:ext uri="{9D8B030D-6E8A-4147-A177-3AD203B41FA5}">
                      <a16:colId xmlns:a16="http://schemas.microsoft.com/office/drawing/2014/main" val="3295750068"/>
                    </a:ext>
                  </a:extLst>
                </a:gridCol>
                <a:gridCol w="681490">
                  <a:extLst>
                    <a:ext uri="{9D8B030D-6E8A-4147-A177-3AD203B41FA5}">
                      <a16:colId xmlns:a16="http://schemas.microsoft.com/office/drawing/2014/main" val="78201363"/>
                    </a:ext>
                  </a:extLst>
                </a:gridCol>
                <a:gridCol w="681490">
                  <a:extLst>
                    <a:ext uri="{9D8B030D-6E8A-4147-A177-3AD203B41FA5}">
                      <a16:colId xmlns:a16="http://schemas.microsoft.com/office/drawing/2014/main" val="1542926532"/>
                    </a:ext>
                  </a:extLst>
                </a:gridCol>
              </a:tblGrid>
              <a:tr h="772760">
                <a:tc>
                  <a:txBody>
                    <a:bodyPr/>
                    <a:lstStyle/>
                    <a:p>
                      <a:pPr algn="l" fontAlgn="ctr"/>
                      <a:r>
                        <a:rPr lang="en-US" sz="700" u="none" strike="noStrike">
                          <a:effectLst/>
                        </a:rPr>
                        <a:t>PCP</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dirty="0">
                          <a:effectLst/>
                        </a:rPr>
                        <a:t>18 Month Panel</a:t>
                      </a:r>
                      <a:endParaRPr lang="en-US" sz="700" b="1" i="0" u="none" strike="noStrike" dirty="0">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18 Month Panel</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Adults</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Pediatrics</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36 Month Panel</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36 Month Panel</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Panel Visits</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Visits per Patient</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Panel Visits w/PCP</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Provider Visits</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 Patient Visits w/PCP</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 Provider Visits</a:t>
                      </a:r>
                      <a:endParaRPr lang="en-US" sz="700" b="1" i="0" u="none" strike="noStrike">
                        <a:solidFill>
                          <a:srgbClr val="000000"/>
                        </a:solidFill>
                        <a:effectLst/>
                        <a:latin typeface="Arial" panose="020B0604020202020204" pitchFamily="34" charset="0"/>
                      </a:endParaRPr>
                    </a:p>
                  </a:txBody>
                  <a:tcPr marL="7125" marR="7125" marT="7125" marB="0" anchor="ctr"/>
                </a:tc>
                <a:extLst>
                  <a:ext uri="{0D108BD9-81ED-4DB2-BD59-A6C34878D82A}">
                    <a16:rowId xmlns:a16="http://schemas.microsoft.com/office/drawing/2014/main" val="3150259603"/>
                  </a:ext>
                </a:extLst>
              </a:tr>
              <a:tr h="788496">
                <a:tc>
                  <a:txBody>
                    <a:bodyPr/>
                    <a:lstStyle/>
                    <a:p>
                      <a:pPr algn="l"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(visit w/ PCP)</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dirty="0">
                          <a:effectLst/>
                        </a:rPr>
                        <a:t> </a:t>
                      </a:r>
                      <a:endParaRPr lang="en-US" sz="700" b="1" i="0" u="none" strike="noStrike" dirty="0">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(visit w/PCP)</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(12 Months Any PCP)</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(12 Months)</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(12 Months)</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ctr" fontAlgn="ctr"/>
                      <a:r>
                        <a:rPr lang="en-US" sz="700" u="none" strike="noStrike">
                          <a:effectLst/>
                        </a:rPr>
                        <a:t> w/Panel</a:t>
                      </a:r>
                      <a:endParaRPr lang="en-US" sz="700" b="1" i="0" u="none" strike="noStrike">
                        <a:solidFill>
                          <a:srgbClr val="000000"/>
                        </a:solidFill>
                        <a:effectLst/>
                        <a:latin typeface="Arial" panose="020B0604020202020204" pitchFamily="34" charset="0"/>
                      </a:endParaRPr>
                    </a:p>
                  </a:txBody>
                  <a:tcPr marL="7125" marR="7125" marT="7125" marB="0" anchor="ctr"/>
                </a:tc>
                <a:extLst>
                  <a:ext uri="{0D108BD9-81ED-4DB2-BD59-A6C34878D82A}">
                    <a16:rowId xmlns:a16="http://schemas.microsoft.com/office/drawing/2014/main" val="3753363406"/>
                  </a:ext>
                </a:extLst>
              </a:tr>
              <a:tr h="258726">
                <a:tc>
                  <a:txBody>
                    <a:bodyPr/>
                    <a:lstStyle/>
                    <a:p>
                      <a:pPr algn="l" fontAlgn="b"/>
                      <a:r>
                        <a:rPr lang="en-US" sz="800" u="none" strike="noStrike">
                          <a:effectLst/>
                        </a:rPr>
                        <a:t>Bristol</a:t>
                      </a:r>
                      <a:endParaRPr lang="en-US" sz="800" b="1" i="0" u="none" strike="noStrike">
                        <a:solidFill>
                          <a:srgbClr val="000000"/>
                        </a:solidFill>
                        <a:effectLst/>
                        <a:latin typeface="Calibri" panose="020F0502020204030204" pitchFamily="34" charset="0"/>
                      </a:endParaRPr>
                    </a:p>
                  </a:txBody>
                  <a:tcPr marL="7125" marR="7125" marT="7125" marB="0" anchor="b"/>
                </a:tc>
                <a:tc>
                  <a:txBody>
                    <a:bodyPr/>
                    <a:lstStyle/>
                    <a:p>
                      <a:pPr algn="r" fontAlgn="ctr"/>
                      <a:r>
                        <a:rPr lang="en-US" sz="700" u="none" strike="noStrike">
                          <a:effectLst/>
                        </a:rPr>
                        <a:t>3005</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2088</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2437</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568</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3703</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2223</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7460</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2.48</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4115</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5411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55%</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76%</a:t>
                      </a:r>
                      <a:endParaRPr lang="en-US" sz="700" b="1" i="0" u="none" strike="noStrike">
                        <a:solidFill>
                          <a:srgbClr val="000000"/>
                        </a:solidFill>
                        <a:effectLst/>
                        <a:latin typeface="Arial" panose="020B0604020202020204" pitchFamily="34" charset="0"/>
                      </a:endParaRPr>
                    </a:p>
                  </a:txBody>
                  <a:tcPr marL="7125" marR="7125" marT="7125" marB="0" anchor="ctr"/>
                </a:tc>
                <a:extLst>
                  <a:ext uri="{0D108BD9-81ED-4DB2-BD59-A6C34878D82A}">
                    <a16:rowId xmlns:a16="http://schemas.microsoft.com/office/drawing/2014/main" val="1526780101"/>
                  </a:ext>
                </a:extLst>
              </a:tr>
              <a:tr h="258726">
                <a:tc>
                  <a:txBody>
                    <a:bodyPr/>
                    <a:lstStyle/>
                    <a:p>
                      <a:pPr algn="l" fontAlgn="b"/>
                      <a:r>
                        <a:rPr lang="en-US" sz="800" u="none" strike="noStrike">
                          <a:effectLst/>
                        </a:rPr>
                        <a:t>Clinton</a:t>
                      </a:r>
                      <a:endParaRPr lang="en-US" sz="800" b="1" i="0" u="none" strike="noStrike">
                        <a:solidFill>
                          <a:srgbClr val="000000"/>
                        </a:solidFill>
                        <a:effectLst/>
                        <a:latin typeface="Calibri" panose="020F0502020204030204" pitchFamily="34" charset="0"/>
                      </a:endParaRPr>
                    </a:p>
                  </a:txBody>
                  <a:tcPr marL="7125" marR="7125" marT="7125" marB="0" anchor="b"/>
                </a:tc>
                <a:tc>
                  <a:txBody>
                    <a:bodyPr/>
                    <a:lstStyle/>
                    <a:p>
                      <a:pPr algn="r" fontAlgn="ctr"/>
                      <a:r>
                        <a:rPr lang="en-US" sz="700" u="none" strike="noStrike">
                          <a:effectLst/>
                        </a:rPr>
                        <a:t>3195</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2331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2631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564</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3762</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2726</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8462</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2.65</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4335</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4924</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51%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88%</a:t>
                      </a:r>
                      <a:endParaRPr lang="en-US" sz="700" b="1" i="0" u="none" strike="noStrike">
                        <a:solidFill>
                          <a:srgbClr val="000000"/>
                        </a:solidFill>
                        <a:effectLst/>
                        <a:latin typeface="Arial" panose="020B0604020202020204" pitchFamily="34" charset="0"/>
                      </a:endParaRPr>
                    </a:p>
                  </a:txBody>
                  <a:tcPr marL="7125" marR="7125" marT="7125" marB="0" anchor="ctr"/>
                </a:tc>
                <a:extLst>
                  <a:ext uri="{0D108BD9-81ED-4DB2-BD59-A6C34878D82A}">
                    <a16:rowId xmlns:a16="http://schemas.microsoft.com/office/drawing/2014/main" val="1393670321"/>
                  </a:ext>
                </a:extLst>
              </a:tr>
              <a:tr h="258726">
                <a:tc>
                  <a:txBody>
                    <a:bodyPr/>
                    <a:lstStyle/>
                    <a:p>
                      <a:pPr algn="l" fontAlgn="b"/>
                      <a:r>
                        <a:rPr lang="en-US" sz="800" u="none" strike="noStrike">
                          <a:effectLst/>
                        </a:rPr>
                        <a:t>Danbury</a:t>
                      </a:r>
                      <a:endParaRPr lang="en-US" sz="800" b="1" i="0" u="none" strike="noStrike">
                        <a:solidFill>
                          <a:srgbClr val="000000"/>
                        </a:solidFill>
                        <a:effectLst/>
                        <a:latin typeface="Calibri" panose="020F0502020204030204" pitchFamily="34" charset="0"/>
                      </a:endParaRPr>
                    </a:p>
                  </a:txBody>
                  <a:tcPr marL="7125" marR="7125" marT="7125" marB="0" anchor="b"/>
                </a:tc>
                <a:tc>
                  <a:txBody>
                    <a:bodyPr/>
                    <a:lstStyle/>
                    <a:p>
                      <a:pPr algn="r" fontAlgn="ctr"/>
                      <a:r>
                        <a:rPr lang="en-US" sz="700" u="none" strike="noStrike">
                          <a:effectLst/>
                        </a:rPr>
                        <a:t>5484</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4229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4615</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869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6729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4899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15669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2.86</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9313</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14282</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59%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dirty="0">
                          <a:effectLst/>
                        </a:rPr>
                        <a:t>65%</a:t>
                      </a:r>
                      <a:endParaRPr lang="en-US" sz="700" b="1" i="0" u="none" strike="noStrike" dirty="0">
                        <a:solidFill>
                          <a:srgbClr val="000000"/>
                        </a:solidFill>
                        <a:effectLst/>
                        <a:latin typeface="Arial" panose="020B0604020202020204" pitchFamily="34" charset="0"/>
                      </a:endParaRPr>
                    </a:p>
                  </a:txBody>
                  <a:tcPr marL="7125" marR="7125" marT="7125" marB="0" anchor="ctr"/>
                </a:tc>
                <a:extLst>
                  <a:ext uri="{0D108BD9-81ED-4DB2-BD59-A6C34878D82A}">
                    <a16:rowId xmlns:a16="http://schemas.microsoft.com/office/drawing/2014/main" val="3399068807"/>
                  </a:ext>
                </a:extLst>
              </a:tr>
              <a:tr h="258726">
                <a:tc>
                  <a:txBody>
                    <a:bodyPr/>
                    <a:lstStyle/>
                    <a:p>
                      <a:pPr algn="l" fontAlgn="b"/>
                      <a:r>
                        <a:rPr lang="en-US" sz="800" u="none" strike="noStrike">
                          <a:effectLst/>
                        </a:rPr>
                        <a:t>Enfield</a:t>
                      </a:r>
                      <a:endParaRPr lang="en-US" sz="800" b="1" i="0" u="none" strike="noStrike">
                        <a:solidFill>
                          <a:srgbClr val="000000"/>
                        </a:solidFill>
                        <a:effectLst/>
                        <a:latin typeface="Calibri" panose="020F0502020204030204" pitchFamily="34" charset="0"/>
                      </a:endParaRPr>
                    </a:p>
                  </a:txBody>
                  <a:tcPr marL="7125" marR="7125" marT="7125" marB="0" anchor="b"/>
                </a:tc>
                <a:tc>
                  <a:txBody>
                    <a:bodyPr/>
                    <a:lstStyle/>
                    <a:p>
                      <a:pPr algn="r" fontAlgn="ctr"/>
                      <a:r>
                        <a:rPr lang="en-US" sz="700" u="none" strike="noStrike">
                          <a:effectLst/>
                        </a:rPr>
                        <a:t>2171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1991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1809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362</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2809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2348</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7018</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3.23</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5485</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6461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78%</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85%</a:t>
                      </a:r>
                      <a:endParaRPr lang="en-US" sz="700" b="1" i="0" u="none" strike="noStrike">
                        <a:solidFill>
                          <a:srgbClr val="000000"/>
                        </a:solidFill>
                        <a:effectLst/>
                        <a:latin typeface="Arial" panose="020B0604020202020204" pitchFamily="34" charset="0"/>
                      </a:endParaRPr>
                    </a:p>
                  </a:txBody>
                  <a:tcPr marL="7125" marR="7125" marT="7125" marB="0" anchor="ctr"/>
                </a:tc>
                <a:extLst>
                  <a:ext uri="{0D108BD9-81ED-4DB2-BD59-A6C34878D82A}">
                    <a16:rowId xmlns:a16="http://schemas.microsoft.com/office/drawing/2014/main" val="1354978148"/>
                  </a:ext>
                </a:extLst>
              </a:tr>
              <a:tr h="258726">
                <a:tc>
                  <a:txBody>
                    <a:bodyPr/>
                    <a:lstStyle/>
                    <a:p>
                      <a:pPr algn="l" fontAlgn="b"/>
                      <a:r>
                        <a:rPr lang="en-US" sz="800" u="none" strike="noStrike">
                          <a:effectLst/>
                        </a:rPr>
                        <a:t>Groton</a:t>
                      </a:r>
                      <a:endParaRPr lang="en-US" sz="800" b="1" i="0" u="none" strike="noStrike">
                        <a:solidFill>
                          <a:srgbClr val="000000"/>
                        </a:solidFill>
                        <a:effectLst/>
                        <a:latin typeface="Calibri" panose="020F0502020204030204" pitchFamily="34" charset="0"/>
                      </a:endParaRPr>
                    </a:p>
                  </a:txBody>
                  <a:tcPr marL="7125" marR="7125" marT="7125" marB="0" anchor="b"/>
                </a:tc>
                <a:tc>
                  <a:txBody>
                    <a:bodyPr/>
                    <a:lstStyle/>
                    <a:p>
                      <a:pPr algn="r" fontAlgn="ctr"/>
                      <a:r>
                        <a:rPr lang="en-US" sz="700" u="none" strike="noStrike">
                          <a:effectLst/>
                        </a:rPr>
                        <a:t>4381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4149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3649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732</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5249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4985</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11746</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2.68</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9463</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10846</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81%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87%</a:t>
                      </a:r>
                      <a:endParaRPr lang="en-US" sz="700" b="1" i="0" u="none" strike="noStrike">
                        <a:solidFill>
                          <a:srgbClr val="000000"/>
                        </a:solidFill>
                        <a:effectLst/>
                        <a:latin typeface="Arial" panose="020B0604020202020204" pitchFamily="34" charset="0"/>
                      </a:endParaRPr>
                    </a:p>
                  </a:txBody>
                  <a:tcPr marL="7125" marR="7125" marT="7125" marB="0" anchor="ctr"/>
                </a:tc>
                <a:extLst>
                  <a:ext uri="{0D108BD9-81ED-4DB2-BD59-A6C34878D82A}">
                    <a16:rowId xmlns:a16="http://schemas.microsoft.com/office/drawing/2014/main" val="3529616846"/>
                  </a:ext>
                </a:extLst>
              </a:tr>
              <a:tr h="258726">
                <a:tc>
                  <a:txBody>
                    <a:bodyPr/>
                    <a:lstStyle/>
                    <a:p>
                      <a:pPr algn="l" fontAlgn="b"/>
                      <a:r>
                        <a:rPr lang="en-US" sz="800" u="none" strike="noStrike">
                          <a:effectLst/>
                        </a:rPr>
                        <a:t>Meriden</a:t>
                      </a:r>
                      <a:endParaRPr lang="en-US" sz="800" b="1" i="0" u="none" strike="noStrike">
                        <a:solidFill>
                          <a:srgbClr val="000000"/>
                        </a:solidFill>
                        <a:effectLst/>
                        <a:latin typeface="Calibri" panose="020F0502020204030204" pitchFamily="34" charset="0"/>
                      </a:endParaRPr>
                    </a:p>
                  </a:txBody>
                  <a:tcPr marL="7125" marR="7125" marT="7125" marB="0" anchor="b"/>
                </a:tc>
                <a:tc>
                  <a:txBody>
                    <a:bodyPr/>
                    <a:lstStyle/>
                    <a:p>
                      <a:pPr algn="r" fontAlgn="ctr"/>
                      <a:r>
                        <a:rPr lang="en-US" sz="700" u="none" strike="noStrike">
                          <a:effectLst/>
                        </a:rPr>
                        <a:t>16741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13323</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11513</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5228</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20212</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16322</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42946</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2.57</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27265</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47335</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63%</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58%</a:t>
                      </a:r>
                      <a:endParaRPr lang="en-US" sz="700" b="1" i="0" u="none" strike="noStrike">
                        <a:solidFill>
                          <a:srgbClr val="000000"/>
                        </a:solidFill>
                        <a:effectLst/>
                        <a:latin typeface="Arial" panose="020B0604020202020204" pitchFamily="34" charset="0"/>
                      </a:endParaRPr>
                    </a:p>
                  </a:txBody>
                  <a:tcPr marL="7125" marR="7125" marT="7125" marB="0" anchor="ctr"/>
                </a:tc>
                <a:extLst>
                  <a:ext uri="{0D108BD9-81ED-4DB2-BD59-A6C34878D82A}">
                    <a16:rowId xmlns:a16="http://schemas.microsoft.com/office/drawing/2014/main" val="3454761333"/>
                  </a:ext>
                </a:extLst>
              </a:tr>
              <a:tr h="258726">
                <a:tc>
                  <a:txBody>
                    <a:bodyPr/>
                    <a:lstStyle/>
                    <a:p>
                      <a:pPr algn="l" fontAlgn="b"/>
                      <a:r>
                        <a:rPr lang="en-US" sz="800" u="none" strike="noStrike">
                          <a:effectLst/>
                        </a:rPr>
                        <a:t>Middletown</a:t>
                      </a:r>
                      <a:endParaRPr lang="en-US" sz="800" b="1" i="0" u="none" strike="noStrike">
                        <a:solidFill>
                          <a:srgbClr val="000000"/>
                        </a:solidFill>
                        <a:effectLst/>
                        <a:latin typeface="Calibri" panose="020F0502020204030204" pitchFamily="34" charset="0"/>
                      </a:endParaRPr>
                    </a:p>
                  </a:txBody>
                  <a:tcPr marL="7125" marR="7125" marT="7125" marB="0" anchor="b"/>
                </a:tc>
                <a:tc>
                  <a:txBody>
                    <a:bodyPr/>
                    <a:lstStyle/>
                    <a:p>
                      <a:pPr algn="r" fontAlgn="ctr"/>
                      <a:r>
                        <a:rPr lang="en-US" sz="700" u="none" strike="noStrike">
                          <a:effectLst/>
                        </a:rPr>
                        <a:t>7731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4817</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6432</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1299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9543</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5706</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20770</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2.69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9612</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22038</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46%</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44%</a:t>
                      </a:r>
                      <a:endParaRPr lang="en-US" sz="700" b="1" i="0" u="none" strike="noStrike">
                        <a:solidFill>
                          <a:srgbClr val="000000"/>
                        </a:solidFill>
                        <a:effectLst/>
                        <a:latin typeface="Arial" panose="020B0604020202020204" pitchFamily="34" charset="0"/>
                      </a:endParaRPr>
                    </a:p>
                  </a:txBody>
                  <a:tcPr marL="7125" marR="7125" marT="7125" marB="0" anchor="ctr"/>
                </a:tc>
                <a:extLst>
                  <a:ext uri="{0D108BD9-81ED-4DB2-BD59-A6C34878D82A}">
                    <a16:rowId xmlns:a16="http://schemas.microsoft.com/office/drawing/2014/main" val="1090737426"/>
                  </a:ext>
                </a:extLst>
              </a:tr>
              <a:tr h="258726">
                <a:tc>
                  <a:txBody>
                    <a:bodyPr/>
                    <a:lstStyle/>
                    <a:p>
                      <a:pPr algn="l" fontAlgn="b"/>
                      <a:r>
                        <a:rPr lang="en-US" sz="800" u="none" strike="noStrike" dirty="0">
                          <a:effectLst/>
                        </a:rPr>
                        <a:t>New Britain</a:t>
                      </a:r>
                      <a:endParaRPr lang="en-US" sz="800" b="1" i="0" u="none" strike="noStrike" dirty="0">
                        <a:solidFill>
                          <a:srgbClr val="000000"/>
                        </a:solidFill>
                        <a:effectLst/>
                        <a:latin typeface="Calibri" panose="020F0502020204030204" pitchFamily="34" charset="0"/>
                      </a:endParaRPr>
                    </a:p>
                  </a:txBody>
                  <a:tcPr marL="7125" marR="7125" marT="7125" marB="0" anchor="b"/>
                </a:tc>
                <a:tc>
                  <a:txBody>
                    <a:bodyPr/>
                    <a:lstStyle/>
                    <a:p>
                      <a:pPr algn="r" fontAlgn="ctr"/>
                      <a:r>
                        <a:rPr lang="en-US" sz="700" u="none" strike="noStrike">
                          <a:effectLst/>
                        </a:rPr>
                        <a:t>15531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9676</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9704</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5827</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18610</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11031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39129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2.52</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17671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37297</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45%</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47%</a:t>
                      </a:r>
                      <a:endParaRPr lang="en-US" sz="700" b="1" i="0" u="none" strike="noStrike">
                        <a:solidFill>
                          <a:srgbClr val="000000"/>
                        </a:solidFill>
                        <a:effectLst/>
                        <a:latin typeface="Arial" panose="020B0604020202020204" pitchFamily="34" charset="0"/>
                      </a:endParaRPr>
                    </a:p>
                  </a:txBody>
                  <a:tcPr marL="7125" marR="7125" marT="7125" marB="0" anchor="ctr"/>
                </a:tc>
                <a:extLst>
                  <a:ext uri="{0D108BD9-81ED-4DB2-BD59-A6C34878D82A}">
                    <a16:rowId xmlns:a16="http://schemas.microsoft.com/office/drawing/2014/main" val="1659125872"/>
                  </a:ext>
                </a:extLst>
              </a:tr>
              <a:tr h="258726">
                <a:tc>
                  <a:txBody>
                    <a:bodyPr/>
                    <a:lstStyle/>
                    <a:p>
                      <a:pPr algn="l" fontAlgn="b"/>
                      <a:r>
                        <a:rPr lang="en-US" sz="800" u="none" strike="noStrike">
                          <a:effectLst/>
                        </a:rPr>
                        <a:t>New London</a:t>
                      </a:r>
                      <a:endParaRPr lang="en-US" sz="800" b="1" i="0" u="none" strike="noStrike">
                        <a:solidFill>
                          <a:srgbClr val="000000"/>
                        </a:solidFill>
                        <a:effectLst/>
                        <a:latin typeface="Calibri" panose="020F0502020204030204" pitchFamily="34" charset="0"/>
                      </a:endParaRPr>
                    </a:p>
                  </a:txBody>
                  <a:tcPr marL="7125" marR="7125" marT="7125" marB="0" anchor="b"/>
                </a:tc>
                <a:tc>
                  <a:txBody>
                    <a:bodyPr/>
                    <a:lstStyle/>
                    <a:p>
                      <a:pPr algn="r" fontAlgn="ctr"/>
                      <a:r>
                        <a:rPr lang="en-US" sz="700" u="none" strike="noStrike">
                          <a:effectLst/>
                        </a:rPr>
                        <a:t>11444</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9409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dirty="0">
                          <a:effectLst/>
                        </a:rPr>
                        <a:t> </a:t>
                      </a:r>
                      <a:endParaRPr lang="en-US" sz="700" b="1" i="0" u="none" strike="noStrike" dirty="0">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9137</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2307</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13701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11671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29396</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2.57</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19072</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29297</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65%</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65%</a:t>
                      </a:r>
                      <a:endParaRPr lang="en-US" sz="700" b="1" i="0" u="none" strike="noStrike">
                        <a:solidFill>
                          <a:srgbClr val="000000"/>
                        </a:solidFill>
                        <a:effectLst/>
                        <a:latin typeface="Arial" panose="020B0604020202020204" pitchFamily="34" charset="0"/>
                      </a:endParaRPr>
                    </a:p>
                  </a:txBody>
                  <a:tcPr marL="7125" marR="7125" marT="7125" marB="0" anchor="ctr"/>
                </a:tc>
                <a:extLst>
                  <a:ext uri="{0D108BD9-81ED-4DB2-BD59-A6C34878D82A}">
                    <a16:rowId xmlns:a16="http://schemas.microsoft.com/office/drawing/2014/main" val="2136334222"/>
                  </a:ext>
                </a:extLst>
              </a:tr>
              <a:tr h="258726">
                <a:tc>
                  <a:txBody>
                    <a:bodyPr/>
                    <a:lstStyle/>
                    <a:p>
                      <a:pPr algn="l" fontAlgn="b"/>
                      <a:r>
                        <a:rPr lang="en-US" sz="800" u="none" strike="noStrike">
                          <a:effectLst/>
                        </a:rPr>
                        <a:t>Norwalk</a:t>
                      </a:r>
                      <a:endParaRPr lang="en-US" sz="800" b="1" i="0" u="none" strike="noStrike">
                        <a:solidFill>
                          <a:srgbClr val="000000"/>
                        </a:solidFill>
                        <a:effectLst/>
                        <a:latin typeface="Calibri" panose="020F0502020204030204" pitchFamily="34" charset="0"/>
                      </a:endParaRPr>
                    </a:p>
                  </a:txBody>
                  <a:tcPr marL="7125" marR="7125" marT="7125" marB="0" anchor="b"/>
                </a:tc>
                <a:tc>
                  <a:txBody>
                    <a:bodyPr/>
                    <a:lstStyle/>
                    <a:p>
                      <a:pPr algn="r" fontAlgn="ctr"/>
                      <a:r>
                        <a:rPr lang="en-US" sz="700" u="none" strike="noStrike">
                          <a:effectLst/>
                        </a:rPr>
                        <a:t>2928</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2175</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2235</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693</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3613</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2481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8486</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4656</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6711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55%</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69%</a:t>
                      </a:r>
                      <a:endParaRPr lang="en-US" sz="700" b="1" i="0" u="none" strike="noStrike">
                        <a:solidFill>
                          <a:srgbClr val="000000"/>
                        </a:solidFill>
                        <a:effectLst/>
                        <a:latin typeface="Arial" panose="020B0604020202020204" pitchFamily="34" charset="0"/>
                      </a:endParaRPr>
                    </a:p>
                  </a:txBody>
                  <a:tcPr marL="7125" marR="7125" marT="7125" marB="0" anchor="ctr"/>
                </a:tc>
                <a:extLst>
                  <a:ext uri="{0D108BD9-81ED-4DB2-BD59-A6C34878D82A}">
                    <a16:rowId xmlns:a16="http://schemas.microsoft.com/office/drawing/2014/main" val="2394602628"/>
                  </a:ext>
                </a:extLst>
              </a:tr>
              <a:tr h="258726">
                <a:tc>
                  <a:txBody>
                    <a:bodyPr/>
                    <a:lstStyle/>
                    <a:p>
                      <a:pPr algn="l" fontAlgn="b"/>
                      <a:r>
                        <a:rPr lang="en-US" sz="800" u="none" strike="noStrike">
                          <a:effectLst/>
                        </a:rPr>
                        <a:t>Waterbury</a:t>
                      </a:r>
                      <a:endParaRPr lang="en-US" sz="800" b="1" i="0" u="none" strike="noStrike">
                        <a:solidFill>
                          <a:srgbClr val="000000"/>
                        </a:solidFill>
                        <a:effectLst/>
                        <a:latin typeface="Calibri" panose="020F0502020204030204" pitchFamily="34" charset="0"/>
                      </a:endParaRPr>
                    </a:p>
                  </a:txBody>
                  <a:tcPr marL="7125" marR="7125" marT="7125" marB="0" anchor="b"/>
                </a:tc>
                <a:tc>
                  <a:txBody>
                    <a:bodyPr/>
                    <a:lstStyle/>
                    <a:p>
                      <a:pPr algn="r" fontAlgn="ctr"/>
                      <a:r>
                        <a:rPr lang="en-US" sz="700" u="none" strike="noStrike">
                          <a:effectLst/>
                        </a:rPr>
                        <a:t>4161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2543</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2293</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1868</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5211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3254</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11036</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2.65</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4910</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12166</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44%</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40%</a:t>
                      </a:r>
                      <a:endParaRPr lang="en-US" sz="700" b="1" i="0" u="none" strike="noStrike">
                        <a:solidFill>
                          <a:srgbClr val="000000"/>
                        </a:solidFill>
                        <a:effectLst/>
                        <a:latin typeface="Arial" panose="020B0604020202020204" pitchFamily="34" charset="0"/>
                      </a:endParaRPr>
                    </a:p>
                  </a:txBody>
                  <a:tcPr marL="7125" marR="7125" marT="7125" marB="0" anchor="ctr"/>
                </a:tc>
                <a:extLst>
                  <a:ext uri="{0D108BD9-81ED-4DB2-BD59-A6C34878D82A}">
                    <a16:rowId xmlns:a16="http://schemas.microsoft.com/office/drawing/2014/main" val="414049857"/>
                  </a:ext>
                </a:extLst>
              </a:tr>
              <a:tr h="258726">
                <a:tc>
                  <a:txBody>
                    <a:bodyPr/>
                    <a:lstStyle/>
                    <a:p>
                      <a:pPr algn="l" fontAlgn="b"/>
                      <a:r>
                        <a:rPr lang="en-US" sz="800" u="none" strike="noStrike">
                          <a:effectLst/>
                        </a:rPr>
                        <a:t>CT Pediatrics (Hartford)</a:t>
                      </a:r>
                      <a:endParaRPr lang="en-US" sz="800" b="1" i="0" u="none" strike="noStrike">
                        <a:solidFill>
                          <a:srgbClr val="000000"/>
                        </a:solidFill>
                        <a:effectLst/>
                        <a:latin typeface="Calibri" panose="020F0502020204030204" pitchFamily="34" charset="0"/>
                      </a:endParaRPr>
                    </a:p>
                  </a:txBody>
                  <a:tcPr marL="7125" marR="7125" marT="7125" marB="0" anchor="b"/>
                </a:tc>
                <a:tc>
                  <a:txBody>
                    <a:bodyPr/>
                    <a:lstStyle/>
                    <a:p>
                      <a:pPr algn="r" fontAlgn="ctr"/>
                      <a:r>
                        <a:rPr lang="en-US" sz="700" u="none" strike="noStrike">
                          <a:effectLst/>
                        </a:rPr>
                        <a:t>11308</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5152</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1139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10169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13667</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5266</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28033</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2.48</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7667</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17185</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27%</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45%</a:t>
                      </a:r>
                      <a:endParaRPr lang="en-US" sz="700" b="1" i="0" u="none" strike="noStrike">
                        <a:solidFill>
                          <a:srgbClr val="000000"/>
                        </a:solidFill>
                        <a:effectLst/>
                        <a:latin typeface="Arial" panose="020B0604020202020204" pitchFamily="34" charset="0"/>
                      </a:endParaRPr>
                    </a:p>
                  </a:txBody>
                  <a:tcPr marL="7125" marR="7125" marT="7125" marB="0" anchor="ctr"/>
                </a:tc>
                <a:extLst>
                  <a:ext uri="{0D108BD9-81ED-4DB2-BD59-A6C34878D82A}">
                    <a16:rowId xmlns:a16="http://schemas.microsoft.com/office/drawing/2014/main" val="2093155365"/>
                  </a:ext>
                </a:extLst>
              </a:tr>
              <a:tr h="258726">
                <a:tc>
                  <a:txBody>
                    <a:bodyPr/>
                    <a:lstStyle/>
                    <a:p>
                      <a:pPr algn="l" fontAlgn="b"/>
                      <a:r>
                        <a:rPr lang="en-US" sz="800" u="none" strike="noStrike">
                          <a:effectLst/>
                        </a:rPr>
                        <a:t>Fifth Street Stamford</a:t>
                      </a:r>
                      <a:endParaRPr lang="en-US" sz="800" b="1" i="0" u="none" strike="noStrike">
                        <a:solidFill>
                          <a:srgbClr val="000000"/>
                        </a:solidFill>
                        <a:effectLst/>
                        <a:latin typeface="Calibri" panose="020F0502020204030204" pitchFamily="34" charset="0"/>
                      </a:endParaRPr>
                    </a:p>
                  </a:txBody>
                  <a:tcPr marL="7125" marR="7125" marT="7125" marB="0" anchor="b"/>
                </a:tc>
                <a:tc>
                  <a:txBody>
                    <a:bodyPr/>
                    <a:lstStyle/>
                    <a:p>
                      <a:pPr algn="r" fontAlgn="ctr"/>
                      <a:r>
                        <a:rPr lang="en-US" sz="700" u="none" strike="noStrike">
                          <a:effectLst/>
                        </a:rPr>
                        <a:t>7069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dirty="0">
                          <a:effectLst/>
                        </a:rPr>
                        <a:t>5058</a:t>
                      </a:r>
                      <a:endParaRPr lang="en-US" sz="700" b="1" i="0" u="none" strike="noStrike" dirty="0">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 </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5597</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1472</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8522</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5992</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18829</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2.66</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10881</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15912</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a:effectLst/>
                        </a:rPr>
                        <a:t>58%</a:t>
                      </a:r>
                      <a:endParaRPr lang="en-US" sz="700" b="1" i="0" u="none" strike="noStrike">
                        <a:solidFill>
                          <a:srgbClr val="000000"/>
                        </a:solidFill>
                        <a:effectLst/>
                        <a:latin typeface="Arial" panose="020B0604020202020204" pitchFamily="34" charset="0"/>
                      </a:endParaRPr>
                    </a:p>
                  </a:txBody>
                  <a:tcPr marL="7125" marR="7125" marT="7125" marB="0" anchor="ctr"/>
                </a:tc>
                <a:tc>
                  <a:txBody>
                    <a:bodyPr/>
                    <a:lstStyle/>
                    <a:p>
                      <a:pPr algn="r" fontAlgn="ctr"/>
                      <a:r>
                        <a:rPr lang="en-US" sz="700" u="none" strike="noStrike" dirty="0">
                          <a:effectLst/>
                        </a:rPr>
                        <a:t>68%</a:t>
                      </a:r>
                      <a:endParaRPr lang="en-US" sz="700" b="1" i="0" u="none" strike="noStrike" dirty="0">
                        <a:solidFill>
                          <a:srgbClr val="000000"/>
                        </a:solidFill>
                        <a:effectLst/>
                        <a:latin typeface="Arial" panose="020B0604020202020204" pitchFamily="34" charset="0"/>
                      </a:endParaRPr>
                    </a:p>
                  </a:txBody>
                  <a:tcPr marL="7125" marR="7125" marT="7125" marB="0" anchor="ctr"/>
                </a:tc>
                <a:extLst>
                  <a:ext uri="{0D108BD9-81ED-4DB2-BD59-A6C34878D82A}">
                    <a16:rowId xmlns:a16="http://schemas.microsoft.com/office/drawing/2014/main" val="4201319961"/>
                  </a:ext>
                </a:extLst>
              </a:tr>
            </a:tbl>
          </a:graphicData>
        </a:graphic>
      </p:graphicFrame>
      <p:sp>
        <p:nvSpPr>
          <p:cNvPr id="5" name="Rectangle 4"/>
          <p:cNvSpPr/>
          <p:nvPr/>
        </p:nvSpPr>
        <p:spPr>
          <a:xfrm>
            <a:off x="444139" y="4671152"/>
            <a:ext cx="10914251" cy="264405"/>
          </a:xfrm>
          <a:prstGeom prst="rect">
            <a:avLst/>
          </a:prstGeom>
          <a:noFill/>
          <a:ln w="9525"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endParaRPr lang="en-US"/>
          </a:p>
        </p:txBody>
      </p:sp>
      <p:sp>
        <p:nvSpPr>
          <p:cNvPr id="6" name="Rectangle 5"/>
          <p:cNvSpPr/>
          <p:nvPr/>
        </p:nvSpPr>
        <p:spPr>
          <a:xfrm>
            <a:off x="444137" y="4935557"/>
            <a:ext cx="10925020" cy="264405"/>
          </a:xfrm>
          <a:prstGeom prst="rect">
            <a:avLst/>
          </a:prstGeom>
          <a:noFill/>
          <a:ln w="9525"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endParaRPr lang="en-US"/>
          </a:p>
        </p:txBody>
      </p:sp>
      <p:sp>
        <p:nvSpPr>
          <p:cNvPr id="7" name="Rectangle 6"/>
          <p:cNvSpPr/>
          <p:nvPr/>
        </p:nvSpPr>
        <p:spPr>
          <a:xfrm>
            <a:off x="444138" y="5199962"/>
            <a:ext cx="10914251" cy="264405"/>
          </a:xfrm>
          <a:prstGeom prst="rect">
            <a:avLst/>
          </a:prstGeom>
          <a:noFill/>
          <a:ln w="9525"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endParaRPr lang="en-US"/>
          </a:p>
        </p:txBody>
      </p:sp>
      <p:sp>
        <p:nvSpPr>
          <p:cNvPr id="8" name="Rectangle 7"/>
          <p:cNvSpPr/>
          <p:nvPr/>
        </p:nvSpPr>
        <p:spPr>
          <a:xfrm>
            <a:off x="444137" y="3927437"/>
            <a:ext cx="10914251" cy="264405"/>
          </a:xfrm>
          <a:prstGeom prst="rect">
            <a:avLst/>
          </a:prstGeom>
          <a:noFill/>
          <a:ln w="9525"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algn="ctr"/>
            <a:endParaRPr lang="en-US"/>
          </a:p>
        </p:txBody>
      </p:sp>
    </p:spTree>
    <p:extLst>
      <p:ext uri="{BB962C8B-B14F-4D97-AF65-F5344CB8AC3E}">
        <p14:creationId xmlns:p14="http://schemas.microsoft.com/office/powerpoint/2010/main" val="586578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129187968"/>
              </p:ext>
            </p:extLst>
          </p:nvPr>
        </p:nvGraphicFramePr>
        <p:xfrm>
          <a:off x="531223" y="1900645"/>
          <a:ext cx="5451566" cy="402989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p:cNvGraphicFramePr>
            <a:graphicFrameLocks/>
          </p:cNvGraphicFramePr>
          <p:nvPr>
            <p:extLst>
              <p:ext uri="{D42A27DB-BD31-4B8C-83A1-F6EECF244321}">
                <p14:modId xmlns:p14="http://schemas.microsoft.com/office/powerpoint/2010/main" val="3565602655"/>
              </p:ext>
            </p:extLst>
          </p:nvPr>
        </p:nvGraphicFramePr>
        <p:xfrm>
          <a:off x="6217920" y="1900645"/>
          <a:ext cx="5712821" cy="4029890"/>
        </p:xfrm>
        <a:graphic>
          <a:graphicData uri="http://schemas.openxmlformats.org/drawingml/2006/chart">
            <c:chart xmlns:c="http://schemas.openxmlformats.org/drawingml/2006/chart" xmlns:r="http://schemas.openxmlformats.org/officeDocument/2006/relationships" r:id="rId4"/>
          </a:graphicData>
        </a:graphic>
      </p:graphicFrame>
      <p:sp>
        <p:nvSpPr>
          <p:cNvPr id="4" name="Rectangle 3"/>
          <p:cNvSpPr/>
          <p:nvPr/>
        </p:nvSpPr>
        <p:spPr>
          <a:xfrm>
            <a:off x="0" y="0"/>
            <a:ext cx="12192000" cy="1397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smtClean="0"/>
              <a:t>CHC  ALL SITES</a:t>
            </a:r>
            <a:endParaRPr lang="en-US" sz="5400" dirty="0"/>
          </a:p>
        </p:txBody>
      </p:sp>
    </p:spTree>
    <p:extLst>
      <p:ext uri="{BB962C8B-B14F-4D97-AF65-F5344CB8AC3E}">
        <p14:creationId xmlns:p14="http://schemas.microsoft.com/office/powerpoint/2010/main" val="14213991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1397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smtClean="0"/>
              <a:t>MIDDLETOWN</a:t>
            </a:r>
            <a:endParaRPr lang="en-US" sz="5400" dirty="0"/>
          </a:p>
        </p:txBody>
      </p:sp>
      <p:graphicFrame>
        <p:nvGraphicFramePr>
          <p:cNvPr id="3" name="Chart 2"/>
          <p:cNvGraphicFramePr>
            <a:graphicFrameLocks/>
          </p:cNvGraphicFramePr>
          <p:nvPr>
            <p:extLst>
              <p:ext uri="{D42A27DB-BD31-4B8C-83A1-F6EECF244321}">
                <p14:modId xmlns:p14="http://schemas.microsoft.com/office/powerpoint/2010/main" val="940026183"/>
              </p:ext>
            </p:extLst>
          </p:nvPr>
        </p:nvGraphicFramePr>
        <p:xfrm>
          <a:off x="439782" y="2103120"/>
          <a:ext cx="5386251" cy="3958046"/>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p:cNvGraphicFramePr>
            <a:graphicFrameLocks/>
          </p:cNvGraphicFramePr>
          <p:nvPr>
            <p:extLst>
              <p:ext uri="{D42A27DB-BD31-4B8C-83A1-F6EECF244321}">
                <p14:modId xmlns:p14="http://schemas.microsoft.com/office/powerpoint/2010/main" val="2028202947"/>
              </p:ext>
            </p:extLst>
          </p:nvPr>
        </p:nvGraphicFramePr>
        <p:xfrm>
          <a:off x="6061166" y="2103120"/>
          <a:ext cx="5495109" cy="395804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6524528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1397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smtClean="0"/>
              <a:t>NEW BRITAIN</a:t>
            </a:r>
            <a:endParaRPr lang="en-US" sz="5400" dirty="0"/>
          </a:p>
        </p:txBody>
      </p:sp>
      <p:graphicFrame>
        <p:nvGraphicFramePr>
          <p:cNvPr id="3" name="Chart 2"/>
          <p:cNvGraphicFramePr>
            <a:graphicFrameLocks/>
          </p:cNvGraphicFramePr>
          <p:nvPr>
            <p:extLst>
              <p:ext uri="{D42A27DB-BD31-4B8C-83A1-F6EECF244321}">
                <p14:modId xmlns:p14="http://schemas.microsoft.com/office/powerpoint/2010/main" val="1197838899"/>
              </p:ext>
            </p:extLst>
          </p:nvPr>
        </p:nvGraphicFramePr>
        <p:xfrm>
          <a:off x="687976" y="1828800"/>
          <a:ext cx="5255623" cy="406254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p:cNvGraphicFramePr>
            <a:graphicFrameLocks/>
          </p:cNvGraphicFramePr>
          <p:nvPr>
            <p:extLst>
              <p:ext uri="{D42A27DB-BD31-4B8C-83A1-F6EECF244321}">
                <p14:modId xmlns:p14="http://schemas.microsoft.com/office/powerpoint/2010/main" val="3690373962"/>
              </p:ext>
            </p:extLst>
          </p:nvPr>
        </p:nvGraphicFramePr>
        <p:xfrm>
          <a:off x="6387737" y="1828800"/>
          <a:ext cx="5011783" cy="406254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16751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Explanations</a:t>
            </a:r>
            <a:br>
              <a:rPr lang="en-US" dirty="0" smtClean="0"/>
            </a:br>
            <a:r>
              <a:rPr lang="en-US" dirty="0" smtClean="0"/>
              <a:t>from Stakeholders</a:t>
            </a:r>
            <a:endParaRPr lang="en-US" dirty="0"/>
          </a:p>
        </p:txBody>
      </p:sp>
      <p:sp>
        <p:nvSpPr>
          <p:cNvPr id="3" name="Content Placeholder 2"/>
          <p:cNvSpPr>
            <a:spLocks noGrp="1"/>
          </p:cNvSpPr>
          <p:nvPr>
            <p:ph idx="1"/>
          </p:nvPr>
        </p:nvSpPr>
        <p:spPr/>
        <p:txBody>
          <a:bodyPr>
            <a:normAutofit lnSpcReduction="10000"/>
          </a:bodyPr>
          <a:lstStyle/>
          <a:p>
            <a:pPr lvl="2"/>
            <a:r>
              <a:rPr lang="en-US" sz="2000" dirty="0"/>
              <a:t>Middletown</a:t>
            </a:r>
          </a:p>
          <a:p>
            <a:pPr lvl="3"/>
            <a:r>
              <a:rPr lang="en-US" sz="1800" dirty="0" smtClean="0"/>
              <a:t>Short staffed</a:t>
            </a:r>
            <a:endParaRPr lang="en-US" sz="1800" dirty="0"/>
          </a:p>
          <a:p>
            <a:pPr lvl="3"/>
            <a:r>
              <a:rPr lang="en-US" sz="1800" dirty="0"/>
              <a:t>C</a:t>
            </a:r>
            <a:r>
              <a:rPr lang="en-US" sz="1800" dirty="0" smtClean="0"/>
              <a:t>hallenges </a:t>
            </a:r>
            <a:r>
              <a:rPr lang="en-US" sz="1800" dirty="0"/>
              <a:t>with </a:t>
            </a:r>
            <a:r>
              <a:rPr lang="en-US" sz="1800" dirty="0" smtClean="0"/>
              <a:t>access to PCP/wait times: patients </a:t>
            </a:r>
            <a:r>
              <a:rPr lang="en-US" sz="1800" dirty="0"/>
              <a:t>getting put into anyone’s schedule</a:t>
            </a:r>
          </a:p>
          <a:p>
            <a:pPr lvl="3"/>
            <a:r>
              <a:rPr lang="en-US" sz="1800" dirty="0"/>
              <a:t>Provider </a:t>
            </a:r>
            <a:r>
              <a:rPr lang="en-US" sz="1800" dirty="0" smtClean="0"/>
              <a:t>turnover, including NP Residents being moved in year 2</a:t>
            </a:r>
            <a:endParaRPr lang="en-US" sz="1800" dirty="0"/>
          </a:p>
          <a:p>
            <a:pPr lvl="2"/>
            <a:r>
              <a:rPr lang="en-US" sz="2000" dirty="0"/>
              <a:t>New Britain</a:t>
            </a:r>
          </a:p>
          <a:p>
            <a:pPr lvl="3"/>
            <a:r>
              <a:rPr lang="en-US" sz="1800" dirty="0"/>
              <a:t>Shortage of providers, nurses, MAs</a:t>
            </a:r>
          </a:p>
          <a:p>
            <a:pPr lvl="3"/>
            <a:r>
              <a:rPr lang="en-US" sz="1800" dirty="0"/>
              <a:t>Unassigned patients</a:t>
            </a:r>
          </a:p>
          <a:p>
            <a:pPr lvl="3"/>
            <a:r>
              <a:rPr lang="en-US" sz="1800" dirty="0" smtClean="0"/>
              <a:t>Providers are fully </a:t>
            </a:r>
            <a:r>
              <a:rPr lang="en-US" sz="1800" dirty="0"/>
              <a:t>booked, </a:t>
            </a:r>
            <a:r>
              <a:rPr lang="en-US" sz="1800" dirty="0" smtClean="0"/>
              <a:t>but clinic is still required to take initial visits so there are no appointments </a:t>
            </a:r>
            <a:r>
              <a:rPr lang="en-US" sz="1800" dirty="0" smtClean="0"/>
              <a:t>for </a:t>
            </a:r>
            <a:r>
              <a:rPr lang="en-US" sz="1800" dirty="0" smtClean="0"/>
              <a:t>established </a:t>
            </a:r>
            <a:r>
              <a:rPr lang="en-US" sz="1800" dirty="0" smtClean="0"/>
              <a:t>patients to see </a:t>
            </a:r>
            <a:r>
              <a:rPr lang="en-US" sz="1800" dirty="0" smtClean="0"/>
              <a:t>assigned </a:t>
            </a:r>
            <a:r>
              <a:rPr lang="en-US" sz="1800" dirty="0" smtClean="0"/>
              <a:t>PCP</a:t>
            </a:r>
            <a:endParaRPr lang="en-US" sz="1800" dirty="0"/>
          </a:p>
          <a:p>
            <a:pPr lvl="3"/>
            <a:r>
              <a:rPr lang="en-US" sz="1800" dirty="0" smtClean="0"/>
              <a:t>Patient self-scheduling</a:t>
            </a:r>
          </a:p>
          <a:p>
            <a:pPr lvl="4"/>
            <a:r>
              <a:rPr lang="en-US" sz="1800" dirty="0" smtClean="0"/>
              <a:t>no </a:t>
            </a:r>
            <a:r>
              <a:rPr lang="en-US" sz="1800" dirty="0"/>
              <a:t>limits when choosing </a:t>
            </a:r>
            <a:r>
              <a:rPr lang="en-US" sz="1800" dirty="0" smtClean="0"/>
              <a:t>provider</a:t>
            </a:r>
            <a:endParaRPr lang="en-US" sz="1800" dirty="0"/>
          </a:p>
          <a:p>
            <a:pPr lvl="4"/>
            <a:r>
              <a:rPr lang="en-US" sz="1800" dirty="0"/>
              <a:t>c</a:t>
            </a:r>
            <a:r>
              <a:rPr lang="en-US" sz="1800" dirty="0" smtClean="0"/>
              <a:t>an </a:t>
            </a:r>
            <a:r>
              <a:rPr lang="en-US" sz="1800" dirty="0"/>
              <a:t>choose any </a:t>
            </a:r>
            <a:r>
              <a:rPr lang="en-US" sz="1800" dirty="0" smtClean="0"/>
              <a:t>location for appointments</a:t>
            </a:r>
            <a:endParaRPr lang="en-US" sz="1800" dirty="0"/>
          </a:p>
          <a:p>
            <a:pPr lvl="3"/>
            <a:r>
              <a:rPr lang="en-US" sz="1800" dirty="0"/>
              <a:t>Language barriers, Reading vs </a:t>
            </a:r>
            <a:r>
              <a:rPr lang="en-US" sz="1800" dirty="0" smtClean="0"/>
              <a:t>comprehension</a:t>
            </a:r>
            <a:endParaRPr lang="en-US" sz="1800" dirty="0"/>
          </a:p>
          <a:p>
            <a:pPr lvl="3"/>
            <a:r>
              <a:rPr lang="en-US" sz="1800" dirty="0"/>
              <a:t>Patients request to see other providers r/t bedside manner</a:t>
            </a:r>
          </a:p>
          <a:p>
            <a:endParaRPr lang="en-US" dirty="0"/>
          </a:p>
        </p:txBody>
      </p:sp>
    </p:spTree>
    <p:extLst>
      <p:ext uri="{BB962C8B-B14F-4D97-AF65-F5344CB8AC3E}">
        <p14:creationId xmlns:p14="http://schemas.microsoft.com/office/powerpoint/2010/main" val="24279036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
            <a:ext cx="12192000" cy="13977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smtClean="0"/>
              <a:t>NEW LONDON</a:t>
            </a:r>
            <a:endParaRPr lang="en-US" sz="5400" dirty="0"/>
          </a:p>
        </p:txBody>
      </p:sp>
      <p:graphicFrame>
        <p:nvGraphicFramePr>
          <p:cNvPr id="3" name="Chart 2"/>
          <p:cNvGraphicFramePr>
            <a:graphicFrameLocks/>
          </p:cNvGraphicFramePr>
          <p:nvPr>
            <p:extLst>
              <p:ext uri="{D42A27DB-BD31-4B8C-83A1-F6EECF244321}">
                <p14:modId xmlns:p14="http://schemas.microsoft.com/office/powerpoint/2010/main" val="2011412296"/>
              </p:ext>
            </p:extLst>
          </p:nvPr>
        </p:nvGraphicFramePr>
        <p:xfrm>
          <a:off x="740228" y="1854926"/>
          <a:ext cx="5138057" cy="376210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p:cNvGraphicFramePr>
            <a:graphicFrameLocks/>
          </p:cNvGraphicFramePr>
          <p:nvPr>
            <p:extLst>
              <p:ext uri="{D42A27DB-BD31-4B8C-83A1-F6EECF244321}">
                <p14:modId xmlns:p14="http://schemas.microsoft.com/office/powerpoint/2010/main" val="322588314"/>
              </p:ext>
            </p:extLst>
          </p:nvPr>
        </p:nvGraphicFramePr>
        <p:xfrm>
          <a:off x="6178731" y="1854926"/>
          <a:ext cx="5246914" cy="376210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114022283"/>
      </p:ext>
    </p:extLst>
  </p:cSld>
  <p:clrMapOvr>
    <a:masterClrMapping/>
  </p:clrMapOvr>
  <p:timing>
    <p:tnLst>
      <p:par>
        <p:cTn id="1" dur="indefinite" restart="never" nodeType="tmRoot"/>
      </p:par>
    </p:tnLst>
  </p:timing>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TM03457475[[fn=Frame]]</Template>
  <TotalTime>2385</TotalTime>
  <Words>1710</Words>
  <Application>Microsoft Office PowerPoint</Application>
  <PresentationFormat>Widescreen</PresentationFormat>
  <Paragraphs>330</Paragraphs>
  <Slides>14</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Corbel</vt:lpstr>
      <vt:lpstr>Wingdings 2</vt:lpstr>
      <vt:lpstr>Frame</vt:lpstr>
      <vt:lpstr>Exploring Patient Care       Continuity with PCP</vt:lpstr>
      <vt:lpstr>We aim to improve…</vt:lpstr>
      <vt:lpstr>PowerPoint Presentation</vt:lpstr>
      <vt:lpstr>PowerPoint Presentation</vt:lpstr>
      <vt:lpstr>PowerPoint Presentation</vt:lpstr>
      <vt:lpstr>PowerPoint Presentation</vt:lpstr>
      <vt:lpstr>PowerPoint Presentation</vt:lpstr>
      <vt:lpstr>Possible Explanations from Stakeholders</vt:lpstr>
      <vt:lpstr>PowerPoint Presentation</vt:lpstr>
      <vt:lpstr>PowerPoint Presentation</vt:lpstr>
      <vt:lpstr>Possible Explanations from Stakeholders</vt:lpstr>
      <vt:lpstr>Protocols:  Scheduling and Front Desk</vt:lpstr>
      <vt:lpstr>PowerPoint Presentation</vt:lpstr>
      <vt:lpstr>PowerPoint Presentation</vt:lpstr>
    </vt:vector>
  </TitlesOfParts>
  <Company>CHC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Exploring Patient Care       Continuity with PCP</dc:title>
  <dc:creator>Tietje-Ulrich, Gayelan</dc:creator>
  <cp:lastModifiedBy>Thompson, Alicia</cp:lastModifiedBy>
  <cp:revision>37</cp:revision>
  <dcterms:created xsi:type="dcterms:W3CDTF">2025-05-12T18:56:16Z</dcterms:created>
  <dcterms:modified xsi:type="dcterms:W3CDTF">2025-05-21T23:34:09Z</dcterms:modified>
</cp:coreProperties>
</file>