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library.wiley.com/doi/full/10.1002/pon.599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5c56b4fb80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5c56b4fb80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a:t>
            </a:r>
            <a:endParaRPr/>
          </a:p>
        </p:txBody>
      </p:sp>
      <p:sp>
        <p:nvSpPr>
          <p:cNvPr id="173" name="Google Shape;173;g35c56b4fb80_0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a:t>
            </a:r>
            <a:endParaRPr/>
          </a:p>
        </p:txBody>
      </p:sp>
      <p:sp>
        <p:nvSpPr>
          <p:cNvPr id="180" name="Google Shape;18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0ef0bd01a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BH</a:t>
            </a:r>
            <a:endParaRPr/>
          </a:p>
        </p:txBody>
      </p:sp>
      <p:sp>
        <p:nvSpPr>
          <p:cNvPr id="187" name="Google Shape;187;g360ef0bd01a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5bc39c349c_1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BH</a:t>
            </a:r>
            <a:endParaRPr/>
          </a:p>
        </p:txBody>
      </p:sp>
      <p:sp>
        <p:nvSpPr>
          <p:cNvPr id="194" name="Google Shape;194;g35bc39c349c_1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60ef0bd01a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BH</a:t>
            </a:r>
            <a:endParaRPr/>
          </a:p>
        </p:txBody>
      </p:sp>
      <p:sp>
        <p:nvSpPr>
          <p:cNvPr id="201" name="Google Shape;201;g360ef0bd01a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5bc39c349c_1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5bc39c349c_1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a:t>
            </a:r>
            <a:endParaRPr/>
          </a:p>
        </p:txBody>
      </p:sp>
      <p:sp>
        <p:nvSpPr>
          <p:cNvPr id="209" name="Google Shape;209;g35bc39c349c_1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BH</a:t>
            </a:r>
            <a:endParaRPr/>
          </a:p>
        </p:txBody>
      </p:sp>
      <p:sp>
        <p:nvSpPr>
          <p:cNvPr id="217" name="Google Shape;21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BH</a:t>
            </a:r>
            <a:endParaRPr/>
          </a:p>
        </p:txBody>
      </p:sp>
      <p:sp>
        <p:nvSpPr>
          <p:cNvPr id="224" name="Google Shape;22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 - next steps; BH - do differently, future NPs</a:t>
            </a:r>
            <a:endParaRPr/>
          </a:p>
        </p:txBody>
      </p:sp>
      <p:sp>
        <p:nvSpPr>
          <p:cNvPr id="231" name="Google Shape;23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5bc39c349c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5bc39c349c_1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35bc39c349c_1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bc39c349c_1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bc39c349c_1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a:t>
            </a:r>
            <a:endParaRPr/>
          </a:p>
        </p:txBody>
      </p:sp>
      <p:sp>
        <p:nvSpPr>
          <p:cNvPr id="104" name="Google Shape;104;g35bc39c349c_1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5bc39c349c_1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5bc39c349c_1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a:t>
            </a:r>
            <a:endParaRPr/>
          </a:p>
        </p:txBody>
      </p:sp>
      <p:sp>
        <p:nvSpPr>
          <p:cNvPr id="110" name="Google Shape;110;g35bc39c349c_1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bc39c349c_1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bc39c349c_1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a:t>
            </a:r>
            <a:endParaRPr/>
          </a:p>
        </p:txBody>
      </p:sp>
      <p:sp>
        <p:nvSpPr>
          <p:cNvPr id="116" name="Google Shape;116;g35bc39c349c_1_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60ef0bd01a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60ef0bd01a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 + BH</a:t>
            </a:r>
            <a:endParaRPr/>
          </a:p>
          <a:p>
            <a:pPr indent="0" lvl="0" marL="0" rtl="0" algn="l">
              <a:spcBef>
                <a:spcPts val="0"/>
              </a:spcBef>
              <a:spcAft>
                <a:spcPts val="0"/>
              </a:spcAft>
              <a:buNone/>
            </a:pPr>
            <a:r>
              <a:rPr lang="en-US"/>
              <a:t>I am ordering it </a:t>
            </a:r>
            <a:r>
              <a:rPr lang="en-US"/>
              <a:t>chronologically</a:t>
            </a:r>
            <a:r>
              <a:rPr lang="en-US"/>
              <a:t> because I think it makes sense to see what was done previously and a study that directly engaged with participants. Then you coming in with the Gadd study that review multiple studies between 2016 and 2022. A note, Gadd’s and this study </a:t>
            </a:r>
            <a:r>
              <a:rPr lang="en-US" u="sng">
                <a:solidFill>
                  <a:schemeClr val="hlink"/>
                </a:solidFill>
                <a:hlinkClick r:id="rId2"/>
              </a:rPr>
              <a:t>https://onlinelibrary.wiley.com/doi/full/10.1002/pon.5997</a:t>
            </a:r>
            <a:r>
              <a:rPr lang="en-US"/>
              <a:t> both review previously done studies, but the link a provided looked at 40 more studies, I think that may strengthen our point of need for education and also add into other barriers we discussed later (clinic-wise)</a:t>
            </a:r>
            <a:endParaRPr/>
          </a:p>
        </p:txBody>
      </p:sp>
      <p:sp>
        <p:nvSpPr>
          <p:cNvPr id="125" name="Google Shape;125;g360ef0bd01a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a:t>
            </a:r>
            <a:endParaRPr/>
          </a:p>
        </p:txBody>
      </p:sp>
      <p:sp>
        <p:nvSpPr>
          <p:cNvPr id="131" name="Google Shape;13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BH</a:t>
            </a:r>
            <a:endParaRPr/>
          </a:p>
        </p:txBody>
      </p:sp>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c56b4fb8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BH</a:t>
            </a:r>
            <a:endParaRPr/>
          </a:p>
        </p:txBody>
      </p:sp>
      <p:sp>
        <p:nvSpPr>
          <p:cNvPr id="145" name="Google Shape;145;g35c56b4fb8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 name="Google Shape;2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nvSpPr>
        <p:spPr>
          <a:xfrm>
            <a:off x="111914" y="904758"/>
            <a:ext cx="8920200" cy="4168800"/>
          </a:xfrm>
          <a:prstGeom prst="rect">
            <a:avLst/>
          </a:prstGeom>
          <a:noFill/>
          <a:ln>
            <a:noFill/>
          </a:ln>
        </p:spPr>
        <p:txBody>
          <a:bodyPr anchorCtr="0" anchor="t" bIns="43600" lIns="88775" spcFirstLastPara="1" rIns="88775" wrap="square" tIns="43600">
            <a:noAutofit/>
          </a:bodyPr>
          <a:lstStyle/>
          <a:p>
            <a:pPr indent="-336426" lvl="0" marL="336426" marR="0" rtl="0" algn="ctr">
              <a:spcBef>
                <a:spcPts val="0"/>
              </a:spcBef>
              <a:spcAft>
                <a:spcPts val="0"/>
              </a:spcAft>
              <a:buNone/>
            </a:pPr>
            <a:r>
              <a:rPr b="1" i="0" lang="en-US" sz="4200" u="none" cap="none" strike="noStrike">
                <a:solidFill>
                  <a:schemeClr val="lt1"/>
                </a:solidFill>
                <a:latin typeface="Calibri"/>
                <a:ea typeface="Calibri"/>
                <a:cs typeface="Calibri"/>
                <a:sym typeface="Calibri"/>
              </a:rPr>
              <a:t>Experiences from a Quality Improvement Effort:</a:t>
            </a:r>
            <a:endParaRPr b="1" i="0" sz="4200" u="none" cap="none" strike="noStrike">
              <a:solidFill>
                <a:schemeClr val="lt1"/>
              </a:solidFill>
              <a:latin typeface="Calibri"/>
              <a:ea typeface="Calibri"/>
              <a:cs typeface="Calibri"/>
              <a:sym typeface="Calibri"/>
            </a:endParaRPr>
          </a:p>
          <a:p>
            <a:pPr indent="-336427" lvl="0" marL="336427" marR="0" rtl="0" algn="ctr">
              <a:spcBef>
                <a:spcPts val="0"/>
              </a:spcBef>
              <a:spcAft>
                <a:spcPts val="0"/>
              </a:spcAft>
              <a:buNone/>
            </a:pPr>
            <a:r>
              <a:rPr b="1" lang="en-US" sz="4200">
                <a:solidFill>
                  <a:schemeClr val="lt1"/>
                </a:solidFill>
                <a:latin typeface="Calibri"/>
                <a:ea typeface="Calibri"/>
                <a:cs typeface="Calibri"/>
                <a:sym typeface="Calibri"/>
              </a:rPr>
              <a:t>Colorectal Cancer Screening</a:t>
            </a:r>
            <a:endParaRPr b="1" sz="4200">
              <a:solidFill>
                <a:schemeClr val="lt1"/>
              </a:solidFill>
              <a:latin typeface="Calibri"/>
              <a:ea typeface="Calibri"/>
              <a:cs typeface="Calibri"/>
              <a:sym typeface="Calibri"/>
            </a:endParaRPr>
          </a:p>
          <a:p>
            <a:pPr indent="-336427" lvl="0" marL="336427" marR="0" rtl="0" algn="ctr">
              <a:spcBef>
                <a:spcPts val="987"/>
              </a:spcBef>
              <a:spcAft>
                <a:spcPts val="0"/>
              </a:spcAft>
              <a:buNone/>
            </a:pPr>
            <a:r>
              <a:t/>
            </a:r>
            <a:endParaRPr b="1" i="0" u="none" cap="none" strike="noStrike">
              <a:solidFill>
                <a:schemeClr val="accent1"/>
              </a:solidFill>
              <a:latin typeface="Calibri"/>
              <a:ea typeface="Calibri"/>
              <a:cs typeface="Calibri"/>
              <a:sym typeface="Calibri"/>
            </a:endParaRPr>
          </a:p>
          <a:p>
            <a:pPr indent="-336426" lvl="0" marL="336426" marR="0" rtl="0" algn="ctr">
              <a:spcBef>
                <a:spcPts val="0"/>
              </a:spcBef>
              <a:spcAft>
                <a:spcPts val="0"/>
              </a:spcAft>
              <a:buNone/>
            </a:pPr>
            <a:r>
              <a:rPr b="1" lang="en-US" sz="3200">
                <a:solidFill>
                  <a:schemeClr val="accent1"/>
                </a:solidFill>
                <a:latin typeface="Calibri"/>
                <a:ea typeface="Calibri"/>
                <a:cs typeface="Calibri"/>
                <a:sym typeface="Calibri"/>
              </a:rPr>
              <a:t>Skyla Cedano and Bar Hass</a:t>
            </a:r>
            <a:endParaRPr b="1" sz="3200">
              <a:solidFill>
                <a:schemeClr val="accent1"/>
              </a:solidFill>
              <a:latin typeface="Calibri"/>
              <a:ea typeface="Calibri"/>
              <a:cs typeface="Calibri"/>
              <a:sym typeface="Calibri"/>
            </a:endParaRPr>
          </a:p>
          <a:p>
            <a:pPr indent="-336426" lvl="0" marL="336426" marR="0" rtl="0" algn="ctr">
              <a:spcBef>
                <a:spcPts val="0"/>
              </a:spcBef>
              <a:spcAft>
                <a:spcPts val="0"/>
              </a:spcAft>
              <a:buNone/>
            </a:pPr>
            <a:r>
              <a:t/>
            </a:r>
            <a:endParaRPr b="1" sz="1200">
              <a:solidFill>
                <a:schemeClr val="accent1"/>
              </a:solidFill>
              <a:latin typeface="Calibri"/>
              <a:ea typeface="Calibri"/>
              <a:cs typeface="Calibri"/>
              <a:sym typeface="Calibri"/>
            </a:endParaRPr>
          </a:p>
          <a:p>
            <a:pPr indent="-336426" lvl="0" marL="336426" marR="0" rtl="0" algn="ctr">
              <a:spcBef>
                <a:spcPts val="0"/>
              </a:spcBef>
              <a:spcAft>
                <a:spcPts val="0"/>
              </a:spcAft>
              <a:buNone/>
            </a:pPr>
            <a:r>
              <a:rPr b="1" lang="en-US" sz="2400">
                <a:solidFill>
                  <a:schemeClr val="accent1"/>
                </a:solidFill>
                <a:latin typeface="Calibri"/>
                <a:ea typeface="Calibri"/>
                <a:cs typeface="Calibri"/>
                <a:sym typeface="Calibri"/>
              </a:rPr>
              <a:t>Community Health Center, Inc.</a:t>
            </a:r>
            <a:endParaRPr b="1" sz="2400">
              <a:solidFill>
                <a:schemeClr val="accent1"/>
              </a:solidFill>
              <a:latin typeface="Calibri"/>
              <a:ea typeface="Calibri"/>
              <a:cs typeface="Calibri"/>
              <a:sym typeface="Calibri"/>
            </a:endParaRPr>
          </a:p>
          <a:p>
            <a:pPr indent="-336426" lvl="0" marL="336426" marR="0" rtl="0" algn="ctr">
              <a:spcBef>
                <a:spcPts val="0"/>
              </a:spcBef>
              <a:spcAft>
                <a:spcPts val="0"/>
              </a:spcAft>
              <a:buNone/>
            </a:pPr>
            <a:r>
              <a:rPr b="1" lang="en-US" sz="2400">
                <a:solidFill>
                  <a:schemeClr val="accent1"/>
                </a:solidFill>
                <a:latin typeface="Calibri"/>
                <a:ea typeface="Calibri"/>
                <a:cs typeface="Calibri"/>
                <a:sym typeface="Calibri"/>
              </a:rPr>
              <a:t>New London, CT</a:t>
            </a:r>
            <a:endParaRPr b="1" sz="2400">
              <a:solidFill>
                <a:schemeClr val="accent1"/>
              </a:solidFill>
              <a:latin typeface="Calibri"/>
              <a:ea typeface="Calibri"/>
              <a:cs typeface="Calibri"/>
              <a:sym typeface="Calibri"/>
            </a:endParaRPr>
          </a:p>
          <a:p>
            <a:pPr indent="-336427" lvl="0" marL="336427" marR="0" rtl="0" algn="ctr">
              <a:spcBef>
                <a:spcPts val="0"/>
              </a:spcBef>
              <a:spcAft>
                <a:spcPts val="0"/>
              </a:spcAft>
              <a:buNone/>
            </a:pPr>
            <a:r>
              <a:t/>
            </a:r>
            <a:endParaRPr b="1" i="0" sz="1200" u="none" cap="none" strike="noStrike">
              <a:solidFill>
                <a:schemeClr val="accent1"/>
              </a:solidFill>
              <a:latin typeface="Calibri"/>
              <a:ea typeface="Calibri"/>
              <a:cs typeface="Calibri"/>
              <a:sym typeface="Calibri"/>
            </a:endParaRPr>
          </a:p>
          <a:p>
            <a:pPr indent="-336427" lvl="0" marL="336427" marR="0" rtl="0" algn="ctr">
              <a:spcBef>
                <a:spcPts val="0"/>
              </a:spcBef>
              <a:spcAft>
                <a:spcPts val="0"/>
              </a:spcAft>
              <a:buNone/>
            </a:pPr>
            <a:r>
              <a:rPr b="1" lang="en-US" sz="2400">
                <a:solidFill>
                  <a:schemeClr val="accent1"/>
                </a:solidFill>
                <a:latin typeface="Calibri"/>
                <a:ea typeface="Calibri"/>
                <a:cs typeface="Calibri"/>
                <a:sym typeface="Calibri"/>
              </a:rPr>
              <a:t>June 12, 2025</a:t>
            </a:r>
            <a:endParaRPr b="1" i="0" sz="2400" u="none" cap="none" strike="noStrike">
              <a:solidFill>
                <a:schemeClr val="accent1"/>
              </a:solidFill>
              <a:latin typeface="Calibri"/>
              <a:ea typeface="Calibri"/>
              <a:cs typeface="Calibri"/>
              <a:sym typeface="Calibri"/>
            </a:endParaRPr>
          </a:p>
          <a:p>
            <a:pPr indent="-336427" lvl="0" marL="336427" marR="0" rtl="0" algn="ctr">
              <a:lnSpc>
                <a:spcPct val="90000"/>
              </a:lnSpc>
              <a:spcBef>
                <a:spcPts val="560"/>
              </a:spcBef>
              <a:spcAft>
                <a:spcPts val="0"/>
              </a:spcAft>
              <a:buNone/>
            </a:pPr>
            <a:r>
              <a:t/>
            </a:r>
            <a:endParaRPr b="1" i="0" sz="2800" u="none" cap="none" strike="noStrike">
              <a:solidFill>
                <a:schemeClr val="lt1"/>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b="0" l="0" r="0" t="0"/>
          <a:stretch/>
        </p:blipFill>
        <p:spPr>
          <a:xfrm>
            <a:off x="914400" y="5257021"/>
            <a:ext cx="1000125" cy="1000125"/>
          </a:xfrm>
          <a:prstGeom prst="ellipse">
            <a:avLst/>
          </a:prstGeom>
          <a:noFill/>
          <a:ln>
            <a:noFill/>
          </a:ln>
        </p:spPr>
      </p:pic>
      <p:sp>
        <p:nvSpPr>
          <p:cNvPr id="91" name="Google Shape;91;p13"/>
          <p:cNvSpPr txBox="1"/>
          <p:nvPr/>
        </p:nvSpPr>
        <p:spPr>
          <a:xfrm>
            <a:off x="1878837" y="5382467"/>
            <a:ext cx="745807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rgbClr val="893BC3"/>
                </a:solidFill>
                <a:latin typeface="Aharoni"/>
                <a:ea typeface="Aharoni"/>
                <a:cs typeface="Aharoni"/>
                <a:sym typeface="Aharoni"/>
              </a:rPr>
              <a:t>Nurse Practitioner &amp; Post-Doctoral</a:t>
            </a:r>
            <a:endParaRPr/>
          </a:p>
        </p:txBody>
      </p:sp>
      <p:sp>
        <p:nvSpPr>
          <p:cNvPr id="92" name="Google Shape;92;p13"/>
          <p:cNvSpPr/>
          <p:nvPr/>
        </p:nvSpPr>
        <p:spPr>
          <a:xfrm>
            <a:off x="1914525" y="5717513"/>
            <a:ext cx="566869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8CB3E3"/>
                </a:solidFill>
                <a:latin typeface="Aharoni"/>
                <a:ea typeface="Aharoni"/>
                <a:cs typeface="Aharoni"/>
                <a:sym typeface="Aharoni"/>
              </a:rPr>
              <a:t>Training Programs</a:t>
            </a:r>
            <a:endParaRPr sz="2800">
              <a:solidFill>
                <a:srgbClr val="8CB3E3"/>
              </a:solidFill>
              <a:latin typeface="Aharoni"/>
              <a:ea typeface="Aharoni"/>
              <a:cs typeface="Aharoni"/>
              <a:sym typeface="Aharon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457200" y="512763"/>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600"/>
              <a:t>Educational Sheet</a:t>
            </a:r>
            <a:endParaRPr sz="3600"/>
          </a:p>
        </p:txBody>
      </p:sp>
      <p:pic>
        <p:nvPicPr>
          <p:cNvPr id="176" name="Google Shape;176;p22" title="1 (1).PNG"/>
          <p:cNvPicPr preferRelativeResize="0"/>
          <p:nvPr/>
        </p:nvPicPr>
        <p:blipFill>
          <a:blip r:embed="rId3">
            <a:alphaModFix/>
          </a:blip>
          <a:stretch>
            <a:fillRect/>
          </a:stretch>
        </p:blipFill>
        <p:spPr>
          <a:xfrm>
            <a:off x="582250" y="1468138"/>
            <a:ext cx="3682599" cy="4737161"/>
          </a:xfrm>
          <a:prstGeom prst="rect">
            <a:avLst/>
          </a:prstGeom>
          <a:noFill/>
          <a:ln>
            <a:noFill/>
          </a:ln>
        </p:spPr>
      </p:pic>
      <p:pic>
        <p:nvPicPr>
          <p:cNvPr id="177" name="Google Shape;177;p22" title="2.PNG"/>
          <p:cNvPicPr preferRelativeResize="0"/>
          <p:nvPr/>
        </p:nvPicPr>
        <p:blipFill>
          <a:blip r:embed="rId4">
            <a:alphaModFix/>
          </a:blip>
          <a:stretch>
            <a:fillRect/>
          </a:stretch>
        </p:blipFill>
        <p:spPr>
          <a:xfrm>
            <a:off x="4487649" y="1468138"/>
            <a:ext cx="3681964" cy="47371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676408" y="658440"/>
            <a:ext cx="7816241" cy="12035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Data Collection</a:t>
            </a:r>
            <a:endParaRPr b="1">
              <a:solidFill>
                <a:schemeClr val="dk2"/>
              </a:solidFill>
            </a:endParaRPr>
          </a:p>
        </p:txBody>
      </p:sp>
      <p:sp>
        <p:nvSpPr>
          <p:cNvPr id="183" name="Google Shape;183;p23"/>
          <p:cNvSpPr txBox="1"/>
          <p:nvPr>
            <p:ph idx="1" type="body"/>
          </p:nvPr>
        </p:nvSpPr>
        <p:spPr>
          <a:xfrm>
            <a:off x="375775" y="1734084"/>
            <a:ext cx="8267100" cy="4454700"/>
          </a:xfrm>
          <a:prstGeom prst="rect">
            <a:avLst/>
          </a:prstGeom>
          <a:noFill/>
          <a:ln>
            <a:noFill/>
          </a:ln>
        </p:spPr>
        <p:txBody>
          <a:bodyPr anchorCtr="0" anchor="t" bIns="45700" lIns="91425" spcFirstLastPara="1" rIns="91425" wrap="square" tIns="45700">
            <a:normAutofit/>
          </a:bodyPr>
          <a:lstStyle/>
          <a:p>
            <a:pPr indent="-342900" lvl="0" marL="342900" rtl="0" algn="l">
              <a:spcBef>
                <a:spcPts val="640"/>
              </a:spcBef>
              <a:spcAft>
                <a:spcPts val="0"/>
              </a:spcAft>
              <a:buClr>
                <a:schemeClr val="dk2"/>
              </a:buClr>
              <a:buSzPts val="3200"/>
              <a:buChar char="•"/>
            </a:pPr>
            <a:r>
              <a:rPr lang="en-US">
                <a:solidFill>
                  <a:schemeClr val="dk2"/>
                </a:solidFill>
              </a:rPr>
              <a:t>Data collection efforts were focused on collecting metric data of colorectal cancer screening rates across CHC during the time periods prior to and after implementing our intervention.</a:t>
            </a:r>
            <a:endParaRPr>
              <a:solidFill>
                <a:schemeClr val="dk2"/>
              </a:solidFill>
            </a:endParaRPr>
          </a:p>
        </p:txBody>
      </p:sp>
      <p:sp>
        <p:nvSpPr>
          <p:cNvPr id="184" name="Google Shape;184;p23"/>
          <p:cNvSpPr txBox="1"/>
          <p:nvPr/>
        </p:nvSpPr>
        <p:spPr>
          <a:xfrm>
            <a:off x="6552710" y="6059684"/>
            <a:ext cx="1905521" cy="457618"/>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676408" y="658440"/>
            <a:ext cx="7816200" cy="1203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Data Collection</a:t>
            </a:r>
            <a:endParaRPr b="1">
              <a:solidFill>
                <a:schemeClr val="dk2"/>
              </a:solidFill>
            </a:endParaRPr>
          </a:p>
        </p:txBody>
      </p:sp>
      <p:sp>
        <p:nvSpPr>
          <p:cNvPr id="190" name="Google Shape;190;p24"/>
          <p:cNvSpPr txBox="1"/>
          <p:nvPr/>
        </p:nvSpPr>
        <p:spPr>
          <a:xfrm>
            <a:off x="6552710" y="6059684"/>
            <a:ext cx="1905600" cy="457500"/>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pic>
        <p:nvPicPr>
          <p:cNvPr id="191" name="Google Shape;191;p24" title="Chart"/>
          <p:cNvPicPr preferRelativeResize="0"/>
          <p:nvPr/>
        </p:nvPicPr>
        <p:blipFill>
          <a:blip r:embed="rId3">
            <a:alphaModFix/>
          </a:blip>
          <a:stretch>
            <a:fillRect/>
          </a:stretch>
        </p:blipFill>
        <p:spPr>
          <a:xfrm>
            <a:off x="1131850" y="1653575"/>
            <a:ext cx="6905303" cy="4045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676408" y="658440"/>
            <a:ext cx="7816200" cy="1203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Data Collection</a:t>
            </a:r>
            <a:endParaRPr b="1">
              <a:solidFill>
                <a:schemeClr val="dk2"/>
              </a:solidFill>
            </a:endParaRPr>
          </a:p>
        </p:txBody>
      </p:sp>
      <p:sp>
        <p:nvSpPr>
          <p:cNvPr id="197" name="Google Shape;197;p25"/>
          <p:cNvSpPr txBox="1"/>
          <p:nvPr/>
        </p:nvSpPr>
        <p:spPr>
          <a:xfrm>
            <a:off x="6552710" y="6059684"/>
            <a:ext cx="1905600" cy="457500"/>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pic>
        <p:nvPicPr>
          <p:cNvPr id="198" name="Google Shape;198;p25" title="Chart"/>
          <p:cNvPicPr preferRelativeResize="0"/>
          <p:nvPr/>
        </p:nvPicPr>
        <p:blipFill>
          <a:blip r:embed="rId3">
            <a:alphaModFix/>
          </a:blip>
          <a:stretch>
            <a:fillRect/>
          </a:stretch>
        </p:blipFill>
        <p:spPr>
          <a:xfrm>
            <a:off x="1127000" y="1660100"/>
            <a:ext cx="6915001" cy="4013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676408" y="658440"/>
            <a:ext cx="7816200" cy="1203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Data Collection</a:t>
            </a:r>
            <a:endParaRPr b="1">
              <a:solidFill>
                <a:schemeClr val="dk2"/>
              </a:solidFill>
            </a:endParaRPr>
          </a:p>
        </p:txBody>
      </p:sp>
      <p:sp>
        <p:nvSpPr>
          <p:cNvPr id="204" name="Google Shape;204;p26"/>
          <p:cNvSpPr txBox="1"/>
          <p:nvPr>
            <p:ph idx="1" type="body"/>
          </p:nvPr>
        </p:nvSpPr>
        <p:spPr>
          <a:xfrm>
            <a:off x="375775" y="1734084"/>
            <a:ext cx="8267100" cy="445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2"/>
              </a:buClr>
              <a:buSzPts val="3200"/>
              <a:buChar char="•"/>
            </a:pPr>
            <a:r>
              <a:rPr lang="en-US">
                <a:solidFill>
                  <a:schemeClr val="dk2"/>
                </a:solidFill>
              </a:rPr>
              <a:t>No site-specific data collected during project due to anticipated barriers and scheduling</a:t>
            </a:r>
            <a:endParaRPr>
              <a:solidFill>
                <a:schemeClr val="dk2"/>
              </a:solidFill>
            </a:endParaRPr>
          </a:p>
          <a:p>
            <a:pPr indent="-285750" lvl="1" marL="742950" rtl="0" algn="l">
              <a:spcBef>
                <a:spcPts val="0"/>
              </a:spcBef>
              <a:spcAft>
                <a:spcPts val="0"/>
              </a:spcAft>
              <a:buClr>
                <a:schemeClr val="dk2"/>
              </a:buClr>
              <a:buSzPts val="1800"/>
              <a:buChar char="–"/>
            </a:pPr>
            <a:r>
              <a:rPr lang="en-US">
                <a:solidFill>
                  <a:schemeClr val="dk2"/>
                </a:solidFill>
              </a:rPr>
              <a:t>Barriers - </a:t>
            </a:r>
            <a:r>
              <a:rPr lang="en-US" sz="2400">
                <a:solidFill>
                  <a:schemeClr val="dk2"/>
                </a:solidFill>
              </a:rPr>
              <a:t>time, communication, incorporating data-collection input in the EMR</a:t>
            </a:r>
            <a:endParaRPr>
              <a:solidFill>
                <a:schemeClr val="dk2"/>
              </a:solidFill>
            </a:endParaRPr>
          </a:p>
          <a:p>
            <a:pPr indent="-342900" lvl="0" marL="342900" rtl="0" algn="l">
              <a:spcBef>
                <a:spcPts val="640"/>
              </a:spcBef>
              <a:spcAft>
                <a:spcPts val="0"/>
              </a:spcAft>
              <a:buClr>
                <a:schemeClr val="dk2"/>
              </a:buClr>
              <a:buSzPts val="3200"/>
              <a:buChar char="•"/>
            </a:pPr>
            <a:r>
              <a:rPr lang="en-US">
                <a:solidFill>
                  <a:schemeClr val="dk2"/>
                </a:solidFill>
              </a:rPr>
              <a:t>However, the data that is available by CHC’s metrics show steady increases of colorectal screening for our patients</a:t>
            </a:r>
            <a:endParaRPr>
              <a:solidFill>
                <a:schemeClr val="dk2"/>
              </a:solidFill>
            </a:endParaRPr>
          </a:p>
        </p:txBody>
      </p:sp>
      <p:sp>
        <p:nvSpPr>
          <p:cNvPr id="205" name="Google Shape;205;p26"/>
          <p:cNvSpPr txBox="1"/>
          <p:nvPr/>
        </p:nvSpPr>
        <p:spPr>
          <a:xfrm>
            <a:off x="6552710" y="6059684"/>
            <a:ext cx="1905600" cy="457500"/>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7"/>
          <p:cNvPicPr preferRelativeResize="0"/>
          <p:nvPr/>
        </p:nvPicPr>
        <p:blipFill>
          <a:blip r:embed="rId3">
            <a:alphaModFix/>
          </a:blip>
          <a:stretch>
            <a:fillRect/>
          </a:stretch>
        </p:blipFill>
        <p:spPr>
          <a:xfrm>
            <a:off x="0" y="1817030"/>
            <a:ext cx="5403500" cy="4037107"/>
          </a:xfrm>
          <a:prstGeom prst="rect">
            <a:avLst/>
          </a:prstGeom>
          <a:noFill/>
          <a:ln>
            <a:noFill/>
          </a:ln>
        </p:spPr>
      </p:pic>
      <p:sp>
        <p:nvSpPr>
          <p:cNvPr id="212" name="Google Shape;212;p27"/>
          <p:cNvSpPr txBox="1"/>
          <p:nvPr>
            <p:ph type="title"/>
          </p:nvPr>
        </p:nvSpPr>
        <p:spPr>
          <a:xfrm>
            <a:off x="663908" y="613415"/>
            <a:ext cx="7816200" cy="1203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Results</a:t>
            </a:r>
            <a:endParaRPr b="1">
              <a:solidFill>
                <a:schemeClr val="dk2"/>
              </a:solidFill>
            </a:endParaRPr>
          </a:p>
        </p:txBody>
      </p:sp>
      <p:pic>
        <p:nvPicPr>
          <p:cNvPr id="213" name="Google Shape;213;p27"/>
          <p:cNvPicPr preferRelativeResize="0"/>
          <p:nvPr/>
        </p:nvPicPr>
        <p:blipFill>
          <a:blip r:embed="rId4">
            <a:alphaModFix/>
          </a:blip>
          <a:stretch>
            <a:fillRect/>
          </a:stretch>
        </p:blipFill>
        <p:spPr>
          <a:xfrm>
            <a:off x="5598050" y="2115376"/>
            <a:ext cx="3545950" cy="3440425"/>
          </a:xfrm>
          <a:prstGeom prst="rect">
            <a:avLst/>
          </a:prstGeom>
          <a:noFill/>
          <a:ln>
            <a:noFill/>
          </a:ln>
        </p:spPr>
      </p:pic>
      <p:sp>
        <p:nvSpPr>
          <p:cNvPr id="214" name="Google Shape;214;p27"/>
          <p:cNvSpPr txBox="1"/>
          <p:nvPr/>
        </p:nvSpPr>
        <p:spPr>
          <a:xfrm>
            <a:off x="6068275" y="1634200"/>
            <a:ext cx="2605500" cy="47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4400"/>
              <a:buFont typeface="Calibri"/>
              <a:buNone/>
            </a:pPr>
            <a:r>
              <a:rPr b="1" lang="en-US" sz="1800">
                <a:solidFill>
                  <a:schemeClr val="dk2"/>
                </a:solidFill>
                <a:latin typeface="Calibri"/>
                <a:ea typeface="Calibri"/>
                <a:cs typeface="Calibri"/>
                <a:sym typeface="Calibri"/>
              </a:rPr>
              <a:t>2025 Rate as of 5/6/25:</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8"/>
          <p:cNvSpPr txBox="1"/>
          <p:nvPr>
            <p:ph type="title"/>
          </p:nvPr>
        </p:nvSpPr>
        <p:spPr>
          <a:xfrm>
            <a:off x="663883" y="637590"/>
            <a:ext cx="7816200" cy="1203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Results</a:t>
            </a:r>
            <a:endParaRPr b="1">
              <a:solidFill>
                <a:schemeClr val="dk2"/>
              </a:solidFill>
            </a:endParaRPr>
          </a:p>
        </p:txBody>
      </p:sp>
      <p:sp>
        <p:nvSpPr>
          <p:cNvPr id="220" name="Google Shape;220;p28"/>
          <p:cNvSpPr txBox="1"/>
          <p:nvPr>
            <p:ph idx="1" type="body"/>
          </p:nvPr>
        </p:nvSpPr>
        <p:spPr>
          <a:xfrm>
            <a:off x="375781" y="1734066"/>
            <a:ext cx="8267178" cy="4632598"/>
          </a:xfrm>
          <a:prstGeom prst="rect">
            <a:avLst/>
          </a:prstGeom>
          <a:noFill/>
          <a:ln>
            <a:noFill/>
          </a:ln>
        </p:spPr>
        <p:txBody>
          <a:bodyPr anchorCtr="0" anchor="t" bIns="45700" lIns="91425" spcFirstLastPara="1" rIns="91425" wrap="square" tIns="45700">
            <a:normAutofit fontScale="85000" lnSpcReduction="20000"/>
          </a:bodyPr>
          <a:lstStyle/>
          <a:p>
            <a:pPr indent="-259080" lvl="1" marL="742950" rtl="0" algn="l">
              <a:lnSpc>
                <a:spcPct val="110000"/>
              </a:lnSpc>
              <a:spcBef>
                <a:spcPts val="560"/>
              </a:spcBef>
              <a:spcAft>
                <a:spcPts val="0"/>
              </a:spcAft>
              <a:buClr>
                <a:schemeClr val="dk2"/>
              </a:buClr>
              <a:buSzPct val="100000"/>
              <a:buChar char="–"/>
            </a:pPr>
            <a:r>
              <a:rPr lang="en-US">
                <a:solidFill>
                  <a:schemeClr val="dk2"/>
                </a:solidFill>
              </a:rPr>
              <a:t>Through </a:t>
            </a:r>
            <a:r>
              <a:rPr lang="en-US">
                <a:solidFill>
                  <a:schemeClr val="dk2"/>
                </a:solidFill>
              </a:rPr>
              <a:t>our efforts, we not directly observed any increase of colorectal screenings</a:t>
            </a:r>
            <a:endParaRPr>
              <a:solidFill>
                <a:schemeClr val="dk2"/>
              </a:solidFill>
            </a:endParaRPr>
          </a:p>
          <a:p>
            <a:pPr indent="-259080" lvl="1" marL="742950" rtl="0" algn="l">
              <a:lnSpc>
                <a:spcPct val="110000"/>
              </a:lnSpc>
              <a:spcBef>
                <a:spcPts val="560"/>
              </a:spcBef>
              <a:spcAft>
                <a:spcPts val="0"/>
              </a:spcAft>
              <a:buClr>
                <a:schemeClr val="dk2"/>
              </a:buClr>
              <a:buSzPct val="100000"/>
              <a:buChar char="–"/>
            </a:pPr>
            <a:r>
              <a:rPr lang="en-US">
                <a:solidFill>
                  <a:schemeClr val="dk2"/>
                </a:solidFill>
              </a:rPr>
              <a:t>Barriers and </a:t>
            </a:r>
            <a:r>
              <a:rPr lang="en-US">
                <a:solidFill>
                  <a:schemeClr val="dk2"/>
                </a:solidFill>
              </a:rPr>
              <a:t>challenges</a:t>
            </a:r>
            <a:r>
              <a:rPr lang="en-US">
                <a:solidFill>
                  <a:schemeClr val="dk2"/>
                </a:solidFill>
              </a:rPr>
              <a:t> - time, communication, workflow</a:t>
            </a:r>
            <a:endParaRPr>
              <a:solidFill>
                <a:schemeClr val="dk2"/>
              </a:solidFill>
            </a:endParaRPr>
          </a:p>
          <a:p>
            <a:pPr indent="-259080" lvl="1" marL="742950" rtl="0" algn="l">
              <a:lnSpc>
                <a:spcPct val="110000"/>
              </a:lnSpc>
              <a:spcBef>
                <a:spcPts val="560"/>
              </a:spcBef>
              <a:spcAft>
                <a:spcPts val="0"/>
              </a:spcAft>
              <a:buClr>
                <a:schemeClr val="dk2"/>
              </a:buClr>
              <a:buSzPct val="100000"/>
              <a:buChar char="–"/>
            </a:pPr>
            <a:r>
              <a:rPr lang="en-US">
                <a:solidFill>
                  <a:schemeClr val="dk2"/>
                </a:solidFill>
              </a:rPr>
              <a:t>Success - identifying current in-clinic workflow barriers, connecting with </a:t>
            </a:r>
            <a:r>
              <a:rPr lang="en-US">
                <a:solidFill>
                  <a:schemeClr val="dk2"/>
                </a:solidFill>
              </a:rPr>
              <a:t>appropriate</a:t>
            </a:r>
            <a:r>
              <a:rPr lang="en-US">
                <a:solidFill>
                  <a:schemeClr val="dk2"/>
                </a:solidFill>
              </a:rPr>
              <a:t> staff - CHC data analyst Adam Bente</a:t>
            </a:r>
            <a:endParaRPr>
              <a:solidFill>
                <a:schemeClr val="dk2"/>
              </a:solidFill>
            </a:endParaRPr>
          </a:p>
          <a:p>
            <a:pPr indent="-312420" lvl="0" marL="342900" rtl="0" algn="l">
              <a:lnSpc>
                <a:spcPct val="110000"/>
              </a:lnSpc>
              <a:spcBef>
                <a:spcPts val="640"/>
              </a:spcBef>
              <a:spcAft>
                <a:spcPts val="0"/>
              </a:spcAft>
              <a:buClr>
                <a:schemeClr val="dk2"/>
              </a:buClr>
              <a:buSzPct val="100000"/>
              <a:buChar char="•"/>
            </a:pPr>
            <a:r>
              <a:rPr b="1" lang="en-US">
                <a:solidFill>
                  <a:schemeClr val="dk2"/>
                </a:solidFill>
              </a:rPr>
              <a:t>Learning points</a:t>
            </a:r>
            <a:endParaRPr b="1">
              <a:solidFill>
                <a:schemeClr val="dk2"/>
              </a:solidFill>
            </a:endParaRPr>
          </a:p>
          <a:p>
            <a:pPr indent="-268605" lvl="1" marL="742950" rtl="0" algn="l">
              <a:lnSpc>
                <a:spcPct val="110000"/>
              </a:lnSpc>
              <a:spcBef>
                <a:spcPts val="640"/>
              </a:spcBef>
              <a:spcAft>
                <a:spcPts val="0"/>
              </a:spcAft>
              <a:buClr>
                <a:schemeClr val="dk2"/>
              </a:buClr>
              <a:buSzPct val="64285"/>
              <a:buChar char="–"/>
            </a:pPr>
            <a:r>
              <a:rPr lang="en-US">
                <a:solidFill>
                  <a:schemeClr val="dk2"/>
                </a:solidFill>
              </a:rPr>
              <a:t>QI projects progress more effectively when roles, goals, and means to achieve them are clear</a:t>
            </a:r>
            <a:endParaRPr>
              <a:solidFill>
                <a:schemeClr val="dk2"/>
              </a:solidFill>
            </a:endParaRPr>
          </a:p>
          <a:p>
            <a:pPr indent="-268605" lvl="1" marL="742950" rtl="0" algn="l">
              <a:lnSpc>
                <a:spcPct val="110000"/>
              </a:lnSpc>
              <a:spcBef>
                <a:spcPts val="640"/>
              </a:spcBef>
              <a:spcAft>
                <a:spcPts val="0"/>
              </a:spcAft>
              <a:buClr>
                <a:schemeClr val="dk2"/>
              </a:buClr>
              <a:buSzPct val="64285"/>
              <a:buChar char="–"/>
            </a:pPr>
            <a:r>
              <a:rPr lang="en-US">
                <a:solidFill>
                  <a:schemeClr val="dk2"/>
                </a:solidFill>
              </a:rPr>
              <a:t>Connecting</a:t>
            </a:r>
            <a:r>
              <a:rPr lang="en-US">
                <a:solidFill>
                  <a:schemeClr val="dk2"/>
                </a:solidFill>
              </a:rPr>
              <a:t> with leadership would have saved time and would have streamlined efforts QI spearheads and clinical champions are already in the progress of doing</a:t>
            </a:r>
            <a:endParaRPr>
              <a:solidFill>
                <a:schemeClr val="dk2"/>
              </a:solidFill>
            </a:endParaRPr>
          </a:p>
        </p:txBody>
      </p:sp>
      <p:sp>
        <p:nvSpPr>
          <p:cNvPr id="221" name="Google Shape;221;p28"/>
          <p:cNvSpPr txBox="1"/>
          <p:nvPr/>
        </p:nvSpPr>
        <p:spPr>
          <a:xfrm>
            <a:off x="6552710" y="6059684"/>
            <a:ext cx="1905521" cy="457618"/>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9"/>
          <p:cNvSpPr txBox="1"/>
          <p:nvPr>
            <p:ph type="title"/>
          </p:nvPr>
        </p:nvSpPr>
        <p:spPr>
          <a:xfrm>
            <a:off x="676408" y="658440"/>
            <a:ext cx="7816241" cy="12035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Ideal </a:t>
            </a:r>
            <a:r>
              <a:rPr b="1" lang="en-US">
                <a:solidFill>
                  <a:schemeClr val="dk2"/>
                </a:solidFill>
              </a:rPr>
              <a:t>Approach to Change</a:t>
            </a:r>
            <a:endParaRPr b="1">
              <a:solidFill>
                <a:schemeClr val="dk2"/>
              </a:solidFill>
            </a:endParaRPr>
          </a:p>
        </p:txBody>
      </p:sp>
      <p:sp>
        <p:nvSpPr>
          <p:cNvPr id="227" name="Google Shape;227;p29"/>
          <p:cNvSpPr txBox="1"/>
          <p:nvPr>
            <p:ph idx="1" type="body"/>
          </p:nvPr>
        </p:nvSpPr>
        <p:spPr>
          <a:xfrm>
            <a:off x="375781" y="1734066"/>
            <a:ext cx="8267178" cy="4632598"/>
          </a:xfrm>
          <a:prstGeom prst="rect">
            <a:avLst/>
          </a:prstGeom>
          <a:noFill/>
          <a:ln>
            <a:noFill/>
          </a:ln>
        </p:spPr>
        <p:txBody>
          <a:bodyPr anchorCtr="0" anchor="t" bIns="45700" lIns="91425" spcFirstLastPara="1" rIns="91425" wrap="square" tIns="45700">
            <a:normAutofit fontScale="70000" lnSpcReduction="20000"/>
          </a:bodyPr>
          <a:lstStyle/>
          <a:p>
            <a:pPr indent="-281940" lvl="0" marL="342900" rtl="0" algn="l">
              <a:lnSpc>
                <a:spcPct val="110000"/>
              </a:lnSpc>
              <a:spcBef>
                <a:spcPts val="0"/>
              </a:spcBef>
              <a:spcAft>
                <a:spcPts val="0"/>
              </a:spcAft>
              <a:buClr>
                <a:schemeClr val="dk2"/>
              </a:buClr>
              <a:buSzPct val="100000"/>
              <a:buChar char="•"/>
            </a:pPr>
            <a:r>
              <a:rPr b="1" lang="en-US">
                <a:solidFill>
                  <a:schemeClr val="dk2"/>
                </a:solidFill>
              </a:rPr>
              <a:t>Ideal Changes</a:t>
            </a:r>
            <a:endParaRPr b="1">
              <a:solidFill>
                <a:schemeClr val="dk2"/>
              </a:solidFill>
            </a:endParaRPr>
          </a:p>
          <a:p>
            <a:pPr indent="-251459" lvl="1" marL="742950" rtl="0" algn="l">
              <a:lnSpc>
                <a:spcPct val="110000"/>
              </a:lnSpc>
              <a:spcBef>
                <a:spcPts val="0"/>
              </a:spcBef>
              <a:spcAft>
                <a:spcPts val="0"/>
              </a:spcAft>
              <a:buClr>
                <a:schemeClr val="dk2"/>
              </a:buClr>
              <a:buSzPct val="64285"/>
              <a:buChar char="–"/>
            </a:pPr>
            <a:r>
              <a:rPr lang="en-US">
                <a:solidFill>
                  <a:schemeClr val="dk2"/>
                </a:solidFill>
              </a:rPr>
              <a:t>More promotion of colorectal screening in high-volume locations (waiting room)</a:t>
            </a:r>
            <a:endParaRPr>
              <a:solidFill>
                <a:schemeClr val="dk2"/>
              </a:solidFill>
            </a:endParaRPr>
          </a:p>
          <a:p>
            <a:pPr indent="-251459" lvl="1" marL="742950" rtl="0" algn="l">
              <a:lnSpc>
                <a:spcPct val="110000"/>
              </a:lnSpc>
              <a:spcBef>
                <a:spcPts val="0"/>
              </a:spcBef>
              <a:spcAft>
                <a:spcPts val="0"/>
              </a:spcAft>
              <a:buClr>
                <a:schemeClr val="dk2"/>
              </a:buClr>
              <a:buSzPct val="64285"/>
              <a:buChar char="–"/>
            </a:pPr>
            <a:r>
              <a:rPr lang="en-US">
                <a:solidFill>
                  <a:schemeClr val="dk2"/>
                </a:solidFill>
              </a:rPr>
              <a:t>MA alert pcp if patients decline screening</a:t>
            </a:r>
            <a:endParaRPr>
              <a:solidFill>
                <a:schemeClr val="dk2"/>
              </a:solidFill>
            </a:endParaRPr>
          </a:p>
          <a:p>
            <a:pPr indent="-194310" lvl="2" marL="1143000" rtl="0" algn="l">
              <a:lnSpc>
                <a:spcPct val="110000"/>
              </a:lnSpc>
              <a:spcBef>
                <a:spcPts val="0"/>
              </a:spcBef>
              <a:spcAft>
                <a:spcPts val="0"/>
              </a:spcAft>
              <a:buClr>
                <a:schemeClr val="dk2"/>
              </a:buClr>
              <a:buSzPct val="75000"/>
              <a:buChar char="•"/>
            </a:pPr>
            <a:r>
              <a:rPr lang="en-US">
                <a:solidFill>
                  <a:schemeClr val="dk2"/>
                </a:solidFill>
              </a:rPr>
              <a:t>Incorporate a visible alert in the EMR before the pcp comes into appointment</a:t>
            </a:r>
            <a:endParaRPr>
              <a:solidFill>
                <a:schemeClr val="dk2"/>
              </a:solidFill>
            </a:endParaRPr>
          </a:p>
          <a:p>
            <a:pPr indent="-281940" lvl="0" marL="342900" rtl="0" algn="l">
              <a:lnSpc>
                <a:spcPct val="110000"/>
              </a:lnSpc>
              <a:spcBef>
                <a:spcPts val="640"/>
              </a:spcBef>
              <a:spcAft>
                <a:spcPts val="0"/>
              </a:spcAft>
              <a:buClr>
                <a:schemeClr val="dk2"/>
              </a:buClr>
              <a:buSzPct val="100000"/>
              <a:buChar char="•"/>
            </a:pPr>
            <a:r>
              <a:rPr b="1" lang="en-US">
                <a:solidFill>
                  <a:schemeClr val="dk2"/>
                </a:solidFill>
              </a:rPr>
              <a:t>Ideal </a:t>
            </a:r>
            <a:r>
              <a:rPr b="1" lang="en-US">
                <a:solidFill>
                  <a:schemeClr val="dk2"/>
                </a:solidFill>
              </a:rPr>
              <a:t>PDSA cycle</a:t>
            </a:r>
            <a:endParaRPr b="1">
              <a:solidFill>
                <a:schemeClr val="dk2"/>
              </a:solidFill>
            </a:endParaRPr>
          </a:p>
          <a:p>
            <a:pPr indent="-251459" lvl="1" marL="742950" rtl="0" algn="l">
              <a:lnSpc>
                <a:spcPct val="110000"/>
              </a:lnSpc>
              <a:spcBef>
                <a:spcPts val="640"/>
              </a:spcBef>
              <a:spcAft>
                <a:spcPts val="0"/>
              </a:spcAft>
              <a:buClr>
                <a:schemeClr val="dk2"/>
              </a:buClr>
              <a:buSzPct val="64285"/>
              <a:buChar char="–"/>
            </a:pPr>
            <a:r>
              <a:rPr lang="en-US">
                <a:solidFill>
                  <a:schemeClr val="dk2"/>
                </a:solidFill>
              </a:rPr>
              <a:t>As more barriers would become apparent through the project, we’d observe </a:t>
            </a:r>
            <a:r>
              <a:rPr lang="en-US">
                <a:solidFill>
                  <a:schemeClr val="dk2"/>
                </a:solidFill>
              </a:rPr>
              <a:t>their</a:t>
            </a:r>
            <a:r>
              <a:rPr lang="en-US">
                <a:solidFill>
                  <a:schemeClr val="dk2"/>
                </a:solidFill>
              </a:rPr>
              <a:t> effect and adjust the means of  promoting the screening within CHC’s confines</a:t>
            </a:r>
            <a:endParaRPr>
              <a:solidFill>
                <a:schemeClr val="dk2"/>
              </a:solidFill>
            </a:endParaRPr>
          </a:p>
          <a:p>
            <a:pPr indent="-281940" lvl="0" marL="342900" rtl="0" algn="l">
              <a:lnSpc>
                <a:spcPct val="110000"/>
              </a:lnSpc>
              <a:spcBef>
                <a:spcPts val="640"/>
              </a:spcBef>
              <a:spcAft>
                <a:spcPts val="0"/>
              </a:spcAft>
              <a:buClr>
                <a:schemeClr val="dk2"/>
              </a:buClr>
              <a:buSzPct val="100000"/>
              <a:buChar char="•"/>
            </a:pPr>
            <a:r>
              <a:rPr b="1" lang="en-US">
                <a:solidFill>
                  <a:schemeClr val="dk2"/>
                </a:solidFill>
              </a:rPr>
              <a:t>Takeaways from our efforts this year</a:t>
            </a:r>
            <a:endParaRPr b="1">
              <a:solidFill>
                <a:schemeClr val="dk2"/>
              </a:solidFill>
            </a:endParaRPr>
          </a:p>
          <a:p>
            <a:pPr indent="-251459" lvl="1" marL="742950" rtl="0" algn="l">
              <a:lnSpc>
                <a:spcPct val="110000"/>
              </a:lnSpc>
              <a:spcBef>
                <a:spcPts val="640"/>
              </a:spcBef>
              <a:spcAft>
                <a:spcPts val="0"/>
              </a:spcAft>
              <a:buClr>
                <a:schemeClr val="dk2"/>
              </a:buClr>
              <a:buSzPct val="64285"/>
              <a:buChar char="–"/>
            </a:pPr>
            <a:r>
              <a:rPr lang="en-US">
                <a:solidFill>
                  <a:schemeClr val="dk2"/>
                </a:solidFill>
              </a:rPr>
              <a:t>Implementing changes to the clinic workflow is difficult, especially when staff have established </a:t>
            </a:r>
            <a:r>
              <a:rPr lang="en-US">
                <a:solidFill>
                  <a:schemeClr val="dk2"/>
                </a:solidFill>
              </a:rPr>
              <a:t>habits</a:t>
            </a:r>
            <a:r>
              <a:rPr lang="en-US">
                <a:solidFill>
                  <a:schemeClr val="dk2"/>
                </a:solidFill>
              </a:rPr>
              <a:t> and ways to complete their part quicker</a:t>
            </a:r>
            <a:endParaRPr>
              <a:solidFill>
                <a:schemeClr val="dk2"/>
              </a:solidFill>
            </a:endParaRPr>
          </a:p>
          <a:p>
            <a:pPr indent="-251459" lvl="1" marL="742950" rtl="0" algn="l">
              <a:lnSpc>
                <a:spcPct val="110000"/>
              </a:lnSpc>
              <a:spcBef>
                <a:spcPts val="640"/>
              </a:spcBef>
              <a:spcAft>
                <a:spcPts val="0"/>
              </a:spcAft>
              <a:buClr>
                <a:schemeClr val="dk2"/>
              </a:buClr>
              <a:buSzPct val="64285"/>
              <a:buChar char="–"/>
            </a:pPr>
            <a:r>
              <a:rPr lang="en-US">
                <a:solidFill>
                  <a:schemeClr val="dk2"/>
                </a:solidFill>
              </a:rPr>
              <a:t>This kind of effort involves numerous </a:t>
            </a:r>
            <a:r>
              <a:rPr lang="en-US">
                <a:solidFill>
                  <a:schemeClr val="dk2"/>
                </a:solidFill>
              </a:rPr>
              <a:t>collaborators</a:t>
            </a:r>
            <a:r>
              <a:rPr lang="en-US">
                <a:solidFill>
                  <a:schemeClr val="dk2"/>
                </a:solidFill>
              </a:rPr>
              <a:t> and would ultimately need establish roles and leadership set</a:t>
            </a:r>
            <a:endParaRPr>
              <a:solidFill>
                <a:schemeClr val="dk2"/>
              </a:solidFill>
            </a:endParaRPr>
          </a:p>
        </p:txBody>
      </p:sp>
      <p:sp>
        <p:nvSpPr>
          <p:cNvPr id="228" name="Google Shape;228;p29"/>
          <p:cNvSpPr txBox="1"/>
          <p:nvPr/>
        </p:nvSpPr>
        <p:spPr>
          <a:xfrm>
            <a:off x="6552710" y="6059684"/>
            <a:ext cx="1905521" cy="457618"/>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676408" y="658440"/>
            <a:ext cx="7816241" cy="12035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Conclusions/Implications</a:t>
            </a:r>
            <a:endParaRPr b="1">
              <a:solidFill>
                <a:schemeClr val="dk2"/>
              </a:solidFill>
            </a:endParaRPr>
          </a:p>
        </p:txBody>
      </p:sp>
      <p:sp>
        <p:nvSpPr>
          <p:cNvPr id="234" name="Google Shape;234;p30"/>
          <p:cNvSpPr txBox="1"/>
          <p:nvPr>
            <p:ph idx="1" type="body"/>
          </p:nvPr>
        </p:nvSpPr>
        <p:spPr>
          <a:xfrm>
            <a:off x="375781" y="1734066"/>
            <a:ext cx="8267178" cy="4632598"/>
          </a:xfrm>
          <a:prstGeom prst="rect">
            <a:avLst/>
          </a:prstGeom>
          <a:noFill/>
          <a:ln>
            <a:noFill/>
          </a:ln>
        </p:spPr>
        <p:txBody>
          <a:bodyPr anchorCtr="0" anchor="t" bIns="45700" lIns="91425" spcFirstLastPara="1" rIns="91425" wrap="square" tIns="45700">
            <a:normAutofit fontScale="62500" lnSpcReduction="20000"/>
          </a:bodyPr>
          <a:lstStyle/>
          <a:p>
            <a:pPr indent="-266700" lvl="0" marL="342900" rtl="0" algn="l">
              <a:lnSpc>
                <a:spcPct val="110000"/>
              </a:lnSpc>
              <a:spcBef>
                <a:spcPts val="0"/>
              </a:spcBef>
              <a:spcAft>
                <a:spcPts val="0"/>
              </a:spcAft>
              <a:buClr>
                <a:schemeClr val="dk2"/>
              </a:buClr>
              <a:buSzPct val="100000"/>
              <a:buChar char="•"/>
            </a:pPr>
            <a:r>
              <a:rPr b="1" lang="en-US">
                <a:solidFill>
                  <a:schemeClr val="dk2"/>
                </a:solidFill>
              </a:rPr>
              <a:t>Next steps</a:t>
            </a:r>
            <a:endParaRPr b="1">
              <a:solidFill>
                <a:schemeClr val="dk2"/>
              </a:solidFill>
            </a:endParaRPr>
          </a:p>
          <a:p>
            <a:pPr indent="-242887" lvl="1" marL="742950" rtl="0" algn="l">
              <a:lnSpc>
                <a:spcPct val="110000"/>
              </a:lnSpc>
              <a:spcBef>
                <a:spcPts val="0"/>
              </a:spcBef>
              <a:spcAft>
                <a:spcPts val="0"/>
              </a:spcAft>
              <a:buClr>
                <a:schemeClr val="dk2"/>
              </a:buClr>
              <a:buSzPct val="64285"/>
              <a:buChar char="–"/>
            </a:pPr>
            <a:r>
              <a:rPr lang="en-US">
                <a:solidFill>
                  <a:schemeClr val="dk2"/>
                </a:solidFill>
              </a:rPr>
              <a:t>Implement educational tools at all CHC sites.</a:t>
            </a:r>
            <a:endParaRPr>
              <a:solidFill>
                <a:schemeClr val="dk2"/>
              </a:solidFill>
            </a:endParaRPr>
          </a:p>
          <a:p>
            <a:pPr indent="-242887" lvl="1" marL="742950" rtl="0" algn="l">
              <a:lnSpc>
                <a:spcPct val="110000"/>
              </a:lnSpc>
              <a:spcBef>
                <a:spcPts val="0"/>
              </a:spcBef>
              <a:spcAft>
                <a:spcPts val="0"/>
              </a:spcAft>
              <a:buClr>
                <a:schemeClr val="dk2"/>
              </a:buClr>
              <a:buSzPct val="64285"/>
              <a:buChar char="–"/>
            </a:pPr>
            <a:r>
              <a:rPr lang="en-US">
                <a:solidFill>
                  <a:schemeClr val="dk2"/>
                </a:solidFill>
              </a:rPr>
              <a:t>Longer term implementation of education and metric data tracking.</a:t>
            </a:r>
            <a:endParaRPr>
              <a:solidFill>
                <a:schemeClr val="dk2"/>
              </a:solidFill>
            </a:endParaRPr>
          </a:p>
          <a:p>
            <a:pPr indent="-242887" lvl="1" marL="742950" rtl="0" algn="l">
              <a:lnSpc>
                <a:spcPct val="110000"/>
              </a:lnSpc>
              <a:spcBef>
                <a:spcPts val="0"/>
              </a:spcBef>
              <a:spcAft>
                <a:spcPts val="0"/>
              </a:spcAft>
              <a:buClr>
                <a:schemeClr val="dk2"/>
              </a:buClr>
              <a:buSzPct val="64285"/>
              <a:buChar char="–"/>
            </a:pPr>
            <a:r>
              <a:rPr lang="en-US">
                <a:solidFill>
                  <a:schemeClr val="dk2"/>
                </a:solidFill>
              </a:rPr>
              <a:t>Continue to increase </a:t>
            </a:r>
            <a:r>
              <a:rPr lang="en-US">
                <a:solidFill>
                  <a:schemeClr val="dk2"/>
                </a:solidFill>
              </a:rPr>
              <a:t>visibility</a:t>
            </a:r>
            <a:r>
              <a:rPr lang="en-US">
                <a:solidFill>
                  <a:schemeClr val="dk2"/>
                </a:solidFill>
              </a:rPr>
              <a:t> of CRC screening and its importance.</a:t>
            </a:r>
            <a:endParaRPr>
              <a:solidFill>
                <a:schemeClr val="dk2"/>
              </a:solidFill>
            </a:endParaRPr>
          </a:p>
          <a:p>
            <a:pPr indent="-266700" lvl="0" marL="342900" rtl="0" algn="l">
              <a:lnSpc>
                <a:spcPct val="110000"/>
              </a:lnSpc>
              <a:spcBef>
                <a:spcPts val="640"/>
              </a:spcBef>
              <a:spcAft>
                <a:spcPts val="0"/>
              </a:spcAft>
              <a:buClr>
                <a:schemeClr val="dk2"/>
              </a:buClr>
              <a:buSzPct val="100000"/>
              <a:buChar char="•"/>
            </a:pPr>
            <a:r>
              <a:rPr b="1" lang="en-US">
                <a:solidFill>
                  <a:schemeClr val="dk2"/>
                </a:solidFill>
              </a:rPr>
              <a:t>Recommendations for next attempt</a:t>
            </a:r>
            <a:endParaRPr b="1">
              <a:solidFill>
                <a:schemeClr val="dk2"/>
              </a:solidFill>
            </a:endParaRPr>
          </a:p>
          <a:p>
            <a:pPr indent="-242887" lvl="1" marL="742950" rtl="0" algn="l">
              <a:lnSpc>
                <a:spcPct val="110000"/>
              </a:lnSpc>
              <a:spcBef>
                <a:spcPts val="640"/>
              </a:spcBef>
              <a:spcAft>
                <a:spcPts val="0"/>
              </a:spcAft>
              <a:buClr>
                <a:schemeClr val="dk2"/>
              </a:buClr>
              <a:buSzPct val="64285"/>
              <a:buChar char="–"/>
            </a:pPr>
            <a:r>
              <a:rPr lang="en-US">
                <a:solidFill>
                  <a:schemeClr val="dk2"/>
                </a:solidFill>
              </a:rPr>
              <a:t>C</a:t>
            </a:r>
            <a:r>
              <a:rPr lang="en-US">
                <a:solidFill>
                  <a:schemeClr val="dk2"/>
                </a:solidFill>
              </a:rPr>
              <a:t>onnect with </a:t>
            </a:r>
            <a:r>
              <a:rPr lang="en-US">
                <a:solidFill>
                  <a:schemeClr val="dk2"/>
                </a:solidFill>
              </a:rPr>
              <a:t>leadership to see if efforts to increase colorectal cancer rates were in the works to that our efforts would be streamlined or at least modified to our clinic</a:t>
            </a:r>
            <a:endParaRPr>
              <a:solidFill>
                <a:schemeClr val="dk2"/>
              </a:solidFill>
            </a:endParaRPr>
          </a:p>
          <a:p>
            <a:pPr indent="-242887" lvl="1" marL="742950" rtl="0" algn="l">
              <a:lnSpc>
                <a:spcPct val="110000"/>
              </a:lnSpc>
              <a:spcBef>
                <a:spcPts val="640"/>
              </a:spcBef>
              <a:spcAft>
                <a:spcPts val="0"/>
              </a:spcAft>
              <a:buClr>
                <a:schemeClr val="dk2"/>
              </a:buClr>
              <a:buSzPct val="64285"/>
              <a:buChar char="–"/>
            </a:pPr>
            <a:r>
              <a:rPr lang="en-US">
                <a:solidFill>
                  <a:schemeClr val="dk2"/>
                </a:solidFill>
              </a:rPr>
              <a:t>Further understand what can be incorporated into the EMR so effort is minimized to clicks</a:t>
            </a:r>
            <a:endParaRPr>
              <a:solidFill>
                <a:schemeClr val="dk2"/>
              </a:solidFill>
            </a:endParaRPr>
          </a:p>
          <a:p>
            <a:pPr indent="-266700" lvl="0" marL="342900" rtl="0" algn="l">
              <a:lnSpc>
                <a:spcPct val="110000"/>
              </a:lnSpc>
              <a:spcBef>
                <a:spcPts val="640"/>
              </a:spcBef>
              <a:spcAft>
                <a:spcPts val="0"/>
              </a:spcAft>
              <a:buClr>
                <a:schemeClr val="dk2"/>
              </a:buClr>
              <a:buSzPct val="100000"/>
              <a:buChar char="•"/>
            </a:pPr>
            <a:r>
              <a:rPr b="1" lang="en-US">
                <a:solidFill>
                  <a:schemeClr val="dk2"/>
                </a:solidFill>
              </a:rPr>
              <a:t>Advice for </a:t>
            </a:r>
            <a:r>
              <a:rPr b="1" lang="en-US">
                <a:solidFill>
                  <a:schemeClr val="dk2"/>
                </a:solidFill>
              </a:rPr>
              <a:t>the next cohort</a:t>
            </a:r>
            <a:endParaRPr>
              <a:solidFill>
                <a:schemeClr val="dk2"/>
              </a:solidFill>
            </a:endParaRPr>
          </a:p>
          <a:p>
            <a:pPr indent="-242887" lvl="1" marL="742950" rtl="0" algn="l">
              <a:lnSpc>
                <a:spcPct val="110000"/>
              </a:lnSpc>
              <a:spcBef>
                <a:spcPts val="640"/>
              </a:spcBef>
              <a:spcAft>
                <a:spcPts val="0"/>
              </a:spcAft>
              <a:buClr>
                <a:schemeClr val="dk2"/>
              </a:buClr>
              <a:buSzPct val="64285"/>
              <a:buChar char="–"/>
            </a:pPr>
            <a:r>
              <a:rPr lang="en-US">
                <a:solidFill>
                  <a:schemeClr val="dk2"/>
                </a:solidFill>
              </a:rPr>
              <a:t>L</a:t>
            </a:r>
            <a:r>
              <a:rPr lang="en-US">
                <a:solidFill>
                  <a:schemeClr val="dk2"/>
                </a:solidFill>
              </a:rPr>
              <a:t>ook to projects that are applicable to multiple sites and incorporate leadership so more stakeholders get involved and </a:t>
            </a:r>
            <a:r>
              <a:rPr lang="en-US">
                <a:solidFill>
                  <a:schemeClr val="dk2"/>
                </a:solidFill>
              </a:rPr>
              <a:t>additional</a:t>
            </a:r>
            <a:r>
              <a:rPr lang="en-US">
                <a:solidFill>
                  <a:schemeClr val="dk2"/>
                </a:solidFill>
              </a:rPr>
              <a:t> data-collection efforts will be picked up by other sites to collect a larger pool of data. That way, when the </a:t>
            </a:r>
            <a:r>
              <a:rPr lang="en-US">
                <a:solidFill>
                  <a:schemeClr val="dk2"/>
                </a:solidFill>
              </a:rPr>
              <a:t>residency</a:t>
            </a:r>
            <a:r>
              <a:rPr lang="en-US">
                <a:solidFill>
                  <a:schemeClr val="dk2"/>
                </a:solidFill>
              </a:rPr>
              <a:t> year ends, you would have </a:t>
            </a:r>
            <a:r>
              <a:rPr lang="en-US">
                <a:solidFill>
                  <a:schemeClr val="dk2"/>
                </a:solidFill>
              </a:rPr>
              <a:t>contributed</a:t>
            </a:r>
            <a:r>
              <a:rPr lang="en-US">
                <a:solidFill>
                  <a:schemeClr val="dk2"/>
                </a:solidFill>
              </a:rPr>
              <a:t> to an ongoing effort that will continue</a:t>
            </a:r>
            <a:endParaRPr>
              <a:solidFill>
                <a:schemeClr val="dk2"/>
              </a:solidFill>
            </a:endParaRPr>
          </a:p>
        </p:txBody>
      </p:sp>
      <p:sp>
        <p:nvSpPr>
          <p:cNvPr id="235" name="Google Shape;235;p30"/>
          <p:cNvSpPr txBox="1"/>
          <p:nvPr/>
        </p:nvSpPr>
        <p:spPr>
          <a:xfrm>
            <a:off x="6552710" y="6059684"/>
            <a:ext cx="1905521" cy="457618"/>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457200" y="45718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References</a:t>
            </a:r>
            <a:endParaRPr/>
          </a:p>
        </p:txBody>
      </p:sp>
      <p:sp>
        <p:nvSpPr>
          <p:cNvPr id="242" name="Google Shape;242;p31"/>
          <p:cNvSpPr txBox="1"/>
          <p:nvPr>
            <p:ph idx="1" type="body"/>
          </p:nvPr>
        </p:nvSpPr>
        <p:spPr>
          <a:xfrm>
            <a:off x="457200" y="1600200"/>
            <a:ext cx="8229600" cy="4526100"/>
          </a:xfrm>
          <a:prstGeom prst="rect">
            <a:avLst/>
          </a:prstGeom>
        </p:spPr>
        <p:txBody>
          <a:bodyPr anchorCtr="0" anchor="t" bIns="45700" lIns="91425" spcFirstLastPara="1" rIns="91425" wrap="square" tIns="45700">
            <a:normAutofit fontScale="77500" lnSpcReduction="20000"/>
          </a:bodyPr>
          <a:lstStyle/>
          <a:p>
            <a:pPr indent="0" lvl="0" marL="0" rtl="0" algn="l">
              <a:spcBef>
                <a:spcPts val="360"/>
              </a:spcBef>
              <a:spcAft>
                <a:spcPts val="0"/>
              </a:spcAft>
              <a:buNone/>
            </a:pPr>
            <a:r>
              <a:rPr lang="en-US" sz="1800"/>
              <a:t>Gadd N, Lee S, Sharman MJ, Obamiro K. Educational interventions to improve bowel cancer awareness and screening in Organisation for Economic Co-operation and Development countries: A scoping review. Prev Med Rep. 2024;39:102653. Published 2024 Feb 13. doi:10.1016/j.pmedr.2024.102653</a:t>
            </a:r>
            <a:endParaRPr sz="1800"/>
          </a:p>
          <a:p>
            <a:pPr indent="0" lvl="0" marL="0" rtl="0" algn="l">
              <a:spcBef>
                <a:spcPts val="360"/>
              </a:spcBef>
              <a:spcAft>
                <a:spcPts val="0"/>
              </a:spcAft>
              <a:buNone/>
            </a:pPr>
            <a:r>
              <a:rPr lang="en-US" sz="1800"/>
              <a:t>Philip EJ, DuHamel K, Jandorf L. Evaluating the impact of an educational intervention to increase CRC screening rates in the African American community: a preliminary study. Cancer Causes Control. 2010 Oct;21(10):1685-91. doi: 10.1007/s10552-010-9597-3. Epub 2010 Jun 10. PMID: 20535541; PMCID: PMC3621716.</a:t>
            </a:r>
            <a:endParaRPr sz="1800"/>
          </a:p>
          <a:p>
            <a:pPr indent="0" lvl="0" marL="0" rtl="0" algn="l">
              <a:spcBef>
                <a:spcPts val="360"/>
              </a:spcBef>
              <a:spcAft>
                <a:spcPts val="0"/>
              </a:spcAft>
              <a:buNone/>
            </a:pPr>
            <a:r>
              <a:rPr lang="en-US" sz="1800"/>
              <a:t>Health Center Program Uniform Data System (UDS) Data Overview, data.hrsa.gov/tools/data-reporting/program-data?grantNum=H80CS00326. Accessed 22 May 2025.</a:t>
            </a:r>
            <a:endParaRPr sz="1800"/>
          </a:p>
          <a:p>
            <a:pPr indent="0" lvl="0" marL="0" rtl="0" algn="l">
              <a:spcBef>
                <a:spcPts val="360"/>
              </a:spcBef>
              <a:spcAft>
                <a:spcPts val="0"/>
              </a:spcAft>
              <a:buNone/>
            </a:pPr>
            <a:r>
              <a:rPr lang="en-US" sz="1800"/>
              <a:t>National Cancer Institute. (n.d.-a). Colorectal cancer screening (PDQ®). Colorectal Cancer Screening (PDQ®) - NCI. https://www.cancer.gov/types/colorectal/hp/colorectal-screening-pdq</a:t>
            </a:r>
            <a:endParaRPr sz="1800"/>
          </a:p>
          <a:p>
            <a:pPr indent="0" lvl="0" marL="0" rtl="0" algn="l">
              <a:spcBef>
                <a:spcPts val="360"/>
              </a:spcBef>
              <a:spcAft>
                <a:spcPts val="0"/>
              </a:spcAft>
              <a:buNone/>
            </a:pPr>
            <a:r>
              <a:rPr lang="en-US" sz="1800"/>
              <a:t>National Cancer Institute. (n.d.-b). Common cancer sites - cancer stat facts. Surveillance, Epidemiology, and End Results Program. https://seer.cancer.gov/statfacts/html/common.html#:~:text=Breast%2C%20lung%20and%20bronchus%2C%20prostate,nearly%2050%25%20of%20all%20deaths.</a:t>
            </a:r>
            <a:endParaRPr sz="18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t/>
            </a:r>
            <a:endParaRPr sz="1400"/>
          </a:p>
          <a:p>
            <a:pPr indent="0" lvl="0" marL="0" rtl="0" algn="ctr">
              <a:spcBef>
                <a:spcPts val="360"/>
              </a:spcBef>
              <a:spcAft>
                <a:spcPts val="0"/>
              </a:spcAft>
              <a:buNone/>
            </a:pPr>
            <a:r>
              <a:rPr lang="en-US" sz="1800"/>
              <a:t>Special thank you to CHC’s data analyst Adam Bente!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676408" y="701982"/>
            <a:ext cx="7816241" cy="12035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Background</a:t>
            </a:r>
            <a:endParaRPr b="1">
              <a:solidFill>
                <a:schemeClr val="dk2"/>
              </a:solidFill>
            </a:endParaRPr>
          </a:p>
        </p:txBody>
      </p:sp>
      <p:sp>
        <p:nvSpPr>
          <p:cNvPr id="98" name="Google Shape;98;p14"/>
          <p:cNvSpPr txBox="1"/>
          <p:nvPr>
            <p:ph idx="1" type="body"/>
          </p:nvPr>
        </p:nvSpPr>
        <p:spPr>
          <a:xfrm>
            <a:off x="2654250" y="1780500"/>
            <a:ext cx="6406200" cy="46326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chemeClr val="dk2"/>
              </a:buClr>
              <a:buSzPts val="2800"/>
              <a:buChar char="•"/>
            </a:pPr>
            <a:r>
              <a:rPr lang="en-US" sz="2800">
                <a:solidFill>
                  <a:schemeClr val="dk2"/>
                </a:solidFill>
              </a:rPr>
              <a:t>According to the National Cancer Institute, colorectal cancer accounts for 8% of all new cancer cases and 9% of all cancer deaths.</a:t>
            </a:r>
            <a:endParaRPr sz="2800">
              <a:solidFill>
                <a:schemeClr val="dk2"/>
              </a:solidFill>
            </a:endParaRPr>
          </a:p>
          <a:p>
            <a:pPr indent="-342900" lvl="0" marL="342900" rtl="0" algn="l">
              <a:lnSpc>
                <a:spcPct val="90000"/>
              </a:lnSpc>
              <a:spcBef>
                <a:spcPts val="0"/>
              </a:spcBef>
              <a:spcAft>
                <a:spcPts val="0"/>
              </a:spcAft>
              <a:buClr>
                <a:schemeClr val="dk2"/>
              </a:buClr>
              <a:buSzPts val="2800"/>
              <a:buChar char="•"/>
            </a:pPr>
            <a:r>
              <a:rPr lang="en-US" sz="2800">
                <a:solidFill>
                  <a:schemeClr val="dk2"/>
                </a:solidFill>
              </a:rPr>
              <a:t>Increased screening rates reduce morbidity and mortality associated with colorectal cancer.</a:t>
            </a:r>
            <a:endParaRPr sz="2800">
              <a:solidFill>
                <a:schemeClr val="dk2"/>
              </a:solidFill>
            </a:endParaRPr>
          </a:p>
          <a:p>
            <a:pPr indent="-342900" lvl="0" marL="342900" rtl="0" algn="l">
              <a:lnSpc>
                <a:spcPct val="90000"/>
              </a:lnSpc>
              <a:spcBef>
                <a:spcPts val="0"/>
              </a:spcBef>
              <a:spcAft>
                <a:spcPts val="0"/>
              </a:spcAft>
              <a:buClr>
                <a:schemeClr val="dk2"/>
              </a:buClr>
              <a:buSzPts val="2800"/>
              <a:buChar char="•"/>
            </a:pPr>
            <a:r>
              <a:rPr lang="en-US" sz="2800">
                <a:solidFill>
                  <a:schemeClr val="dk2"/>
                </a:solidFill>
              </a:rPr>
              <a:t>The rate of colorectal cancer screening completion at Community Health Center is below national standards.</a:t>
            </a:r>
            <a:endParaRPr sz="2800">
              <a:solidFill>
                <a:schemeClr val="dk2"/>
              </a:solidFill>
            </a:endParaRPr>
          </a:p>
          <a:p>
            <a:pPr indent="0" lvl="0" marL="0" rtl="0" algn="l">
              <a:lnSpc>
                <a:spcPct val="90000"/>
              </a:lnSpc>
              <a:spcBef>
                <a:spcPts val="0"/>
              </a:spcBef>
              <a:spcAft>
                <a:spcPts val="0"/>
              </a:spcAft>
              <a:buNone/>
            </a:pPr>
            <a:r>
              <a:t/>
            </a:r>
            <a:endParaRPr sz="2800">
              <a:solidFill>
                <a:schemeClr val="dk2"/>
              </a:solidFill>
            </a:endParaRPr>
          </a:p>
          <a:p>
            <a:pPr indent="0" lvl="0" marL="0" rtl="0" algn="l">
              <a:lnSpc>
                <a:spcPct val="90000"/>
              </a:lnSpc>
              <a:spcBef>
                <a:spcPts val="0"/>
              </a:spcBef>
              <a:spcAft>
                <a:spcPts val="0"/>
              </a:spcAft>
              <a:buNone/>
            </a:pPr>
            <a:r>
              <a:t/>
            </a:r>
            <a:endParaRPr sz="2800">
              <a:solidFill>
                <a:schemeClr val="dk2"/>
              </a:solidFill>
            </a:endParaRPr>
          </a:p>
        </p:txBody>
      </p:sp>
      <p:sp>
        <p:nvSpPr>
          <p:cNvPr id="99" name="Google Shape;99;p14"/>
          <p:cNvSpPr txBox="1"/>
          <p:nvPr/>
        </p:nvSpPr>
        <p:spPr>
          <a:xfrm>
            <a:off x="6552710" y="6059684"/>
            <a:ext cx="1905521" cy="457618"/>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pic>
        <p:nvPicPr>
          <p:cNvPr id="100" name="Google Shape;100;p14"/>
          <p:cNvPicPr preferRelativeResize="0"/>
          <p:nvPr/>
        </p:nvPicPr>
        <p:blipFill>
          <a:blip r:embed="rId3">
            <a:alphaModFix/>
          </a:blip>
          <a:stretch>
            <a:fillRect/>
          </a:stretch>
        </p:blipFill>
        <p:spPr>
          <a:xfrm rot="1542893">
            <a:off x="-407667" y="1892685"/>
            <a:ext cx="3415131" cy="34323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5"/>
          <p:cNvPicPr preferRelativeResize="0"/>
          <p:nvPr/>
        </p:nvPicPr>
        <p:blipFill>
          <a:blip r:embed="rId3">
            <a:alphaModFix/>
          </a:blip>
          <a:stretch>
            <a:fillRect/>
          </a:stretch>
        </p:blipFill>
        <p:spPr>
          <a:xfrm>
            <a:off x="152400" y="965538"/>
            <a:ext cx="8839199" cy="47173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6"/>
          <p:cNvPicPr preferRelativeResize="0"/>
          <p:nvPr/>
        </p:nvPicPr>
        <p:blipFill>
          <a:blip r:embed="rId3">
            <a:alphaModFix/>
          </a:blip>
          <a:stretch>
            <a:fillRect/>
          </a:stretch>
        </p:blipFill>
        <p:spPr>
          <a:xfrm>
            <a:off x="152400" y="944525"/>
            <a:ext cx="8839201" cy="47469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7"/>
          <p:cNvPicPr preferRelativeResize="0"/>
          <p:nvPr/>
        </p:nvPicPr>
        <p:blipFill>
          <a:blip r:embed="rId3">
            <a:alphaModFix/>
          </a:blip>
          <a:stretch>
            <a:fillRect/>
          </a:stretch>
        </p:blipFill>
        <p:spPr>
          <a:xfrm>
            <a:off x="158925" y="1620350"/>
            <a:ext cx="8826151" cy="1876426"/>
          </a:xfrm>
          <a:prstGeom prst="rect">
            <a:avLst/>
          </a:prstGeom>
          <a:noFill/>
          <a:ln>
            <a:noFill/>
          </a:ln>
        </p:spPr>
      </p:pic>
      <p:pic>
        <p:nvPicPr>
          <p:cNvPr id="119" name="Google Shape;119;p17"/>
          <p:cNvPicPr preferRelativeResize="0"/>
          <p:nvPr/>
        </p:nvPicPr>
        <p:blipFill>
          <a:blip r:embed="rId4">
            <a:alphaModFix/>
          </a:blip>
          <a:stretch>
            <a:fillRect/>
          </a:stretch>
        </p:blipFill>
        <p:spPr>
          <a:xfrm>
            <a:off x="626700" y="4539400"/>
            <a:ext cx="8099126" cy="1665150"/>
          </a:xfrm>
          <a:prstGeom prst="rect">
            <a:avLst/>
          </a:prstGeom>
          <a:noFill/>
          <a:ln>
            <a:noFill/>
          </a:ln>
        </p:spPr>
      </p:pic>
      <p:sp>
        <p:nvSpPr>
          <p:cNvPr id="120" name="Google Shape;120;p17"/>
          <p:cNvSpPr txBox="1"/>
          <p:nvPr/>
        </p:nvSpPr>
        <p:spPr>
          <a:xfrm>
            <a:off x="884988" y="3496775"/>
            <a:ext cx="7374000" cy="4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400">
                <a:solidFill>
                  <a:schemeClr val="dk2"/>
                </a:solidFill>
                <a:latin typeface="Calibri"/>
                <a:ea typeface="Calibri"/>
                <a:cs typeface="Calibri"/>
                <a:sym typeface="Calibri"/>
              </a:rPr>
              <a:t>CHC Data for 2024:</a:t>
            </a:r>
            <a:endParaRPr b="1" sz="3400">
              <a:solidFill>
                <a:schemeClr val="dk2"/>
              </a:solidFill>
              <a:latin typeface="Calibri"/>
              <a:ea typeface="Calibri"/>
              <a:cs typeface="Calibri"/>
              <a:sym typeface="Calibri"/>
            </a:endParaRPr>
          </a:p>
          <a:p>
            <a:pPr indent="0" lvl="0" marL="0" rtl="0" algn="ctr">
              <a:spcBef>
                <a:spcPts val="0"/>
              </a:spcBef>
              <a:spcAft>
                <a:spcPts val="0"/>
              </a:spcAft>
              <a:buNone/>
            </a:pPr>
            <a:r>
              <a:rPr b="1" lang="en-US" sz="2400">
                <a:solidFill>
                  <a:schemeClr val="dk2"/>
                </a:solidFill>
                <a:latin typeface="Calibri"/>
                <a:ea typeface="Calibri"/>
                <a:cs typeface="Calibri"/>
                <a:sym typeface="Calibri"/>
              </a:rPr>
              <a:t>Overall CRC screening rate 45.3%</a:t>
            </a:r>
            <a:endParaRPr b="1" sz="2400">
              <a:solidFill>
                <a:schemeClr val="dk2"/>
              </a:solidFill>
              <a:latin typeface="Calibri"/>
              <a:ea typeface="Calibri"/>
              <a:cs typeface="Calibri"/>
              <a:sym typeface="Calibri"/>
            </a:endParaRPr>
          </a:p>
        </p:txBody>
      </p:sp>
      <p:pic>
        <p:nvPicPr>
          <p:cNvPr id="121" name="Google Shape;121;p17"/>
          <p:cNvPicPr preferRelativeResize="0"/>
          <p:nvPr/>
        </p:nvPicPr>
        <p:blipFill>
          <a:blip r:embed="rId5">
            <a:alphaModFix/>
          </a:blip>
          <a:stretch>
            <a:fillRect/>
          </a:stretch>
        </p:blipFill>
        <p:spPr>
          <a:xfrm>
            <a:off x="2917413" y="781900"/>
            <a:ext cx="3517675" cy="83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457200" y="816588"/>
            <a:ext cx="82296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Role of Education in Promoting Colorectal Cancer Screening</a:t>
            </a:r>
            <a:endParaRPr/>
          </a:p>
        </p:txBody>
      </p:sp>
      <p:sp>
        <p:nvSpPr>
          <p:cNvPr id="128" name="Google Shape;128;p18"/>
          <p:cNvSpPr txBox="1"/>
          <p:nvPr>
            <p:ph idx="1" type="body"/>
          </p:nvPr>
        </p:nvSpPr>
        <p:spPr>
          <a:xfrm>
            <a:off x="457200" y="2160925"/>
            <a:ext cx="8229600" cy="3965400"/>
          </a:xfrm>
          <a:prstGeom prst="rect">
            <a:avLst/>
          </a:prstGeom>
        </p:spPr>
        <p:txBody>
          <a:bodyPr anchorCtr="0" anchor="t" bIns="45700" lIns="91425" spcFirstLastPara="1" rIns="91425" wrap="square" tIns="45700">
            <a:normAutofit/>
          </a:bodyPr>
          <a:lstStyle/>
          <a:p>
            <a:pPr indent="-368300" lvl="0" marL="342900" rtl="0" algn="l">
              <a:lnSpc>
                <a:spcPct val="110000"/>
              </a:lnSpc>
              <a:spcBef>
                <a:spcPts val="0"/>
              </a:spcBef>
              <a:spcAft>
                <a:spcPts val="0"/>
              </a:spcAft>
              <a:buClr>
                <a:schemeClr val="dk2"/>
              </a:buClr>
              <a:buSzPts val="2200"/>
              <a:buChar char="•"/>
            </a:pPr>
            <a:r>
              <a:rPr lang="en-US" sz="2200">
                <a:solidFill>
                  <a:schemeClr val="dk2"/>
                </a:solidFill>
              </a:rPr>
              <a:t>2010 Philip, DuHamel, and Jandorf</a:t>
            </a:r>
            <a:endParaRPr sz="2200">
              <a:solidFill>
                <a:schemeClr val="dk2"/>
              </a:solidFill>
            </a:endParaRPr>
          </a:p>
          <a:p>
            <a:pPr indent="-285750" lvl="1" marL="742950" rtl="0" algn="l">
              <a:lnSpc>
                <a:spcPct val="110000"/>
              </a:lnSpc>
              <a:spcBef>
                <a:spcPts val="0"/>
              </a:spcBef>
              <a:spcAft>
                <a:spcPts val="0"/>
              </a:spcAft>
              <a:buClr>
                <a:schemeClr val="dk2"/>
              </a:buClr>
              <a:buSzPts val="1800"/>
              <a:buChar char="–"/>
            </a:pPr>
            <a:r>
              <a:rPr lang="en-US" sz="1800">
                <a:solidFill>
                  <a:schemeClr val="dk2"/>
                </a:solidFill>
              </a:rPr>
              <a:t>118 African American individuals who had not undergone CRC screening and provided them with educational prints discussing the process and benefit of colorectal screenings</a:t>
            </a:r>
            <a:endParaRPr sz="1800">
              <a:solidFill>
                <a:schemeClr val="dk2"/>
              </a:solidFill>
            </a:endParaRPr>
          </a:p>
          <a:p>
            <a:pPr indent="-285750" lvl="1" marL="742950" rtl="0" algn="l">
              <a:lnSpc>
                <a:spcPct val="110000"/>
              </a:lnSpc>
              <a:spcBef>
                <a:spcPts val="0"/>
              </a:spcBef>
              <a:spcAft>
                <a:spcPts val="0"/>
              </a:spcAft>
              <a:buClr>
                <a:schemeClr val="dk2"/>
              </a:buClr>
              <a:buSzPts val="1800"/>
              <a:buChar char="–"/>
            </a:pPr>
            <a:r>
              <a:rPr lang="en-US" sz="1800">
                <a:solidFill>
                  <a:schemeClr val="dk2"/>
                </a:solidFill>
              </a:rPr>
              <a:t>in a 3-month follow up ¼ of the individuals undergone screening and all participants felt more reassured in completing CRC screening</a:t>
            </a:r>
            <a:endParaRPr sz="1800">
              <a:solidFill>
                <a:schemeClr val="dk2"/>
              </a:solidFill>
            </a:endParaRPr>
          </a:p>
          <a:p>
            <a:pPr indent="0" lvl="0" marL="0" rtl="0" algn="l">
              <a:lnSpc>
                <a:spcPct val="110000"/>
              </a:lnSpc>
              <a:spcBef>
                <a:spcPts val="0"/>
              </a:spcBef>
              <a:spcAft>
                <a:spcPts val="0"/>
              </a:spcAft>
              <a:buNone/>
            </a:pPr>
            <a:r>
              <a:t/>
            </a:r>
            <a:endParaRPr sz="1800">
              <a:solidFill>
                <a:schemeClr val="dk2"/>
              </a:solidFill>
            </a:endParaRPr>
          </a:p>
          <a:p>
            <a:pPr indent="-279400" lvl="0" marL="342900" rtl="0" algn="l">
              <a:lnSpc>
                <a:spcPct val="110000"/>
              </a:lnSpc>
              <a:spcBef>
                <a:spcPts val="0"/>
              </a:spcBef>
              <a:spcAft>
                <a:spcPts val="0"/>
              </a:spcAft>
              <a:buClr>
                <a:schemeClr val="dk2"/>
              </a:buClr>
              <a:buSzPts val="2200"/>
              <a:buChar char="•"/>
            </a:pPr>
            <a:r>
              <a:rPr lang="en-US" sz="2200">
                <a:solidFill>
                  <a:schemeClr val="dk2"/>
                </a:solidFill>
              </a:rPr>
              <a:t>2024 study by Gadd, et al.</a:t>
            </a:r>
            <a:endParaRPr sz="2200">
              <a:solidFill>
                <a:schemeClr val="dk2"/>
              </a:solidFill>
            </a:endParaRPr>
          </a:p>
          <a:p>
            <a:pPr indent="-311150" lvl="1" marL="742950" rtl="0" algn="l">
              <a:lnSpc>
                <a:spcPct val="110000"/>
              </a:lnSpc>
              <a:spcBef>
                <a:spcPts val="0"/>
              </a:spcBef>
              <a:spcAft>
                <a:spcPts val="0"/>
              </a:spcAft>
              <a:buClr>
                <a:schemeClr val="dk2"/>
              </a:buClr>
              <a:buSzPts val="2200"/>
              <a:buChar char="–"/>
            </a:pPr>
            <a:r>
              <a:rPr lang="en-US" sz="1800">
                <a:solidFill>
                  <a:schemeClr val="dk2"/>
                </a:solidFill>
              </a:rPr>
              <a:t>Counseling from a trusted healthcare provider had statistically significant impact on increasing likelihood to complete CRC screening</a:t>
            </a:r>
            <a:endParaRPr sz="1800">
              <a:solidFill>
                <a:schemeClr val="dk2"/>
              </a:solidFill>
            </a:endParaRPr>
          </a:p>
          <a:p>
            <a:pPr indent="-311150" lvl="1" marL="742950" rtl="0" algn="l">
              <a:lnSpc>
                <a:spcPct val="110000"/>
              </a:lnSpc>
              <a:spcBef>
                <a:spcPts val="0"/>
              </a:spcBef>
              <a:spcAft>
                <a:spcPts val="0"/>
              </a:spcAft>
              <a:buClr>
                <a:schemeClr val="dk2"/>
              </a:buClr>
              <a:buSzPts val="2200"/>
              <a:buChar char="–"/>
            </a:pPr>
            <a:r>
              <a:rPr lang="en-US" sz="1800">
                <a:solidFill>
                  <a:schemeClr val="dk2"/>
                </a:solidFill>
              </a:rPr>
              <a:t>Providing patients with physical educational materials like brochures improved both awareness and screening rates</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676408" y="672954"/>
            <a:ext cx="7816241" cy="12035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Aim Statement</a:t>
            </a:r>
            <a:endParaRPr b="1">
              <a:solidFill>
                <a:schemeClr val="dk2"/>
              </a:solidFill>
            </a:endParaRPr>
          </a:p>
        </p:txBody>
      </p:sp>
      <p:sp>
        <p:nvSpPr>
          <p:cNvPr id="134" name="Google Shape;134;p19"/>
          <p:cNvSpPr txBox="1"/>
          <p:nvPr>
            <p:ph idx="1" type="body"/>
          </p:nvPr>
        </p:nvSpPr>
        <p:spPr>
          <a:xfrm>
            <a:off x="375781" y="1705038"/>
            <a:ext cx="8267178" cy="463259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2800">
                <a:solidFill>
                  <a:schemeClr val="dk2"/>
                </a:solidFill>
              </a:rPr>
              <a:t>The aim is to improve the quality and value of patient health outcomes through increased colorectal cancer screening rates by way of patient education. The process starts with identifying barriers to completion of colorectal cancer screening and ends when these barriers are addressed. By working on this we expect to see improved understanding of the rationale, available options, and process of colorectal cancer screening, and an increase in the percentage of eligible patients who complete screening.</a:t>
            </a:r>
            <a:endParaRPr sz="2800">
              <a:solidFill>
                <a:schemeClr val="dk2"/>
              </a:solidFill>
            </a:endParaRPr>
          </a:p>
        </p:txBody>
      </p:sp>
      <p:sp>
        <p:nvSpPr>
          <p:cNvPr id="135" name="Google Shape;135;p19"/>
          <p:cNvSpPr txBox="1"/>
          <p:nvPr/>
        </p:nvSpPr>
        <p:spPr>
          <a:xfrm>
            <a:off x="6552710" y="6059684"/>
            <a:ext cx="1905521" cy="457618"/>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676408" y="658440"/>
            <a:ext cx="7816241" cy="120359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alibri"/>
              <a:buNone/>
            </a:pPr>
            <a:r>
              <a:rPr b="1" lang="en-US">
                <a:solidFill>
                  <a:schemeClr val="dk2"/>
                </a:solidFill>
              </a:rPr>
              <a:t>Stakeholders</a:t>
            </a:r>
            <a:endParaRPr b="1">
              <a:solidFill>
                <a:schemeClr val="dk2"/>
              </a:solidFill>
            </a:endParaRPr>
          </a:p>
        </p:txBody>
      </p:sp>
      <p:sp>
        <p:nvSpPr>
          <p:cNvPr id="141" name="Google Shape;141;p20"/>
          <p:cNvSpPr txBox="1"/>
          <p:nvPr>
            <p:ph idx="1" type="body"/>
          </p:nvPr>
        </p:nvSpPr>
        <p:spPr>
          <a:xfrm>
            <a:off x="375775" y="1734075"/>
            <a:ext cx="8267100" cy="4325700"/>
          </a:xfrm>
          <a:prstGeom prst="rect">
            <a:avLst/>
          </a:prstGeom>
          <a:noFill/>
          <a:ln>
            <a:noFill/>
          </a:ln>
        </p:spPr>
        <p:txBody>
          <a:bodyPr anchorCtr="0" anchor="t" bIns="45700" lIns="91425" spcFirstLastPara="1" rIns="91425" wrap="square" tIns="45700">
            <a:normAutofit fontScale="77500" lnSpcReduction="20000"/>
          </a:bodyPr>
          <a:lstStyle/>
          <a:p>
            <a:pPr indent="-297180" lvl="0" marL="342900" rtl="0" algn="l">
              <a:lnSpc>
                <a:spcPct val="110000"/>
              </a:lnSpc>
              <a:spcBef>
                <a:spcPts val="0"/>
              </a:spcBef>
              <a:spcAft>
                <a:spcPts val="0"/>
              </a:spcAft>
              <a:buClr>
                <a:schemeClr val="dk2"/>
              </a:buClr>
              <a:buSzPct val="100000"/>
              <a:buChar char="•"/>
            </a:pPr>
            <a:r>
              <a:rPr lang="en-US">
                <a:solidFill>
                  <a:schemeClr val="dk2"/>
                </a:solidFill>
              </a:rPr>
              <a:t>Patients</a:t>
            </a:r>
            <a:endParaRPr>
              <a:solidFill>
                <a:schemeClr val="dk2"/>
              </a:solidFill>
            </a:endParaRPr>
          </a:p>
          <a:p>
            <a:pPr indent="-328930" lvl="1" marL="742950" rtl="0" algn="l">
              <a:lnSpc>
                <a:spcPct val="110000"/>
              </a:lnSpc>
              <a:spcBef>
                <a:spcPts val="0"/>
              </a:spcBef>
              <a:spcAft>
                <a:spcPts val="0"/>
              </a:spcAft>
              <a:buClr>
                <a:schemeClr val="dk2"/>
              </a:buClr>
              <a:buSzPct val="114285"/>
              <a:buChar char="–"/>
            </a:pPr>
            <a:r>
              <a:rPr lang="en-US">
                <a:solidFill>
                  <a:schemeClr val="dk2"/>
                </a:solidFill>
              </a:rPr>
              <a:t>Educated of the options to screen for colorectal cancer </a:t>
            </a:r>
            <a:endParaRPr>
              <a:solidFill>
                <a:schemeClr val="dk2"/>
              </a:solidFill>
            </a:endParaRPr>
          </a:p>
          <a:p>
            <a:pPr indent="-328930" lvl="1" marL="742950" rtl="0" algn="l">
              <a:lnSpc>
                <a:spcPct val="110000"/>
              </a:lnSpc>
              <a:spcBef>
                <a:spcPts val="0"/>
              </a:spcBef>
              <a:spcAft>
                <a:spcPts val="0"/>
              </a:spcAft>
              <a:buClr>
                <a:schemeClr val="dk2"/>
              </a:buClr>
              <a:buSzPct val="114285"/>
              <a:buChar char="–"/>
            </a:pPr>
            <a:r>
              <a:rPr lang="en-US">
                <a:solidFill>
                  <a:schemeClr val="dk2"/>
                </a:solidFill>
              </a:rPr>
              <a:t>various uncertainties regarding colonoscopy and unsure what other options they have</a:t>
            </a:r>
            <a:endParaRPr>
              <a:solidFill>
                <a:schemeClr val="dk2"/>
              </a:solidFill>
            </a:endParaRPr>
          </a:p>
          <a:p>
            <a:pPr indent="-386080" lvl="0" marL="342900" rtl="0" algn="l">
              <a:lnSpc>
                <a:spcPct val="110000"/>
              </a:lnSpc>
              <a:spcBef>
                <a:spcPts val="0"/>
              </a:spcBef>
              <a:spcAft>
                <a:spcPts val="0"/>
              </a:spcAft>
              <a:buClr>
                <a:schemeClr val="dk2"/>
              </a:buClr>
              <a:buSzPct val="100000"/>
              <a:buChar char="•"/>
            </a:pPr>
            <a:r>
              <a:rPr lang="en-US">
                <a:solidFill>
                  <a:schemeClr val="dk2"/>
                </a:solidFill>
              </a:rPr>
              <a:t>Primary Care Clinical Staff</a:t>
            </a:r>
            <a:endParaRPr>
              <a:solidFill>
                <a:schemeClr val="dk2"/>
              </a:solidFill>
            </a:endParaRPr>
          </a:p>
          <a:p>
            <a:pPr indent="-328930" lvl="1" marL="742950" rtl="0" algn="l">
              <a:lnSpc>
                <a:spcPct val="110000"/>
              </a:lnSpc>
              <a:spcBef>
                <a:spcPts val="0"/>
              </a:spcBef>
              <a:spcAft>
                <a:spcPts val="0"/>
              </a:spcAft>
              <a:buClr>
                <a:schemeClr val="dk2"/>
              </a:buClr>
              <a:buSzPct val="114285"/>
              <a:buChar char="–"/>
            </a:pPr>
            <a:r>
              <a:rPr lang="en-US" sz="2800">
                <a:solidFill>
                  <a:schemeClr val="dk2"/>
                </a:solidFill>
              </a:rPr>
              <a:t>Improve screening rates and early intervention for patients - ultimately improving patient outcomes</a:t>
            </a:r>
            <a:endParaRPr>
              <a:solidFill>
                <a:schemeClr val="dk2"/>
              </a:solidFill>
            </a:endParaRPr>
          </a:p>
          <a:p>
            <a:pPr indent="-386080" lvl="0" marL="342900" rtl="0" algn="l">
              <a:lnSpc>
                <a:spcPct val="110000"/>
              </a:lnSpc>
              <a:spcBef>
                <a:spcPts val="0"/>
              </a:spcBef>
              <a:spcAft>
                <a:spcPts val="0"/>
              </a:spcAft>
              <a:buClr>
                <a:schemeClr val="dk2"/>
              </a:buClr>
              <a:buSzPct val="100000"/>
              <a:buChar char="•"/>
            </a:pPr>
            <a:r>
              <a:rPr lang="en-US">
                <a:solidFill>
                  <a:schemeClr val="dk2"/>
                </a:solidFill>
              </a:rPr>
              <a:t>Institution Leadership</a:t>
            </a:r>
            <a:endParaRPr>
              <a:solidFill>
                <a:schemeClr val="dk2"/>
              </a:solidFill>
            </a:endParaRPr>
          </a:p>
          <a:p>
            <a:pPr indent="-260032" lvl="1" marL="742950" rtl="0" algn="l">
              <a:lnSpc>
                <a:spcPct val="110000"/>
              </a:lnSpc>
              <a:spcBef>
                <a:spcPts val="0"/>
              </a:spcBef>
              <a:spcAft>
                <a:spcPts val="0"/>
              </a:spcAft>
              <a:buClr>
                <a:schemeClr val="dk2"/>
              </a:buClr>
              <a:buSzPct val="64285"/>
              <a:buChar char="–"/>
            </a:pPr>
            <a:r>
              <a:rPr lang="en-US">
                <a:solidFill>
                  <a:schemeClr val="dk2"/>
                </a:solidFill>
              </a:rPr>
              <a:t>Additional data leadership can use in  already established efforts to increase colorectal screening rates</a:t>
            </a:r>
            <a:endParaRPr>
              <a:solidFill>
                <a:schemeClr val="dk2"/>
              </a:solidFill>
            </a:endParaRPr>
          </a:p>
          <a:p>
            <a:pPr indent="-386080" lvl="0" marL="342900" rtl="0" algn="l">
              <a:lnSpc>
                <a:spcPct val="110000"/>
              </a:lnSpc>
              <a:spcBef>
                <a:spcPts val="0"/>
              </a:spcBef>
              <a:spcAft>
                <a:spcPts val="0"/>
              </a:spcAft>
              <a:buClr>
                <a:schemeClr val="dk2"/>
              </a:buClr>
              <a:buSzPct val="100000"/>
              <a:buChar char="•"/>
            </a:pPr>
            <a:r>
              <a:rPr lang="en-US">
                <a:solidFill>
                  <a:schemeClr val="dk2"/>
                </a:solidFill>
              </a:rPr>
              <a:t>GI specialists</a:t>
            </a:r>
            <a:endParaRPr>
              <a:solidFill>
                <a:schemeClr val="dk2"/>
              </a:solidFill>
            </a:endParaRPr>
          </a:p>
          <a:p>
            <a:pPr indent="-260032" lvl="1" marL="742950" rtl="0" algn="l">
              <a:lnSpc>
                <a:spcPct val="110000"/>
              </a:lnSpc>
              <a:spcBef>
                <a:spcPts val="0"/>
              </a:spcBef>
              <a:spcAft>
                <a:spcPts val="0"/>
              </a:spcAft>
              <a:buClr>
                <a:schemeClr val="dk2"/>
              </a:buClr>
              <a:buSzPct val="64285"/>
              <a:buChar char="–"/>
            </a:pPr>
            <a:r>
              <a:rPr lang="en-US">
                <a:solidFill>
                  <a:schemeClr val="dk2"/>
                </a:solidFill>
              </a:rPr>
              <a:t>Increase in screening to identify patients needing interventions</a:t>
            </a:r>
            <a:endParaRPr>
              <a:solidFill>
                <a:schemeClr val="dk2"/>
              </a:solidFill>
            </a:endParaRPr>
          </a:p>
        </p:txBody>
      </p:sp>
      <p:sp>
        <p:nvSpPr>
          <p:cNvPr id="142" name="Google Shape;142;p20"/>
          <p:cNvSpPr txBox="1"/>
          <p:nvPr/>
        </p:nvSpPr>
        <p:spPr>
          <a:xfrm>
            <a:off x="6552710" y="6059684"/>
            <a:ext cx="1905521" cy="457618"/>
          </a:xfrm>
          <a:prstGeom prst="rect">
            <a:avLst/>
          </a:prstGeom>
          <a:noFill/>
          <a:ln>
            <a:noFill/>
          </a:ln>
        </p:spPr>
        <p:txBody>
          <a:bodyPr anchorCtr="0" anchor="t" bIns="45450" lIns="90900" spcFirstLastPara="1" rIns="90900" wrap="square" tIns="45450">
            <a:noAutofit/>
          </a:bodyPr>
          <a:lstStyle/>
          <a:p>
            <a:pPr indent="0" lvl="0" marL="0" marR="0" rtl="0" algn="r">
              <a:spcBef>
                <a:spcPts val="0"/>
              </a:spcBef>
              <a:spcAft>
                <a:spcPts val="0"/>
              </a:spcAft>
              <a:buClr>
                <a:schemeClr val="lt1"/>
              </a:buClr>
              <a:buSzPts val="1400"/>
              <a:buFont typeface="Arial"/>
              <a:buNone/>
            </a:pPr>
            <a:fld id="{00000000-1234-1234-1234-123412341234}" type="slidenum">
              <a:rPr b="0" lang="en-US" sz="1400">
                <a:solidFill>
                  <a:schemeClr val="lt1"/>
                </a:solidFill>
                <a:latin typeface="Times New Roman"/>
                <a:ea typeface="Times New Roman"/>
                <a:cs typeface="Times New Roman"/>
                <a:sym typeface="Times New Roman"/>
              </a:rPr>
              <a:t>‹#›</a:t>
            </a:fld>
            <a:endParaRPr b="0" sz="1400">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967581" y="773825"/>
            <a:ext cx="7111200" cy="685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600"/>
              <a:buFont typeface="Calibri"/>
              <a:buNone/>
            </a:pPr>
            <a:r>
              <a:rPr b="1" lang="en-US" sz="3600">
                <a:solidFill>
                  <a:schemeClr val="dk2"/>
                </a:solidFill>
              </a:rPr>
              <a:t>QI Process Flowchart</a:t>
            </a:r>
            <a:endParaRPr sz="3600">
              <a:solidFill>
                <a:schemeClr val="dk2"/>
              </a:solidFill>
              <a:latin typeface="Calibri"/>
              <a:ea typeface="Calibri"/>
              <a:cs typeface="Calibri"/>
              <a:sym typeface="Calibri"/>
            </a:endParaRPr>
          </a:p>
        </p:txBody>
      </p:sp>
      <p:sp>
        <p:nvSpPr>
          <p:cNvPr id="148" name="Google Shape;148;p21"/>
          <p:cNvSpPr txBox="1"/>
          <p:nvPr>
            <p:ph idx="12" type="sldNum"/>
          </p:nvPr>
        </p:nvSpPr>
        <p:spPr>
          <a:xfrm>
            <a:off x="6526060" y="6212320"/>
            <a:ext cx="2104500" cy="451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400">
                <a:solidFill>
                  <a:schemeClr val="lt1"/>
                </a:solidFill>
                <a:latin typeface="Times New Roman"/>
                <a:ea typeface="Times New Roman"/>
                <a:cs typeface="Times New Roman"/>
                <a:sym typeface="Times New Roman"/>
              </a:rPr>
              <a:t>‹#›</a:t>
            </a:fld>
            <a:endParaRPr b="1" sz="1400">
              <a:solidFill>
                <a:schemeClr val="lt1"/>
              </a:solidFill>
              <a:latin typeface="Times New Roman"/>
              <a:ea typeface="Times New Roman"/>
              <a:cs typeface="Times New Roman"/>
              <a:sym typeface="Times New Roman"/>
            </a:endParaRPr>
          </a:p>
        </p:txBody>
      </p:sp>
      <p:sp>
        <p:nvSpPr>
          <p:cNvPr id="149" name="Google Shape;149;p21"/>
          <p:cNvSpPr txBox="1"/>
          <p:nvPr/>
        </p:nvSpPr>
        <p:spPr>
          <a:xfrm>
            <a:off x="2336825" y="1623150"/>
            <a:ext cx="1766700" cy="1323600"/>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rPr>
              <a:t>Identify barriers: health literacy, knowledge, language</a:t>
            </a:r>
            <a:endParaRPr sz="1600"/>
          </a:p>
        </p:txBody>
      </p:sp>
      <p:sp>
        <p:nvSpPr>
          <p:cNvPr id="150" name="Google Shape;150;p21"/>
          <p:cNvSpPr txBox="1"/>
          <p:nvPr/>
        </p:nvSpPr>
        <p:spPr>
          <a:xfrm>
            <a:off x="4661100" y="2011225"/>
            <a:ext cx="1480200" cy="923400"/>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rPr>
              <a:t>Create educational handout</a:t>
            </a:r>
            <a:endParaRPr sz="1800"/>
          </a:p>
        </p:txBody>
      </p:sp>
      <p:sp>
        <p:nvSpPr>
          <p:cNvPr id="151" name="Google Shape;151;p21"/>
          <p:cNvSpPr txBox="1"/>
          <p:nvPr/>
        </p:nvSpPr>
        <p:spPr>
          <a:xfrm>
            <a:off x="6760725" y="1610225"/>
            <a:ext cx="1948800" cy="1323600"/>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rPr>
              <a:t>Day of visit: MA</a:t>
            </a:r>
            <a:endParaRPr sz="1600"/>
          </a:p>
          <a:p>
            <a:pPr indent="0" lvl="0" marL="0" marR="0" rtl="0" algn="ctr">
              <a:spcBef>
                <a:spcPts val="0"/>
              </a:spcBef>
              <a:spcAft>
                <a:spcPts val="0"/>
              </a:spcAft>
              <a:buNone/>
            </a:pPr>
            <a:r>
              <a:rPr b="1" lang="en-US" sz="1600">
                <a:solidFill>
                  <a:schemeClr val="dk2"/>
                </a:solidFill>
              </a:rPr>
              <a:t>i</a:t>
            </a:r>
            <a:r>
              <a:rPr b="1" lang="en-US" sz="1600">
                <a:solidFill>
                  <a:schemeClr val="dk2"/>
                </a:solidFill>
                <a:latin typeface="Arial"/>
                <a:ea typeface="Arial"/>
                <a:cs typeface="Arial"/>
                <a:sym typeface="Arial"/>
              </a:rPr>
              <a:t>nformation</a:t>
            </a:r>
            <a:endParaRPr sz="1600"/>
          </a:p>
          <a:p>
            <a:pPr indent="0" lvl="0" marL="0" marR="0" rtl="0" algn="ctr">
              <a:spcBef>
                <a:spcPts val="0"/>
              </a:spcBef>
              <a:spcAft>
                <a:spcPts val="0"/>
              </a:spcAft>
              <a:buNone/>
            </a:pPr>
            <a:r>
              <a:rPr b="1" lang="en-US" sz="1600">
                <a:solidFill>
                  <a:schemeClr val="dk2"/>
                </a:solidFill>
              </a:rPr>
              <a:t>g</a:t>
            </a:r>
            <a:r>
              <a:rPr b="1" lang="en-US" sz="1600">
                <a:solidFill>
                  <a:schemeClr val="dk2"/>
                </a:solidFill>
                <a:latin typeface="Arial"/>
                <a:ea typeface="Arial"/>
                <a:cs typeface="Arial"/>
                <a:sym typeface="Arial"/>
              </a:rPr>
              <a:t>athering</a:t>
            </a:r>
            <a:r>
              <a:rPr b="1" lang="en-US" sz="1600">
                <a:solidFill>
                  <a:schemeClr val="dk2"/>
                </a:solidFill>
              </a:rPr>
              <a:t> (need for CRC screening)</a:t>
            </a:r>
            <a:endParaRPr sz="1600"/>
          </a:p>
        </p:txBody>
      </p:sp>
      <p:sp>
        <p:nvSpPr>
          <p:cNvPr id="152" name="Google Shape;152;p21"/>
          <p:cNvSpPr txBox="1"/>
          <p:nvPr/>
        </p:nvSpPr>
        <p:spPr>
          <a:xfrm>
            <a:off x="943625" y="3244425"/>
            <a:ext cx="1948800" cy="1477500"/>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rPr>
              <a:t>Review available options for CRC screening with patient</a:t>
            </a:r>
            <a:endParaRPr sz="1800"/>
          </a:p>
        </p:txBody>
      </p:sp>
      <p:sp>
        <p:nvSpPr>
          <p:cNvPr id="153" name="Google Shape;153;p21"/>
          <p:cNvSpPr txBox="1"/>
          <p:nvPr/>
        </p:nvSpPr>
        <p:spPr>
          <a:xfrm>
            <a:off x="3537000" y="3556050"/>
            <a:ext cx="2285400" cy="1200600"/>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rPr>
              <a:t>If declined, p</a:t>
            </a:r>
            <a:r>
              <a:rPr b="1" lang="en-US" sz="1800">
                <a:solidFill>
                  <a:schemeClr val="dk2"/>
                </a:solidFill>
              </a:rPr>
              <a:t>rovide educational handout of screening methods</a:t>
            </a:r>
            <a:endParaRPr sz="1800"/>
          </a:p>
        </p:txBody>
      </p:sp>
      <p:sp>
        <p:nvSpPr>
          <p:cNvPr id="154" name="Google Shape;154;p21"/>
          <p:cNvSpPr txBox="1"/>
          <p:nvPr/>
        </p:nvSpPr>
        <p:spPr>
          <a:xfrm>
            <a:off x="6559700" y="3712950"/>
            <a:ext cx="2104500" cy="1200600"/>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rtl="0" algn="ctr">
              <a:spcBef>
                <a:spcPts val="0"/>
              </a:spcBef>
              <a:spcAft>
                <a:spcPts val="0"/>
              </a:spcAft>
              <a:buClr>
                <a:schemeClr val="dk1"/>
              </a:buClr>
              <a:buFont typeface="Arial"/>
              <a:buNone/>
            </a:pPr>
            <a:r>
              <a:rPr b="1" lang="en-US" sz="1800">
                <a:solidFill>
                  <a:schemeClr val="dk2"/>
                </a:solidFill>
              </a:rPr>
              <a:t>Alert c</a:t>
            </a:r>
            <a:r>
              <a:rPr b="1" lang="en-US" sz="1800">
                <a:solidFill>
                  <a:schemeClr val="dk2"/>
                </a:solidFill>
              </a:rPr>
              <a:t>linician to assess reasoning for declining and educate</a:t>
            </a:r>
            <a:endParaRPr sz="1800"/>
          </a:p>
        </p:txBody>
      </p:sp>
      <p:sp>
        <p:nvSpPr>
          <p:cNvPr id="155" name="Google Shape;155;p21"/>
          <p:cNvSpPr txBox="1"/>
          <p:nvPr/>
        </p:nvSpPr>
        <p:spPr>
          <a:xfrm>
            <a:off x="2923375" y="5257050"/>
            <a:ext cx="2386500" cy="1077300"/>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rPr>
              <a:t>Re-assess willingness and provide additional education at future visits</a:t>
            </a:r>
            <a:endParaRPr sz="1600"/>
          </a:p>
        </p:txBody>
      </p:sp>
      <p:sp>
        <p:nvSpPr>
          <p:cNvPr id="156" name="Google Shape;156;p21"/>
          <p:cNvSpPr txBox="1"/>
          <p:nvPr/>
        </p:nvSpPr>
        <p:spPr>
          <a:xfrm>
            <a:off x="9475" y="1929300"/>
            <a:ext cx="1617600" cy="785100"/>
          </a:xfrm>
          <a:prstGeom prst="rect">
            <a:avLst/>
          </a:pr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500">
                <a:solidFill>
                  <a:schemeClr val="dk2"/>
                </a:solidFill>
              </a:rPr>
              <a:t>Goal: increase CRC screening rates</a:t>
            </a:r>
            <a:endParaRPr sz="900"/>
          </a:p>
        </p:txBody>
      </p:sp>
      <p:sp>
        <p:nvSpPr>
          <p:cNvPr id="157" name="Google Shape;157;p21"/>
          <p:cNvSpPr/>
          <p:nvPr/>
        </p:nvSpPr>
        <p:spPr>
          <a:xfrm>
            <a:off x="9475" y="1666487"/>
            <a:ext cx="1617600" cy="1211100"/>
          </a:xfrm>
          <a:prstGeom prst="ellipse">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400">
              <a:solidFill>
                <a:schemeClr val="lt1"/>
              </a:solidFill>
              <a:latin typeface="Arial"/>
              <a:ea typeface="Arial"/>
              <a:cs typeface="Arial"/>
              <a:sym typeface="Arial"/>
            </a:endParaRPr>
          </a:p>
        </p:txBody>
      </p:sp>
      <p:sp>
        <p:nvSpPr>
          <p:cNvPr id="158" name="Google Shape;158;p21"/>
          <p:cNvSpPr txBox="1"/>
          <p:nvPr/>
        </p:nvSpPr>
        <p:spPr>
          <a:xfrm>
            <a:off x="473350" y="5224475"/>
            <a:ext cx="1948800" cy="831000"/>
          </a:xfrm>
          <a:prstGeom prst="rect">
            <a:avLst/>
          </a:prstGeom>
          <a:noFill/>
          <a:ln cap="flat" cmpd="sng" w="38100">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rPr>
              <a:t>Document visit and outcome (declined/agreed)</a:t>
            </a:r>
            <a:endParaRPr sz="1600"/>
          </a:p>
        </p:txBody>
      </p:sp>
      <p:sp>
        <p:nvSpPr>
          <p:cNvPr id="159" name="Google Shape;159;p21"/>
          <p:cNvSpPr txBox="1"/>
          <p:nvPr/>
        </p:nvSpPr>
        <p:spPr>
          <a:xfrm>
            <a:off x="5822350" y="5209050"/>
            <a:ext cx="2386500" cy="554100"/>
          </a:xfrm>
          <a:prstGeom prst="rect">
            <a:avLst/>
          </a:pr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500">
                <a:solidFill>
                  <a:schemeClr val="dk2"/>
                </a:solidFill>
              </a:rPr>
              <a:t>CRC screening complete/incomplete</a:t>
            </a:r>
            <a:endParaRPr sz="900"/>
          </a:p>
        </p:txBody>
      </p:sp>
      <p:sp>
        <p:nvSpPr>
          <p:cNvPr id="160" name="Google Shape;160;p21"/>
          <p:cNvSpPr/>
          <p:nvPr/>
        </p:nvSpPr>
        <p:spPr>
          <a:xfrm>
            <a:off x="5822350" y="5162288"/>
            <a:ext cx="2386500" cy="739500"/>
          </a:xfrm>
          <a:prstGeom prst="ellipse">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400">
              <a:solidFill>
                <a:schemeClr val="lt1"/>
              </a:solidFill>
              <a:latin typeface="Arial"/>
              <a:ea typeface="Arial"/>
              <a:cs typeface="Arial"/>
              <a:sym typeface="Arial"/>
            </a:endParaRPr>
          </a:p>
        </p:txBody>
      </p:sp>
      <p:cxnSp>
        <p:nvCxnSpPr>
          <p:cNvPr id="161" name="Google Shape;161;p21"/>
          <p:cNvCxnSpPr>
            <a:stCxn id="158" idx="3"/>
            <a:endCxn id="155" idx="1"/>
          </p:cNvCxnSpPr>
          <p:nvPr/>
        </p:nvCxnSpPr>
        <p:spPr>
          <a:xfrm>
            <a:off x="2422150" y="5639975"/>
            <a:ext cx="501300" cy="155700"/>
          </a:xfrm>
          <a:prstGeom prst="straightConnector1">
            <a:avLst/>
          </a:prstGeom>
          <a:noFill/>
          <a:ln cap="flat" cmpd="sng" w="19050">
            <a:solidFill>
              <a:schemeClr val="dk2"/>
            </a:solidFill>
            <a:prstDash val="solid"/>
            <a:round/>
            <a:headEnd len="med" w="med" type="none"/>
            <a:tailEnd len="med" w="med" type="triangle"/>
          </a:ln>
        </p:spPr>
      </p:cxnSp>
      <p:cxnSp>
        <p:nvCxnSpPr>
          <p:cNvPr id="162" name="Google Shape;162;p21"/>
          <p:cNvCxnSpPr>
            <a:stCxn id="155" idx="3"/>
            <a:endCxn id="160" idx="2"/>
          </p:cNvCxnSpPr>
          <p:nvPr/>
        </p:nvCxnSpPr>
        <p:spPr>
          <a:xfrm flipH="1" rot="10800000">
            <a:off x="5309875" y="5532000"/>
            <a:ext cx="512400" cy="263700"/>
          </a:xfrm>
          <a:prstGeom prst="straightConnector1">
            <a:avLst/>
          </a:prstGeom>
          <a:noFill/>
          <a:ln cap="flat" cmpd="sng" w="19050">
            <a:solidFill>
              <a:schemeClr val="dk2"/>
            </a:solidFill>
            <a:prstDash val="solid"/>
            <a:round/>
            <a:headEnd len="med" w="med" type="none"/>
            <a:tailEnd len="med" w="med" type="triangle"/>
          </a:ln>
        </p:spPr>
      </p:cxnSp>
      <p:cxnSp>
        <p:nvCxnSpPr>
          <p:cNvPr id="163" name="Google Shape;163;p21"/>
          <p:cNvCxnSpPr>
            <a:stCxn id="152" idx="3"/>
            <a:endCxn id="153" idx="1"/>
          </p:cNvCxnSpPr>
          <p:nvPr/>
        </p:nvCxnSpPr>
        <p:spPr>
          <a:xfrm>
            <a:off x="2892425" y="3983175"/>
            <a:ext cx="644700" cy="173100"/>
          </a:xfrm>
          <a:prstGeom prst="straightConnector1">
            <a:avLst/>
          </a:prstGeom>
          <a:noFill/>
          <a:ln cap="flat" cmpd="sng" w="19050">
            <a:solidFill>
              <a:schemeClr val="dk2"/>
            </a:solidFill>
            <a:prstDash val="solid"/>
            <a:round/>
            <a:headEnd len="med" w="med" type="none"/>
            <a:tailEnd len="med" w="med" type="triangle"/>
          </a:ln>
        </p:spPr>
      </p:cxnSp>
      <p:cxnSp>
        <p:nvCxnSpPr>
          <p:cNvPr id="164" name="Google Shape;164;p21"/>
          <p:cNvCxnSpPr>
            <a:stCxn id="153" idx="3"/>
            <a:endCxn id="154" idx="1"/>
          </p:cNvCxnSpPr>
          <p:nvPr/>
        </p:nvCxnSpPr>
        <p:spPr>
          <a:xfrm>
            <a:off x="5822400" y="4156350"/>
            <a:ext cx="737400" cy="156900"/>
          </a:xfrm>
          <a:prstGeom prst="straightConnector1">
            <a:avLst/>
          </a:prstGeom>
          <a:noFill/>
          <a:ln cap="flat" cmpd="sng" w="19050">
            <a:solidFill>
              <a:schemeClr val="dk2"/>
            </a:solidFill>
            <a:prstDash val="solid"/>
            <a:round/>
            <a:headEnd len="med" w="med" type="none"/>
            <a:tailEnd len="med" w="med" type="triangle"/>
          </a:ln>
        </p:spPr>
      </p:cxnSp>
      <p:cxnSp>
        <p:nvCxnSpPr>
          <p:cNvPr id="165" name="Google Shape;165;p21"/>
          <p:cNvCxnSpPr>
            <a:stCxn id="154" idx="3"/>
            <a:endCxn id="158" idx="1"/>
          </p:cNvCxnSpPr>
          <p:nvPr/>
        </p:nvCxnSpPr>
        <p:spPr>
          <a:xfrm flipH="1">
            <a:off x="473300" y="4313250"/>
            <a:ext cx="8190900" cy="1326600"/>
          </a:xfrm>
          <a:prstGeom prst="bentConnector5">
            <a:avLst>
              <a:gd fmla="val -2907" name="adj1"/>
              <a:gd fmla="val 56970" name="adj2"/>
              <a:gd fmla="val 102907" name="adj3"/>
            </a:avLst>
          </a:prstGeom>
          <a:noFill/>
          <a:ln cap="flat" cmpd="sng" w="19050">
            <a:solidFill>
              <a:schemeClr val="dk2"/>
            </a:solidFill>
            <a:prstDash val="solid"/>
            <a:miter lim="800000"/>
            <a:headEnd len="med" w="med" type="none"/>
            <a:tailEnd len="med" w="med" type="triangle"/>
          </a:ln>
        </p:spPr>
      </p:cxnSp>
      <p:cxnSp>
        <p:nvCxnSpPr>
          <p:cNvPr id="166" name="Google Shape;166;p21"/>
          <p:cNvCxnSpPr>
            <a:stCxn id="157" idx="6"/>
            <a:endCxn id="149" idx="1"/>
          </p:cNvCxnSpPr>
          <p:nvPr/>
        </p:nvCxnSpPr>
        <p:spPr>
          <a:xfrm>
            <a:off x="1627075" y="2272037"/>
            <a:ext cx="709800" cy="12900"/>
          </a:xfrm>
          <a:prstGeom prst="straightConnector1">
            <a:avLst/>
          </a:prstGeom>
          <a:noFill/>
          <a:ln cap="flat" cmpd="sng" w="19050">
            <a:solidFill>
              <a:schemeClr val="dk2"/>
            </a:solidFill>
            <a:prstDash val="solid"/>
            <a:round/>
            <a:headEnd len="med" w="med" type="none"/>
            <a:tailEnd len="med" w="med" type="triangle"/>
          </a:ln>
        </p:spPr>
      </p:cxnSp>
      <p:cxnSp>
        <p:nvCxnSpPr>
          <p:cNvPr id="167" name="Google Shape;167;p21"/>
          <p:cNvCxnSpPr>
            <a:stCxn id="149" idx="3"/>
            <a:endCxn id="150" idx="1"/>
          </p:cNvCxnSpPr>
          <p:nvPr/>
        </p:nvCxnSpPr>
        <p:spPr>
          <a:xfrm>
            <a:off x="4103525" y="2284950"/>
            <a:ext cx="557700" cy="188100"/>
          </a:xfrm>
          <a:prstGeom prst="straightConnector1">
            <a:avLst/>
          </a:prstGeom>
          <a:noFill/>
          <a:ln cap="flat" cmpd="sng" w="19050">
            <a:solidFill>
              <a:schemeClr val="dk2"/>
            </a:solidFill>
            <a:prstDash val="solid"/>
            <a:round/>
            <a:headEnd len="med" w="med" type="none"/>
            <a:tailEnd len="med" w="med" type="triangle"/>
          </a:ln>
        </p:spPr>
      </p:cxnSp>
      <p:cxnSp>
        <p:nvCxnSpPr>
          <p:cNvPr id="168" name="Google Shape;168;p21"/>
          <p:cNvCxnSpPr>
            <a:stCxn id="150" idx="3"/>
            <a:endCxn id="151" idx="1"/>
          </p:cNvCxnSpPr>
          <p:nvPr/>
        </p:nvCxnSpPr>
        <p:spPr>
          <a:xfrm flipH="1" rot="10800000">
            <a:off x="6141300" y="2271925"/>
            <a:ext cx="619500" cy="201000"/>
          </a:xfrm>
          <a:prstGeom prst="straightConnector1">
            <a:avLst/>
          </a:prstGeom>
          <a:noFill/>
          <a:ln cap="flat" cmpd="sng" w="19050">
            <a:solidFill>
              <a:schemeClr val="dk2"/>
            </a:solidFill>
            <a:prstDash val="solid"/>
            <a:round/>
            <a:headEnd len="med" w="med" type="none"/>
            <a:tailEnd len="med" w="med" type="triangle"/>
          </a:ln>
        </p:spPr>
      </p:cxnSp>
      <p:cxnSp>
        <p:nvCxnSpPr>
          <p:cNvPr id="169" name="Google Shape;169;p21"/>
          <p:cNvCxnSpPr>
            <a:stCxn id="151" idx="3"/>
            <a:endCxn id="152" idx="1"/>
          </p:cNvCxnSpPr>
          <p:nvPr/>
        </p:nvCxnSpPr>
        <p:spPr>
          <a:xfrm flipH="1">
            <a:off x="943725" y="2272025"/>
            <a:ext cx="7765800" cy="1711200"/>
          </a:xfrm>
          <a:prstGeom prst="bentConnector5">
            <a:avLst>
              <a:gd fmla="val -3066" name="adj1"/>
              <a:gd fmla="val 47750" name="adj2"/>
              <a:gd fmla="val 103068" name="adj3"/>
            </a:avLst>
          </a:prstGeom>
          <a:noFill/>
          <a:ln cap="flat" cmpd="sng" w="19050">
            <a:solidFill>
              <a:schemeClr val="dk2"/>
            </a:solidFill>
            <a:prstDash val="solid"/>
            <a:miter lim="800000"/>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C_WI_PPTtemp_Light_R10271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