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Libre Baskerville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M San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9559" autoAdjust="0"/>
  </p:normalViewPr>
  <p:slideViewPr>
    <p:cSldViewPr snapToGrid="0" snapToObjects="1">
      <p:cViewPr>
        <p:scale>
          <a:sx n="80" d="100"/>
          <a:sy n="80" d="100"/>
        </p:scale>
        <p:origin x="336" y="-42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727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 everyone </a:t>
            </a:r>
          </a:p>
          <a:p>
            <a:endParaRPr lang="en-US" dirty="0" smtClean="0"/>
          </a:p>
          <a:p>
            <a:r>
              <a:rPr lang="en-US" dirty="0" smtClean="0"/>
              <a:t>I</a:t>
            </a:r>
            <a:r>
              <a:rPr lang="en-US" baseline="0" dirty="0" smtClean="0"/>
              <a:t> am Fran Revels, </a:t>
            </a:r>
            <a:r>
              <a:rPr lang="en-US" dirty="0" smtClean="0"/>
              <a:t>Meredith</a:t>
            </a:r>
            <a:r>
              <a:rPr lang="en-US" baseline="0" dirty="0" smtClean="0"/>
              <a:t> Wanik and I are Psych NP at CHC in 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partnered in this  QI project to Examine Medication Adherence and Safe Storage practices among our clients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learned </a:t>
            </a:r>
          </a:p>
          <a:p>
            <a:r>
              <a:rPr lang="en-US" dirty="0"/>
              <a:t>
</a:t>
            </a:r>
            <a:r>
              <a:rPr lang="en-US" dirty="0" smtClean="0"/>
              <a:t>Patterns </a:t>
            </a:r>
            <a:r>
              <a:rPr lang="en-US" dirty="0"/>
              <a:t>in </a:t>
            </a:r>
            <a:r>
              <a:rPr lang="en-US" dirty="0" smtClean="0"/>
              <a:t>medication storage in our sample showed: </a:t>
            </a:r>
            <a:r>
              <a:rPr lang="en-US" dirty="0"/>
              <a:t>
The most commonly used </a:t>
            </a:r>
            <a:r>
              <a:rPr lang="en-US" dirty="0" smtClean="0"/>
              <a:t>medication storage </a:t>
            </a:r>
            <a:r>
              <a:rPr lang="en-US" dirty="0"/>
              <a:t>locations </a:t>
            </a:r>
            <a:r>
              <a:rPr lang="en-US" dirty="0" smtClean="0"/>
              <a:t>in</a:t>
            </a:r>
            <a:r>
              <a:rPr lang="en-US" baseline="0" dirty="0" smtClean="0"/>
              <a:t> our </a:t>
            </a:r>
            <a:r>
              <a:rPr lang="en-US" dirty="0" smtClean="0"/>
              <a:t>sample population were </a:t>
            </a:r>
            <a:r>
              <a:rPr lang="en-US" dirty="0"/>
              <a:t>nightstand drawers (41 %), </a:t>
            </a:r>
            <a:r>
              <a:rPr lang="en-US" baseline="0" dirty="0"/>
              <a:t> </a:t>
            </a:r>
            <a:r>
              <a:rPr lang="en-US" baseline="0" dirty="0" smtClean="0"/>
              <a:t>and </a:t>
            </a:r>
            <a:r>
              <a:rPr lang="en-US" dirty="0" smtClean="0"/>
              <a:t> </a:t>
            </a:r>
            <a:r>
              <a:rPr lang="en-US" dirty="0"/>
              <a:t>lock boxes (25</a:t>
            </a:r>
            <a:r>
              <a:rPr lang="en-US" dirty="0" smtClean="0"/>
              <a:t>%)</a:t>
            </a:r>
          </a:p>
          <a:p>
            <a:endParaRPr lang="en-US" dirty="0" smtClean="0"/>
          </a:p>
          <a:p>
            <a:r>
              <a:rPr lang="en-US" dirty="0" smtClean="0"/>
              <a:t>Incidental</a:t>
            </a:r>
            <a:r>
              <a:rPr lang="en-US" baseline="0" dirty="0" smtClean="0"/>
              <a:t>ly, </a:t>
            </a:r>
            <a:r>
              <a:rPr lang="en-US" dirty="0" smtClean="0"/>
              <a:t>These</a:t>
            </a:r>
            <a:r>
              <a:rPr lang="en-US" baseline="0" dirty="0" smtClean="0"/>
              <a:t> locations also correlated with better medication adherence. </a:t>
            </a:r>
          </a:p>
          <a:p>
            <a:r>
              <a:rPr lang="en-US" dirty="0"/>
              <a:t>
</a:t>
            </a:r>
            <a:r>
              <a:rPr lang="en-US" dirty="0" smtClean="0"/>
              <a:t>Our Conclusion:</a:t>
            </a:r>
          </a:p>
          <a:p>
            <a:r>
              <a:rPr lang="en-US" b="1" dirty="0"/>
              <a:t>
Given the importance of context cues and mental associations in developing routines 1 medication storage locations may be a vital component of improving medication adherence across populations.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Improved </a:t>
            </a:r>
            <a:r>
              <a:rPr lang="en-US" dirty="0" smtClean="0"/>
              <a:t> client risk </a:t>
            </a:r>
            <a:r>
              <a:rPr lang="en-US" dirty="0"/>
              <a:t>identification
</a:t>
            </a:r>
            <a:r>
              <a:rPr lang="en-US" dirty="0" smtClean="0"/>
              <a:t>Created opportunities for </a:t>
            </a:r>
            <a:r>
              <a:rPr lang="en-US" dirty="0"/>
              <a:t>indivulized pt education </a:t>
            </a:r>
            <a:r>
              <a:rPr lang="en-US" baseline="0" dirty="0"/>
              <a:t> </a:t>
            </a:r>
            <a:r>
              <a:rPr lang="en-US" baseline="0" dirty="0" smtClean="0"/>
              <a:t>especially for those on high risk medications : </a:t>
            </a:r>
            <a:r>
              <a:rPr lang="en-US" dirty="0" smtClean="0"/>
              <a:t>Narcotics</a:t>
            </a:r>
            <a:r>
              <a:rPr lang="en-US" dirty="0"/>
              <a:t>, </a:t>
            </a:r>
            <a:r>
              <a:rPr lang="en-US" dirty="0" smtClean="0"/>
              <a:t>Stimulants, </a:t>
            </a:r>
            <a:r>
              <a:rPr lang="en-US" dirty="0" err="1" smtClean="0"/>
              <a:t>Benzodiapenes</a:t>
            </a:r>
            <a:r>
              <a:rPr lang="en-US" dirty="0"/>
              <a:t>
</a:t>
            </a:r>
            <a:r>
              <a:rPr lang="en-US" dirty="0" err="1" smtClean="0"/>
              <a:t>Recoomendation</a:t>
            </a:r>
            <a:r>
              <a:rPr lang="en-US" dirty="0" smtClean="0"/>
              <a:t>:</a:t>
            </a:r>
            <a:r>
              <a:rPr lang="en-US" baseline="0" dirty="0" smtClean="0"/>
              <a:t> CHC pill organizers and Medication lock boxes for </a:t>
            </a:r>
            <a:r>
              <a:rPr lang="en-US" dirty="0"/>
              <a:t>
</a:t>
            </a:r>
            <a:r>
              <a:rPr lang="en-US" dirty="0" smtClean="0"/>
              <a:t>Future</a:t>
            </a:r>
            <a:r>
              <a:rPr lang="en-US" baseline="0" dirty="0" smtClean="0"/>
              <a:t> QI Planning </a:t>
            </a:r>
            <a:r>
              <a:rPr lang="en-US" dirty="0"/>
              <a:t>
</a:t>
            </a:r>
            <a:r>
              <a:rPr lang="en-US" dirty="0" smtClean="0"/>
              <a:t>Further </a:t>
            </a:r>
            <a:r>
              <a:rPr lang="en-US" dirty="0" err="1" smtClean="0"/>
              <a:t>deveop</a:t>
            </a:r>
            <a:r>
              <a:rPr lang="en-US" dirty="0" smtClean="0"/>
              <a:t> this</a:t>
            </a:r>
            <a:r>
              <a:rPr lang="en-US" baseline="0" dirty="0" smtClean="0"/>
              <a:t> project </a:t>
            </a:r>
            <a:r>
              <a:rPr lang="en-US" dirty="0" smtClean="0"/>
              <a:t>Lockbox</a:t>
            </a:r>
            <a:r>
              <a:rPr lang="en-US" baseline="0" dirty="0" smtClean="0"/>
              <a:t> initiative </a:t>
            </a:r>
            <a:r>
              <a:rPr lang="en-US" dirty="0"/>
              <a:t>
Project Funding 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and clinical </a:t>
            </a:r>
            <a:r>
              <a:rPr lang="en-US" dirty="0" err="1" smtClean="0"/>
              <a:t>relevense</a:t>
            </a:r>
            <a:r>
              <a:rPr lang="en-US" dirty="0" smtClean="0"/>
              <a:t>
Medication adherence is a cornerstone of effective psychiatric care, yet some patients struggle with the consistent  use of the medications required for successful clinical outcomes
IOM-has reported  Medications are the most utilized medical intervention 
A past public health report indicated over 50% of US adults do not take their medications as prescribed. Making this an important public health issue
non adherence is responsible for 33%-69% of hospital admissions annually.
(</a:t>
            </a:r>
            <a:r>
              <a:rPr lang="en-US" dirty="0" err="1" smtClean="0"/>
              <a:t>Gualtieri</a:t>
            </a:r>
            <a:r>
              <a:rPr lang="en-US" dirty="0" smtClean="0"/>
              <a:t> L, </a:t>
            </a:r>
            <a:r>
              <a:rPr lang="en-US" dirty="0" err="1" smtClean="0"/>
              <a:t>Shaveet</a:t>
            </a:r>
            <a:r>
              <a:rPr lang="en-US" dirty="0" smtClean="0"/>
              <a:t> E, </a:t>
            </a:r>
            <a:r>
              <a:rPr lang="en-US" dirty="0" err="1" smtClean="0"/>
              <a:t>Estime</a:t>
            </a:r>
            <a:r>
              <a:rPr lang="en-US" dirty="0" smtClean="0"/>
              <a:t> B, Patel A., 2022)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In our population </a:t>
            </a:r>
            <a:r>
              <a:rPr lang="en-US" sz="1600" dirty="0" smtClean="0"/>
              <a:t>include </a:t>
            </a:r>
            <a:r>
              <a:rPr lang="en-US" sz="1600" dirty="0"/>
              <a:t>
</a:t>
            </a:r>
            <a:r>
              <a:rPr lang="en-US" sz="1600" dirty="0" smtClean="0"/>
              <a:t>1.Cognitive </a:t>
            </a:r>
            <a:r>
              <a:rPr lang="en-US" sz="1600" dirty="0"/>
              <a:t>Symptoms
that  impair memory and focus, </a:t>
            </a:r>
            <a:r>
              <a:rPr lang="en-US" sz="1600" dirty="0" smtClean="0"/>
              <a:t> leading </a:t>
            </a:r>
            <a:r>
              <a:rPr lang="en-US" sz="1600" dirty="0"/>
              <a:t>to missed doses.
</a:t>
            </a:r>
            <a:r>
              <a:rPr lang="en-US" sz="1600" dirty="0" smtClean="0"/>
              <a:t>2. Low </a:t>
            </a:r>
            <a:r>
              <a:rPr lang="en-US" sz="1600" dirty="0"/>
              <a:t>Health Literacy
Our patients may struggle to understand medication instructions and the importance of adherence.
</a:t>
            </a:r>
            <a:r>
              <a:rPr lang="en-US" sz="1600" dirty="0" smtClean="0"/>
              <a:t>3. Chaotic </a:t>
            </a:r>
            <a:r>
              <a:rPr lang="en-US" sz="1600" dirty="0"/>
              <a:t>Environments
Unstable living situations  can disrupt consistent medication schedules 
</a:t>
            </a:r>
            <a:r>
              <a:rPr lang="en-US" sz="1600" dirty="0" smtClean="0"/>
              <a:t>4. Socioeconomic </a:t>
            </a:r>
            <a:r>
              <a:rPr lang="en-US" sz="1600" dirty="0"/>
              <a:t>Barriers
Limited financial resources can affect access to medications and safe storage conditions.
</a:t>
            </a:r>
            <a:r>
              <a:rPr lang="en-US" sz="1600" dirty="0" smtClean="0"/>
              <a:t>Factors that can Lead </a:t>
            </a:r>
            <a:r>
              <a:rPr lang="en-US" sz="1600" dirty="0"/>
              <a:t>to Diease progression and lower quality of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Our objectives 
</a:t>
            </a:r>
            <a:r>
              <a:rPr lang="en-US" dirty="0" smtClean="0"/>
              <a:t>Investigate and enhance factors</a:t>
            </a:r>
            <a:r>
              <a:rPr lang="en-US" baseline="0" dirty="0" smtClean="0"/>
              <a:t> influencing medication adherence  and safe storage practices </a:t>
            </a:r>
            <a:r>
              <a:rPr lang="en-US" dirty="0"/>
              <a:t>
</a:t>
            </a:r>
            <a:r>
              <a:rPr lang="en-US" dirty="0" smtClean="0"/>
              <a:t>By developing</a:t>
            </a:r>
            <a:r>
              <a:rPr lang="en-US" dirty="0"/>
              <a:t>
</a:t>
            </a:r>
            <a:r>
              <a:rPr lang="en-US" dirty="0" smtClean="0"/>
              <a:t>1. Structured </a:t>
            </a:r>
            <a:r>
              <a:rPr lang="en-US" dirty="0"/>
              <a:t>Assessment-  </a:t>
            </a:r>
            <a:r>
              <a:rPr lang="en-US" dirty="0" smtClean="0"/>
              <a:t>to </a:t>
            </a:r>
            <a:r>
              <a:rPr lang="en-US" dirty="0"/>
              <a:t>evaluate our clts current practices
</a:t>
            </a:r>
            <a:r>
              <a:rPr lang="en-US" dirty="0" smtClean="0"/>
              <a:t>2. Patient Education</a:t>
            </a:r>
            <a:r>
              <a:rPr lang="en-US" baseline="0" dirty="0" smtClean="0"/>
              <a:t> : The  assessment</a:t>
            </a:r>
            <a:r>
              <a:rPr lang="en-US" dirty="0" smtClean="0"/>
              <a:t> provided </a:t>
            </a:r>
            <a:r>
              <a:rPr lang="en-US" dirty="0"/>
              <a:t>opportunities  for real time </a:t>
            </a:r>
            <a:r>
              <a:rPr lang="en-US" dirty="0" smtClean="0"/>
              <a:t>Patient Education and</a:t>
            </a:r>
            <a:r>
              <a:rPr lang="en-US" dirty="0"/>
              <a:t>
</a:t>
            </a:r>
            <a:r>
              <a:rPr lang="en-US" dirty="0" smtClean="0"/>
              <a:t>3. D</a:t>
            </a:r>
            <a:r>
              <a:rPr lang="en-US" baseline="0" dirty="0" smtClean="0"/>
              <a:t>ata analysis led to </a:t>
            </a:r>
            <a:r>
              <a:rPr lang="en-US" dirty="0" smtClean="0"/>
              <a:t>recommendations</a:t>
            </a:r>
            <a:r>
              <a:rPr lang="en-US" baseline="0" dirty="0" smtClean="0"/>
              <a:t> for targeted interventions</a:t>
            </a:r>
            <a:r>
              <a:rPr lang="en-US" dirty="0" smtClean="0"/>
              <a:t> </a:t>
            </a:r>
            <a:r>
              <a:rPr lang="en-US" baseline="0" dirty="0" smtClean="0"/>
              <a:t>for improving medication adherence and safe storage</a:t>
            </a:r>
            <a:r>
              <a:rPr lang="en-US" dirty="0"/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</a:t>
            </a:r>
            <a:r>
              <a:rPr lang="en-US" b="1" dirty="0"/>
              <a:t>Psychiatric Providers</a:t>
            </a:r>
            <a:r>
              <a:rPr lang="en-US" dirty="0"/>
              <a:t>
Prescribe medications and monitor patient progress
</a:t>
            </a:r>
            <a:r>
              <a:rPr lang="en-US" b="1" dirty="0"/>
              <a:t>Equipment Manufacturers</a:t>
            </a:r>
            <a:r>
              <a:rPr lang="en-US" dirty="0"/>
              <a:t>
Provide lockboxes and pillboxes for intervention
</a:t>
            </a:r>
            <a:r>
              <a:rPr lang="en-US" b="1" dirty="0"/>
              <a:t>Quality Improvement </a:t>
            </a:r>
            <a:r>
              <a:rPr lang="en-US" b="1" dirty="0" smtClean="0"/>
              <a:t>Team</a:t>
            </a:r>
            <a:r>
              <a:rPr lang="en-US" dirty="0"/>
              <a:t>
Analyzes outcomes and refines interventions
</a:t>
            </a:r>
            <a:r>
              <a:rPr lang="en-US" b="1" dirty="0"/>
              <a:t>Behavioral Health Department</a:t>
            </a:r>
            <a:r>
              <a:rPr lang="en-US" dirty="0"/>
              <a:t>
OSBD - OM 
Coordinates care and supports adherence strategies
</a:t>
            </a:r>
            <a:r>
              <a:rPr lang="en-US" b="1" dirty="0"/>
              <a:t>Nursing Staff</a:t>
            </a:r>
            <a:r>
              <a:rPr lang="en-US" dirty="0"/>
              <a:t>
Partners in </a:t>
            </a:r>
            <a:r>
              <a:rPr lang="en-US" dirty="0" smtClean="0"/>
              <a:t>providing patient </a:t>
            </a:r>
            <a:r>
              <a:rPr lang="en-US" dirty="0"/>
              <a:t>education and assessment
</a:t>
            </a:r>
            <a:r>
              <a:rPr lang="en-US" b="1" dirty="0"/>
              <a:t>Patients &amp; Caregivers</a:t>
            </a:r>
            <a:r>
              <a:rPr lang="en-US" dirty="0"/>
              <a:t>
Primary implementers of storage and adherence practices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PLAN, </a:t>
            </a:r>
            <a:r>
              <a:rPr lang="en-US" dirty="0"/>
              <a:t>DO </a:t>
            </a:r>
            <a:r>
              <a:rPr lang="en-US" dirty="0" smtClean="0"/>
              <a:t>Phase</a:t>
            </a:r>
            <a:r>
              <a:rPr lang="en-US" dirty="0"/>
              <a:t>
</a:t>
            </a:r>
            <a:r>
              <a:rPr lang="en-US" dirty="0" smtClean="0"/>
              <a:t>Plan, Do, Study</a:t>
            </a:r>
            <a:r>
              <a:rPr lang="en-US" baseline="0" dirty="0" smtClean="0"/>
              <a:t> Act  cycle </a:t>
            </a:r>
          </a:p>
          <a:p>
            <a:r>
              <a:rPr lang="en-US" dirty="0" smtClean="0"/>
              <a:t>Develop </a:t>
            </a:r>
            <a:r>
              <a:rPr lang="en-US" dirty="0"/>
              <a:t>a Medication Safety Assessment 
To evaluate 
</a:t>
            </a:r>
            <a:r>
              <a:rPr lang="en-US" b="1" dirty="0"/>
              <a:t>Medication adherense 
At home Storage Practices
Use of organizational tools 
</a:t>
            </a:r>
            <a:r>
              <a:rPr lang="en-US" dirty="0"/>
              <a:t>
</a:t>
            </a:r>
            <a:r>
              <a:rPr lang="en-US" dirty="0" smtClean="0"/>
              <a:t>It</a:t>
            </a:r>
            <a:r>
              <a:rPr lang="en-US" baseline="0" dirty="0" smtClean="0"/>
              <a:t> was important to</a:t>
            </a:r>
            <a:r>
              <a:rPr lang="en-US" dirty="0" smtClean="0"/>
              <a:t>  involve our </a:t>
            </a:r>
            <a:r>
              <a:rPr lang="en-US" dirty="0"/>
              <a:t>patients in </a:t>
            </a:r>
            <a:r>
              <a:rPr lang="en-US" dirty="0" smtClean="0"/>
              <a:t>addressing this</a:t>
            </a:r>
            <a:r>
              <a:rPr lang="en-US" baseline="0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isuue</a:t>
            </a:r>
            <a:r>
              <a:rPr lang="en-US" dirty="0" smtClean="0"/>
              <a:t>, which is crucial for effective problem</a:t>
            </a:r>
            <a:r>
              <a:rPr lang="en-US" baseline="0" dirty="0" smtClean="0"/>
              <a:t> solving </a:t>
            </a:r>
            <a:r>
              <a:rPr lang="en-US" dirty="0"/>
              <a:t>
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High </a:t>
            </a:r>
            <a:r>
              <a:rPr lang="en-US" dirty="0"/>
              <a:t>Risk Medications
clients perception of storage safety 
lockable cabinet, closet or safe
Barriers to using adherence aids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Initial Survey
7 questions
Convenience sample of 10 patients during routine appointments 
over a 2 week period
</a:t>
            </a:r>
            <a:endParaRPr lang="en-US" dirty="0" smtClean="0"/>
          </a:p>
          <a:p>
            <a:r>
              <a:rPr lang="en-US" dirty="0" smtClean="0"/>
              <a:t>Data</a:t>
            </a:r>
            <a:r>
              <a:rPr lang="en-US" baseline="0" dirty="0" smtClean="0"/>
              <a:t> showed</a:t>
            </a:r>
            <a:r>
              <a:rPr lang="en-US" dirty="0"/>
              <a:t>
</a:t>
            </a:r>
            <a:r>
              <a:rPr lang="en-US" dirty="0" smtClean="0"/>
              <a:t>70 % Clients reporting missed doses of medication (7 /10)
Majority of clients missing medication</a:t>
            </a:r>
            <a:r>
              <a:rPr lang="en-US" baseline="0" dirty="0" smtClean="0"/>
              <a:t> </a:t>
            </a:r>
            <a:r>
              <a:rPr lang="en-US" dirty="0" smtClean="0"/>
              <a:t>doses were not using an organizational tool (5/7)</a:t>
            </a:r>
          </a:p>
          <a:p>
            <a:endParaRPr lang="en-US" dirty="0" smtClean="0"/>
          </a:p>
          <a:p>
            <a:r>
              <a:rPr lang="en-US" dirty="0" smtClean="0"/>
              <a:t>Most</a:t>
            </a:r>
            <a:r>
              <a:rPr lang="en-US" baseline="0" dirty="0" smtClean="0"/>
              <a:t> clients reported safe storage of their medications</a:t>
            </a:r>
            <a:r>
              <a:rPr lang="en-US" dirty="0" smtClean="0"/>
              <a:t>
*** Most concerning</a:t>
            </a:r>
            <a:r>
              <a:rPr lang="en-US" baseline="0" dirty="0" smtClean="0"/>
              <a:t> </a:t>
            </a:r>
            <a:r>
              <a:rPr lang="en-US" dirty="0" smtClean="0"/>
              <a:t>in this sample was</a:t>
            </a:r>
            <a:r>
              <a:rPr lang="en-US" baseline="0" dirty="0" smtClean="0"/>
              <a:t> </a:t>
            </a:r>
            <a:r>
              <a:rPr lang="en-US" dirty="0" smtClean="0"/>
              <a:t>client one- missing doses of med</a:t>
            </a:r>
            <a:r>
              <a:rPr lang="en-US" baseline="0" dirty="0" smtClean="0"/>
              <a:t> of high risk medication, w/o safe storage and children in the home.</a:t>
            </a:r>
            <a:r>
              <a:rPr lang="en-US" dirty="0"/>
              <a:t>
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
o </a:t>
            </a:r>
            <a:r>
              <a:rPr lang="en-US" dirty="0" smtClean="0"/>
              <a:t>PDCA </a:t>
            </a:r>
            <a:r>
              <a:rPr lang="en-US" dirty="0"/>
              <a:t>
1. Plan: Develop 7 questions survey to gain insight into  psych medication adherence and clt storarge practices
2. Do: Conduct </a:t>
            </a:r>
            <a:r>
              <a:rPr lang="en-US" dirty="0" smtClean="0"/>
              <a:t>the pilot </a:t>
            </a:r>
            <a:r>
              <a:rPr lang="en-US" dirty="0"/>
              <a:t>survey
3. Study: </a:t>
            </a:r>
            <a:r>
              <a:rPr lang="en-US" dirty="0" smtClean="0"/>
              <a:t>Analyze</a:t>
            </a:r>
            <a:r>
              <a:rPr lang="en-US" baseline="0" dirty="0" smtClean="0"/>
              <a:t> results : </a:t>
            </a:r>
            <a:r>
              <a:rPr lang="en-US" dirty="0"/>
              <a:t>
4. Act: Survey refinement, distilling it to 3 questions
o PDSA 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Modified </a:t>
            </a:r>
            <a:r>
              <a:rPr lang="en-US" dirty="0"/>
              <a:t>pilot survey based on </a:t>
            </a:r>
            <a:r>
              <a:rPr lang="en-US" dirty="0" smtClean="0"/>
              <a:t>original</a:t>
            </a:r>
            <a:r>
              <a:rPr lang="en-US" baseline="0" dirty="0" smtClean="0"/>
              <a:t> </a:t>
            </a:r>
            <a:r>
              <a:rPr lang="en-US" dirty="0" err="1" smtClean="0"/>
              <a:t>clt</a:t>
            </a:r>
            <a:r>
              <a:rPr lang="en-US" dirty="0" smtClean="0"/>
              <a:t> </a:t>
            </a:r>
            <a:r>
              <a:rPr lang="en-US" dirty="0"/>
              <a:t>responses </a:t>
            </a:r>
            <a:r>
              <a:rPr lang="en-US" dirty="0" smtClean="0"/>
              <a:t>– </a:t>
            </a:r>
          </a:p>
          <a:p>
            <a:pPr marL="228600" indent="-228600">
              <a:buAutoNum type="arabicPeriod"/>
            </a:pPr>
            <a:r>
              <a:rPr lang="en-US" dirty="0" smtClean="0"/>
              <a:t>Final version </a:t>
            </a:r>
            <a:r>
              <a:rPr lang="en-US" dirty="0"/>
              <a:t>
</a:t>
            </a:r>
            <a:r>
              <a:rPr lang="en-US" dirty="0" smtClean="0"/>
              <a:t>repeated the Plan, Do, Check, Act" (PDCA) cycle</a:t>
            </a:r>
            <a:r>
              <a:rPr lang="en-US" dirty="0"/>
              <a:t>
</a:t>
            </a:r>
            <a:r>
              <a:rPr lang="en-US" dirty="0" smtClean="0"/>
              <a:t>Synthesized results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
"Plan, Do, Check, Act" (PDCA) is a four-step methodology for continuous improvement, often referred to as the Deming cycle or Shewhart cycle. It's a framework for problem-solving and process improvement, emphasizing iterative testing and refinement. The cycle involves planning a change, implementing it on a small scale, evaluating the results, and then acting on what was learned, either by standardizing the change or making further adjustments.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Draft </a:t>
            </a:r>
            <a:r>
              <a:rPr lang="en-US" dirty="0" smtClean="0"/>
              <a:t>–Concise</a:t>
            </a:r>
            <a:r>
              <a:rPr lang="en-US" baseline="0" dirty="0" smtClean="0"/>
              <a:t> 3 item questionnaire  </a:t>
            </a:r>
            <a:r>
              <a:rPr lang="en-US" dirty="0"/>
              <a:t>
</a:t>
            </a:r>
            <a:endParaRPr lang="en-US" dirty="0" smtClean="0"/>
          </a:p>
          <a:p>
            <a:r>
              <a:rPr lang="en-US" dirty="0" smtClean="0"/>
              <a:t>Focused</a:t>
            </a:r>
            <a:r>
              <a:rPr lang="en-US" baseline="0" dirty="0" smtClean="0"/>
              <a:t> on 3 Factors</a:t>
            </a:r>
            <a:r>
              <a:rPr lang="en-US" dirty="0"/>
              <a:t>
</a:t>
            </a:r>
            <a:r>
              <a:rPr lang="en-US" b="1" dirty="0" smtClean="0"/>
              <a:t>Medication </a:t>
            </a:r>
            <a:r>
              <a:rPr lang="en-US" b="1" dirty="0"/>
              <a:t>adherence </a:t>
            </a:r>
            <a:r>
              <a:rPr lang="en-US" b="1" dirty="0" smtClean="0"/>
              <a:t>  </a:t>
            </a:r>
            <a:r>
              <a:rPr lang="en-US" b="1" dirty="0"/>
              <a:t>
</a:t>
            </a:r>
            <a:r>
              <a:rPr lang="en-US" b="1" dirty="0" smtClean="0"/>
              <a:t>Medication storage location</a:t>
            </a:r>
            <a:r>
              <a:rPr lang="en-US" b="1" dirty="0"/>
              <a:t>
Use of tools </a:t>
            </a:r>
            <a:r>
              <a:rPr lang="en-US" b="1" dirty="0" smtClean="0"/>
              <a:t>or reminders</a:t>
            </a:r>
            <a:r>
              <a:rPr lang="en-US" b="1" dirty="0"/>
              <a:t>
</a:t>
            </a:r>
            <a:r>
              <a:rPr lang="en-US" dirty="0"/>
              <a:t>
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we learned 
In our clients 
</a:t>
            </a:r>
            <a:r>
              <a:rPr lang="en-US" dirty="0" smtClean="0"/>
              <a:t>-Most </a:t>
            </a:r>
            <a:r>
              <a:rPr lang="en-US" dirty="0"/>
              <a:t>common storage </a:t>
            </a:r>
            <a:r>
              <a:rPr lang="en-US" dirty="0" smtClean="0"/>
              <a:t>location In our clients </a:t>
            </a:r>
            <a:r>
              <a:rPr lang="en-US" baseline="0" dirty="0" smtClean="0"/>
              <a:t> : </a:t>
            </a:r>
            <a:r>
              <a:rPr lang="en-US" dirty="0" smtClean="0"/>
              <a:t>Bedroom </a:t>
            </a:r>
            <a:r>
              <a:rPr lang="en-US" dirty="0"/>
              <a:t>nightstand </a:t>
            </a:r>
            <a:r>
              <a:rPr lang="en-US" baseline="0" dirty="0"/>
              <a:t> </a:t>
            </a:r>
            <a:r>
              <a:rPr lang="en-US" dirty="0" smtClean="0"/>
              <a:t>followed </a:t>
            </a:r>
            <a:r>
              <a:rPr lang="en-US" dirty="0"/>
              <a:t>by Locked med box
</a:t>
            </a:r>
            <a:r>
              <a:rPr lang="en-US" dirty="0" smtClean="0"/>
              <a:t>- </a:t>
            </a:r>
            <a:r>
              <a:rPr lang="en-US" dirty="0" err="1" smtClean="0"/>
              <a:t>Clts</a:t>
            </a:r>
            <a:r>
              <a:rPr lang="en-US" baseline="0" dirty="0" smtClean="0"/>
              <a:t> </a:t>
            </a:r>
            <a:r>
              <a:rPr lang="en-US" dirty="0" smtClean="0"/>
              <a:t> using lock boxes-fewer missed doses of medication</a:t>
            </a:r>
            <a:r>
              <a:rPr lang="en-US" dirty="0"/>
              <a:t>
</a:t>
            </a:r>
            <a:r>
              <a:rPr lang="en-US" dirty="0" smtClean="0"/>
              <a:t>- </a:t>
            </a:r>
            <a:r>
              <a:rPr lang="en-US" dirty="0" err="1" smtClean="0"/>
              <a:t>Infor</a:t>
            </a:r>
            <a:r>
              <a:rPr lang="en-US" baseline="0" dirty="0" smtClean="0"/>
              <a:t> indicates the  </a:t>
            </a:r>
            <a:r>
              <a:rPr lang="en-US" dirty="0" smtClean="0"/>
              <a:t>Use </a:t>
            </a:r>
            <a:r>
              <a:rPr lang="en-US" dirty="0"/>
              <a:t>of lockboxes </a:t>
            </a:r>
            <a:r>
              <a:rPr lang="en-US" dirty="0" smtClean="0"/>
              <a:t>may provide </a:t>
            </a:r>
            <a:r>
              <a:rPr lang="en-US" dirty="0"/>
              <a:t>a dual benefit of safe storage and improved med adherence.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microsoft.com/office/2007/relationships/media" Target="../media/media6.m4a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5.m4a"/><Relationship Id="rId16" Type="http://schemas.openxmlformats.org/officeDocument/2006/relationships/image" Target="../media/image25.png"/><Relationship Id="rId1" Type="http://schemas.microsoft.com/office/2007/relationships/media" Target="../media/media5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4.png"/><Relationship Id="rId4" Type="http://schemas.openxmlformats.org/officeDocument/2006/relationships/audio" Target="../media/media6.m4a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7322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 Medication Adherence and Safe Storage Practices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3972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quality improvement initiative for psychiatric patients in the community health settings.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420678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By Frances Revels, MSN, APRN, PMHNP-BC 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280190" y="5966103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Meredith Wanik, DNP, APRN, PMHNP-BC</a:t>
            </a:r>
            <a:endParaRPr lang="en-US" sz="1400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8969" y="68900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50"/>
    </mc:Choice>
    <mc:Fallback>
      <p:transition spd="slow" advTm="3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5603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Data 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704975"/>
            <a:ext cx="226814" cy="3302913"/>
          </a:xfrm>
          <a:prstGeom prst="roundRect">
            <a:avLst>
              <a:gd name="adj" fmla="val 4200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47418" y="19317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Response Analysis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47418" y="242220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247418" y="292119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Most commonly used </a:t>
            </a:r>
            <a:r>
              <a:rPr lang="en-US" sz="1750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medication location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: Nightstand 41%,,  lock box 25%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247418" y="342018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Highest medication adherence: Nightstand, Lock box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247418" y="3919180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247418" y="4418171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133951" y="5177909"/>
            <a:ext cx="226814" cy="2395657"/>
          </a:xfrm>
          <a:prstGeom prst="roundRect">
            <a:avLst>
              <a:gd name="adj" fmla="val 4200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587579" y="54047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Conclusion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587579" y="5895142"/>
            <a:ext cx="676263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</a:t>
            </a:r>
            <a:r>
              <a:rPr lang="en-US" sz="1750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edication 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storage location may be a vital component for improving medication adherence in this population.</a:t>
            </a:r>
            <a:endParaRPr lang="en-US" sz="1750" dirty="0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6579" y="72687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92994"/>
            <a:ext cx="6847284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Benefits of QI Intervention 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1984653"/>
            <a:ext cx="963930" cy="115681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36882" y="2177415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Risk Identification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436882" y="2594253"/>
            <a:ext cx="639972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Identify patients at high risk of non-adherence or unsafe storage.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3141464"/>
            <a:ext cx="963930" cy="115681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36882" y="3334226"/>
            <a:ext cx="2546271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Real-time Education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436882" y="3751064"/>
            <a:ext cx="639972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Provide immediate guidance on safe medication practices.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190" y="4298275"/>
            <a:ext cx="963930" cy="141910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36882" y="4491038"/>
            <a:ext cx="2964775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Tool Recommendations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436882" y="4907875"/>
            <a:ext cx="6399728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CHC offer pillboxes and lockboxes to promote medication adherence and safe storage practices for at risk clients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0190" y="5717381"/>
            <a:ext cx="963930" cy="141910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36882" y="5910143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Future QI Planning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436882" y="6326981"/>
            <a:ext cx="6399728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Further develop project, </a:t>
            </a:r>
            <a:r>
              <a:rPr lang="en-US" sz="1500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analyze cost,, </a:t>
            </a: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acess equipment and Pilot </a:t>
            </a:r>
            <a:r>
              <a:rPr lang="en-US" sz="1500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Lock box project in </a:t>
            </a:r>
            <a:r>
              <a:rPr lang="en-US" sz="1500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one</a:t>
            </a:r>
            <a:r>
              <a:rPr lang="en-US" sz="1500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CHC location </a:t>
            </a:r>
            <a:endParaRPr lang="en-US" sz="1500" dirty="0"/>
          </a:p>
        </p:txBody>
      </p:sp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0526" y="72630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97361"/>
            <a:ext cx="13042821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Background</a:t>
            </a:r>
            <a:r>
              <a:rPr lang="en-US" sz="35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:Medication adherence is a cornerstone of effective psychiatric care, yet some patients struggle with the consistent use of medications required for successful clinical outcomes.</a:t>
            </a:r>
            <a:endParaRPr lang="en-US" sz="355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6779" y="717884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1"/>
    </mc:Choice>
    <mc:Fallback>
      <p:transition spd="slow" advTm="2054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937867" y="1372672"/>
            <a:ext cx="87546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Factors influencing adherence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42161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3039666"/>
            <a:ext cx="3048000" cy="1883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3790" y="5150287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93790" y="5649278"/>
            <a:ext cx="304800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Cognitive Symptoms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93790" y="6494026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278" y="3039666"/>
            <a:ext cx="3048119" cy="188380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125278" y="5150287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4125278" y="5649278"/>
            <a:ext cx="29476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Low Health Literacy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4125278" y="6139696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84" y="3039666"/>
            <a:ext cx="3048119" cy="1883807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456884" y="5150287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7456884" y="5649278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Chaotic Environments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7456884" y="6494026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8491" y="3039666"/>
            <a:ext cx="3048119" cy="1883807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0788491" y="5150287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0" name="Text 13"/>
          <p:cNvSpPr/>
          <p:nvPr/>
        </p:nvSpPr>
        <p:spPr>
          <a:xfrm>
            <a:off x="10788491" y="5649278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Socioeconomic Barriers</a:t>
            </a:r>
            <a:endParaRPr lang="en-US" sz="2200" dirty="0"/>
          </a:p>
        </p:txBody>
      </p:sp>
      <p:sp>
        <p:nvSpPr>
          <p:cNvPr id="21" name="Text 14"/>
          <p:cNvSpPr/>
          <p:nvPr/>
        </p:nvSpPr>
        <p:spPr>
          <a:xfrm>
            <a:off x="10788491" y="6494026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2933" y="73832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2"/>
    </mc:Choice>
    <mc:Fallback>
      <p:transition spd="slow" advTm="164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6677"/>
            <a:ext cx="510361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Project Aim: 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980724"/>
            <a:ext cx="130428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Investigate and Enhance Factors Influencing Medication </a:t>
            </a:r>
            <a:r>
              <a:rPr lang="en-US" sz="4000" dirty="0" smtClean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Adherence</a:t>
            </a:r>
            <a:endParaRPr lang="en-US" sz="4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348" y="3562707"/>
            <a:ext cx="2152055" cy="117609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846" y="4117062"/>
            <a:ext cx="287060" cy="3587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34476" y="3766780"/>
            <a:ext cx="3258145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20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Structured Assessment 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5334476" y="4208026"/>
            <a:ext cx="325814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5181362" y="4754761"/>
            <a:ext cx="8604290" cy="11430"/>
          </a:xfrm>
          <a:prstGeom prst="roundRect">
            <a:avLst>
              <a:gd name="adj" fmla="val 750139"/>
            </a:avLst>
          </a:prstGeom>
          <a:solidFill>
            <a:srgbClr val="DDD3BA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81" y="4789765"/>
            <a:ext cx="4304109" cy="117609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846" y="5198388"/>
            <a:ext cx="287060" cy="3587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10563" y="4993838"/>
            <a:ext cx="247542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20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Patient Education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6410563" y="5435084"/>
            <a:ext cx="247542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3" name="Shape 7"/>
          <p:cNvSpPr/>
          <p:nvPr/>
        </p:nvSpPr>
        <p:spPr>
          <a:xfrm>
            <a:off x="6257449" y="5981819"/>
            <a:ext cx="7528203" cy="11430"/>
          </a:xfrm>
          <a:prstGeom prst="roundRect">
            <a:avLst>
              <a:gd name="adj" fmla="val 750139"/>
            </a:avLst>
          </a:prstGeom>
          <a:solidFill>
            <a:srgbClr val="DDD3BA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16823"/>
            <a:ext cx="6456164" cy="1176099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0727" y="6425446"/>
            <a:ext cx="287060" cy="35873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486531" y="6220897"/>
            <a:ext cx="489358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Recommend Targeted Interventions</a:t>
            </a:r>
            <a:endParaRPr lang="en-US" sz="2000" dirty="0"/>
          </a:p>
        </p:txBody>
      </p:sp>
      <p:sp>
        <p:nvSpPr>
          <p:cNvPr id="17" name="Text 9"/>
          <p:cNvSpPr/>
          <p:nvPr/>
        </p:nvSpPr>
        <p:spPr>
          <a:xfrm>
            <a:off x="7486531" y="6662142"/>
            <a:ext cx="4893588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75319" y="747963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55"/>
    </mc:Choice>
    <mc:Fallback>
      <p:transition spd="slow" advTm="373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Key Stakeholders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384221" y="2575203"/>
            <a:ext cx="30578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Psychiatric Providers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65621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845" y="3478649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758363" y="2575203"/>
            <a:ext cx="39173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Behavioral Health Director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065621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3230" y="3478649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526316" y="42692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Nursing Staff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759643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1041" y="4496633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0170438" y="5963364"/>
            <a:ext cx="30933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Patients &amp; Caregivers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597628" y="6453783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3230" y="5514618"/>
            <a:ext cx="318968" cy="39862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872252" y="5963364"/>
            <a:ext cx="40819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Quality Improvement Team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6453783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67845" y="5514618"/>
            <a:ext cx="318968" cy="398621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93790" y="4092059"/>
            <a:ext cx="3785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Equipment Manufacturers</a:t>
            </a:r>
            <a:endParaRPr lang="en-US" sz="2200" dirty="0"/>
          </a:p>
        </p:txBody>
      </p:sp>
      <p:sp>
        <p:nvSpPr>
          <p:cNvPr id="24" name="Text 12"/>
          <p:cNvSpPr/>
          <p:nvPr/>
        </p:nvSpPr>
        <p:spPr>
          <a:xfrm>
            <a:off x="793790" y="4936808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80033" y="4496633"/>
            <a:ext cx="318968" cy="398621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10400" y="3810000"/>
            <a:ext cx="609600" cy="6096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3933" y="7344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90"/>
    </mc:Choice>
    <mc:Fallback>
      <p:transition spd="slow" advTm="309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87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53162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Phase One 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580561"/>
            <a:ext cx="88794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Medication Safety Assessment </a:t>
            </a:r>
            <a:endParaRPr lang="en-US" sz="4450" dirty="0"/>
          </a:p>
        </p:txBody>
      </p:sp>
      <p:sp>
        <p:nvSpPr>
          <p:cNvPr id="6" name="Shape 3"/>
          <p:cNvSpPr/>
          <p:nvPr/>
        </p:nvSpPr>
        <p:spPr>
          <a:xfrm>
            <a:off x="793790" y="3629501"/>
            <a:ext cx="4196358" cy="3068479"/>
          </a:xfrm>
          <a:prstGeom prst="roundRect">
            <a:avLst>
              <a:gd name="adj" fmla="val 310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54668" y="3863935"/>
            <a:ext cx="34744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Medication Adherence 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4354354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Frequency of missed doses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28224" y="4796552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Reasons for non-adherence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28224" y="5238750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Understanding of prescribed regimen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28224" y="6100643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5216962" y="3629501"/>
            <a:ext cx="4196358" cy="3068479"/>
          </a:xfrm>
          <a:prstGeom prst="roundRect">
            <a:avLst>
              <a:gd name="adj" fmla="val 310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897523" y="38639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Storage Practices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5451396" y="4354354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Current storage method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5451396" y="4796552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Perception of storage safety 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5451396" y="5238750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Accessibility to children 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9640133" y="3629501"/>
            <a:ext cx="4196358" cy="3068479"/>
          </a:xfrm>
          <a:prstGeom prst="roundRect">
            <a:avLst>
              <a:gd name="adj" fmla="val 310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9874568" y="3863935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Use of Organizational Tools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9874568" y="4708684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Pillbox, alarms, app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9874568" y="5150882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Interest in pillboxes or lockboxes</a:t>
            </a:r>
            <a:endParaRPr lang="en-US" sz="1750" dirty="0"/>
          </a:p>
        </p:txBody>
      </p:sp>
      <p:sp>
        <p:nvSpPr>
          <p:cNvPr id="21" name="Text 18"/>
          <p:cNvSpPr/>
          <p:nvPr/>
        </p:nvSpPr>
        <p:spPr>
          <a:xfrm>
            <a:off x="9874568" y="6012775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8712" y="73548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31"/>
    </mc:Choice>
    <mc:Fallback>
      <p:transition spd="slow" advTm="215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2826"/>
            <a:ext cx="484465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Cycle 1: Seven Question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93790" y="1437084"/>
            <a:ext cx="13042821" cy="6089571"/>
          </a:xfrm>
          <a:prstGeom prst="roundRect">
            <a:avLst>
              <a:gd name="adj" fmla="val 109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1444704"/>
            <a:ext cx="13027581" cy="147613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60596" y="1547574"/>
            <a:ext cx="1849160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</a:t>
            </a: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ow many doses of medication do you miss per week?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3134797" y="1547574"/>
            <a:ext cx="184535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Why do you miss these doses?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5305187" y="1547574"/>
            <a:ext cx="1846540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Are you currently taking any high-risk medications?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7476768" y="1547574"/>
            <a:ext cx="1846540" cy="1270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 you use any organization tool for your medication storage such as a lockbox or pillbox?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9648349" y="1547574"/>
            <a:ext cx="1846540" cy="1016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Would you say your medications are currently stored in a safe, secure way?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11819930" y="1547574"/>
            <a:ext cx="185035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Are there any children in your home?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801410" y="2920841"/>
            <a:ext cx="13027581" cy="4598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60596" y="3023711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3134797" y="3023711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Forgetfulness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5305187" y="3023711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Yes*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7476768" y="3023711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16" name="Text 14"/>
          <p:cNvSpPr/>
          <p:nvPr/>
        </p:nvSpPr>
        <p:spPr>
          <a:xfrm>
            <a:off x="9648349" y="3023711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No*</a:t>
            </a: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*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11819930" y="3023711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Yes*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801410" y="3380661"/>
            <a:ext cx="13027581" cy="4598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960596" y="3483531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3134797" y="3483531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Busy schedule</a:t>
            </a:r>
            <a:endParaRPr lang="en-US" sz="1250" dirty="0"/>
          </a:p>
        </p:txBody>
      </p:sp>
      <p:sp>
        <p:nvSpPr>
          <p:cNvPr id="21" name="Text 19"/>
          <p:cNvSpPr/>
          <p:nvPr/>
        </p:nvSpPr>
        <p:spPr>
          <a:xfrm>
            <a:off x="5305187" y="3483531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22" name="Text 20"/>
          <p:cNvSpPr/>
          <p:nvPr/>
        </p:nvSpPr>
        <p:spPr>
          <a:xfrm>
            <a:off x="7476768" y="3483531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23" name="Text 21"/>
          <p:cNvSpPr/>
          <p:nvPr/>
        </p:nvSpPr>
        <p:spPr>
          <a:xfrm>
            <a:off x="9648349" y="3483531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24" name="Text 22"/>
          <p:cNvSpPr/>
          <p:nvPr/>
        </p:nvSpPr>
        <p:spPr>
          <a:xfrm>
            <a:off x="11819930" y="3483531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25" name="Shape 23"/>
          <p:cNvSpPr/>
          <p:nvPr/>
        </p:nvSpPr>
        <p:spPr>
          <a:xfrm>
            <a:off x="801410" y="3840480"/>
            <a:ext cx="13027581" cy="4598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960596" y="3943350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3134797" y="3943350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Ran out</a:t>
            </a:r>
            <a:endParaRPr lang="en-US" sz="1250" dirty="0"/>
          </a:p>
        </p:txBody>
      </p:sp>
      <p:sp>
        <p:nvSpPr>
          <p:cNvPr id="28" name="Text 26"/>
          <p:cNvSpPr/>
          <p:nvPr/>
        </p:nvSpPr>
        <p:spPr>
          <a:xfrm>
            <a:off x="5305187" y="3943350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*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7476768" y="3943350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30" name="Text 28"/>
          <p:cNvSpPr/>
          <p:nvPr/>
        </p:nvSpPr>
        <p:spPr>
          <a:xfrm>
            <a:off x="9648349" y="3943350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31" name="Text 29"/>
          <p:cNvSpPr/>
          <p:nvPr/>
        </p:nvSpPr>
        <p:spPr>
          <a:xfrm>
            <a:off x="11819930" y="3943350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Yes*</a:t>
            </a:r>
            <a:endParaRPr lang="en-US" sz="1250" dirty="0"/>
          </a:p>
        </p:txBody>
      </p:sp>
      <p:sp>
        <p:nvSpPr>
          <p:cNvPr id="32" name="Shape 30"/>
          <p:cNvSpPr/>
          <p:nvPr/>
        </p:nvSpPr>
        <p:spPr>
          <a:xfrm>
            <a:off x="801410" y="4300299"/>
            <a:ext cx="13027581" cy="4598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960596" y="4403169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endParaRPr lang="en-US" sz="1250" dirty="0"/>
          </a:p>
        </p:txBody>
      </p:sp>
      <p:sp>
        <p:nvSpPr>
          <p:cNvPr id="34" name="Text 32"/>
          <p:cNvSpPr/>
          <p:nvPr/>
        </p:nvSpPr>
        <p:spPr>
          <a:xfrm>
            <a:off x="3134797" y="4403169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Forgetfulness</a:t>
            </a:r>
            <a:endParaRPr lang="en-US" sz="1250" dirty="0"/>
          </a:p>
        </p:txBody>
      </p:sp>
      <p:sp>
        <p:nvSpPr>
          <p:cNvPr id="35" name="Text 33"/>
          <p:cNvSpPr/>
          <p:nvPr/>
        </p:nvSpPr>
        <p:spPr>
          <a:xfrm>
            <a:off x="5305187" y="4403169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36" name="Text 34"/>
          <p:cNvSpPr/>
          <p:nvPr/>
        </p:nvSpPr>
        <p:spPr>
          <a:xfrm>
            <a:off x="7476768" y="4403169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37" name="Text 35"/>
          <p:cNvSpPr/>
          <p:nvPr/>
        </p:nvSpPr>
        <p:spPr>
          <a:xfrm>
            <a:off x="9648349" y="4403169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38" name="Text 36"/>
          <p:cNvSpPr/>
          <p:nvPr/>
        </p:nvSpPr>
        <p:spPr>
          <a:xfrm>
            <a:off x="11819930" y="4403169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39" name="Shape 37"/>
          <p:cNvSpPr/>
          <p:nvPr/>
        </p:nvSpPr>
        <p:spPr>
          <a:xfrm>
            <a:off x="801410" y="4760119"/>
            <a:ext cx="13027581" cy="4598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0" name="Text 38"/>
          <p:cNvSpPr/>
          <p:nvPr/>
        </p:nvSpPr>
        <p:spPr>
          <a:xfrm>
            <a:off x="960596" y="4862989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250" dirty="0"/>
          </a:p>
        </p:txBody>
      </p:sp>
      <p:sp>
        <p:nvSpPr>
          <p:cNvPr id="41" name="Text 39"/>
          <p:cNvSpPr/>
          <p:nvPr/>
        </p:nvSpPr>
        <p:spPr>
          <a:xfrm>
            <a:off x="3134797" y="4862989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Forgetfulness</a:t>
            </a:r>
            <a:endParaRPr lang="en-US" sz="1250" dirty="0"/>
          </a:p>
        </p:txBody>
      </p:sp>
      <p:sp>
        <p:nvSpPr>
          <p:cNvPr id="42" name="Text 40"/>
          <p:cNvSpPr/>
          <p:nvPr/>
        </p:nvSpPr>
        <p:spPr>
          <a:xfrm>
            <a:off x="5305187" y="4862989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43" name="Text 41"/>
          <p:cNvSpPr/>
          <p:nvPr/>
        </p:nvSpPr>
        <p:spPr>
          <a:xfrm>
            <a:off x="7476768" y="4862989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44" name="Text 42"/>
          <p:cNvSpPr/>
          <p:nvPr/>
        </p:nvSpPr>
        <p:spPr>
          <a:xfrm>
            <a:off x="9648349" y="4862989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45" name="Text 43"/>
          <p:cNvSpPr/>
          <p:nvPr/>
        </p:nvSpPr>
        <p:spPr>
          <a:xfrm>
            <a:off x="11819930" y="4862989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46" name="Shape 44"/>
          <p:cNvSpPr/>
          <p:nvPr/>
        </p:nvSpPr>
        <p:spPr>
          <a:xfrm>
            <a:off x="801410" y="5219938"/>
            <a:ext cx="13027581" cy="4598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47" name="Text 45"/>
          <p:cNvSpPr/>
          <p:nvPr/>
        </p:nvSpPr>
        <p:spPr>
          <a:xfrm>
            <a:off x="960596" y="5322808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250" dirty="0"/>
          </a:p>
        </p:txBody>
      </p:sp>
      <p:sp>
        <p:nvSpPr>
          <p:cNvPr id="48" name="Text 46"/>
          <p:cNvSpPr/>
          <p:nvPr/>
        </p:nvSpPr>
        <p:spPr>
          <a:xfrm>
            <a:off x="3134797" y="5322808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Forgot</a:t>
            </a:r>
            <a:endParaRPr lang="en-US" sz="1250" dirty="0"/>
          </a:p>
        </p:txBody>
      </p:sp>
      <p:sp>
        <p:nvSpPr>
          <p:cNvPr id="49" name="Text 47"/>
          <p:cNvSpPr/>
          <p:nvPr/>
        </p:nvSpPr>
        <p:spPr>
          <a:xfrm>
            <a:off x="5305187" y="5322808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50" name="Text 48"/>
          <p:cNvSpPr/>
          <p:nvPr/>
        </p:nvSpPr>
        <p:spPr>
          <a:xfrm>
            <a:off x="7476768" y="5322808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51" name="Text 49"/>
          <p:cNvSpPr/>
          <p:nvPr/>
        </p:nvSpPr>
        <p:spPr>
          <a:xfrm>
            <a:off x="9648349" y="5322808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52" name="Text 50"/>
          <p:cNvSpPr/>
          <p:nvPr/>
        </p:nvSpPr>
        <p:spPr>
          <a:xfrm>
            <a:off x="11819930" y="5322808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53" name="Shape 51"/>
          <p:cNvSpPr/>
          <p:nvPr/>
        </p:nvSpPr>
        <p:spPr>
          <a:xfrm>
            <a:off x="801410" y="5679758"/>
            <a:ext cx="13027581" cy="4598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54" name="Text 52"/>
          <p:cNvSpPr/>
          <p:nvPr/>
        </p:nvSpPr>
        <p:spPr>
          <a:xfrm>
            <a:off x="960596" y="5782628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250" dirty="0"/>
          </a:p>
        </p:txBody>
      </p:sp>
      <p:sp>
        <p:nvSpPr>
          <p:cNvPr id="55" name="Text 53"/>
          <p:cNvSpPr/>
          <p:nvPr/>
        </p:nvSpPr>
        <p:spPr>
          <a:xfrm>
            <a:off x="3134797" y="5782628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Travel</a:t>
            </a:r>
            <a:endParaRPr lang="en-US" sz="1250" dirty="0"/>
          </a:p>
        </p:txBody>
      </p:sp>
      <p:sp>
        <p:nvSpPr>
          <p:cNvPr id="56" name="Text 54"/>
          <p:cNvSpPr/>
          <p:nvPr/>
        </p:nvSpPr>
        <p:spPr>
          <a:xfrm>
            <a:off x="5305187" y="5782628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57" name="Text 55"/>
          <p:cNvSpPr/>
          <p:nvPr/>
        </p:nvSpPr>
        <p:spPr>
          <a:xfrm>
            <a:off x="7476768" y="5782628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58" name="Text 56"/>
          <p:cNvSpPr/>
          <p:nvPr/>
        </p:nvSpPr>
        <p:spPr>
          <a:xfrm>
            <a:off x="9648349" y="5782628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59" name="Text 57"/>
          <p:cNvSpPr/>
          <p:nvPr/>
        </p:nvSpPr>
        <p:spPr>
          <a:xfrm>
            <a:off x="11819930" y="5782628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60" name="Shape 58"/>
          <p:cNvSpPr/>
          <p:nvPr/>
        </p:nvSpPr>
        <p:spPr>
          <a:xfrm>
            <a:off x="801410" y="6139577"/>
            <a:ext cx="13027581" cy="4598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1" name="Text 59"/>
          <p:cNvSpPr/>
          <p:nvPr/>
        </p:nvSpPr>
        <p:spPr>
          <a:xfrm>
            <a:off x="960596" y="6242447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endParaRPr lang="en-US" sz="1250" dirty="0"/>
          </a:p>
        </p:txBody>
      </p:sp>
      <p:sp>
        <p:nvSpPr>
          <p:cNvPr id="62" name="Text 60"/>
          <p:cNvSpPr/>
          <p:nvPr/>
        </p:nvSpPr>
        <p:spPr>
          <a:xfrm>
            <a:off x="3134797" y="6242447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Ran out</a:t>
            </a:r>
            <a:endParaRPr lang="en-US" sz="1250" dirty="0"/>
          </a:p>
        </p:txBody>
      </p:sp>
      <p:sp>
        <p:nvSpPr>
          <p:cNvPr id="63" name="Text 61"/>
          <p:cNvSpPr/>
          <p:nvPr/>
        </p:nvSpPr>
        <p:spPr>
          <a:xfrm>
            <a:off x="5305187" y="6242447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64" name="Text 62"/>
          <p:cNvSpPr/>
          <p:nvPr/>
        </p:nvSpPr>
        <p:spPr>
          <a:xfrm>
            <a:off x="7476768" y="6242447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65" name="Text 63"/>
          <p:cNvSpPr/>
          <p:nvPr/>
        </p:nvSpPr>
        <p:spPr>
          <a:xfrm>
            <a:off x="9648349" y="6242447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66" name="Text 64"/>
          <p:cNvSpPr/>
          <p:nvPr/>
        </p:nvSpPr>
        <p:spPr>
          <a:xfrm>
            <a:off x="11819930" y="6242447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67" name="Shape 65"/>
          <p:cNvSpPr/>
          <p:nvPr/>
        </p:nvSpPr>
        <p:spPr>
          <a:xfrm>
            <a:off x="801410" y="6599396"/>
            <a:ext cx="13027581" cy="4598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68" name="Text 66"/>
          <p:cNvSpPr/>
          <p:nvPr/>
        </p:nvSpPr>
        <p:spPr>
          <a:xfrm>
            <a:off x="960596" y="6702266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250" dirty="0"/>
          </a:p>
        </p:txBody>
      </p:sp>
      <p:sp>
        <p:nvSpPr>
          <p:cNvPr id="69" name="Text 67"/>
          <p:cNvSpPr/>
          <p:nvPr/>
        </p:nvSpPr>
        <p:spPr>
          <a:xfrm>
            <a:off x="3134797" y="6702266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Forgetfulness</a:t>
            </a:r>
            <a:endParaRPr lang="en-US" sz="1250" dirty="0"/>
          </a:p>
        </p:txBody>
      </p:sp>
      <p:sp>
        <p:nvSpPr>
          <p:cNvPr id="70" name="Text 68"/>
          <p:cNvSpPr/>
          <p:nvPr/>
        </p:nvSpPr>
        <p:spPr>
          <a:xfrm>
            <a:off x="5305187" y="6702266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sp>
        <p:nvSpPr>
          <p:cNvPr id="71" name="Text 69"/>
          <p:cNvSpPr/>
          <p:nvPr/>
        </p:nvSpPr>
        <p:spPr>
          <a:xfrm>
            <a:off x="7476768" y="6702266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sp>
        <p:nvSpPr>
          <p:cNvPr id="72" name="Text 70"/>
          <p:cNvSpPr/>
          <p:nvPr/>
        </p:nvSpPr>
        <p:spPr>
          <a:xfrm>
            <a:off x="9648349" y="6702266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73" name="Text 71"/>
          <p:cNvSpPr/>
          <p:nvPr/>
        </p:nvSpPr>
        <p:spPr>
          <a:xfrm>
            <a:off x="11819930" y="6702266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74" name="Shape 72"/>
          <p:cNvSpPr/>
          <p:nvPr/>
        </p:nvSpPr>
        <p:spPr>
          <a:xfrm>
            <a:off x="801410" y="7059216"/>
            <a:ext cx="13027581" cy="4598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5" name="Text 73"/>
          <p:cNvSpPr/>
          <p:nvPr/>
        </p:nvSpPr>
        <p:spPr>
          <a:xfrm>
            <a:off x="960596" y="7162086"/>
            <a:ext cx="18491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250" dirty="0"/>
          </a:p>
        </p:txBody>
      </p:sp>
      <p:sp>
        <p:nvSpPr>
          <p:cNvPr id="76" name="Text 74"/>
          <p:cNvSpPr/>
          <p:nvPr/>
        </p:nvSpPr>
        <p:spPr>
          <a:xfrm>
            <a:off x="3134797" y="7162086"/>
            <a:ext cx="1845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Forgetfulness</a:t>
            </a:r>
            <a:endParaRPr lang="en-US" sz="1250" dirty="0"/>
          </a:p>
        </p:txBody>
      </p:sp>
      <p:sp>
        <p:nvSpPr>
          <p:cNvPr id="77" name="Text 75"/>
          <p:cNvSpPr/>
          <p:nvPr/>
        </p:nvSpPr>
        <p:spPr>
          <a:xfrm>
            <a:off x="5305187" y="7162086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Yes*</a:t>
            </a:r>
            <a:endParaRPr lang="en-US" sz="1250" dirty="0"/>
          </a:p>
        </p:txBody>
      </p:sp>
      <p:sp>
        <p:nvSpPr>
          <p:cNvPr id="78" name="Text 76"/>
          <p:cNvSpPr/>
          <p:nvPr/>
        </p:nvSpPr>
        <p:spPr>
          <a:xfrm>
            <a:off x="7476768" y="7162086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79" name="Text 77"/>
          <p:cNvSpPr/>
          <p:nvPr/>
        </p:nvSpPr>
        <p:spPr>
          <a:xfrm>
            <a:off x="9648349" y="7162086"/>
            <a:ext cx="18465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</a:t>
            </a:r>
            <a:endParaRPr lang="en-US" sz="1250" dirty="0"/>
          </a:p>
        </p:txBody>
      </p:sp>
      <p:sp>
        <p:nvSpPr>
          <p:cNvPr id="80" name="Text 78"/>
          <p:cNvSpPr/>
          <p:nvPr/>
        </p:nvSpPr>
        <p:spPr>
          <a:xfrm>
            <a:off x="11819930" y="7162086"/>
            <a:ext cx="185035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250" dirty="0"/>
          </a:p>
        </p:txBody>
      </p:sp>
      <p:pic>
        <p:nvPicPr>
          <p:cNvPr id="8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6819" y="7416165"/>
            <a:ext cx="609600" cy="48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2"/>
    </mc:Choice>
    <mc:Fallback>
      <p:transition spd="slow" advTm="31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8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1903"/>
            <a:ext cx="9098280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Phase Two: Process Improvement 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1988106"/>
            <a:ext cx="1020723" cy="122479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18586" y="2192179"/>
            <a:ext cx="261235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Survey Refinement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2018586" y="2633424"/>
            <a:ext cx="1181802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Modified pilot survey based on responses to optimize data collection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3212902"/>
            <a:ext cx="1020723" cy="122479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18586" y="3416975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Final Draft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2018586" y="3858220"/>
            <a:ext cx="1181802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Three core questions targeting actionable information - administered for 2 week period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4437698"/>
            <a:ext cx="1020723" cy="162520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18586" y="464177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Implementation 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2018586" y="5083016"/>
            <a:ext cx="1181802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Conducted revised surveys 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2018586" y="5532120"/>
            <a:ext cx="1181802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90" y="6062901"/>
            <a:ext cx="1020723" cy="122479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2018586" y="6266974"/>
            <a:ext cx="2722007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Synthesized Results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2018586" y="6708219"/>
            <a:ext cx="1181802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07842" y="705692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9"/>
    </mc:Choice>
    <mc:Fallback>
      <p:transition spd="slow" advTm="299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1652"/>
            <a:ext cx="4734878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Cycle 2: Three Questions</a:t>
            </a:r>
            <a:endParaRPr lang="en-US" sz="2900" dirty="0"/>
          </a:p>
        </p:txBody>
      </p:sp>
      <p:sp>
        <p:nvSpPr>
          <p:cNvPr id="3" name="Shape 1"/>
          <p:cNvSpPr/>
          <p:nvPr/>
        </p:nvSpPr>
        <p:spPr>
          <a:xfrm>
            <a:off x="793790" y="1587222"/>
            <a:ext cx="13042821" cy="5810726"/>
          </a:xfrm>
          <a:prstGeom prst="roundRect">
            <a:avLst>
              <a:gd name="adj" fmla="val 106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1594842"/>
            <a:ext cx="13026271" cy="6634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50238" y="1690807"/>
            <a:ext cx="4043005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</a:t>
            </a:r>
            <a:r>
              <a:rPr lang="en-US" sz="11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ow often do you miss a dose of your medication per month?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5295662" y="1690807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Where do you usually store your medications at home?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9637276" y="1690807"/>
            <a:ext cx="4043005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 you use anything to help you remember to take your medication?</a:t>
            </a:r>
            <a:endParaRPr lang="en-US" sz="1150" dirty="0"/>
          </a:p>
        </p:txBody>
      </p:sp>
      <p:sp>
        <p:nvSpPr>
          <p:cNvPr id="8" name="Shape 6"/>
          <p:cNvSpPr/>
          <p:nvPr/>
        </p:nvSpPr>
        <p:spPr>
          <a:xfrm>
            <a:off x="801410" y="2258258"/>
            <a:ext cx="13026271" cy="4276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50238" y="2354223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5295662" y="2354223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Locked box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9637276" y="2354223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 - phone alarm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801410" y="2685931"/>
            <a:ext cx="13026271" cy="4276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950238" y="2781895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5295662" y="2781895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Purse/Bag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9637276" y="2781895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 - pillbox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801410" y="3113603"/>
            <a:ext cx="13026271" cy="4276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950238" y="3209568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endParaRPr lang="en-US" sz="1150" dirty="0"/>
          </a:p>
        </p:txBody>
      </p:sp>
      <p:sp>
        <p:nvSpPr>
          <p:cNvPr id="18" name="Text 16"/>
          <p:cNvSpPr/>
          <p:nvPr/>
        </p:nvSpPr>
        <p:spPr>
          <a:xfrm>
            <a:off x="5295662" y="3209568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Kitchen drawer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9637276" y="3209568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150" dirty="0"/>
          </a:p>
        </p:txBody>
      </p:sp>
      <p:sp>
        <p:nvSpPr>
          <p:cNvPr id="20" name="Shape 18"/>
          <p:cNvSpPr/>
          <p:nvPr/>
        </p:nvSpPr>
        <p:spPr>
          <a:xfrm>
            <a:off x="801410" y="3541276"/>
            <a:ext cx="13026271" cy="4276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50238" y="3637240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5295662" y="3637240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Locked box</a:t>
            </a:r>
            <a:endParaRPr lang="en-US" sz="1150" dirty="0"/>
          </a:p>
        </p:txBody>
      </p:sp>
      <p:sp>
        <p:nvSpPr>
          <p:cNvPr id="23" name="Text 21"/>
          <p:cNvSpPr/>
          <p:nvPr/>
        </p:nvSpPr>
        <p:spPr>
          <a:xfrm>
            <a:off x="9637276" y="3637240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801410" y="3968948"/>
            <a:ext cx="13026271" cy="4276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950238" y="4064913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150" dirty="0"/>
          </a:p>
        </p:txBody>
      </p:sp>
      <p:sp>
        <p:nvSpPr>
          <p:cNvPr id="26" name="Text 24"/>
          <p:cNvSpPr/>
          <p:nvPr/>
        </p:nvSpPr>
        <p:spPr>
          <a:xfrm>
            <a:off x="5295662" y="4064913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Bedroom nightstand*</a:t>
            </a:r>
            <a:endParaRPr lang="en-US" sz="1150" dirty="0"/>
          </a:p>
        </p:txBody>
      </p:sp>
      <p:sp>
        <p:nvSpPr>
          <p:cNvPr id="27" name="Text 25"/>
          <p:cNvSpPr/>
          <p:nvPr/>
        </p:nvSpPr>
        <p:spPr>
          <a:xfrm>
            <a:off x="9637276" y="4064913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 - pillbox*</a:t>
            </a:r>
            <a:endParaRPr lang="en-US" sz="1150" dirty="0"/>
          </a:p>
        </p:txBody>
      </p:sp>
      <p:sp>
        <p:nvSpPr>
          <p:cNvPr id="28" name="Shape 26"/>
          <p:cNvSpPr/>
          <p:nvPr/>
        </p:nvSpPr>
        <p:spPr>
          <a:xfrm>
            <a:off x="801410" y="4396621"/>
            <a:ext cx="13026271" cy="4276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950238" y="4492585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150" dirty="0"/>
          </a:p>
        </p:txBody>
      </p:sp>
      <p:sp>
        <p:nvSpPr>
          <p:cNvPr id="30" name="Text 28"/>
          <p:cNvSpPr/>
          <p:nvPr/>
        </p:nvSpPr>
        <p:spPr>
          <a:xfrm>
            <a:off x="5295662" y="4492585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Bedroom nightstand</a:t>
            </a:r>
            <a:endParaRPr lang="en-US" sz="1150" dirty="0"/>
          </a:p>
        </p:txBody>
      </p:sp>
      <p:sp>
        <p:nvSpPr>
          <p:cNvPr id="31" name="Text 29"/>
          <p:cNvSpPr/>
          <p:nvPr/>
        </p:nvSpPr>
        <p:spPr>
          <a:xfrm>
            <a:off x="9637276" y="4492585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 - phone alarm</a:t>
            </a:r>
            <a:endParaRPr lang="en-US" sz="1150" dirty="0"/>
          </a:p>
        </p:txBody>
      </p:sp>
      <p:sp>
        <p:nvSpPr>
          <p:cNvPr id="32" name="Shape 30"/>
          <p:cNvSpPr/>
          <p:nvPr/>
        </p:nvSpPr>
        <p:spPr>
          <a:xfrm>
            <a:off x="801410" y="4824293"/>
            <a:ext cx="13026271" cy="4276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950238" y="4920258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endParaRPr lang="en-US" sz="1150" dirty="0"/>
          </a:p>
        </p:txBody>
      </p:sp>
      <p:sp>
        <p:nvSpPr>
          <p:cNvPr id="34" name="Text 32"/>
          <p:cNvSpPr/>
          <p:nvPr/>
        </p:nvSpPr>
        <p:spPr>
          <a:xfrm>
            <a:off x="5295662" y="4920258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Purse/Bag*</a:t>
            </a:r>
            <a:endParaRPr lang="en-US" sz="1150" dirty="0"/>
          </a:p>
        </p:txBody>
      </p:sp>
      <p:sp>
        <p:nvSpPr>
          <p:cNvPr id="35" name="Text 33"/>
          <p:cNvSpPr/>
          <p:nvPr/>
        </p:nvSpPr>
        <p:spPr>
          <a:xfrm>
            <a:off x="9637276" y="4920258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No*</a:t>
            </a:r>
            <a:endParaRPr lang="en-US" sz="1150" dirty="0"/>
          </a:p>
        </p:txBody>
      </p:sp>
      <p:sp>
        <p:nvSpPr>
          <p:cNvPr id="36" name="Shape 34"/>
          <p:cNvSpPr/>
          <p:nvPr/>
        </p:nvSpPr>
        <p:spPr>
          <a:xfrm>
            <a:off x="801410" y="5251966"/>
            <a:ext cx="13026271" cy="4276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7" name="Text 35"/>
          <p:cNvSpPr/>
          <p:nvPr/>
        </p:nvSpPr>
        <p:spPr>
          <a:xfrm>
            <a:off x="950238" y="5347930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150" dirty="0"/>
          </a:p>
        </p:txBody>
      </p:sp>
      <p:sp>
        <p:nvSpPr>
          <p:cNvPr id="38" name="Text 36"/>
          <p:cNvSpPr/>
          <p:nvPr/>
        </p:nvSpPr>
        <p:spPr>
          <a:xfrm>
            <a:off x="5295662" y="5347930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Bedroom nightstand</a:t>
            </a:r>
            <a:endParaRPr lang="en-US" sz="1150" dirty="0"/>
          </a:p>
        </p:txBody>
      </p:sp>
      <p:sp>
        <p:nvSpPr>
          <p:cNvPr id="39" name="Text 37"/>
          <p:cNvSpPr/>
          <p:nvPr/>
        </p:nvSpPr>
        <p:spPr>
          <a:xfrm>
            <a:off x="9637276" y="5347930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Yes - phone alarm</a:t>
            </a:r>
            <a:endParaRPr lang="en-US" sz="1150" dirty="0"/>
          </a:p>
        </p:txBody>
      </p:sp>
      <p:sp>
        <p:nvSpPr>
          <p:cNvPr id="40" name="Shape 38"/>
          <p:cNvSpPr/>
          <p:nvPr/>
        </p:nvSpPr>
        <p:spPr>
          <a:xfrm>
            <a:off x="801410" y="5679638"/>
            <a:ext cx="13026271" cy="4276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1" name="Text 39"/>
          <p:cNvSpPr/>
          <p:nvPr/>
        </p:nvSpPr>
        <p:spPr>
          <a:xfrm>
            <a:off x="950238" y="5775603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150" dirty="0"/>
          </a:p>
        </p:txBody>
      </p:sp>
      <p:sp>
        <p:nvSpPr>
          <p:cNvPr id="42" name="Text 40"/>
          <p:cNvSpPr/>
          <p:nvPr/>
        </p:nvSpPr>
        <p:spPr>
          <a:xfrm>
            <a:off x="5295662" y="5775603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Bedroom nightstand</a:t>
            </a:r>
            <a:endParaRPr lang="en-US" sz="1150" dirty="0"/>
          </a:p>
        </p:txBody>
      </p:sp>
      <p:sp>
        <p:nvSpPr>
          <p:cNvPr id="43" name="Text 41"/>
          <p:cNvSpPr/>
          <p:nvPr/>
        </p:nvSpPr>
        <p:spPr>
          <a:xfrm>
            <a:off x="9637276" y="5775603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150" dirty="0"/>
          </a:p>
        </p:txBody>
      </p:sp>
      <p:sp>
        <p:nvSpPr>
          <p:cNvPr id="44" name="Shape 42"/>
          <p:cNvSpPr/>
          <p:nvPr/>
        </p:nvSpPr>
        <p:spPr>
          <a:xfrm>
            <a:off x="801410" y="6107311"/>
            <a:ext cx="13026271" cy="4276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45" name="Text 43"/>
          <p:cNvSpPr/>
          <p:nvPr/>
        </p:nvSpPr>
        <p:spPr>
          <a:xfrm>
            <a:off x="950238" y="6203275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endParaRPr lang="en-US" sz="1150" dirty="0"/>
          </a:p>
        </p:txBody>
      </p:sp>
      <p:sp>
        <p:nvSpPr>
          <p:cNvPr id="46" name="Text 44"/>
          <p:cNvSpPr/>
          <p:nvPr/>
        </p:nvSpPr>
        <p:spPr>
          <a:xfrm>
            <a:off x="5295662" y="6203275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Kitchen drawer</a:t>
            </a:r>
            <a:endParaRPr lang="en-US" sz="1150" dirty="0"/>
          </a:p>
        </p:txBody>
      </p:sp>
      <p:sp>
        <p:nvSpPr>
          <p:cNvPr id="47" name="Text 45"/>
          <p:cNvSpPr/>
          <p:nvPr/>
        </p:nvSpPr>
        <p:spPr>
          <a:xfrm>
            <a:off x="9637276" y="6203275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150" dirty="0"/>
          </a:p>
        </p:txBody>
      </p:sp>
      <p:sp>
        <p:nvSpPr>
          <p:cNvPr id="48" name="Shape 46"/>
          <p:cNvSpPr/>
          <p:nvPr/>
        </p:nvSpPr>
        <p:spPr>
          <a:xfrm>
            <a:off x="801410" y="6534983"/>
            <a:ext cx="13026271" cy="4276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9" name="Text 47"/>
          <p:cNvSpPr/>
          <p:nvPr/>
        </p:nvSpPr>
        <p:spPr>
          <a:xfrm>
            <a:off x="950238" y="6630948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150" dirty="0"/>
          </a:p>
        </p:txBody>
      </p:sp>
      <p:sp>
        <p:nvSpPr>
          <p:cNvPr id="50" name="Text 48"/>
          <p:cNvSpPr/>
          <p:nvPr/>
        </p:nvSpPr>
        <p:spPr>
          <a:xfrm>
            <a:off x="5295662" y="6630948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Locked box</a:t>
            </a:r>
            <a:endParaRPr lang="en-US" sz="1150" dirty="0"/>
          </a:p>
        </p:txBody>
      </p:sp>
      <p:sp>
        <p:nvSpPr>
          <p:cNvPr id="51" name="Text 49"/>
          <p:cNvSpPr/>
          <p:nvPr/>
        </p:nvSpPr>
        <p:spPr>
          <a:xfrm>
            <a:off x="9637276" y="6630948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</a:t>
            </a:r>
            <a:endParaRPr lang="en-US" sz="1150" dirty="0"/>
          </a:p>
        </p:txBody>
      </p:sp>
      <p:sp>
        <p:nvSpPr>
          <p:cNvPr id="52" name="Shape 50"/>
          <p:cNvSpPr/>
          <p:nvPr/>
        </p:nvSpPr>
        <p:spPr>
          <a:xfrm>
            <a:off x="801410" y="6962656"/>
            <a:ext cx="13026271" cy="4276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3" name="Text 51"/>
          <p:cNvSpPr/>
          <p:nvPr/>
        </p:nvSpPr>
        <p:spPr>
          <a:xfrm>
            <a:off x="950238" y="7058620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150" dirty="0"/>
          </a:p>
        </p:txBody>
      </p:sp>
      <p:sp>
        <p:nvSpPr>
          <p:cNvPr id="54" name="Text 52"/>
          <p:cNvSpPr/>
          <p:nvPr/>
        </p:nvSpPr>
        <p:spPr>
          <a:xfrm>
            <a:off x="5295662" y="7058620"/>
            <a:ext cx="403919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Bedroom nightstand*</a:t>
            </a:r>
            <a:endParaRPr lang="en-US" sz="1150" dirty="0"/>
          </a:p>
        </p:txBody>
      </p:sp>
      <p:sp>
        <p:nvSpPr>
          <p:cNvPr id="55" name="Text 53"/>
          <p:cNvSpPr/>
          <p:nvPr/>
        </p:nvSpPr>
        <p:spPr>
          <a:xfrm>
            <a:off x="9637276" y="7058620"/>
            <a:ext cx="40430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No*</a:t>
            </a:r>
            <a:endParaRPr lang="en-US" sz="1150" dirty="0"/>
          </a:p>
        </p:txBody>
      </p:sp>
      <p:pic>
        <p:nvPicPr>
          <p:cNvPr id="5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6579" y="74248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1558</Words>
  <Application>Microsoft Office PowerPoint</Application>
  <PresentationFormat>Custom</PresentationFormat>
  <Paragraphs>211</Paragraphs>
  <Slides>11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Libre Baskerville</vt:lpstr>
      <vt:lpstr>Arial</vt:lpstr>
      <vt:lpstr>Calibri</vt:lpstr>
      <vt:lpstr>DM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Revels, Frances</dc:creator>
  <cp:lastModifiedBy>Revels, Frances</cp:lastModifiedBy>
  <cp:revision>24</cp:revision>
  <dcterms:created xsi:type="dcterms:W3CDTF">2025-06-25T23:58:02Z</dcterms:created>
  <dcterms:modified xsi:type="dcterms:W3CDTF">2025-06-26T05:24:46Z</dcterms:modified>
</cp:coreProperties>
</file>