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6" r:id="rId2"/>
    <p:sldId id="268" r:id="rId3"/>
    <p:sldId id="266" r:id="rId4"/>
    <p:sldId id="267" r:id="rId5"/>
    <p:sldId id="265" r:id="rId6"/>
    <p:sldId id="257" r:id="rId7"/>
    <p:sldId id="258" r:id="rId8"/>
    <p:sldId id="270" r:id="rId9"/>
    <p:sldId id="259" r:id="rId10"/>
    <p:sldId id="260" r:id="rId11"/>
    <p:sldId id="272" r:id="rId12"/>
    <p:sldId id="271" r:id="rId13"/>
    <p:sldId id="263" r:id="rId14"/>
    <p:sldId id="26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alrann\AppData\Local\Microsoft\Windows\INetCache\Content.Outlook\QY535FAL\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alrann\AppData\Local\Microsoft\Windows\INetCache\Content.Outlook\QY535FAL\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malrann\AppData\Local\Microsoft\Windows\INetCache\Content.Outlook\QY535FAL\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malrann\AppData\Local\Microsoft\Windows\INetCache\Content.Outlook\QY535FAL\data.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dirty="0">
                <a:effectLst/>
              </a:rPr>
              <a:t>E</a:t>
            </a:r>
            <a:r>
              <a:rPr lang="en-US" sz="1800" b="0" i="0" baseline="0" dirty="0" smtClean="0">
                <a:effectLst/>
              </a:rPr>
              <a:t>ffect </a:t>
            </a:r>
            <a:r>
              <a:rPr lang="en-US" sz="1800" b="0" i="0" baseline="0" dirty="0">
                <a:effectLst/>
              </a:rPr>
              <a:t>of </a:t>
            </a:r>
            <a:r>
              <a:rPr lang="en-US" sz="1800" b="0" i="0" baseline="0" dirty="0" smtClean="0">
                <a:effectLst/>
              </a:rPr>
              <a:t>Luma</a:t>
            </a:r>
            <a:r>
              <a:rPr lang="en-US" sz="1800" b="0" i="0" baseline="0" dirty="0">
                <a:effectLst/>
              </a:rPr>
              <a:t>-</a:t>
            </a:r>
            <a:r>
              <a:rPr lang="en-US" sz="1800" b="0" i="0" baseline="0" dirty="0" smtClean="0">
                <a:effectLst/>
              </a:rPr>
              <a:t>confirmed </a:t>
            </a:r>
            <a:r>
              <a:rPr lang="en-US" sz="1800" b="0" i="0" baseline="0" dirty="0">
                <a:effectLst/>
              </a:rPr>
              <a:t>on show rate-April (combined)</a:t>
            </a:r>
            <a:endParaRPr lang="en-US" dirty="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9122527341410034E-2"/>
          <c:y val="5.6673011633847144E-2"/>
          <c:w val="0.95747291574252469"/>
          <c:h val="0.84156897407550146"/>
        </c:manualLayout>
      </c:layout>
      <c:barChart>
        <c:barDir val="col"/>
        <c:grouping val="clustered"/>
        <c:varyColors val="0"/>
        <c:ser>
          <c:idx val="0"/>
          <c:order val="0"/>
          <c:tx>
            <c:strRef>
              <c:f>Sheet1!$B$9:$B$11</c:f>
              <c:strCache>
                <c:ptCount val="3"/>
                <c:pt idx="0">
                  <c:v>total number of patients that showed up</c:v>
                </c:pt>
              </c:strCache>
            </c:strRef>
          </c:tx>
          <c:spPr>
            <a:solidFill>
              <a:schemeClr val="accent1"/>
            </a:solidFill>
            <a:ln>
              <a:noFill/>
            </a:ln>
            <a:effectLst/>
          </c:spPr>
          <c:invertIfNegative val="0"/>
          <c:cat>
            <c:numRef>
              <c:f>Sheet1!$A$12:$A$24</c:f>
              <c:numCache>
                <c:formatCode>General</c:formatCode>
                <c:ptCount val="13"/>
                <c:pt idx="0" formatCode="m/d/yyyy">
                  <c:v>45756</c:v>
                </c:pt>
                <c:pt idx="4" formatCode="m/d/yyyy">
                  <c:v>45758</c:v>
                </c:pt>
                <c:pt idx="8" formatCode="m/d/yyyy">
                  <c:v>45763</c:v>
                </c:pt>
                <c:pt idx="12" formatCode="m/d/yyyy">
                  <c:v>45765</c:v>
                </c:pt>
              </c:numCache>
            </c:numRef>
          </c:cat>
          <c:val>
            <c:numRef>
              <c:f>Sheet1!$B$12:$B$24</c:f>
              <c:numCache>
                <c:formatCode>General</c:formatCode>
                <c:ptCount val="13"/>
                <c:pt idx="0">
                  <c:v>17</c:v>
                </c:pt>
                <c:pt idx="4">
                  <c:v>21</c:v>
                </c:pt>
                <c:pt idx="8">
                  <c:v>23</c:v>
                </c:pt>
                <c:pt idx="12">
                  <c:v>18</c:v>
                </c:pt>
              </c:numCache>
            </c:numRef>
          </c:val>
          <c:extLst>
            <c:ext xmlns:c16="http://schemas.microsoft.com/office/drawing/2014/chart" uri="{C3380CC4-5D6E-409C-BE32-E72D297353CC}">
              <c16:uniqueId val="{00000000-95D9-411D-8105-34AF233CC101}"/>
            </c:ext>
          </c:extLst>
        </c:ser>
        <c:ser>
          <c:idx val="1"/>
          <c:order val="1"/>
          <c:tx>
            <c:strRef>
              <c:f>Sheet1!$C$9:$C$11</c:f>
              <c:strCache>
                <c:ptCount val="3"/>
                <c:pt idx="0">
                  <c:v>total number luma confirmed that showed up</c:v>
                </c:pt>
              </c:strCache>
            </c:strRef>
          </c:tx>
          <c:spPr>
            <a:solidFill>
              <a:schemeClr val="accent2"/>
            </a:solidFill>
            <a:ln>
              <a:noFill/>
            </a:ln>
            <a:effectLst/>
          </c:spPr>
          <c:invertIfNegative val="0"/>
          <c:cat>
            <c:numRef>
              <c:f>Sheet1!$A$12:$A$24</c:f>
              <c:numCache>
                <c:formatCode>General</c:formatCode>
                <c:ptCount val="13"/>
                <c:pt idx="0" formatCode="m/d/yyyy">
                  <c:v>45756</c:v>
                </c:pt>
                <c:pt idx="4" formatCode="m/d/yyyy">
                  <c:v>45758</c:v>
                </c:pt>
                <c:pt idx="8" formatCode="m/d/yyyy">
                  <c:v>45763</c:v>
                </c:pt>
                <c:pt idx="12" formatCode="m/d/yyyy">
                  <c:v>45765</c:v>
                </c:pt>
              </c:numCache>
            </c:numRef>
          </c:cat>
          <c:val>
            <c:numRef>
              <c:f>Sheet1!$C$12:$C$24</c:f>
              <c:numCache>
                <c:formatCode>General</c:formatCode>
                <c:ptCount val="13"/>
                <c:pt idx="0">
                  <c:v>8</c:v>
                </c:pt>
                <c:pt idx="4">
                  <c:v>12</c:v>
                </c:pt>
                <c:pt idx="8">
                  <c:v>17</c:v>
                </c:pt>
                <c:pt idx="12">
                  <c:v>14</c:v>
                </c:pt>
              </c:numCache>
            </c:numRef>
          </c:val>
          <c:extLst>
            <c:ext xmlns:c16="http://schemas.microsoft.com/office/drawing/2014/chart" uri="{C3380CC4-5D6E-409C-BE32-E72D297353CC}">
              <c16:uniqueId val="{00000001-95D9-411D-8105-34AF233CC101}"/>
            </c:ext>
          </c:extLst>
        </c:ser>
        <c:ser>
          <c:idx val="2"/>
          <c:order val="2"/>
          <c:tx>
            <c:strRef>
              <c:f>Sheet1!$D$9:$D$11</c:f>
              <c:strCache>
                <c:ptCount val="3"/>
                <c:pt idx="0">
                  <c:v>total number listed on athena (cancelled, rescheduled, no shows, etc)</c:v>
                </c:pt>
              </c:strCache>
            </c:strRef>
          </c:tx>
          <c:spPr>
            <a:solidFill>
              <a:schemeClr val="accent3"/>
            </a:solidFill>
            <a:ln>
              <a:noFill/>
            </a:ln>
            <a:effectLst/>
          </c:spPr>
          <c:invertIfNegative val="0"/>
          <c:cat>
            <c:numRef>
              <c:f>Sheet1!$A$12:$A$24</c:f>
              <c:numCache>
                <c:formatCode>General</c:formatCode>
                <c:ptCount val="13"/>
                <c:pt idx="0" formatCode="m/d/yyyy">
                  <c:v>45756</c:v>
                </c:pt>
                <c:pt idx="4" formatCode="m/d/yyyy">
                  <c:v>45758</c:v>
                </c:pt>
                <c:pt idx="8" formatCode="m/d/yyyy">
                  <c:v>45763</c:v>
                </c:pt>
                <c:pt idx="12" formatCode="m/d/yyyy">
                  <c:v>45765</c:v>
                </c:pt>
              </c:numCache>
            </c:numRef>
          </c:cat>
          <c:val>
            <c:numRef>
              <c:f>Sheet1!$D$12:$D$24</c:f>
              <c:numCache>
                <c:formatCode>General</c:formatCode>
                <c:ptCount val="13"/>
                <c:pt idx="0">
                  <c:v>35</c:v>
                </c:pt>
                <c:pt idx="4">
                  <c:v>42</c:v>
                </c:pt>
                <c:pt idx="8">
                  <c:v>32</c:v>
                </c:pt>
                <c:pt idx="12">
                  <c:v>29</c:v>
                </c:pt>
              </c:numCache>
            </c:numRef>
          </c:val>
          <c:extLst>
            <c:ext xmlns:c16="http://schemas.microsoft.com/office/drawing/2014/chart" uri="{C3380CC4-5D6E-409C-BE32-E72D297353CC}">
              <c16:uniqueId val="{00000002-95D9-411D-8105-34AF233CC101}"/>
            </c:ext>
          </c:extLst>
        </c:ser>
        <c:ser>
          <c:idx val="3"/>
          <c:order val="3"/>
          <c:tx>
            <c:strRef>
              <c:f>Sheet1!$E$9:$E$11</c:f>
              <c:strCache>
                <c:ptCount val="3"/>
                <c:pt idx="0">
                  <c:v>total no show with luma confirmation</c:v>
                </c:pt>
              </c:strCache>
            </c:strRef>
          </c:tx>
          <c:spPr>
            <a:solidFill>
              <a:schemeClr val="accent4"/>
            </a:solidFill>
            <a:ln>
              <a:noFill/>
            </a:ln>
            <a:effectLst/>
          </c:spPr>
          <c:invertIfNegative val="0"/>
          <c:cat>
            <c:numRef>
              <c:f>Sheet1!$A$12:$A$24</c:f>
              <c:numCache>
                <c:formatCode>General</c:formatCode>
                <c:ptCount val="13"/>
                <c:pt idx="0" formatCode="m/d/yyyy">
                  <c:v>45756</c:v>
                </c:pt>
                <c:pt idx="4" formatCode="m/d/yyyy">
                  <c:v>45758</c:v>
                </c:pt>
                <c:pt idx="8" formatCode="m/d/yyyy">
                  <c:v>45763</c:v>
                </c:pt>
                <c:pt idx="12" formatCode="m/d/yyyy">
                  <c:v>45765</c:v>
                </c:pt>
              </c:numCache>
            </c:numRef>
          </c:cat>
          <c:val>
            <c:numRef>
              <c:f>Sheet1!$E$12:$E$24</c:f>
              <c:numCache>
                <c:formatCode>General</c:formatCode>
                <c:ptCount val="13"/>
                <c:pt idx="0">
                  <c:v>8</c:v>
                </c:pt>
                <c:pt idx="4">
                  <c:v>7</c:v>
                </c:pt>
                <c:pt idx="8">
                  <c:v>7</c:v>
                </c:pt>
                <c:pt idx="12">
                  <c:v>8</c:v>
                </c:pt>
              </c:numCache>
            </c:numRef>
          </c:val>
          <c:extLst>
            <c:ext xmlns:c16="http://schemas.microsoft.com/office/drawing/2014/chart" uri="{C3380CC4-5D6E-409C-BE32-E72D297353CC}">
              <c16:uniqueId val="{00000003-95D9-411D-8105-34AF233CC101}"/>
            </c:ext>
          </c:extLst>
        </c:ser>
        <c:dLbls>
          <c:showLegendKey val="0"/>
          <c:showVal val="0"/>
          <c:showCatName val="0"/>
          <c:showSerName val="0"/>
          <c:showPercent val="0"/>
          <c:showBubbleSize val="0"/>
        </c:dLbls>
        <c:gapWidth val="219"/>
        <c:overlap val="-27"/>
        <c:axId val="1533077887"/>
        <c:axId val="1533074975"/>
      </c:barChart>
      <c:catAx>
        <c:axId val="1533077887"/>
        <c:scaling>
          <c:orientation val="minMax"/>
        </c:scaling>
        <c:delete val="0"/>
        <c:axPos val="b"/>
        <c:numFmt formatCode="m/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33074975"/>
        <c:crosses val="autoZero"/>
        <c:auto val="0"/>
        <c:lblAlgn val="ctr"/>
        <c:lblOffset val="100"/>
        <c:noMultiLvlLbl val="0"/>
      </c:catAx>
      <c:valAx>
        <c:axId val="153307497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33077887"/>
        <c:crosses val="autoZero"/>
        <c:crossBetween val="between"/>
      </c:valAx>
      <c:spPr>
        <a:noFill/>
        <a:ln>
          <a:noFill/>
        </a:ln>
        <a:effectLst/>
      </c:spPr>
    </c:plotArea>
    <c:legend>
      <c:legendPos val="b"/>
      <c:layout>
        <c:manualLayout>
          <c:xMode val="edge"/>
          <c:yMode val="edge"/>
          <c:x val="0.17014006412584351"/>
          <c:y val="0.92126329603536405"/>
          <c:w val="0.70675564094877286"/>
          <c:h val="7.8736703964636001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Sheet1!$B$29:$B$31</c:f>
              <c:strCache>
                <c:ptCount val="3"/>
                <c:pt idx="0">
                  <c:v>% rate of patients that showed with Luma confirmations</c:v>
                </c:pt>
              </c:strCache>
            </c:strRef>
          </c:tx>
          <c:spPr>
            <a:solidFill>
              <a:schemeClr val="accent1"/>
            </a:solidFill>
            <a:ln>
              <a:noFill/>
            </a:ln>
            <a:effectLst/>
          </c:spPr>
          <c:invertIfNegative val="0"/>
          <c:cat>
            <c:strRef>
              <c:f>Sheet1!$A$32:$A$44</c:f>
              <c:strCache>
                <c:ptCount val="13"/>
                <c:pt idx="0">
                  <c:v>combined data 4/9</c:v>
                </c:pt>
                <c:pt idx="4">
                  <c:v>combined data 4/11</c:v>
                </c:pt>
                <c:pt idx="8">
                  <c:v>combined data 4/16</c:v>
                </c:pt>
                <c:pt idx="12">
                  <c:v>combined data 4/18</c:v>
                </c:pt>
              </c:strCache>
            </c:strRef>
          </c:cat>
          <c:val>
            <c:numRef>
              <c:f>Sheet1!$B$32:$B$44</c:f>
              <c:numCache>
                <c:formatCode>General</c:formatCode>
                <c:ptCount val="13"/>
                <c:pt idx="0">
                  <c:v>47.5</c:v>
                </c:pt>
                <c:pt idx="4">
                  <c:v>57.14</c:v>
                </c:pt>
                <c:pt idx="8">
                  <c:v>73.900000000000006</c:v>
                </c:pt>
                <c:pt idx="12">
                  <c:v>77.77</c:v>
                </c:pt>
              </c:numCache>
            </c:numRef>
          </c:val>
          <c:extLst>
            <c:ext xmlns:c16="http://schemas.microsoft.com/office/drawing/2014/chart" uri="{C3380CC4-5D6E-409C-BE32-E72D297353CC}">
              <c16:uniqueId val="{00000000-C6E1-46A2-BD00-C04C624426DE}"/>
            </c:ext>
          </c:extLst>
        </c:ser>
        <c:dLbls>
          <c:showLegendKey val="0"/>
          <c:showVal val="0"/>
          <c:showCatName val="0"/>
          <c:showSerName val="0"/>
          <c:showPercent val="0"/>
          <c:showBubbleSize val="0"/>
        </c:dLbls>
        <c:gapWidth val="219"/>
        <c:overlap val="-27"/>
        <c:axId val="1537806527"/>
        <c:axId val="1537805279"/>
      </c:barChart>
      <c:catAx>
        <c:axId val="15378065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37805279"/>
        <c:crosses val="autoZero"/>
        <c:auto val="1"/>
        <c:lblAlgn val="ctr"/>
        <c:lblOffset val="100"/>
        <c:noMultiLvlLbl val="0"/>
      </c:catAx>
      <c:valAx>
        <c:axId val="153780527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3780652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dirty="0">
                <a:effectLst/>
              </a:rPr>
              <a:t>E</a:t>
            </a:r>
            <a:r>
              <a:rPr lang="en-US" sz="1800" b="0" i="0" baseline="0" dirty="0" smtClean="0">
                <a:effectLst/>
              </a:rPr>
              <a:t>ffect </a:t>
            </a:r>
            <a:r>
              <a:rPr lang="en-US" sz="1800" b="0" i="0" baseline="0" dirty="0">
                <a:effectLst/>
              </a:rPr>
              <a:t>of </a:t>
            </a:r>
            <a:r>
              <a:rPr lang="en-US" sz="1800" b="0" i="0" baseline="0" dirty="0" smtClean="0">
                <a:effectLst/>
              </a:rPr>
              <a:t>Luma</a:t>
            </a:r>
            <a:r>
              <a:rPr lang="en-US" sz="1800" b="0" i="0" baseline="0" dirty="0">
                <a:effectLst/>
              </a:rPr>
              <a:t>-</a:t>
            </a:r>
            <a:r>
              <a:rPr lang="en-US" sz="1800" b="0" i="0" baseline="0" dirty="0" smtClean="0">
                <a:effectLst/>
              </a:rPr>
              <a:t>confirmed </a:t>
            </a:r>
            <a:r>
              <a:rPr lang="en-US" sz="1800" b="0" i="0" baseline="0" dirty="0">
                <a:effectLst/>
              </a:rPr>
              <a:t>on show </a:t>
            </a:r>
            <a:r>
              <a:rPr lang="en-US" sz="1800" b="0" i="0" baseline="0" dirty="0" smtClean="0">
                <a:effectLst/>
              </a:rPr>
              <a:t>rate- May </a:t>
            </a:r>
            <a:r>
              <a:rPr lang="en-US" sz="1800" b="0" i="0" baseline="0" dirty="0">
                <a:effectLst/>
              </a:rPr>
              <a:t>(</a:t>
            </a:r>
            <a:r>
              <a:rPr lang="en-US" sz="1800" b="0" i="0" baseline="0" dirty="0" smtClean="0">
                <a:effectLst/>
              </a:rPr>
              <a:t>separate</a:t>
            </a:r>
            <a:r>
              <a:rPr lang="en-US" sz="1800" b="0" i="0" baseline="0" dirty="0">
                <a:effectLst/>
              </a:rPr>
              <a:t>)</a:t>
            </a:r>
            <a:endParaRPr lang="en-US" dirty="0">
              <a:effectLst/>
            </a:endParaRPr>
          </a:p>
        </c:rich>
      </c:tx>
      <c:layout>
        <c:manualLayout>
          <c:xMode val="edge"/>
          <c:yMode val="edge"/>
          <c:x val="0.20981708679982958"/>
          <c:y val="4.0006976162772552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Sheet2!$A$2</c:f>
              <c:strCache>
                <c:ptCount val="1"/>
                <c:pt idx="0">
                  <c:v>May 14-Deniz only</c:v>
                </c:pt>
              </c:strCache>
            </c:strRef>
          </c:tx>
          <c:spPr>
            <a:solidFill>
              <a:schemeClr val="accent1"/>
            </a:solidFill>
            <a:ln>
              <a:noFill/>
            </a:ln>
            <a:effectLst/>
          </c:spPr>
          <c:invertIfNegative val="0"/>
          <c:cat>
            <c:strRef>
              <c:f>Sheet2!$B$1:$F$1</c:f>
              <c:strCache>
                <c:ptCount val="5"/>
                <c:pt idx="0">
                  <c:v>total number of patients that showed</c:v>
                </c:pt>
                <c:pt idx="1">
                  <c:v>total luma confirmed</c:v>
                </c:pt>
                <c:pt idx="2">
                  <c:v>total number listed on athena (cancelled, rescheduled, no shows, etc)</c:v>
                </c:pt>
                <c:pt idx="3">
                  <c:v>total no show with luma confirmation</c:v>
                </c:pt>
                <c:pt idx="4">
                  <c:v>% rate of patients that showed with Luma confirmations</c:v>
                </c:pt>
              </c:strCache>
            </c:strRef>
          </c:cat>
          <c:val>
            <c:numRef>
              <c:f>Sheet2!$B$2:$F$2</c:f>
              <c:numCache>
                <c:formatCode>General</c:formatCode>
                <c:ptCount val="5"/>
                <c:pt idx="0">
                  <c:v>12</c:v>
                </c:pt>
                <c:pt idx="1">
                  <c:v>9</c:v>
                </c:pt>
                <c:pt idx="2">
                  <c:v>21</c:v>
                </c:pt>
                <c:pt idx="3">
                  <c:v>3</c:v>
                </c:pt>
                <c:pt idx="4">
                  <c:v>75</c:v>
                </c:pt>
              </c:numCache>
            </c:numRef>
          </c:val>
          <c:extLst>
            <c:ext xmlns:c16="http://schemas.microsoft.com/office/drawing/2014/chart" uri="{C3380CC4-5D6E-409C-BE32-E72D297353CC}">
              <c16:uniqueId val="{00000000-D79F-4274-BE27-54588E6EB4FF}"/>
            </c:ext>
          </c:extLst>
        </c:ser>
        <c:ser>
          <c:idx val="1"/>
          <c:order val="1"/>
          <c:tx>
            <c:strRef>
              <c:f>Sheet2!$A$3</c:f>
              <c:strCache>
                <c:ptCount val="1"/>
                <c:pt idx="0">
                  <c:v>May 16-Deniz only</c:v>
                </c:pt>
              </c:strCache>
            </c:strRef>
          </c:tx>
          <c:spPr>
            <a:solidFill>
              <a:schemeClr val="accent2"/>
            </a:solidFill>
            <a:ln>
              <a:noFill/>
            </a:ln>
            <a:effectLst/>
          </c:spPr>
          <c:invertIfNegative val="0"/>
          <c:cat>
            <c:strRef>
              <c:f>Sheet2!$B$1:$F$1</c:f>
              <c:strCache>
                <c:ptCount val="5"/>
                <c:pt idx="0">
                  <c:v>total number of patients that showed</c:v>
                </c:pt>
                <c:pt idx="1">
                  <c:v>total luma confirmed</c:v>
                </c:pt>
                <c:pt idx="2">
                  <c:v>total number listed on athena (cancelled, rescheduled, no shows, etc)</c:v>
                </c:pt>
                <c:pt idx="3">
                  <c:v>total no show with luma confirmation</c:v>
                </c:pt>
                <c:pt idx="4">
                  <c:v>% rate of patients that showed with Luma confirmations</c:v>
                </c:pt>
              </c:strCache>
            </c:strRef>
          </c:cat>
          <c:val>
            <c:numRef>
              <c:f>Sheet2!$B$3:$F$3</c:f>
              <c:numCache>
                <c:formatCode>General</c:formatCode>
                <c:ptCount val="5"/>
                <c:pt idx="0">
                  <c:v>11</c:v>
                </c:pt>
                <c:pt idx="1">
                  <c:v>10</c:v>
                </c:pt>
                <c:pt idx="2">
                  <c:v>15</c:v>
                </c:pt>
                <c:pt idx="3">
                  <c:v>4</c:v>
                </c:pt>
                <c:pt idx="4">
                  <c:v>90.9</c:v>
                </c:pt>
              </c:numCache>
            </c:numRef>
          </c:val>
          <c:extLst>
            <c:ext xmlns:c16="http://schemas.microsoft.com/office/drawing/2014/chart" uri="{C3380CC4-5D6E-409C-BE32-E72D297353CC}">
              <c16:uniqueId val="{00000001-D79F-4274-BE27-54588E6EB4FF}"/>
            </c:ext>
          </c:extLst>
        </c:ser>
        <c:ser>
          <c:idx val="2"/>
          <c:order val="2"/>
          <c:tx>
            <c:strRef>
              <c:f>Sheet2!$A$4</c:f>
              <c:strCache>
                <c:ptCount val="1"/>
                <c:pt idx="0">
                  <c:v>May 30-Neha only</c:v>
                </c:pt>
              </c:strCache>
            </c:strRef>
          </c:tx>
          <c:spPr>
            <a:solidFill>
              <a:schemeClr val="accent3"/>
            </a:solidFill>
            <a:ln>
              <a:noFill/>
            </a:ln>
            <a:effectLst/>
          </c:spPr>
          <c:invertIfNegative val="0"/>
          <c:cat>
            <c:strRef>
              <c:f>Sheet2!$B$1:$F$1</c:f>
              <c:strCache>
                <c:ptCount val="5"/>
                <c:pt idx="0">
                  <c:v>total number of patients that showed</c:v>
                </c:pt>
                <c:pt idx="1">
                  <c:v>total luma confirmed</c:v>
                </c:pt>
                <c:pt idx="2">
                  <c:v>total number listed on athena (cancelled, rescheduled, no shows, etc)</c:v>
                </c:pt>
                <c:pt idx="3">
                  <c:v>total no show with luma confirmation</c:v>
                </c:pt>
                <c:pt idx="4">
                  <c:v>% rate of patients that showed with Luma confirmations</c:v>
                </c:pt>
              </c:strCache>
            </c:strRef>
          </c:cat>
          <c:val>
            <c:numRef>
              <c:f>Sheet2!$B$4:$F$4</c:f>
              <c:numCache>
                <c:formatCode>General</c:formatCode>
                <c:ptCount val="5"/>
                <c:pt idx="0">
                  <c:v>9</c:v>
                </c:pt>
                <c:pt idx="1">
                  <c:v>4</c:v>
                </c:pt>
                <c:pt idx="2">
                  <c:v>15</c:v>
                </c:pt>
                <c:pt idx="3">
                  <c:v>2</c:v>
                </c:pt>
                <c:pt idx="4">
                  <c:v>44</c:v>
                </c:pt>
              </c:numCache>
            </c:numRef>
          </c:val>
          <c:extLst>
            <c:ext xmlns:c16="http://schemas.microsoft.com/office/drawing/2014/chart" uri="{C3380CC4-5D6E-409C-BE32-E72D297353CC}">
              <c16:uniqueId val="{00000002-D79F-4274-BE27-54588E6EB4FF}"/>
            </c:ext>
          </c:extLst>
        </c:ser>
        <c:dLbls>
          <c:showLegendKey val="0"/>
          <c:showVal val="0"/>
          <c:showCatName val="0"/>
          <c:showSerName val="0"/>
          <c:showPercent val="0"/>
          <c:showBubbleSize val="0"/>
        </c:dLbls>
        <c:gapWidth val="219"/>
        <c:overlap val="-27"/>
        <c:axId val="1269972287"/>
        <c:axId val="1269972703"/>
      </c:barChart>
      <c:catAx>
        <c:axId val="12699722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69972703"/>
        <c:crosses val="autoZero"/>
        <c:auto val="1"/>
        <c:lblAlgn val="ctr"/>
        <c:lblOffset val="100"/>
        <c:noMultiLvlLbl val="0"/>
      </c:catAx>
      <c:valAx>
        <c:axId val="126997270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69972287"/>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a:t>
            </a:r>
            <a:r>
              <a:rPr lang="en-US" baseline="0" dirty="0"/>
              <a:t> of notes closed during the work day when precharting on only Luma confirmed</a:t>
            </a:r>
            <a:endParaRPr lang="en-US"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Sheet3!$B$13</c:f>
              <c:strCache>
                <c:ptCount val="1"/>
                <c:pt idx="0">
                  <c:v>%notes locked during the work hours</c:v>
                </c:pt>
              </c:strCache>
            </c:strRef>
          </c:tx>
          <c:spPr>
            <a:solidFill>
              <a:schemeClr val="accent1"/>
            </a:solidFill>
            <a:ln>
              <a:noFill/>
            </a:ln>
            <a:effectLst/>
          </c:spPr>
          <c:invertIfNegative val="0"/>
          <c:cat>
            <c:numRef>
              <c:f>Sheet3!$A$14:$A$18</c:f>
              <c:numCache>
                <c:formatCode>m/d/yyyy</c:formatCode>
                <c:ptCount val="5"/>
                <c:pt idx="0">
                  <c:v>45758</c:v>
                </c:pt>
                <c:pt idx="1">
                  <c:v>45763</c:v>
                </c:pt>
                <c:pt idx="2">
                  <c:v>45765</c:v>
                </c:pt>
                <c:pt idx="3">
                  <c:v>45791</c:v>
                </c:pt>
                <c:pt idx="4">
                  <c:v>45793</c:v>
                </c:pt>
              </c:numCache>
            </c:numRef>
          </c:cat>
          <c:val>
            <c:numRef>
              <c:f>Sheet3!$B$14:$B$18</c:f>
              <c:numCache>
                <c:formatCode>General</c:formatCode>
                <c:ptCount val="5"/>
                <c:pt idx="0">
                  <c:v>81.819999999999993</c:v>
                </c:pt>
                <c:pt idx="1">
                  <c:v>33.33</c:v>
                </c:pt>
                <c:pt idx="2">
                  <c:v>66.67</c:v>
                </c:pt>
                <c:pt idx="3">
                  <c:v>66.67</c:v>
                </c:pt>
                <c:pt idx="4">
                  <c:v>81.819999999999993</c:v>
                </c:pt>
              </c:numCache>
            </c:numRef>
          </c:val>
          <c:extLst>
            <c:ext xmlns:c16="http://schemas.microsoft.com/office/drawing/2014/chart" uri="{C3380CC4-5D6E-409C-BE32-E72D297353CC}">
              <c16:uniqueId val="{00000000-B521-4468-B5FD-2A1C0C109B75}"/>
            </c:ext>
          </c:extLst>
        </c:ser>
        <c:ser>
          <c:idx val="1"/>
          <c:order val="1"/>
          <c:tx>
            <c:strRef>
              <c:f>Sheet3!$C$13</c:f>
              <c:strCache>
                <c:ptCount val="1"/>
                <c:pt idx="0">
                  <c:v>% luma confirmed show rate</c:v>
                </c:pt>
              </c:strCache>
            </c:strRef>
          </c:tx>
          <c:spPr>
            <a:solidFill>
              <a:schemeClr val="accent2"/>
            </a:solidFill>
            <a:ln>
              <a:noFill/>
            </a:ln>
            <a:effectLst/>
          </c:spPr>
          <c:invertIfNegative val="0"/>
          <c:cat>
            <c:numRef>
              <c:f>Sheet3!$A$14:$A$18</c:f>
              <c:numCache>
                <c:formatCode>m/d/yyyy</c:formatCode>
                <c:ptCount val="5"/>
                <c:pt idx="0">
                  <c:v>45758</c:v>
                </c:pt>
                <c:pt idx="1">
                  <c:v>45763</c:v>
                </c:pt>
                <c:pt idx="2">
                  <c:v>45765</c:v>
                </c:pt>
                <c:pt idx="3">
                  <c:v>45791</c:v>
                </c:pt>
                <c:pt idx="4">
                  <c:v>45793</c:v>
                </c:pt>
              </c:numCache>
            </c:numRef>
          </c:cat>
          <c:val>
            <c:numRef>
              <c:f>Sheet3!$C$14:$C$18</c:f>
              <c:numCache>
                <c:formatCode>General</c:formatCode>
                <c:ptCount val="5"/>
                <c:pt idx="0">
                  <c:v>54.5</c:v>
                </c:pt>
                <c:pt idx="1">
                  <c:v>75</c:v>
                </c:pt>
                <c:pt idx="2">
                  <c:v>88.89</c:v>
                </c:pt>
                <c:pt idx="3">
                  <c:v>75</c:v>
                </c:pt>
                <c:pt idx="4">
                  <c:v>90.9</c:v>
                </c:pt>
              </c:numCache>
            </c:numRef>
          </c:val>
          <c:extLst>
            <c:ext xmlns:c16="http://schemas.microsoft.com/office/drawing/2014/chart" uri="{C3380CC4-5D6E-409C-BE32-E72D297353CC}">
              <c16:uniqueId val="{00000001-B521-4468-B5FD-2A1C0C109B75}"/>
            </c:ext>
          </c:extLst>
        </c:ser>
        <c:dLbls>
          <c:showLegendKey val="0"/>
          <c:showVal val="0"/>
          <c:showCatName val="0"/>
          <c:showSerName val="0"/>
          <c:showPercent val="0"/>
          <c:showBubbleSize val="0"/>
        </c:dLbls>
        <c:gapWidth val="219"/>
        <c:overlap val="-27"/>
        <c:axId val="1537355871"/>
        <c:axId val="1533076639"/>
      </c:barChart>
      <c:catAx>
        <c:axId val="1537355871"/>
        <c:scaling>
          <c:orientation val="minMax"/>
        </c:scaling>
        <c:delete val="0"/>
        <c:axPos val="b"/>
        <c:numFmt formatCode="m/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33076639"/>
        <c:crosses val="autoZero"/>
        <c:auto val="0"/>
        <c:lblAlgn val="ctr"/>
        <c:lblOffset val="100"/>
        <c:noMultiLvlLbl val="0"/>
      </c:catAx>
      <c:valAx>
        <c:axId val="153307663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37355871"/>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2AA1F82-7F56-4624-B997-7CBBB9805EB9}" type="datetimeFigureOut">
              <a:rPr lang="en-US" smtClean="0"/>
              <a:t>6/25/2025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412D45-7CA7-4CF4-88B4-FECDF4D9D495}"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0834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AA1F82-7F56-4624-B997-7CBBB9805EB9}" type="datetimeFigureOut">
              <a:rPr lang="en-US" smtClean="0"/>
              <a:t>6/25/2025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412D45-7CA7-4CF4-88B4-FECDF4D9D495}" type="slidenum">
              <a:rPr lang="en-US" smtClean="0"/>
              <a:t>‹#›</a:t>
            </a:fld>
            <a:endParaRPr lang="en-US" dirty="0"/>
          </a:p>
        </p:txBody>
      </p:sp>
    </p:spTree>
    <p:extLst>
      <p:ext uri="{BB962C8B-B14F-4D97-AF65-F5344CB8AC3E}">
        <p14:creationId xmlns:p14="http://schemas.microsoft.com/office/powerpoint/2010/main" val="19418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AA1F82-7F56-4624-B997-7CBBB9805EB9}" type="datetimeFigureOut">
              <a:rPr lang="en-US" smtClean="0"/>
              <a:t>6/25/2025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412D45-7CA7-4CF4-88B4-FECDF4D9D495}"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4607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AA1F82-7F56-4624-B997-7CBBB9805EB9}" type="datetimeFigureOut">
              <a:rPr lang="en-US" smtClean="0"/>
              <a:t>6/25/2025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412D45-7CA7-4CF4-88B4-FECDF4D9D495}" type="slidenum">
              <a:rPr lang="en-US" smtClean="0"/>
              <a:t>‹#›</a:t>
            </a:fld>
            <a:endParaRPr lang="en-US" dirty="0"/>
          </a:p>
        </p:txBody>
      </p:sp>
    </p:spTree>
    <p:extLst>
      <p:ext uri="{BB962C8B-B14F-4D97-AF65-F5344CB8AC3E}">
        <p14:creationId xmlns:p14="http://schemas.microsoft.com/office/powerpoint/2010/main" val="979754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2AA1F82-7F56-4624-B997-7CBBB9805EB9}" type="datetimeFigureOut">
              <a:rPr lang="en-US" smtClean="0"/>
              <a:t>6/25/2025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412D45-7CA7-4CF4-88B4-FECDF4D9D495}"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7474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2AA1F82-7F56-4624-B997-7CBBB9805EB9}" type="datetimeFigureOut">
              <a:rPr lang="en-US" smtClean="0"/>
              <a:t>6/25/2025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412D45-7CA7-4CF4-88B4-FECDF4D9D495}" type="slidenum">
              <a:rPr lang="en-US" smtClean="0"/>
              <a:t>‹#›</a:t>
            </a:fld>
            <a:endParaRPr lang="en-US" dirty="0"/>
          </a:p>
        </p:txBody>
      </p:sp>
    </p:spTree>
    <p:extLst>
      <p:ext uri="{BB962C8B-B14F-4D97-AF65-F5344CB8AC3E}">
        <p14:creationId xmlns:p14="http://schemas.microsoft.com/office/powerpoint/2010/main" val="3217423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2AA1F82-7F56-4624-B997-7CBBB9805EB9}" type="datetimeFigureOut">
              <a:rPr lang="en-US" smtClean="0"/>
              <a:t>6/25/2025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E412D45-7CA7-4CF4-88B4-FECDF4D9D495}" type="slidenum">
              <a:rPr lang="en-US" smtClean="0"/>
              <a:t>‹#›</a:t>
            </a:fld>
            <a:endParaRPr lang="en-US" dirty="0"/>
          </a:p>
        </p:txBody>
      </p:sp>
    </p:spTree>
    <p:extLst>
      <p:ext uri="{BB962C8B-B14F-4D97-AF65-F5344CB8AC3E}">
        <p14:creationId xmlns:p14="http://schemas.microsoft.com/office/powerpoint/2010/main" val="613361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2AA1F82-7F56-4624-B997-7CBBB9805EB9}" type="datetimeFigureOut">
              <a:rPr lang="en-US" smtClean="0"/>
              <a:t>6/25/2025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E412D45-7CA7-4CF4-88B4-FECDF4D9D495}" type="slidenum">
              <a:rPr lang="en-US" smtClean="0"/>
              <a:t>‹#›</a:t>
            </a:fld>
            <a:endParaRPr lang="en-US" dirty="0"/>
          </a:p>
        </p:txBody>
      </p:sp>
    </p:spTree>
    <p:extLst>
      <p:ext uri="{BB962C8B-B14F-4D97-AF65-F5344CB8AC3E}">
        <p14:creationId xmlns:p14="http://schemas.microsoft.com/office/powerpoint/2010/main" val="1077227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AA1F82-7F56-4624-B997-7CBBB9805EB9}" type="datetimeFigureOut">
              <a:rPr lang="en-US" smtClean="0"/>
              <a:t>6/25/2025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E412D45-7CA7-4CF4-88B4-FECDF4D9D495}" type="slidenum">
              <a:rPr lang="en-US" smtClean="0"/>
              <a:t>‹#›</a:t>
            </a:fld>
            <a:endParaRPr lang="en-US" dirty="0"/>
          </a:p>
        </p:txBody>
      </p:sp>
    </p:spTree>
    <p:extLst>
      <p:ext uri="{BB962C8B-B14F-4D97-AF65-F5344CB8AC3E}">
        <p14:creationId xmlns:p14="http://schemas.microsoft.com/office/powerpoint/2010/main" val="416761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2AA1F82-7F56-4624-B997-7CBBB9805EB9}" type="datetimeFigureOut">
              <a:rPr lang="en-US" smtClean="0"/>
              <a:t>6/25/2025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412D45-7CA7-4CF4-88B4-FECDF4D9D495}" type="slidenum">
              <a:rPr lang="en-US" smtClean="0"/>
              <a:t>‹#›</a:t>
            </a:fld>
            <a:endParaRPr lang="en-US" dirty="0"/>
          </a:p>
        </p:txBody>
      </p:sp>
    </p:spTree>
    <p:extLst>
      <p:ext uri="{BB962C8B-B14F-4D97-AF65-F5344CB8AC3E}">
        <p14:creationId xmlns:p14="http://schemas.microsoft.com/office/powerpoint/2010/main" val="2186017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2AA1F82-7F56-4624-B997-7CBBB9805EB9}" type="datetimeFigureOut">
              <a:rPr lang="en-US" smtClean="0"/>
              <a:t>6/25/2025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412D45-7CA7-4CF4-88B4-FECDF4D9D495}"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3518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2AA1F82-7F56-4624-B997-7CBBB9805EB9}" type="datetimeFigureOut">
              <a:rPr lang="en-US" smtClean="0"/>
              <a:t>6/25/2025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E412D45-7CA7-4CF4-88B4-FECDF4D9D495}" type="slidenum">
              <a:rPr lang="en-US" smtClean="0"/>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722807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Quality Improvement Project</a:t>
            </a:r>
            <a:endParaRPr lang="en-US" dirty="0"/>
          </a:p>
        </p:txBody>
      </p:sp>
      <p:sp>
        <p:nvSpPr>
          <p:cNvPr id="3" name="Subtitle 2"/>
          <p:cNvSpPr>
            <a:spLocks noGrp="1"/>
          </p:cNvSpPr>
          <p:nvPr>
            <p:ph type="subTitle" idx="1"/>
          </p:nvPr>
        </p:nvSpPr>
        <p:spPr/>
        <p:txBody>
          <a:bodyPr>
            <a:normAutofit/>
          </a:bodyPr>
          <a:lstStyle/>
          <a:p>
            <a:r>
              <a:rPr lang="en-US" dirty="0" smtClean="0"/>
              <a:t>Deniz Yetil &amp; Neha Malrani</a:t>
            </a:r>
          </a:p>
          <a:p>
            <a:r>
              <a:rPr lang="en-US" dirty="0" smtClean="0"/>
              <a:t>Community Health Center Inc., Stamford, CT</a:t>
            </a:r>
          </a:p>
          <a:p>
            <a:r>
              <a:rPr lang="en-US" dirty="0" smtClean="0"/>
              <a:t>6/26/25</a:t>
            </a:r>
            <a:endParaRPr lang="en-US" dirty="0"/>
          </a:p>
        </p:txBody>
      </p:sp>
    </p:spTree>
    <p:extLst>
      <p:ext uri="{BB962C8B-B14F-4D97-AF65-F5344CB8AC3E}">
        <p14:creationId xmlns:p14="http://schemas.microsoft.com/office/powerpoint/2010/main" val="7333244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3807038302"/>
              </p:ext>
            </p:extLst>
          </p:nvPr>
        </p:nvGraphicFramePr>
        <p:xfrm>
          <a:off x="1387365" y="788276"/>
          <a:ext cx="9091447" cy="53392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841812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82786203"/>
              </p:ext>
            </p:extLst>
          </p:nvPr>
        </p:nvGraphicFramePr>
        <p:xfrm>
          <a:off x="536028" y="472966"/>
          <a:ext cx="11098923" cy="619059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108025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55443598"/>
              </p:ext>
            </p:extLst>
          </p:nvPr>
        </p:nvGraphicFramePr>
        <p:xfrm>
          <a:off x="2999653" y="139871"/>
          <a:ext cx="6432331" cy="5594022"/>
        </p:xfrm>
        <a:graphic>
          <a:graphicData uri="http://schemas.openxmlformats.org/drawingml/2006/chart">
            <c:chart xmlns:c="http://schemas.openxmlformats.org/drawingml/2006/chart" xmlns:r="http://schemas.openxmlformats.org/officeDocument/2006/relationships" r:id="rId2"/>
          </a:graphicData>
        </a:graphic>
      </p:graphicFrame>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70773" y="5733893"/>
            <a:ext cx="9135750" cy="1124107"/>
          </a:xfrm>
          <a:prstGeom prst="rect">
            <a:avLst/>
          </a:prstGeom>
        </p:spPr>
      </p:pic>
    </p:spTree>
    <p:extLst>
      <p:ext uri="{BB962C8B-B14F-4D97-AF65-F5344CB8AC3E}">
        <p14:creationId xmlns:p14="http://schemas.microsoft.com/office/powerpoint/2010/main" val="33815333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r>
              <a:rPr lang="en-US" dirty="0" smtClean="0"/>
              <a:t>We faced several challenges in coming up with a project idea for this Quality Improvement project</a:t>
            </a:r>
          </a:p>
          <a:p>
            <a:r>
              <a:rPr lang="en-US" dirty="0" smtClean="0"/>
              <a:t>Though we had many ideas initially that were catered around helping new patients and new providers such as both of us, these were difficult to either get approved by clinic management and/or we did not have the support staff/ time to be able to execute the project ideas we originally came up with</a:t>
            </a:r>
          </a:p>
          <a:p>
            <a:r>
              <a:rPr lang="en-US" dirty="0" smtClean="0"/>
              <a:t>The idea we decided on ultimately was catered more to our efficiency as new providers, which was helpful during the residency year as we transition from students to full time provider roles</a:t>
            </a:r>
            <a:endParaRPr lang="en-US" dirty="0"/>
          </a:p>
        </p:txBody>
      </p:sp>
    </p:spTree>
    <p:extLst>
      <p:ext uri="{BB962C8B-B14F-4D97-AF65-F5344CB8AC3E}">
        <p14:creationId xmlns:p14="http://schemas.microsoft.com/office/powerpoint/2010/main" val="41601342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p:txBody>
          <a:bodyPr/>
          <a:lstStyle/>
          <a:p>
            <a:r>
              <a:rPr lang="en-US" dirty="0" smtClean="0"/>
              <a:t>In conclusion, we noticed over 50% on average of patients were utilizing the Luma software to confirm and actually attend their visits</a:t>
            </a:r>
          </a:p>
          <a:p>
            <a:r>
              <a:rPr lang="en-US" dirty="0" smtClean="0"/>
              <a:t>This made pre-charting for their visits useful- we felt we were utilizing our time more efficiently considering the high no-show rate in our clinic</a:t>
            </a:r>
          </a:p>
          <a:p>
            <a:r>
              <a:rPr lang="en-US" dirty="0" smtClean="0"/>
              <a:t>Efficiency is key especially within community health where we face challenges such as language barriers, uninsured patients, and low levels of health literacy</a:t>
            </a:r>
          </a:p>
          <a:p>
            <a:r>
              <a:rPr lang="en-US" dirty="0" smtClean="0"/>
              <a:t>This could be useful for incoming residents as a way to increase efficiency as this is something that often takes time for new providers to develop </a:t>
            </a:r>
          </a:p>
        </p:txBody>
      </p:sp>
    </p:spTree>
    <p:extLst>
      <p:ext uri="{BB962C8B-B14F-4D97-AF65-F5344CB8AC3E}">
        <p14:creationId xmlns:p14="http://schemas.microsoft.com/office/powerpoint/2010/main" val="246227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Initial ideas</a:t>
            </a:r>
            <a:endParaRPr lang="en-US" dirty="0"/>
          </a:p>
        </p:txBody>
      </p:sp>
      <p:sp>
        <p:nvSpPr>
          <p:cNvPr id="3" name="Content Placeholder 2"/>
          <p:cNvSpPr>
            <a:spLocks noGrp="1"/>
          </p:cNvSpPr>
          <p:nvPr>
            <p:ph idx="1"/>
          </p:nvPr>
        </p:nvSpPr>
        <p:spPr/>
        <p:txBody>
          <a:bodyPr/>
          <a:lstStyle/>
          <a:p>
            <a:pPr lvl="1">
              <a:buFont typeface="Wingdings" panose="05000000000000000000" pitchFamily="2" charset="2"/>
              <a:buChar char="§"/>
            </a:pPr>
            <a:r>
              <a:rPr lang="en-US" dirty="0"/>
              <a:t>“Welcome to CHC” packet for new patients</a:t>
            </a:r>
          </a:p>
          <a:p>
            <a:pPr lvl="1">
              <a:buFont typeface="Wingdings" panose="05000000000000000000" pitchFamily="2" charset="2"/>
              <a:buChar char="§"/>
            </a:pPr>
            <a:r>
              <a:rPr lang="en-US" dirty="0"/>
              <a:t>Mammogram resources for uninsured patients</a:t>
            </a:r>
          </a:p>
          <a:p>
            <a:pPr lvl="1">
              <a:buFont typeface="Wingdings" panose="05000000000000000000" pitchFamily="2" charset="2"/>
              <a:buChar char="§"/>
            </a:pPr>
            <a:r>
              <a:rPr lang="en-US" dirty="0"/>
              <a:t>Increased access to patient documents/ financial assistance </a:t>
            </a:r>
            <a:r>
              <a:rPr lang="en-US" dirty="0" smtClean="0"/>
              <a:t>forms</a:t>
            </a:r>
          </a:p>
          <a:p>
            <a:pPr lvl="1">
              <a:buFont typeface="Wingdings" panose="05000000000000000000" pitchFamily="2" charset="2"/>
              <a:buChar char="§"/>
            </a:pPr>
            <a:r>
              <a:rPr lang="en-US" dirty="0" smtClean="0"/>
              <a:t>Post-procedure instructions for patients and having MAs set up for procedures to increase provider efficiency </a:t>
            </a:r>
            <a:endParaRPr lang="en-US" dirty="0"/>
          </a:p>
        </p:txBody>
      </p:sp>
    </p:spTree>
    <p:extLst>
      <p:ext uri="{BB962C8B-B14F-4D97-AF65-F5344CB8AC3E}">
        <p14:creationId xmlns:p14="http://schemas.microsoft.com/office/powerpoint/2010/main" val="20888387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“Welcome to CHC” Packet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7091" y="1681450"/>
            <a:ext cx="8614146" cy="5176550"/>
          </a:xfrm>
          <a:prstGeom prst="rect">
            <a:avLst/>
          </a:prstGeom>
        </p:spPr>
      </p:pic>
    </p:spTree>
    <p:extLst>
      <p:ext uri="{BB962C8B-B14F-4D97-AF65-F5344CB8AC3E}">
        <p14:creationId xmlns:p14="http://schemas.microsoft.com/office/powerpoint/2010/main" val="34530046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Financial assistance/ patient resources</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0635" y="1784516"/>
            <a:ext cx="4388880" cy="507874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70535" y="1784516"/>
            <a:ext cx="4432234" cy="5078740"/>
          </a:xfrm>
          <a:prstGeom prst="rect">
            <a:avLst/>
          </a:prstGeom>
        </p:spPr>
      </p:pic>
    </p:spTree>
    <p:extLst>
      <p:ext uri="{BB962C8B-B14F-4D97-AF65-F5344CB8AC3E}">
        <p14:creationId xmlns:p14="http://schemas.microsoft.com/office/powerpoint/2010/main" val="3247251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Challenges to Project Idea</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Stamford site has the highest number of uninsured patients across CHC, therefore our goal with this project was to improve </a:t>
            </a:r>
            <a:r>
              <a:rPr lang="en-US" dirty="0"/>
              <a:t>access to care and autonomy for new/ uninsured patients </a:t>
            </a:r>
            <a:endParaRPr lang="en-US" dirty="0" smtClean="0"/>
          </a:p>
          <a:p>
            <a:pPr marL="0" indent="0">
              <a:buNone/>
            </a:pPr>
            <a:endParaRPr lang="en-US" dirty="0" smtClean="0"/>
          </a:p>
          <a:p>
            <a:pPr marL="0" indent="0">
              <a:buNone/>
            </a:pPr>
            <a:r>
              <a:rPr lang="en-US" b="1" dirty="0" smtClean="0"/>
              <a:t>Challenges</a:t>
            </a:r>
          </a:p>
          <a:p>
            <a:pPr lvl="1"/>
            <a:r>
              <a:rPr lang="en-US" dirty="0"/>
              <a:t>Difficulty getting staffing on board due to part-time nature of medical assistant who is covering both residents</a:t>
            </a:r>
          </a:p>
          <a:p>
            <a:pPr lvl="1"/>
            <a:r>
              <a:rPr lang="en-US" dirty="0"/>
              <a:t>Limited time during </a:t>
            </a:r>
            <a:r>
              <a:rPr lang="en-US" dirty="0" smtClean="0"/>
              <a:t>visits and outside of clinic schedule to work on </a:t>
            </a:r>
            <a:r>
              <a:rPr lang="en-US" dirty="0" smtClean="0"/>
              <a:t>project (Stamford residents have to travel far to other sites for rotations)</a:t>
            </a:r>
            <a:endParaRPr lang="en-US" dirty="0"/>
          </a:p>
          <a:p>
            <a:pPr lvl="1"/>
            <a:r>
              <a:rPr lang="en-US" dirty="0"/>
              <a:t>Difficult to get packet approved for distribution by management</a:t>
            </a:r>
          </a:p>
          <a:p>
            <a:pPr lvl="1"/>
            <a:r>
              <a:rPr lang="en-US" dirty="0"/>
              <a:t>Language barriers/ availability of resources in languages other than Spanish and </a:t>
            </a:r>
            <a:r>
              <a:rPr lang="en-US" dirty="0" smtClean="0"/>
              <a:t>English</a:t>
            </a:r>
          </a:p>
          <a:p>
            <a:pPr lvl="1"/>
            <a:r>
              <a:rPr lang="en-US" dirty="0" smtClean="0"/>
              <a:t>Difficult to measure data such as follow up care (eg. mammogram completed)</a:t>
            </a:r>
          </a:p>
          <a:p>
            <a:r>
              <a:rPr lang="en-US" dirty="0"/>
              <a:t>I</a:t>
            </a:r>
            <a:r>
              <a:rPr lang="en-US" dirty="0" smtClean="0"/>
              <a:t>mplementing a sustainable QI project was difficult as we ourselves were navigating a new clinic and environment in our first year of practice</a:t>
            </a:r>
            <a:endParaRPr lang="en-US" dirty="0"/>
          </a:p>
        </p:txBody>
      </p:sp>
    </p:spTree>
    <p:extLst>
      <p:ext uri="{BB962C8B-B14F-4D97-AF65-F5344CB8AC3E}">
        <p14:creationId xmlns:p14="http://schemas.microsoft.com/office/powerpoint/2010/main" val="1118086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Project Question	</a:t>
            </a:r>
            <a:endParaRPr lang="en-US" dirty="0"/>
          </a:p>
        </p:txBody>
      </p:sp>
      <p:sp>
        <p:nvSpPr>
          <p:cNvPr id="3" name="Content Placeholder 2"/>
          <p:cNvSpPr>
            <a:spLocks noGrp="1"/>
          </p:cNvSpPr>
          <p:nvPr>
            <p:ph idx="1"/>
          </p:nvPr>
        </p:nvSpPr>
        <p:spPr/>
        <p:txBody>
          <a:bodyPr/>
          <a:lstStyle/>
          <a:p>
            <a:r>
              <a:rPr lang="en-US" dirty="0"/>
              <a:t>To find out if </a:t>
            </a:r>
            <a:r>
              <a:rPr lang="en-US" dirty="0" smtClean="0"/>
              <a:t>patients </a:t>
            </a:r>
            <a:r>
              <a:rPr lang="en-US" dirty="0"/>
              <a:t>that Luma confirmed </a:t>
            </a:r>
            <a:r>
              <a:rPr lang="en-US" dirty="0" smtClean="0"/>
              <a:t>(AI-native Patient Success Platform) </a:t>
            </a:r>
            <a:r>
              <a:rPr lang="en-US" dirty="0"/>
              <a:t>have a higher show </a:t>
            </a:r>
            <a:r>
              <a:rPr lang="en-US" dirty="0" smtClean="0"/>
              <a:t>rate for their appointments than those that did not confirm</a:t>
            </a:r>
          </a:p>
          <a:p>
            <a:r>
              <a:rPr lang="en-US" dirty="0" smtClean="0"/>
              <a:t>Ultimately our goal was to pre-chart on the patients that were Luma confirmed to assess if this improved our efficiency in locking notes on time</a:t>
            </a:r>
          </a:p>
          <a:p>
            <a:r>
              <a:rPr lang="en-US" dirty="0" smtClean="0"/>
              <a:t>When we were previously pre-charting on all patients that were scheduled, we noticed there was a high no-show rate and this did not improve our overall efficiency</a:t>
            </a:r>
            <a:endParaRPr lang="en-US" dirty="0"/>
          </a:p>
        </p:txBody>
      </p:sp>
    </p:spTree>
    <p:extLst>
      <p:ext uri="{BB962C8B-B14F-4D97-AF65-F5344CB8AC3E}">
        <p14:creationId xmlns:p14="http://schemas.microsoft.com/office/powerpoint/2010/main" val="2928791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Data Collection</a:t>
            </a:r>
            <a:endParaRPr lang="en-US" dirty="0"/>
          </a:p>
        </p:txBody>
      </p:sp>
      <p:sp>
        <p:nvSpPr>
          <p:cNvPr id="3" name="Content Placeholder 2"/>
          <p:cNvSpPr>
            <a:spLocks noGrp="1"/>
          </p:cNvSpPr>
          <p:nvPr>
            <p:ph idx="1"/>
          </p:nvPr>
        </p:nvSpPr>
        <p:spPr/>
        <p:txBody>
          <a:bodyPr>
            <a:normAutofit/>
          </a:bodyPr>
          <a:lstStyle/>
          <a:p>
            <a:r>
              <a:rPr lang="en-US" dirty="0"/>
              <a:t>It is important to keep in mind that the no-show rate is ambiguous and that when retroactively collecting data it is hard to tell if the patient </a:t>
            </a:r>
            <a:r>
              <a:rPr lang="en-US" dirty="0" smtClean="0"/>
              <a:t>that canceled </a:t>
            </a:r>
            <a:r>
              <a:rPr lang="en-US" dirty="0"/>
              <a:t>the appointment did not show up to the appointment or if we had to reschedule due to </a:t>
            </a:r>
            <a:r>
              <a:rPr lang="en-US" dirty="0" smtClean="0"/>
              <a:t> system errors.</a:t>
            </a:r>
          </a:p>
          <a:p>
            <a:pPr lvl="1"/>
            <a:r>
              <a:rPr lang="en-US" dirty="0" smtClean="0"/>
              <a:t>The </a:t>
            </a:r>
            <a:r>
              <a:rPr lang="en-US" dirty="0"/>
              <a:t>total no-show rate for Luma confirmed is not really too helpful of the measurement because of this reason. </a:t>
            </a:r>
            <a:endParaRPr lang="en-US" dirty="0" smtClean="0"/>
          </a:p>
          <a:p>
            <a:r>
              <a:rPr lang="en-US" dirty="0" smtClean="0"/>
              <a:t>Plan </a:t>
            </a:r>
            <a:r>
              <a:rPr lang="en-US" dirty="0"/>
              <a:t>to start data </a:t>
            </a:r>
            <a:r>
              <a:rPr lang="en-US" dirty="0" smtClean="0"/>
              <a:t>collection </a:t>
            </a:r>
            <a:r>
              <a:rPr lang="en-US" dirty="0"/>
              <a:t>week of April </a:t>
            </a:r>
            <a:r>
              <a:rPr lang="en-US" dirty="0" smtClean="0"/>
              <a:t>7th</a:t>
            </a:r>
            <a:endParaRPr lang="en-US" dirty="0"/>
          </a:p>
          <a:p>
            <a:pPr lvl="1"/>
            <a:r>
              <a:rPr lang="en-US" dirty="0" smtClean="0"/>
              <a:t>Have </a:t>
            </a:r>
            <a:r>
              <a:rPr lang="en-US" dirty="0"/>
              <a:t>a 2-week test collection and then have an additional 2 to 4 weeks </a:t>
            </a:r>
            <a:r>
              <a:rPr lang="en-US" dirty="0" smtClean="0"/>
              <a:t>of “real” data collection</a:t>
            </a:r>
            <a:endParaRPr lang="en-US" dirty="0"/>
          </a:p>
        </p:txBody>
      </p:sp>
    </p:spTree>
    <p:extLst>
      <p:ext uri="{BB962C8B-B14F-4D97-AF65-F5344CB8AC3E}">
        <p14:creationId xmlns:p14="http://schemas.microsoft.com/office/powerpoint/2010/main" val="3170820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Challenges to data collection</a:t>
            </a:r>
            <a:endParaRPr lang="en-US" dirty="0"/>
          </a:p>
        </p:txBody>
      </p:sp>
      <p:sp>
        <p:nvSpPr>
          <p:cNvPr id="3" name="Content Placeholder 2"/>
          <p:cNvSpPr>
            <a:spLocks noGrp="1"/>
          </p:cNvSpPr>
          <p:nvPr>
            <p:ph idx="1"/>
          </p:nvPr>
        </p:nvSpPr>
        <p:spPr>
          <a:xfrm>
            <a:off x="1024126" y="1801053"/>
            <a:ext cx="9720073" cy="4023360"/>
          </a:xfrm>
        </p:spPr>
        <p:txBody>
          <a:bodyPr/>
          <a:lstStyle/>
          <a:p>
            <a:pPr marL="0" indent="0">
              <a:buNone/>
            </a:pPr>
            <a:r>
              <a:rPr lang="en-US" dirty="0"/>
              <a:t>We encountered challenges to data collection due to external factors because the data included all patients that were scheduled for that </a:t>
            </a:r>
            <a:r>
              <a:rPr lang="en-US" dirty="0" smtClean="0"/>
              <a:t>day (see schedule below)</a:t>
            </a:r>
          </a:p>
          <a:p>
            <a:pPr marL="0" indent="0">
              <a:buNone/>
            </a:pPr>
            <a:r>
              <a:rPr lang="en-US" dirty="0"/>
              <a:t>In reality, we were only able to obtain a few weeks worth of data collection due to the following factors:</a:t>
            </a:r>
          </a:p>
          <a:p>
            <a:pPr lvl="1">
              <a:buFont typeface="Wingdings" panose="05000000000000000000" pitchFamily="2" charset="2"/>
              <a:buChar char="§"/>
            </a:pPr>
            <a:r>
              <a:rPr lang="en-US" dirty="0"/>
              <a:t>Ramp up schedule</a:t>
            </a:r>
          </a:p>
          <a:p>
            <a:pPr lvl="1">
              <a:buFont typeface="Wingdings" panose="05000000000000000000" pitchFamily="2" charset="2"/>
              <a:buChar char="§"/>
            </a:pPr>
            <a:r>
              <a:rPr lang="en-US" dirty="0"/>
              <a:t>PTO/ holiday schedules</a:t>
            </a:r>
          </a:p>
          <a:p>
            <a:pPr lvl="1">
              <a:buFont typeface="Wingdings" panose="05000000000000000000" pitchFamily="2" charset="2"/>
              <a:buChar char="§"/>
            </a:pPr>
            <a:r>
              <a:rPr lang="en-US" dirty="0"/>
              <a:t>Precepted clinics not being at main </a:t>
            </a:r>
            <a:r>
              <a:rPr lang="en-US" dirty="0" smtClean="0"/>
              <a:t>site</a:t>
            </a:r>
            <a:endParaRPr lang="en-US" dirty="0"/>
          </a:p>
          <a:p>
            <a:endParaRPr lang="en-US" dirty="0" smtClean="0"/>
          </a:p>
          <a:p>
            <a:endParaRPr lang="en-US" dirty="0"/>
          </a:p>
          <a:p>
            <a:endParaRPr lang="en-US" dirty="0"/>
          </a:p>
        </p:txBody>
      </p:sp>
      <p:pic>
        <p:nvPicPr>
          <p:cNvPr id="4" name="Pictur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3574" y="3014131"/>
            <a:ext cx="5000625" cy="375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29326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73616375"/>
              </p:ext>
            </p:extLst>
          </p:nvPr>
        </p:nvGraphicFramePr>
        <p:xfrm>
          <a:off x="1023937" y="136634"/>
          <a:ext cx="10421829" cy="66320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441886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1836</TotalTime>
  <Words>705</Words>
  <Application>Microsoft Office PowerPoint</Application>
  <PresentationFormat>Widescreen</PresentationFormat>
  <Paragraphs>50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Tw Cen MT</vt:lpstr>
      <vt:lpstr>Tw Cen MT Condensed</vt:lpstr>
      <vt:lpstr>Wingdings</vt:lpstr>
      <vt:lpstr>Wingdings 3</vt:lpstr>
      <vt:lpstr>Integral</vt:lpstr>
      <vt:lpstr>Quality Improvement Project</vt:lpstr>
      <vt:lpstr>Initial ideas</vt:lpstr>
      <vt:lpstr>“Welcome to CHC” Packet</vt:lpstr>
      <vt:lpstr>Financial assistance/ patient resources</vt:lpstr>
      <vt:lpstr>Challenges to Project Idea</vt:lpstr>
      <vt:lpstr>Project Question </vt:lpstr>
      <vt:lpstr>Data Collection</vt:lpstr>
      <vt:lpstr>Challenges to data collection</vt:lpstr>
      <vt:lpstr>PowerPoint Presentation</vt:lpstr>
      <vt:lpstr>PowerPoint Presentation</vt:lpstr>
      <vt:lpstr>PowerPoint Presentation</vt:lpstr>
      <vt:lpstr>PowerPoint Presentation</vt:lpstr>
      <vt:lpstr>Summary</vt:lpstr>
      <vt:lpstr>Conclusion</vt:lpstr>
    </vt:vector>
  </TitlesOfParts>
  <Company>CHC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dc:title>
  <dc:creator>Malrani, Neha</dc:creator>
  <cp:lastModifiedBy>Malrani, Neha</cp:lastModifiedBy>
  <cp:revision>91</cp:revision>
  <dcterms:created xsi:type="dcterms:W3CDTF">2025-06-05T15:22:57Z</dcterms:created>
  <dcterms:modified xsi:type="dcterms:W3CDTF">2025-06-25T22:43:14Z</dcterms:modified>
</cp:coreProperties>
</file>