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56" r:id="rId2"/>
    <p:sldId id="271" r:id="rId3"/>
    <p:sldId id="257" r:id="rId4"/>
    <p:sldId id="267" r:id="rId5"/>
    <p:sldId id="258" r:id="rId6"/>
    <p:sldId id="259" r:id="rId7"/>
    <p:sldId id="260" r:id="rId8"/>
    <p:sldId id="262" r:id="rId9"/>
    <p:sldId id="272" r:id="rId10"/>
    <p:sldId id="274" r:id="rId11"/>
    <p:sldId id="263" r:id="rId12"/>
    <p:sldId id="275" r:id="rId13"/>
    <p:sldId id="268" r:id="rId14"/>
    <p:sldId id="264" r:id="rId15"/>
    <p:sldId id="269"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p:restoredTop sz="81196"/>
  </p:normalViewPr>
  <p:slideViewPr>
    <p:cSldViewPr snapToGrid="0">
      <p:cViewPr varScale="1">
        <p:scale>
          <a:sx n="56" d="100"/>
          <a:sy n="56" d="100"/>
        </p:scale>
        <p:origin x="10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6.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8.png"/><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16.svg"/></Relationships>
</file>

<file path=ppt/diagrams/_rels/data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svg"/><Relationship Id="rId1" Type="http://schemas.openxmlformats.org/officeDocument/2006/relationships/image" Target="../media/image14.png"/><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6.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8.png"/><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1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svg"/><Relationship Id="rId1" Type="http://schemas.openxmlformats.org/officeDocument/2006/relationships/image" Target="../media/image14.png"/><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69D39-22D9-4F14-99CD-5B2F890E84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51B75C-2AC6-48BD-9F1D-D7CCB4A1A5E5}">
      <dgm:prSet/>
      <dgm:spPr/>
      <dgm:t>
        <a:bodyPr/>
        <a:lstStyle/>
        <a:p>
          <a:r>
            <a:rPr lang="en-US"/>
            <a:t>National remission benchmark: 35%</a:t>
          </a:r>
        </a:p>
      </dgm:t>
    </dgm:pt>
    <dgm:pt modelId="{0B3EB0E5-A745-4C4A-8AAD-B6D091554CB1}" type="parTrans" cxnId="{3592BA9A-05E3-4707-94CB-6F2D5F93E31C}">
      <dgm:prSet/>
      <dgm:spPr/>
      <dgm:t>
        <a:bodyPr/>
        <a:lstStyle/>
        <a:p>
          <a:endParaRPr lang="en-US"/>
        </a:p>
      </dgm:t>
    </dgm:pt>
    <dgm:pt modelId="{1B72961E-6D6C-4046-95E0-84A20BB4152C}" type="sibTrans" cxnId="{3592BA9A-05E3-4707-94CB-6F2D5F93E31C}">
      <dgm:prSet/>
      <dgm:spPr/>
      <dgm:t>
        <a:bodyPr/>
        <a:lstStyle/>
        <a:p>
          <a:endParaRPr lang="en-US"/>
        </a:p>
      </dgm:t>
    </dgm:pt>
    <dgm:pt modelId="{7B2CECB8-2DED-42CE-B466-37E9F1334D4F}">
      <dgm:prSet/>
      <dgm:spPr/>
      <dgm:t>
        <a:bodyPr/>
        <a:lstStyle/>
        <a:p>
          <a:r>
            <a:rPr lang="en-US"/>
            <a:t>DePaul baseline (from Azara): 9.7%</a:t>
          </a:r>
        </a:p>
      </dgm:t>
    </dgm:pt>
    <dgm:pt modelId="{0A6B52E7-100C-43BA-99ED-D89C9693C6C7}" type="parTrans" cxnId="{02C98D91-06F8-430C-A924-25C12420D38D}">
      <dgm:prSet/>
      <dgm:spPr/>
      <dgm:t>
        <a:bodyPr/>
        <a:lstStyle/>
        <a:p>
          <a:endParaRPr lang="en-US"/>
        </a:p>
      </dgm:t>
    </dgm:pt>
    <dgm:pt modelId="{527E35D0-5ED4-4355-B9D3-83D3C1235463}" type="sibTrans" cxnId="{02C98D91-06F8-430C-A924-25C12420D38D}">
      <dgm:prSet/>
      <dgm:spPr/>
      <dgm:t>
        <a:bodyPr/>
        <a:lstStyle/>
        <a:p>
          <a:endParaRPr lang="en-US"/>
        </a:p>
      </dgm:t>
    </dgm:pt>
    <dgm:pt modelId="{489D66D4-8E10-4C4C-84A1-39F4246F63AC}">
      <dgm:prSet/>
      <dgm:spPr/>
      <dgm:t>
        <a:bodyPr/>
        <a:lstStyle/>
        <a:p>
          <a:r>
            <a:rPr lang="en-US"/>
            <a:t>Depression affects treatment adherence, quality of life, and chronic illness control</a:t>
          </a:r>
        </a:p>
      </dgm:t>
    </dgm:pt>
    <dgm:pt modelId="{857007F4-41AE-4A51-8307-820F965B3D0D}" type="parTrans" cxnId="{5867C24A-5C2A-48F4-B183-D025334986B1}">
      <dgm:prSet/>
      <dgm:spPr/>
      <dgm:t>
        <a:bodyPr/>
        <a:lstStyle/>
        <a:p>
          <a:endParaRPr lang="en-US"/>
        </a:p>
      </dgm:t>
    </dgm:pt>
    <dgm:pt modelId="{5E92463B-C8E3-4D0C-8D21-9849DDD3A5B0}" type="sibTrans" cxnId="{5867C24A-5C2A-48F4-B183-D025334986B1}">
      <dgm:prSet/>
      <dgm:spPr/>
      <dgm:t>
        <a:bodyPr/>
        <a:lstStyle/>
        <a:p>
          <a:endParaRPr lang="en-US"/>
        </a:p>
      </dgm:t>
    </dgm:pt>
    <dgm:pt modelId="{D685A203-3E02-4109-A1E2-CD021D9507BD}" type="pres">
      <dgm:prSet presAssocID="{EFD69D39-22D9-4F14-99CD-5B2F890E84A7}" presName="root" presStyleCnt="0">
        <dgm:presLayoutVars>
          <dgm:dir/>
          <dgm:resizeHandles val="exact"/>
        </dgm:presLayoutVars>
      </dgm:prSet>
      <dgm:spPr/>
      <dgm:t>
        <a:bodyPr/>
        <a:lstStyle/>
        <a:p>
          <a:endParaRPr lang="en-US"/>
        </a:p>
      </dgm:t>
    </dgm:pt>
    <dgm:pt modelId="{7B5370B9-290E-4477-95FE-EB06B8C4DDBC}" type="pres">
      <dgm:prSet presAssocID="{4151B75C-2AC6-48BD-9F1D-D7CCB4A1A5E5}" presName="compNode" presStyleCnt="0"/>
      <dgm:spPr/>
    </dgm:pt>
    <dgm:pt modelId="{AF63296B-219C-4CE6-97CF-6F0A41ECFE51}" type="pres">
      <dgm:prSet presAssocID="{4151B75C-2AC6-48BD-9F1D-D7CCB4A1A5E5}" presName="bgRect" presStyleLbl="bgShp" presStyleIdx="0" presStyleCnt="3"/>
      <dgm:spPr/>
    </dgm:pt>
    <dgm:pt modelId="{AA552483-2C46-483D-B305-84497250E8B2}" type="pres">
      <dgm:prSet presAssocID="{4151B75C-2AC6-48BD-9F1D-D7CCB4A1A5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31C8FDB4-A698-47EF-B456-CB4DCBE3C956}" type="pres">
      <dgm:prSet presAssocID="{4151B75C-2AC6-48BD-9F1D-D7CCB4A1A5E5}" presName="spaceRect" presStyleCnt="0"/>
      <dgm:spPr/>
    </dgm:pt>
    <dgm:pt modelId="{C960D693-64F3-4D29-974E-3543CC979296}" type="pres">
      <dgm:prSet presAssocID="{4151B75C-2AC6-48BD-9F1D-D7CCB4A1A5E5}" presName="parTx" presStyleLbl="revTx" presStyleIdx="0" presStyleCnt="3">
        <dgm:presLayoutVars>
          <dgm:chMax val="0"/>
          <dgm:chPref val="0"/>
        </dgm:presLayoutVars>
      </dgm:prSet>
      <dgm:spPr/>
      <dgm:t>
        <a:bodyPr/>
        <a:lstStyle/>
        <a:p>
          <a:endParaRPr lang="en-US"/>
        </a:p>
      </dgm:t>
    </dgm:pt>
    <dgm:pt modelId="{9AF90640-3E32-43F0-96B8-8E1860861756}" type="pres">
      <dgm:prSet presAssocID="{1B72961E-6D6C-4046-95E0-84A20BB4152C}" presName="sibTrans" presStyleCnt="0"/>
      <dgm:spPr/>
    </dgm:pt>
    <dgm:pt modelId="{D21BF3A3-9EFC-409D-AE79-C30956328821}" type="pres">
      <dgm:prSet presAssocID="{7B2CECB8-2DED-42CE-B466-37E9F1334D4F}" presName="compNode" presStyleCnt="0"/>
      <dgm:spPr/>
    </dgm:pt>
    <dgm:pt modelId="{DC0984DA-2147-44E9-855F-9B31AC69DA4D}" type="pres">
      <dgm:prSet presAssocID="{7B2CECB8-2DED-42CE-B466-37E9F1334D4F}" presName="bgRect" presStyleLbl="bgShp" presStyleIdx="1" presStyleCnt="3"/>
      <dgm:spPr/>
    </dgm:pt>
    <dgm:pt modelId="{1BCC4A15-5CE1-4979-9AB3-DC4A84D6C55A}" type="pres">
      <dgm:prSet presAssocID="{7B2CECB8-2DED-42CE-B466-37E9F1334D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ecision chart"/>
        </a:ext>
      </dgm:extLst>
    </dgm:pt>
    <dgm:pt modelId="{96BA3A63-2FD2-4C8A-935D-6D20604803B0}" type="pres">
      <dgm:prSet presAssocID="{7B2CECB8-2DED-42CE-B466-37E9F1334D4F}" presName="spaceRect" presStyleCnt="0"/>
      <dgm:spPr/>
    </dgm:pt>
    <dgm:pt modelId="{CD0BDE3E-829B-4589-9393-85731BF357A5}" type="pres">
      <dgm:prSet presAssocID="{7B2CECB8-2DED-42CE-B466-37E9F1334D4F}" presName="parTx" presStyleLbl="revTx" presStyleIdx="1" presStyleCnt="3">
        <dgm:presLayoutVars>
          <dgm:chMax val="0"/>
          <dgm:chPref val="0"/>
        </dgm:presLayoutVars>
      </dgm:prSet>
      <dgm:spPr/>
      <dgm:t>
        <a:bodyPr/>
        <a:lstStyle/>
        <a:p>
          <a:endParaRPr lang="en-US"/>
        </a:p>
      </dgm:t>
    </dgm:pt>
    <dgm:pt modelId="{E7985351-94A1-4246-8E8A-8348A87FB6B8}" type="pres">
      <dgm:prSet presAssocID="{527E35D0-5ED4-4355-B9D3-83D3C1235463}" presName="sibTrans" presStyleCnt="0"/>
      <dgm:spPr/>
    </dgm:pt>
    <dgm:pt modelId="{B94403E2-31F5-41D4-84BF-DD9ECF3B155F}" type="pres">
      <dgm:prSet presAssocID="{489D66D4-8E10-4C4C-84A1-39F4246F63AC}" presName="compNode" presStyleCnt="0"/>
      <dgm:spPr/>
    </dgm:pt>
    <dgm:pt modelId="{5CB383D4-6B7E-4F40-ABC7-880FA777F137}" type="pres">
      <dgm:prSet presAssocID="{489D66D4-8E10-4C4C-84A1-39F4246F63AC}" presName="bgRect" presStyleLbl="bgShp" presStyleIdx="2" presStyleCnt="3"/>
      <dgm:spPr/>
    </dgm:pt>
    <dgm:pt modelId="{3F18D792-1E80-4D7A-9B5F-2094F962A307}" type="pres">
      <dgm:prSet presAssocID="{489D66D4-8E10-4C4C-84A1-39F4246F63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in head"/>
        </a:ext>
      </dgm:extLst>
    </dgm:pt>
    <dgm:pt modelId="{9809B10F-CF00-458E-B4FD-918A3D78008E}" type="pres">
      <dgm:prSet presAssocID="{489D66D4-8E10-4C4C-84A1-39F4246F63AC}" presName="spaceRect" presStyleCnt="0"/>
      <dgm:spPr/>
    </dgm:pt>
    <dgm:pt modelId="{4930E228-CCDC-4482-ACCC-C732059B5C64}" type="pres">
      <dgm:prSet presAssocID="{489D66D4-8E10-4C4C-84A1-39F4246F63AC}" presName="parTx" presStyleLbl="revTx" presStyleIdx="2" presStyleCnt="3">
        <dgm:presLayoutVars>
          <dgm:chMax val="0"/>
          <dgm:chPref val="0"/>
        </dgm:presLayoutVars>
      </dgm:prSet>
      <dgm:spPr/>
      <dgm:t>
        <a:bodyPr/>
        <a:lstStyle/>
        <a:p>
          <a:endParaRPr lang="en-US"/>
        </a:p>
      </dgm:t>
    </dgm:pt>
  </dgm:ptLst>
  <dgm:cxnLst>
    <dgm:cxn modelId="{7870D175-4D6A-4EFC-B1FF-DDD6367677E6}" type="presOf" srcId="{4151B75C-2AC6-48BD-9F1D-D7CCB4A1A5E5}" destId="{C960D693-64F3-4D29-974E-3543CC979296}" srcOrd="0" destOrd="0" presId="urn:microsoft.com/office/officeart/2018/2/layout/IconVerticalSolidList"/>
    <dgm:cxn modelId="{BF80A109-87E4-44D4-9E77-65D95C359091}" type="presOf" srcId="{7B2CECB8-2DED-42CE-B466-37E9F1334D4F}" destId="{CD0BDE3E-829B-4589-9393-85731BF357A5}" srcOrd="0" destOrd="0" presId="urn:microsoft.com/office/officeart/2018/2/layout/IconVerticalSolidList"/>
    <dgm:cxn modelId="{02C98D91-06F8-430C-A924-25C12420D38D}" srcId="{EFD69D39-22D9-4F14-99CD-5B2F890E84A7}" destId="{7B2CECB8-2DED-42CE-B466-37E9F1334D4F}" srcOrd="1" destOrd="0" parTransId="{0A6B52E7-100C-43BA-99ED-D89C9693C6C7}" sibTransId="{527E35D0-5ED4-4355-B9D3-83D3C1235463}"/>
    <dgm:cxn modelId="{95AFFCEF-9075-484B-803A-B5E49D22820D}" type="presOf" srcId="{489D66D4-8E10-4C4C-84A1-39F4246F63AC}" destId="{4930E228-CCDC-4482-ACCC-C732059B5C64}" srcOrd="0" destOrd="0" presId="urn:microsoft.com/office/officeart/2018/2/layout/IconVerticalSolidList"/>
    <dgm:cxn modelId="{657FBC5C-AEB6-4EE2-90EF-006DDE79F511}" type="presOf" srcId="{EFD69D39-22D9-4F14-99CD-5B2F890E84A7}" destId="{D685A203-3E02-4109-A1E2-CD021D9507BD}" srcOrd="0" destOrd="0" presId="urn:microsoft.com/office/officeart/2018/2/layout/IconVerticalSolidList"/>
    <dgm:cxn modelId="{3592BA9A-05E3-4707-94CB-6F2D5F93E31C}" srcId="{EFD69D39-22D9-4F14-99CD-5B2F890E84A7}" destId="{4151B75C-2AC6-48BD-9F1D-D7CCB4A1A5E5}" srcOrd="0" destOrd="0" parTransId="{0B3EB0E5-A745-4C4A-8AAD-B6D091554CB1}" sibTransId="{1B72961E-6D6C-4046-95E0-84A20BB4152C}"/>
    <dgm:cxn modelId="{5867C24A-5C2A-48F4-B183-D025334986B1}" srcId="{EFD69D39-22D9-4F14-99CD-5B2F890E84A7}" destId="{489D66D4-8E10-4C4C-84A1-39F4246F63AC}" srcOrd="2" destOrd="0" parTransId="{857007F4-41AE-4A51-8307-820F965B3D0D}" sibTransId="{5E92463B-C8E3-4D0C-8D21-9849DDD3A5B0}"/>
    <dgm:cxn modelId="{FDD45DC6-158A-4B80-ADEA-4F80E03CDD49}" type="presParOf" srcId="{D685A203-3E02-4109-A1E2-CD021D9507BD}" destId="{7B5370B9-290E-4477-95FE-EB06B8C4DDBC}" srcOrd="0" destOrd="0" presId="urn:microsoft.com/office/officeart/2018/2/layout/IconVerticalSolidList"/>
    <dgm:cxn modelId="{6BA32E65-BC0E-4328-ACCA-23E7ECE65994}" type="presParOf" srcId="{7B5370B9-290E-4477-95FE-EB06B8C4DDBC}" destId="{AF63296B-219C-4CE6-97CF-6F0A41ECFE51}" srcOrd="0" destOrd="0" presId="urn:microsoft.com/office/officeart/2018/2/layout/IconVerticalSolidList"/>
    <dgm:cxn modelId="{ADA090C2-3614-403F-95C3-5BD813FB6F1B}" type="presParOf" srcId="{7B5370B9-290E-4477-95FE-EB06B8C4DDBC}" destId="{AA552483-2C46-483D-B305-84497250E8B2}" srcOrd="1" destOrd="0" presId="urn:microsoft.com/office/officeart/2018/2/layout/IconVerticalSolidList"/>
    <dgm:cxn modelId="{CEB40F9C-48C0-4C6F-B866-91B3089594C8}" type="presParOf" srcId="{7B5370B9-290E-4477-95FE-EB06B8C4DDBC}" destId="{31C8FDB4-A698-47EF-B456-CB4DCBE3C956}" srcOrd="2" destOrd="0" presId="urn:microsoft.com/office/officeart/2018/2/layout/IconVerticalSolidList"/>
    <dgm:cxn modelId="{A148B9F0-5532-4052-9C44-894024ACBFA5}" type="presParOf" srcId="{7B5370B9-290E-4477-95FE-EB06B8C4DDBC}" destId="{C960D693-64F3-4D29-974E-3543CC979296}" srcOrd="3" destOrd="0" presId="urn:microsoft.com/office/officeart/2018/2/layout/IconVerticalSolidList"/>
    <dgm:cxn modelId="{736BB4BA-21B6-4823-964B-7956856F739E}" type="presParOf" srcId="{D685A203-3E02-4109-A1E2-CD021D9507BD}" destId="{9AF90640-3E32-43F0-96B8-8E1860861756}" srcOrd="1" destOrd="0" presId="urn:microsoft.com/office/officeart/2018/2/layout/IconVerticalSolidList"/>
    <dgm:cxn modelId="{661FCEE6-3F4F-4B6D-BDF3-59B2DD871DCE}" type="presParOf" srcId="{D685A203-3E02-4109-A1E2-CD021D9507BD}" destId="{D21BF3A3-9EFC-409D-AE79-C30956328821}" srcOrd="2" destOrd="0" presId="urn:microsoft.com/office/officeart/2018/2/layout/IconVerticalSolidList"/>
    <dgm:cxn modelId="{441F69BF-5915-402D-BEBD-76716DE53CBB}" type="presParOf" srcId="{D21BF3A3-9EFC-409D-AE79-C30956328821}" destId="{DC0984DA-2147-44E9-855F-9B31AC69DA4D}" srcOrd="0" destOrd="0" presId="urn:microsoft.com/office/officeart/2018/2/layout/IconVerticalSolidList"/>
    <dgm:cxn modelId="{98937D3A-475A-41E0-8170-4D526D191267}" type="presParOf" srcId="{D21BF3A3-9EFC-409D-AE79-C30956328821}" destId="{1BCC4A15-5CE1-4979-9AB3-DC4A84D6C55A}" srcOrd="1" destOrd="0" presId="urn:microsoft.com/office/officeart/2018/2/layout/IconVerticalSolidList"/>
    <dgm:cxn modelId="{F019D04E-C17D-4C17-B71B-AB6941819509}" type="presParOf" srcId="{D21BF3A3-9EFC-409D-AE79-C30956328821}" destId="{96BA3A63-2FD2-4C8A-935D-6D20604803B0}" srcOrd="2" destOrd="0" presId="urn:microsoft.com/office/officeart/2018/2/layout/IconVerticalSolidList"/>
    <dgm:cxn modelId="{8F2D781B-906A-4D92-90E7-53F55EE0AA80}" type="presParOf" srcId="{D21BF3A3-9EFC-409D-AE79-C30956328821}" destId="{CD0BDE3E-829B-4589-9393-85731BF357A5}" srcOrd="3" destOrd="0" presId="urn:microsoft.com/office/officeart/2018/2/layout/IconVerticalSolidList"/>
    <dgm:cxn modelId="{E5921D04-D5CF-4EC1-8204-FD34AD0BC835}" type="presParOf" srcId="{D685A203-3E02-4109-A1E2-CD021D9507BD}" destId="{E7985351-94A1-4246-8E8A-8348A87FB6B8}" srcOrd="3" destOrd="0" presId="urn:microsoft.com/office/officeart/2018/2/layout/IconVerticalSolidList"/>
    <dgm:cxn modelId="{EAA1384B-92B5-4C00-A2FD-21F22C06A41D}" type="presParOf" srcId="{D685A203-3E02-4109-A1E2-CD021D9507BD}" destId="{B94403E2-31F5-41D4-84BF-DD9ECF3B155F}" srcOrd="4" destOrd="0" presId="urn:microsoft.com/office/officeart/2018/2/layout/IconVerticalSolidList"/>
    <dgm:cxn modelId="{B1319ECF-60D0-41CA-8A87-AC2B6A14AA1F}" type="presParOf" srcId="{B94403E2-31F5-41D4-84BF-DD9ECF3B155F}" destId="{5CB383D4-6B7E-4F40-ABC7-880FA777F137}" srcOrd="0" destOrd="0" presId="urn:microsoft.com/office/officeart/2018/2/layout/IconVerticalSolidList"/>
    <dgm:cxn modelId="{56449E6C-2DDE-4103-93E2-58C5D5D06594}" type="presParOf" srcId="{B94403E2-31F5-41D4-84BF-DD9ECF3B155F}" destId="{3F18D792-1E80-4D7A-9B5F-2094F962A307}" srcOrd="1" destOrd="0" presId="urn:microsoft.com/office/officeart/2018/2/layout/IconVerticalSolidList"/>
    <dgm:cxn modelId="{832B2972-EE63-4275-94A0-6664597CB86A}" type="presParOf" srcId="{B94403E2-31F5-41D4-84BF-DD9ECF3B155F}" destId="{9809B10F-CF00-458E-B4FD-918A3D78008E}" srcOrd="2" destOrd="0" presId="urn:microsoft.com/office/officeart/2018/2/layout/IconVerticalSolidList"/>
    <dgm:cxn modelId="{801CA113-1ADE-4E15-8A1E-F3064625D213}" type="presParOf" srcId="{B94403E2-31F5-41D4-84BF-DD9ECF3B155F}" destId="{4930E228-CCDC-4482-ACCC-C732059B5C6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86096B-8834-45CC-A1B5-2297923AD7A6}"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02972E0C-A1C6-4278-9A2B-1A65E29F0FF5}">
      <dgm:prSet/>
      <dgm:spPr/>
      <dgm:t>
        <a:bodyPr/>
        <a:lstStyle/>
        <a:p>
          <a:r>
            <a:rPr lang="en-US" b="1"/>
            <a:t>12-Month Remission:</a:t>
          </a:r>
          <a:r>
            <a:rPr lang="en-US"/>
            <a:t/>
          </a:r>
          <a:br>
            <a:rPr lang="en-US"/>
          </a:br>
          <a:r>
            <a:rPr lang="en-US"/>
            <a:t>The STAR</a:t>
          </a:r>
          <a:r>
            <a:rPr lang="en-US" i="1"/>
            <a:t>D trial showed a </a:t>
          </a:r>
          <a:r>
            <a:rPr lang="en-US" b="1" i="1"/>
            <a:t>67% cumulative remission rate</a:t>
          </a:r>
          <a:r>
            <a:rPr lang="en-US" i="1"/>
            <a:t> over 12 months using stepped treatment approaches.</a:t>
          </a:r>
          <a:br>
            <a:rPr lang="en-US" i="1"/>
          </a:br>
          <a:r>
            <a:rPr lang="en-US" i="1"/>
            <a:t>(NIMH, STARD Study)</a:t>
          </a:r>
          <a:endParaRPr lang="en-US"/>
        </a:p>
      </dgm:t>
    </dgm:pt>
    <dgm:pt modelId="{21F9EE4E-8965-49BB-A8C5-5306533EE909}" type="parTrans" cxnId="{E1C5A2A3-9253-4F8A-897C-8C1E575C819B}">
      <dgm:prSet/>
      <dgm:spPr/>
      <dgm:t>
        <a:bodyPr/>
        <a:lstStyle/>
        <a:p>
          <a:endParaRPr lang="en-US"/>
        </a:p>
      </dgm:t>
    </dgm:pt>
    <dgm:pt modelId="{2805D6D0-21AB-4F5D-A2D5-F498E32F75F4}" type="sibTrans" cxnId="{E1C5A2A3-9253-4F8A-897C-8C1E575C819B}">
      <dgm:prSet phldrT="1" phldr="0"/>
      <dgm:spPr/>
      <dgm:t>
        <a:bodyPr/>
        <a:lstStyle/>
        <a:p>
          <a:r>
            <a:rPr lang="en-US"/>
            <a:t>1</a:t>
          </a:r>
        </a:p>
      </dgm:t>
    </dgm:pt>
    <dgm:pt modelId="{70F36267-EDF6-4CBE-BDF3-B6581538525A}">
      <dgm:prSet/>
      <dgm:spPr/>
      <dgm:t>
        <a:bodyPr/>
        <a:lstStyle/>
        <a:p>
          <a:r>
            <a:rPr lang="en-US" b="1"/>
            <a:t>6-Month Remission:</a:t>
          </a:r>
          <a:r>
            <a:rPr lang="en-US"/>
            <a:t/>
          </a:r>
          <a:br>
            <a:rPr lang="en-US"/>
          </a:br>
          <a:r>
            <a:rPr lang="en-US"/>
            <a:t>A multi-site collaborative care study reported a </a:t>
          </a:r>
          <a:r>
            <a:rPr lang="en-US" b="1"/>
            <a:t>53.5% remission rate</a:t>
          </a:r>
          <a:r>
            <a:rPr lang="en-US"/>
            <a:t> at 6 months using integrated behavioral health models.</a:t>
          </a:r>
          <a:br>
            <a:rPr lang="en-US"/>
          </a:br>
          <a:r>
            <a:rPr lang="en-US" i="1"/>
            <a:t>(Unützer et al., PMC)</a:t>
          </a:r>
          <a:endParaRPr lang="en-US"/>
        </a:p>
      </dgm:t>
    </dgm:pt>
    <dgm:pt modelId="{CB1AD06D-04F5-454B-B95F-6727CE58C9E2}" type="parTrans" cxnId="{8DCFAD69-7134-4D93-BC16-844CF778745F}">
      <dgm:prSet/>
      <dgm:spPr/>
      <dgm:t>
        <a:bodyPr/>
        <a:lstStyle/>
        <a:p>
          <a:endParaRPr lang="en-US"/>
        </a:p>
      </dgm:t>
    </dgm:pt>
    <dgm:pt modelId="{80A52CE1-8E13-489A-875C-2F1D80F15EBE}" type="sibTrans" cxnId="{8DCFAD69-7134-4D93-BC16-844CF778745F}">
      <dgm:prSet phldrT="2" phldr="0"/>
      <dgm:spPr/>
      <dgm:t>
        <a:bodyPr/>
        <a:lstStyle/>
        <a:p>
          <a:r>
            <a:rPr lang="en-US"/>
            <a:t>2</a:t>
          </a:r>
        </a:p>
      </dgm:t>
    </dgm:pt>
    <dgm:pt modelId="{028B0CF6-4223-4922-81A7-9FBE151215E4}">
      <dgm:prSet/>
      <dgm:spPr/>
      <dgm:t>
        <a:bodyPr/>
        <a:lstStyle/>
        <a:p>
          <a:r>
            <a:rPr lang="en-US" b="1" dirty="0"/>
            <a:t>Measurement-Based Care (MBC):</a:t>
          </a:r>
          <a:r>
            <a:rPr lang="en-US" dirty="0"/>
            <a:t/>
          </a:r>
          <a:br>
            <a:rPr lang="en-US" dirty="0"/>
          </a:br>
          <a:r>
            <a:rPr lang="en-US" dirty="0"/>
            <a:t>Routine use of tools like the PHQ-9 improves outcomes and supports clinical decision-making. MBC is linked to </a:t>
          </a:r>
          <a:r>
            <a:rPr lang="en-US" b="1" dirty="0"/>
            <a:t>higher remission rates and treatment adjustments</a:t>
          </a:r>
          <a:r>
            <a:rPr lang="en-US" dirty="0"/>
            <a:t>.</a:t>
          </a:r>
          <a:br>
            <a:rPr lang="en-US" dirty="0"/>
          </a:br>
          <a:r>
            <a:rPr lang="en-US" i="1" dirty="0"/>
            <a:t>(Lewis et al., 2019; APA MBC Toolkit)</a:t>
          </a:r>
          <a:endParaRPr lang="en-US" dirty="0"/>
        </a:p>
      </dgm:t>
    </dgm:pt>
    <dgm:pt modelId="{6AA8A4FA-06B6-44B6-BC8A-0D66555C7082}" type="parTrans" cxnId="{0BA387DC-2D02-490D-A029-8257AB48923F}">
      <dgm:prSet/>
      <dgm:spPr/>
      <dgm:t>
        <a:bodyPr/>
        <a:lstStyle/>
        <a:p>
          <a:endParaRPr lang="en-US"/>
        </a:p>
      </dgm:t>
    </dgm:pt>
    <dgm:pt modelId="{4957773D-B74D-4DC4-8ED8-17DD5E58D162}" type="sibTrans" cxnId="{0BA387DC-2D02-490D-A029-8257AB48923F}">
      <dgm:prSet phldrT="3" phldr="0"/>
      <dgm:spPr/>
      <dgm:t>
        <a:bodyPr/>
        <a:lstStyle/>
        <a:p>
          <a:r>
            <a:rPr lang="en-US"/>
            <a:t>3</a:t>
          </a:r>
        </a:p>
      </dgm:t>
    </dgm:pt>
    <dgm:pt modelId="{229E588F-8750-6B4B-82A6-F065503A10D1}" type="pres">
      <dgm:prSet presAssocID="{AF86096B-8834-45CC-A1B5-2297923AD7A6}" presName="Name0" presStyleCnt="0">
        <dgm:presLayoutVars>
          <dgm:animLvl val="lvl"/>
          <dgm:resizeHandles val="exact"/>
        </dgm:presLayoutVars>
      </dgm:prSet>
      <dgm:spPr/>
      <dgm:t>
        <a:bodyPr/>
        <a:lstStyle/>
        <a:p>
          <a:endParaRPr lang="en-US"/>
        </a:p>
      </dgm:t>
    </dgm:pt>
    <dgm:pt modelId="{B796B927-ACB5-EF43-8C14-091B5BACF189}" type="pres">
      <dgm:prSet presAssocID="{02972E0C-A1C6-4278-9A2B-1A65E29F0FF5}" presName="compositeNode" presStyleCnt="0">
        <dgm:presLayoutVars>
          <dgm:bulletEnabled val="1"/>
        </dgm:presLayoutVars>
      </dgm:prSet>
      <dgm:spPr/>
    </dgm:pt>
    <dgm:pt modelId="{2DFD89D7-3C77-7E4D-8F70-2CEBA64DA0D6}" type="pres">
      <dgm:prSet presAssocID="{02972E0C-A1C6-4278-9A2B-1A65E29F0FF5}" presName="bgRect" presStyleLbl="bgAccFollowNode1" presStyleIdx="0" presStyleCnt="3"/>
      <dgm:spPr/>
      <dgm:t>
        <a:bodyPr/>
        <a:lstStyle/>
        <a:p>
          <a:endParaRPr lang="en-US"/>
        </a:p>
      </dgm:t>
    </dgm:pt>
    <dgm:pt modelId="{22ABD122-F7CF-9E4F-B37F-E06DA5135088}" type="pres">
      <dgm:prSet presAssocID="{2805D6D0-21AB-4F5D-A2D5-F498E32F75F4}" presName="sibTransNodeCircle" presStyleLbl="alignNode1" presStyleIdx="0" presStyleCnt="6">
        <dgm:presLayoutVars>
          <dgm:chMax val="0"/>
          <dgm:bulletEnabled/>
        </dgm:presLayoutVars>
      </dgm:prSet>
      <dgm:spPr/>
      <dgm:t>
        <a:bodyPr/>
        <a:lstStyle/>
        <a:p>
          <a:endParaRPr lang="en-US"/>
        </a:p>
      </dgm:t>
    </dgm:pt>
    <dgm:pt modelId="{24D1C273-DE74-CB4C-9BA9-6EEB2368C84E}" type="pres">
      <dgm:prSet presAssocID="{02972E0C-A1C6-4278-9A2B-1A65E29F0FF5}" presName="bottomLine" presStyleLbl="alignNode1" presStyleIdx="1" presStyleCnt="6">
        <dgm:presLayoutVars/>
      </dgm:prSet>
      <dgm:spPr/>
    </dgm:pt>
    <dgm:pt modelId="{F2A272DB-B08E-2748-B3FD-F4A4261EA3DB}" type="pres">
      <dgm:prSet presAssocID="{02972E0C-A1C6-4278-9A2B-1A65E29F0FF5}" presName="nodeText" presStyleLbl="bgAccFollowNode1" presStyleIdx="0" presStyleCnt="3">
        <dgm:presLayoutVars>
          <dgm:bulletEnabled val="1"/>
        </dgm:presLayoutVars>
      </dgm:prSet>
      <dgm:spPr/>
      <dgm:t>
        <a:bodyPr/>
        <a:lstStyle/>
        <a:p>
          <a:endParaRPr lang="en-US"/>
        </a:p>
      </dgm:t>
    </dgm:pt>
    <dgm:pt modelId="{324D5BD8-724D-DA45-8E48-1CDEA3F43F9B}" type="pres">
      <dgm:prSet presAssocID="{2805D6D0-21AB-4F5D-A2D5-F498E32F75F4}" presName="sibTrans" presStyleCnt="0"/>
      <dgm:spPr/>
    </dgm:pt>
    <dgm:pt modelId="{6ADD4E8D-466A-E34E-874F-72F5C298A7A0}" type="pres">
      <dgm:prSet presAssocID="{70F36267-EDF6-4CBE-BDF3-B6581538525A}" presName="compositeNode" presStyleCnt="0">
        <dgm:presLayoutVars>
          <dgm:bulletEnabled val="1"/>
        </dgm:presLayoutVars>
      </dgm:prSet>
      <dgm:spPr/>
    </dgm:pt>
    <dgm:pt modelId="{E19A5347-4B77-F14F-9B80-79DC3951EFE2}" type="pres">
      <dgm:prSet presAssocID="{70F36267-EDF6-4CBE-BDF3-B6581538525A}" presName="bgRect" presStyleLbl="bgAccFollowNode1" presStyleIdx="1" presStyleCnt="3"/>
      <dgm:spPr/>
      <dgm:t>
        <a:bodyPr/>
        <a:lstStyle/>
        <a:p>
          <a:endParaRPr lang="en-US"/>
        </a:p>
      </dgm:t>
    </dgm:pt>
    <dgm:pt modelId="{18912E92-2A9F-804A-9DE4-CB80F4E94B28}" type="pres">
      <dgm:prSet presAssocID="{80A52CE1-8E13-489A-875C-2F1D80F15EBE}" presName="sibTransNodeCircle" presStyleLbl="alignNode1" presStyleIdx="2" presStyleCnt="6">
        <dgm:presLayoutVars>
          <dgm:chMax val="0"/>
          <dgm:bulletEnabled/>
        </dgm:presLayoutVars>
      </dgm:prSet>
      <dgm:spPr/>
      <dgm:t>
        <a:bodyPr/>
        <a:lstStyle/>
        <a:p>
          <a:endParaRPr lang="en-US"/>
        </a:p>
      </dgm:t>
    </dgm:pt>
    <dgm:pt modelId="{5F5A7B48-94F9-DB40-97E1-04E013D37B1E}" type="pres">
      <dgm:prSet presAssocID="{70F36267-EDF6-4CBE-BDF3-B6581538525A}" presName="bottomLine" presStyleLbl="alignNode1" presStyleIdx="3" presStyleCnt="6">
        <dgm:presLayoutVars/>
      </dgm:prSet>
      <dgm:spPr/>
    </dgm:pt>
    <dgm:pt modelId="{A5A8B9A8-4BAE-864E-AD89-3529CADF9470}" type="pres">
      <dgm:prSet presAssocID="{70F36267-EDF6-4CBE-BDF3-B6581538525A}" presName="nodeText" presStyleLbl="bgAccFollowNode1" presStyleIdx="1" presStyleCnt="3">
        <dgm:presLayoutVars>
          <dgm:bulletEnabled val="1"/>
        </dgm:presLayoutVars>
      </dgm:prSet>
      <dgm:spPr/>
      <dgm:t>
        <a:bodyPr/>
        <a:lstStyle/>
        <a:p>
          <a:endParaRPr lang="en-US"/>
        </a:p>
      </dgm:t>
    </dgm:pt>
    <dgm:pt modelId="{1AEFDDE6-3BD3-7E4E-8682-B207E1341587}" type="pres">
      <dgm:prSet presAssocID="{80A52CE1-8E13-489A-875C-2F1D80F15EBE}" presName="sibTrans" presStyleCnt="0"/>
      <dgm:spPr/>
    </dgm:pt>
    <dgm:pt modelId="{D96AAAC1-DF45-D641-9652-991BA4A359B3}" type="pres">
      <dgm:prSet presAssocID="{028B0CF6-4223-4922-81A7-9FBE151215E4}" presName="compositeNode" presStyleCnt="0">
        <dgm:presLayoutVars>
          <dgm:bulletEnabled val="1"/>
        </dgm:presLayoutVars>
      </dgm:prSet>
      <dgm:spPr/>
    </dgm:pt>
    <dgm:pt modelId="{689B2A5E-C43D-D445-972A-65B331C59E09}" type="pres">
      <dgm:prSet presAssocID="{028B0CF6-4223-4922-81A7-9FBE151215E4}" presName="bgRect" presStyleLbl="bgAccFollowNode1" presStyleIdx="2" presStyleCnt="3"/>
      <dgm:spPr/>
      <dgm:t>
        <a:bodyPr/>
        <a:lstStyle/>
        <a:p>
          <a:endParaRPr lang="en-US"/>
        </a:p>
      </dgm:t>
    </dgm:pt>
    <dgm:pt modelId="{7C18F984-814F-9349-BF58-E0A755D0667B}" type="pres">
      <dgm:prSet presAssocID="{4957773D-B74D-4DC4-8ED8-17DD5E58D162}" presName="sibTransNodeCircle" presStyleLbl="alignNode1" presStyleIdx="4" presStyleCnt="6">
        <dgm:presLayoutVars>
          <dgm:chMax val="0"/>
          <dgm:bulletEnabled/>
        </dgm:presLayoutVars>
      </dgm:prSet>
      <dgm:spPr/>
      <dgm:t>
        <a:bodyPr/>
        <a:lstStyle/>
        <a:p>
          <a:endParaRPr lang="en-US"/>
        </a:p>
      </dgm:t>
    </dgm:pt>
    <dgm:pt modelId="{E924FE7B-EB13-1C4F-8B10-99F19ECF99A2}" type="pres">
      <dgm:prSet presAssocID="{028B0CF6-4223-4922-81A7-9FBE151215E4}" presName="bottomLine" presStyleLbl="alignNode1" presStyleIdx="5" presStyleCnt="6">
        <dgm:presLayoutVars/>
      </dgm:prSet>
      <dgm:spPr/>
    </dgm:pt>
    <dgm:pt modelId="{FDC9BFC6-ED5F-434A-9A7B-E5EDF7B12B6F}" type="pres">
      <dgm:prSet presAssocID="{028B0CF6-4223-4922-81A7-9FBE151215E4}" presName="nodeText" presStyleLbl="bgAccFollowNode1" presStyleIdx="2" presStyleCnt="3">
        <dgm:presLayoutVars>
          <dgm:bulletEnabled val="1"/>
        </dgm:presLayoutVars>
      </dgm:prSet>
      <dgm:spPr/>
      <dgm:t>
        <a:bodyPr/>
        <a:lstStyle/>
        <a:p>
          <a:endParaRPr lang="en-US"/>
        </a:p>
      </dgm:t>
    </dgm:pt>
  </dgm:ptLst>
  <dgm:cxnLst>
    <dgm:cxn modelId="{0BA387DC-2D02-490D-A029-8257AB48923F}" srcId="{AF86096B-8834-45CC-A1B5-2297923AD7A6}" destId="{028B0CF6-4223-4922-81A7-9FBE151215E4}" srcOrd="2" destOrd="0" parTransId="{6AA8A4FA-06B6-44B6-BC8A-0D66555C7082}" sibTransId="{4957773D-B74D-4DC4-8ED8-17DD5E58D162}"/>
    <dgm:cxn modelId="{95DA743D-0F6F-0F42-B88E-F04FF0551D00}" type="presOf" srcId="{028B0CF6-4223-4922-81A7-9FBE151215E4}" destId="{FDC9BFC6-ED5F-434A-9A7B-E5EDF7B12B6F}" srcOrd="1" destOrd="0" presId="urn:microsoft.com/office/officeart/2016/7/layout/BasicLinearProcessNumbered"/>
    <dgm:cxn modelId="{50DEED55-727B-3348-9A44-8AF1FA0DF52D}" type="presOf" srcId="{70F36267-EDF6-4CBE-BDF3-B6581538525A}" destId="{A5A8B9A8-4BAE-864E-AD89-3529CADF9470}" srcOrd="1" destOrd="0" presId="urn:microsoft.com/office/officeart/2016/7/layout/BasicLinearProcessNumbered"/>
    <dgm:cxn modelId="{8CC39E28-D6A8-A545-8AC4-D755F10B6FC0}" type="presOf" srcId="{02972E0C-A1C6-4278-9A2B-1A65E29F0FF5}" destId="{F2A272DB-B08E-2748-B3FD-F4A4261EA3DB}" srcOrd="1" destOrd="0" presId="urn:microsoft.com/office/officeart/2016/7/layout/BasicLinearProcessNumbered"/>
    <dgm:cxn modelId="{E2F2095A-934D-A54F-8325-5A74C2DDC14D}" type="presOf" srcId="{028B0CF6-4223-4922-81A7-9FBE151215E4}" destId="{689B2A5E-C43D-D445-972A-65B331C59E09}" srcOrd="0" destOrd="0" presId="urn:microsoft.com/office/officeart/2016/7/layout/BasicLinearProcessNumbered"/>
    <dgm:cxn modelId="{418E79A4-6A71-A348-99EA-856E8FA0C237}" type="presOf" srcId="{AF86096B-8834-45CC-A1B5-2297923AD7A6}" destId="{229E588F-8750-6B4B-82A6-F065503A10D1}" srcOrd="0" destOrd="0" presId="urn:microsoft.com/office/officeart/2016/7/layout/BasicLinearProcessNumbered"/>
    <dgm:cxn modelId="{CDAFEE40-5F33-464F-987D-724E788550E5}" type="presOf" srcId="{80A52CE1-8E13-489A-875C-2F1D80F15EBE}" destId="{18912E92-2A9F-804A-9DE4-CB80F4E94B28}" srcOrd="0" destOrd="0" presId="urn:microsoft.com/office/officeart/2016/7/layout/BasicLinearProcessNumbered"/>
    <dgm:cxn modelId="{8DCFAD69-7134-4D93-BC16-844CF778745F}" srcId="{AF86096B-8834-45CC-A1B5-2297923AD7A6}" destId="{70F36267-EDF6-4CBE-BDF3-B6581538525A}" srcOrd="1" destOrd="0" parTransId="{CB1AD06D-04F5-454B-B95F-6727CE58C9E2}" sibTransId="{80A52CE1-8E13-489A-875C-2F1D80F15EBE}"/>
    <dgm:cxn modelId="{D81757AC-5D33-5141-A5F0-49FF33C3AFD6}" type="presOf" srcId="{02972E0C-A1C6-4278-9A2B-1A65E29F0FF5}" destId="{2DFD89D7-3C77-7E4D-8F70-2CEBA64DA0D6}" srcOrd="0" destOrd="0" presId="urn:microsoft.com/office/officeart/2016/7/layout/BasicLinearProcessNumbered"/>
    <dgm:cxn modelId="{E3AD4368-B67A-3D40-9046-12B38F84D89E}" type="presOf" srcId="{4957773D-B74D-4DC4-8ED8-17DD5E58D162}" destId="{7C18F984-814F-9349-BF58-E0A755D0667B}" srcOrd="0" destOrd="0" presId="urn:microsoft.com/office/officeart/2016/7/layout/BasicLinearProcessNumbered"/>
    <dgm:cxn modelId="{D5789A7C-42EE-424E-8E17-68A7725CD200}" type="presOf" srcId="{2805D6D0-21AB-4F5D-A2D5-F498E32F75F4}" destId="{22ABD122-F7CF-9E4F-B37F-E06DA5135088}" srcOrd="0" destOrd="0" presId="urn:microsoft.com/office/officeart/2016/7/layout/BasicLinearProcessNumbered"/>
    <dgm:cxn modelId="{E1C5A2A3-9253-4F8A-897C-8C1E575C819B}" srcId="{AF86096B-8834-45CC-A1B5-2297923AD7A6}" destId="{02972E0C-A1C6-4278-9A2B-1A65E29F0FF5}" srcOrd="0" destOrd="0" parTransId="{21F9EE4E-8965-49BB-A8C5-5306533EE909}" sibTransId="{2805D6D0-21AB-4F5D-A2D5-F498E32F75F4}"/>
    <dgm:cxn modelId="{74331BD7-CA8A-FD47-888D-D961C7B4CAED}" type="presOf" srcId="{70F36267-EDF6-4CBE-BDF3-B6581538525A}" destId="{E19A5347-4B77-F14F-9B80-79DC3951EFE2}" srcOrd="0" destOrd="0" presId="urn:microsoft.com/office/officeart/2016/7/layout/BasicLinearProcessNumbered"/>
    <dgm:cxn modelId="{E0FAFB7F-D863-5D4B-8BEC-6EC6B9E907B5}" type="presParOf" srcId="{229E588F-8750-6B4B-82A6-F065503A10D1}" destId="{B796B927-ACB5-EF43-8C14-091B5BACF189}" srcOrd="0" destOrd="0" presId="urn:microsoft.com/office/officeart/2016/7/layout/BasicLinearProcessNumbered"/>
    <dgm:cxn modelId="{4BE7246B-5981-9D4C-BF55-C447005A47A8}" type="presParOf" srcId="{B796B927-ACB5-EF43-8C14-091B5BACF189}" destId="{2DFD89D7-3C77-7E4D-8F70-2CEBA64DA0D6}" srcOrd="0" destOrd="0" presId="urn:microsoft.com/office/officeart/2016/7/layout/BasicLinearProcessNumbered"/>
    <dgm:cxn modelId="{A5F4F208-B184-FB43-B183-3245BE1C3FA4}" type="presParOf" srcId="{B796B927-ACB5-EF43-8C14-091B5BACF189}" destId="{22ABD122-F7CF-9E4F-B37F-E06DA5135088}" srcOrd="1" destOrd="0" presId="urn:microsoft.com/office/officeart/2016/7/layout/BasicLinearProcessNumbered"/>
    <dgm:cxn modelId="{0C6EB0D2-67C7-CC41-887B-D04C052AC5DD}" type="presParOf" srcId="{B796B927-ACB5-EF43-8C14-091B5BACF189}" destId="{24D1C273-DE74-CB4C-9BA9-6EEB2368C84E}" srcOrd="2" destOrd="0" presId="urn:microsoft.com/office/officeart/2016/7/layout/BasicLinearProcessNumbered"/>
    <dgm:cxn modelId="{9D4A6D4C-90ED-C048-A129-F455A07E5DAE}" type="presParOf" srcId="{B796B927-ACB5-EF43-8C14-091B5BACF189}" destId="{F2A272DB-B08E-2748-B3FD-F4A4261EA3DB}" srcOrd="3" destOrd="0" presId="urn:microsoft.com/office/officeart/2016/7/layout/BasicLinearProcessNumbered"/>
    <dgm:cxn modelId="{24AA1E9D-9C1B-544F-8ECD-7FDDA3134E9E}" type="presParOf" srcId="{229E588F-8750-6B4B-82A6-F065503A10D1}" destId="{324D5BD8-724D-DA45-8E48-1CDEA3F43F9B}" srcOrd="1" destOrd="0" presId="urn:microsoft.com/office/officeart/2016/7/layout/BasicLinearProcessNumbered"/>
    <dgm:cxn modelId="{7D0E7AA7-BE1C-9046-9AF6-AF9C7EAE5263}" type="presParOf" srcId="{229E588F-8750-6B4B-82A6-F065503A10D1}" destId="{6ADD4E8D-466A-E34E-874F-72F5C298A7A0}" srcOrd="2" destOrd="0" presId="urn:microsoft.com/office/officeart/2016/7/layout/BasicLinearProcessNumbered"/>
    <dgm:cxn modelId="{E81053EF-85C2-9C4C-9254-0409129E02F3}" type="presParOf" srcId="{6ADD4E8D-466A-E34E-874F-72F5C298A7A0}" destId="{E19A5347-4B77-F14F-9B80-79DC3951EFE2}" srcOrd="0" destOrd="0" presId="urn:microsoft.com/office/officeart/2016/7/layout/BasicLinearProcessNumbered"/>
    <dgm:cxn modelId="{77DDBF23-D618-2646-A967-175086F25B12}" type="presParOf" srcId="{6ADD4E8D-466A-E34E-874F-72F5C298A7A0}" destId="{18912E92-2A9F-804A-9DE4-CB80F4E94B28}" srcOrd="1" destOrd="0" presId="urn:microsoft.com/office/officeart/2016/7/layout/BasicLinearProcessNumbered"/>
    <dgm:cxn modelId="{49AD90B0-5F82-D245-B25A-1BE843A69D09}" type="presParOf" srcId="{6ADD4E8D-466A-E34E-874F-72F5C298A7A0}" destId="{5F5A7B48-94F9-DB40-97E1-04E013D37B1E}" srcOrd="2" destOrd="0" presId="urn:microsoft.com/office/officeart/2016/7/layout/BasicLinearProcessNumbered"/>
    <dgm:cxn modelId="{28DDAB1E-12A3-BC46-9F2B-C41B4F0B6757}" type="presParOf" srcId="{6ADD4E8D-466A-E34E-874F-72F5C298A7A0}" destId="{A5A8B9A8-4BAE-864E-AD89-3529CADF9470}" srcOrd="3" destOrd="0" presId="urn:microsoft.com/office/officeart/2016/7/layout/BasicLinearProcessNumbered"/>
    <dgm:cxn modelId="{F13C98B3-F278-B94D-9529-405667C3996E}" type="presParOf" srcId="{229E588F-8750-6B4B-82A6-F065503A10D1}" destId="{1AEFDDE6-3BD3-7E4E-8682-B207E1341587}" srcOrd="3" destOrd="0" presId="urn:microsoft.com/office/officeart/2016/7/layout/BasicLinearProcessNumbered"/>
    <dgm:cxn modelId="{BA20DFC3-E8CD-5A4A-B4B9-2F37B4B8429F}" type="presParOf" srcId="{229E588F-8750-6B4B-82A6-F065503A10D1}" destId="{D96AAAC1-DF45-D641-9652-991BA4A359B3}" srcOrd="4" destOrd="0" presId="urn:microsoft.com/office/officeart/2016/7/layout/BasicLinearProcessNumbered"/>
    <dgm:cxn modelId="{84054ABD-BBD2-984E-9034-E0F8DAFEC23F}" type="presParOf" srcId="{D96AAAC1-DF45-D641-9652-991BA4A359B3}" destId="{689B2A5E-C43D-D445-972A-65B331C59E09}" srcOrd="0" destOrd="0" presId="urn:microsoft.com/office/officeart/2016/7/layout/BasicLinearProcessNumbered"/>
    <dgm:cxn modelId="{CB834360-DE7E-6D49-BB15-CF8DA555120E}" type="presParOf" srcId="{D96AAAC1-DF45-D641-9652-991BA4A359B3}" destId="{7C18F984-814F-9349-BF58-E0A755D0667B}" srcOrd="1" destOrd="0" presId="urn:microsoft.com/office/officeart/2016/7/layout/BasicLinearProcessNumbered"/>
    <dgm:cxn modelId="{F3C6EBCA-BF4E-D646-8BD2-EF16DAFBD168}" type="presParOf" srcId="{D96AAAC1-DF45-D641-9652-991BA4A359B3}" destId="{E924FE7B-EB13-1C4F-8B10-99F19ECF99A2}" srcOrd="2" destOrd="0" presId="urn:microsoft.com/office/officeart/2016/7/layout/BasicLinearProcessNumbered"/>
    <dgm:cxn modelId="{97968C1B-5541-3C44-A006-52F01AF27FF5}" type="presParOf" srcId="{D96AAAC1-DF45-D641-9652-991BA4A359B3}" destId="{FDC9BFC6-ED5F-434A-9A7B-E5EDF7B12B6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F70209-2996-4118-8638-569786D6A53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8DD2FF8-0E0A-4397-9D28-0DD39ADFDEE5}">
      <dgm:prSet/>
      <dgm:spPr/>
      <dgm:t>
        <a:bodyPr/>
        <a:lstStyle/>
        <a:p>
          <a:r>
            <a:rPr lang="en-US" dirty="0"/>
            <a:t>SMART Goal: Increase remission rates from 9.7% to 18% within 6 months</a:t>
          </a:r>
        </a:p>
      </dgm:t>
    </dgm:pt>
    <dgm:pt modelId="{32B0283F-4C6A-4AA0-9ED1-FFEFEEE02D7B}" type="parTrans" cxnId="{A2868EAC-9A0E-46FA-8F83-B85CC43373CE}">
      <dgm:prSet/>
      <dgm:spPr/>
      <dgm:t>
        <a:bodyPr/>
        <a:lstStyle/>
        <a:p>
          <a:endParaRPr lang="en-US"/>
        </a:p>
      </dgm:t>
    </dgm:pt>
    <dgm:pt modelId="{C79A1829-AF96-4344-A8DD-D6117F49F65D}" type="sibTrans" cxnId="{A2868EAC-9A0E-46FA-8F83-B85CC43373CE}">
      <dgm:prSet/>
      <dgm:spPr/>
      <dgm:t>
        <a:bodyPr/>
        <a:lstStyle/>
        <a:p>
          <a:endParaRPr lang="en-US"/>
        </a:p>
      </dgm:t>
    </dgm:pt>
    <dgm:pt modelId="{D517DCFC-B688-4E3C-B0FB-4E7C39DA251F}">
      <dgm:prSet/>
      <dgm:spPr/>
      <dgm:t>
        <a:bodyPr/>
        <a:lstStyle/>
        <a:p>
          <a:r>
            <a:rPr lang="en-US"/>
            <a:t>Improve PHQ-9 follow-up and documentation using the PDSA model</a:t>
          </a:r>
        </a:p>
      </dgm:t>
    </dgm:pt>
    <dgm:pt modelId="{353BC389-41AC-4778-A037-B6548E723218}" type="parTrans" cxnId="{0EC5F512-D521-423A-80BA-B1E5D3904D8C}">
      <dgm:prSet/>
      <dgm:spPr/>
      <dgm:t>
        <a:bodyPr/>
        <a:lstStyle/>
        <a:p>
          <a:endParaRPr lang="en-US"/>
        </a:p>
      </dgm:t>
    </dgm:pt>
    <dgm:pt modelId="{2113B66F-C1C8-4224-ABB5-CFAA5A358BAB}" type="sibTrans" cxnId="{0EC5F512-D521-423A-80BA-B1E5D3904D8C}">
      <dgm:prSet/>
      <dgm:spPr/>
      <dgm:t>
        <a:bodyPr/>
        <a:lstStyle/>
        <a:p>
          <a:endParaRPr lang="en-US"/>
        </a:p>
      </dgm:t>
    </dgm:pt>
    <dgm:pt modelId="{A54DC69D-BE8B-4B11-A68C-519061865E70}" type="pres">
      <dgm:prSet presAssocID="{52F70209-2996-4118-8638-569786D6A536}" presName="root" presStyleCnt="0">
        <dgm:presLayoutVars>
          <dgm:dir/>
          <dgm:resizeHandles val="exact"/>
        </dgm:presLayoutVars>
      </dgm:prSet>
      <dgm:spPr/>
      <dgm:t>
        <a:bodyPr/>
        <a:lstStyle/>
        <a:p>
          <a:endParaRPr lang="en-US"/>
        </a:p>
      </dgm:t>
    </dgm:pt>
    <dgm:pt modelId="{E263FCBC-7943-411A-9AA4-6F2EBD78B7FF}" type="pres">
      <dgm:prSet presAssocID="{D8DD2FF8-0E0A-4397-9D28-0DD39ADFDEE5}" presName="compNode" presStyleCnt="0"/>
      <dgm:spPr/>
    </dgm:pt>
    <dgm:pt modelId="{3C00D81D-4EFB-48FA-B990-E1F9011D20CA}" type="pres">
      <dgm:prSet presAssocID="{D8DD2FF8-0E0A-4397-9D28-0DD39ADFDEE5}" presName="bgRect" presStyleLbl="bgShp" presStyleIdx="0" presStyleCnt="2"/>
      <dgm:spPr/>
    </dgm:pt>
    <dgm:pt modelId="{E9972581-D599-49B7-B051-57BB3B997649}" type="pres">
      <dgm:prSet presAssocID="{D8DD2FF8-0E0A-4397-9D28-0DD39ADFDEE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ullseye"/>
        </a:ext>
      </dgm:extLst>
    </dgm:pt>
    <dgm:pt modelId="{8654E8CD-E313-4D4D-A11E-9041B65D0328}" type="pres">
      <dgm:prSet presAssocID="{D8DD2FF8-0E0A-4397-9D28-0DD39ADFDEE5}" presName="spaceRect" presStyleCnt="0"/>
      <dgm:spPr/>
    </dgm:pt>
    <dgm:pt modelId="{06B121D1-9083-46FC-B5CB-DB930DA8CF50}" type="pres">
      <dgm:prSet presAssocID="{D8DD2FF8-0E0A-4397-9D28-0DD39ADFDEE5}" presName="parTx" presStyleLbl="revTx" presStyleIdx="0" presStyleCnt="2">
        <dgm:presLayoutVars>
          <dgm:chMax val="0"/>
          <dgm:chPref val="0"/>
        </dgm:presLayoutVars>
      </dgm:prSet>
      <dgm:spPr/>
      <dgm:t>
        <a:bodyPr/>
        <a:lstStyle/>
        <a:p>
          <a:endParaRPr lang="en-US"/>
        </a:p>
      </dgm:t>
    </dgm:pt>
    <dgm:pt modelId="{EA1972EC-C9EF-4316-BE48-1F6D35D1C3AC}" type="pres">
      <dgm:prSet presAssocID="{C79A1829-AF96-4344-A8DD-D6117F49F65D}" presName="sibTrans" presStyleCnt="0"/>
      <dgm:spPr/>
    </dgm:pt>
    <dgm:pt modelId="{F1269903-A0B5-49EB-8530-CDA5E0A25C8C}" type="pres">
      <dgm:prSet presAssocID="{D517DCFC-B688-4E3C-B0FB-4E7C39DA251F}" presName="compNode" presStyleCnt="0"/>
      <dgm:spPr/>
    </dgm:pt>
    <dgm:pt modelId="{0B9865B5-55A1-440D-A459-08CE1D35F954}" type="pres">
      <dgm:prSet presAssocID="{D517DCFC-B688-4E3C-B0FB-4E7C39DA251F}" presName="bgRect" presStyleLbl="bgShp" presStyleIdx="1" presStyleCnt="2"/>
      <dgm:spPr/>
    </dgm:pt>
    <dgm:pt modelId="{0013846A-E92E-444D-8685-6BC4CC651401}" type="pres">
      <dgm:prSet presAssocID="{D517DCFC-B688-4E3C-B0FB-4E7C39DA251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octor"/>
        </a:ext>
      </dgm:extLst>
    </dgm:pt>
    <dgm:pt modelId="{E6485E09-6C3B-4465-AE6E-0363A26643F9}" type="pres">
      <dgm:prSet presAssocID="{D517DCFC-B688-4E3C-B0FB-4E7C39DA251F}" presName="spaceRect" presStyleCnt="0"/>
      <dgm:spPr/>
    </dgm:pt>
    <dgm:pt modelId="{2B2E5546-DE00-442B-87A5-3395EFA5D537}" type="pres">
      <dgm:prSet presAssocID="{D517DCFC-B688-4E3C-B0FB-4E7C39DA251F}" presName="parTx" presStyleLbl="revTx" presStyleIdx="1" presStyleCnt="2">
        <dgm:presLayoutVars>
          <dgm:chMax val="0"/>
          <dgm:chPref val="0"/>
        </dgm:presLayoutVars>
      </dgm:prSet>
      <dgm:spPr/>
      <dgm:t>
        <a:bodyPr/>
        <a:lstStyle/>
        <a:p>
          <a:endParaRPr lang="en-US"/>
        </a:p>
      </dgm:t>
    </dgm:pt>
  </dgm:ptLst>
  <dgm:cxnLst>
    <dgm:cxn modelId="{CCF12F8B-FC29-470D-8283-D0C759BF4A30}" type="presOf" srcId="{D8DD2FF8-0E0A-4397-9D28-0DD39ADFDEE5}" destId="{06B121D1-9083-46FC-B5CB-DB930DA8CF50}" srcOrd="0" destOrd="0" presId="urn:microsoft.com/office/officeart/2018/2/layout/IconVerticalSolidList"/>
    <dgm:cxn modelId="{BCD25AB8-AB4D-4828-87D2-736C2C3C7DC2}" type="presOf" srcId="{52F70209-2996-4118-8638-569786D6A536}" destId="{A54DC69D-BE8B-4B11-A68C-519061865E70}" srcOrd="0" destOrd="0" presId="urn:microsoft.com/office/officeart/2018/2/layout/IconVerticalSolidList"/>
    <dgm:cxn modelId="{A2868EAC-9A0E-46FA-8F83-B85CC43373CE}" srcId="{52F70209-2996-4118-8638-569786D6A536}" destId="{D8DD2FF8-0E0A-4397-9D28-0DD39ADFDEE5}" srcOrd="0" destOrd="0" parTransId="{32B0283F-4C6A-4AA0-9ED1-FFEFEEE02D7B}" sibTransId="{C79A1829-AF96-4344-A8DD-D6117F49F65D}"/>
    <dgm:cxn modelId="{0EC5F512-D521-423A-80BA-B1E5D3904D8C}" srcId="{52F70209-2996-4118-8638-569786D6A536}" destId="{D517DCFC-B688-4E3C-B0FB-4E7C39DA251F}" srcOrd="1" destOrd="0" parTransId="{353BC389-41AC-4778-A037-B6548E723218}" sibTransId="{2113B66F-C1C8-4224-ABB5-CFAA5A358BAB}"/>
    <dgm:cxn modelId="{1AF83562-7C7C-44E9-820F-B3A35E887147}" type="presOf" srcId="{D517DCFC-B688-4E3C-B0FB-4E7C39DA251F}" destId="{2B2E5546-DE00-442B-87A5-3395EFA5D537}" srcOrd="0" destOrd="0" presId="urn:microsoft.com/office/officeart/2018/2/layout/IconVerticalSolidList"/>
    <dgm:cxn modelId="{832C38FE-7A9B-4CD7-98F2-827326968DE0}" type="presParOf" srcId="{A54DC69D-BE8B-4B11-A68C-519061865E70}" destId="{E263FCBC-7943-411A-9AA4-6F2EBD78B7FF}" srcOrd="0" destOrd="0" presId="urn:microsoft.com/office/officeart/2018/2/layout/IconVerticalSolidList"/>
    <dgm:cxn modelId="{2F442576-FC41-416F-9646-3C9D3365A6AD}" type="presParOf" srcId="{E263FCBC-7943-411A-9AA4-6F2EBD78B7FF}" destId="{3C00D81D-4EFB-48FA-B990-E1F9011D20CA}" srcOrd="0" destOrd="0" presId="urn:microsoft.com/office/officeart/2018/2/layout/IconVerticalSolidList"/>
    <dgm:cxn modelId="{704EBF38-C0FE-4AD1-9D09-0C961E7F4C18}" type="presParOf" srcId="{E263FCBC-7943-411A-9AA4-6F2EBD78B7FF}" destId="{E9972581-D599-49B7-B051-57BB3B997649}" srcOrd="1" destOrd="0" presId="urn:microsoft.com/office/officeart/2018/2/layout/IconVerticalSolidList"/>
    <dgm:cxn modelId="{FEC58341-E840-40B5-93BA-4A718EFE50F5}" type="presParOf" srcId="{E263FCBC-7943-411A-9AA4-6F2EBD78B7FF}" destId="{8654E8CD-E313-4D4D-A11E-9041B65D0328}" srcOrd="2" destOrd="0" presId="urn:microsoft.com/office/officeart/2018/2/layout/IconVerticalSolidList"/>
    <dgm:cxn modelId="{452BA3AB-2A15-4D3F-9633-4B37F178E12C}" type="presParOf" srcId="{E263FCBC-7943-411A-9AA4-6F2EBD78B7FF}" destId="{06B121D1-9083-46FC-B5CB-DB930DA8CF50}" srcOrd="3" destOrd="0" presId="urn:microsoft.com/office/officeart/2018/2/layout/IconVerticalSolidList"/>
    <dgm:cxn modelId="{92187B78-B5F2-4570-A9DC-CF9D0E88EFB7}" type="presParOf" srcId="{A54DC69D-BE8B-4B11-A68C-519061865E70}" destId="{EA1972EC-C9EF-4316-BE48-1F6D35D1C3AC}" srcOrd="1" destOrd="0" presId="urn:microsoft.com/office/officeart/2018/2/layout/IconVerticalSolidList"/>
    <dgm:cxn modelId="{44B0B811-6E4F-4C7C-8941-A2C9C444C570}" type="presParOf" srcId="{A54DC69D-BE8B-4B11-A68C-519061865E70}" destId="{F1269903-A0B5-49EB-8530-CDA5E0A25C8C}" srcOrd="2" destOrd="0" presId="urn:microsoft.com/office/officeart/2018/2/layout/IconVerticalSolidList"/>
    <dgm:cxn modelId="{872A45ED-22F4-4C58-9EB4-DEE33A31F227}" type="presParOf" srcId="{F1269903-A0B5-49EB-8530-CDA5E0A25C8C}" destId="{0B9865B5-55A1-440D-A459-08CE1D35F954}" srcOrd="0" destOrd="0" presId="urn:microsoft.com/office/officeart/2018/2/layout/IconVerticalSolidList"/>
    <dgm:cxn modelId="{8CBA1C0D-BEA3-4AC3-9E4B-A1682BD9C176}" type="presParOf" srcId="{F1269903-A0B5-49EB-8530-CDA5E0A25C8C}" destId="{0013846A-E92E-444D-8685-6BC4CC651401}" srcOrd="1" destOrd="0" presId="urn:microsoft.com/office/officeart/2018/2/layout/IconVerticalSolidList"/>
    <dgm:cxn modelId="{C2B4A67A-4F22-42C0-906F-3727341C7D94}" type="presParOf" srcId="{F1269903-A0B5-49EB-8530-CDA5E0A25C8C}" destId="{E6485E09-6C3B-4465-AE6E-0363A26643F9}" srcOrd="2" destOrd="0" presId="urn:microsoft.com/office/officeart/2018/2/layout/IconVerticalSolidList"/>
    <dgm:cxn modelId="{5DE8ED70-0A2A-4CBE-A625-1AA41D2926DF}" type="presParOf" srcId="{F1269903-A0B5-49EB-8530-CDA5E0A25C8C}" destId="{2B2E5546-DE00-442B-87A5-3395EFA5D5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4106C3-2033-4B8D-90F1-D947AB933068}" type="doc">
      <dgm:prSet loTypeId="urn:microsoft.com/office/officeart/2016/7/layout/LinearArrowProcessNumbered" loCatId="process" qsTypeId="urn:microsoft.com/office/officeart/2005/8/quickstyle/simple1" qsCatId="simple" csTypeId="urn:microsoft.com/office/officeart/2005/8/colors/accent6_2" csCatId="accent6"/>
      <dgm:spPr/>
      <dgm:t>
        <a:bodyPr/>
        <a:lstStyle/>
        <a:p>
          <a:endParaRPr lang="en-US"/>
        </a:p>
      </dgm:t>
    </dgm:pt>
    <dgm:pt modelId="{5C296F1C-DEC9-4B71-AC96-A5E5CCDAF7D5}">
      <dgm:prSet/>
      <dgm:spPr/>
      <dgm:t>
        <a:bodyPr/>
        <a:lstStyle/>
        <a:p>
          <a:r>
            <a:rPr lang="en-US" b="1"/>
            <a:t>Plan:</a:t>
          </a:r>
          <a:r>
            <a:rPr lang="en-US"/>
            <a:t> Chart reviews (60 total), identified workflow gaps, developed "5 Asks"</a:t>
          </a:r>
        </a:p>
      </dgm:t>
    </dgm:pt>
    <dgm:pt modelId="{F7165637-B1D0-48ED-8492-AED57576CA61}" type="parTrans" cxnId="{F1593A50-8A14-4B3A-9B17-B4F51B2571A8}">
      <dgm:prSet/>
      <dgm:spPr/>
      <dgm:t>
        <a:bodyPr/>
        <a:lstStyle/>
        <a:p>
          <a:endParaRPr lang="en-US"/>
        </a:p>
      </dgm:t>
    </dgm:pt>
    <dgm:pt modelId="{2F55759D-E36F-4E32-81CC-2A922B6B2CF3}" type="sibTrans" cxnId="{F1593A50-8A14-4B3A-9B17-B4F51B2571A8}">
      <dgm:prSet phldrT="1" phldr="0"/>
      <dgm:spPr/>
      <dgm:t>
        <a:bodyPr/>
        <a:lstStyle/>
        <a:p>
          <a:r>
            <a:rPr lang="en-US"/>
            <a:t>1</a:t>
          </a:r>
        </a:p>
      </dgm:t>
    </dgm:pt>
    <dgm:pt modelId="{DF3716A4-B163-42FF-BC77-829341E8E091}">
      <dgm:prSet/>
      <dgm:spPr/>
      <dgm:t>
        <a:bodyPr/>
        <a:lstStyle/>
        <a:p>
          <a:r>
            <a:rPr lang="en-US" b="1"/>
            <a:t>Do:</a:t>
          </a:r>
          <a:r>
            <a:rPr lang="en-US"/>
            <a:t> Staff education at pilot site (Carrollton), begin PHQ-9 workflow rollout</a:t>
          </a:r>
        </a:p>
      </dgm:t>
    </dgm:pt>
    <dgm:pt modelId="{0070BA42-00EE-4848-BF3C-1AE7E2886B2B}" type="parTrans" cxnId="{99DC4F3B-9C9B-4FD2-A347-086DA00C8112}">
      <dgm:prSet/>
      <dgm:spPr/>
      <dgm:t>
        <a:bodyPr/>
        <a:lstStyle/>
        <a:p>
          <a:endParaRPr lang="en-US"/>
        </a:p>
      </dgm:t>
    </dgm:pt>
    <dgm:pt modelId="{AFE8D856-9A63-4B6B-9357-FA9E891C14F1}" type="sibTrans" cxnId="{99DC4F3B-9C9B-4FD2-A347-086DA00C8112}">
      <dgm:prSet phldrT="2" phldr="0"/>
      <dgm:spPr/>
      <dgm:t>
        <a:bodyPr/>
        <a:lstStyle/>
        <a:p>
          <a:r>
            <a:rPr lang="en-US"/>
            <a:t>2</a:t>
          </a:r>
        </a:p>
      </dgm:t>
    </dgm:pt>
    <dgm:pt modelId="{9C674E47-A1E4-9D45-B14E-5CA9A080E93A}" type="pres">
      <dgm:prSet presAssocID="{0E4106C3-2033-4B8D-90F1-D947AB933068}" presName="linearFlow" presStyleCnt="0">
        <dgm:presLayoutVars>
          <dgm:dir/>
          <dgm:animLvl val="lvl"/>
          <dgm:resizeHandles val="exact"/>
        </dgm:presLayoutVars>
      </dgm:prSet>
      <dgm:spPr/>
      <dgm:t>
        <a:bodyPr/>
        <a:lstStyle/>
        <a:p>
          <a:endParaRPr lang="en-US"/>
        </a:p>
      </dgm:t>
    </dgm:pt>
    <dgm:pt modelId="{4C1ACE48-0B6B-3844-A347-83F0CDE4B249}" type="pres">
      <dgm:prSet presAssocID="{5C296F1C-DEC9-4B71-AC96-A5E5CCDAF7D5}" presName="compositeNode" presStyleCnt="0"/>
      <dgm:spPr/>
    </dgm:pt>
    <dgm:pt modelId="{C39B9097-2BC4-AA40-A4B8-24F746CF6E20}" type="pres">
      <dgm:prSet presAssocID="{5C296F1C-DEC9-4B71-AC96-A5E5CCDAF7D5}" presName="parTx" presStyleLbl="node1" presStyleIdx="0" presStyleCnt="0">
        <dgm:presLayoutVars>
          <dgm:chMax val="0"/>
          <dgm:chPref val="0"/>
          <dgm:bulletEnabled val="1"/>
        </dgm:presLayoutVars>
      </dgm:prSet>
      <dgm:spPr/>
    </dgm:pt>
    <dgm:pt modelId="{05597B79-45C5-0F4E-B546-68DE3CDB167E}" type="pres">
      <dgm:prSet presAssocID="{5C296F1C-DEC9-4B71-AC96-A5E5CCDAF7D5}" presName="parSh" presStyleCnt="0"/>
      <dgm:spPr/>
    </dgm:pt>
    <dgm:pt modelId="{EF355A2F-D535-4F48-834E-DA82B4A075A1}" type="pres">
      <dgm:prSet presAssocID="{5C296F1C-DEC9-4B71-AC96-A5E5CCDAF7D5}" presName="lineNode" presStyleLbl="alignAccFollowNode1" presStyleIdx="0" presStyleCnt="6"/>
      <dgm:spPr/>
    </dgm:pt>
    <dgm:pt modelId="{728CC980-B1BE-1B4B-AE61-D291C90A97DC}" type="pres">
      <dgm:prSet presAssocID="{5C296F1C-DEC9-4B71-AC96-A5E5CCDAF7D5}" presName="lineArrowNode" presStyleLbl="alignAccFollowNode1" presStyleIdx="1" presStyleCnt="6"/>
      <dgm:spPr/>
    </dgm:pt>
    <dgm:pt modelId="{B13E502F-2E17-4E47-8FA2-F6E32AD535B5}" type="pres">
      <dgm:prSet presAssocID="{2F55759D-E36F-4E32-81CC-2A922B6B2CF3}" presName="sibTransNodeCircle" presStyleLbl="alignNode1" presStyleIdx="0" presStyleCnt="2">
        <dgm:presLayoutVars>
          <dgm:chMax val="0"/>
          <dgm:bulletEnabled/>
        </dgm:presLayoutVars>
      </dgm:prSet>
      <dgm:spPr/>
      <dgm:t>
        <a:bodyPr/>
        <a:lstStyle/>
        <a:p>
          <a:endParaRPr lang="en-US"/>
        </a:p>
      </dgm:t>
    </dgm:pt>
    <dgm:pt modelId="{D5A39154-34BA-FC4E-8687-2A7CB996B245}" type="pres">
      <dgm:prSet presAssocID="{2F55759D-E36F-4E32-81CC-2A922B6B2CF3}" presName="spacerBetweenCircleAndCallout" presStyleCnt="0">
        <dgm:presLayoutVars/>
      </dgm:prSet>
      <dgm:spPr/>
    </dgm:pt>
    <dgm:pt modelId="{6E530E9D-B330-444C-8CEB-5466210FEE91}" type="pres">
      <dgm:prSet presAssocID="{5C296F1C-DEC9-4B71-AC96-A5E5CCDAF7D5}" presName="nodeText" presStyleLbl="alignAccFollowNode1" presStyleIdx="2" presStyleCnt="6">
        <dgm:presLayoutVars>
          <dgm:bulletEnabled val="1"/>
        </dgm:presLayoutVars>
      </dgm:prSet>
      <dgm:spPr/>
      <dgm:t>
        <a:bodyPr/>
        <a:lstStyle/>
        <a:p>
          <a:endParaRPr lang="en-US"/>
        </a:p>
      </dgm:t>
    </dgm:pt>
    <dgm:pt modelId="{302FF27F-6EB1-C74F-938F-AA8BA172925C}" type="pres">
      <dgm:prSet presAssocID="{2F55759D-E36F-4E32-81CC-2A922B6B2CF3}" presName="sibTransComposite" presStyleCnt="0"/>
      <dgm:spPr/>
    </dgm:pt>
    <dgm:pt modelId="{F518C685-19EE-6544-BCC7-93343F75F47D}" type="pres">
      <dgm:prSet presAssocID="{DF3716A4-B163-42FF-BC77-829341E8E091}" presName="compositeNode" presStyleCnt="0"/>
      <dgm:spPr/>
    </dgm:pt>
    <dgm:pt modelId="{AAB00548-BFFB-2B49-B4A0-2FB85D07D726}" type="pres">
      <dgm:prSet presAssocID="{DF3716A4-B163-42FF-BC77-829341E8E091}" presName="parTx" presStyleLbl="node1" presStyleIdx="0" presStyleCnt="0">
        <dgm:presLayoutVars>
          <dgm:chMax val="0"/>
          <dgm:chPref val="0"/>
          <dgm:bulletEnabled val="1"/>
        </dgm:presLayoutVars>
      </dgm:prSet>
      <dgm:spPr/>
    </dgm:pt>
    <dgm:pt modelId="{FBD7881C-EF7A-9D4E-8CAA-5ED83FCE4B9E}" type="pres">
      <dgm:prSet presAssocID="{DF3716A4-B163-42FF-BC77-829341E8E091}" presName="parSh" presStyleCnt="0"/>
      <dgm:spPr/>
    </dgm:pt>
    <dgm:pt modelId="{7C8C7213-6452-6943-B2E3-2435C316EA3C}" type="pres">
      <dgm:prSet presAssocID="{DF3716A4-B163-42FF-BC77-829341E8E091}" presName="lineNode" presStyleLbl="alignAccFollowNode1" presStyleIdx="3" presStyleCnt="6"/>
      <dgm:spPr/>
    </dgm:pt>
    <dgm:pt modelId="{EDD69FBD-07C6-E04D-8445-09AC067F98E8}" type="pres">
      <dgm:prSet presAssocID="{DF3716A4-B163-42FF-BC77-829341E8E091}" presName="lineArrowNode" presStyleLbl="alignAccFollowNode1" presStyleIdx="4" presStyleCnt="6"/>
      <dgm:spPr/>
    </dgm:pt>
    <dgm:pt modelId="{17BEC8BF-286A-364E-B4F7-DC39DB973F74}" type="pres">
      <dgm:prSet presAssocID="{AFE8D856-9A63-4B6B-9357-FA9E891C14F1}" presName="sibTransNodeCircle" presStyleLbl="alignNode1" presStyleIdx="1" presStyleCnt="2">
        <dgm:presLayoutVars>
          <dgm:chMax val="0"/>
          <dgm:bulletEnabled/>
        </dgm:presLayoutVars>
      </dgm:prSet>
      <dgm:spPr/>
      <dgm:t>
        <a:bodyPr/>
        <a:lstStyle/>
        <a:p>
          <a:endParaRPr lang="en-US"/>
        </a:p>
      </dgm:t>
    </dgm:pt>
    <dgm:pt modelId="{1EFD80B4-D839-504E-AE82-8DAB9F88862D}" type="pres">
      <dgm:prSet presAssocID="{AFE8D856-9A63-4B6B-9357-FA9E891C14F1}" presName="spacerBetweenCircleAndCallout" presStyleCnt="0">
        <dgm:presLayoutVars/>
      </dgm:prSet>
      <dgm:spPr/>
    </dgm:pt>
    <dgm:pt modelId="{E34C83D5-2AE2-7847-9E75-DDEBF8BBCDCA}" type="pres">
      <dgm:prSet presAssocID="{DF3716A4-B163-42FF-BC77-829341E8E091}" presName="nodeText" presStyleLbl="alignAccFollowNode1" presStyleIdx="5" presStyleCnt="6">
        <dgm:presLayoutVars>
          <dgm:bulletEnabled val="1"/>
        </dgm:presLayoutVars>
      </dgm:prSet>
      <dgm:spPr/>
      <dgm:t>
        <a:bodyPr/>
        <a:lstStyle/>
        <a:p>
          <a:endParaRPr lang="en-US"/>
        </a:p>
      </dgm:t>
    </dgm:pt>
  </dgm:ptLst>
  <dgm:cxnLst>
    <dgm:cxn modelId="{4E3E13F3-5A37-1F4D-B64A-6486E8A7A6E4}" type="presOf" srcId="{AFE8D856-9A63-4B6B-9357-FA9E891C14F1}" destId="{17BEC8BF-286A-364E-B4F7-DC39DB973F74}" srcOrd="0" destOrd="0" presId="urn:microsoft.com/office/officeart/2016/7/layout/LinearArrowProcessNumbered"/>
    <dgm:cxn modelId="{586A26EB-FB70-7744-81C6-E61975E23779}" type="presOf" srcId="{5C296F1C-DEC9-4B71-AC96-A5E5CCDAF7D5}" destId="{6E530E9D-B330-444C-8CEB-5466210FEE91}" srcOrd="0" destOrd="0" presId="urn:microsoft.com/office/officeart/2016/7/layout/LinearArrowProcessNumbered"/>
    <dgm:cxn modelId="{98C4C9CF-E2B1-BF4F-8606-5BA2AD11999A}" type="presOf" srcId="{0E4106C3-2033-4B8D-90F1-D947AB933068}" destId="{9C674E47-A1E4-9D45-B14E-5CA9A080E93A}" srcOrd="0" destOrd="0" presId="urn:microsoft.com/office/officeart/2016/7/layout/LinearArrowProcessNumbered"/>
    <dgm:cxn modelId="{F1593A50-8A14-4B3A-9B17-B4F51B2571A8}" srcId="{0E4106C3-2033-4B8D-90F1-D947AB933068}" destId="{5C296F1C-DEC9-4B71-AC96-A5E5CCDAF7D5}" srcOrd="0" destOrd="0" parTransId="{F7165637-B1D0-48ED-8492-AED57576CA61}" sibTransId="{2F55759D-E36F-4E32-81CC-2A922B6B2CF3}"/>
    <dgm:cxn modelId="{99DC4F3B-9C9B-4FD2-A347-086DA00C8112}" srcId="{0E4106C3-2033-4B8D-90F1-D947AB933068}" destId="{DF3716A4-B163-42FF-BC77-829341E8E091}" srcOrd="1" destOrd="0" parTransId="{0070BA42-00EE-4848-BF3C-1AE7E2886B2B}" sibTransId="{AFE8D856-9A63-4B6B-9357-FA9E891C14F1}"/>
    <dgm:cxn modelId="{7B11F8F2-1688-3D4C-A7CB-CDEC95192AC9}" type="presOf" srcId="{DF3716A4-B163-42FF-BC77-829341E8E091}" destId="{E34C83D5-2AE2-7847-9E75-DDEBF8BBCDCA}" srcOrd="0" destOrd="0" presId="urn:microsoft.com/office/officeart/2016/7/layout/LinearArrowProcessNumbered"/>
    <dgm:cxn modelId="{A14135BA-D33E-ED4A-AABC-E9F347BD8ABE}" type="presOf" srcId="{2F55759D-E36F-4E32-81CC-2A922B6B2CF3}" destId="{B13E502F-2E17-4E47-8FA2-F6E32AD535B5}" srcOrd="0" destOrd="0" presId="urn:microsoft.com/office/officeart/2016/7/layout/LinearArrowProcessNumbered"/>
    <dgm:cxn modelId="{E2CDE5AB-1F5F-3444-BBB6-514BBA3C98CE}" type="presParOf" srcId="{9C674E47-A1E4-9D45-B14E-5CA9A080E93A}" destId="{4C1ACE48-0B6B-3844-A347-83F0CDE4B249}" srcOrd="0" destOrd="0" presId="urn:microsoft.com/office/officeart/2016/7/layout/LinearArrowProcessNumbered"/>
    <dgm:cxn modelId="{EC5D9A60-E2EA-ED4F-B0C8-39B5FE931CD9}" type="presParOf" srcId="{4C1ACE48-0B6B-3844-A347-83F0CDE4B249}" destId="{C39B9097-2BC4-AA40-A4B8-24F746CF6E20}" srcOrd="0" destOrd="0" presId="urn:microsoft.com/office/officeart/2016/7/layout/LinearArrowProcessNumbered"/>
    <dgm:cxn modelId="{5C42842C-5A98-2241-9B55-F63798F488A3}" type="presParOf" srcId="{4C1ACE48-0B6B-3844-A347-83F0CDE4B249}" destId="{05597B79-45C5-0F4E-B546-68DE3CDB167E}" srcOrd="1" destOrd="0" presId="urn:microsoft.com/office/officeart/2016/7/layout/LinearArrowProcessNumbered"/>
    <dgm:cxn modelId="{8981E2FF-B910-1F46-8976-95CE61719C49}" type="presParOf" srcId="{05597B79-45C5-0F4E-B546-68DE3CDB167E}" destId="{EF355A2F-D535-4F48-834E-DA82B4A075A1}" srcOrd="0" destOrd="0" presId="urn:microsoft.com/office/officeart/2016/7/layout/LinearArrowProcessNumbered"/>
    <dgm:cxn modelId="{E51A6285-114D-C047-AE4E-CD2A54AD14C6}" type="presParOf" srcId="{05597B79-45C5-0F4E-B546-68DE3CDB167E}" destId="{728CC980-B1BE-1B4B-AE61-D291C90A97DC}" srcOrd="1" destOrd="0" presId="urn:microsoft.com/office/officeart/2016/7/layout/LinearArrowProcessNumbered"/>
    <dgm:cxn modelId="{9613633A-F16E-5F44-8116-3771D8E5E995}" type="presParOf" srcId="{05597B79-45C5-0F4E-B546-68DE3CDB167E}" destId="{B13E502F-2E17-4E47-8FA2-F6E32AD535B5}" srcOrd="2" destOrd="0" presId="urn:microsoft.com/office/officeart/2016/7/layout/LinearArrowProcessNumbered"/>
    <dgm:cxn modelId="{C9532C21-35A3-2546-A121-19A5A16EDDAF}" type="presParOf" srcId="{05597B79-45C5-0F4E-B546-68DE3CDB167E}" destId="{D5A39154-34BA-FC4E-8687-2A7CB996B245}" srcOrd="3" destOrd="0" presId="urn:microsoft.com/office/officeart/2016/7/layout/LinearArrowProcessNumbered"/>
    <dgm:cxn modelId="{2A6FF286-D078-AE43-8655-27B21A83D869}" type="presParOf" srcId="{4C1ACE48-0B6B-3844-A347-83F0CDE4B249}" destId="{6E530E9D-B330-444C-8CEB-5466210FEE91}" srcOrd="2" destOrd="0" presId="urn:microsoft.com/office/officeart/2016/7/layout/LinearArrowProcessNumbered"/>
    <dgm:cxn modelId="{A241B84D-9071-BE41-A8B6-B03CCEB2983D}" type="presParOf" srcId="{9C674E47-A1E4-9D45-B14E-5CA9A080E93A}" destId="{302FF27F-6EB1-C74F-938F-AA8BA172925C}" srcOrd="1" destOrd="0" presId="urn:microsoft.com/office/officeart/2016/7/layout/LinearArrowProcessNumbered"/>
    <dgm:cxn modelId="{BC846D52-FC1F-3C48-92D2-D21A97ECD259}" type="presParOf" srcId="{9C674E47-A1E4-9D45-B14E-5CA9A080E93A}" destId="{F518C685-19EE-6544-BCC7-93343F75F47D}" srcOrd="2" destOrd="0" presId="urn:microsoft.com/office/officeart/2016/7/layout/LinearArrowProcessNumbered"/>
    <dgm:cxn modelId="{E9227A5C-FF26-A24C-B6C3-27B58CCBE97E}" type="presParOf" srcId="{F518C685-19EE-6544-BCC7-93343F75F47D}" destId="{AAB00548-BFFB-2B49-B4A0-2FB85D07D726}" srcOrd="0" destOrd="0" presId="urn:microsoft.com/office/officeart/2016/7/layout/LinearArrowProcessNumbered"/>
    <dgm:cxn modelId="{98A7AF6B-ACDB-1A44-8E7C-B55C82EE6D0A}" type="presParOf" srcId="{F518C685-19EE-6544-BCC7-93343F75F47D}" destId="{FBD7881C-EF7A-9D4E-8CAA-5ED83FCE4B9E}" srcOrd="1" destOrd="0" presId="urn:microsoft.com/office/officeart/2016/7/layout/LinearArrowProcessNumbered"/>
    <dgm:cxn modelId="{966E067F-810A-C147-BD7B-095C8C06D8D3}" type="presParOf" srcId="{FBD7881C-EF7A-9D4E-8CAA-5ED83FCE4B9E}" destId="{7C8C7213-6452-6943-B2E3-2435C316EA3C}" srcOrd="0" destOrd="0" presId="urn:microsoft.com/office/officeart/2016/7/layout/LinearArrowProcessNumbered"/>
    <dgm:cxn modelId="{33D71AEA-2395-AB4F-B2E6-15AC61657683}" type="presParOf" srcId="{FBD7881C-EF7A-9D4E-8CAA-5ED83FCE4B9E}" destId="{EDD69FBD-07C6-E04D-8445-09AC067F98E8}" srcOrd="1" destOrd="0" presId="urn:microsoft.com/office/officeart/2016/7/layout/LinearArrowProcessNumbered"/>
    <dgm:cxn modelId="{1A52D203-7DD1-CE4C-91A7-348125E3F85E}" type="presParOf" srcId="{FBD7881C-EF7A-9D4E-8CAA-5ED83FCE4B9E}" destId="{17BEC8BF-286A-364E-B4F7-DC39DB973F74}" srcOrd="2" destOrd="0" presId="urn:microsoft.com/office/officeart/2016/7/layout/LinearArrowProcessNumbered"/>
    <dgm:cxn modelId="{C7869B0F-6553-B745-9E86-16162966A0A9}" type="presParOf" srcId="{FBD7881C-EF7A-9D4E-8CAA-5ED83FCE4B9E}" destId="{1EFD80B4-D839-504E-AE82-8DAB9F88862D}" srcOrd="3" destOrd="0" presId="urn:microsoft.com/office/officeart/2016/7/layout/LinearArrowProcessNumbered"/>
    <dgm:cxn modelId="{03512B58-07FD-1F45-8A6B-4331FE055083}" type="presParOf" srcId="{F518C685-19EE-6544-BCC7-93343F75F47D}" destId="{E34C83D5-2AE2-7847-9E75-DDEBF8BBCDCA}"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F4D2C1-B816-4553-BEBF-10B7DE75426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8931712-D636-4EA8-AACF-37CB4D63CFAB}">
      <dgm:prSet/>
      <dgm:spPr/>
      <dgm:t>
        <a:bodyPr/>
        <a:lstStyle/>
        <a:p>
          <a:r>
            <a:rPr lang="en-US"/>
            <a:t>% of diagnosed patients receiving PHQ-9 follow-up at visits</a:t>
          </a:r>
        </a:p>
      </dgm:t>
    </dgm:pt>
    <dgm:pt modelId="{6CBE83B4-ED52-4DB0-97B4-D268770ACA30}" type="parTrans" cxnId="{8E2569A9-8CB1-4E8E-9BDF-F198E9CB0C56}">
      <dgm:prSet/>
      <dgm:spPr/>
      <dgm:t>
        <a:bodyPr/>
        <a:lstStyle/>
        <a:p>
          <a:endParaRPr lang="en-US"/>
        </a:p>
      </dgm:t>
    </dgm:pt>
    <dgm:pt modelId="{0C0A2D16-7564-488E-9419-5FA8F8A53747}" type="sibTrans" cxnId="{8E2569A9-8CB1-4E8E-9BDF-F198E9CB0C56}">
      <dgm:prSet/>
      <dgm:spPr/>
      <dgm:t>
        <a:bodyPr/>
        <a:lstStyle/>
        <a:p>
          <a:endParaRPr lang="en-US"/>
        </a:p>
      </dgm:t>
    </dgm:pt>
    <dgm:pt modelId="{6B411585-82A4-4C06-AAFB-97B3D55E9D51}">
      <dgm:prSet/>
      <dgm:spPr/>
      <dgm:t>
        <a:bodyPr/>
        <a:lstStyle/>
        <a:p>
          <a:r>
            <a:rPr lang="en-US"/>
            <a:t>% of PHQ-9s entered in eCW smart form</a:t>
          </a:r>
        </a:p>
      </dgm:t>
    </dgm:pt>
    <dgm:pt modelId="{5ABD3B57-4539-4568-823E-4E306D89BB5C}" type="parTrans" cxnId="{67CDFB98-F448-4BF7-A372-3BB3188E093F}">
      <dgm:prSet/>
      <dgm:spPr/>
      <dgm:t>
        <a:bodyPr/>
        <a:lstStyle/>
        <a:p>
          <a:endParaRPr lang="en-US"/>
        </a:p>
      </dgm:t>
    </dgm:pt>
    <dgm:pt modelId="{20F696DB-1C1B-403F-80C7-0A1230B5F364}" type="sibTrans" cxnId="{67CDFB98-F448-4BF7-A372-3BB3188E093F}">
      <dgm:prSet/>
      <dgm:spPr/>
      <dgm:t>
        <a:bodyPr/>
        <a:lstStyle/>
        <a:p>
          <a:endParaRPr lang="en-US"/>
        </a:p>
      </dgm:t>
    </dgm:pt>
    <dgm:pt modelId="{ABBA3CD8-4820-4067-A14F-442B3C05D392}">
      <dgm:prSet/>
      <dgm:spPr/>
      <dgm:t>
        <a:bodyPr/>
        <a:lstStyle/>
        <a:p>
          <a:r>
            <a:rPr lang="en-US"/>
            <a:t>% of PHQ-9s delivered in patient’s preferred language</a:t>
          </a:r>
        </a:p>
      </dgm:t>
    </dgm:pt>
    <dgm:pt modelId="{B94E12C6-A4B7-4371-88B0-93367234DF78}" type="parTrans" cxnId="{AE4C3F25-573E-4C15-A277-406C449631A3}">
      <dgm:prSet/>
      <dgm:spPr/>
      <dgm:t>
        <a:bodyPr/>
        <a:lstStyle/>
        <a:p>
          <a:endParaRPr lang="en-US"/>
        </a:p>
      </dgm:t>
    </dgm:pt>
    <dgm:pt modelId="{F5DE6AFB-03CF-4962-BA49-E5CDEAC1F0D2}" type="sibTrans" cxnId="{AE4C3F25-573E-4C15-A277-406C449631A3}">
      <dgm:prSet/>
      <dgm:spPr/>
      <dgm:t>
        <a:bodyPr/>
        <a:lstStyle/>
        <a:p>
          <a:endParaRPr lang="en-US"/>
        </a:p>
      </dgm:t>
    </dgm:pt>
    <dgm:pt modelId="{92A75B48-3285-418D-8F7B-D7C68BE34550}" type="pres">
      <dgm:prSet presAssocID="{F8F4D2C1-B816-4553-BEBF-10B7DE75426E}" presName="root" presStyleCnt="0">
        <dgm:presLayoutVars>
          <dgm:dir/>
          <dgm:resizeHandles val="exact"/>
        </dgm:presLayoutVars>
      </dgm:prSet>
      <dgm:spPr/>
      <dgm:t>
        <a:bodyPr/>
        <a:lstStyle/>
        <a:p>
          <a:endParaRPr lang="en-US"/>
        </a:p>
      </dgm:t>
    </dgm:pt>
    <dgm:pt modelId="{66826735-E379-459D-94B0-38C697C9013A}" type="pres">
      <dgm:prSet presAssocID="{78931712-D636-4EA8-AACF-37CB4D63CFAB}" presName="compNode" presStyleCnt="0"/>
      <dgm:spPr/>
    </dgm:pt>
    <dgm:pt modelId="{F57CB85F-E5C6-41B9-9AD5-DDC85F5B8304}" type="pres">
      <dgm:prSet presAssocID="{78931712-D636-4EA8-AACF-37CB4D63CF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octor"/>
        </a:ext>
      </dgm:extLst>
    </dgm:pt>
    <dgm:pt modelId="{8F0DDC44-9992-4667-8FA9-3A85F79EF239}" type="pres">
      <dgm:prSet presAssocID="{78931712-D636-4EA8-AACF-37CB4D63CFAB}" presName="spaceRect" presStyleCnt="0"/>
      <dgm:spPr/>
    </dgm:pt>
    <dgm:pt modelId="{51466BF5-060A-4855-8C31-0EA9BD37EA8C}" type="pres">
      <dgm:prSet presAssocID="{78931712-D636-4EA8-AACF-37CB4D63CFAB}" presName="textRect" presStyleLbl="revTx" presStyleIdx="0" presStyleCnt="3">
        <dgm:presLayoutVars>
          <dgm:chMax val="1"/>
          <dgm:chPref val="1"/>
        </dgm:presLayoutVars>
      </dgm:prSet>
      <dgm:spPr/>
      <dgm:t>
        <a:bodyPr/>
        <a:lstStyle/>
        <a:p>
          <a:endParaRPr lang="en-US"/>
        </a:p>
      </dgm:t>
    </dgm:pt>
    <dgm:pt modelId="{FC8B2C49-D419-4B29-8B28-550D24E07BDE}" type="pres">
      <dgm:prSet presAssocID="{0C0A2D16-7564-488E-9419-5FA8F8A53747}" presName="sibTrans" presStyleCnt="0"/>
      <dgm:spPr/>
    </dgm:pt>
    <dgm:pt modelId="{BC860341-F1F8-4332-901A-578BACFA5B97}" type="pres">
      <dgm:prSet presAssocID="{6B411585-82A4-4C06-AAFB-97B3D55E9D51}" presName="compNode" presStyleCnt="0"/>
      <dgm:spPr/>
    </dgm:pt>
    <dgm:pt modelId="{FC94F4BC-AB19-44C3-82DC-DA0470F5A39D}" type="pres">
      <dgm:prSet presAssocID="{6B411585-82A4-4C06-AAFB-97B3D55E9D5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9DCE9BC7-EEFB-403B-9179-03B046A906BA}" type="pres">
      <dgm:prSet presAssocID="{6B411585-82A4-4C06-AAFB-97B3D55E9D51}" presName="spaceRect" presStyleCnt="0"/>
      <dgm:spPr/>
    </dgm:pt>
    <dgm:pt modelId="{CEAFC872-882C-46D9-B402-62F9FAE1AE03}" type="pres">
      <dgm:prSet presAssocID="{6B411585-82A4-4C06-AAFB-97B3D55E9D51}" presName="textRect" presStyleLbl="revTx" presStyleIdx="1" presStyleCnt="3">
        <dgm:presLayoutVars>
          <dgm:chMax val="1"/>
          <dgm:chPref val="1"/>
        </dgm:presLayoutVars>
      </dgm:prSet>
      <dgm:spPr/>
      <dgm:t>
        <a:bodyPr/>
        <a:lstStyle/>
        <a:p>
          <a:endParaRPr lang="en-US"/>
        </a:p>
      </dgm:t>
    </dgm:pt>
    <dgm:pt modelId="{ED871681-9DA3-4428-B4F5-2661D32DB16A}" type="pres">
      <dgm:prSet presAssocID="{20F696DB-1C1B-403F-80C7-0A1230B5F364}" presName="sibTrans" presStyleCnt="0"/>
      <dgm:spPr/>
    </dgm:pt>
    <dgm:pt modelId="{8D1083DC-8CBE-4EFF-A569-A753C14BD8E3}" type="pres">
      <dgm:prSet presAssocID="{ABBA3CD8-4820-4067-A14F-442B3C05D392}" presName="compNode" presStyleCnt="0"/>
      <dgm:spPr/>
    </dgm:pt>
    <dgm:pt modelId="{6E4F1DAA-BC3A-47F9-A63E-F0C6B5960DE1}" type="pres">
      <dgm:prSet presAssocID="{ABBA3CD8-4820-4067-A14F-442B3C05D3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ACC6459B-AED6-45C8-BB66-073733B72049}" type="pres">
      <dgm:prSet presAssocID="{ABBA3CD8-4820-4067-A14F-442B3C05D392}" presName="spaceRect" presStyleCnt="0"/>
      <dgm:spPr/>
    </dgm:pt>
    <dgm:pt modelId="{A4B62E92-4218-4C33-B5C6-34388EBF283E}" type="pres">
      <dgm:prSet presAssocID="{ABBA3CD8-4820-4067-A14F-442B3C05D392}" presName="textRect" presStyleLbl="revTx" presStyleIdx="2" presStyleCnt="3">
        <dgm:presLayoutVars>
          <dgm:chMax val="1"/>
          <dgm:chPref val="1"/>
        </dgm:presLayoutVars>
      </dgm:prSet>
      <dgm:spPr/>
      <dgm:t>
        <a:bodyPr/>
        <a:lstStyle/>
        <a:p>
          <a:endParaRPr lang="en-US"/>
        </a:p>
      </dgm:t>
    </dgm:pt>
  </dgm:ptLst>
  <dgm:cxnLst>
    <dgm:cxn modelId="{8E2569A9-8CB1-4E8E-9BDF-F198E9CB0C56}" srcId="{F8F4D2C1-B816-4553-BEBF-10B7DE75426E}" destId="{78931712-D636-4EA8-AACF-37CB4D63CFAB}" srcOrd="0" destOrd="0" parTransId="{6CBE83B4-ED52-4DB0-97B4-D268770ACA30}" sibTransId="{0C0A2D16-7564-488E-9419-5FA8F8A53747}"/>
    <dgm:cxn modelId="{CBE55573-2B95-419E-BF3C-BF76C1FC6383}" type="presOf" srcId="{ABBA3CD8-4820-4067-A14F-442B3C05D392}" destId="{A4B62E92-4218-4C33-B5C6-34388EBF283E}" srcOrd="0" destOrd="0" presId="urn:microsoft.com/office/officeart/2018/2/layout/IconLabelList"/>
    <dgm:cxn modelId="{23B53AF5-8CB0-46ED-ABD1-EFB3D2CB44AB}" type="presOf" srcId="{F8F4D2C1-B816-4553-BEBF-10B7DE75426E}" destId="{92A75B48-3285-418D-8F7B-D7C68BE34550}" srcOrd="0" destOrd="0" presId="urn:microsoft.com/office/officeart/2018/2/layout/IconLabelList"/>
    <dgm:cxn modelId="{504AD663-3820-46B9-9AC7-DB805F738178}" type="presOf" srcId="{6B411585-82A4-4C06-AAFB-97B3D55E9D51}" destId="{CEAFC872-882C-46D9-B402-62F9FAE1AE03}" srcOrd="0" destOrd="0" presId="urn:microsoft.com/office/officeart/2018/2/layout/IconLabelList"/>
    <dgm:cxn modelId="{CE926DB6-117D-4462-B01A-591BE20FB451}" type="presOf" srcId="{78931712-D636-4EA8-AACF-37CB4D63CFAB}" destId="{51466BF5-060A-4855-8C31-0EA9BD37EA8C}" srcOrd="0" destOrd="0" presId="urn:microsoft.com/office/officeart/2018/2/layout/IconLabelList"/>
    <dgm:cxn modelId="{AE4C3F25-573E-4C15-A277-406C449631A3}" srcId="{F8F4D2C1-B816-4553-BEBF-10B7DE75426E}" destId="{ABBA3CD8-4820-4067-A14F-442B3C05D392}" srcOrd="2" destOrd="0" parTransId="{B94E12C6-A4B7-4371-88B0-93367234DF78}" sibTransId="{F5DE6AFB-03CF-4962-BA49-E5CDEAC1F0D2}"/>
    <dgm:cxn modelId="{67CDFB98-F448-4BF7-A372-3BB3188E093F}" srcId="{F8F4D2C1-B816-4553-BEBF-10B7DE75426E}" destId="{6B411585-82A4-4C06-AAFB-97B3D55E9D51}" srcOrd="1" destOrd="0" parTransId="{5ABD3B57-4539-4568-823E-4E306D89BB5C}" sibTransId="{20F696DB-1C1B-403F-80C7-0A1230B5F364}"/>
    <dgm:cxn modelId="{6B083418-AEFE-4E78-BD45-CE338A306D4B}" type="presParOf" srcId="{92A75B48-3285-418D-8F7B-D7C68BE34550}" destId="{66826735-E379-459D-94B0-38C697C9013A}" srcOrd="0" destOrd="0" presId="urn:microsoft.com/office/officeart/2018/2/layout/IconLabelList"/>
    <dgm:cxn modelId="{9A890555-40E3-4C52-89AB-4A7B7F7E5670}" type="presParOf" srcId="{66826735-E379-459D-94B0-38C697C9013A}" destId="{F57CB85F-E5C6-41B9-9AD5-DDC85F5B8304}" srcOrd="0" destOrd="0" presId="urn:microsoft.com/office/officeart/2018/2/layout/IconLabelList"/>
    <dgm:cxn modelId="{F3CDB326-4DED-4A83-A4A3-083DAFEDA501}" type="presParOf" srcId="{66826735-E379-459D-94B0-38C697C9013A}" destId="{8F0DDC44-9992-4667-8FA9-3A85F79EF239}" srcOrd="1" destOrd="0" presId="urn:microsoft.com/office/officeart/2018/2/layout/IconLabelList"/>
    <dgm:cxn modelId="{4958C73C-67C0-44AF-A537-3E83A30108CB}" type="presParOf" srcId="{66826735-E379-459D-94B0-38C697C9013A}" destId="{51466BF5-060A-4855-8C31-0EA9BD37EA8C}" srcOrd="2" destOrd="0" presId="urn:microsoft.com/office/officeart/2018/2/layout/IconLabelList"/>
    <dgm:cxn modelId="{A1DDDA11-5259-488B-8262-2830D62990EE}" type="presParOf" srcId="{92A75B48-3285-418D-8F7B-D7C68BE34550}" destId="{FC8B2C49-D419-4B29-8B28-550D24E07BDE}" srcOrd="1" destOrd="0" presId="urn:microsoft.com/office/officeart/2018/2/layout/IconLabelList"/>
    <dgm:cxn modelId="{5DAAA9D9-9A3E-4A45-9045-C447C48D12D2}" type="presParOf" srcId="{92A75B48-3285-418D-8F7B-D7C68BE34550}" destId="{BC860341-F1F8-4332-901A-578BACFA5B97}" srcOrd="2" destOrd="0" presId="urn:microsoft.com/office/officeart/2018/2/layout/IconLabelList"/>
    <dgm:cxn modelId="{29B9CD04-12FB-4A86-A789-3619A1ACE088}" type="presParOf" srcId="{BC860341-F1F8-4332-901A-578BACFA5B97}" destId="{FC94F4BC-AB19-44C3-82DC-DA0470F5A39D}" srcOrd="0" destOrd="0" presId="urn:microsoft.com/office/officeart/2018/2/layout/IconLabelList"/>
    <dgm:cxn modelId="{7A33C580-A484-4D18-847C-88A6FB31D5CA}" type="presParOf" srcId="{BC860341-F1F8-4332-901A-578BACFA5B97}" destId="{9DCE9BC7-EEFB-403B-9179-03B046A906BA}" srcOrd="1" destOrd="0" presId="urn:microsoft.com/office/officeart/2018/2/layout/IconLabelList"/>
    <dgm:cxn modelId="{5BAD101A-6D5E-4EE5-97A0-52705307C08E}" type="presParOf" srcId="{BC860341-F1F8-4332-901A-578BACFA5B97}" destId="{CEAFC872-882C-46D9-B402-62F9FAE1AE03}" srcOrd="2" destOrd="0" presId="urn:microsoft.com/office/officeart/2018/2/layout/IconLabelList"/>
    <dgm:cxn modelId="{4E357266-394E-4186-8ABC-DB468215F7F7}" type="presParOf" srcId="{92A75B48-3285-418D-8F7B-D7C68BE34550}" destId="{ED871681-9DA3-4428-B4F5-2661D32DB16A}" srcOrd="3" destOrd="0" presId="urn:microsoft.com/office/officeart/2018/2/layout/IconLabelList"/>
    <dgm:cxn modelId="{502B7A44-75A2-49B8-A828-5208FBDD5252}" type="presParOf" srcId="{92A75B48-3285-418D-8F7B-D7C68BE34550}" destId="{8D1083DC-8CBE-4EFF-A569-A753C14BD8E3}" srcOrd="4" destOrd="0" presId="urn:microsoft.com/office/officeart/2018/2/layout/IconLabelList"/>
    <dgm:cxn modelId="{79BD0A0C-8239-4DEE-B265-4F58A3351E02}" type="presParOf" srcId="{8D1083DC-8CBE-4EFF-A569-A753C14BD8E3}" destId="{6E4F1DAA-BC3A-47F9-A63E-F0C6B5960DE1}" srcOrd="0" destOrd="0" presId="urn:microsoft.com/office/officeart/2018/2/layout/IconLabelList"/>
    <dgm:cxn modelId="{10C2F5EF-CFC2-49CC-9C1F-53BF7DC241F9}" type="presParOf" srcId="{8D1083DC-8CBE-4EFF-A569-A753C14BD8E3}" destId="{ACC6459B-AED6-45C8-BB66-073733B72049}" srcOrd="1" destOrd="0" presId="urn:microsoft.com/office/officeart/2018/2/layout/IconLabelList"/>
    <dgm:cxn modelId="{424131EC-03AE-4447-A6F8-F96AEE65E39A}" type="presParOf" srcId="{8D1083DC-8CBE-4EFF-A569-A753C14BD8E3}" destId="{A4B62E92-4218-4C33-B5C6-34388EBF283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346977-03E2-4203-9FE6-2352CC675EE9}"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5CB9A002-1A57-4D2F-8ED0-444AA8CB2D60}">
      <dgm:prSet/>
      <dgm:spPr/>
      <dgm:t>
        <a:bodyPr/>
        <a:lstStyle/>
        <a:p>
          <a:r>
            <a:rPr lang="en-US"/>
            <a:t>Metairie: 60% PHQ-9 follow-up rate (18/30)</a:t>
          </a:r>
        </a:p>
      </dgm:t>
    </dgm:pt>
    <dgm:pt modelId="{DE38A85D-DBAD-4CD3-958D-7CF4DA700EA7}" type="parTrans" cxnId="{FB419683-998B-4C68-BB06-CD1A08635FBE}">
      <dgm:prSet/>
      <dgm:spPr/>
      <dgm:t>
        <a:bodyPr/>
        <a:lstStyle/>
        <a:p>
          <a:endParaRPr lang="en-US"/>
        </a:p>
      </dgm:t>
    </dgm:pt>
    <dgm:pt modelId="{FE281C07-FF43-4034-9887-4236C9FB6A6A}" type="sibTrans" cxnId="{FB419683-998B-4C68-BB06-CD1A08635FBE}">
      <dgm:prSet phldrT="01"/>
      <dgm:spPr/>
      <dgm:t>
        <a:bodyPr/>
        <a:lstStyle/>
        <a:p>
          <a:r>
            <a:rPr lang="en-US"/>
            <a:t>01</a:t>
          </a:r>
        </a:p>
      </dgm:t>
    </dgm:pt>
    <dgm:pt modelId="{3A2BFBBF-BAFB-4696-815A-8EDE4139E6BD}">
      <dgm:prSet/>
      <dgm:spPr/>
      <dgm:t>
        <a:bodyPr/>
        <a:lstStyle/>
        <a:p>
          <a:r>
            <a:rPr lang="en-US"/>
            <a:t>Carrollton: 20% PHQ-9 follow-up rate (6/30)</a:t>
          </a:r>
        </a:p>
      </dgm:t>
    </dgm:pt>
    <dgm:pt modelId="{5E6DD1A2-53F2-4E63-8536-B024ACE01185}" type="parTrans" cxnId="{9478589C-7FD7-41B5-9034-830C0B3E01B1}">
      <dgm:prSet/>
      <dgm:spPr/>
      <dgm:t>
        <a:bodyPr/>
        <a:lstStyle/>
        <a:p>
          <a:endParaRPr lang="en-US"/>
        </a:p>
      </dgm:t>
    </dgm:pt>
    <dgm:pt modelId="{D843E3CC-22C7-4048-B5B1-131E107A5ADD}" type="sibTrans" cxnId="{9478589C-7FD7-41B5-9034-830C0B3E01B1}">
      <dgm:prSet phldrT="02"/>
      <dgm:spPr/>
      <dgm:t>
        <a:bodyPr/>
        <a:lstStyle/>
        <a:p>
          <a:r>
            <a:rPr lang="en-US"/>
            <a:t>02</a:t>
          </a:r>
        </a:p>
      </dgm:t>
    </dgm:pt>
    <dgm:pt modelId="{64649DE0-2363-4DEF-8183-3860B8DF3332}">
      <dgm:prSet/>
      <dgm:spPr/>
      <dgm:t>
        <a:bodyPr/>
        <a:lstStyle/>
        <a:p>
          <a:r>
            <a:rPr lang="en-US"/>
            <a:t>Common issues: PHQ-2 used in place of PHQ-9, missing documentation, no remission tracking</a:t>
          </a:r>
        </a:p>
      </dgm:t>
    </dgm:pt>
    <dgm:pt modelId="{EDA37D43-FB44-4740-B086-4B69091024D8}" type="parTrans" cxnId="{7A7580EB-47B9-4732-AEA7-E3A7EAF0B760}">
      <dgm:prSet/>
      <dgm:spPr/>
      <dgm:t>
        <a:bodyPr/>
        <a:lstStyle/>
        <a:p>
          <a:endParaRPr lang="en-US"/>
        </a:p>
      </dgm:t>
    </dgm:pt>
    <dgm:pt modelId="{E6D11460-0729-499B-9A0C-2B0A52E547BC}" type="sibTrans" cxnId="{7A7580EB-47B9-4732-AEA7-E3A7EAF0B760}">
      <dgm:prSet phldrT="03"/>
      <dgm:spPr/>
      <dgm:t>
        <a:bodyPr/>
        <a:lstStyle/>
        <a:p>
          <a:r>
            <a:rPr lang="en-US"/>
            <a:t>03</a:t>
          </a:r>
        </a:p>
      </dgm:t>
    </dgm:pt>
    <dgm:pt modelId="{A6927202-E7BD-3B4C-B024-77B132921AE6}" type="pres">
      <dgm:prSet presAssocID="{8C346977-03E2-4203-9FE6-2352CC675EE9}" presName="Name0" presStyleCnt="0">
        <dgm:presLayoutVars>
          <dgm:animLvl val="lvl"/>
          <dgm:resizeHandles val="exact"/>
        </dgm:presLayoutVars>
      </dgm:prSet>
      <dgm:spPr/>
      <dgm:t>
        <a:bodyPr/>
        <a:lstStyle/>
        <a:p>
          <a:endParaRPr lang="en-US"/>
        </a:p>
      </dgm:t>
    </dgm:pt>
    <dgm:pt modelId="{3316C82B-F1F6-FD4D-9F2A-79F05A43DE1A}" type="pres">
      <dgm:prSet presAssocID="{5CB9A002-1A57-4D2F-8ED0-444AA8CB2D60}" presName="compositeNode" presStyleCnt="0">
        <dgm:presLayoutVars>
          <dgm:bulletEnabled val="1"/>
        </dgm:presLayoutVars>
      </dgm:prSet>
      <dgm:spPr/>
    </dgm:pt>
    <dgm:pt modelId="{351F01F1-D52E-7949-A63B-E63C9617786D}" type="pres">
      <dgm:prSet presAssocID="{5CB9A002-1A57-4D2F-8ED0-444AA8CB2D60}" presName="bgRect" presStyleLbl="alignNode1" presStyleIdx="0" presStyleCnt="3"/>
      <dgm:spPr/>
      <dgm:t>
        <a:bodyPr/>
        <a:lstStyle/>
        <a:p>
          <a:endParaRPr lang="en-US"/>
        </a:p>
      </dgm:t>
    </dgm:pt>
    <dgm:pt modelId="{D23F069C-0321-7342-B58B-CD79418E7A02}" type="pres">
      <dgm:prSet presAssocID="{FE281C07-FF43-4034-9887-4236C9FB6A6A}" presName="sibTransNodeRect" presStyleLbl="alignNode1" presStyleIdx="0" presStyleCnt="3">
        <dgm:presLayoutVars>
          <dgm:chMax val="0"/>
          <dgm:bulletEnabled val="1"/>
        </dgm:presLayoutVars>
      </dgm:prSet>
      <dgm:spPr/>
      <dgm:t>
        <a:bodyPr/>
        <a:lstStyle/>
        <a:p>
          <a:endParaRPr lang="en-US"/>
        </a:p>
      </dgm:t>
    </dgm:pt>
    <dgm:pt modelId="{915375AF-FB67-C94A-88A8-1BF8BB15FA65}" type="pres">
      <dgm:prSet presAssocID="{5CB9A002-1A57-4D2F-8ED0-444AA8CB2D60}" presName="nodeRect" presStyleLbl="alignNode1" presStyleIdx="0" presStyleCnt="3">
        <dgm:presLayoutVars>
          <dgm:bulletEnabled val="1"/>
        </dgm:presLayoutVars>
      </dgm:prSet>
      <dgm:spPr/>
      <dgm:t>
        <a:bodyPr/>
        <a:lstStyle/>
        <a:p>
          <a:endParaRPr lang="en-US"/>
        </a:p>
      </dgm:t>
    </dgm:pt>
    <dgm:pt modelId="{86B3CCD6-43F2-9645-B35B-8AF21084BE8A}" type="pres">
      <dgm:prSet presAssocID="{FE281C07-FF43-4034-9887-4236C9FB6A6A}" presName="sibTrans" presStyleCnt="0"/>
      <dgm:spPr/>
    </dgm:pt>
    <dgm:pt modelId="{E19C6FC6-EFE2-9B40-9DAF-DB542F832CEE}" type="pres">
      <dgm:prSet presAssocID="{3A2BFBBF-BAFB-4696-815A-8EDE4139E6BD}" presName="compositeNode" presStyleCnt="0">
        <dgm:presLayoutVars>
          <dgm:bulletEnabled val="1"/>
        </dgm:presLayoutVars>
      </dgm:prSet>
      <dgm:spPr/>
    </dgm:pt>
    <dgm:pt modelId="{161E0C87-B93C-FB47-9497-6E336452B0ED}" type="pres">
      <dgm:prSet presAssocID="{3A2BFBBF-BAFB-4696-815A-8EDE4139E6BD}" presName="bgRect" presStyleLbl="alignNode1" presStyleIdx="1" presStyleCnt="3"/>
      <dgm:spPr/>
      <dgm:t>
        <a:bodyPr/>
        <a:lstStyle/>
        <a:p>
          <a:endParaRPr lang="en-US"/>
        </a:p>
      </dgm:t>
    </dgm:pt>
    <dgm:pt modelId="{EA47CCCC-FF99-C442-8808-A22616841167}" type="pres">
      <dgm:prSet presAssocID="{D843E3CC-22C7-4048-B5B1-131E107A5ADD}" presName="sibTransNodeRect" presStyleLbl="alignNode1" presStyleIdx="1" presStyleCnt="3">
        <dgm:presLayoutVars>
          <dgm:chMax val="0"/>
          <dgm:bulletEnabled val="1"/>
        </dgm:presLayoutVars>
      </dgm:prSet>
      <dgm:spPr/>
      <dgm:t>
        <a:bodyPr/>
        <a:lstStyle/>
        <a:p>
          <a:endParaRPr lang="en-US"/>
        </a:p>
      </dgm:t>
    </dgm:pt>
    <dgm:pt modelId="{DC544F01-ECF2-D24D-912F-C8A67E77CF1A}" type="pres">
      <dgm:prSet presAssocID="{3A2BFBBF-BAFB-4696-815A-8EDE4139E6BD}" presName="nodeRect" presStyleLbl="alignNode1" presStyleIdx="1" presStyleCnt="3">
        <dgm:presLayoutVars>
          <dgm:bulletEnabled val="1"/>
        </dgm:presLayoutVars>
      </dgm:prSet>
      <dgm:spPr/>
      <dgm:t>
        <a:bodyPr/>
        <a:lstStyle/>
        <a:p>
          <a:endParaRPr lang="en-US"/>
        </a:p>
      </dgm:t>
    </dgm:pt>
    <dgm:pt modelId="{5E15A7DF-8D5F-0646-A9D1-A2F802D2646F}" type="pres">
      <dgm:prSet presAssocID="{D843E3CC-22C7-4048-B5B1-131E107A5ADD}" presName="sibTrans" presStyleCnt="0"/>
      <dgm:spPr/>
    </dgm:pt>
    <dgm:pt modelId="{0E1544CE-FF45-7F4A-9725-B3E04E3EFD00}" type="pres">
      <dgm:prSet presAssocID="{64649DE0-2363-4DEF-8183-3860B8DF3332}" presName="compositeNode" presStyleCnt="0">
        <dgm:presLayoutVars>
          <dgm:bulletEnabled val="1"/>
        </dgm:presLayoutVars>
      </dgm:prSet>
      <dgm:spPr/>
    </dgm:pt>
    <dgm:pt modelId="{B3A473CC-EE52-0E4F-AE14-A2C8A6E653FE}" type="pres">
      <dgm:prSet presAssocID="{64649DE0-2363-4DEF-8183-3860B8DF3332}" presName="bgRect" presStyleLbl="alignNode1" presStyleIdx="2" presStyleCnt="3"/>
      <dgm:spPr/>
      <dgm:t>
        <a:bodyPr/>
        <a:lstStyle/>
        <a:p>
          <a:endParaRPr lang="en-US"/>
        </a:p>
      </dgm:t>
    </dgm:pt>
    <dgm:pt modelId="{B9BB001B-CB89-C540-81B2-6507B5460E3F}" type="pres">
      <dgm:prSet presAssocID="{E6D11460-0729-499B-9A0C-2B0A52E547BC}" presName="sibTransNodeRect" presStyleLbl="alignNode1" presStyleIdx="2" presStyleCnt="3">
        <dgm:presLayoutVars>
          <dgm:chMax val="0"/>
          <dgm:bulletEnabled val="1"/>
        </dgm:presLayoutVars>
      </dgm:prSet>
      <dgm:spPr/>
      <dgm:t>
        <a:bodyPr/>
        <a:lstStyle/>
        <a:p>
          <a:endParaRPr lang="en-US"/>
        </a:p>
      </dgm:t>
    </dgm:pt>
    <dgm:pt modelId="{9BFA60C0-4720-A347-8BE2-6D6BF55EBC47}" type="pres">
      <dgm:prSet presAssocID="{64649DE0-2363-4DEF-8183-3860B8DF3332}" presName="nodeRect" presStyleLbl="alignNode1" presStyleIdx="2" presStyleCnt="3">
        <dgm:presLayoutVars>
          <dgm:bulletEnabled val="1"/>
        </dgm:presLayoutVars>
      </dgm:prSet>
      <dgm:spPr/>
      <dgm:t>
        <a:bodyPr/>
        <a:lstStyle/>
        <a:p>
          <a:endParaRPr lang="en-US"/>
        </a:p>
      </dgm:t>
    </dgm:pt>
  </dgm:ptLst>
  <dgm:cxnLst>
    <dgm:cxn modelId="{9083DCFE-6625-3C4B-8BB0-820EDC0D5017}" type="presOf" srcId="{5CB9A002-1A57-4D2F-8ED0-444AA8CB2D60}" destId="{915375AF-FB67-C94A-88A8-1BF8BB15FA65}" srcOrd="1" destOrd="0" presId="urn:microsoft.com/office/officeart/2016/7/layout/LinearBlockProcessNumbered"/>
    <dgm:cxn modelId="{83759EAA-1F79-054C-B271-54D63CC8C999}" type="presOf" srcId="{5CB9A002-1A57-4D2F-8ED0-444AA8CB2D60}" destId="{351F01F1-D52E-7949-A63B-E63C9617786D}" srcOrd="0" destOrd="0" presId="urn:microsoft.com/office/officeart/2016/7/layout/LinearBlockProcessNumbered"/>
    <dgm:cxn modelId="{A557BB69-60F2-5F4B-89C6-A77549791856}" type="presOf" srcId="{D843E3CC-22C7-4048-B5B1-131E107A5ADD}" destId="{EA47CCCC-FF99-C442-8808-A22616841167}" srcOrd="0" destOrd="0" presId="urn:microsoft.com/office/officeart/2016/7/layout/LinearBlockProcessNumbered"/>
    <dgm:cxn modelId="{E8FF5314-77E7-444A-9EF3-A9823BEADB27}" type="presOf" srcId="{E6D11460-0729-499B-9A0C-2B0A52E547BC}" destId="{B9BB001B-CB89-C540-81B2-6507B5460E3F}" srcOrd="0" destOrd="0" presId="urn:microsoft.com/office/officeart/2016/7/layout/LinearBlockProcessNumbered"/>
    <dgm:cxn modelId="{9478589C-7FD7-41B5-9034-830C0B3E01B1}" srcId="{8C346977-03E2-4203-9FE6-2352CC675EE9}" destId="{3A2BFBBF-BAFB-4696-815A-8EDE4139E6BD}" srcOrd="1" destOrd="0" parTransId="{5E6DD1A2-53F2-4E63-8536-B024ACE01185}" sibTransId="{D843E3CC-22C7-4048-B5B1-131E107A5ADD}"/>
    <dgm:cxn modelId="{3C524AE1-B3B1-864B-AE21-65656416E64A}" type="presOf" srcId="{8C346977-03E2-4203-9FE6-2352CC675EE9}" destId="{A6927202-E7BD-3B4C-B024-77B132921AE6}" srcOrd="0" destOrd="0" presId="urn:microsoft.com/office/officeart/2016/7/layout/LinearBlockProcessNumbered"/>
    <dgm:cxn modelId="{96604672-2099-C147-A4D2-318C34546984}" type="presOf" srcId="{FE281C07-FF43-4034-9887-4236C9FB6A6A}" destId="{D23F069C-0321-7342-B58B-CD79418E7A02}" srcOrd="0" destOrd="0" presId="urn:microsoft.com/office/officeart/2016/7/layout/LinearBlockProcessNumbered"/>
    <dgm:cxn modelId="{FB419683-998B-4C68-BB06-CD1A08635FBE}" srcId="{8C346977-03E2-4203-9FE6-2352CC675EE9}" destId="{5CB9A002-1A57-4D2F-8ED0-444AA8CB2D60}" srcOrd="0" destOrd="0" parTransId="{DE38A85D-DBAD-4CD3-958D-7CF4DA700EA7}" sibTransId="{FE281C07-FF43-4034-9887-4236C9FB6A6A}"/>
    <dgm:cxn modelId="{E1FE4A5B-0F62-5449-B845-2B822908CE36}" type="presOf" srcId="{64649DE0-2363-4DEF-8183-3860B8DF3332}" destId="{9BFA60C0-4720-A347-8BE2-6D6BF55EBC47}" srcOrd="1" destOrd="0" presId="urn:microsoft.com/office/officeart/2016/7/layout/LinearBlockProcessNumbered"/>
    <dgm:cxn modelId="{E4D462F6-1C2D-8F4C-9AC2-71B0DF0799BA}" type="presOf" srcId="{3A2BFBBF-BAFB-4696-815A-8EDE4139E6BD}" destId="{DC544F01-ECF2-D24D-912F-C8A67E77CF1A}" srcOrd="1" destOrd="0" presId="urn:microsoft.com/office/officeart/2016/7/layout/LinearBlockProcessNumbered"/>
    <dgm:cxn modelId="{7A7580EB-47B9-4732-AEA7-E3A7EAF0B760}" srcId="{8C346977-03E2-4203-9FE6-2352CC675EE9}" destId="{64649DE0-2363-4DEF-8183-3860B8DF3332}" srcOrd="2" destOrd="0" parTransId="{EDA37D43-FB44-4740-B086-4B69091024D8}" sibTransId="{E6D11460-0729-499B-9A0C-2B0A52E547BC}"/>
    <dgm:cxn modelId="{902F1632-DE59-2140-93BB-02B7027EB4DD}" type="presOf" srcId="{64649DE0-2363-4DEF-8183-3860B8DF3332}" destId="{B3A473CC-EE52-0E4F-AE14-A2C8A6E653FE}" srcOrd="0" destOrd="0" presId="urn:microsoft.com/office/officeart/2016/7/layout/LinearBlockProcessNumbered"/>
    <dgm:cxn modelId="{873D8693-5F08-4C46-AC92-1B33D276C42D}" type="presOf" srcId="{3A2BFBBF-BAFB-4696-815A-8EDE4139E6BD}" destId="{161E0C87-B93C-FB47-9497-6E336452B0ED}" srcOrd="0" destOrd="0" presId="urn:microsoft.com/office/officeart/2016/7/layout/LinearBlockProcessNumbered"/>
    <dgm:cxn modelId="{CE0C463B-1CDF-ED47-9183-68204BAA4E24}" type="presParOf" srcId="{A6927202-E7BD-3B4C-B024-77B132921AE6}" destId="{3316C82B-F1F6-FD4D-9F2A-79F05A43DE1A}" srcOrd="0" destOrd="0" presId="urn:microsoft.com/office/officeart/2016/7/layout/LinearBlockProcessNumbered"/>
    <dgm:cxn modelId="{A0226CC1-1275-AB43-82CF-BBE9DE5E4954}" type="presParOf" srcId="{3316C82B-F1F6-FD4D-9F2A-79F05A43DE1A}" destId="{351F01F1-D52E-7949-A63B-E63C9617786D}" srcOrd="0" destOrd="0" presId="urn:microsoft.com/office/officeart/2016/7/layout/LinearBlockProcessNumbered"/>
    <dgm:cxn modelId="{796777DF-30B0-A54E-94B3-E8AB326BD807}" type="presParOf" srcId="{3316C82B-F1F6-FD4D-9F2A-79F05A43DE1A}" destId="{D23F069C-0321-7342-B58B-CD79418E7A02}" srcOrd="1" destOrd="0" presId="urn:microsoft.com/office/officeart/2016/7/layout/LinearBlockProcessNumbered"/>
    <dgm:cxn modelId="{A64D0E78-D8B8-7741-B008-824203EE7BB7}" type="presParOf" srcId="{3316C82B-F1F6-FD4D-9F2A-79F05A43DE1A}" destId="{915375AF-FB67-C94A-88A8-1BF8BB15FA65}" srcOrd="2" destOrd="0" presId="urn:microsoft.com/office/officeart/2016/7/layout/LinearBlockProcessNumbered"/>
    <dgm:cxn modelId="{54D979FD-2572-9B4B-8A05-865CA326417C}" type="presParOf" srcId="{A6927202-E7BD-3B4C-B024-77B132921AE6}" destId="{86B3CCD6-43F2-9645-B35B-8AF21084BE8A}" srcOrd="1" destOrd="0" presId="urn:microsoft.com/office/officeart/2016/7/layout/LinearBlockProcessNumbered"/>
    <dgm:cxn modelId="{64A3BAED-7E74-1245-A7E4-E2101B886EC7}" type="presParOf" srcId="{A6927202-E7BD-3B4C-B024-77B132921AE6}" destId="{E19C6FC6-EFE2-9B40-9DAF-DB542F832CEE}" srcOrd="2" destOrd="0" presId="urn:microsoft.com/office/officeart/2016/7/layout/LinearBlockProcessNumbered"/>
    <dgm:cxn modelId="{7C9A0A7E-39A6-C642-BF94-80CC264F3FC1}" type="presParOf" srcId="{E19C6FC6-EFE2-9B40-9DAF-DB542F832CEE}" destId="{161E0C87-B93C-FB47-9497-6E336452B0ED}" srcOrd="0" destOrd="0" presId="urn:microsoft.com/office/officeart/2016/7/layout/LinearBlockProcessNumbered"/>
    <dgm:cxn modelId="{4559BF03-BDA7-AA4F-8406-F43C6D58AA27}" type="presParOf" srcId="{E19C6FC6-EFE2-9B40-9DAF-DB542F832CEE}" destId="{EA47CCCC-FF99-C442-8808-A22616841167}" srcOrd="1" destOrd="0" presId="urn:microsoft.com/office/officeart/2016/7/layout/LinearBlockProcessNumbered"/>
    <dgm:cxn modelId="{C57373FF-F4F4-3E4C-BA8C-FD7EBF0D281F}" type="presParOf" srcId="{E19C6FC6-EFE2-9B40-9DAF-DB542F832CEE}" destId="{DC544F01-ECF2-D24D-912F-C8A67E77CF1A}" srcOrd="2" destOrd="0" presId="urn:microsoft.com/office/officeart/2016/7/layout/LinearBlockProcessNumbered"/>
    <dgm:cxn modelId="{1C9EDA05-34FF-264D-B5A6-617ECF89BF18}" type="presParOf" srcId="{A6927202-E7BD-3B4C-B024-77B132921AE6}" destId="{5E15A7DF-8D5F-0646-A9D1-A2F802D2646F}" srcOrd="3" destOrd="0" presId="urn:microsoft.com/office/officeart/2016/7/layout/LinearBlockProcessNumbered"/>
    <dgm:cxn modelId="{3704DFA6-BCAD-CF4F-B40F-44C765A9ACD0}" type="presParOf" srcId="{A6927202-E7BD-3B4C-B024-77B132921AE6}" destId="{0E1544CE-FF45-7F4A-9725-B3E04E3EFD00}" srcOrd="4" destOrd="0" presId="urn:microsoft.com/office/officeart/2016/7/layout/LinearBlockProcessNumbered"/>
    <dgm:cxn modelId="{79C470DB-2683-1F44-8957-6E6242611DB0}" type="presParOf" srcId="{0E1544CE-FF45-7F4A-9725-B3E04E3EFD00}" destId="{B3A473CC-EE52-0E4F-AE14-A2C8A6E653FE}" srcOrd="0" destOrd="0" presId="urn:microsoft.com/office/officeart/2016/7/layout/LinearBlockProcessNumbered"/>
    <dgm:cxn modelId="{F5CDA634-7BB6-1645-81B4-82012D86F927}" type="presParOf" srcId="{0E1544CE-FF45-7F4A-9725-B3E04E3EFD00}" destId="{B9BB001B-CB89-C540-81B2-6507B5460E3F}" srcOrd="1" destOrd="0" presId="urn:microsoft.com/office/officeart/2016/7/layout/LinearBlockProcessNumbered"/>
    <dgm:cxn modelId="{ECB158E3-1EE4-8A41-BB9E-3A08F81C0711}" type="presParOf" srcId="{0E1544CE-FF45-7F4A-9725-B3E04E3EFD00}" destId="{9BFA60C0-4720-A347-8BE2-6D6BF55EBC47}"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617ACD-6321-44D2-B3F7-4DCBC3251D5E}"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08288D9-754C-4E0A-9D72-3EC4CCBD5669}">
      <dgm:prSet/>
      <dgm:spPr/>
      <dgm:t>
        <a:bodyPr/>
        <a:lstStyle/>
        <a:p>
          <a:r>
            <a:rPr lang="en-US" dirty="0"/>
            <a:t>Seek informal feedback from MAs on barriers in the workflow.</a:t>
          </a:r>
        </a:p>
      </dgm:t>
    </dgm:pt>
    <dgm:pt modelId="{5B9CDC85-7DFC-48D0-82C8-9E7BE7121D96}" type="parTrans" cxnId="{E5CA7F41-BE0E-4C24-A2A0-EAE1378B856A}">
      <dgm:prSet/>
      <dgm:spPr/>
      <dgm:t>
        <a:bodyPr/>
        <a:lstStyle/>
        <a:p>
          <a:endParaRPr lang="en-US"/>
        </a:p>
      </dgm:t>
    </dgm:pt>
    <dgm:pt modelId="{AD4D6D3B-7F78-4022-8206-97635C9A52F0}" type="sibTrans" cxnId="{E5CA7F41-BE0E-4C24-A2A0-EAE1378B856A}">
      <dgm:prSet/>
      <dgm:spPr/>
      <dgm:t>
        <a:bodyPr/>
        <a:lstStyle/>
        <a:p>
          <a:endParaRPr lang="en-US"/>
        </a:p>
      </dgm:t>
    </dgm:pt>
    <dgm:pt modelId="{B7A96EFA-5256-4082-B0D5-6431CC8ED495}">
      <dgm:prSet/>
      <dgm:spPr/>
      <dgm:t>
        <a:bodyPr/>
        <a:lstStyle/>
        <a:p>
          <a:r>
            <a:rPr lang="en-US" dirty="0"/>
            <a:t>Provide education module to MA's on PHQ-9s and why they are important.</a:t>
          </a:r>
        </a:p>
      </dgm:t>
    </dgm:pt>
    <dgm:pt modelId="{5A959CF5-C6FF-4201-9352-E7777B096BB1}" type="parTrans" cxnId="{42000DEE-993F-4157-A759-730BD817CB89}">
      <dgm:prSet/>
      <dgm:spPr/>
      <dgm:t>
        <a:bodyPr/>
        <a:lstStyle/>
        <a:p>
          <a:endParaRPr lang="en-US"/>
        </a:p>
      </dgm:t>
    </dgm:pt>
    <dgm:pt modelId="{1A5F4A87-0ED5-4366-9469-F1C844E91D1B}" type="sibTrans" cxnId="{42000DEE-993F-4157-A759-730BD817CB89}">
      <dgm:prSet/>
      <dgm:spPr/>
      <dgm:t>
        <a:bodyPr/>
        <a:lstStyle/>
        <a:p>
          <a:endParaRPr lang="en-US"/>
        </a:p>
      </dgm:t>
    </dgm:pt>
    <dgm:pt modelId="{1398D523-D1E4-4912-BCF1-A66BBFD5296B}">
      <dgm:prSet/>
      <dgm:spPr/>
      <dgm:t>
        <a:bodyPr/>
        <a:lstStyle/>
        <a:p>
          <a:r>
            <a:rPr lang="en-US" dirty="0"/>
            <a:t>Re-training MAs to enter PHQ-9 results into the </a:t>
          </a:r>
          <a:r>
            <a:rPr lang="en-US" dirty="0" err="1"/>
            <a:t>eCW</a:t>
          </a:r>
          <a:r>
            <a:rPr lang="en-US" dirty="0"/>
            <a:t> smart form prior to leaving the room. </a:t>
          </a:r>
        </a:p>
      </dgm:t>
    </dgm:pt>
    <dgm:pt modelId="{B7359A48-E6DA-4B35-B21E-D55F3C55F739}" type="parTrans" cxnId="{66553376-4390-492E-BC1B-28A4437ABAB5}">
      <dgm:prSet/>
      <dgm:spPr/>
      <dgm:t>
        <a:bodyPr/>
        <a:lstStyle/>
        <a:p>
          <a:endParaRPr lang="en-US"/>
        </a:p>
      </dgm:t>
    </dgm:pt>
    <dgm:pt modelId="{57C8EE09-D7B0-448C-A70A-67C4ECE90F84}" type="sibTrans" cxnId="{66553376-4390-492E-BC1B-28A4437ABAB5}">
      <dgm:prSet/>
      <dgm:spPr/>
      <dgm:t>
        <a:bodyPr/>
        <a:lstStyle/>
        <a:p>
          <a:endParaRPr lang="en-US"/>
        </a:p>
      </dgm:t>
    </dgm:pt>
    <dgm:pt modelId="{666F9E8B-CCF1-421A-9258-07DA78C1B89E}">
      <dgm:prSet/>
      <dgm:spPr/>
      <dgm:t>
        <a:bodyPr/>
        <a:lstStyle/>
        <a:p>
          <a:r>
            <a:rPr lang="en-US" dirty="0"/>
            <a:t>Provide MAs with one page tip sheet on the 5 asks and who to screen. </a:t>
          </a:r>
        </a:p>
      </dgm:t>
    </dgm:pt>
    <dgm:pt modelId="{ACED5B3E-52E0-4A39-96CF-9F4D05DCC4E5}" type="parTrans" cxnId="{6E80F65C-ADD5-4184-A0CD-C1D940ED77FD}">
      <dgm:prSet/>
      <dgm:spPr/>
      <dgm:t>
        <a:bodyPr/>
        <a:lstStyle/>
        <a:p>
          <a:endParaRPr lang="en-US"/>
        </a:p>
      </dgm:t>
    </dgm:pt>
    <dgm:pt modelId="{DDEB6714-1ED2-493E-AD2F-E53A2CCD5CD1}" type="sibTrans" cxnId="{6E80F65C-ADD5-4184-A0CD-C1D940ED77FD}">
      <dgm:prSet/>
      <dgm:spPr/>
      <dgm:t>
        <a:bodyPr/>
        <a:lstStyle/>
        <a:p>
          <a:endParaRPr lang="en-US"/>
        </a:p>
      </dgm:t>
    </dgm:pt>
    <dgm:pt modelId="{AC7E2C1B-E322-435C-BEBB-FC633FFEA5AF}">
      <dgm:prSet/>
      <dgm:spPr/>
      <dgm:t>
        <a:bodyPr/>
        <a:lstStyle/>
        <a:p>
          <a:r>
            <a:rPr lang="en-US" dirty="0"/>
            <a:t>Pilot new workflow for 1 week. </a:t>
          </a:r>
        </a:p>
      </dgm:t>
    </dgm:pt>
    <dgm:pt modelId="{E782B4E0-81C0-4745-9FBF-9A3F9F92B098}" type="parTrans" cxnId="{FD4846FA-8437-4943-8DB6-5D21D278F087}">
      <dgm:prSet/>
      <dgm:spPr/>
      <dgm:t>
        <a:bodyPr/>
        <a:lstStyle/>
        <a:p>
          <a:endParaRPr lang="en-US"/>
        </a:p>
      </dgm:t>
    </dgm:pt>
    <dgm:pt modelId="{EB013A69-2C10-4ECC-8103-07A16ABFC196}" type="sibTrans" cxnId="{FD4846FA-8437-4943-8DB6-5D21D278F087}">
      <dgm:prSet/>
      <dgm:spPr/>
      <dgm:t>
        <a:bodyPr/>
        <a:lstStyle/>
        <a:p>
          <a:endParaRPr lang="en-US"/>
        </a:p>
      </dgm:t>
    </dgm:pt>
    <dgm:pt modelId="{421B5E35-FCA8-5543-9536-848B2DB1F984}">
      <dgm:prSet/>
      <dgm:spPr/>
      <dgm:t>
        <a:bodyPr/>
        <a:lstStyle/>
        <a:p>
          <a:r>
            <a:rPr lang="en-US" dirty="0"/>
            <a:t>Obtain feedback from MAs after pilot is complete.</a:t>
          </a:r>
        </a:p>
      </dgm:t>
    </dgm:pt>
    <dgm:pt modelId="{FBB7EA33-ED5D-1948-A740-84B5336764C6}" type="parTrans" cxnId="{91EF410A-983B-B142-8553-EE9072997C46}">
      <dgm:prSet/>
      <dgm:spPr/>
      <dgm:t>
        <a:bodyPr/>
        <a:lstStyle/>
        <a:p>
          <a:endParaRPr lang="en-US"/>
        </a:p>
      </dgm:t>
    </dgm:pt>
    <dgm:pt modelId="{615778EE-56B8-1241-A9B3-36DDB5B7B22D}" type="sibTrans" cxnId="{91EF410A-983B-B142-8553-EE9072997C46}">
      <dgm:prSet/>
      <dgm:spPr/>
      <dgm:t>
        <a:bodyPr/>
        <a:lstStyle/>
        <a:p>
          <a:endParaRPr lang="en-US"/>
        </a:p>
      </dgm:t>
    </dgm:pt>
    <dgm:pt modelId="{671A9C51-68BD-CF40-8E4B-4AA6030B77DD}" type="pres">
      <dgm:prSet presAssocID="{E2617ACD-6321-44D2-B3F7-4DCBC3251D5E}" presName="Name0" presStyleCnt="0">
        <dgm:presLayoutVars>
          <dgm:dir/>
          <dgm:resizeHandles val="exact"/>
        </dgm:presLayoutVars>
      </dgm:prSet>
      <dgm:spPr/>
      <dgm:t>
        <a:bodyPr/>
        <a:lstStyle/>
        <a:p>
          <a:endParaRPr lang="en-US"/>
        </a:p>
      </dgm:t>
    </dgm:pt>
    <dgm:pt modelId="{321B90C6-76D4-754F-9D2B-5A85C07BFFA2}" type="pres">
      <dgm:prSet presAssocID="{308288D9-754C-4E0A-9D72-3EC4CCBD5669}" presName="node" presStyleLbl="node1" presStyleIdx="0" presStyleCnt="6">
        <dgm:presLayoutVars>
          <dgm:bulletEnabled val="1"/>
        </dgm:presLayoutVars>
      </dgm:prSet>
      <dgm:spPr/>
      <dgm:t>
        <a:bodyPr/>
        <a:lstStyle/>
        <a:p>
          <a:endParaRPr lang="en-US"/>
        </a:p>
      </dgm:t>
    </dgm:pt>
    <dgm:pt modelId="{243DD03A-CF94-F744-A269-DBF81425375D}" type="pres">
      <dgm:prSet presAssocID="{AD4D6D3B-7F78-4022-8206-97635C9A52F0}" presName="sibTrans" presStyleLbl="sibTrans1D1" presStyleIdx="0" presStyleCnt="5"/>
      <dgm:spPr/>
      <dgm:t>
        <a:bodyPr/>
        <a:lstStyle/>
        <a:p>
          <a:endParaRPr lang="en-US"/>
        </a:p>
      </dgm:t>
    </dgm:pt>
    <dgm:pt modelId="{B38E3EB3-D27C-3D4A-92A6-0411710A975A}" type="pres">
      <dgm:prSet presAssocID="{AD4D6D3B-7F78-4022-8206-97635C9A52F0}" presName="connectorText" presStyleLbl="sibTrans1D1" presStyleIdx="0" presStyleCnt="5"/>
      <dgm:spPr/>
      <dgm:t>
        <a:bodyPr/>
        <a:lstStyle/>
        <a:p>
          <a:endParaRPr lang="en-US"/>
        </a:p>
      </dgm:t>
    </dgm:pt>
    <dgm:pt modelId="{95EE89D7-CD4C-5F48-8B8D-D18287DD3752}" type="pres">
      <dgm:prSet presAssocID="{B7A96EFA-5256-4082-B0D5-6431CC8ED495}" presName="node" presStyleLbl="node1" presStyleIdx="1" presStyleCnt="6">
        <dgm:presLayoutVars>
          <dgm:bulletEnabled val="1"/>
        </dgm:presLayoutVars>
      </dgm:prSet>
      <dgm:spPr/>
      <dgm:t>
        <a:bodyPr/>
        <a:lstStyle/>
        <a:p>
          <a:endParaRPr lang="en-US"/>
        </a:p>
      </dgm:t>
    </dgm:pt>
    <dgm:pt modelId="{B1BA5D04-5166-5B43-B5ED-7F3EF0C7CD9C}" type="pres">
      <dgm:prSet presAssocID="{1A5F4A87-0ED5-4366-9469-F1C844E91D1B}" presName="sibTrans" presStyleLbl="sibTrans1D1" presStyleIdx="1" presStyleCnt="5"/>
      <dgm:spPr/>
      <dgm:t>
        <a:bodyPr/>
        <a:lstStyle/>
        <a:p>
          <a:endParaRPr lang="en-US"/>
        </a:p>
      </dgm:t>
    </dgm:pt>
    <dgm:pt modelId="{3A0BB689-1EE1-144C-AEDF-478C88883F6E}" type="pres">
      <dgm:prSet presAssocID="{1A5F4A87-0ED5-4366-9469-F1C844E91D1B}" presName="connectorText" presStyleLbl="sibTrans1D1" presStyleIdx="1" presStyleCnt="5"/>
      <dgm:spPr/>
      <dgm:t>
        <a:bodyPr/>
        <a:lstStyle/>
        <a:p>
          <a:endParaRPr lang="en-US"/>
        </a:p>
      </dgm:t>
    </dgm:pt>
    <dgm:pt modelId="{786A560C-F97E-8647-9A99-F0AEC4E8B745}" type="pres">
      <dgm:prSet presAssocID="{1398D523-D1E4-4912-BCF1-A66BBFD5296B}" presName="node" presStyleLbl="node1" presStyleIdx="2" presStyleCnt="6">
        <dgm:presLayoutVars>
          <dgm:bulletEnabled val="1"/>
        </dgm:presLayoutVars>
      </dgm:prSet>
      <dgm:spPr/>
      <dgm:t>
        <a:bodyPr/>
        <a:lstStyle/>
        <a:p>
          <a:endParaRPr lang="en-US"/>
        </a:p>
      </dgm:t>
    </dgm:pt>
    <dgm:pt modelId="{B8BE50DE-017D-C54F-B064-A838719497EE}" type="pres">
      <dgm:prSet presAssocID="{57C8EE09-D7B0-448C-A70A-67C4ECE90F84}" presName="sibTrans" presStyleLbl="sibTrans1D1" presStyleIdx="2" presStyleCnt="5"/>
      <dgm:spPr/>
      <dgm:t>
        <a:bodyPr/>
        <a:lstStyle/>
        <a:p>
          <a:endParaRPr lang="en-US"/>
        </a:p>
      </dgm:t>
    </dgm:pt>
    <dgm:pt modelId="{333243DB-CCB4-6042-A500-3F3168C3BDD0}" type="pres">
      <dgm:prSet presAssocID="{57C8EE09-D7B0-448C-A70A-67C4ECE90F84}" presName="connectorText" presStyleLbl="sibTrans1D1" presStyleIdx="2" presStyleCnt="5"/>
      <dgm:spPr/>
      <dgm:t>
        <a:bodyPr/>
        <a:lstStyle/>
        <a:p>
          <a:endParaRPr lang="en-US"/>
        </a:p>
      </dgm:t>
    </dgm:pt>
    <dgm:pt modelId="{2E1F0F26-075B-4F4C-9C73-2D1017AEE9DD}" type="pres">
      <dgm:prSet presAssocID="{666F9E8B-CCF1-421A-9258-07DA78C1B89E}" presName="node" presStyleLbl="node1" presStyleIdx="3" presStyleCnt="6">
        <dgm:presLayoutVars>
          <dgm:bulletEnabled val="1"/>
        </dgm:presLayoutVars>
      </dgm:prSet>
      <dgm:spPr/>
      <dgm:t>
        <a:bodyPr/>
        <a:lstStyle/>
        <a:p>
          <a:endParaRPr lang="en-US"/>
        </a:p>
      </dgm:t>
    </dgm:pt>
    <dgm:pt modelId="{BCE3B9B4-2340-654D-903C-2A9D14A87977}" type="pres">
      <dgm:prSet presAssocID="{DDEB6714-1ED2-493E-AD2F-E53A2CCD5CD1}" presName="sibTrans" presStyleLbl="sibTrans1D1" presStyleIdx="3" presStyleCnt="5"/>
      <dgm:spPr/>
      <dgm:t>
        <a:bodyPr/>
        <a:lstStyle/>
        <a:p>
          <a:endParaRPr lang="en-US"/>
        </a:p>
      </dgm:t>
    </dgm:pt>
    <dgm:pt modelId="{68317B57-FB49-C84B-88EF-405697E1D88C}" type="pres">
      <dgm:prSet presAssocID="{DDEB6714-1ED2-493E-AD2F-E53A2CCD5CD1}" presName="connectorText" presStyleLbl="sibTrans1D1" presStyleIdx="3" presStyleCnt="5"/>
      <dgm:spPr/>
      <dgm:t>
        <a:bodyPr/>
        <a:lstStyle/>
        <a:p>
          <a:endParaRPr lang="en-US"/>
        </a:p>
      </dgm:t>
    </dgm:pt>
    <dgm:pt modelId="{09464B88-295C-CB4F-9754-315C91AFC6D7}" type="pres">
      <dgm:prSet presAssocID="{AC7E2C1B-E322-435C-BEBB-FC633FFEA5AF}" presName="node" presStyleLbl="node1" presStyleIdx="4" presStyleCnt="6">
        <dgm:presLayoutVars>
          <dgm:bulletEnabled val="1"/>
        </dgm:presLayoutVars>
      </dgm:prSet>
      <dgm:spPr/>
      <dgm:t>
        <a:bodyPr/>
        <a:lstStyle/>
        <a:p>
          <a:endParaRPr lang="en-US"/>
        </a:p>
      </dgm:t>
    </dgm:pt>
    <dgm:pt modelId="{E031F72F-2224-544C-B66E-7A58EEABEA21}" type="pres">
      <dgm:prSet presAssocID="{EB013A69-2C10-4ECC-8103-07A16ABFC196}" presName="sibTrans" presStyleLbl="sibTrans1D1" presStyleIdx="4" presStyleCnt="5"/>
      <dgm:spPr/>
      <dgm:t>
        <a:bodyPr/>
        <a:lstStyle/>
        <a:p>
          <a:endParaRPr lang="en-US"/>
        </a:p>
      </dgm:t>
    </dgm:pt>
    <dgm:pt modelId="{3B0C34FF-355B-814C-A9BA-AE534BBAF196}" type="pres">
      <dgm:prSet presAssocID="{EB013A69-2C10-4ECC-8103-07A16ABFC196}" presName="connectorText" presStyleLbl="sibTrans1D1" presStyleIdx="4" presStyleCnt="5"/>
      <dgm:spPr/>
      <dgm:t>
        <a:bodyPr/>
        <a:lstStyle/>
        <a:p>
          <a:endParaRPr lang="en-US"/>
        </a:p>
      </dgm:t>
    </dgm:pt>
    <dgm:pt modelId="{DBD20EF6-0B95-5A40-A6A8-990B3C756E9E}" type="pres">
      <dgm:prSet presAssocID="{421B5E35-FCA8-5543-9536-848B2DB1F984}" presName="node" presStyleLbl="node1" presStyleIdx="5" presStyleCnt="6">
        <dgm:presLayoutVars>
          <dgm:bulletEnabled val="1"/>
        </dgm:presLayoutVars>
      </dgm:prSet>
      <dgm:spPr/>
      <dgm:t>
        <a:bodyPr/>
        <a:lstStyle/>
        <a:p>
          <a:endParaRPr lang="en-US"/>
        </a:p>
      </dgm:t>
    </dgm:pt>
  </dgm:ptLst>
  <dgm:cxnLst>
    <dgm:cxn modelId="{37F54D4E-DD13-DC45-A19F-690A7E1E397E}" type="presOf" srcId="{57C8EE09-D7B0-448C-A70A-67C4ECE90F84}" destId="{333243DB-CCB4-6042-A500-3F3168C3BDD0}" srcOrd="1" destOrd="0" presId="urn:microsoft.com/office/officeart/2016/7/layout/RepeatingBendingProcessNew"/>
    <dgm:cxn modelId="{91EF410A-983B-B142-8553-EE9072997C46}" srcId="{E2617ACD-6321-44D2-B3F7-4DCBC3251D5E}" destId="{421B5E35-FCA8-5543-9536-848B2DB1F984}" srcOrd="5" destOrd="0" parTransId="{FBB7EA33-ED5D-1948-A740-84B5336764C6}" sibTransId="{615778EE-56B8-1241-A9B3-36DDB5B7B22D}"/>
    <dgm:cxn modelId="{ADCD4D6A-5E82-154F-BB75-CD2529A6C87B}" type="presOf" srcId="{57C8EE09-D7B0-448C-A70A-67C4ECE90F84}" destId="{B8BE50DE-017D-C54F-B064-A838719497EE}" srcOrd="0" destOrd="0" presId="urn:microsoft.com/office/officeart/2016/7/layout/RepeatingBendingProcessNew"/>
    <dgm:cxn modelId="{42000DEE-993F-4157-A759-730BD817CB89}" srcId="{E2617ACD-6321-44D2-B3F7-4DCBC3251D5E}" destId="{B7A96EFA-5256-4082-B0D5-6431CC8ED495}" srcOrd="1" destOrd="0" parTransId="{5A959CF5-C6FF-4201-9352-E7777B096BB1}" sibTransId="{1A5F4A87-0ED5-4366-9469-F1C844E91D1B}"/>
    <dgm:cxn modelId="{B76425D7-3B6C-4D42-8E0B-39775A14E7FC}" type="presOf" srcId="{308288D9-754C-4E0A-9D72-3EC4CCBD5669}" destId="{321B90C6-76D4-754F-9D2B-5A85C07BFFA2}" srcOrd="0" destOrd="0" presId="urn:microsoft.com/office/officeart/2016/7/layout/RepeatingBendingProcessNew"/>
    <dgm:cxn modelId="{67BC74CA-3102-E046-ADBC-82CB5767D761}" type="presOf" srcId="{EB013A69-2C10-4ECC-8103-07A16ABFC196}" destId="{E031F72F-2224-544C-B66E-7A58EEABEA21}" srcOrd="0" destOrd="0" presId="urn:microsoft.com/office/officeart/2016/7/layout/RepeatingBendingProcessNew"/>
    <dgm:cxn modelId="{1A1EBC85-A3D3-1A41-8AB9-0964CD119D11}" type="presOf" srcId="{DDEB6714-1ED2-493E-AD2F-E53A2CCD5CD1}" destId="{BCE3B9B4-2340-654D-903C-2A9D14A87977}" srcOrd="0" destOrd="0" presId="urn:microsoft.com/office/officeart/2016/7/layout/RepeatingBendingProcessNew"/>
    <dgm:cxn modelId="{EB8D4835-E58C-D64C-8D15-B9764F84981D}" type="presOf" srcId="{E2617ACD-6321-44D2-B3F7-4DCBC3251D5E}" destId="{671A9C51-68BD-CF40-8E4B-4AA6030B77DD}" srcOrd="0" destOrd="0" presId="urn:microsoft.com/office/officeart/2016/7/layout/RepeatingBendingProcessNew"/>
    <dgm:cxn modelId="{29781810-9753-C443-8822-963DF7C16E17}" type="presOf" srcId="{AD4D6D3B-7F78-4022-8206-97635C9A52F0}" destId="{243DD03A-CF94-F744-A269-DBF81425375D}" srcOrd="0" destOrd="0" presId="urn:microsoft.com/office/officeart/2016/7/layout/RepeatingBendingProcessNew"/>
    <dgm:cxn modelId="{C1CFCB48-E51E-9F46-8C3A-EBC4769EE599}" type="presOf" srcId="{421B5E35-FCA8-5543-9536-848B2DB1F984}" destId="{DBD20EF6-0B95-5A40-A6A8-990B3C756E9E}" srcOrd="0" destOrd="0" presId="urn:microsoft.com/office/officeart/2016/7/layout/RepeatingBendingProcessNew"/>
    <dgm:cxn modelId="{8E5465BD-A01B-A043-8B61-05988EDD970C}" type="presOf" srcId="{1A5F4A87-0ED5-4366-9469-F1C844E91D1B}" destId="{B1BA5D04-5166-5B43-B5ED-7F3EF0C7CD9C}" srcOrd="0" destOrd="0" presId="urn:microsoft.com/office/officeart/2016/7/layout/RepeatingBendingProcessNew"/>
    <dgm:cxn modelId="{8F32F1FA-AF40-E34D-A5B8-CFF86AD4BB1B}" type="presOf" srcId="{AC7E2C1B-E322-435C-BEBB-FC633FFEA5AF}" destId="{09464B88-295C-CB4F-9754-315C91AFC6D7}" srcOrd="0" destOrd="0" presId="urn:microsoft.com/office/officeart/2016/7/layout/RepeatingBendingProcessNew"/>
    <dgm:cxn modelId="{E5CA7F41-BE0E-4C24-A2A0-EAE1378B856A}" srcId="{E2617ACD-6321-44D2-B3F7-4DCBC3251D5E}" destId="{308288D9-754C-4E0A-9D72-3EC4CCBD5669}" srcOrd="0" destOrd="0" parTransId="{5B9CDC85-7DFC-48D0-82C8-9E7BE7121D96}" sibTransId="{AD4D6D3B-7F78-4022-8206-97635C9A52F0}"/>
    <dgm:cxn modelId="{66553376-4390-492E-BC1B-28A4437ABAB5}" srcId="{E2617ACD-6321-44D2-B3F7-4DCBC3251D5E}" destId="{1398D523-D1E4-4912-BCF1-A66BBFD5296B}" srcOrd="2" destOrd="0" parTransId="{B7359A48-E6DA-4B35-B21E-D55F3C55F739}" sibTransId="{57C8EE09-D7B0-448C-A70A-67C4ECE90F84}"/>
    <dgm:cxn modelId="{315A625B-DFB5-3942-8CB6-AA49927CC705}" type="presOf" srcId="{AD4D6D3B-7F78-4022-8206-97635C9A52F0}" destId="{B38E3EB3-D27C-3D4A-92A6-0411710A975A}" srcOrd="1" destOrd="0" presId="urn:microsoft.com/office/officeart/2016/7/layout/RepeatingBendingProcessNew"/>
    <dgm:cxn modelId="{6E80F65C-ADD5-4184-A0CD-C1D940ED77FD}" srcId="{E2617ACD-6321-44D2-B3F7-4DCBC3251D5E}" destId="{666F9E8B-CCF1-421A-9258-07DA78C1B89E}" srcOrd="3" destOrd="0" parTransId="{ACED5B3E-52E0-4A39-96CF-9F4D05DCC4E5}" sibTransId="{DDEB6714-1ED2-493E-AD2F-E53A2CCD5CD1}"/>
    <dgm:cxn modelId="{9727F7D7-52CD-BA4C-B4F4-3BDFCE7E5AF7}" type="presOf" srcId="{666F9E8B-CCF1-421A-9258-07DA78C1B89E}" destId="{2E1F0F26-075B-4F4C-9C73-2D1017AEE9DD}" srcOrd="0" destOrd="0" presId="urn:microsoft.com/office/officeart/2016/7/layout/RepeatingBendingProcessNew"/>
    <dgm:cxn modelId="{FD4846FA-8437-4943-8DB6-5D21D278F087}" srcId="{E2617ACD-6321-44D2-B3F7-4DCBC3251D5E}" destId="{AC7E2C1B-E322-435C-BEBB-FC633FFEA5AF}" srcOrd="4" destOrd="0" parTransId="{E782B4E0-81C0-4745-9FBF-9A3F9F92B098}" sibTransId="{EB013A69-2C10-4ECC-8103-07A16ABFC196}"/>
    <dgm:cxn modelId="{72395B8F-331E-1942-89FB-A76F5CED0507}" type="presOf" srcId="{DDEB6714-1ED2-493E-AD2F-E53A2CCD5CD1}" destId="{68317B57-FB49-C84B-88EF-405697E1D88C}" srcOrd="1" destOrd="0" presId="urn:microsoft.com/office/officeart/2016/7/layout/RepeatingBendingProcessNew"/>
    <dgm:cxn modelId="{2580C964-783E-1F4B-915A-591BE38CF653}" type="presOf" srcId="{1A5F4A87-0ED5-4366-9469-F1C844E91D1B}" destId="{3A0BB689-1EE1-144C-AEDF-478C88883F6E}" srcOrd="1" destOrd="0" presId="urn:microsoft.com/office/officeart/2016/7/layout/RepeatingBendingProcessNew"/>
    <dgm:cxn modelId="{D065CE82-25BD-C949-8697-EDDD2742974F}" type="presOf" srcId="{EB013A69-2C10-4ECC-8103-07A16ABFC196}" destId="{3B0C34FF-355B-814C-A9BA-AE534BBAF196}" srcOrd="1" destOrd="0" presId="urn:microsoft.com/office/officeart/2016/7/layout/RepeatingBendingProcessNew"/>
    <dgm:cxn modelId="{F2D47BBC-538E-CD4B-B667-9551A160941A}" type="presOf" srcId="{B7A96EFA-5256-4082-B0D5-6431CC8ED495}" destId="{95EE89D7-CD4C-5F48-8B8D-D18287DD3752}" srcOrd="0" destOrd="0" presId="urn:microsoft.com/office/officeart/2016/7/layout/RepeatingBendingProcessNew"/>
    <dgm:cxn modelId="{EF9EE0EC-6F46-BD4F-B317-0FCF918153FB}" type="presOf" srcId="{1398D523-D1E4-4912-BCF1-A66BBFD5296B}" destId="{786A560C-F97E-8647-9A99-F0AEC4E8B745}" srcOrd="0" destOrd="0" presId="urn:microsoft.com/office/officeart/2016/7/layout/RepeatingBendingProcessNew"/>
    <dgm:cxn modelId="{633B6E49-406F-9B45-91A7-75E64B8B14AF}" type="presParOf" srcId="{671A9C51-68BD-CF40-8E4B-4AA6030B77DD}" destId="{321B90C6-76D4-754F-9D2B-5A85C07BFFA2}" srcOrd="0" destOrd="0" presId="urn:microsoft.com/office/officeart/2016/7/layout/RepeatingBendingProcessNew"/>
    <dgm:cxn modelId="{9A4EA8AB-15A1-9940-8CF8-BBDE783052C8}" type="presParOf" srcId="{671A9C51-68BD-CF40-8E4B-4AA6030B77DD}" destId="{243DD03A-CF94-F744-A269-DBF81425375D}" srcOrd="1" destOrd="0" presId="urn:microsoft.com/office/officeart/2016/7/layout/RepeatingBendingProcessNew"/>
    <dgm:cxn modelId="{B8DCDAB0-620A-CA45-9D8E-81A135EE005B}" type="presParOf" srcId="{243DD03A-CF94-F744-A269-DBF81425375D}" destId="{B38E3EB3-D27C-3D4A-92A6-0411710A975A}" srcOrd="0" destOrd="0" presId="urn:microsoft.com/office/officeart/2016/7/layout/RepeatingBendingProcessNew"/>
    <dgm:cxn modelId="{3D9F5A4E-CA1C-D349-ADE4-AA83B959ACB9}" type="presParOf" srcId="{671A9C51-68BD-CF40-8E4B-4AA6030B77DD}" destId="{95EE89D7-CD4C-5F48-8B8D-D18287DD3752}" srcOrd="2" destOrd="0" presId="urn:microsoft.com/office/officeart/2016/7/layout/RepeatingBendingProcessNew"/>
    <dgm:cxn modelId="{05485263-CDB0-044C-AF4A-4FEE453B9605}" type="presParOf" srcId="{671A9C51-68BD-CF40-8E4B-4AA6030B77DD}" destId="{B1BA5D04-5166-5B43-B5ED-7F3EF0C7CD9C}" srcOrd="3" destOrd="0" presId="urn:microsoft.com/office/officeart/2016/7/layout/RepeatingBendingProcessNew"/>
    <dgm:cxn modelId="{2689F235-7323-C24F-AF5C-E42CA4E6CFE8}" type="presParOf" srcId="{B1BA5D04-5166-5B43-B5ED-7F3EF0C7CD9C}" destId="{3A0BB689-1EE1-144C-AEDF-478C88883F6E}" srcOrd="0" destOrd="0" presId="urn:microsoft.com/office/officeart/2016/7/layout/RepeatingBendingProcessNew"/>
    <dgm:cxn modelId="{C090022A-0F86-F844-9493-E1516C9DF50F}" type="presParOf" srcId="{671A9C51-68BD-CF40-8E4B-4AA6030B77DD}" destId="{786A560C-F97E-8647-9A99-F0AEC4E8B745}" srcOrd="4" destOrd="0" presId="urn:microsoft.com/office/officeart/2016/7/layout/RepeatingBendingProcessNew"/>
    <dgm:cxn modelId="{3F1DEA8F-F860-E540-8A21-FA2572685D93}" type="presParOf" srcId="{671A9C51-68BD-CF40-8E4B-4AA6030B77DD}" destId="{B8BE50DE-017D-C54F-B064-A838719497EE}" srcOrd="5" destOrd="0" presId="urn:microsoft.com/office/officeart/2016/7/layout/RepeatingBendingProcessNew"/>
    <dgm:cxn modelId="{AA931C57-B448-DA4D-BEB1-1BA9EF27FA22}" type="presParOf" srcId="{B8BE50DE-017D-C54F-B064-A838719497EE}" destId="{333243DB-CCB4-6042-A500-3F3168C3BDD0}" srcOrd="0" destOrd="0" presId="urn:microsoft.com/office/officeart/2016/7/layout/RepeatingBendingProcessNew"/>
    <dgm:cxn modelId="{4460D9CF-10AE-3D43-A09E-FBA58E5DA746}" type="presParOf" srcId="{671A9C51-68BD-CF40-8E4B-4AA6030B77DD}" destId="{2E1F0F26-075B-4F4C-9C73-2D1017AEE9DD}" srcOrd="6" destOrd="0" presId="urn:microsoft.com/office/officeart/2016/7/layout/RepeatingBendingProcessNew"/>
    <dgm:cxn modelId="{895C0C43-AF80-594B-9FB8-AD60878F735F}" type="presParOf" srcId="{671A9C51-68BD-CF40-8E4B-4AA6030B77DD}" destId="{BCE3B9B4-2340-654D-903C-2A9D14A87977}" srcOrd="7" destOrd="0" presId="urn:microsoft.com/office/officeart/2016/7/layout/RepeatingBendingProcessNew"/>
    <dgm:cxn modelId="{A4825695-397E-1C4E-84A6-B82BBAF5BA9A}" type="presParOf" srcId="{BCE3B9B4-2340-654D-903C-2A9D14A87977}" destId="{68317B57-FB49-C84B-88EF-405697E1D88C}" srcOrd="0" destOrd="0" presId="urn:microsoft.com/office/officeart/2016/7/layout/RepeatingBendingProcessNew"/>
    <dgm:cxn modelId="{0E0E970E-CECD-DD45-910F-67BF44CEF0C2}" type="presParOf" srcId="{671A9C51-68BD-CF40-8E4B-4AA6030B77DD}" destId="{09464B88-295C-CB4F-9754-315C91AFC6D7}" srcOrd="8" destOrd="0" presId="urn:microsoft.com/office/officeart/2016/7/layout/RepeatingBendingProcessNew"/>
    <dgm:cxn modelId="{F0F37374-1270-2243-8D5B-0203D4EEA3F6}" type="presParOf" srcId="{671A9C51-68BD-CF40-8E4B-4AA6030B77DD}" destId="{E031F72F-2224-544C-B66E-7A58EEABEA21}" srcOrd="9" destOrd="0" presId="urn:microsoft.com/office/officeart/2016/7/layout/RepeatingBendingProcessNew"/>
    <dgm:cxn modelId="{13347DF2-013E-FC42-99AE-49367C1C268F}" type="presParOf" srcId="{E031F72F-2224-544C-B66E-7A58EEABEA21}" destId="{3B0C34FF-355B-814C-A9BA-AE534BBAF196}" srcOrd="0" destOrd="0" presId="urn:microsoft.com/office/officeart/2016/7/layout/RepeatingBendingProcessNew"/>
    <dgm:cxn modelId="{B48DC085-679A-CC49-AFB1-10CC30191BC0}" type="presParOf" srcId="{671A9C51-68BD-CF40-8E4B-4AA6030B77DD}" destId="{DBD20EF6-0B95-5A40-A6A8-990B3C756E9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617ACD-6321-44D2-B3F7-4DCBC3251D5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308288D9-754C-4E0A-9D72-3EC4CCBD5669}">
      <dgm:prSet/>
      <dgm:spPr/>
      <dgm:t>
        <a:bodyPr/>
        <a:lstStyle/>
        <a:p>
          <a:r>
            <a:rPr lang="en-US"/>
            <a:t>Give PHQ-9 if PHQ-2 is positive</a:t>
          </a:r>
        </a:p>
      </dgm:t>
    </dgm:pt>
    <dgm:pt modelId="{5B9CDC85-7DFC-48D0-82C8-9E7BE7121D96}" type="parTrans" cxnId="{E5CA7F41-BE0E-4C24-A2A0-EAE1378B856A}">
      <dgm:prSet/>
      <dgm:spPr/>
      <dgm:t>
        <a:bodyPr/>
        <a:lstStyle/>
        <a:p>
          <a:endParaRPr lang="en-US"/>
        </a:p>
      </dgm:t>
    </dgm:pt>
    <dgm:pt modelId="{AD4D6D3B-7F78-4022-8206-97635C9A52F0}" type="sibTrans" cxnId="{E5CA7F41-BE0E-4C24-A2A0-EAE1378B856A}">
      <dgm:prSet/>
      <dgm:spPr/>
      <dgm:t>
        <a:bodyPr/>
        <a:lstStyle/>
        <a:p>
          <a:endParaRPr lang="en-US"/>
        </a:p>
      </dgm:t>
    </dgm:pt>
    <dgm:pt modelId="{B7A96EFA-5256-4082-B0D5-6431CC8ED495}">
      <dgm:prSet/>
      <dgm:spPr/>
      <dgm:t>
        <a:bodyPr/>
        <a:lstStyle/>
        <a:p>
          <a:r>
            <a:rPr lang="en-US"/>
            <a:t>PHQ-9 at every visit for depression-diagnosed patients</a:t>
          </a:r>
        </a:p>
      </dgm:t>
    </dgm:pt>
    <dgm:pt modelId="{5A959CF5-C6FF-4201-9352-E7777B096BB1}" type="parTrans" cxnId="{42000DEE-993F-4157-A759-730BD817CB89}">
      <dgm:prSet/>
      <dgm:spPr/>
      <dgm:t>
        <a:bodyPr/>
        <a:lstStyle/>
        <a:p>
          <a:endParaRPr lang="en-US"/>
        </a:p>
      </dgm:t>
    </dgm:pt>
    <dgm:pt modelId="{1A5F4A87-0ED5-4366-9469-F1C844E91D1B}" type="sibTrans" cxnId="{42000DEE-993F-4157-A759-730BD817CB89}">
      <dgm:prSet/>
      <dgm:spPr/>
      <dgm:t>
        <a:bodyPr/>
        <a:lstStyle/>
        <a:p>
          <a:endParaRPr lang="en-US"/>
        </a:p>
      </dgm:t>
    </dgm:pt>
    <dgm:pt modelId="{1398D523-D1E4-4912-BCF1-A66BBFD5296B}">
      <dgm:prSet/>
      <dgm:spPr/>
      <dgm:t>
        <a:bodyPr/>
        <a:lstStyle/>
        <a:p>
          <a:r>
            <a:rPr lang="en-US"/>
            <a:t>Remind patients to reflect on symptoms over past 2 weeks</a:t>
          </a:r>
        </a:p>
      </dgm:t>
    </dgm:pt>
    <dgm:pt modelId="{B7359A48-E6DA-4B35-B21E-D55F3C55F739}" type="parTrans" cxnId="{66553376-4390-492E-BC1B-28A4437ABAB5}">
      <dgm:prSet/>
      <dgm:spPr/>
      <dgm:t>
        <a:bodyPr/>
        <a:lstStyle/>
        <a:p>
          <a:endParaRPr lang="en-US"/>
        </a:p>
      </dgm:t>
    </dgm:pt>
    <dgm:pt modelId="{57C8EE09-D7B0-448C-A70A-67C4ECE90F84}" type="sibTrans" cxnId="{66553376-4390-492E-BC1B-28A4437ABAB5}">
      <dgm:prSet/>
      <dgm:spPr/>
      <dgm:t>
        <a:bodyPr/>
        <a:lstStyle/>
        <a:p>
          <a:endParaRPr lang="en-US"/>
        </a:p>
      </dgm:t>
    </dgm:pt>
    <dgm:pt modelId="{666F9E8B-CCF1-421A-9258-07DA78C1B89E}">
      <dgm:prSet/>
      <dgm:spPr/>
      <dgm:t>
        <a:bodyPr/>
        <a:lstStyle/>
        <a:p>
          <a:r>
            <a:rPr lang="en-US"/>
            <a:t>Use patient’s reading language for PHQ-9</a:t>
          </a:r>
        </a:p>
      </dgm:t>
    </dgm:pt>
    <dgm:pt modelId="{ACED5B3E-52E0-4A39-96CF-9F4D05DCC4E5}" type="parTrans" cxnId="{6E80F65C-ADD5-4184-A0CD-C1D940ED77FD}">
      <dgm:prSet/>
      <dgm:spPr/>
      <dgm:t>
        <a:bodyPr/>
        <a:lstStyle/>
        <a:p>
          <a:endParaRPr lang="en-US"/>
        </a:p>
      </dgm:t>
    </dgm:pt>
    <dgm:pt modelId="{DDEB6714-1ED2-493E-AD2F-E53A2CCD5CD1}" type="sibTrans" cxnId="{6E80F65C-ADD5-4184-A0CD-C1D940ED77FD}">
      <dgm:prSet/>
      <dgm:spPr/>
      <dgm:t>
        <a:bodyPr/>
        <a:lstStyle/>
        <a:p>
          <a:endParaRPr lang="en-US"/>
        </a:p>
      </dgm:t>
    </dgm:pt>
    <dgm:pt modelId="{AC7E2C1B-E322-435C-BEBB-FC633FFEA5AF}">
      <dgm:prSet/>
      <dgm:spPr/>
      <dgm:t>
        <a:bodyPr/>
        <a:lstStyle/>
        <a:p>
          <a:r>
            <a:rPr lang="en-US" dirty="0"/>
            <a:t>Enter results into </a:t>
          </a:r>
          <a:r>
            <a:rPr lang="en-US" dirty="0" err="1"/>
            <a:t>eCW</a:t>
          </a:r>
          <a:r>
            <a:rPr lang="en-US" dirty="0"/>
            <a:t> smart form</a:t>
          </a:r>
        </a:p>
      </dgm:t>
    </dgm:pt>
    <dgm:pt modelId="{E782B4E0-81C0-4745-9FBF-9A3F9F92B098}" type="parTrans" cxnId="{FD4846FA-8437-4943-8DB6-5D21D278F087}">
      <dgm:prSet/>
      <dgm:spPr/>
      <dgm:t>
        <a:bodyPr/>
        <a:lstStyle/>
        <a:p>
          <a:endParaRPr lang="en-US"/>
        </a:p>
      </dgm:t>
    </dgm:pt>
    <dgm:pt modelId="{EB013A69-2C10-4ECC-8103-07A16ABFC196}" type="sibTrans" cxnId="{FD4846FA-8437-4943-8DB6-5D21D278F087}">
      <dgm:prSet/>
      <dgm:spPr/>
      <dgm:t>
        <a:bodyPr/>
        <a:lstStyle/>
        <a:p>
          <a:endParaRPr lang="en-US"/>
        </a:p>
      </dgm:t>
    </dgm:pt>
    <dgm:pt modelId="{75F49618-CEB3-1D4F-B7D1-F0948D5A3CCA}" type="pres">
      <dgm:prSet presAssocID="{E2617ACD-6321-44D2-B3F7-4DCBC3251D5E}" presName="outerComposite" presStyleCnt="0">
        <dgm:presLayoutVars>
          <dgm:chMax val="5"/>
          <dgm:dir/>
          <dgm:resizeHandles val="exact"/>
        </dgm:presLayoutVars>
      </dgm:prSet>
      <dgm:spPr/>
      <dgm:t>
        <a:bodyPr/>
        <a:lstStyle/>
        <a:p>
          <a:endParaRPr lang="en-US"/>
        </a:p>
      </dgm:t>
    </dgm:pt>
    <dgm:pt modelId="{CD004271-DFA8-8F4A-BA54-CD233BE3580C}" type="pres">
      <dgm:prSet presAssocID="{E2617ACD-6321-44D2-B3F7-4DCBC3251D5E}" presName="dummyMaxCanvas" presStyleCnt="0">
        <dgm:presLayoutVars/>
      </dgm:prSet>
      <dgm:spPr/>
    </dgm:pt>
    <dgm:pt modelId="{4E8C6D6D-FE31-0041-AAF0-17EFE171C35F}" type="pres">
      <dgm:prSet presAssocID="{E2617ACD-6321-44D2-B3F7-4DCBC3251D5E}" presName="FiveNodes_1" presStyleLbl="node1" presStyleIdx="0" presStyleCnt="5">
        <dgm:presLayoutVars>
          <dgm:bulletEnabled val="1"/>
        </dgm:presLayoutVars>
      </dgm:prSet>
      <dgm:spPr/>
      <dgm:t>
        <a:bodyPr/>
        <a:lstStyle/>
        <a:p>
          <a:endParaRPr lang="en-US"/>
        </a:p>
      </dgm:t>
    </dgm:pt>
    <dgm:pt modelId="{344124C5-2D52-A243-9BC1-0ACD3ACA9C30}" type="pres">
      <dgm:prSet presAssocID="{E2617ACD-6321-44D2-B3F7-4DCBC3251D5E}" presName="FiveNodes_2" presStyleLbl="node1" presStyleIdx="1" presStyleCnt="5">
        <dgm:presLayoutVars>
          <dgm:bulletEnabled val="1"/>
        </dgm:presLayoutVars>
      </dgm:prSet>
      <dgm:spPr/>
      <dgm:t>
        <a:bodyPr/>
        <a:lstStyle/>
        <a:p>
          <a:endParaRPr lang="en-US"/>
        </a:p>
      </dgm:t>
    </dgm:pt>
    <dgm:pt modelId="{6E4BE371-26E2-9940-9560-543B3EF68ABD}" type="pres">
      <dgm:prSet presAssocID="{E2617ACD-6321-44D2-B3F7-4DCBC3251D5E}" presName="FiveNodes_3" presStyleLbl="node1" presStyleIdx="2" presStyleCnt="5">
        <dgm:presLayoutVars>
          <dgm:bulletEnabled val="1"/>
        </dgm:presLayoutVars>
      </dgm:prSet>
      <dgm:spPr/>
      <dgm:t>
        <a:bodyPr/>
        <a:lstStyle/>
        <a:p>
          <a:endParaRPr lang="en-US"/>
        </a:p>
      </dgm:t>
    </dgm:pt>
    <dgm:pt modelId="{5639620F-A7E4-504E-BCF8-6C9CD34E11DE}" type="pres">
      <dgm:prSet presAssocID="{E2617ACD-6321-44D2-B3F7-4DCBC3251D5E}" presName="FiveNodes_4" presStyleLbl="node1" presStyleIdx="3" presStyleCnt="5">
        <dgm:presLayoutVars>
          <dgm:bulletEnabled val="1"/>
        </dgm:presLayoutVars>
      </dgm:prSet>
      <dgm:spPr/>
      <dgm:t>
        <a:bodyPr/>
        <a:lstStyle/>
        <a:p>
          <a:endParaRPr lang="en-US"/>
        </a:p>
      </dgm:t>
    </dgm:pt>
    <dgm:pt modelId="{96DE5932-306A-8E43-B4E4-D445DE368AEB}" type="pres">
      <dgm:prSet presAssocID="{E2617ACD-6321-44D2-B3F7-4DCBC3251D5E}" presName="FiveNodes_5" presStyleLbl="node1" presStyleIdx="4" presStyleCnt="5">
        <dgm:presLayoutVars>
          <dgm:bulletEnabled val="1"/>
        </dgm:presLayoutVars>
      </dgm:prSet>
      <dgm:spPr/>
      <dgm:t>
        <a:bodyPr/>
        <a:lstStyle/>
        <a:p>
          <a:endParaRPr lang="en-US"/>
        </a:p>
      </dgm:t>
    </dgm:pt>
    <dgm:pt modelId="{1F1E9010-366D-F141-9610-02F88529E581}" type="pres">
      <dgm:prSet presAssocID="{E2617ACD-6321-44D2-B3F7-4DCBC3251D5E}" presName="FiveConn_1-2" presStyleLbl="fgAccFollowNode1" presStyleIdx="0" presStyleCnt="4">
        <dgm:presLayoutVars>
          <dgm:bulletEnabled val="1"/>
        </dgm:presLayoutVars>
      </dgm:prSet>
      <dgm:spPr/>
      <dgm:t>
        <a:bodyPr/>
        <a:lstStyle/>
        <a:p>
          <a:endParaRPr lang="en-US"/>
        </a:p>
      </dgm:t>
    </dgm:pt>
    <dgm:pt modelId="{8D4FE378-2F29-2749-9CAA-975014AC08E3}" type="pres">
      <dgm:prSet presAssocID="{E2617ACD-6321-44D2-B3F7-4DCBC3251D5E}" presName="FiveConn_2-3" presStyleLbl="fgAccFollowNode1" presStyleIdx="1" presStyleCnt="4">
        <dgm:presLayoutVars>
          <dgm:bulletEnabled val="1"/>
        </dgm:presLayoutVars>
      </dgm:prSet>
      <dgm:spPr/>
      <dgm:t>
        <a:bodyPr/>
        <a:lstStyle/>
        <a:p>
          <a:endParaRPr lang="en-US"/>
        </a:p>
      </dgm:t>
    </dgm:pt>
    <dgm:pt modelId="{FB70EA94-D313-784B-9B02-904F2BE410FB}" type="pres">
      <dgm:prSet presAssocID="{E2617ACD-6321-44D2-B3F7-4DCBC3251D5E}" presName="FiveConn_3-4" presStyleLbl="fgAccFollowNode1" presStyleIdx="2" presStyleCnt="4">
        <dgm:presLayoutVars>
          <dgm:bulletEnabled val="1"/>
        </dgm:presLayoutVars>
      </dgm:prSet>
      <dgm:spPr/>
      <dgm:t>
        <a:bodyPr/>
        <a:lstStyle/>
        <a:p>
          <a:endParaRPr lang="en-US"/>
        </a:p>
      </dgm:t>
    </dgm:pt>
    <dgm:pt modelId="{A4699CB7-F916-C842-8291-F363FFDB6289}" type="pres">
      <dgm:prSet presAssocID="{E2617ACD-6321-44D2-B3F7-4DCBC3251D5E}" presName="FiveConn_4-5" presStyleLbl="fgAccFollowNode1" presStyleIdx="3" presStyleCnt="4">
        <dgm:presLayoutVars>
          <dgm:bulletEnabled val="1"/>
        </dgm:presLayoutVars>
      </dgm:prSet>
      <dgm:spPr/>
      <dgm:t>
        <a:bodyPr/>
        <a:lstStyle/>
        <a:p>
          <a:endParaRPr lang="en-US"/>
        </a:p>
      </dgm:t>
    </dgm:pt>
    <dgm:pt modelId="{7964DEC3-020B-F946-B27E-B9B7AA946861}" type="pres">
      <dgm:prSet presAssocID="{E2617ACD-6321-44D2-B3F7-4DCBC3251D5E}" presName="FiveNodes_1_text" presStyleLbl="node1" presStyleIdx="4" presStyleCnt="5">
        <dgm:presLayoutVars>
          <dgm:bulletEnabled val="1"/>
        </dgm:presLayoutVars>
      </dgm:prSet>
      <dgm:spPr/>
      <dgm:t>
        <a:bodyPr/>
        <a:lstStyle/>
        <a:p>
          <a:endParaRPr lang="en-US"/>
        </a:p>
      </dgm:t>
    </dgm:pt>
    <dgm:pt modelId="{59FC8A02-1E9D-2345-9C72-EB851D81B27E}" type="pres">
      <dgm:prSet presAssocID="{E2617ACD-6321-44D2-B3F7-4DCBC3251D5E}" presName="FiveNodes_2_text" presStyleLbl="node1" presStyleIdx="4" presStyleCnt="5">
        <dgm:presLayoutVars>
          <dgm:bulletEnabled val="1"/>
        </dgm:presLayoutVars>
      </dgm:prSet>
      <dgm:spPr/>
      <dgm:t>
        <a:bodyPr/>
        <a:lstStyle/>
        <a:p>
          <a:endParaRPr lang="en-US"/>
        </a:p>
      </dgm:t>
    </dgm:pt>
    <dgm:pt modelId="{4AF2CFCE-9748-E742-A99A-1EAB91172924}" type="pres">
      <dgm:prSet presAssocID="{E2617ACD-6321-44D2-B3F7-4DCBC3251D5E}" presName="FiveNodes_3_text" presStyleLbl="node1" presStyleIdx="4" presStyleCnt="5">
        <dgm:presLayoutVars>
          <dgm:bulletEnabled val="1"/>
        </dgm:presLayoutVars>
      </dgm:prSet>
      <dgm:spPr/>
      <dgm:t>
        <a:bodyPr/>
        <a:lstStyle/>
        <a:p>
          <a:endParaRPr lang="en-US"/>
        </a:p>
      </dgm:t>
    </dgm:pt>
    <dgm:pt modelId="{F27E913A-A2AA-0C48-875F-1B76CB06E7B0}" type="pres">
      <dgm:prSet presAssocID="{E2617ACD-6321-44D2-B3F7-4DCBC3251D5E}" presName="FiveNodes_4_text" presStyleLbl="node1" presStyleIdx="4" presStyleCnt="5">
        <dgm:presLayoutVars>
          <dgm:bulletEnabled val="1"/>
        </dgm:presLayoutVars>
      </dgm:prSet>
      <dgm:spPr/>
      <dgm:t>
        <a:bodyPr/>
        <a:lstStyle/>
        <a:p>
          <a:endParaRPr lang="en-US"/>
        </a:p>
      </dgm:t>
    </dgm:pt>
    <dgm:pt modelId="{CE4F4311-0DC0-3F47-BEF5-CBA66B23EB84}" type="pres">
      <dgm:prSet presAssocID="{E2617ACD-6321-44D2-B3F7-4DCBC3251D5E}" presName="FiveNodes_5_text" presStyleLbl="node1" presStyleIdx="4" presStyleCnt="5">
        <dgm:presLayoutVars>
          <dgm:bulletEnabled val="1"/>
        </dgm:presLayoutVars>
      </dgm:prSet>
      <dgm:spPr/>
      <dgm:t>
        <a:bodyPr/>
        <a:lstStyle/>
        <a:p>
          <a:endParaRPr lang="en-US"/>
        </a:p>
      </dgm:t>
    </dgm:pt>
  </dgm:ptLst>
  <dgm:cxnLst>
    <dgm:cxn modelId="{94E486F3-AA55-9B4E-84FB-353495F1E6AA}" type="presOf" srcId="{666F9E8B-CCF1-421A-9258-07DA78C1B89E}" destId="{5639620F-A7E4-504E-BCF8-6C9CD34E11DE}" srcOrd="0" destOrd="0" presId="urn:microsoft.com/office/officeart/2005/8/layout/vProcess5"/>
    <dgm:cxn modelId="{6E80F65C-ADD5-4184-A0CD-C1D940ED77FD}" srcId="{E2617ACD-6321-44D2-B3F7-4DCBC3251D5E}" destId="{666F9E8B-CCF1-421A-9258-07DA78C1B89E}" srcOrd="3" destOrd="0" parTransId="{ACED5B3E-52E0-4A39-96CF-9F4D05DCC4E5}" sibTransId="{DDEB6714-1ED2-493E-AD2F-E53A2CCD5CD1}"/>
    <dgm:cxn modelId="{FD4846FA-8437-4943-8DB6-5D21D278F087}" srcId="{E2617ACD-6321-44D2-B3F7-4DCBC3251D5E}" destId="{AC7E2C1B-E322-435C-BEBB-FC633FFEA5AF}" srcOrd="4" destOrd="0" parTransId="{E782B4E0-81C0-4745-9FBF-9A3F9F92B098}" sibTransId="{EB013A69-2C10-4ECC-8103-07A16ABFC196}"/>
    <dgm:cxn modelId="{55855CFE-9C7E-E94F-A0E5-5263D934FD6C}" type="presOf" srcId="{308288D9-754C-4E0A-9D72-3EC4CCBD5669}" destId="{4E8C6D6D-FE31-0041-AAF0-17EFE171C35F}" srcOrd="0" destOrd="0" presId="urn:microsoft.com/office/officeart/2005/8/layout/vProcess5"/>
    <dgm:cxn modelId="{66553376-4390-492E-BC1B-28A4437ABAB5}" srcId="{E2617ACD-6321-44D2-B3F7-4DCBC3251D5E}" destId="{1398D523-D1E4-4912-BCF1-A66BBFD5296B}" srcOrd="2" destOrd="0" parTransId="{B7359A48-E6DA-4B35-B21E-D55F3C55F739}" sibTransId="{57C8EE09-D7B0-448C-A70A-67C4ECE90F84}"/>
    <dgm:cxn modelId="{97C19EA8-7B9E-824A-849A-EE3EF80263EB}" type="presOf" srcId="{1A5F4A87-0ED5-4366-9469-F1C844E91D1B}" destId="{8D4FE378-2F29-2749-9CAA-975014AC08E3}" srcOrd="0" destOrd="0" presId="urn:microsoft.com/office/officeart/2005/8/layout/vProcess5"/>
    <dgm:cxn modelId="{790C679B-E00F-FC4F-BF27-34956DB0CA97}" type="presOf" srcId="{1398D523-D1E4-4912-BCF1-A66BBFD5296B}" destId="{6E4BE371-26E2-9940-9560-543B3EF68ABD}" srcOrd="0" destOrd="0" presId="urn:microsoft.com/office/officeart/2005/8/layout/vProcess5"/>
    <dgm:cxn modelId="{878D77AD-D944-5B4F-9A0D-5F5065952658}" type="presOf" srcId="{AD4D6D3B-7F78-4022-8206-97635C9A52F0}" destId="{1F1E9010-366D-F141-9610-02F88529E581}" srcOrd="0" destOrd="0" presId="urn:microsoft.com/office/officeart/2005/8/layout/vProcess5"/>
    <dgm:cxn modelId="{E6A561EA-BE6F-3E42-AAD4-72063785AD9F}" type="presOf" srcId="{AC7E2C1B-E322-435C-BEBB-FC633FFEA5AF}" destId="{96DE5932-306A-8E43-B4E4-D445DE368AEB}" srcOrd="0" destOrd="0" presId="urn:microsoft.com/office/officeart/2005/8/layout/vProcess5"/>
    <dgm:cxn modelId="{C38C0D93-B0AA-E04A-874E-D3992499A5EB}" type="presOf" srcId="{DDEB6714-1ED2-493E-AD2F-E53A2CCD5CD1}" destId="{A4699CB7-F916-C842-8291-F363FFDB6289}" srcOrd="0" destOrd="0" presId="urn:microsoft.com/office/officeart/2005/8/layout/vProcess5"/>
    <dgm:cxn modelId="{42000DEE-993F-4157-A759-730BD817CB89}" srcId="{E2617ACD-6321-44D2-B3F7-4DCBC3251D5E}" destId="{B7A96EFA-5256-4082-B0D5-6431CC8ED495}" srcOrd="1" destOrd="0" parTransId="{5A959CF5-C6FF-4201-9352-E7777B096BB1}" sibTransId="{1A5F4A87-0ED5-4366-9469-F1C844E91D1B}"/>
    <dgm:cxn modelId="{CF4014DE-9E95-0649-9EDA-A57762588CEE}" type="presOf" srcId="{B7A96EFA-5256-4082-B0D5-6431CC8ED495}" destId="{344124C5-2D52-A243-9BC1-0ACD3ACA9C30}" srcOrd="0" destOrd="0" presId="urn:microsoft.com/office/officeart/2005/8/layout/vProcess5"/>
    <dgm:cxn modelId="{D6C4135D-A3ED-7941-8608-0A358B7D3967}" type="presOf" srcId="{1398D523-D1E4-4912-BCF1-A66BBFD5296B}" destId="{4AF2CFCE-9748-E742-A99A-1EAB91172924}" srcOrd="1" destOrd="0" presId="urn:microsoft.com/office/officeart/2005/8/layout/vProcess5"/>
    <dgm:cxn modelId="{3D98ED55-A016-AC48-8105-ECB0EC1447DA}" type="presOf" srcId="{AC7E2C1B-E322-435C-BEBB-FC633FFEA5AF}" destId="{CE4F4311-0DC0-3F47-BEF5-CBA66B23EB84}" srcOrd="1" destOrd="0" presId="urn:microsoft.com/office/officeart/2005/8/layout/vProcess5"/>
    <dgm:cxn modelId="{E5CA7F41-BE0E-4C24-A2A0-EAE1378B856A}" srcId="{E2617ACD-6321-44D2-B3F7-4DCBC3251D5E}" destId="{308288D9-754C-4E0A-9D72-3EC4CCBD5669}" srcOrd="0" destOrd="0" parTransId="{5B9CDC85-7DFC-48D0-82C8-9E7BE7121D96}" sibTransId="{AD4D6D3B-7F78-4022-8206-97635C9A52F0}"/>
    <dgm:cxn modelId="{050B3761-D5F6-1247-AE06-C32284614F10}" type="presOf" srcId="{B7A96EFA-5256-4082-B0D5-6431CC8ED495}" destId="{59FC8A02-1E9D-2345-9C72-EB851D81B27E}" srcOrd="1" destOrd="0" presId="urn:microsoft.com/office/officeart/2005/8/layout/vProcess5"/>
    <dgm:cxn modelId="{B8DD7AB7-19A0-0A44-9D13-A01FCD92E153}" type="presOf" srcId="{57C8EE09-D7B0-448C-A70A-67C4ECE90F84}" destId="{FB70EA94-D313-784B-9B02-904F2BE410FB}" srcOrd="0" destOrd="0" presId="urn:microsoft.com/office/officeart/2005/8/layout/vProcess5"/>
    <dgm:cxn modelId="{4091E0CD-1E63-5941-97CA-8BA6F65DCEAD}" type="presOf" srcId="{308288D9-754C-4E0A-9D72-3EC4CCBD5669}" destId="{7964DEC3-020B-F946-B27E-B9B7AA946861}" srcOrd="1" destOrd="0" presId="urn:microsoft.com/office/officeart/2005/8/layout/vProcess5"/>
    <dgm:cxn modelId="{BD76EA2C-B119-3D4B-ABC4-CAAABF54AA76}" type="presOf" srcId="{E2617ACD-6321-44D2-B3F7-4DCBC3251D5E}" destId="{75F49618-CEB3-1D4F-B7D1-F0948D5A3CCA}" srcOrd="0" destOrd="0" presId="urn:microsoft.com/office/officeart/2005/8/layout/vProcess5"/>
    <dgm:cxn modelId="{D7FE9FF7-5770-D346-90BA-4807EE850CCC}" type="presOf" srcId="{666F9E8B-CCF1-421A-9258-07DA78C1B89E}" destId="{F27E913A-A2AA-0C48-875F-1B76CB06E7B0}" srcOrd="1" destOrd="0" presId="urn:microsoft.com/office/officeart/2005/8/layout/vProcess5"/>
    <dgm:cxn modelId="{64B9BE17-331B-554A-BCFB-79187D180820}" type="presParOf" srcId="{75F49618-CEB3-1D4F-B7D1-F0948D5A3CCA}" destId="{CD004271-DFA8-8F4A-BA54-CD233BE3580C}" srcOrd="0" destOrd="0" presId="urn:microsoft.com/office/officeart/2005/8/layout/vProcess5"/>
    <dgm:cxn modelId="{329A316A-2223-0F43-8717-D3CA00D7A0B9}" type="presParOf" srcId="{75F49618-CEB3-1D4F-B7D1-F0948D5A3CCA}" destId="{4E8C6D6D-FE31-0041-AAF0-17EFE171C35F}" srcOrd="1" destOrd="0" presId="urn:microsoft.com/office/officeart/2005/8/layout/vProcess5"/>
    <dgm:cxn modelId="{91624B65-1E7A-CF45-8B56-02D705C26DB3}" type="presParOf" srcId="{75F49618-CEB3-1D4F-B7D1-F0948D5A3CCA}" destId="{344124C5-2D52-A243-9BC1-0ACD3ACA9C30}" srcOrd="2" destOrd="0" presId="urn:microsoft.com/office/officeart/2005/8/layout/vProcess5"/>
    <dgm:cxn modelId="{624894E1-E866-F741-BC56-D4CB94DA9D6C}" type="presParOf" srcId="{75F49618-CEB3-1D4F-B7D1-F0948D5A3CCA}" destId="{6E4BE371-26E2-9940-9560-543B3EF68ABD}" srcOrd="3" destOrd="0" presId="urn:microsoft.com/office/officeart/2005/8/layout/vProcess5"/>
    <dgm:cxn modelId="{9DB92EAC-D94D-B541-96F9-4AED39F8B2C9}" type="presParOf" srcId="{75F49618-CEB3-1D4F-B7D1-F0948D5A3CCA}" destId="{5639620F-A7E4-504E-BCF8-6C9CD34E11DE}" srcOrd="4" destOrd="0" presId="urn:microsoft.com/office/officeart/2005/8/layout/vProcess5"/>
    <dgm:cxn modelId="{44E30506-9F9F-164B-B7AC-6FDF62698424}" type="presParOf" srcId="{75F49618-CEB3-1D4F-B7D1-F0948D5A3CCA}" destId="{96DE5932-306A-8E43-B4E4-D445DE368AEB}" srcOrd="5" destOrd="0" presId="urn:microsoft.com/office/officeart/2005/8/layout/vProcess5"/>
    <dgm:cxn modelId="{6034D5A1-BC87-E74B-874F-776B0061619A}" type="presParOf" srcId="{75F49618-CEB3-1D4F-B7D1-F0948D5A3CCA}" destId="{1F1E9010-366D-F141-9610-02F88529E581}" srcOrd="6" destOrd="0" presId="urn:microsoft.com/office/officeart/2005/8/layout/vProcess5"/>
    <dgm:cxn modelId="{DCCF9926-CAB5-484B-A6DF-E1B3623004B1}" type="presParOf" srcId="{75F49618-CEB3-1D4F-B7D1-F0948D5A3CCA}" destId="{8D4FE378-2F29-2749-9CAA-975014AC08E3}" srcOrd="7" destOrd="0" presId="urn:microsoft.com/office/officeart/2005/8/layout/vProcess5"/>
    <dgm:cxn modelId="{285DB404-FF22-0642-9E8B-B6F25811656D}" type="presParOf" srcId="{75F49618-CEB3-1D4F-B7D1-F0948D5A3CCA}" destId="{FB70EA94-D313-784B-9B02-904F2BE410FB}" srcOrd="8" destOrd="0" presId="urn:microsoft.com/office/officeart/2005/8/layout/vProcess5"/>
    <dgm:cxn modelId="{9C7BCC2D-A730-5540-AFAF-206A9C6CC44E}" type="presParOf" srcId="{75F49618-CEB3-1D4F-B7D1-F0948D5A3CCA}" destId="{A4699CB7-F916-C842-8291-F363FFDB6289}" srcOrd="9" destOrd="0" presId="urn:microsoft.com/office/officeart/2005/8/layout/vProcess5"/>
    <dgm:cxn modelId="{53A29AB7-BB34-E640-9123-660E0680E46B}" type="presParOf" srcId="{75F49618-CEB3-1D4F-B7D1-F0948D5A3CCA}" destId="{7964DEC3-020B-F946-B27E-B9B7AA946861}" srcOrd="10" destOrd="0" presId="urn:microsoft.com/office/officeart/2005/8/layout/vProcess5"/>
    <dgm:cxn modelId="{9494AA97-3E64-DA41-B4BE-4EEB0B6CA5BA}" type="presParOf" srcId="{75F49618-CEB3-1D4F-B7D1-F0948D5A3CCA}" destId="{59FC8A02-1E9D-2345-9C72-EB851D81B27E}" srcOrd="11" destOrd="0" presId="urn:microsoft.com/office/officeart/2005/8/layout/vProcess5"/>
    <dgm:cxn modelId="{B6D0B023-1BBA-8E42-90A0-E0BD8B239484}" type="presParOf" srcId="{75F49618-CEB3-1D4F-B7D1-F0948D5A3CCA}" destId="{4AF2CFCE-9748-E742-A99A-1EAB91172924}" srcOrd="12" destOrd="0" presId="urn:microsoft.com/office/officeart/2005/8/layout/vProcess5"/>
    <dgm:cxn modelId="{5BE80D4C-F294-3945-A14D-58A93AC5F9F1}" type="presParOf" srcId="{75F49618-CEB3-1D4F-B7D1-F0948D5A3CCA}" destId="{F27E913A-A2AA-0C48-875F-1B76CB06E7B0}" srcOrd="13" destOrd="0" presId="urn:microsoft.com/office/officeart/2005/8/layout/vProcess5"/>
    <dgm:cxn modelId="{54E4FDFA-2693-054A-99B1-9BF0BB18CA3E}" type="presParOf" srcId="{75F49618-CEB3-1D4F-B7D1-F0948D5A3CCA}" destId="{CE4F4311-0DC0-3F47-BEF5-CBA66B23EB8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B6A72D-7757-49CD-8E36-38B18042FE7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AE1153-9E60-4B7C-8C6B-39C1778144EF}">
      <dgm:prSet/>
      <dgm:spPr/>
      <dgm:t>
        <a:bodyPr/>
        <a:lstStyle/>
        <a:p>
          <a:pPr>
            <a:lnSpc>
              <a:spcPct val="100000"/>
            </a:lnSpc>
          </a:pPr>
          <a:r>
            <a:rPr lang="en-US"/>
            <a:t>Pull Azara data across all DePaul sites</a:t>
          </a:r>
        </a:p>
      </dgm:t>
    </dgm:pt>
    <dgm:pt modelId="{CC540944-9190-45A0-8AE9-0F844016B1CE}" type="parTrans" cxnId="{996DCEB1-24E2-484F-BA73-E307DAD02F5D}">
      <dgm:prSet/>
      <dgm:spPr/>
      <dgm:t>
        <a:bodyPr/>
        <a:lstStyle/>
        <a:p>
          <a:endParaRPr lang="en-US"/>
        </a:p>
      </dgm:t>
    </dgm:pt>
    <dgm:pt modelId="{DD3FECD5-78FA-40B6-8DE9-85C4A937F59A}" type="sibTrans" cxnId="{996DCEB1-24E2-484F-BA73-E307DAD02F5D}">
      <dgm:prSet/>
      <dgm:spPr/>
      <dgm:t>
        <a:bodyPr/>
        <a:lstStyle/>
        <a:p>
          <a:endParaRPr lang="en-US"/>
        </a:p>
      </dgm:t>
    </dgm:pt>
    <dgm:pt modelId="{B66802F6-3832-4AED-A0FF-6D7F0F1CB3E0}">
      <dgm:prSet/>
      <dgm:spPr/>
      <dgm:t>
        <a:bodyPr/>
        <a:lstStyle/>
        <a:p>
          <a:pPr>
            <a:lnSpc>
              <a:spcPct val="100000"/>
            </a:lnSpc>
          </a:pPr>
          <a:r>
            <a:rPr lang="en-US"/>
            <a:t>Evaluate effectiveness of "Do" phase in July</a:t>
          </a:r>
        </a:p>
      </dgm:t>
    </dgm:pt>
    <dgm:pt modelId="{C03CF2EA-0C4F-4EA1-ABB9-B0DB578D09AC}" type="parTrans" cxnId="{7AAAC3AC-B307-4E4D-8C66-0FB26355BFFA}">
      <dgm:prSet/>
      <dgm:spPr/>
      <dgm:t>
        <a:bodyPr/>
        <a:lstStyle/>
        <a:p>
          <a:endParaRPr lang="en-US"/>
        </a:p>
      </dgm:t>
    </dgm:pt>
    <dgm:pt modelId="{FB13AF4D-5B0B-41CB-835C-3C9FB283826F}" type="sibTrans" cxnId="{7AAAC3AC-B307-4E4D-8C66-0FB26355BFFA}">
      <dgm:prSet/>
      <dgm:spPr/>
      <dgm:t>
        <a:bodyPr/>
        <a:lstStyle/>
        <a:p>
          <a:endParaRPr lang="en-US"/>
        </a:p>
      </dgm:t>
    </dgm:pt>
    <dgm:pt modelId="{11D1D397-5D89-4F77-BC4C-133029D52DF6}">
      <dgm:prSet/>
      <dgm:spPr/>
      <dgm:t>
        <a:bodyPr/>
        <a:lstStyle/>
        <a:p>
          <a:pPr>
            <a:lnSpc>
              <a:spcPct val="100000"/>
            </a:lnSpc>
          </a:pPr>
          <a:r>
            <a:rPr lang="en-US"/>
            <a:t>Begin planning "Study" and "Act" phases for August final presentation</a:t>
          </a:r>
        </a:p>
      </dgm:t>
    </dgm:pt>
    <dgm:pt modelId="{DBB8DE3C-9FB3-49CE-A1FD-35EC1BF6A9B9}" type="parTrans" cxnId="{0C9EAC94-BB21-4FBA-917B-40F9B51D0C71}">
      <dgm:prSet/>
      <dgm:spPr/>
      <dgm:t>
        <a:bodyPr/>
        <a:lstStyle/>
        <a:p>
          <a:endParaRPr lang="en-US"/>
        </a:p>
      </dgm:t>
    </dgm:pt>
    <dgm:pt modelId="{60D761F9-F7E9-4D3B-BF2B-3FF37E03DBBF}" type="sibTrans" cxnId="{0C9EAC94-BB21-4FBA-917B-40F9B51D0C71}">
      <dgm:prSet/>
      <dgm:spPr/>
      <dgm:t>
        <a:bodyPr/>
        <a:lstStyle/>
        <a:p>
          <a:endParaRPr lang="en-US"/>
        </a:p>
      </dgm:t>
    </dgm:pt>
    <dgm:pt modelId="{A4F50058-269F-4E7E-BDC1-58939EC2C7DA}" type="pres">
      <dgm:prSet presAssocID="{FAB6A72D-7757-49CD-8E36-38B18042FE71}" presName="root" presStyleCnt="0">
        <dgm:presLayoutVars>
          <dgm:dir/>
          <dgm:resizeHandles val="exact"/>
        </dgm:presLayoutVars>
      </dgm:prSet>
      <dgm:spPr/>
      <dgm:t>
        <a:bodyPr/>
        <a:lstStyle/>
        <a:p>
          <a:endParaRPr lang="en-US"/>
        </a:p>
      </dgm:t>
    </dgm:pt>
    <dgm:pt modelId="{ACD1298B-43A8-4E29-ADDD-AF59535635FF}" type="pres">
      <dgm:prSet presAssocID="{08AE1153-9E60-4B7C-8C6B-39C1778144EF}" presName="compNode" presStyleCnt="0"/>
      <dgm:spPr/>
    </dgm:pt>
    <dgm:pt modelId="{F9AA415D-D2BB-450A-93A8-3BD1DA48FEE7}" type="pres">
      <dgm:prSet presAssocID="{08AE1153-9E60-4B7C-8C6B-39C1778144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atabase"/>
        </a:ext>
      </dgm:extLst>
    </dgm:pt>
    <dgm:pt modelId="{DAB239BA-6782-4472-BE42-476F06E7AB9D}" type="pres">
      <dgm:prSet presAssocID="{08AE1153-9E60-4B7C-8C6B-39C1778144EF}" presName="spaceRect" presStyleCnt="0"/>
      <dgm:spPr/>
    </dgm:pt>
    <dgm:pt modelId="{3C2876D5-8910-404D-939E-A5CB19D084B1}" type="pres">
      <dgm:prSet presAssocID="{08AE1153-9E60-4B7C-8C6B-39C1778144EF}" presName="textRect" presStyleLbl="revTx" presStyleIdx="0" presStyleCnt="3">
        <dgm:presLayoutVars>
          <dgm:chMax val="1"/>
          <dgm:chPref val="1"/>
        </dgm:presLayoutVars>
      </dgm:prSet>
      <dgm:spPr/>
      <dgm:t>
        <a:bodyPr/>
        <a:lstStyle/>
        <a:p>
          <a:endParaRPr lang="en-US"/>
        </a:p>
      </dgm:t>
    </dgm:pt>
    <dgm:pt modelId="{A2D6ECA3-4233-41DD-95C1-C451415735E4}" type="pres">
      <dgm:prSet presAssocID="{DD3FECD5-78FA-40B6-8DE9-85C4A937F59A}" presName="sibTrans" presStyleCnt="0"/>
      <dgm:spPr/>
    </dgm:pt>
    <dgm:pt modelId="{AF56ADAF-BEE1-43A8-8B30-F03EBA6974B7}" type="pres">
      <dgm:prSet presAssocID="{B66802F6-3832-4AED-A0FF-6D7F0F1CB3E0}" presName="compNode" presStyleCnt="0"/>
      <dgm:spPr/>
    </dgm:pt>
    <dgm:pt modelId="{89BC8332-3575-4398-8AC4-7DF2E208BC60}" type="pres">
      <dgm:prSet presAssocID="{B66802F6-3832-4AED-A0FF-6D7F0F1CB3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ecision chart"/>
        </a:ext>
      </dgm:extLst>
    </dgm:pt>
    <dgm:pt modelId="{B0D7CC63-0079-4A71-9DE1-3D22FF8EC2BF}" type="pres">
      <dgm:prSet presAssocID="{B66802F6-3832-4AED-A0FF-6D7F0F1CB3E0}" presName="spaceRect" presStyleCnt="0"/>
      <dgm:spPr/>
    </dgm:pt>
    <dgm:pt modelId="{E772BCD2-D54A-4B6D-B10B-856CDEF73CD0}" type="pres">
      <dgm:prSet presAssocID="{B66802F6-3832-4AED-A0FF-6D7F0F1CB3E0}" presName="textRect" presStyleLbl="revTx" presStyleIdx="1" presStyleCnt="3">
        <dgm:presLayoutVars>
          <dgm:chMax val="1"/>
          <dgm:chPref val="1"/>
        </dgm:presLayoutVars>
      </dgm:prSet>
      <dgm:spPr/>
      <dgm:t>
        <a:bodyPr/>
        <a:lstStyle/>
        <a:p>
          <a:endParaRPr lang="en-US"/>
        </a:p>
      </dgm:t>
    </dgm:pt>
    <dgm:pt modelId="{6D8020D3-1E42-442B-A445-BE1D87995A98}" type="pres">
      <dgm:prSet presAssocID="{FB13AF4D-5B0B-41CB-835C-3C9FB283826F}" presName="sibTrans" presStyleCnt="0"/>
      <dgm:spPr/>
    </dgm:pt>
    <dgm:pt modelId="{D2F59864-7E86-4696-AD92-E1C4F176B608}" type="pres">
      <dgm:prSet presAssocID="{11D1D397-5D89-4F77-BC4C-133029D52DF6}" presName="compNode" presStyleCnt="0"/>
      <dgm:spPr/>
    </dgm:pt>
    <dgm:pt modelId="{222CB5E0-52E6-42D5-9651-4AE79CF68A9A}" type="pres">
      <dgm:prSet presAssocID="{11D1D397-5D89-4F77-BC4C-133029D52D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Workflow"/>
        </a:ext>
      </dgm:extLst>
    </dgm:pt>
    <dgm:pt modelId="{030E462F-78D2-4D1F-80F0-3B731DBA7139}" type="pres">
      <dgm:prSet presAssocID="{11D1D397-5D89-4F77-BC4C-133029D52DF6}" presName="spaceRect" presStyleCnt="0"/>
      <dgm:spPr/>
    </dgm:pt>
    <dgm:pt modelId="{045368F3-4F40-4D34-9CF1-CA9C3A63620D}" type="pres">
      <dgm:prSet presAssocID="{11D1D397-5D89-4F77-BC4C-133029D52DF6}" presName="textRect" presStyleLbl="revTx" presStyleIdx="2" presStyleCnt="3">
        <dgm:presLayoutVars>
          <dgm:chMax val="1"/>
          <dgm:chPref val="1"/>
        </dgm:presLayoutVars>
      </dgm:prSet>
      <dgm:spPr/>
      <dgm:t>
        <a:bodyPr/>
        <a:lstStyle/>
        <a:p>
          <a:endParaRPr lang="en-US"/>
        </a:p>
      </dgm:t>
    </dgm:pt>
  </dgm:ptLst>
  <dgm:cxnLst>
    <dgm:cxn modelId="{7AAAC3AC-B307-4E4D-8C66-0FB26355BFFA}" srcId="{FAB6A72D-7757-49CD-8E36-38B18042FE71}" destId="{B66802F6-3832-4AED-A0FF-6D7F0F1CB3E0}" srcOrd="1" destOrd="0" parTransId="{C03CF2EA-0C4F-4EA1-ABB9-B0DB578D09AC}" sibTransId="{FB13AF4D-5B0B-41CB-835C-3C9FB283826F}"/>
    <dgm:cxn modelId="{4CEFB56A-FFD1-E948-96FB-97D74BBB9749}" type="presOf" srcId="{FAB6A72D-7757-49CD-8E36-38B18042FE71}" destId="{A4F50058-269F-4E7E-BDC1-58939EC2C7DA}" srcOrd="0" destOrd="0" presId="urn:microsoft.com/office/officeart/2018/2/layout/IconLabelList"/>
    <dgm:cxn modelId="{996DCEB1-24E2-484F-BA73-E307DAD02F5D}" srcId="{FAB6A72D-7757-49CD-8E36-38B18042FE71}" destId="{08AE1153-9E60-4B7C-8C6B-39C1778144EF}" srcOrd="0" destOrd="0" parTransId="{CC540944-9190-45A0-8AE9-0F844016B1CE}" sibTransId="{DD3FECD5-78FA-40B6-8DE9-85C4A937F59A}"/>
    <dgm:cxn modelId="{C9DEBDF8-DC8D-A84F-9579-11EAE679591D}" type="presOf" srcId="{B66802F6-3832-4AED-A0FF-6D7F0F1CB3E0}" destId="{E772BCD2-D54A-4B6D-B10B-856CDEF73CD0}" srcOrd="0" destOrd="0" presId="urn:microsoft.com/office/officeart/2018/2/layout/IconLabelList"/>
    <dgm:cxn modelId="{348D64EE-7FE0-004F-8C5C-419B0FB2CBEB}" type="presOf" srcId="{08AE1153-9E60-4B7C-8C6B-39C1778144EF}" destId="{3C2876D5-8910-404D-939E-A5CB19D084B1}" srcOrd="0" destOrd="0" presId="urn:microsoft.com/office/officeart/2018/2/layout/IconLabelList"/>
    <dgm:cxn modelId="{E79CF095-F529-EB4F-9268-E896254F9D23}" type="presOf" srcId="{11D1D397-5D89-4F77-BC4C-133029D52DF6}" destId="{045368F3-4F40-4D34-9CF1-CA9C3A63620D}" srcOrd="0" destOrd="0" presId="urn:microsoft.com/office/officeart/2018/2/layout/IconLabelList"/>
    <dgm:cxn modelId="{0C9EAC94-BB21-4FBA-917B-40F9B51D0C71}" srcId="{FAB6A72D-7757-49CD-8E36-38B18042FE71}" destId="{11D1D397-5D89-4F77-BC4C-133029D52DF6}" srcOrd="2" destOrd="0" parTransId="{DBB8DE3C-9FB3-49CE-A1FD-35EC1BF6A9B9}" sibTransId="{60D761F9-F7E9-4D3B-BF2B-3FF37E03DBBF}"/>
    <dgm:cxn modelId="{43953EC8-442F-8446-A126-2C8CA896C7D1}" type="presParOf" srcId="{A4F50058-269F-4E7E-BDC1-58939EC2C7DA}" destId="{ACD1298B-43A8-4E29-ADDD-AF59535635FF}" srcOrd="0" destOrd="0" presId="urn:microsoft.com/office/officeart/2018/2/layout/IconLabelList"/>
    <dgm:cxn modelId="{5CB2C4BD-368E-EA43-8696-AE8636ABCFA2}" type="presParOf" srcId="{ACD1298B-43A8-4E29-ADDD-AF59535635FF}" destId="{F9AA415D-D2BB-450A-93A8-3BD1DA48FEE7}" srcOrd="0" destOrd="0" presId="urn:microsoft.com/office/officeart/2018/2/layout/IconLabelList"/>
    <dgm:cxn modelId="{C14C846F-E28C-994E-9E7F-D5642BD6DB64}" type="presParOf" srcId="{ACD1298B-43A8-4E29-ADDD-AF59535635FF}" destId="{DAB239BA-6782-4472-BE42-476F06E7AB9D}" srcOrd="1" destOrd="0" presId="urn:microsoft.com/office/officeart/2018/2/layout/IconLabelList"/>
    <dgm:cxn modelId="{2D8508F0-38C1-6A4B-BD9F-0F98623F502D}" type="presParOf" srcId="{ACD1298B-43A8-4E29-ADDD-AF59535635FF}" destId="{3C2876D5-8910-404D-939E-A5CB19D084B1}" srcOrd="2" destOrd="0" presId="urn:microsoft.com/office/officeart/2018/2/layout/IconLabelList"/>
    <dgm:cxn modelId="{1BBBB5FC-DB25-F64D-A9A4-89C4C3E77386}" type="presParOf" srcId="{A4F50058-269F-4E7E-BDC1-58939EC2C7DA}" destId="{A2D6ECA3-4233-41DD-95C1-C451415735E4}" srcOrd="1" destOrd="0" presId="urn:microsoft.com/office/officeart/2018/2/layout/IconLabelList"/>
    <dgm:cxn modelId="{EFDD0E34-4896-5140-9CEC-000EFCABF505}" type="presParOf" srcId="{A4F50058-269F-4E7E-BDC1-58939EC2C7DA}" destId="{AF56ADAF-BEE1-43A8-8B30-F03EBA6974B7}" srcOrd="2" destOrd="0" presId="urn:microsoft.com/office/officeart/2018/2/layout/IconLabelList"/>
    <dgm:cxn modelId="{EC6C1165-111B-CF4B-AB04-3298EDD0B530}" type="presParOf" srcId="{AF56ADAF-BEE1-43A8-8B30-F03EBA6974B7}" destId="{89BC8332-3575-4398-8AC4-7DF2E208BC60}" srcOrd="0" destOrd="0" presId="urn:microsoft.com/office/officeart/2018/2/layout/IconLabelList"/>
    <dgm:cxn modelId="{3D8159B2-243B-A048-B245-59C8BE53DE75}" type="presParOf" srcId="{AF56ADAF-BEE1-43A8-8B30-F03EBA6974B7}" destId="{B0D7CC63-0079-4A71-9DE1-3D22FF8EC2BF}" srcOrd="1" destOrd="0" presId="urn:microsoft.com/office/officeart/2018/2/layout/IconLabelList"/>
    <dgm:cxn modelId="{C4A1353F-C4AE-2A48-9F76-A0F76499BE04}" type="presParOf" srcId="{AF56ADAF-BEE1-43A8-8B30-F03EBA6974B7}" destId="{E772BCD2-D54A-4B6D-B10B-856CDEF73CD0}" srcOrd="2" destOrd="0" presId="urn:microsoft.com/office/officeart/2018/2/layout/IconLabelList"/>
    <dgm:cxn modelId="{27E11895-F859-C045-8B99-0A8366A703A2}" type="presParOf" srcId="{A4F50058-269F-4E7E-BDC1-58939EC2C7DA}" destId="{6D8020D3-1E42-442B-A445-BE1D87995A98}" srcOrd="3" destOrd="0" presId="urn:microsoft.com/office/officeart/2018/2/layout/IconLabelList"/>
    <dgm:cxn modelId="{FA2EFBA1-40F3-3B4E-A476-6B768AEF6711}" type="presParOf" srcId="{A4F50058-269F-4E7E-BDC1-58939EC2C7DA}" destId="{D2F59864-7E86-4696-AD92-E1C4F176B608}" srcOrd="4" destOrd="0" presId="urn:microsoft.com/office/officeart/2018/2/layout/IconLabelList"/>
    <dgm:cxn modelId="{77BEC311-F81C-D744-8534-FC0C06BA7439}" type="presParOf" srcId="{D2F59864-7E86-4696-AD92-E1C4F176B608}" destId="{222CB5E0-52E6-42D5-9651-4AE79CF68A9A}" srcOrd="0" destOrd="0" presId="urn:microsoft.com/office/officeart/2018/2/layout/IconLabelList"/>
    <dgm:cxn modelId="{F676810F-73F1-0642-A783-0F3F6F15C3CE}" type="presParOf" srcId="{D2F59864-7E86-4696-AD92-E1C4F176B608}" destId="{030E462F-78D2-4D1F-80F0-3B731DBA7139}" srcOrd="1" destOrd="0" presId="urn:microsoft.com/office/officeart/2018/2/layout/IconLabelList"/>
    <dgm:cxn modelId="{34C0907F-B73A-9D48-A37E-2B01C1FE7C15}" type="presParOf" srcId="{D2F59864-7E86-4696-AD92-E1C4F176B608}" destId="{045368F3-4F40-4D34-9CF1-CA9C3A63620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3296B-219C-4CE6-97CF-6F0A41ECFE51}">
      <dsp:nvSpPr>
        <dsp:cNvPr id="0" name=""/>
        <dsp:cNvSpPr/>
      </dsp:nvSpPr>
      <dsp:spPr>
        <a:xfrm>
          <a:off x="0" y="660"/>
          <a:ext cx="6254749" cy="15450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52483-2C46-483D-B305-84497250E8B2}">
      <dsp:nvSpPr>
        <dsp:cNvPr id="0" name=""/>
        <dsp:cNvSpPr/>
      </dsp:nvSpPr>
      <dsp:spPr>
        <a:xfrm>
          <a:off x="467366" y="348288"/>
          <a:ext cx="849756" cy="849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960D693-64F3-4D29-974E-3543CC979296}">
      <dsp:nvSpPr>
        <dsp:cNvPr id="0" name=""/>
        <dsp:cNvSpPr/>
      </dsp:nvSpPr>
      <dsp:spPr>
        <a:xfrm>
          <a:off x="1784489" y="660"/>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lvl="0" algn="l" defTabSz="1111250">
            <a:lnSpc>
              <a:spcPct val="90000"/>
            </a:lnSpc>
            <a:spcBef>
              <a:spcPct val="0"/>
            </a:spcBef>
            <a:spcAft>
              <a:spcPct val="35000"/>
            </a:spcAft>
          </a:pPr>
          <a:r>
            <a:rPr lang="en-US" sz="2500" kern="1200"/>
            <a:t>National remission benchmark: 35%</a:t>
          </a:r>
        </a:p>
      </dsp:txBody>
      <dsp:txXfrm>
        <a:off x="1784489" y="660"/>
        <a:ext cx="4470260" cy="1545012"/>
      </dsp:txXfrm>
    </dsp:sp>
    <dsp:sp modelId="{DC0984DA-2147-44E9-855F-9B31AC69DA4D}">
      <dsp:nvSpPr>
        <dsp:cNvPr id="0" name=""/>
        <dsp:cNvSpPr/>
      </dsp:nvSpPr>
      <dsp:spPr>
        <a:xfrm>
          <a:off x="0" y="1931926"/>
          <a:ext cx="6254749" cy="15450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C4A15-5CE1-4979-9AB3-DC4A84D6C55A}">
      <dsp:nvSpPr>
        <dsp:cNvPr id="0" name=""/>
        <dsp:cNvSpPr/>
      </dsp:nvSpPr>
      <dsp:spPr>
        <a:xfrm>
          <a:off x="467366" y="2279554"/>
          <a:ext cx="849756" cy="849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D0BDE3E-829B-4589-9393-85731BF357A5}">
      <dsp:nvSpPr>
        <dsp:cNvPr id="0" name=""/>
        <dsp:cNvSpPr/>
      </dsp:nvSpPr>
      <dsp:spPr>
        <a:xfrm>
          <a:off x="1784489" y="1931926"/>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lvl="0" algn="l" defTabSz="1111250">
            <a:lnSpc>
              <a:spcPct val="90000"/>
            </a:lnSpc>
            <a:spcBef>
              <a:spcPct val="0"/>
            </a:spcBef>
            <a:spcAft>
              <a:spcPct val="35000"/>
            </a:spcAft>
          </a:pPr>
          <a:r>
            <a:rPr lang="en-US" sz="2500" kern="1200"/>
            <a:t>DePaul baseline (from Azara): 9.7%</a:t>
          </a:r>
        </a:p>
      </dsp:txBody>
      <dsp:txXfrm>
        <a:off x="1784489" y="1931926"/>
        <a:ext cx="4470260" cy="1545012"/>
      </dsp:txXfrm>
    </dsp:sp>
    <dsp:sp modelId="{5CB383D4-6B7E-4F40-ABC7-880FA777F137}">
      <dsp:nvSpPr>
        <dsp:cNvPr id="0" name=""/>
        <dsp:cNvSpPr/>
      </dsp:nvSpPr>
      <dsp:spPr>
        <a:xfrm>
          <a:off x="0" y="3863192"/>
          <a:ext cx="6254749" cy="15450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8D792-1E80-4D7A-9B5F-2094F962A307}">
      <dsp:nvSpPr>
        <dsp:cNvPr id="0" name=""/>
        <dsp:cNvSpPr/>
      </dsp:nvSpPr>
      <dsp:spPr>
        <a:xfrm>
          <a:off x="467366" y="4210819"/>
          <a:ext cx="849756" cy="849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930E228-CCDC-4482-ACCC-C732059B5C64}">
      <dsp:nvSpPr>
        <dsp:cNvPr id="0" name=""/>
        <dsp:cNvSpPr/>
      </dsp:nvSpPr>
      <dsp:spPr>
        <a:xfrm>
          <a:off x="1784489" y="3863192"/>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lvl="0" algn="l" defTabSz="1111250">
            <a:lnSpc>
              <a:spcPct val="90000"/>
            </a:lnSpc>
            <a:spcBef>
              <a:spcPct val="0"/>
            </a:spcBef>
            <a:spcAft>
              <a:spcPct val="35000"/>
            </a:spcAft>
          </a:pPr>
          <a:r>
            <a:rPr lang="en-US" sz="2500" kern="1200"/>
            <a:t>Depression affects treatment adherence, quality of life, and chronic illness control</a:t>
          </a:r>
        </a:p>
      </dsp:txBody>
      <dsp:txXfrm>
        <a:off x="1784489" y="3863192"/>
        <a:ext cx="4470260" cy="1545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D89D7-3C77-7E4D-8F70-2CEBA64DA0D6}">
      <dsp:nvSpPr>
        <dsp:cNvPr id="0" name=""/>
        <dsp:cNvSpPr/>
      </dsp:nvSpPr>
      <dsp:spPr>
        <a:xfrm>
          <a:off x="0" y="0"/>
          <a:ext cx="3180953" cy="3594100"/>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999" tIns="330200" rIns="247999" bIns="330200" numCol="1" spcCol="1270" anchor="t" anchorCtr="0">
          <a:noAutofit/>
        </a:bodyPr>
        <a:lstStyle/>
        <a:p>
          <a:pPr lvl="0" algn="l" defTabSz="622300">
            <a:lnSpc>
              <a:spcPct val="90000"/>
            </a:lnSpc>
            <a:spcBef>
              <a:spcPct val="0"/>
            </a:spcBef>
            <a:spcAft>
              <a:spcPct val="35000"/>
            </a:spcAft>
          </a:pPr>
          <a:r>
            <a:rPr lang="en-US" sz="1400" b="1" kern="1200"/>
            <a:t>12-Month Remission:</a:t>
          </a:r>
          <a:r>
            <a:rPr lang="en-US" sz="1400" kern="1200"/>
            <a:t/>
          </a:r>
          <a:br>
            <a:rPr lang="en-US" sz="1400" kern="1200"/>
          </a:br>
          <a:r>
            <a:rPr lang="en-US" sz="1400" kern="1200"/>
            <a:t>The STAR</a:t>
          </a:r>
          <a:r>
            <a:rPr lang="en-US" sz="1400" i="1" kern="1200"/>
            <a:t>D trial showed a </a:t>
          </a:r>
          <a:r>
            <a:rPr lang="en-US" sz="1400" b="1" i="1" kern="1200"/>
            <a:t>67% cumulative remission rate</a:t>
          </a:r>
          <a:r>
            <a:rPr lang="en-US" sz="1400" i="1" kern="1200"/>
            <a:t> over 12 months using stepped treatment approaches.</a:t>
          </a:r>
          <a:br>
            <a:rPr lang="en-US" sz="1400" i="1" kern="1200"/>
          </a:br>
          <a:r>
            <a:rPr lang="en-US" sz="1400" i="1" kern="1200"/>
            <a:t>(NIMH, STARD Study)</a:t>
          </a:r>
          <a:endParaRPr lang="en-US" sz="1400" kern="1200"/>
        </a:p>
      </dsp:txBody>
      <dsp:txXfrm>
        <a:off x="0" y="1365758"/>
        <a:ext cx="3180953" cy="2156460"/>
      </dsp:txXfrm>
    </dsp:sp>
    <dsp:sp modelId="{22ABD122-F7CF-9E4F-B37F-E06DA5135088}">
      <dsp:nvSpPr>
        <dsp:cNvPr id="0" name=""/>
        <dsp:cNvSpPr/>
      </dsp:nvSpPr>
      <dsp:spPr>
        <a:xfrm>
          <a:off x="1051361" y="359409"/>
          <a:ext cx="1078230" cy="1078230"/>
        </a:xfrm>
        <a:prstGeom prst="ellips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63" tIns="12700" rIns="84063"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209264" y="517312"/>
        <a:ext cx="762424" cy="762424"/>
      </dsp:txXfrm>
    </dsp:sp>
    <dsp:sp modelId="{24D1C273-DE74-CB4C-9BA9-6EEB2368C84E}">
      <dsp:nvSpPr>
        <dsp:cNvPr id="0" name=""/>
        <dsp:cNvSpPr/>
      </dsp:nvSpPr>
      <dsp:spPr>
        <a:xfrm>
          <a:off x="0" y="3594028"/>
          <a:ext cx="3180953" cy="72"/>
        </a:xfrm>
        <a:prstGeom prst="rect">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A5347-4B77-F14F-9B80-79DC3951EFE2}">
      <dsp:nvSpPr>
        <dsp:cNvPr id="0" name=""/>
        <dsp:cNvSpPr/>
      </dsp:nvSpPr>
      <dsp:spPr>
        <a:xfrm>
          <a:off x="3499048" y="0"/>
          <a:ext cx="3180953" cy="3594100"/>
        </a:xfrm>
        <a:prstGeom prst="rect">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999" tIns="330200" rIns="247999" bIns="330200" numCol="1" spcCol="1270" anchor="t" anchorCtr="0">
          <a:noAutofit/>
        </a:bodyPr>
        <a:lstStyle/>
        <a:p>
          <a:pPr lvl="0" algn="l" defTabSz="622300">
            <a:lnSpc>
              <a:spcPct val="90000"/>
            </a:lnSpc>
            <a:spcBef>
              <a:spcPct val="0"/>
            </a:spcBef>
            <a:spcAft>
              <a:spcPct val="35000"/>
            </a:spcAft>
          </a:pPr>
          <a:r>
            <a:rPr lang="en-US" sz="1400" b="1" kern="1200"/>
            <a:t>6-Month Remission:</a:t>
          </a:r>
          <a:r>
            <a:rPr lang="en-US" sz="1400" kern="1200"/>
            <a:t/>
          </a:r>
          <a:br>
            <a:rPr lang="en-US" sz="1400" kern="1200"/>
          </a:br>
          <a:r>
            <a:rPr lang="en-US" sz="1400" kern="1200"/>
            <a:t>A multi-site collaborative care study reported a </a:t>
          </a:r>
          <a:r>
            <a:rPr lang="en-US" sz="1400" b="1" kern="1200"/>
            <a:t>53.5% remission rate</a:t>
          </a:r>
          <a:r>
            <a:rPr lang="en-US" sz="1400" kern="1200"/>
            <a:t> at 6 months using integrated behavioral health models.</a:t>
          </a:r>
          <a:br>
            <a:rPr lang="en-US" sz="1400" kern="1200"/>
          </a:br>
          <a:r>
            <a:rPr lang="en-US" sz="1400" i="1" kern="1200"/>
            <a:t>(Unützer et al., PMC)</a:t>
          </a:r>
          <a:endParaRPr lang="en-US" sz="1400" kern="1200"/>
        </a:p>
      </dsp:txBody>
      <dsp:txXfrm>
        <a:off x="3499048" y="1365758"/>
        <a:ext cx="3180953" cy="2156460"/>
      </dsp:txXfrm>
    </dsp:sp>
    <dsp:sp modelId="{18912E92-2A9F-804A-9DE4-CB80F4E94B28}">
      <dsp:nvSpPr>
        <dsp:cNvPr id="0" name=""/>
        <dsp:cNvSpPr/>
      </dsp:nvSpPr>
      <dsp:spPr>
        <a:xfrm>
          <a:off x="4550410" y="359409"/>
          <a:ext cx="1078230" cy="1078230"/>
        </a:xfrm>
        <a:prstGeom prst="ellipse">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63" tIns="12700" rIns="84063"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4708313" y="517312"/>
        <a:ext cx="762424" cy="762424"/>
      </dsp:txXfrm>
    </dsp:sp>
    <dsp:sp modelId="{5F5A7B48-94F9-DB40-97E1-04E013D37B1E}">
      <dsp:nvSpPr>
        <dsp:cNvPr id="0" name=""/>
        <dsp:cNvSpPr/>
      </dsp:nvSpPr>
      <dsp:spPr>
        <a:xfrm>
          <a:off x="3499048" y="3594028"/>
          <a:ext cx="3180953" cy="72"/>
        </a:xfrm>
        <a:prstGeom prst="rect">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B2A5E-C43D-D445-972A-65B331C59E09}">
      <dsp:nvSpPr>
        <dsp:cNvPr id="0" name=""/>
        <dsp:cNvSpPr/>
      </dsp:nvSpPr>
      <dsp:spPr>
        <a:xfrm>
          <a:off x="6998096" y="0"/>
          <a:ext cx="3180953" cy="3594100"/>
        </a:xfrm>
        <a:prstGeom prst="rect">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999" tIns="330200" rIns="247999" bIns="330200" numCol="1" spcCol="1270" anchor="t" anchorCtr="0">
          <a:noAutofit/>
        </a:bodyPr>
        <a:lstStyle/>
        <a:p>
          <a:pPr lvl="0" algn="l" defTabSz="622300">
            <a:lnSpc>
              <a:spcPct val="90000"/>
            </a:lnSpc>
            <a:spcBef>
              <a:spcPct val="0"/>
            </a:spcBef>
            <a:spcAft>
              <a:spcPct val="35000"/>
            </a:spcAft>
          </a:pPr>
          <a:r>
            <a:rPr lang="en-US" sz="1400" b="1" kern="1200" dirty="0"/>
            <a:t>Measurement-Based Care (MBC):</a:t>
          </a:r>
          <a:r>
            <a:rPr lang="en-US" sz="1400" kern="1200" dirty="0"/>
            <a:t/>
          </a:r>
          <a:br>
            <a:rPr lang="en-US" sz="1400" kern="1200" dirty="0"/>
          </a:br>
          <a:r>
            <a:rPr lang="en-US" sz="1400" kern="1200" dirty="0"/>
            <a:t>Routine use of tools like the PHQ-9 improves outcomes and supports clinical decision-making. MBC is linked to </a:t>
          </a:r>
          <a:r>
            <a:rPr lang="en-US" sz="1400" b="1" kern="1200" dirty="0"/>
            <a:t>higher remission rates and treatment adjustments</a:t>
          </a:r>
          <a:r>
            <a:rPr lang="en-US" sz="1400" kern="1200" dirty="0"/>
            <a:t>.</a:t>
          </a:r>
          <a:br>
            <a:rPr lang="en-US" sz="1400" kern="1200" dirty="0"/>
          </a:br>
          <a:r>
            <a:rPr lang="en-US" sz="1400" i="1" kern="1200" dirty="0"/>
            <a:t>(Lewis et al., 2019; APA MBC Toolkit)</a:t>
          </a:r>
          <a:endParaRPr lang="en-US" sz="1400" kern="1200" dirty="0"/>
        </a:p>
      </dsp:txBody>
      <dsp:txXfrm>
        <a:off x="6998096" y="1365758"/>
        <a:ext cx="3180953" cy="2156460"/>
      </dsp:txXfrm>
    </dsp:sp>
    <dsp:sp modelId="{7C18F984-814F-9349-BF58-E0A755D0667B}">
      <dsp:nvSpPr>
        <dsp:cNvPr id="0" name=""/>
        <dsp:cNvSpPr/>
      </dsp:nvSpPr>
      <dsp:spPr>
        <a:xfrm>
          <a:off x="8049458" y="359409"/>
          <a:ext cx="1078230" cy="1078230"/>
        </a:xfrm>
        <a:prstGeom prst="ellipse">
          <a:avLst/>
        </a:prstGeom>
        <a:solidFill>
          <a:schemeClr val="accent6">
            <a:hueOff val="0"/>
            <a:satOff val="0"/>
            <a:lumOff val="0"/>
            <a:alphaOff val="0"/>
          </a:schemeClr>
        </a:solid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63" tIns="12700" rIns="84063"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8207361" y="517312"/>
        <a:ext cx="762424" cy="762424"/>
      </dsp:txXfrm>
    </dsp:sp>
    <dsp:sp modelId="{E924FE7B-EB13-1C4F-8B10-99F19ECF99A2}">
      <dsp:nvSpPr>
        <dsp:cNvPr id="0" name=""/>
        <dsp:cNvSpPr/>
      </dsp:nvSpPr>
      <dsp:spPr>
        <a:xfrm>
          <a:off x="6998096" y="3594028"/>
          <a:ext cx="3180953" cy="72"/>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0D81D-4EFB-48FA-B990-E1F9011D20CA}">
      <dsp:nvSpPr>
        <dsp:cNvPr id="0" name=""/>
        <dsp:cNvSpPr/>
      </dsp:nvSpPr>
      <dsp:spPr>
        <a:xfrm>
          <a:off x="0" y="584041"/>
          <a:ext cx="10179050" cy="1078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72581-D599-49B7-B051-57BB3B997649}">
      <dsp:nvSpPr>
        <dsp:cNvPr id="0" name=""/>
        <dsp:cNvSpPr/>
      </dsp:nvSpPr>
      <dsp:spPr>
        <a:xfrm>
          <a:off x="326164" y="826642"/>
          <a:ext cx="593026" cy="593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6B121D1-9083-46FC-B5CB-DB930DA8CF50}">
      <dsp:nvSpPr>
        <dsp:cNvPr id="0" name=""/>
        <dsp:cNvSpPr/>
      </dsp:nvSpPr>
      <dsp:spPr>
        <a:xfrm>
          <a:off x="1245355" y="584041"/>
          <a:ext cx="8933694" cy="107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13" tIns="114113" rIns="114113" bIns="114113" numCol="1" spcCol="1270" anchor="ctr" anchorCtr="0">
          <a:noAutofit/>
        </a:bodyPr>
        <a:lstStyle/>
        <a:p>
          <a:pPr lvl="0" algn="l" defTabSz="1111250">
            <a:lnSpc>
              <a:spcPct val="90000"/>
            </a:lnSpc>
            <a:spcBef>
              <a:spcPct val="0"/>
            </a:spcBef>
            <a:spcAft>
              <a:spcPct val="35000"/>
            </a:spcAft>
          </a:pPr>
          <a:r>
            <a:rPr lang="en-US" sz="2500" kern="1200" dirty="0"/>
            <a:t>SMART Goal: Increase remission rates from 9.7% to 18% within 6 months</a:t>
          </a:r>
        </a:p>
      </dsp:txBody>
      <dsp:txXfrm>
        <a:off x="1245355" y="584041"/>
        <a:ext cx="8933694" cy="1078230"/>
      </dsp:txXfrm>
    </dsp:sp>
    <dsp:sp modelId="{0B9865B5-55A1-440D-A459-08CE1D35F954}">
      <dsp:nvSpPr>
        <dsp:cNvPr id="0" name=""/>
        <dsp:cNvSpPr/>
      </dsp:nvSpPr>
      <dsp:spPr>
        <a:xfrm>
          <a:off x="0" y="1931828"/>
          <a:ext cx="10179050" cy="1078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3846A-E92E-444D-8685-6BC4CC651401}">
      <dsp:nvSpPr>
        <dsp:cNvPr id="0" name=""/>
        <dsp:cNvSpPr/>
      </dsp:nvSpPr>
      <dsp:spPr>
        <a:xfrm>
          <a:off x="326164" y="2174430"/>
          <a:ext cx="593026" cy="593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B2E5546-DE00-442B-87A5-3395EFA5D537}">
      <dsp:nvSpPr>
        <dsp:cNvPr id="0" name=""/>
        <dsp:cNvSpPr/>
      </dsp:nvSpPr>
      <dsp:spPr>
        <a:xfrm>
          <a:off x="1245355" y="1931828"/>
          <a:ext cx="8933694" cy="107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13" tIns="114113" rIns="114113" bIns="114113" numCol="1" spcCol="1270" anchor="ctr" anchorCtr="0">
          <a:noAutofit/>
        </a:bodyPr>
        <a:lstStyle/>
        <a:p>
          <a:pPr lvl="0" algn="l" defTabSz="1111250">
            <a:lnSpc>
              <a:spcPct val="90000"/>
            </a:lnSpc>
            <a:spcBef>
              <a:spcPct val="0"/>
            </a:spcBef>
            <a:spcAft>
              <a:spcPct val="35000"/>
            </a:spcAft>
          </a:pPr>
          <a:r>
            <a:rPr lang="en-US" sz="2500" kern="1200"/>
            <a:t>Improve PHQ-9 follow-up and documentation using the PDSA model</a:t>
          </a:r>
        </a:p>
      </dsp:txBody>
      <dsp:txXfrm>
        <a:off x="1245355" y="1931828"/>
        <a:ext cx="8933694" cy="1078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55A2F-D535-4F48-834E-DA82B4A075A1}">
      <dsp:nvSpPr>
        <dsp:cNvPr id="0" name=""/>
        <dsp:cNvSpPr/>
      </dsp:nvSpPr>
      <dsp:spPr>
        <a:xfrm>
          <a:off x="2544762" y="760286"/>
          <a:ext cx="2035810" cy="71"/>
        </a:xfrm>
        <a:prstGeom prst="rect">
          <a:avLst/>
        </a:prstGeom>
        <a:solidFill>
          <a:schemeClr val="accent6">
            <a:alpha val="90000"/>
            <a:tint val="40000"/>
            <a:hueOff val="0"/>
            <a:satOff val="0"/>
            <a:lumOff val="0"/>
            <a:alphaOff val="0"/>
          </a:schemeClr>
        </a:solidFill>
        <a:ln w="12700" cap="flat" cmpd="sng" algn="in">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CC980-B1BE-1B4B-AE61-D291C90A97DC}">
      <dsp:nvSpPr>
        <dsp:cNvPr id="0" name=""/>
        <dsp:cNvSpPr/>
      </dsp:nvSpPr>
      <dsp:spPr>
        <a:xfrm>
          <a:off x="4702721" y="642385"/>
          <a:ext cx="234118" cy="300619"/>
        </a:xfrm>
        <a:prstGeom prst="chevron">
          <a:avLst>
            <a:gd name="adj" fmla="val 90000"/>
          </a:avLst>
        </a:prstGeom>
        <a:solidFill>
          <a:schemeClr val="accent6">
            <a:alpha val="90000"/>
            <a:tint val="40000"/>
            <a:hueOff val="0"/>
            <a:satOff val="0"/>
            <a:lumOff val="0"/>
            <a:alphaOff val="0"/>
          </a:schemeClr>
        </a:solidFill>
        <a:ln w="12700" cap="flat" cmpd="sng" algn="in">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E502F-2E17-4E47-8FA2-F6E32AD535B5}">
      <dsp:nvSpPr>
        <dsp:cNvPr id="0" name=""/>
        <dsp:cNvSpPr/>
      </dsp:nvSpPr>
      <dsp:spPr>
        <a:xfrm>
          <a:off x="1529964" y="0"/>
          <a:ext cx="1520643" cy="1520643"/>
        </a:xfrm>
        <a:prstGeom prst="ellipse">
          <a:avLst/>
        </a:prstGeom>
        <a:solidFill>
          <a:schemeClr val="accent6">
            <a:hueOff val="0"/>
            <a:satOff val="0"/>
            <a:lumOff val="0"/>
            <a:alphaOff val="0"/>
          </a:schemeClr>
        </a:solid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09" tIns="59009" rIns="59009" bIns="59009" numCol="1" spcCol="1270" anchor="ctr" anchorCtr="0">
          <a:noAutofit/>
        </a:bodyPr>
        <a:lstStyle/>
        <a:p>
          <a:pPr lvl="0" algn="ctr" defTabSz="2667000">
            <a:lnSpc>
              <a:spcPct val="90000"/>
            </a:lnSpc>
            <a:spcBef>
              <a:spcPct val="0"/>
            </a:spcBef>
            <a:spcAft>
              <a:spcPct val="35000"/>
            </a:spcAft>
          </a:pPr>
          <a:r>
            <a:rPr lang="en-US" sz="6000" kern="1200"/>
            <a:t>1</a:t>
          </a:r>
        </a:p>
      </dsp:txBody>
      <dsp:txXfrm>
        <a:off x="1752657" y="222693"/>
        <a:ext cx="1075257" cy="1075257"/>
      </dsp:txXfrm>
    </dsp:sp>
    <dsp:sp modelId="{6E530E9D-B330-444C-8CEB-5466210FEE91}">
      <dsp:nvSpPr>
        <dsp:cNvPr id="0" name=""/>
        <dsp:cNvSpPr/>
      </dsp:nvSpPr>
      <dsp:spPr>
        <a:xfrm>
          <a:off x="0" y="1684800"/>
          <a:ext cx="4580572" cy="19093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12700" cap="flat" cmpd="sng" algn="in">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321" tIns="165100" rIns="361321" bIns="165100" numCol="1" spcCol="1270" anchor="t" anchorCtr="0">
          <a:noAutofit/>
        </a:bodyPr>
        <a:lstStyle/>
        <a:p>
          <a:pPr lvl="0" algn="l" defTabSz="800100">
            <a:lnSpc>
              <a:spcPct val="90000"/>
            </a:lnSpc>
            <a:spcBef>
              <a:spcPct val="0"/>
            </a:spcBef>
            <a:spcAft>
              <a:spcPct val="35000"/>
            </a:spcAft>
          </a:pPr>
          <a:r>
            <a:rPr lang="en-US" sz="1800" b="1" kern="1200"/>
            <a:t>Plan:</a:t>
          </a:r>
          <a:r>
            <a:rPr lang="en-US" sz="1800" kern="1200"/>
            <a:t> Chart reviews (60 total), identified workflow gaps, developed "5 Asks"</a:t>
          </a:r>
        </a:p>
      </dsp:txBody>
      <dsp:txXfrm>
        <a:off x="0" y="2066660"/>
        <a:ext cx="4580572" cy="1527440"/>
      </dsp:txXfrm>
    </dsp:sp>
    <dsp:sp modelId="{7C8C7213-6452-6943-B2E3-2435C316EA3C}">
      <dsp:nvSpPr>
        <dsp:cNvPr id="0" name=""/>
        <dsp:cNvSpPr/>
      </dsp:nvSpPr>
      <dsp:spPr>
        <a:xfrm>
          <a:off x="5089525" y="766977"/>
          <a:ext cx="2290286" cy="65"/>
        </a:xfrm>
        <a:prstGeom prst="rect">
          <a:avLst/>
        </a:prstGeom>
        <a:solidFill>
          <a:schemeClr val="accent6">
            <a:alpha val="90000"/>
            <a:tint val="40000"/>
            <a:hueOff val="0"/>
            <a:satOff val="0"/>
            <a:lumOff val="0"/>
            <a:alphaOff val="0"/>
          </a:schemeClr>
        </a:solidFill>
        <a:ln w="12700" cap="flat" cmpd="sng" algn="in">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EC8BF-286A-364E-B4F7-DC39DB973F74}">
      <dsp:nvSpPr>
        <dsp:cNvPr id="0" name=""/>
        <dsp:cNvSpPr/>
      </dsp:nvSpPr>
      <dsp:spPr>
        <a:xfrm>
          <a:off x="6619489" y="6688"/>
          <a:ext cx="1520643" cy="1520643"/>
        </a:xfrm>
        <a:prstGeom prst="ellipse">
          <a:avLst/>
        </a:prstGeom>
        <a:solidFill>
          <a:schemeClr val="accent6">
            <a:hueOff val="0"/>
            <a:satOff val="0"/>
            <a:lumOff val="0"/>
            <a:alphaOff val="0"/>
          </a:schemeClr>
        </a:solid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09" tIns="59009" rIns="59009" bIns="59009" numCol="1" spcCol="1270" anchor="ctr" anchorCtr="0">
          <a:noAutofit/>
        </a:bodyPr>
        <a:lstStyle/>
        <a:p>
          <a:pPr lvl="0" algn="ctr" defTabSz="2667000">
            <a:lnSpc>
              <a:spcPct val="90000"/>
            </a:lnSpc>
            <a:spcBef>
              <a:spcPct val="0"/>
            </a:spcBef>
            <a:spcAft>
              <a:spcPct val="35000"/>
            </a:spcAft>
          </a:pPr>
          <a:r>
            <a:rPr lang="en-US" sz="6000" kern="1200"/>
            <a:t>2</a:t>
          </a:r>
        </a:p>
      </dsp:txBody>
      <dsp:txXfrm>
        <a:off x="6842182" y="229381"/>
        <a:ext cx="1075257" cy="1075257"/>
      </dsp:txXfrm>
    </dsp:sp>
    <dsp:sp modelId="{E34C83D5-2AE2-7847-9E75-DDEBF8BBCDCA}">
      <dsp:nvSpPr>
        <dsp:cNvPr id="0" name=""/>
        <dsp:cNvSpPr/>
      </dsp:nvSpPr>
      <dsp:spPr>
        <a:xfrm>
          <a:off x="5089525" y="1684800"/>
          <a:ext cx="4580572" cy="19093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12700" cap="flat" cmpd="sng" algn="in">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321" tIns="165100" rIns="361321" bIns="165100" numCol="1" spcCol="1270" anchor="t" anchorCtr="0">
          <a:noAutofit/>
        </a:bodyPr>
        <a:lstStyle/>
        <a:p>
          <a:pPr lvl="0" algn="l" defTabSz="800100">
            <a:lnSpc>
              <a:spcPct val="90000"/>
            </a:lnSpc>
            <a:spcBef>
              <a:spcPct val="0"/>
            </a:spcBef>
            <a:spcAft>
              <a:spcPct val="35000"/>
            </a:spcAft>
          </a:pPr>
          <a:r>
            <a:rPr lang="en-US" sz="1800" b="1" kern="1200"/>
            <a:t>Do:</a:t>
          </a:r>
          <a:r>
            <a:rPr lang="en-US" sz="1800" kern="1200"/>
            <a:t> Staff education at pilot site (Carrollton), begin PHQ-9 workflow rollout</a:t>
          </a:r>
        </a:p>
      </dsp:txBody>
      <dsp:txXfrm>
        <a:off x="5089525" y="2066660"/>
        <a:ext cx="4580572" cy="1527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CB85F-E5C6-41B9-9AD5-DDC85F5B8304}">
      <dsp:nvSpPr>
        <dsp:cNvPr id="0" name=""/>
        <dsp:cNvSpPr/>
      </dsp:nvSpPr>
      <dsp:spPr>
        <a:xfrm>
          <a:off x="1103191" y="619702"/>
          <a:ext cx="1281321" cy="1281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1466BF5-060A-4855-8C31-0EA9BD37EA8C}">
      <dsp:nvSpPr>
        <dsp:cNvPr id="0" name=""/>
        <dsp:cNvSpPr/>
      </dsp:nvSpPr>
      <dsp:spPr>
        <a:xfrm>
          <a:off x="320161" y="2254397"/>
          <a:ext cx="28473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t>% of diagnosed patients receiving PHQ-9 follow-up at visits</a:t>
          </a:r>
        </a:p>
      </dsp:txBody>
      <dsp:txXfrm>
        <a:off x="320161" y="2254397"/>
        <a:ext cx="2847381" cy="720000"/>
      </dsp:txXfrm>
    </dsp:sp>
    <dsp:sp modelId="{FC94F4BC-AB19-44C3-82DC-DA0470F5A39D}">
      <dsp:nvSpPr>
        <dsp:cNvPr id="0" name=""/>
        <dsp:cNvSpPr/>
      </dsp:nvSpPr>
      <dsp:spPr>
        <a:xfrm>
          <a:off x="4448864" y="619702"/>
          <a:ext cx="1281321" cy="1281321"/>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EAFC872-882C-46D9-B402-62F9FAE1AE03}">
      <dsp:nvSpPr>
        <dsp:cNvPr id="0" name=""/>
        <dsp:cNvSpPr/>
      </dsp:nvSpPr>
      <dsp:spPr>
        <a:xfrm>
          <a:off x="3665834" y="2254397"/>
          <a:ext cx="28473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t>% of PHQ-9s entered in eCW smart form</a:t>
          </a:r>
        </a:p>
      </dsp:txBody>
      <dsp:txXfrm>
        <a:off x="3665834" y="2254397"/>
        <a:ext cx="2847381" cy="720000"/>
      </dsp:txXfrm>
    </dsp:sp>
    <dsp:sp modelId="{6E4F1DAA-BC3A-47F9-A63E-F0C6B5960DE1}">
      <dsp:nvSpPr>
        <dsp:cNvPr id="0" name=""/>
        <dsp:cNvSpPr/>
      </dsp:nvSpPr>
      <dsp:spPr>
        <a:xfrm>
          <a:off x="7794537" y="619702"/>
          <a:ext cx="1281321" cy="1281321"/>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4B62E92-4218-4C33-B5C6-34388EBF283E}">
      <dsp:nvSpPr>
        <dsp:cNvPr id="0" name=""/>
        <dsp:cNvSpPr/>
      </dsp:nvSpPr>
      <dsp:spPr>
        <a:xfrm>
          <a:off x="7011507" y="2254397"/>
          <a:ext cx="28473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t>% of PHQ-9s delivered in patient’s preferred language</a:t>
          </a:r>
        </a:p>
      </dsp:txBody>
      <dsp:txXfrm>
        <a:off x="7011507" y="2254397"/>
        <a:ext cx="2847381"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F01F1-D52E-7949-A63B-E63C9617786D}">
      <dsp:nvSpPr>
        <dsp:cNvPr id="0" name=""/>
        <dsp:cNvSpPr/>
      </dsp:nvSpPr>
      <dsp:spPr>
        <a:xfrm>
          <a:off x="795" y="0"/>
          <a:ext cx="3220715" cy="3594100"/>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330200" numCol="1" spcCol="1270" anchor="t" anchorCtr="0">
          <a:noAutofit/>
        </a:bodyPr>
        <a:lstStyle/>
        <a:p>
          <a:pPr lvl="0" algn="l" defTabSz="1066800">
            <a:lnSpc>
              <a:spcPct val="90000"/>
            </a:lnSpc>
            <a:spcBef>
              <a:spcPct val="0"/>
            </a:spcBef>
            <a:spcAft>
              <a:spcPct val="35000"/>
            </a:spcAft>
          </a:pPr>
          <a:r>
            <a:rPr lang="en-US" sz="2400" kern="1200"/>
            <a:t>Metairie: 60% PHQ-9 follow-up rate (18/30)</a:t>
          </a:r>
        </a:p>
      </dsp:txBody>
      <dsp:txXfrm>
        <a:off x="795" y="1437640"/>
        <a:ext cx="3220715" cy="2156460"/>
      </dsp:txXfrm>
    </dsp:sp>
    <dsp:sp modelId="{D23F069C-0321-7342-B58B-CD79418E7A02}">
      <dsp:nvSpPr>
        <dsp:cNvPr id="0" name=""/>
        <dsp:cNvSpPr/>
      </dsp:nvSpPr>
      <dsp:spPr>
        <a:xfrm>
          <a:off x="795" y="0"/>
          <a:ext cx="3220715" cy="14376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135" tIns="165100" rIns="318135"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795" y="0"/>
        <a:ext cx="3220715" cy="1437640"/>
      </dsp:txXfrm>
    </dsp:sp>
    <dsp:sp modelId="{161E0C87-B93C-FB47-9497-6E336452B0ED}">
      <dsp:nvSpPr>
        <dsp:cNvPr id="0" name=""/>
        <dsp:cNvSpPr/>
      </dsp:nvSpPr>
      <dsp:spPr>
        <a:xfrm>
          <a:off x="3479167" y="0"/>
          <a:ext cx="3220715" cy="3594100"/>
        </a:xfrm>
        <a:prstGeom prst="rect">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330200" numCol="1" spcCol="1270" anchor="t" anchorCtr="0">
          <a:noAutofit/>
        </a:bodyPr>
        <a:lstStyle/>
        <a:p>
          <a:pPr lvl="0" algn="l" defTabSz="1066800">
            <a:lnSpc>
              <a:spcPct val="90000"/>
            </a:lnSpc>
            <a:spcBef>
              <a:spcPct val="0"/>
            </a:spcBef>
            <a:spcAft>
              <a:spcPct val="35000"/>
            </a:spcAft>
          </a:pPr>
          <a:r>
            <a:rPr lang="en-US" sz="2400" kern="1200"/>
            <a:t>Carrollton: 20% PHQ-9 follow-up rate (6/30)</a:t>
          </a:r>
        </a:p>
      </dsp:txBody>
      <dsp:txXfrm>
        <a:off x="3479167" y="1437640"/>
        <a:ext cx="3220715" cy="2156460"/>
      </dsp:txXfrm>
    </dsp:sp>
    <dsp:sp modelId="{EA47CCCC-FF99-C442-8808-A22616841167}">
      <dsp:nvSpPr>
        <dsp:cNvPr id="0" name=""/>
        <dsp:cNvSpPr/>
      </dsp:nvSpPr>
      <dsp:spPr>
        <a:xfrm>
          <a:off x="3479167" y="0"/>
          <a:ext cx="3220715" cy="14376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135" tIns="165100" rIns="318135"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3479167" y="0"/>
        <a:ext cx="3220715" cy="1437640"/>
      </dsp:txXfrm>
    </dsp:sp>
    <dsp:sp modelId="{B3A473CC-EE52-0E4F-AE14-A2C8A6E653FE}">
      <dsp:nvSpPr>
        <dsp:cNvPr id="0" name=""/>
        <dsp:cNvSpPr/>
      </dsp:nvSpPr>
      <dsp:spPr>
        <a:xfrm>
          <a:off x="6957539" y="0"/>
          <a:ext cx="3220715" cy="3594100"/>
        </a:xfrm>
        <a:prstGeom prst="rect">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330200" numCol="1" spcCol="1270" anchor="t" anchorCtr="0">
          <a:noAutofit/>
        </a:bodyPr>
        <a:lstStyle/>
        <a:p>
          <a:pPr lvl="0" algn="l" defTabSz="1066800">
            <a:lnSpc>
              <a:spcPct val="90000"/>
            </a:lnSpc>
            <a:spcBef>
              <a:spcPct val="0"/>
            </a:spcBef>
            <a:spcAft>
              <a:spcPct val="35000"/>
            </a:spcAft>
          </a:pPr>
          <a:r>
            <a:rPr lang="en-US" sz="2400" kern="1200"/>
            <a:t>Common issues: PHQ-2 used in place of PHQ-9, missing documentation, no remission tracking</a:t>
          </a:r>
        </a:p>
      </dsp:txBody>
      <dsp:txXfrm>
        <a:off x="6957539" y="1437640"/>
        <a:ext cx="3220715" cy="2156460"/>
      </dsp:txXfrm>
    </dsp:sp>
    <dsp:sp modelId="{B9BB001B-CB89-C540-81B2-6507B5460E3F}">
      <dsp:nvSpPr>
        <dsp:cNvPr id="0" name=""/>
        <dsp:cNvSpPr/>
      </dsp:nvSpPr>
      <dsp:spPr>
        <a:xfrm>
          <a:off x="6957539" y="0"/>
          <a:ext cx="3220715" cy="14376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135" tIns="165100" rIns="318135"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6957539" y="0"/>
        <a:ext cx="3220715" cy="1437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DD03A-CF94-F744-A269-DBF81425375D}">
      <dsp:nvSpPr>
        <dsp:cNvPr id="0" name=""/>
        <dsp:cNvSpPr/>
      </dsp:nvSpPr>
      <dsp:spPr>
        <a:xfrm>
          <a:off x="3136123" y="675633"/>
          <a:ext cx="520669" cy="91440"/>
        </a:xfrm>
        <a:custGeom>
          <a:avLst/>
          <a:gdLst/>
          <a:ahLst/>
          <a:cxnLst/>
          <a:rect l="0" t="0" r="0" b="0"/>
          <a:pathLst>
            <a:path>
              <a:moveTo>
                <a:pt x="0" y="45720"/>
              </a:moveTo>
              <a:lnTo>
                <a:pt x="520669" y="45720"/>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82676" y="718596"/>
        <a:ext cx="27563" cy="5512"/>
      </dsp:txXfrm>
    </dsp:sp>
    <dsp:sp modelId="{321B90C6-76D4-754F-9D2B-5A85C07BFFA2}">
      <dsp:nvSpPr>
        <dsp:cNvPr id="0" name=""/>
        <dsp:cNvSpPr/>
      </dsp:nvSpPr>
      <dsp:spPr>
        <a:xfrm>
          <a:off x="741098" y="2305"/>
          <a:ext cx="2396824" cy="1438094"/>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446" tIns="123281" rIns="117446" bIns="123281" numCol="1" spcCol="1270" anchor="ctr" anchorCtr="0">
          <a:noAutofit/>
        </a:bodyPr>
        <a:lstStyle/>
        <a:p>
          <a:pPr lvl="0" algn="ctr" defTabSz="755650">
            <a:lnSpc>
              <a:spcPct val="90000"/>
            </a:lnSpc>
            <a:spcBef>
              <a:spcPct val="0"/>
            </a:spcBef>
            <a:spcAft>
              <a:spcPct val="35000"/>
            </a:spcAft>
          </a:pPr>
          <a:r>
            <a:rPr lang="en-US" sz="1700" kern="1200" dirty="0"/>
            <a:t>Seek informal feedback from MAs on barriers in the workflow.</a:t>
          </a:r>
        </a:p>
      </dsp:txBody>
      <dsp:txXfrm>
        <a:off x="741098" y="2305"/>
        <a:ext cx="2396824" cy="1438094"/>
      </dsp:txXfrm>
    </dsp:sp>
    <dsp:sp modelId="{B1BA5D04-5166-5B43-B5ED-7F3EF0C7CD9C}">
      <dsp:nvSpPr>
        <dsp:cNvPr id="0" name=""/>
        <dsp:cNvSpPr/>
      </dsp:nvSpPr>
      <dsp:spPr>
        <a:xfrm>
          <a:off x="1939510" y="1438600"/>
          <a:ext cx="2948094" cy="520669"/>
        </a:xfrm>
        <a:custGeom>
          <a:avLst/>
          <a:gdLst/>
          <a:ahLst/>
          <a:cxnLst/>
          <a:rect l="0" t="0" r="0" b="0"/>
          <a:pathLst>
            <a:path>
              <a:moveTo>
                <a:pt x="2948094" y="0"/>
              </a:moveTo>
              <a:lnTo>
                <a:pt x="2948094" y="277434"/>
              </a:lnTo>
              <a:lnTo>
                <a:pt x="0" y="277434"/>
              </a:lnTo>
              <a:lnTo>
                <a:pt x="0" y="520669"/>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38578" y="1696179"/>
        <a:ext cx="149959" cy="5512"/>
      </dsp:txXfrm>
    </dsp:sp>
    <dsp:sp modelId="{95EE89D7-CD4C-5F48-8B8D-D18287DD3752}">
      <dsp:nvSpPr>
        <dsp:cNvPr id="0" name=""/>
        <dsp:cNvSpPr/>
      </dsp:nvSpPr>
      <dsp:spPr>
        <a:xfrm>
          <a:off x="3689192" y="2305"/>
          <a:ext cx="2396824" cy="1438094"/>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446" tIns="123281" rIns="117446" bIns="123281" numCol="1" spcCol="1270" anchor="ctr" anchorCtr="0">
          <a:noAutofit/>
        </a:bodyPr>
        <a:lstStyle/>
        <a:p>
          <a:pPr lvl="0" algn="ctr" defTabSz="755650">
            <a:lnSpc>
              <a:spcPct val="90000"/>
            </a:lnSpc>
            <a:spcBef>
              <a:spcPct val="0"/>
            </a:spcBef>
            <a:spcAft>
              <a:spcPct val="35000"/>
            </a:spcAft>
          </a:pPr>
          <a:r>
            <a:rPr lang="en-US" sz="1700" kern="1200" dirty="0"/>
            <a:t>Provide education module to MA's on PHQ-9s and why they are important.</a:t>
          </a:r>
        </a:p>
      </dsp:txBody>
      <dsp:txXfrm>
        <a:off x="3689192" y="2305"/>
        <a:ext cx="2396824" cy="1438094"/>
      </dsp:txXfrm>
    </dsp:sp>
    <dsp:sp modelId="{B8BE50DE-017D-C54F-B064-A838719497EE}">
      <dsp:nvSpPr>
        <dsp:cNvPr id="0" name=""/>
        <dsp:cNvSpPr/>
      </dsp:nvSpPr>
      <dsp:spPr>
        <a:xfrm>
          <a:off x="3136123" y="2664997"/>
          <a:ext cx="520669" cy="91440"/>
        </a:xfrm>
        <a:custGeom>
          <a:avLst/>
          <a:gdLst/>
          <a:ahLst/>
          <a:cxnLst/>
          <a:rect l="0" t="0" r="0" b="0"/>
          <a:pathLst>
            <a:path>
              <a:moveTo>
                <a:pt x="0" y="45720"/>
              </a:moveTo>
              <a:lnTo>
                <a:pt x="520669" y="45720"/>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82676" y="2707961"/>
        <a:ext cx="27563" cy="5512"/>
      </dsp:txXfrm>
    </dsp:sp>
    <dsp:sp modelId="{786A560C-F97E-8647-9A99-F0AEC4E8B745}">
      <dsp:nvSpPr>
        <dsp:cNvPr id="0" name=""/>
        <dsp:cNvSpPr/>
      </dsp:nvSpPr>
      <dsp:spPr>
        <a:xfrm>
          <a:off x="741098" y="1991670"/>
          <a:ext cx="2396824" cy="1438094"/>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446" tIns="123281" rIns="117446" bIns="123281" numCol="1" spcCol="1270" anchor="ctr" anchorCtr="0">
          <a:noAutofit/>
        </a:bodyPr>
        <a:lstStyle/>
        <a:p>
          <a:pPr lvl="0" algn="ctr" defTabSz="755650">
            <a:lnSpc>
              <a:spcPct val="90000"/>
            </a:lnSpc>
            <a:spcBef>
              <a:spcPct val="0"/>
            </a:spcBef>
            <a:spcAft>
              <a:spcPct val="35000"/>
            </a:spcAft>
          </a:pPr>
          <a:r>
            <a:rPr lang="en-US" sz="1700" kern="1200" dirty="0"/>
            <a:t>Re-training MAs to enter PHQ-9 results into the </a:t>
          </a:r>
          <a:r>
            <a:rPr lang="en-US" sz="1700" kern="1200" dirty="0" err="1"/>
            <a:t>eCW</a:t>
          </a:r>
          <a:r>
            <a:rPr lang="en-US" sz="1700" kern="1200" dirty="0"/>
            <a:t> smart form prior to leaving the room. </a:t>
          </a:r>
        </a:p>
      </dsp:txBody>
      <dsp:txXfrm>
        <a:off x="741098" y="1991670"/>
        <a:ext cx="2396824" cy="1438094"/>
      </dsp:txXfrm>
    </dsp:sp>
    <dsp:sp modelId="{BCE3B9B4-2340-654D-903C-2A9D14A87977}">
      <dsp:nvSpPr>
        <dsp:cNvPr id="0" name=""/>
        <dsp:cNvSpPr/>
      </dsp:nvSpPr>
      <dsp:spPr>
        <a:xfrm>
          <a:off x="1939510" y="3427964"/>
          <a:ext cx="2948094" cy="520669"/>
        </a:xfrm>
        <a:custGeom>
          <a:avLst/>
          <a:gdLst/>
          <a:ahLst/>
          <a:cxnLst/>
          <a:rect l="0" t="0" r="0" b="0"/>
          <a:pathLst>
            <a:path>
              <a:moveTo>
                <a:pt x="2948094" y="0"/>
              </a:moveTo>
              <a:lnTo>
                <a:pt x="2948094" y="277434"/>
              </a:lnTo>
              <a:lnTo>
                <a:pt x="0" y="277434"/>
              </a:lnTo>
              <a:lnTo>
                <a:pt x="0" y="520669"/>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38578" y="3685543"/>
        <a:ext cx="149959" cy="5512"/>
      </dsp:txXfrm>
    </dsp:sp>
    <dsp:sp modelId="{2E1F0F26-075B-4F4C-9C73-2D1017AEE9DD}">
      <dsp:nvSpPr>
        <dsp:cNvPr id="0" name=""/>
        <dsp:cNvSpPr/>
      </dsp:nvSpPr>
      <dsp:spPr>
        <a:xfrm>
          <a:off x="3689192" y="1991670"/>
          <a:ext cx="2396824" cy="1438094"/>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446" tIns="123281" rIns="117446" bIns="123281" numCol="1" spcCol="1270" anchor="ctr" anchorCtr="0">
          <a:noAutofit/>
        </a:bodyPr>
        <a:lstStyle/>
        <a:p>
          <a:pPr lvl="0" algn="ctr" defTabSz="755650">
            <a:lnSpc>
              <a:spcPct val="90000"/>
            </a:lnSpc>
            <a:spcBef>
              <a:spcPct val="0"/>
            </a:spcBef>
            <a:spcAft>
              <a:spcPct val="35000"/>
            </a:spcAft>
          </a:pPr>
          <a:r>
            <a:rPr lang="en-US" sz="1700" kern="1200" dirty="0"/>
            <a:t>Provide MAs with one page tip sheet on the 5 asks and who to screen. </a:t>
          </a:r>
        </a:p>
      </dsp:txBody>
      <dsp:txXfrm>
        <a:off x="3689192" y="1991670"/>
        <a:ext cx="2396824" cy="1438094"/>
      </dsp:txXfrm>
    </dsp:sp>
    <dsp:sp modelId="{E031F72F-2224-544C-B66E-7A58EEABEA21}">
      <dsp:nvSpPr>
        <dsp:cNvPr id="0" name=""/>
        <dsp:cNvSpPr/>
      </dsp:nvSpPr>
      <dsp:spPr>
        <a:xfrm>
          <a:off x="3136123" y="4654361"/>
          <a:ext cx="520669" cy="91440"/>
        </a:xfrm>
        <a:custGeom>
          <a:avLst/>
          <a:gdLst/>
          <a:ahLst/>
          <a:cxnLst/>
          <a:rect l="0" t="0" r="0" b="0"/>
          <a:pathLst>
            <a:path>
              <a:moveTo>
                <a:pt x="0" y="45720"/>
              </a:moveTo>
              <a:lnTo>
                <a:pt x="520669" y="45720"/>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82676" y="4697325"/>
        <a:ext cx="27563" cy="5512"/>
      </dsp:txXfrm>
    </dsp:sp>
    <dsp:sp modelId="{09464B88-295C-CB4F-9754-315C91AFC6D7}">
      <dsp:nvSpPr>
        <dsp:cNvPr id="0" name=""/>
        <dsp:cNvSpPr/>
      </dsp:nvSpPr>
      <dsp:spPr>
        <a:xfrm>
          <a:off x="741098" y="3981034"/>
          <a:ext cx="2396824" cy="1438094"/>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446" tIns="123281" rIns="117446" bIns="123281" numCol="1" spcCol="1270" anchor="ctr" anchorCtr="0">
          <a:noAutofit/>
        </a:bodyPr>
        <a:lstStyle/>
        <a:p>
          <a:pPr lvl="0" algn="ctr" defTabSz="755650">
            <a:lnSpc>
              <a:spcPct val="90000"/>
            </a:lnSpc>
            <a:spcBef>
              <a:spcPct val="0"/>
            </a:spcBef>
            <a:spcAft>
              <a:spcPct val="35000"/>
            </a:spcAft>
          </a:pPr>
          <a:r>
            <a:rPr lang="en-US" sz="1700" kern="1200" dirty="0"/>
            <a:t>Pilot new workflow for 1 week. </a:t>
          </a:r>
        </a:p>
      </dsp:txBody>
      <dsp:txXfrm>
        <a:off x="741098" y="3981034"/>
        <a:ext cx="2396824" cy="1438094"/>
      </dsp:txXfrm>
    </dsp:sp>
    <dsp:sp modelId="{DBD20EF6-0B95-5A40-A6A8-990B3C756E9E}">
      <dsp:nvSpPr>
        <dsp:cNvPr id="0" name=""/>
        <dsp:cNvSpPr/>
      </dsp:nvSpPr>
      <dsp:spPr>
        <a:xfrm>
          <a:off x="3689192" y="3981034"/>
          <a:ext cx="2396824" cy="1438094"/>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446" tIns="123281" rIns="117446" bIns="123281" numCol="1" spcCol="1270" anchor="ctr" anchorCtr="0">
          <a:noAutofit/>
        </a:bodyPr>
        <a:lstStyle/>
        <a:p>
          <a:pPr lvl="0" algn="ctr" defTabSz="755650">
            <a:lnSpc>
              <a:spcPct val="90000"/>
            </a:lnSpc>
            <a:spcBef>
              <a:spcPct val="0"/>
            </a:spcBef>
            <a:spcAft>
              <a:spcPct val="35000"/>
            </a:spcAft>
          </a:pPr>
          <a:r>
            <a:rPr lang="en-US" sz="1700" kern="1200" dirty="0"/>
            <a:t>Obtain feedback from MAs after pilot is complete.</a:t>
          </a:r>
        </a:p>
      </dsp:txBody>
      <dsp:txXfrm>
        <a:off x="3689192" y="3981034"/>
        <a:ext cx="2396824" cy="1438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C6D6D-FE31-0041-AAF0-17EFE171C35F}">
      <dsp:nvSpPr>
        <dsp:cNvPr id="0" name=""/>
        <dsp:cNvSpPr/>
      </dsp:nvSpPr>
      <dsp:spPr>
        <a:xfrm>
          <a:off x="0" y="0"/>
          <a:ext cx="7837307" cy="71999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Give PHQ-9 if PHQ-2 is positive</a:t>
          </a:r>
        </a:p>
      </dsp:txBody>
      <dsp:txXfrm>
        <a:off x="21088" y="21088"/>
        <a:ext cx="6976133" cy="677822"/>
      </dsp:txXfrm>
    </dsp:sp>
    <dsp:sp modelId="{344124C5-2D52-A243-9BC1-0ACD3ACA9C30}">
      <dsp:nvSpPr>
        <dsp:cNvPr id="0" name=""/>
        <dsp:cNvSpPr/>
      </dsp:nvSpPr>
      <dsp:spPr>
        <a:xfrm>
          <a:off x="585253" y="819998"/>
          <a:ext cx="7837307" cy="71999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PHQ-9 at every visit for depression-diagnosed patients</a:t>
          </a:r>
        </a:p>
      </dsp:txBody>
      <dsp:txXfrm>
        <a:off x="606341" y="841086"/>
        <a:ext cx="6741879" cy="677822"/>
      </dsp:txXfrm>
    </dsp:sp>
    <dsp:sp modelId="{6E4BE371-26E2-9940-9560-543B3EF68ABD}">
      <dsp:nvSpPr>
        <dsp:cNvPr id="0" name=""/>
        <dsp:cNvSpPr/>
      </dsp:nvSpPr>
      <dsp:spPr>
        <a:xfrm>
          <a:off x="1170507" y="1639996"/>
          <a:ext cx="7837307" cy="71999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Remind patients to reflect on symptoms over past 2 weeks</a:t>
          </a:r>
        </a:p>
      </dsp:txBody>
      <dsp:txXfrm>
        <a:off x="1191595" y="1661084"/>
        <a:ext cx="6741879" cy="677822"/>
      </dsp:txXfrm>
    </dsp:sp>
    <dsp:sp modelId="{5639620F-A7E4-504E-BCF8-6C9CD34E11DE}">
      <dsp:nvSpPr>
        <dsp:cNvPr id="0" name=""/>
        <dsp:cNvSpPr/>
      </dsp:nvSpPr>
      <dsp:spPr>
        <a:xfrm>
          <a:off x="1755760" y="2459994"/>
          <a:ext cx="7837307" cy="71999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Use patient’s reading language for PHQ-9</a:t>
          </a:r>
        </a:p>
      </dsp:txBody>
      <dsp:txXfrm>
        <a:off x="1776848" y="2481082"/>
        <a:ext cx="6741879" cy="677822"/>
      </dsp:txXfrm>
    </dsp:sp>
    <dsp:sp modelId="{96DE5932-306A-8E43-B4E4-D445DE368AEB}">
      <dsp:nvSpPr>
        <dsp:cNvPr id="0" name=""/>
        <dsp:cNvSpPr/>
      </dsp:nvSpPr>
      <dsp:spPr>
        <a:xfrm>
          <a:off x="2341014" y="3279992"/>
          <a:ext cx="7837307" cy="71999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Enter results into </a:t>
          </a:r>
          <a:r>
            <a:rPr lang="en-US" sz="2100" kern="1200" dirty="0" err="1"/>
            <a:t>eCW</a:t>
          </a:r>
          <a:r>
            <a:rPr lang="en-US" sz="2100" kern="1200" dirty="0"/>
            <a:t> smart form</a:t>
          </a:r>
        </a:p>
      </dsp:txBody>
      <dsp:txXfrm>
        <a:off x="2362102" y="3301080"/>
        <a:ext cx="6741879" cy="677822"/>
      </dsp:txXfrm>
    </dsp:sp>
    <dsp:sp modelId="{1F1E9010-366D-F141-9610-02F88529E581}">
      <dsp:nvSpPr>
        <dsp:cNvPr id="0" name=""/>
        <dsp:cNvSpPr/>
      </dsp:nvSpPr>
      <dsp:spPr>
        <a:xfrm>
          <a:off x="7369308" y="525998"/>
          <a:ext cx="467998" cy="46799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7474608" y="525998"/>
        <a:ext cx="257398" cy="352168"/>
      </dsp:txXfrm>
    </dsp:sp>
    <dsp:sp modelId="{8D4FE378-2F29-2749-9CAA-975014AC08E3}">
      <dsp:nvSpPr>
        <dsp:cNvPr id="0" name=""/>
        <dsp:cNvSpPr/>
      </dsp:nvSpPr>
      <dsp:spPr>
        <a:xfrm>
          <a:off x="7954562" y="1345996"/>
          <a:ext cx="467998" cy="46799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059862" y="1345996"/>
        <a:ext cx="257398" cy="352168"/>
      </dsp:txXfrm>
    </dsp:sp>
    <dsp:sp modelId="{FB70EA94-D313-784B-9B02-904F2BE410FB}">
      <dsp:nvSpPr>
        <dsp:cNvPr id="0" name=""/>
        <dsp:cNvSpPr/>
      </dsp:nvSpPr>
      <dsp:spPr>
        <a:xfrm>
          <a:off x="8539816" y="2153995"/>
          <a:ext cx="467998" cy="46799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645116" y="2153995"/>
        <a:ext cx="257398" cy="352168"/>
      </dsp:txXfrm>
    </dsp:sp>
    <dsp:sp modelId="{A4699CB7-F916-C842-8291-F363FFDB6289}">
      <dsp:nvSpPr>
        <dsp:cNvPr id="0" name=""/>
        <dsp:cNvSpPr/>
      </dsp:nvSpPr>
      <dsp:spPr>
        <a:xfrm>
          <a:off x="9125069" y="2981993"/>
          <a:ext cx="467998" cy="46799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9230369" y="2981993"/>
        <a:ext cx="257398" cy="3521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415D-D2BB-450A-93A8-3BD1DA48FEE7}">
      <dsp:nvSpPr>
        <dsp:cNvPr id="0" name=""/>
        <dsp:cNvSpPr/>
      </dsp:nvSpPr>
      <dsp:spPr>
        <a:xfrm>
          <a:off x="1230580" y="911589"/>
          <a:ext cx="1303369" cy="13033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C2876D5-8910-404D-939E-A5CB19D084B1}">
      <dsp:nvSpPr>
        <dsp:cNvPr id="0" name=""/>
        <dsp:cNvSpPr/>
      </dsp:nvSpPr>
      <dsp:spPr>
        <a:xfrm>
          <a:off x="434077" y="2572110"/>
          <a:ext cx="28963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kern="1200"/>
            <a:t>Pull Azara data across all DePaul sites</a:t>
          </a:r>
        </a:p>
      </dsp:txBody>
      <dsp:txXfrm>
        <a:off x="434077" y="2572110"/>
        <a:ext cx="2896377" cy="720000"/>
      </dsp:txXfrm>
    </dsp:sp>
    <dsp:sp modelId="{89BC8332-3575-4398-8AC4-7DF2E208BC60}">
      <dsp:nvSpPr>
        <dsp:cNvPr id="0" name=""/>
        <dsp:cNvSpPr/>
      </dsp:nvSpPr>
      <dsp:spPr>
        <a:xfrm>
          <a:off x="4633824" y="911589"/>
          <a:ext cx="1303369" cy="13033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772BCD2-D54A-4B6D-B10B-856CDEF73CD0}">
      <dsp:nvSpPr>
        <dsp:cNvPr id="0" name=""/>
        <dsp:cNvSpPr/>
      </dsp:nvSpPr>
      <dsp:spPr>
        <a:xfrm>
          <a:off x="3837320" y="2572110"/>
          <a:ext cx="28963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kern="1200"/>
            <a:t>Evaluate effectiveness of "Do" phase in July</a:t>
          </a:r>
        </a:p>
      </dsp:txBody>
      <dsp:txXfrm>
        <a:off x="3837320" y="2572110"/>
        <a:ext cx="2896377" cy="720000"/>
      </dsp:txXfrm>
    </dsp:sp>
    <dsp:sp modelId="{222CB5E0-52E6-42D5-9651-4AE79CF68A9A}">
      <dsp:nvSpPr>
        <dsp:cNvPr id="0" name=""/>
        <dsp:cNvSpPr/>
      </dsp:nvSpPr>
      <dsp:spPr>
        <a:xfrm>
          <a:off x="8037067" y="911589"/>
          <a:ext cx="1303369" cy="13033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45368F3-4F40-4D34-9CF1-CA9C3A63620D}">
      <dsp:nvSpPr>
        <dsp:cNvPr id="0" name=""/>
        <dsp:cNvSpPr/>
      </dsp:nvSpPr>
      <dsp:spPr>
        <a:xfrm>
          <a:off x="7240563" y="2572110"/>
          <a:ext cx="28963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kern="1200"/>
            <a:t>Begin planning "Study" and "Act" phases for August final presentation</a:t>
          </a:r>
        </a:p>
      </dsp:txBody>
      <dsp:txXfrm>
        <a:off x="7240563" y="2572110"/>
        <a:ext cx="289637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338F8-D61B-DD42-8092-8AB084A3FE2D}"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7751A-9BC8-774A-8D40-9E9306171279}" type="slidenum">
              <a:rPr lang="en-US" smtClean="0"/>
              <a:t>‹#›</a:t>
            </a:fld>
            <a:endParaRPr lang="en-US"/>
          </a:p>
        </p:txBody>
      </p:sp>
    </p:spTree>
    <p:extLst>
      <p:ext uri="{BB962C8B-B14F-4D97-AF65-F5344CB8AC3E}">
        <p14:creationId xmlns:p14="http://schemas.microsoft.com/office/powerpoint/2010/main" val="327624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Good morning, we are presenting our QI project focused on enhancing depression remission rates at DePaul Community Health Centers. Our team includes Clair Brown, Shani Campbell, Tashika Edward, and myself, Darrielle Santiago. This presentation reflects our progress so far, as well as our strategy using a PDSA model.</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1</a:t>
            </a:fld>
            <a:endParaRPr lang="en-US"/>
          </a:p>
        </p:txBody>
      </p:sp>
    </p:spTree>
    <p:extLst>
      <p:ext uri="{BB962C8B-B14F-4D97-AF65-F5344CB8AC3E}">
        <p14:creationId xmlns:p14="http://schemas.microsoft.com/office/powerpoint/2010/main" val="357525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We created this root cause analysis based on our chart review and team discussions. Key factors include provider workflow, system tracking issues, patient literacy, and Azara reporting limitations.</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10</a:t>
            </a:fld>
            <a:endParaRPr lang="en-US"/>
          </a:p>
        </p:txBody>
      </p:sp>
    </p:spTree>
    <p:extLst>
      <p:ext uri="{BB962C8B-B14F-4D97-AF65-F5344CB8AC3E}">
        <p14:creationId xmlns:p14="http://schemas.microsoft.com/office/powerpoint/2010/main" val="163371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intervention starts with obtaining feedback from the MAs to identify possible barriers in their workflow that is preventing them from not completing the PHQ-9 at all or being unable to enter the results prior to the provider entering the room. We will then re-educate our MAs on what the PHQ-9 is and why it is an important screening in primary care. Secondly, we are re-training the MAs on where the PHQ-9 is in the </a:t>
            </a:r>
            <a:r>
              <a:rPr lang="en-US" dirty="0" err="1"/>
              <a:t>eClinical</a:t>
            </a:r>
            <a:r>
              <a:rPr lang="en-US" dirty="0"/>
              <a:t> Works smart form and emphasizing entering the results prior to leaving the room to give the providers an opportunity to review the PHQ-9 to see if there is any improvement or worsening of the patient’s depression. We will also provide our MA’s a tip sheet to keep as a resource to revisit to know the “5 Asks,” and who to screen. We would then pilot the revamped workflow for one week and obtain feedback from the MAs on what went well and what did not go well. </a:t>
            </a:r>
          </a:p>
        </p:txBody>
      </p:sp>
      <p:sp>
        <p:nvSpPr>
          <p:cNvPr id="4" name="Slide Number Placeholder 3"/>
          <p:cNvSpPr>
            <a:spLocks noGrp="1"/>
          </p:cNvSpPr>
          <p:nvPr>
            <p:ph type="sldNum" sz="quarter" idx="5"/>
          </p:nvPr>
        </p:nvSpPr>
        <p:spPr/>
        <p:txBody>
          <a:bodyPr/>
          <a:lstStyle/>
          <a:p>
            <a:fld id="{B9E7751A-9BC8-774A-8D40-9E9306171279}" type="slidenum">
              <a:rPr lang="en-US" smtClean="0"/>
              <a:t>11</a:t>
            </a:fld>
            <a:endParaRPr lang="en-US"/>
          </a:p>
        </p:txBody>
      </p:sp>
    </p:spTree>
    <p:extLst>
      <p:ext uri="{BB962C8B-B14F-4D97-AF65-F5344CB8AC3E}">
        <p14:creationId xmlns:p14="http://schemas.microsoft.com/office/powerpoint/2010/main" val="153058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Our  second intervention focuses on five workflow points for triage and providers: using PHQ-9 appropriately, ensuring it's done at each visit, clarifying the 2-week timeframe, using the right language version, and documenting in the smart form.</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12</a:t>
            </a:fld>
            <a:endParaRPr lang="en-US"/>
          </a:p>
        </p:txBody>
      </p:sp>
    </p:spTree>
    <p:extLst>
      <p:ext uri="{BB962C8B-B14F-4D97-AF65-F5344CB8AC3E}">
        <p14:creationId xmlns:p14="http://schemas.microsoft.com/office/powerpoint/2010/main" val="2197545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This chart outlines our timeline—from chart reviews in April through final presentation in August. We're currently in the education and early implementation phase.</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13</a:t>
            </a:fld>
            <a:endParaRPr lang="en-US"/>
          </a:p>
        </p:txBody>
      </p:sp>
    </p:spTree>
    <p:extLst>
      <p:ext uri="{BB962C8B-B14F-4D97-AF65-F5344CB8AC3E}">
        <p14:creationId xmlns:p14="http://schemas.microsoft.com/office/powerpoint/2010/main" val="384783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Next steps include expanding data collection across all DePaul sites, completing our Do phase at Carrollton, and preparing to evaluate results and plan the Study/Act phases by August</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14</a:t>
            </a:fld>
            <a:endParaRPr lang="en-US"/>
          </a:p>
        </p:txBody>
      </p:sp>
    </p:spTree>
    <p:extLst>
      <p:ext uri="{BB962C8B-B14F-4D97-AF65-F5344CB8AC3E}">
        <p14:creationId xmlns:p14="http://schemas.microsoft.com/office/powerpoint/2010/main" val="85238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These are the references supporting our approach, including CMS, Azara, and recent literature on depression management and measurement-based care.</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15</a:t>
            </a:fld>
            <a:endParaRPr lang="en-US"/>
          </a:p>
        </p:txBody>
      </p:sp>
    </p:spTree>
    <p:extLst>
      <p:ext uri="{BB962C8B-B14F-4D97-AF65-F5344CB8AC3E}">
        <p14:creationId xmlns:p14="http://schemas.microsoft.com/office/powerpoint/2010/main" val="341667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We’re happy to take questions or hear feedback on our next steps or data approach.</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16</a:t>
            </a:fld>
            <a:endParaRPr lang="en-US"/>
          </a:p>
        </p:txBody>
      </p:sp>
    </p:spTree>
    <p:extLst>
      <p:ext uri="{BB962C8B-B14F-4D97-AF65-F5344CB8AC3E}">
        <p14:creationId xmlns:p14="http://schemas.microsoft.com/office/powerpoint/2010/main" val="392118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This slide gives a quick snapshot of our project. We’re addressing low depression remission rates through improved PHQ-9 follow-up. We started by reviewing 60 charts at two sites and are now piloting our intervention at Carrollton using the PDSA model.</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2</a:t>
            </a:fld>
            <a:endParaRPr lang="en-US"/>
          </a:p>
        </p:txBody>
      </p:sp>
    </p:spTree>
    <p:extLst>
      <p:ext uri="{BB962C8B-B14F-4D97-AF65-F5344CB8AC3E}">
        <p14:creationId xmlns:p14="http://schemas.microsoft.com/office/powerpoint/2010/main" val="256887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Nationally, the target for depression remission is 35%, but at DePaul we’re currently at 9.7% based on Azara data. Depression has major impacts on patient health, so improving follow-up and documentation is key.</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3</a:t>
            </a:fld>
            <a:endParaRPr lang="en-US"/>
          </a:p>
        </p:txBody>
      </p:sp>
    </p:spTree>
    <p:extLst>
      <p:ext uri="{BB962C8B-B14F-4D97-AF65-F5344CB8AC3E}">
        <p14:creationId xmlns:p14="http://schemas.microsoft.com/office/powerpoint/2010/main" val="349116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We included this to highlight that achieving remission is possible. The STAR*D study showed a 67% rate with stepped treatment, and collaborative care models show over 50% in 6 months. Measurement-based care, using tools like the PHQ-9, is a major factor in improving outcomes.</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4</a:t>
            </a:fld>
            <a:endParaRPr lang="en-US"/>
          </a:p>
        </p:txBody>
      </p:sp>
    </p:spTree>
    <p:extLst>
      <p:ext uri="{BB962C8B-B14F-4D97-AF65-F5344CB8AC3E}">
        <p14:creationId xmlns:p14="http://schemas.microsoft.com/office/powerpoint/2010/main" val="335428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Our SMART goal is to raise the remission rate to 18% in 6 months. Our intervention focuses on PHQ-9 follow-up and proper documentation across visits.</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5</a:t>
            </a:fld>
            <a:endParaRPr lang="en-US"/>
          </a:p>
        </p:txBody>
      </p:sp>
    </p:spTree>
    <p:extLst>
      <p:ext uri="{BB962C8B-B14F-4D97-AF65-F5344CB8AC3E}">
        <p14:creationId xmlns:p14="http://schemas.microsoft.com/office/powerpoint/2010/main" val="64556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In the Plan phase, we conducted chart reviews and identified workflow gaps. In the Do phase, we began education at Carrollton and rolled out the '5 Asks' as a structured workflow.</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6</a:t>
            </a:fld>
            <a:endParaRPr lang="en-US"/>
          </a:p>
        </p:txBody>
      </p:sp>
    </p:spTree>
    <p:extLst>
      <p:ext uri="{BB962C8B-B14F-4D97-AF65-F5344CB8AC3E}">
        <p14:creationId xmlns:p14="http://schemas.microsoft.com/office/powerpoint/2010/main" val="328636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Our process measures include: whether PHQ-9s are given at follow-up visits for diagnosed patients, if they’re documented in the smart form, and if they’re delivered in the patient’s preferred language.</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7</a:t>
            </a:fld>
            <a:endParaRPr lang="en-US"/>
          </a:p>
        </p:txBody>
      </p:sp>
    </p:spTree>
    <p:extLst>
      <p:ext uri="{BB962C8B-B14F-4D97-AF65-F5344CB8AC3E}">
        <p14:creationId xmlns:p14="http://schemas.microsoft.com/office/powerpoint/2010/main" val="394189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We reviewed 60 charts total. Metairie had a 60% PHQ-9 follow-up rate, while Carrollton had just 20%. Common issues included using only the PHQ-2 after diagnosis and missing documentation.</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8</a:t>
            </a:fld>
            <a:endParaRPr lang="en-US"/>
          </a:p>
        </p:txBody>
      </p:sp>
    </p:spTree>
    <p:extLst>
      <p:ext uri="{BB962C8B-B14F-4D97-AF65-F5344CB8AC3E}">
        <p14:creationId xmlns:p14="http://schemas.microsoft.com/office/powerpoint/2010/main" val="373895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This bar chart visually compares PHQ-9 follow-up between Metairie and Carrollton. It helped us decide where to start our intervention.</a:t>
            </a:r>
            <a:endParaRPr lang="en-US" dirty="0"/>
          </a:p>
        </p:txBody>
      </p:sp>
      <p:sp>
        <p:nvSpPr>
          <p:cNvPr id="4" name="Slide Number Placeholder 3"/>
          <p:cNvSpPr>
            <a:spLocks noGrp="1"/>
          </p:cNvSpPr>
          <p:nvPr>
            <p:ph type="sldNum" sz="quarter" idx="5"/>
          </p:nvPr>
        </p:nvSpPr>
        <p:spPr/>
        <p:txBody>
          <a:bodyPr/>
          <a:lstStyle/>
          <a:p>
            <a:fld id="{B9E7751A-9BC8-774A-8D40-9E9306171279}" type="slidenum">
              <a:rPr lang="en-US" smtClean="0"/>
              <a:t>9</a:t>
            </a:fld>
            <a:endParaRPr lang="en-US"/>
          </a:p>
        </p:txBody>
      </p:sp>
    </p:spTree>
    <p:extLst>
      <p:ext uri="{BB962C8B-B14F-4D97-AF65-F5344CB8AC3E}">
        <p14:creationId xmlns:p14="http://schemas.microsoft.com/office/powerpoint/2010/main" val="97229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7B97777-80D4-E44A-A694-7309F947C445}" type="datetimeFigureOut">
              <a:rPr lang="en-US" smtClean="0"/>
              <a:t>6/12/2025</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915BBC9-3025-9141-9875-7C7801DC009A}"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759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97777-80D4-E44A-A694-7309F947C445}"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5BBC9-3025-9141-9875-7C7801DC009A}" type="slidenum">
              <a:rPr lang="en-US" smtClean="0"/>
              <a:t>‹#›</a:t>
            </a:fld>
            <a:endParaRPr lang="en-US"/>
          </a:p>
        </p:txBody>
      </p:sp>
    </p:spTree>
    <p:extLst>
      <p:ext uri="{BB962C8B-B14F-4D97-AF65-F5344CB8AC3E}">
        <p14:creationId xmlns:p14="http://schemas.microsoft.com/office/powerpoint/2010/main" val="174014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97777-80D4-E44A-A694-7309F947C445}"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5BBC9-3025-9141-9875-7C7801DC009A}" type="slidenum">
              <a:rPr lang="en-US" smtClean="0"/>
              <a:t>‹#›</a:t>
            </a:fld>
            <a:endParaRPr lang="en-US"/>
          </a:p>
        </p:txBody>
      </p:sp>
    </p:spTree>
    <p:extLst>
      <p:ext uri="{BB962C8B-B14F-4D97-AF65-F5344CB8AC3E}">
        <p14:creationId xmlns:p14="http://schemas.microsoft.com/office/powerpoint/2010/main" val="3595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97777-80D4-E44A-A694-7309F947C445}"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5BBC9-3025-9141-9875-7C7801DC009A}" type="slidenum">
              <a:rPr lang="en-US" smtClean="0"/>
              <a:t>‹#›</a:t>
            </a:fld>
            <a:endParaRPr lang="en-US"/>
          </a:p>
        </p:txBody>
      </p:sp>
    </p:spTree>
    <p:extLst>
      <p:ext uri="{BB962C8B-B14F-4D97-AF65-F5344CB8AC3E}">
        <p14:creationId xmlns:p14="http://schemas.microsoft.com/office/powerpoint/2010/main" val="155224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7B97777-80D4-E44A-A694-7309F947C445}" type="datetimeFigureOut">
              <a:rPr lang="en-US" smtClean="0"/>
              <a:t>6/12/2025</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915BBC9-3025-9141-9875-7C7801DC009A}"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801115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B97777-80D4-E44A-A694-7309F947C445}"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5BBC9-3025-9141-9875-7C7801DC009A}" type="slidenum">
              <a:rPr lang="en-US" smtClean="0"/>
              <a:t>‹#›</a:t>
            </a:fld>
            <a:endParaRPr lang="en-US"/>
          </a:p>
        </p:txBody>
      </p:sp>
    </p:spTree>
    <p:extLst>
      <p:ext uri="{BB962C8B-B14F-4D97-AF65-F5344CB8AC3E}">
        <p14:creationId xmlns:p14="http://schemas.microsoft.com/office/powerpoint/2010/main" val="14811645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B97777-80D4-E44A-A694-7309F947C445}" type="datetimeFigureOut">
              <a:rPr lang="en-US" smtClean="0"/>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5BBC9-3025-9141-9875-7C7801DC009A}" type="slidenum">
              <a:rPr lang="en-US" smtClean="0"/>
              <a:t>‹#›</a:t>
            </a:fld>
            <a:endParaRPr lang="en-US"/>
          </a:p>
        </p:txBody>
      </p:sp>
    </p:spTree>
    <p:extLst>
      <p:ext uri="{BB962C8B-B14F-4D97-AF65-F5344CB8AC3E}">
        <p14:creationId xmlns:p14="http://schemas.microsoft.com/office/powerpoint/2010/main" val="10700573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B97777-80D4-E44A-A694-7309F947C445}" type="datetimeFigureOut">
              <a:rPr lang="en-US" smtClean="0"/>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5BBC9-3025-9141-9875-7C7801DC009A}" type="slidenum">
              <a:rPr lang="en-US" smtClean="0"/>
              <a:t>‹#›</a:t>
            </a:fld>
            <a:endParaRPr lang="en-US"/>
          </a:p>
        </p:txBody>
      </p:sp>
    </p:spTree>
    <p:extLst>
      <p:ext uri="{BB962C8B-B14F-4D97-AF65-F5344CB8AC3E}">
        <p14:creationId xmlns:p14="http://schemas.microsoft.com/office/powerpoint/2010/main" val="265129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97777-80D4-E44A-A694-7309F947C445}" type="datetimeFigureOut">
              <a:rPr lang="en-US" smtClean="0"/>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5BBC9-3025-9141-9875-7C7801DC009A}" type="slidenum">
              <a:rPr lang="en-US" smtClean="0"/>
              <a:t>‹#›</a:t>
            </a:fld>
            <a:endParaRPr lang="en-US"/>
          </a:p>
        </p:txBody>
      </p:sp>
    </p:spTree>
    <p:extLst>
      <p:ext uri="{BB962C8B-B14F-4D97-AF65-F5344CB8AC3E}">
        <p14:creationId xmlns:p14="http://schemas.microsoft.com/office/powerpoint/2010/main" val="177767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E7B97777-80D4-E44A-A694-7309F947C445}" type="datetimeFigureOut">
              <a:rPr lang="en-US" smtClean="0"/>
              <a:t>6/12/2025</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915BBC9-3025-9141-9875-7C7801DC009A}"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246066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E7B97777-80D4-E44A-A694-7309F947C445}" type="datetimeFigureOut">
              <a:rPr lang="en-US" smtClean="0"/>
              <a:t>6/12/2025</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915BBC9-3025-9141-9875-7C7801DC009A}" type="slidenum">
              <a:rPr lang="en-US" smtClean="0"/>
              <a:t>‹#›</a:t>
            </a:fld>
            <a:endParaRPr lang="en-US"/>
          </a:p>
        </p:txBody>
      </p:sp>
    </p:spTree>
    <p:extLst>
      <p:ext uri="{BB962C8B-B14F-4D97-AF65-F5344CB8AC3E}">
        <p14:creationId xmlns:p14="http://schemas.microsoft.com/office/powerpoint/2010/main" val="421674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7B97777-80D4-E44A-A694-7309F947C445}" type="datetimeFigureOut">
              <a:rPr lang="en-US" smtClean="0"/>
              <a:t>6/12/2025</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915BBC9-3025-9141-9875-7C7801DC009A}"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2681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psychiatry.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azarahealthcare.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Two people holding each other's hands">
            <a:extLst>
              <a:ext uri="{FF2B5EF4-FFF2-40B4-BE49-F238E27FC236}">
                <a16:creationId xmlns:a16="http://schemas.microsoft.com/office/drawing/2014/main" id="{8927FC9F-C950-DDFA-4E6C-6995E97B9928}"/>
              </a:ext>
            </a:extLst>
          </p:cNvPr>
          <p:cNvPicPr>
            <a:picLocks noChangeAspect="1"/>
          </p:cNvPicPr>
          <p:nvPr/>
        </p:nvPicPr>
        <p:blipFill>
          <a:blip r:embed="rId3"/>
          <a:srcRect l="28312" r="34419" b="-1"/>
          <a:stretch>
            <a:fillRect/>
          </a:stretch>
        </p:blipFill>
        <p:spPr>
          <a:xfrm>
            <a:off x="8362943" y="10"/>
            <a:ext cx="3829057" cy="6857990"/>
          </a:xfrm>
          <a:prstGeom prst="rect">
            <a:avLst/>
          </a:prstGeom>
        </p:spPr>
      </p:pic>
      <p:sp>
        <p:nvSpPr>
          <p:cNvPr id="4" name="TextBox 3">
            <a:extLst>
              <a:ext uri="{FF2B5EF4-FFF2-40B4-BE49-F238E27FC236}">
                <a16:creationId xmlns:a16="http://schemas.microsoft.com/office/drawing/2014/main" id="{49E8EF90-0057-DAF2-FE0F-E71D79C41DE9}"/>
              </a:ext>
            </a:extLst>
          </p:cNvPr>
          <p:cNvSpPr txBox="1"/>
          <p:nvPr/>
        </p:nvSpPr>
        <p:spPr>
          <a:xfrm>
            <a:off x="633303" y="1982450"/>
            <a:ext cx="8016889" cy="1446550"/>
          </a:xfrm>
          <a:prstGeom prst="rect">
            <a:avLst/>
          </a:prstGeom>
          <a:noFill/>
        </p:spPr>
        <p:txBody>
          <a:bodyPr wrap="square" rtlCol="0">
            <a:spAutoFit/>
          </a:bodyPr>
          <a:lstStyle/>
          <a:p>
            <a:r>
              <a:rPr lang="en-US" sz="4400" b="1" dirty="0">
                <a:solidFill>
                  <a:schemeClr val="tx2">
                    <a:lumMod val="90000"/>
                    <a:lumOff val="10000"/>
                  </a:schemeClr>
                </a:solidFill>
                <a:latin typeface="Calibri" panose="020F0502020204030204" pitchFamily="34" charset="0"/>
                <a:cs typeface="Calibri" panose="020F0502020204030204" pitchFamily="34" charset="0"/>
              </a:rPr>
              <a:t>ENHANCING DEPRESSION REMISSION IN PRIMARY CARE </a:t>
            </a:r>
          </a:p>
        </p:txBody>
      </p:sp>
      <p:sp>
        <p:nvSpPr>
          <p:cNvPr id="12" name="TextBox 11">
            <a:extLst>
              <a:ext uri="{FF2B5EF4-FFF2-40B4-BE49-F238E27FC236}">
                <a16:creationId xmlns:a16="http://schemas.microsoft.com/office/drawing/2014/main" id="{B833C3BE-1BF2-4C38-7859-E4CB5111CB68}"/>
              </a:ext>
            </a:extLst>
          </p:cNvPr>
          <p:cNvSpPr txBox="1"/>
          <p:nvPr/>
        </p:nvSpPr>
        <p:spPr>
          <a:xfrm>
            <a:off x="444498" y="4729321"/>
            <a:ext cx="4669361" cy="400110"/>
          </a:xfrm>
          <a:prstGeom prst="rect">
            <a:avLst/>
          </a:prstGeom>
          <a:noFill/>
        </p:spPr>
        <p:txBody>
          <a:bodyPr wrap="square" rtlCol="0">
            <a:spAutoFit/>
          </a:bodyPr>
          <a:lstStyle/>
          <a:p>
            <a:r>
              <a:rPr lang="en-US" sz="2000" dirty="0">
                <a:solidFill>
                  <a:schemeClr val="tx2">
                    <a:lumMod val="90000"/>
                    <a:lumOff val="10000"/>
                  </a:schemeClr>
                </a:solidFill>
                <a:latin typeface="Calibri" panose="020F0502020204030204" pitchFamily="34" charset="0"/>
                <a:cs typeface="Calibri" panose="020F0502020204030204" pitchFamily="34" charset="0"/>
              </a:rPr>
              <a:t>DePaul Community Health Center</a:t>
            </a:r>
          </a:p>
        </p:txBody>
      </p:sp>
      <p:sp>
        <p:nvSpPr>
          <p:cNvPr id="14" name="TextBox 13">
            <a:extLst>
              <a:ext uri="{FF2B5EF4-FFF2-40B4-BE49-F238E27FC236}">
                <a16:creationId xmlns:a16="http://schemas.microsoft.com/office/drawing/2014/main" id="{2C4FCDEF-B345-6487-1B4D-75D11763B6ED}"/>
              </a:ext>
            </a:extLst>
          </p:cNvPr>
          <p:cNvSpPr txBox="1"/>
          <p:nvPr/>
        </p:nvSpPr>
        <p:spPr>
          <a:xfrm>
            <a:off x="444499" y="5129431"/>
            <a:ext cx="6019800" cy="1600438"/>
          </a:xfrm>
          <a:prstGeom prst="rect">
            <a:avLst/>
          </a:prstGeom>
          <a:no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Presented by:</a:t>
            </a:r>
          </a:p>
          <a:p>
            <a:r>
              <a:rPr lang="en-US" sz="1400" dirty="0">
                <a:solidFill>
                  <a:schemeClr val="bg1"/>
                </a:solidFill>
                <a:latin typeface="Calibri" panose="020F0502020204030204" pitchFamily="34" charset="0"/>
                <a:cs typeface="Calibri" panose="020F0502020204030204" pitchFamily="34" charset="0"/>
              </a:rPr>
              <a:t>Clair Brown MSN,  APRN, FNP-C</a:t>
            </a:r>
          </a:p>
          <a:p>
            <a:r>
              <a:rPr lang="en-US" sz="1400" dirty="0">
                <a:solidFill>
                  <a:schemeClr val="bg1"/>
                </a:solidFill>
                <a:latin typeface="Calibri" panose="020F0502020204030204" pitchFamily="34" charset="0"/>
                <a:cs typeface="Calibri" panose="020F0502020204030204" pitchFamily="34" charset="0"/>
              </a:rPr>
              <a:t>Shani Campbell DNP, APRN, FNP-BC</a:t>
            </a:r>
          </a:p>
          <a:p>
            <a:r>
              <a:rPr lang="en-US" sz="1400" dirty="0">
                <a:solidFill>
                  <a:schemeClr val="bg1"/>
                </a:solidFill>
                <a:latin typeface="Calibri" panose="020F0502020204030204" pitchFamily="34" charset="0"/>
                <a:cs typeface="Calibri" panose="020F0502020204030204" pitchFamily="34" charset="0"/>
              </a:rPr>
              <a:t>Tashika Edward, MSN, APRN, FNP-C</a:t>
            </a:r>
          </a:p>
          <a:p>
            <a:r>
              <a:rPr lang="en-US" sz="1400" dirty="0">
                <a:solidFill>
                  <a:schemeClr val="bg1"/>
                </a:solidFill>
                <a:latin typeface="Calibri" panose="020F0502020204030204" pitchFamily="34" charset="0"/>
                <a:cs typeface="Calibri" panose="020F0502020204030204" pitchFamily="34" charset="0"/>
              </a:rPr>
              <a:t>Darrielle Santiago, MSN, APRN, FNP-C</a:t>
            </a:r>
          </a:p>
          <a:p>
            <a:endParaRPr lang="en-US" sz="1400" dirty="0">
              <a:solidFill>
                <a:schemeClr val="bg1"/>
              </a:solidFill>
              <a:latin typeface="Calibri" panose="020F0502020204030204" pitchFamily="34" charset="0"/>
              <a:cs typeface="Calibri" panose="020F0502020204030204" pitchFamily="34" charset="0"/>
            </a:endParaRPr>
          </a:p>
          <a:p>
            <a:r>
              <a:rPr lang="en-US" sz="1400" dirty="0">
                <a:solidFill>
                  <a:schemeClr val="bg1"/>
                </a:solidFill>
                <a:latin typeface="Calibri" panose="020F0502020204030204" pitchFamily="34" charset="0"/>
                <a:cs typeface="Calibri" panose="020F0502020204030204" pitchFamily="34" charset="0"/>
              </a:rPr>
              <a:t>June 12, 2025</a:t>
            </a:r>
          </a:p>
        </p:txBody>
      </p:sp>
    </p:spTree>
    <p:extLst>
      <p:ext uri="{BB962C8B-B14F-4D97-AF65-F5344CB8AC3E}">
        <p14:creationId xmlns:p14="http://schemas.microsoft.com/office/powerpoint/2010/main" val="334903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D4CBC-510A-DA7B-2B11-3C7D97340176}"/>
              </a:ext>
            </a:extLst>
          </p:cNvPr>
          <p:cNvSpPr>
            <a:spLocks noGrp="1"/>
          </p:cNvSpPr>
          <p:nvPr>
            <p:ph type="title"/>
          </p:nvPr>
        </p:nvSpPr>
        <p:spPr>
          <a:xfrm>
            <a:off x="2895599" y="128385"/>
            <a:ext cx="8534399" cy="1413758"/>
          </a:xfrm>
        </p:spPr>
        <p:txBody>
          <a:bodyPr anchor="b">
            <a:normAutofit/>
          </a:bodyPr>
          <a:lstStyle/>
          <a:p>
            <a:pPr algn="ctr"/>
            <a:r>
              <a:rPr lang="en-US" sz="2400" b="1" cap="none" spc="0" dirty="0">
                <a:solidFill>
                  <a:schemeClr val="accent2"/>
                </a:solidFill>
                <a:latin typeface="Calibri" panose="020F0502020204030204" pitchFamily="34" charset="0"/>
                <a:cs typeface="Calibri" panose="020F0502020204030204" pitchFamily="34" charset="0"/>
              </a:rPr>
              <a:t>ROOT CAUSES OF LOW DEPRESSION REMISSION RATES AT DEPAUL</a:t>
            </a:r>
            <a:br>
              <a:rPr lang="en-US" sz="2400" b="1" cap="none" spc="0" dirty="0">
                <a:solidFill>
                  <a:schemeClr val="accent2"/>
                </a:solidFill>
                <a:latin typeface="Calibri" panose="020F0502020204030204" pitchFamily="34" charset="0"/>
                <a:cs typeface="Calibri" panose="020F0502020204030204" pitchFamily="34" charset="0"/>
              </a:rPr>
            </a:br>
            <a:r>
              <a:rPr lang="en-US" sz="2400" b="1" cap="none" spc="0" dirty="0">
                <a:solidFill>
                  <a:schemeClr val="accent2"/>
                </a:solidFill>
                <a:latin typeface="Calibri" panose="020F0502020204030204" pitchFamily="34" charset="0"/>
                <a:cs typeface="Calibri" panose="020F0502020204030204" pitchFamily="34" charset="0"/>
              </a:rPr>
              <a:t/>
            </a:r>
            <a:br>
              <a:rPr lang="en-US" sz="2400" b="1" cap="none" spc="0" dirty="0">
                <a:solidFill>
                  <a:schemeClr val="accent2"/>
                </a:solidFill>
                <a:latin typeface="Calibri" panose="020F0502020204030204" pitchFamily="34" charset="0"/>
                <a:cs typeface="Calibri" panose="020F0502020204030204" pitchFamily="34" charset="0"/>
              </a:rPr>
            </a:br>
            <a:r>
              <a:rPr lang="en-US" sz="2400" b="1" cap="none" spc="0" dirty="0">
                <a:solidFill>
                  <a:schemeClr val="accent2"/>
                </a:solidFill>
                <a:latin typeface="Calibri" panose="020F0502020204030204" pitchFamily="34" charset="0"/>
                <a:cs typeface="Calibri" panose="020F0502020204030204" pitchFamily="34" charset="0"/>
              </a:rPr>
              <a:t>BASED ON INITIAL CHART REVIEW &amp; WORKFLOW OBSERVATIONS</a:t>
            </a:r>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Content Placeholder 4" descr="A diagram of a low depression rates&#10;&#10;AI-generated content may be incorrect.">
            <a:extLst>
              <a:ext uri="{FF2B5EF4-FFF2-40B4-BE49-F238E27FC236}">
                <a16:creationId xmlns:a16="http://schemas.microsoft.com/office/drawing/2014/main" id="{4A2205F8-08B4-4EF7-B51F-11C72FFEC573}"/>
              </a:ext>
            </a:extLst>
          </p:cNvPr>
          <p:cNvPicPr>
            <a:picLocks noGrp="1" noChangeAspect="1"/>
          </p:cNvPicPr>
          <p:nvPr>
            <p:ph idx="1"/>
          </p:nvPr>
        </p:nvPicPr>
        <p:blipFill>
          <a:blip r:embed="rId3"/>
          <a:stretch>
            <a:fillRect/>
          </a:stretch>
        </p:blipFill>
        <p:spPr>
          <a:xfrm>
            <a:off x="2997200" y="2178528"/>
            <a:ext cx="7988299" cy="3955572"/>
          </a:xfrm>
          <a:prstGeom prst="rect">
            <a:avLst/>
          </a:prstGeom>
        </p:spPr>
      </p:pic>
    </p:spTree>
    <p:extLst>
      <p:ext uri="{BB962C8B-B14F-4D97-AF65-F5344CB8AC3E}">
        <p14:creationId xmlns:p14="http://schemas.microsoft.com/office/powerpoint/2010/main" val="378635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1BAB-7B53-372C-5C5F-1A0259029933}"/>
              </a:ext>
            </a:extLst>
          </p:cNvPr>
          <p:cNvSpPr>
            <a:spLocks noGrp="1"/>
          </p:cNvSpPr>
          <p:nvPr>
            <p:ph type="title"/>
          </p:nvPr>
        </p:nvSpPr>
        <p:spPr>
          <a:xfrm>
            <a:off x="1251679" y="2647469"/>
            <a:ext cx="3384329" cy="3095620"/>
          </a:xfrm>
        </p:spPr>
        <p:txBody>
          <a:bodyPr anchor="ctr">
            <a:normAutofit fontScale="90000"/>
          </a:bodyPr>
          <a:lstStyle/>
          <a:p>
            <a:r>
              <a:rPr lang="en-US" sz="3100" b="1" spc="0" dirty="0">
                <a:solidFill>
                  <a:schemeClr val="accent2"/>
                </a:solidFill>
                <a:latin typeface="Calibri" panose="020F0502020204030204" pitchFamily="34" charset="0"/>
                <a:cs typeface="Calibri" panose="020F0502020204030204" pitchFamily="34" charset="0"/>
              </a:rPr>
              <a:t>Proposed Intervention #1– Re-education and revamping workflow</a:t>
            </a:r>
            <a:r>
              <a:rPr lang="en-US" sz="3100" b="1" dirty="0"/>
              <a:t/>
            </a:r>
            <a:br>
              <a:rPr lang="en-US" sz="3100" b="1" dirty="0"/>
            </a:br>
            <a:r>
              <a:rPr lang="en-US" sz="3100" b="1" dirty="0"/>
              <a:t/>
            </a:r>
            <a:br>
              <a:rPr lang="en-US" sz="3100" b="1" dirty="0"/>
            </a:br>
            <a:r>
              <a:rPr lang="en-US" sz="3100" b="1" dirty="0"/>
              <a:t/>
            </a:r>
            <a:br>
              <a:rPr lang="en-US" sz="3100" b="1" dirty="0"/>
            </a:br>
            <a:r>
              <a:rPr lang="en-US" sz="3100" dirty="0"/>
              <a:t/>
            </a:r>
            <a:br>
              <a:rPr lang="en-US" sz="3100" dirty="0"/>
            </a:br>
            <a:r>
              <a:rPr lang="en-US" sz="3100" b="1" dirty="0"/>
              <a:t/>
            </a:r>
            <a:br>
              <a:rPr lang="en-US" sz="3100" b="1" dirty="0"/>
            </a:br>
            <a:r>
              <a:rPr lang="en-US" sz="3100" b="1" dirty="0"/>
              <a:t/>
            </a:r>
            <a:br>
              <a:rPr lang="en-US" sz="3100" b="1" dirty="0"/>
            </a:br>
            <a:endParaRPr lang="en-US" sz="3100" dirty="0"/>
          </a:p>
        </p:txBody>
      </p:sp>
      <p:graphicFrame>
        <p:nvGraphicFramePr>
          <p:cNvPr id="5" name="Content Placeholder 2">
            <a:extLst>
              <a:ext uri="{FF2B5EF4-FFF2-40B4-BE49-F238E27FC236}">
                <a16:creationId xmlns:a16="http://schemas.microsoft.com/office/drawing/2014/main" id="{77A38E6D-9164-524A-FAB0-5054B4DAA832}"/>
              </a:ext>
            </a:extLst>
          </p:cNvPr>
          <p:cNvGraphicFramePr>
            <a:graphicFrameLocks noGrp="1"/>
          </p:cNvGraphicFramePr>
          <p:nvPr>
            <p:ph idx="1"/>
            <p:extLst>
              <p:ext uri="{D42A27DB-BD31-4B8C-83A1-F6EECF244321}">
                <p14:modId xmlns:p14="http://schemas.microsoft.com/office/powerpoint/2010/main" val="857845481"/>
              </p:ext>
            </p:extLst>
          </p:nvPr>
        </p:nvGraphicFramePr>
        <p:xfrm>
          <a:off x="4636008" y="654163"/>
          <a:ext cx="6827116" cy="5421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35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A81A-24DC-C3DE-E968-AA2445B62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F530C-2D25-7AC1-1CF9-3DF0B1F429EF}"/>
              </a:ext>
            </a:extLst>
          </p:cNvPr>
          <p:cNvSpPr>
            <a:spLocks noGrp="1"/>
          </p:cNvSpPr>
          <p:nvPr>
            <p:ph type="title"/>
          </p:nvPr>
        </p:nvSpPr>
        <p:spPr>
          <a:xfrm>
            <a:off x="1251678" y="794632"/>
            <a:ext cx="10178322" cy="671715"/>
          </a:xfrm>
        </p:spPr>
        <p:txBody>
          <a:bodyPr>
            <a:normAutofit fontScale="90000"/>
          </a:bodyPr>
          <a:lstStyle/>
          <a:p>
            <a:pPr algn="ctr"/>
            <a:r>
              <a:rPr lang="en-US" sz="4000" b="1">
                <a:solidFill>
                  <a:schemeClr val="accent2"/>
                </a:solidFill>
                <a:latin typeface="Calibri" panose="020F0502020204030204" pitchFamily="34" charset="0"/>
                <a:cs typeface="Calibri" panose="020F0502020204030204" pitchFamily="34" charset="0"/>
              </a:rPr>
              <a:t>Proposed Intervention #2– "The 5 Asks"</a:t>
            </a:r>
            <a:r>
              <a:rPr lang="en-US" b="1"/>
              <a:t/>
            </a:r>
            <a:br>
              <a:rPr lang="en-US" b="1"/>
            </a:br>
            <a:r>
              <a:rPr lang="en-US" b="1"/>
              <a:t/>
            </a:r>
            <a:br>
              <a:rPr lang="en-US" b="1"/>
            </a:br>
            <a:r>
              <a:rPr lang="en-US" b="1"/>
              <a:t/>
            </a:r>
            <a:br>
              <a:rPr lang="en-US" b="1"/>
            </a:br>
            <a:r>
              <a:rPr lang="en-US"/>
              <a:t/>
            </a:r>
            <a:br>
              <a:rPr lang="en-US"/>
            </a:br>
            <a:r>
              <a:rPr lang="en-US" b="1"/>
              <a:t/>
            </a:r>
            <a:br>
              <a:rPr lang="en-US" b="1"/>
            </a:br>
            <a:r>
              <a:rPr lang="en-US" b="1"/>
              <a:t/>
            </a:r>
            <a:br>
              <a:rPr lang="en-US" b="1"/>
            </a:br>
            <a:endParaRPr lang="en-US" dirty="0"/>
          </a:p>
        </p:txBody>
      </p:sp>
      <p:graphicFrame>
        <p:nvGraphicFramePr>
          <p:cNvPr id="5" name="Content Placeholder 2">
            <a:extLst>
              <a:ext uri="{FF2B5EF4-FFF2-40B4-BE49-F238E27FC236}">
                <a16:creationId xmlns:a16="http://schemas.microsoft.com/office/drawing/2014/main" id="{2CCB99A5-62F0-6F6C-9DC4-5276CF9C7A7C}"/>
              </a:ext>
            </a:extLst>
          </p:cNvPr>
          <p:cNvGraphicFramePr>
            <a:graphicFrameLocks noGrp="1"/>
          </p:cNvGraphicFramePr>
          <p:nvPr>
            <p:ph idx="1"/>
            <p:extLst>
              <p:ext uri="{D42A27DB-BD31-4B8C-83A1-F6EECF244321}">
                <p14:modId xmlns:p14="http://schemas.microsoft.com/office/powerpoint/2010/main" val="2276164749"/>
              </p:ext>
            </p:extLst>
          </p:nvPr>
        </p:nvGraphicFramePr>
        <p:xfrm>
          <a:off x="1251678" y="2063377"/>
          <a:ext cx="10178322" cy="3999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98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2B146248-6675-4D3A-B34A-7363E28C91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8E52EA45-4231-40F0-A5F9-509764441E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22">
            <a:extLst>
              <a:ext uri="{FF2B5EF4-FFF2-40B4-BE49-F238E27FC236}">
                <a16:creationId xmlns:a16="http://schemas.microsoft.com/office/drawing/2014/main" id="{E26580E3-C3E7-4C81-9BC7-D725DBB743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EC1B2933-E201-5936-ACB6-1BD28A3DD662}"/>
              </a:ext>
            </a:extLst>
          </p:cNvPr>
          <p:cNvSpPr>
            <a:spLocks noGrp="1"/>
          </p:cNvSpPr>
          <p:nvPr>
            <p:ph type="title"/>
          </p:nvPr>
        </p:nvSpPr>
        <p:spPr>
          <a:xfrm>
            <a:off x="283464" y="1229819"/>
            <a:ext cx="4066367" cy="4374850"/>
          </a:xfrm>
        </p:spPr>
        <p:txBody>
          <a:bodyPr vert="horz" lIns="91440" tIns="45720" rIns="91440" bIns="45720" rtlCol="0" anchor="ctr">
            <a:normAutofit fontScale="90000"/>
          </a:bodyPr>
          <a:lstStyle/>
          <a:p>
            <a:pPr algn="ctr"/>
            <a:r>
              <a:rPr lang="en-US" sz="3200" b="1" cap="none" spc="0" dirty="0">
                <a:solidFill>
                  <a:schemeClr val="bg2"/>
                </a:solidFill>
                <a:latin typeface="Calibri" panose="020F0502020204030204" pitchFamily="34" charset="0"/>
                <a:cs typeface="Calibri" panose="020F0502020204030204" pitchFamily="34" charset="0"/>
              </a:rPr>
              <a:t>TIMELINE FOR DEPRESSION REMISSION INITIATIVE</a:t>
            </a:r>
            <a:br>
              <a:rPr lang="en-US" sz="3200" b="1" cap="none" spc="0" dirty="0">
                <a:solidFill>
                  <a:schemeClr val="bg2"/>
                </a:solidFill>
                <a:latin typeface="Calibri" panose="020F0502020204030204" pitchFamily="34" charset="0"/>
                <a:cs typeface="Calibri" panose="020F0502020204030204" pitchFamily="34" charset="0"/>
              </a:rPr>
            </a:br>
            <a:r>
              <a:rPr lang="en-US" sz="3200" b="1" cap="none" spc="0" dirty="0">
                <a:solidFill>
                  <a:schemeClr val="bg2"/>
                </a:solidFill>
                <a:latin typeface="Calibri" panose="020F0502020204030204" pitchFamily="34" charset="0"/>
                <a:cs typeface="Calibri" panose="020F0502020204030204" pitchFamily="34" charset="0"/>
              </a:rPr>
              <a:t/>
            </a:r>
            <a:br>
              <a:rPr lang="en-US" sz="3200" b="1" cap="none" spc="0" dirty="0">
                <a:solidFill>
                  <a:schemeClr val="bg2"/>
                </a:solidFill>
                <a:latin typeface="Calibri" panose="020F0502020204030204" pitchFamily="34" charset="0"/>
                <a:cs typeface="Calibri" panose="020F0502020204030204" pitchFamily="34" charset="0"/>
              </a:rPr>
            </a:br>
            <a:r>
              <a:rPr lang="en-US" sz="3200" b="1" cap="none" spc="0" dirty="0">
                <a:solidFill>
                  <a:schemeClr val="bg2"/>
                </a:solidFill>
                <a:latin typeface="Calibri" panose="020F0502020204030204" pitchFamily="34" charset="0"/>
                <a:cs typeface="Calibri" panose="020F0502020204030204" pitchFamily="34" charset="0"/>
              </a:rPr>
              <a:t>PROJECT ACTIVITIES FROM APRIL TO AUGUST 2025</a:t>
            </a:r>
            <a:r>
              <a:rPr lang="en-US" sz="2000" b="1" spc="800" dirty="0"/>
              <a:t/>
            </a:r>
            <a:br>
              <a:rPr lang="en-US" sz="2000" b="1" spc="800" dirty="0"/>
            </a:br>
            <a:r>
              <a:rPr lang="en-US" sz="2000" b="1" spc="800" dirty="0"/>
              <a:t/>
            </a:r>
            <a:br>
              <a:rPr lang="en-US" sz="2000" b="1" spc="800" dirty="0"/>
            </a:br>
            <a:r>
              <a:rPr lang="en-US" sz="2000" b="1" spc="800" dirty="0"/>
              <a:t/>
            </a:r>
            <a:br>
              <a:rPr lang="en-US" sz="2000" b="1" spc="800" dirty="0"/>
            </a:br>
            <a:r>
              <a:rPr lang="en-US" sz="2000" spc="800" dirty="0"/>
              <a:t/>
            </a:r>
            <a:br>
              <a:rPr lang="en-US" sz="2000" spc="800" dirty="0"/>
            </a:br>
            <a:r>
              <a:rPr lang="en-US" sz="2000" b="1" spc="800" dirty="0"/>
              <a:t/>
            </a:r>
            <a:br>
              <a:rPr lang="en-US" sz="2000" b="1" spc="800" dirty="0"/>
            </a:br>
            <a:endParaRPr lang="en-US" sz="2000" spc="800" dirty="0"/>
          </a:p>
        </p:txBody>
      </p:sp>
      <p:pic>
        <p:nvPicPr>
          <p:cNvPr id="7" name="Content Placeholder 4" descr="A graph with colorful rectangles&#10;&#10;AI-generated content may be incorrect.">
            <a:extLst>
              <a:ext uri="{FF2B5EF4-FFF2-40B4-BE49-F238E27FC236}">
                <a16:creationId xmlns:a16="http://schemas.microsoft.com/office/drawing/2014/main" id="{0ABFB2EA-5D13-CEF6-AE8F-ADD26E595C5F}"/>
              </a:ext>
            </a:extLst>
          </p:cNvPr>
          <p:cNvPicPr>
            <a:picLocks noGrp="1" noChangeAspect="1"/>
          </p:cNvPicPr>
          <p:nvPr>
            <p:ph idx="1"/>
          </p:nvPr>
        </p:nvPicPr>
        <p:blipFill>
          <a:blip r:embed="rId3"/>
          <a:stretch>
            <a:fillRect/>
          </a:stretch>
        </p:blipFill>
        <p:spPr>
          <a:xfrm>
            <a:off x="4745817" y="1253331"/>
            <a:ext cx="7252230" cy="4351338"/>
          </a:xfrm>
        </p:spPr>
      </p:pic>
    </p:spTree>
    <p:extLst>
      <p:ext uri="{BB962C8B-B14F-4D97-AF65-F5344CB8AC3E}">
        <p14:creationId xmlns:p14="http://schemas.microsoft.com/office/powerpoint/2010/main" val="380377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8B88-1FB3-8ECD-98A7-9BC0F46E461B}"/>
              </a:ext>
            </a:extLst>
          </p:cNvPr>
          <p:cNvSpPr>
            <a:spLocks noGrp="1"/>
          </p:cNvSpPr>
          <p:nvPr>
            <p:ph type="title"/>
          </p:nvPr>
        </p:nvSpPr>
        <p:spPr>
          <a:xfrm>
            <a:off x="1251678" y="382385"/>
            <a:ext cx="10178322" cy="1492132"/>
          </a:xfrm>
        </p:spPr>
        <p:txBody>
          <a:bodyPr anchor="ctr">
            <a:normAutofit fontScale="90000"/>
          </a:bodyPr>
          <a:lstStyle/>
          <a:p>
            <a:pPr algn="ctr"/>
            <a:r>
              <a:rPr lang="en-US" sz="2000" b="1" dirty="0"/>
              <a:t/>
            </a:r>
            <a:br>
              <a:rPr lang="en-US" sz="2000" b="1" dirty="0"/>
            </a:br>
            <a:r>
              <a:rPr lang="en-US" sz="3600" b="1" dirty="0">
                <a:solidFill>
                  <a:schemeClr val="accent2"/>
                </a:solidFill>
                <a:latin typeface="Calibri" panose="020F0502020204030204" pitchFamily="34" charset="0"/>
                <a:cs typeface="Calibri" panose="020F0502020204030204" pitchFamily="34" charset="0"/>
              </a:rPr>
              <a:t>Next Steps</a:t>
            </a:r>
            <a:r>
              <a:rPr lang="en-US" sz="2000" b="1" dirty="0"/>
              <a:t/>
            </a:r>
            <a:br>
              <a:rPr lang="en-US" sz="2000" b="1" dirty="0"/>
            </a:br>
            <a:r>
              <a:rPr lang="en-US" sz="2000" b="1" dirty="0"/>
              <a:t/>
            </a:r>
            <a:br>
              <a:rPr lang="en-US" sz="2000" b="1" dirty="0"/>
            </a:br>
            <a:r>
              <a:rPr lang="en-US" sz="2000" b="1" dirty="0"/>
              <a:t/>
            </a:r>
            <a:br>
              <a:rPr lang="en-US" sz="2000" b="1" dirty="0"/>
            </a:br>
            <a:endParaRPr lang="en-US" sz="2000" dirty="0"/>
          </a:p>
        </p:txBody>
      </p:sp>
      <p:graphicFrame>
        <p:nvGraphicFramePr>
          <p:cNvPr id="5" name="Content Placeholder 2">
            <a:extLst>
              <a:ext uri="{FF2B5EF4-FFF2-40B4-BE49-F238E27FC236}">
                <a16:creationId xmlns:a16="http://schemas.microsoft.com/office/drawing/2014/main" id="{A97EEEA2-3D95-B2F0-1247-39410E44D855}"/>
              </a:ext>
            </a:extLst>
          </p:cNvPr>
          <p:cNvGraphicFramePr>
            <a:graphicFrameLocks noGrp="1"/>
          </p:cNvGraphicFramePr>
          <p:nvPr>
            <p:ph idx="1"/>
            <p:extLst>
              <p:ext uri="{D42A27DB-BD31-4B8C-83A1-F6EECF244321}">
                <p14:modId xmlns:p14="http://schemas.microsoft.com/office/powerpoint/2010/main" val="1809815762"/>
              </p:ext>
            </p:extLst>
          </p:nvPr>
        </p:nvGraphicFramePr>
        <p:xfrm>
          <a:off x="1052945" y="1593273"/>
          <a:ext cx="10571018" cy="420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452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32B27-C178-9565-354B-E6CC35614E75}"/>
              </a:ext>
            </a:extLst>
          </p:cNvPr>
          <p:cNvSpPr>
            <a:spLocks noGrp="1"/>
          </p:cNvSpPr>
          <p:nvPr>
            <p:ph type="title"/>
          </p:nvPr>
        </p:nvSpPr>
        <p:spPr>
          <a:xfrm>
            <a:off x="2895600" y="382385"/>
            <a:ext cx="8534399" cy="1413758"/>
          </a:xfrm>
        </p:spPr>
        <p:txBody>
          <a:bodyPr anchor="b">
            <a:normAutofit/>
          </a:bodyPr>
          <a:lstStyle/>
          <a:p>
            <a:pPr algn="ctr"/>
            <a:r>
              <a:rPr lang="en-US" sz="3100" b="1"/>
              <a:t/>
            </a:r>
            <a:br>
              <a:rPr lang="en-US" sz="3100" b="1"/>
            </a:br>
            <a:r>
              <a:rPr lang="en-US" sz="3100" b="1">
                <a:latin typeface="Calibri" panose="020F0502020204030204" pitchFamily="34" charset="0"/>
                <a:cs typeface="Calibri" panose="020F0502020204030204" pitchFamily="34" charset="0"/>
              </a:rPr>
              <a:t>References</a:t>
            </a:r>
            <a:r>
              <a:rPr lang="en-US" sz="3100"/>
              <a:t/>
            </a:r>
            <a:br>
              <a:rPr lang="en-US" sz="3100"/>
            </a:br>
            <a:endParaRPr lang="en-US" sz="310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388171E-CB95-6C29-F4A0-8510D7D2AAF5}"/>
              </a:ext>
            </a:extLst>
          </p:cNvPr>
          <p:cNvSpPr>
            <a:spLocks noGrp="1"/>
          </p:cNvSpPr>
          <p:nvPr>
            <p:ph idx="1"/>
          </p:nvPr>
        </p:nvSpPr>
        <p:spPr>
          <a:xfrm>
            <a:off x="2895600" y="2178528"/>
            <a:ext cx="8534400" cy="3701065"/>
          </a:xfrm>
        </p:spPr>
        <p:txBody>
          <a:bodyPr>
            <a:normAutofit/>
          </a:bodyPr>
          <a:lstStyle/>
          <a:p>
            <a:pPr marL="0" indent="0">
              <a:lnSpc>
                <a:spcPct val="100000"/>
              </a:lnSpc>
              <a:buNone/>
            </a:pPr>
            <a:r>
              <a:rPr lang="en-US" sz="1600">
                <a:latin typeface="Calibri" panose="020F0502020204030204" pitchFamily="34" charset="0"/>
                <a:cs typeface="Calibri" panose="020F0502020204030204" pitchFamily="34" charset="0"/>
              </a:rPr>
              <a:t>American Psychiatric Association. (2022). Measurement-Based Care Toolkit. </a:t>
            </a:r>
            <a:r>
              <a:rPr lang="en-US" sz="1600">
                <a:latin typeface="Calibri" panose="020F0502020204030204" pitchFamily="34" charset="0"/>
                <a:cs typeface="Calibri" panose="020F0502020204030204" pitchFamily="34" charset="0"/>
                <a:hlinkClick r:id="rId3"/>
              </a:rPr>
              <a:t>https://psychiatry.org</a:t>
            </a:r>
            <a:endParaRPr lang="en-US" sz="1600">
              <a:latin typeface="Calibri" panose="020F0502020204030204" pitchFamily="34" charset="0"/>
              <a:cs typeface="Calibri" panose="020F0502020204030204" pitchFamily="34" charset="0"/>
            </a:endParaRPr>
          </a:p>
          <a:p>
            <a:pPr marL="0" indent="0">
              <a:lnSpc>
                <a:spcPct val="100000"/>
              </a:lnSpc>
              <a:buNone/>
            </a:pPr>
            <a:r>
              <a:rPr lang="en-US" sz="1600">
                <a:latin typeface="Calibri" panose="020F0502020204030204" pitchFamily="34" charset="0"/>
                <a:cs typeface="Calibri" panose="020F0502020204030204" pitchFamily="34" charset="0"/>
              </a:rPr>
              <a:t>Azara Healthcare. (2024). DRVS Data Reporting and Visualization System. </a:t>
            </a:r>
            <a:r>
              <a:rPr lang="en-US" sz="1600">
                <a:latin typeface="Calibri" panose="020F0502020204030204" pitchFamily="34" charset="0"/>
                <a:cs typeface="Calibri" panose="020F0502020204030204" pitchFamily="34" charset="0"/>
                <a:hlinkClick r:id="rId4"/>
              </a:rPr>
              <a:t>https://www.azarahealthcare.com</a:t>
            </a:r>
            <a:endParaRPr lang="en-US" sz="1600">
              <a:latin typeface="Calibri" panose="020F0502020204030204" pitchFamily="34" charset="0"/>
              <a:cs typeface="Calibri" panose="020F0502020204030204" pitchFamily="34" charset="0"/>
            </a:endParaRPr>
          </a:p>
          <a:p>
            <a:pPr marL="0" indent="0">
              <a:lnSpc>
                <a:spcPct val="100000"/>
              </a:lnSpc>
              <a:buNone/>
            </a:pPr>
            <a:r>
              <a:rPr lang="en-US" sz="1600">
                <a:latin typeface="Calibri" panose="020F0502020204030204" pitchFamily="34" charset="0"/>
                <a:cs typeface="Calibri" panose="020F0502020204030204" pitchFamily="34" charset="0"/>
              </a:rPr>
              <a:t>Centers for Medicare &amp; Medicaid Services (CMS). (2024). Depression Remission at Twelve Months (CMS159v12).https://</a:t>
            </a:r>
            <a:r>
              <a:rPr lang="en-US" sz="1600" err="1">
                <a:latin typeface="Calibri" panose="020F0502020204030204" pitchFamily="34" charset="0"/>
                <a:cs typeface="Calibri" panose="020F0502020204030204" pitchFamily="34" charset="0"/>
              </a:rPr>
              <a:t>ecqi.healthit.gov</a:t>
            </a:r>
            <a:endParaRPr lang="en-US" sz="1600">
              <a:latin typeface="Calibri" panose="020F0502020204030204" pitchFamily="34" charset="0"/>
              <a:cs typeface="Calibri" panose="020F0502020204030204" pitchFamily="34" charset="0"/>
            </a:endParaRPr>
          </a:p>
          <a:p>
            <a:pPr marL="0" indent="0">
              <a:lnSpc>
                <a:spcPct val="100000"/>
              </a:lnSpc>
              <a:buNone/>
            </a:pPr>
            <a:r>
              <a:rPr lang="en-US" sz="1600">
                <a:latin typeface="Calibri" panose="020F0502020204030204" pitchFamily="34" charset="0"/>
                <a:cs typeface="Calibri" panose="020F0502020204030204" pitchFamily="34" charset="0"/>
              </a:rPr>
              <a:t>Lewis, C. C., Boyd, M., </a:t>
            </a:r>
            <a:r>
              <a:rPr lang="en-US" sz="1600" err="1">
                <a:latin typeface="Calibri" panose="020F0502020204030204" pitchFamily="34" charset="0"/>
                <a:cs typeface="Calibri" panose="020F0502020204030204" pitchFamily="34" charset="0"/>
              </a:rPr>
              <a:t>Puspitasari</a:t>
            </a:r>
            <a:r>
              <a:rPr lang="en-US" sz="1600">
                <a:latin typeface="Calibri" panose="020F0502020204030204" pitchFamily="34" charset="0"/>
                <a:cs typeface="Calibri" panose="020F0502020204030204" pitchFamily="34" charset="0"/>
              </a:rPr>
              <a:t>, A., et al. (2019). Implementing measurement-based care in behavioral health: A review. JAMA Psychiatry, 76(3), 324–335. https://</a:t>
            </a:r>
            <a:r>
              <a:rPr lang="en-US" sz="1600" err="1">
                <a:latin typeface="Calibri" panose="020F0502020204030204" pitchFamily="34" charset="0"/>
                <a:cs typeface="Calibri" panose="020F0502020204030204" pitchFamily="34" charset="0"/>
              </a:rPr>
              <a:t>doi.org</a:t>
            </a:r>
            <a:r>
              <a:rPr lang="en-US" sz="1600">
                <a:latin typeface="Calibri" panose="020F0502020204030204" pitchFamily="34" charset="0"/>
                <a:cs typeface="Calibri" panose="020F0502020204030204" pitchFamily="34" charset="0"/>
              </a:rPr>
              <a:t>/10.1001/jamapsychiatry.2018.3329</a:t>
            </a:r>
          </a:p>
          <a:p>
            <a:pPr marL="0" indent="0">
              <a:lnSpc>
                <a:spcPct val="100000"/>
              </a:lnSpc>
              <a:buNone/>
            </a:pPr>
            <a:r>
              <a:rPr lang="en-US" sz="1600">
                <a:latin typeface="Calibri" panose="020F0502020204030204" pitchFamily="34" charset="0"/>
                <a:cs typeface="Calibri" panose="020F0502020204030204" pitchFamily="34" charset="0"/>
              </a:rPr>
              <a:t>Rush, A. J., et al. (2006). Acute and longer-term outcomes in depressed outpatients requiring one or several treatment steps: A STARD report.* American Journal of Psychiatry, 163(11), 1905–1917.</a:t>
            </a:r>
          </a:p>
          <a:p>
            <a:pPr marL="0" indent="0">
              <a:lnSpc>
                <a:spcPct val="100000"/>
              </a:lnSpc>
              <a:buNone/>
            </a:pPr>
            <a:r>
              <a:rPr lang="en-US" sz="1600">
                <a:latin typeface="Calibri" panose="020F0502020204030204" pitchFamily="34" charset="0"/>
                <a:cs typeface="Calibri" panose="020F0502020204030204" pitchFamily="34" charset="0"/>
              </a:rPr>
              <a:t>SAMHSA. (2023). Integrated Care Models: Behavioral Health in Primary Care. https://</a:t>
            </a:r>
            <a:r>
              <a:rPr lang="en-US" sz="1600" err="1">
                <a:latin typeface="Calibri" panose="020F0502020204030204" pitchFamily="34" charset="0"/>
                <a:cs typeface="Calibri" panose="020F0502020204030204" pitchFamily="34" charset="0"/>
              </a:rPr>
              <a:t>www.samhsa.gov</a:t>
            </a:r>
            <a:r>
              <a:rPr lang="en-US" sz="1600">
                <a:latin typeface="Calibri" panose="020F0502020204030204" pitchFamily="34" charset="0"/>
                <a:cs typeface="Calibri" panose="020F0502020204030204" pitchFamily="34" charset="0"/>
              </a:rPr>
              <a:t>/integrated-care</a:t>
            </a:r>
          </a:p>
          <a:p>
            <a:pPr>
              <a:lnSpc>
                <a:spcPct val="100000"/>
              </a:lnSpc>
            </a:pPr>
            <a:endParaRPr lang="en-US" sz="1600"/>
          </a:p>
        </p:txBody>
      </p:sp>
    </p:spTree>
    <p:extLst>
      <p:ext uri="{BB962C8B-B14F-4D97-AF65-F5344CB8AC3E}">
        <p14:creationId xmlns:p14="http://schemas.microsoft.com/office/powerpoint/2010/main" val="61330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23C-DB31-C882-FE86-ECAF964875D1}"/>
              </a:ext>
            </a:extLst>
          </p:cNvPr>
          <p:cNvSpPr>
            <a:spLocks noGrp="1"/>
          </p:cNvSpPr>
          <p:nvPr>
            <p:ph type="title"/>
          </p:nvPr>
        </p:nvSpPr>
        <p:spPr/>
        <p:txBody>
          <a:bodyPr>
            <a:normAutofit fontScale="90000"/>
          </a:bodyPr>
          <a:lstStyle/>
          <a:p>
            <a:pPr algn="ctr"/>
            <a:r>
              <a:rPr lang="en-US" b="1" dirty="0">
                <a:solidFill>
                  <a:schemeClr val="accent2"/>
                </a:solidFill>
              </a:rPr>
              <a:t/>
            </a:r>
            <a:br>
              <a:rPr lang="en-US" b="1" dirty="0">
                <a:solidFill>
                  <a:schemeClr val="accent2"/>
                </a:solidFill>
              </a:rPr>
            </a:br>
            <a:r>
              <a:rPr lang="en-US" b="1" dirty="0">
                <a:solidFill>
                  <a:schemeClr val="accent2"/>
                </a:solidFill>
                <a:latin typeface="Calibri" panose="020F0502020204030204" pitchFamily="34" charset="0"/>
                <a:cs typeface="Calibri" panose="020F0502020204030204" pitchFamily="34" charset="0"/>
              </a:rPr>
              <a:t>Questions / Discussion</a:t>
            </a:r>
            <a:r>
              <a:rPr lang="en-US" dirty="0">
                <a:solidFill>
                  <a:schemeClr val="accent2"/>
                </a:solidFill>
              </a:rPr>
              <a:t/>
            </a:r>
            <a:br>
              <a:rPr lang="en-US" dirty="0">
                <a:solidFill>
                  <a:schemeClr val="accent2"/>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0547C520-8AC4-C823-BD3A-A7BF3713231A}"/>
              </a:ext>
            </a:extLst>
          </p:cNvPr>
          <p:cNvSpPr>
            <a:spLocks noGrp="1"/>
          </p:cNvSpPr>
          <p:nvPr>
            <p:ph idx="1"/>
          </p:nvPr>
        </p:nvSpPr>
        <p:spPr/>
        <p:txBody>
          <a:bodyPr>
            <a:normAutofit/>
          </a:bodyPr>
          <a:lstStyle/>
          <a:p>
            <a:pPr marL="0" indent="0" algn="ctr">
              <a:buNone/>
            </a:pPr>
            <a:r>
              <a:rPr lang="en-US" sz="4000" dirty="0"/>
              <a:t>Thank you for listening</a:t>
            </a:r>
          </a:p>
        </p:txBody>
      </p:sp>
    </p:spTree>
    <p:extLst>
      <p:ext uri="{BB962C8B-B14F-4D97-AF65-F5344CB8AC3E}">
        <p14:creationId xmlns:p14="http://schemas.microsoft.com/office/powerpoint/2010/main" val="365836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B336-11B7-0E89-97B9-5DFDD142687C}"/>
              </a:ext>
            </a:extLst>
          </p:cNvPr>
          <p:cNvSpPr>
            <a:spLocks noGrp="1"/>
          </p:cNvSpPr>
          <p:nvPr>
            <p:ph type="title"/>
          </p:nvPr>
        </p:nvSpPr>
        <p:spPr>
          <a:xfrm>
            <a:off x="5195727" y="382385"/>
            <a:ext cx="6335338" cy="1662316"/>
          </a:xfrm>
        </p:spPr>
        <p:txBody>
          <a:bodyPr>
            <a:normAutofit/>
          </a:bodyPr>
          <a:lstStyle/>
          <a:p>
            <a:pPr algn="ctr"/>
            <a:r>
              <a:rPr lang="en-US" sz="3200" b="1" dirty="0">
                <a:solidFill>
                  <a:schemeClr val="accent2"/>
                </a:solidFill>
                <a:latin typeface="Calibri" panose="020F0502020204030204" pitchFamily="34" charset="0"/>
                <a:cs typeface="Calibri" panose="020F0502020204030204" pitchFamily="34" charset="0"/>
              </a:rPr>
              <a:t/>
            </a:r>
            <a:br>
              <a:rPr lang="en-US" sz="3200" b="1" dirty="0">
                <a:solidFill>
                  <a:schemeClr val="accent2"/>
                </a:solidFill>
                <a:latin typeface="Calibri" panose="020F0502020204030204" pitchFamily="34" charset="0"/>
                <a:cs typeface="Calibri" panose="020F0502020204030204" pitchFamily="34" charset="0"/>
              </a:rPr>
            </a:br>
            <a:r>
              <a:rPr lang="en-US" sz="4000" b="1" cap="none" dirty="0">
                <a:solidFill>
                  <a:schemeClr val="accent2"/>
                </a:solidFill>
                <a:latin typeface="Calibri" panose="020F0502020204030204" pitchFamily="34" charset="0"/>
                <a:cs typeface="Calibri" panose="020F0502020204030204" pitchFamily="34" charset="0"/>
              </a:rPr>
              <a:t>PROJECT OVERVIEW</a:t>
            </a:r>
            <a:r>
              <a:rPr lang="en-US" sz="3200" b="1" dirty="0">
                <a:solidFill>
                  <a:schemeClr val="accent2"/>
                </a:solidFill>
                <a:latin typeface="Calibri" panose="020F0502020204030204" pitchFamily="34" charset="0"/>
                <a:cs typeface="Calibri" panose="020F0502020204030204" pitchFamily="34" charset="0"/>
              </a:rPr>
              <a:t/>
            </a:r>
            <a:br>
              <a:rPr lang="en-US" sz="3200" b="1" dirty="0">
                <a:solidFill>
                  <a:schemeClr val="accent2"/>
                </a:solidFill>
                <a:latin typeface="Calibri" panose="020F0502020204030204" pitchFamily="34" charset="0"/>
                <a:cs typeface="Calibri" panose="020F0502020204030204" pitchFamily="34" charset="0"/>
              </a:rPr>
            </a:br>
            <a:endParaRPr lang="en-US" sz="3200" b="1"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C2B5C35-4860-DCC6-CEC2-216E26FB989B}"/>
              </a:ext>
            </a:extLst>
          </p:cNvPr>
          <p:cNvSpPr>
            <a:spLocks noGrp="1"/>
          </p:cNvSpPr>
          <p:nvPr>
            <p:ph idx="1"/>
          </p:nvPr>
        </p:nvSpPr>
        <p:spPr>
          <a:xfrm>
            <a:off x="5195727" y="2286001"/>
            <a:ext cx="6335338" cy="3593591"/>
          </a:xfrm>
        </p:spPr>
        <p:txBody>
          <a:bodyPr>
            <a:normAutofit lnSpcReduction="10000"/>
          </a:bodyPr>
          <a:lstStyle/>
          <a:p>
            <a:r>
              <a:rPr lang="en-US" b="1" dirty="0"/>
              <a:t>Project Focus:</a:t>
            </a:r>
            <a:r>
              <a:rPr lang="en-US" dirty="0"/>
              <a:t> Improve depression remission rates at DePaul through better PHQ-9 follow-up</a:t>
            </a:r>
          </a:p>
          <a:p>
            <a:r>
              <a:rPr lang="en-US" b="1" dirty="0"/>
              <a:t>Model Used:</a:t>
            </a:r>
            <a:r>
              <a:rPr lang="en-US" dirty="0"/>
              <a:t> Plan-Do-Study-Act (PDSA)</a:t>
            </a:r>
          </a:p>
          <a:p>
            <a:r>
              <a:rPr lang="en-US" b="1" dirty="0"/>
              <a:t>Initial Data:</a:t>
            </a:r>
            <a:r>
              <a:rPr lang="en-US" dirty="0"/>
              <a:t> 60-chart review from Metairie and Carrollton</a:t>
            </a:r>
          </a:p>
          <a:p>
            <a:r>
              <a:rPr lang="en-US" b="1" dirty="0"/>
              <a:t>Key Finding:</a:t>
            </a:r>
            <a:r>
              <a:rPr lang="en-US" dirty="0"/>
              <a:t> Low PHQ-9 follow-up rates, especially at Carrollton</a:t>
            </a:r>
          </a:p>
          <a:p>
            <a:r>
              <a:rPr lang="en-US" b="1" dirty="0"/>
              <a:t>Primary Strategy:</a:t>
            </a:r>
            <a:r>
              <a:rPr lang="en-US" dirty="0"/>
              <a:t> Re-educating the staff,  providing tip sheets and Implement “5 Asks” intervention and monitor outcomes over 6 months</a:t>
            </a:r>
          </a:p>
          <a:p>
            <a:endParaRPr lang="en-US" dirty="0"/>
          </a:p>
        </p:txBody>
      </p:sp>
      <p:pic>
        <p:nvPicPr>
          <p:cNvPr id="5" name="Picture 4" descr="Magnifying glass showing decling performance">
            <a:extLst>
              <a:ext uri="{FF2B5EF4-FFF2-40B4-BE49-F238E27FC236}">
                <a16:creationId xmlns:a16="http://schemas.microsoft.com/office/drawing/2014/main" id="{63F59E14-5942-75E2-ACE2-245AC04C9B38}"/>
              </a:ext>
            </a:extLst>
          </p:cNvPr>
          <p:cNvPicPr>
            <a:picLocks noChangeAspect="1"/>
          </p:cNvPicPr>
          <p:nvPr/>
        </p:nvPicPr>
        <p:blipFill>
          <a:blip r:embed="rId3"/>
          <a:srcRect l="23369" r="36490"/>
          <a:stretch>
            <a:fillRect/>
          </a:stretch>
        </p:blipFill>
        <p:spPr>
          <a:xfrm>
            <a:off x="688434" y="-9525"/>
            <a:ext cx="4129822" cy="6867525"/>
          </a:xfrm>
          <a:prstGeom prst="rect">
            <a:avLst/>
          </a:prstGeom>
        </p:spPr>
      </p:pic>
    </p:spTree>
    <p:extLst>
      <p:ext uri="{BB962C8B-B14F-4D97-AF65-F5344CB8AC3E}">
        <p14:creationId xmlns:p14="http://schemas.microsoft.com/office/powerpoint/2010/main" val="24255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7B6D-D678-D2A3-20E8-DCD84E281263}"/>
              </a:ext>
            </a:extLst>
          </p:cNvPr>
          <p:cNvSpPr>
            <a:spLocks noGrp="1"/>
          </p:cNvSpPr>
          <p:nvPr>
            <p:ph type="title"/>
          </p:nvPr>
        </p:nvSpPr>
        <p:spPr>
          <a:xfrm>
            <a:off x="1251679" y="645107"/>
            <a:ext cx="3384329" cy="5408284"/>
          </a:xfrm>
        </p:spPr>
        <p:txBody>
          <a:bodyPr anchor="ctr">
            <a:normAutofit/>
          </a:bodyPr>
          <a:lstStyle/>
          <a:p>
            <a:r>
              <a:rPr lang="en-US" sz="3600" b="1" dirty="0">
                <a:solidFill>
                  <a:schemeClr val="accent2"/>
                </a:solidFill>
                <a:latin typeface="Calibri" panose="020F0502020204030204" pitchFamily="34" charset="0"/>
                <a:cs typeface="Calibri" panose="020F0502020204030204" pitchFamily="34" charset="0"/>
              </a:rPr>
              <a:t/>
            </a:r>
            <a:br>
              <a:rPr lang="en-US" sz="3600" b="1" dirty="0">
                <a:solidFill>
                  <a:schemeClr val="accent2"/>
                </a:solidFill>
                <a:latin typeface="Calibri" panose="020F0502020204030204" pitchFamily="34" charset="0"/>
                <a:cs typeface="Calibri" panose="020F0502020204030204" pitchFamily="34" charset="0"/>
              </a:rPr>
            </a:br>
            <a:r>
              <a:rPr lang="en-US" sz="3600" b="1" dirty="0">
                <a:solidFill>
                  <a:schemeClr val="accent2"/>
                </a:solidFill>
                <a:latin typeface="Calibri" panose="020F0502020204030204" pitchFamily="34" charset="0"/>
                <a:cs typeface="Calibri" panose="020F0502020204030204" pitchFamily="34" charset="0"/>
              </a:rPr>
              <a:t/>
            </a:r>
            <a:br>
              <a:rPr lang="en-US" sz="3600" b="1" dirty="0">
                <a:solidFill>
                  <a:schemeClr val="accent2"/>
                </a:solidFill>
                <a:latin typeface="Calibri" panose="020F0502020204030204" pitchFamily="34" charset="0"/>
                <a:cs typeface="Calibri" panose="020F0502020204030204" pitchFamily="34" charset="0"/>
              </a:rPr>
            </a:br>
            <a:r>
              <a:rPr lang="en-US" sz="3600" b="1" dirty="0">
                <a:solidFill>
                  <a:schemeClr val="accent2"/>
                </a:solidFill>
                <a:latin typeface="Calibri" panose="020F0502020204030204" pitchFamily="34" charset="0"/>
                <a:cs typeface="Calibri" panose="020F0502020204030204" pitchFamily="34" charset="0"/>
              </a:rPr>
              <a:t>Background</a:t>
            </a:r>
            <a:br>
              <a:rPr lang="en-US" sz="3600" b="1" dirty="0">
                <a:solidFill>
                  <a:schemeClr val="accent2"/>
                </a:solidFill>
                <a:latin typeface="Calibri" panose="020F0502020204030204" pitchFamily="34" charset="0"/>
                <a:cs typeface="Calibri" panose="020F0502020204030204" pitchFamily="34" charset="0"/>
              </a:rPr>
            </a:br>
            <a:r>
              <a:rPr lang="en-US" sz="3600" b="1" dirty="0">
                <a:solidFill>
                  <a:schemeClr val="accent2"/>
                </a:solidFill>
                <a:latin typeface="Calibri" panose="020F0502020204030204" pitchFamily="34" charset="0"/>
                <a:cs typeface="Calibri" panose="020F0502020204030204" pitchFamily="34" charset="0"/>
              </a:rPr>
              <a:t/>
            </a:r>
            <a:br>
              <a:rPr lang="en-US" sz="3600" b="1" dirty="0">
                <a:solidFill>
                  <a:schemeClr val="accent2"/>
                </a:solidFill>
                <a:latin typeface="Calibri" panose="020F0502020204030204" pitchFamily="34" charset="0"/>
                <a:cs typeface="Calibri" panose="020F0502020204030204" pitchFamily="34" charset="0"/>
              </a:rPr>
            </a:br>
            <a:endParaRPr lang="en-US" sz="3600" b="1" dirty="0">
              <a:solidFill>
                <a:schemeClr val="accent2"/>
              </a:solidFill>
              <a:latin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1D45D74D-8F79-1B47-C899-A9D1ABC917E5}"/>
              </a:ext>
            </a:extLst>
          </p:cNvPr>
          <p:cNvGraphicFramePr>
            <a:graphicFrameLocks noGrp="1"/>
          </p:cNvGraphicFramePr>
          <p:nvPr>
            <p:ph idx="1"/>
            <p:extLst>
              <p:ext uri="{D42A27DB-BD31-4B8C-83A1-F6EECF244321}">
                <p14:modId xmlns:p14="http://schemas.microsoft.com/office/powerpoint/2010/main" val="3883410783"/>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52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A813-C5D8-2CF0-A99A-14935E828949}"/>
              </a:ext>
            </a:extLst>
          </p:cNvPr>
          <p:cNvSpPr>
            <a:spLocks noGrp="1"/>
          </p:cNvSpPr>
          <p:nvPr>
            <p:ph type="title"/>
          </p:nvPr>
        </p:nvSpPr>
        <p:spPr/>
        <p:txBody>
          <a:bodyPr anchor="ctr">
            <a:noAutofit/>
          </a:bodyPr>
          <a:lstStyle/>
          <a:p>
            <a:pPr algn="ctr"/>
            <a:r>
              <a:rPr lang="en-US" sz="2800" b="1" dirty="0">
                <a:solidFill>
                  <a:schemeClr val="accent2"/>
                </a:solidFill>
                <a:latin typeface="Calibri" panose="020F0502020204030204" pitchFamily="34" charset="0"/>
                <a:cs typeface="Calibri" panose="020F0502020204030204" pitchFamily="34" charset="0"/>
              </a:rPr>
              <a:t/>
            </a:r>
            <a:br>
              <a:rPr lang="en-US" sz="2800" b="1" dirty="0">
                <a:solidFill>
                  <a:schemeClr val="accent2"/>
                </a:solidFill>
                <a:latin typeface="Calibri" panose="020F0502020204030204" pitchFamily="34" charset="0"/>
                <a:cs typeface="Calibri" panose="020F0502020204030204" pitchFamily="34" charset="0"/>
              </a:rPr>
            </a:br>
            <a:r>
              <a:rPr lang="en-US" sz="2800" b="1" dirty="0">
                <a:solidFill>
                  <a:schemeClr val="accent2"/>
                </a:solidFill>
                <a:latin typeface="Calibri" panose="020F0502020204030204" pitchFamily="34" charset="0"/>
                <a:cs typeface="Calibri" panose="020F0502020204030204" pitchFamily="34" charset="0"/>
              </a:rPr>
              <a:t/>
            </a:r>
            <a:br>
              <a:rPr lang="en-US" sz="2800" b="1" dirty="0">
                <a:solidFill>
                  <a:schemeClr val="accent2"/>
                </a:solidFill>
                <a:latin typeface="Calibri" panose="020F0502020204030204" pitchFamily="34" charset="0"/>
                <a:cs typeface="Calibri" panose="020F0502020204030204" pitchFamily="34" charset="0"/>
              </a:rPr>
            </a:br>
            <a:r>
              <a:rPr lang="en-US" sz="3600" b="1" cap="none" dirty="0">
                <a:solidFill>
                  <a:schemeClr val="accent2"/>
                </a:solidFill>
                <a:latin typeface="Calibri" panose="020F0502020204030204" pitchFamily="34" charset="0"/>
                <a:cs typeface="Calibri" panose="020F0502020204030204" pitchFamily="34" charset="0"/>
              </a:rPr>
              <a:t>NATIONAL EVIDENCE ON DEPRESSION REMISSION RATES</a:t>
            </a:r>
            <a:r>
              <a:rPr lang="en-US" sz="2800" b="1" dirty="0">
                <a:solidFill>
                  <a:schemeClr val="accent2"/>
                </a:solidFill>
                <a:latin typeface="Calibri" panose="020F0502020204030204" pitchFamily="34" charset="0"/>
                <a:cs typeface="Calibri" panose="020F0502020204030204" pitchFamily="34" charset="0"/>
              </a:rPr>
              <a:t/>
            </a:r>
            <a:br>
              <a:rPr lang="en-US" sz="2800" b="1" dirty="0">
                <a:solidFill>
                  <a:schemeClr val="accent2"/>
                </a:solidFill>
                <a:latin typeface="Calibri" panose="020F0502020204030204" pitchFamily="34" charset="0"/>
                <a:cs typeface="Calibri" panose="020F0502020204030204" pitchFamily="34" charset="0"/>
              </a:rPr>
            </a:br>
            <a:r>
              <a:rPr lang="en-US" sz="2800" b="1" dirty="0">
                <a:solidFill>
                  <a:schemeClr val="accent2"/>
                </a:solidFill>
                <a:latin typeface="Calibri" panose="020F0502020204030204" pitchFamily="34" charset="0"/>
                <a:cs typeface="Calibri" panose="020F0502020204030204" pitchFamily="34" charset="0"/>
              </a:rPr>
              <a:t/>
            </a:r>
            <a:br>
              <a:rPr lang="en-US" sz="2800" b="1" dirty="0">
                <a:solidFill>
                  <a:schemeClr val="accent2"/>
                </a:solidFill>
                <a:latin typeface="Calibri" panose="020F0502020204030204" pitchFamily="34" charset="0"/>
                <a:cs typeface="Calibri" panose="020F0502020204030204" pitchFamily="34" charset="0"/>
              </a:rPr>
            </a:br>
            <a:endParaRPr lang="en-US" sz="2800" b="1" dirty="0">
              <a:solidFill>
                <a:schemeClr val="accent2"/>
              </a:solidFill>
              <a:latin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52A4B6B3-F554-95B7-C5AB-3D43B1A6034B}"/>
              </a:ext>
            </a:extLst>
          </p:cNvPr>
          <p:cNvGraphicFramePr>
            <a:graphicFrameLocks noGrp="1"/>
          </p:cNvGraphicFramePr>
          <p:nvPr>
            <p:ph idx="1"/>
            <p:extLst>
              <p:ext uri="{D42A27DB-BD31-4B8C-83A1-F6EECF244321}">
                <p14:modId xmlns:p14="http://schemas.microsoft.com/office/powerpoint/2010/main" val="9529609"/>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8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6420-AC1C-86F2-7E83-F73AA747946A}"/>
              </a:ext>
            </a:extLst>
          </p:cNvPr>
          <p:cNvSpPr>
            <a:spLocks noGrp="1"/>
          </p:cNvSpPr>
          <p:nvPr>
            <p:ph type="title"/>
          </p:nvPr>
        </p:nvSpPr>
        <p:spPr/>
        <p:txBody>
          <a:bodyPr anchor="ctr">
            <a:normAutofit/>
          </a:bodyPr>
          <a:lstStyle/>
          <a:p>
            <a:pPr algn="ctr"/>
            <a:r>
              <a:rPr lang="en-US" sz="3200" b="1" dirty="0">
                <a:solidFill>
                  <a:schemeClr val="accent2"/>
                </a:solidFill>
              </a:rPr>
              <a:t/>
            </a:r>
            <a:br>
              <a:rPr lang="en-US" sz="3200" b="1" dirty="0">
                <a:solidFill>
                  <a:schemeClr val="accent2"/>
                </a:solidFill>
              </a:rPr>
            </a:br>
            <a:r>
              <a:rPr lang="en-US" sz="3200" b="1" dirty="0">
                <a:solidFill>
                  <a:schemeClr val="accent2"/>
                </a:solidFill>
                <a:latin typeface="Calibri" panose="020F0502020204030204" pitchFamily="34" charset="0"/>
                <a:cs typeface="Calibri" panose="020F0502020204030204" pitchFamily="34" charset="0"/>
              </a:rPr>
              <a:t>Project AIM</a:t>
            </a:r>
            <a:r>
              <a:rPr lang="en-US" sz="3200" b="1" dirty="0">
                <a:solidFill>
                  <a:schemeClr val="accent2"/>
                </a:solidFill>
              </a:rPr>
              <a:t/>
            </a:r>
            <a:br>
              <a:rPr lang="en-US" sz="3200" b="1" dirty="0">
                <a:solidFill>
                  <a:schemeClr val="accent2"/>
                </a:solidFill>
              </a:rPr>
            </a:br>
            <a:endParaRPr lang="en-US" sz="3200" dirty="0">
              <a:solidFill>
                <a:schemeClr val="accent2"/>
              </a:solidFill>
            </a:endParaRPr>
          </a:p>
        </p:txBody>
      </p:sp>
      <p:graphicFrame>
        <p:nvGraphicFramePr>
          <p:cNvPr id="15" name="Content Placeholder 2">
            <a:extLst>
              <a:ext uri="{FF2B5EF4-FFF2-40B4-BE49-F238E27FC236}">
                <a16:creationId xmlns:a16="http://schemas.microsoft.com/office/drawing/2014/main" id="{017F7B9D-E4A5-595A-87EC-5B366D2AEA4B}"/>
              </a:ext>
            </a:extLst>
          </p:cNvPr>
          <p:cNvGraphicFramePr>
            <a:graphicFrameLocks noGrp="1"/>
          </p:cNvGraphicFramePr>
          <p:nvPr>
            <p:ph idx="1"/>
            <p:extLst>
              <p:ext uri="{D42A27DB-BD31-4B8C-83A1-F6EECF244321}">
                <p14:modId xmlns:p14="http://schemas.microsoft.com/office/powerpoint/2010/main" val="2049735920"/>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48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37FABD-8C69-4801-8D9F-F88EFA0324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352138E-066F-D5B0-EF95-9F4B06DD2276}"/>
              </a:ext>
            </a:extLst>
          </p:cNvPr>
          <p:cNvSpPr>
            <a:spLocks noGrp="1"/>
          </p:cNvSpPr>
          <p:nvPr>
            <p:ph type="title"/>
          </p:nvPr>
        </p:nvSpPr>
        <p:spPr>
          <a:xfrm>
            <a:off x="1251678" y="382385"/>
            <a:ext cx="10178322" cy="1492132"/>
          </a:xfrm>
        </p:spPr>
        <p:txBody>
          <a:bodyPr anchor="ctr">
            <a:normAutofit fontScale="90000"/>
          </a:bodyPr>
          <a:lstStyle/>
          <a:p>
            <a:pPr algn="ctr"/>
            <a:r>
              <a:rPr lang="en-US" sz="1300" b="1" dirty="0">
                <a:latin typeface="Calibri" panose="020F0502020204030204" pitchFamily="34" charset="0"/>
                <a:cs typeface="Calibri" panose="020F0502020204030204" pitchFamily="34" charset="0"/>
              </a:rPr>
              <a:t/>
            </a:r>
            <a:br>
              <a:rPr lang="en-US" sz="1300" b="1"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
            </a:r>
            <a:br>
              <a:rPr lang="en-US" sz="1300" b="1"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
            </a:r>
            <a:br>
              <a:rPr lang="en-US" sz="1300" b="1" dirty="0">
                <a:latin typeface="Calibri" panose="020F0502020204030204" pitchFamily="34" charset="0"/>
                <a:cs typeface="Calibri" panose="020F0502020204030204" pitchFamily="34" charset="0"/>
              </a:rPr>
            </a:br>
            <a:r>
              <a:rPr lang="en-US" sz="4000" b="1" spc="0" dirty="0">
                <a:solidFill>
                  <a:schemeClr val="accent2"/>
                </a:solidFill>
                <a:latin typeface="Calibri" panose="020F0502020204030204" pitchFamily="34" charset="0"/>
                <a:cs typeface="Calibri" panose="020F0502020204030204" pitchFamily="34" charset="0"/>
              </a:rPr>
              <a:t>PDSA Cycle – Plan &amp; Do Phases</a:t>
            </a:r>
            <a:r>
              <a:rPr lang="en-US" sz="1300" b="1" dirty="0">
                <a:latin typeface="Calibri" panose="020F0502020204030204" pitchFamily="34" charset="0"/>
                <a:cs typeface="Calibri" panose="020F0502020204030204" pitchFamily="34" charset="0"/>
              </a:rPr>
              <a:t/>
            </a:r>
            <a:br>
              <a:rPr lang="en-US" sz="1300" b="1"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
            </a:r>
            <a:br>
              <a:rPr lang="en-US" sz="1300" b="1"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
            </a:r>
            <a:br>
              <a:rPr lang="en-US" sz="1300" b="1" dirty="0">
                <a:latin typeface="Calibri" panose="020F0502020204030204" pitchFamily="34" charset="0"/>
                <a:cs typeface="Calibri" panose="020F0502020204030204" pitchFamily="34" charset="0"/>
              </a:rPr>
            </a:br>
            <a:endParaRPr lang="en-US" sz="1300" b="1" dirty="0">
              <a:latin typeface="Calibri" panose="020F0502020204030204" pitchFamily="34" charset="0"/>
              <a:cs typeface="Calibri" panose="020F0502020204030204" pitchFamily="34" charset="0"/>
            </a:endParaRPr>
          </a:p>
        </p:txBody>
      </p:sp>
      <p:sp>
        <p:nvSpPr>
          <p:cNvPr id="22"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24" name="Rectangle 23">
            <a:extLst>
              <a:ext uri="{FF2B5EF4-FFF2-40B4-BE49-F238E27FC236}">
                <a16:creationId xmlns:a16="http://schemas.microsoft.com/office/drawing/2014/main" id="{1500752C-7683-4E03-95C5-06FCFE0C9C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 name="Content Placeholder 2">
            <a:extLst>
              <a:ext uri="{FF2B5EF4-FFF2-40B4-BE49-F238E27FC236}">
                <a16:creationId xmlns:a16="http://schemas.microsoft.com/office/drawing/2014/main" id="{47FF9DD7-C507-328D-3EC7-D6637A5C6725}"/>
              </a:ext>
            </a:extLst>
          </p:cNvPr>
          <p:cNvGraphicFramePr>
            <a:graphicFrameLocks noGrp="1"/>
          </p:cNvGraphicFramePr>
          <p:nvPr>
            <p:ph idx="1"/>
            <p:extLst>
              <p:ext uri="{D42A27DB-BD31-4B8C-83A1-F6EECF244321}">
                <p14:modId xmlns:p14="http://schemas.microsoft.com/office/powerpoint/2010/main" val="1751247497"/>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10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EE4D-61FC-392B-4E48-6F4A08CB2ED5}"/>
              </a:ext>
            </a:extLst>
          </p:cNvPr>
          <p:cNvSpPr>
            <a:spLocks noGrp="1"/>
          </p:cNvSpPr>
          <p:nvPr>
            <p:ph type="title"/>
          </p:nvPr>
        </p:nvSpPr>
        <p:spPr/>
        <p:txBody>
          <a:bodyPr anchor="ctr">
            <a:noAutofit/>
          </a:bodyPr>
          <a:lstStyle/>
          <a:p>
            <a:pPr algn="ctr"/>
            <a:r>
              <a:rPr lang="en-US" sz="3200" b="1" dirty="0">
                <a:solidFill>
                  <a:schemeClr val="accent2"/>
                </a:solidFill>
                <a:latin typeface="Calibri" panose="020F0502020204030204" pitchFamily="34" charset="0"/>
                <a:cs typeface="Calibri" panose="020F0502020204030204" pitchFamily="34" charset="0"/>
              </a:rPr>
              <a:t/>
            </a:r>
            <a:br>
              <a:rPr lang="en-US" sz="3200" b="1" dirty="0">
                <a:solidFill>
                  <a:schemeClr val="accent2"/>
                </a:solidFill>
                <a:latin typeface="Calibri" panose="020F0502020204030204" pitchFamily="34" charset="0"/>
                <a:cs typeface="Calibri" panose="020F0502020204030204" pitchFamily="34" charset="0"/>
              </a:rPr>
            </a:br>
            <a:r>
              <a:rPr lang="en-US" sz="3200" b="1" dirty="0">
                <a:solidFill>
                  <a:schemeClr val="accent2"/>
                </a:solidFill>
                <a:latin typeface="Calibri" panose="020F0502020204030204" pitchFamily="34" charset="0"/>
                <a:cs typeface="Calibri" panose="020F0502020204030204" pitchFamily="34" charset="0"/>
              </a:rPr>
              <a:t/>
            </a:r>
            <a:br>
              <a:rPr lang="en-US" sz="3200" b="1" dirty="0">
                <a:solidFill>
                  <a:schemeClr val="accent2"/>
                </a:solidFill>
                <a:latin typeface="Calibri" panose="020F0502020204030204" pitchFamily="34" charset="0"/>
                <a:cs typeface="Calibri" panose="020F0502020204030204" pitchFamily="34" charset="0"/>
              </a:rPr>
            </a:br>
            <a:r>
              <a:rPr lang="en-US" sz="3200" b="1" dirty="0">
                <a:solidFill>
                  <a:schemeClr val="accent2"/>
                </a:solidFill>
                <a:latin typeface="Calibri" panose="020F0502020204030204" pitchFamily="34" charset="0"/>
                <a:cs typeface="Calibri" panose="020F0502020204030204" pitchFamily="34" charset="0"/>
              </a:rPr>
              <a:t/>
            </a:r>
            <a:br>
              <a:rPr lang="en-US" sz="3200" b="1" dirty="0">
                <a:solidFill>
                  <a:schemeClr val="accent2"/>
                </a:solidFill>
                <a:latin typeface="Calibri" panose="020F0502020204030204" pitchFamily="34" charset="0"/>
                <a:cs typeface="Calibri" panose="020F0502020204030204" pitchFamily="34" charset="0"/>
              </a:rPr>
            </a:br>
            <a:r>
              <a:rPr lang="en-US" sz="4000" b="1" cap="none" dirty="0">
                <a:solidFill>
                  <a:schemeClr val="accent2"/>
                </a:solidFill>
                <a:latin typeface="Calibri" panose="020F0502020204030204" pitchFamily="34" charset="0"/>
                <a:cs typeface="Calibri" panose="020F0502020204030204" pitchFamily="34" charset="0"/>
              </a:rPr>
              <a:t>PROCESS MEASURES</a:t>
            </a:r>
            <a:r>
              <a:rPr lang="en-US" sz="3200" b="1" dirty="0">
                <a:solidFill>
                  <a:schemeClr val="accent2"/>
                </a:solidFill>
                <a:latin typeface="Calibri" panose="020F0502020204030204" pitchFamily="34" charset="0"/>
                <a:cs typeface="Calibri" panose="020F0502020204030204" pitchFamily="34" charset="0"/>
              </a:rPr>
              <a:t/>
            </a:r>
            <a:br>
              <a:rPr lang="en-US" sz="3200" b="1" dirty="0">
                <a:solidFill>
                  <a:schemeClr val="accent2"/>
                </a:solidFill>
                <a:latin typeface="Calibri" panose="020F0502020204030204" pitchFamily="34" charset="0"/>
                <a:cs typeface="Calibri" panose="020F0502020204030204" pitchFamily="34" charset="0"/>
              </a:rPr>
            </a:br>
            <a:r>
              <a:rPr lang="en-US" sz="3200" b="1" dirty="0">
                <a:solidFill>
                  <a:schemeClr val="accent2"/>
                </a:solidFill>
                <a:latin typeface="Calibri" panose="020F0502020204030204" pitchFamily="34" charset="0"/>
                <a:cs typeface="Calibri" panose="020F0502020204030204" pitchFamily="34" charset="0"/>
              </a:rPr>
              <a:t/>
            </a:r>
            <a:br>
              <a:rPr lang="en-US" sz="3200" b="1" dirty="0">
                <a:solidFill>
                  <a:schemeClr val="accent2"/>
                </a:solidFill>
                <a:latin typeface="Calibri" panose="020F0502020204030204" pitchFamily="34" charset="0"/>
                <a:cs typeface="Calibri" panose="020F0502020204030204" pitchFamily="34" charset="0"/>
              </a:rPr>
            </a:br>
            <a:r>
              <a:rPr lang="en-US" sz="3200" b="1" dirty="0">
                <a:solidFill>
                  <a:schemeClr val="accent2"/>
                </a:solidFill>
                <a:latin typeface="Calibri" panose="020F0502020204030204" pitchFamily="34" charset="0"/>
                <a:cs typeface="Calibri" panose="020F0502020204030204" pitchFamily="34" charset="0"/>
              </a:rPr>
              <a:t/>
            </a:r>
            <a:br>
              <a:rPr lang="en-US" sz="3200" b="1" dirty="0">
                <a:solidFill>
                  <a:schemeClr val="accent2"/>
                </a:solidFill>
                <a:latin typeface="Calibri" panose="020F0502020204030204" pitchFamily="34" charset="0"/>
                <a:cs typeface="Calibri" panose="020F0502020204030204" pitchFamily="34" charset="0"/>
              </a:rPr>
            </a:br>
            <a:endParaRPr lang="en-US" sz="3200" b="1" dirty="0">
              <a:solidFill>
                <a:schemeClr val="accent2"/>
              </a:solidFill>
              <a:latin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DC1721E5-F9E3-E224-1FE9-00080F616684}"/>
              </a:ext>
            </a:extLst>
          </p:cNvPr>
          <p:cNvGraphicFramePr>
            <a:graphicFrameLocks noGrp="1"/>
          </p:cNvGraphicFramePr>
          <p:nvPr>
            <p:ph idx="1"/>
            <p:extLst>
              <p:ext uri="{D42A27DB-BD31-4B8C-83A1-F6EECF244321}">
                <p14:modId xmlns:p14="http://schemas.microsoft.com/office/powerpoint/2010/main" val="1194292605"/>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39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BB27-5B40-2500-07F6-886D437FEEAF}"/>
              </a:ext>
            </a:extLst>
          </p:cNvPr>
          <p:cNvSpPr>
            <a:spLocks noGrp="1"/>
          </p:cNvSpPr>
          <p:nvPr>
            <p:ph type="title"/>
          </p:nvPr>
        </p:nvSpPr>
        <p:spPr/>
        <p:txBody>
          <a:bodyPr anchor="ctr">
            <a:noAutofit/>
          </a:bodyPr>
          <a:lstStyle/>
          <a:p>
            <a:pPr algn="ct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a:solidFill>
                  <a:schemeClr val="accent2"/>
                </a:solidFill>
                <a:latin typeface="Calibri" panose="020F0502020204030204" pitchFamily="34" charset="0"/>
                <a:cs typeface="Calibri" panose="020F0502020204030204" pitchFamily="34" charset="0"/>
              </a:rPr>
              <a:t>Baseline Chart Review Summary</a:t>
            </a: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endParaRPr lang="en-US" sz="3200" b="1" dirty="0">
              <a:latin typeface="Calibri" panose="020F0502020204030204" pitchFamily="34" charset="0"/>
              <a:cs typeface="Calibri" panose="020F0502020204030204" pitchFamily="34" charset="0"/>
            </a:endParaRPr>
          </a:p>
        </p:txBody>
      </p:sp>
      <p:graphicFrame>
        <p:nvGraphicFramePr>
          <p:cNvPr id="7" name="Content Placeholder 2">
            <a:extLst>
              <a:ext uri="{FF2B5EF4-FFF2-40B4-BE49-F238E27FC236}">
                <a16:creationId xmlns:a16="http://schemas.microsoft.com/office/drawing/2014/main" id="{3756C868-ADE9-9886-8F12-ED036E6E4C31}"/>
              </a:ext>
            </a:extLst>
          </p:cNvPr>
          <p:cNvGraphicFramePr>
            <a:graphicFrameLocks noGrp="1"/>
          </p:cNvGraphicFramePr>
          <p:nvPr>
            <p:ph idx="1"/>
            <p:extLst>
              <p:ext uri="{D42A27DB-BD31-4B8C-83A1-F6EECF244321}">
                <p14:modId xmlns:p14="http://schemas.microsoft.com/office/powerpoint/2010/main" val="915739926"/>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64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04D48-CAF1-228C-520D-0F3A78ABBDDC}"/>
              </a:ext>
            </a:extLst>
          </p:cNvPr>
          <p:cNvSpPr>
            <a:spLocks noGrp="1"/>
          </p:cNvSpPr>
          <p:nvPr>
            <p:ph type="title"/>
          </p:nvPr>
        </p:nvSpPr>
        <p:spPr>
          <a:xfrm>
            <a:off x="761997" y="161323"/>
            <a:ext cx="10668004" cy="1113295"/>
          </a:xfrm>
        </p:spPr>
        <p:txBody>
          <a:bodyPr anchor="b">
            <a:noAutofit/>
          </a:bodyPr>
          <a:lstStyle/>
          <a:p>
            <a:pPr algn="ctr"/>
            <a:r>
              <a:rPr lang="en-US" sz="3600" b="1" spc="800" dirty="0">
                <a:latin typeface="Calibri" panose="020F0502020204030204" pitchFamily="34" charset="0"/>
                <a:cs typeface="Calibri" panose="020F0502020204030204" pitchFamily="34" charset="0"/>
              </a:rPr>
              <a:t/>
            </a:r>
            <a:br>
              <a:rPr lang="en-US" sz="3600" b="1" spc="800" dirty="0">
                <a:latin typeface="Calibri" panose="020F0502020204030204" pitchFamily="34" charset="0"/>
                <a:cs typeface="Calibri" panose="020F0502020204030204" pitchFamily="34" charset="0"/>
              </a:rPr>
            </a:br>
            <a:r>
              <a:rPr lang="en-US" sz="3600" b="1" cap="none" spc="800" dirty="0">
                <a:solidFill>
                  <a:schemeClr val="accent2"/>
                </a:solidFill>
                <a:latin typeface="Calibri" panose="020F0502020204030204" pitchFamily="34" charset="0"/>
                <a:cs typeface="Calibri" panose="020F0502020204030204" pitchFamily="34" charset="0"/>
              </a:rPr>
              <a:t>PHQ-9 COMPLETION COMPARISON CHART</a:t>
            </a:r>
            <a:endParaRPr lang="en-US" sz="3600" b="1" dirty="0">
              <a:solidFill>
                <a:schemeClr val="accent2"/>
              </a:solidFill>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4" descr="A graph of a number of patients with a number of patients with a number of patients with a number of patients with a number of patients with a number of patients with a number of patients with a&#10;&#10;AI-generated content may be incorrect.">
            <a:extLst>
              <a:ext uri="{FF2B5EF4-FFF2-40B4-BE49-F238E27FC236}">
                <a16:creationId xmlns:a16="http://schemas.microsoft.com/office/drawing/2014/main" id="{A64C9AFF-B325-2751-D909-ACD1CC3CA55E}"/>
              </a:ext>
            </a:extLst>
          </p:cNvPr>
          <p:cNvPicPr>
            <a:picLocks noGrp="1" noChangeAspect="1"/>
          </p:cNvPicPr>
          <p:nvPr>
            <p:ph idx="1"/>
          </p:nvPr>
        </p:nvPicPr>
        <p:blipFill>
          <a:blip r:embed="rId3"/>
          <a:stretch>
            <a:fillRect/>
          </a:stretch>
        </p:blipFill>
        <p:spPr>
          <a:xfrm>
            <a:off x="2341419" y="1785938"/>
            <a:ext cx="7703126" cy="3797444"/>
          </a:xfrm>
          <a:prstGeom prst="rect">
            <a:avLst/>
          </a:prstGeom>
        </p:spPr>
      </p:pic>
    </p:spTree>
    <p:extLst>
      <p:ext uri="{BB962C8B-B14F-4D97-AF65-F5344CB8AC3E}">
        <p14:creationId xmlns:p14="http://schemas.microsoft.com/office/powerpoint/2010/main" val="111208474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Badge</Template>
  <TotalTime>937</TotalTime>
  <Words>1524</Words>
  <Application>Microsoft Office PowerPoint</Application>
  <PresentationFormat>Widescreen</PresentationFormat>
  <Paragraphs>106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Gill Sans MT</vt:lpstr>
      <vt:lpstr>Impact</vt:lpstr>
      <vt:lpstr>Badge</vt:lpstr>
      <vt:lpstr>PowerPoint Presentation</vt:lpstr>
      <vt:lpstr> PROJECT OVERVIEW </vt:lpstr>
      <vt:lpstr>  Background  </vt:lpstr>
      <vt:lpstr>  NATIONAL EVIDENCE ON DEPRESSION REMISSION RATES  </vt:lpstr>
      <vt:lpstr> Project AIM </vt:lpstr>
      <vt:lpstr>   PDSA Cycle – Plan &amp; Do Phases   </vt:lpstr>
      <vt:lpstr>   PROCESS MEASURES   </vt:lpstr>
      <vt:lpstr>   Baseline Chart Review Summary   </vt:lpstr>
      <vt:lpstr> PHQ-9 COMPLETION COMPARISON CHART</vt:lpstr>
      <vt:lpstr>ROOT CAUSES OF LOW DEPRESSION REMISSION RATES AT DEPAUL  BASED ON INITIAL CHART REVIEW &amp; WORKFLOW OBSERVATIONS</vt:lpstr>
      <vt:lpstr>Proposed Intervention #1– Re-education and revamping workflow      </vt:lpstr>
      <vt:lpstr>Proposed Intervention #2– "The 5 Asks"      </vt:lpstr>
      <vt:lpstr>TIMELINE FOR DEPRESSION REMISSION INITIATIVE  PROJECT ACTIVITIES FROM APRIL TO AUGUST 2025     </vt:lpstr>
      <vt:lpstr> Next Steps   </vt:lpstr>
      <vt:lpstr> References </vt:lpstr>
      <vt:lpstr> Questions /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Santiago, Darrielle</dc:creator>
  <cp:lastModifiedBy>Splaine, Mark</cp:lastModifiedBy>
  <cp:revision>18</cp:revision>
  <dcterms:created xsi:type="dcterms:W3CDTF">2025-05-29T16:58:20Z</dcterms:created>
  <dcterms:modified xsi:type="dcterms:W3CDTF">2025-06-12T16:24:50Z</dcterms:modified>
</cp:coreProperties>
</file>