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36"/>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74a2ed9f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774a2ed9f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7f3e4f943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7f3e4f94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As our series ends today make sure all participants and faculty have the resources needed to claim your continuing education credits and download your certificate before the program closes. In order to claim credit, please go to the Weitzman Education Platform and complete the steps on the slide. Please NOTE: You may only claim credit(s) </a:t>
            </a:r>
            <a:r>
              <a:rPr lang="en" sz="1200" i="1" u="sng">
                <a:solidFill>
                  <a:schemeClr val="dk1"/>
                </a:solidFill>
                <a:latin typeface="Calibri"/>
                <a:ea typeface="Calibri"/>
                <a:cs typeface="Calibri"/>
                <a:sym typeface="Calibri"/>
              </a:rPr>
              <a:t>once</a:t>
            </a:r>
            <a:r>
              <a:rPr lang="en" sz="1200" i="1">
                <a:solidFill>
                  <a:schemeClr val="dk1"/>
                </a:solidFill>
                <a:latin typeface="Calibri"/>
                <a:ea typeface="Calibri"/>
                <a:cs typeface="Calibri"/>
                <a:sym typeface="Calibri"/>
              </a:rPr>
              <a:t>, so be sure you have completed all session activities &amp; evaluation surveys </a:t>
            </a:r>
            <a:r>
              <a:rPr lang="en" sz="1200" i="1" u="sng">
                <a:solidFill>
                  <a:schemeClr val="dk1"/>
                </a:solidFill>
                <a:latin typeface="Calibri"/>
                <a:ea typeface="Calibri"/>
                <a:cs typeface="Calibri"/>
                <a:sym typeface="Calibri"/>
              </a:rPr>
              <a:t>before</a:t>
            </a:r>
            <a:r>
              <a:rPr lang="en" sz="1200" i="1">
                <a:solidFill>
                  <a:schemeClr val="dk1"/>
                </a:solidFill>
                <a:latin typeface="Calibri"/>
                <a:ea typeface="Calibri"/>
                <a:cs typeface="Calibri"/>
                <a:sym typeface="Calibri"/>
              </a:rPr>
              <a:t> completing these steps. </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7f3e4f943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7f3e4f943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You MUST claim credit for the series as a whole within 2 weeks of the last session: October 7th. The online course will close after this date and you will not be able to claim and download your certificate.</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latin typeface="Calibri"/>
                <a:ea typeface="Calibri"/>
                <a:cs typeface="Calibri"/>
                <a:sym typeface="Calibri"/>
              </a:rPr>
              <a:t>There are additional resources listed and a help desk link for any troubleshooting issues. I will also send this information in a follow up email after today’s session.</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74a2ed9f0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774a2ed9f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Emma - Chat waterfall activity</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74a2ed9f0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774a2ed9f0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Emma to go over agenda and then hand it over to Karen to moderate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774a2ed9f0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Jaime Moderating</a:t>
            </a:r>
            <a:endParaRPr/>
          </a:p>
          <a:p>
            <a:pPr marL="0" lvl="0" indent="0" algn="l" rtl="0">
              <a:spcBef>
                <a:spcPts val="0"/>
              </a:spcBef>
              <a:spcAft>
                <a:spcPts val="0"/>
              </a:spcAft>
              <a:buNone/>
            </a:pPr>
            <a:endParaRPr/>
          </a:p>
          <a:p>
            <a:pPr marL="0" lvl="0" indent="0" algn="l" rtl="0">
              <a:spcBef>
                <a:spcPts val="0"/>
              </a:spcBef>
              <a:spcAft>
                <a:spcPts val="0"/>
              </a:spcAft>
              <a:buNone/>
            </a:pPr>
            <a:r>
              <a:rPr lang="en"/>
              <a:t>May Oo; May is a Research Scientist with the Weitzman Institute and is a Co-Lead Evaluator on CGC’s ECTP grant. She has been with the Weitzman Institute since 2019 supporting research and evaluation on a number of projects, with her focus primarily on the Prescription to Play program coordinated by the LEGO Foundation. May has a masters degrees in public health and business analytics and she is currently pursuing a Doctorate of Health Informatics with a specialization in Health Data Analytics at Rutgers University.</a:t>
            </a:r>
            <a:endParaRPr/>
          </a:p>
          <a:p>
            <a:pPr marL="0" lvl="0" indent="0" algn="l" rtl="0">
              <a:spcBef>
                <a:spcPts val="0"/>
              </a:spcBef>
              <a:spcAft>
                <a:spcPts val="0"/>
              </a:spcAft>
              <a:buNone/>
            </a:pPr>
            <a:endParaRPr/>
          </a:p>
          <a:p>
            <a:pPr marL="0" lvl="0" indent="0" algn="l" rtl="0">
              <a:spcBef>
                <a:spcPts val="0"/>
              </a:spcBef>
              <a:spcAft>
                <a:spcPts val="0"/>
              </a:spcAft>
              <a:buNone/>
            </a:pPr>
            <a:r>
              <a:rPr lang="en"/>
              <a:t>Kate; Kate is a Licensed Clinical Social Worker and CGC’s Project Director of the SAMHSA Early Childhood Therapeutic Partnership. She guides and oversees all aspects of ECTP including grant administration, SBHC and MHC programming, clinical supervision, and partnership sustainability. Kate is a rostered Child Parent Psychotherapy clinician, certified ARC clinician, and maintains advanced certification/endorsement in perinatal, infant, and early childhood mental health.</a:t>
            </a:r>
            <a:endParaRPr/>
          </a:p>
        </p:txBody>
      </p:sp>
      <p:sp>
        <p:nvSpPr>
          <p:cNvPr id="197" name="Google Shape;197;g3774a2ed9f0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774a2ed9f0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774a2ed9f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7e61c10c0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7e61c10c0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e61c10c0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7e61c10c0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7e61c10c0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7e61c10c0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774a2ed9f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774a2ed9f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74a2ed9f0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Emma - Hello and welcome everyone to our third session where we will be covering the Impacts of the model across the IECMH Partnership</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b="1">
                <a:solidFill>
                  <a:schemeClr val="dk1"/>
                </a:solidFill>
              </a:rPr>
              <a:t>Welcome, tech/log, and Emma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Participant introductions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SME Panel - 20</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Breakout groups - 15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Come back discussion - 5</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Lisa - 10</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 60 total </a:t>
            </a:r>
            <a:endParaRPr/>
          </a:p>
        </p:txBody>
      </p:sp>
      <p:sp>
        <p:nvSpPr>
          <p:cNvPr id="104" name="Google Shape;104;g3774a2ed9f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74a2ed9f0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774a2ed9f0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774a2ed9f0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774a2ed9f0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Jaime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Transiting to Lisa – How do you know those changes are happening? How are we measuring impact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74a2ed9f0_0_11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Session 6</a:t>
            </a:r>
            <a:endParaRPr/>
          </a:p>
          <a:p>
            <a:pPr marL="0" lvl="0" indent="0" algn="l" rtl="0">
              <a:spcBef>
                <a:spcPts val="0"/>
              </a:spcBef>
              <a:spcAft>
                <a:spcPts val="0"/>
              </a:spcAft>
              <a:buNone/>
            </a:pPr>
            <a:r>
              <a:rPr lang="en"/>
              <a:t>-storytelling</a:t>
            </a:r>
            <a:endParaRPr/>
          </a:p>
          <a:p>
            <a:pPr marL="0" lvl="0" indent="0" algn="l" rtl="0">
              <a:spcBef>
                <a:spcPts val="0"/>
              </a:spcBef>
              <a:spcAft>
                <a:spcPts val="0"/>
              </a:spcAft>
              <a:buNone/>
            </a:pPr>
            <a:r>
              <a:rPr lang="en"/>
              <a:t>-examples/data mock ups (challenging bx)</a:t>
            </a:r>
            <a:endParaRPr/>
          </a:p>
          <a:p>
            <a:pPr marL="0" lvl="0" indent="0" algn="l" rtl="0">
              <a:spcBef>
                <a:spcPts val="0"/>
              </a:spcBef>
              <a:spcAft>
                <a:spcPts val="0"/>
              </a:spcAft>
              <a:buNone/>
            </a:pPr>
            <a:r>
              <a:rPr lang="en"/>
              <a:t>– show with annotations, visual</a:t>
            </a:r>
            <a:endParaRPr/>
          </a:p>
          <a:p>
            <a:pPr marL="0" lvl="0" indent="0" algn="l" rtl="0">
              <a:spcBef>
                <a:spcPts val="0"/>
              </a:spcBef>
              <a:spcAft>
                <a:spcPts val="0"/>
              </a:spcAft>
              <a:buNone/>
            </a:pPr>
            <a:r>
              <a:rPr lang="en"/>
              <a:t>– story telling</a:t>
            </a:r>
            <a:endParaRPr/>
          </a:p>
          <a:p>
            <a:pPr marL="0" lvl="0" indent="0" algn="l" rtl="0">
              <a:spcBef>
                <a:spcPts val="0"/>
              </a:spcBef>
              <a:spcAft>
                <a:spcPts val="0"/>
              </a:spcAft>
              <a:buNone/>
            </a:pPr>
            <a:r>
              <a:rPr lang="en"/>
              <a:t>-integrating qualitative data (parents, teachers, children)</a:t>
            </a:r>
            <a:endParaRPr/>
          </a:p>
          <a:p>
            <a:pPr marL="0" lvl="0" indent="0" algn="l" rtl="0">
              <a:spcBef>
                <a:spcPts val="0"/>
              </a:spcBef>
              <a:spcAft>
                <a:spcPts val="0"/>
              </a:spcAft>
              <a:buNone/>
            </a:pPr>
            <a:r>
              <a:rPr lang="en"/>
              <a:t>-value of mixed methods</a:t>
            </a:r>
            <a:endParaRPr/>
          </a:p>
          <a:p>
            <a:pPr marL="0" lvl="0" indent="0" algn="l" rtl="0">
              <a:spcBef>
                <a:spcPts val="0"/>
              </a:spcBef>
              <a:spcAft>
                <a:spcPts val="0"/>
              </a:spcAft>
              <a:buNone/>
            </a:pPr>
            <a:r>
              <a:rPr lang="en"/>
              <a:t>-how they would share</a:t>
            </a:r>
            <a:endParaRPr/>
          </a:p>
          <a:p>
            <a:pPr marL="0" lvl="0" indent="0" algn="l" rtl="0">
              <a:spcBef>
                <a:spcPts val="0"/>
              </a:spcBef>
              <a:spcAft>
                <a:spcPts val="0"/>
              </a:spcAft>
              <a:buNone/>
            </a:pPr>
            <a:endParaRPr/>
          </a:p>
        </p:txBody>
      </p:sp>
      <p:sp>
        <p:nvSpPr>
          <p:cNvPr id="249" name="Google Shape;249;g3774a2ed9f0_0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7ca8d0636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7ca8d0636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Animate each component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7fef596da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7fef596da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Earlier we discussed who you would share data with, staff, partners, BoD, funders. Make sure you cover all aspects of these components. Most of these factors are addressed in the balanced measures approach that was discussed in a previous session. What are components/metrics of your story/partnership (potential)  that speak to heart, head, wallet? (chat)</a:t>
            </a:r>
            <a:endParaRPr/>
          </a:p>
          <a:p>
            <a:pPr marL="0" lvl="0" indent="0" algn="l" rtl="0">
              <a:spcBef>
                <a:spcPts val="0"/>
              </a:spcBef>
              <a:spcAft>
                <a:spcPts val="0"/>
              </a:spcAft>
              <a:buNone/>
            </a:pPr>
            <a:endParaRPr/>
          </a:p>
          <a:p>
            <a:pPr marL="0" lvl="0" indent="0" algn="l" rtl="0">
              <a:spcBef>
                <a:spcPts val="0"/>
              </a:spcBef>
              <a:spcAft>
                <a:spcPts val="0"/>
              </a:spcAft>
              <a:buNone/>
            </a:pPr>
            <a:r>
              <a:rPr lang="en"/>
              <a:t>What category do you think you lean most towards? What category do you need to put more energy into?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7fef596da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7fef596da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Qualitative data has been referred to as being the heart of the data. Creates a richer story, paints a picture. Quantitative can speak to the head (science, outcomes, evidence and ROI)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6631ba04b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6631ba04b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6631ba04b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6631ba04b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Qualitative data has been referred to as being the heart of the data. Creates a richer story, paints a picture. Quantitative can speak to the head (science, outcomes, evidence and ROI)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37fef596d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37fef596d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7fef596da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7fef596da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annotation is part of the story. Without the annotation you don’t have the full story. As an example, Measurement based care - Kate can jump in here. Great addition for your annual report, fundraising appeal, etc.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74a2ed9f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774a2ed9f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 few technology reminders. Please remain on mute while others are speaking or presenting to minimize background noise. Feel free to use the chat to share comments, questions, and resources, and to engage with faculty and fellow learners. Finally, if possible, we’d love for you to join us on camera to connect as a learning community.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7fef596da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7fef596da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Animate each number, tally sticks come up with #4.</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74a2ed9f0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774a2ed9f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Celebrate, you showed up, you contributed, you have new insights and opportunities. Perhaps you made new connections along the way. If there is any time, please provide a single sentence takeaway from this experience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810fa034e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810fa034e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Jaime -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Example resources - ECHO next year, contact list, they have a community, they have some skills and strategies </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774a2ed9f0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t>Kate to close out - </a:t>
            </a:r>
            <a:r>
              <a:rPr lang="en" sz="1200">
                <a:solidFill>
                  <a:schemeClr val="dk1"/>
                </a:solidFill>
                <a:latin typeface="Calibri"/>
                <a:ea typeface="Calibri"/>
                <a:cs typeface="Calibri"/>
                <a:sym typeface="Calibri"/>
              </a:rPr>
              <a:t>Thank you all for your continued engagement and participation throughout this series. There’s been such a wealth of resources, insights, and personal experiences shared.</a:t>
            </a:r>
            <a:r>
              <a:rPr lang="en"/>
              <a:t> </a:t>
            </a:r>
            <a:r>
              <a:rPr lang="en" sz="1200">
                <a:solidFill>
                  <a:schemeClr val="dk1"/>
                </a:solidFill>
                <a:latin typeface="Calibri"/>
                <a:ea typeface="Calibri"/>
                <a:cs typeface="Calibri"/>
                <a:sym typeface="Calibri"/>
              </a:rPr>
              <a:t>Please remember to complete your session evaluation after we finish to claim your CME and participation credit. As a reminder, you will have 2 weeks to claim your credits and access resources. This access will end on October 7th!  Thank you again for being part of this community and for all the important work you do!</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p>
        </p:txBody>
      </p:sp>
      <p:sp>
        <p:nvSpPr>
          <p:cNvPr id="329" name="Google Shape;329;g3774a2ed9f0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74a2ed9f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74a2ed9f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update your name, right-click it in the lower left of your Zoom window and select “Rename.” Please take a moment to share your full name, health center, and, if you’d like, your pronouns. Additionally, to help make our activities more accessible, closed captioning and live transcription are also available. (helpful to have this information going into breakout rooms so others know who you are and what organization you are with)</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774a2ed9f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774a2ed9f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Moses Weitzman Health System is jointly accredited to provide continuing education credits for your participation in these live learning collaborative sessions.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74a2ed9f0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774a2ed9f0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Session recordings and materials will be available on the Weitzman Education Platform. </a:t>
            </a:r>
            <a:r>
              <a:rPr lang="en" sz="1200">
                <a:solidFill>
                  <a:schemeClr val="dk1"/>
                </a:solidFill>
              </a:rPr>
              <a:t>To access them, you can…</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1.</a:t>
            </a:r>
            <a:r>
              <a:rPr lang="en" sz="1200">
                <a:solidFill>
                  <a:schemeClr val="dk1"/>
                </a:solidFill>
                <a:latin typeface="Calibri"/>
                <a:ea typeface="Calibri"/>
                <a:cs typeface="Calibri"/>
                <a:sym typeface="Calibri"/>
              </a:rPr>
              <a:t>Return to the </a:t>
            </a:r>
            <a:r>
              <a:rPr lang="en" sz="1200" b="1">
                <a:solidFill>
                  <a:schemeClr val="dk1"/>
                </a:solidFill>
                <a:latin typeface="Calibri"/>
                <a:ea typeface="Calibri"/>
                <a:cs typeface="Calibri"/>
                <a:sym typeface="Calibri"/>
              </a:rPr>
              <a:t>Overview tab </a:t>
            </a:r>
            <a:r>
              <a:rPr lang="en" sz="1200">
                <a:solidFill>
                  <a:schemeClr val="dk1"/>
                </a:solidFill>
                <a:latin typeface="Calibri"/>
                <a:ea typeface="Calibri"/>
                <a:cs typeface="Calibri"/>
                <a:sym typeface="Calibri"/>
              </a:rPr>
              <a:t>of the live activity, </a:t>
            </a:r>
            <a:endParaRPr sz="12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2.</a:t>
            </a:r>
            <a:r>
              <a:rPr lang="en" sz="1200">
                <a:solidFill>
                  <a:srgbClr val="222A35"/>
                </a:solidFill>
                <a:latin typeface="Calibri"/>
                <a:ea typeface="Calibri"/>
                <a:cs typeface="Calibri"/>
                <a:sym typeface="Calibri"/>
              </a:rPr>
              <a:t>Scroll down to the </a:t>
            </a:r>
            <a:r>
              <a:rPr lang="en" sz="1200" b="1">
                <a:solidFill>
                  <a:srgbClr val="222A35"/>
                </a:solidFill>
                <a:latin typeface="Calibri"/>
                <a:ea typeface="Calibri"/>
                <a:cs typeface="Calibri"/>
                <a:sym typeface="Calibri"/>
              </a:rPr>
              <a:t>Presentation Slides, and Session Recording </a:t>
            </a:r>
            <a:r>
              <a:rPr lang="en" sz="1200">
                <a:solidFill>
                  <a:srgbClr val="222A35"/>
                </a:solidFill>
                <a:latin typeface="Calibri"/>
                <a:ea typeface="Calibri"/>
                <a:cs typeface="Calibri"/>
                <a:sym typeface="Calibri"/>
              </a:rPr>
              <a:t>headers</a:t>
            </a:r>
            <a:endParaRPr sz="1200">
              <a:solidFill>
                <a:srgbClr val="222A3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rgbClr val="222A35"/>
                </a:solidFill>
                <a:latin typeface="Calibri"/>
                <a:ea typeface="Calibri"/>
                <a:cs typeface="Calibri"/>
                <a:sym typeface="Calibri"/>
              </a:rPr>
              <a:t>You will then be able to click on </a:t>
            </a:r>
            <a:r>
              <a:rPr lang="en" sz="1200" b="1">
                <a:solidFill>
                  <a:srgbClr val="222A35"/>
                </a:solidFill>
                <a:latin typeface="Calibri"/>
                <a:ea typeface="Calibri"/>
                <a:cs typeface="Calibri"/>
                <a:sym typeface="Calibri"/>
              </a:rPr>
              <a:t>Session Recording, and Presentation Slides </a:t>
            </a:r>
            <a:r>
              <a:rPr lang="en" sz="1200">
                <a:solidFill>
                  <a:srgbClr val="222A35"/>
                </a:solidFill>
                <a:latin typeface="Calibri"/>
                <a:ea typeface="Calibri"/>
                <a:cs typeface="Calibri"/>
                <a:sym typeface="Calibri"/>
              </a:rPr>
              <a:t>listed below the headers</a:t>
            </a:r>
            <a:r>
              <a:rPr lang="en" sz="1200" b="1">
                <a:solidFill>
                  <a:srgbClr val="222A35"/>
                </a:solidFill>
                <a:latin typeface="Calibri"/>
                <a:ea typeface="Calibri"/>
                <a:cs typeface="Calibri"/>
                <a:sym typeface="Calibri"/>
              </a:rPr>
              <a:t> </a:t>
            </a:r>
            <a:r>
              <a:rPr lang="en" sz="1200">
                <a:solidFill>
                  <a:srgbClr val="222A35"/>
                </a:solidFill>
                <a:latin typeface="Calibri"/>
                <a:ea typeface="Calibri"/>
                <a:cs typeface="Calibri"/>
                <a:sym typeface="Calibri"/>
              </a:rPr>
              <a:t>to access the resources.</a:t>
            </a:r>
            <a:endParaRPr sz="1200">
              <a:solidFill>
                <a:srgbClr val="222A35"/>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Recordings will be uploaded within a week after each live session.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774a2ed9f0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774a2ed9f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This Early Childhood Therapeutic Partnership Learning Collaborative session has been made available by the Substance Abuse and Mental Health Services Administration under the Infant and Early Childhood Mental Health (IECMH) Grant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74a2ed9f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774a2ed9f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a:t>Our faculty have no disclosures to report today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774a2ed9f0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774a2ed9f0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Emma-</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At the Weitzman Institute, we are grounded in community health, focused on improving care for underserved populations, and committed to fostering mutually respectful dialogue. We strive to create learning environments where all participants are welcome, and we promote respectful care settings where patients can be their authentic selves. If there’s anything said in today’s session that makes you feel uncomfortable or doesn’t align with these values, please let us know on our post-session evaluation.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
              <a:t>I am now going to turn it over to our quality improvement coach lisa…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1161535" y="1027124"/>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C24E5B"/>
              </a:buClr>
              <a:buSzPts val="4500"/>
              <a:buFont typeface="Arial"/>
              <a:buNone/>
              <a:defRPr sz="4500" b="1">
                <a:solidFill>
                  <a:srgbClr val="C24E5B"/>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14"/>
          <p:cNvSpPr txBox="1">
            <a:spLocks noGrp="1"/>
          </p:cNvSpPr>
          <p:nvPr>
            <p:ph type="subTitle" idx="1"/>
          </p:nvPr>
        </p:nvSpPr>
        <p:spPr>
          <a:xfrm>
            <a:off x="1161535" y="2886880"/>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atin typeface="Arial"/>
                <a:ea typeface="Arial"/>
                <a:cs typeface="Arial"/>
                <a:sym typeface="Arial"/>
              </a:defRPr>
            </a:lvl1pPr>
            <a:lvl2pPr lvl="1" algn="ctr">
              <a:lnSpc>
                <a:spcPct val="90000"/>
              </a:lnSpc>
              <a:spcBef>
                <a:spcPts val="400"/>
              </a:spcBef>
              <a:spcAft>
                <a:spcPts val="0"/>
              </a:spcAft>
              <a:buClr>
                <a:srgbClr val="7F7F7F"/>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 name="Google Shape;59;p15"/>
          <p:cNvSpPr txBox="1">
            <a:spLocks noGrp="1"/>
          </p:cNvSpPr>
          <p:nvPr>
            <p:ph type="body" idx="1"/>
          </p:nvPr>
        </p:nvSpPr>
        <p:spPr>
          <a:xfrm>
            <a:off x="381515"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4500"/>
              <a:buFont typeface="Arial"/>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629841" y="273844"/>
            <a:ext cx="4757705"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 name="Google Shape;69;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rgbClr val="7F7F7F"/>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0" name="Google Shape;70;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rgbClr val="7F7F7F"/>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2" name="Google Shape;72;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 name="Google Shape;81;p21"/>
          <p:cNvSpPr txBox="1">
            <a:spLocks noGrp="1"/>
          </p:cNvSpPr>
          <p:nvPr>
            <p:ph type="body" idx="1"/>
          </p:nvPr>
        </p:nvSpPr>
        <p:spPr>
          <a:xfrm>
            <a:off x="3887391" y="1149178"/>
            <a:ext cx="4629150" cy="324660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7F7F7F"/>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2" name="Google Shape;8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7F7F7F"/>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24E5B"/>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 name="Google Shape;85;p22"/>
          <p:cNvSpPr>
            <a:spLocks noGrp="1"/>
          </p:cNvSpPr>
          <p:nvPr>
            <p:ph type="pic" idx="2"/>
          </p:nvPr>
        </p:nvSpPr>
        <p:spPr>
          <a:xfrm>
            <a:off x="3887391" y="1136821"/>
            <a:ext cx="4629150" cy="3258966"/>
          </a:xfrm>
          <a:prstGeom prst="rect">
            <a:avLst/>
          </a:prstGeom>
          <a:noFill/>
          <a:ln>
            <a:noFill/>
          </a:ln>
        </p:spPr>
      </p:sp>
      <p:sp>
        <p:nvSpPr>
          <p:cNvPr id="86" name="Google Shape;86;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7F7F7F"/>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C24E5B"/>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 name="Google Shape;89;p23"/>
          <p:cNvSpPr txBox="1">
            <a:spLocks noGrp="1"/>
          </p:cNvSpPr>
          <p:nvPr>
            <p:ph type="body" idx="1"/>
          </p:nvPr>
        </p:nvSpPr>
        <p:spPr>
          <a:xfrm rot="5400000">
            <a:off x="2693113"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7F7F7F"/>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12">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81515" y="273844"/>
            <a:ext cx="4783609" cy="757946"/>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C24E5B"/>
              </a:buClr>
              <a:buSzPts val="3300"/>
              <a:buFont typeface="Arial"/>
              <a:buNone/>
              <a:defRPr sz="3300" b="1" i="0" u="none" strike="noStrike" cap="none">
                <a:solidFill>
                  <a:srgbClr val="C24E5B"/>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381515"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1" i="0" u="none" strike="noStrike" cap="none">
                <a:solidFill>
                  <a:schemeClr val="dk1"/>
                </a:solidFill>
                <a:latin typeface="Arial"/>
                <a:ea typeface="Arial"/>
                <a:cs typeface="Arial"/>
                <a:sym typeface="Arial"/>
              </a:defRPr>
            </a:lvl1pPr>
            <a:lvl2pPr marL="914400" marR="0" lvl="1" indent="-342900" algn="l" rtl="0">
              <a:lnSpc>
                <a:spcPct val="90000"/>
              </a:lnSpc>
              <a:spcBef>
                <a:spcPts val="400"/>
              </a:spcBef>
              <a:spcAft>
                <a:spcPts val="0"/>
              </a:spcAft>
              <a:buClr>
                <a:srgbClr val="7F7F7F"/>
              </a:buClr>
              <a:buSzPts val="1800"/>
              <a:buFont typeface="Arial"/>
              <a:buChar char="•"/>
              <a:defRPr sz="1800" b="1" i="0" u="none" strike="noStrike" cap="none">
                <a:solidFill>
                  <a:srgbClr val="7F7F7F"/>
                </a:solidFill>
                <a:latin typeface="Arial"/>
                <a:ea typeface="Arial"/>
                <a:cs typeface="Arial"/>
                <a:sym typeface="Arial"/>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eitzmaninstitute.zohodesk.com/portal/en/kb/articles/how-do-i-claim-credit-at-the-end-of-an-activity"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hyperlink" Target="https://weitzmaninstitute.zohodesk.com/portal/en/newticket?departmentId=698359000000006907" TargetMode="External"/><Relationship Id="rId4" Type="http://schemas.openxmlformats.org/officeDocument/2006/relationships/hyperlink" Target="https://weitzmaninstitute.zohodesk.com/portal/en/kb/articles/how-do-i-view-and-download-my-certificat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74475" y="1093725"/>
            <a:ext cx="8432100" cy="1086300"/>
          </a:xfrm>
          <a:prstGeom prst="rect">
            <a:avLst/>
          </a:prstGeom>
        </p:spPr>
        <p:txBody>
          <a:bodyPr spcFirstLastPara="1" wrap="square" lIns="68575" tIns="34275" rIns="68575" bIns="34275" anchor="b" anchorCtr="0">
            <a:normAutofit fontScale="90000"/>
          </a:bodyPr>
          <a:lstStyle/>
          <a:p>
            <a:pPr marL="0" lvl="0" indent="0" algn="ctr" rtl="0">
              <a:spcBef>
                <a:spcPts val="0"/>
              </a:spcBef>
              <a:spcAft>
                <a:spcPts val="0"/>
              </a:spcAft>
              <a:buSzPct val="30461"/>
              <a:buNone/>
            </a:pPr>
            <a:r>
              <a:rPr lang="en" sz="3250"/>
              <a:t>Welcome to the Early Childhood Therapeutic Partnership Learning Collaborative</a:t>
            </a:r>
            <a:endParaRPr sz="3250"/>
          </a:p>
        </p:txBody>
      </p:sp>
      <p:pic>
        <p:nvPicPr>
          <p:cNvPr id="100" name="Google Shape;100;p25"/>
          <p:cNvPicPr preferRelativeResize="0"/>
          <p:nvPr/>
        </p:nvPicPr>
        <p:blipFill>
          <a:blip r:embed="rId3">
            <a:alphaModFix/>
          </a:blip>
          <a:stretch>
            <a:fillRect/>
          </a:stretch>
        </p:blipFill>
        <p:spPr>
          <a:xfrm>
            <a:off x="0" y="2290885"/>
            <a:ext cx="9144002" cy="1126530"/>
          </a:xfrm>
          <a:prstGeom prst="rect">
            <a:avLst/>
          </a:prstGeom>
          <a:noFill/>
          <a:ln>
            <a:noFill/>
          </a:ln>
        </p:spPr>
      </p:pic>
      <p:pic>
        <p:nvPicPr>
          <p:cNvPr id="101" name="Google Shape;101;p25"/>
          <p:cNvPicPr preferRelativeResize="0"/>
          <p:nvPr/>
        </p:nvPicPr>
        <p:blipFill rotWithShape="1">
          <a:blip r:embed="rId4">
            <a:alphaModFix/>
          </a:blip>
          <a:srcRect l="5970" t="4856" r="5572" b="6032"/>
          <a:stretch/>
        </p:blipFill>
        <p:spPr>
          <a:xfrm>
            <a:off x="4036213" y="3528275"/>
            <a:ext cx="1071575" cy="1086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81525" y="273850"/>
            <a:ext cx="4998000" cy="9666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600"/>
              <a:t>Weitzman Education Platform: End of Series Credit Claiming</a:t>
            </a:r>
            <a:endParaRPr sz="2600"/>
          </a:p>
          <a:p>
            <a:pPr marL="0" lvl="0" indent="0" algn="l" rtl="0">
              <a:spcBef>
                <a:spcPts val="0"/>
              </a:spcBef>
              <a:spcAft>
                <a:spcPts val="0"/>
              </a:spcAft>
              <a:buNone/>
            </a:pPr>
            <a:endParaRPr sz="2600"/>
          </a:p>
        </p:txBody>
      </p:sp>
      <p:sp>
        <p:nvSpPr>
          <p:cNvPr id="172" name="Google Shape;172;p34"/>
          <p:cNvSpPr txBox="1">
            <a:spLocks noGrp="1"/>
          </p:cNvSpPr>
          <p:nvPr>
            <p:ph type="body" idx="1"/>
          </p:nvPr>
        </p:nvSpPr>
        <p:spPr>
          <a:xfrm>
            <a:off x="174300" y="1376625"/>
            <a:ext cx="5034900" cy="3490200"/>
          </a:xfrm>
          <a:prstGeom prst="rect">
            <a:avLst/>
          </a:prstGeom>
        </p:spPr>
        <p:txBody>
          <a:bodyPr spcFirstLastPara="1" wrap="square" lIns="68575" tIns="34275" rIns="68575" bIns="34275" anchor="t" anchorCtr="0">
            <a:normAutofit fontScale="70000" lnSpcReduction="20000"/>
          </a:bodyPr>
          <a:lstStyle/>
          <a:p>
            <a:pPr marL="457200" lvl="0" indent="-324167" algn="l" rtl="0">
              <a:lnSpc>
                <a:spcPct val="115000"/>
              </a:lnSpc>
              <a:spcBef>
                <a:spcPts val="0"/>
              </a:spcBef>
              <a:spcAft>
                <a:spcPts val="0"/>
              </a:spcAft>
              <a:buSzPct val="100000"/>
              <a:buFont typeface="Calibri"/>
              <a:buAutoNum type="arabicPeriod"/>
            </a:pPr>
            <a:r>
              <a:rPr lang="en" sz="2150" b="0">
                <a:latin typeface="Calibri"/>
                <a:ea typeface="Calibri"/>
                <a:cs typeface="Calibri"/>
                <a:sym typeface="Calibri"/>
              </a:rPr>
              <a:t>Navigate to your activity home from </a:t>
            </a:r>
            <a:r>
              <a:rPr lang="en" sz="2150" b="0" i="1">
                <a:latin typeface="Calibri"/>
                <a:ea typeface="Calibri"/>
                <a:cs typeface="Calibri"/>
                <a:sym typeface="Calibri"/>
              </a:rPr>
              <a:t>My Current Activities </a:t>
            </a:r>
            <a:r>
              <a:rPr lang="en" sz="2150" b="0">
                <a:latin typeface="Calibri"/>
                <a:ea typeface="Calibri"/>
                <a:cs typeface="Calibri"/>
                <a:sym typeface="Calibri"/>
              </a:rPr>
              <a:t>section on the homepage, or from your Transcript.</a:t>
            </a:r>
            <a:endParaRPr sz="2150" b="0">
              <a:latin typeface="Calibri"/>
              <a:ea typeface="Calibri"/>
              <a:cs typeface="Calibri"/>
              <a:sym typeface="Calibri"/>
            </a:endParaRPr>
          </a:p>
          <a:p>
            <a:pPr marL="457200" lvl="0" indent="-324167" algn="l" rtl="0">
              <a:lnSpc>
                <a:spcPct val="115000"/>
              </a:lnSpc>
              <a:spcBef>
                <a:spcPts val="1000"/>
              </a:spcBef>
              <a:spcAft>
                <a:spcPts val="0"/>
              </a:spcAft>
              <a:buSzPct val="100000"/>
              <a:buFont typeface="Calibri"/>
              <a:buAutoNum type="arabicPeriod"/>
            </a:pPr>
            <a:r>
              <a:rPr lang="en" sz="2150" b="0">
                <a:latin typeface="Calibri"/>
                <a:ea typeface="Calibri"/>
                <a:cs typeface="Calibri"/>
                <a:sym typeface="Calibri"/>
              </a:rPr>
              <a:t>Select the </a:t>
            </a:r>
            <a:r>
              <a:rPr lang="en" sz="2150">
                <a:latin typeface="Calibri"/>
                <a:ea typeface="Calibri"/>
                <a:cs typeface="Calibri"/>
                <a:sym typeface="Calibri"/>
              </a:rPr>
              <a:t>Claim Credit </a:t>
            </a:r>
            <a:r>
              <a:rPr lang="en" sz="2150" b="0">
                <a:latin typeface="Calibri"/>
                <a:ea typeface="Calibri"/>
                <a:cs typeface="Calibri"/>
                <a:sym typeface="Calibri"/>
              </a:rPr>
              <a:t>tab that is now visible at the top of the activity page.</a:t>
            </a:r>
            <a:endParaRPr sz="2150" b="0">
              <a:latin typeface="Calibri"/>
              <a:ea typeface="Calibri"/>
              <a:cs typeface="Calibri"/>
              <a:sym typeface="Calibri"/>
            </a:endParaRPr>
          </a:p>
          <a:p>
            <a:pPr marL="457200" lvl="0" indent="-324167" algn="l" rtl="0">
              <a:lnSpc>
                <a:spcPct val="115000"/>
              </a:lnSpc>
              <a:spcBef>
                <a:spcPts val="1000"/>
              </a:spcBef>
              <a:spcAft>
                <a:spcPts val="0"/>
              </a:spcAft>
              <a:buSzPct val="100000"/>
              <a:buFont typeface="Calibri"/>
              <a:buAutoNum type="arabicPeriod"/>
            </a:pPr>
            <a:r>
              <a:rPr lang="en" sz="2150" b="0">
                <a:latin typeface="Calibri"/>
                <a:ea typeface="Calibri"/>
                <a:cs typeface="Calibri"/>
                <a:sym typeface="Calibri"/>
              </a:rPr>
              <a:t>Enter the number of credit(s) commensurate with your attendance for the activity.</a:t>
            </a:r>
            <a:endParaRPr sz="2150" b="0">
              <a:latin typeface="Calibri"/>
              <a:ea typeface="Calibri"/>
              <a:cs typeface="Calibri"/>
              <a:sym typeface="Calibri"/>
            </a:endParaRPr>
          </a:p>
          <a:p>
            <a:pPr marL="457200" lvl="0" indent="-324167" algn="l" rtl="0">
              <a:lnSpc>
                <a:spcPct val="115000"/>
              </a:lnSpc>
              <a:spcBef>
                <a:spcPts val="1000"/>
              </a:spcBef>
              <a:spcAft>
                <a:spcPts val="0"/>
              </a:spcAft>
              <a:buSzPct val="100000"/>
              <a:buFont typeface="Calibri"/>
              <a:buAutoNum type="arabicPeriod"/>
            </a:pPr>
            <a:r>
              <a:rPr lang="en" sz="2150" b="0">
                <a:latin typeface="Calibri"/>
                <a:ea typeface="Calibri"/>
                <a:cs typeface="Calibri"/>
                <a:sym typeface="Calibri"/>
              </a:rPr>
              <a:t>You may only claim credit(s) </a:t>
            </a:r>
            <a:r>
              <a:rPr lang="en" sz="2150">
                <a:latin typeface="Calibri"/>
                <a:ea typeface="Calibri"/>
                <a:cs typeface="Calibri"/>
                <a:sym typeface="Calibri"/>
              </a:rPr>
              <a:t>once</a:t>
            </a:r>
            <a:r>
              <a:rPr lang="en" sz="2150" b="0">
                <a:latin typeface="Calibri"/>
                <a:ea typeface="Calibri"/>
                <a:cs typeface="Calibri"/>
                <a:sym typeface="Calibri"/>
              </a:rPr>
              <a:t>, so be sure you have completed all session activities </a:t>
            </a:r>
            <a:r>
              <a:rPr lang="en" sz="2150">
                <a:latin typeface="Calibri"/>
                <a:ea typeface="Calibri"/>
                <a:cs typeface="Calibri"/>
                <a:sym typeface="Calibri"/>
              </a:rPr>
              <a:t>before</a:t>
            </a:r>
            <a:r>
              <a:rPr lang="en" sz="2150" b="0">
                <a:latin typeface="Calibri"/>
                <a:ea typeface="Calibri"/>
                <a:cs typeface="Calibri"/>
                <a:sym typeface="Calibri"/>
              </a:rPr>
              <a:t> completing this step.</a:t>
            </a:r>
            <a:endParaRPr sz="2150" b="0">
              <a:latin typeface="Calibri"/>
              <a:ea typeface="Calibri"/>
              <a:cs typeface="Calibri"/>
              <a:sym typeface="Calibri"/>
            </a:endParaRPr>
          </a:p>
          <a:p>
            <a:pPr marL="457200" lvl="0" indent="-324167" algn="l" rtl="0">
              <a:lnSpc>
                <a:spcPct val="115000"/>
              </a:lnSpc>
              <a:spcBef>
                <a:spcPts val="1000"/>
              </a:spcBef>
              <a:spcAft>
                <a:spcPts val="0"/>
              </a:spcAft>
              <a:buSzPct val="100000"/>
              <a:buFont typeface="Calibri"/>
              <a:buAutoNum type="arabicPeriod"/>
            </a:pPr>
            <a:r>
              <a:rPr lang="en" sz="2150" b="0">
                <a:latin typeface="Calibri"/>
                <a:ea typeface="Calibri"/>
                <a:cs typeface="Calibri"/>
                <a:sym typeface="Calibri"/>
              </a:rPr>
              <a:t>Then, select </a:t>
            </a:r>
            <a:r>
              <a:rPr lang="en" sz="2150">
                <a:latin typeface="Calibri"/>
                <a:ea typeface="Calibri"/>
                <a:cs typeface="Calibri"/>
                <a:sym typeface="Calibri"/>
              </a:rPr>
              <a:t>Submit</a:t>
            </a:r>
            <a:r>
              <a:rPr lang="en" sz="2150" b="0">
                <a:latin typeface="Calibri"/>
                <a:ea typeface="Calibri"/>
                <a:cs typeface="Calibri"/>
                <a:sym typeface="Calibri"/>
              </a:rPr>
              <a:t>. You will then be able to download your certificate.</a:t>
            </a:r>
            <a:endParaRPr sz="2150" b="0">
              <a:latin typeface="Calibri"/>
              <a:ea typeface="Calibri"/>
              <a:cs typeface="Calibri"/>
              <a:sym typeface="Calibri"/>
            </a:endParaRPr>
          </a:p>
          <a:p>
            <a:pPr marL="0" lvl="0" indent="0" algn="l" rtl="0">
              <a:spcBef>
                <a:spcPts val="1000"/>
              </a:spcBef>
              <a:spcAft>
                <a:spcPts val="0"/>
              </a:spcAft>
              <a:buNone/>
            </a:pPr>
            <a:endParaRPr/>
          </a:p>
        </p:txBody>
      </p:sp>
      <p:pic>
        <p:nvPicPr>
          <p:cNvPr id="173" name="Google Shape;173;p34"/>
          <p:cNvPicPr preferRelativeResize="0"/>
          <p:nvPr/>
        </p:nvPicPr>
        <p:blipFill>
          <a:blip r:embed="rId3">
            <a:alphaModFix/>
          </a:blip>
          <a:stretch>
            <a:fillRect/>
          </a:stretch>
        </p:blipFill>
        <p:spPr>
          <a:xfrm>
            <a:off x="5149624" y="1054174"/>
            <a:ext cx="3894849" cy="2206575"/>
          </a:xfrm>
          <a:prstGeom prst="rect">
            <a:avLst/>
          </a:prstGeom>
          <a:noFill/>
          <a:ln>
            <a:noFill/>
          </a:ln>
        </p:spPr>
      </p:pic>
      <p:pic>
        <p:nvPicPr>
          <p:cNvPr id="174" name="Google Shape;174;p34"/>
          <p:cNvPicPr preferRelativeResize="0"/>
          <p:nvPr/>
        </p:nvPicPr>
        <p:blipFill>
          <a:blip r:embed="rId4">
            <a:alphaModFix/>
          </a:blip>
          <a:stretch>
            <a:fillRect/>
          </a:stretch>
        </p:blipFill>
        <p:spPr>
          <a:xfrm>
            <a:off x="5149625" y="2893594"/>
            <a:ext cx="3894850" cy="232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42307"/>
              <a:buFont typeface="Arial"/>
              <a:buNone/>
            </a:pPr>
            <a:r>
              <a:rPr lang="en" sz="2600"/>
              <a:t>Weitzman Education Platform: End of Series Credit Claiming</a:t>
            </a:r>
            <a:endParaRPr/>
          </a:p>
        </p:txBody>
      </p:sp>
      <p:sp>
        <p:nvSpPr>
          <p:cNvPr id="180" name="Google Shape;180;p35"/>
          <p:cNvSpPr txBox="1">
            <a:spLocks noGrp="1"/>
          </p:cNvSpPr>
          <p:nvPr>
            <p:ph type="body" idx="1"/>
          </p:nvPr>
        </p:nvSpPr>
        <p:spPr>
          <a:xfrm>
            <a:off x="381525" y="1369225"/>
            <a:ext cx="8269200" cy="3423600"/>
          </a:xfrm>
          <a:prstGeom prst="rect">
            <a:avLst/>
          </a:prstGeom>
        </p:spPr>
        <p:txBody>
          <a:bodyPr spcFirstLastPara="1" wrap="square" lIns="68575" tIns="34275" rIns="68575" bIns="34275" anchor="t" anchorCtr="0">
            <a:normAutofit fontScale="92500" lnSpcReduction="20000"/>
          </a:bodyPr>
          <a:lstStyle/>
          <a:p>
            <a:pPr marL="457200" lvl="0" indent="-358140" algn="l" rtl="0">
              <a:lnSpc>
                <a:spcPct val="115000"/>
              </a:lnSpc>
              <a:spcBef>
                <a:spcPts val="600"/>
              </a:spcBef>
              <a:spcAft>
                <a:spcPts val="0"/>
              </a:spcAft>
              <a:buSzPct val="100000"/>
              <a:buFont typeface="Calibri"/>
              <a:buChar char="•"/>
            </a:pPr>
            <a:r>
              <a:rPr lang="en" sz="2400">
                <a:latin typeface="Calibri"/>
                <a:ea typeface="Calibri"/>
                <a:cs typeface="Calibri"/>
                <a:sym typeface="Calibri"/>
              </a:rPr>
              <a:t>You MUST claim credit for the series as a whole within 2 weeks of the last session by </a:t>
            </a:r>
            <a:r>
              <a:rPr lang="en" sz="2400">
                <a:solidFill>
                  <a:srgbClr val="C00000"/>
                </a:solidFill>
                <a:latin typeface="Calibri"/>
                <a:ea typeface="Calibri"/>
                <a:cs typeface="Calibri"/>
                <a:sym typeface="Calibri"/>
              </a:rPr>
              <a:t>October 7, 2025. </a:t>
            </a:r>
            <a:r>
              <a:rPr lang="en" sz="2400" b="0">
                <a:latin typeface="Calibri"/>
                <a:ea typeface="Calibri"/>
                <a:cs typeface="Calibri"/>
                <a:sym typeface="Calibri"/>
              </a:rPr>
              <a:t>The online course will close after this date and you will not be able to claim and download your certificate.</a:t>
            </a:r>
            <a:endParaRPr sz="2400" b="0">
              <a:latin typeface="Calibri"/>
              <a:ea typeface="Calibri"/>
              <a:cs typeface="Calibri"/>
              <a:sym typeface="Calibri"/>
            </a:endParaRPr>
          </a:p>
          <a:p>
            <a:pPr marL="457200" lvl="0" indent="-358140" algn="l" rtl="0">
              <a:lnSpc>
                <a:spcPct val="115000"/>
              </a:lnSpc>
              <a:spcBef>
                <a:spcPts val="0"/>
              </a:spcBef>
              <a:spcAft>
                <a:spcPts val="0"/>
              </a:spcAft>
              <a:buSzPct val="100000"/>
              <a:buFont typeface="Calibri"/>
              <a:buChar char="•"/>
            </a:pPr>
            <a:r>
              <a:rPr lang="en" sz="2400">
                <a:latin typeface="Calibri"/>
                <a:ea typeface="Calibri"/>
                <a:cs typeface="Calibri"/>
                <a:sym typeface="Calibri"/>
              </a:rPr>
              <a:t>For additional instructions</a:t>
            </a:r>
            <a:r>
              <a:rPr lang="en" sz="2400" b="0">
                <a:latin typeface="Calibri"/>
                <a:ea typeface="Calibri"/>
                <a:cs typeface="Calibri"/>
                <a:sym typeface="Calibri"/>
              </a:rPr>
              <a:t>, please read:</a:t>
            </a:r>
            <a:endParaRPr sz="2400" b="0">
              <a:latin typeface="Calibri"/>
              <a:ea typeface="Calibri"/>
              <a:cs typeface="Calibri"/>
              <a:sym typeface="Calibri"/>
            </a:endParaRPr>
          </a:p>
          <a:p>
            <a:pPr marL="914400" lvl="1" indent="-358140" algn="l" rtl="0">
              <a:lnSpc>
                <a:spcPct val="115000"/>
              </a:lnSpc>
              <a:spcBef>
                <a:spcPts val="0"/>
              </a:spcBef>
              <a:spcAft>
                <a:spcPts val="0"/>
              </a:spcAft>
              <a:buSzPct val="109090"/>
              <a:buFont typeface="Calibri"/>
              <a:buChar char="•"/>
            </a:pPr>
            <a:r>
              <a:rPr lang="en" sz="2200" b="0" u="sng">
                <a:solidFill>
                  <a:schemeClr val="hlink"/>
                </a:solidFill>
                <a:latin typeface="Calibri"/>
                <a:ea typeface="Calibri"/>
                <a:cs typeface="Calibri"/>
                <a:sym typeface="Calibri"/>
                <a:hlinkClick r:id="rId3"/>
              </a:rPr>
              <a:t>How do I claim credit at the end of an activity?</a:t>
            </a:r>
            <a:endParaRPr/>
          </a:p>
          <a:p>
            <a:pPr marL="914400" lvl="1" indent="-358140" algn="l" rtl="0">
              <a:lnSpc>
                <a:spcPct val="115000"/>
              </a:lnSpc>
              <a:spcBef>
                <a:spcPts val="0"/>
              </a:spcBef>
              <a:spcAft>
                <a:spcPts val="0"/>
              </a:spcAft>
              <a:buSzPct val="109090"/>
              <a:buFont typeface="Calibri"/>
              <a:buChar char="•"/>
            </a:pPr>
            <a:r>
              <a:rPr lang="en" sz="2200" b="0" u="sng">
                <a:solidFill>
                  <a:schemeClr val="hlink"/>
                </a:solidFill>
                <a:latin typeface="Calibri"/>
                <a:ea typeface="Calibri"/>
                <a:cs typeface="Calibri"/>
                <a:sym typeface="Calibri"/>
                <a:hlinkClick r:id="rId4"/>
              </a:rPr>
              <a:t>How do I view and download my certificates?</a:t>
            </a:r>
            <a:endParaRPr sz="2400">
              <a:latin typeface="Calibri"/>
              <a:ea typeface="Calibri"/>
              <a:cs typeface="Calibri"/>
              <a:sym typeface="Calibri"/>
            </a:endParaRPr>
          </a:p>
          <a:p>
            <a:pPr marL="457200" lvl="0" indent="-358140" algn="l" rtl="0">
              <a:lnSpc>
                <a:spcPct val="115000"/>
              </a:lnSpc>
              <a:spcBef>
                <a:spcPts val="0"/>
              </a:spcBef>
              <a:spcAft>
                <a:spcPts val="0"/>
              </a:spcAft>
              <a:buSzPct val="100000"/>
              <a:buFont typeface="Calibri"/>
              <a:buChar char="•"/>
            </a:pPr>
            <a:r>
              <a:rPr lang="en" sz="2400">
                <a:latin typeface="Calibri"/>
                <a:ea typeface="Calibri"/>
                <a:cs typeface="Calibri"/>
                <a:sym typeface="Calibri"/>
              </a:rPr>
              <a:t>Still have questions?</a:t>
            </a:r>
            <a:endParaRPr sz="2400">
              <a:latin typeface="Calibri"/>
              <a:ea typeface="Calibri"/>
              <a:cs typeface="Calibri"/>
              <a:sym typeface="Calibri"/>
            </a:endParaRPr>
          </a:p>
          <a:p>
            <a:pPr marL="914400" lvl="1" indent="-358140" algn="l" rtl="0">
              <a:lnSpc>
                <a:spcPct val="115000"/>
              </a:lnSpc>
              <a:spcBef>
                <a:spcPts val="0"/>
              </a:spcBef>
              <a:spcAft>
                <a:spcPts val="0"/>
              </a:spcAft>
              <a:buSzPct val="109090"/>
              <a:buFont typeface="Calibri"/>
              <a:buChar char="•"/>
            </a:pPr>
            <a:r>
              <a:rPr lang="en" sz="2200" b="0">
                <a:latin typeface="Calibri"/>
                <a:ea typeface="Calibri"/>
                <a:cs typeface="Calibri"/>
                <a:sym typeface="Calibri"/>
              </a:rPr>
              <a:t>Submit a</a:t>
            </a:r>
            <a:r>
              <a:rPr lang="en" sz="2200" b="0">
                <a:uFill>
                  <a:noFill/>
                </a:uFill>
                <a:latin typeface="Calibri"/>
                <a:ea typeface="Calibri"/>
                <a:cs typeface="Calibri"/>
                <a:sym typeface="Calibri"/>
                <a:hlinkClick r:id="rId5"/>
              </a:rPr>
              <a:t> </a:t>
            </a:r>
            <a:r>
              <a:rPr lang="en" sz="2200" b="0" u="sng">
                <a:solidFill>
                  <a:schemeClr val="hlink"/>
                </a:solidFill>
                <a:latin typeface="Calibri"/>
                <a:ea typeface="Calibri"/>
                <a:cs typeface="Calibri"/>
                <a:sym typeface="Calibri"/>
                <a:hlinkClick r:id="rId5"/>
              </a:rPr>
              <a:t>Help Desk Ticket</a:t>
            </a:r>
            <a:r>
              <a:rPr lang="en" sz="2200" b="0" u="sng">
                <a:solidFill>
                  <a:schemeClr val="hlink"/>
                </a:solidFill>
                <a:latin typeface="Calibri"/>
                <a:ea typeface="Calibri"/>
                <a:cs typeface="Calibri"/>
                <a:sym typeface="Calibri"/>
              </a:rPr>
              <a:t> </a:t>
            </a:r>
            <a:r>
              <a:rPr lang="en" sz="2200" b="0">
                <a:latin typeface="Calibri"/>
                <a:ea typeface="Calibri"/>
                <a:cs typeface="Calibri"/>
                <a:sym typeface="Calibri"/>
              </a:rPr>
              <a:t>and someone from the WeP team will respond and an assist!</a:t>
            </a:r>
            <a:endParaRPr sz="2200" b="0">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Chat Waterfall</a:t>
            </a:r>
            <a:endParaRPr/>
          </a:p>
        </p:txBody>
      </p:sp>
      <p:sp>
        <p:nvSpPr>
          <p:cNvPr id="186" name="Google Shape;186;p36"/>
          <p:cNvSpPr txBox="1"/>
          <p:nvPr/>
        </p:nvSpPr>
        <p:spPr>
          <a:xfrm>
            <a:off x="309400" y="1356875"/>
            <a:ext cx="8708400" cy="1553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100" b="1">
                <a:solidFill>
                  <a:schemeClr val="dk1"/>
                </a:solidFill>
              </a:rPr>
              <a:t>Type your response to the question in the chat, but </a:t>
            </a:r>
            <a:r>
              <a:rPr lang="en" sz="2100" b="1">
                <a:solidFill>
                  <a:srgbClr val="FF0000"/>
                </a:solidFill>
              </a:rPr>
              <a:t>don’t hit send</a:t>
            </a:r>
            <a:r>
              <a:rPr lang="en" sz="2100" b="1">
                <a:solidFill>
                  <a:schemeClr val="dk1"/>
                </a:solidFill>
              </a:rPr>
              <a:t> until we say so.</a:t>
            </a:r>
            <a:endParaRPr sz="2100" b="1">
              <a:solidFill>
                <a:schemeClr val="dk1"/>
              </a:solidFill>
            </a:endParaRPr>
          </a:p>
          <a:p>
            <a:pPr marL="0" lvl="0" indent="0" algn="l" rtl="0">
              <a:lnSpc>
                <a:spcPct val="90000"/>
              </a:lnSpc>
              <a:spcBef>
                <a:spcPts val="800"/>
              </a:spcBef>
              <a:spcAft>
                <a:spcPts val="0"/>
              </a:spcAft>
              <a:buNone/>
            </a:pPr>
            <a:endParaRPr sz="2100">
              <a:solidFill>
                <a:schemeClr val="dk1"/>
              </a:solidFill>
            </a:endParaRPr>
          </a:p>
          <a:p>
            <a:pPr marL="0" lvl="0" indent="0" algn="ctr" rtl="0">
              <a:lnSpc>
                <a:spcPct val="90000"/>
              </a:lnSpc>
              <a:spcBef>
                <a:spcPts val="800"/>
              </a:spcBef>
              <a:spcAft>
                <a:spcPts val="0"/>
              </a:spcAft>
              <a:buNone/>
            </a:pPr>
            <a:r>
              <a:rPr lang="en" sz="2100" b="1">
                <a:solidFill>
                  <a:schemeClr val="dk1"/>
                </a:solidFill>
              </a:rPr>
              <a:t>Question:</a:t>
            </a:r>
            <a:r>
              <a:rPr lang="en" sz="2100">
                <a:solidFill>
                  <a:schemeClr val="dk1"/>
                </a:solidFill>
              </a:rPr>
              <a:t> Favorite or dream vacation destination</a:t>
            </a:r>
            <a:endParaRPr/>
          </a:p>
        </p:txBody>
      </p:sp>
      <p:pic>
        <p:nvPicPr>
          <p:cNvPr id="187" name="Google Shape;187;p36"/>
          <p:cNvPicPr preferRelativeResize="0"/>
          <p:nvPr/>
        </p:nvPicPr>
        <p:blipFill>
          <a:blip r:embed="rId3">
            <a:alphaModFix/>
          </a:blip>
          <a:stretch>
            <a:fillRect/>
          </a:stretch>
        </p:blipFill>
        <p:spPr>
          <a:xfrm>
            <a:off x="2089650" y="3038750"/>
            <a:ext cx="2482351" cy="1656325"/>
          </a:xfrm>
          <a:prstGeom prst="rect">
            <a:avLst/>
          </a:prstGeom>
          <a:noFill/>
          <a:ln>
            <a:noFill/>
          </a:ln>
        </p:spPr>
      </p:pic>
      <p:pic>
        <p:nvPicPr>
          <p:cNvPr id="188" name="Google Shape;188;p36"/>
          <p:cNvPicPr preferRelativeResize="0"/>
          <p:nvPr/>
        </p:nvPicPr>
        <p:blipFill rotWithShape="1">
          <a:blip r:embed="rId4">
            <a:alphaModFix/>
          </a:blip>
          <a:srcRect b="14096"/>
          <a:stretch/>
        </p:blipFill>
        <p:spPr>
          <a:xfrm>
            <a:off x="4572000" y="3038750"/>
            <a:ext cx="1928125" cy="1656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7"/>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Session Agenda</a:t>
            </a:r>
            <a:endParaRPr/>
          </a:p>
        </p:txBody>
      </p:sp>
      <p:sp>
        <p:nvSpPr>
          <p:cNvPr id="194" name="Google Shape;194;p37"/>
          <p:cNvSpPr txBox="1">
            <a:spLocks noGrp="1"/>
          </p:cNvSpPr>
          <p:nvPr>
            <p:ph type="body" idx="1"/>
          </p:nvPr>
        </p:nvSpPr>
        <p:spPr>
          <a:xfrm>
            <a:off x="381526" y="1369225"/>
            <a:ext cx="83895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Session Objective: </a:t>
            </a:r>
            <a:r>
              <a:rPr lang="en" b="0"/>
              <a:t>Draft partnership evaluation plan to align with IECMH partnership goals</a:t>
            </a:r>
            <a:endParaRPr b="0"/>
          </a:p>
          <a:p>
            <a:pPr marL="0" lvl="0" indent="0" algn="l" rtl="0">
              <a:spcBef>
                <a:spcPts val="800"/>
              </a:spcBef>
              <a:spcAft>
                <a:spcPts val="0"/>
              </a:spcAft>
              <a:buNone/>
            </a:pPr>
            <a:endParaRPr b="0"/>
          </a:p>
          <a:p>
            <a:pPr marL="457200" lvl="0" indent="-317500" algn="l" rtl="0">
              <a:spcBef>
                <a:spcPts val="800"/>
              </a:spcBef>
              <a:spcAft>
                <a:spcPts val="0"/>
              </a:spcAft>
              <a:buSzPts val="1400"/>
              <a:buChar char="•"/>
            </a:pPr>
            <a:r>
              <a:rPr lang="en" b="0"/>
              <a:t>Subject Matter Expert Panel</a:t>
            </a:r>
            <a:endParaRPr b="0"/>
          </a:p>
          <a:p>
            <a:pPr marL="457200" lvl="0" indent="-317500" algn="l" rtl="0">
              <a:spcBef>
                <a:spcPts val="0"/>
              </a:spcBef>
              <a:spcAft>
                <a:spcPts val="0"/>
              </a:spcAft>
              <a:buSzPts val="1400"/>
              <a:buChar char="•"/>
            </a:pPr>
            <a:r>
              <a:rPr lang="en" b="0"/>
              <a:t>Break Out Rooms</a:t>
            </a:r>
            <a:endParaRPr b="0"/>
          </a:p>
          <a:p>
            <a:pPr marL="457200" lvl="0" indent="-317500" algn="l" rtl="0">
              <a:spcBef>
                <a:spcPts val="0"/>
              </a:spcBef>
              <a:spcAft>
                <a:spcPts val="0"/>
              </a:spcAft>
              <a:buSzPts val="1400"/>
              <a:buChar char="•"/>
            </a:pPr>
            <a:r>
              <a:rPr lang="en" b="0"/>
              <a:t>Brief Discussion</a:t>
            </a:r>
            <a:endParaRPr b="0"/>
          </a:p>
          <a:p>
            <a:pPr marL="457200" lvl="0" indent="-317500" algn="l" rtl="0">
              <a:spcBef>
                <a:spcPts val="0"/>
              </a:spcBef>
              <a:spcAft>
                <a:spcPts val="0"/>
              </a:spcAft>
              <a:buSzPts val="1400"/>
              <a:buChar char="•"/>
            </a:pPr>
            <a:r>
              <a:rPr lang="en" b="0"/>
              <a:t>Quality Improvement Activity</a:t>
            </a:r>
            <a:endParaRPr b="0"/>
          </a:p>
          <a:p>
            <a:pPr marL="457200" lvl="0" indent="-317500" algn="l" rtl="0">
              <a:spcBef>
                <a:spcPts val="0"/>
              </a:spcBef>
              <a:spcAft>
                <a:spcPts val="0"/>
              </a:spcAft>
              <a:buSzPts val="1400"/>
              <a:buChar char="•"/>
            </a:pPr>
            <a:r>
              <a:rPr lang="en" b="0"/>
              <a:t>Action Items</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38"/>
          <p:cNvPicPr preferRelativeResize="0"/>
          <p:nvPr/>
        </p:nvPicPr>
        <p:blipFill rotWithShape="1">
          <a:blip r:embed="rId3">
            <a:alphaModFix/>
          </a:blip>
          <a:srcRect b="2676"/>
          <a:stretch/>
        </p:blipFill>
        <p:spPr>
          <a:xfrm>
            <a:off x="1728250" y="1335975"/>
            <a:ext cx="1920600" cy="2182925"/>
          </a:xfrm>
          <a:prstGeom prst="rect">
            <a:avLst/>
          </a:prstGeom>
          <a:noFill/>
          <a:ln>
            <a:noFill/>
          </a:ln>
        </p:spPr>
      </p:pic>
      <p:sp>
        <p:nvSpPr>
          <p:cNvPr id="200" name="Google Shape;200;p38"/>
          <p:cNvSpPr txBox="1">
            <a:spLocks noGrp="1"/>
          </p:cNvSpPr>
          <p:nvPr>
            <p:ph type="title"/>
          </p:nvPr>
        </p:nvSpPr>
        <p:spPr>
          <a:xfrm>
            <a:off x="381515" y="273844"/>
            <a:ext cx="4783500" cy="757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C24E5B"/>
              </a:buClr>
              <a:buSzPct val="136363"/>
              <a:buFont typeface="Arial"/>
              <a:buNone/>
            </a:pPr>
            <a:r>
              <a:rPr lang="en"/>
              <a:t>Subject Matter Expert Panel Participants</a:t>
            </a:r>
            <a:endParaRPr/>
          </a:p>
        </p:txBody>
      </p:sp>
      <p:grpSp>
        <p:nvGrpSpPr>
          <p:cNvPr id="201" name="Google Shape;201;p38"/>
          <p:cNvGrpSpPr/>
          <p:nvPr/>
        </p:nvGrpSpPr>
        <p:grpSpPr>
          <a:xfrm>
            <a:off x="1089800" y="1335975"/>
            <a:ext cx="2978400" cy="3392750"/>
            <a:chOff x="-1357050" y="1335750"/>
            <a:chExt cx="2978400" cy="3392750"/>
          </a:xfrm>
        </p:grpSpPr>
        <p:sp>
          <p:nvSpPr>
            <p:cNvPr id="202" name="Google Shape;202;p38"/>
            <p:cNvSpPr txBox="1"/>
            <p:nvPr/>
          </p:nvSpPr>
          <p:spPr>
            <a:xfrm>
              <a:off x="-1357050" y="3491900"/>
              <a:ext cx="2978400" cy="12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May Oo</a:t>
              </a:r>
              <a:r>
                <a:rPr lang="en" sz="1100"/>
                <a:t>, MS, MPH</a:t>
              </a:r>
              <a:endParaRPr sz="900">
                <a:solidFill>
                  <a:srgbClr val="000000"/>
                </a:solidFill>
              </a:endParaRPr>
            </a:p>
            <a:p>
              <a:pPr marL="0" lvl="0" indent="0" algn="ctr" rtl="0">
                <a:spcBef>
                  <a:spcPts val="0"/>
                </a:spcBef>
                <a:spcAft>
                  <a:spcPts val="0"/>
                </a:spcAft>
                <a:buNone/>
              </a:pPr>
              <a:r>
                <a:rPr lang="en" sz="1100"/>
                <a:t>The Weitzman Institute</a:t>
              </a:r>
              <a:endParaRPr sz="1100"/>
            </a:p>
            <a:p>
              <a:pPr marL="0" lvl="0" indent="0" algn="ctr" rtl="0">
                <a:spcBef>
                  <a:spcPts val="0"/>
                </a:spcBef>
                <a:spcAft>
                  <a:spcPts val="0"/>
                </a:spcAft>
                <a:buNone/>
              </a:pPr>
              <a:r>
                <a:rPr lang="en" sz="1100"/>
                <a:t>Moses/Weitzman Health System</a:t>
              </a:r>
              <a:endParaRPr sz="1100">
                <a:solidFill>
                  <a:srgbClr val="000000"/>
                </a:solidFill>
              </a:endParaRPr>
            </a:p>
            <a:p>
              <a:pPr marL="0" lvl="0" indent="0" algn="ctr" rtl="0">
                <a:spcBef>
                  <a:spcPts val="0"/>
                </a:spcBef>
                <a:spcAft>
                  <a:spcPts val="0"/>
                </a:spcAft>
                <a:buNone/>
              </a:pPr>
              <a:endParaRPr sz="1100"/>
            </a:p>
            <a:p>
              <a:pPr marL="0" lvl="0" indent="0" algn="ctr" rtl="0">
                <a:spcBef>
                  <a:spcPts val="0"/>
                </a:spcBef>
                <a:spcAft>
                  <a:spcPts val="0"/>
                </a:spcAft>
                <a:buNone/>
              </a:pPr>
              <a:r>
                <a:rPr lang="en" sz="1100"/>
                <a:t>Research Scientist and </a:t>
              </a:r>
              <a:endParaRPr sz="1100"/>
            </a:p>
            <a:p>
              <a:pPr marL="0" lvl="0" indent="0" algn="ctr" rtl="0">
                <a:spcBef>
                  <a:spcPts val="0"/>
                </a:spcBef>
                <a:spcAft>
                  <a:spcPts val="0"/>
                </a:spcAft>
                <a:buNone/>
              </a:pPr>
              <a:r>
                <a:rPr lang="en" sz="1100"/>
                <a:t>ECTP Co-Lead Evaluator</a:t>
              </a:r>
              <a:endParaRPr sz="1100">
                <a:solidFill>
                  <a:srgbClr val="000000"/>
                </a:solidFill>
              </a:endParaRPr>
            </a:p>
          </p:txBody>
        </p:sp>
        <p:sp>
          <p:nvSpPr>
            <p:cNvPr id="203" name="Google Shape;203;p38"/>
            <p:cNvSpPr/>
            <p:nvPr/>
          </p:nvSpPr>
          <p:spPr>
            <a:xfrm>
              <a:off x="-718800" y="1335750"/>
              <a:ext cx="1920600" cy="215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204" name="Google Shape;204;p38"/>
          <p:cNvGrpSpPr/>
          <p:nvPr/>
        </p:nvGrpSpPr>
        <p:grpSpPr>
          <a:xfrm>
            <a:off x="5537400" y="1335963"/>
            <a:ext cx="2978400" cy="3392763"/>
            <a:chOff x="-1357050" y="1335738"/>
            <a:chExt cx="2978400" cy="3392763"/>
          </a:xfrm>
        </p:grpSpPr>
        <p:sp>
          <p:nvSpPr>
            <p:cNvPr id="205" name="Google Shape;205;p38"/>
            <p:cNvSpPr txBox="1"/>
            <p:nvPr/>
          </p:nvSpPr>
          <p:spPr>
            <a:xfrm>
              <a:off x="-1357050" y="3491900"/>
              <a:ext cx="2978400" cy="123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Kate-Lynd Murphy</a:t>
              </a:r>
              <a:r>
                <a:rPr lang="en" sz="900">
                  <a:solidFill>
                    <a:schemeClr val="dk1"/>
                  </a:solidFill>
                </a:rPr>
                <a:t>, LCSW, PMH-C, IMH-E®</a:t>
              </a:r>
              <a:endParaRPr sz="900">
                <a:solidFill>
                  <a:schemeClr val="dk1"/>
                </a:solidFill>
              </a:endParaRPr>
            </a:p>
            <a:p>
              <a:pPr marL="0" lvl="0" indent="0" algn="ctr" rtl="0">
                <a:spcBef>
                  <a:spcPts val="0"/>
                </a:spcBef>
                <a:spcAft>
                  <a:spcPts val="0"/>
                </a:spcAft>
                <a:buNone/>
              </a:pPr>
              <a:r>
                <a:rPr lang="en" sz="1100">
                  <a:solidFill>
                    <a:schemeClr val="dk1"/>
                  </a:solidFill>
                </a:rPr>
                <a:t>Child Guidance Center of Southern Connecticut (MH)</a:t>
              </a:r>
              <a:endParaRPr sz="1100">
                <a:solidFill>
                  <a:schemeClr val="dk1"/>
                </a:solidFill>
              </a:endParaRPr>
            </a:p>
            <a:p>
              <a:pPr marL="0" lvl="0" indent="0" algn="ctr" rtl="0">
                <a:spcBef>
                  <a:spcPts val="0"/>
                </a:spcBef>
                <a:spcAft>
                  <a:spcPts val="0"/>
                </a:spcAft>
                <a:buClr>
                  <a:schemeClr val="dk1"/>
                </a:buClr>
                <a:buSzPts val="1100"/>
                <a:buFont typeface="Arial"/>
                <a:buNone/>
              </a:pPr>
              <a:endParaRPr sz="1100">
                <a:solidFill>
                  <a:schemeClr val="dk1"/>
                </a:solidFill>
              </a:endParaRPr>
            </a:p>
            <a:p>
              <a:pPr marL="0" lvl="0" indent="0" algn="ctr" rtl="0">
                <a:spcBef>
                  <a:spcPts val="0"/>
                </a:spcBef>
                <a:spcAft>
                  <a:spcPts val="0"/>
                </a:spcAft>
                <a:buClr>
                  <a:schemeClr val="dk1"/>
                </a:buClr>
                <a:buSzPts val="1100"/>
                <a:buFont typeface="Arial"/>
                <a:buNone/>
              </a:pPr>
              <a:r>
                <a:rPr lang="en" sz="1100">
                  <a:solidFill>
                    <a:schemeClr val="dk1"/>
                  </a:solidFill>
                </a:rPr>
                <a:t>Project Director: SAMHSA Early Childhood Therapeutic Partnership</a:t>
              </a:r>
              <a:endParaRPr/>
            </a:p>
            <a:p>
              <a:pPr marL="0" lvl="0" indent="0" algn="ctr" rtl="0">
                <a:spcBef>
                  <a:spcPts val="0"/>
                </a:spcBef>
                <a:spcAft>
                  <a:spcPts val="0"/>
                </a:spcAft>
                <a:buNone/>
              </a:pPr>
              <a:endParaRPr sz="1100">
                <a:solidFill>
                  <a:srgbClr val="000000"/>
                </a:solidFill>
              </a:endParaRPr>
            </a:p>
          </p:txBody>
        </p:sp>
        <p:sp>
          <p:nvSpPr>
            <p:cNvPr id="206" name="Google Shape;206;p38"/>
            <p:cNvSpPr/>
            <p:nvPr/>
          </p:nvSpPr>
          <p:spPr>
            <a:xfrm>
              <a:off x="-718800" y="1335738"/>
              <a:ext cx="1701900" cy="2159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207" name="Google Shape;207;p38" title="KMurphy, 2025 Headshot.jpg"/>
          <p:cNvPicPr preferRelativeResize="0"/>
          <p:nvPr/>
        </p:nvPicPr>
        <p:blipFill rotWithShape="1">
          <a:blip r:embed="rId4">
            <a:alphaModFix/>
          </a:blip>
          <a:srcRect l="18703" t="22408" r="21786" b="32477"/>
          <a:stretch/>
        </p:blipFill>
        <p:spPr>
          <a:xfrm>
            <a:off x="6066300" y="1335975"/>
            <a:ext cx="1920599" cy="2182927"/>
          </a:xfrm>
          <a:prstGeom prst="rect">
            <a:avLst/>
          </a:prstGeom>
          <a:noFill/>
          <a:ln w="28575" cap="flat" cmpd="sng">
            <a:solidFill>
              <a:srgbClr val="44546A"/>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172400" y="1023450"/>
            <a:ext cx="87402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When initially planning project evaluation, what were the most essential elements to capture within the partnership?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title"/>
          </p:nvPr>
        </p:nvSpPr>
        <p:spPr>
          <a:xfrm>
            <a:off x="172400" y="1023450"/>
            <a:ext cx="87402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b="0"/>
              <a:t>Many program leaders often feel a sense of pressure when they hear the word “evaluation.”</a:t>
            </a:r>
            <a:r>
              <a:rPr lang="en"/>
              <a:t> In our project, how have we approached evaluation as a component that supports the work, rather than seeing it as an extra burden?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1"/>
          <p:cNvSpPr txBox="1">
            <a:spLocks noGrp="1"/>
          </p:cNvSpPr>
          <p:nvPr>
            <p:ph type="title"/>
          </p:nvPr>
        </p:nvSpPr>
        <p:spPr>
          <a:xfrm>
            <a:off x="172400" y="1023450"/>
            <a:ext cx="87402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How did the evaluation team balance the need for measurable outcomes while honoring the relational nature of the work?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172400" y="1023450"/>
            <a:ext cx="8740200" cy="30966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How do you envision partnership leaders will use the findings to strengthen and sustain the project over time?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3"/>
          <p:cNvSpPr txBox="1">
            <a:spLocks noGrp="1"/>
          </p:cNvSpPr>
          <p:nvPr>
            <p:ph type="title"/>
          </p:nvPr>
        </p:nvSpPr>
        <p:spPr>
          <a:xfrm>
            <a:off x="3060901" y="1141600"/>
            <a:ext cx="3022200" cy="7578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Questions?</a:t>
            </a:r>
            <a:endParaRPr sz="4000"/>
          </a:p>
        </p:txBody>
      </p:sp>
      <p:sp>
        <p:nvSpPr>
          <p:cNvPr id="233" name="Google Shape;233;p43"/>
          <p:cNvSpPr txBox="1">
            <a:spLocks noGrp="1"/>
          </p:cNvSpPr>
          <p:nvPr>
            <p:ph type="body" idx="1"/>
          </p:nvPr>
        </p:nvSpPr>
        <p:spPr>
          <a:xfrm>
            <a:off x="1016549" y="1751700"/>
            <a:ext cx="7110900" cy="1253100"/>
          </a:xfrm>
          <a:prstGeom prst="rect">
            <a:avLst/>
          </a:prstGeom>
          <a:noFill/>
          <a:ln>
            <a:noFill/>
          </a:ln>
        </p:spPr>
        <p:txBody>
          <a:bodyPr spcFirstLastPara="1" wrap="square" lIns="68575" tIns="34275" rIns="68575" bIns="34275" anchor="t" anchorCtr="0">
            <a:normAutofit/>
          </a:bodyPr>
          <a:lstStyle/>
          <a:p>
            <a:pPr marL="0" lvl="0" indent="0" algn="ctr" rtl="0">
              <a:spcBef>
                <a:spcPts val="1000"/>
              </a:spcBef>
              <a:spcAft>
                <a:spcPts val="0"/>
              </a:spcAft>
              <a:buClr>
                <a:schemeClr val="dk1"/>
              </a:buClr>
              <a:buSzPts val="1100"/>
              <a:buNone/>
            </a:pPr>
            <a:r>
              <a:rPr lang="en" sz="2800"/>
              <a:t>Feel free to unmute or put your questions in the chat!</a:t>
            </a:r>
            <a:endParaRPr/>
          </a:p>
        </p:txBody>
      </p:sp>
      <p:pic>
        <p:nvPicPr>
          <p:cNvPr id="234" name="Google Shape;234;p43"/>
          <p:cNvPicPr preferRelativeResize="0"/>
          <p:nvPr/>
        </p:nvPicPr>
        <p:blipFill>
          <a:blip r:embed="rId3">
            <a:alphaModFix/>
          </a:blip>
          <a:stretch>
            <a:fillRect/>
          </a:stretch>
        </p:blipFill>
        <p:spPr>
          <a:xfrm>
            <a:off x="3704925" y="2629500"/>
            <a:ext cx="1734136" cy="170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6"/>
          <p:cNvSpPr txBox="1">
            <a:spLocks noGrp="1"/>
          </p:cNvSpPr>
          <p:nvPr>
            <p:ph type="ctrTitle"/>
          </p:nvPr>
        </p:nvSpPr>
        <p:spPr>
          <a:xfrm>
            <a:off x="505925" y="1306175"/>
            <a:ext cx="8094600" cy="786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rgbClr val="C24E5B"/>
              </a:buClr>
              <a:buSzPts val="4050"/>
              <a:buFont typeface="Arial"/>
              <a:buNone/>
            </a:pPr>
            <a:r>
              <a:rPr lang="en" sz="3600"/>
              <a:t>Building Stronger Systems Together</a:t>
            </a:r>
            <a:endParaRPr/>
          </a:p>
        </p:txBody>
      </p:sp>
      <p:sp>
        <p:nvSpPr>
          <p:cNvPr id="107" name="Google Shape;107;p26"/>
          <p:cNvSpPr txBox="1">
            <a:spLocks noGrp="1"/>
          </p:cNvSpPr>
          <p:nvPr>
            <p:ph type="subTitle" idx="1"/>
          </p:nvPr>
        </p:nvSpPr>
        <p:spPr>
          <a:xfrm>
            <a:off x="1096150" y="2240825"/>
            <a:ext cx="7110900" cy="22674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1"/>
              </a:buClr>
              <a:buSzPts val="1800"/>
              <a:buNone/>
            </a:pPr>
            <a:r>
              <a:rPr lang="en" sz="2000" b="0"/>
              <a:t>A Learning Collaborative for Leaders </a:t>
            </a:r>
            <a:endParaRPr sz="2000" b="0"/>
          </a:p>
          <a:p>
            <a:pPr marL="0" lvl="0" indent="0" algn="ctr" rtl="0">
              <a:spcBef>
                <a:spcPts val="0"/>
              </a:spcBef>
              <a:spcAft>
                <a:spcPts val="0"/>
              </a:spcAft>
              <a:buClr>
                <a:schemeClr val="dk1"/>
              </a:buClr>
              <a:buSzPts val="1800"/>
              <a:buNone/>
            </a:pPr>
            <a:r>
              <a:rPr lang="en" sz="2000" b="0"/>
              <a:t>in Early Childhood Education and Pediatric Mental Health</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Session 6: Partnership Evaluation</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 </a:t>
            </a:r>
            <a:endParaRPr sz="2000" b="0"/>
          </a:p>
          <a:p>
            <a:pPr marL="0" lvl="0" indent="0" algn="ctr" rtl="0">
              <a:spcBef>
                <a:spcPts val="0"/>
              </a:spcBef>
              <a:spcAft>
                <a:spcPts val="0"/>
              </a:spcAft>
              <a:buClr>
                <a:schemeClr val="dk1"/>
              </a:buClr>
              <a:buSzPts val="1800"/>
              <a:buNone/>
            </a:pPr>
            <a:r>
              <a:rPr lang="en" sz="2000" b="0" i="1"/>
              <a:t>September 23rd, 2025</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4"/>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000"/>
              <a:t>Break Out Room</a:t>
            </a:r>
            <a:endParaRPr sz="4300"/>
          </a:p>
        </p:txBody>
      </p:sp>
      <p:sp>
        <p:nvSpPr>
          <p:cNvPr id="240" name="Google Shape;240;p44"/>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endParaRPr/>
          </a:p>
          <a:p>
            <a:pPr marL="0" lvl="0" indent="0" algn="ctr" rtl="0">
              <a:spcBef>
                <a:spcPts val="800"/>
              </a:spcBef>
              <a:spcAft>
                <a:spcPts val="0"/>
              </a:spcAft>
              <a:buNone/>
            </a:pPr>
            <a:endParaRPr/>
          </a:p>
          <a:p>
            <a:pPr marL="0" lvl="0" indent="0" algn="ctr" rtl="0">
              <a:spcBef>
                <a:spcPts val="800"/>
              </a:spcBef>
              <a:spcAft>
                <a:spcPts val="0"/>
              </a:spcAft>
              <a:buNone/>
            </a:pPr>
            <a:r>
              <a:rPr lang="en"/>
              <a:t>Reflection Question</a:t>
            </a:r>
            <a:endParaRPr/>
          </a:p>
          <a:p>
            <a:pPr marL="0" lvl="0" indent="0" algn="ctr" rtl="0">
              <a:spcBef>
                <a:spcPts val="800"/>
              </a:spcBef>
              <a:spcAft>
                <a:spcPts val="0"/>
              </a:spcAft>
              <a:buNone/>
            </a:pPr>
            <a:r>
              <a:rPr lang="en" b="0"/>
              <a:t>How have you and/or might you balance and capture both the </a:t>
            </a:r>
            <a:r>
              <a:rPr lang="en" b="0" i="1"/>
              <a:t>quantitative </a:t>
            </a:r>
            <a:r>
              <a:rPr lang="en" b="0"/>
              <a:t>changes and the </a:t>
            </a:r>
            <a:r>
              <a:rPr lang="en" b="0" i="1"/>
              <a:t>qualitative </a:t>
            </a:r>
            <a:r>
              <a:rPr lang="en" b="0"/>
              <a:t>shifts within your partnership?</a:t>
            </a:r>
            <a:endParaRPr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Clr>
                <a:schemeClr val="dk1"/>
              </a:buClr>
              <a:buSzPct val="36666"/>
              <a:buFont typeface="Arial"/>
              <a:buNone/>
            </a:pPr>
            <a:r>
              <a:rPr lang="en" sz="3000"/>
              <a:t>Post-Break Out </a:t>
            </a:r>
            <a:endParaRPr sz="3000"/>
          </a:p>
          <a:p>
            <a:pPr marL="0" lvl="0" indent="0" algn="l" rtl="0">
              <a:spcBef>
                <a:spcPts val="0"/>
              </a:spcBef>
              <a:spcAft>
                <a:spcPts val="0"/>
              </a:spcAft>
              <a:buClr>
                <a:schemeClr val="dk1"/>
              </a:buClr>
              <a:buSzPct val="36666"/>
              <a:buFont typeface="Arial"/>
              <a:buNone/>
            </a:pPr>
            <a:r>
              <a:rPr lang="en" sz="3000"/>
              <a:t>Group Reflection</a:t>
            </a:r>
            <a:endParaRPr/>
          </a:p>
        </p:txBody>
      </p:sp>
      <p:sp>
        <p:nvSpPr>
          <p:cNvPr id="246" name="Google Shape;246;p45"/>
          <p:cNvSpPr txBox="1">
            <a:spLocks noGrp="1"/>
          </p:cNvSpPr>
          <p:nvPr>
            <p:ph type="body" idx="1"/>
          </p:nvPr>
        </p:nvSpPr>
        <p:spPr>
          <a:xfrm>
            <a:off x="1476225" y="1243150"/>
            <a:ext cx="6215700" cy="3232200"/>
          </a:xfrm>
          <a:prstGeom prst="rect">
            <a:avLst/>
          </a:prstGeom>
        </p:spPr>
        <p:txBody>
          <a:bodyPr spcFirstLastPara="1" wrap="square" lIns="68575" tIns="34275" rIns="68575" bIns="34275" anchor="ctr" anchorCtr="0">
            <a:normAutofit/>
          </a:bodyPr>
          <a:lstStyle/>
          <a:p>
            <a:pPr marL="0" lvl="0" indent="0" algn="ctr" rtl="0">
              <a:spcBef>
                <a:spcPts val="800"/>
              </a:spcBef>
              <a:spcAft>
                <a:spcPts val="0"/>
              </a:spcAft>
              <a:buNone/>
            </a:pPr>
            <a:r>
              <a:rPr lang="en" sz="2700" b="0"/>
              <a:t>What are you taking away from the conversation that was held in your breakout group?</a:t>
            </a:r>
            <a:endParaRPr sz="2700" b="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381515" y="273844"/>
            <a:ext cx="4783500" cy="7578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C24E5B"/>
              </a:buClr>
              <a:buSzPct val="136363"/>
              <a:buFont typeface="Arial"/>
              <a:buNone/>
            </a:pPr>
            <a:r>
              <a:rPr lang="en"/>
              <a:t>Quality Improvement Consultant</a:t>
            </a:r>
            <a:endParaRPr/>
          </a:p>
        </p:txBody>
      </p:sp>
      <p:sp>
        <p:nvSpPr>
          <p:cNvPr id="252" name="Google Shape;252;p46"/>
          <p:cNvSpPr txBox="1"/>
          <p:nvPr/>
        </p:nvSpPr>
        <p:spPr>
          <a:xfrm>
            <a:off x="3325950" y="3828450"/>
            <a:ext cx="2492100" cy="88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None/>
            </a:pPr>
            <a:r>
              <a:rPr lang="en">
                <a:solidFill>
                  <a:schemeClr val="dk1"/>
                </a:solidFill>
              </a:rPr>
              <a:t>Lisa Leary, MS</a:t>
            </a:r>
            <a:endParaRPr sz="1100">
              <a:solidFill>
                <a:schemeClr val="dk1"/>
              </a:solidFill>
            </a:endParaRPr>
          </a:p>
          <a:p>
            <a:pPr marL="0" lvl="0" indent="0" algn="ctr" rtl="0">
              <a:spcBef>
                <a:spcPts val="0"/>
              </a:spcBef>
              <a:spcAft>
                <a:spcPts val="0"/>
              </a:spcAft>
              <a:buNone/>
            </a:pPr>
            <a:r>
              <a:rPr lang="en" sz="1100">
                <a:solidFill>
                  <a:schemeClr val="dk1"/>
                </a:solidFill>
              </a:rPr>
              <a:t>Lisa Leary Consulting</a:t>
            </a:r>
            <a:endParaRPr sz="1100">
              <a:solidFill>
                <a:schemeClr val="dk1"/>
              </a:solidFill>
            </a:endParaRPr>
          </a:p>
          <a:p>
            <a:pPr marL="0" lvl="0" indent="0" algn="ctr" rtl="0">
              <a:spcBef>
                <a:spcPts val="0"/>
              </a:spcBef>
              <a:spcAft>
                <a:spcPts val="0"/>
              </a:spcAft>
              <a:buNone/>
            </a:pPr>
            <a:r>
              <a:rPr lang="en" sz="1100">
                <a:solidFill>
                  <a:schemeClr val="dk1"/>
                </a:solidFill>
              </a:rPr>
              <a:t>Quality Improvement Advisor</a:t>
            </a:r>
            <a:endParaRPr sz="1100">
              <a:solidFill>
                <a:schemeClr val="dk1"/>
              </a:solidFill>
            </a:endParaRPr>
          </a:p>
          <a:p>
            <a:pPr marL="0" lvl="0" indent="0" algn="ctr" rtl="0">
              <a:spcBef>
                <a:spcPts val="0"/>
              </a:spcBef>
              <a:spcAft>
                <a:spcPts val="0"/>
              </a:spcAft>
              <a:buNone/>
            </a:pPr>
            <a:endParaRPr sz="1100">
              <a:solidFill>
                <a:schemeClr val="dk1"/>
              </a:solidFill>
            </a:endParaRPr>
          </a:p>
          <a:p>
            <a:pPr marL="0" lvl="0" indent="0" algn="ctr" rtl="0">
              <a:spcBef>
                <a:spcPts val="0"/>
              </a:spcBef>
              <a:spcAft>
                <a:spcPts val="0"/>
              </a:spcAft>
              <a:buNone/>
            </a:pPr>
            <a:endParaRPr sz="1100">
              <a:solidFill>
                <a:schemeClr val="dk1"/>
              </a:solidFill>
            </a:endParaRPr>
          </a:p>
        </p:txBody>
      </p:sp>
      <p:sp>
        <p:nvSpPr>
          <p:cNvPr id="253" name="Google Shape;253;p46"/>
          <p:cNvSpPr txBox="1"/>
          <p:nvPr/>
        </p:nvSpPr>
        <p:spPr>
          <a:xfrm>
            <a:off x="3294600" y="1196525"/>
            <a:ext cx="2554800" cy="228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100">
              <a:solidFill>
                <a:schemeClr val="dk1"/>
              </a:solidFill>
            </a:endParaRPr>
          </a:p>
          <a:p>
            <a:pPr marL="0" lvl="0" indent="0" algn="l" rtl="0">
              <a:spcBef>
                <a:spcPts val="0"/>
              </a:spcBef>
              <a:spcAft>
                <a:spcPts val="0"/>
              </a:spcAft>
              <a:buNone/>
            </a:pPr>
            <a:endParaRPr sz="2100">
              <a:solidFill>
                <a:schemeClr val="dk1"/>
              </a:solidFill>
            </a:endParaRPr>
          </a:p>
        </p:txBody>
      </p:sp>
      <p:pic>
        <p:nvPicPr>
          <p:cNvPr id="254" name="Google Shape;254;p46"/>
          <p:cNvPicPr preferRelativeResize="0"/>
          <p:nvPr/>
        </p:nvPicPr>
        <p:blipFill>
          <a:blip r:embed="rId3">
            <a:alphaModFix/>
          </a:blip>
          <a:stretch>
            <a:fillRect/>
          </a:stretch>
        </p:blipFill>
        <p:spPr>
          <a:xfrm>
            <a:off x="3648563" y="1297450"/>
            <a:ext cx="1846875" cy="2713275"/>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7"/>
          <p:cNvSpPr txBox="1">
            <a:spLocks noGrp="1"/>
          </p:cNvSpPr>
          <p:nvPr>
            <p:ph type="title"/>
          </p:nvPr>
        </p:nvSpPr>
        <p:spPr>
          <a:xfrm>
            <a:off x="1" y="104101"/>
            <a:ext cx="5386800" cy="8409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Using Data to Tell Your Story</a:t>
            </a:r>
            <a:endParaRPr/>
          </a:p>
        </p:txBody>
      </p:sp>
      <p:sp>
        <p:nvSpPr>
          <p:cNvPr id="260" name="Google Shape;260;p47"/>
          <p:cNvSpPr txBox="1">
            <a:spLocks noGrp="1"/>
          </p:cNvSpPr>
          <p:nvPr>
            <p:ph type="body" idx="1"/>
          </p:nvPr>
        </p:nvSpPr>
        <p:spPr>
          <a:xfrm>
            <a:off x="160825" y="940050"/>
            <a:ext cx="8669100" cy="1339200"/>
          </a:xfrm>
          <a:prstGeom prst="rect">
            <a:avLst/>
          </a:prstGeom>
        </p:spPr>
        <p:txBody>
          <a:bodyPr spcFirstLastPara="1" wrap="square" lIns="68575" tIns="34275" rIns="68575" bIns="34275" anchor="t" anchorCtr="0">
            <a:noAutofit/>
          </a:bodyPr>
          <a:lstStyle/>
          <a:p>
            <a:pPr marL="0" lvl="0" indent="0" algn="l" rtl="0">
              <a:lnSpc>
                <a:spcPct val="95000"/>
              </a:lnSpc>
              <a:spcBef>
                <a:spcPts val="800"/>
              </a:spcBef>
              <a:spcAft>
                <a:spcPts val="0"/>
              </a:spcAft>
              <a:buSzPts val="440"/>
              <a:buNone/>
            </a:pPr>
            <a:endParaRPr sz="1934"/>
          </a:p>
          <a:p>
            <a:pPr marL="457200" lvl="0" indent="-359046" algn="l" rtl="0">
              <a:lnSpc>
                <a:spcPct val="95000"/>
              </a:lnSpc>
              <a:spcBef>
                <a:spcPts val="800"/>
              </a:spcBef>
              <a:spcAft>
                <a:spcPts val="0"/>
              </a:spcAft>
              <a:buSzPts val="2054"/>
              <a:buAutoNum type="arabicPeriod"/>
            </a:pPr>
            <a:r>
              <a:rPr lang="en" sz="2054" b="0"/>
              <a:t>The problem you wanted to address: </a:t>
            </a:r>
            <a:r>
              <a:rPr lang="en" sz="2054"/>
              <a:t>Purpose statement</a:t>
            </a:r>
            <a:endParaRPr sz="2054"/>
          </a:p>
          <a:p>
            <a:pPr marL="457200" lvl="0" indent="0" algn="l" rtl="0">
              <a:lnSpc>
                <a:spcPct val="100000"/>
              </a:lnSpc>
              <a:spcBef>
                <a:spcPts val="800"/>
              </a:spcBef>
              <a:spcAft>
                <a:spcPts val="0"/>
              </a:spcAft>
              <a:buSzPts val="440"/>
              <a:buNone/>
            </a:pPr>
            <a:r>
              <a:rPr lang="en" sz="1554" b="0"/>
              <a:t>“We want to create a healthier learning environment by improving educators skills in managing challenging behaviors”</a:t>
            </a:r>
            <a:endParaRPr sz="1554" b="0"/>
          </a:p>
          <a:p>
            <a:pPr marL="0" lvl="0" indent="0" algn="l" rtl="0">
              <a:lnSpc>
                <a:spcPct val="70000"/>
              </a:lnSpc>
              <a:spcBef>
                <a:spcPts val="800"/>
              </a:spcBef>
              <a:spcAft>
                <a:spcPts val="0"/>
              </a:spcAft>
              <a:buSzPts val="440"/>
              <a:buNone/>
            </a:pPr>
            <a:endParaRPr sz="839"/>
          </a:p>
        </p:txBody>
      </p:sp>
      <p:sp>
        <p:nvSpPr>
          <p:cNvPr id="261" name="Google Shape;261;p47"/>
          <p:cNvSpPr txBox="1"/>
          <p:nvPr/>
        </p:nvSpPr>
        <p:spPr>
          <a:xfrm>
            <a:off x="160825" y="2279250"/>
            <a:ext cx="8669100" cy="15387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800"/>
              </a:spcBef>
              <a:spcAft>
                <a:spcPts val="0"/>
              </a:spcAft>
              <a:buNone/>
            </a:pPr>
            <a:r>
              <a:rPr lang="en" sz="2054">
                <a:solidFill>
                  <a:schemeClr val="dk1"/>
                </a:solidFill>
              </a:rPr>
              <a:t>2.   How you went about addressing the problem: </a:t>
            </a:r>
            <a:r>
              <a:rPr lang="en" sz="2054" b="1">
                <a:solidFill>
                  <a:schemeClr val="dk1"/>
                </a:solidFill>
              </a:rPr>
              <a:t>Aim statement</a:t>
            </a:r>
            <a:endParaRPr sz="2054" b="1">
              <a:solidFill>
                <a:schemeClr val="dk1"/>
              </a:solidFill>
            </a:endParaRPr>
          </a:p>
          <a:p>
            <a:pPr marL="457200" lvl="0" indent="0" algn="l" rtl="0">
              <a:lnSpc>
                <a:spcPct val="95000"/>
              </a:lnSpc>
              <a:spcBef>
                <a:spcPts val="800"/>
              </a:spcBef>
              <a:spcAft>
                <a:spcPts val="0"/>
              </a:spcAft>
              <a:buNone/>
            </a:pPr>
            <a:r>
              <a:rPr lang="en" sz="1554">
                <a:solidFill>
                  <a:schemeClr val="dk1"/>
                </a:solidFill>
              </a:rPr>
              <a:t>“We will decrease challenging behaviors by providing training and coaching to early childhood educators. By doing this we expect a decrease in challenging behaviors and an increase in educator confidence”</a:t>
            </a:r>
            <a:endParaRPr sz="1554">
              <a:solidFill>
                <a:schemeClr val="dk1"/>
              </a:solidFill>
            </a:endParaRPr>
          </a:p>
          <a:p>
            <a:pPr marL="457200" lvl="0" indent="0" algn="l" rtl="0">
              <a:lnSpc>
                <a:spcPct val="95000"/>
              </a:lnSpc>
              <a:spcBef>
                <a:spcPts val="800"/>
              </a:spcBef>
              <a:spcAft>
                <a:spcPts val="0"/>
              </a:spcAft>
              <a:buNone/>
            </a:pPr>
            <a:endParaRPr sz="1140" b="1">
              <a:solidFill>
                <a:schemeClr val="dk1"/>
              </a:solidFill>
            </a:endParaRPr>
          </a:p>
        </p:txBody>
      </p:sp>
      <p:sp>
        <p:nvSpPr>
          <p:cNvPr id="262" name="Google Shape;262;p47"/>
          <p:cNvSpPr txBox="1"/>
          <p:nvPr/>
        </p:nvSpPr>
        <p:spPr>
          <a:xfrm>
            <a:off x="182725" y="3514325"/>
            <a:ext cx="8625300" cy="1042200"/>
          </a:xfrm>
          <a:prstGeom prst="rect">
            <a:avLst/>
          </a:prstGeom>
          <a:noFill/>
          <a:ln>
            <a:noFill/>
          </a:ln>
        </p:spPr>
        <p:txBody>
          <a:bodyPr spcFirstLastPara="1" wrap="square" lIns="91425" tIns="91425" rIns="91425" bIns="91425" anchor="t" anchorCtr="0">
            <a:spAutoFit/>
          </a:bodyPr>
          <a:lstStyle/>
          <a:p>
            <a:pPr marL="0" lvl="0" indent="0" algn="l" rtl="0">
              <a:lnSpc>
                <a:spcPct val="95000"/>
              </a:lnSpc>
              <a:spcBef>
                <a:spcPts val="800"/>
              </a:spcBef>
              <a:spcAft>
                <a:spcPts val="0"/>
              </a:spcAft>
              <a:buNone/>
            </a:pPr>
            <a:r>
              <a:rPr lang="en" sz="2054">
                <a:solidFill>
                  <a:schemeClr val="dk1"/>
                </a:solidFill>
              </a:rPr>
              <a:t>3.   What you were able to achieve: </a:t>
            </a:r>
            <a:r>
              <a:rPr lang="en" sz="2054" b="1">
                <a:solidFill>
                  <a:schemeClr val="dk1"/>
                </a:solidFill>
              </a:rPr>
              <a:t>Your measures</a:t>
            </a:r>
            <a:endParaRPr sz="2054" b="1">
              <a:solidFill>
                <a:schemeClr val="dk1"/>
              </a:solidFill>
            </a:endParaRPr>
          </a:p>
          <a:p>
            <a:pPr marL="457200" lvl="0" indent="0" algn="l" rtl="0">
              <a:lnSpc>
                <a:spcPct val="95000"/>
              </a:lnSpc>
              <a:spcBef>
                <a:spcPts val="800"/>
              </a:spcBef>
              <a:spcAft>
                <a:spcPts val="0"/>
              </a:spcAft>
              <a:buNone/>
            </a:pPr>
            <a:r>
              <a:rPr lang="en" sz="1554">
                <a:solidFill>
                  <a:schemeClr val="dk1"/>
                </a:solidFill>
              </a:rPr>
              <a:t>Challenging behaviors over time</a:t>
            </a:r>
            <a:br>
              <a:rPr lang="en" sz="1554">
                <a:solidFill>
                  <a:schemeClr val="dk1"/>
                </a:solidFill>
              </a:rPr>
            </a:br>
            <a:r>
              <a:rPr lang="en" sz="1554">
                <a:solidFill>
                  <a:schemeClr val="dk1"/>
                </a:solidFill>
              </a:rPr>
              <a:t>Educator confidence</a:t>
            </a:r>
            <a:endParaRPr/>
          </a:p>
        </p:txBody>
      </p:sp>
      <p:sp>
        <p:nvSpPr>
          <p:cNvPr id="263" name="Google Shape;263;p47"/>
          <p:cNvSpPr txBox="1">
            <a:spLocks noGrp="1"/>
          </p:cNvSpPr>
          <p:nvPr>
            <p:ph type="body" idx="1"/>
          </p:nvPr>
        </p:nvSpPr>
        <p:spPr>
          <a:xfrm>
            <a:off x="237450" y="945000"/>
            <a:ext cx="8669100" cy="494400"/>
          </a:xfrm>
          <a:prstGeom prst="rect">
            <a:avLst/>
          </a:prstGeom>
        </p:spPr>
        <p:txBody>
          <a:bodyPr spcFirstLastPara="1" wrap="square" lIns="68575" tIns="34275" rIns="68575" bIns="34275" anchor="t" anchorCtr="0">
            <a:noAutofit/>
          </a:bodyPr>
          <a:lstStyle/>
          <a:p>
            <a:pPr marL="0" lvl="0" indent="0" algn="l" rtl="0">
              <a:lnSpc>
                <a:spcPct val="95000"/>
              </a:lnSpc>
              <a:spcBef>
                <a:spcPts val="800"/>
              </a:spcBef>
              <a:spcAft>
                <a:spcPts val="0"/>
              </a:spcAft>
              <a:buSzPts val="440"/>
              <a:buNone/>
            </a:pPr>
            <a:r>
              <a:rPr lang="en" sz="1934"/>
              <a:t>Story Components</a:t>
            </a:r>
            <a:endParaRPr sz="839"/>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8"/>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Considerations</a:t>
            </a:r>
            <a:endParaRPr/>
          </a:p>
        </p:txBody>
      </p:sp>
      <p:sp>
        <p:nvSpPr>
          <p:cNvPr id="269" name="Google Shape;269;p48"/>
          <p:cNvSpPr txBox="1">
            <a:spLocks noGrp="1"/>
          </p:cNvSpPr>
          <p:nvPr>
            <p:ph type="body" idx="1"/>
          </p:nvPr>
        </p:nvSpPr>
        <p:spPr>
          <a:xfrm>
            <a:off x="381526" y="1369225"/>
            <a:ext cx="8669100" cy="3263400"/>
          </a:xfrm>
          <a:prstGeom prst="rect">
            <a:avLst/>
          </a:prstGeom>
        </p:spPr>
        <p:txBody>
          <a:bodyPr spcFirstLastPara="1" wrap="square" lIns="68575" tIns="34275" rIns="68575" bIns="34275" anchor="t" anchorCtr="0">
            <a:normAutofit/>
          </a:bodyPr>
          <a:lstStyle/>
          <a:p>
            <a:pPr marL="457200" lvl="0" indent="-381657" algn="l" rtl="0">
              <a:lnSpc>
                <a:spcPct val="115000"/>
              </a:lnSpc>
              <a:spcBef>
                <a:spcPts val="800"/>
              </a:spcBef>
              <a:spcAft>
                <a:spcPts val="0"/>
              </a:spcAft>
              <a:buSzPct val="100000"/>
              <a:buAutoNum type="arabicPeriod"/>
            </a:pPr>
            <a:r>
              <a:rPr lang="en" sz="2835"/>
              <a:t>Address the multiple perspectives of your audience</a:t>
            </a:r>
            <a:endParaRPr sz="2835"/>
          </a:p>
          <a:p>
            <a:pPr marL="457200" lvl="0" indent="0" algn="l" rtl="0">
              <a:lnSpc>
                <a:spcPct val="115000"/>
              </a:lnSpc>
              <a:spcBef>
                <a:spcPts val="800"/>
              </a:spcBef>
              <a:spcAft>
                <a:spcPts val="0"/>
              </a:spcAft>
              <a:buNone/>
            </a:pPr>
            <a:endParaRPr sz="2835"/>
          </a:p>
          <a:p>
            <a:pPr marL="457200" lvl="0" indent="0" algn="l" rtl="0">
              <a:lnSpc>
                <a:spcPct val="115000"/>
              </a:lnSpc>
              <a:spcBef>
                <a:spcPts val="800"/>
              </a:spcBef>
              <a:spcAft>
                <a:spcPts val="0"/>
              </a:spcAft>
              <a:buNone/>
            </a:pPr>
            <a:endParaRPr sz="2835"/>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70" name="Google Shape;270;p48"/>
          <p:cNvPicPr preferRelativeResize="0"/>
          <p:nvPr/>
        </p:nvPicPr>
        <p:blipFill>
          <a:blip r:embed="rId3">
            <a:alphaModFix/>
          </a:blip>
          <a:stretch>
            <a:fillRect/>
          </a:stretch>
        </p:blipFill>
        <p:spPr>
          <a:xfrm>
            <a:off x="823900" y="1927525"/>
            <a:ext cx="7496175" cy="2705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9"/>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Considerations</a:t>
            </a:r>
            <a:endParaRPr/>
          </a:p>
        </p:txBody>
      </p:sp>
      <p:sp>
        <p:nvSpPr>
          <p:cNvPr id="276" name="Google Shape;276;p49"/>
          <p:cNvSpPr txBox="1">
            <a:spLocks noGrp="1"/>
          </p:cNvSpPr>
          <p:nvPr>
            <p:ph type="body" idx="1"/>
          </p:nvPr>
        </p:nvSpPr>
        <p:spPr>
          <a:xfrm>
            <a:off x="381526" y="1369225"/>
            <a:ext cx="86691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2835"/>
              <a:t>2</a:t>
            </a:r>
            <a:r>
              <a:rPr lang="en" sz="2619"/>
              <a:t>. Consider a “mixed methods” approach </a:t>
            </a:r>
            <a:endParaRPr sz="2619"/>
          </a:p>
          <a:p>
            <a:pPr marL="914400" lvl="0" indent="-352191" algn="l" rtl="0">
              <a:lnSpc>
                <a:spcPct val="115000"/>
              </a:lnSpc>
              <a:spcBef>
                <a:spcPts val="800"/>
              </a:spcBef>
              <a:spcAft>
                <a:spcPts val="0"/>
              </a:spcAft>
              <a:buSzPct val="100000"/>
              <a:buChar char="●"/>
            </a:pPr>
            <a:r>
              <a:rPr lang="en" sz="2511" b="0"/>
              <a:t>Quantitative - numbers </a:t>
            </a:r>
            <a:endParaRPr sz="2511" b="0"/>
          </a:p>
          <a:p>
            <a:pPr marL="914400" lvl="0" indent="-352191" algn="l" rtl="0">
              <a:lnSpc>
                <a:spcPct val="115000"/>
              </a:lnSpc>
              <a:spcBef>
                <a:spcPts val="0"/>
              </a:spcBef>
              <a:spcAft>
                <a:spcPts val="0"/>
              </a:spcAft>
              <a:buSzPct val="100000"/>
              <a:buChar char="●"/>
            </a:pPr>
            <a:r>
              <a:rPr lang="en" sz="2511" b="0"/>
              <a:t>Qualitative - descriptive (words)</a:t>
            </a:r>
            <a:endParaRPr sz="2511" b="0"/>
          </a:p>
          <a:p>
            <a:pPr marL="0" lvl="0" indent="0" algn="l" rtl="0">
              <a:lnSpc>
                <a:spcPct val="115000"/>
              </a:lnSpc>
              <a:spcBef>
                <a:spcPts val="800"/>
              </a:spcBef>
              <a:spcAft>
                <a:spcPts val="0"/>
              </a:spcAft>
              <a:buNone/>
            </a:pPr>
            <a:endParaRPr sz="2511" b="0"/>
          </a:p>
          <a:p>
            <a:pPr marL="137160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Qua</a:t>
            </a:r>
            <a:r>
              <a:rPr lang="en" sz="3400" u="sng"/>
              <a:t>n</a:t>
            </a:r>
            <a:r>
              <a:rPr lang="en"/>
              <a:t>titative </a:t>
            </a:r>
            <a:endParaRPr/>
          </a:p>
        </p:txBody>
      </p:sp>
      <p:sp>
        <p:nvSpPr>
          <p:cNvPr id="282" name="Google Shape;282;p50"/>
          <p:cNvSpPr txBox="1">
            <a:spLocks noGrp="1"/>
          </p:cNvSpPr>
          <p:nvPr>
            <p:ph type="body" idx="1"/>
          </p:nvPr>
        </p:nvSpPr>
        <p:spPr>
          <a:xfrm>
            <a:off x="381526" y="1369225"/>
            <a:ext cx="8669100" cy="3263400"/>
          </a:xfrm>
          <a:prstGeom prst="rect">
            <a:avLst/>
          </a:prstGeom>
        </p:spPr>
        <p:txBody>
          <a:bodyPr spcFirstLastPara="1" wrap="square" lIns="68575" tIns="34275" rIns="68575" bIns="34275" anchor="t" anchorCtr="0">
            <a:normAutofit/>
          </a:bodyPr>
          <a:lstStyle/>
          <a:p>
            <a:pPr marL="914400" lvl="0" indent="0" algn="l" rtl="0">
              <a:lnSpc>
                <a:spcPct val="115000"/>
              </a:lnSpc>
              <a:spcBef>
                <a:spcPts val="800"/>
              </a:spcBef>
              <a:spcAft>
                <a:spcPts val="0"/>
              </a:spcAft>
              <a:buNone/>
            </a:pPr>
            <a:endParaRPr sz="2511" b="0"/>
          </a:p>
          <a:p>
            <a:pPr marL="0" lvl="0" indent="0" algn="l" rtl="0">
              <a:lnSpc>
                <a:spcPct val="115000"/>
              </a:lnSpc>
              <a:spcBef>
                <a:spcPts val="800"/>
              </a:spcBef>
              <a:spcAft>
                <a:spcPts val="0"/>
              </a:spcAft>
              <a:buNone/>
            </a:pPr>
            <a:endParaRPr sz="2511" b="0"/>
          </a:p>
          <a:p>
            <a:pPr marL="137160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283" name="Google Shape;283;p50"/>
          <p:cNvPicPr preferRelativeResize="0"/>
          <p:nvPr/>
        </p:nvPicPr>
        <p:blipFill>
          <a:blip r:embed="rId3">
            <a:alphaModFix/>
          </a:blip>
          <a:stretch>
            <a:fillRect/>
          </a:stretch>
        </p:blipFill>
        <p:spPr>
          <a:xfrm>
            <a:off x="1525700" y="1139775"/>
            <a:ext cx="5765701" cy="3493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Qualitative </a:t>
            </a:r>
            <a:endParaRPr/>
          </a:p>
        </p:txBody>
      </p:sp>
      <p:sp>
        <p:nvSpPr>
          <p:cNvPr id="289" name="Google Shape;289;p51"/>
          <p:cNvSpPr txBox="1">
            <a:spLocks noGrp="1"/>
          </p:cNvSpPr>
          <p:nvPr>
            <p:ph type="body" idx="1"/>
          </p:nvPr>
        </p:nvSpPr>
        <p:spPr>
          <a:xfrm>
            <a:off x="381526" y="1369225"/>
            <a:ext cx="8669100" cy="3263400"/>
          </a:xfrm>
          <a:prstGeom prst="rect">
            <a:avLst/>
          </a:prstGeom>
        </p:spPr>
        <p:txBody>
          <a:bodyPr spcFirstLastPara="1" wrap="square" lIns="68575" tIns="34275" rIns="68575" bIns="34275" anchor="t" anchorCtr="0">
            <a:normAutofit fontScale="77500" lnSpcReduction="20000"/>
          </a:bodyPr>
          <a:lstStyle/>
          <a:p>
            <a:pPr marL="0" lvl="0" indent="0" algn="l" rtl="0">
              <a:lnSpc>
                <a:spcPct val="115000"/>
              </a:lnSpc>
              <a:spcBef>
                <a:spcPts val="800"/>
              </a:spcBef>
              <a:spcAft>
                <a:spcPts val="0"/>
              </a:spcAft>
              <a:buNone/>
            </a:pPr>
            <a:r>
              <a:rPr lang="en" sz="3769" b="0"/>
              <a:t>Observation: Participants varied in age and amount of time in their role as early childhood educators.</a:t>
            </a:r>
            <a:endParaRPr sz="3769" b="0"/>
          </a:p>
          <a:p>
            <a:pPr marL="0" lvl="0" indent="0" algn="l" rtl="0">
              <a:lnSpc>
                <a:spcPct val="115000"/>
              </a:lnSpc>
              <a:spcBef>
                <a:spcPts val="800"/>
              </a:spcBef>
              <a:spcAft>
                <a:spcPts val="0"/>
              </a:spcAft>
              <a:buNone/>
            </a:pPr>
            <a:endParaRPr sz="3769" b="0"/>
          </a:p>
          <a:p>
            <a:pPr marL="0" lvl="0" indent="0" algn="l" rtl="0">
              <a:lnSpc>
                <a:spcPct val="115000"/>
              </a:lnSpc>
              <a:spcBef>
                <a:spcPts val="800"/>
              </a:spcBef>
              <a:spcAft>
                <a:spcPts val="0"/>
              </a:spcAft>
              <a:buNone/>
            </a:pPr>
            <a:r>
              <a:rPr lang="en" sz="3769" b="0"/>
              <a:t>Direct Quote: “The training program was fantastic, I would highly recommend it to others working in early childhood education.</a:t>
            </a: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381515" y="197361"/>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More Examples</a:t>
            </a:r>
            <a:endParaRPr/>
          </a:p>
        </p:txBody>
      </p:sp>
      <p:sp>
        <p:nvSpPr>
          <p:cNvPr id="295" name="Google Shape;295;p52"/>
          <p:cNvSpPr txBox="1">
            <a:spLocks noGrp="1"/>
          </p:cNvSpPr>
          <p:nvPr>
            <p:ph type="body" idx="1"/>
          </p:nvPr>
        </p:nvSpPr>
        <p:spPr>
          <a:xfrm>
            <a:off x="121100" y="1031650"/>
            <a:ext cx="8929500" cy="3856800"/>
          </a:xfrm>
          <a:prstGeom prst="rect">
            <a:avLst/>
          </a:prstGeom>
        </p:spPr>
        <p:txBody>
          <a:bodyPr spcFirstLastPara="1" wrap="square" lIns="68575" tIns="34275" rIns="68575" bIns="34275" anchor="t" anchorCtr="0">
            <a:normAutofit fontScale="32500" lnSpcReduction="10000"/>
          </a:bodyPr>
          <a:lstStyle/>
          <a:p>
            <a:pPr marL="0" lvl="0" indent="0" algn="l" rtl="0">
              <a:lnSpc>
                <a:spcPct val="115000"/>
              </a:lnSpc>
              <a:spcBef>
                <a:spcPts val="800"/>
              </a:spcBef>
              <a:spcAft>
                <a:spcPts val="0"/>
              </a:spcAft>
              <a:buNone/>
            </a:pPr>
            <a:r>
              <a:rPr lang="en" sz="5893"/>
              <a:t>Qu</a:t>
            </a:r>
            <a:r>
              <a:rPr lang="en" sz="5600"/>
              <a:t>antitative: </a:t>
            </a:r>
            <a:endParaRPr sz="5600" b="0">
              <a:solidFill>
                <a:schemeClr val="dk1"/>
              </a:solidFill>
            </a:endParaRPr>
          </a:p>
          <a:p>
            <a:pPr marL="1371600" lvl="1" indent="-317500" algn="l" rtl="0">
              <a:lnSpc>
                <a:spcPct val="115000"/>
              </a:lnSpc>
              <a:spcBef>
                <a:spcPts val="400"/>
              </a:spcBef>
              <a:spcAft>
                <a:spcPts val="0"/>
              </a:spcAft>
              <a:buClr>
                <a:schemeClr val="dk1"/>
              </a:buClr>
              <a:buSzPct val="100000"/>
              <a:buChar char="○"/>
            </a:pPr>
            <a:r>
              <a:rPr lang="en" sz="5600" b="0">
                <a:solidFill>
                  <a:schemeClr val="dk1"/>
                </a:solidFill>
              </a:rPr>
              <a:t>We saw a 65% decrease in challenging behavior</a:t>
            </a:r>
            <a:endParaRPr sz="5600" b="0">
              <a:solidFill>
                <a:schemeClr val="dk1"/>
              </a:solidFill>
            </a:endParaRPr>
          </a:p>
          <a:p>
            <a:pPr marL="1371600" lvl="1" indent="-317500" algn="l" rtl="0">
              <a:lnSpc>
                <a:spcPct val="115000"/>
              </a:lnSpc>
              <a:spcBef>
                <a:spcPts val="0"/>
              </a:spcBef>
              <a:spcAft>
                <a:spcPts val="0"/>
              </a:spcAft>
              <a:buClr>
                <a:schemeClr val="dk1"/>
              </a:buClr>
              <a:buSzPct val="100000"/>
              <a:buChar char="○"/>
            </a:pPr>
            <a:r>
              <a:rPr lang="en" sz="5600" b="0">
                <a:solidFill>
                  <a:schemeClr val="dk1"/>
                </a:solidFill>
              </a:rPr>
              <a:t>18 educators were trained</a:t>
            </a:r>
            <a:endParaRPr sz="5600" b="0">
              <a:solidFill>
                <a:schemeClr val="dk1"/>
              </a:solidFill>
            </a:endParaRPr>
          </a:p>
          <a:p>
            <a:pPr marL="1371600" lvl="1" indent="-317500" algn="l" rtl="0">
              <a:lnSpc>
                <a:spcPct val="115000"/>
              </a:lnSpc>
              <a:spcBef>
                <a:spcPts val="0"/>
              </a:spcBef>
              <a:spcAft>
                <a:spcPts val="0"/>
              </a:spcAft>
              <a:buClr>
                <a:schemeClr val="dk1"/>
              </a:buClr>
              <a:buSzPct val="100000"/>
              <a:buChar char="○"/>
            </a:pPr>
            <a:r>
              <a:rPr lang="en" sz="5600" b="0">
                <a:solidFill>
                  <a:schemeClr val="dk1"/>
                </a:solidFill>
              </a:rPr>
              <a:t>92% of trainees were “highly satisfied” with the training</a:t>
            </a:r>
            <a:endParaRPr sz="5600" b="0">
              <a:solidFill>
                <a:schemeClr val="dk1"/>
              </a:solidFill>
            </a:endParaRPr>
          </a:p>
          <a:p>
            <a:pPr marL="0" lvl="0" indent="0" algn="l" rtl="0">
              <a:lnSpc>
                <a:spcPct val="115000"/>
              </a:lnSpc>
              <a:spcBef>
                <a:spcPts val="800"/>
              </a:spcBef>
              <a:spcAft>
                <a:spcPts val="0"/>
              </a:spcAft>
              <a:buNone/>
            </a:pPr>
            <a:r>
              <a:rPr lang="en" sz="5600"/>
              <a:t>Qualitative:</a:t>
            </a:r>
            <a:endParaRPr sz="5600">
              <a:solidFill>
                <a:schemeClr val="dk1"/>
              </a:solidFill>
            </a:endParaRPr>
          </a:p>
          <a:p>
            <a:pPr marL="1371600" lvl="1" indent="-317500" algn="l" rtl="0">
              <a:lnSpc>
                <a:spcPct val="115000"/>
              </a:lnSpc>
              <a:spcBef>
                <a:spcPts val="400"/>
              </a:spcBef>
              <a:spcAft>
                <a:spcPts val="0"/>
              </a:spcAft>
              <a:buClr>
                <a:schemeClr val="dk1"/>
              </a:buClr>
              <a:buSzPct val="100000"/>
              <a:buChar char="○"/>
            </a:pPr>
            <a:r>
              <a:rPr lang="en" sz="5600" b="0">
                <a:solidFill>
                  <a:schemeClr val="dk1"/>
                </a:solidFill>
              </a:rPr>
              <a:t>“I am so grateful for this training. Not only do I have more confidence in managing challenging behaviors, I am experiencing greater joy in my role as an educator.</a:t>
            </a:r>
            <a:endParaRPr sz="5600" b="0">
              <a:solidFill>
                <a:schemeClr val="dk1"/>
              </a:solidFill>
            </a:endParaRPr>
          </a:p>
          <a:p>
            <a:pPr marL="1371600" lvl="1" indent="-317500" algn="l" rtl="0">
              <a:lnSpc>
                <a:spcPct val="115000"/>
              </a:lnSpc>
              <a:spcBef>
                <a:spcPts val="0"/>
              </a:spcBef>
              <a:spcAft>
                <a:spcPts val="0"/>
              </a:spcAft>
              <a:buClr>
                <a:schemeClr val="dk1"/>
              </a:buClr>
              <a:buSzPct val="100000"/>
              <a:buChar char="○"/>
            </a:pPr>
            <a:r>
              <a:rPr lang="en" sz="5600" b="0">
                <a:solidFill>
                  <a:schemeClr val="dk1"/>
                </a:solidFill>
              </a:rPr>
              <a:t>“Observations with [MH Consultant] have been helpful in understanding and supporting the emotional needs of my students. It gives me the support and guidance and reassurance as an educator.”</a:t>
            </a:r>
            <a:endParaRPr sz="5600" b="0">
              <a:solidFill>
                <a:schemeClr val="dk1"/>
              </a:solidFill>
            </a:endParaRPr>
          </a:p>
          <a:p>
            <a:pPr marL="1371600" lvl="1" indent="-317500" algn="l" rtl="0">
              <a:lnSpc>
                <a:spcPct val="115000"/>
              </a:lnSpc>
              <a:spcBef>
                <a:spcPts val="0"/>
              </a:spcBef>
              <a:spcAft>
                <a:spcPts val="0"/>
              </a:spcAft>
              <a:buClr>
                <a:schemeClr val="dk1"/>
              </a:buClr>
              <a:buSzPct val="100000"/>
              <a:buChar char="○"/>
            </a:pPr>
            <a:r>
              <a:rPr lang="en" sz="5600" b="0">
                <a:solidFill>
                  <a:schemeClr val="dk1"/>
                </a:solidFill>
              </a:rPr>
              <a:t>“The child focused consultation and feedback sessions have been an incredibly valuable part of our work. The strategies are not only rooted in best practice but they focus on the unique strengths of each child.”</a:t>
            </a:r>
            <a:endParaRPr sz="5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237440" y="1822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Data Over Time</a:t>
            </a:r>
            <a:endParaRPr/>
          </a:p>
        </p:txBody>
      </p:sp>
      <p:sp>
        <p:nvSpPr>
          <p:cNvPr id="301" name="Google Shape;301;p53"/>
          <p:cNvSpPr txBox="1">
            <a:spLocks noGrp="1"/>
          </p:cNvSpPr>
          <p:nvPr>
            <p:ph type="body" idx="1"/>
          </p:nvPr>
        </p:nvSpPr>
        <p:spPr>
          <a:xfrm>
            <a:off x="237451" y="940050"/>
            <a:ext cx="8669100" cy="3263400"/>
          </a:xfrm>
          <a:prstGeom prst="rect">
            <a:avLst/>
          </a:prstGeom>
        </p:spPr>
        <p:txBody>
          <a:bodyPr spcFirstLastPara="1" wrap="square" lIns="68575" tIns="34275" rIns="68575" bIns="34275" anchor="t" anchorCtr="0">
            <a:normAutofit/>
          </a:bodyPr>
          <a:lstStyle/>
          <a:p>
            <a:pPr marL="0" lvl="0" indent="0" algn="l" rtl="0">
              <a:lnSpc>
                <a:spcPct val="115000"/>
              </a:lnSpc>
              <a:spcBef>
                <a:spcPts val="800"/>
              </a:spcBef>
              <a:spcAft>
                <a:spcPts val="0"/>
              </a:spcAft>
              <a:buNone/>
            </a:pPr>
            <a:r>
              <a:rPr lang="en" sz="2550" b="0"/>
              <a:t>Don’t forget to collect baseline data (if you are showing before/after changes)</a:t>
            </a: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sz="2550" b="0"/>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a:p>
            <a:pPr marL="0" lvl="0" indent="0" algn="l" rtl="0">
              <a:spcBef>
                <a:spcPts val="800"/>
              </a:spcBef>
              <a:spcAft>
                <a:spcPts val="0"/>
              </a:spcAft>
              <a:buNone/>
            </a:pPr>
            <a:endParaRPr/>
          </a:p>
        </p:txBody>
      </p:sp>
      <p:pic>
        <p:nvPicPr>
          <p:cNvPr id="302" name="Google Shape;302;p53"/>
          <p:cNvPicPr preferRelativeResize="0"/>
          <p:nvPr/>
        </p:nvPicPr>
        <p:blipFill>
          <a:blip r:embed="rId3">
            <a:alphaModFix/>
          </a:blip>
          <a:stretch>
            <a:fillRect/>
          </a:stretch>
        </p:blipFill>
        <p:spPr>
          <a:xfrm>
            <a:off x="1552800" y="1844652"/>
            <a:ext cx="5342225" cy="2798200"/>
          </a:xfrm>
          <a:prstGeom prst="rect">
            <a:avLst/>
          </a:prstGeom>
          <a:noFill/>
          <a:ln>
            <a:noFill/>
          </a:ln>
        </p:spPr>
      </p:pic>
      <p:sp>
        <p:nvSpPr>
          <p:cNvPr id="303" name="Google Shape;303;p53"/>
          <p:cNvSpPr/>
          <p:nvPr/>
        </p:nvSpPr>
        <p:spPr>
          <a:xfrm>
            <a:off x="4317375" y="2571750"/>
            <a:ext cx="848700" cy="393300"/>
          </a:xfrm>
          <a:prstGeom prst="left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4" name="Google Shape;304;p53"/>
          <p:cNvSpPr/>
          <p:nvPr/>
        </p:nvSpPr>
        <p:spPr>
          <a:xfrm>
            <a:off x="4928450" y="2512350"/>
            <a:ext cx="1476900" cy="512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Training started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370"/>
              <a:t>Technology: Your Zoom window</a:t>
            </a:r>
            <a:endParaRPr sz="2270"/>
          </a:p>
        </p:txBody>
      </p:sp>
      <p:pic>
        <p:nvPicPr>
          <p:cNvPr id="113" name="Google Shape;113;p27"/>
          <p:cNvPicPr preferRelativeResize="0"/>
          <p:nvPr/>
        </p:nvPicPr>
        <p:blipFill>
          <a:blip r:embed="rId3">
            <a:alphaModFix/>
          </a:blip>
          <a:stretch>
            <a:fillRect/>
          </a:stretch>
        </p:blipFill>
        <p:spPr>
          <a:xfrm>
            <a:off x="202537" y="3179175"/>
            <a:ext cx="2958799" cy="1247500"/>
          </a:xfrm>
          <a:prstGeom prst="rect">
            <a:avLst/>
          </a:prstGeom>
          <a:noFill/>
          <a:ln>
            <a:noFill/>
          </a:ln>
        </p:spPr>
      </p:pic>
      <p:pic>
        <p:nvPicPr>
          <p:cNvPr id="114" name="Google Shape;114;p27"/>
          <p:cNvPicPr preferRelativeResize="0"/>
          <p:nvPr/>
        </p:nvPicPr>
        <p:blipFill>
          <a:blip r:embed="rId4">
            <a:alphaModFix/>
          </a:blip>
          <a:stretch>
            <a:fillRect/>
          </a:stretch>
        </p:blipFill>
        <p:spPr>
          <a:xfrm>
            <a:off x="1018325" y="1584450"/>
            <a:ext cx="1327225" cy="1327225"/>
          </a:xfrm>
          <a:prstGeom prst="rect">
            <a:avLst/>
          </a:prstGeom>
          <a:noFill/>
          <a:ln>
            <a:noFill/>
          </a:ln>
        </p:spPr>
      </p:pic>
      <p:pic>
        <p:nvPicPr>
          <p:cNvPr id="115" name="Google Shape;115;p27"/>
          <p:cNvPicPr preferRelativeResize="0"/>
          <p:nvPr/>
        </p:nvPicPr>
        <p:blipFill>
          <a:blip r:embed="rId5">
            <a:alphaModFix/>
          </a:blip>
          <a:stretch>
            <a:fillRect/>
          </a:stretch>
        </p:blipFill>
        <p:spPr>
          <a:xfrm>
            <a:off x="3908387" y="1584450"/>
            <a:ext cx="1327225" cy="1327225"/>
          </a:xfrm>
          <a:prstGeom prst="rect">
            <a:avLst/>
          </a:prstGeom>
          <a:noFill/>
          <a:ln>
            <a:noFill/>
          </a:ln>
        </p:spPr>
      </p:pic>
      <p:pic>
        <p:nvPicPr>
          <p:cNvPr id="116" name="Google Shape;116;p27"/>
          <p:cNvPicPr preferRelativeResize="0"/>
          <p:nvPr/>
        </p:nvPicPr>
        <p:blipFill>
          <a:blip r:embed="rId6">
            <a:alphaModFix/>
          </a:blip>
          <a:stretch>
            <a:fillRect/>
          </a:stretch>
        </p:blipFill>
        <p:spPr>
          <a:xfrm>
            <a:off x="3280437" y="3099450"/>
            <a:ext cx="2583108" cy="1327225"/>
          </a:xfrm>
          <a:prstGeom prst="rect">
            <a:avLst/>
          </a:prstGeom>
          <a:noFill/>
          <a:ln>
            <a:noFill/>
          </a:ln>
        </p:spPr>
      </p:pic>
      <p:pic>
        <p:nvPicPr>
          <p:cNvPr id="117" name="Google Shape;117;p27"/>
          <p:cNvPicPr preferRelativeResize="0"/>
          <p:nvPr/>
        </p:nvPicPr>
        <p:blipFill>
          <a:blip r:embed="rId7">
            <a:alphaModFix/>
          </a:blip>
          <a:stretch>
            <a:fillRect/>
          </a:stretch>
        </p:blipFill>
        <p:spPr>
          <a:xfrm>
            <a:off x="6798425" y="1584462"/>
            <a:ext cx="1327225" cy="1327201"/>
          </a:xfrm>
          <a:prstGeom prst="rect">
            <a:avLst/>
          </a:prstGeom>
          <a:noFill/>
          <a:ln>
            <a:noFill/>
          </a:ln>
        </p:spPr>
      </p:pic>
      <p:pic>
        <p:nvPicPr>
          <p:cNvPr id="118" name="Google Shape;118;p27"/>
          <p:cNvPicPr preferRelativeResize="0"/>
          <p:nvPr/>
        </p:nvPicPr>
        <p:blipFill>
          <a:blip r:embed="rId8">
            <a:alphaModFix/>
          </a:blip>
          <a:stretch>
            <a:fillRect/>
          </a:stretch>
        </p:blipFill>
        <p:spPr>
          <a:xfrm>
            <a:off x="6434487" y="3099450"/>
            <a:ext cx="2055100" cy="868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4"/>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a:t>Measurement and the Issue of Time</a:t>
            </a:r>
            <a:endParaRPr/>
          </a:p>
        </p:txBody>
      </p:sp>
      <p:sp>
        <p:nvSpPr>
          <p:cNvPr id="310" name="Google Shape;310;p54"/>
          <p:cNvSpPr txBox="1">
            <a:spLocks noGrp="1"/>
          </p:cNvSpPr>
          <p:nvPr>
            <p:ph type="body" idx="1"/>
          </p:nvPr>
        </p:nvSpPr>
        <p:spPr>
          <a:xfrm>
            <a:off x="160850" y="1352248"/>
            <a:ext cx="7886700" cy="2408100"/>
          </a:xfrm>
          <a:prstGeom prst="rect">
            <a:avLst/>
          </a:prstGeom>
        </p:spPr>
        <p:txBody>
          <a:bodyPr spcFirstLastPara="1" wrap="square" lIns="68575" tIns="34275" rIns="68575" bIns="34275" anchor="t" anchorCtr="0">
            <a:normAutofit/>
          </a:bodyPr>
          <a:lstStyle/>
          <a:p>
            <a:pPr marL="457200" lvl="0" indent="-311150" algn="l" rtl="0">
              <a:spcBef>
                <a:spcPts val="800"/>
              </a:spcBef>
              <a:spcAft>
                <a:spcPts val="0"/>
              </a:spcAft>
              <a:buSzPts val="1300"/>
              <a:buAutoNum type="arabicPeriod"/>
            </a:pPr>
            <a:r>
              <a:rPr lang="en" sz="2000" b="0"/>
              <a:t>Refer to your data collection plan (how to)</a:t>
            </a:r>
            <a:endParaRPr sz="2000" b="0"/>
          </a:p>
          <a:p>
            <a:pPr marL="457200" lvl="0" indent="-311150" algn="l" rtl="0">
              <a:spcBef>
                <a:spcPts val="0"/>
              </a:spcBef>
              <a:spcAft>
                <a:spcPts val="0"/>
              </a:spcAft>
              <a:buSzPts val="1300"/>
              <a:buAutoNum type="arabicPeriod"/>
            </a:pPr>
            <a:r>
              <a:rPr lang="en" sz="2000" b="0"/>
              <a:t>Check in on the data collection process to avoid rework</a:t>
            </a:r>
            <a:endParaRPr sz="2000" b="0"/>
          </a:p>
          <a:p>
            <a:pPr marL="457200" lvl="0" indent="-311150" algn="l" rtl="0">
              <a:spcBef>
                <a:spcPts val="0"/>
              </a:spcBef>
              <a:spcAft>
                <a:spcPts val="0"/>
              </a:spcAft>
              <a:buSzPts val="1300"/>
              <a:buAutoNum type="arabicPeriod"/>
            </a:pPr>
            <a:r>
              <a:rPr lang="en" sz="2000" b="0"/>
              <a:t>Chunk it down into small manageable pieces</a:t>
            </a:r>
            <a:endParaRPr b="0">
              <a:solidFill>
                <a:schemeClr val="dk1"/>
              </a:solidFill>
            </a:endParaRPr>
          </a:p>
          <a:p>
            <a:pPr marL="457200" lvl="0" indent="-311150" algn="l" rtl="0">
              <a:spcBef>
                <a:spcPts val="0"/>
              </a:spcBef>
              <a:spcAft>
                <a:spcPts val="0"/>
              </a:spcAft>
              <a:buSzPts val="1300"/>
              <a:buAutoNum type="arabicPeriod"/>
            </a:pPr>
            <a:r>
              <a:rPr lang="en" sz="2000" b="0"/>
              <a:t>Hand tally is perfectly acceptable</a:t>
            </a:r>
            <a:endParaRPr sz="2000" b="0"/>
          </a:p>
          <a:p>
            <a:pPr marL="0" lvl="0" indent="0" algn="l" rtl="0">
              <a:spcBef>
                <a:spcPts val="800"/>
              </a:spcBef>
              <a:spcAft>
                <a:spcPts val="0"/>
              </a:spcAft>
              <a:buNone/>
            </a:pPr>
            <a:endParaRPr sz="2000" b="0"/>
          </a:p>
        </p:txBody>
      </p:sp>
      <p:pic>
        <p:nvPicPr>
          <p:cNvPr id="311" name="Google Shape;311;p54"/>
          <p:cNvPicPr preferRelativeResize="0"/>
          <p:nvPr/>
        </p:nvPicPr>
        <p:blipFill>
          <a:blip r:embed="rId3">
            <a:alphaModFix/>
          </a:blip>
          <a:stretch>
            <a:fillRect/>
          </a:stretch>
        </p:blipFill>
        <p:spPr>
          <a:xfrm>
            <a:off x="6592050" y="1961184"/>
            <a:ext cx="2246400" cy="1255075"/>
          </a:xfrm>
          <a:prstGeom prst="rect">
            <a:avLst/>
          </a:prstGeom>
          <a:noFill/>
          <a:ln>
            <a:noFill/>
          </a:ln>
        </p:spPr>
      </p:pic>
      <p:sp>
        <p:nvSpPr>
          <p:cNvPr id="312" name="Google Shape;312;p54"/>
          <p:cNvSpPr txBox="1"/>
          <p:nvPr/>
        </p:nvSpPr>
        <p:spPr>
          <a:xfrm>
            <a:off x="227433" y="2423108"/>
            <a:ext cx="78867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300">
                <a:solidFill>
                  <a:schemeClr val="dk1"/>
                </a:solidFill>
              </a:rPr>
              <a:t>5.</a:t>
            </a:r>
            <a:r>
              <a:rPr lang="en" sz="2000">
                <a:solidFill>
                  <a:schemeClr val="dk1"/>
                </a:solidFill>
              </a:rPr>
              <a:t>   Use a journal to track quotes and observations</a:t>
            </a:r>
            <a:endParaRPr sz="2000">
              <a:solidFill>
                <a:schemeClr val="dk1"/>
              </a:solidFill>
            </a:endParaRPr>
          </a:p>
          <a:p>
            <a:pPr marL="0" lvl="0" indent="0" algn="l" rtl="0">
              <a:lnSpc>
                <a:spcPct val="90000"/>
              </a:lnSpc>
              <a:spcBef>
                <a:spcPts val="0"/>
              </a:spcBef>
              <a:spcAft>
                <a:spcPts val="0"/>
              </a:spcAft>
              <a:buNone/>
            </a:pPr>
            <a:r>
              <a:rPr lang="en" sz="1300">
                <a:solidFill>
                  <a:schemeClr val="dk1"/>
                </a:solidFill>
              </a:rPr>
              <a:t>6.</a:t>
            </a:r>
            <a:r>
              <a:rPr lang="en" sz="2000">
                <a:solidFill>
                  <a:schemeClr val="dk1"/>
                </a:solidFill>
              </a:rPr>
              <a:t>   Two or three metrics (max) are adequate</a:t>
            </a:r>
            <a:endParaRPr sz="2000">
              <a:solidFill>
                <a:schemeClr val="dk1"/>
              </a:solidFill>
            </a:endParaRPr>
          </a:p>
          <a:p>
            <a:pPr marL="0" lvl="0" indent="0" algn="l" rtl="0">
              <a:lnSpc>
                <a:spcPct val="90000"/>
              </a:lnSpc>
              <a:spcBef>
                <a:spcPts val="0"/>
              </a:spcBef>
              <a:spcAft>
                <a:spcPts val="0"/>
              </a:spcAft>
              <a:buNone/>
            </a:pPr>
            <a:r>
              <a:rPr lang="en" sz="1300">
                <a:solidFill>
                  <a:schemeClr val="dk1"/>
                </a:solidFill>
              </a:rPr>
              <a:t>7.</a:t>
            </a:r>
            <a:r>
              <a:rPr lang="en" sz="2000">
                <a:solidFill>
                  <a:schemeClr val="dk1"/>
                </a:solidFill>
              </a:rPr>
              <a:t>   Stick to the plan - don’t over complicate your story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5"/>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Post-Work</a:t>
            </a:r>
            <a:endParaRPr/>
          </a:p>
        </p:txBody>
      </p:sp>
      <p:sp>
        <p:nvSpPr>
          <p:cNvPr id="318" name="Google Shape;318;p55"/>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lnSpc>
                <a:spcPct val="115000"/>
              </a:lnSpc>
              <a:spcBef>
                <a:spcPts val="800"/>
              </a:spcBef>
              <a:spcAft>
                <a:spcPts val="0"/>
              </a:spcAft>
              <a:buNone/>
            </a:pPr>
            <a:endParaRPr b="0"/>
          </a:p>
          <a:p>
            <a:pPr marL="0" lvl="0" indent="0" algn="l" rtl="0">
              <a:spcBef>
                <a:spcPts val="800"/>
              </a:spcBef>
              <a:spcAft>
                <a:spcPts val="0"/>
              </a:spcAft>
              <a:buNone/>
            </a:pPr>
            <a:endParaRPr/>
          </a:p>
        </p:txBody>
      </p:sp>
      <p:pic>
        <p:nvPicPr>
          <p:cNvPr id="319" name="Google Shape;319;p55"/>
          <p:cNvPicPr preferRelativeResize="0"/>
          <p:nvPr/>
        </p:nvPicPr>
        <p:blipFill>
          <a:blip r:embed="rId3">
            <a:alphaModFix/>
          </a:blip>
          <a:stretch>
            <a:fillRect/>
          </a:stretch>
        </p:blipFill>
        <p:spPr>
          <a:xfrm>
            <a:off x="1380403" y="1369225"/>
            <a:ext cx="6383199" cy="2737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6"/>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Chat Waterfall</a:t>
            </a:r>
            <a:endParaRPr/>
          </a:p>
        </p:txBody>
      </p:sp>
      <p:sp>
        <p:nvSpPr>
          <p:cNvPr id="325" name="Google Shape;325;p56"/>
          <p:cNvSpPr txBox="1"/>
          <p:nvPr/>
        </p:nvSpPr>
        <p:spPr>
          <a:xfrm>
            <a:off x="309400" y="1139625"/>
            <a:ext cx="8708400" cy="1844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None/>
            </a:pPr>
            <a:r>
              <a:rPr lang="en" sz="2100" b="1">
                <a:solidFill>
                  <a:schemeClr val="dk1"/>
                </a:solidFill>
              </a:rPr>
              <a:t>Type your response to the question in the chat, but </a:t>
            </a:r>
            <a:r>
              <a:rPr lang="en" sz="2100" b="1">
                <a:solidFill>
                  <a:srgbClr val="FF0000"/>
                </a:solidFill>
              </a:rPr>
              <a:t>don’t hit send</a:t>
            </a:r>
            <a:r>
              <a:rPr lang="en" sz="2100" b="1">
                <a:solidFill>
                  <a:schemeClr val="dk1"/>
                </a:solidFill>
              </a:rPr>
              <a:t> until we say so.</a:t>
            </a:r>
            <a:endParaRPr sz="2100" b="1">
              <a:solidFill>
                <a:schemeClr val="dk1"/>
              </a:solidFill>
            </a:endParaRPr>
          </a:p>
          <a:p>
            <a:pPr marL="0" lvl="0" indent="0" algn="l" rtl="0">
              <a:lnSpc>
                <a:spcPct val="90000"/>
              </a:lnSpc>
              <a:spcBef>
                <a:spcPts val="800"/>
              </a:spcBef>
              <a:spcAft>
                <a:spcPts val="0"/>
              </a:spcAft>
              <a:buNone/>
            </a:pPr>
            <a:endParaRPr sz="2100">
              <a:solidFill>
                <a:schemeClr val="dk1"/>
              </a:solidFill>
            </a:endParaRPr>
          </a:p>
          <a:p>
            <a:pPr marL="0" lvl="0" indent="0" algn="ctr" rtl="0">
              <a:lnSpc>
                <a:spcPct val="90000"/>
              </a:lnSpc>
              <a:spcBef>
                <a:spcPts val="800"/>
              </a:spcBef>
              <a:spcAft>
                <a:spcPts val="0"/>
              </a:spcAft>
              <a:buNone/>
            </a:pPr>
            <a:r>
              <a:rPr lang="en" sz="2100" b="1">
                <a:solidFill>
                  <a:schemeClr val="dk1"/>
                </a:solidFill>
              </a:rPr>
              <a:t>Question:</a:t>
            </a:r>
            <a:r>
              <a:rPr lang="en" sz="2100">
                <a:solidFill>
                  <a:schemeClr val="dk1"/>
                </a:solidFill>
              </a:rPr>
              <a:t> How will you keep your battery charged as you move forward in your partnership?</a:t>
            </a:r>
            <a:endParaRPr/>
          </a:p>
        </p:txBody>
      </p:sp>
      <p:pic>
        <p:nvPicPr>
          <p:cNvPr id="326" name="Google Shape;326;p56"/>
          <p:cNvPicPr preferRelativeResize="0"/>
          <p:nvPr/>
        </p:nvPicPr>
        <p:blipFill>
          <a:blip r:embed="rId3">
            <a:alphaModFix/>
          </a:blip>
          <a:stretch>
            <a:fillRect/>
          </a:stretch>
        </p:blipFill>
        <p:spPr>
          <a:xfrm>
            <a:off x="2100588" y="2984025"/>
            <a:ext cx="4942824" cy="17269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7"/>
          <p:cNvSpPr txBox="1">
            <a:spLocks noGrp="1"/>
          </p:cNvSpPr>
          <p:nvPr>
            <p:ph type="ctrTitle"/>
          </p:nvPr>
        </p:nvSpPr>
        <p:spPr>
          <a:xfrm>
            <a:off x="505900" y="1090125"/>
            <a:ext cx="8094600" cy="786900"/>
          </a:xfrm>
          <a:prstGeom prst="rect">
            <a:avLst/>
          </a:prstGeom>
          <a:noFill/>
          <a:ln>
            <a:noFill/>
          </a:ln>
        </p:spPr>
        <p:txBody>
          <a:bodyPr spcFirstLastPara="1" wrap="square" lIns="68575" tIns="34275" rIns="68575" bIns="34275" anchor="b" anchorCtr="0">
            <a:normAutofit/>
          </a:bodyPr>
          <a:lstStyle/>
          <a:p>
            <a:pPr marL="0" lvl="0" indent="0" algn="ctr" rtl="0">
              <a:spcBef>
                <a:spcPts val="0"/>
              </a:spcBef>
              <a:spcAft>
                <a:spcPts val="0"/>
              </a:spcAft>
              <a:buClr>
                <a:srgbClr val="C24E5B"/>
              </a:buClr>
              <a:buSzPts val="4050"/>
              <a:buFont typeface="Arial"/>
              <a:buNone/>
            </a:pPr>
            <a:r>
              <a:rPr lang="en" sz="3600"/>
              <a:t>Building Stronger Systems Together</a:t>
            </a:r>
            <a:endParaRPr/>
          </a:p>
        </p:txBody>
      </p:sp>
      <p:sp>
        <p:nvSpPr>
          <p:cNvPr id="332" name="Google Shape;332;p57"/>
          <p:cNvSpPr txBox="1">
            <a:spLocks noGrp="1"/>
          </p:cNvSpPr>
          <p:nvPr>
            <p:ph type="subTitle" idx="1"/>
          </p:nvPr>
        </p:nvSpPr>
        <p:spPr>
          <a:xfrm>
            <a:off x="87000" y="2093075"/>
            <a:ext cx="8967900" cy="2344200"/>
          </a:xfrm>
          <a:prstGeom prst="rect">
            <a:avLst/>
          </a:prstGeom>
          <a:noFill/>
          <a:ln>
            <a:noFill/>
          </a:ln>
        </p:spPr>
        <p:txBody>
          <a:bodyPr spcFirstLastPara="1" wrap="square" lIns="68575" tIns="34275" rIns="68575" bIns="34275" anchor="t" anchorCtr="0">
            <a:normAutofit/>
          </a:bodyPr>
          <a:lstStyle/>
          <a:p>
            <a:pPr marL="0" lvl="0" indent="0" algn="ctr" rtl="0">
              <a:spcBef>
                <a:spcPts val="0"/>
              </a:spcBef>
              <a:spcAft>
                <a:spcPts val="0"/>
              </a:spcAft>
              <a:buClr>
                <a:schemeClr val="dk1"/>
              </a:buClr>
              <a:buSzPts val="1800"/>
              <a:buNone/>
            </a:pPr>
            <a:r>
              <a:rPr lang="en" sz="2000" b="0"/>
              <a:t>Thank you for joining the learning collaborative! </a:t>
            </a:r>
            <a:endParaRPr sz="2000" b="0"/>
          </a:p>
          <a:p>
            <a:pPr marL="0" lvl="0" indent="0" algn="ctr" rtl="0">
              <a:spcBef>
                <a:spcPts val="0"/>
              </a:spcBef>
              <a:spcAft>
                <a:spcPts val="0"/>
              </a:spcAft>
              <a:buClr>
                <a:schemeClr val="dk1"/>
              </a:buClr>
              <a:buSzPts val="1800"/>
              <a:buNone/>
            </a:pPr>
            <a:endParaRPr sz="2000" b="0"/>
          </a:p>
          <a:p>
            <a:pPr marL="0" lvl="0" indent="0" algn="ctr" rtl="0">
              <a:spcBef>
                <a:spcPts val="0"/>
              </a:spcBef>
              <a:spcAft>
                <a:spcPts val="0"/>
              </a:spcAft>
              <a:buClr>
                <a:schemeClr val="dk1"/>
              </a:buClr>
              <a:buSzPts val="1800"/>
              <a:buNone/>
            </a:pPr>
            <a:r>
              <a:rPr lang="en" sz="2000" b="0"/>
              <a:t>Please complete the survey on the Weitzman Education Platform</a:t>
            </a:r>
            <a:endParaRPr sz="2000"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00565" y="245269"/>
            <a:ext cx="47835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370"/>
              <a:t>Technology: Your Zoom window, continued</a:t>
            </a:r>
            <a:endParaRPr sz="2270"/>
          </a:p>
        </p:txBody>
      </p:sp>
      <p:pic>
        <p:nvPicPr>
          <p:cNvPr id="124" name="Google Shape;124;p28"/>
          <p:cNvPicPr preferRelativeResize="0"/>
          <p:nvPr/>
        </p:nvPicPr>
        <p:blipFill rotWithShape="1">
          <a:blip r:embed="rId3">
            <a:alphaModFix/>
          </a:blip>
          <a:srcRect l="2054" t="2669" r="2379" b="2669"/>
          <a:stretch/>
        </p:blipFill>
        <p:spPr>
          <a:xfrm>
            <a:off x="457200" y="1336775"/>
            <a:ext cx="2628900" cy="2141325"/>
          </a:xfrm>
          <a:prstGeom prst="rect">
            <a:avLst/>
          </a:prstGeom>
          <a:noFill/>
          <a:ln>
            <a:noFill/>
          </a:ln>
        </p:spPr>
      </p:pic>
      <p:pic>
        <p:nvPicPr>
          <p:cNvPr id="125" name="Google Shape;125;p28"/>
          <p:cNvPicPr preferRelativeResize="0"/>
          <p:nvPr/>
        </p:nvPicPr>
        <p:blipFill>
          <a:blip r:embed="rId4">
            <a:alphaModFix/>
          </a:blip>
          <a:stretch>
            <a:fillRect/>
          </a:stretch>
        </p:blipFill>
        <p:spPr>
          <a:xfrm>
            <a:off x="189175" y="2809872"/>
            <a:ext cx="375400" cy="383950"/>
          </a:xfrm>
          <a:prstGeom prst="rect">
            <a:avLst/>
          </a:prstGeom>
          <a:noFill/>
          <a:ln>
            <a:noFill/>
          </a:ln>
        </p:spPr>
      </p:pic>
      <p:pic>
        <p:nvPicPr>
          <p:cNvPr id="126" name="Google Shape;126;p28"/>
          <p:cNvPicPr preferRelativeResize="0"/>
          <p:nvPr/>
        </p:nvPicPr>
        <p:blipFill>
          <a:blip r:embed="rId5">
            <a:alphaModFix/>
          </a:blip>
          <a:stretch>
            <a:fillRect/>
          </a:stretch>
        </p:blipFill>
        <p:spPr>
          <a:xfrm>
            <a:off x="1856050" y="3089056"/>
            <a:ext cx="375400" cy="384044"/>
          </a:xfrm>
          <a:prstGeom prst="rect">
            <a:avLst/>
          </a:prstGeom>
          <a:noFill/>
          <a:ln>
            <a:noFill/>
          </a:ln>
        </p:spPr>
      </p:pic>
      <p:pic>
        <p:nvPicPr>
          <p:cNvPr id="127" name="Google Shape;127;p28"/>
          <p:cNvPicPr preferRelativeResize="0"/>
          <p:nvPr/>
        </p:nvPicPr>
        <p:blipFill>
          <a:blip r:embed="rId6">
            <a:alphaModFix/>
          </a:blip>
          <a:stretch>
            <a:fillRect/>
          </a:stretch>
        </p:blipFill>
        <p:spPr>
          <a:xfrm>
            <a:off x="400576" y="3659396"/>
            <a:ext cx="2750875" cy="932904"/>
          </a:xfrm>
          <a:prstGeom prst="rect">
            <a:avLst/>
          </a:prstGeom>
          <a:noFill/>
          <a:ln>
            <a:noFill/>
          </a:ln>
        </p:spPr>
      </p:pic>
      <p:pic>
        <p:nvPicPr>
          <p:cNvPr id="128" name="Google Shape;128;p28"/>
          <p:cNvPicPr preferRelativeResize="0"/>
          <p:nvPr/>
        </p:nvPicPr>
        <p:blipFill rotWithShape="1">
          <a:blip r:embed="rId7">
            <a:alphaModFix/>
          </a:blip>
          <a:srcRect l="4119" t="2738" r="7299" b="2823"/>
          <a:stretch/>
        </p:blipFill>
        <p:spPr>
          <a:xfrm>
            <a:off x="4857274" y="1132925"/>
            <a:ext cx="1095850" cy="2345176"/>
          </a:xfrm>
          <a:prstGeom prst="rect">
            <a:avLst/>
          </a:prstGeom>
          <a:noFill/>
          <a:ln>
            <a:noFill/>
          </a:ln>
          <a:effectLst>
            <a:outerShdw blurRad="57150" dist="19050" dir="5400000" algn="bl" rotWithShape="0">
              <a:srgbClr val="000000">
                <a:alpha val="50000"/>
              </a:srgbClr>
            </a:outerShdw>
          </a:effectLst>
        </p:spPr>
      </p:pic>
      <p:pic>
        <p:nvPicPr>
          <p:cNvPr id="129" name="Google Shape;129;p28"/>
          <p:cNvPicPr preferRelativeResize="0"/>
          <p:nvPr/>
        </p:nvPicPr>
        <p:blipFill>
          <a:blip r:embed="rId4">
            <a:alphaModFix/>
          </a:blip>
          <a:stretch>
            <a:fillRect/>
          </a:stretch>
        </p:blipFill>
        <p:spPr>
          <a:xfrm>
            <a:off x="4657725" y="3089097"/>
            <a:ext cx="375400" cy="383950"/>
          </a:xfrm>
          <a:prstGeom prst="rect">
            <a:avLst/>
          </a:prstGeom>
          <a:noFill/>
          <a:ln>
            <a:noFill/>
          </a:ln>
        </p:spPr>
      </p:pic>
      <p:pic>
        <p:nvPicPr>
          <p:cNvPr id="130" name="Google Shape;130;p28"/>
          <p:cNvPicPr preferRelativeResize="0"/>
          <p:nvPr/>
        </p:nvPicPr>
        <p:blipFill>
          <a:blip r:embed="rId5">
            <a:alphaModFix/>
          </a:blip>
          <a:stretch>
            <a:fillRect/>
          </a:stretch>
        </p:blipFill>
        <p:spPr>
          <a:xfrm>
            <a:off x="4532575" y="1079281"/>
            <a:ext cx="375400" cy="384044"/>
          </a:xfrm>
          <a:prstGeom prst="rect">
            <a:avLst/>
          </a:prstGeom>
          <a:noFill/>
          <a:ln>
            <a:noFill/>
          </a:ln>
        </p:spPr>
      </p:pic>
      <p:pic>
        <p:nvPicPr>
          <p:cNvPr id="131" name="Google Shape;131;p28"/>
          <p:cNvPicPr preferRelativeResize="0"/>
          <p:nvPr/>
        </p:nvPicPr>
        <p:blipFill>
          <a:blip r:embed="rId8">
            <a:alphaModFix/>
          </a:blip>
          <a:stretch>
            <a:fillRect/>
          </a:stretch>
        </p:blipFill>
        <p:spPr>
          <a:xfrm>
            <a:off x="4657725" y="3607950"/>
            <a:ext cx="3753849" cy="1066800"/>
          </a:xfrm>
          <a:prstGeom prst="rect">
            <a:avLst/>
          </a:prstGeom>
          <a:noFill/>
          <a:ln>
            <a:noFill/>
          </a:ln>
        </p:spPr>
      </p:pic>
      <p:pic>
        <p:nvPicPr>
          <p:cNvPr id="132" name="Google Shape;132;p28"/>
          <p:cNvPicPr preferRelativeResize="0"/>
          <p:nvPr/>
        </p:nvPicPr>
        <p:blipFill rotWithShape="1">
          <a:blip r:embed="rId9">
            <a:alphaModFix/>
          </a:blip>
          <a:srcRect l="2640" t="3895" r="2039" b="1791"/>
          <a:stretch/>
        </p:blipFill>
        <p:spPr>
          <a:xfrm>
            <a:off x="6248400" y="1300388"/>
            <a:ext cx="2457449" cy="2010250"/>
          </a:xfrm>
          <a:prstGeom prst="rect">
            <a:avLst/>
          </a:prstGeom>
          <a:noFill/>
          <a:ln>
            <a:noFill/>
          </a:ln>
        </p:spPr>
      </p:pic>
      <p:pic>
        <p:nvPicPr>
          <p:cNvPr id="133" name="Google Shape;133;p28"/>
          <p:cNvPicPr preferRelativeResize="0"/>
          <p:nvPr/>
        </p:nvPicPr>
        <p:blipFill>
          <a:blip r:embed="rId10">
            <a:alphaModFix/>
          </a:blip>
          <a:stretch>
            <a:fillRect/>
          </a:stretch>
        </p:blipFill>
        <p:spPr>
          <a:xfrm>
            <a:off x="8411575" y="1643427"/>
            <a:ext cx="375400" cy="3883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2855"/>
              <a:t>Continuing Education Credits</a:t>
            </a:r>
            <a:endParaRPr/>
          </a:p>
        </p:txBody>
      </p:sp>
      <p:pic>
        <p:nvPicPr>
          <p:cNvPr id="139" name="Google Shape;139;p29"/>
          <p:cNvPicPr preferRelativeResize="0"/>
          <p:nvPr/>
        </p:nvPicPr>
        <p:blipFill>
          <a:blip r:embed="rId3">
            <a:alphaModFix/>
          </a:blip>
          <a:stretch>
            <a:fillRect/>
          </a:stretch>
        </p:blipFill>
        <p:spPr>
          <a:xfrm>
            <a:off x="5934800" y="1790700"/>
            <a:ext cx="2941925" cy="1978200"/>
          </a:xfrm>
          <a:prstGeom prst="rect">
            <a:avLst/>
          </a:prstGeom>
          <a:noFill/>
          <a:ln>
            <a:noFill/>
          </a:ln>
        </p:spPr>
      </p:pic>
      <p:sp>
        <p:nvSpPr>
          <p:cNvPr id="140" name="Google Shape;140;p29"/>
          <p:cNvSpPr txBox="1">
            <a:spLocks noGrp="1"/>
          </p:cNvSpPr>
          <p:nvPr>
            <p:ph type="body" idx="1"/>
          </p:nvPr>
        </p:nvSpPr>
        <p:spPr>
          <a:xfrm>
            <a:off x="381525" y="1143000"/>
            <a:ext cx="5457300" cy="3495600"/>
          </a:xfrm>
          <a:prstGeom prst="rect">
            <a:avLst/>
          </a:prstGeom>
        </p:spPr>
        <p:txBody>
          <a:bodyPr spcFirstLastPara="1" wrap="square" lIns="68575" tIns="34275" rIns="68575" bIns="34275" anchor="t" anchorCtr="0">
            <a:normAutofit fontScale="70000" lnSpcReduction="20000"/>
          </a:bodyPr>
          <a:lstStyle/>
          <a:p>
            <a:pPr marL="0" lvl="0" indent="0" algn="l" rtl="0">
              <a:lnSpc>
                <a:spcPct val="115000"/>
              </a:lnSpc>
              <a:spcBef>
                <a:spcPts val="400"/>
              </a:spcBef>
              <a:spcAft>
                <a:spcPts val="0"/>
              </a:spcAft>
              <a:buNone/>
            </a:pPr>
            <a:r>
              <a:rPr lang="en" sz="1800" b="0"/>
              <a:t>In support of improving patient care, Moses/Weitzman Health System is jointly accredited by the Accreditation Council for Continuing Medical Education (ACCME), the Accreditation Council for Pharmacy Education (ACPE), and the American Nurses Credentialing Center (ANCC), to provide continuing education for the healthcare team.</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This series is intended for Early childhood education leaders, Pediatric behavioral health providers (psychologists, Master's level clinicians, and counselors), and Pediatric medical team members (MDs, DOs, NPs, PAs, RNs).</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Please complete the survey and claim your post-session certificate on the WeP after today’s session.</a:t>
            </a:r>
            <a:endParaRPr sz="1800" b="0"/>
          </a:p>
          <a:p>
            <a:pPr marL="0" lvl="0" indent="0" algn="l" rtl="0">
              <a:lnSpc>
                <a:spcPct val="115000"/>
              </a:lnSpc>
              <a:spcBef>
                <a:spcPts val="400"/>
              </a:spcBef>
              <a:spcAft>
                <a:spcPts val="0"/>
              </a:spcAft>
              <a:buClr>
                <a:schemeClr val="dk1"/>
              </a:buClr>
              <a:buSzPct val="61111"/>
              <a:buFont typeface="Arial"/>
              <a:buNone/>
            </a:pPr>
            <a:endParaRPr sz="1800" b="0"/>
          </a:p>
          <a:p>
            <a:pPr marL="0" lvl="0" indent="0" algn="l" rtl="0">
              <a:lnSpc>
                <a:spcPct val="115000"/>
              </a:lnSpc>
              <a:spcBef>
                <a:spcPts val="400"/>
              </a:spcBef>
              <a:spcAft>
                <a:spcPts val="0"/>
              </a:spcAft>
              <a:buNone/>
            </a:pPr>
            <a:r>
              <a:rPr lang="en" sz="1800" b="0"/>
              <a:t>You will be able to claim a comprehensive certificate on the WeP at the end of the series, </a:t>
            </a:r>
            <a:r>
              <a:rPr lang="en" sz="1800"/>
              <a:t>September 23, 2025</a:t>
            </a:r>
            <a:r>
              <a:rPr lang="en" sz="1800" b="0"/>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0"/>
          <p:cNvSpPr txBox="1">
            <a:spLocks noGrp="1"/>
          </p:cNvSpPr>
          <p:nvPr>
            <p:ph type="title"/>
          </p:nvPr>
        </p:nvSpPr>
        <p:spPr>
          <a:xfrm>
            <a:off x="185900" y="86350"/>
            <a:ext cx="4943100" cy="7578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SzPts val="990"/>
              <a:buNone/>
            </a:pPr>
            <a:r>
              <a:rPr lang="en" sz="2470"/>
              <a:t>Accessing session recordings </a:t>
            </a:r>
            <a:br>
              <a:rPr lang="en" sz="2470"/>
            </a:br>
            <a:r>
              <a:rPr lang="en" sz="2470"/>
              <a:t>and materials</a:t>
            </a:r>
            <a:endParaRPr sz="2470"/>
          </a:p>
        </p:txBody>
      </p:sp>
      <p:sp>
        <p:nvSpPr>
          <p:cNvPr id="146" name="Google Shape;146;p30"/>
          <p:cNvSpPr txBox="1">
            <a:spLocks noGrp="1"/>
          </p:cNvSpPr>
          <p:nvPr>
            <p:ph type="body" idx="1"/>
          </p:nvPr>
        </p:nvSpPr>
        <p:spPr>
          <a:xfrm>
            <a:off x="3853975" y="1385525"/>
            <a:ext cx="5085900" cy="2517000"/>
          </a:xfrm>
          <a:prstGeom prst="rect">
            <a:avLst/>
          </a:prstGeom>
        </p:spPr>
        <p:txBody>
          <a:bodyPr spcFirstLastPara="1" wrap="square" lIns="68575" tIns="34275" rIns="68575" bIns="34275" anchor="t" anchorCtr="0">
            <a:normAutofit fontScale="85000" lnSpcReduction="10000"/>
          </a:bodyPr>
          <a:lstStyle/>
          <a:p>
            <a:pPr marL="457200" lvl="0" indent="-336550" algn="l" rtl="0">
              <a:lnSpc>
                <a:spcPct val="115000"/>
              </a:lnSpc>
              <a:spcBef>
                <a:spcPts val="0"/>
              </a:spcBef>
              <a:spcAft>
                <a:spcPts val="0"/>
              </a:spcAft>
              <a:buSzPct val="100000"/>
              <a:buFont typeface="Calibri"/>
              <a:buAutoNum type="arabicPeriod"/>
            </a:pPr>
            <a:r>
              <a:rPr lang="en" sz="2000" b="0"/>
              <a:t>Return to the </a:t>
            </a:r>
            <a:r>
              <a:rPr lang="en" sz="2000"/>
              <a:t>Overview tab </a:t>
            </a:r>
            <a:r>
              <a:rPr lang="en" sz="2000" b="0"/>
              <a:t>of the live activity, </a:t>
            </a:r>
            <a:r>
              <a:rPr lang="en" sz="2000" b="0" i="1"/>
              <a:t>Early Childhood Therapeutic Partnership Learning Collaborative (July 15, 2025)</a:t>
            </a:r>
            <a:endParaRPr sz="2000" b="0" i="1"/>
          </a:p>
          <a:p>
            <a:pPr marL="457200" lvl="0" indent="-336550" algn="l" rtl="0">
              <a:lnSpc>
                <a:spcPct val="115000"/>
              </a:lnSpc>
              <a:spcBef>
                <a:spcPts val="0"/>
              </a:spcBef>
              <a:spcAft>
                <a:spcPts val="0"/>
              </a:spcAft>
              <a:buClr>
                <a:srgbClr val="222A35"/>
              </a:buClr>
              <a:buSzPct val="100000"/>
              <a:buFont typeface="Calibri"/>
              <a:buAutoNum type="arabicPeriod"/>
            </a:pPr>
            <a:r>
              <a:rPr lang="en" sz="2000" b="0">
                <a:solidFill>
                  <a:srgbClr val="222A35"/>
                </a:solidFill>
              </a:rPr>
              <a:t>Scroll down to the</a:t>
            </a:r>
            <a:r>
              <a:rPr lang="en" sz="2000">
                <a:solidFill>
                  <a:srgbClr val="222A35"/>
                </a:solidFill>
              </a:rPr>
              <a:t> Presentation Slides and Session Recording </a:t>
            </a:r>
            <a:r>
              <a:rPr lang="en" sz="2000" b="0">
                <a:solidFill>
                  <a:srgbClr val="222A35"/>
                </a:solidFill>
              </a:rPr>
              <a:t>headers</a:t>
            </a:r>
            <a:endParaRPr sz="2000" b="0">
              <a:solidFill>
                <a:srgbClr val="222A35"/>
              </a:solidFill>
            </a:endParaRPr>
          </a:p>
          <a:p>
            <a:pPr marL="0" lvl="0" indent="0" algn="l" rtl="0">
              <a:lnSpc>
                <a:spcPct val="115000"/>
              </a:lnSpc>
              <a:spcBef>
                <a:spcPts val="0"/>
              </a:spcBef>
              <a:spcAft>
                <a:spcPts val="0"/>
              </a:spcAft>
              <a:buNone/>
            </a:pPr>
            <a:endParaRPr sz="2000" b="0">
              <a:solidFill>
                <a:srgbClr val="222A35"/>
              </a:solidFill>
            </a:endParaRPr>
          </a:p>
          <a:p>
            <a:pPr marL="0" lvl="0" indent="0" algn="l" rtl="0">
              <a:lnSpc>
                <a:spcPct val="115000"/>
              </a:lnSpc>
              <a:spcBef>
                <a:spcPts val="0"/>
              </a:spcBef>
              <a:spcAft>
                <a:spcPts val="0"/>
              </a:spcAft>
              <a:buNone/>
            </a:pPr>
            <a:r>
              <a:rPr lang="en" sz="2000" b="0">
                <a:solidFill>
                  <a:srgbClr val="222A35"/>
                </a:solidFill>
              </a:rPr>
              <a:t>You will then be able to click on </a:t>
            </a:r>
            <a:r>
              <a:rPr lang="en" sz="2000">
                <a:solidFill>
                  <a:srgbClr val="222A35"/>
                </a:solidFill>
              </a:rPr>
              <a:t>Session Recording and Presentation Slides </a:t>
            </a:r>
            <a:r>
              <a:rPr lang="en" sz="2000" b="0">
                <a:solidFill>
                  <a:srgbClr val="222A35"/>
                </a:solidFill>
              </a:rPr>
              <a:t>listed below the headers</a:t>
            </a:r>
            <a:r>
              <a:rPr lang="en" sz="2000">
                <a:solidFill>
                  <a:srgbClr val="222A35"/>
                </a:solidFill>
              </a:rPr>
              <a:t> </a:t>
            </a:r>
            <a:r>
              <a:rPr lang="en" sz="2000" b="0">
                <a:solidFill>
                  <a:srgbClr val="222A35"/>
                </a:solidFill>
              </a:rPr>
              <a:t>to access the resources.</a:t>
            </a:r>
            <a:endParaRPr/>
          </a:p>
        </p:txBody>
      </p:sp>
      <p:pic>
        <p:nvPicPr>
          <p:cNvPr id="147" name="Google Shape;147;p30"/>
          <p:cNvPicPr preferRelativeResize="0"/>
          <p:nvPr/>
        </p:nvPicPr>
        <p:blipFill rotWithShape="1">
          <a:blip r:embed="rId3">
            <a:alphaModFix/>
          </a:blip>
          <a:srcRect t="17837"/>
          <a:stretch/>
        </p:blipFill>
        <p:spPr>
          <a:xfrm>
            <a:off x="741775" y="844150"/>
            <a:ext cx="2614925" cy="4276076"/>
          </a:xfrm>
          <a:prstGeom prst="rect">
            <a:avLst/>
          </a:prstGeom>
          <a:noFill/>
          <a:ln>
            <a:noFill/>
          </a:ln>
        </p:spPr>
      </p:pic>
      <p:pic>
        <p:nvPicPr>
          <p:cNvPr id="148" name="Google Shape;148;p30"/>
          <p:cNvPicPr preferRelativeResize="0"/>
          <p:nvPr/>
        </p:nvPicPr>
        <p:blipFill>
          <a:blip r:embed="rId4">
            <a:alphaModFix/>
          </a:blip>
          <a:stretch>
            <a:fillRect/>
          </a:stretch>
        </p:blipFill>
        <p:spPr>
          <a:xfrm>
            <a:off x="185898" y="4710649"/>
            <a:ext cx="556300" cy="409575"/>
          </a:xfrm>
          <a:prstGeom prst="rect">
            <a:avLst/>
          </a:prstGeom>
          <a:noFill/>
          <a:ln>
            <a:noFill/>
          </a:ln>
        </p:spPr>
      </p:pic>
      <p:pic>
        <p:nvPicPr>
          <p:cNvPr id="149" name="Google Shape;149;p30"/>
          <p:cNvPicPr preferRelativeResize="0"/>
          <p:nvPr/>
        </p:nvPicPr>
        <p:blipFill>
          <a:blip r:embed="rId4">
            <a:alphaModFix/>
          </a:blip>
          <a:stretch>
            <a:fillRect/>
          </a:stretch>
        </p:blipFill>
        <p:spPr>
          <a:xfrm>
            <a:off x="185898" y="4301074"/>
            <a:ext cx="556300" cy="409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381525" y="1369225"/>
            <a:ext cx="8238600" cy="3263400"/>
          </a:xfrm>
          <a:prstGeom prst="rect">
            <a:avLst/>
          </a:prstGeom>
        </p:spPr>
        <p:txBody>
          <a:bodyPr spcFirstLastPara="1" wrap="square" lIns="68575" tIns="34275" rIns="68575" bIns="34275" anchor="t" anchorCtr="0">
            <a:normAutofit fontScale="92500" lnSpcReduction="20000"/>
          </a:bodyPr>
          <a:lstStyle/>
          <a:p>
            <a:pPr marL="0" lvl="0" indent="0" algn="ctr" rtl="0">
              <a:lnSpc>
                <a:spcPct val="115000"/>
              </a:lnSpc>
              <a:spcBef>
                <a:spcPts val="0"/>
              </a:spcBef>
              <a:spcAft>
                <a:spcPts val="0"/>
              </a:spcAft>
              <a:buClr>
                <a:schemeClr val="dk1"/>
              </a:buClr>
              <a:buSzPct val="34375"/>
              <a:buFont typeface="Arial"/>
              <a:buNone/>
            </a:pPr>
            <a:r>
              <a:rPr lang="en" sz="3200"/>
              <a:t>This Early Childhood Therapeutic Partnership Learning Collaborative session has been made available by:</a:t>
            </a:r>
            <a:endParaRPr sz="3200"/>
          </a:p>
          <a:p>
            <a:pPr marL="0" lvl="0" indent="0" algn="ctr" rtl="0">
              <a:lnSpc>
                <a:spcPct val="115000"/>
              </a:lnSpc>
              <a:spcBef>
                <a:spcPts val="0"/>
              </a:spcBef>
              <a:spcAft>
                <a:spcPts val="0"/>
              </a:spcAft>
              <a:buClr>
                <a:schemeClr val="dk1"/>
              </a:buClr>
              <a:buSzPct val="34375"/>
              <a:buFont typeface="Arial"/>
              <a:buNone/>
            </a:pPr>
            <a:r>
              <a:rPr lang="en" sz="3200"/>
              <a:t/>
            </a:r>
            <a:br>
              <a:rPr lang="en" sz="3200"/>
            </a:br>
            <a:r>
              <a:rPr lang="en" sz="4000">
                <a:solidFill>
                  <a:srgbClr val="447ABE"/>
                </a:solidFill>
              </a:rPr>
              <a:t> </a:t>
            </a:r>
            <a:r>
              <a:rPr lang="en" sz="3064" b="0">
                <a:solidFill>
                  <a:srgbClr val="C24E5B"/>
                </a:solidFill>
              </a:rPr>
              <a:t>Substance Abuse and Mental Health Services Administration under the Infant and Early Childhood Mental Health (IECMH) Grant</a:t>
            </a:r>
            <a:endParaRPr sz="3764" b="0">
              <a:solidFill>
                <a:srgbClr val="2B4B1B"/>
              </a:solidFill>
            </a:endParaRPr>
          </a:p>
          <a:p>
            <a:pPr marL="0" lvl="0" indent="0" algn="l" rtl="0">
              <a:spcBef>
                <a:spcPts val="8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381515" y="273844"/>
            <a:ext cx="4783500" cy="7578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Disclosures</a:t>
            </a:r>
            <a:endParaRPr/>
          </a:p>
        </p:txBody>
      </p:sp>
      <p:sp>
        <p:nvSpPr>
          <p:cNvPr id="160" name="Google Shape;160;p32"/>
          <p:cNvSpPr txBox="1">
            <a:spLocks noGrp="1"/>
          </p:cNvSpPr>
          <p:nvPr>
            <p:ph type="body" idx="1"/>
          </p:nvPr>
        </p:nvSpPr>
        <p:spPr>
          <a:xfrm>
            <a:off x="381515" y="1369219"/>
            <a:ext cx="7886700" cy="3263400"/>
          </a:xfrm>
          <a:prstGeom prst="rect">
            <a:avLst/>
          </a:prstGeom>
        </p:spPr>
        <p:txBody>
          <a:bodyPr spcFirstLastPara="1" wrap="square" lIns="68575" tIns="34275" rIns="68575" bIns="34275" anchor="t" anchorCtr="0">
            <a:normAutofit fontScale="92500" lnSpcReduction="10000"/>
          </a:bodyPr>
          <a:lstStyle/>
          <a:p>
            <a:pPr marL="457200" lvl="0" indent="-346075" algn="l" rtl="0">
              <a:spcBef>
                <a:spcPts val="1000"/>
              </a:spcBef>
              <a:spcAft>
                <a:spcPts val="0"/>
              </a:spcAft>
              <a:buSzPct val="100000"/>
              <a:buChar char="•"/>
            </a:pPr>
            <a:r>
              <a:rPr lang="en" sz="2000" b="0"/>
              <a:t>With respect to the following presentation, there has been no relevant (direct or indirect) financial relationship between the faculty listed above or other activity planners and any ineligible company in the past 24 months which would be considered a relevant financial relationship.</a:t>
            </a:r>
            <a:endParaRPr sz="2000" b="0"/>
          </a:p>
          <a:p>
            <a:pPr marL="457200" lvl="0" indent="-346075" algn="l" rtl="0">
              <a:spcBef>
                <a:spcPts val="0"/>
              </a:spcBef>
              <a:spcAft>
                <a:spcPts val="0"/>
              </a:spcAft>
              <a:buSzPct val="100000"/>
              <a:buChar char="•"/>
            </a:pPr>
            <a:r>
              <a:rPr lang="en" sz="2000" b="0"/>
              <a:t>The views expressed in this presentation are those of the faculty and may not reflect official policy of Moses Weitzman Health System.</a:t>
            </a:r>
            <a:endParaRPr sz="2000" b="0"/>
          </a:p>
          <a:p>
            <a:pPr marL="457200" lvl="0" indent="-346075" algn="l" rtl="0">
              <a:spcBef>
                <a:spcPts val="0"/>
              </a:spcBef>
              <a:spcAft>
                <a:spcPts val="0"/>
              </a:spcAft>
              <a:buSzPct val="100000"/>
              <a:buChar char="•"/>
            </a:pPr>
            <a:r>
              <a:rPr lang="en" sz="2000" b="0"/>
              <a:t>We are obligated to disclose any products which are off-label, unlabeled, experimental, and/or under investigation (not FDA approved) and any limitations on the information that are presented, such as data that are preliminary or that represent ongoing research, interim analyses, and/or unsupported opinion. </a:t>
            </a:r>
            <a:endParaRPr sz="2000" b="0"/>
          </a:p>
          <a:p>
            <a:pPr marL="0" lvl="0" indent="0" algn="l" rtl="0">
              <a:spcBef>
                <a:spcPts val="8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2180240" y="1731170"/>
            <a:ext cx="4783500" cy="7578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800"/>
              <a:t>All Are Welcome</a:t>
            </a:r>
            <a:endParaRPr sz="3800"/>
          </a:p>
        </p:txBody>
      </p:sp>
      <p:pic>
        <p:nvPicPr>
          <p:cNvPr id="166" name="Google Shape;166;p33"/>
          <p:cNvPicPr preferRelativeResize="0"/>
          <p:nvPr/>
        </p:nvPicPr>
        <p:blipFill>
          <a:blip r:embed="rId3">
            <a:alphaModFix/>
          </a:blip>
          <a:stretch>
            <a:fillRect/>
          </a:stretch>
        </p:blipFill>
        <p:spPr>
          <a:xfrm>
            <a:off x="152400" y="2488969"/>
            <a:ext cx="8839199" cy="23318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2562</Words>
  <Application>Microsoft Office PowerPoint</Application>
  <PresentationFormat>On-screen Show (16:9)</PresentationFormat>
  <Paragraphs>224</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Times New Roman</vt:lpstr>
      <vt:lpstr>Simple Light</vt:lpstr>
      <vt:lpstr>2_Office Theme</vt:lpstr>
      <vt:lpstr>Welcome to the Early Childhood Therapeutic Partnership Learning Collaborative</vt:lpstr>
      <vt:lpstr>Building Stronger Systems Together</vt:lpstr>
      <vt:lpstr>Technology: Your Zoom window</vt:lpstr>
      <vt:lpstr>Technology: Your Zoom window, continued</vt:lpstr>
      <vt:lpstr>Continuing Education Credits</vt:lpstr>
      <vt:lpstr>Accessing session recordings  and materials</vt:lpstr>
      <vt:lpstr>PowerPoint Presentation</vt:lpstr>
      <vt:lpstr>Disclosures</vt:lpstr>
      <vt:lpstr>All Are Welcome</vt:lpstr>
      <vt:lpstr>Weitzman Education Platform: End of Series Credit Claiming </vt:lpstr>
      <vt:lpstr>Weitzman Education Platform: End of Series Credit Claiming</vt:lpstr>
      <vt:lpstr>Chat Waterfall</vt:lpstr>
      <vt:lpstr>Session Agenda</vt:lpstr>
      <vt:lpstr>Subject Matter Expert Panel Participants</vt:lpstr>
      <vt:lpstr>When initially planning project evaluation, what were the most essential elements to capture within the partnership?</vt:lpstr>
      <vt:lpstr>Many program leaders often feel a sense of pressure when they hear the word “evaluation.” In our project, how have we approached evaluation as a component that supports the work, rather than seeing it as an extra burden?</vt:lpstr>
      <vt:lpstr>How did the evaluation team balance the need for measurable outcomes while honoring the relational nature of the work?</vt:lpstr>
      <vt:lpstr>How do you envision partnership leaders will use the findings to strengthen and sustain the project over time?</vt:lpstr>
      <vt:lpstr>Questions?</vt:lpstr>
      <vt:lpstr>Break Out Room</vt:lpstr>
      <vt:lpstr>Post-Break Out  Group Reflection</vt:lpstr>
      <vt:lpstr>Quality Improvement Consultant</vt:lpstr>
      <vt:lpstr>Using Data to Tell Your Story</vt:lpstr>
      <vt:lpstr>Considerations</vt:lpstr>
      <vt:lpstr>Considerations</vt:lpstr>
      <vt:lpstr>Quantitative </vt:lpstr>
      <vt:lpstr>Qualitative </vt:lpstr>
      <vt:lpstr>More Examples</vt:lpstr>
      <vt:lpstr>Data Over Time</vt:lpstr>
      <vt:lpstr>Measurement and the Issue of Time</vt:lpstr>
      <vt:lpstr>Post-Work</vt:lpstr>
      <vt:lpstr>Chat Waterfall</vt:lpstr>
      <vt:lpstr>Building Stronger Systems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Early Childhood Therapeutic Partnership Learning Collaborative</dc:title>
  <cp:lastModifiedBy>Warshauer, Emma</cp:lastModifiedBy>
  <cp:revision>1</cp:revision>
  <dcterms:modified xsi:type="dcterms:W3CDTF">2025-09-23T12:18:05Z</dcterms:modified>
</cp:coreProperties>
</file>