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6" r:id="rId2"/>
    <p:sldMasterId id="2147483664" r:id="rId3"/>
    <p:sldMasterId id="2147483669" r:id="rId4"/>
  </p:sldMasterIdLst>
  <p:notesMasterIdLst>
    <p:notesMasterId r:id="rId31"/>
  </p:notesMasterIdLst>
  <p:handoutMasterIdLst>
    <p:handoutMasterId r:id="rId32"/>
  </p:handoutMasterIdLst>
  <p:sldIdLst>
    <p:sldId id="314" r:id="rId5"/>
    <p:sldId id="257" r:id="rId6"/>
    <p:sldId id="272" r:id="rId7"/>
    <p:sldId id="313" r:id="rId8"/>
    <p:sldId id="311" r:id="rId9"/>
    <p:sldId id="261" r:id="rId10"/>
    <p:sldId id="299" r:id="rId11"/>
    <p:sldId id="266" r:id="rId12"/>
    <p:sldId id="264" r:id="rId13"/>
    <p:sldId id="259" r:id="rId14"/>
    <p:sldId id="307" r:id="rId15"/>
    <p:sldId id="260" r:id="rId16"/>
    <p:sldId id="302" r:id="rId17"/>
    <p:sldId id="300" r:id="rId18"/>
    <p:sldId id="263" r:id="rId19"/>
    <p:sldId id="267" r:id="rId20"/>
    <p:sldId id="268" r:id="rId21"/>
    <p:sldId id="269" r:id="rId22"/>
    <p:sldId id="317" r:id="rId23"/>
    <p:sldId id="318" r:id="rId24"/>
    <p:sldId id="303" r:id="rId25"/>
    <p:sldId id="305" r:id="rId26"/>
    <p:sldId id="273" r:id="rId27"/>
    <p:sldId id="316" r:id="rId28"/>
    <p:sldId id="309" r:id="rId29"/>
    <p:sldId id="274"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6F13"/>
    <a:srgbClr val="53741D"/>
    <a:srgbClr val="447A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5"/>
    <p:restoredTop sz="76959" autoAdjust="0"/>
  </p:normalViewPr>
  <p:slideViewPr>
    <p:cSldViewPr snapToGrid="0" snapToObjects="1">
      <p:cViewPr varScale="1">
        <p:scale>
          <a:sx n="90" d="100"/>
          <a:sy n="90" d="100"/>
        </p:scale>
        <p:origin x="2008" y="72"/>
      </p:cViewPr>
      <p:guideLst/>
    </p:cSldViewPr>
  </p:slideViewPr>
  <p:notesTextViewPr>
    <p:cViewPr>
      <p:scale>
        <a:sx n="3" d="2"/>
        <a:sy n="3" d="2"/>
      </p:scale>
      <p:origin x="0" y="0"/>
    </p:cViewPr>
  </p:notesTextViewPr>
  <p:notesViewPr>
    <p:cSldViewPr snapToGrid="0" snapToObjects="1">
      <p:cViewPr varScale="1">
        <p:scale>
          <a:sx n="157" d="100"/>
          <a:sy n="157" d="100"/>
        </p:scale>
        <p:origin x="3912"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9B7524-995A-D948-8491-B8F1F69F218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72E9584-F2D5-5A49-941F-48850265751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10569F-F319-F949-8F4E-AF199522A242}" type="datetimeFigureOut">
              <a:rPr lang="en-US" smtClean="0"/>
              <a:t>9/15/2025</a:t>
            </a:fld>
            <a:endParaRPr lang="en-US"/>
          </a:p>
        </p:txBody>
      </p:sp>
      <p:sp>
        <p:nvSpPr>
          <p:cNvPr id="4" name="Footer Placeholder 3">
            <a:extLst>
              <a:ext uri="{FF2B5EF4-FFF2-40B4-BE49-F238E27FC236}">
                <a16:creationId xmlns:a16="http://schemas.microsoft.com/office/drawing/2014/main" id="{C426C650-E2E4-FD42-A610-7071285C6B8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9F2C75-31DC-3A44-8E2B-3A03A7DF179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42832E-3A2C-3D4E-A396-C2F0A45C7CB4}" type="slidenum">
              <a:rPr lang="en-US" smtClean="0"/>
              <a:t>‹#›</a:t>
            </a:fld>
            <a:endParaRPr lang="en-US"/>
          </a:p>
        </p:txBody>
      </p:sp>
    </p:spTree>
    <p:extLst>
      <p:ext uri="{BB962C8B-B14F-4D97-AF65-F5344CB8AC3E}">
        <p14:creationId xmlns:p14="http://schemas.microsoft.com/office/powerpoint/2010/main" val="2015516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C0CFD1B-B981-2140-ACFF-377B7075F5E0}" type="datetimeFigureOut">
              <a:rPr lang="en-US" smtClean="0"/>
              <a:t>9/15/2025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FC29B8-69F3-E441-9957-971B5767B713}" type="slidenum">
              <a:rPr lang="en-US" smtClean="0"/>
              <a:t>‹#›</a:t>
            </a:fld>
            <a:endParaRPr lang="en-US"/>
          </a:p>
        </p:txBody>
      </p:sp>
    </p:spTree>
    <p:extLst>
      <p:ext uri="{BB962C8B-B14F-4D97-AF65-F5344CB8AC3E}">
        <p14:creationId xmlns:p14="http://schemas.microsoft.com/office/powerpoint/2010/main" val="241524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C29B8-69F3-E441-9957-971B5767B713}" type="slidenum">
              <a:rPr lang="en-US" smtClean="0"/>
              <a:t>1</a:t>
            </a:fld>
            <a:endParaRPr lang="en-US"/>
          </a:p>
        </p:txBody>
      </p:sp>
    </p:spTree>
    <p:extLst>
      <p:ext uri="{BB962C8B-B14F-4D97-AF65-F5344CB8AC3E}">
        <p14:creationId xmlns:p14="http://schemas.microsoft.com/office/powerpoint/2010/main" val="133026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10</a:t>
            </a:fld>
            <a:endParaRPr lang="en-US"/>
          </a:p>
        </p:txBody>
      </p:sp>
    </p:spTree>
    <p:extLst>
      <p:ext uri="{BB962C8B-B14F-4D97-AF65-F5344CB8AC3E}">
        <p14:creationId xmlns:p14="http://schemas.microsoft.com/office/powerpoint/2010/main" val="424415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Providers demonstrate familiarity with a new treatment or device, patients indicate they are more likely to accept it, so it is important for providers and other clinicians to understand CGM devices and their displays. Features commonly seen on the display screen of CGM systems are below. The display screen is either the system’s dedicated reader device or a smartphone. </a:t>
            </a:r>
          </a:p>
        </p:txBody>
      </p:sp>
      <p:sp>
        <p:nvSpPr>
          <p:cNvPr id="4" name="Slide Number Placeholder 3"/>
          <p:cNvSpPr>
            <a:spLocks noGrp="1"/>
          </p:cNvSpPr>
          <p:nvPr>
            <p:ph type="sldNum" sz="quarter" idx="5"/>
          </p:nvPr>
        </p:nvSpPr>
        <p:spPr/>
        <p:txBody>
          <a:bodyPr/>
          <a:lstStyle/>
          <a:p>
            <a:fld id="{87248206-6EA0-4031-AB36-762A7FFDB031}" type="slidenum">
              <a:rPr lang="en-US" smtClean="0"/>
              <a:t>11</a:t>
            </a:fld>
            <a:endParaRPr lang="en-US"/>
          </a:p>
        </p:txBody>
      </p:sp>
    </p:spTree>
    <p:extLst>
      <p:ext uri="{BB962C8B-B14F-4D97-AF65-F5344CB8AC3E}">
        <p14:creationId xmlns:p14="http://schemas.microsoft.com/office/powerpoint/2010/main" val="297804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Pause. </a:t>
            </a:r>
            <a:r>
              <a:rPr lang="en-US" dirty="0"/>
              <a:t>CGMs use the metric Mean Absolute Relative Difference (MARD), which is the comparison between CGM readings and BG values measured by the reference measurement device. A lower percent difference reflects a more accurate reading from the CGM.</a:t>
            </a:r>
          </a:p>
        </p:txBody>
      </p:sp>
      <p:sp>
        <p:nvSpPr>
          <p:cNvPr id="4" name="Slide Number Placeholder 3"/>
          <p:cNvSpPr>
            <a:spLocks noGrp="1"/>
          </p:cNvSpPr>
          <p:nvPr>
            <p:ph type="sldNum" sz="quarter" idx="5"/>
          </p:nvPr>
        </p:nvSpPr>
        <p:spPr/>
        <p:txBody>
          <a:bodyPr/>
          <a:lstStyle/>
          <a:p>
            <a:fld id="{87248206-6EA0-4031-AB36-762A7FFDB031}" type="slidenum">
              <a:rPr lang="en-US" smtClean="0"/>
              <a:t>12</a:t>
            </a:fld>
            <a:endParaRPr lang="en-US"/>
          </a:p>
        </p:txBody>
      </p:sp>
    </p:spTree>
    <p:extLst>
      <p:ext uri="{BB962C8B-B14F-4D97-AF65-F5344CB8AC3E}">
        <p14:creationId xmlns:p14="http://schemas.microsoft.com/office/powerpoint/2010/main" val="356822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accuracy of the CGM’s, you will see the mean absolute difference. This accuracy has improved over time. What this is chart is telling you is that the percent with in plus or minus 20 </a:t>
            </a:r>
            <a:r>
              <a:rPr lang="en-US"/>
              <a:t>is 93.7% or  93.5%. </a:t>
            </a:r>
            <a:r>
              <a:rPr lang="en-US" dirty="0"/>
              <a:t>And you can see that this range is slightly better in the lower ranges.</a:t>
            </a:r>
          </a:p>
          <a:p>
            <a:endParaRPr lang="en-US" dirty="0"/>
          </a:p>
          <a:p>
            <a:r>
              <a:rPr lang="en-US" dirty="0"/>
              <a:t>Patients will tell you that the CGM isn’t always that accurate when they compare it to their fingerstick blood glucose monitor. They may even ask which one is more accurate. If they wash their hands before they test, and the strips aren’t out of date or exposed to extreme temperatures then the meter should be more accurate then the CGM and I will explain this in the upcoming slides. </a:t>
            </a:r>
          </a:p>
        </p:txBody>
      </p:sp>
      <p:sp>
        <p:nvSpPr>
          <p:cNvPr id="4" name="Slide Number Placeholder 3"/>
          <p:cNvSpPr>
            <a:spLocks noGrp="1"/>
          </p:cNvSpPr>
          <p:nvPr>
            <p:ph type="sldNum" sz="quarter" idx="5"/>
          </p:nvPr>
        </p:nvSpPr>
        <p:spPr/>
        <p:txBody>
          <a:bodyPr/>
          <a:lstStyle/>
          <a:p>
            <a:fld id="{87248206-6EA0-4031-AB36-762A7FFDB031}" type="slidenum">
              <a:rPr lang="en-US" smtClean="0"/>
              <a:t>13</a:t>
            </a:fld>
            <a:endParaRPr lang="en-US"/>
          </a:p>
        </p:txBody>
      </p:sp>
    </p:spTree>
    <p:extLst>
      <p:ext uri="{BB962C8B-B14F-4D97-AF65-F5344CB8AC3E}">
        <p14:creationId xmlns:p14="http://schemas.microsoft.com/office/powerpoint/2010/main" val="1231849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14</a:t>
            </a:fld>
            <a:endParaRPr lang="en-US"/>
          </a:p>
        </p:txBody>
      </p:sp>
    </p:spTree>
    <p:extLst>
      <p:ext uri="{BB962C8B-B14F-4D97-AF65-F5344CB8AC3E}">
        <p14:creationId xmlns:p14="http://schemas.microsoft.com/office/powerpoint/2010/main" val="3562053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15</a:t>
            </a:fld>
            <a:endParaRPr lang="en-US"/>
          </a:p>
        </p:txBody>
      </p:sp>
    </p:spTree>
    <p:extLst>
      <p:ext uri="{BB962C8B-B14F-4D97-AF65-F5344CB8AC3E}">
        <p14:creationId xmlns:p14="http://schemas.microsoft.com/office/powerpoint/2010/main" val="166823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16</a:t>
            </a:fld>
            <a:endParaRPr lang="en-US"/>
          </a:p>
        </p:txBody>
      </p:sp>
    </p:spTree>
    <p:extLst>
      <p:ext uri="{BB962C8B-B14F-4D97-AF65-F5344CB8AC3E}">
        <p14:creationId xmlns:p14="http://schemas.microsoft.com/office/powerpoint/2010/main" val="498552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17</a:t>
            </a:fld>
            <a:endParaRPr lang="en-US"/>
          </a:p>
        </p:txBody>
      </p:sp>
    </p:spTree>
    <p:extLst>
      <p:ext uri="{BB962C8B-B14F-4D97-AF65-F5344CB8AC3E}">
        <p14:creationId xmlns:p14="http://schemas.microsoft.com/office/powerpoint/2010/main" val="2994550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important because you have to explain this to patients about why their </a:t>
            </a:r>
            <a:r>
              <a:rPr lang="en-US" dirty="0" err="1"/>
              <a:t>fingersticks</a:t>
            </a:r>
            <a:r>
              <a:rPr lang="en-US" dirty="0"/>
              <a:t> are more accurate than their CGM. And the major point here is that if they believe that the CGM is not accurate they need to check a finger stick blood glucose value. The times that the CGM is most inaccurate is on day one of the sensor and when the glucose level is rising or falling. </a:t>
            </a:r>
          </a:p>
        </p:txBody>
      </p:sp>
      <p:sp>
        <p:nvSpPr>
          <p:cNvPr id="4" name="Slide Number Placeholder 3"/>
          <p:cNvSpPr>
            <a:spLocks noGrp="1"/>
          </p:cNvSpPr>
          <p:nvPr>
            <p:ph type="sldNum" sz="quarter" idx="5"/>
          </p:nvPr>
        </p:nvSpPr>
        <p:spPr/>
        <p:txBody>
          <a:bodyPr/>
          <a:lstStyle/>
          <a:p>
            <a:fld id="{24FC29B8-69F3-E441-9957-971B5767B713}" type="slidenum">
              <a:rPr lang="en-US" smtClean="0"/>
              <a:t>18</a:t>
            </a:fld>
            <a:endParaRPr lang="en-US"/>
          </a:p>
        </p:txBody>
      </p:sp>
    </p:spTree>
    <p:extLst>
      <p:ext uri="{BB962C8B-B14F-4D97-AF65-F5344CB8AC3E}">
        <p14:creationId xmlns:p14="http://schemas.microsoft.com/office/powerpoint/2010/main" val="2488641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19</a:t>
            </a:fld>
            <a:endParaRPr lang="en-US"/>
          </a:p>
        </p:txBody>
      </p:sp>
    </p:spTree>
    <p:extLst>
      <p:ext uri="{BB962C8B-B14F-4D97-AF65-F5344CB8AC3E}">
        <p14:creationId xmlns:p14="http://schemas.microsoft.com/office/powerpoint/2010/main" val="69313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a:t>
            </a:fld>
            <a:endParaRPr lang="en-US"/>
          </a:p>
        </p:txBody>
      </p:sp>
    </p:spTree>
    <p:extLst>
      <p:ext uri="{BB962C8B-B14F-4D97-AF65-F5344CB8AC3E}">
        <p14:creationId xmlns:p14="http://schemas.microsoft.com/office/powerpoint/2010/main" val="15855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1EEE18-8F3D-4CB3-B090-6249C20A5AF8}" type="slidenum">
              <a:rPr lang="en-US" smtClean="0"/>
              <a:t>20</a:t>
            </a:fld>
            <a:endParaRPr lang="en-US"/>
          </a:p>
        </p:txBody>
      </p:sp>
    </p:spTree>
    <p:extLst>
      <p:ext uri="{BB962C8B-B14F-4D97-AF65-F5344CB8AC3E}">
        <p14:creationId xmlns:p14="http://schemas.microsoft.com/office/powerpoint/2010/main" val="287559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21</a:t>
            </a:fld>
            <a:endParaRPr lang="en-US"/>
          </a:p>
        </p:txBody>
      </p:sp>
    </p:spTree>
    <p:extLst>
      <p:ext uri="{BB962C8B-B14F-4D97-AF65-F5344CB8AC3E}">
        <p14:creationId xmlns:p14="http://schemas.microsoft.com/office/powerpoint/2010/main" val="167152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48206-6EA0-4031-AB36-762A7FFDB031}" type="slidenum">
              <a:rPr lang="en-US" smtClean="0"/>
              <a:t>22</a:t>
            </a:fld>
            <a:endParaRPr lang="en-US"/>
          </a:p>
        </p:txBody>
      </p:sp>
    </p:spTree>
    <p:extLst>
      <p:ext uri="{BB962C8B-B14F-4D97-AF65-F5344CB8AC3E}">
        <p14:creationId xmlns:p14="http://schemas.microsoft.com/office/powerpoint/2010/main" val="994400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23</a:t>
            </a:fld>
            <a:endParaRPr lang="en-US"/>
          </a:p>
        </p:txBody>
      </p:sp>
    </p:spTree>
    <p:extLst>
      <p:ext uri="{BB962C8B-B14F-4D97-AF65-F5344CB8AC3E}">
        <p14:creationId xmlns:p14="http://schemas.microsoft.com/office/powerpoint/2010/main" val="420102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24</a:t>
            </a:fld>
            <a:endParaRPr lang="en-US"/>
          </a:p>
        </p:txBody>
      </p:sp>
    </p:spTree>
    <p:extLst>
      <p:ext uri="{BB962C8B-B14F-4D97-AF65-F5344CB8AC3E}">
        <p14:creationId xmlns:p14="http://schemas.microsoft.com/office/powerpoint/2010/main" val="39031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go over the AGP report which stands for Ambulatory Glucose Profile report. This is a standardized CGM report no matter what CGM a patient is using. You will be learning about the Glucose Management Indicator (GMI) which approximates the laboratory A1C level expected based on average glucose measured using continuous glucose monitoring (CGM) values. What is considered time in range, time below range, time above range and how to determine if the patient is having a lot of glucose variability. </a:t>
            </a:r>
          </a:p>
        </p:txBody>
      </p:sp>
      <p:sp>
        <p:nvSpPr>
          <p:cNvPr id="4" name="Slide Number Placeholder 3"/>
          <p:cNvSpPr>
            <a:spLocks noGrp="1"/>
          </p:cNvSpPr>
          <p:nvPr>
            <p:ph type="sldNum" sz="quarter" idx="5"/>
          </p:nvPr>
        </p:nvSpPr>
        <p:spPr/>
        <p:txBody>
          <a:bodyPr/>
          <a:lstStyle/>
          <a:p>
            <a:fld id="{24FC29B8-69F3-E441-9957-971B5767B713}" type="slidenum">
              <a:rPr lang="en-US" smtClean="0"/>
              <a:t>25</a:t>
            </a:fld>
            <a:endParaRPr lang="en-US"/>
          </a:p>
        </p:txBody>
      </p:sp>
    </p:spTree>
    <p:extLst>
      <p:ext uri="{BB962C8B-B14F-4D97-AF65-F5344CB8AC3E}">
        <p14:creationId xmlns:p14="http://schemas.microsoft.com/office/powerpoint/2010/main" val="2687453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26</a:t>
            </a:fld>
            <a:endParaRPr lang="en-US"/>
          </a:p>
        </p:txBody>
      </p:sp>
    </p:spTree>
    <p:extLst>
      <p:ext uri="{BB962C8B-B14F-4D97-AF65-F5344CB8AC3E}">
        <p14:creationId xmlns:p14="http://schemas.microsoft.com/office/powerpoint/2010/main" val="419393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E </a:t>
            </a:r>
          </a:p>
          <a:p>
            <a:endParaRPr lang="en-US" dirty="0"/>
          </a:p>
        </p:txBody>
      </p:sp>
      <p:sp>
        <p:nvSpPr>
          <p:cNvPr id="4" name="Slide Number Placeholder 3"/>
          <p:cNvSpPr>
            <a:spLocks noGrp="1"/>
          </p:cNvSpPr>
          <p:nvPr>
            <p:ph type="sldNum" sz="quarter" idx="5"/>
          </p:nvPr>
        </p:nvSpPr>
        <p:spPr/>
        <p:txBody>
          <a:bodyPr/>
          <a:lstStyle/>
          <a:p>
            <a:fld id="{87248206-6EA0-4031-AB36-762A7FFDB031}" type="slidenum">
              <a:rPr lang="en-US" smtClean="0"/>
              <a:t>3</a:t>
            </a:fld>
            <a:endParaRPr lang="en-US"/>
          </a:p>
        </p:txBody>
      </p:sp>
    </p:spTree>
    <p:extLst>
      <p:ext uri="{BB962C8B-B14F-4D97-AF65-F5344CB8AC3E}">
        <p14:creationId xmlns:p14="http://schemas.microsoft.com/office/powerpoint/2010/main" val="10068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Preface with next we will have an open-ended question and will need your participation!</a:t>
            </a:r>
          </a:p>
          <a:p>
            <a:endParaRPr lang="en-US" dirty="0"/>
          </a:p>
          <a:p>
            <a:endParaRPr lang="en-US" dirty="0"/>
          </a:p>
        </p:txBody>
      </p:sp>
      <p:sp>
        <p:nvSpPr>
          <p:cNvPr id="4" name="Slide Number Placeholder 3"/>
          <p:cNvSpPr>
            <a:spLocks noGrp="1"/>
          </p:cNvSpPr>
          <p:nvPr>
            <p:ph type="sldNum" sz="quarter" idx="5"/>
          </p:nvPr>
        </p:nvSpPr>
        <p:spPr/>
        <p:txBody>
          <a:bodyPr/>
          <a:lstStyle/>
          <a:p>
            <a:fld id="{87248206-6EA0-4031-AB36-762A7FFDB031}" type="slidenum">
              <a:rPr lang="en-US" smtClean="0"/>
              <a:t>4</a:t>
            </a:fld>
            <a:endParaRPr lang="en-US"/>
          </a:p>
        </p:txBody>
      </p:sp>
    </p:spTree>
    <p:extLst>
      <p:ext uri="{BB962C8B-B14F-4D97-AF65-F5344CB8AC3E}">
        <p14:creationId xmlns:p14="http://schemas.microsoft.com/office/powerpoint/2010/main" val="235279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is doesn’t test his FSBG and you need this information for insurance coverage.</a:t>
            </a:r>
          </a:p>
          <a:p>
            <a:r>
              <a:rPr lang="en-US" dirty="0"/>
              <a:t>He won’t be able to use the technology because of his visual changes and neuropathy.</a:t>
            </a:r>
          </a:p>
          <a:p>
            <a:r>
              <a:rPr lang="en-US" dirty="0"/>
              <a:t>He doesn’t want people to know that he has diabetes and it is uncertain if he would wear the CGM on his arm.</a:t>
            </a:r>
          </a:p>
          <a:p>
            <a:r>
              <a:rPr lang="en-US" dirty="0"/>
              <a:t>He won’t wear the technology because he hasn’t done anything else that he is supposed to do.</a:t>
            </a:r>
          </a:p>
          <a:p>
            <a:endParaRPr lang="en-US" dirty="0"/>
          </a:p>
        </p:txBody>
      </p:sp>
      <p:sp>
        <p:nvSpPr>
          <p:cNvPr id="4" name="Slide Number Placeholder 3"/>
          <p:cNvSpPr>
            <a:spLocks noGrp="1"/>
          </p:cNvSpPr>
          <p:nvPr>
            <p:ph type="sldNum" sz="quarter" idx="5"/>
          </p:nvPr>
        </p:nvSpPr>
        <p:spPr/>
        <p:txBody>
          <a:bodyPr/>
          <a:lstStyle/>
          <a:p>
            <a:fld id="{87248206-6EA0-4031-AB36-762A7FFDB031}" type="slidenum">
              <a:rPr lang="en-US" smtClean="0"/>
              <a:t>5</a:t>
            </a:fld>
            <a:endParaRPr lang="en-US"/>
          </a:p>
        </p:txBody>
      </p:sp>
    </p:spTree>
    <p:extLst>
      <p:ext uri="{BB962C8B-B14F-4D97-AF65-F5344CB8AC3E}">
        <p14:creationId xmlns:p14="http://schemas.microsoft.com/office/powerpoint/2010/main" val="125293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6</a:t>
            </a:fld>
            <a:endParaRPr lang="en-US"/>
          </a:p>
        </p:txBody>
      </p:sp>
    </p:spTree>
    <p:extLst>
      <p:ext uri="{BB962C8B-B14F-4D97-AF65-F5344CB8AC3E}">
        <p14:creationId xmlns:p14="http://schemas.microsoft.com/office/powerpoint/2010/main" val="2195019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r>
              <a:rPr lang="en-US"/>
              <a:t>TIR etc. </a:t>
            </a:r>
          </a:p>
        </p:txBody>
      </p:sp>
      <p:sp>
        <p:nvSpPr>
          <p:cNvPr id="4" name="Slide Number Placeholder 3"/>
          <p:cNvSpPr>
            <a:spLocks noGrp="1"/>
          </p:cNvSpPr>
          <p:nvPr>
            <p:ph type="sldNum" sz="quarter" idx="5"/>
          </p:nvPr>
        </p:nvSpPr>
        <p:spPr/>
        <p:txBody>
          <a:bodyPr/>
          <a:lstStyle/>
          <a:p>
            <a:fld id="{87248206-6EA0-4031-AB36-762A7FFDB031}" type="slidenum">
              <a:rPr lang="en-US" smtClean="0"/>
              <a:t>7</a:t>
            </a:fld>
            <a:endParaRPr lang="en-US"/>
          </a:p>
        </p:txBody>
      </p:sp>
    </p:spTree>
    <p:extLst>
      <p:ext uri="{BB962C8B-B14F-4D97-AF65-F5344CB8AC3E}">
        <p14:creationId xmlns:p14="http://schemas.microsoft.com/office/powerpoint/2010/main" val="3727993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248206-6EA0-4031-AB36-762A7FFDB031}" type="slidenum">
              <a:rPr lang="en-US" smtClean="0"/>
              <a:t>8</a:t>
            </a:fld>
            <a:endParaRPr lang="en-US"/>
          </a:p>
        </p:txBody>
      </p:sp>
    </p:spTree>
    <p:extLst>
      <p:ext uri="{BB962C8B-B14F-4D97-AF65-F5344CB8AC3E}">
        <p14:creationId xmlns:p14="http://schemas.microsoft.com/office/powerpoint/2010/main" val="2962082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FC29B8-69F3-E441-9957-971B5767B713}" type="slidenum">
              <a:rPr lang="en-US" smtClean="0"/>
              <a:t>9</a:t>
            </a:fld>
            <a:endParaRPr lang="en-US"/>
          </a:p>
        </p:txBody>
      </p:sp>
    </p:spTree>
    <p:extLst>
      <p:ext uri="{BB962C8B-B14F-4D97-AF65-F5344CB8AC3E}">
        <p14:creationId xmlns:p14="http://schemas.microsoft.com/office/powerpoint/2010/main" val="213745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6C444-9DD0-984F-819D-4A093513CED4}"/>
              </a:ext>
            </a:extLst>
          </p:cNvPr>
          <p:cNvSpPr>
            <a:spLocks noGrp="1"/>
          </p:cNvSpPr>
          <p:nvPr>
            <p:ph type="ctrTitle"/>
          </p:nvPr>
        </p:nvSpPr>
        <p:spPr>
          <a:xfrm>
            <a:off x="1519796" y="1130922"/>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a:extLst>
              <a:ext uri="{FF2B5EF4-FFF2-40B4-BE49-F238E27FC236}">
                <a16:creationId xmlns:a16="http://schemas.microsoft.com/office/drawing/2014/main" id="{33A4ABE7-BB90-EF4D-ACA5-B392898705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050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6979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65580" y="332144"/>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766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8327" y="1180728"/>
            <a:ext cx="5648260" cy="4963698"/>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40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540" y="1035016"/>
            <a:ext cx="562603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170611" y="1035016"/>
            <a:ext cx="56498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71541" y="332144"/>
            <a:ext cx="11448920"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562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D6F13"/>
                </a:solidFill>
              </a:defRPr>
            </a:lvl1pPr>
          </a:lstStyle>
          <a:p>
            <a:r>
              <a:rPr lang="en-US" dirty="0"/>
              <a:t>Click to edit Master title style</a:t>
            </a:r>
          </a:p>
        </p:txBody>
      </p:sp>
    </p:spTree>
    <p:extLst>
      <p:ext uri="{BB962C8B-B14F-4D97-AF65-F5344CB8AC3E}">
        <p14:creationId xmlns:p14="http://schemas.microsoft.com/office/powerpoint/2010/main" val="49704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41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3483"/>
            <a:ext cx="9144000" cy="2387600"/>
          </a:xfrm>
          <a:prstGeom prst="rect">
            <a:avLst/>
          </a:prstGeom>
        </p:spPr>
        <p:txBody>
          <a:bodyPr anchor="b"/>
          <a:lstStyle>
            <a:lvl1pPr algn="ctr">
              <a:defRPr sz="6000" b="1">
                <a:solidFill>
                  <a:srgbClr val="447ABE"/>
                </a:solidFill>
              </a:defRPr>
            </a:lvl1pPr>
          </a:lstStyle>
          <a:p>
            <a:r>
              <a:rPr lang="en-US" dirty="0"/>
              <a:t>Click to edit Master title style</a:t>
            </a:r>
          </a:p>
        </p:txBody>
      </p:sp>
      <p:sp>
        <p:nvSpPr>
          <p:cNvPr id="3" name="Subtitle 2"/>
          <p:cNvSpPr>
            <a:spLocks noGrp="1"/>
          </p:cNvSpPr>
          <p:nvPr>
            <p:ph type="subTitle" idx="1"/>
          </p:nvPr>
        </p:nvSpPr>
        <p:spPr>
          <a:xfrm>
            <a:off x="1524000" y="4401083"/>
            <a:ext cx="9144000" cy="154678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667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8A8198-32B8-45C3-A908-98E972658B8A}" type="slidenum">
              <a:rPr lang="en-US" smtClean="0"/>
              <a:t>‹#›</a:t>
            </a:fld>
            <a:endParaRPr lang="en-US"/>
          </a:p>
        </p:txBody>
      </p:sp>
    </p:spTree>
    <p:extLst>
      <p:ext uri="{BB962C8B-B14F-4D97-AF65-F5344CB8AC3E}">
        <p14:creationId xmlns:p14="http://schemas.microsoft.com/office/powerpoint/2010/main" val="2126559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3517901"/>
          </a:xfrm>
        </p:spPr>
        <p:txBody>
          <a:bodyPr/>
          <a:lstStyle>
            <a:lvl1pPr>
              <a:defRPr sz="2800">
                <a:latin typeface="+mn-lt"/>
              </a:defRPr>
            </a:lvl1pPr>
            <a:lvl2pPr>
              <a:defRPr/>
            </a:lvl2pPr>
          </a:lstStyle>
          <a:p>
            <a:pPr lvl="0"/>
            <a:r>
              <a:rPr lang="en-US" dirty="0"/>
              <a:t>Edit Master text styles</a:t>
            </a:r>
          </a:p>
          <a:p>
            <a:pPr lvl="1"/>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671761"/>
            <a:ext cx="5183188" cy="3517902"/>
          </a:xfrm>
        </p:spPr>
        <p:txBody>
          <a:bodyPr>
            <a:normAutofit/>
          </a:bodyPr>
          <a:lstStyle>
            <a:lvl1pPr>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9" name="Slide Number Placeholder 8"/>
          <p:cNvSpPr>
            <a:spLocks noGrp="1"/>
          </p:cNvSpPr>
          <p:nvPr>
            <p:ph type="sldNum" sz="quarter" idx="12"/>
          </p:nvPr>
        </p:nvSpPr>
        <p:spPr/>
        <p:txBody>
          <a:bodyPr/>
          <a:lstStyle/>
          <a:p>
            <a:fld id="{628A8198-32B8-45C3-A908-98E972658B8A}" type="slidenum">
              <a:rPr lang="en-US" smtClean="0"/>
              <a:t>‹#›</a:t>
            </a:fld>
            <a:endParaRPr lang="en-US"/>
          </a:p>
        </p:txBody>
      </p:sp>
    </p:spTree>
    <p:extLst>
      <p:ext uri="{BB962C8B-B14F-4D97-AF65-F5344CB8AC3E}">
        <p14:creationId xmlns:p14="http://schemas.microsoft.com/office/powerpoint/2010/main" val="254601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P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97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3225-221F-3145-94AA-6221A0AC2BAE}"/>
              </a:ext>
            </a:extLst>
          </p:cNvPr>
          <p:cNvSpPr>
            <a:spLocks noGrp="1"/>
          </p:cNvSpPr>
          <p:nvPr>
            <p:ph type="title"/>
          </p:nvPr>
        </p:nvSpPr>
        <p:spPr>
          <a:xfrm>
            <a:off x="359454" y="1130922"/>
            <a:ext cx="11464684" cy="798778"/>
          </a:xfrm>
        </p:spPr>
        <p:txBody>
          <a:bodyPr/>
          <a:lstStyle>
            <a:lvl1pPr algn="l">
              <a:defRPr b="1" i="0" spc="-20" baseline="0">
                <a:solidFill>
                  <a:srgbClr val="4D6F13"/>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71540" y="1979506"/>
            <a:ext cx="11452597"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9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0C36-7F08-104D-84DF-CDCCED55D2D0}"/>
              </a:ext>
            </a:extLst>
          </p:cNvPr>
          <p:cNvSpPr>
            <a:spLocks noGrp="1"/>
          </p:cNvSpPr>
          <p:nvPr>
            <p:ph type="title"/>
          </p:nvPr>
        </p:nvSpPr>
        <p:spPr>
          <a:xfrm>
            <a:off x="831850" y="1709738"/>
            <a:ext cx="10515600" cy="2852737"/>
          </a:xfrm>
        </p:spPr>
        <p:txBody>
          <a:bodyPr anchor="b"/>
          <a:lstStyle>
            <a:lvl1pPr>
              <a:defRPr sz="6000" b="1">
                <a:solidFill>
                  <a:srgbClr val="4D6F13"/>
                </a:solidFill>
              </a:defRPr>
            </a:lvl1pPr>
          </a:lstStyle>
          <a:p>
            <a:r>
              <a:rPr lang="en-US"/>
              <a:t>Click to edit Master title style</a:t>
            </a:r>
          </a:p>
        </p:txBody>
      </p:sp>
      <p:sp>
        <p:nvSpPr>
          <p:cNvPr id="3" name="Text Placeholder 2">
            <a:extLst>
              <a:ext uri="{FF2B5EF4-FFF2-40B4-BE49-F238E27FC236}">
                <a16:creationId xmlns:a16="http://schemas.microsoft.com/office/drawing/2014/main" id="{EA04E883-CF4F-9A42-B350-C3DEF44D2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5233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146100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9"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1979506"/>
            <a:ext cx="5648260" cy="3844310"/>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753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AC6941-8330-9344-A9BF-0EFBDD2969C1}"/>
              </a:ext>
            </a:extLst>
          </p:cNvPr>
          <p:cNvSpPr>
            <a:spLocks noGrp="1"/>
          </p:cNvSpPr>
          <p:nvPr>
            <p:ph type="body" idx="1"/>
          </p:nvPr>
        </p:nvSpPr>
        <p:spPr>
          <a:xfrm>
            <a:off x="371542" y="1681163"/>
            <a:ext cx="5626034"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7327B730-96DA-DD41-9C49-AAC552EC8EAC}"/>
              </a:ext>
            </a:extLst>
          </p:cNvPr>
          <p:cNvSpPr>
            <a:spLocks noGrp="1"/>
          </p:cNvSpPr>
          <p:nvPr>
            <p:ph type="body" sz="quarter" idx="3"/>
          </p:nvPr>
        </p:nvSpPr>
        <p:spPr>
          <a:xfrm>
            <a:off x="6172199" y="1681163"/>
            <a:ext cx="564826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5654221" cy="79877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4BB363-35D6-5D4F-966B-8E089324F9B8}"/>
              </a:ext>
            </a:extLst>
          </p:cNvPr>
          <p:cNvSpPr>
            <a:spLocks noGrp="1"/>
          </p:cNvSpPr>
          <p:nvPr>
            <p:ph idx="13"/>
          </p:nvPr>
        </p:nvSpPr>
        <p:spPr>
          <a:xfrm>
            <a:off x="371541" y="2505074"/>
            <a:ext cx="5648260" cy="3318741"/>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F54BB363-35D6-5D4F-966B-8E089324F9B8}"/>
              </a:ext>
            </a:extLst>
          </p:cNvPr>
          <p:cNvSpPr>
            <a:spLocks noGrp="1"/>
          </p:cNvSpPr>
          <p:nvPr>
            <p:ph idx="14"/>
          </p:nvPr>
        </p:nvSpPr>
        <p:spPr>
          <a:xfrm>
            <a:off x="6172201" y="2505074"/>
            <a:ext cx="5648260" cy="3318742"/>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03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D263225-221F-3145-94AA-6221A0AC2BAE}"/>
              </a:ext>
            </a:extLst>
          </p:cNvPr>
          <p:cNvSpPr txBox="1">
            <a:spLocks/>
          </p:cNvSpPr>
          <p:nvPr userDrawn="1"/>
        </p:nvSpPr>
        <p:spPr>
          <a:xfrm>
            <a:off x="359454" y="1130922"/>
            <a:ext cx="10895357" cy="798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spc="-20" baseline="0">
                <a:solidFill>
                  <a:srgbClr val="4D6F13"/>
                </a:solidFill>
                <a:latin typeface="+mj-lt"/>
                <a:ea typeface="+mj-ea"/>
                <a:cs typeface="+mj-cs"/>
              </a:defRPr>
            </a:lvl1pPr>
          </a:lstStyle>
          <a:p>
            <a:r>
              <a:rPr lang="en-US" dirty="0"/>
              <a:t>Click to edit Master title style</a:t>
            </a:r>
          </a:p>
        </p:txBody>
      </p:sp>
      <p:sp>
        <p:nvSpPr>
          <p:cNvPr id="7" name="Date Placeholder 3">
            <a:extLst>
              <a:ext uri="{FF2B5EF4-FFF2-40B4-BE49-F238E27FC236}">
                <a16:creationId xmlns:a16="http://schemas.microsoft.com/office/drawing/2014/main" id="{D6375802-0405-894B-9279-5833E6ABBDAF}"/>
              </a:ext>
            </a:extLst>
          </p:cNvPr>
          <p:cNvSpPr>
            <a:spLocks noGrp="1"/>
          </p:cNvSpPr>
          <p:nvPr>
            <p:ph type="dt" sz="half" idx="10"/>
          </p:nvPr>
        </p:nvSpPr>
        <p:spPr>
          <a:xfrm>
            <a:off x="8719215" y="6356350"/>
            <a:ext cx="2743200" cy="365125"/>
          </a:xfrm>
          <a:prstGeom prst="rect">
            <a:avLst/>
          </a:prstGeom>
        </p:spPr>
        <p:txBody>
          <a:bodyPr/>
          <a:lstStyle>
            <a:lvl1pPr algn="r">
              <a:defRPr sz="1000" baseline="0">
                <a:solidFill>
                  <a:schemeClr val="bg1"/>
                </a:solidFill>
              </a:defRPr>
            </a:lvl1pPr>
          </a:lstStyle>
          <a:p>
            <a:pPr algn="r"/>
            <a:fld id="{3B97588A-69E4-C04B-B7AE-F397A50C65C3}" type="datetime1">
              <a:rPr lang="en-US" smtClean="0"/>
              <a:pPr algn="r"/>
              <a:t>9/15/2025</a:t>
            </a:fld>
            <a:endParaRPr lang="en-US" dirty="0"/>
          </a:p>
        </p:txBody>
      </p:sp>
      <p:sp>
        <p:nvSpPr>
          <p:cNvPr id="8" name="Slide Number Placeholder 5">
            <a:extLst>
              <a:ext uri="{FF2B5EF4-FFF2-40B4-BE49-F238E27FC236}">
                <a16:creationId xmlns:a16="http://schemas.microsoft.com/office/drawing/2014/main" id="{F271385B-BB2F-4E4A-BCBD-16D4F4B2E564}"/>
              </a:ext>
            </a:extLst>
          </p:cNvPr>
          <p:cNvSpPr>
            <a:spLocks noGrp="1"/>
          </p:cNvSpPr>
          <p:nvPr>
            <p:ph type="sldNum" sz="quarter" idx="12"/>
          </p:nvPr>
        </p:nvSpPr>
        <p:spPr>
          <a:xfrm>
            <a:off x="11457880" y="6356350"/>
            <a:ext cx="488795" cy="365125"/>
          </a:xfrm>
          <a:prstGeom prst="rect">
            <a:avLst/>
          </a:prstGeom>
        </p:spPr>
        <p:txBody>
          <a:bodyPr/>
          <a:lstStyle>
            <a:lvl1pPr algn="r">
              <a:defRPr sz="1000" baseline="0">
                <a:solidFill>
                  <a:schemeClr val="bg1"/>
                </a:solidFill>
              </a:defRPr>
            </a:lvl1pPr>
          </a:lstStyle>
          <a:p>
            <a:pPr algn="r"/>
            <a:fld id="{D1DB8CE2-E1E1-AB45-83B1-C390577E9061}" type="slidenum">
              <a:rPr lang="en-US" smtClean="0"/>
              <a:pPr/>
              <a:t>‹#›</a:t>
            </a:fld>
            <a:endParaRPr lang="en-US"/>
          </a:p>
        </p:txBody>
      </p:sp>
    </p:spTree>
    <p:extLst>
      <p:ext uri="{BB962C8B-B14F-4D97-AF65-F5344CB8AC3E}">
        <p14:creationId xmlns:p14="http://schemas.microsoft.com/office/powerpoint/2010/main" val="30686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32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4D6F1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4090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263225-221F-3145-94AA-6221A0AC2BAE}"/>
              </a:ext>
            </a:extLst>
          </p:cNvPr>
          <p:cNvSpPr>
            <a:spLocks noGrp="1"/>
          </p:cNvSpPr>
          <p:nvPr>
            <p:ph type="title"/>
          </p:nvPr>
        </p:nvSpPr>
        <p:spPr>
          <a:xfrm>
            <a:off x="371540" y="369016"/>
            <a:ext cx="11464684" cy="989168"/>
          </a:xfrm>
        </p:spPr>
        <p:txBody>
          <a:bodyPr/>
          <a:lstStyle>
            <a:lvl1pPr algn="l">
              <a:defRPr b="1" i="0" spc="-20" baseline="0">
                <a:solidFill>
                  <a:srgbClr val="4D6F13"/>
                </a:solidFill>
                <a:latin typeface="+mj-lt"/>
              </a:defRPr>
            </a:lvl1pPr>
          </a:lstStyle>
          <a:p>
            <a:r>
              <a:rPr lang="en-US" dirty="0"/>
              <a:t>Click to edit Master title style</a:t>
            </a:r>
          </a:p>
        </p:txBody>
      </p:sp>
      <p:sp>
        <p:nvSpPr>
          <p:cNvPr id="8" name="Content Placeholder 2">
            <a:extLst>
              <a:ext uri="{FF2B5EF4-FFF2-40B4-BE49-F238E27FC236}">
                <a16:creationId xmlns:a16="http://schemas.microsoft.com/office/drawing/2014/main" id="{F54BB363-35D6-5D4F-966B-8E089324F9B8}"/>
              </a:ext>
            </a:extLst>
          </p:cNvPr>
          <p:cNvSpPr>
            <a:spLocks noGrp="1"/>
          </p:cNvSpPr>
          <p:nvPr>
            <p:ph idx="1"/>
          </p:nvPr>
        </p:nvSpPr>
        <p:spPr>
          <a:xfrm>
            <a:off x="383626" y="1358184"/>
            <a:ext cx="11452597" cy="4760604"/>
          </a:xfrm>
        </p:spPr>
        <p:txBody>
          <a:bodyPr/>
          <a:lstStyle>
            <a:lvl1pPr marL="288925" indent="-288925">
              <a:buClr>
                <a:srgbClr val="447ABE"/>
              </a:buClr>
              <a:buSzPct val="70000"/>
              <a:buFont typeface=".Hiragino Kaku Gothic Interface W3"/>
              <a:buChar char="◉"/>
              <a:tabLst/>
              <a:defRPr/>
            </a:lvl1pPr>
            <a:lvl2pPr>
              <a:buClr>
                <a:srgbClr val="447ABE"/>
              </a:buClr>
              <a:buSzPct val="70000"/>
              <a:buFont typeface=".PingFang SC Regular"/>
              <a:buChar char="◎"/>
              <a:defRPr/>
            </a:lvl2pPr>
            <a:lvl3pPr>
              <a:buClr>
                <a:srgbClr val="447ABE"/>
              </a:buClr>
              <a:buFont typeface="System Font Regular"/>
              <a:buChar char="●"/>
              <a:defRPr/>
            </a:lvl3pPr>
            <a:lvl4pPr marL="1546225" indent="-174625">
              <a:buClr>
                <a:srgbClr val="447ABE"/>
              </a:buClr>
              <a:buFont typeface="System Font Regular"/>
              <a:buChar char="•"/>
              <a:tabLst/>
              <a:defRPr/>
            </a:lvl4pPr>
            <a:lvl5pPr marL="2005013" indent="-176213">
              <a:buClr>
                <a:srgbClr val="447ABE"/>
              </a:buClr>
              <a:buFont typeface="System Font Regular"/>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10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7.xml"/><Relationship Id="rId7" Type="http://schemas.microsoft.com/office/2007/relationships/hdphoto" Target="../media/hdphoto1.wdp"/><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theme" Target="../theme/theme3.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873628" y="0"/>
            <a:ext cx="5315712" cy="83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513221" y="383717"/>
            <a:ext cx="1668690" cy="292388"/>
          </a:xfrm>
          <a:prstGeom prst="rect">
            <a:avLst/>
          </a:prstGeom>
          <a:noFill/>
        </p:spPr>
        <p:txBody>
          <a:bodyPr wrap="square" rtlCol="0">
            <a:spAutoFit/>
          </a:bodyPr>
          <a:lstStyle/>
          <a:p>
            <a:r>
              <a:rPr lang="en-US" sz="1300" b="0" dirty="0">
                <a:solidFill>
                  <a:srgbClr val="4077BC"/>
                </a:solidFill>
              </a:rPr>
              <a:t>In collaboration with</a:t>
            </a:r>
          </a:p>
        </p:txBody>
      </p:sp>
      <p:sp>
        <p:nvSpPr>
          <p:cNvPr id="25" name="Rectangle 24"/>
          <p:cNvSpPr/>
          <p:nvPr userDrawn="1"/>
        </p:nvSpPr>
        <p:spPr>
          <a:xfrm>
            <a:off x="105398" y="6281006"/>
            <a:ext cx="11981204" cy="469186"/>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6" name="TextBox 25"/>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27" name="Picture 26"/>
          <p:cNvPicPr>
            <a:picLocks noChangeAspect="1"/>
          </p:cNvPicPr>
          <p:nvPr userDrawn="1"/>
        </p:nvPicPr>
        <p:blipFill rotWithShape="1">
          <a:blip r:embed="rId10"/>
          <a:srcRect l="18168" t="8791" r="68479" b="36893"/>
          <a:stretch/>
        </p:blipFill>
        <p:spPr>
          <a:xfrm>
            <a:off x="2606457" y="6436191"/>
            <a:ext cx="1678723" cy="203891"/>
          </a:xfrm>
          <a:prstGeom prst="rect">
            <a:avLst/>
          </a:prstGeom>
        </p:spPr>
      </p:pic>
      <p:sp>
        <p:nvSpPr>
          <p:cNvPr id="28"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15, 2025</a:t>
            </a:fld>
            <a:r>
              <a:rPr lang="en-US" dirty="0"/>
              <a:t> </a:t>
            </a:r>
          </a:p>
        </p:txBody>
      </p:sp>
      <p:sp>
        <p:nvSpPr>
          <p:cNvPr id="29"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1"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2"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33" name="Picture 3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pic>
        <p:nvPicPr>
          <p:cNvPr id="4" name="Picture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071940" y="389793"/>
            <a:ext cx="2863703" cy="260986"/>
          </a:xfrm>
          <a:prstGeom prst="rect">
            <a:avLst/>
          </a:prstGeom>
        </p:spPr>
      </p:pic>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Rectangle 31"/>
          <p:cNvSpPr/>
          <p:nvPr userDrawn="1"/>
        </p:nvSpPr>
        <p:spPr>
          <a:xfrm>
            <a:off x="0" y="6281006"/>
            <a:ext cx="12192000" cy="576994"/>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33" name="TextBox 32"/>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34" name="Picture 33"/>
          <p:cNvPicPr>
            <a:picLocks noChangeAspect="1"/>
          </p:cNvPicPr>
          <p:nvPr userDrawn="1"/>
        </p:nvPicPr>
        <p:blipFill rotWithShape="1">
          <a:blip r:embed="rId10"/>
          <a:srcRect l="18168" t="8791" r="68479" b="36893"/>
          <a:stretch/>
        </p:blipFill>
        <p:spPr>
          <a:xfrm>
            <a:off x="2606457" y="6436191"/>
            <a:ext cx="1678723" cy="203891"/>
          </a:xfrm>
          <a:prstGeom prst="rect">
            <a:avLst/>
          </a:prstGeom>
        </p:spPr>
      </p:pic>
      <p:sp>
        <p:nvSpPr>
          <p:cNvPr id="35"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15, 2025</a:t>
            </a:fld>
            <a:r>
              <a:rPr lang="en-US" dirty="0"/>
              <a:t> </a:t>
            </a:r>
          </a:p>
        </p:txBody>
      </p:sp>
      <p:sp>
        <p:nvSpPr>
          <p:cNvPr id="36"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7"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8"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9"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40" name="Picture 3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spTree>
    <p:extLst>
      <p:ext uri="{BB962C8B-B14F-4D97-AF65-F5344CB8AC3E}">
        <p14:creationId xmlns:p14="http://schemas.microsoft.com/office/powerpoint/2010/main" val="710453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282DF-0EFF-4375-B6EC-FCDC71613458}" type="datetimeFigureOut">
              <a:rPr lang="en-US" smtClean="0"/>
              <a:t>9/15/2025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DFCED-4F50-4364-BAE8-63F70FE8E541}" type="slidenum">
              <a:rPr lang="en-US" smtClean="0"/>
              <a:t>‹#›</a:t>
            </a:fld>
            <a:endParaRPr lang="en-US"/>
          </a:p>
        </p:txBody>
      </p:sp>
      <p:pic>
        <p:nvPicPr>
          <p:cNvPr id="8" name="Shape 152" descr="WeitzmanInstitute_Horizontal.png"/>
          <p:cNvPicPr preferRelativeResize="0"/>
          <p:nvPr userDrawn="1"/>
        </p:nvPicPr>
        <p:blipFill rotWithShape="1">
          <a:blip r:embed="rId6" cstate="screen">
            <a:alphaModFix/>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078184" y="625928"/>
            <a:ext cx="6064667" cy="609896"/>
          </a:xfrm>
          <a:prstGeom prst="rect">
            <a:avLst/>
          </a:prstGeom>
          <a:noFill/>
          <a:ln>
            <a:noFill/>
          </a:ln>
        </p:spPr>
      </p:pic>
      <p:sp>
        <p:nvSpPr>
          <p:cNvPr id="16" name="TextBox 15"/>
          <p:cNvSpPr txBox="1"/>
          <p:nvPr userDrawn="1"/>
        </p:nvSpPr>
        <p:spPr>
          <a:xfrm>
            <a:off x="3047019" y="1509815"/>
            <a:ext cx="2838929" cy="369332"/>
          </a:xfrm>
          <a:prstGeom prst="rect">
            <a:avLst/>
          </a:prstGeom>
          <a:noFill/>
        </p:spPr>
        <p:txBody>
          <a:bodyPr wrap="square" rtlCol="0">
            <a:spAutoFit/>
          </a:bodyPr>
          <a:lstStyle/>
          <a:p>
            <a:r>
              <a:rPr lang="en-US" sz="1800" b="1" dirty="0">
                <a:solidFill>
                  <a:srgbClr val="4077BC"/>
                </a:solidFill>
              </a:rPr>
              <a:t>In collaboration with</a:t>
            </a:r>
          </a:p>
        </p:txBody>
      </p:sp>
      <p:pic>
        <p:nvPicPr>
          <p:cNvPr id="18" name="Picture 17"/>
          <p:cNvPicPr>
            <a:picLocks noChangeAspect="1"/>
          </p:cNvPicPr>
          <p:nvPr userDrawn="1"/>
        </p:nvPicPr>
        <p:blipFill rotWithShape="1">
          <a:blip r:embed="rId8" cstate="hqprint">
            <a:extLst>
              <a:ext uri="{28A0092B-C50C-407E-A947-70E740481C1C}">
                <a14:useLocalDpi xmlns:a14="http://schemas.microsoft.com/office/drawing/2010/main"/>
              </a:ext>
            </a:extLst>
          </a:blip>
          <a:srcRect/>
          <a:stretch/>
        </p:blipFill>
        <p:spPr>
          <a:xfrm>
            <a:off x="6804831" y="1927461"/>
            <a:ext cx="45719" cy="59631"/>
          </a:xfrm>
          <a:prstGeom prst="rect">
            <a:avLst/>
          </a:prstGeom>
        </p:spPr>
      </p:pic>
      <p:pic>
        <p:nvPicPr>
          <p:cNvPr id="7" name="Picture 6"/>
          <p:cNvPicPr>
            <a:picLocks noChangeAspect="1"/>
          </p:cNvPicPr>
          <p:nvPr userDrawn="1"/>
        </p:nvPicPr>
        <p:blipFill>
          <a:blip r:embed="rId9">
            <a:extLst>
              <a:ext uri="{BEBA8EAE-BF5A-486C-A8C5-ECC9F3942E4B}">
                <a14:imgProps xmlns:a14="http://schemas.microsoft.com/office/drawing/2010/main">
                  <a14:imgLayer r:embed="rId10">
                    <a14:imgEffect>
                      <a14:brightnessContrast bright="-10000"/>
                    </a14:imgEffect>
                  </a14:imgLayer>
                </a14:imgProps>
              </a:ext>
              <a:ext uri="{28A0092B-C50C-407E-A947-70E740481C1C}">
                <a14:useLocalDpi xmlns:a14="http://schemas.microsoft.com/office/drawing/2010/main" val="0"/>
              </a:ext>
            </a:extLst>
          </a:blip>
          <a:stretch>
            <a:fillRect/>
          </a:stretch>
        </p:blipFill>
        <p:spPr>
          <a:xfrm>
            <a:off x="5234104" y="1496023"/>
            <a:ext cx="3908747" cy="356226"/>
          </a:xfrm>
          <a:prstGeom prst="rect">
            <a:avLst/>
          </a:prstGeom>
        </p:spPr>
      </p:pic>
    </p:spTree>
    <p:extLst>
      <p:ext uri="{BB962C8B-B14F-4D97-AF65-F5344CB8AC3E}">
        <p14:creationId xmlns:p14="http://schemas.microsoft.com/office/powerpoint/2010/main" val="3235630200"/>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37DEF-AFC3-3E49-8487-4775F06B0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EAAA7E-B0EC-ED46-97AC-9D955BB01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6873628" y="0"/>
            <a:ext cx="5315712" cy="837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7513221" y="383717"/>
            <a:ext cx="1668690" cy="292388"/>
          </a:xfrm>
          <a:prstGeom prst="rect">
            <a:avLst/>
          </a:prstGeom>
          <a:noFill/>
        </p:spPr>
        <p:txBody>
          <a:bodyPr wrap="square" rtlCol="0">
            <a:spAutoFit/>
          </a:bodyPr>
          <a:lstStyle/>
          <a:p>
            <a:r>
              <a:rPr lang="en-US" sz="1300" b="0" dirty="0">
                <a:solidFill>
                  <a:srgbClr val="4077BC"/>
                </a:solidFill>
              </a:rPr>
              <a:t>In collaboration with</a:t>
            </a:r>
          </a:p>
        </p:txBody>
      </p:sp>
      <p:sp>
        <p:nvSpPr>
          <p:cNvPr id="25" name="Rectangle 24"/>
          <p:cNvSpPr/>
          <p:nvPr userDrawn="1"/>
        </p:nvSpPr>
        <p:spPr>
          <a:xfrm>
            <a:off x="105398" y="6281006"/>
            <a:ext cx="11981204" cy="469186"/>
          </a:xfrm>
          <a:prstGeom prst="rect">
            <a:avLst/>
          </a:prstGeom>
          <a:solidFill>
            <a:srgbClr val="53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6" name="TextBox 25"/>
          <p:cNvSpPr txBox="1"/>
          <p:nvPr userDrawn="1"/>
        </p:nvSpPr>
        <p:spPr>
          <a:xfrm>
            <a:off x="414586" y="6437912"/>
            <a:ext cx="7308055" cy="246221"/>
          </a:xfrm>
          <a:prstGeom prst="rect">
            <a:avLst/>
          </a:prstGeom>
          <a:noFill/>
        </p:spPr>
        <p:txBody>
          <a:bodyPr wrap="square" rtlCol="0">
            <a:spAutoFit/>
          </a:bodyPr>
          <a:lstStyle/>
          <a:p>
            <a:r>
              <a:rPr lang="en-US" sz="1000" spc="0" dirty="0">
                <a:solidFill>
                  <a:srgbClr val="FFFFFF"/>
                </a:solidFill>
              </a:rPr>
              <a:t>The</a:t>
            </a:r>
            <a:r>
              <a:rPr lang="en-US" sz="1000" spc="0" dirty="0">
                <a:solidFill>
                  <a:srgbClr val="F8F8DC"/>
                </a:solidFill>
              </a:rPr>
              <a:t> </a:t>
            </a:r>
            <a:r>
              <a:rPr lang="en-US" sz="1000" b="1" spc="0" dirty="0">
                <a:solidFill>
                  <a:srgbClr val="F8F8DC"/>
                </a:solidFill>
              </a:rPr>
              <a:t>Weitzman Institute</a:t>
            </a:r>
            <a:r>
              <a:rPr lang="en-US" sz="1000" b="1" spc="0" baseline="0" dirty="0">
                <a:solidFill>
                  <a:srgbClr val="F8F8DC"/>
                </a:solidFill>
              </a:rPr>
              <a:t> </a:t>
            </a:r>
            <a:r>
              <a:rPr lang="en-US" sz="1000" spc="0" baseline="0" dirty="0">
                <a:solidFill>
                  <a:srgbClr val="F8F8DC"/>
                </a:solidFill>
              </a:rPr>
              <a:t>was founded by                                                             and is part of the  </a:t>
            </a:r>
            <a:endParaRPr lang="en-US" sz="1000" spc="0" dirty="0">
              <a:solidFill>
                <a:srgbClr val="F8F8DC"/>
              </a:solidFill>
            </a:endParaRPr>
          </a:p>
        </p:txBody>
      </p:sp>
      <p:pic>
        <p:nvPicPr>
          <p:cNvPr id="27" name="Picture 26"/>
          <p:cNvPicPr>
            <a:picLocks noChangeAspect="1"/>
          </p:cNvPicPr>
          <p:nvPr userDrawn="1"/>
        </p:nvPicPr>
        <p:blipFill rotWithShape="1">
          <a:blip r:embed="rId4"/>
          <a:srcRect l="18168" t="8791" r="68479" b="36893"/>
          <a:stretch/>
        </p:blipFill>
        <p:spPr>
          <a:xfrm>
            <a:off x="2606457" y="6436191"/>
            <a:ext cx="1678723" cy="203891"/>
          </a:xfrm>
          <a:prstGeom prst="rect">
            <a:avLst/>
          </a:prstGeom>
        </p:spPr>
      </p:pic>
      <p:sp>
        <p:nvSpPr>
          <p:cNvPr id="28" name="Date Placeholder 3">
            <a:extLst>
              <a:ext uri="{FF2B5EF4-FFF2-40B4-BE49-F238E27FC236}">
                <a16:creationId xmlns:a16="http://schemas.microsoft.com/office/drawing/2014/main" id="{52B44A6C-1478-3348-9D91-95EEB4298830}"/>
              </a:ext>
            </a:extLst>
          </p:cNvPr>
          <p:cNvSpPr>
            <a:spLocks noGrp="1"/>
          </p:cNvSpPr>
          <p:nvPr>
            <p:ph type="dt" sz="half" idx="2"/>
          </p:nvPr>
        </p:nvSpPr>
        <p:spPr>
          <a:xfrm>
            <a:off x="893392" y="63833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F6160-2620-4E96-A15A-0EBC89E9E69A}" type="datetime4">
              <a:rPr lang="en-US" smtClean="0"/>
              <a:pPr/>
              <a:t>September 15, 2025</a:t>
            </a:fld>
            <a:r>
              <a:rPr lang="en-US" dirty="0"/>
              <a:t> </a:t>
            </a:r>
          </a:p>
        </p:txBody>
      </p:sp>
      <p:sp>
        <p:nvSpPr>
          <p:cNvPr id="29" name="Footer Placeholder 4">
            <a:extLst>
              <a:ext uri="{FF2B5EF4-FFF2-40B4-BE49-F238E27FC236}">
                <a16:creationId xmlns:a16="http://schemas.microsoft.com/office/drawing/2014/main" id="{84BDE547-534A-354B-AD68-DD2F4A2DBC7B}"/>
              </a:ext>
            </a:extLst>
          </p:cNvPr>
          <p:cNvSpPr>
            <a:spLocks noGrp="1"/>
          </p:cNvSpPr>
          <p:nvPr>
            <p:ph type="ftr" sz="quarter" idx="3"/>
          </p:nvPr>
        </p:nvSpPr>
        <p:spPr>
          <a:xfrm>
            <a:off x="4495800" y="63939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0" name="Slide Number Placeholder 5">
            <a:extLst>
              <a:ext uri="{FF2B5EF4-FFF2-40B4-BE49-F238E27FC236}">
                <a16:creationId xmlns:a16="http://schemas.microsoft.com/office/drawing/2014/main" id="{35ADE93C-74AD-3A43-A354-AC3669F32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B8CE2-E1E1-AB45-83B1-C390577E9061}" type="slidenum">
              <a:rPr lang="en-US" smtClean="0"/>
              <a:t>‹#›</a:t>
            </a:fld>
            <a:endParaRPr lang="en-US" dirty="0"/>
          </a:p>
        </p:txBody>
      </p:sp>
      <p:sp>
        <p:nvSpPr>
          <p:cNvPr id="31" name="Date Placeholder 3">
            <a:extLst>
              <a:ext uri="{FF2B5EF4-FFF2-40B4-BE49-F238E27FC236}">
                <a16:creationId xmlns:a16="http://schemas.microsoft.com/office/drawing/2014/main" id="{D6375802-0405-894B-9279-5833E6ABBDAF}"/>
              </a:ext>
            </a:extLst>
          </p:cNvPr>
          <p:cNvSpPr txBox="1">
            <a:spLocks/>
          </p:cNvSpPr>
          <p:nvPr userDrawn="1"/>
        </p:nvSpPr>
        <p:spPr>
          <a:xfrm>
            <a:off x="8973085" y="6455906"/>
            <a:ext cx="2380715" cy="241213"/>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srgbClr val="F8F8DC"/>
                </a:solidFill>
              </a:rPr>
              <a:t>weitzmaninstitute.org </a:t>
            </a:r>
            <a:r>
              <a:rPr lang="en-US" sz="1000" baseline="0" dirty="0">
                <a:solidFill>
                  <a:srgbClr val="F8F8DC"/>
                </a:solidFill>
              </a:rPr>
              <a:t> |</a:t>
            </a:r>
            <a:r>
              <a:rPr lang="en-US" sz="1000" dirty="0">
                <a:solidFill>
                  <a:srgbClr val="F8F8DC"/>
                </a:solidFill>
              </a:rPr>
              <a:t>  March 6, 2023</a:t>
            </a:r>
          </a:p>
        </p:txBody>
      </p:sp>
      <p:sp>
        <p:nvSpPr>
          <p:cNvPr id="32" name="Slide Number Placeholder 5">
            <a:extLst>
              <a:ext uri="{FF2B5EF4-FFF2-40B4-BE49-F238E27FC236}">
                <a16:creationId xmlns:a16="http://schemas.microsoft.com/office/drawing/2014/main" id="{F271385B-BB2F-4E4A-BCBD-16D4F4B2E564}"/>
              </a:ext>
            </a:extLst>
          </p:cNvPr>
          <p:cNvSpPr txBox="1">
            <a:spLocks/>
          </p:cNvSpPr>
          <p:nvPr userDrawn="1"/>
        </p:nvSpPr>
        <p:spPr>
          <a:xfrm>
            <a:off x="10882097" y="6455906"/>
            <a:ext cx="894007" cy="329959"/>
          </a:xfrm>
          <a:prstGeom prst="rect">
            <a:avLst/>
          </a:prstGeom>
        </p:spPr>
        <p:txBody>
          <a:bodyPr/>
          <a:lstStyle>
            <a:defPPr>
              <a:defRPr lang="en-US"/>
            </a:defPPr>
            <a:lvl1pPr marL="0" algn="r" defTabSz="914400" rtl="0" eaLnBrk="1" latinLnBrk="0" hangingPunct="1">
              <a:defRPr sz="10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DB8CE2-E1E1-AB45-83B1-C390577E9061}" type="slidenum">
              <a:rPr lang="en-US" sz="1050" smtClean="0">
                <a:solidFill>
                  <a:srgbClr val="F8F8DC"/>
                </a:solidFill>
              </a:rPr>
              <a:pPr/>
              <a:t>‹#›</a:t>
            </a:fld>
            <a:endParaRPr lang="en-US" dirty="0">
              <a:solidFill>
                <a:srgbClr val="F8F8DC"/>
              </a:solidFill>
            </a:endParaRPr>
          </a:p>
        </p:txBody>
      </p:sp>
      <p:pic>
        <p:nvPicPr>
          <p:cNvPr id="33" name="Picture 3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81686" y="6364896"/>
            <a:ext cx="1512518" cy="376073"/>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71940" y="389793"/>
            <a:ext cx="2863703" cy="260986"/>
          </a:xfrm>
          <a:prstGeom prst="rect">
            <a:avLst/>
          </a:prstGeom>
        </p:spPr>
      </p:pic>
    </p:spTree>
    <p:extLst>
      <p:ext uri="{BB962C8B-B14F-4D97-AF65-F5344CB8AC3E}">
        <p14:creationId xmlns:p14="http://schemas.microsoft.com/office/powerpoint/2010/main" val="1169694992"/>
      </p:ext>
    </p:extLst>
  </p:cSld>
  <p:clrMap bg1="lt1" tx1="dk1" bg2="lt2" tx2="dk2" accent1="accent1" accent2="accent2" accent3="accent3" accent4="accent4" accent5="accent5" accent6="accent6" hlink="hlink" folHlink="folHlink"/>
  <p:sldLayoutIdLst>
    <p:sldLayoutId id="2147483670"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3B3D-4479-490E-99E2-E79DC7F6978F}"/>
              </a:ext>
            </a:extLst>
          </p:cNvPr>
          <p:cNvSpPr>
            <a:spLocks noGrp="1"/>
          </p:cNvSpPr>
          <p:nvPr>
            <p:ph type="ctrTitle"/>
          </p:nvPr>
        </p:nvSpPr>
        <p:spPr/>
        <p:txBody>
          <a:bodyPr>
            <a:normAutofit fontScale="90000"/>
          </a:bodyPr>
          <a:lstStyle/>
          <a:p>
            <a:r>
              <a:rPr lang="en-US" dirty="0"/>
              <a:t>CGM Basics for Individuals with Type 1 Diabetes at FQHC’s </a:t>
            </a:r>
          </a:p>
        </p:txBody>
      </p:sp>
      <p:sp>
        <p:nvSpPr>
          <p:cNvPr id="3" name="Subtitle 2">
            <a:extLst>
              <a:ext uri="{FF2B5EF4-FFF2-40B4-BE49-F238E27FC236}">
                <a16:creationId xmlns:a16="http://schemas.microsoft.com/office/drawing/2014/main" id="{BFE1C154-14D7-41E8-87AC-0F37544A2DBF}"/>
              </a:ext>
            </a:extLst>
          </p:cNvPr>
          <p:cNvSpPr>
            <a:spLocks noGrp="1"/>
          </p:cNvSpPr>
          <p:nvPr>
            <p:ph type="subTitle" idx="1"/>
          </p:nvPr>
        </p:nvSpPr>
        <p:spPr/>
        <p:txBody>
          <a:bodyPr/>
          <a:lstStyle/>
          <a:p>
            <a:r>
              <a:rPr lang="en-US" dirty="0"/>
              <a:t>Nancy A. Allen PhD, ANP-BC, FADCES, FAAN</a:t>
            </a:r>
          </a:p>
          <a:p>
            <a:r>
              <a:rPr lang="en-US" dirty="0"/>
              <a:t>Professor, University of Utah</a:t>
            </a:r>
          </a:p>
        </p:txBody>
      </p:sp>
    </p:spTree>
    <p:extLst>
      <p:ext uri="{BB962C8B-B14F-4D97-AF65-F5344CB8AC3E}">
        <p14:creationId xmlns:p14="http://schemas.microsoft.com/office/powerpoint/2010/main" val="309738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6A32-B735-431B-A6D5-A7F8510DB9EE}"/>
              </a:ext>
            </a:extLst>
          </p:cNvPr>
          <p:cNvSpPr>
            <a:spLocks noGrp="1"/>
          </p:cNvSpPr>
          <p:nvPr>
            <p:ph type="title"/>
          </p:nvPr>
        </p:nvSpPr>
        <p:spPr/>
        <p:txBody>
          <a:bodyPr/>
          <a:lstStyle/>
          <a:p>
            <a:r>
              <a:rPr lang="en-US" dirty="0"/>
              <a:t>Libre 2 and 3 CGM Components</a:t>
            </a:r>
          </a:p>
        </p:txBody>
      </p:sp>
      <p:sp>
        <p:nvSpPr>
          <p:cNvPr id="3" name="Content Placeholder 2">
            <a:extLst>
              <a:ext uri="{FF2B5EF4-FFF2-40B4-BE49-F238E27FC236}">
                <a16:creationId xmlns:a16="http://schemas.microsoft.com/office/drawing/2014/main" id="{D44AAC40-CE13-4284-865B-D2D029AD0A45}"/>
              </a:ext>
            </a:extLst>
          </p:cNvPr>
          <p:cNvSpPr>
            <a:spLocks noGrp="1"/>
          </p:cNvSpPr>
          <p:nvPr>
            <p:ph idx="1"/>
          </p:nvPr>
        </p:nvSpPr>
        <p:spPr>
          <a:xfrm>
            <a:off x="371541" y="1979506"/>
            <a:ext cx="5724460" cy="3844310"/>
          </a:xfrm>
        </p:spPr>
        <p:txBody>
          <a:bodyPr>
            <a:normAutofit lnSpcReduction="10000"/>
          </a:bodyPr>
          <a:lstStyle/>
          <a:p>
            <a:r>
              <a:rPr lang="en-US" dirty="0"/>
              <a:t>Glucose sensor is inserted in the subcutaneous tissue in the back of the arm and has a built in transmitter</a:t>
            </a:r>
          </a:p>
          <a:p>
            <a:r>
              <a:rPr lang="en-US" dirty="0"/>
              <a:t>Sensor generates a minute current when in contact with glucose in the interstitial tissue</a:t>
            </a:r>
          </a:p>
          <a:p>
            <a:r>
              <a:rPr lang="en-US" dirty="0"/>
              <a:t>Transmitters sends signal wirelessly to a smartphone or to a reader</a:t>
            </a:r>
          </a:p>
        </p:txBody>
      </p:sp>
      <p:pic>
        <p:nvPicPr>
          <p:cNvPr id="4" name="Picture 3">
            <a:extLst>
              <a:ext uri="{FF2B5EF4-FFF2-40B4-BE49-F238E27FC236}">
                <a16:creationId xmlns:a16="http://schemas.microsoft.com/office/drawing/2014/main" id="{77B59ED8-A19D-4471-AA61-961A7A6BD560}"/>
              </a:ext>
            </a:extLst>
          </p:cNvPr>
          <p:cNvPicPr>
            <a:picLocks noChangeAspect="1"/>
          </p:cNvPicPr>
          <p:nvPr/>
        </p:nvPicPr>
        <p:blipFill>
          <a:blip r:embed="rId3"/>
          <a:stretch>
            <a:fillRect/>
          </a:stretch>
        </p:blipFill>
        <p:spPr>
          <a:xfrm>
            <a:off x="6567665" y="1929700"/>
            <a:ext cx="2179698" cy="3831440"/>
          </a:xfrm>
          <a:prstGeom prst="rect">
            <a:avLst/>
          </a:prstGeom>
        </p:spPr>
      </p:pic>
      <p:pic>
        <p:nvPicPr>
          <p:cNvPr id="5" name="Picture 4">
            <a:extLst>
              <a:ext uri="{FF2B5EF4-FFF2-40B4-BE49-F238E27FC236}">
                <a16:creationId xmlns:a16="http://schemas.microsoft.com/office/drawing/2014/main" id="{534F8799-9D1C-4F3B-B0F4-E6608A53E719}"/>
              </a:ext>
            </a:extLst>
          </p:cNvPr>
          <p:cNvPicPr>
            <a:picLocks noChangeAspect="1"/>
          </p:cNvPicPr>
          <p:nvPr/>
        </p:nvPicPr>
        <p:blipFill>
          <a:blip r:embed="rId4"/>
          <a:stretch>
            <a:fillRect/>
          </a:stretch>
        </p:blipFill>
        <p:spPr>
          <a:xfrm>
            <a:off x="9353706" y="2066627"/>
            <a:ext cx="2322002" cy="3489442"/>
          </a:xfrm>
          <a:prstGeom prst="rect">
            <a:avLst/>
          </a:prstGeom>
        </p:spPr>
      </p:pic>
    </p:spTree>
    <p:extLst>
      <p:ext uri="{BB962C8B-B14F-4D97-AF65-F5344CB8AC3E}">
        <p14:creationId xmlns:p14="http://schemas.microsoft.com/office/powerpoint/2010/main" val="404674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90BF-D9E2-436A-A8B4-77E987ECBA2D}"/>
              </a:ext>
            </a:extLst>
          </p:cNvPr>
          <p:cNvSpPr>
            <a:spLocks noGrp="1"/>
          </p:cNvSpPr>
          <p:nvPr>
            <p:ph type="title"/>
          </p:nvPr>
        </p:nvSpPr>
        <p:spPr/>
        <p:txBody>
          <a:bodyPr>
            <a:normAutofit fontScale="90000"/>
          </a:bodyPr>
          <a:lstStyle/>
          <a:p>
            <a:r>
              <a:rPr lang="en-US" dirty="0"/>
              <a:t>Review Components of CGM to Increase Patient Acceptance</a:t>
            </a:r>
          </a:p>
        </p:txBody>
      </p:sp>
      <p:pic>
        <p:nvPicPr>
          <p:cNvPr id="5" name="Content Placeholder 4">
            <a:extLst>
              <a:ext uri="{FF2B5EF4-FFF2-40B4-BE49-F238E27FC236}">
                <a16:creationId xmlns:a16="http://schemas.microsoft.com/office/drawing/2014/main" id="{8C829B7B-69CB-4C9D-9E70-94CE8516547A}"/>
              </a:ext>
            </a:extLst>
          </p:cNvPr>
          <p:cNvPicPr>
            <a:picLocks noGrp="1" noChangeAspect="1"/>
          </p:cNvPicPr>
          <p:nvPr>
            <p:ph idx="1"/>
          </p:nvPr>
        </p:nvPicPr>
        <p:blipFill>
          <a:blip r:embed="rId3"/>
          <a:stretch>
            <a:fillRect/>
          </a:stretch>
        </p:blipFill>
        <p:spPr>
          <a:xfrm>
            <a:off x="3333160" y="2220562"/>
            <a:ext cx="5517271" cy="3844925"/>
          </a:xfrm>
          <a:prstGeom prst="rect">
            <a:avLst/>
          </a:prstGeom>
        </p:spPr>
      </p:pic>
      <p:sp>
        <p:nvSpPr>
          <p:cNvPr id="4" name="Slide Number Placeholder 3">
            <a:extLst>
              <a:ext uri="{FF2B5EF4-FFF2-40B4-BE49-F238E27FC236}">
                <a16:creationId xmlns:a16="http://schemas.microsoft.com/office/drawing/2014/main" id="{27B6057D-43FA-435E-A09C-B99CCBE564E8}"/>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11</a:t>
            </a:fld>
            <a:endParaRPr lang="en-US"/>
          </a:p>
        </p:txBody>
      </p:sp>
    </p:spTree>
    <p:extLst>
      <p:ext uri="{BB962C8B-B14F-4D97-AF65-F5344CB8AC3E}">
        <p14:creationId xmlns:p14="http://schemas.microsoft.com/office/powerpoint/2010/main" val="103787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E49F-DF7D-4F92-8D34-3906680611DE}"/>
              </a:ext>
            </a:extLst>
          </p:cNvPr>
          <p:cNvSpPr>
            <a:spLocks noGrp="1"/>
          </p:cNvSpPr>
          <p:nvPr>
            <p:ph type="title"/>
          </p:nvPr>
        </p:nvSpPr>
        <p:spPr/>
        <p:txBody>
          <a:bodyPr/>
          <a:lstStyle/>
          <a:p>
            <a:r>
              <a:rPr lang="en-US" dirty="0"/>
              <a:t>How CGM Accuracy is Determined  </a:t>
            </a:r>
          </a:p>
        </p:txBody>
      </p:sp>
      <p:sp>
        <p:nvSpPr>
          <p:cNvPr id="6" name="Content Placeholder 5">
            <a:extLst>
              <a:ext uri="{FF2B5EF4-FFF2-40B4-BE49-F238E27FC236}">
                <a16:creationId xmlns:a16="http://schemas.microsoft.com/office/drawing/2014/main" id="{2DF87C07-DEE1-4987-B792-0CDDEAA3C3A8}"/>
              </a:ext>
            </a:extLst>
          </p:cNvPr>
          <p:cNvSpPr>
            <a:spLocks noGrp="1"/>
          </p:cNvSpPr>
          <p:nvPr>
            <p:ph idx="1"/>
          </p:nvPr>
        </p:nvSpPr>
        <p:spPr>
          <a:xfrm>
            <a:off x="359454" y="1929700"/>
            <a:ext cx="11452597" cy="3844310"/>
          </a:xfrm>
        </p:spPr>
        <p:txBody>
          <a:bodyPr/>
          <a:lstStyle/>
          <a:p>
            <a:pPr marL="342900" indent="-342900">
              <a:buFont typeface="Arial" panose="020B0604020202020204" pitchFamily="34" charset="0"/>
              <a:buChar char="•"/>
            </a:pPr>
            <a:r>
              <a:rPr lang="en-US" dirty="0"/>
              <a:t>Generates new glucose data values every 1 minute</a:t>
            </a:r>
          </a:p>
          <a:p>
            <a:pPr marL="342900" indent="-342900">
              <a:buFont typeface="Arial" panose="020B0604020202020204" pitchFamily="34" charset="0"/>
              <a:buChar char="•"/>
            </a:pPr>
            <a:r>
              <a:rPr lang="en-US" dirty="0"/>
              <a:t>Mean-Absolute-Relative-Difference (MARD) </a:t>
            </a:r>
          </a:p>
          <a:p>
            <a:pPr marL="800100" lvl="1" indent="-342900">
              <a:buFont typeface="Arial" panose="020B0604020202020204" pitchFamily="34" charset="0"/>
              <a:buChar char="•"/>
            </a:pPr>
            <a:r>
              <a:rPr lang="en-US" sz="2000" dirty="0">
                <a:latin typeface="+mn-lt"/>
              </a:rPr>
              <a:t>MARD is the average of the absolute error between all CGM values and matched reference values. </a:t>
            </a:r>
          </a:p>
          <a:p>
            <a:pPr marL="800100" lvl="1" indent="-342900">
              <a:buFont typeface="Arial" panose="020B0604020202020204" pitchFamily="34" charset="0"/>
              <a:buChar char="•"/>
            </a:pPr>
            <a:r>
              <a:rPr lang="en-US" sz="2000" dirty="0">
                <a:latin typeface="+mn-lt"/>
              </a:rPr>
              <a:t>Lower MARD values indicate greater device accuracy  </a:t>
            </a:r>
          </a:p>
        </p:txBody>
      </p:sp>
      <p:sp>
        <p:nvSpPr>
          <p:cNvPr id="7" name="TextBox 6">
            <a:extLst>
              <a:ext uri="{FF2B5EF4-FFF2-40B4-BE49-F238E27FC236}">
                <a16:creationId xmlns:a16="http://schemas.microsoft.com/office/drawing/2014/main" id="{FD16A725-4945-40DA-8FE4-A7A5751A4121}"/>
              </a:ext>
            </a:extLst>
          </p:cNvPr>
          <p:cNvSpPr txBox="1"/>
          <p:nvPr/>
        </p:nvSpPr>
        <p:spPr>
          <a:xfrm>
            <a:off x="3696901" y="4108840"/>
            <a:ext cx="4535312" cy="203132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chemeClr val="accent6">
                <a:lumMod val="75000"/>
              </a:schemeClr>
            </a:solidFill>
          </a:ln>
          <a:effectLst>
            <a:softEdge rad="0"/>
          </a:effectLst>
        </p:spPr>
        <p:txBody>
          <a:bodyPr wrap="square" rtlCol="0">
            <a:spAutoFit/>
          </a:bodyPr>
          <a:lstStyle/>
          <a:p>
            <a:pPr algn="ctr"/>
            <a:r>
              <a:rPr lang="en-US" b="1" u="sng" dirty="0"/>
              <a:t>M</a:t>
            </a:r>
            <a:r>
              <a:rPr lang="en-US" dirty="0"/>
              <a:t>ean </a:t>
            </a:r>
            <a:r>
              <a:rPr lang="en-US" b="1" u="sng" dirty="0"/>
              <a:t>A</a:t>
            </a:r>
            <a:r>
              <a:rPr lang="en-US" dirty="0"/>
              <a:t>bsolute </a:t>
            </a:r>
          </a:p>
          <a:p>
            <a:pPr algn="ctr"/>
            <a:r>
              <a:rPr lang="en-US" b="1" u="sng" dirty="0"/>
              <a:t>R</a:t>
            </a:r>
            <a:r>
              <a:rPr lang="en-US" dirty="0"/>
              <a:t>elative </a:t>
            </a:r>
            <a:r>
              <a:rPr lang="en-US" b="1" u="sng" dirty="0"/>
              <a:t>D</a:t>
            </a:r>
            <a:r>
              <a:rPr lang="en-US" dirty="0"/>
              <a:t>ifference</a:t>
            </a:r>
          </a:p>
          <a:p>
            <a:pPr algn="ctr"/>
            <a:endParaRPr lang="en-US" dirty="0">
              <a:solidFill>
                <a:srgbClr val="0066CC"/>
              </a:solidFill>
            </a:endParaRPr>
          </a:p>
          <a:p>
            <a:pPr marL="285750" indent="-285750">
              <a:buFont typeface="Arial" panose="020B0604020202020204" pitchFamily="34" charset="0"/>
              <a:buChar char="•"/>
            </a:pPr>
            <a:r>
              <a:rPr lang="en-US" b="1" dirty="0">
                <a:solidFill>
                  <a:schemeClr val="accent6">
                    <a:lumMod val="50000"/>
                  </a:schemeClr>
                </a:solidFill>
              </a:rPr>
              <a:t>Average (mean) percent deviation from a reference (lab) value</a:t>
            </a:r>
          </a:p>
          <a:p>
            <a:pPr marL="285750" indent="-285750">
              <a:buFont typeface="Arial" panose="020B0604020202020204" pitchFamily="34" charset="0"/>
              <a:buChar char="•"/>
            </a:pPr>
            <a:r>
              <a:rPr lang="en-US" b="1" dirty="0">
                <a:solidFill>
                  <a:schemeClr val="accent6">
                    <a:lumMod val="50000"/>
                  </a:schemeClr>
                </a:solidFill>
              </a:rPr>
              <a:t>Commonly used to evaluate CGM accuracy</a:t>
            </a:r>
          </a:p>
        </p:txBody>
      </p:sp>
    </p:spTree>
    <p:extLst>
      <p:ext uri="{BB962C8B-B14F-4D97-AF65-F5344CB8AC3E}">
        <p14:creationId xmlns:p14="http://schemas.microsoft.com/office/powerpoint/2010/main" val="4134616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B2B7-6446-47FB-ABEB-A91CDBB9FEFF}"/>
              </a:ext>
            </a:extLst>
          </p:cNvPr>
          <p:cNvSpPr>
            <a:spLocks noGrp="1"/>
          </p:cNvSpPr>
          <p:nvPr>
            <p:ph type="title"/>
          </p:nvPr>
        </p:nvSpPr>
        <p:spPr/>
        <p:txBody>
          <a:bodyPr>
            <a:normAutofit/>
          </a:bodyPr>
          <a:lstStyle/>
          <a:p>
            <a:r>
              <a:rPr lang="en-US" dirty="0"/>
              <a:t>Libre 2 and 3 plus Sensor Accuracy</a:t>
            </a:r>
          </a:p>
        </p:txBody>
      </p:sp>
      <p:sp>
        <p:nvSpPr>
          <p:cNvPr id="4" name="Slide Number Placeholder 3">
            <a:extLst>
              <a:ext uri="{FF2B5EF4-FFF2-40B4-BE49-F238E27FC236}">
                <a16:creationId xmlns:a16="http://schemas.microsoft.com/office/drawing/2014/main" id="{BAF05F1A-6B5E-407A-A3D2-777AC673893B}"/>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13</a:t>
            </a:fld>
            <a:endParaRPr lang="en-US"/>
          </a:p>
        </p:txBody>
      </p:sp>
      <p:pic>
        <p:nvPicPr>
          <p:cNvPr id="12" name="Graphic 1">
            <a:extLst>
              <a:ext uri="{FF2B5EF4-FFF2-40B4-BE49-F238E27FC236}">
                <a16:creationId xmlns:a16="http://schemas.microsoft.com/office/drawing/2014/main" id="{4228B93E-0001-C2F5-44F3-D2C7916D306C}"/>
              </a:ext>
            </a:extLst>
          </p:cNvPr>
          <p:cNvPicPr>
            <a:picLocks noChangeAspect="1"/>
          </p:cNvPicPr>
          <p:nvPr/>
        </p:nvPicPr>
        <p:blipFill rotWithShape="1">
          <a:blip r:embed="rId3">
            <a:extLst>
              <a:ext uri="{28A0092B-C50C-407E-A947-70E740481C1C}">
                <a14:useLocalDpi xmlns:a14="http://schemas.microsoft.com/office/drawing/2010/main" val="0"/>
              </a:ext>
            </a:extLst>
          </a:blip>
          <a:srcRect b="20422"/>
          <a:stretch/>
        </p:blipFill>
        <p:spPr bwMode="auto">
          <a:xfrm>
            <a:off x="367862" y="1929700"/>
            <a:ext cx="11605601" cy="40742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228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E659-1567-42D4-95A5-2DCCFDBA6296}"/>
              </a:ext>
            </a:extLst>
          </p:cNvPr>
          <p:cNvSpPr>
            <a:spLocks noGrp="1"/>
          </p:cNvSpPr>
          <p:nvPr>
            <p:ph type="title"/>
          </p:nvPr>
        </p:nvSpPr>
        <p:spPr/>
        <p:txBody>
          <a:bodyPr/>
          <a:lstStyle/>
          <a:p>
            <a:r>
              <a:rPr lang="en-US" dirty="0"/>
              <a:t>CGM functionality </a:t>
            </a:r>
          </a:p>
        </p:txBody>
      </p:sp>
      <p:sp>
        <p:nvSpPr>
          <p:cNvPr id="3" name="Content Placeholder 2">
            <a:extLst>
              <a:ext uri="{FF2B5EF4-FFF2-40B4-BE49-F238E27FC236}">
                <a16:creationId xmlns:a16="http://schemas.microsoft.com/office/drawing/2014/main" id="{BC6154CE-22F2-4603-B89A-FBBA140D24F2}"/>
              </a:ext>
            </a:extLst>
          </p:cNvPr>
          <p:cNvSpPr>
            <a:spLocks noGrp="1"/>
          </p:cNvSpPr>
          <p:nvPr>
            <p:ph idx="1"/>
          </p:nvPr>
        </p:nvSpPr>
        <p:spPr/>
        <p:txBody>
          <a:bodyPr/>
          <a:lstStyle/>
          <a:p>
            <a:pPr marL="342900" indent="-342900">
              <a:buFont typeface="Arial" panose="020B0604020202020204" pitchFamily="34" charset="0"/>
              <a:buChar char="•"/>
            </a:pPr>
            <a:r>
              <a:rPr lang="en-US" dirty="0"/>
              <a:t>Fingerstick calibration required 0 times daily</a:t>
            </a:r>
          </a:p>
          <a:p>
            <a:pPr marL="800100" lvl="1" indent="-342900">
              <a:buFont typeface="Arial" panose="020B0604020202020204" pitchFamily="34" charset="0"/>
              <a:buChar char="•"/>
            </a:pPr>
            <a:r>
              <a:rPr lang="en-US" dirty="0"/>
              <a:t> </a:t>
            </a:r>
            <a:r>
              <a:rPr lang="en-US" sz="2000" dirty="0"/>
              <a:t>More to come on when to advise patients to check</a:t>
            </a:r>
          </a:p>
          <a:p>
            <a:pPr marL="342900" indent="-342900">
              <a:buFont typeface="Arial" panose="020B0604020202020204" pitchFamily="34" charset="0"/>
              <a:buChar char="•"/>
            </a:pPr>
            <a:r>
              <a:rPr lang="en-US" dirty="0"/>
              <a:t>Sensor changed every 14-15 days </a:t>
            </a:r>
          </a:p>
          <a:p>
            <a:pPr marL="800100" lvl="1" indent="-342900">
              <a:buFont typeface="Arial" panose="020B0604020202020204" pitchFamily="34" charset="0"/>
              <a:buChar char="•"/>
            </a:pPr>
            <a:r>
              <a:rPr lang="en-US" sz="2000" dirty="0"/>
              <a:t>Although the adhesive often doesn’t last that long more tips later!</a:t>
            </a:r>
          </a:p>
          <a:p>
            <a:pPr marL="342900" indent="-342900">
              <a:buFont typeface="Arial" panose="020B0604020202020204" pitchFamily="34" charset="0"/>
              <a:buChar char="•"/>
            </a:pPr>
            <a:r>
              <a:rPr lang="en-US" dirty="0"/>
              <a:t>Transmitter is disposable</a:t>
            </a:r>
          </a:p>
          <a:p>
            <a:endParaRPr lang="en-US" dirty="0"/>
          </a:p>
        </p:txBody>
      </p:sp>
      <p:sp>
        <p:nvSpPr>
          <p:cNvPr id="4" name="Slide Number Placeholder 3">
            <a:extLst>
              <a:ext uri="{FF2B5EF4-FFF2-40B4-BE49-F238E27FC236}">
                <a16:creationId xmlns:a16="http://schemas.microsoft.com/office/drawing/2014/main" id="{1A293192-7EAB-496C-B8D6-AF4C806C5E16}"/>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14</a:t>
            </a:fld>
            <a:endParaRPr lang="en-US"/>
          </a:p>
        </p:txBody>
      </p:sp>
    </p:spTree>
    <p:extLst>
      <p:ext uri="{BB962C8B-B14F-4D97-AF65-F5344CB8AC3E}">
        <p14:creationId xmlns:p14="http://schemas.microsoft.com/office/powerpoint/2010/main" val="2692705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B77D-AFE7-4832-9F80-9AE55E616D70}"/>
              </a:ext>
            </a:extLst>
          </p:cNvPr>
          <p:cNvSpPr>
            <a:spLocks noGrp="1"/>
          </p:cNvSpPr>
          <p:nvPr>
            <p:ph type="title"/>
          </p:nvPr>
        </p:nvSpPr>
        <p:spPr/>
        <p:txBody>
          <a:bodyPr>
            <a:normAutofit/>
          </a:bodyPr>
          <a:lstStyle/>
          <a:p>
            <a:r>
              <a:rPr lang="en-US" sz="3600" dirty="0"/>
              <a:t>Lag time</a:t>
            </a:r>
          </a:p>
        </p:txBody>
      </p:sp>
      <p:pic>
        <p:nvPicPr>
          <p:cNvPr id="4" name="Content Placeholder 3">
            <a:extLst>
              <a:ext uri="{FF2B5EF4-FFF2-40B4-BE49-F238E27FC236}">
                <a16:creationId xmlns:a16="http://schemas.microsoft.com/office/drawing/2014/main" id="{718076BD-78E0-4CEB-A455-CE2B976C079C}"/>
              </a:ext>
            </a:extLst>
          </p:cNvPr>
          <p:cNvPicPr>
            <a:picLocks noGrp="1" noChangeAspect="1"/>
          </p:cNvPicPr>
          <p:nvPr>
            <p:ph idx="1"/>
          </p:nvPr>
        </p:nvPicPr>
        <p:blipFill>
          <a:blip r:embed="rId3"/>
          <a:stretch>
            <a:fillRect/>
          </a:stretch>
        </p:blipFill>
        <p:spPr>
          <a:xfrm>
            <a:off x="6693519" y="1675814"/>
            <a:ext cx="3806856" cy="3844925"/>
          </a:xfrm>
          <a:prstGeom prst="rect">
            <a:avLst/>
          </a:prstGeom>
        </p:spPr>
      </p:pic>
      <p:sp>
        <p:nvSpPr>
          <p:cNvPr id="5" name="Rectangle 4">
            <a:extLst>
              <a:ext uri="{FF2B5EF4-FFF2-40B4-BE49-F238E27FC236}">
                <a16:creationId xmlns:a16="http://schemas.microsoft.com/office/drawing/2014/main" id="{B30E3A88-FCAC-49CC-901C-9AB93ED5BC13}"/>
              </a:ext>
            </a:extLst>
          </p:cNvPr>
          <p:cNvSpPr/>
          <p:nvPr/>
        </p:nvSpPr>
        <p:spPr>
          <a:xfrm>
            <a:off x="359454" y="2144210"/>
            <a:ext cx="4932034" cy="3785652"/>
          </a:xfrm>
          <a:prstGeom prst="rect">
            <a:avLst/>
          </a:prstGeom>
        </p:spPr>
        <p:txBody>
          <a:bodyPr wrap="square">
            <a:spAutoFit/>
          </a:bodyPr>
          <a:lstStyle/>
          <a:p>
            <a:r>
              <a:rPr lang="en-US" sz="2400" dirty="0"/>
              <a:t>Capillary glucose must diffuse</a:t>
            </a:r>
          </a:p>
          <a:p>
            <a:r>
              <a:rPr lang="en-US" sz="2400" dirty="0"/>
              <a:t>into the </a:t>
            </a:r>
            <a:r>
              <a:rPr lang="en-US" sz="2400" b="1" dirty="0"/>
              <a:t>interstitial fluid </a:t>
            </a:r>
            <a:r>
              <a:rPr lang="en-US" sz="2400" dirty="0"/>
              <a:t>(ISF)</a:t>
            </a:r>
          </a:p>
          <a:p>
            <a:pPr marL="285750" indent="-285750">
              <a:buFont typeface="Arial" panose="020B0604020202020204" pitchFamily="34" charset="0"/>
              <a:buChar char="•"/>
            </a:pPr>
            <a:r>
              <a:rPr lang="en-US" sz="2400" dirty="0"/>
              <a:t>ISF glucose levels lag capillary levels by </a:t>
            </a:r>
            <a:r>
              <a:rPr lang="en-US" sz="2400" u="sng" dirty="0"/>
              <a:t>3-5 minutes</a:t>
            </a:r>
          </a:p>
          <a:p>
            <a:pPr marL="285750" indent="-285750">
              <a:buFont typeface="Arial" panose="020B0604020202020204" pitchFamily="34" charset="0"/>
              <a:buChar char="•"/>
            </a:pPr>
            <a:r>
              <a:rPr lang="en-US" sz="2400" dirty="0"/>
              <a:t>Longer lag with diminished subcutaneous blood flow (exercise, stress)</a:t>
            </a:r>
          </a:p>
          <a:p>
            <a:pPr marL="285750" indent="-285750">
              <a:buFont typeface="Arial" panose="020B0604020202020204" pitchFamily="34" charset="0"/>
              <a:buChar char="•"/>
            </a:pPr>
            <a:r>
              <a:rPr lang="en-US" sz="2400" dirty="0"/>
              <a:t>Signals averaged every 1 minute to generate data points</a:t>
            </a:r>
          </a:p>
        </p:txBody>
      </p:sp>
    </p:spTree>
    <p:extLst>
      <p:ext uri="{BB962C8B-B14F-4D97-AF65-F5344CB8AC3E}">
        <p14:creationId xmlns:p14="http://schemas.microsoft.com/office/powerpoint/2010/main" val="193605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B6ABA-3B48-4D21-BDB6-569F0456EFBB}"/>
              </a:ext>
            </a:extLst>
          </p:cNvPr>
          <p:cNvSpPr>
            <a:spLocks noGrp="1"/>
          </p:cNvSpPr>
          <p:nvPr>
            <p:ph type="title"/>
          </p:nvPr>
        </p:nvSpPr>
        <p:spPr/>
        <p:txBody>
          <a:bodyPr/>
          <a:lstStyle/>
          <a:p>
            <a:r>
              <a:rPr lang="en-US" dirty="0"/>
              <a:t>Understanding Lag Time</a:t>
            </a:r>
          </a:p>
        </p:txBody>
      </p:sp>
      <p:pic>
        <p:nvPicPr>
          <p:cNvPr id="3" name="Picture 2">
            <a:extLst>
              <a:ext uri="{FF2B5EF4-FFF2-40B4-BE49-F238E27FC236}">
                <a16:creationId xmlns:a16="http://schemas.microsoft.com/office/drawing/2014/main" id="{45377703-8333-4CF0-A12B-6FB6938AEB6C}"/>
              </a:ext>
            </a:extLst>
          </p:cNvPr>
          <p:cNvPicPr>
            <a:picLocks noChangeAspect="1"/>
          </p:cNvPicPr>
          <p:nvPr/>
        </p:nvPicPr>
        <p:blipFill>
          <a:blip r:embed="rId3"/>
          <a:stretch>
            <a:fillRect/>
          </a:stretch>
        </p:blipFill>
        <p:spPr>
          <a:xfrm>
            <a:off x="42540" y="1929700"/>
            <a:ext cx="5389331" cy="4291956"/>
          </a:xfrm>
          <a:prstGeom prst="rect">
            <a:avLst/>
          </a:prstGeom>
        </p:spPr>
      </p:pic>
      <p:sp>
        <p:nvSpPr>
          <p:cNvPr id="5" name="TextBox 4">
            <a:extLst>
              <a:ext uri="{FF2B5EF4-FFF2-40B4-BE49-F238E27FC236}">
                <a16:creationId xmlns:a16="http://schemas.microsoft.com/office/drawing/2014/main" id="{14F61BDC-9726-4509-8142-203F1AB8F99B}"/>
              </a:ext>
            </a:extLst>
          </p:cNvPr>
          <p:cNvSpPr txBox="1"/>
          <p:nvPr/>
        </p:nvSpPr>
        <p:spPr>
          <a:xfrm>
            <a:off x="5785907" y="2096407"/>
            <a:ext cx="5129930" cy="1569660"/>
          </a:xfrm>
          <a:prstGeom prst="rect">
            <a:avLst/>
          </a:prstGeom>
          <a:noFill/>
        </p:spPr>
        <p:txBody>
          <a:bodyPr wrap="none" rtlCol="0">
            <a:spAutoFit/>
          </a:bodyPr>
          <a:lstStyle/>
          <a:p>
            <a:r>
              <a:rPr lang="en-US" sz="3600" dirty="0"/>
              <a:t>Glucose Rising:</a:t>
            </a:r>
          </a:p>
          <a:p>
            <a:r>
              <a:rPr lang="en-US" sz="3600" dirty="0"/>
              <a:t> </a:t>
            </a:r>
          </a:p>
          <a:p>
            <a:r>
              <a:rPr lang="en-US" sz="2400" u="sng" dirty="0"/>
              <a:t>CGM likely lower than the actual BG</a:t>
            </a:r>
          </a:p>
        </p:txBody>
      </p:sp>
    </p:spTree>
    <p:extLst>
      <p:ext uri="{BB962C8B-B14F-4D97-AF65-F5344CB8AC3E}">
        <p14:creationId xmlns:p14="http://schemas.microsoft.com/office/powerpoint/2010/main" val="265627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64E9-DE56-47D8-9535-1812AA708724}"/>
              </a:ext>
            </a:extLst>
          </p:cNvPr>
          <p:cNvSpPr>
            <a:spLocks noGrp="1"/>
          </p:cNvSpPr>
          <p:nvPr>
            <p:ph type="title"/>
          </p:nvPr>
        </p:nvSpPr>
        <p:spPr>
          <a:xfrm>
            <a:off x="190869" y="1141033"/>
            <a:ext cx="11464684" cy="798778"/>
          </a:xfrm>
        </p:spPr>
        <p:txBody>
          <a:bodyPr>
            <a:normAutofit fontScale="90000"/>
          </a:bodyPr>
          <a:lstStyle/>
          <a:p>
            <a:r>
              <a:rPr lang="en-US" dirty="0"/>
              <a:t>Understanding</a:t>
            </a:r>
            <a:br>
              <a:rPr lang="en-US" dirty="0"/>
            </a:br>
            <a:r>
              <a:rPr lang="en-US" dirty="0"/>
              <a:t> Lag Time</a:t>
            </a:r>
          </a:p>
        </p:txBody>
      </p:sp>
      <p:pic>
        <p:nvPicPr>
          <p:cNvPr id="4" name="Content Placeholder 3">
            <a:extLst>
              <a:ext uri="{FF2B5EF4-FFF2-40B4-BE49-F238E27FC236}">
                <a16:creationId xmlns:a16="http://schemas.microsoft.com/office/drawing/2014/main" id="{AAAE0E3D-31C9-470A-888B-0BACB267A8FA}"/>
              </a:ext>
            </a:extLst>
          </p:cNvPr>
          <p:cNvPicPr>
            <a:picLocks noGrp="1" noChangeAspect="1"/>
          </p:cNvPicPr>
          <p:nvPr>
            <p:ph idx="1"/>
          </p:nvPr>
        </p:nvPicPr>
        <p:blipFill rotWithShape="1">
          <a:blip r:embed="rId3"/>
          <a:stretch/>
        </p:blipFill>
        <p:spPr>
          <a:xfrm>
            <a:off x="3823643" y="1141033"/>
            <a:ext cx="8368357" cy="4969816"/>
          </a:xfrm>
          <a:prstGeom prst="rect">
            <a:avLst/>
          </a:prstGeom>
        </p:spPr>
      </p:pic>
      <p:sp>
        <p:nvSpPr>
          <p:cNvPr id="5" name="TextBox 4">
            <a:extLst>
              <a:ext uri="{FF2B5EF4-FFF2-40B4-BE49-F238E27FC236}">
                <a16:creationId xmlns:a16="http://schemas.microsoft.com/office/drawing/2014/main" id="{9D18DC29-7549-4D8F-81D7-C22012B47ED1}"/>
              </a:ext>
            </a:extLst>
          </p:cNvPr>
          <p:cNvSpPr txBox="1"/>
          <p:nvPr/>
        </p:nvSpPr>
        <p:spPr>
          <a:xfrm>
            <a:off x="7864126" y="1978863"/>
            <a:ext cx="4327874" cy="1661993"/>
          </a:xfrm>
          <a:prstGeom prst="rect">
            <a:avLst/>
          </a:prstGeom>
          <a:solidFill>
            <a:schemeClr val="bg1"/>
          </a:solidFill>
        </p:spPr>
        <p:txBody>
          <a:bodyPr wrap="square" rtlCol="0">
            <a:spAutoFit/>
          </a:bodyPr>
          <a:lstStyle/>
          <a:p>
            <a:r>
              <a:rPr lang="en-US" sz="3600" dirty="0"/>
              <a:t>Glucose is Falling:</a:t>
            </a:r>
          </a:p>
          <a:p>
            <a:endParaRPr lang="en-US" dirty="0"/>
          </a:p>
          <a:p>
            <a:r>
              <a:rPr lang="en-US" sz="2400" b="1" u="sng" dirty="0"/>
              <a:t>CGM is likely higher than </a:t>
            </a:r>
          </a:p>
          <a:p>
            <a:r>
              <a:rPr lang="en-US" sz="2400" b="1" u="sng" dirty="0"/>
              <a:t>the actual BG</a:t>
            </a:r>
          </a:p>
        </p:txBody>
      </p:sp>
    </p:spTree>
    <p:extLst>
      <p:ext uri="{BB962C8B-B14F-4D97-AF65-F5344CB8AC3E}">
        <p14:creationId xmlns:p14="http://schemas.microsoft.com/office/powerpoint/2010/main" val="3373033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0E78-F35D-4ED2-9BE4-54683D0E2C11}"/>
              </a:ext>
            </a:extLst>
          </p:cNvPr>
          <p:cNvSpPr>
            <a:spLocks noGrp="1"/>
          </p:cNvSpPr>
          <p:nvPr>
            <p:ph type="title"/>
          </p:nvPr>
        </p:nvSpPr>
        <p:spPr/>
        <p:txBody>
          <a:bodyPr/>
          <a:lstStyle/>
          <a:p>
            <a:r>
              <a:rPr lang="en-US" dirty="0"/>
              <a:t>Understanding Lag Time</a:t>
            </a:r>
          </a:p>
        </p:txBody>
      </p:sp>
      <p:pic>
        <p:nvPicPr>
          <p:cNvPr id="4" name="Content Placeholder 3">
            <a:extLst>
              <a:ext uri="{FF2B5EF4-FFF2-40B4-BE49-F238E27FC236}">
                <a16:creationId xmlns:a16="http://schemas.microsoft.com/office/drawing/2014/main" id="{43095ED2-B648-4C02-89C1-64AF03A9EBC7}"/>
              </a:ext>
            </a:extLst>
          </p:cNvPr>
          <p:cNvPicPr>
            <a:picLocks noGrp="1" noChangeAspect="1"/>
          </p:cNvPicPr>
          <p:nvPr>
            <p:ph idx="1"/>
          </p:nvPr>
        </p:nvPicPr>
        <p:blipFill rotWithShape="1">
          <a:blip r:embed="rId3"/>
          <a:stretch/>
        </p:blipFill>
        <p:spPr>
          <a:xfrm>
            <a:off x="1780750" y="1979613"/>
            <a:ext cx="8633674" cy="3844925"/>
          </a:xfrm>
          <a:prstGeom prst="rect">
            <a:avLst/>
          </a:prstGeom>
        </p:spPr>
      </p:pic>
      <p:sp>
        <p:nvSpPr>
          <p:cNvPr id="5" name="TextBox 4">
            <a:extLst>
              <a:ext uri="{FF2B5EF4-FFF2-40B4-BE49-F238E27FC236}">
                <a16:creationId xmlns:a16="http://schemas.microsoft.com/office/drawing/2014/main" id="{20C45806-962A-48C3-81D1-437045B16D9D}"/>
              </a:ext>
            </a:extLst>
          </p:cNvPr>
          <p:cNvSpPr txBox="1"/>
          <p:nvPr/>
        </p:nvSpPr>
        <p:spPr>
          <a:xfrm>
            <a:off x="3929761" y="1979613"/>
            <a:ext cx="4324069" cy="1508105"/>
          </a:xfrm>
          <a:prstGeom prst="rect">
            <a:avLst/>
          </a:prstGeom>
          <a:solidFill>
            <a:schemeClr val="bg1"/>
          </a:solidFill>
        </p:spPr>
        <p:txBody>
          <a:bodyPr wrap="none" rtlCol="0">
            <a:spAutoFit/>
          </a:bodyPr>
          <a:lstStyle/>
          <a:p>
            <a:pPr algn="ctr"/>
            <a:r>
              <a:rPr lang="en-US" sz="3200" dirty="0"/>
              <a:t>Glucose Stable</a:t>
            </a:r>
          </a:p>
          <a:p>
            <a:endParaRPr lang="en-US" dirty="0"/>
          </a:p>
          <a:p>
            <a:pPr algn="ctr"/>
            <a:r>
              <a:rPr lang="en-US" sz="2400" b="1" u="sng" dirty="0"/>
              <a:t>CGM is in equilibrium with BG</a:t>
            </a:r>
          </a:p>
          <a:p>
            <a:endParaRPr lang="en-US" dirty="0"/>
          </a:p>
        </p:txBody>
      </p:sp>
    </p:spTree>
    <p:extLst>
      <p:ext uri="{BB962C8B-B14F-4D97-AF65-F5344CB8AC3E}">
        <p14:creationId xmlns:p14="http://schemas.microsoft.com/office/powerpoint/2010/main" val="305882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42A3-1AB3-4237-BD4B-FA496822A804}"/>
              </a:ext>
            </a:extLst>
          </p:cNvPr>
          <p:cNvSpPr>
            <a:spLocks noGrp="1"/>
          </p:cNvSpPr>
          <p:nvPr>
            <p:ph type="title"/>
          </p:nvPr>
        </p:nvSpPr>
        <p:spPr>
          <a:xfrm>
            <a:off x="363658" y="971531"/>
            <a:ext cx="11464684" cy="798778"/>
          </a:xfrm>
        </p:spPr>
        <p:txBody>
          <a:bodyPr>
            <a:normAutofit/>
          </a:bodyPr>
          <a:lstStyle/>
          <a:p>
            <a:r>
              <a:rPr lang="en-US" sz="3000" b="1" dirty="0">
                <a:solidFill>
                  <a:srgbClr val="00148A"/>
                </a:solidFill>
                <a:latin typeface="Century Gothic" panose="020B0502020202020204" pitchFamily="34" charset="0"/>
                <a:cs typeface="Arial" panose="020B0604020202020204" pitchFamily="34" charset="0"/>
              </a:rPr>
              <a:t>FreeStyle Libre 2 and 3 system </a:t>
            </a:r>
            <a:r>
              <a:rPr lang="en-US" sz="3000" dirty="0">
                <a:solidFill>
                  <a:srgbClr val="00148A"/>
                </a:solidFill>
                <a:latin typeface="Century Gothic" panose="020B0502020202020204" pitchFamily="34" charset="0"/>
                <a:cs typeface="Arial" panose="020B0604020202020204" pitchFamily="34" charset="0"/>
              </a:rPr>
              <a:t>components</a:t>
            </a:r>
          </a:p>
        </p:txBody>
      </p:sp>
      <p:sp>
        <p:nvSpPr>
          <p:cNvPr id="20" name="Content Placeholder 2">
            <a:extLst>
              <a:ext uri="{FF2B5EF4-FFF2-40B4-BE49-F238E27FC236}">
                <a16:creationId xmlns:a16="http://schemas.microsoft.com/office/drawing/2014/main" id="{5C9987D7-D019-4CD1-BFCB-4FE9DA20E98F}"/>
              </a:ext>
            </a:extLst>
          </p:cNvPr>
          <p:cNvSpPr txBox="1">
            <a:spLocks/>
          </p:cNvSpPr>
          <p:nvPr/>
        </p:nvSpPr>
        <p:spPr>
          <a:xfrm>
            <a:off x="2784406" y="2008785"/>
            <a:ext cx="3311594" cy="1602886"/>
          </a:xfrm>
          <a:prstGeom prst="rect">
            <a:avLst/>
          </a:prstGeom>
        </p:spPr>
        <p:txBody>
          <a:bodyPr vert="horz" lIns="0" tIns="0" rIns="121920" bIns="6096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i="0" kern="1200">
                <a:solidFill>
                  <a:srgbClr val="CF4520"/>
                </a:solidFill>
                <a:latin typeface="Arial" panose="020B0604020202020204" pitchFamily="34" charset="0"/>
                <a:ea typeface="+mn-ea"/>
                <a:cs typeface="Arial" panose="020B060402020202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400050" indent="-17145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627063" indent="-169863"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857250" indent="-171450"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defRPr/>
            </a:pPr>
            <a:r>
              <a:rPr lang="en-US" sz="1500" dirty="0">
                <a:solidFill>
                  <a:schemeClr val="tx1"/>
                </a:solidFill>
                <a:latin typeface="Century Gothic" panose="020B0502020202020204" pitchFamily="34" charset="0"/>
              </a:rPr>
              <a:t>EASY-TO-USE APP AND READER</a:t>
            </a:r>
            <a:r>
              <a:rPr lang="en-US" sz="1500" dirty="0">
                <a:solidFill>
                  <a:schemeClr val="tx1"/>
                </a:solidFill>
              </a:rPr>
              <a:t/>
            </a:r>
            <a:br>
              <a:rPr lang="en-US" sz="1500" dirty="0">
                <a:solidFill>
                  <a:schemeClr val="tx1"/>
                </a:solidFill>
              </a:rPr>
            </a:br>
            <a:endParaRPr lang="en-US" sz="1333" dirty="0">
              <a:solidFill>
                <a:schemeClr val="tx1"/>
              </a:solidFill>
            </a:endParaRP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Scans through clothing within 1.5 inches</a:t>
            </a:r>
            <a:endParaRPr lang="en-US" sz="1600" b="0" baseline="50000" dirty="0">
              <a:solidFill>
                <a:schemeClr val="tx1"/>
              </a:solidFill>
              <a:latin typeface="Century Gothic" panose="020B0502020202020204" pitchFamily="34" charset="0"/>
            </a:endParaRP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Stores 90 days of glucose data so patients can see their patterns and historic trends</a:t>
            </a:r>
            <a:endParaRPr lang="en-US" sz="1600" b="0" baseline="50000" dirty="0">
              <a:solidFill>
                <a:schemeClr val="tx1"/>
              </a:solidFill>
              <a:latin typeface="Century Gothic" panose="020B0502020202020204" pitchFamily="34" charset="0"/>
            </a:endParaRP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Built-in FreeStyle Precision Neo test Strip port on reader for finger stick blood glucose testing</a:t>
            </a:r>
          </a:p>
        </p:txBody>
      </p:sp>
      <p:sp>
        <p:nvSpPr>
          <p:cNvPr id="3" name="Text Placeholder 5">
            <a:extLst>
              <a:ext uri="{FF2B5EF4-FFF2-40B4-BE49-F238E27FC236}">
                <a16:creationId xmlns:a16="http://schemas.microsoft.com/office/drawing/2014/main" id="{2FB4E0CC-75B0-2383-39A4-B6269D7AED1F}"/>
              </a:ext>
            </a:extLst>
          </p:cNvPr>
          <p:cNvSpPr txBox="1">
            <a:spLocks/>
          </p:cNvSpPr>
          <p:nvPr/>
        </p:nvSpPr>
        <p:spPr>
          <a:xfrm>
            <a:off x="363658" y="971531"/>
            <a:ext cx="10369490" cy="161647"/>
          </a:xfrm>
          <a:prstGeom prst="rect">
            <a:avLst/>
          </a:prstGeom>
        </p:spPr>
        <p:txBody>
          <a:bodyPr vert="horz" lIns="0" tIns="0" rIns="0" bIns="0" rtlCol="0">
            <a:spAutoFit/>
          </a:bodyPr>
          <a:lstStyle>
            <a:lvl1pPr marL="0" indent="0" algn="l" defTabSz="1097280" rtl="0" eaLnBrk="1" latinLnBrk="0" hangingPunct="1">
              <a:lnSpc>
                <a:spcPct val="90000"/>
              </a:lnSpc>
              <a:spcBef>
                <a:spcPts val="1200"/>
              </a:spcBef>
              <a:buFont typeface="Arial" panose="020B0604020202020204" pitchFamily="34" charset="0"/>
              <a:buNone/>
              <a:defRPr sz="2400" b="0" i="0" kern="1200">
                <a:solidFill>
                  <a:srgbClr val="27286B"/>
                </a:solidFill>
                <a:latin typeface="Helvetica Light" panose="020B0403020202020204" pitchFamily="34" charset="0"/>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b="1" i="0" kern="1200">
                <a:solidFill>
                  <a:schemeClr val="tx1"/>
                </a:solidFill>
                <a:latin typeface="Arial" panose="020B0604020202020204" pitchFamily="34" charset="0"/>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b="1" i="0" kern="1200">
                <a:solidFill>
                  <a:schemeClr val="tx1"/>
                </a:solidFill>
                <a:latin typeface="Arial" panose="020B0604020202020204" pitchFamily="34" charset="0"/>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b="1" i="0" kern="1200">
                <a:solidFill>
                  <a:schemeClr val="tx1"/>
                </a:solidFill>
                <a:latin typeface="Arial" panose="020B0604020202020204" pitchFamily="34" charset="0"/>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b="1" i="0" kern="1200">
                <a:solidFill>
                  <a:schemeClr val="tx1"/>
                </a:solidFill>
                <a:latin typeface="Arial" panose="020B060402020202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r>
              <a:rPr lang="en-US" sz="1167" dirty="0">
                <a:solidFill>
                  <a:srgbClr val="333333"/>
                </a:solidFill>
                <a:latin typeface="Arial" panose="020B0604020202020204" pitchFamily="34" charset="0"/>
                <a:cs typeface="Arial" panose="020B0604020202020204" pitchFamily="34" charset="0"/>
              </a:rPr>
              <a:t>OVERVIEW</a:t>
            </a:r>
            <a:endParaRPr lang="en-US" sz="1167" baseline="30000" dirty="0">
              <a:solidFill>
                <a:srgbClr val="333333"/>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1CC08196-7BFB-4558-8F2C-118F208C3D0A}"/>
              </a:ext>
            </a:extLst>
          </p:cNvPr>
          <p:cNvGrpSpPr/>
          <p:nvPr/>
        </p:nvGrpSpPr>
        <p:grpSpPr>
          <a:xfrm>
            <a:off x="624669" y="1970873"/>
            <a:ext cx="2125616" cy="2329569"/>
            <a:chOff x="624669" y="1970873"/>
            <a:chExt cx="2125616" cy="2329569"/>
          </a:xfrm>
        </p:grpSpPr>
        <p:pic>
          <p:nvPicPr>
            <p:cNvPr id="15" name="Picture 14" descr="A picture containing text, watch&#10;&#10;Description automatically generated">
              <a:extLst>
                <a:ext uri="{FF2B5EF4-FFF2-40B4-BE49-F238E27FC236}">
                  <a16:creationId xmlns:a16="http://schemas.microsoft.com/office/drawing/2014/main" id="{B13EC93A-A663-47EB-B8CD-A03C7C1398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66"/>
            <a:stretch/>
          </p:blipFill>
          <p:spPr>
            <a:xfrm>
              <a:off x="1705511" y="1977035"/>
              <a:ext cx="1044774" cy="2323407"/>
            </a:xfrm>
            <a:prstGeom prst="rect">
              <a:avLst/>
            </a:prstGeom>
            <a:ln>
              <a:solidFill>
                <a:srgbClr val="53741D"/>
              </a:solidFill>
            </a:ln>
          </p:spPr>
        </p:pic>
        <p:pic>
          <p:nvPicPr>
            <p:cNvPr id="7" name="Picture 6" descr="A picture containing text, watch&#10;&#10;Description automatically generated">
              <a:extLst>
                <a:ext uri="{FF2B5EF4-FFF2-40B4-BE49-F238E27FC236}">
                  <a16:creationId xmlns:a16="http://schemas.microsoft.com/office/drawing/2014/main" id="{756AFF51-2D7B-4580-B3AD-D5F558D622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1032"/>
            <a:stretch/>
          </p:blipFill>
          <p:spPr>
            <a:xfrm>
              <a:off x="624669" y="1970873"/>
              <a:ext cx="1111354" cy="2323407"/>
            </a:xfrm>
            <a:prstGeom prst="rect">
              <a:avLst/>
            </a:prstGeom>
            <a:ln>
              <a:solidFill>
                <a:srgbClr val="53741D"/>
              </a:solidFill>
            </a:ln>
          </p:spPr>
        </p:pic>
      </p:grpSp>
      <p:sp>
        <p:nvSpPr>
          <p:cNvPr id="13" name="Content Placeholder 2">
            <a:extLst>
              <a:ext uri="{FF2B5EF4-FFF2-40B4-BE49-F238E27FC236}">
                <a16:creationId xmlns:a16="http://schemas.microsoft.com/office/drawing/2014/main" id="{C1F75609-052E-4844-9E12-B3E18BF90F32}"/>
              </a:ext>
            </a:extLst>
          </p:cNvPr>
          <p:cNvSpPr txBox="1">
            <a:spLocks/>
          </p:cNvSpPr>
          <p:nvPr/>
        </p:nvSpPr>
        <p:spPr>
          <a:xfrm>
            <a:off x="7963654" y="2008785"/>
            <a:ext cx="3048000" cy="1602886"/>
          </a:xfrm>
          <a:prstGeom prst="rect">
            <a:avLst/>
          </a:prstGeom>
        </p:spPr>
        <p:txBody>
          <a:bodyPr vert="horz" lIns="0" tIns="0" rIns="121920" bIns="6096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i="0" kern="1200">
                <a:solidFill>
                  <a:srgbClr val="CF4520"/>
                </a:solidFill>
                <a:latin typeface="Arial" panose="020B0604020202020204" pitchFamily="34" charset="0"/>
                <a:ea typeface="+mn-ea"/>
                <a:cs typeface="Arial" panose="020B060402020202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400050" indent="-17145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627063" indent="-169863"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857250" indent="-171450"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defRPr/>
            </a:pPr>
            <a:r>
              <a:rPr lang="en-US" sz="1500" dirty="0">
                <a:solidFill>
                  <a:schemeClr val="tx1"/>
                </a:solidFill>
                <a:latin typeface="Century Gothic" panose="020B0502020202020204" pitchFamily="34" charset="0"/>
              </a:rPr>
              <a:t>SENSOR</a:t>
            </a:r>
            <a:r>
              <a:rPr lang="en-US" sz="1500" dirty="0">
                <a:solidFill>
                  <a:schemeClr val="tx1"/>
                </a:solidFill>
              </a:rPr>
              <a:t/>
            </a:r>
            <a:br>
              <a:rPr lang="en-US" sz="1500" dirty="0">
                <a:solidFill>
                  <a:schemeClr val="tx1"/>
                </a:solidFill>
              </a:rPr>
            </a:br>
            <a:endParaRPr lang="en-US" sz="1333" dirty="0">
              <a:solidFill>
                <a:schemeClr val="tx1"/>
              </a:solidFill>
            </a:endParaRP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Small, discreet, and easy for patients</a:t>
            </a: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Worn up to 14 days on back of upper arm</a:t>
            </a: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Water resistant</a:t>
            </a:r>
            <a:endParaRPr lang="en-US" sz="1600" b="0" baseline="30000" dirty="0">
              <a:solidFill>
                <a:schemeClr val="tx1"/>
              </a:solidFill>
              <a:latin typeface="Century Gothic" panose="020B0502020202020204" pitchFamily="34" charset="0"/>
            </a:endParaRPr>
          </a:p>
          <a:p>
            <a:pPr marL="285739" indent="-285739">
              <a:spcBef>
                <a:spcPts val="0"/>
              </a:spcBef>
              <a:buFont typeface="Arial" panose="020B0604020202020204" pitchFamily="34" charset="0"/>
              <a:buChar char="•"/>
              <a:defRPr/>
            </a:pPr>
            <a:r>
              <a:rPr lang="en-US" sz="1600" b="0" dirty="0">
                <a:solidFill>
                  <a:schemeClr val="tx1"/>
                </a:solidFill>
                <a:latin typeface="Century Gothic" panose="020B0502020202020204" pitchFamily="34" charset="0"/>
              </a:rPr>
              <a:t>Patients can scan to get their glucose level as often as they want</a:t>
            </a:r>
            <a:endParaRPr lang="en-US" sz="1600" b="0" baseline="30000" dirty="0">
              <a:solidFill>
                <a:schemeClr val="tx1"/>
              </a:solidFill>
              <a:latin typeface="Century Gothic" panose="020B0502020202020204" pitchFamily="34" charset="0"/>
            </a:endParaRPr>
          </a:p>
          <a:p>
            <a:pPr marL="285739" indent="-285739">
              <a:spcBef>
                <a:spcPts val="0"/>
              </a:spcBef>
              <a:buFont typeface="Arial" panose="020B0604020202020204" pitchFamily="34" charset="0"/>
              <a:buChar char="•"/>
              <a:defRPr/>
            </a:pPr>
            <a:endParaRPr lang="en-US" sz="1600" b="0" dirty="0">
              <a:solidFill>
                <a:schemeClr val="tx1"/>
              </a:solidFill>
              <a:latin typeface="Century Gothic" panose="020B0502020202020204" pitchFamily="34" charset="0"/>
            </a:endParaRPr>
          </a:p>
          <a:p>
            <a:pPr marL="285739" indent="-285739">
              <a:spcBef>
                <a:spcPts val="0"/>
              </a:spcBef>
              <a:buFont typeface="Arial" panose="020B0604020202020204" pitchFamily="34" charset="0"/>
              <a:buChar char="•"/>
              <a:defRPr/>
            </a:pPr>
            <a:endParaRPr lang="en-US" sz="1333" b="0" dirty="0">
              <a:solidFill>
                <a:schemeClr val="tx1"/>
              </a:solidFill>
            </a:endParaRPr>
          </a:p>
          <a:p>
            <a:pPr marL="285739" indent="-285739">
              <a:spcBef>
                <a:spcPts val="0"/>
              </a:spcBef>
              <a:buFont typeface="Arial" panose="020B0604020202020204" pitchFamily="34" charset="0"/>
              <a:buChar char="•"/>
              <a:defRPr/>
            </a:pPr>
            <a:endParaRPr lang="en-US" sz="1333" b="0" dirty="0">
              <a:solidFill>
                <a:schemeClr val="tx1"/>
              </a:solidFill>
            </a:endParaRPr>
          </a:p>
        </p:txBody>
      </p:sp>
      <p:pic>
        <p:nvPicPr>
          <p:cNvPr id="14" name="Picture 13" descr="A picture containing text, watch&#10;&#10;Description automatically generated">
            <a:extLst>
              <a:ext uri="{FF2B5EF4-FFF2-40B4-BE49-F238E27FC236}">
                <a16:creationId xmlns:a16="http://schemas.microsoft.com/office/drawing/2014/main" id="{D4B7EAFE-9FA6-4068-B3EB-084568DC3B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630" t="69844" r="36270" b="5664"/>
          <a:stretch/>
        </p:blipFill>
        <p:spPr>
          <a:xfrm>
            <a:off x="6451709" y="2558234"/>
            <a:ext cx="1387523" cy="1148687"/>
          </a:xfrm>
          <a:prstGeom prst="rect">
            <a:avLst/>
          </a:prstGeom>
          <a:ln w="12700">
            <a:solidFill>
              <a:srgbClr val="53741D"/>
            </a:solidFill>
          </a:ln>
        </p:spPr>
      </p:pic>
      <p:graphicFrame>
        <p:nvGraphicFramePr>
          <p:cNvPr id="4" name="Table 3">
            <a:extLst>
              <a:ext uri="{FF2B5EF4-FFF2-40B4-BE49-F238E27FC236}">
                <a16:creationId xmlns:a16="http://schemas.microsoft.com/office/drawing/2014/main" id="{A0B3E321-4DBA-4E24-97CC-F8E0B75EB7B1}"/>
              </a:ext>
            </a:extLst>
          </p:cNvPr>
          <p:cNvGraphicFramePr>
            <a:graphicFrameLocks noGrp="1"/>
          </p:cNvGraphicFramePr>
          <p:nvPr/>
        </p:nvGraphicFramePr>
        <p:xfrm>
          <a:off x="13208000" y="1772356"/>
          <a:ext cx="208280" cy="365760"/>
        </p:xfrm>
        <a:graphic>
          <a:graphicData uri="http://schemas.openxmlformats.org/drawingml/2006/table">
            <a:tbl>
              <a:tblPr/>
              <a:tblGrid>
                <a:gridCol w="208280">
                  <a:extLst>
                    <a:ext uri="{9D8B030D-6E8A-4147-A177-3AD203B41FA5}">
                      <a16:colId xmlns:a16="http://schemas.microsoft.com/office/drawing/2014/main" val="2751829668"/>
                    </a:ext>
                  </a:extLst>
                </a:gridCol>
              </a:tblGrid>
              <a:tr h="135466">
                <a:tc>
                  <a:txBody>
                    <a:bodyPr/>
                    <a:lstStyle/>
                    <a:p>
                      <a:endParaRPr lang="en-US" dirty="0"/>
                    </a:p>
                  </a:txBody>
                  <a:tcPr>
                    <a:lnL w="76200" cmpd="sng">
                      <a:solidFill>
                        <a:schemeClr val="tx1"/>
                      </a:solidFill>
                      <a:prstDash val="solid"/>
                    </a:lnL>
                    <a:lnR w="76200" cmpd="sng">
                      <a:solidFill>
                        <a:schemeClr val="tx1"/>
                      </a:solidFill>
                      <a:prstDash val="solid"/>
                    </a:lnR>
                    <a:lnT w="76200" cmpd="sng">
                      <a:solidFill>
                        <a:schemeClr val="tx1"/>
                      </a:solidFill>
                      <a:prstDash val="solid"/>
                    </a:lnT>
                    <a:lnB w="76200" cmpd="sng">
                      <a:solidFill>
                        <a:schemeClr val="tx1"/>
                      </a:solidFill>
                      <a:prstDash val="solid"/>
                    </a:lnB>
                  </a:tcPr>
                </a:tc>
                <a:extLst>
                  <a:ext uri="{0D108BD9-81ED-4DB2-BD59-A6C34878D82A}">
                    <a16:rowId xmlns:a16="http://schemas.microsoft.com/office/drawing/2014/main" val="68712664"/>
                  </a:ext>
                </a:extLst>
              </a:tr>
            </a:tbl>
          </a:graphicData>
        </a:graphic>
      </p:graphicFrame>
    </p:spTree>
    <p:extLst>
      <p:ext uri="{BB962C8B-B14F-4D97-AF65-F5344CB8AC3E}">
        <p14:creationId xmlns:p14="http://schemas.microsoft.com/office/powerpoint/2010/main" val="3499467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B9EA-7BAE-4A0C-AA95-1531F59BA71D}"/>
              </a:ext>
            </a:extLst>
          </p:cNvPr>
          <p:cNvSpPr>
            <a:spLocks noGrp="1"/>
          </p:cNvSpPr>
          <p:nvPr>
            <p:ph type="title"/>
          </p:nvPr>
        </p:nvSpPr>
        <p:spPr/>
        <p:txBody>
          <a:bodyPr/>
          <a:lstStyle/>
          <a:p>
            <a:r>
              <a:rPr lang="en-US" b="1" dirty="0"/>
              <a:t>Objectives</a:t>
            </a:r>
          </a:p>
        </p:txBody>
      </p:sp>
      <p:sp>
        <p:nvSpPr>
          <p:cNvPr id="3" name="Content Placeholder 2">
            <a:extLst>
              <a:ext uri="{FF2B5EF4-FFF2-40B4-BE49-F238E27FC236}">
                <a16:creationId xmlns:a16="http://schemas.microsoft.com/office/drawing/2014/main" id="{E142158A-F003-4427-AE85-DBFB6018EC74}"/>
              </a:ext>
            </a:extLst>
          </p:cNvPr>
          <p:cNvSpPr>
            <a:spLocks noGrp="1"/>
          </p:cNvSpPr>
          <p:nvPr>
            <p:ph idx="1"/>
          </p:nvPr>
        </p:nvSpPr>
        <p:spPr/>
        <p:txBody>
          <a:bodyPr/>
          <a:lstStyle/>
          <a:p>
            <a:pPr marL="0" indent="0">
              <a:buNone/>
            </a:pPr>
            <a:r>
              <a:rPr lang="en-US" dirty="0"/>
              <a:t>1. Discuss case study </a:t>
            </a:r>
          </a:p>
          <a:p>
            <a:pPr marL="0" indent="0">
              <a:buNone/>
            </a:pPr>
            <a:r>
              <a:rPr lang="en-US" dirty="0"/>
              <a:t>2. Establish the rationale for CGM in Type 1 Diabetes</a:t>
            </a:r>
          </a:p>
          <a:p>
            <a:pPr marL="0" indent="0">
              <a:buNone/>
            </a:pPr>
            <a:r>
              <a:rPr lang="en-US" dirty="0"/>
              <a:t>3. Identify the Libre 2 and Libre 3 components and functionality</a:t>
            </a:r>
          </a:p>
          <a:p>
            <a:pPr marL="0" indent="0">
              <a:buNone/>
            </a:pPr>
            <a:r>
              <a:rPr lang="en-US" dirty="0"/>
              <a:t>4. Compare and contrast CGM with Blood Glucose Monitoring</a:t>
            </a:r>
          </a:p>
          <a:p>
            <a:pPr marL="0" indent="0">
              <a:buNone/>
            </a:pPr>
            <a:r>
              <a:rPr lang="en-US" dirty="0"/>
              <a:t>5. Describe lag time</a:t>
            </a:r>
          </a:p>
          <a:p>
            <a:pPr marL="0" indent="0">
              <a:buNone/>
            </a:pPr>
            <a:r>
              <a:rPr lang="en-US" dirty="0"/>
              <a:t>6. Discuss a final case study </a:t>
            </a:r>
          </a:p>
          <a:p>
            <a:endParaRPr lang="en-US" dirty="0"/>
          </a:p>
        </p:txBody>
      </p:sp>
    </p:spTree>
    <p:extLst>
      <p:ext uri="{BB962C8B-B14F-4D97-AF65-F5344CB8AC3E}">
        <p14:creationId xmlns:p14="http://schemas.microsoft.com/office/powerpoint/2010/main" val="1117870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E03AD6-27F2-4A62-B463-AB0C42C4D85C}"/>
              </a:ext>
            </a:extLst>
          </p:cNvPr>
          <p:cNvPicPr>
            <a:picLocks noChangeAspect="1"/>
          </p:cNvPicPr>
          <p:nvPr/>
        </p:nvPicPr>
        <p:blipFill>
          <a:blip r:embed="rId3" cstate="screen">
            <a:extLst>
              <a:ext uri="{28A0092B-C50C-407E-A947-70E740481C1C}">
                <a14:useLocalDpi xmlns:a14="http://schemas.microsoft.com/office/drawing/2010/main"/>
              </a:ext>
            </a:extLst>
          </a:blip>
          <a:srcRect l="7335" r="7335"/>
          <a:stretch/>
        </p:blipFill>
        <p:spPr>
          <a:xfrm>
            <a:off x="1673167" y="2034383"/>
            <a:ext cx="2034327" cy="3882241"/>
          </a:xfrm>
          <a:prstGeom prst="rect">
            <a:avLst/>
          </a:prstGeom>
          <a:ln w="76200">
            <a:solidFill>
              <a:srgbClr val="53741D"/>
            </a:solidFill>
          </a:ln>
        </p:spPr>
      </p:pic>
      <p:sp>
        <p:nvSpPr>
          <p:cNvPr id="2" name="Title 1">
            <a:extLst>
              <a:ext uri="{FF2B5EF4-FFF2-40B4-BE49-F238E27FC236}">
                <a16:creationId xmlns:a16="http://schemas.microsoft.com/office/drawing/2014/main" id="{ED2042A3-1AB3-4237-BD4B-FA496822A804}"/>
              </a:ext>
            </a:extLst>
          </p:cNvPr>
          <p:cNvSpPr>
            <a:spLocks noGrp="1"/>
          </p:cNvSpPr>
          <p:nvPr>
            <p:ph type="title"/>
          </p:nvPr>
        </p:nvSpPr>
        <p:spPr>
          <a:xfrm>
            <a:off x="517120" y="1077094"/>
            <a:ext cx="11464684" cy="798778"/>
          </a:xfrm>
        </p:spPr>
        <p:txBody>
          <a:bodyPr>
            <a:normAutofit fontScale="90000"/>
          </a:bodyPr>
          <a:lstStyle/>
          <a:p>
            <a:r>
              <a:rPr lang="en-US" sz="3000" b="1" dirty="0" err="1">
                <a:solidFill>
                  <a:srgbClr val="00148A"/>
                </a:solidFill>
                <a:latin typeface="Century Gothic" panose="020B0502020202020204" pitchFamily="34" charset="0"/>
                <a:cs typeface="Arial" panose="020B0604020202020204" pitchFamily="34" charset="0"/>
              </a:rPr>
              <a:t>FreeStyle</a:t>
            </a:r>
            <a:r>
              <a:rPr lang="en-US" sz="3000" b="1" dirty="0">
                <a:solidFill>
                  <a:srgbClr val="00148A"/>
                </a:solidFill>
                <a:latin typeface="Century Gothic" panose="020B0502020202020204" pitchFamily="34" charset="0"/>
                <a:cs typeface="Arial" panose="020B0604020202020204" pitchFamily="34" charset="0"/>
              </a:rPr>
              <a:t> Libre 2 system </a:t>
            </a:r>
            <a:r>
              <a:rPr lang="en-US" sz="3000" dirty="0">
                <a:solidFill>
                  <a:srgbClr val="00148A"/>
                </a:solidFill>
                <a:latin typeface="Century Gothic" panose="020B0502020202020204" pitchFamily="34" charset="0"/>
                <a:cs typeface="Arial" panose="020B0604020202020204" pitchFamily="34" charset="0"/>
              </a:rPr>
              <a:t>provides real-time glucose </a:t>
            </a:r>
            <a:br>
              <a:rPr lang="en-US" sz="3000" dirty="0">
                <a:solidFill>
                  <a:srgbClr val="00148A"/>
                </a:solidFill>
                <a:latin typeface="Century Gothic" panose="020B0502020202020204" pitchFamily="34" charset="0"/>
                <a:cs typeface="Arial" panose="020B0604020202020204" pitchFamily="34" charset="0"/>
              </a:rPr>
            </a:br>
            <a:r>
              <a:rPr lang="en-US" sz="3000" dirty="0">
                <a:solidFill>
                  <a:srgbClr val="00148A"/>
                </a:solidFill>
                <a:latin typeface="Century Gothic" panose="020B0502020202020204" pitchFamily="34" charset="0"/>
                <a:cs typeface="Arial" panose="020B0604020202020204" pitchFamily="34" charset="0"/>
              </a:rPr>
              <a:t>data, trends and patterns for diabetes management</a:t>
            </a:r>
          </a:p>
        </p:txBody>
      </p:sp>
      <p:sp>
        <p:nvSpPr>
          <p:cNvPr id="20" name="Content Placeholder 2">
            <a:extLst>
              <a:ext uri="{FF2B5EF4-FFF2-40B4-BE49-F238E27FC236}">
                <a16:creationId xmlns:a16="http://schemas.microsoft.com/office/drawing/2014/main" id="{5C9987D7-D019-4CD1-BFCB-4FE9DA20E98F}"/>
              </a:ext>
            </a:extLst>
          </p:cNvPr>
          <p:cNvSpPr txBox="1">
            <a:spLocks/>
          </p:cNvSpPr>
          <p:nvPr/>
        </p:nvSpPr>
        <p:spPr>
          <a:xfrm>
            <a:off x="4298179" y="2592378"/>
            <a:ext cx="4858275" cy="2895138"/>
          </a:xfrm>
          <a:prstGeom prst="rect">
            <a:avLst/>
          </a:prstGeom>
        </p:spPr>
        <p:txBody>
          <a:bodyPr vert="horz" lIns="0" tIns="0" rIns="121920" bIns="60960" rtlCol="0">
            <a:noAutofit/>
          </a:bodyPr>
          <a:lstStyle>
            <a:lvl1pPr marL="0" indent="0" algn="l" defTabSz="914400" rtl="0" eaLnBrk="1" latinLnBrk="0" hangingPunct="1">
              <a:lnSpc>
                <a:spcPct val="100000"/>
              </a:lnSpc>
              <a:spcBef>
                <a:spcPts val="600"/>
              </a:spcBef>
              <a:buFont typeface="Arial" panose="020B0604020202020204" pitchFamily="34" charset="0"/>
              <a:buNone/>
              <a:defRPr sz="1800" b="1" i="0" kern="1200">
                <a:solidFill>
                  <a:srgbClr val="CF4520"/>
                </a:solidFill>
                <a:latin typeface="Arial" panose="020B0604020202020204" pitchFamily="34" charset="0"/>
                <a:ea typeface="+mn-ea"/>
                <a:cs typeface="Arial" panose="020B060402020202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2pPr>
            <a:lvl3pPr marL="400050" indent="-17145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3pPr>
            <a:lvl4pPr marL="627063" indent="-169863"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4pPr>
            <a:lvl5pPr marL="857250" indent="-171450" algn="l" defTabSz="914400" rtl="0" eaLnBrk="1" latinLnBrk="0" hangingPunct="1">
              <a:lnSpc>
                <a:spcPct val="100000"/>
              </a:lnSpc>
              <a:spcBef>
                <a:spcPts val="600"/>
              </a:spcBef>
              <a:buFont typeface="Arial" panose="020B0604020202020204" pitchFamily="34" charset="0"/>
              <a:buChar char="»"/>
              <a:defRPr sz="1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defRPr/>
            </a:pPr>
            <a:r>
              <a:rPr lang="en-US" sz="1667" dirty="0">
                <a:solidFill>
                  <a:srgbClr val="333333"/>
                </a:solidFill>
                <a:latin typeface="Century Gothic" panose="020B0502020202020204" pitchFamily="34" charset="0"/>
              </a:rPr>
              <a:t>Speaker icon</a:t>
            </a:r>
          </a:p>
          <a:p>
            <a:pPr>
              <a:spcBef>
                <a:spcPts val="0"/>
              </a:spcBef>
              <a:defRPr/>
            </a:pPr>
            <a:r>
              <a:rPr lang="en-US" sz="1667" b="0" dirty="0">
                <a:solidFill>
                  <a:srgbClr val="333333"/>
                </a:solidFill>
                <a:latin typeface="Century Gothic" panose="020B0502020202020204" pitchFamily="34" charset="0"/>
              </a:rPr>
              <a:t>depicting alarm setting</a:t>
            </a:r>
          </a:p>
          <a:p>
            <a:pPr>
              <a:spcBef>
                <a:spcPts val="0"/>
              </a:spcBef>
              <a:defRPr/>
            </a:pPr>
            <a:endParaRPr lang="en-US" sz="1667" b="0" dirty="0">
              <a:solidFill>
                <a:srgbClr val="333333"/>
              </a:solidFill>
              <a:latin typeface="Century Gothic" panose="020B0502020202020204" pitchFamily="34" charset="0"/>
            </a:endParaRPr>
          </a:p>
          <a:p>
            <a:pPr>
              <a:spcBef>
                <a:spcPts val="0"/>
              </a:spcBef>
              <a:defRPr/>
            </a:pPr>
            <a:r>
              <a:rPr lang="en-US" sz="1667" dirty="0">
                <a:solidFill>
                  <a:srgbClr val="333333"/>
                </a:solidFill>
                <a:latin typeface="Century Gothic" panose="020B0502020202020204" pitchFamily="34" charset="0"/>
              </a:rPr>
              <a:t>Trend arrow</a:t>
            </a:r>
            <a:r>
              <a:rPr lang="en-US" sz="1667" b="0" dirty="0">
                <a:solidFill>
                  <a:srgbClr val="333333"/>
                </a:solidFill>
                <a:latin typeface="Century Gothic" panose="020B0502020202020204" pitchFamily="34" charset="0"/>
              </a:rPr>
              <a:t/>
            </a:r>
            <a:br>
              <a:rPr lang="en-US" sz="1667" b="0" dirty="0">
                <a:solidFill>
                  <a:srgbClr val="333333"/>
                </a:solidFill>
                <a:latin typeface="Century Gothic" panose="020B0502020202020204" pitchFamily="34" charset="0"/>
              </a:rPr>
            </a:br>
            <a:r>
              <a:rPr lang="en-US" sz="1667" b="0" dirty="0">
                <a:solidFill>
                  <a:srgbClr val="333333"/>
                </a:solidFill>
                <a:latin typeface="Century Gothic" panose="020B0502020202020204" pitchFamily="34" charset="0"/>
              </a:rPr>
              <a:t>showing the direction glucose is heading</a:t>
            </a:r>
          </a:p>
          <a:p>
            <a:pPr>
              <a:spcBef>
                <a:spcPts val="0"/>
              </a:spcBef>
              <a:defRPr/>
            </a:pPr>
            <a:endParaRPr lang="en-US" sz="1667" b="0" dirty="0">
              <a:solidFill>
                <a:srgbClr val="333333"/>
              </a:solidFill>
              <a:latin typeface="Century Gothic" panose="020B0502020202020204" pitchFamily="34" charset="0"/>
            </a:endParaRPr>
          </a:p>
          <a:p>
            <a:pPr>
              <a:spcBef>
                <a:spcPts val="0"/>
              </a:spcBef>
              <a:defRPr/>
            </a:pPr>
            <a:r>
              <a:rPr lang="en-US" sz="1667" dirty="0">
                <a:solidFill>
                  <a:srgbClr val="333333"/>
                </a:solidFill>
                <a:latin typeface="Century Gothic" panose="020B0502020202020204" pitchFamily="34" charset="0"/>
              </a:rPr>
              <a:t>Number</a:t>
            </a:r>
            <a:r>
              <a:rPr lang="en-US" sz="1667" b="0" dirty="0">
                <a:solidFill>
                  <a:srgbClr val="333333"/>
                </a:solidFill>
                <a:latin typeface="Century Gothic" panose="020B0502020202020204" pitchFamily="34" charset="0"/>
              </a:rPr>
              <a:t/>
            </a:r>
            <a:br>
              <a:rPr lang="en-US" sz="1667" b="0" dirty="0">
                <a:solidFill>
                  <a:srgbClr val="333333"/>
                </a:solidFill>
                <a:latin typeface="Century Gothic" panose="020B0502020202020204" pitchFamily="34" charset="0"/>
              </a:rPr>
            </a:br>
            <a:r>
              <a:rPr lang="en-US" sz="1667" b="0" dirty="0">
                <a:solidFill>
                  <a:srgbClr val="333333"/>
                </a:solidFill>
                <a:latin typeface="Century Gothic" panose="020B0502020202020204" pitchFamily="34" charset="0"/>
              </a:rPr>
              <a:t>representing current glucose reading</a:t>
            </a:r>
            <a:br>
              <a:rPr lang="en-US" sz="1667" b="0" dirty="0">
                <a:solidFill>
                  <a:srgbClr val="333333"/>
                </a:solidFill>
                <a:latin typeface="Century Gothic" panose="020B0502020202020204" pitchFamily="34" charset="0"/>
              </a:rPr>
            </a:br>
            <a:endParaRPr lang="en-US" sz="1667" b="0" dirty="0">
              <a:solidFill>
                <a:srgbClr val="333333"/>
              </a:solidFill>
              <a:latin typeface="Century Gothic" panose="020B0502020202020204" pitchFamily="34" charset="0"/>
            </a:endParaRPr>
          </a:p>
          <a:p>
            <a:pPr>
              <a:spcBef>
                <a:spcPts val="0"/>
              </a:spcBef>
              <a:defRPr/>
            </a:pPr>
            <a:r>
              <a:rPr lang="en-US" sz="1667" dirty="0">
                <a:solidFill>
                  <a:srgbClr val="333333"/>
                </a:solidFill>
                <a:latin typeface="Century Gothic" panose="020B0502020202020204" pitchFamily="34" charset="0"/>
              </a:rPr>
              <a:t>Trend graph</a:t>
            </a:r>
          </a:p>
          <a:p>
            <a:pPr>
              <a:spcBef>
                <a:spcPts val="0"/>
              </a:spcBef>
              <a:defRPr/>
            </a:pPr>
            <a:r>
              <a:rPr lang="en-US" sz="1667" b="0" dirty="0">
                <a:solidFill>
                  <a:srgbClr val="333333"/>
                </a:solidFill>
                <a:latin typeface="Century Gothic" panose="020B0502020202020204" pitchFamily="34" charset="0"/>
              </a:rPr>
              <a:t>depicting the latest 8 hours of glucose history</a:t>
            </a:r>
            <a:endParaRPr lang="en-US" sz="1667" b="0" baseline="30000" dirty="0">
              <a:solidFill>
                <a:srgbClr val="333333"/>
              </a:solidFill>
              <a:latin typeface="Century Gothic" panose="020B0502020202020204" pitchFamily="34" charset="0"/>
            </a:endParaRPr>
          </a:p>
        </p:txBody>
      </p:sp>
    </p:spTree>
    <p:extLst>
      <p:ext uri="{BB962C8B-B14F-4D97-AF65-F5344CB8AC3E}">
        <p14:creationId xmlns:p14="http://schemas.microsoft.com/office/powerpoint/2010/main" val="67143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D4CB-3E2F-4B48-AFEC-4A9C0EDA117A}"/>
              </a:ext>
            </a:extLst>
          </p:cNvPr>
          <p:cNvSpPr>
            <a:spLocks noGrp="1"/>
          </p:cNvSpPr>
          <p:nvPr>
            <p:ph type="title"/>
          </p:nvPr>
        </p:nvSpPr>
        <p:spPr>
          <a:xfrm>
            <a:off x="275437" y="917078"/>
            <a:ext cx="11464684" cy="798778"/>
          </a:xfrm>
        </p:spPr>
        <p:txBody>
          <a:bodyPr/>
          <a:lstStyle/>
          <a:p>
            <a:r>
              <a:rPr lang="en-US" dirty="0"/>
              <a:t>Libre 2 Alarms Require Scanning </a:t>
            </a:r>
          </a:p>
        </p:txBody>
      </p:sp>
      <p:sp>
        <p:nvSpPr>
          <p:cNvPr id="4" name="Slide Number Placeholder 3">
            <a:extLst>
              <a:ext uri="{FF2B5EF4-FFF2-40B4-BE49-F238E27FC236}">
                <a16:creationId xmlns:a16="http://schemas.microsoft.com/office/drawing/2014/main" id="{D99DA3E3-3F4F-46E8-9F39-4AFE405C7ED5}"/>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21</a:t>
            </a:fld>
            <a:endParaRPr lang="en-US"/>
          </a:p>
        </p:txBody>
      </p:sp>
      <p:pic>
        <p:nvPicPr>
          <p:cNvPr id="5" name="Picture 4">
            <a:extLst>
              <a:ext uri="{FF2B5EF4-FFF2-40B4-BE49-F238E27FC236}">
                <a16:creationId xmlns:a16="http://schemas.microsoft.com/office/drawing/2014/main" id="{5E1A16BA-402C-4874-A0BB-ED18907B6293}"/>
              </a:ext>
            </a:extLst>
          </p:cNvPr>
          <p:cNvPicPr>
            <a:picLocks noChangeAspect="1"/>
          </p:cNvPicPr>
          <p:nvPr/>
        </p:nvPicPr>
        <p:blipFill>
          <a:blip r:embed="rId3"/>
          <a:stretch>
            <a:fillRect/>
          </a:stretch>
        </p:blipFill>
        <p:spPr>
          <a:xfrm>
            <a:off x="443471" y="1848989"/>
            <a:ext cx="11296650" cy="4241094"/>
          </a:xfrm>
          <a:prstGeom prst="rect">
            <a:avLst/>
          </a:prstGeom>
          <a:ln w="76200">
            <a:solidFill>
              <a:schemeClr val="accent6">
                <a:lumMod val="75000"/>
              </a:schemeClr>
            </a:solidFill>
          </a:ln>
        </p:spPr>
      </p:pic>
    </p:spTree>
    <p:extLst>
      <p:ext uri="{BB962C8B-B14F-4D97-AF65-F5344CB8AC3E}">
        <p14:creationId xmlns:p14="http://schemas.microsoft.com/office/powerpoint/2010/main" val="132006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81E276-F0B7-45E7-AF06-E0953523A468}"/>
              </a:ext>
            </a:extLst>
          </p:cNvPr>
          <p:cNvSpPr>
            <a:spLocks noGrp="1"/>
          </p:cNvSpPr>
          <p:nvPr>
            <p:ph type="title"/>
          </p:nvPr>
        </p:nvSpPr>
        <p:spPr>
          <a:xfrm>
            <a:off x="371540" y="1062690"/>
            <a:ext cx="11464684" cy="798778"/>
          </a:xfrm>
        </p:spPr>
        <p:txBody>
          <a:bodyPr>
            <a:normAutofit fontScale="90000"/>
          </a:bodyPr>
          <a:lstStyle/>
          <a:p>
            <a:pPr algn="ctr"/>
            <a:r>
              <a:rPr lang="en-US" dirty="0">
                <a:solidFill>
                  <a:schemeClr val="accent6">
                    <a:lumMod val="50000"/>
                  </a:schemeClr>
                </a:solidFill>
                <a:latin typeface="Georgia" panose="02040502050405020303" pitchFamily="18" charset="0"/>
              </a:rPr>
              <a:t>Real-time Low and High Alarms</a:t>
            </a:r>
            <a:r>
              <a:rPr lang="en-US" dirty="0">
                <a:solidFill>
                  <a:srgbClr val="0066CC"/>
                </a:solidFill>
              </a:rPr>
              <a:t/>
            </a:r>
            <a:br>
              <a:rPr lang="en-US" dirty="0">
                <a:solidFill>
                  <a:srgbClr val="0066CC"/>
                </a:solidFill>
              </a:rPr>
            </a:br>
            <a:endParaRPr lang="en-US" dirty="0"/>
          </a:p>
        </p:txBody>
      </p:sp>
      <p:sp>
        <p:nvSpPr>
          <p:cNvPr id="2" name="Slide Number Placeholder 1">
            <a:extLst>
              <a:ext uri="{FF2B5EF4-FFF2-40B4-BE49-F238E27FC236}">
                <a16:creationId xmlns:a16="http://schemas.microsoft.com/office/drawing/2014/main" id="{AFA517DB-4CD6-4090-840C-6A10C342FE3A}"/>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22</a:t>
            </a:fld>
            <a:endParaRPr lang="en-US"/>
          </a:p>
        </p:txBody>
      </p:sp>
      <p:pic>
        <p:nvPicPr>
          <p:cNvPr id="3" name="Picture 2">
            <a:extLst>
              <a:ext uri="{FF2B5EF4-FFF2-40B4-BE49-F238E27FC236}">
                <a16:creationId xmlns:a16="http://schemas.microsoft.com/office/drawing/2014/main" id="{15DFA691-6442-441E-A0F4-FE767FEBAF5A}"/>
              </a:ext>
            </a:extLst>
          </p:cNvPr>
          <p:cNvPicPr>
            <a:picLocks noChangeAspect="1"/>
          </p:cNvPicPr>
          <p:nvPr/>
        </p:nvPicPr>
        <p:blipFill>
          <a:blip r:embed="rId3"/>
          <a:stretch>
            <a:fillRect/>
          </a:stretch>
        </p:blipFill>
        <p:spPr>
          <a:xfrm>
            <a:off x="2247413" y="1637280"/>
            <a:ext cx="7697174" cy="4366081"/>
          </a:xfrm>
          <a:prstGeom prst="rect">
            <a:avLst/>
          </a:prstGeom>
          <a:ln w="76200">
            <a:solidFill>
              <a:schemeClr val="accent6">
                <a:lumMod val="75000"/>
              </a:schemeClr>
            </a:solidFill>
          </a:ln>
        </p:spPr>
      </p:pic>
    </p:spTree>
    <p:extLst>
      <p:ext uri="{BB962C8B-B14F-4D97-AF65-F5344CB8AC3E}">
        <p14:creationId xmlns:p14="http://schemas.microsoft.com/office/powerpoint/2010/main" val="380230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30E9-212F-40DD-BBF6-E54EE1DC61F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E7CC63C-8922-44A0-9D6C-AE9E07621E4E}"/>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CGM plays an important role in the safety and well-being of people with diabetes </a:t>
            </a:r>
          </a:p>
          <a:p>
            <a:pPr marL="342900" indent="-342900">
              <a:buFont typeface="Arial" panose="020B0604020202020204" pitchFamily="34" charset="0"/>
              <a:buChar char="•"/>
            </a:pPr>
            <a:r>
              <a:rPr lang="en-US" dirty="0"/>
              <a:t>Low-income adults with type 1 diabetes are underrepresented in those benefiting from CGM</a:t>
            </a:r>
          </a:p>
          <a:p>
            <a:pPr marL="342900" indent="-342900">
              <a:buFont typeface="Arial" panose="020B0604020202020204" pitchFamily="34" charset="0"/>
              <a:buChar char="•"/>
            </a:pPr>
            <a:r>
              <a:rPr lang="en-US" dirty="0"/>
              <a:t>CGM represents the state-of-the-art in glucose monitoring</a:t>
            </a:r>
          </a:p>
          <a:p>
            <a:pPr marL="342900" indent="-342900">
              <a:buFont typeface="Arial" panose="020B0604020202020204" pitchFamily="34" charset="0"/>
              <a:buChar char="•"/>
            </a:pPr>
            <a:r>
              <a:rPr lang="en-US" dirty="0"/>
              <a:t>CGM offers multiple benefits over blood glucose monitoring and has shown improved clinical outcomes throughout the lifespan.</a:t>
            </a:r>
          </a:p>
          <a:p>
            <a:pPr marL="342900" indent="-342900">
              <a:buFont typeface="Arial" panose="020B0604020202020204" pitchFamily="34" charset="0"/>
              <a:buChar char="•"/>
            </a:pPr>
            <a:r>
              <a:rPr lang="en-US" b="1" dirty="0"/>
              <a:t>Let’s do another case study!</a:t>
            </a:r>
          </a:p>
        </p:txBody>
      </p:sp>
    </p:spTree>
    <p:extLst>
      <p:ext uri="{BB962C8B-B14F-4D97-AF65-F5344CB8AC3E}">
        <p14:creationId xmlns:p14="http://schemas.microsoft.com/office/powerpoint/2010/main" val="262050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024F-4A1C-41C8-99AD-D8DDD5BA6D5D}"/>
              </a:ext>
            </a:extLst>
          </p:cNvPr>
          <p:cNvSpPr>
            <a:spLocks noGrp="1"/>
          </p:cNvSpPr>
          <p:nvPr>
            <p:ph type="title"/>
          </p:nvPr>
        </p:nvSpPr>
        <p:spPr>
          <a:xfrm>
            <a:off x="359453" y="913208"/>
            <a:ext cx="11464684" cy="798778"/>
          </a:xfrm>
        </p:spPr>
        <p:txBody>
          <a:bodyPr/>
          <a:lstStyle/>
          <a:p>
            <a:r>
              <a:rPr lang="en-US" dirty="0"/>
              <a:t>Case Study</a:t>
            </a:r>
          </a:p>
        </p:txBody>
      </p:sp>
      <p:sp>
        <p:nvSpPr>
          <p:cNvPr id="3" name="Content Placeholder 2">
            <a:extLst>
              <a:ext uri="{FF2B5EF4-FFF2-40B4-BE49-F238E27FC236}">
                <a16:creationId xmlns:a16="http://schemas.microsoft.com/office/drawing/2014/main" id="{7CF19E9F-29E4-40C6-AE0F-3B4C0792F8F2}"/>
              </a:ext>
            </a:extLst>
          </p:cNvPr>
          <p:cNvSpPr>
            <a:spLocks noGrp="1"/>
          </p:cNvSpPr>
          <p:nvPr>
            <p:ph idx="1"/>
          </p:nvPr>
        </p:nvSpPr>
        <p:spPr>
          <a:xfrm>
            <a:off x="371540" y="1711986"/>
            <a:ext cx="11452597" cy="4111830"/>
          </a:xfrm>
        </p:spPr>
        <p:txBody>
          <a:bodyPr>
            <a:normAutofit lnSpcReduction="10000"/>
          </a:bodyPr>
          <a:lstStyle/>
          <a:p>
            <a:pPr marL="0" indent="0">
              <a:buNone/>
            </a:pPr>
            <a:r>
              <a:rPr lang="en-US" dirty="0"/>
              <a:t>This is the first day of Alejandro's new sensor. He has experienced problems with sensors giving inaccurate readings during the first 24 hours after insertion. He checks his glucose with the CGM and sees his glucose is 280 mg/dL before lunch with an upward-trending arrow. He feels fine. What should Alejandro do in this situation?</a:t>
            </a:r>
          </a:p>
          <a:p>
            <a:pPr marL="0" indent="0">
              <a:buNone/>
            </a:pPr>
            <a:r>
              <a:rPr lang="en-US" dirty="0"/>
              <a:t>1. Check FSBG </a:t>
            </a:r>
          </a:p>
          <a:p>
            <a:pPr marL="0" indent="0">
              <a:buNone/>
            </a:pPr>
            <a:r>
              <a:rPr lang="en-US" dirty="0"/>
              <a:t>2. Do nothing and take his normal pre-meal insulin dose</a:t>
            </a:r>
          </a:p>
          <a:p>
            <a:pPr marL="0" indent="0">
              <a:buNone/>
            </a:pPr>
            <a:r>
              <a:rPr lang="en-US" dirty="0"/>
              <a:t>3. Increase his pre-meal insulin dose</a:t>
            </a:r>
          </a:p>
          <a:p>
            <a:pPr marL="0" indent="0">
              <a:buNone/>
            </a:pPr>
            <a:r>
              <a:rPr lang="en-US" dirty="0"/>
              <a:t>4. Decrease his pre-meal insulin dose</a:t>
            </a:r>
          </a:p>
        </p:txBody>
      </p:sp>
    </p:spTree>
    <p:extLst>
      <p:ext uri="{BB962C8B-B14F-4D97-AF65-F5344CB8AC3E}">
        <p14:creationId xmlns:p14="http://schemas.microsoft.com/office/powerpoint/2010/main" val="1138938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B86D-9F08-4B14-AA29-D6AB85EF1828}"/>
              </a:ext>
            </a:extLst>
          </p:cNvPr>
          <p:cNvSpPr>
            <a:spLocks noGrp="1"/>
          </p:cNvSpPr>
          <p:nvPr>
            <p:ph type="title"/>
          </p:nvPr>
        </p:nvSpPr>
        <p:spPr/>
        <p:txBody>
          <a:bodyPr/>
          <a:lstStyle/>
          <a:p>
            <a:r>
              <a:rPr lang="en-US" dirty="0"/>
              <a:t>Primer for Next Weeks Echo</a:t>
            </a:r>
          </a:p>
        </p:txBody>
      </p:sp>
      <p:pic>
        <p:nvPicPr>
          <p:cNvPr id="11" name="Content Placeholder 10">
            <a:extLst>
              <a:ext uri="{FF2B5EF4-FFF2-40B4-BE49-F238E27FC236}">
                <a16:creationId xmlns:a16="http://schemas.microsoft.com/office/drawing/2014/main" id="{73E50676-C005-43FF-B724-8362B509727A}"/>
              </a:ext>
            </a:extLst>
          </p:cNvPr>
          <p:cNvPicPr>
            <a:picLocks noGrp="1" noChangeAspect="1"/>
          </p:cNvPicPr>
          <p:nvPr>
            <p:ph idx="1"/>
          </p:nvPr>
        </p:nvPicPr>
        <p:blipFill rotWithShape="1">
          <a:blip r:embed="rId3"/>
          <a:srcRect l="39217" t="29055" r="26051" b="44419"/>
          <a:stretch/>
        </p:blipFill>
        <p:spPr>
          <a:xfrm>
            <a:off x="587229" y="2336914"/>
            <a:ext cx="6979641" cy="3107542"/>
          </a:xfrm>
          <a:prstGeom prst="rect">
            <a:avLst/>
          </a:prstGeom>
        </p:spPr>
      </p:pic>
      <p:sp>
        <p:nvSpPr>
          <p:cNvPr id="4" name="Slide Number Placeholder 3">
            <a:extLst>
              <a:ext uri="{FF2B5EF4-FFF2-40B4-BE49-F238E27FC236}">
                <a16:creationId xmlns:a16="http://schemas.microsoft.com/office/drawing/2014/main" id="{22C706B5-0EF3-4D91-A2B6-D6DE076E15D8}"/>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25</a:t>
            </a:fld>
            <a:endParaRPr lang="en-US"/>
          </a:p>
        </p:txBody>
      </p:sp>
      <p:pic>
        <p:nvPicPr>
          <p:cNvPr id="6" name="Picture 5">
            <a:extLst>
              <a:ext uri="{FF2B5EF4-FFF2-40B4-BE49-F238E27FC236}">
                <a16:creationId xmlns:a16="http://schemas.microsoft.com/office/drawing/2014/main" id="{3EE4B177-1A32-4428-B503-A650CF5EAE90}"/>
              </a:ext>
            </a:extLst>
          </p:cNvPr>
          <p:cNvPicPr>
            <a:picLocks noChangeAspect="1"/>
          </p:cNvPicPr>
          <p:nvPr/>
        </p:nvPicPr>
        <p:blipFill rotWithShape="1">
          <a:blip r:embed="rId4"/>
          <a:srcRect l="12392" t="18222" r="27113" b="4878"/>
          <a:stretch/>
        </p:blipFill>
        <p:spPr>
          <a:xfrm>
            <a:off x="8184994" y="1130922"/>
            <a:ext cx="3647552" cy="4561703"/>
          </a:xfrm>
          <a:prstGeom prst="rect">
            <a:avLst/>
          </a:prstGeom>
        </p:spPr>
      </p:pic>
    </p:spTree>
    <p:extLst>
      <p:ext uri="{BB962C8B-B14F-4D97-AF65-F5344CB8AC3E}">
        <p14:creationId xmlns:p14="http://schemas.microsoft.com/office/powerpoint/2010/main" val="669118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DA4BA-2799-4258-8362-B9DBD0F2D1BE}"/>
              </a:ext>
            </a:extLst>
          </p:cNvPr>
          <p:cNvSpPr>
            <a:spLocks noGrp="1"/>
          </p:cNvSpPr>
          <p:nvPr>
            <p:ph type="title"/>
          </p:nvPr>
        </p:nvSpPr>
        <p:spPr/>
        <p:txBody>
          <a:bodyPr/>
          <a:lstStyle/>
          <a:p>
            <a:r>
              <a:rPr lang="en-US" dirty="0"/>
              <a:t>Questions</a:t>
            </a:r>
          </a:p>
        </p:txBody>
      </p:sp>
      <p:pic>
        <p:nvPicPr>
          <p:cNvPr id="7" name="Picture 6">
            <a:extLst>
              <a:ext uri="{FF2B5EF4-FFF2-40B4-BE49-F238E27FC236}">
                <a16:creationId xmlns:a16="http://schemas.microsoft.com/office/drawing/2014/main" id="{21C64176-0C65-4A05-AD3B-ACC8D1DE9A5A}"/>
              </a:ext>
            </a:extLst>
          </p:cNvPr>
          <p:cNvPicPr>
            <a:picLocks noChangeAspect="1"/>
          </p:cNvPicPr>
          <p:nvPr/>
        </p:nvPicPr>
        <p:blipFill>
          <a:blip r:embed="rId3"/>
          <a:stretch>
            <a:fillRect/>
          </a:stretch>
        </p:blipFill>
        <p:spPr>
          <a:xfrm>
            <a:off x="5091279" y="2139192"/>
            <a:ext cx="2127857" cy="3200400"/>
          </a:xfrm>
          <a:prstGeom prst="rect">
            <a:avLst/>
          </a:prstGeom>
        </p:spPr>
      </p:pic>
    </p:spTree>
    <p:extLst>
      <p:ext uri="{BB962C8B-B14F-4D97-AF65-F5344CB8AC3E}">
        <p14:creationId xmlns:p14="http://schemas.microsoft.com/office/powerpoint/2010/main" val="268163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08E1-B8F6-4985-8DA6-237124744615}"/>
              </a:ext>
            </a:extLst>
          </p:cNvPr>
          <p:cNvSpPr>
            <a:spLocks noGrp="1"/>
          </p:cNvSpPr>
          <p:nvPr>
            <p:ph type="title"/>
          </p:nvPr>
        </p:nvSpPr>
        <p:spPr>
          <a:xfrm>
            <a:off x="359453" y="718457"/>
            <a:ext cx="11464684" cy="798778"/>
          </a:xfrm>
        </p:spPr>
        <p:txBody>
          <a:bodyPr>
            <a:normAutofit/>
          </a:bodyPr>
          <a:lstStyle/>
          <a:p>
            <a:r>
              <a:rPr lang="en-US" sz="3200" dirty="0"/>
              <a:t>CASE STUDY</a:t>
            </a:r>
          </a:p>
        </p:txBody>
      </p:sp>
      <p:sp>
        <p:nvSpPr>
          <p:cNvPr id="6" name="Content Placeholder 5">
            <a:extLst>
              <a:ext uri="{FF2B5EF4-FFF2-40B4-BE49-F238E27FC236}">
                <a16:creationId xmlns:a16="http://schemas.microsoft.com/office/drawing/2014/main" id="{E021516A-086E-4117-B7AB-A6192A375FE8}"/>
              </a:ext>
            </a:extLst>
          </p:cNvPr>
          <p:cNvSpPr>
            <a:spLocks noGrp="1"/>
          </p:cNvSpPr>
          <p:nvPr>
            <p:ph idx="1"/>
          </p:nvPr>
        </p:nvSpPr>
        <p:spPr>
          <a:xfrm>
            <a:off x="242144" y="1239513"/>
            <a:ext cx="11452597" cy="5178540"/>
          </a:xfrm>
        </p:spPr>
        <p:txBody>
          <a:bodyPr>
            <a:normAutofit fontScale="25000" lnSpcReduction="20000"/>
          </a:bodyPr>
          <a:lstStyle/>
          <a:p>
            <a:pPr marL="0" indent="0">
              <a:lnSpc>
                <a:spcPts val="2400"/>
              </a:lnSpc>
              <a:buNone/>
            </a:pPr>
            <a:r>
              <a:rPr lang="en-US" sz="7200" dirty="0"/>
              <a:t>Alejandro is a 31-year-old Hispanic male with a 12-year history of type 1 diabetes who receives care at an FQHC. His A1c levels have consistently remained elevated (&gt;10%) since diagnosis, and he experiences 1-2 emergency department visits or hospitalizations per year. He has attempted to work as a roofer and painter but has lost jobs due to episodes of diabetic ketoacidosis requiring hospitalization. Alejandro has developed diabetic retinopathy and neuropathy as complications of his high A1c levels. He rarely monitors his blood glucose because he doesn't want others to know about his diabetes diagnosis. The clinical challenge is determining how to recommend appropriate insulin dose adjustments. He currently takes 30 units of glargine at bedtime and 5 units of Humalog before meals.</a:t>
            </a:r>
            <a:endParaRPr lang="en-US" sz="7200" b="1" dirty="0"/>
          </a:p>
          <a:p>
            <a:pPr marL="0" indent="0">
              <a:buNone/>
            </a:pPr>
            <a:r>
              <a:rPr lang="en-US" sz="7200" b="1" dirty="0"/>
              <a:t>What is causing Alejandro’s high glucose levels? </a:t>
            </a:r>
          </a:p>
          <a:p>
            <a:pPr marL="0" indent="0">
              <a:spcBef>
                <a:spcPts val="600"/>
              </a:spcBef>
              <a:buNone/>
            </a:pPr>
            <a:r>
              <a:rPr lang="en-US" sz="7200" dirty="0"/>
              <a:t>a. The </a:t>
            </a:r>
            <a:r>
              <a:rPr lang="en-US" sz="7200" dirty="0" err="1"/>
              <a:t>Somogi</a:t>
            </a:r>
            <a:r>
              <a:rPr lang="en-US" sz="7200" dirty="0"/>
              <a:t> effect</a:t>
            </a:r>
          </a:p>
          <a:p>
            <a:pPr marL="0" indent="0">
              <a:spcBef>
                <a:spcPts val="600"/>
              </a:spcBef>
              <a:buNone/>
            </a:pPr>
            <a:r>
              <a:rPr lang="en-US" sz="7200" dirty="0"/>
              <a:t>b. Missing boluses before meals</a:t>
            </a:r>
          </a:p>
          <a:p>
            <a:pPr marL="0" indent="0">
              <a:spcBef>
                <a:spcPts val="600"/>
              </a:spcBef>
              <a:buNone/>
            </a:pPr>
            <a:r>
              <a:rPr lang="en-US" sz="7200" dirty="0"/>
              <a:t>c. Snacking and not taking insulin</a:t>
            </a:r>
          </a:p>
          <a:p>
            <a:pPr marL="0" indent="0">
              <a:spcBef>
                <a:spcPts val="600"/>
              </a:spcBef>
              <a:buNone/>
            </a:pPr>
            <a:r>
              <a:rPr lang="en-US" sz="7200" dirty="0"/>
              <a:t>d. He needs more basal insulin</a:t>
            </a:r>
          </a:p>
          <a:p>
            <a:pPr marL="0" indent="0">
              <a:spcBef>
                <a:spcPts val="600"/>
              </a:spcBef>
              <a:buNone/>
            </a:pPr>
            <a:r>
              <a:rPr lang="en-US" sz="7200" dirty="0"/>
              <a:t>e. Not enough information</a:t>
            </a:r>
          </a:p>
          <a:p>
            <a:pPr marL="0" indent="0">
              <a:spcBef>
                <a:spcPts val="600"/>
              </a:spcBef>
              <a:buNone/>
            </a:pPr>
            <a:r>
              <a:rPr lang="en-US" sz="7200" dirty="0"/>
              <a:t>f.  Other </a:t>
            </a:r>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6587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08E1-B8F6-4985-8DA6-237124744615}"/>
              </a:ext>
            </a:extLst>
          </p:cNvPr>
          <p:cNvSpPr>
            <a:spLocks noGrp="1"/>
          </p:cNvSpPr>
          <p:nvPr>
            <p:ph type="title"/>
          </p:nvPr>
        </p:nvSpPr>
        <p:spPr>
          <a:xfrm>
            <a:off x="371540" y="826122"/>
            <a:ext cx="11464684" cy="798778"/>
          </a:xfrm>
        </p:spPr>
        <p:txBody>
          <a:bodyPr>
            <a:normAutofit/>
          </a:bodyPr>
          <a:lstStyle/>
          <a:p>
            <a:r>
              <a:rPr lang="en-US" dirty="0"/>
              <a:t>CASE STUDY</a:t>
            </a:r>
          </a:p>
        </p:txBody>
      </p:sp>
      <p:sp>
        <p:nvSpPr>
          <p:cNvPr id="6" name="Content Placeholder 5">
            <a:extLst>
              <a:ext uri="{FF2B5EF4-FFF2-40B4-BE49-F238E27FC236}">
                <a16:creationId xmlns:a16="http://schemas.microsoft.com/office/drawing/2014/main" id="{E021516A-086E-4117-B7AB-A6192A375FE8}"/>
              </a:ext>
            </a:extLst>
          </p:cNvPr>
          <p:cNvSpPr>
            <a:spLocks noGrp="1"/>
          </p:cNvSpPr>
          <p:nvPr>
            <p:ph idx="1"/>
          </p:nvPr>
        </p:nvSpPr>
        <p:spPr>
          <a:xfrm>
            <a:off x="371540" y="1532709"/>
            <a:ext cx="11452597" cy="4728753"/>
          </a:xfrm>
        </p:spPr>
        <p:txBody>
          <a:bodyPr>
            <a:normAutofit fontScale="47500" lnSpcReduction="20000"/>
          </a:bodyPr>
          <a:lstStyle/>
          <a:p>
            <a:pPr marL="0" indent="0">
              <a:lnSpc>
                <a:spcPts val="2640"/>
              </a:lnSpc>
              <a:buNone/>
            </a:pPr>
            <a:r>
              <a:rPr lang="en-US" sz="4000" dirty="0"/>
              <a:t>Alejandro is a 31-year-old Hispanic male with a 12-year history of type 1 diabetes who receives care at an FQHC. His A1c levels have consistently remained elevated (&gt;10%) since diagnosis, and he experiences 1-2 emergency department visits or hospitalizations per year. He has attempted to work as a roofer and painter but has lost jobs due to episodes of diabetic ketoacidosis requiring hospitalization. Alejandro has developed diabetic retinopathy and neuropathy as complications of his high A1c levels. He rarely monitors his blood glucose because he doesn't want others to know about his diabetes diagnosis. The clinical challenge is determining how to recommend appropriate insulin dose adjustments. He currently takes 30 units of glargine at bedtime and 5 units of Humalog before meals.</a:t>
            </a:r>
            <a:endParaRPr lang="en-US" sz="4000" b="1" dirty="0"/>
          </a:p>
          <a:p>
            <a:pPr marL="0" indent="0">
              <a:buNone/>
            </a:pPr>
            <a:r>
              <a:rPr lang="en-US" sz="4200" b="1" dirty="0"/>
              <a:t>Is Alejandro a good candidate for CGM? </a:t>
            </a:r>
          </a:p>
          <a:p>
            <a:pPr marL="0" indent="0">
              <a:buNone/>
            </a:pPr>
            <a:r>
              <a:rPr lang="en-US" sz="4200" dirty="0"/>
              <a:t>1. Yes</a:t>
            </a:r>
          </a:p>
          <a:p>
            <a:pPr marL="0" indent="0">
              <a:buNone/>
            </a:pPr>
            <a:r>
              <a:rPr lang="en-US" sz="4200" dirty="0"/>
              <a:t>2. No</a:t>
            </a:r>
          </a:p>
          <a:p>
            <a:pPr marL="0" indent="0">
              <a:buNone/>
            </a:pPr>
            <a:r>
              <a:rPr lang="en-US" sz="4200" dirty="0"/>
              <a:t>3. Maybe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6078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08E1-B8F6-4985-8DA6-237124744615}"/>
              </a:ext>
            </a:extLst>
          </p:cNvPr>
          <p:cNvSpPr>
            <a:spLocks noGrp="1"/>
          </p:cNvSpPr>
          <p:nvPr>
            <p:ph type="title"/>
          </p:nvPr>
        </p:nvSpPr>
        <p:spPr>
          <a:xfrm>
            <a:off x="359453" y="878374"/>
            <a:ext cx="11464684" cy="798778"/>
          </a:xfrm>
        </p:spPr>
        <p:txBody>
          <a:bodyPr>
            <a:normAutofit/>
          </a:bodyPr>
          <a:lstStyle/>
          <a:p>
            <a:r>
              <a:rPr lang="en-US" dirty="0"/>
              <a:t>CASE STUDY</a:t>
            </a:r>
          </a:p>
        </p:txBody>
      </p:sp>
      <p:sp>
        <p:nvSpPr>
          <p:cNvPr id="6" name="Content Placeholder 5">
            <a:extLst>
              <a:ext uri="{FF2B5EF4-FFF2-40B4-BE49-F238E27FC236}">
                <a16:creationId xmlns:a16="http://schemas.microsoft.com/office/drawing/2014/main" id="{E021516A-086E-4117-B7AB-A6192A375FE8}"/>
              </a:ext>
            </a:extLst>
          </p:cNvPr>
          <p:cNvSpPr>
            <a:spLocks noGrp="1"/>
          </p:cNvSpPr>
          <p:nvPr>
            <p:ph idx="1"/>
          </p:nvPr>
        </p:nvSpPr>
        <p:spPr>
          <a:xfrm>
            <a:off x="379950" y="1506844"/>
            <a:ext cx="11452597" cy="4472781"/>
          </a:xfrm>
        </p:spPr>
        <p:txBody>
          <a:bodyPr>
            <a:normAutofit fontScale="47500" lnSpcReduction="20000"/>
          </a:bodyPr>
          <a:lstStyle/>
          <a:p>
            <a:pPr marL="0" indent="0">
              <a:lnSpc>
                <a:spcPts val="2640"/>
              </a:lnSpc>
              <a:buNone/>
            </a:pPr>
            <a:r>
              <a:rPr lang="en-US" sz="3600" dirty="0"/>
              <a:t>Alejandro is a 31-year-old Hispanic male with a 12-year history of type 1 diabetes who receives care at an FQHC. His A1c levels have consistently remained elevated (&gt;10%) since diagnosis, and he experiences 1-2 emergency department visits or hospitalizations per year. He has attempted to work as a roofer and painter but has lost jobs due to episodes of diabetic ketoacidosis requiring hospitalization. Alejandro has developed diabetic retinopathy and neuropathy as complications of his high A1c levels. He rarely monitors his blood glucose because he doesn't want others to know about his diabetes diagnosis. The clinical challenge is determining how to recommend appropriate insulin dose adjustments. He currently takes 30 units of glargine at bedtime and 5 units of Humalog before meals.</a:t>
            </a:r>
            <a:endParaRPr lang="en-US" sz="3600" b="1" dirty="0"/>
          </a:p>
          <a:p>
            <a:pPr marL="0" indent="0">
              <a:buNone/>
            </a:pPr>
            <a:endParaRPr lang="en-US" b="1" dirty="0"/>
          </a:p>
          <a:p>
            <a:pPr marL="0" indent="0">
              <a:buNone/>
            </a:pPr>
            <a:r>
              <a:rPr lang="en-US" sz="4200" b="1" dirty="0"/>
              <a:t>Discussion Questions </a:t>
            </a:r>
          </a:p>
          <a:p>
            <a:pPr marL="0" indent="0">
              <a:buNone/>
            </a:pPr>
            <a:r>
              <a:rPr lang="en-US" sz="4200" dirty="0"/>
              <a:t>1. What concerns do you have about putting him on CGM?</a:t>
            </a:r>
          </a:p>
          <a:p>
            <a:pPr marL="0" indent="0">
              <a:buNone/>
            </a:pPr>
            <a:endParaRPr lang="en-US" sz="4200" dirty="0"/>
          </a:p>
          <a:p>
            <a:pPr marL="0" indent="0">
              <a:buNone/>
            </a:pPr>
            <a:r>
              <a:rPr lang="en-US" sz="4200" dirty="0"/>
              <a:t>2. What concerns do you think Alejandro might have about CGM?</a:t>
            </a:r>
          </a:p>
          <a:p>
            <a:pPr marL="0" indent="0">
              <a:buNone/>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7165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F55A-0873-46A3-9AAF-F07CBD3EE3A6}"/>
              </a:ext>
            </a:extLst>
          </p:cNvPr>
          <p:cNvSpPr>
            <a:spLocks noGrp="1"/>
          </p:cNvSpPr>
          <p:nvPr>
            <p:ph type="title"/>
          </p:nvPr>
        </p:nvSpPr>
        <p:spPr/>
        <p:txBody>
          <a:bodyPr>
            <a:normAutofit/>
          </a:bodyPr>
          <a:lstStyle/>
          <a:p>
            <a:r>
              <a:rPr lang="en-US" sz="3600" dirty="0"/>
              <a:t>Using CGM in Type 1 Diabetes</a:t>
            </a:r>
          </a:p>
        </p:txBody>
      </p:sp>
      <p:sp>
        <p:nvSpPr>
          <p:cNvPr id="3" name="Content Placeholder 2">
            <a:extLst>
              <a:ext uri="{FF2B5EF4-FFF2-40B4-BE49-F238E27FC236}">
                <a16:creationId xmlns:a16="http://schemas.microsoft.com/office/drawing/2014/main" id="{72F553A6-1196-43EE-8D77-94DBFA5FE683}"/>
              </a:ext>
            </a:extLst>
          </p:cNvPr>
          <p:cNvSpPr>
            <a:spLocks noGrp="1"/>
          </p:cNvSpPr>
          <p:nvPr>
            <p:ph idx="1"/>
          </p:nvPr>
        </p:nvSpPr>
        <p:spPr/>
        <p:txBody>
          <a:bodyPr>
            <a:normAutofit fontScale="85000" lnSpcReduction="20000"/>
          </a:bodyPr>
          <a:lstStyle/>
          <a:p>
            <a:pPr marL="0" indent="0">
              <a:buNone/>
            </a:pPr>
            <a:r>
              <a:rPr lang="en-US" sz="2800" b="1" dirty="0"/>
              <a:t>Primary Benefits:</a:t>
            </a:r>
          </a:p>
          <a:p>
            <a:pPr marL="342900" indent="-342900">
              <a:buFont typeface="Arial" panose="020B0604020202020204" pitchFamily="34" charset="0"/>
              <a:buChar char="•"/>
            </a:pPr>
            <a:r>
              <a:rPr lang="en-US" dirty="0"/>
              <a:t>Shows glucose levels with trends in real time following each scan and resulting in increased awareness</a:t>
            </a:r>
          </a:p>
          <a:p>
            <a:pPr marL="342900" indent="-342900">
              <a:buFont typeface="Arial" panose="020B0604020202020204" pitchFamily="34" charset="0"/>
              <a:buChar char="•"/>
            </a:pPr>
            <a:r>
              <a:rPr lang="en-US" dirty="0"/>
              <a:t>Removes barriers to glucose awareness, allowing for informed decisions</a:t>
            </a:r>
          </a:p>
          <a:p>
            <a:pPr marL="342900" indent="-342900">
              <a:buFont typeface="Arial" panose="020B0604020202020204" pitchFamily="34" charset="0"/>
              <a:buChar char="•"/>
            </a:pPr>
            <a:r>
              <a:rPr lang="en-US" dirty="0"/>
              <a:t>Ability to adjust insulin based on trends </a:t>
            </a:r>
          </a:p>
          <a:p>
            <a:pPr marL="342900" indent="-342900">
              <a:buFont typeface="Arial" panose="020B0604020202020204" pitchFamily="34" charset="0"/>
              <a:buChar char="•"/>
            </a:pPr>
            <a:r>
              <a:rPr lang="en-US" dirty="0"/>
              <a:t>User can evaluate current glucose, direction of change (up or down,) and rate of change</a:t>
            </a:r>
          </a:p>
          <a:p>
            <a:pPr marL="342900" indent="-342900">
              <a:buFont typeface="Arial" panose="020B0604020202020204" pitchFamily="34" charset="0"/>
              <a:buChar char="•"/>
            </a:pPr>
            <a:r>
              <a:rPr lang="en-US" dirty="0"/>
              <a:t>Helps prevent hyper/hypoglycemia.</a:t>
            </a:r>
          </a:p>
          <a:p>
            <a:pPr marL="342900" indent="-342900">
              <a:buFont typeface="Arial" panose="020B0604020202020204" pitchFamily="34" charset="0"/>
              <a:buChar char="•"/>
            </a:pPr>
            <a:r>
              <a:rPr lang="en-US" dirty="0"/>
              <a:t>Extra layer of protection for lows – especially overnight lows</a:t>
            </a:r>
          </a:p>
          <a:p>
            <a:pPr marL="342900" indent="-342900">
              <a:buFont typeface="Arial" panose="020B0604020202020204" pitchFamily="34" charset="0"/>
              <a:buChar char="•"/>
            </a:pPr>
            <a:r>
              <a:rPr lang="en-US" dirty="0"/>
              <a:t>Ability to share glucose and alerts with other family members</a:t>
            </a:r>
          </a:p>
          <a:p>
            <a:pPr marL="0" indent="0">
              <a:buNone/>
            </a:pPr>
            <a:endParaRPr lang="en-US" sz="2600" dirty="0"/>
          </a:p>
        </p:txBody>
      </p:sp>
    </p:spTree>
    <p:extLst>
      <p:ext uri="{BB962C8B-B14F-4D97-AF65-F5344CB8AC3E}">
        <p14:creationId xmlns:p14="http://schemas.microsoft.com/office/powerpoint/2010/main" val="326238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E6CB-F6DC-4CCD-893E-6C66896C76A0}"/>
              </a:ext>
            </a:extLst>
          </p:cNvPr>
          <p:cNvSpPr>
            <a:spLocks noGrp="1"/>
          </p:cNvSpPr>
          <p:nvPr>
            <p:ph type="title"/>
          </p:nvPr>
        </p:nvSpPr>
        <p:spPr/>
        <p:txBody>
          <a:bodyPr/>
          <a:lstStyle/>
          <a:p>
            <a:r>
              <a:rPr lang="en-US" dirty="0"/>
              <a:t>Using CGM in Type 1 Diabetes</a:t>
            </a:r>
          </a:p>
        </p:txBody>
      </p:sp>
      <p:sp>
        <p:nvSpPr>
          <p:cNvPr id="3" name="Content Placeholder 2">
            <a:extLst>
              <a:ext uri="{FF2B5EF4-FFF2-40B4-BE49-F238E27FC236}">
                <a16:creationId xmlns:a16="http://schemas.microsoft.com/office/drawing/2014/main" id="{79D3914F-6017-4EC8-990B-E25D4E945D77}"/>
              </a:ext>
            </a:extLst>
          </p:cNvPr>
          <p:cNvSpPr>
            <a:spLocks noGrp="1"/>
          </p:cNvSpPr>
          <p:nvPr>
            <p:ph idx="1"/>
          </p:nvPr>
        </p:nvSpPr>
        <p:spPr/>
        <p:txBody>
          <a:bodyPr/>
          <a:lstStyle/>
          <a:p>
            <a:pPr marL="0" indent="0">
              <a:buNone/>
            </a:pPr>
            <a:r>
              <a:rPr lang="en-US" sz="2800" b="1" dirty="0"/>
              <a:t>Benefits of evaluating downloads at each office visit:</a:t>
            </a:r>
          </a:p>
          <a:p>
            <a:endParaRPr lang="en-US" sz="2600" dirty="0"/>
          </a:p>
          <a:p>
            <a:pPr marL="457200" indent="-457200">
              <a:buFont typeface="Arial" panose="020B0604020202020204" pitchFamily="34" charset="0"/>
              <a:buChar char="•"/>
            </a:pPr>
            <a:r>
              <a:rPr lang="en-US" sz="2600" dirty="0"/>
              <a:t>Metrics show time in range (TIR), time above/below range, and glycemic variability</a:t>
            </a:r>
          </a:p>
          <a:p>
            <a:pPr marL="457200" indent="-457200">
              <a:buFont typeface="Arial" panose="020B0604020202020204" pitchFamily="34" charset="0"/>
              <a:buChar char="•"/>
            </a:pPr>
            <a:r>
              <a:rPr lang="en-US" sz="2600" dirty="0"/>
              <a:t>Remote downloads </a:t>
            </a:r>
          </a:p>
          <a:p>
            <a:pPr marL="457200" indent="-457200">
              <a:buFont typeface="Arial" panose="020B0604020202020204" pitchFamily="34" charset="0"/>
              <a:buChar char="•"/>
            </a:pPr>
            <a:r>
              <a:rPr lang="en-US" sz="2600" dirty="0"/>
              <a:t>Robust data for intensification of therapy</a:t>
            </a:r>
          </a:p>
          <a:p>
            <a:pPr marL="457200" indent="-457200">
              <a:buFont typeface="Arial" panose="020B0604020202020204" pitchFamily="34" charset="0"/>
              <a:buChar char="•"/>
            </a:pPr>
            <a:r>
              <a:rPr lang="en-US" sz="2600" dirty="0"/>
              <a:t>Potential to avoid hospitalizations due to early recognition of trends</a:t>
            </a:r>
            <a:endParaRPr lang="en-US" dirty="0"/>
          </a:p>
        </p:txBody>
      </p:sp>
      <p:sp>
        <p:nvSpPr>
          <p:cNvPr id="4" name="Slide Number Placeholder 3">
            <a:extLst>
              <a:ext uri="{FF2B5EF4-FFF2-40B4-BE49-F238E27FC236}">
                <a16:creationId xmlns:a16="http://schemas.microsoft.com/office/drawing/2014/main" id="{DCE7A023-03C5-47B0-9A73-70031E8FA9F7}"/>
              </a:ext>
            </a:extLst>
          </p:cNvPr>
          <p:cNvSpPr>
            <a:spLocks noGrp="1"/>
          </p:cNvSpPr>
          <p:nvPr>
            <p:ph type="sldNum" sz="quarter" idx="4294967295"/>
          </p:nvPr>
        </p:nvSpPr>
        <p:spPr>
          <a:xfrm>
            <a:off x="9448800" y="6356350"/>
            <a:ext cx="2743200" cy="365125"/>
          </a:xfrm>
        </p:spPr>
        <p:txBody>
          <a:bodyPr/>
          <a:lstStyle/>
          <a:p>
            <a:fld id="{628A8198-32B8-45C3-A908-98E972658B8A}" type="slidenum">
              <a:rPr lang="en-US" smtClean="0"/>
              <a:t>7</a:t>
            </a:fld>
            <a:endParaRPr lang="en-US"/>
          </a:p>
        </p:txBody>
      </p:sp>
    </p:spTree>
    <p:extLst>
      <p:ext uri="{BB962C8B-B14F-4D97-AF65-F5344CB8AC3E}">
        <p14:creationId xmlns:p14="http://schemas.microsoft.com/office/powerpoint/2010/main" val="385887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973C-212B-4E91-81F0-040FDFCBCD9D}"/>
              </a:ext>
            </a:extLst>
          </p:cNvPr>
          <p:cNvSpPr>
            <a:spLocks noGrp="1"/>
          </p:cNvSpPr>
          <p:nvPr>
            <p:ph type="title"/>
          </p:nvPr>
        </p:nvSpPr>
        <p:spPr/>
        <p:txBody>
          <a:bodyPr/>
          <a:lstStyle/>
          <a:p>
            <a:r>
              <a:rPr lang="en-US" dirty="0"/>
              <a:t>CGM in Low Income Adults with T1D </a:t>
            </a:r>
          </a:p>
        </p:txBody>
      </p:sp>
      <p:sp>
        <p:nvSpPr>
          <p:cNvPr id="3" name="Content Placeholder 2">
            <a:extLst>
              <a:ext uri="{FF2B5EF4-FFF2-40B4-BE49-F238E27FC236}">
                <a16:creationId xmlns:a16="http://schemas.microsoft.com/office/drawing/2014/main" id="{6B834591-2592-45BF-BE53-7FAD1E2070DA}"/>
              </a:ext>
            </a:extLst>
          </p:cNvPr>
          <p:cNvSpPr>
            <a:spLocks noGrp="1"/>
          </p:cNvSpPr>
          <p:nvPr>
            <p:ph idx="1"/>
          </p:nvPr>
        </p:nvSpPr>
        <p:spPr/>
        <p:txBody>
          <a:bodyPr>
            <a:normAutofit fontScale="92500" lnSpcReduction="20000"/>
          </a:bodyPr>
          <a:lstStyle/>
          <a:p>
            <a:r>
              <a:rPr lang="en-US" b="1" dirty="0"/>
              <a:t>Low-income individuals with type 1 diabetes (T1D)</a:t>
            </a:r>
          </a:p>
          <a:p>
            <a:pPr marL="800100" lvl="1" indent="-342900">
              <a:buFont typeface="Arial" panose="020B0604020202020204" pitchFamily="34" charset="0"/>
              <a:buChar char="•"/>
            </a:pPr>
            <a:r>
              <a:rPr lang="en-US" dirty="0"/>
              <a:t>Greater glucose instability</a:t>
            </a:r>
          </a:p>
          <a:p>
            <a:pPr marL="800100" lvl="1" indent="-342900">
              <a:buFont typeface="Arial" panose="020B0604020202020204" pitchFamily="34" charset="0"/>
              <a:buChar char="•"/>
            </a:pPr>
            <a:r>
              <a:rPr lang="en-US" dirty="0"/>
              <a:t>More complications (hypoglycemia, DKA)</a:t>
            </a:r>
          </a:p>
          <a:p>
            <a:pPr marL="800100" lvl="1" indent="-342900">
              <a:buFont typeface="Arial" panose="020B0604020202020204" pitchFamily="34" charset="0"/>
              <a:buChar char="•"/>
            </a:pPr>
            <a:r>
              <a:rPr lang="en-US" dirty="0"/>
              <a:t>Higher rates of ED visits, hospitalizations, and deaths</a:t>
            </a:r>
          </a:p>
          <a:p>
            <a:r>
              <a:rPr lang="en-US" b="1" dirty="0"/>
              <a:t>Individuals covered by Medicaid are the least likely to get a CGM, especially if they are people of color</a:t>
            </a:r>
          </a:p>
          <a:p>
            <a:r>
              <a:rPr lang="en-US" b="1" dirty="0"/>
              <a:t>Barriers to CGM in Low-income adults with T1D</a:t>
            </a:r>
          </a:p>
          <a:p>
            <a:pPr marL="800100" lvl="1" indent="-342900">
              <a:buFont typeface="Arial" panose="020B0604020202020204" pitchFamily="34" charset="0"/>
              <a:buChar char="•"/>
            </a:pPr>
            <a:r>
              <a:rPr lang="en-US" dirty="0"/>
              <a:t>Social Determinants of Health (access to Endocrinologists, insurance, low income)</a:t>
            </a:r>
          </a:p>
          <a:p>
            <a:pPr marL="800100" lvl="1" indent="-342900">
              <a:buFont typeface="Arial" panose="020B0604020202020204" pitchFamily="34" charset="0"/>
              <a:buChar char="•"/>
            </a:pPr>
            <a:r>
              <a:rPr lang="en-US" dirty="0"/>
              <a:t>Primary care providers (PCP) less confident in insulin titration</a:t>
            </a:r>
          </a:p>
          <a:p>
            <a:pPr marL="800100" lvl="1" indent="-342900">
              <a:buFont typeface="Arial" panose="020B0604020202020204" pitchFamily="34" charset="0"/>
              <a:buChar char="•"/>
            </a:pPr>
            <a:r>
              <a:rPr lang="en-US" dirty="0"/>
              <a:t>PCP’s less confident in using or interpreting CGM data </a:t>
            </a:r>
          </a:p>
          <a:p>
            <a:pPr lvl="1"/>
            <a:endParaRPr lang="en-US" dirty="0"/>
          </a:p>
        </p:txBody>
      </p:sp>
      <p:sp>
        <p:nvSpPr>
          <p:cNvPr id="4" name="TextBox 3">
            <a:extLst>
              <a:ext uri="{FF2B5EF4-FFF2-40B4-BE49-F238E27FC236}">
                <a16:creationId xmlns:a16="http://schemas.microsoft.com/office/drawing/2014/main" id="{84737210-93CA-CFAE-ADBD-E20089D9BFB9}"/>
              </a:ext>
            </a:extLst>
          </p:cNvPr>
          <p:cNvSpPr txBox="1"/>
          <p:nvPr/>
        </p:nvSpPr>
        <p:spPr>
          <a:xfrm>
            <a:off x="655608" y="5823816"/>
            <a:ext cx="4328429" cy="369332"/>
          </a:xfrm>
          <a:prstGeom prst="rect">
            <a:avLst/>
          </a:prstGeom>
          <a:noFill/>
        </p:spPr>
        <p:txBody>
          <a:bodyPr wrap="none" rtlCol="0">
            <a:spAutoFit/>
          </a:bodyPr>
          <a:lstStyle/>
          <a:p>
            <a:r>
              <a:rPr lang="en-US" dirty="0"/>
              <a:t>American Diabetes Association, 2024</a:t>
            </a:r>
          </a:p>
        </p:txBody>
      </p:sp>
    </p:spTree>
    <p:extLst>
      <p:ext uri="{BB962C8B-B14F-4D97-AF65-F5344CB8AC3E}">
        <p14:creationId xmlns:p14="http://schemas.microsoft.com/office/powerpoint/2010/main" val="120243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001D0-5A4F-4EFB-824D-05E543AF0707}"/>
              </a:ext>
            </a:extLst>
          </p:cNvPr>
          <p:cNvSpPr>
            <a:spLocks noGrp="1"/>
          </p:cNvSpPr>
          <p:nvPr>
            <p:ph type="title"/>
          </p:nvPr>
        </p:nvSpPr>
        <p:spPr/>
        <p:txBody>
          <a:bodyPr/>
          <a:lstStyle/>
          <a:p>
            <a:r>
              <a:rPr lang="en-US" dirty="0"/>
              <a:t>BGM/CGM Comparison</a:t>
            </a:r>
          </a:p>
        </p:txBody>
      </p:sp>
      <p:graphicFrame>
        <p:nvGraphicFramePr>
          <p:cNvPr id="3" name="Table 2">
            <a:extLst>
              <a:ext uri="{FF2B5EF4-FFF2-40B4-BE49-F238E27FC236}">
                <a16:creationId xmlns:a16="http://schemas.microsoft.com/office/drawing/2014/main" id="{BE6C675B-3459-43F9-B36B-9B91CF98B3BF}"/>
              </a:ext>
            </a:extLst>
          </p:cNvPr>
          <p:cNvGraphicFramePr>
            <a:graphicFrameLocks noGrp="1"/>
          </p:cNvGraphicFramePr>
          <p:nvPr>
            <p:extLst>
              <p:ext uri="{D42A27DB-BD31-4B8C-83A1-F6EECF244321}">
                <p14:modId xmlns:p14="http://schemas.microsoft.com/office/powerpoint/2010/main" val="3838209319"/>
              </p:ext>
            </p:extLst>
          </p:nvPr>
        </p:nvGraphicFramePr>
        <p:xfrm>
          <a:off x="104728" y="1846396"/>
          <a:ext cx="6639729" cy="4023360"/>
        </p:xfrm>
        <a:graphic>
          <a:graphicData uri="http://schemas.openxmlformats.org/drawingml/2006/table">
            <a:tbl>
              <a:tblPr firstRow="1" bandRow="1">
                <a:tableStyleId>{5C22544A-7EE6-4342-B048-85BDC9FD1C3A}</a:tableStyleId>
              </a:tblPr>
              <a:tblGrid>
                <a:gridCol w="2213243">
                  <a:extLst>
                    <a:ext uri="{9D8B030D-6E8A-4147-A177-3AD203B41FA5}">
                      <a16:colId xmlns:a16="http://schemas.microsoft.com/office/drawing/2014/main" val="1901694598"/>
                    </a:ext>
                  </a:extLst>
                </a:gridCol>
                <a:gridCol w="2213243">
                  <a:extLst>
                    <a:ext uri="{9D8B030D-6E8A-4147-A177-3AD203B41FA5}">
                      <a16:colId xmlns:a16="http://schemas.microsoft.com/office/drawing/2014/main" val="1455787579"/>
                    </a:ext>
                  </a:extLst>
                </a:gridCol>
                <a:gridCol w="2213243">
                  <a:extLst>
                    <a:ext uri="{9D8B030D-6E8A-4147-A177-3AD203B41FA5}">
                      <a16:colId xmlns:a16="http://schemas.microsoft.com/office/drawing/2014/main" val="1994243658"/>
                    </a:ext>
                  </a:extLst>
                </a:gridCol>
              </a:tblGrid>
              <a:tr h="352738">
                <a:tc>
                  <a:txBody>
                    <a:bodyPr/>
                    <a:lstStyle/>
                    <a:p>
                      <a:endParaRPr lang="en-US" dirty="0"/>
                    </a:p>
                  </a:txBody>
                  <a:tcPr>
                    <a:solidFill>
                      <a:schemeClr val="accent6"/>
                    </a:solidFill>
                  </a:tcPr>
                </a:tc>
                <a:tc>
                  <a:txBody>
                    <a:bodyPr/>
                    <a:lstStyle/>
                    <a:p>
                      <a:pPr algn="ctr"/>
                      <a:r>
                        <a:rPr lang="en-US" dirty="0" err="1">
                          <a:solidFill>
                            <a:schemeClr val="bg1"/>
                          </a:solidFill>
                        </a:rPr>
                        <a:t>Fingersticks</a:t>
                      </a:r>
                      <a:r>
                        <a:rPr lang="en-US" dirty="0">
                          <a:solidFill>
                            <a:schemeClr val="bg1"/>
                          </a:solidFill>
                        </a:rPr>
                        <a:t> (BGM)</a:t>
                      </a:r>
                    </a:p>
                  </a:txBody>
                  <a:tcPr>
                    <a:solidFill>
                      <a:schemeClr val="accent6"/>
                    </a:solidFill>
                  </a:tcPr>
                </a:tc>
                <a:tc>
                  <a:txBody>
                    <a:bodyPr/>
                    <a:lstStyle/>
                    <a:p>
                      <a:pPr algn="ctr"/>
                      <a:r>
                        <a:rPr lang="en-US" dirty="0"/>
                        <a:t>CGM</a:t>
                      </a:r>
                    </a:p>
                  </a:txBody>
                  <a:tcPr>
                    <a:solidFill>
                      <a:schemeClr val="accent6"/>
                    </a:solidFill>
                  </a:tcPr>
                </a:tc>
                <a:extLst>
                  <a:ext uri="{0D108BD9-81ED-4DB2-BD59-A6C34878D82A}">
                    <a16:rowId xmlns:a16="http://schemas.microsoft.com/office/drawing/2014/main" val="3524594729"/>
                  </a:ext>
                </a:extLst>
              </a:tr>
              <a:tr h="352738">
                <a:tc>
                  <a:txBody>
                    <a:bodyPr/>
                    <a:lstStyle/>
                    <a:p>
                      <a:r>
                        <a:rPr lang="en-US" dirty="0"/>
                        <a:t>Accuracy</a:t>
                      </a:r>
                    </a:p>
                  </a:txBody>
                  <a:tcPr>
                    <a:solidFill>
                      <a:schemeClr val="accent6">
                        <a:lumMod val="20000"/>
                        <a:lumOff val="80000"/>
                      </a:schemeClr>
                    </a:solidFill>
                  </a:tcPr>
                </a:tc>
                <a:tc>
                  <a:txBody>
                    <a:bodyPr/>
                    <a:lstStyle/>
                    <a:p>
                      <a:pPr algn="ctr"/>
                      <a:r>
                        <a:rPr lang="en-US" b="1" dirty="0">
                          <a:solidFill>
                            <a:srgbClr val="C00000"/>
                          </a:solidFill>
                        </a:rPr>
                        <a:t>X</a:t>
                      </a:r>
                    </a:p>
                  </a:txBody>
                  <a:tcPr>
                    <a:solidFill>
                      <a:schemeClr val="accent6">
                        <a:lumMod val="20000"/>
                        <a:lumOff val="80000"/>
                      </a:schemeClr>
                    </a:solidFill>
                  </a:tcPr>
                </a:tc>
                <a:tc>
                  <a:txBody>
                    <a:bodyPr/>
                    <a:lstStyle/>
                    <a:p>
                      <a:pPr algn="ctr"/>
                      <a:endParaRPr lang="en-US" dirty="0"/>
                    </a:p>
                  </a:txBody>
                  <a:tcPr>
                    <a:solidFill>
                      <a:schemeClr val="accent6">
                        <a:lumMod val="20000"/>
                        <a:lumOff val="80000"/>
                      </a:schemeClr>
                    </a:solidFill>
                  </a:tcPr>
                </a:tc>
                <a:extLst>
                  <a:ext uri="{0D108BD9-81ED-4DB2-BD59-A6C34878D82A}">
                    <a16:rowId xmlns:a16="http://schemas.microsoft.com/office/drawing/2014/main" val="479644316"/>
                  </a:ext>
                </a:extLst>
              </a:tr>
              <a:tr h="352738">
                <a:tc>
                  <a:txBody>
                    <a:bodyPr/>
                    <a:lstStyle/>
                    <a:p>
                      <a:r>
                        <a:rPr lang="en-US" dirty="0"/>
                        <a:t>Discomfort/Hassle</a:t>
                      </a:r>
                    </a:p>
                  </a:txBody>
                  <a:tcPr>
                    <a:solidFill>
                      <a:schemeClr val="accent6">
                        <a:lumMod val="20000"/>
                        <a:lumOff val="80000"/>
                      </a:schemeClr>
                    </a:solidFill>
                  </a:tcPr>
                </a:tc>
                <a:tc>
                  <a:txBody>
                    <a:bodyPr/>
                    <a:lstStyle/>
                    <a:p>
                      <a:pPr algn="ctr"/>
                      <a:endParaRPr lang="en-US" b="1" dirty="0"/>
                    </a:p>
                  </a:txBody>
                  <a:tcPr>
                    <a:solidFill>
                      <a:schemeClr val="accent6">
                        <a:lumMod val="20000"/>
                        <a:lumOff val="80000"/>
                      </a:schemeClr>
                    </a:solidFill>
                  </a:tcPr>
                </a:tc>
                <a:tc>
                  <a:txBody>
                    <a:bodyPr/>
                    <a:lstStyle/>
                    <a:p>
                      <a:pPr algn="ctr"/>
                      <a:r>
                        <a:rPr lang="en-US" b="1" dirty="0">
                          <a:solidFill>
                            <a:srgbClr val="C00000"/>
                          </a:solidFill>
                        </a:rPr>
                        <a:t>X</a:t>
                      </a:r>
                    </a:p>
                  </a:txBody>
                  <a:tcPr>
                    <a:solidFill>
                      <a:schemeClr val="accent6">
                        <a:lumMod val="20000"/>
                        <a:lumOff val="80000"/>
                      </a:schemeClr>
                    </a:solidFill>
                  </a:tcPr>
                </a:tc>
                <a:extLst>
                  <a:ext uri="{0D108BD9-81ED-4DB2-BD59-A6C34878D82A}">
                    <a16:rowId xmlns:a16="http://schemas.microsoft.com/office/drawing/2014/main" val="2055686444"/>
                  </a:ext>
                </a:extLst>
              </a:tr>
              <a:tr h="352738">
                <a:tc>
                  <a:txBody>
                    <a:bodyPr/>
                    <a:lstStyle/>
                    <a:p>
                      <a:r>
                        <a:rPr lang="en-US" dirty="0"/>
                        <a:t>Cost/Accessibility</a:t>
                      </a:r>
                    </a:p>
                  </a:txBody>
                  <a:tcPr>
                    <a:solidFill>
                      <a:schemeClr val="accent6">
                        <a:lumMod val="20000"/>
                        <a:lumOff val="80000"/>
                      </a:schemeClr>
                    </a:solidFill>
                  </a:tcPr>
                </a:tc>
                <a:tc>
                  <a:txBody>
                    <a:bodyPr/>
                    <a:lstStyle/>
                    <a:p>
                      <a:pPr algn="ctr"/>
                      <a:r>
                        <a:rPr lang="en-US" b="1" dirty="0">
                          <a:solidFill>
                            <a:srgbClr val="C00000"/>
                          </a:solidFill>
                        </a:rPr>
                        <a:t>X</a:t>
                      </a:r>
                    </a:p>
                  </a:txBody>
                  <a:tcPr>
                    <a:solidFill>
                      <a:schemeClr val="accent6">
                        <a:lumMod val="20000"/>
                        <a:lumOff val="80000"/>
                      </a:schemeClr>
                    </a:solidFill>
                  </a:tcPr>
                </a:tc>
                <a:tc>
                  <a:txBody>
                    <a:bodyPr/>
                    <a:lstStyle/>
                    <a:p>
                      <a:pPr algn="ctr"/>
                      <a:endParaRPr lang="en-US" b="1" dirty="0"/>
                    </a:p>
                  </a:txBody>
                  <a:tcPr>
                    <a:solidFill>
                      <a:schemeClr val="accent6">
                        <a:lumMod val="20000"/>
                        <a:lumOff val="80000"/>
                      </a:schemeClr>
                    </a:solidFill>
                  </a:tcPr>
                </a:tc>
                <a:extLst>
                  <a:ext uri="{0D108BD9-81ED-4DB2-BD59-A6C34878D82A}">
                    <a16:rowId xmlns:a16="http://schemas.microsoft.com/office/drawing/2014/main" val="1652686716"/>
                  </a:ext>
                </a:extLst>
              </a:tr>
              <a:tr h="352738">
                <a:tc>
                  <a:txBody>
                    <a:bodyPr/>
                    <a:lstStyle/>
                    <a:p>
                      <a:r>
                        <a:rPr lang="en-US" dirty="0"/>
                        <a:t>Trending Information</a:t>
                      </a:r>
                    </a:p>
                  </a:txBody>
                  <a:tcPr>
                    <a:solidFill>
                      <a:schemeClr val="accent6">
                        <a:lumMod val="20000"/>
                        <a:lumOff val="80000"/>
                      </a:schemeClr>
                    </a:solidFill>
                  </a:tcPr>
                </a:tc>
                <a:tc>
                  <a:txBody>
                    <a:bodyPr/>
                    <a:lstStyle/>
                    <a:p>
                      <a:pPr algn="ctr"/>
                      <a:endParaRPr lang="en-US"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X</a:t>
                      </a:r>
                    </a:p>
                  </a:txBody>
                  <a:tcPr>
                    <a:solidFill>
                      <a:schemeClr val="accent6">
                        <a:lumMod val="20000"/>
                        <a:lumOff val="80000"/>
                      </a:schemeClr>
                    </a:solidFill>
                  </a:tcPr>
                </a:tc>
                <a:extLst>
                  <a:ext uri="{0D108BD9-81ED-4DB2-BD59-A6C34878D82A}">
                    <a16:rowId xmlns:a16="http://schemas.microsoft.com/office/drawing/2014/main" val="10684595"/>
                  </a:ext>
                </a:extLst>
              </a:tr>
              <a:tr h="352738">
                <a:tc>
                  <a:txBody>
                    <a:bodyPr/>
                    <a:lstStyle/>
                    <a:p>
                      <a:r>
                        <a:rPr lang="en-US" dirty="0"/>
                        <a:t>Safety Alerts</a:t>
                      </a:r>
                    </a:p>
                  </a:txBody>
                  <a:tcPr>
                    <a:solidFill>
                      <a:schemeClr val="accent6">
                        <a:lumMod val="20000"/>
                        <a:lumOff val="80000"/>
                      </a:schemeClr>
                    </a:solidFill>
                  </a:tcPr>
                </a:tc>
                <a:tc>
                  <a:txBody>
                    <a:bodyPr/>
                    <a:lstStyle/>
                    <a:p>
                      <a:pPr algn="ctr"/>
                      <a:endParaRPr lang="en-US" b="1"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X</a:t>
                      </a:r>
                    </a:p>
                  </a:txBody>
                  <a:tcPr>
                    <a:solidFill>
                      <a:schemeClr val="accent6">
                        <a:lumMod val="20000"/>
                        <a:lumOff val="80000"/>
                      </a:schemeClr>
                    </a:solidFill>
                  </a:tcPr>
                </a:tc>
                <a:extLst>
                  <a:ext uri="{0D108BD9-81ED-4DB2-BD59-A6C34878D82A}">
                    <a16:rowId xmlns:a16="http://schemas.microsoft.com/office/drawing/2014/main" val="4013436251"/>
                  </a:ext>
                </a:extLst>
              </a:tr>
              <a:tr h="352738">
                <a:tc>
                  <a:txBody>
                    <a:bodyPr/>
                    <a:lstStyle/>
                    <a:p>
                      <a:r>
                        <a:rPr lang="en-US" dirty="0"/>
                        <a:t>Detailed Data Reports</a:t>
                      </a:r>
                    </a:p>
                  </a:txBody>
                  <a:tcPr>
                    <a:solidFill>
                      <a:schemeClr val="accent6">
                        <a:lumMod val="20000"/>
                        <a:lumOff val="80000"/>
                      </a:schemeClr>
                    </a:solidFill>
                  </a:tcPr>
                </a:tc>
                <a:tc>
                  <a:txBody>
                    <a:bodyPr/>
                    <a:lstStyle/>
                    <a:p>
                      <a:pPr algn="ctr"/>
                      <a:endParaRPr lang="en-US" b="1"/>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X</a:t>
                      </a:r>
                    </a:p>
                  </a:txBody>
                  <a:tcPr>
                    <a:solidFill>
                      <a:schemeClr val="accent6">
                        <a:lumMod val="20000"/>
                        <a:lumOff val="80000"/>
                      </a:schemeClr>
                    </a:solidFill>
                  </a:tcPr>
                </a:tc>
                <a:extLst>
                  <a:ext uri="{0D108BD9-81ED-4DB2-BD59-A6C34878D82A}">
                    <a16:rowId xmlns:a16="http://schemas.microsoft.com/office/drawing/2014/main" val="3639210361"/>
                  </a:ext>
                </a:extLst>
              </a:tr>
              <a:tr h="352738">
                <a:tc>
                  <a:txBody>
                    <a:bodyPr/>
                    <a:lstStyle/>
                    <a:p>
                      <a:r>
                        <a:rPr lang="en-US" dirty="0"/>
                        <a:t>Safety/Peace of Mind</a:t>
                      </a:r>
                    </a:p>
                  </a:txBody>
                  <a:tcPr>
                    <a:solidFill>
                      <a:schemeClr val="accent6">
                        <a:lumMod val="20000"/>
                        <a:lumOff val="80000"/>
                      </a:schemeClr>
                    </a:solidFill>
                  </a:tcPr>
                </a:tc>
                <a:tc>
                  <a:txBody>
                    <a:bodyPr/>
                    <a:lstStyle/>
                    <a:p>
                      <a:pPr algn="ctr"/>
                      <a:endParaRPr lang="en-US" b="1"/>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C00000"/>
                          </a:solidFill>
                        </a:rPr>
                        <a:t>X</a:t>
                      </a:r>
                    </a:p>
                  </a:txBody>
                  <a:tcPr>
                    <a:solidFill>
                      <a:schemeClr val="accent6">
                        <a:lumMod val="20000"/>
                        <a:lumOff val="80000"/>
                      </a:schemeClr>
                    </a:solidFill>
                  </a:tcPr>
                </a:tc>
                <a:extLst>
                  <a:ext uri="{0D108BD9-81ED-4DB2-BD59-A6C34878D82A}">
                    <a16:rowId xmlns:a16="http://schemas.microsoft.com/office/drawing/2014/main" val="1494546941"/>
                  </a:ext>
                </a:extLst>
              </a:tr>
            </a:tbl>
          </a:graphicData>
        </a:graphic>
      </p:graphicFrame>
      <p:sp>
        <p:nvSpPr>
          <p:cNvPr id="5" name="TextBox 4">
            <a:extLst>
              <a:ext uri="{FF2B5EF4-FFF2-40B4-BE49-F238E27FC236}">
                <a16:creationId xmlns:a16="http://schemas.microsoft.com/office/drawing/2014/main" id="{D373C06E-9D7E-459C-BD36-2E4B59E90668}"/>
              </a:ext>
            </a:extLst>
          </p:cNvPr>
          <p:cNvSpPr txBox="1"/>
          <p:nvPr/>
        </p:nvSpPr>
        <p:spPr>
          <a:xfrm>
            <a:off x="8299939" y="2238418"/>
            <a:ext cx="2185214" cy="369332"/>
          </a:xfrm>
          <a:prstGeom prst="rect">
            <a:avLst/>
          </a:prstGeom>
          <a:noFill/>
        </p:spPr>
        <p:txBody>
          <a:bodyPr wrap="none" rtlCol="0">
            <a:spAutoFit/>
          </a:bodyPr>
          <a:lstStyle/>
          <a:p>
            <a:r>
              <a:rPr lang="en-US" b="1" dirty="0">
                <a:solidFill>
                  <a:schemeClr val="accent6">
                    <a:lumMod val="50000"/>
                  </a:schemeClr>
                </a:solidFill>
              </a:rPr>
              <a:t>What BGM Misses</a:t>
            </a:r>
          </a:p>
        </p:txBody>
      </p:sp>
      <p:pic>
        <p:nvPicPr>
          <p:cNvPr id="6" name="Picture 5">
            <a:extLst>
              <a:ext uri="{FF2B5EF4-FFF2-40B4-BE49-F238E27FC236}">
                <a16:creationId xmlns:a16="http://schemas.microsoft.com/office/drawing/2014/main" id="{3762D8A5-5118-4C88-8B50-70AC0D845155}"/>
              </a:ext>
            </a:extLst>
          </p:cNvPr>
          <p:cNvPicPr>
            <a:picLocks noChangeAspect="1"/>
          </p:cNvPicPr>
          <p:nvPr/>
        </p:nvPicPr>
        <p:blipFill>
          <a:blip r:embed="rId3"/>
          <a:stretch>
            <a:fillRect/>
          </a:stretch>
        </p:blipFill>
        <p:spPr>
          <a:xfrm>
            <a:off x="7118639" y="2829666"/>
            <a:ext cx="4890256" cy="2841170"/>
          </a:xfrm>
          <a:prstGeom prst="rect">
            <a:avLst/>
          </a:prstGeom>
        </p:spPr>
      </p:pic>
    </p:spTree>
    <p:extLst>
      <p:ext uri="{BB962C8B-B14F-4D97-AF65-F5344CB8AC3E}">
        <p14:creationId xmlns:p14="http://schemas.microsoft.com/office/powerpoint/2010/main" val="11028916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2530</TotalTime>
  <Words>1924</Words>
  <Application>Microsoft Office PowerPoint</Application>
  <PresentationFormat>Widescreen</PresentationFormat>
  <Paragraphs>211</Paragraphs>
  <Slides>26</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.Hiragino Kaku Gothic Interface W3</vt:lpstr>
      <vt:lpstr>.PingFang SC Regular</vt:lpstr>
      <vt:lpstr>Arial</vt:lpstr>
      <vt:lpstr>Calibri</vt:lpstr>
      <vt:lpstr>Calibri Light</vt:lpstr>
      <vt:lpstr>Century Gothic</vt:lpstr>
      <vt:lpstr>Georgia</vt:lpstr>
      <vt:lpstr>System Font Regular</vt:lpstr>
      <vt:lpstr>Office Theme</vt:lpstr>
      <vt:lpstr>Custom Design</vt:lpstr>
      <vt:lpstr>1_Custom Design</vt:lpstr>
      <vt:lpstr>Office Theme</vt:lpstr>
      <vt:lpstr>CGM Basics for Individuals with Type 1 Diabetes at FQHC’s </vt:lpstr>
      <vt:lpstr>Objectives</vt:lpstr>
      <vt:lpstr>CASE STUDY</vt:lpstr>
      <vt:lpstr>CASE STUDY</vt:lpstr>
      <vt:lpstr>CASE STUDY</vt:lpstr>
      <vt:lpstr>Using CGM in Type 1 Diabetes</vt:lpstr>
      <vt:lpstr>Using CGM in Type 1 Diabetes</vt:lpstr>
      <vt:lpstr>CGM in Low Income Adults with T1D </vt:lpstr>
      <vt:lpstr>BGM/CGM Comparison</vt:lpstr>
      <vt:lpstr>Libre 2 and 3 CGM Components</vt:lpstr>
      <vt:lpstr>Review Components of CGM to Increase Patient Acceptance</vt:lpstr>
      <vt:lpstr>How CGM Accuracy is Determined  </vt:lpstr>
      <vt:lpstr>Libre 2 and 3 plus Sensor Accuracy</vt:lpstr>
      <vt:lpstr>CGM functionality </vt:lpstr>
      <vt:lpstr>Lag time</vt:lpstr>
      <vt:lpstr>Understanding Lag Time</vt:lpstr>
      <vt:lpstr>Understanding  Lag Time</vt:lpstr>
      <vt:lpstr>Understanding Lag Time</vt:lpstr>
      <vt:lpstr>FreeStyle Libre 2 and 3 system components</vt:lpstr>
      <vt:lpstr>FreeStyle Libre 2 system provides real-time glucose  data, trends and patterns for diabetes management</vt:lpstr>
      <vt:lpstr>Libre 2 Alarms Require Scanning </vt:lpstr>
      <vt:lpstr>Real-time Low and High Alarms </vt:lpstr>
      <vt:lpstr>Summary</vt:lpstr>
      <vt:lpstr>Case Study</vt:lpstr>
      <vt:lpstr>Primer for Next Weeks Echo</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Warshauer, Emma</cp:lastModifiedBy>
  <cp:revision>77</cp:revision>
  <cp:lastPrinted>2023-07-11T22:25:11Z</cp:lastPrinted>
  <dcterms:created xsi:type="dcterms:W3CDTF">2021-08-17T15:16:44Z</dcterms:created>
  <dcterms:modified xsi:type="dcterms:W3CDTF">2025-09-15T17:15:05Z</dcterms:modified>
</cp:coreProperties>
</file>