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6" r:id="rId2"/>
    <p:sldMasterId id="2147483664" r:id="rId3"/>
  </p:sldMasterIdLst>
  <p:notesMasterIdLst>
    <p:notesMasterId r:id="rId37"/>
  </p:notesMasterIdLst>
  <p:handoutMasterIdLst>
    <p:handoutMasterId r:id="rId38"/>
  </p:handoutMasterIdLst>
  <p:sldIdLst>
    <p:sldId id="275" r:id="rId4"/>
    <p:sldId id="280" r:id="rId5"/>
    <p:sldId id="277" r:id="rId6"/>
    <p:sldId id="281" r:id="rId7"/>
    <p:sldId id="282" r:id="rId8"/>
    <p:sldId id="283" r:id="rId9"/>
    <p:sldId id="2141412124" r:id="rId10"/>
    <p:sldId id="284" r:id="rId11"/>
    <p:sldId id="2141412122" r:id="rId12"/>
    <p:sldId id="2141412121" r:id="rId13"/>
    <p:sldId id="298" r:id="rId14"/>
    <p:sldId id="307" r:id="rId15"/>
    <p:sldId id="308" r:id="rId16"/>
    <p:sldId id="309" r:id="rId17"/>
    <p:sldId id="310" r:id="rId18"/>
    <p:sldId id="312" r:id="rId19"/>
    <p:sldId id="316" r:id="rId20"/>
    <p:sldId id="313" r:id="rId21"/>
    <p:sldId id="314" r:id="rId22"/>
    <p:sldId id="315" r:id="rId23"/>
    <p:sldId id="318" r:id="rId24"/>
    <p:sldId id="499" r:id="rId25"/>
    <p:sldId id="497" r:id="rId26"/>
    <p:sldId id="321" r:id="rId27"/>
    <p:sldId id="324" r:id="rId28"/>
    <p:sldId id="500" r:id="rId29"/>
    <p:sldId id="501" r:id="rId30"/>
    <p:sldId id="503" r:id="rId31"/>
    <p:sldId id="317" r:id="rId32"/>
    <p:sldId id="319" r:id="rId33"/>
    <p:sldId id="320" r:id="rId34"/>
    <p:sldId id="502" r:id="rId35"/>
    <p:sldId id="2141412123"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41D"/>
    <a:srgbClr val="4D6F13"/>
    <a:srgbClr val="447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3" autoAdjust="0"/>
    <p:restoredTop sz="74830" autoAdjust="0"/>
  </p:normalViewPr>
  <p:slideViewPr>
    <p:cSldViewPr snapToGrid="0" snapToObjects="1">
      <p:cViewPr varScale="1">
        <p:scale>
          <a:sx n="72" d="100"/>
          <a:sy n="72" d="100"/>
        </p:scale>
        <p:origin x="3196" y="4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57" d="100"/>
          <a:sy n="157" d="100"/>
        </p:scale>
        <p:origin x="3912"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9B7524-995A-D948-8491-B8F1F69F218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72E9584-F2D5-5A49-941F-48850265751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010569F-F319-F949-8F4E-AF199522A242}" type="datetimeFigureOut">
              <a:rPr lang="en-US" smtClean="0"/>
              <a:t>9/22/2025</a:t>
            </a:fld>
            <a:endParaRPr lang="en-US"/>
          </a:p>
        </p:txBody>
      </p:sp>
      <p:sp>
        <p:nvSpPr>
          <p:cNvPr id="4" name="Footer Placeholder 3">
            <a:extLst>
              <a:ext uri="{FF2B5EF4-FFF2-40B4-BE49-F238E27FC236}">
                <a16:creationId xmlns:a16="http://schemas.microsoft.com/office/drawing/2014/main" id="{C426C650-E2E4-FD42-A610-7071285C6B8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9F2C75-31DC-3A44-8E2B-3A03A7DF179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42832E-3A2C-3D4E-A396-C2F0A45C7CB4}" type="slidenum">
              <a:rPr lang="en-US" smtClean="0"/>
              <a:t>‹#›</a:t>
            </a:fld>
            <a:endParaRPr lang="en-US"/>
          </a:p>
        </p:txBody>
      </p:sp>
    </p:spTree>
    <p:extLst>
      <p:ext uri="{BB962C8B-B14F-4D97-AF65-F5344CB8AC3E}">
        <p14:creationId xmlns:p14="http://schemas.microsoft.com/office/powerpoint/2010/main" val="2015516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0CFD1B-B981-2140-ACFF-377B7075F5E0}" type="datetimeFigureOut">
              <a:rPr lang="en-US" smtClean="0"/>
              <a:t>9/22/2025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FC29B8-69F3-E441-9957-971B5767B713}" type="slidenum">
              <a:rPr lang="en-US" smtClean="0"/>
              <a:t>‹#›</a:t>
            </a:fld>
            <a:endParaRPr lang="en-US"/>
          </a:p>
        </p:txBody>
      </p:sp>
    </p:spTree>
    <p:extLst>
      <p:ext uri="{BB962C8B-B14F-4D97-AF65-F5344CB8AC3E}">
        <p14:creationId xmlns:p14="http://schemas.microsoft.com/office/powerpoint/2010/main" val="241524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1</a:t>
            </a:fld>
            <a:endParaRPr lang="en-US"/>
          </a:p>
        </p:txBody>
      </p:sp>
    </p:spTree>
    <p:extLst>
      <p:ext uri="{BB962C8B-B14F-4D97-AF65-F5344CB8AC3E}">
        <p14:creationId xmlns:p14="http://schemas.microsoft.com/office/powerpoint/2010/main" val="150476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10</a:t>
            </a:fld>
            <a:endParaRPr lang="en-US"/>
          </a:p>
        </p:txBody>
      </p:sp>
    </p:spTree>
    <p:extLst>
      <p:ext uri="{BB962C8B-B14F-4D97-AF65-F5344CB8AC3E}">
        <p14:creationId xmlns:p14="http://schemas.microsoft.com/office/powerpoint/2010/main" val="367592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11</a:t>
            </a:fld>
            <a:endParaRPr lang="en-US"/>
          </a:p>
        </p:txBody>
      </p:sp>
    </p:spTree>
    <p:extLst>
      <p:ext uri="{BB962C8B-B14F-4D97-AF65-F5344CB8AC3E}">
        <p14:creationId xmlns:p14="http://schemas.microsoft.com/office/powerpoint/2010/main" val="55351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all of the above</a:t>
            </a:r>
          </a:p>
        </p:txBody>
      </p:sp>
      <p:sp>
        <p:nvSpPr>
          <p:cNvPr id="4" name="Slide Number Placeholder 3"/>
          <p:cNvSpPr>
            <a:spLocks noGrp="1"/>
          </p:cNvSpPr>
          <p:nvPr>
            <p:ph type="sldNum" sz="quarter" idx="5"/>
          </p:nvPr>
        </p:nvSpPr>
        <p:spPr/>
        <p:txBody>
          <a:bodyPr/>
          <a:lstStyle/>
          <a:p>
            <a:fld id="{24FC29B8-69F3-E441-9957-971B5767B713}" type="slidenum">
              <a:rPr lang="en-US" smtClean="0"/>
              <a:t>12</a:t>
            </a:fld>
            <a:endParaRPr lang="en-US"/>
          </a:p>
        </p:txBody>
      </p:sp>
    </p:spTree>
    <p:extLst>
      <p:ext uri="{BB962C8B-B14F-4D97-AF65-F5344CB8AC3E}">
        <p14:creationId xmlns:p14="http://schemas.microsoft.com/office/powerpoint/2010/main" val="383145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13</a:t>
            </a:fld>
            <a:endParaRPr lang="en-US"/>
          </a:p>
        </p:txBody>
      </p:sp>
    </p:spTree>
    <p:extLst>
      <p:ext uri="{BB962C8B-B14F-4D97-AF65-F5344CB8AC3E}">
        <p14:creationId xmlns:p14="http://schemas.microsoft.com/office/powerpoint/2010/main" val="1124302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Adjusting bolus will not help with hyperglycemia across the day. </a:t>
            </a:r>
          </a:p>
          <a:p>
            <a:r>
              <a:rPr lang="en-US" dirty="0"/>
              <a:t>How much of an elevated A1c is responsible for basal vs bolus</a:t>
            </a:r>
            <a:r>
              <a:rPr lang="en-US" b="1" dirty="0"/>
              <a:t>. Deepika Response:</a:t>
            </a:r>
            <a:r>
              <a:rPr lang="en-US" b="1" baseline="0" dirty="0"/>
              <a:t> in those with good control, bolus needs contribute more, and in poorly controlled fasting hyperglycemia has an increased effect</a:t>
            </a:r>
          </a:p>
          <a:p>
            <a:r>
              <a:rPr lang="en-US" b="1" baseline="0" dirty="0"/>
              <a:t>Answer is 4</a:t>
            </a:r>
            <a:endParaRPr lang="en-US" b="1" dirty="0"/>
          </a:p>
        </p:txBody>
      </p:sp>
      <p:sp>
        <p:nvSpPr>
          <p:cNvPr id="4" name="Slide Number Placeholder 3"/>
          <p:cNvSpPr>
            <a:spLocks noGrp="1"/>
          </p:cNvSpPr>
          <p:nvPr>
            <p:ph type="sldNum" sz="quarter" idx="5"/>
          </p:nvPr>
        </p:nvSpPr>
        <p:spPr/>
        <p:txBody>
          <a:bodyPr/>
          <a:lstStyle/>
          <a:p>
            <a:fld id="{24FC29B8-69F3-E441-9957-971B5767B713}" type="slidenum">
              <a:rPr lang="en-US" smtClean="0"/>
              <a:t>14</a:t>
            </a:fld>
            <a:endParaRPr lang="en-US"/>
          </a:p>
        </p:txBody>
      </p:sp>
    </p:spTree>
    <p:extLst>
      <p:ext uri="{BB962C8B-B14F-4D97-AF65-F5344CB8AC3E}">
        <p14:creationId xmlns:p14="http://schemas.microsoft.com/office/powerpoint/2010/main" val="387764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highlight>
                  <a:srgbClr val="FFFF00"/>
                </a:highlight>
              </a:rPr>
              <a:t>Answer is 1 and 4</a:t>
            </a:r>
          </a:p>
          <a:p>
            <a:pPr defTabSz="931774">
              <a:defRPr/>
            </a:pPr>
            <a:endParaRPr lang="en-US" dirty="0"/>
          </a:p>
          <a:p>
            <a:pPr defTabSz="931774">
              <a:defRPr/>
            </a:pPr>
            <a:r>
              <a:rPr lang="en-US" dirty="0"/>
              <a:t>If you have confidence that Diego is following  his prescribed insulin regimen,  increase his basal dose by 20% (12 units). Diego has an elevated. BMI and he is mid-age as opposed to elderly. A1c 8.6.  Another approach (more prudent) would be to increase bolus by </a:t>
            </a:r>
            <a:r>
              <a:rPr lang="en-US" baseline="0" dirty="0"/>
              <a:t>10% and then if elevated 3 days later increase by 2 units. Repeat increase in basal  q3 days by 2 units to meet pre-breakfast target of 130 mg/dL. This, however, may not be realistic for some patients – too complicated.</a:t>
            </a:r>
            <a:endParaRPr lang="en-US" dirty="0"/>
          </a:p>
          <a:p>
            <a:pPr defTabSz="931774">
              <a:defRPr/>
            </a:pPr>
            <a:r>
              <a:rPr lang="en-US" dirty="0"/>
              <a:t>If you have confidence that Diego is following his prescribed insulin regimen,  increase his basal dose by 20% (12 units). Diego has an elevated. BMI and he is mid-age as opposed to elderly. A1c 8.6.  </a:t>
            </a:r>
          </a:p>
          <a:p>
            <a:pPr defTabSz="931774">
              <a:defRPr/>
            </a:pPr>
            <a:endParaRPr lang="en-US" dirty="0"/>
          </a:p>
          <a:p>
            <a:pPr defTabSz="931774">
              <a:defRPr/>
            </a:pPr>
            <a:r>
              <a:rPr lang="en-US" dirty="0"/>
              <a:t>Another approach (more prudent) would be to increase bolus by </a:t>
            </a:r>
            <a:r>
              <a:rPr lang="en-US" baseline="0" dirty="0"/>
              <a:t>10% and then if elevated 3 days later increase by 2 units. Repeat increase in basal  q3 days by 2 units to meet pre-breakfast target of 130 mg/dL. This, however, may not be realistic for some patients – too complicated.</a:t>
            </a:r>
            <a:endParaRPr lang="en-US" dirty="0"/>
          </a:p>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15</a:t>
            </a:fld>
            <a:endParaRPr lang="en-US"/>
          </a:p>
        </p:txBody>
      </p:sp>
    </p:spTree>
    <p:extLst>
      <p:ext uri="{BB962C8B-B14F-4D97-AF65-F5344CB8AC3E}">
        <p14:creationId xmlns:p14="http://schemas.microsoft.com/office/powerpoint/2010/main" val="1595034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number 2 ; Answer is number 2</a:t>
            </a:r>
          </a:p>
        </p:txBody>
      </p:sp>
      <p:sp>
        <p:nvSpPr>
          <p:cNvPr id="4" name="Slide Number Placeholder 3"/>
          <p:cNvSpPr>
            <a:spLocks noGrp="1"/>
          </p:cNvSpPr>
          <p:nvPr>
            <p:ph type="sldNum" sz="quarter" idx="5"/>
          </p:nvPr>
        </p:nvSpPr>
        <p:spPr/>
        <p:txBody>
          <a:bodyPr/>
          <a:lstStyle/>
          <a:p>
            <a:fld id="{24FC29B8-69F3-E441-9957-971B5767B713}" type="slidenum">
              <a:rPr lang="en-US" smtClean="0"/>
              <a:t>16</a:t>
            </a:fld>
            <a:endParaRPr lang="en-US"/>
          </a:p>
        </p:txBody>
      </p:sp>
    </p:spTree>
    <p:extLst>
      <p:ext uri="{BB962C8B-B14F-4D97-AF65-F5344CB8AC3E}">
        <p14:creationId xmlns:p14="http://schemas.microsoft.com/office/powerpoint/2010/main" val="383242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above. </a:t>
            </a:r>
          </a:p>
        </p:txBody>
      </p:sp>
      <p:sp>
        <p:nvSpPr>
          <p:cNvPr id="4" name="Slide Number Placeholder 3"/>
          <p:cNvSpPr>
            <a:spLocks noGrp="1"/>
          </p:cNvSpPr>
          <p:nvPr>
            <p:ph type="sldNum" sz="quarter" idx="5"/>
          </p:nvPr>
        </p:nvSpPr>
        <p:spPr/>
        <p:txBody>
          <a:bodyPr/>
          <a:lstStyle/>
          <a:p>
            <a:fld id="{24FC29B8-69F3-E441-9957-971B5767B713}" type="slidenum">
              <a:rPr lang="en-US" smtClean="0"/>
              <a:t>17</a:t>
            </a:fld>
            <a:endParaRPr lang="en-US"/>
          </a:p>
        </p:txBody>
      </p:sp>
    </p:spTree>
    <p:extLst>
      <p:ext uri="{BB962C8B-B14F-4D97-AF65-F5344CB8AC3E}">
        <p14:creationId xmlns:p14="http://schemas.microsoft.com/office/powerpoint/2010/main" val="2547059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Answer is 2. The target for glucose levels between 180 and 250 are less than 25% and he is at 35% and less than 5% time greater than 250 and he is at 9%</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 </a:t>
            </a:r>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18</a:t>
            </a:fld>
            <a:endParaRPr lang="en-US"/>
          </a:p>
        </p:txBody>
      </p:sp>
    </p:spTree>
    <p:extLst>
      <p:ext uri="{BB962C8B-B14F-4D97-AF65-F5344CB8AC3E}">
        <p14:creationId xmlns:p14="http://schemas.microsoft.com/office/powerpoint/2010/main" val="19597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4.</a:t>
            </a:r>
          </a:p>
        </p:txBody>
      </p:sp>
      <p:sp>
        <p:nvSpPr>
          <p:cNvPr id="4" name="Slide Number Placeholder 3"/>
          <p:cNvSpPr>
            <a:spLocks noGrp="1"/>
          </p:cNvSpPr>
          <p:nvPr>
            <p:ph type="sldNum" sz="quarter" idx="5"/>
          </p:nvPr>
        </p:nvSpPr>
        <p:spPr/>
        <p:txBody>
          <a:bodyPr/>
          <a:lstStyle/>
          <a:p>
            <a:fld id="{24FC29B8-69F3-E441-9957-971B5767B713}" type="slidenum">
              <a:rPr lang="en-US" smtClean="0"/>
              <a:t>19</a:t>
            </a:fld>
            <a:endParaRPr lang="en-US"/>
          </a:p>
        </p:txBody>
      </p:sp>
    </p:spTree>
    <p:extLst>
      <p:ext uri="{BB962C8B-B14F-4D97-AF65-F5344CB8AC3E}">
        <p14:creationId xmlns:p14="http://schemas.microsoft.com/office/powerpoint/2010/main" val="421155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2</a:t>
            </a:fld>
            <a:endParaRPr lang="en-US"/>
          </a:p>
        </p:txBody>
      </p:sp>
    </p:spTree>
    <p:extLst>
      <p:ext uri="{BB962C8B-B14F-4D97-AF65-F5344CB8AC3E}">
        <p14:creationId xmlns:p14="http://schemas.microsoft.com/office/powerpoint/2010/main" val="1061746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Answer is 1, and 5 (start with supper) </a:t>
            </a:r>
          </a:p>
          <a:p>
            <a:pPr defTabSz="931774">
              <a:defRPr/>
            </a:pPr>
            <a:endParaRPr lang="en-US" dirty="0"/>
          </a:p>
          <a:p>
            <a:pPr defTabSz="931774">
              <a:defRPr/>
            </a:pPr>
            <a:endParaRPr lang="en-US" dirty="0"/>
          </a:p>
          <a:p>
            <a:pPr defTabSz="931774">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20</a:t>
            </a:fld>
            <a:endParaRPr lang="en-US"/>
          </a:p>
        </p:txBody>
      </p:sp>
    </p:spTree>
    <p:extLst>
      <p:ext uri="{BB962C8B-B14F-4D97-AF65-F5344CB8AC3E}">
        <p14:creationId xmlns:p14="http://schemas.microsoft.com/office/powerpoint/2010/main" val="119792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above.</a:t>
            </a:r>
          </a:p>
        </p:txBody>
      </p:sp>
      <p:sp>
        <p:nvSpPr>
          <p:cNvPr id="4" name="Slide Number Placeholder 3"/>
          <p:cNvSpPr>
            <a:spLocks noGrp="1"/>
          </p:cNvSpPr>
          <p:nvPr>
            <p:ph type="sldNum" sz="quarter" idx="5"/>
          </p:nvPr>
        </p:nvSpPr>
        <p:spPr/>
        <p:txBody>
          <a:bodyPr/>
          <a:lstStyle/>
          <a:p>
            <a:fld id="{24FC29B8-69F3-E441-9957-971B5767B713}" type="slidenum">
              <a:rPr lang="en-US" smtClean="0"/>
              <a:t>21</a:t>
            </a:fld>
            <a:endParaRPr lang="en-US"/>
          </a:p>
        </p:txBody>
      </p:sp>
    </p:spTree>
    <p:extLst>
      <p:ext uri="{BB962C8B-B14F-4D97-AF65-F5344CB8AC3E}">
        <p14:creationId xmlns:p14="http://schemas.microsoft.com/office/powerpoint/2010/main" val="3368119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2.  answer is 2</a:t>
            </a:r>
          </a:p>
        </p:txBody>
      </p:sp>
      <p:sp>
        <p:nvSpPr>
          <p:cNvPr id="4" name="Slide Number Placeholder 3"/>
          <p:cNvSpPr>
            <a:spLocks noGrp="1"/>
          </p:cNvSpPr>
          <p:nvPr>
            <p:ph type="sldNum" sz="quarter" idx="5"/>
          </p:nvPr>
        </p:nvSpPr>
        <p:spPr/>
        <p:txBody>
          <a:bodyPr/>
          <a:lstStyle/>
          <a:p>
            <a:fld id="{24FC29B8-69F3-E441-9957-971B5767B713}" type="slidenum">
              <a:rPr lang="en-US" smtClean="0"/>
              <a:t>22</a:t>
            </a:fld>
            <a:endParaRPr lang="en-US"/>
          </a:p>
        </p:txBody>
      </p:sp>
    </p:spTree>
    <p:extLst>
      <p:ext uri="{BB962C8B-B14F-4D97-AF65-F5344CB8AC3E}">
        <p14:creationId xmlns:p14="http://schemas.microsoft.com/office/powerpoint/2010/main" val="1461827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23</a:t>
            </a:fld>
            <a:endParaRPr lang="en-US"/>
          </a:p>
        </p:txBody>
      </p:sp>
    </p:spTree>
    <p:extLst>
      <p:ext uri="{BB962C8B-B14F-4D97-AF65-F5344CB8AC3E}">
        <p14:creationId xmlns:p14="http://schemas.microsoft.com/office/powerpoint/2010/main" val="3474067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24</a:t>
            </a:fld>
            <a:endParaRPr lang="en-US"/>
          </a:p>
        </p:txBody>
      </p:sp>
    </p:spTree>
    <p:extLst>
      <p:ext uri="{BB962C8B-B14F-4D97-AF65-F5344CB8AC3E}">
        <p14:creationId xmlns:p14="http://schemas.microsoft.com/office/powerpoint/2010/main" val="2712887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4 </a:t>
            </a:r>
          </a:p>
        </p:txBody>
      </p:sp>
      <p:sp>
        <p:nvSpPr>
          <p:cNvPr id="4" name="Slide Number Placeholder 3"/>
          <p:cNvSpPr>
            <a:spLocks noGrp="1"/>
          </p:cNvSpPr>
          <p:nvPr>
            <p:ph type="sldNum" sz="quarter" idx="5"/>
          </p:nvPr>
        </p:nvSpPr>
        <p:spPr/>
        <p:txBody>
          <a:bodyPr/>
          <a:lstStyle/>
          <a:p>
            <a:fld id="{24FC29B8-69F3-E441-9957-971B5767B713}" type="slidenum">
              <a:rPr lang="en-US" smtClean="0"/>
              <a:t>25</a:t>
            </a:fld>
            <a:endParaRPr lang="en-US"/>
          </a:p>
        </p:txBody>
      </p:sp>
    </p:spTree>
    <p:extLst>
      <p:ext uri="{BB962C8B-B14F-4D97-AF65-F5344CB8AC3E}">
        <p14:creationId xmlns:p14="http://schemas.microsoft.com/office/powerpoint/2010/main" val="2104602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5</a:t>
            </a:r>
          </a:p>
          <a:p>
            <a:r>
              <a:rPr lang="en-US" dirty="0"/>
              <a:t>If you have confidence that </a:t>
            </a:r>
            <a:r>
              <a:rPr lang="en-US" dirty="0" err="1"/>
              <a:t>Yoanda</a:t>
            </a:r>
            <a:r>
              <a:rPr lang="en-US" dirty="0"/>
              <a:t> is following her prescribed insulin regimen,  increase her basal dose by 4 units or possibly 5 . Base dose adjustment on lowest fasting values (150,151), fasting goal 100-150 given age and significant comorbidities.  A1C goal &lt;8.0%</a:t>
            </a:r>
          </a:p>
        </p:txBody>
      </p:sp>
      <p:sp>
        <p:nvSpPr>
          <p:cNvPr id="4" name="Slide Number Placeholder 3"/>
          <p:cNvSpPr>
            <a:spLocks noGrp="1"/>
          </p:cNvSpPr>
          <p:nvPr>
            <p:ph type="sldNum" sz="quarter" idx="5"/>
          </p:nvPr>
        </p:nvSpPr>
        <p:spPr/>
        <p:txBody>
          <a:bodyPr/>
          <a:lstStyle/>
          <a:p>
            <a:fld id="{24FC29B8-69F3-E441-9957-971B5767B713}" type="slidenum">
              <a:rPr lang="en-US" smtClean="0"/>
              <a:t>26</a:t>
            </a:fld>
            <a:endParaRPr lang="en-US"/>
          </a:p>
        </p:txBody>
      </p:sp>
    </p:spTree>
    <p:extLst>
      <p:ext uri="{BB962C8B-B14F-4D97-AF65-F5344CB8AC3E}">
        <p14:creationId xmlns:p14="http://schemas.microsoft.com/office/powerpoint/2010/main" val="3014201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2.</a:t>
            </a:r>
          </a:p>
          <a:p>
            <a:r>
              <a:rPr lang="en-US" dirty="0"/>
              <a:t>Answer is 1. </a:t>
            </a:r>
          </a:p>
        </p:txBody>
      </p:sp>
      <p:sp>
        <p:nvSpPr>
          <p:cNvPr id="4" name="Slide Number Placeholder 3"/>
          <p:cNvSpPr>
            <a:spLocks noGrp="1"/>
          </p:cNvSpPr>
          <p:nvPr>
            <p:ph type="sldNum" sz="quarter" idx="5"/>
          </p:nvPr>
        </p:nvSpPr>
        <p:spPr/>
        <p:txBody>
          <a:bodyPr/>
          <a:lstStyle/>
          <a:p>
            <a:fld id="{24FC29B8-69F3-E441-9957-971B5767B713}" type="slidenum">
              <a:rPr lang="en-US" smtClean="0"/>
              <a:t>27</a:t>
            </a:fld>
            <a:endParaRPr lang="en-US"/>
          </a:p>
        </p:txBody>
      </p:sp>
    </p:spTree>
    <p:extLst>
      <p:ext uri="{BB962C8B-B14F-4D97-AF65-F5344CB8AC3E}">
        <p14:creationId xmlns:p14="http://schemas.microsoft.com/office/powerpoint/2010/main" val="3327794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2-5</a:t>
            </a:r>
          </a:p>
        </p:txBody>
      </p:sp>
      <p:sp>
        <p:nvSpPr>
          <p:cNvPr id="4" name="Slide Number Placeholder 3"/>
          <p:cNvSpPr>
            <a:spLocks noGrp="1"/>
          </p:cNvSpPr>
          <p:nvPr>
            <p:ph type="sldNum" sz="quarter" idx="5"/>
          </p:nvPr>
        </p:nvSpPr>
        <p:spPr/>
        <p:txBody>
          <a:bodyPr/>
          <a:lstStyle/>
          <a:p>
            <a:fld id="{24FC29B8-69F3-E441-9957-971B5767B713}" type="slidenum">
              <a:rPr lang="en-US" smtClean="0"/>
              <a:t>28</a:t>
            </a:fld>
            <a:endParaRPr lang="en-US"/>
          </a:p>
        </p:txBody>
      </p:sp>
    </p:spTree>
    <p:extLst>
      <p:ext uri="{BB962C8B-B14F-4D97-AF65-F5344CB8AC3E}">
        <p14:creationId xmlns:p14="http://schemas.microsoft.com/office/powerpoint/2010/main" val="3475211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the hypoglycemia that you will target first especially given history of CAD.</a:t>
            </a:r>
          </a:p>
          <a:p>
            <a:r>
              <a:rPr lang="en-US" baseline="0" dirty="0"/>
              <a:t>1. </a:t>
            </a:r>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29</a:t>
            </a:fld>
            <a:endParaRPr lang="en-US"/>
          </a:p>
        </p:txBody>
      </p:sp>
    </p:spTree>
    <p:extLst>
      <p:ext uri="{BB962C8B-B14F-4D97-AF65-F5344CB8AC3E}">
        <p14:creationId xmlns:p14="http://schemas.microsoft.com/office/powerpoint/2010/main" val="181707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3</a:t>
            </a:fld>
            <a:endParaRPr lang="en-US"/>
          </a:p>
        </p:txBody>
      </p:sp>
    </p:spTree>
    <p:extLst>
      <p:ext uri="{BB962C8B-B14F-4D97-AF65-F5344CB8AC3E}">
        <p14:creationId xmlns:p14="http://schemas.microsoft.com/office/powerpoint/2010/main" val="1243947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err="1">
                <a:solidFill>
                  <a:prstClr val="black"/>
                </a:solidFill>
                <a:latin typeface="Century Gothic" panose="020B0502020202020204" pitchFamily="34" charset="0"/>
              </a:rPr>
              <a:t>Asnwer</a:t>
            </a:r>
            <a:r>
              <a:rPr lang="en-US" b="1" dirty="0">
                <a:solidFill>
                  <a:prstClr val="black"/>
                </a:solidFill>
                <a:latin typeface="Century Gothic" panose="020B0502020202020204" pitchFamily="34" charset="0"/>
              </a:rPr>
              <a:t> 1 Answer 4</a:t>
            </a:r>
          </a:p>
          <a:p>
            <a:pPr defTabSz="931774">
              <a:defRPr/>
            </a:pPr>
            <a:endParaRPr lang="en-US" b="1" dirty="0">
              <a:solidFill>
                <a:prstClr val="black"/>
              </a:solidFill>
              <a:latin typeface="Century Gothic" panose="020B0502020202020204" pitchFamily="34" charset="0"/>
            </a:endParaRPr>
          </a:p>
          <a:p>
            <a:pPr defTabSz="931774">
              <a:defRPr/>
            </a:pPr>
            <a:r>
              <a:rPr lang="en-US" b="1" dirty="0">
                <a:solidFill>
                  <a:prstClr val="black"/>
                </a:solidFill>
                <a:latin typeface="Century Gothic" panose="020B0502020202020204" pitchFamily="34" charset="0"/>
              </a:rPr>
              <a:t>Pre-dinner is goal 100-150 mg/dL and bedtime goal is 100-180 mg/dL</a:t>
            </a:r>
          </a:p>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30</a:t>
            </a:fld>
            <a:endParaRPr lang="en-US"/>
          </a:p>
        </p:txBody>
      </p:sp>
    </p:spTree>
    <p:extLst>
      <p:ext uri="{BB962C8B-B14F-4D97-AF65-F5344CB8AC3E}">
        <p14:creationId xmlns:p14="http://schemas.microsoft.com/office/powerpoint/2010/main" val="3584881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Frequent elevations post-dinner but also a low (Fri 10) </a:t>
            </a:r>
          </a:p>
          <a:p>
            <a:pPr marL="174708" indent="-174708">
              <a:buFont typeface="Arial" panose="020B0604020202020204" pitchFamily="34" charset="0"/>
              <a:buChar char="•"/>
            </a:pPr>
            <a:r>
              <a:rPr lang="en-US" dirty="0"/>
              <a:t>Inconsistent elevations at HS and early am, which may be related to initial intake of sweetened ETOH or high CHO containing snack or simply a CHO snack not accompanied by protein or healthy fat </a:t>
            </a:r>
          </a:p>
          <a:p>
            <a:pPr marL="174708" indent="-174708">
              <a:buFont typeface="Arial" panose="020B0604020202020204" pitchFamily="34" charset="0"/>
              <a:buChar char="•"/>
            </a:pPr>
            <a:r>
              <a:rPr lang="en-US" dirty="0"/>
              <a:t>Subsequent hypoglycemia over time in early am may reflect ETOH</a:t>
            </a:r>
            <a:r>
              <a:rPr lang="en-US" b="0" i="0" u="none" strike="noStrike" dirty="0">
                <a:solidFill>
                  <a:srgbClr val="000000"/>
                </a:solidFill>
                <a:effectLst/>
                <a:latin typeface="Open Sans" panose="020F0502020204030204" pitchFamily="34" charset="0"/>
              </a:rPr>
              <a:t> inhibition of gluconeogenesis, which may manifest over several hours</a:t>
            </a:r>
          </a:p>
          <a:p>
            <a:pPr marL="174708" indent="-174708">
              <a:buFont typeface="Arial" panose="020B0604020202020204" pitchFamily="34" charset="0"/>
              <a:buChar char="•"/>
            </a:pPr>
            <a:r>
              <a:rPr lang="en-US" b="0" i="0" u="none" strike="noStrike" dirty="0">
                <a:solidFill>
                  <a:srgbClr val="000000"/>
                </a:solidFill>
                <a:effectLst/>
                <a:latin typeface="Open Sans" panose="020F0502020204030204" pitchFamily="34" charset="0"/>
              </a:rPr>
              <a:t>Pre- and post-lunch variability may reflect dietary inconsistency at breakfast and lunch, respectively</a:t>
            </a:r>
          </a:p>
          <a:p>
            <a:pPr marL="174708" indent="-174708">
              <a:buFont typeface="Arial" panose="020B0604020202020204" pitchFamily="34" charset="0"/>
              <a:buChar char="•"/>
            </a:pPr>
            <a:r>
              <a:rPr lang="en-US" b="0" i="0" u="none" strike="noStrike" dirty="0">
                <a:solidFill>
                  <a:srgbClr val="000000"/>
                </a:solidFill>
                <a:effectLst/>
                <a:latin typeface="Open Sans" panose="020F0502020204030204" pitchFamily="34" charset="0"/>
              </a:rPr>
              <a:t>A1C at 7.3</a:t>
            </a:r>
          </a:p>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31</a:t>
            </a:fld>
            <a:endParaRPr lang="en-US"/>
          </a:p>
        </p:txBody>
      </p:sp>
    </p:spTree>
    <p:extLst>
      <p:ext uri="{BB962C8B-B14F-4D97-AF65-F5344CB8AC3E}">
        <p14:creationId xmlns:p14="http://schemas.microsoft.com/office/powerpoint/2010/main" val="636339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Frequent elevations post-dinner but also a low (Fri 10) </a:t>
            </a:r>
          </a:p>
          <a:p>
            <a:pPr marL="174708" indent="-174708">
              <a:buFont typeface="Arial" panose="020B0604020202020204" pitchFamily="34" charset="0"/>
              <a:buChar char="•"/>
            </a:pPr>
            <a:r>
              <a:rPr lang="en-US" dirty="0"/>
              <a:t>Inconsistent elevations at HS and early am, which may be related to initial intake of sweetened ETOH or high CHO containing snack or simply a CHO snack not accompanied by protein or healthy fat </a:t>
            </a:r>
          </a:p>
          <a:p>
            <a:pPr marL="174708" indent="-174708">
              <a:buFont typeface="Arial" panose="020B0604020202020204" pitchFamily="34" charset="0"/>
              <a:buChar char="•"/>
            </a:pPr>
            <a:r>
              <a:rPr lang="en-US" dirty="0"/>
              <a:t>Subsequent hypoglycemia over time in early am may reflect ETOH</a:t>
            </a:r>
            <a:r>
              <a:rPr lang="en-US" b="0" i="0" u="none" strike="noStrike" dirty="0">
                <a:solidFill>
                  <a:srgbClr val="000000"/>
                </a:solidFill>
                <a:effectLst/>
                <a:latin typeface="Open Sans" panose="020F0502020204030204" pitchFamily="34" charset="0"/>
              </a:rPr>
              <a:t> inhibition of gluconeogenesis, which may manifest over several hours</a:t>
            </a:r>
          </a:p>
          <a:p>
            <a:pPr marL="174708" indent="-174708">
              <a:buFont typeface="Arial" panose="020B0604020202020204" pitchFamily="34" charset="0"/>
              <a:buChar char="•"/>
            </a:pPr>
            <a:r>
              <a:rPr lang="en-US" b="0" i="0" u="none" strike="noStrike" dirty="0">
                <a:solidFill>
                  <a:srgbClr val="000000"/>
                </a:solidFill>
                <a:effectLst/>
                <a:latin typeface="Open Sans" panose="020F0502020204030204" pitchFamily="34" charset="0"/>
              </a:rPr>
              <a:t>Pre- and post-lunch variability may reflect dietary inconsistency at breakfast and lunch, respectively</a:t>
            </a:r>
          </a:p>
          <a:p>
            <a:pPr marL="174708" indent="-174708">
              <a:buFont typeface="Arial" panose="020B0604020202020204" pitchFamily="34" charset="0"/>
              <a:buChar char="•"/>
            </a:pPr>
            <a:r>
              <a:rPr lang="en-US" b="0" i="0" u="none" strike="noStrike" dirty="0">
                <a:solidFill>
                  <a:srgbClr val="000000"/>
                </a:solidFill>
                <a:effectLst/>
                <a:latin typeface="Open Sans" panose="020F0502020204030204" pitchFamily="34" charset="0"/>
              </a:rPr>
              <a:t>A1C at 7.3</a:t>
            </a:r>
          </a:p>
          <a:p>
            <a:pPr marL="174708" indent="-174708">
              <a:buFont typeface="Arial" panose="020B0604020202020204" pitchFamily="34" charset="0"/>
              <a:buChar char="•"/>
            </a:pPr>
            <a:r>
              <a:rPr lang="en-US" b="0" i="0" u="none" strike="noStrike" dirty="0">
                <a:solidFill>
                  <a:srgbClr val="000000"/>
                </a:solidFill>
                <a:effectLst/>
                <a:latin typeface="Open Sans" panose="020F0502020204030204" pitchFamily="34" charset="0"/>
              </a:rPr>
              <a:t>INTERVENTIONS LARGELY BEHAVIORAL TO ADDRESS GLUCOSE INSTABILITY</a:t>
            </a:r>
          </a:p>
          <a:p>
            <a:pPr marL="174708" indent="-174708">
              <a:buFont typeface="Arial" panose="020B0604020202020204" pitchFamily="34" charset="0"/>
              <a:buChar char="•"/>
            </a:pPr>
            <a:endParaRPr lang="en-US" b="0" i="0" u="none" strike="noStrike" dirty="0">
              <a:solidFill>
                <a:srgbClr val="000000"/>
              </a:solidFill>
              <a:effectLst/>
              <a:latin typeface="Open Sans" panose="020F0502020204030204" pitchFamily="34" charset="0"/>
            </a:endParaRPr>
          </a:p>
          <a:p>
            <a:pPr marL="174708" indent="-174708">
              <a:buFont typeface="Arial" panose="020B0604020202020204" pitchFamily="34" charset="0"/>
              <a:buChar char="•"/>
            </a:pPr>
            <a:r>
              <a:rPr lang="en-US" b="1" dirty="0">
                <a:latin typeface="Century Gothic" panose="020B0502020202020204" pitchFamily="34" charset="0"/>
              </a:rPr>
              <a:t>59 units in place of glargine 59 units bedtime if patient high readiness (no equivocation) to only have </a:t>
            </a:r>
            <a:r>
              <a:rPr lang="en-US" b="1" dirty="0">
                <a:solidFill>
                  <a:prstClr val="black"/>
                </a:solidFill>
                <a:latin typeface="Century Gothic" panose="020B0502020202020204" pitchFamily="34" charset="0"/>
              </a:rPr>
              <a:t>up to 1-2 drinks (unsweetened) </a:t>
            </a:r>
            <a:r>
              <a:rPr lang="en-US" b="1" u="sng" dirty="0">
                <a:solidFill>
                  <a:prstClr val="black"/>
                </a:solidFill>
                <a:latin typeface="Century Gothic" panose="020B0502020202020204" pitchFamily="34" charset="0"/>
              </a:rPr>
              <a:t>per day </a:t>
            </a:r>
            <a:r>
              <a:rPr lang="en-US" b="1" dirty="0">
                <a:solidFill>
                  <a:prstClr val="black"/>
                </a:solidFill>
                <a:latin typeface="Century Gothic" panose="020B0502020202020204" pitchFamily="34" charset="0"/>
              </a:rPr>
              <a:t>with a meal(s) only </a:t>
            </a:r>
            <a:endParaRPr lang="en-US" b="0" i="0" u="none" strike="noStrike" dirty="0">
              <a:solidFill>
                <a:srgbClr val="000000"/>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32</a:t>
            </a:fld>
            <a:endParaRPr lang="en-US"/>
          </a:p>
        </p:txBody>
      </p:sp>
    </p:spTree>
    <p:extLst>
      <p:ext uri="{BB962C8B-B14F-4D97-AF65-F5344CB8AC3E}">
        <p14:creationId xmlns:p14="http://schemas.microsoft.com/office/powerpoint/2010/main" val="1893651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33</a:t>
            </a:fld>
            <a:endParaRPr lang="en-US"/>
          </a:p>
        </p:txBody>
      </p:sp>
    </p:spTree>
    <p:extLst>
      <p:ext uri="{BB962C8B-B14F-4D97-AF65-F5344CB8AC3E}">
        <p14:creationId xmlns:p14="http://schemas.microsoft.com/office/powerpoint/2010/main" val="382747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4</a:t>
            </a:fld>
            <a:endParaRPr lang="en-US"/>
          </a:p>
        </p:txBody>
      </p:sp>
    </p:spTree>
    <p:extLst>
      <p:ext uri="{BB962C8B-B14F-4D97-AF65-F5344CB8AC3E}">
        <p14:creationId xmlns:p14="http://schemas.microsoft.com/office/powerpoint/2010/main" val="129125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5</a:t>
            </a:fld>
            <a:endParaRPr lang="en-US"/>
          </a:p>
        </p:txBody>
      </p:sp>
    </p:spTree>
    <p:extLst>
      <p:ext uri="{BB962C8B-B14F-4D97-AF65-F5344CB8AC3E}">
        <p14:creationId xmlns:p14="http://schemas.microsoft.com/office/powerpoint/2010/main" val="50926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6</a:t>
            </a:fld>
            <a:endParaRPr lang="en-US"/>
          </a:p>
        </p:txBody>
      </p:sp>
    </p:spTree>
    <p:extLst>
      <p:ext uri="{BB962C8B-B14F-4D97-AF65-F5344CB8AC3E}">
        <p14:creationId xmlns:p14="http://schemas.microsoft.com/office/powerpoint/2010/main" val="259041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Diabetes Association standard of care recommends that adults with diabetes and no serious co-morbidities have glucose targets between 70-180  24 hours a day.  People with diabetes have different insulin sensitivity throughout the day and may need to take more or less of correction dose of insulin because of that. Therefore, here are some examples of 3 different types of scales. </a:t>
            </a:r>
          </a:p>
        </p:txBody>
      </p:sp>
      <p:sp>
        <p:nvSpPr>
          <p:cNvPr id="4" name="Slide Number Placeholder 3"/>
          <p:cNvSpPr>
            <a:spLocks noGrp="1"/>
          </p:cNvSpPr>
          <p:nvPr>
            <p:ph type="sldNum" sz="quarter" idx="5"/>
          </p:nvPr>
        </p:nvSpPr>
        <p:spPr/>
        <p:txBody>
          <a:bodyPr/>
          <a:lstStyle/>
          <a:p>
            <a:fld id="{24FC29B8-69F3-E441-9957-971B5767B713}" type="slidenum">
              <a:rPr lang="en-US" smtClean="0"/>
              <a:t>7</a:t>
            </a:fld>
            <a:endParaRPr lang="en-US"/>
          </a:p>
        </p:txBody>
      </p:sp>
    </p:spTree>
    <p:extLst>
      <p:ext uri="{BB962C8B-B14F-4D97-AF65-F5344CB8AC3E}">
        <p14:creationId xmlns:p14="http://schemas.microsoft.com/office/powerpoint/2010/main" val="33170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8</a:t>
            </a:fld>
            <a:endParaRPr lang="en-US"/>
          </a:p>
        </p:txBody>
      </p:sp>
    </p:spTree>
    <p:extLst>
      <p:ext uri="{BB962C8B-B14F-4D97-AF65-F5344CB8AC3E}">
        <p14:creationId xmlns:p14="http://schemas.microsoft.com/office/powerpoint/2010/main" val="203064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9</a:t>
            </a:fld>
            <a:endParaRPr lang="en-US"/>
          </a:p>
        </p:txBody>
      </p:sp>
    </p:spTree>
    <p:extLst>
      <p:ext uri="{BB962C8B-B14F-4D97-AF65-F5344CB8AC3E}">
        <p14:creationId xmlns:p14="http://schemas.microsoft.com/office/powerpoint/2010/main" val="22124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C444-9DD0-984F-819D-4A093513CED4}"/>
              </a:ext>
            </a:extLst>
          </p:cNvPr>
          <p:cNvSpPr>
            <a:spLocks noGrp="1"/>
          </p:cNvSpPr>
          <p:nvPr>
            <p:ph type="ctrTitle"/>
          </p:nvPr>
        </p:nvSpPr>
        <p:spPr>
          <a:xfrm>
            <a:off x="1519796" y="1130922"/>
            <a:ext cx="9144000" cy="2387600"/>
          </a:xfrm>
        </p:spPr>
        <p:txBody>
          <a:bodyPr anchor="b"/>
          <a:lstStyle>
            <a:lvl1pPr algn="ctr">
              <a:defRPr sz="6000" b="1">
                <a:solidFill>
                  <a:srgbClr val="4D6F13"/>
                </a:solidFill>
              </a:defRPr>
            </a:lvl1pPr>
          </a:lstStyle>
          <a:p>
            <a:r>
              <a:rPr lang="en-US" dirty="0"/>
              <a:t>Click to edit Master title style</a:t>
            </a:r>
          </a:p>
        </p:txBody>
      </p:sp>
      <p:sp>
        <p:nvSpPr>
          <p:cNvPr id="3" name="Subtitle 2">
            <a:extLst>
              <a:ext uri="{FF2B5EF4-FFF2-40B4-BE49-F238E27FC236}">
                <a16:creationId xmlns:a16="http://schemas.microsoft.com/office/drawing/2014/main" id="{33A4ABE7-BB90-EF4D-ACA5-B39289870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3050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263225-221F-3145-94AA-6221A0AC2BAE}"/>
              </a:ext>
            </a:extLst>
          </p:cNvPr>
          <p:cNvSpPr>
            <a:spLocks noGrp="1"/>
          </p:cNvSpPr>
          <p:nvPr>
            <p:ph type="title"/>
          </p:nvPr>
        </p:nvSpPr>
        <p:spPr>
          <a:xfrm>
            <a:off x="371540" y="369016"/>
            <a:ext cx="11464684" cy="989168"/>
          </a:xfrm>
        </p:spPr>
        <p:txBody>
          <a:bodyPr/>
          <a:lstStyle>
            <a:lvl1pPr algn="l">
              <a:defRPr b="1" i="0" spc="-20" baseline="0">
                <a:solidFill>
                  <a:srgbClr val="4D6F13"/>
                </a:solidFill>
                <a:latin typeface="+mj-lt"/>
              </a:defRPr>
            </a:lvl1pPr>
          </a:lstStyle>
          <a:p>
            <a:r>
              <a:rPr lang="en-US" dirty="0"/>
              <a:t>Click to edit Master title style</a:t>
            </a:r>
          </a:p>
        </p:txBody>
      </p:sp>
      <p:sp>
        <p:nvSpPr>
          <p:cNvPr id="8"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83626" y="1358184"/>
            <a:ext cx="11452597" cy="4760604"/>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310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4D6F13"/>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9697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263225-221F-3145-94AA-6221A0AC2BAE}"/>
              </a:ext>
            </a:extLst>
          </p:cNvPr>
          <p:cNvSpPr txBox="1">
            <a:spLocks/>
          </p:cNvSpPr>
          <p:nvPr userDrawn="1"/>
        </p:nvSpPr>
        <p:spPr>
          <a:xfrm>
            <a:off x="365580" y="332144"/>
            <a:ext cx="1146100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9"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7667" y="1180728"/>
            <a:ext cx="5648260" cy="4963698"/>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8327" y="1180728"/>
            <a:ext cx="5648260" cy="4963698"/>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0404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540" y="1035016"/>
            <a:ext cx="56260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170611" y="1035016"/>
            <a:ext cx="56498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1">
            <a:extLst>
              <a:ext uri="{FF2B5EF4-FFF2-40B4-BE49-F238E27FC236}">
                <a16:creationId xmlns:a16="http://schemas.microsoft.com/office/drawing/2014/main" id="{5D263225-221F-3145-94AA-6221A0AC2BAE}"/>
              </a:ext>
            </a:extLst>
          </p:cNvPr>
          <p:cNvSpPr txBox="1">
            <a:spLocks/>
          </p:cNvSpPr>
          <p:nvPr userDrawn="1"/>
        </p:nvSpPr>
        <p:spPr>
          <a:xfrm>
            <a:off x="371541" y="332144"/>
            <a:ext cx="11448920"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11"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562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D6F13"/>
                </a:solidFill>
              </a:defRPr>
            </a:lvl1pPr>
          </a:lstStyle>
          <a:p>
            <a:r>
              <a:rPr lang="en-US" dirty="0"/>
              <a:t>Click to edit Master title style</a:t>
            </a:r>
          </a:p>
        </p:txBody>
      </p:sp>
    </p:spTree>
    <p:extLst>
      <p:ext uri="{BB962C8B-B14F-4D97-AF65-F5344CB8AC3E}">
        <p14:creationId xmlns:p14="http://schemas.microsoft.com/office/powerpoint/2010/main" val="49704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41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Content P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3225-221F-3145-94AA-6221A0AC2BAE}"/>
              </a:ext>
            </a:extLst>
          </p:cNvPr>
          <p:cNvSpPr>
            <a:spLocks noGrp="1"/>
          </p:cNvSpPr>
          <p:nvPr>
            <p:ph type="title"/>
          </p:nvPr>
        </p:nvSpPr>
        <p:spPr>
          <a:xfrm>
            <a:off x="359454" y="1130922"/>
            <a:ext cx="11464684" cy="798778"/>
          </a:xfrm>
        </p:spPr>
        <p:txBody>
          <a:bodyPr/>
          <a:lstStyle>
            <a:lvl1pPr algn="l">
              <a:defRPr b="1" i="0" spc="-20" baseline="0">
                <a:solidFill>
                  <a:srgbClr val="4D6F13"/>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979506"/>
            <a:ext cx="11452597"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631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13483"/>
            <a:ext cx="9144000" cy="2387600"/>
          </a:xfrm>
          <a:prstGeom prst="rect">
            <a:avLst/>
          </a:prstGeom>
        </p:spPr>
        <p:txBody>
          <a:bodyPr anchor="b"/>
          <a:lstStyle>
            <a:lvl1pPr algn="ctr">
              <a:defRPr sz="6000" b="1">
                <a:solidFill>
                  <a:srgbClr val="447ABE"/>
                </a:solidFill>
              </a:defRPr>
            </a:lvl1pPr>
          </a:lstStyle>
          <a:p>
            <a:r>
              <a:rPr lang="en-US" dirty="0"/>
              <a:t>Click to edit Master title style</a:t>
            </a:r>
          </a:p>
        </p:txBody>
      </p:sp>
      <p:sp>
        <p:nvSpPr>
          <p:cNvPr id="3" name="Subtitle 2"/>
          <p:cNvSpPr>
            <a:spLocks noGrp="1"/>
          </p:cNvSpPr>
          <p:nvPr>
            <p:ph type="subTitle" idx="1"/>
          </p:nvPr>
        </p:nvSpPr>
        <p:spPr>
          <a:xfrm>
            <a:off x="1524000" y="4401083"/>
            <a:ext cx="9144000" cy="154678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0667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3225-221F-3145-94AA-6221A0AC2BAE}"/>
              </a:ext>
            </a:extLst>
          </p:cNvPr>
          <p:cNvSpPr>
            <a:spLocks noGrp="1"/>
          </p:cNvSpPr>
          <p:nvPr>
            <p:ph type="title"/>
          </p:nvPr>
        </p:nvSpPr>
        <p:spPr>
          <a:xfrm>
            <a:off x="359454" y="1130922"/>
            <a:ext cx="11464684" cy="798778"/>
          </a:xfrm>
        </p:spPr>
        <p:txBody>
          <a:bodyPr/>
          <a:lstStyle>
            <a:lvl1pPr algn="l">
              <a:defRPr b="1" i="0" spc="-20" baseline="0">
                <a:solidFill>
                  <a:srgbClr val="4D6F13"/>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979506"/>
            <a:ext cx="11452597"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97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0C36-7F08-104D-84DF-CDCCED55D2D0}"/>
              </a:ext>
            </a:extLst>
          </p:cNvPr>
          <p:cNvSpPr>
            <a:spLocks noGrp="1"/>
          </p:cNvSpPr>
          <p:nvPr>
            <p:ph type="title"/>
          </p:nvPr>
        </p:nvSpPr>
        <p:spPr>
          <a:xfrm>
            <a:off x="831850" y="1709738"/>
            <a:ext cx="10515600" cy="2852737"/>
          </a:xfrm>
        </p:spPr>
        <p:txBody>
          <a:bodyPr anchor="b"/>
          <a:lstStyle>
            <a:lvl1pPr>
              <a:defRPr sz="6000" b="1">
                <a:solidFill>
                  <a:srgbClr val="4D6F13"/>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04E883-CF4F-9A42-B350-C3DEF44D2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523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1146100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9"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753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AC6941-8330-9344-A9BF-0EFBDD2969C1}"/>
              </a:ext>
            </a:extLst>
          </p:cNvPr>
          <p:cNvSpPr>
            <a:spLocks noGrp="1"/>
          </p:cNvSpPr>
          <p:nvPr>
            <p:ph type="body" idx="1"/>
          </p:nvPr>
        </p:nvSpPr>
        <p:spPr>
          <a:xfrm>
            <a:off x="371542" y="1681163"/>
            <a:ext cx="5626034"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7327B730-96DA-DD41-9C49-AAC552EC8EAC}"/>
              </a:ext>
            </a:extLst>
          </p:cNvPr>
          <p:cNvSpPr>
            <a:spLocks noGrp="1"/>
          </p:cNvSpPr>
          <p:nvPr>
            <p:ph type="body" sz="quarter" idx="3"/>
          </p:nvPr>
        </p:nvSpPr>
        <p:spPr>
          <a:xfrm>
            <a:off x="6172199" y="1681163"/>
            <a:ext cx="5648261"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5654221" cy="79877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11"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1" y="2505074"/>
            <a:ext cx="5648260" cy="3318741"/>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1" y="2505074"/>
            <a:ext cx="5648260" cy="3318742"/>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603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1089535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7" name="Date Placeholder 3">
            <a:extLst>
              <a:ext uri="{FF2B5EF4-FFF2-40B4-BE49-F238E27FC236}">
                <a16:creationId xmlns:a16="http://schemas.microsoft.com/office/drawing/2014/main" id="{D6375802-0405-894B-9279-5833E6ABBDAF}"/>
              </a:ext>
            </a:extLst>
          </p:cNvPr>
          <p:cNvSpPr>
            <a:spLocks noGrp="1"/>
          </p:cNvSpPr>
          <p:nvPr>
            <p:ph type="dt" sz="half" idx="10"/>
          </p:nvPr>
        </p:nvSpPr>
        <p:spPr>
          <a:xfrm>
            <a:off x="8719215" y="6356350"/>
            <a:ext cx="2743200" cy="365125"/>
          </a:xfrm>
          <a:prstGeom prst="rect">
            <a:avLst/>
          </a:prstGeom>
        </p:spPr>
        <p:txBody>
          <a:bodyPr/>
          <a:lstStyle>
            <a:lvl1pPr algn="r">
              <a:defRPr sz="1000" baseline="0">
                <a:solidFill>
                  <a:schemeClr val="bg1"/>
                </a:solidFill>
              </a:defRPr>
            </a:lvl1pPr>
          </a:lstStyle>
          <a:p>
            <a:pPr algn="r"/>
            <a:fld id="{3B97588A-69E4-C04B-B7AE-F397A50C65C3}" type="datetime1">
              <a:rPr lang="en-US" smtClean="0"/>
              <a:pPr algn="r"/>
              <a:t>9/22/2025</a:t>
            </a:fld>
            <a:endParaRPr lang="en-US" dirty="0"/>
          </a:p>
        </p:txBody>
      </p:sp>
      <p:sp>
        <p:nvSpPr>
          <p:cNvPr id="8" name="Slide Number Placeholder 5">
            <a:extLst>
              <a:ext uri="{FF2B5EF4-FFF2-40B4-BE49-F238E27FC236}">
                <a16:creationId xmlns:a16="http://schemas.microsoft.com/office/drawing/2014/main" id="{F271385B-BB2F-4E4A-BCBD-16D4F4B2E564}"/>
              </a:ext>
            </a:extLst>
          </p:cNvPr>
          <p:cNvSpPr>
            <a:spLocks noGrp="1"/>
          </p:cNvSpPr>
          <p:nvPr>
            <p:ph type="sldNum" sz="quarter" idx="12"/>
          </p:nvPr>
        </p:nvSpPr>
        <p:spPr>
          <a:xfrm>
            <a:off x="11457880" y="6356350"/>
            <a:ext cx="488795" cy="365125"/>
          </a:xfrm>
          <a:prstGeom prst="rect">
            <a:avLst/>
          </a:prstGeom>
        </p:spPr>
        <p:txBody>
          <a:bodyPr/>
          <a:lstStyle>
            <a:lvl1pPr algn="r">
              <a:defRPr sz="1000" baseline="0">
                <a:solidFill>
                  <a:schemeClr val="bg1"/>
                </a:solidFill>
              </a:defRPr>
            </a:lvl1pPr>
          </a:lstStyle>
          <a:p>
            <a:pPr algn="r"/>
            <a:fld id="{D1DB8CE2-E1E1-AB45-83B1-C390577E9061}" type="slidenum">
              <a:rPr lang="en-US" smtClean="0"/>
              <a:pPr/>
              <a:t>‹#›</a:t>
            </a:fld>
            <a:endParaRPr lang="en-US"/>
          </a:p>
        </p:txBody>
      </p:sp>
    </p:spTree>
    <p:extLst>
      <p:ext uri="{BB962C8B-B14F-4D97-AF65-F5344CB8AC3E}">
        <p14:creationId xmlns:p14="http://schemas.microsoft.com/office/powerpoint/2010/main" val="30686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32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263225-221F-3145-94AA-6221A0AC2BAE}"/>
              </a:ext>
            </a:extLst>
          </p:cNvPr>
          <p:cNvSpPr>
            <a:spLocks noGrp="1"/>
          </p:cNvSpPr>
          <p:nvPr>
            <p:ph type="title"/>
          </p:nvPr>
        </p:nvSpPr>
        <p:spPr>
          <a:xfrm>
            <a:off x="371540" y="369016"/>
            <a:ext cx="11464684" cy="989168"/>
          </a:xfrm>
        </p:spPr>
        <p:txBody>
          <a:bodyPr/>
          <a:lstStyle>
            <a:lvl1pPr algn="l">
              <a:defRPr b="1" i="0" spc="-20" baseline="0">
                <a:solidFill>
                  <a:srgbClr val="4D6F13"/>
                </a:solidFill>
                <a:latin typeface="+mj-lt"/>
              </a:defRPr>
            </a:lvl1pPr>
          </a:lstStyle>
          <a:p>
            <a:r>
              <a:rPr lang="en-US" dirty="0"/>
              <a:t>Click to edit Master title style</a:t>
            </a:r>
          </a:p>
        </p:txBody>
      </p:sp>
      <p:sp>
        <p:nvSpPr>
          <p:cNvPr id="8"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83626" y="1358184"/>
            <a:ext cx="11452597" cy="4760604"/>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718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4D6F13"/>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4090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37DEF-AFC3-3E49-8487-4775F06B0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AAA7E-B0EC-ED46-97AC-9D955BB01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6873628" y="0"/>
            <a:ext cx="5315712" cy="837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513221" y="383717"/>
            <a:ext cx="1668690" cy="292388"/>
          </a:xfrm>
          <a:prstGeom prst="rect">
            <a:avLst/>
          </a:prstGeom>
          <a:noFill/>
        </p:spPr>
        <p:txBody>
          <a:bodyPr wrap="square" rtlCol="0">
            <a:spAutoFit/>
          </a:bodyPr>
          <a:lstStyle/>
          <a:p>
            <a:r>
              <a:rPr lang="en-US" sz="1300" b="0" dirty="0">
                <a:solidFill>
                  <a:srgbClr val="4077BC"/>
                </a:solidFill>
              </a:rPr>
              <a:t>In collaboration with</a:t>
            </a:r>
          </a:p>
        </p:txBody>
      </p:sp>
      <p:sp>
        <p:nvSpPr>
          <p:cNvPr id="25" name="Rectangle 24"/>
          <p:cNvSpPr/>
          <p:nvPr userDrawn="1"/>
        </p:nvSpPr>
        <p:spPr>
          <a:xfrm>
            <a:off x="105398" y="6281006"/>
            <a:ext cx="11981204" cy="469186"/>
          </a:xfrm>
          <a:prstGeom prst="rect">
            <a:avLst/>
          </a:prstGeom>
          <a:solidFill>
            <a:srgbClr val="53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6" name="TextBox 25"/>
          <p:cNvSpPr txBox="1"/>
          <p:nvPr userDrawn="1"/>
        </p:nvSpPr>
        <p:spPr>
          <a:xfrm>
            <a:off x="414586" y="6437912"/>
            <a:ext cx="7308055" cy="246221"/>
          </a:xfrm>
          <a:prstGeom prst="rect">
            <a:avLst/>
          </a:prstGeom>
          <a:noFill/>
        </p:spPr>
        <p:txBody>
          <a:bodyPr wrap="square" rtlCol="0">
            <a:spAutoFit/>
          </a:bodyPr>
          <a:lstStyle/>
          <a:p>
            <a:r>
              <a:rPr lang="en-US" sz="1000" spc="0" dirty="0">
                <a:solidFill>
                  <a:srgbClr val="FFFFFF"/>
                </a:solidFill>
              </a:rPr>
              <a:t>The</a:t>
            </a:r>
            <a:r>
              <a:rPr lang="en-US" sz="1000" spc="0" dirty="0">
                <a:solidFill>
                  <a:srgbClr val="F8F8DC"/>
                </a:solidFill>
              </a:rPr>
              <a:t> </a:t>
            </a:r>
            <a:r>
              <a:rPr lang="en-US" sz="1000" b="1" spc="0" dirty="0">
                <a:solidFill>
                  <a:srgbClr val="F8F8DC"/>
                </a:solidFill>
              </a:rPr>
              <a:t>Weitzman Institute</a:t>
            </a:r>
            <a:r>
              <a:rPr lang="en-US" sz="1000" b="1" spc="0" baseline="0" dirty="0">
                <a:solidFill>
                  <a:srgbClr val="F8F8DC"/>
                </a:solidFill>
              </a:rPr>
              <a:t> </a:t>
            </a:r>
            <a:r>
              <a:rPr lang="en-US" sz="1000" spc="0" baseline="0" dirty="0">
                <a:solidFill>
                  <a:srgbClr val="F8F8DC"/>
                </a:solidFill>
              </a:rPr>
              <a:t>was founded by                                                             and is part of the  </a:t>
            </a:r>
            <a:endParaRPr lang="en-US" sz="1000" spc="0" dirty="0">
              <a:solidFill>
                <a:srgbClr val="F8F8DC"/>
              </a:solidFill>
            </a:endParaRPr>
          </a:p>
        </p:txBody>
      </p:sp>
      <p:pic>
        <p:nvPicPr>
          <p:cNvPr id="27" name="Picture 26"/>
          <p:cNvPicPr>
            <a:picLocks noChangeAspect="1"/>
          </p:cNvPicPr>
          <p:nvPr userDrawn="1"/>
        </p:nvPicPr>
        <p:blipFill rotWithShape="1">
          <a:blip r:embed="rId11"/>
          <a:srcRect l="18168" t="8791" r="68479" b="36893"/>
          <a:stretch/>
        </p:blipFill>
        <p:spPr>
          <a:xfrm>
            <a:off x="2606457" y="6436191"/>
            <a:ext cx="1678723" cy="203891"/>
          </a:xfrm>
          <a:prstGeom prst="rect">
            <a:avLst/>
          </a:prstGeom>
        </p:spPr>
      </p:pic>
      <p:sp>
        <p:nvSpPr>
          <p:cNvPr id="28" name="Date Placeholder 3">
            <a:extLst>
              <a:ext uri="{FF2B5EF4-FFF2-40B4-BE49-F238E27FC236}">
                <a16:creationId xmlns:a16="http://schemas.microsoft.com/office/drawing/2014/main" id="{52B44A6C-1478-3348-9D91-95EEB4298830}"/>
              </a:ext>
            </a:extLst>
          </p:cNvPr>
          <p:cNvSpPr>
            <a:spLocks noGrp="1"/>
          </p:cNvSpPr>
          <p:nvPr>
            <p:ph type="dt" sz="half" idx="2"/>
          </p:nvPr>
        </p:nvSpPr>
        <p:spPr>
          <a:xfrm>
            <a:off x="893392" y="63833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F6160-2620-4E96-A15A-0EBC89E9E69A}" type="datetime4">
              <a:rPr lang="en-US" smtClean="0"/>
              <a:pPr/>
              <a:t>September 22, 2025</a:t>
            </a:fld>
            <a:r>
              <a:rPr lang="en-US" dirty="0"/>
              <a:t> </a:t>
            </a:r>
          </a:p>
        </p:txBody>
      </p:sp>
      <p:sp>
        <p:nvSpPr>
          <p:cNvPr id="29" name="Footer Placeholder 4">
            <a:extLst>
              <a:ext uri="{FF2B5EF4-FFF2-40B4-BE49-F238E27FC236}">
                <a16:creationId xmlns:a16="http://schemas.microsoft.com/office/drawing/2014/main" id="{84BDE547-534A-354B-AD68-DD2F4A2DBC7B}"/>
              </a:ext>
            </a:extLst>
          </p:cNvPr>
          <p:cNvSpPr>
            <a:spLocks noGrp="1"/>
          </p:cNvSpPr>
          <p:nvPr>
            <p:ph type="ftr" sz="quarter" idx="3"/>
          </p:nvPr>
        </p:nvSpPr>
        <p:spPr>
          <a:xfrm>
            <a:off x="4495800" y="63939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Slide Number Placeholder 5">
            <a:extLst>
              <a:ext uri="{FF2B5EF4-FFF2-40B4-BE49-F238E27FC236}">
                <a16:creationId xmlns:a16="http://schemas.microsoft.com/office/drawing/2014/main" id="{35ADE93C-74AD-3A43-A354-AC3669F3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B8CE2-E1E1-AB45-83B1-C390577E9061}" type="slidenum">
              <a:rPr lang="en-US" smtClean="0"/>
              <a:t>‹#›</a:t>
            </a:fld>
            <a:endParaRPr lang="en-US" dirty="0"/>
          </a:p>
        </p:txBody>
      </p:sp>
      <p:sp>
        <p:nvSpPr>
          <p:cNvPr id="31" name="Date Placeholder 3">
            <a:extLst>
              <a:ext uri="{FF2B5EF4-FFF2-40B4-BE49-F238E27FC236}">
                <a16:creationId xmlns:a16="http://schemas.microsoft.com/office/drawing/2014/main" id="{D6375802-0405-894B-9279-5833E6ABBDAF}"/>
              </a:ext>
            </a:extLst>
          </p:cNvPr>
          <p:cNvSpPr txBox="1">
            <a:spLocks/>
          </p:cNvSpPr>
          <p:nvPr userDrawn="1"/>
        </p:nvSpPr>
        <p:spPr>
          <a:xfrm>
            <a:off x="8973085" y="6455906"/>
            <a:ext cx="2380715" cy="241213"/>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F8F8DC"/>
                </a:solidFill>
              </a:rPr>
              <a:t>weitzmaninstitute.org </a:t>
            </a:r>
            <a:r>
              <a:rPr lang="en-US" sz="1000" baseline="0" dirty="0">
                <a:solidFill>
                  <a:srgbClr val="F8F8DC"/>
                </a:solidFill>
              </a:rPr>
              <a:t> |</a:t>
            </a:r>
            <a:r>
              <a:rPr lang="en-US" sz="1000" dirty="0">
                <a:solidFill>
                  <a:srgbClr val="F8F8DC"/>
                </a:solidFill>
              </a:rPr>
              <a:t>  March 6, 2023</a:t>
            </a:r>
          </a:p>
        </p:txBody>
      </p:sp>
      <p:sp>
        <p:nvSpPr>
          <p:cNvPr id="32" name="Slide Number Placeholder 5">
            <a:extLst>
              <a:ext uri="{FF2B5EF4-FFF2-40B4-BE49-F238E27FC236}">
                <a16:creationId xmlns:a16="http://schemas.microsoft.com/office/drawing/2014/main" id="{F271385B-BB2F-4E4A-BCBD-16D4F4B2E564}"/>
              </a:ext>
            </a:extLst>
          </p:cNvPr>
          <p:cNvSpPr txBox="1">
            <a:spLocks/>
          </p:cNvSpPr>
          <p:nvPr userDrawn="1"/>
        </p:nvSpPr>
        <p:spPr>
          <a:xfrm>
            <a:off x="10882097" y="6455906"/>
            <a:ext cx="894007" cy="329959"/>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B8CE2-E1E1-AB45-83B1-C390577E9061}" type="slidenum">
              <a:rPr lang="en-US" sz="1050" smtClean="0">
                <a:solidFill>
                  <a:srgbClr val="F8F8DC"/>
                </a:solidFill>
              </a:rPr>
              <a:pPr/>
              <a:t>‹#›</a:t>
            </a:fld>
            <a:endParaRPr lang="en-US" dirty="0">
              <a:solidFill>
                <a:srgbClr val="F8F8DC"/>
              </a:solidFill>
            </a:endParaRPr>
          </a:p>
        </p:txBody>
      </p:sp>
      <p:pic>
        <p:nvPicPr>
          <p:cNvPr id="33" name="Picture 3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181686" y="6364896"/>
            <a:ext cx="1512518" cy="376073"/>
          </a:xfrm>
          <a:prstGeom prst="rect">
            <a:avLst/>
          </a:prstGeom>
        </p:spPr>
      </p:pic>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71940" y="389793"/>
            <a:ext cx="2863703" cy="260986"/>
          </a:xfrm>
          <a:prstGeom prst="rect">
            <a:avLst/>
          </a:prstGeom>
        </p:spPr>
      </p:pic>
    </p:spTree>
    <p:extLst>
      <p:ext uri="{BB962C8B-B14F-4D97-AF65-F5344CB8AC3E}">
        <p14:creationId xmlns:p14="http://schemas.microsoft.com/office/powerpoint/2010/main" val="116969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6" r:id="rId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Rectangle 31"/>
          <p:cNvSpPr/>
          <p:nvPr userDrawn="1"/>
        </p:nvSpPr>
        <p:spPr>
          <a:xfrm>
            <a:off x="0" y="6281006"/>
            <a:ext cx="12192000" cy="576994"/>
          </a:xfrm>
          <a:prstGeom prst="rect">
            <a:avLst/>
          </a:prstGeom>
          <a:solidFill>
            <a:srgbClr val="53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3" name="TextBox 32"/>
          <p:cNvSpPr txBox="1"/>
          <p:nvPr userDrawn="1"/>
        </p:nvSpPr>
        <p:spPr>
          <a:xfrm>
            <a:off x="414586" y="6437912"/>
            <a:ext cx="7308055" cy="246221"/>
          </a:xfrm>
          <a:prstGeom prst="rect">
            <a:avLst/>
          </a:prstGeom>
          <a:noFill/>
        </p:spPr>
        <p:txBody>
          <a:bodyPr wrap="square" rtlCol="0">
            <a:spAutoFit/>
          </a:bodyPr>
          <a:lstStyle/>
          <a:p>
            <a:r>
              <a:rPr lang="en-US" sz="1000" spc="0" dirty="0">
                <a:solidFill>
                  <a:srgbClr val="FFFFFF"/>
                </a:solidFill>
              </a:rPr>
              <a:t>The</a:t>
            </a:r>
            <a:r>
              <a:rPr lang="en-US" sz="1000" spc="0" dirty="0">
                <a:solidFill>
                  <a:srgbClr val="F8F8DC"/>
                </a:solidFill>
              </a:rPr>
              <a:t> </a:t>
            </a:r>
            <a:r>
              <a:rPr lang="en-US" sz="1000" b="1" spc="0" dirty="0">
                <a:solidFill>
                  <a:srgbClr val="F8F8DC"/>
                </a:solidFill>
              </a:rPr>
              <a:t>Weitzman Institute</a:t>
            </a:r>
            <a:r>
              <a:rPr lang="en-US" sz="1000" b="1" spc="0" baseline="0" dirty="0">
                <a:solidFill>
                  <a:srgbClr val="F8F8DC"/>
                </a:solidFill>
              </a:rPr>
              <a:t> </a:t>
            </a:r>
            <a:r>
              <a:rPr lang="en-US" sz="1000" spc="0" baseline="0" dirty="0">
                <a:solidFill>
                  <a:srgbClr val="F8F8DC"/>
                </a:solidFill>
              </a:rPr>
              <a:t>was founded by                                                             and is part of the  </a:t>
            </a:r>
            <a:endParaRPr lang="en-US" sz="1000" spc="0" dirty="0">
              <a:solidFill>
                <a:srgbClr val="F8F8DC"/>
              </a:solidFill>
            </a:endParaRPr>
          </a:p>
        </p:txBody>
      </p:sp>
      <p:pic>
        <p:nvPicPr>
          <p:cNvPr id="34" name="Picture 33"/>
          <p:cNvPicPr>
            <a:picLocks noChangeAspect="1"/>
          </p:cNvPicPr>
          <p:nvPr userDrawn="1"/>
        </p:nvPicPr>
        <p:blipFill rotWithShape="1">
          <a:blip r:embed="rId11"/>
          <a:srcRect l="18168" t="8791" r="68479" b="36893"/>
          <a:stretch/>
        </p:blipFill>
        <p:spPr>
          <a:xfrm>
            <a:off x="2606457" y="6436191"/>
            <a:ext cx="1678723" cy="203891"/>
          </a:xfrm>
          <a:prstGeom prst="rect">
            <a:avLst/>
          </a:prstGeom>
        </p:spPr>
      </p:pic>
      <p:sp>
        <p:nvSpPr>
          <p:cNvPr id="35" name="Date Placeholder 3">
            <a:extLst>
              <a:ext uri="{FF2B5EF4-FFF2-40B4-BE49-F238E27FC236}">
                <a16:creationId xmlns:a16="http://schemas.microsoft.com/office/drawing/2014/main" id="{52B44A6C-1478-3348-9D91-95EEB4298830}"/>
              </a:ext>
            </a:extLst>
          </p:cNvPr>
          <p:cNvSpPr>
            <a:spLocks noGrp="1"/>
          </p:cNvSpPr>
          <p:nvPr>
            <p:ph type="dt" sz="half" idx="2"/>
          </p:nvPr>
        </p:nvSpPr>
        <p:spPr>
          <a:xfrm>
            <a:off x="893392" y="63833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F6160-2620-4E96-A15A-0EBC89E9E69A}" type="datetime4">
              <a:rPr lang="en-US" smtClean="0"/>
              <a:pPr/>
              <a:t>September 22, 2025</a:t>
            </a:fld>
            <a:r>
              <a:rPr lang="en-US" dirty="0"/>
              <a:t> </a:t>
            </a:r>
          </a:p>
        </p:txBody>
      </p:sp>
      <p:sp>
        <p:nvSpPr>
          <p:cNvPr id="36" name="Footer Placeholder 4">
            <a:extLst>
              <a:ext uri="{FF2B5EF4-FFF2-40B4-BE49-F238E27FC236}">
                <a16:creationId xmlns:a16="http://schemas.microsoft.com/office/drawing/2014/main" id="{84BDE547-534A-354B-AD68-DD2F4A2DBC7B}"/>
              </a:ext>
            </a:extLst>
          </p:cNvPr>
          <p:cNvSpPr>
            <a:spLocks noGrp="1"/>
          </p:cNvSpPr>
          <p:nvPr>
            <p:ph type="ftr" sz="quarter" idx="3"/>
          </p:nvPr>
        </p:nvSpPr>
        <p:spPr>
          <a:xfrm>
            <a:off x="4495800" y="63939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7" name="Slide Number Placeholder 5">
            <a:extLst>
              <a:ext uri="{FF2B5EF4-FFF2-40B4-BE49-F238E27FC236}">
                <a16:creationId xmlns:a16="http://schemas.microsoft.com/office/drawing/2014/main" id="{35ADE93C-74AD-3A43-A354-AC3669F3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B8CE2-E1E1-AB45-83B1-C390577E9061}" type="slidenum">
              <a:rPr lang="en-US" smtClean="0"/>
              <a:t>‹#›</a:t>
            </a:fld>
            <a:endParaRPr lang="en-US" dirty="0"/>
          </a:p>
        </p:txBody>
      </p:sp>
      <p:sp>
        <p:nvSpPr>
          <p:cNvPr id="38" name="Date Placeholder 3">
            <a:extLst>
              <a:ext uri="{FF2B5EF4-FFF2-40B4-BE49-F238E27FC236}">
                <a16:creationId xmlns:a16="http://schemas.microsoft.com/office/drawing/2014/main" id="{D6375802-0405-894B-9279-5833E6ABBDAF}"/>
              </a:ext>
            </a:extLst>
          </p:cNvPr>
          <p:cNvSpPr txBox="1">
            <a:spLocks/>
          </p:cNvSpPr>
          <p:nvPr userDrawn="1"/>
        </p:nvSpPr>
        <p:spPr>
          <a:xfrm>
            <a:off x="8973085" y="6455906"/>
            <a:ext cx="2380715" cy="241213"/>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F8F8DC"/>
                </a:solidFill>
              </a:rPr>
              <a:t>weitzmaninstitute.org </a:t>
            </a:r>
            <a:r>
              <a:rPr lang="en-US" sz="1000" baseline="0" dirty="0">
                <a:solidFill>
                  <a:srgbClr val="F8F8DC"/>
                </a:solidFill>
              </a:rPr>
              <a:t> |</a:t>
            </a:r>
            <a:r>
              <a:rPr lang="en-US" sz="1000" dirty="0">
                <a:solidFill>
                  <a:srgbClr val="F8F8DC"/>
                </a:solidFill>
              </a:rPr>
              <a:t>  March 6, 2023</a:t>
            </a:r>
          </a:p>
        </p:txBody>
      </p:sp>
      <p:sp>
        <p:nvSpPr>
          <p:cNvPr id="39" name="Slide Number Placeholder 5">
            <a:extLst>
              <a:ext uri="{FF2B5EF4-FFF2-40B4-BE49-F238E27FC236}">
                <a16:creationId xmlns:a16="http://schemas.microsoft.com/office/drawing/2014/main" id="{F271385B-BB2F-4E4A-BCBD-16D4F4B2E564}"/>
              </a:ext>
            </a:extLst>
          </p:cNvPr>
          <p:cNvSpPr txBox="1">
            <a:spLocks/>
          </p:cNvSpPr>
          <p:nvPr userDrawn="1"/>
        </p:nvSpPr>
        <p:spPr>
          <a:xfrm>
            <a:off x="10882097" y="6455906"/>
            <a:ext cx="894007" cy="329959"/>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B8CE2-E1E1-AB45-83B1-C390577E9061}" type="slidenum">
              <a:rPr lang="en-US" sz="1050" smtClean="0">
                <a:solidFill>
                  <a:srgbClr val="F8F8DC"/>
                </a:solidFill>
              </a:rPr>
              <a:pPr/>
              <a:t>‹#›</a:t>
            </a:fld>
            <a:endParaRPr lang="en-US" dirty="0">
              <a:solidFill>
                <a:srgbClr val="F8F8DC"/>
              </a:solidFill>
            </a:endParaRPr>
          </a:p>
        </p:txBody>
      </p:sp>
      <p:pic>
        <p:nvPicPr>
          <p:cNvPr id="40" name="Picture 3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181686" y="6364896"/>
            <a:ext cx="1512518" cy="376073"/>
          </a:xfrm>
          <a:prstGeom prst="rect">
            <a:avLst/>
          </a:prstGeom>
        </p:spPr>
      </p:pic>
    </p:spTree>
    <p:extLst>
      <p:ext uri="{BB962C8B-B14F-4D97-AF65-F5344CB8AC3E}">
        <p14:creationId xmlns:p14="http://schemas.microsoft.com/office/powerpoint/2010/main" val="710453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282DF-0EFF-4375-B6EC-FCDC71613458}" type="datetimeFigureOut">
              <a:rPr lang="en-US" smtClean="0"/>
              <a:t>9/22/2025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DFCED-4F50-4364-BAE8-63F70FE8E541}" type="slidenum">
              <a:rPr lang="en-US" smtClean="0"/>
              <a:t>‹#›</a:t>
            </a:fld>
            <a:endParaRPr lang="en-US"/>
          </a:p>
        </p:txBody>
      </p:sp>
      <p:pic>
        <p:nvPicPr>
          <p:cNvPr id="8" name="Shape 152" descr="WeitzmanInstitute_Horizontal.png"/>
          <p:cNvPicPr preferRelativeResize="0"/>
          <p:nvPr userDrawn="1"/>
        </p:nvPicPr>
        <p:blipFill rotWithShape="1">
          <a:blip r:embed="rId4" cstate="screen">
            <a:alphaModFix/>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3078184" y="625928"/>
            <a:ext cx="6064667" cy="609896"/>
          </a:xfrm>
          <a:prstGeom prst="rect">
            <a:avLst/>
          </a:prstGeom>
          <a:noFill/>
          <a:ln>
            <a:noFill/>
          </a:ln>
        </p:spPr>
      </p:pic>
      <p:sp>
        <p:nvSpPr>
          <p:cNvPr id="16" name="TextBox 15"/>
          <p:cNvSpPr txBox="1"/>
          <p:nvPr userDrawn="1"/>
        </p:nvSpPr>
        <p:spPr>
          <a:xfrm>
            <a:off x="3047019" y="1509815"/>
            <a:ext cx="2838929" cy="369332"/>
          </a:xfrm>
          <a:prstGeom prst="rect">
            <a:avLst/>
          </a:prstGeom>
          <a:noFill/>
        </p:spPr>
        <p:txBody>
          <a:bodyPr wrap="square" rtlCol="0">
            <a:spAutoFit/>
          </a:bodyPr>
          <a:lstStyle/>
          <a:p>
            <a:r>
              <a:rPr lang="en-US" sz="1800" b="1" dirty="0">
                <a:solidFill>
                  <a:srgbClr val="4077BC"/>
                </a:solidFill>
              </a:rPr>
              <a:t>In collaboration with</a:t>
            </a:r>
          </a:p>
        </p:txBody>
      </p:sp>
      <p:pic>
        <p:nvPicPr>
          <p:cNvPr id="18" name="Picture 17"/>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6804831" y="1927461"/>
            <a:ext cx="45719" cy="59631"/>
          </a:xfrm>
          <a:prstGeom prst="rect">
            <a:avLst/>
          </a:prstGeom>
        </p:spPr>
      </p:pic>
      <p:pic>
        <p:nvPicPr>
          <p:cNvPr id="7" name="Picture 6"/>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234104" y="1496023"/>
            <a:ext cx="3908747" cy="356226"/>
          </a:xfrm>
          <a:prstGeom prst="rect">
            <a:avLst/>
          </a:prstGeom>
        </p:spPr>
      </p:pic>
    </p:spTree>
    <p:extLst>
      <p:ext uri="{BB962C8B-B14F-4D97-AF65-F5344CB8AC3E}">
        <p14:creationId xmlns:p14="http://schemas.microsoft.com/office/powerpoint/2010/main" val="323563020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entury Gothic" panose="020B0502020202020204" pitchFamily="34" charset="0"/>
              </a:rPr>
              <a:t>Putting It All Together</a:t>
            </a:r>
          </a:p>
        </p:txBody>
      </p:sp>
      <p:sp>
        <p:nvSpPr>
          <p:cNvPr id="3" name="Subtitle 2"/>
          <p:cNvSpPr>
            <a:spLocks noGrp="1"/>
          </p:cNvSpPr>
          <p:nvPr>
            <p:ph type="subTitle" idx="1"/>
          </p:nvPr>
        </p:nvSpPr>
        <p:spPr/>
        <p:txBody>
          <a:bodyPr/>
          <a:lstStyle/>
          <a:p>
            <a:r>
              <a:rPr lang="en-US" dirty="0">
                <a:latin typeface="Century Gothic" panose="020B0502020202020204" pitchFamily="34" charset="0"/>
              </a:rPr>
              <a:t>Nancy A. Allen PhD, ANP-BC, FADCES</a:t>
            </a:r>
          </a:p>
          <a:p>
            <a:r>
              <a:rPr lang="en-US" dirty="0">
                <a:latin typeface="Century Gothic" panose="020B0502020202020204" pitchFamily="34" charset="0"/>
              </a:rPr>
              <a:t>Kelley Newlin-Lew DNS, ARNP-C, FAAN</a:t>
            </a:r>
          </a:p>
        </p:txBody>
      </p:sp>
    </p:spTree>
    <p:extLst>
      <p:ext uri="{BB962C8B-B14F-4D97-AF65-F5344CB8AC3E}">
        <p14:creationId xmlns:p14="http://schemas.microsoft.com/office/powerpoint/2010/main" val="344412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1717908-D9C4-49C5-A1CA-92A3F4FC0199}"/>
              </a:ext>
            </a:extLst>
          </p:cNvPr>
          <p:cNvGraphicFramePr>
            <a:graphicFrameLocks noGrp="1"/>
          </p:cNvGraphicFramePr>
          <p:nvPr/>
        </p:nvGraphicFramePr>
        <p:xfrm>
          <a:off x="2965825" y="188368"/>
          <a:ext cx="8703261" cy="5659120"/>
        </p:xfrm>
        <a:graphic>
          <a:graphicData uri="http://schemas.openxmlformats.org/drawingml/2006/table">
            <a:tbl>
              <a:tblPr firstRow="1" bandRow="1">
                <a:tableStyleId>{5C22544A-7EE6-4342-B048-85BDC9FD1C3A}</a:tableStyleId>
              </a:tblPr>
              <a:tblGrid>
                <a:gridCol w="2901087">
                  <a:extLst>
                    <a:ext uri="{9D8B030D-6E8A-4147-A177-3AD203B41FA5}">
                      <a16:colId xmlns:a16="http://schemas.microsoft.com/office/drawing/2014/main" val="1201675749"/>
                    </a:ext>
                  </a:extLst>
                </a:gridCol>
                <a:gridCol w="2901087">
                  <a:extLst>
                    <a:ext uri="{9D8B030D-6E8A-4147-A177-3AD203B41FA5}">
                      <a16:colId xmlns:a16="http://schemas.microsoft.com/office/drawing/2014/main" val="329609106"/>
                    </a:ext>
                  </a:extLst>
                </a:gridCol>
                <a:gridCol w="2901087">
                  <a:extLst>
                    <a:ext uri="{9D8B030D-6E8A-4147-A177-3AD203B41FA5}">
                      <a16:colId xmlns:a16="http://schemas.microsoft.com/office/drawing/2014/main" val="2356694019"/>
                    </a:ext>
                  </a:extLst>
                </a:gridCol>
              </a:tblGrid>
              <a:tr h="194903">
                <a:tc>
                  <a:txBody>
                    <a:bodyPr/>
                    <a:lstStyle/>
                    <a:p>
                      <a:pPr algn="ctr"/>
                      <a:r>
                        <a:rPr lang="en-US" sz="1700" dirty="0">
                          <a:latin typeface="Century Gothic" panose="020B0502020202020204" pitchFamily="34" charset="0"/>
                        </a:rPr>
                        <a:t>Hypoglycemia</a:t>
                      </a:r>
                    </a:p>
                  </a:txBody>
                  <a:tcPr>
                    <a:solidFill>
                      <a:schemeClr val="accent6">
                        <a:lumMod val="75000"/>
                      </a:schemeClr>
                    </a:solidFill>
                  </a:tcPr>
                </a:tc>
                <a:tc>
                  <a:txBody>
                    <a:bodyPr/>
                    <a:lstStyle/>
                    <a:p>
                      <a:pPr algn="ctr"/>
                      <a:endParaRPr lang="en-US" sz="1700" dirty="0">
                        <a:latin typeface="Century Gothic" panose="020B0502020202020204" pitchFamily="34" charset="0"/>
                      </a:endParaRPr>
                    </a:p>
                  </a:txBody>
                  <a:tcPr>
                    <a:solidFill>
                      <a:schemeClr val="accent6">
                        <a:lumMod val="75000"/>
                      </a:schemeClr>
                    </a:solidFill>
                  </a:tcPr>
                </a:tc>
                <a:tc>
                  <a:txBody>
                    <a:bodyPr/>
                    <a:lstStyle/>
                    <a:p>
                      <a:pPr algn="ctr"/>
                      <a:r>
                        <a:rPr lang="en-US" sz="1700" dirty="0">
                          <a:latin typeface="Century Gothic" panose="020B0502020202020204" pitchFamily="34" charset="0"/>
                        </a:rPr>
                        <a:t>Hyperglycemia</a:t>
                      </a:r>
                    </a:p>
                  </a:txBody>
                  <a:tcPr>
                    <a:solidFill>
                      <a:schemeClr val="accent6">
                        <a:lumMod val="75000"/>
                      </a:schemeClr>
                    </a:solidFill>
                  </a:tcPr>
                </a:tc>
                <a:extLst>
                  <a:ext uri="{0D108BD9-81ED-4DB2-BD59-A6C34878D82A}">
                    <a16:rowId xmlns:a16="http://schemas.microsoft.com/office/drawing/2014/main" val="2823574769"/>
                  </a:ext>
                </a:extLst>
              </a:tr>
              <a:tr h="370840">
                <a:tc>
                  <a:txBody>
                    <a:bodyPr/>
                    <a:lstStyle/>
                    <a:p>
                      <a:pPr algn="ctr"/>
                      <a:r>
                        <a:rPr lang="en-US" sz="1700" b="1" dirty="0">
                          <a:latin typeface="Century Gothic" panose="020B0502020202020204" pitchFamily="34" charset="0"/>
                        </a:rPr>
                        <a:t>Solution</a:t>
                      </a:r>
                    </a:p>
                  </a:txBody>
                  <a:tcPr>
                    <a:solidFill>
                      <a:schemeClr val="accent6">
                        <a:lumMod val="60000"/>
                        <a:lumOff val="40000"/>
                      </a:schemeClr>
                    </a:solidFill>
                  </a:tcPr>
                </a:tc>
                <a:tc>
                  <a:txBody>
                    <a:bodyPr/>
                    <a:lstStyle/>
                    <a:p>
                      <a:pPr algn="ctr"/>
                      <a:r>
                        <a:rPr lang="en-US" sz="1700" b="1" dirty="0">
                          <a:latin typeface="Century Gothic" panose="020B0502020202020204" pitchFamily="34" charset="0"/>
                        </a:rPr>
                        <a:t>Pattern</a:t>
                      </a:r>
                    </a:p>
                  </a:txBody>
                  <a:tcPr>
                    <a:solidFill>
                      <a:schemeClr val="accent6">
                        <a:lumMod val="60000"/>
                        <a:lumOff val="40000"/>
                      </a:schemeClr>
                    </a:solidFill>
                  </a:tcPr>
                </a:tc>
                <a:tc>
                  <a:txBody>
                    <a:bodyPr/>
                    <a:lstStyle/>
                    <a:p>
                      <a:pPr algn="ctr"/>
                      <a:r>
                        <a:rPr lang="en-US" sz="1700" b="1" dirty="0">
                          <a:latin typeface="Century Gothic" panose="020B0502020202020204" pitchFamily="34" charset="0"/>
                        </a:rPr>
                        <a:t>Solution</a:t>
                      </a:r>
                    </a:p>
                  </a:txBody>
                  <a:tcPr>
                    <a:solidFill>
                      <a:schemeClr val="accent6">
                        <a:lumMod val="60000"/>
                        <a:lumOff val="40000"/>
                      </a:schemeClr>
                    </a:solidFill>
                  </a:tcPr>
                </a:tc>
                <a:extLst>
                  <a:ext uri="{0D108BD9-81ED-4DB2-BD59-A6C34878D82A}">
                    <a16:rowId xmlns:a16="http://schemas.microsoft.com/office/drawing/2014/main" val="3636067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Century Gothic" panose="020B0502020202020204" pitchFamily="34" charset="0"/>
                        </a:rPr>
                        <a:t>Decrease basal insulin dose by 10-20%</a:t>
                      </a:r>
                    </a:p>
                  </a:txBody>
                  <a:tcPr>
                    <a:solidFill>
                      <a:schemeClr val="bg1">
                        <a:lumMod val="85000"/>
                      </a:schemeClr>
                    </a:solidFill>
                  </a:tcPr>
                </a:tc>
                <a:tc>
                  <a:txBody>
                    <a:bodyPr/>
                    <a:lstStyle/>
                    <a:p>
                      <a:pPr algn="ctr"/>
                      <a:r>
                        <a:rPr lang="en-US" sz="1700" dirty="0">
                          <a:latin typeface="Century Gothic" panose="020B0502020202020204" pitchFamily="34" charset="0"/>
                        </a:rPr>
                        <a:t>Fasting/Overnight</a:t>
                      </a:r>
                    </a:p>
                  </a:txBody>
                  <a:tcPr>
                    <a:solidFill>
                      <a:schemeClr val="bg1">
                        <a:lumMod val="85000"/>
                      </a:schemeClr>
                    </a:solidFill>
                  </a:tcPr>
                </a:tc>
                <a:tc>
                  <a:txBody>
                    <a:bodyPr/>
                    <a:lstStyle/>
                    <a:p>
                      <a:r>
                        <a:rPr lang="en-US" sz="1700" dirty="0">
                          <a:latin typeface="Century Gothic" panose="020B0502020202020204" pitchFamily="34" charset="0"/>
                        </a:rPr>
                        <a:t>Increase basal insulin dose by 10-20%</a:t>
                      </a:r>
                    </a:p>
                  </a:txBody>
                  <a:tcPr>
                    <a:solidFill>
                      <a:schemeClr val="bg1">
                        <a:lumMod val="85000"/>
                      </a:schemeClr>
                    </a:solidFill>
                  </a:tcPr>
                </a:tc>
                <a:extLst>
                  <a:ext uri="{0D108BD9-81ED-4DB2-BD59-A6C34878D82A}">
                    <a16:rowId xmlns:a16="http://schemas.microsoft.com/office/drawing/2014/main" val="4269742765"/>
                  </a:ext>
                </a:extLst>
              </a:tr>
              <a:tr h="370840">
                <a:tc>
                  <a:txBody>
                    <a:bodyPr/>
                    <a:lstStyle/>
                    <a:p>
                      <a:r>
                        <a:rPr lang="en-US" sz="1700" dirty="0">
                          <a:latin typeface="Century Gothic" panose="020B0502020202020204" pitchFamily="34" charset="0"/>
                        </a:rPr>
                        <a:t>Reduce meal dose or decrease the Insulin to Carb ratio by 10-20% (e.g. if ratio is 1:10, change to 1:12)</a:t>
                      </a:r>
                    </a:p>
                  </a:txBody>
                  <a:tcPr>
                    <a:solidFill>
                      <a:schemeClr val="bg1">
                        <a:lumMod val="95000"/>
                      </a:schemeClr>
                    </a:solidFill>
                  </a:tcPr>
                </a:tc>
                <a:tc>
                  <a:txBody>
                    <a:bodyPr/>
                    <a:lstStyle/>
                    <a:p>
                      <a:pPr algn="ctr"/>
                      <a:r>
                        <a:rPr lang="en-US" sz="1700" dirty="0">
                          <a:latin typeface="Century Gothic" panose="020B0502020202020204" pitchFamily="34" charset="0"/>
                        </a:rPr>
                        <a:t>Around mealtime</a:t>
                      </a:r>
                    </a:p>
                    <a:p>
                      <a:pPr algn="ctr"/>
                      <a:r>
                        <a:rPr lang="en-US" sz="1700" dirty="0">
                          <a:latin typeface="Century Gothic" panose="020B0502020202020204" pitchFamily="34" charset="0"/>
                        </a:rPr>
                        <a:t>(1-3 hours after a meal snack)</a:t>
                      </a:r>
                    </a:p>
                  </a:txBody>
                  <a:tcPr>
                    <a:solidFill>
                      <a:schemeClr val="bg1">
                        <a:lumMod val="95000"/>
                      </a:schemeClr>
                    </a:solidFill>
                  </a:tcPr>
                </a:tc>
                <a:tc>
                  <a:txBody>
                    <a:bodyPr/>
                    <a:lstStyle/>
                    <a:p>
                      <a:r>
                        <a:rPr lang="en-US" sz="1700" dirty="0">
                          <a:latin typeface="Century Gothic" panose="020B0502020202020204" pitchFamily="34" charset="0"/>
                        </a:rPr>
                        <a:t>Ask if the meal dose was missed. If yes, educate on giving all meal doses prior to eating.</a:t>
                      </a:r>
                    </a:p>
                    <a:p>
                      <a:r>
                        <a:rPr lang="en-US" sz="1700" dirty="0">
                          <a:latin typeface="Century Gothic" panose="020B0502020202020204" pitchFamily="34" charset="0"/>
                        </a:rPr>
                        <a:t>Increase meal dose Insulin to Carb ratio by 10-20% (e.g. if ratio is 1:10, change to 1:8)</a:t>
                      </a:r>
                    </a:p>
                  </a:txBody>
                  <a:tcPr>
                    <a:solidFill>
                      <a:schemeClr val="bg1">
                        <a:lumMod val="95000"/>
                      </a:schemeClr>
                    </a:solidFill>
                  </a:tcPr>
                </a:tc>
                <a:extLst>
                  <a:ext uri="{0D108BD9-81ED-4DB2-BD59-A6C34878D82A}">
                    <a16:rowId xmlns:a16="http://schemas.microsoft.com/office/drawing/2014/main" val="1640465677"/>
                  </a:ext>
                </a:extLst>
              </a:tr>
              <a:tr h="370840">
                <a:tc>
                  <a:txBody>
                    <a:bodyPr/>
                    <a:lstStyle/>
                    <a:p>
                      <a:r>
                        <a:rPr lang="en-US" sz="1700" dirty="0">
                          <a:latin typeface="Century Gothic" panose="020B0502020202020204" pitchFamily="34" charset="0"/>
                        </a:rPr>
                        <a:t>If hypos 2-3 hours after correction insulin is given: </a:t>
                      </a:r>
                    </a:p>
                    <a:p>
                      <a:r>
                        <a:rPr lang="en-US" sz="1700" dirty="0">
                          <a:latin typeface="Century Gothic" panose="020B0502020202020204" pitchFamily="34" charset="0"/>
                        </a:rPr>
                        <a:t>Reduce correction dose or decrease the correction factor by 10-20% (e.g. if correction factor is 1:50, change to 1:60).</a:t>
                      </a:r>
                    </a:p>
                  </a:txBody>
                  <a:tcPr>
                    <a:solidFill>
                      <a:schemeClr val="bg1">
                        <a:lumMod val="85000"/>
                      </a:schemeClr>
                    </a:solidFill>
                  </a:tcPr>
                </a:tc>
                <a:tc>
                  <a:txBody>
                    <a:bodyPr/>
                    <a:lstStyle/>
                    <a:p>
                      <a:pPr algn="ctr"/>
                      <a:r>
                        <a:rPr lang="en-US" sz="1700" dirty="0">
                          <a:latin typeface="Century Gothic" panose="020B0502020202020204" pitchFamily="34" charset="0"/>
                        </a:rPr>
                        <a:t>Where low glucose follows a high glucose  or</a:t>
                      </a:r>
                    </a:p>
                    <a:p>
                      <a:pPr algn="ctr"/>
                      <a:r>
                        <a:rPr lang="en-US" sz="1700" dirty="0">
                          <a:latin typeface="Century Gothic" panose="020B0502020202020204" pitchFamily="34" charset="0"/>
                        </a:rPr>
                        <a:t>Where high glucose follows low glucose </a:t>
                      </a:r>
                    </a:p>
                  </a:txBody>
                  <a:tcPr>
                    <a:solidFill>
                      <a:schemeClr val="bg1">
                        <a:lumMod val="85000"/>
                      </a:schemeClr>
                    </a:solidFill>
                  </a:tcPr>
                </a:tc>
                <a:tc>
                  <a:txBody>
                    <a:bodyPr/>
                    <a:lstStyle/>
                    <a:p>
                      <a:r>
                        <a:rPr lang="en-US" sz="1700" dirty="0">
                          <a:latin typeface="Century Gothic" panose="020B0502020202020204" pitchFamily="34" charset="0"/>
                        </a:rPr>
                        <a:t>Ask how user is treating low glucose levels and educate:</a:t>
                      </a:r>
                    </a:p>
                    <a:p>
                      <a:r>
                        <a:rPr lang="en-US" sz="1700" dirty="0">
                          <a:latin typeface="Century Gothic" panose="020B0502020202020204" pitchFamily="34" charset="0"/>
                        </a:rPr>
                        <a:t>Treat with 10-15 g of fast acting carb.</a:t>
                      </a:r>
                    </a:p>
                  </a:txBody>
                  <a:tcPr>
                    <a:solidFill>
                      <a:schemeClr val="bg1">
                        <a:lumMod val="85000"/>
                      </a:schemeClr>
                    </a:solidFill>
                  </a:tcPr>
                </a:tc>
                <a:extLst>
                  <a:ext uri="{0D108BD9-81ED-4DB2-BD59-A6C34878D82A}">
                    <a16:rowId xmlns:a16="http://schemas.microsoft.com/office/drawing/2014/main" val="441985441"/>
                  </a:ext>
                </a:extLst>
              </a:tr>
            </a:tbl>
          </a:graphicData>
        </a:graphic>
      </p:graphicFrame>
      <p:sp>
        <p:nvSpPr>
          <p:cNvPr id="7" name="TextBox 6">
            <a:extLst>
              <a:ext uri="{FF2B5EF4-FFF2-40B4-BE49-F238E27FC236}">
                <a16:creationId xmlns:a16="http://schemas.microsoft.com/office/drawing/2014/main" id="{A50B50C6-9061-43F1-A963-F20A6B5175ED}"/>
              </a:ext>
            </a:extLst>
          </p:cNvPr>
          <p:cNvSpPr txBox="1"/>
          <p:nvPr/>
        </p:nvSpPr>
        <p:spPr>
          <a:xfrm>
            <a:off x="222448" y="199836"/>
            <a:ext cx="3397718" cy="1077218"/>
          </a:xfrm>
          <a:prstGeom prst="rect">
            <a:avLst/>
          </a:prstGeom>
          <a:noFill/>
        </p:spPr>
        <p:txBody>
          <a:bodyPr wrap="square" rtlCol="0">
            <a:spAutoFit/>
          </a:bodyPr>
          <a:lstStyle/>
          <a:p>
            <a:r>
              <a:rPr lang="en-US" sz="3200" dirty="0">
                <a:latin typeface="Century Gothic" panose="020B0502020202020204" pitchFamily="34" charset="0"/>
              </a:rPr>
              <a:t>Treatment Strategies</a:t>
            </a:r>
          </a:p>
        </p:txBody>
      </p:sp>
    </p:spTree>
    <p:extLst>
      <p:ext uri="{BB962C8B-B14F-4D97-AF65-F5344CB8AC3E}">
        <p14:creationId xmlns:p14="http://schemas.microsoft.com/office/powerpoint/2010/main" val="353925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710DC38-623D-46D9-A304-DA56A979F881}"/>
              </a:ext>
            </a:extLst>
          </p:cNvPr>
          <p:cNvGraphicFramePr>
            <a:graphicFrameLocks noGrp="1"/>
          </p:cNvGraphicFramePr>
          <p:nvPr/>
        </p:nvGraphicFramePr>
        <p:xfrm>
          <a:off x="3172362" y="837399"/>
          <a:ext cx="8714838" cy="5447209"/>
        </p:xfrm>
        <a:graphic>
          <a:graphicData uri="http://schemas.openxmlformats.org/drawingml/2006/table">
            <a:tbl>
              <a:tblPr firstRow="1" bandRow="1">
                <a:tableStyleId>{5C22544A-7EE6-4342-B048-85BDC9FD1C3A}</a:tableStyleId>
              </a:tblPr>
              <a:tblGrid>
                <a:gridCol w="2904946">
                  <a:extLst>
                    <a:ext uri="{9D8B030D-6E8A-4147-A177-3AD203B41FA5}">
                      <a16:colId xmlns:a16="http://schemas.microsoft.com/office/drawing/2014/main" val="1201675749"/>
                    </a:ext>
                  </a:extLst>
                </a:gridCol>
                <a:gridCol w="2919090">
                  <a:extLst>
                    <a:ext uri="{9D8B030D-6E8A-4147-A177-3AD203B41FA5}">
                      <a16:colId xmlns:a16="http://schemas.microsoft.com/office/drawing/2014/main" val="329609106"/>
                    </a:ext>
                  </a:extLst>
                </a:gridCol>
                <a:gridCol w="2890802">
                  <a:extLst>
                    <a:ext uri="{9D8B030D-6E8A-4147-A177-3AD203B41FA5}">
                      <a16:colId xmlns:a16="http://schemas.microsoft.com/office/drawing/2014/main" val="2356694019"/>
                    </a:ext>
                  </a:extLst>
                </a:gridCol>
              </a:tblGrid>
              <a:tr h="334020">
                <a:tc>
                  <a:txBody>
                    <a:bodyPr/>
                    <a:lstStyle/>
                    <a:p>
                      <a:pPr algn="ctr"/>
                      <a:r>
                        <a:rPr lang="en-US" sz="1700" dirty="0">
                          <a:latin typeface="Century Gothic" panose="020B0502020202020204" pitchFamily="34" charset="0"/>
                        </a:rPr>
                        <a:t>Hypoglycemia</a:t>
                      </a:r>
                    </a:p>
                  </a:txBody>
                  <a:tcPr>
                    <a:solidFill>
                      <a:schemeClr val="accent6">
                        <a:lumMod val="75000"/>
                      </a:schemeClr>
                    </a:solidFill>
                  </a:tcPr>
                </a:tc>
                <a:tc>
                  <a:txBody>
                    <a:bodyPr/>
                    <a:lstStyle/>
                    <a:p>
                      <a:pPr algn="ctr"/>
                      <a:endParaRPr lang="en-US" sz="1700" dirty="0">
                        <a:latin typeface="Century Gothic" panose="020B0502020202020204" pitchFamily="34" charset="0"/>
                      </a:endParaRPr>
                    </a:p>
                  </a:txBody>
                  <a:tcPr>
                    <a:solidFill>
                      <a:schemeClr val="accent6">
                        <a:lumMod val="75000"/>
                      </a:schemeClr>
                    </a:solidFill>
                  </a:tcPr>
                </a:tc>
                <a:tc>
                  <a:txBody>
                    <a:bodyPr/>
                    <a:lstStyle/>
                    <a:p>
                      <a:pPr algn="ctr"/>
                      <a:r>
                        <a:rPr lang="en-US" sz="1700" dirty="0">
                          <a:latin typeface="Century Gothic" panose="020B0502020202020204" pitchFamily="34" charset="0"/>
                        </a:rPr>
                        <a:t>Hyperglycemia</a:t>
                      </a:r>
                    </a:p>
                  </a:txBody>
                  <a:tcPr>
                    <a:solidFill>
                      <a:schemeClr val="accent6">
                        <a:lumMod val="75000"/>
                      </a:schemeClr>
                    </a:solidFill>
                  </a:tcPr>
                </a:tc>
                <a:extLst>
                  <a:ext uri="{0D108BD9-81ED-4DB2-BD59-A6C34878D82A}">
                    <a16:rowId xmlns:a16="http://schemas.microsoft.com/office/drawing/2014/main" val="2823574769"/>
                  </a:ext>
                </a:extLst>
              </a:tr>
              <a:tr h="344060">
                <a:tc>
                  <a:txBody>
                    <a:bodyPr/>
                    <a:lstStyle/>
                    <a:p>
                      <a:pPr algn="ctr"/>
                      <a:r>
                        <a:rPr lang="en-US" sz="1700" dirty="0">
                          <a:latin typeface="Century Gothic" panose="020B0502020202020204" pitchFamily="34" charset="0"/>
                        </a:rPr>
                        <a:t>Solution</a:t>
                      </a:r>
                    </a:p>
                  </a:txBody>
                  <a:tcPr>
                    <a:solidFill>
                      <a:schemeClr val="accent6">
                        <a:lumMod val="60000"/>
                        <a:lumOff val="40000"/>
                      </a:schemeClr>
                    </a:solidFill>
                  </a:tcPr>
                </a:tc>
                <a:tc>
                  <a:txBody>
                    <a:bodyPr/>
                    <a:lstStyle/>
                    <a:p>
                      <a:pPr algn="ctr"/>
                      <a:r>
                        <a:rPr lang="en-US" sz="1700" dirty="0">
                          <a:latin typeface="Century Gothic" panose="020B0502020202020204" pitchFamily="34" charset="0"/>
                        </a:rPr>
                        <a:t>Pattern</a:t>
                      </a:r>
                    </a:p>
                  </a:txBody>
                  <a:tcPr>
                    <a:solidFill>
                      <a:schemeClr val="accent6">
                        <a:lumMod val="60000"/>
                        <a:lumOff val="40000"/>
                      </a:schemeClr>
                    </a:solidFill>
                  </a:tcPr>
                </a:tc>
                <a:tc>
                  <a:txBody>
                    <a:bodyPr/>
                    <a:lstStyle/>
                    <a:p>
                      <a:pPr algn="ctr"/>
                      <a:r>
                        <a:rPr lang="en-US" sz="1700" dirty="0">
                          <a:latin typeface="Century Gothic" panose="020B0502020202020204" pitchFamily="34" charset="0"/>
                        </a:rPr>
                        <a:t>Solution</a:t>
                      </a:r>
                    </a:p>
                  </a:txBody>
                  <a:tcPr>
                    <a:solidFill>
                      <a:schemeClr val="accent6">
                        <a:lumMod val="60000"/>
                        <a:lumOff val="40000"/>
                      </a:schemeClr>
                    </a:solidFill>
                  </a:tcPr>
                </a:tc>
                <a:extLst>
                  <a:ext uri="{0D108BD9-81ED-4DB2-BD59-A6C34878D82A}">
                    <a16:rowId xmlns:a16="http://schemas.microsoft.com/office/drawing/2014/main" val="3636067763"/>
                  </a:ext>
                </a:extLst>
              </a:tr>
              <a:tr h="1286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latin typeface="Century Gothic" panose="020B0502020202020204" pitchFamily="34" charset="0"/>
                      </a:endParaRPr>
                    </a:p>
                  </a:txBody>
                  <a:tcPr>
                    <a:solidFill>
                      <a:schemeClr val="bg1">
                        <a:lumMod val="85000"/>
                      </a:schemeClr>
                    </a:solidFill>
                  </a:tcPr>
                </a:tc>
                <a:tc>
                  <a:txBody>
                    <a:bodyPr/>
                    <a:lstStyle/>
                    <a:p>
                      <a:pPr algn="ctr"/>
                      <a:r>
                        <a:rPr lang="en-US" sz="1700" dirty="0">
                          <a:latin typeface="Century Gothic" panose="020B0502020202020204" pitchFamily="34" charset="0"/>
                        </a:rPr>
                        <a:t>After correction insulin was given</a:t>
                      </a:r>
                    </a:p>
                    <a:p>
                      <a:pPr algn="ctr"/>
                      <a:r>
                        <a:rPr lang="en-US" sz="1700" dirty="0">
                          <a:latin typeface="Century Gothic" panose="020B0502020202020204" pitchFamily="34" charset="0"/>
                        </a:rPr>
                        <a:t>(2-3 hours after correction insulin was given)</a:t>
                      </a:r>
                    </a:p>
                  </a:txBody>
                  <a:tcPr>
                    <a:solidFill>
                      <a:schemeClr val="bg1">
                        <a:lumMod val="85000"/>
                      </a:schemeClr>
                    </a:solidFill>
                  </a:tcPr>
                </a:tc>
                <a:tc>
                  <a:txBody>
                    <a:bodyPr/>
                    <a:lstStyle/>
                    <a:p>
                      <a:r>
                        <a:rPr lang="en-US" sz="1700" dirty="0">
                          <a:latin typeface="Century Gothic" panose="020B0502020202020204" pitchFamily="34" charset="0"/>
                        </a:rPr>
                        <a:t>Increase high glucose correction factor (e.g. if correction factor is 1:50, change to 1:40)</a:t>
                      </a:r>
                    </a:p>
                  </a:txBody>
                  <a:tcPr>
                    <a:solidFill>
                      <a:schemeClr val="bg1">
                        <a:lumMod val="85000"/>
                      </a:schemeClr>
                    </a:solidFill>
                  </a:tcPr>
                </a:tc>
                <a:extLst>
                  <a:ext uri="{0D108BD9-81ED-4DB2-BD59-A6C34878D82A}">
                    <a16:rowId xmlns:a16="http://schemas.microsoft.com/office/drawing/2014/main" val="4269742765"/>
                  </a:ext>
                </a:extLst>
              </a:tr>
              <a:tr h="3296628">
                <a:tc>
                  <a:txBody>
                    <a:bodyPr/>
                    <a:lstStyle/>
                    <a:p>
                      <a:r>
                        <a:rPr lang="en-US" sz="1700" dirty="0">
                          <a:latin typeface="Century Gothic" panose="020B0502020202020204" pitchFamily="34" charset="0"/>
                        </a:rPr>
                        <a:t>Discuss current exercise strategies educate on:</a:t>
                      </a:r>
                    </a:p>
                    <a:p>
                      <a:pPr marL="285750" indent="-285750">
                        <a:buFont typeface="Arial" panose="020B0604020202020204" pitchFamily="34" charset="0"/>
                        <a:buChar char="•"/>
                      </a:pPr>
                      <a:r>
                        <a:rPr lang="en-US" sz="1700" dirty="0">
                          <a:latin typeface="Century Gothic" panose="020B0502020202020204" pitchFamily="34" charset="0"/>
                        </a:rPr>
                        <a:t>Small snacks as needed before and during exercise with no insulin</a:t>
                      </a:r>
                    </a:p>
                    <a:p>
                      <a:pPr marL="285750" indent="-285750">
                        <a:buFont typeface="Arial" panose="020B0604020202020204" pitchFamily="34" charset="0"/>
                        <a:buChar char="•"/>
                      </a:pPr>
                      <a:r>
                        <a:rPr lang="en-US" sz="1700" dirty="0">
                          <a:latin typeface="Century Gothic" panose="020B0502020202020204" pitchFamily="34" charset="0"/>
                        </a:rPr>
                        <a:t>Reduce meal time insulin dose if meal is within 2 hours of exercise start</a:t>
                      </a:r>
                    </a:p>
                    <a:p>
                      <a:pPr marL="285750" indent="-285750">
                        <a:buFont typeface="Arial" panose="020B0604020202020204" pitchFamily="34" charset="0"/>
                        <a:buChar char="•"/>
                      </a:pPr>
                      <a:r>
                        <a:rPr lang="en-US" sz="1700" dirty="0">
                          <a:latin typeface="Century Gothic" panose="020B0502020202020204" pitchFamily="34" charset="0"/>
                        </a:rPr>
                        <a:t>Use temp basal feature on pump</a:t>
                      </a:r>
                    </a:p>
                    <a:p>
                      <a:endParaRPr lang="en-US" sz="1700" dirty="0">
                        <a:latin typeface="Century Gothic" panose="020B0502020202020204" pitchFamily="34" charset="0"/>
                      </a:endParaRPr>
                    </a:p>
                  </a:txBody>
                  <a:tcPr>
                    <a:solidFill>
                      <a:schemeClr val="bg1">
                        <a:lumMod val="95000"/>
                      </a:schemeClr>
                    </a:solidFill>
                  </a:tcPr>
                </a:tc>
                <a:tc>
                  <a:txBody>
                    <a:bodyPr/>
                    <a:lstStyle/>
                    <a:p>
                      <a:pPr algn="ctr"/>
                      <a:r>
                        <a:rPr lang="en-US" sz="1700" dirty="0">
                          <a:latin typeface="Century Gothic" panose="020B0502020202020204" pitchFamily="34" charset="0"/>
                        </a:rPr>
                        <a:t>Around or after exercise</a:t>
                      </a:r>
                    </a:p>
                  </a:txBody>
                  <a:tcPr>
                    <a:solidFill>
                      <a:schemeClr val="bg1">
                        <a:lumMod val="95000"/>
                      </a:schemeClr>
                    </a:solidFill>
                  </a:tcPr>
                </a:tc>
                <a:tc>
                  <a:txBody>
                    <a:bodyPr/>
                    <a:lstStyle/>
                    <a:p>
                      <a:endParaRPr lang="en-US" sz="1700" dirty="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val="1640465677"/>
                  </a:ext>
                </a:extLst>
              </a:tr>
            </a:tbl>
          </a:graphicData>
        </a:graphic>
      </p:graphicFrame>
      <p:sp>
        <p:nvSpPr>
          <p:cNvPr id="8" name="TextBox 7">
            <a:extLst>
              <a:ext uri="{FF2B5EF4-FFF2-40B4-BE49-F238E27FC236}">
                <a16:creationId xmlns:a16="http://schemas.microsoft.com/office/drawing/2014/main" id="{5528CFC5-5B81-41CD-AA25-4BBD4AD9AB9F}"/>
              </a:ext>
            </a:extLst>
          </p:cNvPr>
          <p:cNvSpPr txBox="1"/>
          <p:nvPr/>
        </p:nvSpPr>
        <p:spPr>
          <a:xfrm>
            <a:off x="837398" y="837399"/>
            <a:ext cx="3397718" cy="954107"/>
          </a:xfrm>
          <a:prstGeom prst="rect">
            <a:avLst/>
          </a:prstGeom>
          <a:noFill/>
        </p:spPr>
        <p:txBody>
          <a:bodyPr wrap="square" rtlCol="0">
            <a:spAutoFit/>
          </a:bodyPr>
          <a:lstStyle/>
          <a:p>
            <a:r>
              <a:rPr lang="en-US" sz="2800" dirty="0">
                <a:latin typeface="Century Gothic" panose="020B0502020202020204" pitchFamily="34" charset="0"/>
              </a:rPr>
              <a:t>Treatment Strategies</a:t>
            </a:r>
          </a:p>
        </p:txBody>
      </p:sp>
    </p:spTree>
    <p:extLst>
      <p:ext uri="{BB962C8B-B14F-4D97-AF65-F5344CB8AC3E}">
        <p14:creationId xmlns:p14="http://schemas.microsoft.com/office/powerpoint/2010/main" val="349877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E1B3-759F-4B66-AD97-695F014E80AF}"/>
              </a:ext>
            </a:extLst>
          </p:cNvPr>
          <p:cNvSpPr>
            <a:spLocks noGrp="1"/>
          </p:cNvSpPr>
          <p:nvPr>
            <p:ph type="title"/>
          </p:nvPr>
        </p:nvSpPr>
        <p:spPr>
          <a:xfrm>
            <a:off x="625540" y="369016"/>
            <a:ext cx="11464684" cy="989168"/>
          </a:xfrm>
        </p:spPr>
        <p:txBody>
          <a:bodyPr/>
          <a:lstStyle/>
          <a:p>
            <a:r>
              <a:rPr lang="en-US" dirty="0">
                <a:latin typeface="Century Gothic" panose="020B0502020202020204" pitchFamily="34" charset="0"/>
              </a:rPr>
              <a:t>Case Study  </a:t>
            </a:r>
          </a:p>
        </p:txBody>
      </p:sp>
      <p:sp>
        <p:nvSpPr>
          <p:cNvPr id="3" name="Content Placeholder 2">
            <a:extLst>
              <a:ext uri="{FF2B5EF4-FFF2-40B4-BE49-F238E27FC236}">
                <a16:creationId xmlns:a16="http://schemas.microsoft.com/office/drawing/2014/main" id="{676A74B0-5E3C-41CC-ABFA-B4B1BB64D22B}"/>
              </a:ext>
            </a:extLst>
          </p:cNvPr>
          <p:cNvSpPr>
            <a:spLocks noGrp="1"/>
          </p:cNvSpPr>
          <p:nvPr>
            <p:ph idx="1"/>
          </p:nvPr>
        </p:nvSpPr>
        <p:spPr>
          <a:xfrm>
            <a:off x="383626" y="1358184"/>
            <a:ext cx="7075412" cy="4760604"/>
          </a:xfrm>
        </p:spPr>
        <p:txBody>
          <a:bodyPr>
            <a:normAutofit fontScale="70000" lnSpcReduction="20000"/>
          </a:bodyPr>
          <a:lstStyle/>
          <a:p>
            <a:r>
              <a:rPr lang="en-US" dirty="0">
                <a:latin typeface="Century Gothic" panose="020B0502020202020204" pitchFamily="34" charset="0"/>
              </a:rPr>
              <a:t>Diego is a 53-year-old male with a 40-year history of T1D. PMH significant for HTN, HLD, non-proliferative diabetic retinopathy, neuropathy, amputation of left great toe (2015). His BMI is 30.3 (98.6 kg). He is enrolled in the NIH Type 1 Diabetes CGM Study. Diego had his first study visit with the CDCES. Today, he presents for his second study visit with you (prior to initiating CGM). His A1c today is </a:t>
            </a:r>
            <a:r>
              <a:rPr lang="en-US" b="1" dirty="0">
                <a:latin typeface="Century Gothic" panose="020B0502020202020204" pitchFamily="34" charset="0"/>
              </a:rPr>
              <a:t>8.7%.</a:t>
            </a:r>
          </a:p>
          <a:p>
            <a:pPr marL="0" indent="0">
              <a:buNone/>
            </a:pPr>
            <a:endParaRPr lang="en-US" dirty="0"/>
          </a:p>
          <a:p>
            <a:pPr marL="0" indent="0">
              <a:buNone/>
            </a:pPr>
            <a:r>
              <a:rPr lang="en-US" b="1" dirty="0">
                <a:latin typeface="Century Gothic" panose="020B0502020202020204" pitchFamily="34" charset="0"/>
              </a:rPr>
              <a:t>What would your priorities be for the first visit? Select all that apply: </a:t>
            </a:r>
          </a:p>
          <a:p>
            <a:pPr marL="914400" lvl="1" indent="-457200">
              <a:buFont typeface="+mj-lt"/>
              <a:buAutoNum type="arabicPeriod"/>
            </a:pPr>
            <a:r>
              <a:rPr lang="en-US" dirty="0">
                <a:latin typeface="Century Gothic" panose="020B0502020202020204" pitchFamily="34" charset="0"/>
              </a:rPr>
              <a:t>Review with Diego his goals for CGM</a:t>
            </a:r>
          </a:p>
          <a:p>
            <a:pPr marL="914400" lvl="1" indent="-457200">
              <a:buFont typeface="+mj-lt"/>
              <a:buAutoNum type="arabicPeriod"/>
            </a:pPr>
            <a:r>
              <a:rPr lang="en-US" dirty="0">
                <a:latin typeface="Century Gothic" panose="020B0502020202020204" pitchFamily="34" charset="0"/>
              </a:rPr>
              <a:t>Assess his current insulin doses and make adjustments if needed</a:t>
            </a:r>
          </a:p>
          <a:p>
            <a:pPr marL="914400" lvl="1" indent="-457200">
              <a:buFont typeface="+mj-lt"/>
              <a:buAutoNum type="arabicPeriod"/>
            </a:pPr>
            <a:r>
              <a:rPr lang="en-US" dirty="0">
                <a:latin typeface="Century Gothic" panose="020B0502020202020204" pitchFamily="34" charset="0"/>
              </a:rPr>
              <a:t>Assess his self-monitored blood glucose (SMBG) data</a:t>
            </a:r>
          </a:p>
          <a:p>
            <a:pPr marL="914400" lvl="1" indent="-457200">
              <a:buFont typeface="+mj-lt"/>
              <a:buAutoNum type="arabicPeriod"/>
            </a:pPr>
            <a:r>
              <a:rPr lang="en-US" dirty="0">
                <a:latin typeface="Century Gothic" panose="020B0502020202020204" pitchFamily="34" charset="0"/>
              </a:rPr>
              <a:t>Determine if Diego has had any hypoglycemia since his last visit with you</a:t>
            </a:r>
          </a:p>
          <a:p>
            <a:pPr marL="914400" lvl="1" indent="-457200">
              <a:buFont typeface="+mj-lt"/>
              <a:buAutoNum type="arabicPeriod"/>
            </a:pPr>
            <a:r>
              <a:rPr lang="en-US" dirty="0">
                <a:latin typeface="Century Gothic" panose="020B0502020202020204" pitchFamily="34" charset="0"/>
              </a:rPr>
              <a:t>Engage family members as appropriate</a:t>
            </a:r>
          </a:p>
          <a:p>
            <a:endParaRPr lang="en-US" dirty="0"/>
          </a:p>
        </p:txBody>
      </p:sp>
      <p:pic>
        <p:nvPicPr>
          <p:cNvPr id="6" name="Picture 5" descr="A person in a blue shirt and tie&#10;&#10;Description automatically generated">
            <a:extLst>
              <a:ext uri="{FF2B5EF4-FFF2-40B4-BE49-F238E27FC236}">
                <a16:creationId xmlns:a16="http://schemas.microsoft.com/office/drawing/2014/main" id="{096F2540-E927-F270-ED2E-1B6589DB490D}"/>
              </a:ext>
            </a:extLst>
          </p:cNvPr>
          <p:cNvPicPr>
            <a:picLocks noChangeAspect="1"/>
          </p:cNvPicPr>
          <p:nvPr/>
        </p:nvPicPr>
        <p:blipFill>
          <a:blip r:embed="rId3"/>
          <a:stretch>
            <a:fillRect/>
          </a:stretch>
        </p:blipFill>
        <p:spPr>
          <a:xfrm>
            <a:off x="8129981" y="1122286"/>
            <a:ext cx="3289300" cy="2616200"/>
          </a:xfrm>
          <a:prstGeom prst="rect">
            <a:avLst/>
          </a:prstGeom>
        </p:spPr>
      </p:pic>
    </p:spTree>
    <p:extLst>
      <p:ext uri="{BB962C8B-B14F-4D97-AF65-F5344CB8AC3E}">
        <p14:creationId xmlns:p14="http://schemas.microsoft.com/office/powerpoint/2010/main" val="43999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F180-8DDC-485A-956A-CB10EC4D13DC}"/>
              </a:ext>
            </a:extLst>
          </p:cNvPr>
          <p:cNvSpPr>
            <a:spLocks noGrp="1"/>
          </p:cNvSpPr>
          <p:nvPr>
            <p:ph type="title"/>
          </p:nvPr>
        </p:nvSpPr>
        <p:spPr/>
        <p:txBody>
          <a:bodyPr>
            <a:normAutofit/>
          </a:bodyPr>
          <a:lstStyle/>
          <a:p>
            <a:r>
              <a:rPr lang="en-US" dirty="0">
                <a:latin typeface="Century Gothic" panose="020B0502020202020204" pitchFamily="34" charset="0"/>
              </a:rPr>
              <a:t> </a:t>
            </a:r>
            <a:r>
              <a:rPr lang="en-US" sz="4800" dirty="0">
                <a:latin typeface="Century Gothic" panose="020B0502020202020204" pitchFamily="34" charset="0"/>
              </a:rPr>
              <a:t>Diego’s SMBG Data: Visit 1 with PCP</a:t>
            </a:r>
          </a:p>
        </p:txBody>
      </p:sp>
      <p:graphicFrame>
        <p:nvGraphicFramePr>
          <p:cNvPr id="9" name="Table 8">
            <a:extLst>
              <a:ext uri="{FF2B5EF4-FFF2-40B4-BE49-F238E27FC236}">
                <a16:creationId xmlns:a16="http://schemas.microsoft.com/office/drawing/2014/main" id="{220DC60B-1757-89F0-CB43-58BAFCB6DC6A}"/>
              </a:ext>
            </a:extLst>
          </p:cNvPr>
          <p:cNvGraphicFramePr>
            <a:graphicFrameLocks noGrp="1"/>
          </p:cNvGraphicFramePr>
          <p:nvPr>
            <p:extLst>
              <p:ext uri="{D42A27DB-BD31-4B8C-83A1-F6EECF244321}">
                <p14:modId xmlns:p14="http://schemas.microsoft.com/office/powerpoint/2010/main" val="2026617251"/>
              </p:ext>
            </p:extLst>
          </p:nvPr>
        </p:nvGraphicFramePr>
        <p:xfrm>
          <a:off x="736978" y="1358184"/>
          <a:ext cx="10710002" cy="4527416"/>
        </p:xfrm>
        <a:graphic>
          <a:graphicData uri="http://schemas.openxmlformats.org/drawingml/2006/table">
            <a:tbl>
              <a:tblPr firstRow="1" firstCol="1" bandRow="1">
                <a:tableStyleId>{5C22544A-7EE6-4342-B048-85BDC9FD1C3A}</a:tableStyleId>
              </a:tblPr>
              <a:tblGrid>
                <a:gridCol w="1350764">
                  <a:extLst>
                    <a:ext uri="{9D8B030D-6E8A-4147-A177-3AD203B41FA5}">
                      <a16:colId xmlns:a16="http://schemas.microsoft.com/office/drawing/2014/main" val="3867348893"/>
                    </a:ext>
                  </a:extLst>
                </a:gridCol>
                <a:gridCol w="1576365">
                  <a:extLst>
                    <a:ext uri="{9D8B030D-6E8A-4147-A177-3AD203B41FA5}">
                      <a16:colId xmlns:a16="http://schemas.microsoft.com/office/drawing/2014/main" val="900811676"/>
                    </a:ext>
                  </a:extLst>
                </a:gridCol>
                <a:gridCol w="1190000">
                  <a:extLst>
                    <a:ext uri="{9D8B030D-6E8A-4147-A177-3AD203B41FA5}">
                      <a16:colId xmlns:a16="http://schemas.microsoft.com/office/drawing/2014/main" val="3419197510"/>
                    </a:ext>
                  </a:extLst>
                </a:gridCol>
                <a:gridCol w="1244313">
                  <a:extLst>
                    <a:ext uri="{9D8B030D-6E8A-4147-A177-3AD203B41FA5}">
                      <a16:colId xmlns:a16="http://schemas.microsoft.com/office/drawing/2014/main" val="963027913"/>
                    </a:ext>
                  </a:extLst>
                </a:gridCol>
                <a:gridCol w="1337140">
                  <a:extLst>
                    <a:ext uri="{9D8B030D-6E8A-4147-A177-3AD203B41FA5}">
                      <a16:colId xmlns:a16="http://schemas.microsoft.com/office/drawing/2014/main" val="1425317270"/>
                    </a:ext>
                  </a:extLst>
                </a:gridCol>
                <a:gridCol w="1337140">
                  <a:extLst>
                    <a:ext uri="{9D8B030D-6E8A-4147-A177-3AD203B41FA5}">
                      <a16:colId xmlns:a16="http://schemas.microsoft.com/office/drawing/2014/main" val="3789004064"/>
                    </a:ext>
                  </a:extLst>
                </a:gridCol>
                <a:gridCol w="1337140">
                  <a:extLst>
                    <a:ext uri="{9D8B030D-6E8A-4147-A177-3AD203B41FA5}">
                      <a16:colId xmlns:a16="http://schemas.microsoft.com/office/drawing/2014/main" val="10018889"/>
                    </a:ext>
                  </a:extLst>
                </a:gridCol>
                <a:gridCol w="1337140">
                  <a:extLst>
                    <a:ext uri="{9D8B030D-6E8A-4147-A177-3AD203B41FA5}">
                      <a16:colId xmlns:a16="http://schemas.microsoft.com/office/drawing/2014/main" val="1633437455"/>
                    </a:ext>
                  </a:extLst>
                </a:gridCol>
              </a:tblGrid>
              <a:tr h="413527">
                <a:tc>
                  <a:txBody>
                    <a:bodyPr/>
                    <a:lstStyle/>
                    <a:p>
                      <a:pPr marL="0" marR="0">
                        <a:spcBef>
                          <a:spcPts val="0"/>
                        </a:spcBef>
                        <a:spcAft>
                          <a:spcPts val="0"/>
                        </a:spcAft>
                      </a:pPr>
                      <a:r>
                        <a:rPr lang="en-US" sz="2000" dirty="0">
                          <a:effectLst/>
                        </a:rPr>
                        <a:t>Result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Wednesday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Thursday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dirty="0">
                          <a:effectLst/>
                        </a:rPr>
                        <a:t>Friday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Saturday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Sunday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Monday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dirty="0">
                          <a:effectLst/>
                        </a:rPr>
                        <a:t>Tuesday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2084386669"/>
                  </a:ext>
                </a:extLst>
              </a:tr>
              <a:tr h="413527">
                <a:tc>
                  <a:txBody>
                    <a:bodyPr/>
                    <a:lstStyle/>
                    <a:p>
                      <a:pPr marL="0" marR="0">
                        <a:spcBef>
                          <a:spcPts val="0"/>
                        </a:spcBef>
                        <a:spcAft>
                          <a:spcPts val="0"/>
                        </a:spcAft>
                      </a:pPr>
                      <a:r>
                        <a:rPr lang="en-US" sz="2000" dirty="0">
                          <a:solidFill>
                            <a:schemeClr val="tx1"/>
                          </a:solidFill>
                          <a:effectLst/>
                        </a:rPr>
                        <a:t>Pre-Breakfast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198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207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436601737"/>
                  </a:ext>
                </a:extLst>
              </a:tr>
              <a:tr h="413527">
                <a:tc>
                  <a:txBody>
                    <a:bodyPr/>
                    <a:lstStyle/>
                    <a:p>
                      <a:pPr marL="0" marR="0">
                        <a:spcBef>
                          <a:spcPts val="0"/>
                        </a:spcBef>
                        <a:spcAft>
                          <a:spcPts val="0"/>
                        </a:spcAft>
                      </a:pPr>
                      <a:r>
                        <a:rPr lang="en-US" sz="2000" dirty="0">
                          <a:solidFill>
                            <a:schemeClr val="tx1"/>
                          </a:solidFill>
                          <a:effectLst/>
                        </a:rPr>
                        <a:t>Pre-Lunch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210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645275763"/>
                  </a:ext>
                </a:extLst>
              </a:tr>
              <a:tr h="413527">
                <a:tc>
                  <a:txBody>
                    <a:bodyPr/>
                    <a:lstStyle/>
                    <a:p>
                      <a:pPr marL="0" marR="0">
                        <a:spcBef>
                          <a:spcPts val="0"/>
                        </a:spcBef>
                        <a:spcAft>
                          <a:spcPts val="0"/>
                        </a:spcAft>
                      </a:pPr>
                      <a:r>
                        <a:rPr lang="en-US" sz="2000">
                          <a:solidFill>
                            <a:schemeClr val="tx1"/>
                          </a:solidFill>
                          <a:effectLst/>
                        </a:rPr>
                        <a:t>Pre-Dinner</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196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06434922"/>
                  </a:ext>
                </a:extLst>
              </a:tr>
              <a:tr h="413527">
                <a:tc>
                  <a:txBody>
                    <a:bodyPr/>
                    <a:lstStyle/>
                    <a:p>
                      <a:pPr marL="0" marR="0">
                        <a:spcBef>
                          <a:spcPts val="0"/>
                        </a:spcBef>
                        <a:spcAft>
                          <a:spcPts val="0"/>
                        </a:spcAft>
                      </a:pPr>
                      <a:r>
                        <a:rPr lang="en-US" sz="2000" dirty="0">
                          <a:solidFill>
                            <a:schemeClr val="tx1"/>
                          </a:solidFill>
                          <a:effectLst/>
                        </a:rPr>
                        <a:t>HS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190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537024155"/>
                  </a:ext>
                </a:extLst>
              </a:tr>
              <a:tr h="413527">
                <a:tc>
                  <a:txBody>
                    <a:bodyPr/>
                    <a:lstStyle/>
                    <a:p>
                      <a:pPr marL="0" marR="0">
                        <a:spcBef>
                          <a:spcPts val="0"/>
                        </a:spcBef>
                        <a:spcAft>
                          <a:spcPts val="0"/>
                        </a:spcAft>
                      </a:pPr>
                      <a:r>
                        <a:rPr lang="en-US" sz="2000" dirty="0">
                          <a:solidFill>
                            <a:schemeClr val="bg1"/>
                          </a:solidFill>
                          <a:effectLst/>
                        </a:rPr>
                        <a:t>Result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Wednesday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Thursday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Friday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Saturday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Sunday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Monday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Tuesday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1431860765"/>
                  </a:ext>
                </a:extLst>
              </a:tr>
              <a:tr h="413527">
                <a:tc>
                  <a:txBody>
                    <a:bodyPr/>
                    <a:lstStyle/>
                    <a:p>
                      <a:pPr marL="0" marR="0">
                        <a:spcBef>
                          <a:spcPts val="0"/>
                        </a:spcBef>
                        <a:spcAft>
                          <a:spcPts val="0"/>
                        </a:spcAft>
                      </a:pPr>
                      <a:r>
                        <a:rPr lang="en-US" sz="2000" dirty="0">
                          <a:solidFill>
                            <a:schemeClr val="tx1"/>
                          </a:solidFill>
                          <a:effectLst/>
                        </a:rPr>
                        <a:t>Pre-Breakfast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197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196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199</a:t>
                      </a:r>
                    </a:p>
                  </a:txBody>
                  <a:tcPr marL="68580" marR="68580" marT="0" marB="0">
                    <a:solidFill>
                      <a:schemeClr val="bg1"/>
                    </a:solidFill>
                  </a:tcPr>
                </a:tc>
                <a:tc>
                  <a:txBody>
                    <a:bodyPr/>
                    <a:lstStyle/>
                    <a:p>
                      <a:pPr marL="0" marR="0" algn="ctr">
                        <a:spcBef>
                          <a:spcPts val="0"/>
                        </a:spcBef>
                        <a:spcAft>
                          <a:spcPts val="0"/>
                        </a:spcAft>
                      </a:pPr>
                      <a:r>
                        <a:rPr lang="en-US" sz="2000" dirty="0">
                          <a:effectLst/>
                        </a:rPr>
                        <a:t>196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099412546"/>
                  </a:ext>
                </a:extLst>
              </a:tr>
              <a:tr h="413527">
                <a:tc>
                  <a:txBody>
                    <a:bodyPr/>
                    <a:lstStyle/>
                    <a:p>
                      <a:pPr marL="0" marR="0">
                        <a:spcBef>
                          <a:spcPts val="0"/>
                        </a:spcBef>
                        <a:spcAft>
                          <a:spcPts val="0"/>
                        </a:spcAft>
                      </a:pPr>
                      <a:r>
                        <a:rPr lang="en-US" sz="2000" dirty="0">
                          <a:solidFill>
                            <a:schemeClr val="tx1"/>
                          </a:solidFill>
                          <a:effectLst/>
                        </a:rPr>
                        <a:t>Pre-Lunch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502525129"/>
                  </a:ext>
                </a:extLst>
              </a:tr>
              <a:tr h="413527">
                <a:tc>
                  <a:txBody>
                    <a:bodyPr/>
                    <a:lstStyle/>
                    <a:p>
                      <a:pPr marL="0" marR="0">
                        <a:spcBef>
                          <a:spcPts val="0"/>
                        </a:spcBef>
                        <a:spcAft>
                          <a:spcPts val="0"/>
                        </a:spcAft>
                      </a:pPr>
                      <a:r>
                        <a:rPr lang="en-US" sz="2000" dirty="0">
                          <a:solidFill>
                            <a:schemeClr val="tx1"/>
                          </a:solidFill>
                          <a:effectLst/>
                        </a:rPr>
                        <a:t>Pre-Dinner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198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2012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693106926"/>
                  </a:ext>
                </a:extLst>
              </a:tr>
              <a:tr h="413527">
                <a:tc>
                  <a:txBody>
                    <a:bodyPr/>
                    <a:lstStyle/>
                    <a:p>
                      <a:pPr marL="0" marR="0">
                        <a:spcBef>
                          <a:spcPts val="0"/>
                        </a:spcBef>
                        <a:spcAft>
                          <a:spcPts val="0"/>
                        </a:spcAft>
                      </a:pPr>
                      <a:r>
                        <a:rPr lang="en-US" sz="2000" dirty="0">
                          <a:solidFill>
                            <a:schemeClr val="tx1"/>
                          </a:solidFill>
                          <a:effectLst/>
                        </a:rPr>
                        <a:t>HS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199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37822848"/>
                  </a:ext>
                </a:extLst>
              </a:tr>
            </a:tbl>
          </a:graphicData>
        </a:graphic>
      </p:graphicFrame>
    </p:spTree>
    <p:extLst>
      <p:ext uri="{BB962C8B-B14F-4D97-AF65-F5344CB8AC3E}">
        <p14:creationId xmlns:p14="http://schemas.microsoft.com/office/powerpoint/2010/main" val="121675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F721-B285-4549-8405-3B7C7F46FB8C}"/>
              </a:ext>
            </a:extLst>
          </p:cNvPr>
          <p:cNvSpPr>
            <a:spLocks noGrp="1"/>
          </p:cNvSpPr>
          <p:nvPr>
            <p:ph type="title"/>
          </p:nvPr>
        </p:nvSpPr>
        <p:spPr/>
        <p:txBody>
          <a:bodyPr/>
          <a:lstStyle/>
          <a:p>
            <a:r>
              <a:rPr lang="en-US" dirty="0">
                <a:latin typeface="Century Gothic" panose="020B0502020202020204" pitchFamily="34" charset="0"/>
              </a:rPr>
              <a:t>Visit 1</a:t>
            </a:r>
          </a:p>
        </p:txBody>
      </p:sp>
      <p:sp>
        <p:nvSpPr>
          <p:cNvPr id="3" name="Content Placeholder 2">
            <a:extLst>
              <a:ext uri="{FF2B5EF4-FFF2-40B4-BE49-F238E27FC236}">
                <a16:creationId xmlns:a16="http://schemas.microsoft.com/office/drawing/2014/main" id="{78BCC5B5-0092-4D42-9350-273D59F28FC2}"/>
              </a:ext>
            </a:extLst>
          </p:cNvPr>
          <p:cNvSpPr>
            <a:spLocks noGrp="1"/>
          </p:cNvSpPr>
          <p:nvPr>
            <p:ph idx="1"/>
          </p:nvPr>
        </p:nvSpPr>
        <p:spPr>
          <a:xfrm>
            <a:off x="383626" y="1358184"/>
            <a:ext cx="5883359" cy="4760604"/>
          </a:xfrm>
        </p:spPr>
        <p:txBody>
          <a:bodyPr>
            <a:normAutofit fontScale="92500" lnSpcReduction="10000"/>
          </a:bodyPr>
          <a:lstStyle/>
          <a:p>
            <a:r>
              <a:rPr lang="en-US" b="1" dirty="0">
                <a:latin typeface="Century Gothic" panose="020B0502020202020204" pitchFamily="34" charset="0"/>
              </a:rPr>
              <a:t>Diego’s regimen:</a:t>
            </a:r>
          </a:p>
          <a:p>
            <a:pPr marL="0" indent="0">
              <a:buNone/>
            </a:pPr>
            <a:r>
              <a:rPr lang="en-US" dirty="0">
                <a:latin typeface="Century Gothic" panose="020B0502020202020204" pitchFamily="34" charset="0"/>
              </a:rPr>
              <a:t>      - Detemir 30 units twice daily</a:t>
            </a:r>
          </a:p>
          <a:p>
            <a:pPr marL="0" indent="0">
              <a:buNone/>
            </a:pPr>
            <a:r>
              <a:rPr lang="en-US" dirty="0">
                <a:latin typeface="Century Gothic" panose="020B0502020202020204" pitchFamily="34" charset="0"/>
              </a:rPr>
              <a:t>      - </a:t>
            </a:r>
            <a:r>
              <a:rPr lang="en-US" dirty="0" err="1">
                <a:latin typeface="Century Gothic" panose="020B0502020202020204" pitchFamily="34" charset="0"/>
              </a:rPr>
              <a:t>Aspart</a:t>
            </a:r>
            <a:r>
              <a:rPr lang="en-US" dirty="0">
                <a:latin typeface="Century Gothic" panose="020B0502020202020204" pitchFamily="34" charset="0"/>
              </a:rPr>
              <a:t> 20 units three times </a:t>
            </a:r>
          </a:p>
          <a:p>
            <a:pPr marL="0" indent="0">
              <a:buNone/>
            </a:pPr>
            <a:r>
              <a:rPr lang="en-US" dirty="0">
                <a:latin typeface="Century Gothic" panose="020B0502020202020204" pitchFamily="34" charset="0"/>
              </a:rPr>
              <a:t>	a day before meals                                               </a:t>
            </a:r>
          </a:p>
          <a:p>
            <a:r>
              <a:rPr lang="en-US" b="1" dirty="0">
                <a:latin typeface="Century Gothic" panose="020B0502020202020204" pitchFamily="34" charset="0"/>
              </a:rPr>
              <a:t>A1c 8.7%</a:t>
            </a:r>
          </a:p>
          <a:p>
            <a:pPr marL="0" indent="0">
              <a:buNone/>
            </a:pPr>
            <a:endParaRPr lang="en-US" dirty="0"/>
          </a:p>
          <a:p>
            <a:pPr marL="0" indent="0">
              <a:buNone/>
            </a:pPr>
            <a:r>
              <a:rPr lang="en-US" b="1" dirty="0">
                <a:latin typeface="Century Gothic" panose="020B0502020202020204" pitchFamily="34" charset="0"/>
              </a:rPr>
              <a:t>What is Diego’s total daily dose of insulin?</a:t>
            </a:r>
          </a:p>
          <a:p>
            <a:pPr marL="911225" lvl="1" indent="-514350">
              <a:buFont typeface="+mj-lt"/>
              <a:buAutoNum type="arabicPeriod"/>
            </a:pPr>
            <a:r>
              <a:rPr lang="en-US" b="1" dirty="0">
                <a:latin typeface="Century Gothic" panose="020B0502020202020204" pitchFamily="34" charset="0"/>
              </a:rPr>
              <a:t>80 units</a:t>
            </a:r>
          </a:p>
          <a:p>
            <a:pPr marL="911225" lvl="1" indent="-514350">
              <a:buFont typeface="+mj-lt"/>
              <a:buAutoNum type="arabicPeriod"/>
            </a:pPr>
            <a:r>
              <a:rPr lang="en-US" b="1" dirty="0">
                <a:latin typeface="Century Gothic" panose="020B0502020202020204" pitchFamily="34" charset="0"/>
              </a:rPr>
              <a:t>90 units</a:t>
            </a:r>
          </a:p>
          <a:p>
            <a:pPr marL="911225" lvl="1" indent="-514350">
              <a:buFont typeface="+mj-lt"/>
              <a:buAutoNum type="arabicPeriod"/>
            </a:pPr>
            <a:r>
              <a:rPr lang="en-US" b="1" dirty="0">
                <a:latin typeface="Century Gothic" panose="020B0502020202020204" pitchFamily="34" charset="0"/>
              </a:rPr>
              <a:t>110 units</a:t>
            </a:r>
          </a:p>
          <a:p>
            <a:pPr marL="911225" lvl="1" indent="-514350">
              <a:buFont typeface="+mj-lt"/>
              <a:buAutoNum type="arabicPeriod"/>
            </a:pPr>
            <a:r>
              <a:rPr lang="en-US" b="1" dirty="0">
                <a:latin typeface="Century Gothic" panose="020B0502020202020204" pitchFamily="34" charset="0"/>
              </a:rPr>
              <a:t>120 units</a:t>
            </a:r>
          </a:p>
          <a:p>
            <a:endParaRPr lang="en-US" dirty="0"/>
          </a:p>
        </p:txBody>
      </p:sp>
      <p:sp>
        <p:nvSpPr>
          <p:cNvPr id="4" name="TextBox 3">
            <a:extLst>
              <a:ext uri="{FF2B5EF4-FFF2-40B4-BE49-F238E27FC236}">
                <a16:creationId xmlns:a16="http://schemas.microsoft.com/office/drawing/2014/main" id="{EE481C16-80A0-48F1-ACF8-1666A622EC30}"/>
              </a:ext>
            </a:extLst>
          </p:cNvPr>
          <p:cNvSpPr txBox="1"/>
          <p:nvPr/>
        </p:nvSpPr>
        <p:spPr>
          <a:xfrm>
            <a:off x="6241335" y="3963395"/>
            <a:ext cx="5976316" cy="2369880"/>
          </a:xfrm>
          <a:prstGeom prst="rect">
            <a:avLst/>
          </a:prstGeom>
          <a:noFill/>
        </p:spPr>
        <p:txBody>
          <a:bodyPr wrap="none" rtlCol="0">
            <a:spAutoFit/>
          </a:bodyPr>
          <a:lstStyle/>
          <a:p>
            <a:r>
              <a:rPr lang="en-US" sz="2600" b="1" dirty="0">
                <a:latin typeface="Century Gothic" panose="020B0502020202020204" pitchFamily="34" charset="0"/>
              </a:rPr>
              <a:t>What change would you make first: </a:t>
            </a:r>
          </a:p>
          <a:p>
            <a:pPr marL="911225" lvl="1" indent="-514350">
              <a:buFont typeface="+mj-lt"/>
              <a:buAutoNum type="arabicPeriod"/>
            </a:pPr>
            <a:r>
              <a:rPr lang="en-US" sz="2600" b="1" dirty="0">
                <a:latin typeface="Century Gothic" panose="020B0502020202020204" pitchFamily="34" charset="0"/>
              </a:rPr>
              <a:t>Breakfast bolus dose</a:t>
            </a:r>
          </a:p>
          <a:p>
            <a:pPr marL="911225" lvl="1" indent="-514350">
              <a:buFont typeface="+mj-lt"/>
              <a:buAutoNum type="arabicPeriod"/>
            </a:pPr>
            <a:r>
              <a:rPr lang="en-US" sz="2600" b="1" dirty="0">
                <a:latin typeface="Century Gothic" panose="020B0502020202020204" pitchFamily="34" charset="0"/>
              </a:rPr>
              <a:t>Lunch bolus dose</a:t>
            </a:r>
          </a:p>
          <a:p>
            <a:pPr marL="911225" lvl="1" indent="-514350">
              <a:buFont typeface="+mj-lt"/>
              <a:buAutoNum type="arabicPeriod"/>
            </a:pPr>
            <a:r>
              <a:rPr lang="en-US" sz="2600" b="1" dirty="0">
                <a:latin typeface="Century Gothic" panose="020B0502020202020204" pitchFamily="34" charset="0"/>
              </a:rPr>
              <a:t>Dinner bolus dose</a:t>
            </a:r>
          </a:p>
          <a:p>
            <a:pPr marL="911225" lvl="1" indent="-514350">
              <a:buFont typeface="+mj-lt"/>
              <a:buAutoNum type="arabicPeriod"/>
            </a:pPr>
            <a:r>
              <a:rPr lang="en-US" sz="2600" b="1" dirty="0">
                <a:latin typeface="Century Gothic" panose="020B0502020202020204" pitchFamily="34" charset="0"/>
              </a:rPr>
              <a:t>Basal dose </a:t>
            </a:r>
          </a:p>
          <a:p>
            <a:endParaRPr lang="en-US" dirty="0"/>
          </a:p>
        </p:txBody>
      </p:sp>
      <p:pic>
        <p:nvPicPr>
          <p:cNvPr id="11" name="Picture 10" descr="A table with numbers and numbers&#10;&#10;Description automatically generated">
            <a:extLst>
              <a:ext uri="{FF2B5EF4-FFF2-40B4-BE49-F238E27FC236}">
                <a16:creationId xmlns:a16="http://schemas.microsoft.com/office/drawing/2014/main" id="{9A80B5B6-8FA9-9458-1C0C-16387D7627D2}"/>
              </a:ext>
            </a:extLst>
          </p:cNvPr>
          <p:cNvPicPr>
            <a:picLocks noChangeAspect="1"/>
          </p:cNvPicPr>
          <p:nvPr/>
        </p:nvPicPr>
        <p:blipFill>
          <a:blip r:embed="rId3"/>
          <a:stretch>
            <a:fillRect/>
          </a:stretch>
        </p:blipFill>
        <p:spPr>
          <a:xfrm>
            <a:off x="5854889" y="34351"/>
            <a:ext cx="6362761" cy="2613315"/>
          </a:xfrm>
          <a:prstGeom prst="rect">
            <a:avLst/>
          </a:prstGeom>
        </p:spPr>
      </p:pic>
    </p:spTree>
    <p:extLst>
      <p:ext uri="{BB962C8B-B14F-4D97-AF65-F5344CB8AC3E}">
        <p14:creationId xmlns:p14="http://schemas.microsoft.com/office/powerpoint/2010/main" val="193079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144F-6002-448F-9035-AE76C9DDB96D}"/>
              </a:ext>
            </a:extLst>
          </p:cNvPr>
          <p:cNvSpPr>
            <a:spLocks noGrp="1"/>
          </p:cNvSpPr>
          <p:nvPr>
            <p:ph type="title"/>
          </p:nvPr>
        </p:nvSpPr>
        <p:spPr/>
        <p:txBody>
          <a:bodyPr/>
          <a:lstStyle/>
          <a:p>
            <a:r>
              <a:rPr lang="en-US" dirty="0">
                <a:latin typeface="Century Gothic" panose="020B0502020202020204" pitchFamily="34" charset="0"/>
              </a:rPr>
              <a:t>Making Insulin Recommendations</a:t>
            </a:r>
          </a:p>
        </p:txBody>
      </p:sp>
      <p:sp>
        <p:nvSpPr>
          <p:cNvPr id="5" name="TextBox 4">
            <a:extLst>
              <a:ext uri="{FF2B5EF4-FFF2-40B4-BE49-F238E27FC236}">
                <a16:creationId xmlns:a16="http://schemas.microsoft.com/office/drawing/2014/main" id="{06C4A0C9-623D-4079-BE43-5B8FF0BDC943}"/>
              </a:ext>
            </a:extLst>
          </p:cNvPr>
          <p:cNvSpPr txBox="1"/>
          <p:nvPr/>
        </p:nvSpPr>
        <p:spPr>
          <a:xfrm>
            <a:off x="359454" y="2024862"/>
            <a:ext cx="7108146" cy="4616648"/>
          </a:xfrm>
          <a:prstGeom prst="rect">
            <a:avLst/>
          </a:prstGeom>
          <a:noFill/>
        </p:spPr>
        <p:txBody>
          <a:bodyPr wrap="square" rtlCol="0">
            <a:spAutoFit/>
          </a:bodyPr>
          <a:lstStyle/>
          <a:p>
            <a:r>
              <a:rPr lang="en-US" sz="2000" b="1" dirty="0">
                <a:latin typeface="Century Gothic" panose="020B0502020202020204" pitchFamily="34" charset="0"/>
              </a:rPr>
              <a:t>What actions will you take at your visit? (Select all that apply)</a:t>
            </a:r>
          </a:p>
          <a:p>
            <a:pPr marL="342900" indent="-342900">
              <a:buAutoNum type="arabicPeriod"/>
            </a:pPr>
            <a:r>
              <a:rPr lang="en-US" sz="2000" b="1" dirty="0">
                <a:latin typeface="Century Gothic" panose="020B0502020202020204" pitchFamily="34" charset="0"/>
              </a:rPr>
              <a:t>Assess Diego’s current amount and daily routines with taking his insulin</a:t>
            </a:r>
          </a:p>
          <a:p>
            <a:pPr marL="342900" indent="-342900">
              <a:buAutoNum type="arabicPeriod"/>
            </a:pPr>
            <a:r>
              <a:rPr lang="en-US" sz="2000" b="1" dirty="0">
                <a:latin typeface="Century Gothic" panose="020B0502020202020204" pitchFamily="34" charset="0"/>
              </a:rPr>
              <a:t>Increase  bedtime Detemir dose by 15 additional units</a:t>
            </a:r>
          </a:p>
          <a:p>
            <a:pPr marL="342900" indent="-342900">
              <a:buAutoNum type="arabicPeriod"/>
            </a:pPr>
            <a:r>
              <a:rPr lang="en-US" sz="2000" b="1" dirty="0">
                <a:latin typeface="Century Gothic" panose="020B0502020202020204" pitchFamily="34" charset="0"/>
              </a:rPr>
              <a:t>Increase </a:t>
            </a:r>
            <a:r>
              <a:rPr lang="en-US" sz="2000" b="1" dirty="0" err="1">
                <a:latin typeface="Century Gothic" panose="020B0502020202020204" pitchFamily="34" charset="0"/>
              </a:rPr>
              <a:t>Aspart</a:t>
            </a:r>
            <a:r>
              <a:rPr lang="en-US" sz="2000" b="1" dirty="0">
                <a:latin typeface="Century Gothic" panose="020B0502020202020204" pitchFamily="34" charset="0"/>
              </a:rPr>
              <a:t> insulin by an extra 10 units before each meal</a:t>
            </a:r>
          </a:p>
          <a:p>
            <a:pPr marL="342900" indent="-342900">
              <a:buAutoNum type="arabicPeriod"/>
            </a:pPr>
            <a:r>
              <a:rPr lang="en-US" sz="2000" b="1" dirty="0">
                <a:latin typeface="Century Gothic" panose="020B0502020202020204" pitchFamily="34" charset="0"/>
              </a:rPr>
              <a:t>Increase Detemir dose by 12 units divided into two doses (Breakfast and bedtime) </a:t>
            </a:r>
          </a:p>
          <a:p>
            <a:pPr marL="342900" indent="-342900">
              <a:buAutoNum type="arabicPeriod"/>
            </a:pPr>
            <a:r>
              <a:rPr lang="en-US" sz="2000" b="1" dirty="0">
                <a:latin typeface="Century Gothic" panose="020B0502020202020204" pitchFamily="34" charset="0"/>
              </a:rPr>
              <a:t>Increase Detemir dose by 16 units divided into two doses (Breakfast and bedtime)</a:t>
            </a:r>
          </a:p>
          <a:p>
            <a:pPr marL="342900" indent="-342900">
              <a:buAutoNum type="arabicPeriod"/>
            </a:pPr>
            <a:endParaRPr lang="en-US" b="1" dirty="0">
              <a:latin typeface="Century Gothic" panose="020B0502020202020204" pitchFamily="34" charset="0"/>
            </a:endParaRPr>
          </a:p>
          <a:p>
            <a:pPr marL="342900" indent="-342900">
              <a:buAutoNum type="arabicPeriod"/>
            </a:pPr>
            <a:endParaRPr lang="en-US" b="1" dirty="0">
              <a:latin typeface="Century Gothic" panose="020B0502020202020204" pitchFamily="34" charset="0"/>
            </a:endParaRPr>
          </a:p>
          <a:p>
            <a:endParaRPr lang="en-US" b="1" dirty="0">
              <a:latin typeface="Century Gothic" panose="020B0502020202020204" pitchFamily="34" charset="0"/>
            </a:endParaRPr>
          </a:p>
        </p:txBody>
      </p:sp>
      <p:pic>
        <p:nvPicPr>
          <p:cNvPr id="3" name="Picture 2" descr="A person in a blue shirt and tie&#10;&#10;Description automatically generated">
            <a:extLst>
              <a:ext uri="{FF2B5EF4-FFF2-40B4-BE49-F238E27FC236}">
                <a16:creationId xmlns:a16="http://schemas.microsoft.com/office/drawing/2014/main" id="{FC6C2BFE-1B01-7789-7394-878D9753D2BF}"/>
              </a:ext>
            </a:extLst>
          </p:cNvPr>
          <p:cNvPicPr>
            <a:picLocks noChangeAspect="1"/>
          </p:cNvPicPr>
          <p:nvPr/>
        </p:nvPicPr>
        <p:blipFill>
          <a:blip r:embed="rId3"/>
          <a:stretch>
            <a:fillRect/>
          </a:stretch>
        </p:blipFill>
        <p:spPr>
          <a:xfrm>
            <a:off x="8218881" y="1929700"/>
            <a:ext cx="3289300" cy="2616200"/>
          </a:xfrm>
          <a:prstGeom prst="rect">
            <a:avLst/>
          </a:prstGeom>
        </p:spPr>
      </p:pic>
    </p:spTree>
    <p:extLst>
      <p:ext uri="{BB962C8B-B14F-4D97-AF65-F5344CB8AC3E}">
        <p14:creationId xmlns:p14="http://schemas.microsoft.com/office/powerpoint/2010/main" val="22985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DF7B-C31B-4522-B1B3-59AD366A7CE4}"/>
              </a:ext>
            </a:extLst>
          </p:cNvPr>
          <p:cNvSpPr>
            <a:spLocks noGrp="1"/>
          </p:cNvSpPr>
          <p:nvPr>
            <p:ph type="title"/>
          </p:nvPr>
        </p:nvSpPr>
        <p:spPr>
          <a:xfrm>
            <a:off x="367862" y="962667"/>
            <a:ext cx="6804834" cy="798778"/>
          </a:xfrm>
        </p:spPr>
        <p:txBody>
          <a:bodyPr>
            <a:noAutofit/>
          </a:bodyPr>
          <a:lstStyle/>
          <a:p>
            <a:r>
              <a:rPr lang="en-US" sz="3600" dirty="0">
                <a:latin typeface="Century Gothic" panose="020B0502020202020204" pitchFamily="34" charset="0"/>
              </a:rPr>
              <a:t>Creating a Correction Factor for High Glucose Levels</a:t>
            </a:r>
          </a:p>
        </p:txBody>
      </p:sp>
      <p:sp>
        <p:nvSpPr>
          <p:cNvPr id="6" name="TextBox 5">
            <a:extLst>
              <a:ext uri="{FF2B5EF4-FFF2-40B4-BE49-F238E27FC236}">
                <a16:creationId xmlns:a16="http://schemas.microsoft.com/office/drawing/2014/main" id="{7FA40006-D2AD-4C3B-B65C-3CDD8419D1C1}"/>
              </a:ext>
            </a:extLst>
          </p:cNvPr>
          <p:cNvSpPr txBox="1"/>
          <p:nvPr/>
        </p:nvSpPr>
        <p:spPr>
          <a:xfrm>
            <a:off x="367862" y="1742887"/>
            <a:ext cx="5381648" cy="464742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latin typeface="Century Gothic" panose="020B0502020202020204" pitchFamily="34" charset="0"/>
              </a:rPr>
              <a:t>Diego now has a total daily dose of </a:t>
            </a:r>
          </a:p>
          <a:p>
            <a:r>
              <a:rPr lang="en-US" sz="2000" dirty="0">
                <a:latin typeface="Century Gothic" panose="020B0502020202020204" pitchFamily="34" charset="0"/>
              </a:rPr>
              <a:t>     132 units/day </a:t>
            </a:r>
          </a:p>
          <a:p>
            <a:pPr marL="285750" indent="-285750">
              <a:buFont typeface="Wingdings" panose="05000000000000000000" pitchFamily="2" charset="2"/>
              <a:buChar char="Ø"/>
            </a:pPr>
            <a:r>
              <a:rPr lang="en-US" sz="2000" dirty="0">
                <a:latin typeface="Century Gothic" panose="020B0502020202020204" pitchFamily="34" charset="0"/>
              </a:rPr>
              <a:t>The formula for developing a </a:t>
            </a:r>
          </a:p>
          <a:p>
            <a:r>
              <a:rPr lang="en-US" sz="2000" dirty="0">
                <a:latin typeface="Century Gothic" panose="020B0502020202020204" pitchFamily="34" charset="0"/>
              </a:rPr>
              <a:t>     correction factor is 1800 /132 U=14 </a:t>
            </a:r>
          </a:p>
          <a:p>
            <a:pPr marL="285750" indent="-285750">
              <a:buFont typeface="Wingdings" panose="05000000000000000000" pitchFamily="2" charset="2"/>
              <a:buChar char="Ø"/>
            </a:pPr>
            <a:r>
              <a:rPr lang="en-US" sz="2000" dirty="0">
                <a:latin typeface="Century Gothic" panose="020B0502020202020204" pitchFamily="34" charset="0"/>
              </a:rPr>
              <a:t>1 unit of bolus insulin will decrease </a:t>
            </a:r>
          </a:p>
          <a:p>
            <a:r>
              <a:rPr lang="en-US" sz="2000" dirty="0">
                <a:latin typeface="Century Gothic" panose="020B0502020202020204" pitchFamily="34" charset="0"/>
              </a:rPr>
              <a:t>     the glucose level by 14 mg/dL</a:t>
            </a:r>
          </a:p>
          <a:p>
            <a:endParaRPr lang="en-US" sz="2000" dirty="0"/>
          </a:p>
          <a:p>
            <a:r>
              <a:rPr lang="en-US" sz="2000" b="1" dirty="0">
                <a:latin typeface="Century Gothic" panose="020B0502020202020204" pitchFamily="34" charset="0"/>
              </a:rPr>
              <a:t>What pre-meal correction scale will you prescribe for Diego?</a:t>
            </a:r>
          </a:p>
          <a:p>
            <a:pPr marL="342900" indent="-342900">
              <a:buAutoNum type="arabicPeriod"/>
            </a:pPr>
            <a:r>
              <a:rPr lang="en-US" sz="2000" b="1" dirty="0">
                <a:latin typeface="Century Gothic" panose="020B0502020202020204" pitchFamily="34" charset="0"/>
              </a:rPr>
              <a:t>1 U:40 points </a:t>
            </a:r>
            <a:r>
              <a:rPr lang="en-US" sz="2000" b="1" u="sng" dirty="0">
                <a:latin typeface="Century Gothic" panose="020B0502020202020204" pitchFamily="34" charset="0"/>
              </a:rPr>
              <a:t>&gt;</a:t>
            </a:r>
            <a:r>
              <a:rPr lang="en-US" sz="2000" b="1" dirty="0">
                <a:latin typeface="Century Gothic" panose="020B0502020202020204" pitchFamily="34" charset="0"/>
              </a:rPr>
              <a:t>150</a:t>
            </a:r>
          </a:p>
          <a:p>
            <a:pPr marL="342900" indent="-342900">
              <a:buAutoNum type="arabicPeriod"/>
            </a:pPr>
            <a:r>
              <a:rPr lang="en-US" sz="2000" b="1" dirty="0">
                <a:latin typeface="Century Gothic" panose="020B0502020202020204" pitchFamily="34" charset="0"/>
              </a:rPr>
              <a:t>1 U:15 points </a:t>
            </a:r>
            <a:r>
              <a:rPr lang="en-US" sz="2000" b="1" u="sng" dirty="0">
                <a:latin typeface="Century Gothic" panose="020B0502020202020204" pitchFamily="34" charset="0"/>
              </a:rPr>
              <a:t>&gt;</a:t>
            </a:r>
            <a:r>
              <a:rPr lang="en-US" sz="2000" b="1" dirty="0">
                <a:latin typeface="Century Gothic" panose="020B0502020202020204" pitchFamily="34" charset="0"/>
              </a:rPr>
              <a:t>130</a:t>
            </a:r>
          </a:p>
          <a:p>
            <a:pPr marL="342900" indent="-342900">
              <a:buAutoNum type="arabicPeriod"/>
            </a:pPr>
            <a:r>
              <a:rPr lang="en-US" sz="2000" b="1" dirty="0">
                <a:latin typeface="Century Gothic" panose="020B0502020202020204" pitchFamily="34" charset="0"/>
              </a:rPr>
              <a:t>1 U:40 points </a:t>
            </a:r>
            <a:r>
              <a:rPr lang="en-US" sz="2000" b="1" u="sng" dirty="0">
                <a:latin typeface="Century Gothic" panose="020B0502020202020204" pitchFamily="34" charset="0"/>
              </a:rPr>
              <a:t>&gt;</a:t>
            </a:r>
            <a:r>
              <a:rPr lang="en-US" sz="2000" b="1" dirty="0">
                <a:latin typeface="Century Gothic" panose="020B0502020202020204" pitchFamily="34" charset="0"/>
              </a:rPr>
              <a:t>130</a:t>
            </a:r>
          </a:p>
          <a:p>
            <a:pPr marL="342900" indent="-342900">
              <a:buFontTx/>
              <a:buAutoNum type="arabicPeriod"/>
            </a:pPr>
            <a:r>
              <a:rPr lang="en-US" sz="2000" b="1" dirty="0">
                <a:latin typeface="Century Gothic" panose="020B0502020202020204" pitchFamily="34" charset="0"/>
              </a:rPr>
              <a:t>1 U:15 points </a:t>
            </a:r>
            <a:r>
              <a:rPr lang="en-US" sz="2000" b="1" u="sng" dirty="0">
                <a:latin typeface="Century Gothic" panose="020B0502020202020204" pitchFamily="34" charset="0"/>
              </a:rPr>
              <a:t>&gt;</a:t>
            </a:r>
            <a:r>
              <a:rPr lang="en-US" sz="2000" b="1" dirty="0">
                <a:latin typeface="Century Gothic" panose="020B0502020202020204" pitchFamily="34" charset="0"/>
              </a:rPr>
              <a:t>150</a:t>
            </a:r>
          </a:p>
          <a:p>
            <a:pPr marL="342900" indent="-342900">
              <a:buAutoNum type="arabicPeriod"/>
            </a:pPr>
            <a:endParaRPr lang="en-US" b="1" dirty="0">
              <a:latin typeface="Century Gothic" panose="020B0502020202020204" pitchFamily="34" charset="0"/>
            </a:endParaRPr>
          </a:p>
          <a:p>
            <a:endParaRPr lang="en-US" dirty="0"/>
          </a:p>
        </p:txBody>
      </p:sp>
      <p:sp>
        <p:nvSpPr>
          <p:cNvPr id="3" name="TextBox 2">
            <a:extLst>
              <a:ext uri="{FF2B5EF4-FFF2-40B4-BE49-F238E27FC236}">
                <a16:creationId xmlns:a16="http://schemas.microsoft.com/office/drawing/2014/main" id="{A4847CBA-ADEE-DB49-8E92-59C3A9E7B2C6}"/>
              </a:ext>
            </a:extLst>
          </p:cNvPr>
          <p:cNvSpPr txBox="1"/>
          <p:nvPr/>
        </p:nvSpPr>
        <p:spPr>
          <a:xfrm>
            <a:off x="5983566" y="3723512"/>
            <a:ext cx="5974376" cy="2831544"/>
          </a:xfrm>
          <a:prstGeom prst="rect">
            <a:avLst/>
          </a:prstGeom>
          <a:noFill/>
        </p:spPr>
        <p:txBody>
          <a:bodyPr wrap="square" rtlCol="0">
            <a:spAutoFit/>
          </a:bodyPr>
          <a:lstStyle/>
          <a:p>
            <a:r>
              <a:rPr lang="en-US" sz="2000" b="1" dirty="0">
                <a:latin typeface="Century Gothic" panose="020B0502020202020204" pitchFamily="34" charset="0"/>
              </a:rPr>
              <a:t>You develop a correction factor scale using Correction Factor ratio of 1:15 </a:t>
            </a:r>
            <a:r>
              <a:rPr lang="en-US" sz="2000" b="1" u="sng" dirty="0">
                <a:latin typeface="Century Gothic" panose="020B0502020202020204" pitchFamily="34" charset="0"/>
              </a:rPr>
              <a:t>&gt;</a:t>
            </a:r>
            <a:r>
              <a:rPr lang="en-US" sz="2000" b="1" dirty="0">
                <a:latin typeface="Century Gothic" panose="020B0502020202020204" pitchFamily="34" charset="0"/>
              </a:rPr>
              <a:t>130. How much additional </a:t>
            </a:r>
            <a:r>
              <a:rPr lang="en-US" sz="2000" b="1" dirty="0" err="1">
                <a:latin typeface="Century Gothic" panose="020B0502020202020204" pitchFamily="34" charset="0"/>
              </a:rPr>
              <a:t>Aspart</a:t>
            </a:r>
            <a:r>
              <a:rPr lang="en-US" sz="2000" b="1" dirty="0">
                <a:latin typeface="Century Gothic" panose="020B0502020202020204" pitchFamily="34" charset="0"/>
              </a:rPr>
              <a:t> insulin would he take before a meal for a glucose of 210?</a:t>
            </a:r>
          </a:p>
          <a:p>
            <a:pPr marL="342900" indent="-342900">
              <a:buAutoNum type="arabicPeriod"/>
            </a:pPr>
            <a:r>
              <a:rPr lang="en-US" sz="2000" b="1" dirty="0">
                <a:latin typeface="Century Gothic" panose="020B0502020202020204" pitchFamily="34" charset="0"/>
              </a:rPr>
              <a:t>2 additional units of Novolog</a:t>
            </a:r>
          </a:p>
          <a:p>
            <a:pPr marL="342900" indent="-342900">
              <a:buAutoNum type="arabicPeriod"/>
            </a:pPr>
            <a:r>
              <a:rPr lang="en-US" sz="2000" b="1" dirty="0">
                <a:latin typeface="Century Gothic" panose="020B0502020202020204" pitchFamily="34" charset="0"/>
              </a:rPr>
              <a:t>4 additional units of Novolog</a:t>
            </a:r>
          </a:p>
          <a:p>
            <a:pPr marL="342900" indent="-342900">
              <a:buAutoNum type="arabicPeriod"/>
            </a:pPr>
            <a:r>
              <a:rPr lang="en-US" sz="2000" b="1" dirty="0">
                <a:latin typeface="Century Gothic" panose="020B0502020202020204" pitchFamily="34" charset="0"/>
              </a:rPr>
              <a:t>6 additional units of Novolog</a:t>
            </a:r>
          </a:p>
          <a:p>
            <a:pPr marL="342900" indent="-342900">
              <a:buAutoNum type="arabicPeriod"/>
            </a:pPr>
            <a:r>
              <a:rPr lang="en-US" sz="2000" b="1" dirty="0">
                <a:latin typeface="Century Gothic" panose="020B0502020202020204" pitchFamily="34" charset="0"/>
              </a:rPr>
              <a:t>8 additional units of Novolog</a:t>
            </a:r>
          </a:p>
          <a:p>
            <a:endParaRPr lang="en-US" dirty="0"/>
          </a:p>
        </p:txBody>
      </p:sp>
      <p:pic>
        <p:nvPicPr>
          <p:cNvPr id="7" name="Picture 6">
            <a:extLst>
              <a:ext uri="{FF2B5EF4-FFF2-40B4-BE49-F238E27FC236}">
                <a16:creationId xmlns:a16="http://schemas.microsoft.com/office/drawing/2014/main" id="{80132FF2-64B9-4538-B665-3CAD679A7B05}"/>
              </a:ext>
            </a:extLst>
          </p:cNvPr>
          <p:cNvPicPr>
            <a:picLocks noChangeAspect="1"/>
          </p:cNvPicPr>
          <p:nvPr/>
        </p:nvPicPr>
        <p:blipFill>
          <a:blip r:embed="rId3"/>
          <a:stretch>
            <a:fillRect/>
          </a:stretch>
        </p:blipFill>
        <p:spPr>
          <a:xfrm>
            <a:off x="4427034" y="-334537"/>
            <a:ext cx="10515600" cy="4058049"/>
          </a:xfrm>
          <a:prstGeom prst="rect">
            <a:avLst/>
          </a:prstGeom>
        </p:spPr>
      </p:pic>
    </p:spTree>
    <p:extLst>
      <p:ext uri="{BB962C8B-B14F-4D97-AF65-F5344CB8AC3E}">
        <p14:creationId xmlns:p14="http://schemas.microsoft.com/office/powerpoint/2010/main" val="322233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E1B3-759F-4B66-AD97-695F014E80AF}"/>
              </a:ext>
            </a:extLst>
          </p:cNvPr>
          <p:cNvSpPr>
            <a:spLocks noGrp="1"/>
          </p:cNvSpPr>
          <p:nvPr>
            <p:ph type="title"/>
          </p:nvPr>
        </p:nvSpPr>
        <p:spPr>
          <a:xfrm>
            <a:off x="363658" y="603897"/>
            <a:ext cx="11464684" cy="989168"/>
          </a:xfrm>
        </p:spPr>
        <p:txBody>
          <a:bodyPr/>
          <a:lstStyle/>
          <a:p>
            <a:r>
              <a:rPr lang="en-US" dirty="0">
                <a:latin typeface="Century Gothic" panose="020B0502020202020204" pitchFamily="34" charset="0"/>
              </a:rPr>
              <a:t>Diego: Visit 2 with PCP</a:t>
            </a:r>
          </a:p>
        </p:txBody>
      </p:sp>
      <p:sp>
        <p:nvSpPr>
          <p:cNvPr id="3" name="Content Placeholder 2">
            <a:extLst>
              <a:ext uri="{FF2B5EF4-FFF2-40B4-BE49-F238E27FC236}">
                <a16:creationId xmlns:a16="http://schemas.microsoft.com/office/drawing/2014/main" id="{676A74B0-5E3C-41CC-ABFA-B4B1BB64D22B}"/>
              </a:ext>
            </a:extLst>
          </p:cNvPr>
          <p:cNvSpPr>
            <a:spLocks noGrp="1"/>
          </p:cNvSpPr>
          <p:nvPr>
            <p:ph idx="1"/>
          </p:nvPr>
        </p:nvSpPr>
        <p:spPr>
          <a:xfrm>
            <a:off x="256478" y="1593065"/>
            <a:ext cx="8282564" cy="4760604"/>
          </a:xfrm>
        </p:spPr>
        <p:txBody>
          <a:bodyPr>
            <a:normAutofit fontScale="62500" lnSpcReduction="20000"/>
          </a:bodyPr>
          <a:lstStyle/>
          <a:p>
            <a:r>
              <a:rPr lang="en-US" dirty="0">
                <a:latin typeface="Century Gothic" panose="020B0502020202020204" pitchFamily="34" charset="0"/>
              </a:rPr>
              <a:t>Diego is a 53-year-old male with a 40-year history of T1D. His BMI is 30.3 (98.6 kg). He is enrolled in the NIH Type 1 Diabetes CGM Study. Diego had his second study visit with the CDCES and started CGM. Today, he presents for his third study visit with you. </a:t>
            </a:r>
            <a:r>
              <a:rPr lang="en-US" b="1" dirty="0">
                <a:latin typeface="Century Gothic" panose="020B0502020202020204" pitchFamily="34" charset="0"/>
              </a:rPr>
              <a:t>A1C 7.6%</a:t>
            </a:r>
          </a:p>
          <a:p>
            <a:pPr marL="0" indent="0">
              <a:buNone/>
            </a:pPr>
            <a:r>
              <a:rPr lang="en-US" b="1" dirty="0">
                <a:latin typeface="Century Gothic" panose="020B0502020202020204" pitchFamily="34" charset="0"/>
              </a:rPr>
              <a:t>      </a:t>
            </a:r>
            <a:r>
              <a:rPr lang="en-US" dirty="0">
                <a:latin typeface="Century Gothic" panose="020B0502020202020204" pitchFamily="34" charset="0"/>
              </a:rPr>
              <a:t>- Detemir 36 units twice a day</a:t>
            </a:r>
          </a:p>
          <a:p>
            <a:pPr marL="0" indent="0">
              <a:buNone/>
            </a:pPr>
            <a:r>
              <a:rPr lang="en-US" dirty="0">
                <a:latin typeface="Century Gothic" panose="020B0502020202020204" pitchFamily="34" charset="0"/>
              </a:rPr>
              <a:t>      - </a:t>
            </a:r>
            <a:r>
              <a:rPr lang="en-US" dirty="0" err="1">
                <a:latin typeface="Century Gothic" panose="020B0502020202020204" pitchFamily="34" charset="0"/>
              </a:rPr>
              <a:t>Aspart</a:t>
            </a:r>
            <a:r>
              <a:rPr lang="en-US" dirty="0">
                <a:latin typeface="Century Gothic" panose="020B0502020202020204" pitchFamily="34" charset="0"/>
              </a:rPr>
              <a:t> 20 units three times a day before meals with a correction            	factor of 1:15 for a glucose </a:t>
            </a:r>
            <a:r>
              <a:rPr lang="en-US" u="sng" dirty="0">
                <a:latin typeface="Century Gothic" panose="020B0502020202020204" pitchFamily="34" charset="0"/>
              </a:rPr>
              <a:t>&gt;</a:t>
            </a:r>
            <a:r>
              <a:rPr lang="en-US" dirty="0">
                <a:latin typeface="Century Gothic" panose="020B0502020202020204" pitchFamily="34" charset="0"/>
              </a:rPr>
              <a:t>130 mg/dl </a:t>
            </a:r>
            <a:endParaRPr lang="en-US" b="1" dirty="0">
              <a:latin typeface="Century Gothic" panose="020B0502020202020204" pitchFamily="34" charset="0"/>
            </a:endParaRPr>
          </a:p>
          <a:p>
            <a:pPr marL="0" indent="0">
              <a:buNone/>
            </a:pPr>
            <a:endParaRPr lang="en-US" dirty="0"/>
          </a:p>
          <a:p>
            <a:pPr marL="0" indent="0">
              <a:buNone/>
            </a:pPr>
            <a:r>
              <a:rPr lang="en-US" b="1" dirty="0">
                <a:latin typeface="Century Gothic" panose="020B0502020202020204" pitchFamily="34" charset="0"/>
              </a:rPr>
              <a:t>What would your priorities be for the second visit? Select all that apply: </a:t>
            </a:r>
          </a:p>
          <a:p>
            <a:pPr marL="914400" lvl="1" indent="-457200">
              <a:buFont typeface="+mj-lt"/>
              <a:buAutoNum type="arabicPeriod"/>
            </a:pPr>
            <a:r>
              <a:rPr lang="en-US" sz="2900" dirty="0">
                <a:latin typeface="Century Gothic" panose="020B0502020202020204" pitchFamily="34" charset="0"/>
              </a:rPr>
              <a:t>Congratulate Diego on his A1C reduction</a:t>
            </a:r>
          </a:p>
          <a:p>
            <a:pPr marL="914400" lvl="1" indent="-457200">
              <a:buFont typeface="+mj-lt"/>
              <a:buAutoNum type="arabicPeriod"/>
            </a:pPr>
            <a:r>
              <a:rPr lang="en-US" sz="2900" dirty="0">
                <a:latin typeface="Century Gothic" panose="020B0502020202020204" pitchFamily="34" charset="0"/>
              </a:rPr>
              <a:t>Assess progress with goals set at last visit with you, including barriers and facilitators</a:t>
            </a:r>
          </a:p>
          <a:p>
            <a:pPr marL="914400" lvl="1" indent="-457200">
              <a:buFont typeface="+mj-lt"/>
              <a:buAutoNum type="arabicPeriod"/>
            </a:pPr>
            <a:r>
              <a:rPr lang="en-US" sz="2900" dirty="0">
                <a:latin typeface="Century Gothic" panose="020B0502020202020204" pitchFamily="34" charset="0"/>
              </a:rPr>
              <a:t>Assess his current insulin doses and make adjustments if needed, including correction factor and bolus insulin before meals</a:t>
            </a:r>
          </a:p>
          <a:p>
            <a:pPr marL="914400" lvl="1" indent="-457200">
              <a:buFont typeface="+mj-lt"/>
              <a:buAutoNum type="arabicPeriod"/>
            </a:pPr>
            <a:r>
              <a:rPr lang="en-US" sz="2900" dirty="0">
                <a:latin typeface="Century Gothic" panose="020B0502020202020204" pitchFamily="34" charset="0"/>
              </a:rPr>
              <a:t>Assess his CGM data</a:t>
            </a:r>
          </a:p>
          <a:p>
            <a:pPr marL="914400" lvl="1" indent="-457200">
              <a:buFont typeface="+mj-lt"/>
              <a:buAutoNum type="arabicPeriod"/>
            </a:pPr>
            <a:r>
              <a:rPr lang="en-US" sz="2900" dirty="0">
                <a:latin typeface="Century Gothic" panose="020B0502020202020204" pitchFamily="34" charset="0"/>
              </a:rPr>
              <a:t>Determine if Diego has had any hypoglycemia since his last visit with you</a:t>
            </a:r>
          </a:p>
          <a:p>
            <a:endParaRPr lang="en-US" dirty="0"/>
          </a:p>
          <a:p>
            <a:endParaRPr lang="en-US" dirty="0"/>
          </a:p>
        </p:txBody>
      </p:sp>
      <p:pic>
        <p:nvPicPr>
          <p:cNvPr id="5" name="Picture 4" descr="A person in a blue shirt and tie&#10;&#10;Description automatically generated">
            <a:extLst>
              <a:ext uri="{FF2B5EF4-FFF2-40B4-BE49-F238E27FC236}">
                <a16:creationId xmlns:a16="http://schemas.microsoft.com/office/drawing/2014/main" id="{96E2D052-AAD9-B006-94DA-B056F9A7ADF4}"/>
              </a:ext>
            </a:extLst>
          </p:cNvPr>
          <p:cNvPicPr>
            <a:picLocks noChangeAspect="1"/>
          </p:cNvPicPr>
          <p:nvPr/>
        </p:nvPicPr>
        <p:blipFill>
          <a:blip r:embed="rId3"/>
          <a:stretch>
            <a:fillRect/>
          </a:stretch>
        </p:blipFill>
        <p:spPr>
          <a:xfrm>
            <a:off x="8539042" y="1357167"/>
            <a:ext cx="3289300" cy="2616200"/>
          </a:xfrm>
          <a:prstGeom prst="rect">
            <a:avLst/>
          </a:prstGeom>
        </p:spPr>
      </p:pic>
    </p:spTree>
    <p:extLst>
      <p:ext uri="{BB962C8B-B14F-4D97-AF65-F5344CB8AC3E}">
        <p14:creationId xmlns:p14="http://schemas.microsoft.com/office/powerpoint/2010/main" val="463634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3170EE-8A2A-4776-A72A-B15BB5BA78BC}"/>
              </a:ext>
            </a:extLst>
          </p:cNvPr>
          <p:cNvSpPr/>
          <p:nvPr/>
        </p:nvSpPr>
        <p:spPr>
          <a:xfrm>
            <a:off x="781659" y="4899569"/>
            <a:ext cx="4507281" cy="1200329"/>
          </a:xfrm>
          <a:prstGeom prst="rect">
            <a:avLst/>
          </a:prstGeom>
        </p:spPr>
        <p:txBody>
          <a:bodyPr wrap="square">
            <a:spAutoFit/>
          </a:bodyPr>
          <a:lstStyle/>
          <a:p>
            <a:r>
              <a:rPr lang="en-US" b="1" dirty="0">
                <a:latin typeface="Century Gothic" panose="020B0502020202020204" pitchFamily="34" charset="0"/>
              </a:rPr>
              <a:t>Is there enough data to be analyzed?</a:t>
            </a:r>
          </a:p>
          <a:p>
            <a:r>
              <a:rPr lang="en-US" b="1" dirty="0">
                <a:latin typeface="Century Gothic" panose="020B0502020202020204" pitchFamily="34" charset="0"/>
              </a:rPr>
              <a:t>1. Yes</a:t>
            </a:r>
          </a:p>
          <a:p>
            <a:r>
              <a:rPr lang="en-US" b="1" dirty="0">
                <a:latin typeface="Century Gothic" panose="020B0502020202020204" pitchFamily="34" charset="0"/>
              </a:rPr>
              <a:t>2. No</a:t>
            </a:r>
          </a:p>
          <a:p>
            <a:r>
              <a:rPr lang="en-US" b="1" dirty="0">
                <a:latin typeface="Century Gothic" panose="020B0502020202020204" pitchFamily="34" charset="0"/>
              </a:rPr>
              <a:t>3. I don’t know</a:t>
            </a:r>
          </a:p>
        </p:txBody>
      </p:sp>
      <p:sp>
        <p:nvSpPr>
          <p:cNvPr id="3" name="TextBox 2">
            <a:extLst>
              <a:ext uri="{FF2B5EF4-FFF2-40B4-BE49-F238E27FC236}">
                <a16:creationId xmlns:a16="http://schemas.microsoft.com/office/drawing/2014/main" id="{5034FC19-A657-43DB-8CF8-035348B6F694}"/>
              </a:ext>
            </a:extLst>
          </p:cNvPr>
          <p:cNvSpPr txBox="1"/>
          <p:nvPr/>
        </p:nvSpPr>
        <p:spPr>
          <a:xfrm flipH="1">
            <a:off x="6268097" y="4782541"/>
            <a:ext cx="5808674" cy="1477328"/>
          </a:xfrm>
          <a:prstGeom prst="rect">
            <a:avLst/>
          </a:prstGeom>
          <a:noFill/>
        </p:spPr>
        <p:txBody>
          <a:bodyPr wrap="square" rtlCol="0">
            <a:spAutoFit/>
          </a:bodyPr>
          <a:lstStyle/>
          <a:p>
            <a:r>
              <a:rPr lang="en-US" b="1" dirty="0">
                <a:latin typeface="Century Gothic" panose="020B0502020202020204" pitchFamily="34" charset="0"/>
              </a:rPr>
              <a:t>What is the problem? Select all that apply </a:t>
            </a:r>
          </a:p>
          <a:p>
            <a:pPr marL="342900" indent="-342900">
              <a:buAutoNum type="arabicPeriod"/>
            </a:pPr>
            <a:r>
              <a:rPr lang="en-US" b="1" dirty="0">
                <a:latin typeface="Century Gothic" panose="020B0502020202020204" pitchFamily="34" charset="0"/>
              </a:rPr>
              <a:t>Hypoglycemia</a:t>
            </a:r>
          </a:p>
          <a:p>
            <a:pPr marL="342900" indent="-342900">
              <a:buAutoNum type="arabicPeriod"/>
            </a:pPr>
            <a:r>
              <a:rPr lang="en-US" b="1" dirty="0">
                <a:latin typeface="Century Gothic" panose="020B0502020202020204" pitchFamily="34" charset="0"/>
              </a:rPr>
              <a:t>Hyperglycemia</a:t>
            </a:r>
          </a:p>
          <a:p>
            <a:pPr marL="342900" indent="-342900">
              <a:buAutoNum type="arabicPeriod"/>
            </a:pPr>
            <a:r>
              <a:rPr lang="en-US" b="1" dirty="0">
                <a:latin typeface="Century Gothic" panose="020B0502020202020204" pitchFamily="34" charset="0"/>
              </a:rPr>
              <a:t>Too much glucose variability</a:t>
            </a:r>
          </a:p>
          <a:p>
            <a:pPr marL="342900" indent="-342900">
              <a:buAutoNum type="arabicPeriod"/>
            </a:pPr>
            <a:r>
              <a:rPr lang="en-US" b="1" dirty="0">
                <a:latin typeface="Century Gothic" panose="020B0502020202020204" pitchFamily="34" charset="0"/>
              </a:rPr>
              <a:t>I don’t know</a:t>
            </a:r>
          </a:p>
        </p:txBody>
      </p:sp>
      <p:pic>
        <p:nvPicPr>
          <p:cNvPr id="4" name="Picture 3">
            <a:extLst>
              <a:ext uri="{FF2B5EF4-FFF2-40B4-BE49-F238E27FC236}">
                <a16:creationId xmlns:a16="http://schemas.microsoft.com/office/drawing/2014/main" id="{3B56224D-B8A9-4990-8C0C-56690BABB1D8}"/>
              </a:ext>
            </a:extLst>
          </p:cNvPr>
          <p:cNvPicPr>
            <a:picLocks noChangeAspect="1"/>
          </p:cNvPicPr>
          <p:nvPr/>
        </p:nvPicPr>
        <p:blipFill rotWithShape="1">
          <a:blip r:embed="rId3"/>
          <a:srcRect l="3567" t="14959" r="8901" b="13008"/>
          <a:stretch/>
        </p:blipFill>
        <p:spPr>
          <a:xfrm>
            <a:off x="1449659" y="758102"/>
            <a:ext cx="8597590" cy="3979866"/>
          </a:xfrm>
          <a:prstGeom prst="rect">
            <a:avLst/>
          </a:prstGeom>
        </p:spPr>
      </p:pic>
    </p:spTree>
    <p:extLst>
      <p:ext uri="{BB962C8B-B14F-4D97-AF65-F5344CB8AC3E}">
        <p14:creationId xmlns:p14="http://schemas.microsoft.com/office/powerpoint/2010/main" val="417855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0F397-7F9B-4E3F-B90B-6039D62D2D7B}"/>
              </a:ext>
            </a:extLst>
          </p:cNvPr>
          <p:cNvSpPr txBox="1"/>
          <p:nvPr/>
        </p:nvSpPr>
        <p:spPr>
          <a:xfrm>
            <a:off x="2379931" y="4362198"/>
            <a:ext cx="8269484" cy="2308324"/>
          </a:xfrm>
          <a:prstGeom prst="rect">
            <a:avLst/>
          </a:prstGeom>
          <a:noFill/>
        </p:spPr>
        <p:txBody>
          <a:bodyPr wrap="square" rtlCol="0">
            <a:spAutoFit/>
          </a:bodyPr>
          <a:lstStyle/>
          <a:p>
            <a:r>
              <a:rPr lang="en-US" b="1" dirty="0">
                <a:solidFill>
                  <a:prstClr val="black"/>
                </a:solidFill>
                <a:latin typeface="Century Gothic" panose="020B0502020202020204" pitchFamily="34" charset="0"/>
              </a:rPr>
              <a:t>Where is the problem? Select all that apply:</a:t>
            </a:r>
          </a:p>
          <a:p>
            <a:pPr marL="342900" indent="-342900">
              <a:buFontTx/>
              <a:buAutoNum type="arabicPeriod"/>
            </a:pPr>
            <a:r>
              <a:rPr lang="en-US" b="1" dirty="0">
                <a:solidFill>
                  <a:prstClr val="black"/>
                </a:solidFill>
                <a:latin typeface="Century Gothic" panose="020B0502020202020204" pitchFamily="34" charset="0"/>
              </a:rPr>
              <a:t>Overnight glucose levels are not stable and drop overnight</a:t>
            </a:r>
          </a:p>
          <a:p>
            <a:pPr marL="342900" indent="-342900">
              <a:buFontTx/>
              <a:buAutoNum type="arabicPeriod"/>
            </a:pPr>
            <a:r>
              <a:rPr lang="en-US" b="1" dirty="0">
                <a:solidFill>
                  <a:prstClr val="black"/>
                </a:solidFill>
                <a:latin typeface="Century Gothic" panose="020B0502020202020204" pitchFamily="34" charset="0"/>
              </a:rPr>
              <a:t>Glucose levels are elevated throughout the day &amp; night</a:t>
            </a:r>
          </a:p>
          <a:p>
            <a:r>
              <a:rPr lang="en-US" b="1" dirty="0">
                <a:solidFill>
                  <a:prstClr val="black"/>
                </a:solidFill>
                <a:latin typeface="Century Gothic" panose="020B0502020202020204" pitchFamily="34" charset="0"/>
              </a:rPr>
              <a:t>3.  Glucose levels rise following breakfast</a:t>
            </a:r>
          </a:p>
          <a:p>
            <a:pPr marL="342900" indent="-342900">
              <a:buAutoNum type="arabicPeriod" startAt="4"/>
            </a:pPr>
            <a:r>
              <a:rPr lang="en-US" b="1" dirty="0">
                <a:solidFill>
                  <a:prstClr val="black"/>
                </a:solidFill>
                <a:latin typeface="Century Gothic" panose="020B0502020202020204" pitchFamily="34" charset="0"/>
              </a:rPr>
              <a:t>Glucose levels predominately rise following breakfast &amp; supper</a:t>
            </a:r>
          </a:p>
          <a:p>
            <a:pPr marL="342900" indent="-342900">
              <a:buFontTx/>
              <a:buAutoNum type="arabicPeriod" startAt="4"/>
            </a:pPr>
            <a:r>
              <a:rPr lang="en-US" b="1" dirty="0">
                <a:solidFill>
                  <a:prstClr val="black"/>
                </a:solidFill>
                <a:latin typeface="Century Gothic" panose="020B0502020202020204" pitchFamily="34" charset="0"/>
              </a:rPr>
              <a:t>Glucose levels predominately rise following breakfast &amp; lunch</a:t>
            </a:r>
          </a:p>
          <a:p>
            <a:pPr marL="342900" indent="-342900">
              <a:buAutoNum type="arabicPeriod" startAt="4"/>
            </a:pPr>
            <a:endParaRPr lang="en-US" b="1" dirty="0">
              <a:solidFill>
                <a:prstClr val="black"/>
              </a:solidFill>
              <a:latin typeface="Century Gothic" panose="020B0502020202020204" pitchFamily="34" charset="0"/>
            </a:endParaRPr>
          </a:p>
          <a:p>
            <a:endParaRPr lang="en-US" b="1" dirty="0">
              <a:solidFill>
                <a:prstClr val="black"/>
              </a:solidFill>
              <a:latin typeface="Century Gothic" panose="020B0502020202020204" pitchFamily="34" charset="0"/>
            </a:endParaRPr>
          </a:p>
        </p:txBody>
      </p:sp>
      <p:pic>
        <p:nvPicPr>
          <p:cNvPr id="2" name="Picture 1">
            <a:extLst>
              <a:ext uri="{FF2B5EF4-FFF2-40B4-BE49-F238E27FC236}">
                <a16:creationId xmlns:a16="http://schemas.microsoft.com/office/drawing/2014/main" id="{A7C4037C-E144-46D3-B565-48D9210D89DA}"/>
              </a:ext>
            </a:extLst>
          </p:cNvPr>
          <p:cNvPicPr>
            <a:picLocks noChangeAspect="1"/>
          </p:cNvPicPr>
          <p:nvPr/>
        </p:nvPicPr>
        <p:blipFill rotWithShape="1">
          <a:blip r:embed="rId3"/>
          <a:srcRect l="6310" t="19024" r="16220" b="19024"/>
          <a:stretch/>
        </p:blipFill>
        <p:spPr>
          <a:xfrm>
            <a:off x="2206936" y="941234"/>
            <a:ext cx="7605132" cy="3420963"/>
          </a:xfrm>
          <a:prstGeom prst="rect">
            <a:avLst/>
          </a:prstGeom>
        </p:spPr>
      </p:pic>
    </p:spTree>
    <p:extLst>
      <p:ext uri="{BB962C8B-B14F-4D97-AF65-F5344CB8AC3E}">
        <p14:creationId xmlns:p14="http://schemas.microsoft.com/office/powerpoint/2010/main" val="151407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Objectives</a:t>
            </a:r>
          </a:p>
        </p:txBody>
      </p:sp>
      <p:sp>
        <p:nvSpPr>
          <p:cNvPr id="3" name="Content Placeholder 2"/>
          <p:cNvSpPr>
            <a:spLocks noGrp="1"/>
          </p:cNvSpPr>
          <p:nvPr>
            <p:ph idx="1"/>
          </p:nvPr>
        </p:nvSpPr>
        <p:spPr/>
        <p:txBody>
          <a:bodyPr/>
          <a:lstStyle/>
          <a:p>
            <a:r>
              <a:rPr lang="en-US" dirty="0">
                <a:latin typeface="Century Gothic" panose="020B0502020202020204" pitchFamily="34" charset="0"/>
              </a:rPr>
              <a:t>Identify the critical times to refer for diabetes education</a:t>
            </a:r>
          </a:p>
          <a:p>
            <a:r>
              <a:rPr lang="en-US" dirty="0">
                <a:latin typeface="Century Gothic" panose="020B0502020202020204" pitchFamily="34" charset="0"/>
              </a:rPr>
              <a:t>Review insulin management strategies</a:t>
            </a:r>
          </a:p>
          <a:p>
            <a:r>
              <a:rPr lang="en-US" dirty="0">
                <a:latin typeface="Century Gothic" panose="020B0502020202020204" pitchFamily="34" charset="0"/>
              </a:rPr>
              <a:t>Review CGM analysis</a:t>
            </a:r>
          </a:p>
          <a:p>
            <a:r>
              <a:rPr lang="en-US" dirty="0">
                <a:latin typeface="Century Gothic" panose="020B0502020202020204" pitchFamily="34" charset="0"/>
              </a:rPr>
              <a:t>Practice insulin management and CGM analysis with Case Studies</a:t>
            </a:r>
          </a:p>
          <a:p>
            <a:endParaRPr lang="en-US" dirty="0"/>
          </a:p>
        </p:txBody>
      </p:sp>
    </p:spTree>
    <p:extLst>
      <p:ext uri="{BB962C8B-B14F-4D97-AF65-F5344CB8AC3E}">
        <p14:creationId xmlns:p14="http://schemas.microsoft.com/office/powerpoint/2010/main" val="1325270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1E4CF7-91C3-407D-82F3-50DDEE37E85C}"/>
              </a:ext>
            </a:extLst>
          </p:cNvPr>
          <p:cNvSpPr/>
          <p:nvPr/>
        </p:nvSpPr>
        <p:spPr>
          <a:xfrm>
            <a:off x="5213592" y="4278859"/>
            <a:ext cx="7078769" cy="2031325"/>
          </a:xfrm>
          <a:prstGeom prst="rect">
            <a:avLst/>
          </a:prstGeom>
        </p:spPr>
        <p:txBody>
          <a:bodyPr wrap="square">
            <a:spAutoFit/>
          </a:bodyPr>
          <a:lstStyle/>
          <a:p>
            <a:pPr lvl="0"/>
            <a:r>
              <a:rPr lang="en-US" b="1" dirty="0">
                <a:solidFill>
                  <a:prstClr val="black"/>
                </a:solidFill>
                <a:latin typeface="Century Gothic" panose="020B0502020202020204" pitchFamily="34" charset="0"/>
              </a:rPr>
              <a:t>How to adjust therapy? Select all that apply: </a:t>
            </a:r>
          </a:p>
          <a:p>
            <a:pPr lvl="0"/>
            <a:r>
              <a:rPr lang="en-US" b="1" dirty="0">
                <a:solidFill>
                  <a:prstClr val="black"/>
                </a:solidFill>
                <a:latin typeface="Century Gothic" panose="020B0502020202020204" pitchFamily="34" charset="0"/>
              </a:rPr>
              <a:t>1. Refer to CDCES for dietary education regarding carbs</a:t>
            </a:r>
          </a:p>
          <a:p>
            <a:pPr lvl="0"/>
            <a:r>
              <a:rPr lang="en-US" b="1" dirty="0">
                <a:solidFill>
                  <a:prstClr val="black"/>
                </a:solidFill>
                <a:latin typeface="Century Gothic" panose="020B0502020202020204" pitchFamily="34" charset="0"/>
              </a:rPr>
              <a:t>2. Increase lunch </a:t>
            </a:r>
            <a:r>
              <a:rPr lang="en-US" b="1" dirty="0" err="1">
                <a:solidFill>
                  <a:prstClr val="black"/>
                </a:solidFill>
                <a:latin typeface="Century Gothic" panose="020B0502020202020204" pitchFamily="34" charset="0"/>
              </a:rPr>
              <a:t>aspart</a:t>
            </a:r>
            <a:r>
              <a:rPr lang="en-US" b="1" dirty="0">
                <a:solidFill>
                  <a:prstClr val="black"/>
                </a:solidFill>
                <a:latin typeface="Century Gothic" panose="020B0502020202020204" pitchFamily="34" charset="0"/>
              </a:rPr>
              <a:t> dose by 10% </a:t>
            </a:r>
          </a:p>
          <a:p>
            <a:pPr lvl="0"/>
            <a:r>
              <a:rPr lang="en-US" b="1" dirty="0">
                <a:solidFill>
                  <a:prstClr val="black"/>
                </a:solidFill>
                <a:latin typeface="Century Gothic" panose="020B0502020202020204" pitchFamily="34" charset="0"/>
              </a:rPr>
              <a:t>3. Increase lunch </a:t>
            </a:r>
            <a:r>
              <a:rPr lang="en-US" b="1" dirty="0" err="1">
                <a:solidFill>
                  <a:prstClr val="black"/>
                </a:solidFill>
                <a:latin typeface="Century Gothic" panose="020B0502020202020204" pitchFamily="34" charset="0"/>
              </a:rPr>
              <a:t>aspart</a:t>
            </a:r>
            <a:r>
              <a:rPr lang="en-US" b="1" dirty="0">
                <a:solidFill>
                  <a:prstClr val="black"/>
                </a:solidFill>
                <a:latin typeface="Century Gothic" panose="020B0502020202020204" pitchFamily="34" charset="0"/>
              </a:rPr>
              <a:t> dose by 15% </a:t>
            </a:r>
          </a:p>
          <a:p>
            <a:pPr lvl="0"/>
            <a:r>
              <a:rPr lang="en-US" b="1" dirty="0">
                <a:solidFill>
                  <a:prstClr val="black"/>
                </a:solidFill>
                <a:latin typeface="Century Gothic" panose="020B0502020202020204" pitchFamily="34" charset="0"/>
              </a:rPr>
              <a:t>4. Increase lunch </a:t>
            </a:r>
            <a:r>
              <a:rPr lang="en-US" b="1" dirty="0" err="1">
                <a:solidFill>
                  <a:prstClr val="black"/>
                </a:solidFill>
                <a:latin typeface="Century Gothic" panose="020B0502020202020204" pitchFamily="34" charset="0"/>
              </a:rPr>
              <a:t>aspart</a:t>
            </a:r>
            <a:r>
              <a:rPr lang="en-US" b="1" dirty="0">
                <a:solidFill>
                  <a:prstClr val="black"/>
                </a:solidFill>
                <a:latin typeface="Century Gothic" panose="020B0502020202020204" pitchFamily="34" charset="0"/>
              </a:rPr>
              <a:t> dose by 20% </a:t>
            </a:r>
          </a:p>
          <a:p>
            <a:pPr lvl="0"/>
            <a:r>
              <a:rPr lang="en-US" b="1" dirty="0">
                <a:solidFill>
                  <a:prstClr val="black"/>
                </a:solidFill>
                <a:latin typeface="Century Gothic" panose="020B0502020202020204" pitchFamily="34" charset="0"/>
              </a:rPr>
              <a:t>5. Increase dinner </a:t>
            </a:r>
            <a:r>
              <a:rPr lang="en-US" b="1" dirty="0" err="1">
                <a:solidFill>
                  <a:prstClr val="black"/>
                </a:solidFill>
                <a:latin typeface="Century Gothic" panose="020B0502020202020204" pitchFamily="34" charset="0"/>
              </a:rPr>
              <a:t>aspart</a:t>
            </a:r>
            <a:r>
              <a:rPr lang="en-US" b="1" dirty="0">
                <a:solidFill>
                  <a:prstClr val="black"/>
                </a:solidFill>
                <a:latin typeface="Century Gothic" panose="020B0502020202020204" pitchFamily="34" charset="0"/>
              </a:rPr>
              <a:t> dose by 10% </a:t>
            </a:r>
          </a:p>
          <a:p>
            <a:pPr lvl="0"/>
            <a:endParaRPr lang="en-US" b="1" dirty="0">
              <a:solidFill>
                <a:prstClr val="black"/>
              </a:solidFill>
              <a:latin typeface="Century Gothic" panose="020B0502020202020204" pitchFamily="34" charset="0"/>
            </a:endParaRPr>
          </a:p>
        </p:txBody>
      </p:sp>
      <p:sp>
        <p:nvSpPr>
          <p:cNvPr id="4" name="TextBox 3">
            <a:extLst>
              <a:ext uri="{FF2B5EF4-FFF2-40B4-BE49-F238E27FC236}">
                <a16:creationId xmlns:a16="http://schemas.microsoft.com/office/drawing/2014/main" id="{BC2F56A7-4DB9-44D4-8783-CB0604363DF5}"/>
              </a:ext>
            </a:extLst>
          </p:cNvPr>
          <p:cNvSpPr txBox="1"/>
          <p:nvPr/>
        </p:nvSpPr>
        <p:spPr>
          <a:xfrm>
            <a:off x="503174" y="3835645"/>
            <a:ext cx="4211782" cy="2585323"/>
          </a:xfrm>
          <a:prstGeom prst="rect">
            <a:avLst/>
          </a:prstGeom>
          <a:noFill/>
        </p:spPr>
        <p:txBody>
          <a:bodyPr wrap="square" rtlCol="0">
            <a:spAutoFit/>
          </a:bodyPr>
          <a:lstStyle/>
          <a:p>
            <a:pPr marL="0" indent="0">
              <a:buNone/>
            </a:pPr>
            <a:r>
              <a:rPr lang="en-US" dirty="0"/>
              <a:t>     </a:t>
            </a:r>
            <a:r>
              <a:rPr lang="en-US" b="1" dirty="0">
                <a:latin typeface="Century Gothic" panose="020B0502020202020204" pitchFamily="34" charset="0"/>
              </a:rPr>
              <a:t>Diego’s Regimen</a:t>
            </a:r>
          </a:p>
          <a:p>
            <a:pPr marL="0" indent="0">
              <a:buNone/>
            </a:pPr>
            <a:r>
              <a:rPr lang="en-US" dirty="0">
                <a:latin typeface="Century Gothic" panose="020B0502020202020204" pitchFamily="34" charset="0"/>
              </a:rPr>
              <a:t>      - Detemir 36 units twice a day</a:t>
            </a:r>
          </a:p>
          <a:p>
            <a:pPr marL="0" indent="0">
              <a:buNone/>
            </a:pPr>
            <a:r>
              <a:rPr lang="en-US" dirty="0">
                <a:latin typeface="Century Gothic" panose="020B0502020202020204" pitchFamily="34" charset="0"/>
              </a:rPr>
              <a:t>      - </a:t>
            </a:r>
            <a:r>
              <a:rPr lang="en-US" dirty="0" err="1">
                <a:latin typeface="Century Gothic" panose="020B0502020202020204" pitchFamily="34" charset="0"/>
              </a:rPr>
              <a:t>Aspart</a:t>
            </a:r>
            <a:r>
              <a:rPr lang="en-US" dirty="0">
                <a:latin typeface="Century Gothic" panose="020B0502020202020204" pitchFamily="34" charset="0"/>
              </a:rPr>
              <a:t> 20 units before meals; Correction Factor 1:15 </a:t>
            </a:r>
            <a:r>
              <a:rPr lang="en-US" u="sng" dirty="0">
                <a:latin typeface="Century Gothic" panose="020B0502020202020204" pitchFamily="34" charset="0"/>
              </a:rPr>
              <a:t>&gt;</a:t>
            </a:r>
            <a:r>
              <a:rPr lang="en-US" dirty="0">
                <a:latin typeface="Century Gothic" panose="020B0502020202020204" pitchFamily="34" charset="0"/>
              </a:rPr>
              <a:t>130 mg/dl</a:t>
            </a:r>
          </a:p>
          <a:p>
            <a:r>
              <a:rPr lang="en-US" dirty="0">
                <a:latin typeface="Century Gothic" panose="020B0502020202020204" pitchFamily="34" charset="0"/>
              </a:rPr>
              <a:t>     </a:t>
            </a:r>
            <a:r>
              <a:rPr lang="en-US" b="1" dirty="0">
                <a:latin typeface="Century Gothic" panose="020B0502020202020204" pitchFamily="34" charset="0"/>
              </a:rPr>
              <a:t>Diego’s B-L-D meal timing</a:t>
            </a:r>
          </a:p>
          <a:p>
            <a:r>
              <a:rPr lang="en-US" dirty="0">
                <a:latin typeface="Century Gothic" panose="020B0502020202020204" pitchFamily="34" charset="0"/>
              </a:rPr>
              <a:t>      - B ~630am</a:t>
            </a:r>
          </a:p>
          <a:p>
            <a:r>
              <a:rPr lang="en-US" dirty="0">
                <a:latin typeface="Century Gothic" panose="020B0502020202020204" pitchFamily="34" charset="0"/>
              </a:rPr>
              <a:t>      - L ~11:00 am </a:t>
            </a:r>
          </a:p>
          <a:p>
            <a:r>
              <a:rPr lang="en-US" dirty="0">
                <a:latin typeface="Century Gothic" panose="020B0502020202020204" pitchFamily="34" charset="0"/>
              </a:rPr>
              <a:t>      - D ~530pm</a:t>
            </a:r>
          </a:p>
          <a:p>
            <a:pPr marL="0" indent="0">
              <a:buNone/>
            </a:pPr>
            <a:endParaRPr lang="en-US" dirty="0">
              <a:latin typeface="Century Gothic" panose="020B0502020202020204" pitchFamily="34" charset="0"/>
            </a:endParaRPr>
          </a:p>
        </p:txBody>
      </p:sp>
      <p:pic>
        <p:nvPicPr>
          <p:cNvPr id="2" name="Picture 1">
            <a:extLst>
              <a:ext uri="{FF2B5EF4-FFF2-40B4-BE49-F238E27FC236}">
                <a16:creationId xmlns:a16="http://schemas.microsoft.com/office/drawing/2014/main" id="{BDD010A9-2553-425C-9034-DF4CEA89ED04}"/>
              </a:ext>
            </a:extLst>
          </p:cNvPr>
          <p:cNvPicPr>
            <a:picLocks noChangeAspect="1"/>
          </p:cNvPicPr>
          <p:nvPr/>
        </p:nvPicPr>
        <p:blipFill rotWithShape="1">
          <a:blip r:embed="rId3"/>
          <a:srcRect l="4127" t="31707" r="8537" b="13496"/>
          <a:stretch/>
        </p:blipFill>
        <p:spPr>
          <a:xfrm>
            <a:off x="1417573" y="835591"/>
            <a:ext cx="8657464" cy="3055435"/>
          </a:xfrm>
          <a:prstGeom prst="rect">
            <a:avLst/>
          </a:prstGeom>
        </p:spPr>
      </p:pic>
    </p:spTree>
    <p:extLst>
      <p:ext uri="{BB962C8B-B14F-4D97-AF65-F5344CB8AC3E}">
        <p14:creationId xmlns:p14="http://schemas.microsoft.com/office/powerpoint/2010/main" val="1396893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E1B3-759F-4B66-AD97-695F014E80AF}"/>
              </a:ext>
            </a:extLst>
          </p:cNvPr>
          <p:cNvSpPr>
            <a:spLocks noGrp="1"/>
          </p:cNvSpPr>
          <p:nvPr>
            <p:ph type="title"/>
          </p:nvPr>
        </p:nvSpPr>
        <p:spPr>
          <a:xfrm>
            <a:off x="612840" y="711916"/>
            <a:ext cx="11464684" cy="989168"/>
          </a:xfrm>
        </p:spPr>
        <p:txBody>
          <a:bodyPr/>
          <a:lstStyle/>
          <a:p>
            <a:r>
              <a:rPr lang="en-US" dirty="0">
                <a:latin typeface="Century Gothic" panose="020B0502020202020204" pitchFamily="34" charset="0"/>
              </a:rPr>
              <a:t>Case Study  </a:t>
            </a:r>
          </a:p>
        </p:txBody>
      </p:sp>
      <p:sp>
        <p:nvSpPr>
          <p:cNvPr id="3" name="Content Placeholder 2">
            <a:extLst>
              <a:ext uri="{FF2B5EF4-FFF2-40B4-BE49-F238E27FC236}">
                <a16:creationId xmlns:a16="http://schemas.microsoft.com/office/drawing/2014/main" id="{676A74B0-5E3C-41CC-ABFA-B4B1BB64D22B}"/>
              </a:ext>
            </a:extLst>
          </p:cNvPr>
          <p:cNvSpPr>
            <a:spLocks noGrp="1"/>
          </p:cNvSpPr>
          <p:nvPr>
            <p:ph idx="1"/>
          </p:nvPr>
        </p:nvSpPr>
        <p:spPr>
          <a:xfrm>
            <a:off x="337758" y="1528161"/>
            <a:ext cx="7841042" cy="4760604"/>
          </a:xfrm>
        </p:spPr>
        <p:txBody>
          <a:bodyPr>
            <a:normAutofit fontScale="85000" lnSpcReduction="20000"/>
          </a:bodyPr>
          <a:lstStyle/>
          <a:p>
            <a:r>
              <a:rPr lang="en-US" sz="2600" dirty="0">
                <a:latin typeface="Century Gothic" panose="020B0502020202020204" pitchFamily="34" charset="0"/>
              </a:rPr>
              <a:t>Yolanda is a 61 year old female with a 57 year history of T1D. PMH significant for HTN, HLD, CAD, MI, nephropathy, neuropathy, DKA. Her BMI is 26.3 (63.6 kg). She is enrolled in the NIH Type 1 Diabetes CGM Study. Yolanda had her first study visit with Kim Kim, CDCES. Today, she presents for her first study visit with you (prior to initiating CGM). Her A1c today is 8.5%.</a:t>
            </a:r>
          </a:p>
          <a:p>
            <a:pPr marL="0" indent="0">
              <a:buNone/>
            </a:pPr>
            <a:endParaRPr lang="en-US" dirty="0">
              <a:latin typeface="Century Gothic" panose="020B0502020202020204" pitchFamily="34" charset="0"/>
            </a:endParaRPr>
          </a:p>
          <a:p>
            <a:pPr marL="0" indent="0">
              <a:buNone/>
            </a:pPr>
            <a:r>
              <a:rPr lang="en-US" b="1" dirty="0">
                <a:latin typeface="Century Gothic" panose="020B0502020202020204" pitchFamily="34" charset="0"/>
              </a:rPr>
              <a:t>What would your priorities be for the first visit. Select all that apply: </a:t>
            </a:r>
          </a:p>
          <a:p>
            <a:pPr marL="914400" lvl="1" indent="-457200">
              <a:buFont typeface="+mj-lt"/>
              <a:buAutoNum type="arabicPeriod"/>
            </a:pPr>
            <a:r>
              <a:rPr lang="en-US" dirty="0">
                <a:latin typeface="Century Gothic" panose="020B0502020202020204" pitchFamily="34" charset="0"/>
              </a:rPr>
              <a:t>Talk with Yolanda regarding CGM and goals</a:t>
            </a:r>
          </a:p>
          <a:p>
            <a:pPr marL="914400" lvl="1" indent="-457200">
              <a:buFont typeface="+mj-lt"/>
              <a:buAutoNum type="arabicPeriod"/>
            </a:pPr>
            <a:r>
              <a:rPr lang="en-US" dirty="0">
                <a:latin typeface="Century Gothic" panose="020B0502020202020204" pitchFamily="34" charset="0"/>
              </a:rPr>
              <a:t>Assess her current insulin doses and make adjustments if needed</a:t>
            </a:r>
          </a:p>
          <a:p>
            <a:pPr marL="914400" lvl="1" indent="-457200">
              <a:buFont typeface="+mj-lt"/>
              <a:buAutoNum type="arabicPeriod"/>
            </a:pPr>
            <a:r>
              <a:rPr lang="en-US" dirty="0">
                <a:latin typeface="Century Gothic" panose="020B0502020202020204" pitchFamily="34" charset="0"/>
              </a:rPr>
              <a:t>Assess her self-monitored blood glucose (SMBG) data</a:t>
            </a:r>
          </a:p>
          <a:p>
            <a:pPr marL="914400" lvl="1" indent="-457200">
              <a:buFont typeface="+mj-lt"/>
              <a:buAutoNum type="arabicPeriod"/>
            </a:pPr>
            <a:r>
              <a:rPr lang="en-US" dirty="0">
                <a:latin typeface="Century Gothic" panose="020B0502020202020204" pitchFamily="34" charset="0"/>
              </a:rPr>
              <a:t>Determine if Yolanda had any hypoglycemia since her last visit with you</a:t>
            </a:r>
          </a:p>
          <a:p>
            <a:pPr marL="914400" lvl="1" indent="-457200">
              <a:buFont typeface="+mj-lt"/>
              <a:buAutoNum type="arabicPeriod"/>
            </a:pPr>
            <a:r>
              <a:rPr lang="en-US" dirty="0">
                <a:latin typeface="Century Gothic" panose="020B0502020202020204" pitchFamily="34" charset="0"/>
              </a:rPr>
              <a:t>Assess her social support system</a:t>
            </a:r>
          </a:p>
          <a:p>
            <a:endParaRPr lang="en-US" dirty="0"/>
          </a:p>
          <a:p>
            <a:endParaRPr lang="en-US" dirty="0"/>
          </a:p>
        </p:txBody>
      </p:sp>
      <p:pic>
        <p:nvPicPr>
          <p:cNvPr id="6" name="Picture 5" descr="A person with grey hair&#10;&#10;Description automatically generated">
            <a:extLst>
              <a:ext uri="{FF2B5EF4-FFF2-40B4-BE49-F238E27FC236}">
                <a16:creationId xmlns:a16="http://schemas.microsoft.com/office/drawing/2014/main" id="{66C4C0BC-4EFD-B74D-F62C-526CD78FAFDB}"/>
              </a:ext>
            </a:extLst>
          </p:cNvPr>
          <p:cNvPicPr>
            <a:picLocks noChangeAspect="1"/>
          </p:cNvPicPr>
          <p:nvPr/>
        </p:nvPicPr>
        <p:blipFill>
          <a:blip r:embed="rId3"/>
          <a:stretch>
            <a:fillRect/>
          </a:stretch>
        </p:blipFill>
        <p:spPr>
          <a:xfrm>
            <a:off x="9023350" y="1289824"/>
            <a:ext cx="2095500" cy="2705100"/>
          </a:xfrm>
          <a:prstGeom prst="rect">
            <a:avLst/>
          </a:prstGeom>
        </p:spPr>
      </p:pic>
    </p:spTree>
    <p:extLst>
      <p:ext uri="{BB962C8B-B14F-4D97-AF65-F5344CB8AC3E}">
        <p14:creationId xmlns:p14="http://schemas.microsoft.com/office/powerpoint/2010/main" val="2908933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F721-B285-4549-8405-3B7C7F46FB8C}"/>
              </a:ext>
            </a:extLst>
          </p:cNvPr>
          <p:cNvSpPr>
            <a:spLocks noGrp="1"/>
          </p:cNvSpPr>
          <p:nvPr>
            <p:ph type="title"/>
          </p:nvPr>
        </p:nvSpPr>
        <p:spPr>
          <a:xfrm>
            <a:off x="549428" y="949084"/>
            <a:ext cx="11464684" cy="989168"/>
          </a:xfrm>
        </p:spPr>
        <p:txBody>
          <a:bodyPr>
            <a:normAutofit fontScale="90000"/>
          </a:bodyPr>
          <a:lstStyle/>
          <a:p>
            <a:br>
              <a:rPr lang="en-US" dirty="0">
                <a:latin typeface="Century Gothic" panose="020B0502020202020204" pitchFamily="34" charset="0"/>
              </a:rPr>
            </a:br>
            <a:r>
              <a:rPr lang="en-US" dirty="0">
                <a:latin typeface="Century Gothic" panose="020B0502020202020204" pitchFamily="34" charset="0"/>
              </a:rPr>
              <a:t>Visit 1 with PCP</a:t>
            </a:r>
          </a:p>
        </p:txBody>
      </p:sp>
      <p:sp>
        <p:nvSpPr>
          <p:cNvPr id="3" name="Content Placeholder 2">
            <a:extLst>
              <a:ext uri="{FF2B5EF4-FFF2-40B4-BE49-F238E27FC236}">
                <a16:creationId xmlns:a16="http://schemas.microsoft.com/office/drawing/2014/main" id="{78BCC5B5-0092-4D42-9350-273D59F28FC2}"/>
              </a:ext>
            </a:extLst>
          </p:cNvPr>
          <p:cNvSpPr>
            <a:spLocks noGrp="1"/>
          </p:cNvSpPr>
          <p:nvPr>
            <p:ph idx="1"/>
          </p:nvPr>
        </p:nvSpPr>
        <p:spPr/>
        <p:txBody>
          <a:bodyPr>
            <a:normAutofit fontScale="92500" lnSpcReduction="10000"/>
          </a:bodyPr>
          <a:lstStyle/>
          <a:p>
            <a:pPr marL="0" indent="0">
              <a:buNone/>
            </a:pPr>
            <a:endParaRPr lang="en-US" dirty="0"/>
          </a:p>
          <a:p>
            <a:pPr marL="0" indent="0">
              <a:buNone/>
            </a:pPr>
            <a:endParaRPr lang="en-US" b="1" dirty="0">
              <a:latin typeface="Century Gothic" panose="020B0502020202020204" pitchFamily="34" charset="0"/>
            </a:endParaRPr>
          </a:p>
          <a:p>
            <a:pPr marL="0" indent="0">
              <a:buNone/>
            </a:pPr>
            <a:r>
              <a:rPr lang="en-US" b="1" dirty="0">
                <a:latin typeface="Century Gothic" panose="020B0502020202020204" pitchFamily="34" charset="0"/>
              </a:rPr>
              <a:t>Based on Yolanda’s age &amp; past medical history, what should be her target A1C?</a:t>
            </a:r>
          </a:p>
          <a:p>
            <a:pPr marL="911225" lvl="1" indent="-514350">
              <a:buFont typeface="+mj-lt"/>
              <a:buAutoNum type="arabicPeriod"/>
            </a:pPr>
            <a:r>
              <a:rPr lang="en-US" b="1" dirty="0">
                <a:latin typeface="Century Gothic" panose="020B0502020202020204" pitchFamily="34" charset="0"/>
              </a:rPr>
              <a:t>&lt;9%</a:t>
            </a:r>
          </a:p>
          <a:p>
            <a:pPr marL="911225" lvl="1" indent="-514350">
              <a:buFont typeface="+mj-lt"/>
              <a:buAutoNum type="arabicPeriod"/>
            </a:pPr>
            <a:r>
              <a:rPr lang="en-US" b="1" dirty="0">
                <a:latin typeface="Century Gothic" panose="020B0502020202020204" pitchFamily="34" charset="0"/>
              </a:rPr>
              <a:t>&lt;8%</a:t>
            </a:r>
          </a:p>
          <a:p>
            <a:pPr marL="911225" lvl="1" indent="-514350">
              <a:buFont typeface="+mj-lt"/>
              <a:buAutoNum type="arabicPeriod"/>
            </a:pPr>
            <a:r>
              <a:rPr lang="en-US" b="1" dirty="0">
                <a:latin typeface="Century Gothic" panose="020B0502020202020204" pitchFamily="34" charset="0"/>
              </a:rPr>
              <a:t>&lt;7%</a:t>
            </a:r>
          </a:p>
          <a:p>
            <a:pPr marL="911225" lvl="1" indent="-514350">
              <a:buFont typeface="+mj-lt"/>
              <a:buAutoNum type="arabicPeriod"/>
            </a:pPr>
            <a:r>
              <a:rPr lang="en-US" b="1" dirty="0">
                <a:latin typeface="Century Gothic" panose="020B0502020202020204" pitchFamily="34" charset="0"/>
              </a:rPr>
              <a:t>Not sure</a:t>
            </a:r>
          </a:p>
          <a:p>
            <a:pPr marL="0" indent="0">
              <a:buNone/>
            </a:pPr>
            <a:r>
              <a:rPr lang="en-US" b="1" dirty="0">
                <a:latin typeface="Century Gothic" panose="020B0502020202020204" pitchFamily="34" charset="0"/>
              </a:rPr>
              <a:t>What should Yolanda’s fasting or pre-meal glucose target?</a:t>
            </a:r>
          </a:p>
          <a:p>
            <a:pPr marL="911225" lvl="1" indent="-514350">
              <a:buFont typeface="+mj-lt"/>
              <a:buAutoNum type="arabicPeriod"/>
            </a:pPr>
            <a:r>
              <a:rPr lang="en-US" b="1" dirty="0">
                <a:latin typeface="Century Gothic" panose="020B0502020202020204" pitchFamily="34" charset="0"/>
              </a:rPr>
              <a:t>90-130 mg/dL</a:t>
            </a:r>
          </a:p>
          <a:p>
            <a:pPr marL="911225" lvl="1" indent="-514350">
              <a:buFont typeface="+mj-lt"/>
              <a:buAutoNum type="arabicPeriod"/>
            </a:pPr>
            <a:r>
              <a:rPr lang="en-US" b="1" dirty="0">
                <a:latin typeface="Century Gothic" panose="020B0502020202020204" pitchFamily="34" charset="0"/>
              </a:rPr>
              <a:t>90-150 mg/dL</a:t>
            </a:r>
          </a:p>
          <a:p>
            <a:pPr marL="911225" lvl="1" indent="-514350">
              <a:buFont typeface="+mj-lt"/>
              <a:buAutoNum type="arabicPeriod"/>
            </a:pPr>
            <a:r>
              <a:rPr lang="en-US" b="1" dirty="0">
                <a:latin typeface="Century Gothic" panose="020B0502020202020204" pitchFamily="34" charset="0"/>
              </a:rPr>
              <a:t>100-180 mg/dL</a:t>
            </a:r>
          </a:p>
          <a:p>
            <a:pPr marL="911225" lvl="1" indent="-514350">
              <a:buFont typeface="+mj-lt"/>
              <a:buAutoNum type="arabicPeriod"/>
            </a:pPr>
            <a:r>
              <a:rPr lang="en-US" b="1" dirty="0">
                <a:latin typeface="Century Gothic" panose="020B0502020202020204" pitchFamily="34" charset="0"/>
              </a:rPr>
              <a:t>Not sure</a:t>
            </a:r>
          </a:p>
          <a:p>
            <a:endParaRPr lang="en-US" dirty="0"/>
          </a:p>
        </p:txBody>
      </p:sp>
      <p:pic>
        <p:nvPicPr>
          <p:cNvPr id="8" name="Picture 7" descr="A close up of text&#10;&#10;Description automatically generated">
            <a:extLst>
              <a:ext uri="{FF2B5EF4-FFF2-40B4-BE49-F238E27FC236}">
                <a16:creationId xmlns:a16="http://schemas.microsoft.com/office/drawing/2014/main" id="{C784772A-6B39-4B43-947F-294658AFD1FA}"/>
              </a:ext>
            </a:extLst>
          </p:cNvPr>
          <p:cNvPicPr>
            <a:picLocks noChangeAspect="1"/>
          </p:cNvPicPr>
          <p:nvPr/>
        </p:nvPicPr>
        <p:blipFill>
          <a:blip r:embed="rId3"/>
          <a:stretch>
            <a:fillRect/>
          </a:stretch>
        </p:blipFill>
        <p:spPr>
          <a:xfrm>
            <a:off x="4419600" y="863600"/>
            <a:ext cx="7772400" cy="1029021"/>
          </a:xfrm>
          <a:prstGeom prst="rect">
            <a:avLst/>
          </a:prstGeom>
        </p:spPr>
      </p:pic>
    </p:spTree>
    <p:extLst>
      <p:ext uri="{BB962C8B-B14F-4D97-AF65-F5344CB8AC3E}">
        <p14:creationId xmlns:p14="http://schemas.microsoft.com/office/powerpoint/2010/main" val="3842873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27FB-073F-74B5-3A9A-AD70370DB711}"/>
              </a:ext>
            </a:extLst>
          </p:cNvPr>
          <p:cNvSpPr>
            <a:spLocks noGrp="1"/>
          </p:cNvSpPr>
          <p:nvPr>
            <p:ph type="title" idx="4294967295"/>
          </p:nvPr>
        </p:nvSpPr>
        <p:spPr>
          <a:xfrm>
            <a:off x="0" y="830263"/>
            <a:ext cx="11464925" cy="989012"/>
          </a:xfrm>
        </p:spPr>
        <p:txBody>
          <a:bodyPr>
            <a:noAutofit/>
          </a:bodyPr>
          <a:lstStyle/>
          <a:p>
            <a:pPr algn="ctr"/>
            <a:r>
              <a:rPr lang="en-US" sz="3600" i="0" dirty="0">
                <a:solidFill>
                  <a:srgbClr val="212121"/>
                </a:solidFill>
                <a:effectLst/>
                <a:latin typeface="Century Gothic" panose="020B0502020202020204" pitchFamily="34" charset="0"/>
              </a:rPr>
              <a:t>Framework for Considering Glycemic Goals in </a:t>
            </a:r>
            <a:br>
              <a:rPr lang="en-US" sz="3600" i="0" dirty="0">
                <a:solidFill>
                  <a:srgbClr val="212121"/>
                </a:solidFill>
                <a:effectLst/>
                <a:latin typeface="Century Gothic" panose="020B0502020202020204" pitchFamily="34" charset="0"/>
              </a:rPr>
            </a:br>
            <a:r>
              <a:rPr lang="en-US" sz="3600" i="0" dirty="0">
                <a:solidFill>
                  <a:srgbClr val="212121"/>
                </a:solidFill>
                <a:effectLst/>
                <a:latin typeface="Century Gothic" panose="020B0502020202020204" pitchFamily="34" charset="0"/>
              </a:rPr>
              <a:t>Older Adults with Diabetes</a:t>
            </a:r>
            <a:endParaRPr lang="en-US" sz="3600" dirty="0">
              <a:latin typeface="Century Gothic" panose="020B0502020202020204" pitchFamily="34" charset="0"/>
            </a:endParaRPr>
          </a:p>
        </p:txBody>
      </p:sp>
      <p:pic>
        <p:nvPicPr>
          <p:cNvPr id="5" name="Content Placeholder 4" descr="A picture containing text, screenshot, menu, font&#10;&#10;Description automatically generated">
            <a:extLst>
              <a:ext uri="{FF2B5EF4-FFF2-40B4-BE49-F238E27FC236}">
                <a16:creationId xmlns:a16="http://schemas.microsoft.com/office/drawing/2014/main" id="{5B81BEC2-1F7B-ECAC-0E42-736DB0DF7CFF}"/>
              </a:ext>
            </a:extLst>
          </p:cNvPr>
          <p:cNvPicPr>
            <a:picLocks noGrp="1" noChangeAspect="1"/>
          </p:cNvPicPr>
          <p:nvPr>
            <p:ph idx="4294967295"/>
          </p:nvPr>
        </p:nvPicPr>
        <p:blipFill>
          <a:blip r:embed="rId3"/>
          <a:stretch>
            <a:fillRect/>
          </a:stretch>
        </p:blipFill>
        <p:spPr>
          <a:xfrm>
            <a:off x="2283018" y="1819275"/>
            <a:ext cx="7197725" cy="4759325"/>
          </a:xfrm>
        </p:spPr>
      </p:pic>
      <p:sp>
        <p:nvSpPr>
          <p:cNvPr id="6" name="TextBox 5">
            <a:extLst>
              <a:ext uri="{FF2B5EF4-FFF2-40B4-BE49-F238E27FC236}">
                <a16:creationId xmlns:a16="http://schemas.microsoft.com/office/drawing/2014/main" id="{AC5032D0-068D-F9C9-C335-4B678A588788}"/>
              </a:ext>
            </a:extLst>
          </p:cNvPr>
          <p:cNvSpPr txBox="1"/>
          <p:nvPr/>
        </p:nvSpPr>
        <p:spPr>
          <a:xfrm>
            <a:off x="0" y="5818161"/>
            <a:ext cx="7962314" cy="553998"/>
          </a:xfrm>
          <a:prstGeom prst="rect">
            <a:avLst/>
          </a:prstGeom>
          <a:noFill/>
        </p:spPr>
        <p:txBody>
          <a:bodyPr wrap="square" rtlCol="0">
            <a:spAutoFit/>
          </a:bodyPr>
          <a:lstStyle/>
          <a:p>
            <a:r>
              <a:rPr lang="en-US" sz="1000" b="0" i="0" dirty="0" err="1">
                <a:solidFill>
                  <a:srgbClr val="212121"/>
                </a:solidFill>
                <a:effectLst/>
              </a:rPr>
              <a:t>ElSayed</a:t>
            </a:r>
            <a:r>
              <a:rPr lang="en-US" sz="1000" b="0" i="0" dirty="0">
                <a:solidFill>
                  <a:srgbClr val="212121"/>
                </a:solidFill>
                <a:effectLst/>
              </a:rPr>
              <a:t> NA, Aleppo G, </a:t>
            </a:r>
            <a:r>
              <a:rPr lang="en-US" sz="1000" b="0" i="0" dirty="0" err="1">
                <a:solidFill>
                  <a:srgbClr val="212121"/>
                </a:solidFill>
                <a:effectLst/>
              </a:rPr>
              <a:t>Aroda</a:t>
            </a:r>
            <a:r>
              <a:rPr lang="en-US" sz="1000" b="0" i="0" dirty="0">
                <a:solidFill>
                  <a:srgbClr val="212121"/>
                </a:solidFill>
                <a:effectLst/>
              </a:rPr>
              <a:t> VR, et al. </a:t>
            </a:r>
          </a:p>
          <a:p>
            <a:r>
              <a:rPr lang="en-US" sz="1000" b="0" i="0" dirty="0">
                <a:solidFill>
                  <a:srgbClr val="212121"/>
                </a:solidFill>
                <a:effectLst/>
              </a:rPr>
              <a:t>13. Older Adults: Standards of Care in Diabetes-2023. </a:t>
            </a:r>
          </a:p>
          <a:p>
            <a:r>
              <a:rPr lang="en-US" sz="1000" b="0" i="1" dirty="0">
                <a:solidFill>
                  <a:srgbClr val="212121"/>
                </a:solidFill>
                <a:effectLst/>
              </a:rPr>
              <a:t>Diabetes Care</a:t>
            </a:r>
            <a:r>
              <a:rPr lang="en-US" sz="1000" b="0" i="0" dirty="0">
                <a:solidFill>
                  <a:srgbClr val="212121"/>
                </a:solidFill>
                <a:effectLst/>
              </a:rPr>
              <a:t>. 2023;46(Suppl 1):S216-S229.</a:t>
            </a:r>
            <a:endParaRPr lang="en-US" sz="1000" dirty="0"/>
          </a:p>
        </p:txBody>
      </p:sp>
    </p:spTree>
    <p:extLst>
      <p:ext uri="{BB962C8B-B14F-4D97-AF65-F5344CB8AC3E}">
        <p14:creationId xmlns:p14="http://schemas.microsoft.com/office/powerpoint/2010/main" val="164684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F180-8DDC-485A-956A-CB10EC4D13DC}"/>
              </a:ext>
            </a:extLst>
          </p:cNvPr>
          <p:cNvSpPr>
            <a:spLocks noGrp="1"/>
          </p:cNvSpPr>
          <p:nvPr>
            <p:ph type="title"/>
          </p:nvPr>
        </p:nvSpPr>
        <p:spPr>
          <a:xfrm>
            <a:off x="383993" y="762716"/>
            <a:ext cx="11464684" cy="989168"/>
          </a:xfrm>
        </p:spPr>
        <p:txBody>
          <a:bodyPr>
            <a:normAutofit/>
          </a:bodyPr>
          <a:lstStyle/>
          <a:p>
            <a:r>
              <a:rPr lang="en-US" dirty="0">
                <a:latin typeface="Century Gothic" panose="020B0502020202020204" pitchFamily="34" charset="0"/>
              </a:rPr>
              <a:t> </a:t>
            </a:r>
            <a:r>
              <a:rPr lang="en-US" sz="4800" dirty="0">
                <a:latin typeface="+mn-lt"/>
              </a:rPr>
              <a:t>Yolanda’s SMBG Data: Visit 1 with PCP</a:t>
            </a:r>
          </a:p>
        </p:txBody>
      </p:sp>
      <p:graphicFrame>
        <p:nvGraphicFramePr>
          <p:cNvPr id="3" name="Table 2">
            <a:extLst>
              <a:ext uri="{FF2B5EF4-FFF2-40B4-BE49-F238E27FC236}">
                <a16:creationId xmlns:a16="http://schemas.microsoft.com/office/drawing/2014/main" id="{40EBEF60-5EE5-C3C0-0B63-0A9CFF2F66B3}"/>
              </a:ext>
            </a:extLst>
          </p:cNvPr>
          <p:cNvGraphicFramePr>
            <a:graphicFrameLocks noGrp="1"/>
          </p:cNvGraphicFramePr>
          <p:nvPr>
            <p:extLst>
              <p:ext uri="{D42A27DB-BD31-4B8C-83A1-F6EECF244321}">
                <p14:modId xmlns:p14="http://schemas.microsoft.com/office/powerpoint/2010/main" val="877228661"/>
              </p:ext>
            </p:extLst>
          </p:nvPr>
        </p:nvGraphicFramePr>
        <p:xfrm>
          <a:off x="740999" y="1567868"/>
          <a:ext cx="10710002" cy="4527416"/>
        </p:xfrm>
        <a:graphic>
          <a:graphicData uri="http://schemas.openxmlformats.org/drawingml/2006/table">
            <a:tbl>
              <a:tblPr firstRow="1" firstCol="1" bandRow="1">
                <a:tableStyleId>{5C22544A-7EE6-4342-B048-85BDC9FD1C3A}</a:tableStyleId>
              </a:tblPr>
              <a:tblGrid>
                <a:gridCol w="1350764">
                  <a:extLst>
                    <a:ext uri="{9D8B030D-6E8A-4147-A177-3AD203B41FA5}">
                      <a16:colId xmlns:a16="http://schemas.microsoft.com/office/drawing/2014/main" val="3867348893"/>
                    </a:ext>
                  </a:extLst>
                </a:gridCol>
                <a:gridCol w="1576365">
                  <a:extLst>
                    <a:ext uri="{9D8B030D-6E8A-4147-A177-3AD203B41FA5}">
                      <a16:colId xmlns:a16="http://schemas.microsoft.com/office/drawing/2014/main" val="900811676"/>
                    </a:ext>
                  </a:extLst>
                </a:gridCol>
                <a:gridCol w="1190000">
                  <a:extLst>
                    <a:ext uri="{9D8B030D-6E8A-4147-A177-3AD203B41FA5}">
                      <a16:colId xmlns:a16="http://schemas.microsoft.com/office/drawing/2014/main" val="3419197510"/>
                    </a:ext>
                  </a:extLst>
                </a:gridCol>
                <a:gridCol w="1244313">
                  <a:extLst>
                    <a:ext uri="{9D8B030D-6E8A-4147-A177-3AD203B41FA5}">
                      <a16:colId xmlns:a16="http://schemas.microsoft.com/office/drawing/2014/main" val="963027913"/>
                    </a:ext>
                  </a:extLst>
                </a:gridCol>
                <a:gridCol w="1337140">
                  <a:extLst>
                    <a:ext uri="{9D8B030D-6E8A-4147-A177-3AD203B41FA5}">
                      <a16:colId xmlns:a16="http://schemas.microsoft.com/office/drawing/2014/main" val="1425317270"/>
                    </a:ext>
                  </a:extLst>
                </a:gridCol>
                <a:gridCol w="1337140">
                  <a:extLst>
                    <a:ext uri="{9D8B030D-6E8A-4147-A177-3AD203B41FA5}">
                      <a16:colId xmlns:a16="http://schemas.microsoft.com/office/drawing/2014/main" val="3789004064"/>
                    </a:ext>
                  </a:extLst>
                </a:gridCol>
                <a:gridCol w="1337140">
                  <a:extLst>
                    <a:ext uri="{9D8B030D-6E8A-4147-A177-3AD203B41FA5}">
                      <a16:colId xmlns:a16="http://schemas.microsoft.com/office/drawing/2014/main" val="10018889"/>
                    </a:ext>
                  </a:extLst>
                </a:gridCol>
                <a:gridCol w="1337140">
                  <a:extLst>
                    <a:ext uri="{9D8B030D-6E8A-4147-A177-3AD203B41FA5}">
                      <a16:colId xmlns:a16="http://schemas.microsoft.com/office/drawing/2014/main" val="1633437455"/>
                    </a:ext>
                  </a:extLst>
                </a:gridCol>
              </a:tblGrid>
              <a:tr h="413527">
                <a:tc>
                  <a:txBody>
                    <a:bodyPr/>
                    <a:lstStyle/>
                    <a:p>
                      <a:pPr marL="0" marR="0">
                        <a:spcBef>
                          <a:spcPts val="0"/>
                        </a:spcBef>
                        <a:spcAft>
                          <a:spcPts val="0"/>
                        </a:spcAft>
                      </a:pPr>
                      <a:r>
                        <a:rPr lang="en-US" sz="2000" dirty="0">
                          <a:effectLst/>
                        </a:rPr>
                        <a:t>Result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Wednesday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Thursday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dirty="0">
                          <a:effectLst/>
                        </a:rPr>
                        <a:t>Friday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Saturday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Sunday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Monday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dirty="0">
                          <a:effectLst/>
                        </a:rPr>
                        <a:t>Tuesday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2084386669"/>
                  </a:ext>
                </a:extLst>
              </a:tr>
              <a:tr h="413527">
                <a:tc>
                  <a:txBody>
                    <a:bodyPr/>
                    <a:lstStyle/>
                    <a:p>
                      <a:pPr marL="0" marR="0">
                        <a:spcBef>
                          <a:spcPts val="0"/>
                        </a:spcBef>
                        <a:spcAft>
                          <a:spcPts val="0"/>
                        </a:spcAft>
                      </a:pPr>
                      <a:r>
                        <a:rPr lang="en-US" sz="2000" dirty="0">
                          <a:solidFill>
                            <a:schemeClr val="tx1"/>
                          </a:solidFill>
                          <a:effectLst/>
                        </a:rPr>
                        <a:t>Pre-Breakfast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159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436601737"/>
                  </a:ext>
                </a:extLst>
              </a:tr>
              <a:tr h="413527">
                <a:tc>
                  <a:txBody>
                    <a:bodyPr/>
                    <a:lstStyle/>
                    <a:p>
                      <a:pPr marL="0" marR="0">
                        <a:spcBef>
                          <a:spcPts val="0"/>
                        </a:spcBef>
                        <a:spcAft>
                          <a:spcPts val="0"/>
                        </a:spcAft>
                      </a:pPr>
                      <a:r>
                        <a:rPr lang="en-US" sz="2000" dirty="0">
                          <a:solidFill>
                            <a:schemeClr val="tx1"/>
                          </a:solidFill>
                          <a:effectLst/>
                        </a:rPr>
                        <a:t>Pre-Lunch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155 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161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645275763"/>
                  </a:ext>
                </a:extLst>
              </a:tr>
              <a:tr h="413527">
                <a:tc>
                  <a:txBody>
                    <a:bodyPr/>
                    <a:lstStyle/>
                    <a:p>
                      <a:pPr marL="0" marR="0">
                        <a:spcBef>
                          <a:spcPts val="0"/>
                        </a:spcBef>
                        <a:spcAft>
                          <a:spcPts val="0"/>
                        </a:spcAft>
                      </a:pPr>
                      <a:r>
                        <a:rPr lang="en-US" sz="2000">
                          <a:solidFill>
                            <a:schemeClr val="tx1"/>
                          </a:solidFill>
                          <a:effectLst/>
                        </a:rPr>
                        <a:t>Pre-Dinner</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06434922"/>
                  </a:ext>
                </a:extLst>
              </a:tr>
              <a:tr h="413527">
                <a:tc>
                  <a:txBody>
                    <a:bodyPr/>
                    <a:lstStyle/>
                    <a:p>
                      <a:pPr marL="0" marR="0">
                        <a:spcBef>
                          <a:spcPts val="0"/>
                        </a:spcBef>
                        <a:spcAft>
                          <a:spcPts val="0"/>
                        </a:spcAft>
                      </a:pPr>
                      <a:r>
                        <a:rPr lang="en-US" sz="2000" dirty="0">
                          <a:solidFill>
                            <a:schemeClr val="tx1"/>
                          </a:solidFill>
                          <a:effectLst/>
                        </a:rPr>
                        <a:t>HS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190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537024155"/>
                  </a:ext>
                </a:extLst>
              </a:tr>
              <a:tr h="413527">
                <a:tc>
                  <a:txBody>
                    <a:bodyPr/>
                    <a:lstStyle/>
                    <a:p>
                      <a:pPr marL="0" marR="0">
                        <a:spcBef>
                          <a:spcPts val="0"/>
                        </a:spcBef>
                        <a:spcAft>
                          <a:spcPts val="0"/>
                        </a:spcAft>
                      </a:pPr>
                      <a:r>
                        <a:rPr lang="en-US" sz="2000" dirty="0">
                          <a:solidFill>
                            <a:schemeClr val="bg1"/>
                          </a:solidFill>
                          <a:effectLst/>
                        </a:rPr>
                        <a:t>Result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Wednesday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Thursday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Friday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Saturday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Sunday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Monday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Tuesday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1431860765"/>
                  </a:ext>
                </a:extLst>
              </a:tr>
              <a:tr h="413527">
                <a:tc>
                  <a:txBody>
                    <a:bodyPr/>
                    <a:lstStyle/>
                    <a:p>
                      <a:pPr marL="0" marR="0">
                        <a:spcBef>
                          <a:spcPts val="0"/>
                        </a:spcBef>
                        <a:spcAft>
                          <a:spcPts val="0"/>
                        </a:spcAft>
                      </a:pPr>
                      <a:r>
                        <a:rPr lang="en-US" sz="2000" dirty="0">
                          <a:solidFill>
                            <a:schemeClr val="tx1"/>
                          </a:solidFill>
                          <a:effectLst/>
                        </a:rPr>
                        <a:t>Pre-Breakfast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189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187</a:t>
                      </a:r>
                    </a:p>
                  </a:txBody>
                  <a:tcPr marL="68580" marR="68580" marT="0" marB="0">
                    <a:solidFill>
                      <a:schemeClr val="bg1"/>
                    </a:solidFill>
                  </a:tcPr>
                </a:tc>
                <a:tc>
                  <a:txBody>
                    <a:bodyPr/>
                    <a:lstStyle/>
                    <a:p>
                      <a:pPr marL="0" marR="0" algn="ctr">
                        <a:spcBef>
                          <a:spcPts val="0"/>
                        </a:spcBef>
                        <a:spcAft>
                          <a:spcPts val="0"/>
                        </a:spcAft>
                      </a:pPr>
                      <a:r>
                        <a:rPr lang="en-US" sz="2000" dirty="0">
                          <a:effectLst/>
                        </a:rPr>
                        <a:t>192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150</a:t>
                      </a: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192</a:t>
                      </a:r>
                    </a:p>
                  </a:txBody>
                  <a:tcPr marL="68580" marR="68580" marT="0" marB="0">
                    <a:solidFill>
                      <a:schemeClr val="bg1"/>
                    </a:solidFill>
                  </a:tcPr>
                </a:tc>
                <a:tc>
                  <a:txBody>
                    <a:bodyPr/>
                    <a:lstStyle/>
                    <a:p>
                      <a:pPr marL="0" marR="0" algn="ctr">
                        <a:spcBef>
                          <a:spcPts val="0"/>
                        </a:spcBef>
                        <a:spcAft>
                          <a:spcPts val="0"/>
                        </a:spcAft>
                      </a:pPr>
                      <a:r>
                        <a:rPr lang="en-US" sz="2000" dirty="0">
                          <a:effectLst/>
                        </a:rPr>
                        <a:t>193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099412546"/>
                  </a:ext>
                </a:extLst>
              </a:tr>
              <a:tr h="413527">
                <a:tc>
                  <a:txBody>
                    <a:bodyPr/>
                    <a:lstStyle/>
                    <a:p>
                      <a:pPr marL="0" marR="0">
                        <a:spcBef>
                          <a:spcPts val="0"/>
                        </a:spcBef>
                        <a:spcAft>
                          <a:spcPts val="0"/>
                        </a:spcAft>
                      </a:pPr>
                      <a:r>
                        <a:rPr lang="en-US" sz="2000" dirty="0">
                          <a:solidFill>
                            <a:schemeClr val="tx1"/>
                          </a:solidFill>
                          <a:effectLst/>
                        </a:rPr>
                        <a:t>Pre-Lunch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502525129"/>
                  </a:ext>
                </a:extLst>
              </a:tr>
              <a:tr h="413527">
                <a:tc>
                  <a:txBody>
                    <a:bodyPr/>
                    <a:lstStyle/>
                    <a:p>
                      <a:pPr marL="0" marR="0">
                        <a:spcBef>
                          <a:spcPts val="0"/>
                        </a:spcBef>
                        <a:spcAft>
                          <a:spcPts val="0"/>
                        </a:spcAft>
                      </a:pPr>
                      <a:r>
                        <a:rPr lang="en-US" sz="2000" dirty="0">
                          <a:solidFill>
                            <a:schemeClr val="tx1"/>
                          </a:solidFill>
                          <a:effectLst/>
                        </a:rPr>
                        <a:t>Pre-Dinner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198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693106926"/>
                  </a:ext>
                </a:extLst>
              </a:tr>
              <a:tr h="413527">
                <a:tc>
                  <a:txBody>
                    <a:bodyPr/>
                    <a:lstStyle/>
                    <a:p>
                      <a:pPr marL="0" marR="0">
                        <a:spcBef>
                          <a:spcPts val="0"/>
                        </a:spcBef>
                        <a:spcAft>
                          <a:spcPts val="0"/>
                        </a:spcAft>
                      </a:pPr>
                      <a:r>
                        <a:rPr lang="en-US" sz="2000" dirty="0">
                          <a:solidFill>
                            <a:schemeClr val="tx1"/>
                          </a:solidFill>
                          <a:effectLst/>
                        </a:rPr>
                        <a:t>HS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199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187</a:t>
                      </a: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37822848"/>
                  </a:ext>
                </a:extLst>
              </a:tr>
            </a:tbl>
          </a:graphicData>
        </a:graphic>
      </p:graphicFrame>
    </p:spTree>
    <p:extLst>
      <p:ext uri="{BB962C8B-B14F-4D97-AF65-F5344CB8AC3E}">
        <p14:creationId xmlns:p14="http://schemas.microsoft.com/office/powerpoint/2010/main" val="3889590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F721-B285-4549-8405-3B7C7F46FB8C}"/>
              </a:ext>
            </a:extLst>
          </p:cNvPr>
          <p:cNvSpPr>
            <a:spLocks noGrp="1"/>
          </p:cNvSpPr>
          <p:nvPr>
            <p:ph type="title"/>
          </p:nvPr>
        </p:nvSpPr>
        <p:spPr>
          <a:xfrm>
            <a:off x="343690" y="739212"/>
            <a:ext cx="11464684" cy="989168"/>
          </a:xfrm>
        </p:spPr>
        <p:txBody>
          <a:bodyPr/>
          <a:lstStyle/>
          <a:p>
            <a:r>
              <a:rPr lang="en-US" dirty="0">
                <a:latin typeface="Century Gothic" panose="020B0502020202020204" pitchFamily="34" charset="0"/>
              </a:rPr>
              <a:t>Visit 1 with PCP</a:t>
            </a:r>
          </a:p>
        </p:txBody>
      </p:sp>
      <p:sp>
        <p:nvSpPr>
          <p:cNvPr id="3" name="Content Placeholder 2">
            <a:extLst>
              <a:ext uri="{FF2B5EF4-FFF2-40B4-BE49-F238E27FC236}">
                <a16:creationId xmlns:a16="http://schemas.microsoft.com/office/drawing/2014/main" id="{78BCC5B5-0092-4D42-9350-273D59F28FC2}"/>
              </a:ext>
            </a:extLst>
          </p:cNvPr>
          <p:cNvSpPr>
            <a:spLocks noGrp="1"/>
          </p:cNvSpPr>
          <p:nvPr>
            <p:ph idx="1"/>
          </p:nvPr>
        </p:nvSpPr>
        <p:spPr>
          <a:xfrm>
            <a:off x="343690" y="1612184"/>
            <a:ext cx="11452597" cy="4760604"/>
          </a:xfrm>
        </p:spPr>
        <p:txBody>
          <a:bodyPr>
            <a:normAutofit/>
          </a:bodyPr>
          <a:lstStyle/>
          <a:p>
            <a:r>
              <a:rPr lang="en-US" b="1" dirty="0">
                <a:latin typeface="Century Gothic" panose="020B0502020202020204" pitchFamily="34" charset="0"/>
              </a:rPr>
              <a:t>Yolanda’s regimen:</a:t>
            </a:r>
          </a:p>
          <a:p>
            <a:pPr marL="0" indent="0">
              <a:buNone/>
            </a:pPr>
            <a:r>
              <a:rPr lang="en-US" dirty="0">
                <a:latin typeface="Century Gothic" panose="020B0502020202020204" pitchFamily="34" charset="0"/>
              </a:rPr>
              <a:t>      - </a:t>
            </a:r>
            <a:r>
              <a:rPr lang="en-US" sz="2400" dirty="0">
                <a:latin typeface="Century Gothic" panose="020B0502020202020204" pitchFamily="34" charset="0"/>
              </a:rPr>
              <a:t>Glargine 25 units bedtime</a:t>
            </a:r>
          </a:p>
          <a:p>
            <a:pPr marL="0" indent="0">
              <a:buNone/>
            </a:pPr>
            <a:r>
              <a:rPr lang="en-US" sz="2400" dirty="0">
                <a:latin typeface="Century Gothic" panose="020B0502020202020204" pitchFamily="34" charset="0"/>
              </a:rPr>
              <a:t>       - </a:t>
            </a:r>
            <a:r>
              <a:rPr lang="en-US" sz="2400" dirty="0" err="1">
                <a:latin typeface="Century Gothic" panose="020B0502020202020204" pitchFamily="34" charset="0"/>
              </a:rPr>
              <a:t>Aspart</a:t>
            </a:r>
            <a:r>
              <a:rPr lang="en-US" sz="2400" dirty="0">
                <a:latin typeface="Century Gothic" panose="020B0502020202020204" pitchFamily="34" charset="0"/>
              </a:rPr>
              <a:t> 10 units before meals                                                    </a:t>
            </a:r>
          </a:p>
          <a:p>
            <a:pPr marL="0" indent="0">
              <a:buNone/>
            </a:pPr>
            <a:r>
              <a:rPr lang="en-US" b="1" dirty="0">
                <a:latin typeface="Century Gothic" panose="020B0502020202020204" pitchFamily="34" charset="0"/>
              </a:rPr>
              <a:t>    A1c 8.5%</a:t>
            </a:r>
          </a:p>
          <a:p>
            <a:pPr marL="0" indent="0">
              <a:buNone/>
            </a:pPr>
            <a:endParaRPr lang="en-US" b="1" dirty="0"/>
          </a:p>
          <a:p>
            <a:r>
              <a:rPr lang="en-US" b="1" dirty="0">
                <a:latin typeface="Century Gothic" panose="020B0502020202020204" pitchFamily="34" charset="0"/>
              </a:rPr>
              <a:t>What change would you make first: </a:t>
            </a:r>
          </a:p>
          <a:p>
            <a:pPr marL="911225" lvl="1" indent="-514350">
              <a:buFont typeface="+mj-lt"/>
              <a:buAutoNum type="arabicPeriod"/>
            </a:pPr>
            <a:r>
              <a:rPr lang="en-US" dirty="0">
                <a:latin typeface="Century Gothic" panose="020B0502020202020204" pitchFamily="34" charset="0"/>
              </a:rPr>
              <a:t>Breakfast bolus dose</a:t>
            </a:r>
          </a:p>
          <a:p>
            <a:pPr marL="911225" lvl="1" indent="-514350">
              <a:buFont typeface="+mj-lt"/>
              <a:buAutoNum type="arabicPeriod"/>
            </a:pPr>
            <a:r>
              <a:rPr lang="en-US" dirty="0">
                <a:latin typeface="Century Gothic" panose="020B0502020202020204" pitchFamily="34" charset="0"/>
              </a:rPr>
              <a:t>Lunch bolus dose</a:t>
            </a:r>
          </a:p>
          <a:p>
            <a:pPr marL="911225" lvl="1" indent="-514350">
              <a:buFont typeface="+mj-lt"/>
              <a:buAutoNum type="arabicPeriod"/>
            </a:pPr>
            <a:r>
              <a:rPr lang="en-US" dirty="0">
                <a:latin typeface="Century Gothic" panose="020B0502020202020204" pitchFamily="34" charset="0"/>
              </a:rPr>
              <a:t>Dinner bolus dose</a:t>
            </a:r>
          </a:p>
          <a:p>
            <a:pPr marL="911225" lvl="1" indent="-514350">
              <a:buFont typeface="+mj-lt"/>
              <a:buAutoNum type="arabicPeriod"/>
            </a:pPr>
            <a:r>
              <a:rPr lang="en-US" dirty="0">
                <a:latin typeface="Century Gothic" panose="020B0502020202020204" pitchFamily="34" charset="0"/>
              </a:rPr>
              <a:t>Basal dose </a:t>
            </a:r>
          </a:p>
          <a:p>
            <a:pPr marL="0" indent="0">
              <a:buNone/>
            </a:pPr>
            <a:endParaRPr lang="en-US" b="1" dirty="0"/>
          </a:p>
          <a:p>
            <a:pPr marL="0" indent="0">
              <a:buNone/>
            </a:pPr>
            <a:endParaRPr lang="en-US" dirty="0"/>
          </a:p>
          <a:p>
            <a:endParaRPr lang="en-US" dirty="0"/>
          </a:p>
        </p:txBody>
      </p:sp>
      <p:pic>
        <p:nvPicPr>
          <p:cNvPr id="10" name="Picture 9" descr="A table with numbers and numbers&#10;&#10;Description automatically generated">
            <a:extLst>
              <a:ext uri="{FF2B5EF4-FFF2-40B4-BE49-F238E27FC236}">
                <a16:creationId xmlns:a16="http://schemas.microsoft.com/office/drawing/2014/main" id="{826E1DB4-8F71-FCA6-D7CC-5640E69DCFA0}"/>
              </a:ext>
            </a:extLst>
          </p:cNvPr>
          <p:cNvPicPr>
            <a:picLocks noChangeAspect="1"/>
          </p:cNvPicPr>
          <p:nvPr/>
        </p:nvPicPr>
        <p:blipFill>
          <a:blip r:embed="rId3"/>
          <a:stretch>
            <a:fillRect/>
          </a:stretch>
        </p:blipFill>
        <p:spPr>
          <a:xfrm>
            <a:off x="5472752" y="0"/>
            <a:ext cx="6719248" cy="3322552"/>
          </a:xfrm>
          <a:prstGeom prst="rect">
            <a:avLst/>
          </a:prstGeom>
        </p:spPr>
      </p:pic>
    </p:spTree>
    <p:extLst>
      <p:ext uri="{BB962C8B-B14F-4D97-AF65-F5344CB8AC3E}">
        <p14:creationId xmlns:p14="http://schemas.microsoft.com/office/powerpoint/2010/main" val="2616428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144F-6002-448F-9035-AE76C9DDB96D}"/>
              </a:ext>
            </a:extLst>
          </p:cNvPr>
          <p:cNvSpPr>
            <a:spLocks noGrp="1"/>
          </p:cNvSpPr>
          <p:nvPr>
            <p:ph type="title"/>
          </p:nvPr>
        </p:nvSpPr>
        <p:spPr/>
        <p:txBody>
          <a:bodyPr/>
          <a:lstStyle/>
          <a:p>
            <a:r>
              <a:rPr lang="en-US" dirty="0">
                <a:latin typeface="Century Gothic" panose="020B0502020202020204" pitchFamily="34" charset="0"/>
              </a:rPr>
              <a:t>Making Insulin Recommendations</a:t>
            </a:r>
          </a:p>
        </p:txBody>
      </p:sp>
      <p:sp>
        <p:nvSpPr>
          <p:cNvPr id="5" name="TextBox 4">
            <a:extLst>
              <a:ext uri="{FF2B5EF4-FFF2-40B4-BE49-F238E27FC236}">
                <a16:creationId xmlns:a16="http://schemas.microsoft.com/office/drawing/2014/main" id="{06C4A0C9-623D-4079-BE43-5B8FF0BDC943}"/>
              </a:ext>
            </a:extLst>
          </p:cNvPr>
          <p:cNvSpPr txBox="1"/>
          <p:nvPr/>
        </p:nvSpPr>
        <p:spPr>
          <a:xfrm>
            <a:off x="359454" y="1865500"/>
            <a:ext cx="7108146" cy="3970318"/>
          </a:xfrm>
          <a:prstGeom prst="rect">
            <a:avLst/>
          </a:prstGeom>
          <a:noFill/>
        </p:spPr>
        <p:txBody>
          <a:bodyPr wrap="square" rtlCol="0">
            <a:spAutoFit/>
          </a:bodyPr>
          <a:lstStyle/>
          <a:p>
            <a:r>
              <a:rPr lang="en-US" sz="2200" b="1" dirty="0">
                <a:latin typeface="Century Gothic" panose="020B0502020202020204" pitchFamily="34" charset="0"/>
              </a:rPr>
              <a:t>What actions will you take at your visit? (Select all that apply)</a:t>
            </a:r>
          </a:p>
          <a:p>
            <a:pPr marL="342900" indent="-342900">
              <a:buAutoNum type="arabicPeriod"/>
            </a:pPr>
            <a:r>
              <a:rPr lang="en-US" sz="2200" b="1" dirty="0">
                <a:latin typeface="Century Gothic" panose="020B0502020202020204" pitchFamily="34" charset="0"/>
              </a:rPr>
              <a:t>Assess the amount and routine that Yolanda uses to take her insulin</a:t>
            </a:r>
          </a:p>
          <a:p>
            <a:pPr marL="342900" indent="-342900">
              <a:buAutoNum type="arabicPeriod"/>
            </a:pPr>
            <a:r>
              <a:rPr lang="en-US" sz="2200" b="1" dirty="0">
                <a:latin typeface="Century Gothic" panose="020B0502020202020204" pitchFamily="34" charset="0"/>
              </a:rPr>
              <a:t>Consider use of </a:t>
            </a:r>
            <a:r>
              <a:rPr lang="en-US" sz="2200" b="1" dirty="0" err="1">
                <a:latin typeface="Century Gothic" panose="020B0502020202020204" pitchFamily="34" charset="0"/>
              </a:rPr>
              <a:t>Degludec</a:t>
            </a:r>
            <a:r>
              <a:rPr lang="en-US" sz="2200" b="1" dirty="0">
                <a:latin typeface="Century Gothic" panose="020B0502020202020204" pitchFamily="34" charset="0"/>
              </a:rPr>
              <a:t> U100 in place of Glargine</a:t>
            </a:r>
          </a:p>
          <a:p>
            <a:pPr marL="342900" indent="-342900">
              <a:buAutoNum type="arabicPeriod"/>
            </a:pPr>
            <a:r>
              <a:rPr lang="en-US" sz="2200" b="1" dirty="0">
                <a:latin typeface="Century Gothic" panose="020B0502020202020204" pitchFamily="34" charset="0"/>
              </a:rPr>
              <a:t>Increase basal insulin by 8 units</a:t>
            </a:r>
          </a:p>
          <a:p>
            <a:pPr marL="342900" indent="-342900">
              <a:buAutoNum type="arabicPeriod"/>
            </a:pPr>
            <a:r>
              <a:rPr lang="en-US" sz="2200" b="1" dirty="0">
                <a:latin typeface="Century Gothic" panose="020B0502020202020204" pitchFamily="34" charset="0"/>
              </a:rPr>
              <a:t>Increase basal insulin by 6 units</a:t>
            </a:r>
          </a:p>
          <a:p>
            <a:pPr marL="342900" indent="-342900">
              <a:buAutoNum type="arabicPeriod"/>
            </a:pPr>
            <a:r>
              <a:rPr lang="en-US" sz="2200" b="1" dirty="0">
                <a:latin typeface="Century Gothic" panose="020B0502020202020204" pitchFamily="34" charset="0"/>
              </a:rPr>
              <a:t>Increase basal insulin by 4 units</a:t>
            </a:r>
          </a:p>
          <a:p>
            <a:pPr marL="342900" indent="-342900">
              <a:buAutoNum type="arabicPeriod"/>
            </a:pPr>
            <a:endParaRPr lang="en-US" b="1" dirty="0">
              <a:latin typeface="Century Gothic" panose="020B0502020202020204" pitchFamily="34" charset="0"/>
            </a:endParaRPr>
          </a:p>
          <a:p>
            <a:pPr marL="342900" indent="-342900">
              <a:buAutoNum type="arabicPeriod"/>
            </a:pPr>
            <a:endParaRPr lang="en-US" b="1" dirty="0">
              <a:latin typeface="Century Gothic" panose="020B0502020202020204" pitchFamily="34" charset="0"/>
            </a:endParaRPr>
          </a:p>
          <a:p>
            <a:endParaRPr lang="en-US" b="1" dirty="0">
              <a:latin typeface="Century Gothic" panose="020B0502020202020204" pitchFamily="34" charset="0"/>
            </a:endParaRPr>
          </a:p>
        </p:txBody>
      </p:sp>
      <p:pic>
        <p:nvPicPr>
          <p:cNvPr id="4" name="Picture 3" descr="A person with grey hair&#10;&#10;Description automatically generated">
            <a:extLst>
              <a:ext uri="{FF2B5EF4-FFF2-40B4-BE49-F238E27FC236}">
                <a16:creationId xmlns:a16="http://schemas.microsoft.com/office/drawing/2014/main" id="{107123B5-3518-F86B-D53A-8971EDFCE926}"/>
              </a:ext>
            </a:extLst>
          </p:cNvPr>
          <p:cNvPicPr>
            <a:picLocks noChangeAspect="1"/>
          </p:cNvPicPr>
          <p:nvPr/>
        </p:nvPicPr>
        <p:blipFill>
          <a:blip r:embed="rId3"/>
          <a:stretch>
            <a:fillRect/>
          </a:stretch>
        </p:blipFill>
        <p:spPr>
          <a:xfrm>
            <a:off x="9895778" y="1382193"/>
            <a:ext cx="1473376" cy="1901995"/>
          </a:xfrm>
          <a:prstGeom prst="rect">
            <a:avLst/>
          </a:prstGeom>
        </p:spPr>
      </p:pic>
      <p:pic>
        <p:nvPicPr>
          <p:cNvPr id="8" name="Picture 7" descr="A table with numbers and numbers&#10;&#10;Description automatically generated">
            <a:extLst>
              <a:ext uri="{FF2B5EF4-FFF2-40B4-BE49-F238E27FC236}">
                <a16:creationId xmlns:a16="http://schemas.microsoft.com/office/drawing/2014/main" id="{635DF442-4123-84B0-4C6B-34CE42BFF900}"/>
              </a:ext>
            </a:extLst>
          </p:cNvPr>
          <p:cNvPicPr>
            <a:picLocks noChangeAspect="1"/>
          </p:cNvPicPr>
          <p:nvPr/>
        </p:nvPicPr>
        <p:blipFill>
          <a:blip r:embed="rId4"/>
          <a:stretch>
            <a:fillRect/>
          </a:stretch>
        </p:blipFill>
        <p:spPr>
          <a:xfrm>
            <a:off x="5268036" y="3821372"/>
            <a:ext cx="6923964" cy="3036627"/>
          </a:xfrm>
          <a:prstGeom prst="rect">
            <a:avLst/>
          </a:prstGeom>
        </p:spPr>
      </p:pic>
    </p:spTree>
    <p:extLst>
      <p:ext uri="{BB962C8B-B14F-4D97-AF65-F5344CB8AC3E}">
        <p14:creationId xmlns:p14="http://schemas.microsoft.com/office/powerpoint/2010/main" val="3870005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DF7B-C31B-4522-B1B3-59AD366A7CE4}"/>
              </a:ext>
            </a:extLst>
          </p:cNvPr>
          <p:cNvSpPr>
            <a:spLocks noGrp="1"/>
          </p:cNvSpPr>
          <p:nvPr>
            <p:ph type="title"/>
          </p:nvPr>
        </p:nvSpPr>
        <p:spPr>
          <a:xfrm>
            <a:off x="120073" y="739419"/>
            <a:ext cx="11704065" cy="798778"/>
          </a:xfrm>
        </p:spPr>
        <p:txBody>
          <a:bodyPr>
            <a:noAutofit/>
          </a:bodyPr>
          <a:lstStyle/>
          <a:p>
            <a:r>
              <a:rPr lang="en-US" sz="3600" dirty="0">
                <a:latin typeface="Century Gothic" panose="020B0502020202020204" pitchFamily="34" charset="0"/>
              </a:rPr>
              <a:t>Creating a Correction Factor for High Glucose Levels</a:t>
            </a:r>
          </a:p>
        </p:txBody>
      </p:sp>
      <p:sp>
        <p:nvSpPr>
          <p:cNvPr id="6" name="TextBox 5">
            <a:extLst>
              <a:ext uri="{FF2B5EF4-FFF2-40B4-BE49-F238E27FC236}">
                <a16:creationId xmlns:a16="http://schemas.microsoft.com/office/drawing/2014/main" id="{7FA40006-D2AD-4C3B-B65C-3CDD8419D1C1}"/>
              </a:ext>
            </a:extLst>
          </p:cNvPr>
          <p:cNvSpPr txBox="1"/>
          <p:nvPr/>
        </p:nvSpPr>
        <p:spPr>
          <a:xfrm>
            <a:off x="120073" y="1902797"/>
            <a:ext cx="5381648" cy="464742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Yolanda now has a total daily dose of </a:t>
            </a:r>
          </a:p>
          <a:p>
            <a:r>
              <a:rPr lang="en-US" sz="2000" dirty="0"/>
              <a:t>     59 units/day. </a:t>
            </a:r>
          </a:p>
          <a:p>
            <a:pPr marL="285750" indent="-285750">
              <a:buFont typeface="Wingdings" panose="05000000000000000000" pitchFamily="2" charset="2"/>
              <a:buChar char="Ø"/>
            </a:pPr>
            <a:r>
              <a:rPr lang="en-US" sz="2000" dirty="0"/>
              <a:t>The formula for developing a </a:t>
            </a:r>
          </a:p>
          <a:p>
            <a:r>
              <a:rPr lang="en-US" sz="2000" dirty="0"/>
              <a:t>     correction factor is 1800 /59 U=30.5 </a:t>
            </a:r>
          </a:p>
          <a:p>
            <a:pPr marL="285750" indent="-285750">
              <a:buFont typeface="Wingdings" panose="05000000000000000000" pitchFamily="2" charset="2"/>
              <a:buChar char="Ø"/>
            </a:pPr>
            <a:r>
              <a:rPr lang="en-US" sz="2000" dirty="0"/>
              <a:t>1 unit of bolus insulin will decrease </a:t>
            </a:r>
          </a:p>
          <a:p>
            <a:r>
              <a:rPr lang="en-US" sz="2000" dirty="0"/>
              <a:t>     the glucose level by ~30 mg/dL</a:t>
            </a:r>
          </a:p>
          <a:p>
            <a:endParaRPr lang="en-US" sz="2000" dirty="0"/>
          </a:p>
          <a:p>
            <a:r>
              <a:rPr lang="en-US" sz="2000" b="1" dirty="0"/>
              <a:t>What may be the optimal pre-meal correction scale for Yolanda?</a:t>
            </a:r>
          </a:p>
          <a:p>
            <a:pPr marL="342900" indent="-342900">
              <a:buAutoNum type="arabicPeriod"/>
            </a:pPr>
            <a:r>
              <a:rPr lang="en-US" sz="2000" b="1" dirty="0"/>
              <a:t>1:30 </a:t>
            </a:r>
            <a:r>
              <a:rPr lang="en-US" sz="2000" b="1" u="sng" dirty="0"/>
              <a:t>&gt;</a:t>
            </a:r>
            <a:r>
              <a:rPr lang="en-US" sz="2000" b="1" dirty="0"/>
              <a:t>130</a:t>
            </a:r>
          </a:p>
          <a:p>
            <a:pPr marL="342900" indent="-342900">
              <a:buAutoNum type="arabicPeriod"/>
            </a:pPr>
            <a:r>
              <a:rPr lang="en-US" sz="2000" b="1" dirty="0"/>
              <a:t>1:30 </a:t>
            </a:r>
            <a:r>
              <a:rPr lang="en-US" sz="2000" b="1" u="sng" dirty="0"/>
              <a:t>&gt;</a:t>
            </a:r>
            <a:r>
              <a:rPr lang="en-US" sz="2000" b="1" dirty="0"/>
              <a:t>150</a:t>
            </a:r>
          </a:p>
          <a:p>
            <a:pPr marL="342900" indent="-342900">
              <a:buFontTx/>
              <a:buAutoNum type="arabicPeriod"/>
            </a:pPr>
            <a:r>
              <a:rPr lang="en-US" sz="2000" b="1" dirty="0"/>
              <a:t>1:50 </a:t>
            </a:r>
            <a:r>
              <a:rPr lang="en-US" sz="2000" b="1" u="sng" dirty="0"/>
              <a:t>&gt;</a:t>
            </a:r>
            <a:r>
              <a:rPr lang="en-US" sz="2000" b="1" dirty="0"/>
              <a:t>130</a:t>
            </a:r>
          </a:p>
          <a:p>
            <a:pPr marL="342900" indent="-342900">
              <a:buAutoNum type="arabicPeriod"/>
            </a:pPr>
            <a:r>
              <a:rPr lang="en-US" sz="2000" b="1" dirty="0"/>
              <a:t>1:50 </a:t>
            </a:r>
            <a:r>
              <a:rPr lang="en-US" sz="2000" b="1" u="sng" dirty="0"/>
              <a:t>&gt;</a:t>
            </a:r>
            <a:r>
              <a:rPr lang="en-US" sz="2000" b="1" dirty="0"/>
              <a:t>150</a:t>
            </a:r>
          </a:p>
          <a:p>
            <a:pPr marL="342900" indent="-342900">
              <a:buAutoNum type="arabicPeriod"/>
            </a:pPr>
            <a:endParaRPr lang="en-US" b="1" dirty="0">
              <a:latin typeface="Century Gothic" panose="020B0502020202020204" pitchFamily="34" charset="0"/>
            </a:endParaRPr>
          </a:p>
          <a:p>
            <a:endParaRPr lang="en-US" dirty="0"/>
          </a:p>
        </p:txBody>
      </p:sp>
      <p:sp>
        <p:nvSpPr>
          <p:cNvPr id="3" name="TextBox 2">
            <a:extLst>
              <a:ext uri="{FF2B5EF4-FFF2-40B4-BE49-F238E27FC236}">
                <a16:creationId xmlns:a16="http://schemas.microsoft.com/office/drawing/2014/main" id="{A4847CBA-ADEE-DB49-8E92-59C3A9E7B2C6}"/>
              </a:ext>
            </a:extLst>
          </p:cNvPr>
          <p:cNvSpPr txBox="1"/>
          <p:nvPr/>
        </p:nvSpPr>
        <p:spPr>
          <a:xfrm>
            <a:off x="6096000" y="4005044"/>
            <a:ext cx="5974376" cy="2523768"/>
          </a:xfrm>
          <a:prstGeom prst="rect">
            <a:avLst/>
          </a:prstGeom>
          <a:noFill/>
        </p:spPr>
        <p:txBody>
          <a:bodyPr wrap="square" rtlCol="0">
            <a:spAutoFit/>
          </a:bodyPr>
          <a:lstStyle/>
          <a:p>
            <a:r>
              <a:rPr lang="en-US" sz="2000" b="1" dirty="0"/>
              <a:t>You develop a correction factor scale using CF ratio of 1:30 </a:t>
            </a:r>
            <a:r>
              <a:rPr lang="en-US" sz="2000" b="1" u="sng" dirty="0"/>
              <a:t>&gt;</a:t>
            </a:r>
            <a:r>
              <a:rPr lang="en-US" sz="2000" b="1" dirty="0"/>
              <a:t>150. How much additional </a:t>
            </a:r>
            <a:r>
              <a:rPr lang="en-US" sz="2000" b="1" dirty="0" err="1"/>
              <a:t>Aspart</a:t>
            </a:r>
            <a:r>
              <a:rPr lang="en-US" sz="2000" b="1" dirty="0"/>
              <a:t> insulin would she take before a meal for a glucose of 176?</a:t>
            </a:r>
          </a:p>
          <a:p>
            <a:pPr marL="342900" indent="-342900">
              <a:buAutoNum type="arabicPeriod"/>
            </a:pPr>
            <a:r>
              <a:rPr lang="en-US" sz="2000" b="1" dirty="0"/>
              <a:t>1 additional unit of </a:t>
            </a:r>
            <a:r>
              <a:rPr lang="en-US" sz="2000" b="1" dirty="0" err="1"/>
              <a:t>Aspart</a:t>
            </a:r>
            <a:endParaRPr lang="en-US" sz="2000" b="1" dirty="0"/>
          </a:p>
          <a:p>
            <a:pPr marL="342900" indent="-342900">
              <a:buAutoNum type="arabicPeriod"/>
            </a:pPr>
            <a:r>
              <a:rPr lang="en-US" sz="2000" b="1" dirty="0"/>
              <a:t>2 additional units of </a:t>
            </a:r>
            <a:r>
              <a:rPr lang="en-US" sz="2000" b="1" dirty="0" err="1"/>
              <a:t>Aspart</a:t>
            </a:r>
            <a:endParaRPr lang="en-US" sz="2000" b="1" dirty="0"/>
          </a:p>
          <a:p>
            <a:pPr marL="342900" indent="-342900">
              <a:buAutoNum type="arabicPeriod"/>
            </a:pPr>
            <a:r>
              <a:rPr lang="en-US" sz="2000" b="1" dirty="0"/>
              <a:t>3 additional units of </a:t>
            </a:r>
            <a:r>
              <a:rPr lang="en-US" sz="2000" b="1" dirty="0" err="1"/>
              <a:t>Aspart</a:t>
            </a:r>
            <a:endParaRPr lang="en-US" sz="2000" b="1" dirty="0"/>
          </a:p>
          <a:p>
            <a:pPr marL="342900" indent="-342900">
              <a:buAutoNum type="arabicPeriod"/>
            </a:pPr>
            <a:r>
              <a:rPr lang="en-US" sz="2000" b="1" dirty="0"/>
              <a:t>4 additional units of </a:t>
            </a:r>
            <a:r>
              <a:rPr lang="en-US" sz="2000" b="1" dirty="0" err="1"/>
              <a:t>Aspart</a:t>
            </a:r>
            <a:endParaRPr lang="en-US" sz="2000" b="1" dirty="0"/>
          </a:p>
          <a:p>
            <a:endParaRPr lang="en-US" dirty="0"/>
          </a:p>
        </p:txBody>
      </p:sp>
      <p:pic>
        <p:nvPicPr>
          <p:cNvPr id="13" name="Picture 12" descr="A table with numbers and letters&#10;&#10;Description automatically generated">
            <a:extLst>
              <a:ext uri="{FF2B5EF4-FFF2-40B4-BE49-F238E27FC236}">
                <a16:creationId xmlns:a16="http://schemas.microsoft.com/office/drawing/2014/main" id="{2A94C364-DC90-D638-B0F4-DFB31F74D931}"/>
              </a:ext>
            </a:extLst>
          </p:cNvPr>
          <p:cNvPicPr>
            <a:picLocks noChangeAspect="1"/>
          </p:cNvPicPr>
          <p:nvPr/>
        </p:nvPicPr>
        <p:blipFill>
          <a:blip r:embed="rId3"/>
          <a:stretch>
            <a:fillRect/>
          </a:stretch>
        </p:blipFill>
        <p:spPr>
          <a:xfrm>
            <a:off x="4419600" y="1538197"/>
            <a:ext cx="7772400" cy="2331720"/>
          </a:xfrm>
          <a:prstGeom prst="rect">
            <a:avLst/>
          </a:prstGeom>
        </p:spPr>
      </p:pic>
    </p:spTree>
    <p:extLst>
      <p:ext uri="{BB962C8B-B14F-4D97-AF65-F5344CB8AC3E}">
        <p14:creationId xmlns:p14="http://schemas.microsoft.com/office/powerpoint/2010/main" val="2708716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E1B3-759F-4B66-AD97-695F014E80AF}"/>
              </a:ext>
            </a:extLst>
          </p:cNvPr>
          <p:cNvSpPr>
            <a:spLocks noGrp="1"/>
          </p:cNvSpPr>
          <p:nvPr>
            <p:ph type="title"/>
          </p:nvPr>
        </p:nvSpPr>
        <p:spPr>
          <a:xfrm>
            <a:off x="363658" y="748862"/>
            <a:ext cx="11464684" cy="989168"/>
          </a:xfrm>
        </p:spPr>
        <p:txBody>
          <a:bodyPr/>
          <a:lstStyle/>
          <a:p>
            <a:r>
              <a:rPr lang="en-US" dirty="0">
                <a:latin typeface="+mn-lt"/>
              </a:rPr>
              <a:t>Yolanda: Visit 2 with PCP</a:t>
            </a:r>
          </a:p>
        </p:txBody>
      </p:sp>
      <p:sp>
        <p:nvSpPr>
          <p:cNvPr id="3" name="Content Placeholder 2">
            <a:extLst>
              <a:ext uri="{FF2B5EF4-FFF2-40B4-BE49-F238E27FC236}">
                <a16:creationId xmlns:a16="http://schemas.microsoft.com/office/drawing/2014/main" id="{676A74B0-5E3C-41CC-ABFA-B4B1BB64D22B}"/>
              </a:ext>
            </a:extLst>
          </p:cNvPr>
          <p:cNvSpPr>
            <a:spLocks noGrp="1"/>
          </p:cNvSpPr>
          <p:nvPr>
            <p:ph idx="1"/>
          </p:nvPr>
        </p:nvSpPr>
        <p:spPr>
          <a:xfrm>
            <a:off x="363658" y="1593065"/>
            <a:ext cx="7611942" cy="4760604"/>
          </a:xfrm>
        </p:spPr>
        <p:txBody>
          <a:bodyPr>
            <a:normAutofit fontScale="70000" lnSpcReduction="20000"/>
          </a:bodyPr>
          <a:lstStyle/>
          <a:p>
            <a:r>
              <a:rPr lang="en-US" sz="2800" dirty="0"/>
              <a:t>Yolanda is a 61-year-old female with a 57-year history of T1D. PMH significant for HTN, HLD, CAD, MI, nephropathy, neuropathy, and DKA. Her BMI is 26.3 (63.6 kg). She is enrolled in the NIH Type 1 Diabetes CGM Study. Yolanda had her second study visit with the CDCES</a:t>
            </a:r>
            <a:r>
              <a:rPr lang="en-US" dirty="0"/>
              <a:t> and started CGM. Today, she presents for her second study visit with you. </a:t>
            </a:r>
            <a:r>
              <a:rPr lang="en-US" sz="2800" dirty="0"/>
              <a:t>Her A1c today is </a:t>
            </a:r>
            <a:r>
              <a:rPr lang="en-US" sz="2800" b="1" dirty="0"/>
              <a:t>7.5%.</a:t>
            </a:r>
            <a:endParaRPr lang="en-US" b="1" dirty="0"/>
          </a:p>
          <a:p>
            <a:pPr marL="0" indent="0">
              <a:buNone/>
            </a:pPr>
            <a:r>
              <a:rPr lang="en-US" b="1" dirty="0"/>
              <a:t>      </a:t>
            </a:r>
            <a:r>
              <a:rPr lang="en-US" dirty="0"/>
              <a:t>- Glargine 29 units bedtime</a:t>
            </a:r>
          </a:p>
          <a:p>
            <a:pPr marL="0" indent="0">
              <a:buNone/>
            </a:pPr>
            <a:r>
              <a:rPr lang="en-US" dirty="0"/>
              <a:t>      - </a:t>
            </a:r>
            <a:r>
              <a:rPr lang="en-US" dirty="0" err="1"/>
              <a:t>Aspart</a:t>
            </a:r>
            <a:r>
              <a:rPr lang="en-US" dirty="0"/>
              <a:t> 10 units before meals; CF 1:30 </a:t>
            </a:r>
            <a:r>
              <a:rPr lang="en-US" u="sng" dirty="0"/>
              <a:t>&gt;</a:t>
            </a:r>
            <a:r>
              <a:rPr lang="en-US" dirty="0"/>
              <a:t>150 </a:t>
            </a:r>
            <a:endParaRPr lang="en-US" b="1" dirty="0"/>
          </a:p>
          <a:p>
            <a:pPr marL="0" indent="0">
              <a:buNone/>
            </a:pPr>
            <a:endParaRPr lang="en-US" dirty="0"/>
          </a:p>
          <a:p>
            <a:pPr marL="0" indent="0">
              <a:buNone/>
            </a:pPr>
            <a:r>
              <a:rPr lang="en-US" b="1" dirty="0">
                <a:latin typeface="Century Gothic" panose="020B0502020202020204" pitchFamily="34" charset="0"/>
              </a:rPr>
              <a:t>What would your priorities be for the first visit. Select all that apply: </a:t>
            </a:r>
          </a:p>
          <a:p>
            <a:pPr marL="914400" lvl="1" indent="-457200">
              <a:buFont typeface="+mj-lt"/>
              <a:buAutoNum type="arabicPeriod"/>
            </a:pPr>
            <a:r>
              <a:rPr lang="en-US" dirty="0">
                <a:latin typeface="Century Gothic" panose="020B0502020202020204" pitchFamily="34" charset="0"/>
              </a:rPr>
              <a:t>Congratulate Yolanda on her A1C reduction</a:t>
            </a:r>
          </a:p>
          <a:p>
            <a:pPr marL="914400" lvl="1" indent="-457200">
              <a:buFont typeface="+mj-lt"/>
              <a:buAutoNum type="arabicPeriod"/>
            </a:pPr>
            <a:r>
              <a:rPr lang="en-US" dirty="0">
                <a:latin typeface="Century Gothic" panose="020B0502020202020204" pitchFamily="34" charset="0"/>
              </a:rPr>
              <a:t>Assess progress with goals set at last visit with you, including barriers and facilitators</a:t>
            </a:r>
          </a:p>
          <a:p>
            <a:pPr marL="914400" lvl="1" indent="-457200">
              <a:buFont typeface="+mj-lt"/>
              <a:buAutoNum type="arabicPeriod"/>
            </a:pPr>
            <a:r>
              <a:rPr lang="en-US" dirty="0">
                <a:latin typeface="Century Gothic" panose="020B0502020202020204" pitchFamily="34" charset="0"/>
              </a:rPr>
              <a:t>Assess her current insulin doses and make adjustments if needed, including CF doses and mealtime insulin</a:t>
            </a:r>
          </a:p>
          <a:p>
            <a:pPr marL="914400" lvl="1" indent="-457200">
              <a:buFont typeface="+mj-lt"/>
              <a:buAutoNum type="arabicPeriod"/>
            </a:pPr>
            <a:r>
              <a:rPr lang="en-US" dirty="0">
                <a:latin typeface="Century Gothic" panose="020B0502020202020204" pitchFamily="34" charset="0"/>
              </a:rPr>
              <a:t>Assess her CGM data</a:t>
            </a:r>
          </a:p>
          <a:p>
            <a:pPr marL="914400" lvl="1" indent="-457200">
              <a:buFont typeface="+mj-lt"/>
              <a:buAutoNum type="arabicPeriod"/>
            </a:pPr>
            <a:r>
              <a:rPr lang="en-US" dirty="0">
                <a:latin typeface="Century Gothic" panose="020B0502020202020204" pitchFamily="34" charset="0"/>
              </a:rPr>
              <a:t>Determine if Yolanda has had any hypoglycemia since her last visit with you</a:t>
            </a:r>
          </a:p>
          <a:p>
            <a:endParaRPr lang="en-US" dirty="0"/>
          </a:p>
          <a:p>
            <a:endParaRPr lang="en-US" dirty="0"/>
          </a:p>
        </p:txBody>
      </p:sp>
      <p:pic>
        <p:nvPicPr>
          <p:cNvPr id="4" name="Picture 3" descr="A person with grey hair&#10;&#10;Description automatically generated">
            <a:extLst>
              <a:ext uri="{FF2B5EF4-FFF2-40B4-BE49-F238E27FC236}">
                <a16:creationId xmlns:a16="http://schemas.microsoft.com/office/drawing/2014/main" id="{34DB8A66-6E30-4619-5829-1ECEB5E78CDF}"/>
              </a:ext>
            </a:extLst>
          </p:cNvPr>
          <p:cNvPicPr>
            <a:picLocks noChangeAspect="1"/>
          </p:cNvPicPr>
          <p:nvPr/>
        </p:nvPicPr>
        <p:blipFill>
          <a:blip r:embed="rId3"/>
          <a:stretch>
            <a:fillRect/>
          </a:stretch>
        </p:blipFill>
        <p:spPr>
          <a:xfrm>
            <a:off x="10096500" y="3545871"/>
            <a:ext cx="2095500" cy="2705100"/>
          </a:xfrm>
          <a:prstGeom prst="rect">
            <a:avLst/>
          </a:prstGeom>
        </p:spPr>
      </p:pic>
    </p:spTree>
    <p:extLst>
      <p:ext uri="{BB962C8B-B14F-4D97-AF65-F5344CB8AC3E}">
        <p14:creationId xmlns:p14="http://schemas.microsoft.com/office/powerpoint/2010/main" val="2571179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0EE6-4F7A-F098-5B42-82B7C693C672}"/>
              </a:ext>
            </a:extLst>
          </p:cNvPr>
          <p:cNvSpPr>
            <a:spLocks noGrp="1"/>
          </p:cNvSpPr>
          <p:nvPr>
            <p:ph type="title"/>
          </p:nvPr>
        </p:nvSpPr>
        <p:spPr>
          <a:xfrm>
            <a:off x="220663" y="794452"/>
            <a:ext cx="11464684" cy="798778"/>
          </a:xfrm>
        </p:spPr>
        <p:txBody>
          <a:bodyPr/>
          <a:lstStyle/>
          <a:p>
            <a:r>
              <a:rPr lang="en-US" dirty="0">
                <a:latin typeface="Century Gothic" panose="020B0502020202020204" pitchFamily="34" charset="0"/>
              </a:rPr>
              <a:t>Visit 2 with Yolanda</a:t>
            </a:r>
          </a:p>
        </p:txBody>
      </p:sp>
      <p:pic>
        <p:nvPicPr>
          <p:cNvPr id="5" name="Content Placeholder 4" descr="A close-up of a chart&#10;&#10;Description automatically generated">
            <a:extLst>
              <a:ext uri="{FF2B5EF4-FFF2-40B4-BE49-F238E27FC236}">
                <a16:creationId xmlns:a16="http://schemas.microsoft.com/office/drawing/2014/main" id="{A54F4677-D437-0EAF-24AD-A2BB3A47ADC9}"/>
              </a:ext>
            </a:extLst>
          </p:cNvPr>
          <p:cNvPicPr>
            <a:picLocks noGrp="1" noChangeAspect="1"/>
          </p:cNvPicPr>
          <p:nvPr>
            <p:ph idx="1"/>
          </p:nvPr>
        </p:nvPicPr>
        <p:blipFill>
          <a:blip r:embed="rId3"/>
          <a:stretch>
            <a:fillRect/>
          </a:stretch>
        </p:blipFill>
        <p:spPr>
          <a:xfrm>
            <a:off x="4512166" y="1786988"/>
            <a:ext cx="7679834" cy="3586952"/>
          </a:xfrm>
        </p:spPr>
      </p:pic>
      <p:sp>
        <p:nvSpPr>
          <p:cNvPr id="7" name="Rectangle 6">
            <a:extLst>
              <a:ext uri="{FF2B5EF4-FFF2-40B4-BE49-F238E27FC236}">
                <a16:creationId xmlns:a16="http://schemas.microsoft.com/office/drawing/2014/main" id="{78D1A192-FEE9-4788-2179-3FA25E39BA44}"/>
              </a:ext>
            </a:extLst>
          </p:cNvPr>
          <p:cNvSpPr/>
          <p:nvPr/>
        </p:nvSpPr>
        <p:spPr>
          <a:xfrm>
            <a:off x="220663" y="1786988"/>
            <a:ext cx="4507281" cy="1200329"/>
          </a:xfrm>
          <a:prstGeom prst="rect">
            <a:avLst/>
          </a:prstGeom>
        </p:spPr>
        <p:txBody>
          <a:bodyPr wrap="square">
            <a:spAutoFit/>
          </a:bodyPr>
          <a:lstStyle/>
          <a:p>
            <a:r>
              <a:rPr lang="en-US" b="1" dirty="0">
                <a:latin typeface="Century Gothic" panose="020B0502020202020204" pitchFamily="34" charset="0"/>
              </a:rPr>
              <a:t>Is there enough data to be analyzed?</a:t>
            </a:r>
          </a:p>
          <a:p>
            <a:r>
              <a:rPr lang="en-US" b="1" dirty="0">
                <a:latin typeface="Century Gothic" panose="020B0502020202020204" pitchFamily="34" charset="0"/>
              </a:rPr>
              <a:t>1. Yes</a:t>
            </a:r>
          </a:p>
          <a:p>
            <a:r>
              <a:rPr lang="en-US" b="1" dirty="0">
                <a:latin typeface="Century Gothic" panose="020B0502020202020204" pitchFamily="34" charset="0"/>
              </a:rPr>
              <a:t>2. No</a:t>
            </a:r>
          </a:p>
          <a:p>
            <a:r>
              <a:rPr lang="en-US" b="1" dirty="0">
                <a:latin typeface="Century Gothic" panose="020B0502020202020204" pitchFamily="34" charset="0"/>
              </a:rPr>
              <a:t>3. I don’t know</a:t>
            </a:r>
          </a:p>
        </p:txBody>
      </p:sp>
      <p:pic>
        <p:nvPicPr>
          <p:cNvPr id="8" name="Picture 7">
            <a:extLst>
              <a:ext uri="{FF2B5EF4-FFF2-40B4-BE49-F238E27FC236}">
                <a16:creationId xmlns:a16="http://schemas.microsoft.com/office/drawing/2014/main" id="{B05D58D1-B42C-6C53-E825-FACFE6505566}"/>
              </a:ext>
            </a:extLst>
          </p:cNvPr>
          <p:cNvPicPr>
            <a:picLocks noChangeAspect="1"/>
          </p:cNvPicPr>
          <p:nvPr/>
        </p:nvPicPr>
        <p:blipFill>
          <a:blip r:embed="rId4"/>
          <a:stretch>
            <a:fillRect/>
          </a:stretch>
        </p:blipFill>
        <p:spPr>
          <a:xfrm>
            <a:off x="220663" y="3602605"/>
            <a:ext cx="3779848" cy="1591194"/>
          </a:xfrm>
          <a:prstGeom prst="rect">
            <a:avLst/>
          </a:prstGeom>
        </p:spPr>
      </p:pic>
    </p:spTree>
    <p:extLst>
      <p:ext uri="{BB962C8B-B14F-4D97-AF65-F5344CB8AC3E}">
        <p14:creationId xmlns:p14="http://schemas.microsoft.com/office/powerpoint/2010/main" val="335586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0833C6-3F4A-44DC-A926-5385668D3192}"/>
              </a:ext>
            </a:extLst>
          </p:cNvPr>
          <p:cNvPicPr>
            <a:picLocks noChangeAspect="1"/>
          </p:cNvPicPr>
          <p:nvPr/>
        </p:nvPicPr>
        <p:blipFill rotWithShape="1">
          <a:blip r:embed="rId3"/>
          <a:srcRect l="1586" t="856" r="5005" b="1774"/>
          <a:stretch/>
        </p:blipFill>
        <p:spPr>
          <a:xfrm>
            <a:off x="595619" y="419449"/>
            <a:ext cx="5773650" cy="5368955"/>
          </a:xfrm>
          <a:prstGeom prst="rect">
            <a:avLst/>
          </a:prstGeom>
        </p:spPr>
      </p:pic>
      <p:sp>
        <p:nvSpPr>
          <p:cNvPr id="5" name="TextBox 4">
            <a:extLst>
              <a:ext uri="{FF2B5EF4-FFF2-40B4-BE49-F238E27FC236}">
                <a16:creationId xmlns:a16="http://schemas.microsoft.com/office/drawing/2014/main" id="{CB67DCE8-A503-4282-95C8-BF83E38C39E4}"/>
              </a:ext>
            </a:extLst>
          </p:cNvPr>
          <p:cNvSpPr txBox="1"/>
          <p:nvPr/>
        </p:nvSpPr>
        <p:spPr>
          <a:xfrm>
            <a:off x="6937695" y="1954635"/>
            <a:ext cx="4781725" cy="1938992"/>
          </a:xfrm>
          <a:prstGeom prst="rect">
            <a:avLst/>
          </a:prstGeom>
          <a:noFill/>
        </p:spPr>
        <p:txBody>
          <a:bodyPr wrap="square" rtlCol="0">
            <a:spAutoFit/>
          </a:bodyPr>
          <a:lstStyle/>
          <a:p>
            <a:pPr algn="ctr"/>
            <a:r>
              <a:rPr lang="en-US" sz="2400" dirty="0">
                <a:latin typeface="Century Gothic" panose="020B0502020202020204" pitchFamily="34" charset="0"/>
              </a:rPr>
              <a:t>CGM discussions are included</a:t>
            </a:r>
          </a:p>
          <a:p>
            <a:pPr algn="ctr"/>
            <a:r>
              <a:rPr lang="en-US" sz="2400" dirty="0">
                <a:latin typeface="Century Gothic" panose="020B0502020202020204" pitchFamily="34" charset="0"/>
              </a:rPr>
              <a:t>in the Four Critical Times for</a:t>
            </a:r>
          </a:p>
          <a:p>
            <a:pPr algn="ctr"/>
            <a:r>
              <a:rPr lang="en-US" sz="2400" dirty="0">
                <a:latin typeface="Century Gothic" panose="020B0502020202020204" pitchFamily="34" charset="0"/>
              </a:rPr>
              <a:t>Diabetes Self-Management Education and Support (DSMES) </a:t>
            </a:r>
          </a:p>
        </p:txBody>
      </p:sp>
    </p:spTree>
    <p:extLst>
      <p:ext uri="{BB962C8B-B14F-4D97-AF65-F5344CB8AC3E}">
        <p14:creationId xmlns:p14="http://schemas.microsoft.com/office/powerpoint/2010/main" val="1166052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showing the growth of a number of percents&#10;&#10;Description automatically generated with medium confidence">
            <a:extLst>
              <a:ext uri="{FF2B5EF4-FFF2-40B4-BE49-F238E27FC236}">
                <a16:creationId xmlns:a16="http://schemas.microsoft.com/office/drawing/2014/main" id="{E36AB1C3-6D98-CE44-07D4-12D3D6A8C44E}"/>
              </a:ext>
            </a:extLst>
          </p:cNvPr>
          <p:cNvPicPr>
            <a:picLocks noGrp="1" noChangeAspect="1"/>
          </p:cNvPicPr>
          <p:nvPr>
            <p:ph idx="1"/>
          </p:nvPr>
        </p:nvPicPr>
        <p:blipFill>
          <a:blip r:embed="rId3"/>
          <a:stretch>
            <a:fillRect/>
          </a:stretch>
        </p:blipFill>
        <p:spPr>
          <a:xfrm>
            <a:off x="1515924" y="785234"/>
            <a:ext cx="8491092" cy="3100417"/>
          </a:xfrm>
        </p:spPr>
      </p:pic>
      <p:sp>
        <p:nvSpPr>
          <p:cNvPr id="7" name="TextBox 6">
            <a:extLst>
              <a:ext uri="{FF2B5EF4-FFF2-40B4-BE49-F238E27FC236}">
                <a16:creationId xmlns:a16="http://schemas.microsoft.com/office/drawing/2014/main" id="{BACEB824-984E-28A4-AD53-FA7284BCC443}"/>
              </a:ext>
            </a:extLst>
          </p:cNvPr>
          <p:cNvSpPr txBox="1"/>
          <p:nvPr/>
        </p:nvSpPr>
        <p:spPr>
          <a:xfrm>
            <a:off x="2253064" y="4019465"/>
            <a:ext cx="7432137" cy="2308324"/>
          </a:xfrm>
          <a:prstGeom prst="rect">
            <a:avLst/>
          </a:prstGeom>
          <a:noFill/>
        </p:spPr>
        <p:txBody>
          <a:bodyPr wrap="square" rtlCol="0">
            <a:spAutoFit/>
          </a:bodyPr>
          <a:lstStyle/>
          <a:p>
            <a:r>
              <a:rPr lang="en-US" b="1" dirty="0">
                <a:solidFill>
                  <a:prstClr val="black"/>
                </a:solidFill>
                <a:latin typeface="Century Gothic" panose="020B0502020202020204" pitchFamily="34" charset="0"/>
              </a:rPr>
              <a:t>Where is the problem? Select all that apply:</a:t>
            </a:r>
          </a:p>
          <a:p>
            <a:pPr marL="342900" indent="-342900">
              <a:buFontTx/>
              <a:buAutoNum type="arabicPeriod"/>
            </a:pPr>
            <a:r>
              <a:rPr lang="en-US" b="1" dirty="0">
                <a:solidFill>
                  <a:prstClr val="black"/>
                </a:solidFill>
                <a:latin typeface="Century Gothic" panose="020B0502020202020204" pitchFamily="34" charset="0"/>
              </a:rPr>
              <a:t>Episodes of early am hypoglycemia</a:t>
            </a:r>
          </a:p>
          <a:p>
            <a:pPr marL="342900" indent="-342900">
              <a:buFontTx/>
              <a:buAutoNum type="arabicPeriod"/>
            </a:pPr>
            <a:r>
              <a:rPr lang="en-US" b="1" dirty="0">
                <a:solidFill>
                  <a:prstClr val="black"/>
                </a:solidFill>
                <a:latin typeface="Century Gothic" panose="020B0502020202020204" pitchFamily="34" charset="0"/>
              </a:rPr>
              <a:t>Episodes of pre-dinner (goal 100-150 mg/dL) and bedtime (goal 100-180 mg/dL) hypoglycemia </a:t>
            </a:r>
          </a:p>
          <a:p>
            <a:pPr marL="342900" indent="-342900">
              <a:buFontTx/>
              <a:buAutoNum type="arabicPeriod"/>
            </a:pPr>
            <a:r>
              <a:rPr lang="en-US" b="1" dirty="0">
                <a:solidFill>
                  <a:prstClr val="black"/>
                </a:solidFill>
                <a:latin typeface="Century Gothic" panose="020B0502020202020204" pitchFamily="34" charset="0"/>
              </a:rPr>
              <a:t>Marked glucose instability </a:t>
            </a:r>
          </a:p>
          <a:p>
            <a:pPr marL="342900" indent="-342900">
              <a:buFontTx/>
              <a:buAutoNum type="arabicPeriod"/>
            </a:pPr>
            <a:r>
              <a:rPr lang="en-US" b="1" dirty="0">
                <a:solidFill>
                  <a:prstClr val="black"/>
                </a:solidFill>
                <a:latin typeface="Century Gothic" panose="020B0502020202020204" pitchFamily="34" charset="0"/>
              </a:rPr>
              <a:t>Glucose levels often elevated overnight and post-dinner hours</a:t>
            </a:r>
          </a:p>
          <a:p>
            <a:r>
              <a:rPr lang="en-US" b="1" dirty="0">
                <a:solidFill>
                  <a:prstClr val="black"/>
                </a:solidFill>
                <a:latin typeface="Century Gothic" panose="020B0502020202020204" pitchFamily="34" charset="0"/>
              </a:rPr>
              <a:t>5.  Profound hyperglycemia throughout daytime hours</a:t>
            </a:r>
          </a:p>
          <a:p>
            <a:endParaRPr lang="en-US"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86053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Description automatically generated">
            <a:extLst>
              <a:ext uri="{FF2B5EF4-FFF2-40B4-BE49-F238E27FC236}">
                <a16:creationId xmlns:a16="http://schemas.microsoft.com/office/drawing/2014/main" id="{ED33BA9B-C760-CD36-DB9F-A1E0B1B9F303}"/>
              </a:ext>
            </a:extLst>
          </p:cNvPr>
          <p:cNvPicPr>
            <a:picLocks noGrp="1" noChangeAspect="1"/>
          </p:cNvPicPr>
          <p:nvPr>
            <p:ph idx="1"/>
          </p:nvPr>
        </p:nvPicPr>
        <p:blipFill>
          <a:blip r:embed="rId3"/>
          <a:stretch>
            <a:fillRect/>
          </a:stretch>
        </p:blipFill>
        <p:spPr>
          <a:xfrm>
            <a:off x="3502933" y="892098"/>
            <a:ext cx="8329613" cy="3033131"/>
          </a:xfrm>
        </p:spPr>
      </p:pic>
      <p:sp>
        <p:nvSpPr>
          <p:cNvPr id="6" name="TextBox 5">
            <a:extLst>
              <a:ext uri="{FF2B5EF4-FFF2-40B4-BE49-F238E27FC236}">
                <a16:creationId xmlns:a16="http://schemas.microsoft.com/office/drawing/2014/main" id="{7025CAF2-A807-2A63-9EB4-626C0A918791}"/>
              </a:ext>
            </a:extLst>
          </p:cNvPr>
          <p:cNvSpPr txBox="1"/>
          <p:nvPr/>
        </p:nvSpPr>
        <p:spPr>
          <a:xfrm>
            <a:off x="459815" y="4032183"/>
            <a:ext cx="11473092" cy="2308324"/>
          </a:xfrm>
          <a:prstGeom prst="rect">
            <a:avLst/>
          </a:prstGeom>
          <a:noFill/>
        </p:spPr>
        <p:txBody>
          <a:bodyPr wrap="square" rtlCol="0">
            <a:spAutoFit/>
          </a:bodyPr>
          <a:lstStyle/>
          <a:p>
            <a:pPr marL="0" indent="0">
              <a:buNone/>
            </a:pPr>
            <a:r>
              <a:rPr lang="en-US" b="1" dirty="0">
                <a:latin typeface="Century Gothic" panose="020B0502020202020204" pitchFamily="34" charset="0"/>
              </a:rPr>
              <a:t>Yolanda’s Diet &amp; Stress</a:t>
            </a:r>
          </a:p>
          <a:p>
            <a:r>
              <a:rPr lang="en-US" dirty="0">
                <a:latin typeface="Century Gothic" panose="020B0502020202020204" pitchFamily="34" charset="0"/>
              </a:rPr>
              <a:t>      - She reports inconsistent intake &amp; content at meals and HS</a:t>
            </a:r>
          </a:p>
          <a:p>
            <a:r>
              <a:rPr lang="en-US" dirty="0">
                <a:latin typeface="Century Gothic" panose="020B0502020202020204" pitchFamily="34" charset="0"/>
              </a:rPr>
              <a:t>      - Gives full pre-lunch bolus as prescribed at lunch but may not finish meal when busy during day (e.g., work)</a:t>
            </a:r>
          </a:p>
          <a:p>
            <a:r>
              <a:rPr lang="en-US" dirty="0">
                <a:latin typeface="Century Gothic" panose="020B0502020202020204" pitchFamily="34" charset="0"/>
              </a:rPr>
              <a:t>      - Sometimes has a few sweetened alcoholic beverages at HS on an empty stomach due to increased work stress </a:t>
            </a:r>
          </a:p>
          <a:p>
            <a:r>
              <a:rPr lang="en-US" dirty="0">
                <a:latin typeface="Century Gothic" panose="020B0502020202020204" pitchFamily="34" charset="0"/>
              </a:rPr>
              <a:t>        Verifies that bedtime elevations followed by precipitous lows occur after drinking ETOH</a:t>
            </a:r>
          </a:p>
          <a:p>
            <a:pPr marL="0" indent="0">
              <a:buNone/>
            </a:pPr>
            <a:endParaRPr lang="en-US" dirty="0">
              <a:latin typeface="Century Gothic" panose="020B0502020202020204" pitchFamily="34" charset="0"/>
            </a:endParaRPr>
          </a:p>
        </p:txBody>
      </p:sp>
      <p:sp>
        <p:nvSpPr>
          <p:cNvPr id="3" name="TextBox 2">
            <a:extLst>
              <a:ext uri="{FF2B5EF4-FFF2-40B4-BE49-F238E27FC236}">
                <a16:creationId xmlns:a16="http://schemas.microsoft.com/office/drawing/2014/main" id="{3FE9B7DD-D674-42EF-AB25-051105D28DC6}"/>
              </a:ext>
            </a:extLst>
          </p:cNvPr>
          <p:cNvSpPr txBox="1"/>
          <p:nvPr/>
        </p:nvSpPr>
        <p:spPr>
          <a:xfrm>
            <a:off x="124667" y="1572322"/>
            <a:ext cx="3231850" cy="1754326"/>
          </a:xfrm>
          <a:prstGeom prst="rect">
            <a:avLst/>
          </a:prstGeom>
          <a:noFill/>
        </p:spPr>
        <p:txBody>
          <a:bodyPr wrap="square" rtlCol="0">
            <a:spAutoFit/>
          </a:bodyPr>
          <a:lstStyle/>
          <a:p>
            <a:r>
              <a:rPr lang="en-US" dirty="0">
                <a:latin typeface="Century Gothic" panose="020B0502020202020204" pitchFamily="34" charset="0"/>
              </a:rPr>
              <a:t>How to adjust therapy?</a:t>
            </a:r>
          </a:p>
          <a:p>
            <a:r>
              <a:rPr lang="en-US" b="1" dirty="0">
                <a:latin typeface="Century Gothic" panose="020B0502020202020204" pitchFamily="34" charset="0"/>
              </a:rPr>
              <a:t>Yolanda’s Regimen</a:t>
            </a:r>
          </a:p>
          <a:p>
            <a:r>
              <a:rPr lang="en-US" dirty="0">
                <a:latin typeface="Century Gothic" panose="020B0502020202020204" pitchFamily="34" charset="0"/>
              </a:rPr>
              <a:t>      - Glargine 59 units daily</a:t>
            </a:r>
          </a:p>
          <a:p>
            <a:r>
              <a:rPr lang="en-US" dirty="0">
                <a:latin typeface="Century Gothic" panose="020B0502020202020204" pitchFamily="34" charset="0"/>
              </a:rPr>
              <a:t>      - </a:t>
            </a:r>
            <a:r>
              <a:rPr lang="en-US" dirty="0" err="1">
                <a:latin typeface="Century Gothic" panose="020B0502020202020204" pitchFamily="34" charset="0"/>
              </a:rPr>
              <a:t>Aspart</a:t>
            </a:r>
            <a:r>
              <a:rPr lang="en-US" dirty="0">
                <a:latin typeface="Century Gothic" panose="020B0502020202020204" pitchFamily="34" charset="0"/>
              </a:rPr>
              <a:t> 10 units before meals; CF 1:30 </a:t>
            </a:r>
            <a:r>
              <a:rPr lang="en-US" u="sng" dirty="0">
                <a:latin typeface="Century Gothic" panose="020B0502020202020204" pitchFamily="34" charset="0"/>
              </a:rPr>
              <a:t>&gt;</a:t>
            </a:r>
            <a:r>
              <a:rPr lang="en-US" dirty="0">
                <a:latin typeface="Century Gothic" panose="020B0502020202020204" pitchFamily="34" charset="0"/>
              </a:rPr>
              <a:t>150</a:t>
            </a:r>
          </a:p>
          <a:p>
            <a:endParaRPr lang="en-US" dirty="0">
              <a:latin typeface="Century Gothic" panose="020B0502020202020204" pitchFamily="34" charset="0"/>
            </a:endParaRPr>
          </a:p>
        </p:txBody>
      </p:sp>
    </p:spTree>
    <p:extLst>
      <p:ext uri="{BB962C8B-B14F-4D97-AF65-F5344CB8AC3E}">
        <p14:creationId xmlns:p14="http://schemas.microsoft.com/office/powerpoint/2010/main" val="410502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Description automatically generated">
            <a:extLst>
              <a:ext uri="{FF2B5EF4-FFF2-40B4-BE49-F238E27FC236}">
                <a16:creationId xmlns:a16="http://schemas.microsoft.com/office/drawing/2014/main" id="{ED33BA9B-C760-CD36-DB9F-A1E0B1B9F303}"/>
              </a:ext>
            </a:extLst>
          </p:cNvPr>
          <p:cNvPicPr>
            <a:picLocks noGrp="1" noChangeAspect="1"/>
          </p:cNvPicPr>
          <p:nvPr>
            <p:ph idx="1"/>
          </p:nvPr>
        </p:nvPicPr>
        <p:blipFill>
          <a:blip r:embed="rId3"/>
          <a:stretch>
            <a:fillRect/>
          </a:stretch>
        </p:blipFill>
        <p:spPr>
          <a:xfrm>
            <a:off x="3862387" y="255168"/>
            <a:ext cx="8329613" cy="2533134"/>
          </a:xfrm>
        </p:spPr>
      </p:pic>
      <p:sp>
        <p:nvSpPr>
          <p:cNvPr id="8" name="TextBox 7">
            <a:extLst>
              <a:ext uri="{FF2B5EF4-FFF2-40B4-BE49-F238E27FC236}">
                <a16:creationId xmlns:a16="http://schemas.microsoft.com/office/drawing/2014/main" id="{FAED1310-9048-2424-DCA4-BB44B8686D80}"/>
              </a:ext>
            </a:extLst>
          </p:cNvPr>
          <p:cNvSpPr txBox="1"/>
          <p:nvPr/>
        </p:nvSpPr>
        <p:spPr>
          <a:xfrm>
            <a:off x="359454" y="1341682"/>
            <a:ext cx="3299671" cy="1046440"/>
          </a:xfrm>
          <a:prstGeom prst="rect">
            <a:avLst/>
          </a:prstGeom>
          <a:noFill/>
        </p:spPr>
        <p:txBody>
          <a:bodyPr wrap="square" rtlCol="0">
            <a:spAutoFit/>
          </a:bodyPr>
          <a:lstStyle/>
          <a:p>
            <a:r>
              <a:rPr lang="en-US" sz="2200" b="1" dirty="0">
                <a:solidFill>
                  <a:prstClr val="black"/>
                </a:solidFill>
              </a:rPr>
              <a:t>How to adjust therapy? Select all that apply: </a:t>
            </a:r>
          </a:p>
          <a:p>
            <a:endParaRPr lang="en-US" dirty="0"/>
          </a:p>
        </p:txBody>
      </p:sp>
      <p:sp>
        <p:nvSpPr>
          <p:cNvPr id="3" name="Rectangle 2">
            <a:extLst>
              <a:ext uri="{FF2B5EF4-FFF2-40B4-BE49-F238E27FC236}">
                <a16:creationId xmlns:a16="http://schemas.microsoft.com/office/drawing/2014/main" id="{68D3A644-E4CC-AECC-5638-5A37AF604A1B}"/>
              </a:ext>
            </a:extLst>
          </p:cNvPr>
          <p:cNvSpPr/>
          <p:nvPr/>
        </p:nvSpPr>
        <p:spPr>
          <a:xfrm>
            <a:off x="359454" y="3188481"/>
            <a:ext cx="11667446" cy="2831544"/>
          </a:xfrm>
          <a:prstGeom prst="rect">
            <a:avLst/>
          </a:prstGeom>
        </p:spPr>
        <p:txBody>
          <a:bodyPr wrap="square">
            <a:spAutoFit/>
          </a:bodyPr>
          <a:lstStyle/>
          <a:p>
            <a:pPr lvl="0"/>
            <a:r>
              <a:rPr lang="en-US" sz="1600" b="1" dirty="0">
                <a:solidFill>
                  <a:prstClr val="black"/>
                </a:solidFill>
                <a:latin typeface="Century Gothic" panose="020B0502020202020204" pitchFamily="34" charset="0"/>
              </a:rPr>
              <a:t>1.Strongly caution that alcohol intake (especially on an empty stomach) may lead to profound hypoglycemia, possible coma, or death</a:t>
            </a:r>
          </a:p>
          <a:p>
            <a:pPr lvl="0"/>
            <a:r>
              <a:rPr lang="en-US" sz="1600" b="1" dirty="0">
                <a:solidFill>
                  <a:prstClr val="black"/>
                </a:solidFill>
                <a:latin typeface="Century Gothic" panose="020B0502020202020204" pitchFamily="34" charset="0"/>
              </a:rPr>
              <a:t>2. Counsel patient she may have up to 1-2 drinks (unsweetened) </a:t>
            </a:r>
            <a:r>
              <a:rPr lang="en-US" sz="1600" b="1" u="sng" dirty="0">
                <a:solidFill>
                  <a:prstClr val="black"/>
                </a:solidFill>
                <a:latin typeface="Century Gothic" panose="020B0502020202020204" pitchFamily="34" charset="0"/>
              </a:rPr>
              <a:t>per day </a:t>
            </a:r>
            <a:r>
              <a:rPr lang="en-US" sz="1600" b="1" dirty="0">
                <a:solidFill>
                  <a:prstClr val="black"/>
                </a:solidFill>
                <a:latin typeface="Century Gothic" panose="020B0502020202020204" pitchFamily="34" charset="0"/>
              </a:rPr>
              <a:t>with a meal(s) only </a:t>
            </a:r>
          </a:p>
          <a:p>
            <a:pPr lvl="0"/>
            <a:r>
              <a:rPr lang="en-US" sz="1600" b="1" dirty="0">
                <a:solidFill>
                  <a:prstClr val="black"/>
                </a:solidFill>
                <a:latin typeface="Century Gothic" panose="020B0502020202020204" pitchFamily="34" charset="0"/>
              </a:rPr>
              <a:t>3. Decrease total basal insulin dose if Yolanda not ready to abstain from ETOH (outside of above recommendation)</a:t>
            </a:r>
          </a:p>
          <a:p>
            <a:pPr lvl="0"/>
            <a:r>
              <a:rPr lang="en-US" sz="1600" b="1" dirty="0">
                <a:solidFill>
                  <a:prstClr val="black"/>
                </a:solidFill>
                <a:latin typeface="Century Gothic" panose="020B0502020202020204" pitchFamily="34" charset="0"/>
              </a:rPr>
              <a:t>4. Prescribe </a:t>
            </a:r>
            <a:r>
              <a:rPr lang="en-US" sz="1600" b="1" dirty="0" err="1">
                <a:solidFill>
                  <a:prstClr val="black"/>
                </a:solidFill>
                <a:latin typeface="Century Gothic" panose="020B0502020202020204" pitchFamily="34" charset="0"/>
              </a:rPr>
              <a:t>d</a:t>
            </a:r>
            <a:r>
              <a:rPr lang="en-US" sz="1600" b="1" dirty="0" err="1">
                <a:latin typeface="Century Gothic" panose="020B0502020202020204" pitchFamily="34" charset="0"/>
              </a:rPr>
              <a:t>egludec</a:t>
            </a:r>
            <a:r>
              <a:rPr lang="en-US" sz="1600" b="1" dirty="0">
                <a:latin typeface="Century Gothic" panose="020B0502020202020204" pitchFamily="34" charset="0"/>
              </a:rPr>
              <a:t> U100  and discontinue glargine</a:t>
            </a:r>
          </a:p>
          <a:p>
            <a:r>
              <a:rPr lang="en-US" sz="1600" b="1" dirty="0">
                <a:latin typeface="Century Gothic" panose="020B0502020202020204" pitchFamily="34" charset="0"/>
              </a:rPr>
              <a:t>5. </a:t>
            </a:r>
            <a:r>
              <a:rPr lang="en-US" sz="1600" b="1" dirty="0">
                <a:solidFill>
                  <a:prstClr val="black"/>
                </a:solidFill>
                <a:latin typeface="Century Gothic" panose="020B0502020202020204" pitchFamily="34" charset="0"/>
              </a:rPr>
              <a:t>Refer to behavioral health for stress management</a:t>
            </a:r>
            <a:endParaRPr lang="en-US" sz="1600" b="1" dirty="0">
              <a:latin typeface="Century Gothic" panose="020B0502020202020204" pitchFamily="34" charset="0"/>
            </a:endParaRPr>
          </a:p>
          <a:p>
            <a:pPr lvl="0"/>
            <a:r>
              <a:rPr lang="en-US" sz="1600" b="1" dirty="0">
                <a:solidFill>
                  <a:prstClr val="black"/>
                </a:solidFill>
                <a:latin typeface="Century Gothic" panose="020B0502020202020204" pitchFamily="34" charset="0"/>
              </a:rPr>
              <a:t>6. Refer to a CDCES for meal planning with a focus on; (1) consistent, balanced intake; (2) balanced HS snacks; (3) effect of ETOH on BG; (4) effect of physical activity on BG </a:t>
            </a:r>
            <a:endParaRPr lang="en-US" sz="1600" b="1" dirty="0">
              <a:latin typeface="Century Gothic" panose="020B0502020202020204" pitchFamily="34" charset="0"/>
            </a:endParaRPr>
          </a:p>
          <a:p>
            <a:pPr lvl="0"/>
            <a:r>
              <a:rPr lang="en-US" sz="1600" b="1" dirty="0">
                <a:solidFill>
                  <a:prstClr val="black"/>
                </a:solidFill>
                <a:latin typeface="Century Gothic" panose="020B0502020202020204" pitchFamily="34" charset="0"/>
              </a:rPr>
              <a:t>7</a:t>
            </a:r>
            <a:r>
              <a:rPr lang="en-US" sz="1600" dirty="0">
                <a:solidFill>
                  <a:prstClr val="black"/>
                </a:solidFill>
                <a:latin typeface="Century Gothic" panose="020B0502020202020204" pitchFamily="34" charset="0"/>
              </a:rPr>
              <a:t>. </a:t>
            </a:r>
            <a:r>
              <a:rPr lang="en-US" sz="1600" b="1" dirty="0">
                <a:effectLst/>
                <a:latin typeface="Century Gothic" panose="020B0502020202020204" pitchFamily="34" charset="0"/>
              </a:rPr>
              <a:t>Faster acting </a:t>
            </a:r>
            <a:r>
              <a:rPr lang="en-US" sz="1600" b="1" dirty="0" err="1">
                <a:latin typeface="Century Gothic" panose="020B0502020202020204" pitchFamily="34" charset="0"/>
              </a:rPr>
              <a:t>A</a:t>
            </a:r>
            <a:r>
              <a:rPr lang="en-US" sz="1600" b="1" dirty="0" err="1">
                <a:effectLst/>
                <a:latin typeface="Century Gothic" panose="020B0502020202020204" pitchFamily="34" charset="0"/>
              </a:rPr>
              <a:t>spart</a:t>
            </a:r>
            <a:r>
              <a:rPr lang="en-US" sz="1600" b="1" dirty="0">
                <a:effectLst/>
                <a:latin typeface="Century Gothic" panose="020B0502020202020204" pitchFamily="34" charset="0"/>
              </a:rPr>
              <a:t> (</a:t>
            </a:r>
            <a:r>
              <a:rPr lang="en-US" sz="1600" b="1" dirty="0" err="1">
                <a:effectLst/>
                <a:latin typeface="Century Gothic" panose="020B0502020202020204" pitchFamily="34" charset="0"/>
              </a:rPr>
              <a:t>Fiasp</a:t>
            </a:r>
            <a:r>
              <a:rPr lang="en-US" sz="1600" b="1" dirty="0">
                <a:effectLst/>
                <a:latin typeface="Century Gothic" panose="020B0502020202020204" pitchFamily="34" charset="0"/>
              </a:rPr>
              <a:t>)</a:t>
            </a:r>
            <a:r>
              <a:rPr lang="en-US" sz="1600" b="1" dirty="0">
                <a:latin typeface="Century Gothic" panose="020B0502020202020204" pitchFamily="34" charset="0"/>
              </a:rPr>
              <a:t>.</a:t>
            </a:r>
            <a:r>
              <a:rPr lang="en-US" sz="1600" b="1" dirty="0">
                <a:effectLst/>
                <a:latin typeface="Century Gothic" panose="020B0502020202020204" pitchFamily="34" charset="0"/>
              </a:rPr>
              <a:t> Immediately following lunch, take Faster </a:t>
            </a:r>
            <a:r>
              <a:rPr lang="en-US" sz="1600" b="1" dirty="0" err="1">
                <a:latin typeface="Century Gothic" panose="020B0502020202020204" pitchFamily="34" charset="0"/>
              </a:rPr>
              <a:t>A</a:t>
            </a:r>
            <a:r>
              <a:rPr lang="en-US" sz="1600" b="1" dirty="0" err="1">
                <a:effectLst/>
                <a:latin typeface="Century Gothic" panose="020B0502020202020204" pitchFamily="34" charset="0"/>
              </a:rPr>
              <a:t>spart</a:t>
            </a:r>
            <a:r>
              <a:rPr lang="en-US" sz="1600" b="1" dirty="0">
                <a:effectLst/>
                <a:latin typeface="Century Gothic" panose="020B0502020202020204" pitchFamily="34" charset="0"/>
              </a:rPr>
              <a:t> . 100% of meal 10 units; 2/3’s (66%) 6 units, 1/3 (33%) 3 units; &lt;1/3 (&lt;33%) 0 units </a:t>
            </a:r>
          </a:p>
          <a:p>
            <a:pPr lvl="0"/>
            <a:endParaRPr lang="en-US"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811265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4348-E197-4A6C-94E2-DA259909E5B4}"/>
              </a:ext>
            </a:extLst>
          </p:cNvPr>
          <p:cNvSpPr>
            <a:spLocks noGrp="1"/>
          </p:cNvSpPr>
          <p:nvPr>
            <p:ph type="title"/>
          </p:nvPr>
        </p:nvSpPr>
        <p:spPr/>
        <p:txBody>
          <a:bodyPr/>
          <a:lstStyle/>
          <a:p>
            <a:r>
              <a:rPr lang="en-US" dirty="0">
                <a:latin typeface="Century Gothic" panose="020B0502020202020204" pitchFamily="34" charset="0"/>
              </a:rPr>
              <a:t>Thank you and Questions?</a:t>
            </a:r>
          </a:p>
        </p:txBody>
      </p:sp>
    </p:spTree>
    <p:extLst>
      <p:ext uri="{BB962C8B-B14F-4D97-AF65-F5344CB8AC3E}">
        <p14:creationId xmlns:p14="http://schemas.microsoft.com/office/powerpoint/2010/main" val="394777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838EAF-BC1B-4953-8750-F4E3CC818CE2}"/>
              </a:ext>
            </a:extLst>
          </p:cNvPr>
          <p:cNvPicPr>
            <a:picLocks noChangeAspect="1"/>
          </p:cNvPicPr>
          <p:nvPr/>
        </p:nvPicPr>
        <p:blipFill rotWithShape="1">
          <a:blip r:embed="rId3"/>
          <a:srcRect l="1170"/>
          <a:stretch/>
        </p:blipFill>
        <p:spPr>
          <a:xfrm>
            <a:off x="466986" y="907055"/>
            <a:ext cx="11258027" cy="5425246"/>
          </a:xfrm>
          <a:prstGeom prst="rect">
            <a:avLst/>
          </a:prstGeom>
        </p:spPr>
      </p:pic>
      <p:sp>
        <p:nvSpPr>
          <p:cNvPr id="5" name="Title 4">
            <a:extLst>
              <a:ext uri="{FF2B5EF4-FFF2-40B4-BE49-F238E27FC236}">
                <a16:creationId xmlns:a16="http://schemas.microsoft.com/office/drawing/2014/main" id="{C8D885E3-3394-43E1-8BAA-1C3DB60CEF9C}"/>
              </a:ext>
            </a:extLst>
          </p:cNvPr>
          <p:cNvSpPr>
            <a:spLocks noGrp="1"/>
          </p:cNvSpPr>
          <p:nvPr>
            <p:ph type="title"/>
          </p:nvPr>
        </p:nvSpPr>
        <p:spPr>
          <a:xfrm>
            <a:off x="838199" y="89332"/>
            <a:ext cx="10515600" cy="817723"/>
          </a:xfrm>
        </p:spPr>
        <p:txBody>
          <a:bodyPr>
            <a:noAutofit/>
          </a:bodyPr>
          <a:lstStyle/>
          <a:p>
            <a:pPr algn="ctr"/>
            <a:r>
              <a:rPr lang="en-US" sz="2800" dirty="0">
                <a:latin typeface="Century Gothic" panose="020B0502020202020204" pitchFamily="34" charset="0"/>
              </a:rPr>
              <a:t>Four critical times for diabetes education and support in Type 1 Diabetes</a:t>
            </a:r>
          </a:p>
        </p:txBody>
      </p:sp>
    </p:spTree>
    <p:extLst>
      <p:ext uri="{BB962C8B-B14F-4D97-AF65-F5344CB8AC3E}">
        <p14:creationId xmlns:p14="http://schemas.microsoft.com/office/powerpoint/2010/main" val="55790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F36E-36A8-4C3B-BB91-A6A72EE1ED0E}"/>
              </a:ext>
            </a:extLst>
          </p:cNvPr>
          <p:cNvSpPr>
            <a:spLocks noGrp="1"/>
          </p:cNvSpPr>
          <p:nvPr>
            <p:ph type="title"/>
          </p:nvPr>
        </p:nvSpPr>
        <p:spPr>
          <a:xfrm>
            <a:off x="460696" y="113395"/>
            <a:ext cx="10515600" cy="1325563"/>
          </a:xfrm>
        </p:spPr>
        <p:txBody>
          <a:bodyPr/>
          <a:lstStyle/>
          <a:p>
            <a:r>
              <a:rPr lang="en-US" dirty="0">
                <a:latin typeface="Century Gothic" panose="020B0502020202020204" pitchFamily="34" charset="0"/>
              </a:rPr>
              <a:t>Review of Insulin Initiation</a:t>
            </a:r>
          </a:p>
        </p:txBody>
      </p:sp>
      <p:pic>
        <p:nvPicPr>
          <p:cNvPr id="4" name="Picture 3">
            <a:extLst>
              <a:ext uri="{FF2B5EF4-FFF2-40B4-BE49-F238E27FC236}">
                <a16:creationId xmlns:a16="http://schemas.microsoft.com/office/drawing/2014/main" id="{CCF1BDD3-64ED-4558-A8FD-BED996D57774}"/>
              </a:ext>
            </a:extLst>
          </p:cNvPr>
          <p:cNvPicPr>
            <a:picLocks noChangeAspect="1"/>
          </p:cNvPicPr>
          <p:nvPr/>
        </p:nvPicPr>
        <p:blipFill>
          <a:blip r:embed="rId3"/>
          <a:stretch>
            <a:fillRect/>
          </a:stretch>
        </p:blipFill>
        <p:spPr>
          <a:xfrm>
            <a:off x="2473703" y="1451338"/>
            <a:ext cx="7848600" cy="4676775"/>
          </a:xfrm>
          <a:prstGeom prst="rect">
            <a:avLst/>
          </a:prstGeom>
        </p:spPr>
      </p:pic>
    </p:spTree>
    <p:extLst>
      <p:ext uri="{BB962C8B-B14F-4D97-AF65-F5344CB8AC3E}">
        <p14:creationId xmlns:p14="http://schemas.microsoft.com/office/powerpoint/2010/main" val="268593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373C-1091-4217-854B-11CB3099AE4F}"/>
              </a:ext>
            </a:extLst>
          </p:cNvPr>
          <p:cNvSpPr>
            <a:spLocks noGrp="1"/>
          </p:cNvSpPr>
          <p:nvPr>
            <p:ph type="title"/>
          </p:nvPr>
        </p:nvSpPr>
        <p:spPr/>
        <p:txBody>
          <a:bodyPr/>
          <a:lstStyle/>
          <a:p>
            <a:r>
              <a:rPr lang="en-US" dirty="0">
                <a:latin typeface="Century Gothic" panose="020B0502020202020204" pitchFamily="34" charset="0"/>
              </a:rPr>
              <a:t>Creating a Correction Dose of Insulin </a:t>
            </a:r>
          </a:p>
        </p:txBody>
      </p:sp>
      <p:sp>
        <p:nvSpPr>
          <p:cNvPr id="3" name="Content Placeholder 2">
            <a:extLst>
              <a:ext uri="{FF2B5EF4-FFF2-40B4-BE49-F238E27FC236}">
                <a16:creationId xmlns:a16="http://schemas.microsoft.com/office/drawing/2014/main" id="{BD5B9412-96F7-4D63-AECB-A2D33D87F9EE}"/>
              </a:ext>
            </a:extLst>
          </p:cNvPr>
          <p:cNvSpPr>
            <a:spLocks noGrp="1"/>
          </p:cNvSpPr>
          <p:nvPr>
            <p:ph idx="1"/>
          </p:nvPr>
        </p:nvSpPr>
        <p:spPr/>
        <p:txBody>
          <a:bodyPr/>
          <a:lstStyle/>
          <a:p>
            <a:r>
              <a:rPr lang="en-US" b="1" dirty="0">
                <a:solidFill>
                  <a:srgbClr val="0A0A0A"/>
                </a:solidFill>
                <a:latin typeface="Century Gothic" panose="020B0502020202020204" pitchFamily="34" charset="0"/>
              </a:rPr>
              <a:t>The 1800 Rule:</a:t>
            </a:r>
          </a:p>
          <a:p>
            <a:pPr>
              <a:buFont typeface="Arial" panose="020B0604020202020204" pitchFamily="34" charset="0"/>
              <a:buChar char="•"/>
            </a:pPr>
            <a:r>
              <a:rPr lang="en-US" dirty="0">
                <a:solidFill>
                  <a:srgbClr val="0A0A0A"/>
                </a:solidFill>
                <a:latin typeface="Century Gothic" panose="020B0502020202020204" pitchFamily="34" charset="0"/>
              </a:rPr>
              <a:t>Works for Type 1 diabetes</a:t>
            </a:r>
          </a:p>
          <a:p>
            <a:pPr>
              <a:buFont typeface="Arial" panose="020B0604020202020204" pitchFamily="34" charset="0"/>
              <a:buChar char="•"/>
            </a:pPr>
            <a:r>
              <a:rPr lang="en-US" dirty="0">
                <a:solidFill>
                  <a:srgbClr val="0A0A0A"/>
                </a:solidFill>
                <a:latin typeface="Century Gothic" panose="020B0502020202020204" pitchFamily="34" charset="0"/>
              </a:rPr>
              <a:t>Estimates the point drop in mg/dl per unit of Lispro or </a:t>
            </a:r>
            <a:r>
              <a:rPr lang="en-US" dirty="0" err="1">
                <a:solidFill>
                  <a:srgbClr val="0A0A0A"/>
                </a:solidFill>
                <a:latin typeface="Century Gothic" panose="020B0502020202020204" pitchFamily="34" charset="0"/>
              </a:rPr>
              <a:t>Aspart</a:t>
            </a:r>
            <a:endParaRPr lang="en-US" dirty="0">
              <a:solidFill>
                <a:srgbClr val="0A0A0A"/>
              </a:solidFill>
              <a:latin typeface="Century Gothic" panose="020B0502020202020204" pitchFamily="34" charset="0"/>
            </a:endParaRPr>
          </a:p>
          <a:p>
            <a:pPr>
              <a:buFont typeface="Arial" panose="020B0604020202020204" pitchFamily="34" charset="0"/>
              <a:buChar char="•"/>
            </a:pPr>
            <a:r>
              <a:rPr lang="en-US" dirty="0">
                <a:solidFill>
                  <a:srgbClr val="0A0A0A"/>
                </a:solidFill>
                <a:latin typeface="Century Gothic" panose="020B0502020202020204" pitchFamily="34" charset="0"/>
              </a:rPr>
              <a:t>1800/TDD = point drop per unit of Lispro or </a:t>
            </a:r>
            <a:r>
              <a:rPr lang="en-US" dirty="0" err="1">
                <a:solidFill>
                  <a:srgbClr val="0A0A0A"/>
                </a:solidFill>
                <a:latin typeface="Century Gothic" panose="020B0502020202020204" pitchFamily="34" charset="0"/>
              </a:rPr>
              <a:t>Aspart</a:t>
            </a:r>
            <a:r>
              <a:rPr lang="en-US" dirty="0">
                <a:solidFill>
                  <a:srgbClr val="0A0A0A"/>
                </a:solidFill>
                <a:latin typeface="Century Gothic" panose="020B0502020202020204" pitchFamily="34" charset="0"/>
              </a:rPr>
              <a:t> (see Table)</a:t>
            </a:r>
          </a:p>
          <a:p>
            <a:pPr>
              <a:buFont typeface="Arial" panose="020B0604020202020204" pitchFamily="34" charset="0"/>
              <a:buChar char="•"/>
            </a:pPr>
            <a:r>
              <a:rPr lang="en-US" dirty="0">
                <a:solidFill>
                  <a:srgbClr val="0A0A0A"/>
                </a:solidFill>
                <a:latin typeface="Century Gothic" panose="020B0502020202020204" pitchFamily="34" charset="0"/>
              </a:rPr>
              <a:t>Example:</a:t>
            </a:r>
            <a:br>
              <a:rPr lang="en-US" dirty="0">
                <a:solidFill>
                  <a:srgbClr val="0A0A0A"/>
                </a:solidFill>
                <a:latin typeface="Century Gothic" panose="020B0502020202020204" pitchFamily="34" charset="0"/>
              </a:rPr>
            </a:br>
            <a:r>
              <a:rPr lang="en-US" dirty="0">
                <a:solidFill>
                  <a:srgbClr val="0A0A0A"/>
                </a:solidFill>
                <a:latin typeface="Century Gothic" panose="020B0502020202020204" pitchFamily="34" charset="0"/>
              </a:rPr>
              <a:t>Total Daily Dose of insulin = 30 units</a:t>
            </a:r>
            <a:br>
              <a:rPr lang="en-US" dirty="0">
                <a:solidFill>
                  <a:srgbClr val="0A0A0A"/>
                </a:solidFill>
                <a:latin typeface="Century Gothic" panose="020B0502020202020204" pitchFamily="34" charset="0"/>
              </a:rPr>
            </a:br>
            <a:r>
              <a:rPr lang="en-US" dirty="0">
                <a:solidFill>
                  <a:srgbClr val="0A0A0A"/>
                </a:solidFill>
                <a:latin typeface="Century Gothic" panose="020B0502020202020204" pitchFamily="34" charset="0"/>
              </a:rPr>
              <a:t>1800/30 u/day = </a:t>
            </a:r>
            <a:r>
              <a:rPr lang="en-US" u="sng" dirty="0">
                <a:solidFill>
                  <a:srgbClr val="0A0A0A"/>
                </a:solidFill>
                <a:latin typeface="Century Gothic" panose="020B0502020202020204" pitchFamily="34" charset="0"/>
              </a:rPr>
              <a:t>a 60 point drop per unit of </a:t>
            </a:r>
            <a:r>
              <a:rPr lang="en-US" dirty="0">
                <a:solidFill>
                  <a:srgbClr val="0A0A0A"/>
                </a:solidFill>
                <a:latin typeface="Lato" panose="020F0502020204030203" pitchFamily="34" charset="0"/>
              </a:rPr>
              <a:t>Lispro or </a:t>
            </a:r>
            <a:r>
              <a:rPr lang="en-US" dirty="0" err="1">
                <a:solidFill>
                  <a:srgbClr val="0A0A0A"/>
                </a:solidFill>
                <a:latin typeface="Lato" panose="020F0502020204030203" pitchFamily="34" charset="0"/>
              </a:rPr>
              <a:t>Aspart</a:t>
            </a:r>
            <a:endParaRPr lang="en-US" dirty="0">
              <a:solidFill>
                <a:srgbClr val="0A0A0A"/>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07147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B409-A29B-4270-8DC2-3026F8A51F83}"/>
              </a:ext>
            </a:extLst>
          </p:cNvPr>
          <p:cNvSpPr>
            <a:spLocks noGrp="1"/>
          </p:cNvSpPr>
          <p:nvPr>
            <p:ph type="title"/>
          </p:nvPr>
        </p:nvSpPr>
        <p:spPr/>
        <p:txBody>
          <a:bodyPr/>
          <a:lstStyle/>
          <a:p>
            <a:r>
              <a:rPr lang="en-US" dirty="0">
                <a:latin typeface="Century Gothic" panose="020B0502020202020204" pitchFamily="34" charset="0"/>
              </a:rPr>
              <a:t>Correction Dose Table</a:t>
            </a:r>
          </a:p>
        </p:txBody>
      </p:sp>
      <p:pic>
        <p:nvPicPr>
          <p:cNvPr id="4" name="Content Placeholder 3">
            <a:extLst>
              <a:ext uri="{FF2B5EF4-FFF2-40B4-BE49-F238E27FC236}">
                <a16:creationId xmlns:a16="http://schemas.microsoft.com/office/drawing/2014/main" id="{F6F00970-42CF-458D-B2DA-CAE1D3BF026E}"/>
              </a:ext>
            </a:extLst>
          </p:cNvPr>
          <p:cNvPicPr>
            <a:picLocks noGrp="1" noChangeAspect="1"/>
          </p:cNvPicPr>
          <p:nvPr>
            <p:ph idx="1"/>
          </p:nvPr>
        </p:nvPicPr>
        <p:blipFill>
          <a:blip r:embed="rId3"/>
          <a:stretch>
            <a:fillRect/>
          </a:stretch>
        </p:blipFill>
        <p:spPr>
          <a:xfrm>
            <a:off x="590432" y="1203801"/>
            <a:ext cx="11959470" cy="4748353"/>
          </a:xfrm>
          <a:prstGeom prst="rect">
            <a:avLst/>
          </a:prstGeom>
        </p:spPr>
      </p:pic>
    </p:spTree>
    <p:extLst>
      <p:ext uri="{BB962C8B-B14F-4D97-AF65-F5344CB8AC3E}">
        <p14:creationId xmlns:p14="http://schemas.microsoft.com/office/powerpoint/2010/main" val="287210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6238-54A7-4F29-9AB7-D000DDC985C4}"/>
              </a:ext>
            </a:extLst>
          </p:cNvPr>
          <p:cNvSpPr>
            <a:spLocks noGrp="1"/>
          </p:cNvSpPr>
          <p:nvPr>
            <p:ph type="title"/>
          </p:nvPr>
        </p:nvSpPr>
        <p:spPr/>
        <p:txBody>
          <a:bodyPr/>
          <a:lstStyle/>
          <a:p>
            <a:r>
              <a:rPr lang="en-US" dirty="0">
                <a:latin typeface="Century Gothic" panose="020B0502020202020204" pitchFamily="34" charset="0"/>
              </a:rPr>
              <a:t>Creating an Insulin to Carb ratio</a:t>
            </a:r>
          </a:p>
        </p:txBody>
      </p:sp>
      <p:sp>
        <p:nvSpPr>
          <p:cNvPr id="3" name="Content Placeholder 2">
            <a:extLst>
              <a:ext uri="{FF2B5EF4-FFF2-40B4-BE49-F238E27FC236}">
                <a16:creationId xmlns:a16="http://schemas.microsoft.com/office/drawing/2014/main" id="{25A4218A-B204-458A-8344-8E63A707CF93}"/>
              </a:ext>
            </a:extLst>
          </p:cNvPr>
          <p:cNvSpPr>
            <a:spLocks noGrp="1"/>
          </p:cNvSpPr>
          <p:nvPr>
            <p:ph idx="1"/>
          </p:nvPr>
        </p:nvSpPr>
        <p:spPr/>
        <p:txBody>
          <a:bodyPr>
            <a:normAutofit/>
          </a:bodyPr>
          <a:lstStyle/>
          <a:p>
            <a:r>
              <a:rPr lang="en-US" dirty="0">
                <a:latin typeface="Century Gothic" panose="020B0502020202020204" pitchFamily="34" charset="0"/>
              </a:rPr>
              <a:t>This can be calculated using the Rule of “500”: Carbohydrate Bolus Calculation</a:t>
            </a:r>
          </a:p>
          <a:p>
            <a:r>
              <a:rPr lang="en-US" dirty="0">
                <a:latin typeface="Century Gothic" panose="020B0502020202020204" pitchFamily="34" charset="0"/>
              </a:rPr>
              <a:t>The carbohydrate coverage ratio:</a:t>
            </a:r>
          </a:p>
          <a:p>
            <a:pPr lvl="1"/>
            <a:r>
              <a:rPr lang="en-US" dirty="0">
                <a:latin typeface="Century Gothic" panose="020B0502020202020204" pitchFamily="34" charset="0"/>
              </a:rPr>
              <a:t>500 ÷ Total Daily Insulin Dose</a:t>
            </a:r>
          </a:p>
          <a:p>
            <a:pPr lvl="1"/>
            <a:r>
              <a:rPr lang="en-US" dirty="0">
                <a:latin typeface="Century Gothic" panose="020B0502020202020204" pitchFamily="34" charset="0"/>
              </a:rPr>
              <a:t>= 1 unit insulin covers so many grams of carbohydrate</a:t>
            </a:r>
          </a:p>
          <a:p>
            <a:r>
              <a:rPr lang="en-US" dirty="0">
                <a:latin typeface="Century Gothic" panose="020B0502020202020204" pitchFamily="34" charset="0"/>
              </a:rPr>
              <a:t>In this example :</a:t>
            </a:r>
          </a:p>
          <a:p>
            <a:pPr lvl="1"/>
            <a:r>
              <a:rPr lang="en-US" dirty="0">
                <a:latin typeface="Century Gothic" panose="020B0502020202020204" pitchFamily="34" charset="0"/>
              </a:rPr>
              <a:t>Carbohydrate coverage ratio</a:t>
            </a:r>
          </a:p>
          <a:p>
            <a:pPr lvl="1"/>
            <a:r>
              <a:rPr lang="en-US" dirty="0">
                <a:latin typeface="Century Gothic" panose="020B0502020202020204" pitchFamily="34" charset="0"/>
              </a:rPr>
              <a:t>= 500 ÷ TDI(40 units)</a:t>
            </a:r>
          </a:p>
          <a:p>
            <a:pPr lvl="1"/>
            <a:r>
              <a:rPr lang="en-US" dirty="0">
                <a:latin typeface="Century Gothic" panose="020B0502020202020204" pitchFamily="34" charset="0"/>
              </a:rPr>
              <a:t>= 1unit insulin/ 12 g CHO</a:t>
            </a:r>
          </a:p>
          <a:p>
            <a:pPr marL="517525" indent="-457200"/>
            <a:r>
              <a:rPr lang="en-US" dirty="0">
                <a:latin typeface="Century Gothic" panose="020B0502020202020204" pitchFamily="34" charset="0"/>
              </a:rPr>
              <a:t>1:15 insulin to carb ratio is usually a good starting point</a:t>
            </a:r>
          </a:p>
          <a:p>
            <a:pPr marL="517525" indent="-457200"/>
            <a:endParaRPr lang="en-US" dirty="0"/>
          </a:p>
        </p:txBody>
      </p:sp>
      <p:sp>
        <p:nvSpPr>
          <p:cNvPr id="4" name="TextBox 3">
            <a:extLst>
              <a:ext uri="{FF2B5EF4-FFF2-40B4-BE49-F238E27FC236}">
                <a16:creationId xmlns:a16="http://schemas.microsoft.com/office/drawing/2014/main" id="{89E44C06-5D31-4641-AF04-A43F32226CF6}"/>
              </a:ext>
            </a:extLst>
          </p:cNvPr>
          <p:cNvSpPr txBox="1"/>
          <p:nvPr/>
        </p:nvSpPr>
        <p:spPr>
          <a:xfrm>
            <a:off x="444128" y="5905633"/>
            <a:ext cx="11303744" cy="369332"/>
          </a:xfrm>
          <a:prstGeom prst="rect">
            <a:avLst/>
          </a:prstGeom>
          <a:noFill/>
        </p:spPr>
        <p:txBody>
          <a:bodyPr wrap="square" rtlCol="0">
            <a:spAutoFit/>
          </a:bodyPr>
          <a:lstStyle/>
          <a:p>
            <a:r>
              <a:rPr lang="en-US" dirty="0"/>
              <a:t>https://www.tidepool.org/blog/optimizing-insulin-to-carb-ratios</a:t>
            </a:r>
          </a:p>
        </p:txBody>
      </p:sp>
    </p:spTree>
    <p:extLst>
      <p:ext uri="{BB962C8B-B14F-4D97-AF65-F5344CB8AC3E}">
        <p14:creationId xmlns:p14="http://schemas.microsoft.com/office/powerpoint/2010/main" val="248746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24" y="454338"/>
            <a:ext cx="11944952" cy="798778"/>
          </a:xfrm>
        </p:spPr>
        <p:txBody>
          <a:bodyPr>
            <a:noAutofit/>
          </a:bodyPr>
          <a:lstStyle/>
          <a:p>
            <a:pPr algn="ctr"/>
            <a:r>
              <a:rPr lang="en-US" sz="3600" dirty="0">
                <a:latin typeface="Century Gothic" panose="020B0502020202020204" pitchFamily="34" charset="0"/>
              </a:rPr>
              <a:t>Stepwise Approach to Interpreting and Using       CGM Data</a:t>
            </a:r>
          </a:p>
        </p:txBody>
      </p:sp>
      <p:sp>
        <p:nvSpPr>
          <p:cNvPr id="3" name="Content Placeholder 2"/>
          <p:cNvSpPr>
            <a:spLocks noGrp="1"/>
          </p:cNvSpPr>
          <p:nvPr>
            <p:ph idx="1"/>
          </p:nvPr>
        </p:nvSpPr>
        <p:spPr>
          <a:xfrm>
            <a:off x="458167" y="1760574"/>
            <a:ext cx="11452597" cy="3844310"/>
          </a:xfrm>
        </p:spPr>
        <p:txBody>
          <a:bodyPr>
            <a:normAutofit fontScale="92500" lnSpcReduction="20000"/>
          </a:bodyPr>
          <a:lstStyle/>
          <a:p>
            <a:r>
              <a:rPr lang="en-US" dirty="0">
                <a:latin typeface="Century Gothic" panose="020B0502020202020204" pitchFamily="34" charset="0"/>
              </a:rPr>
              <a:t>Is there enough data to be analyzed?</a:t>
            </a:r>
          </a:p>
          <a:p>
            <a:pPr lvl="1"/>
            <a:r>
              <a:rPr lang="en-US" dirty="0">
                <a:latin typeface="Century Gothic" panose="020B0502020202020204" pitchFamily="34" charset="0"/>
              </a:rPr>
              <a:t>Where to find the answer: Look to % Time CGM active on AGP report</a:t>
            </a:r>
          </a:p>
          <a:p>
            <a:pPr lvl="1"/>
            <a:r>
              <a:rPr lang="en-US" dirty="0">
                <a:latin typeface="Century Gothic" panose="020B0502020202020204" pitchFamily="34" charset="0"/>
              </a:rPr>
              <a:t>Need to have 70% of time worn </a:t>
            </a:r>
          </a:p>
          <a:p>
            <a:r>
              <a:rPr lang="en-US" dirty="0">
                <a:latin typeface="Century Gothic" panose="020B0502020202020204" pitchFamily="34" charset="0"/>
              </a:rPr>
              <a:t>What is the problem?</a:t>
            </a:r>
          </a:p>
          <a:p>
            <a:pPr lvl="1"/>
            <a:r>
              <a:rPr lang="en-US" dirty="0">
                <a:latin typeface="Century Gothic" panose="020B0502020202020204" pitchFamily="34" charset="0"/>
              </a:rPr>
              <a:t>Look to CGM metrics: </a:t>
            </a:r>
          </a:p>
          <a:p>
            <a:pPr lvl="1"/>
            <a:r>
              <a:rPr lang="en-US" dirty="0">
                <a:latin typeface="Century Gothic" panose="020B0502020202020204" pitchFamily="34" charset="0"/>
              </a:rPr>
              <a:t>Is your patient having Hypoglycemia, Hyperglycemia, or both?</a:t>
            </a:r>
          </a:p>
          <a:p>
            <a:r>
              <a:rPr lang="en-US" dirty="0">
                <a:latin typeface="Century Gothic" panose="020B0502020202020204" pitchFamily="34" charset="0"/>
              </a:rPr>
              <a:t>Where is the problem?</a:t>
            </a:r>
          </a:p>
          <a:p>
            <a:pPr lvl="1"/>
            <a:r>
              <a:rPr lang="en-US" dirty="0">
                <a:latin typeface="Century Gothic" panose="020B0502020202020204" pitchFamily="34" charset="0"/>
              </a:rPr>
              <a:t>Look to the Ambulatory Glucose Profile: Is the time of day Fasting, Postprandial, etc. </a:t>
            </a:r>
          </a:p>
          <a:p>
            <a:r>
              <a:rPr lang="en-US" dirty="0">
                <a:latin typeface="Century Gothic" panose="020B0502020202020204" pitchFamily="34" charset="0"/>
              </a:rPr>
              <a:t>How to adjust therapy?</a:t>
            </a:r>
          </a:p>
          <a:p>
            <a:pPr lvl="1"/>
            <a:r>
              <a:rPr lang="en-US" dirty="0">
                <a:latin typeface="Century Gothic" panose="020B0502020202020204" pitchFamily="34" charset="0"/>
              </a:rPr>
              <a:t>Look to the Daily Glucose Data Patterns and make necessary changes</a:t>
            </a:r>
          </a:p>
        </p:txBody>
      </p:sp>
      <p:sp>
        <p:nvSpPr>
          <p:cNvPr id="6" name="TextBox 5">
            <a:extLst>
              <a:ext uri="{FF2B5EF4-FFF2-40B4-BE49-F238E27FC236}">
                <a16:creationId xmlns:a16="http://schemas.microsoft.com/office/drawing/2014/main" id="{6EC6E8F9-7E3C-4085-B03A-60DBADC4CA78}"/>
              </a:ext>
            </a:extLst>
          </p:cNvPr>
          <p:cNvSpPr txBox="1"/>
          <p:nvPr/>
        </p:nvSpPr>
        <p:spPr>
          <a:xfrm>
            <a:off x="231006" y="5671369"/>
            <a:ext cx="11593133" cy="461665"/>
          </a:xfrm>
          <a:prstGeom prst="rect">
            <a:avLst/>
          </a:prstGeom>
          <a:noFill/>
        </p:spPr>
        <p:txBody>
          <a:bodyPr wrap="square" rtlCol="0">
            <a:spAutoFit/>
          </a:bodyPr>
          <a:lstStyle/>
          <a:p>
            <a:r>
              <a:rPr lang="en-US" sz="1200" dirty="0">
                <a:latin typeface="Century Gothic" panose="020B0502020202020204" pitchFamily="34" charset="0"/>
              </a:rPr>
              <a:t>Emily D. </a:t>
            </a:r>
            <a:r>
              <a:rPr lang="en-US" sz="1200" dirty="0" err="1">
                <a:latin typeface="Century Gothic" panose="020B0502020202020204" pitchFamily="34" charset="0"/>
              </a:rPr>
              <a:t>Szmuilowicz</a:t>
            </a:r>
            <a:r>
              <a:rPr lang="en-US" sz="1200" dirty="0">
                <a:latin typeface="Century Gothic" panose="020B0502020202020204" pitchFamily="34" charset="0"/>
              </a:rPr>
              <a:t> &amp; Grazia Aleppo (2022): Stepwise approach to continuous glucose monitoring interpretation for internists and family physicians, Postgraduate Medicine, DOI: 10.1080/00325481.2022.2110507 </a:t>
            </a:r>
          </a:p>
        </p:txBody>
      </p:sp>
    </p:spTree>
    <p:extLst>
      <p:ext uri="{BB962C8B-B14F-4D97-AF65-F5344CB8AC3E}">
        <p14:creationId xmlns:p14="http://schemas.microsoft.com/office/powerpoint/2010/main" val="3110529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17217</TotalTime>
  <Words>3368</Words>
  <Application>Microsoft Office PowerPoint</Application>
  <PresentationFormat>Widescreen</PresentationFormat>
  <Paragraphs>514</Paragraphs>
  <Slides>33</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.Hiragino Kaku Gothic Interface W3</vt:lpstr>
      <vt:lpstr>.PingFang SC Regular</vt:lpstr>
      <vt:lpstr>Arial</vt:lpstr>
      <vt:lpstr>Calibri</vt:lpstr>
      <vt:lpstr>Calibri Light</vt:lpstr>
      <vt:lpstr>Cambria</vt:lpstr>
      <vt:lpstr>Century Gothic</vt:lpstr>
      <vt:lpstr>Lato</vt:lpstr>
      <vt:lpstr>Open Sans</vt:lpstr>
      <vt:lpstr>System Font Regular</vt:lpstr>
      <vt:lpstr>Wingdings</vt:lpstr>
      <vt:lpstr>Office Theme</vt:lpstr>
      <vt:lpstr>Custom Design</vt:lpstr>
      <vt:lpstr>1_Custom Design</vt:lpstr>
      <vt:lpstr>Putting It All Together</vt:lpstr>
      <vt:lpstr>Objectives</vt:lpstr>
      <vt:lpstr>PowerPoint Presentation</vt:lpstr>
      <vt:lpstr>Four critical times for diabetes education and support in Type 1 Diabetes</vt:lpstr>
      <vt:lpstr>Review of Insulin Initiation</vt:lpstr>
      <vt:lpstr>Creating a Correction Dose of Insulin </vt:lpstr>
      <vt:lpstr>Correction Dose Table</vt:lpstr>
      <vt:lpstr>Creating an Insulin to Carb ratio</vt:lpstr>
      <vt:lpstr>Stepwise Approach to Interpreting and Using       CGM Data</vt:lpstr>
      <vt:lpstr>PowerPoint Presentation</vt:lpstr>
      <vt:lpstr>PowerPoint Presentation</vt:lpstr>
      <vt:lpstr>Case Study  </vt:lpstr>
      <vt:lpstr> Diego’s SMBG Data: Visit 1 with PCP</vt:lpstr>
      <vt:lpstr>Visit 1</vt:lpstr>
      <vt:lpstr>Making Insulin Recommendations</vt:lpstr>
      <vt:lpstr>Creating a Correction Factor for High Glucose Levels</vt:lpstr>
      <vt:lpstr>Diego: Visit 2 with PCP</vt:lpstr>
      <vt:lpstr>PowerPoint Presentation</vt:lpstr>
      <vt:lpstr>PowerPoint Presentation</vt:lpstr>
      <vt:lpstr>PowerPoint Presentation</vt:lpstr>
      <vt:lpstr>Case Study  </vt:lpstr>
      <vt:lpstr> Visit 1 with PCP</vt:lpstr>
      <vt:lpstr>Framework for Considering Glycemic Goals in  Older Adults with Diabetes</vt:lpstr>
      <vt:lpstr> Yolanda’s SMBG Data: Visit 1 with PCP</vt:lpstr>
      <vt:lpstr>Visit 1 with PCP</vt:lpstr>
      <vt:lpstr>Making Insulin Recommendations</vt:lpstr>
      <vt:lpstr>Creating a Correction Factor for High Glucose Levels</vt:lpstr>
      <vt:lpstr>Yolanda: Visit 2 with PCP</vt:lpstr>
      <vt:lpstr>Visit 2 with Yolanda</vt:lpstr>
      <vt:lpstr>PowerPoint Presentation</vt:lpstr>
      <vt:lpstr>PowerPoint Presentation</vt:lpstr>
      <vt:lpstr>PowerPoint Presentation</vt:lpstr>
      <vt:lpstr>Thank you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Nancy Allen</cp:lastModifiedBy>
  <cp:revision>131</cp:revision>
  <cp:lastPrinted>2023-08-30T16:30:34Z</cp:lastPrinted>
  <dcterms:created xsi:type="dcterms:W3CDTF">2021-08-17T15:16:44Z</dcterms:created>
  <dcterms:modified xsi:type="dcterms:W3CDTF">2025-09-22T15:14:21Z</dcterms:modified>
</cp:coreProperties>
</file>