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6" r:id="rId2"/>
    <p:sldMasterId id="2147483664" r:id="rId3"/>
  </p:sldMasterIdLst>
  <p:notesMasterIdLst>
    <p:notesMasterId r:id="rId33"/>
  </p:notesMasterIdLst>
  <p:handoutMasterIdLst>
    <p:handoutMasterId r:id="rId34"/>
  </p:handoutMasterIdLst>
  <p:sldIdLst>
    <p:sldId id="275" r:id="rId4"/>
    <p:sldId id="304" r:id="rId5"/>
    <p:sldId id="286" r:id="rId6"/>
    <p:sldId id="305" r:id="rId7"/>
    <p:sldId id="257" r:id="rId8"/>
    <p:sldId id="287" r:id="rId9"/>
    <p:sldId id="289" r:id="rId10"/>
    <p:sldId id="292" r:id="rId11"/>
    <p:sldId id="294" r:id="rId12"/>
    <p:sldId id="297" r:id="rId13"/>
    <p:sldId id="301" r:id="rId14"/>
    <p:sldId id="302" r:id="rId15"/>
    <p:sldId id="303" r:id="rId16"/>
    <p:sldId id="280" r:id="rId17"/>
    <p:sldId id="277" r:id="rId18"/>
    <p:sldId id="282" r:id="rId19"/>
    <p:sldId id="318" r:id="rId20"/>
    <p:sldId id="319" r:id="rId21"/>
    <p:sldId id="320" r:id="rId22"/>
    <p:sldId id="321" r:id="rId23"/>
    <p:sldId id="322" r:id="rId24"/>
    <p:sldId id="323" r:id="rId25"/>
    <p:sldId id="324" r:id="rId26"/>
    <p:sldId id="325" r:id="rId27"/>
    <p:sldId id="326" r:id="rId28"/>
    <p:sldId id="327" r:id="rId29"/>
    <p:sldId id="328" r:id="rId30"/>
    <p:sldId id="329" r:id="rId31"/>
    <p:sldId id="31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741D"/>
    <a:srgbClr val="4D6F13"/>
    <a:srgbClr val="447A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4854" autoAdjust="0"/>
  </p:normalViewPr>
  <p:slideViewPr>
    <p:cSldViewPr snapToGrid="0" snapToObjects="1">
      <p:cViewPr varScale="1">
        <p:scale>
          <a:sx n="72" d="100"/>
          <a:sy n="72" d="100"/>
        </p:scale>
        <p:origin x="1964" y="4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157" d="100"/>
          <a:sy n="157" d="100"/>
        </p:scale>
        <p:origin x="3912" y="1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9B7524-995A-D948-8491-B8F1F69F21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72E9584-F2D5-5A49-941F-48850265751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0569F-F319-F949-8F4E-AF199522A242}" type="datetimeFigureOut">
              <a:rPr lang="en-US" smtClean="0"/>
              <a:t>9/23/2025</a:t>
            </a:fld>
            <a:endParaRPr lang="en-US"/>
          </a:p>
        </p:txBody>
      </p:sp>
      <p:sp>
        <p:nvSpPr>
          <p:cNvPr id="4" name="Footer Placeholder 3">
            <a:extLst>
              <a:ext uri="{FF2B5EF4-FFF2-40B4-BE49-F238E27FC236}">
                <a16:creationId xmlns:a16="http://schemas.microsoft.com/office/drawing/2014/main" id="{C426C650-E2E4-FD42-A610-7071285C6B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E9F2C75-31DC-3A44-8E2B-3A03A7DF179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42832E-3A2C-3D4E-A396-C2F0A45C7CB4}" type="slidenum">
              <a:rPr lang="en-US" smtClean="0"/>
              <a:t>‹#›</a:t>
            </a:fld>
            <a:endParaRPr lang="en-US"/>
          </a:p>
        </p:txBody>
      </p:sp>
    </p:spTree>
    <p:extLst>
      <p:ext uri="{BB962C8B-B14F-4D97-AF65-F5344CB8AC3E}">
        <p14:creationId xmlns:p14="http://schemas.microsoft.com/office/powerpoint/2010/main" val="2015516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0CFD1B-B981-2140-ACFF-377B7075F5E0}" type="datetimeFigureOut">
              <a:rPr lang="en-US" smtClean="0"/>
              <a:t>9/23/2025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FC29B8-69F3-E441-9957-971B5767B713}" type="slidenum">
              <a:rPr lang="en-US" smtClean="0"/>
              <a:t>‹#›</a:t>
            </a:fld>
            <a:endParaRPr lang="en-US"/>
          </a:p>
        </p:txBody>
      </p:sp>
    </p:spTree>
    <p:extLst>
      <p:ext uri="{BB962C8B-B14F-4D97-AF65-F5344CB8AC3E}">
        <p14:creationId xmlns:p14="http://schemas.microsoft.com/office/powerpoint/2010/main" val="241524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Incorporate into the conversation of the visit</a:t>
            </a:r>
          </a:p>
          <a:p>
            <a:r>
              <a:rPr lang="en-US" dirty="0"/>
              <a:t>Encourage patients to come with their questions </a:t>
            </a:r>
          </a:p>
        </p:txBody>
      </p:sp>
      <p:sp>
        <p:nvSpPr>
          <p:cNvPr id="4" name="Slide Number Placeholder 3"/>
          <p:cNvSpPr>
            <a:spLocks noGrp="1"/>
          </p:cNvSpPr>
          <p:nvPr>
            <p:ph type="sldNum" sz="quarter" idx="5"/>
          </p:nvPr>
        </p:nvSpPr>
        <p:spPr/>
        <p:txBody>
          <a:bodyPr/>
          <a:lstStyle/>
          <a:p>
            <a:fld id="{24FC29B8-69F3-E441-9957-971B5767B713}" type="slidenum">
              <a:rPr lang="en-US" smtClean="0"/>
              <a:t>3</a:t>
            </a:fld>
            <a:endParaRPr lang="en-US"/>
          </a:p>
        </p:txBody>
      </p:sp>
    </p:spTree>
    <p:extLst>
      <p:ext uri="{BB962C8B-B14F-4D97-AF65-F5344CB8AC3E}">
        <p14:creationId xmlns:p14="http://schemas.microsoft.com/office/powerpoint/2010/main" val="1817823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FC29B8-69F3-E441-9957-971B5767B713}" type="slidenum">
              <a:rPr lang="en-US" smtClean="0"/>
              <a:t>15</a:t>
            </a:fld>
            <a:endParaRPr lang="en-US"/>
          </a:p>
        </p:txBody>
      </p:sp>
    </p:spTree>
    <p:extLst>
      <p:ext uri="{BB962C8B-B14F-4D97-AF65-F5344CB8AC3E}">
        <p14:creationId xmlns:p14="http://schemas.microsoft.com/office/powerpoint/2010/main" val="3120816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 above.</a:t>
            </a:r>
          </a:p>
        </p:txBody>
      </p:sp>
      <p:sp>
        <p:nvSpPr>
          <p:cNvPr id="4" name="Slide Number Placeholder 3"/>
          <p:cNvSpPr>
            <a:spLocks noGrp="1"/>
          </p:cNvSpPr>
          <p:nvPr>
            <p:ph type="sldNum" sz="quarter" idx="5"/>
          </p:nvPr>
        </p:nvSpPr>
        <p:spPr/>
        <p:txBody>
          <a:bodyPr/>
          <a:lstStyle/>
          <a:p>
            <a:fld id="{24FC29B8-69F3-E441-9957-971B5767B713}" type="slidenum">
              <a:rPr lang="en-US" smtClean="0"/>
              <a:t>17</a:t>
            </a:fld>
            <a:endParaRPr lang="en-US"/>
          </a:p>
        </p:txBody>
      </p:sp>
    </p:spTree>
    <p:extLst>
      <p:ext uri="{BB962C8B-B14F-4D97-AF65-F5344CB8AC3E}">
        <p14:creationId xmlns:p14="http://schemas.microsoft.com/office/powerpoint/2010/main" val="3368119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2.  answer is 2</a:t>
            </a:r>
          </a:p>
        </p:txBody>
      </p:sp>
      <p:sp>
        <p:nvSpPr>
          <p:cNvPr id="4" name="Slide Number Placeholder 3"/>
          <p:cNvSpPr>
            <a:spLocks noGrp="1"/>
          </p:cNvSpPr>
          <p:nvPr>
            <p:ph type="sldNum" sz="quarter" idx="5"/>
          </p:nvPr>
        </p:nvSpPr>
        <p:spPr/>
        <p:txBody>
          <a:bodyPr/>
          <a:lstStyle/>
          <a:p>
            <a:fld id="{24FC29B8-69F3-E441-9957-971B5767B713}" type="slidenum">
              <a:rPr lang="en-US" smtClean="0"/>
              <a:t>18</a:t>
            </a:fld>
            <a:endParaRPr lang="en-US"/>
          </a:p>
        </p:txBody>
      </p:sp>
    </p:spTree>
    <p:extLst>
      <p:ext uri="{BB962C8B-B14F-4D97-AF65-F5344CB8AC3E}">
        <p14:creationId xmlns:p14="http://schemas.microsoft.com/office/powerpoint/2010/main" val="1461827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FC29B8-69F3-E441-9957-971B5767B713}" type="slidenum">
              <a:rPr lang="en-US" smtClean="0"/>
              <a:t>19</a:t>
            </a:fld>
            <a:endParaRPr lang="en-US"/>
          </a:p>
        </p:txBody>
      </p:sp>
    </p:spTree>
    <p:extLst>
      <p:ext uri="{BB962C8B-B14F-4D97-AF65-F5344CB8AC3E}">
        <p14:creationId xmlns:p14="http://schemas.microsoft.com/office/powerpoint/2010/main" val="3474067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FC29B8-69F3-E441-9957-971B5767B713}" type="slidenum">
              <a:rPr lang="en-US" smtClean="0"/>
              <a:t>20</a:t>
            </a:fld>
            <a:endParaRPr lang="en-US"/>
          </a:p>
        </p:txBody>
      </p:sp>
    </p:spTree>
    <p:extLst>
      <p:ext uri="{BB962C8B-B14F-4D97-AF65-F5344CB8AC3E}">
        <p14:creationId xmlns:p14="http://schemas.microsoft.com/office/powerpoint/2010/main" val="2712887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 4 </a:t>
            </a:r>
          </a:p>
        </p:txBody>
      </p:sp>
      <p:sp>
        <p:nvSpPr>
          <p:cNvPr id="4" name="Slide Number Placeholder 3"/>
          <p:cNvSpPr>
            <a:spLocks noGrp="1"/>
          </p:cNvSpPr>
          <p:nvPr>
            <p:ph type="sldNum" sz="quarter" idx="5"/>
          </p:nvPr>
        </p:nvSpPr>
        <p:spPr/>
        <p:txBody>
          <a:bodyPr/>
          <a:lstStyle/>
          <a:p>
            <a:fld id="{24FC29B8-69F3-E441-9957-971B5767B713}" type="slidenum">
              <a:rPr lang="en-US" smtClean="0"/>
              <a:t>21</a:t>
            </a:fld>
            <a:endParaRPr lang="en-US"/>
          </a:p>
        </p:txBody>
      </p:sp>
    </p:spTree>
    <p:extLst>
      <p:ext uri="{BB962C8B-B14F-4D97-AF65-F5344CB8AC3E}">
        <p14:creationId xmlns:p14="http://schemas.microsoft.com/office/powerpoint/2010/main" val="2104602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5</a:t>
            </a:r>
          </a:p>
          <a:p>
            <a:r>
              <a:rPr lang="en-US" dirty="0"/>
              <a:t>If you have confidence that </a:t>
            </a:r>
            <a:r>
              <a:rPr lang="en-US" dirty="0" err="1"/>
              <a:t>Yoanda</a:t>
            </a:r>
            <a:r>
              <a:rPr lang="en-US" dirty="0"/>
              <a:t> is following her prescribed insulin regimen,  increase her basal dose by 4 units or possibly 5 . Base dose adjustment on lowest fasting values (150,151), fasting goal 100-150 given age and significant comorbidities.  A1C goal &lt;8.0%</a:t>
            </a:r>
          </a:p>
        </p:txBody>
      </p:sp>
      <p:sp>
        <p:nvSpPr>
          <p:cNvPr id="4" name="Slide Number Placeholder 3"/>
          <p:cNvSpPr>
            <a:spLocks noGrp="1"/>
          </p:cNvSpPr>
          <p:nvPr>
            <p:ph type="sldNum" sz="quarter" idx="5"/>
          </p:nvPr>
        </p:nvSpPr>
        <p:spPr/>
        <p:txBody>
          <a:bodyPr/>
          <a:lstStyle/>
          <a:p>
            <a:fld id="{24FC29B8-69F3-E441-9957-971B5767B713}" type="slidenum">
              <a:rPr lang="en-US" smtClean="0"/>
              <a:t>22</a:t>
            </a:fld>
            <a:endParaRPr lang="en-US"/>
          </a:p>
        </p:txBody>
      </p:sp>
    </p:spTree>
    <p:extLst>
      <p:ext uri="{BB962C8B-B14F-4D97-AF65-F5344CB8AC3E}">
        <p14:creationId xmlns:p14="http://schemas.microsoft.com/office/powerpoint/2010/main" val="3014201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2.</a:t>
            </a:r>
          </a:p>
          <a:p>
            <a:r>
              <a:rPr lang="en-US" dirty="0"/>
              <a:t>Answer is 1. </a:t>
            </a:r>
          </a:p>
        </p:txBody>
      </p:sp>
      <p:sp>
        <p:nvSpPr>
          <p:cNvPr id="4" name="Slide Number Placeholder 3"/>
          <p:cNvSpPr>
            <a:spLocks noGrp="1"/>
          </p:cNvSpPr>
          <p:nvPr>
            <p:ph type="sldNum" sz="quarter" idx="5"/>
          </p:nvPr>
        </p:nvSpPr>
        <p:spPr/>
        <p:txBody>
          <a:bodyPr/>
          <a:lstStyle/>
          <a:p>
            <a:fld id="{24FC29B8-69F3-E441-9957-971B5767B713}" type="slidenum">
              <a:rPr lang="en-US" smtClean="0"/>
              <a:t>23</a:t>
            </a:fld>
            <a:endParaRPr lang="en-US"/>
          </a:p>
        </p:txBody>
      </p:sp>
    </p:spTree>
    <p:extLst>
      <p:ext uri="{BB962C8B-B14F-4D97-AF65-F5344CB8AC3E}">
        <p14:creationId xmlns:p14="http://schemas.microsoft.com/office/powerpoint/2010/main" val="3327794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2-5</a:t>
            </a:r>
          </a:p>
        </p:txBody>
      </p:sp>
      <p:sp>
        <p:nvSpPr>
          <p:cNvPr id="4" name="Slide Number Placeholder 3"/>
          <p:cNvSpPr>
            <a:spLocks noGrp="1"/>
          </p:cNvSpPr>
          <p:nvPr>
            <p:ph type="sldNum" sz="quarter" idx="5"/>
          </p:nvPr>
        </p:nvSpPr>
        <p:spPr/>
        <p:txBody>
          <a:bodyPr/>
          <a:lstStyle/>
          <a:p>
            <a:fld id="{24FC29B8-69F3-E441-9957-971B5767B713}" type="slidenum">
              <a:rPr lang="en-US" smtClean="0"/>
              <a:t>24</a:t>
            </a:fld>
            <a:endParaRPr lang="en-US"/>
          </a:p>
        </p:txBody>
      </p:sp>
    </p:spTree>
    <p:extLst>
      <p:ext uri="{BB962C8B-B14F-4D97-AF65-F5344CB8AC3E}">
        <p14:creationId xmlns:p14="http://schemas.microsoft.com/office/powerpoint/2010/main" val="3475211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It is the hypoglycemia that you will target first especially given history of CAD.</a:t>
            </a:r>
          </a:p>
          <a:p>
            <a:r>
              <a:rPr lang="en-US" baseline="0" dirty="0"/>
              <a:t>1. </a:t>
            </a:r>
            <a:endParaRPr lang="en-US" dirty="0"/>
          </a:p>
        </p:txBody>
      </p:sp>
      <p:sp>
        <p:nvSpPr>
          <p:cNvPr id="4" name="Slide Number Placeholder 3"/>
          <p:cNvSpPr>
            <a:spLocks noGrp="1"/>
          </p:cNvSpPr>
          <p:nvPr>
            <p:ph type="sldNum" sz="quarter" idx="5"/>
          </p:nvPr>
        </p:nvSpPr>
        <p:spPr/>
        <p:txBody>
          <a:bodyPr/>
          <a:lstStyle/>
          <a:p>
            <a:fld id="{24FC29B8-69F3-E441-9957-971B5767B713}" type="slidenum">
              <a:rPr lang="en-US" smtClean="0"/>
              <a:t>25</a:t>
            </a:fld>
            <a:endParaRPr lang="en-US"/>
          </a:p>
        </p:txBody>
      </p:sp>
    </p:spTree>
    <p:extLst>
      <p:ext uri="{BB962C8B-B14F-4D97-AF65-F5344CB8AC3E}">
        <p14:creationId xmlns:p14="http://schemas.microsoft.com/office/powerpoint/2010/main" val="1817077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Frame CGM as a prevention strategy vs end stage treatment</a:t>
            </a:r>
          </a:p>
          <a:p>
            <a:r>
              <a:rPr lang="en-US" dirty="0"/>
              <a:t>Audible alarms or vibration </a:t>
            </a:r>
          </a:p>
          <a:p>
            <a:endParaRPr lang="en-US" dirty="0"/>
          </a:p>
        </p:txBody>
      </p:sp>
      <p:sp>
        <p:nvSpPr>
          <p:cNvPr id="4" name="Slide Number Placeholder 3"/>
          <p:cNvSpPr>
            <a:spLocks noGrp="1"/>
          </p:cNvSpPr>
          <p:nvPr>
            <p:ph type="sldNum" sz="quarter" idx="5"/>
          </p:nvPr>
        </p:nvSpPr>
        <p:spPr/>
        <p:txBody>
          <a:bodyPr/>
          <a:lstStyle/>
          <a:p>
            <a:fld id="{24FC29B8-69F3-E441-9957-971B5767B713}" type="slidenum">
              <a:rPr lang="en-US" smtClean="0"/>
              <a:t>5</a:t>
            </a:fld>
            <a:endParaRPr lang="en-US"/>
          </a:p>
        </p:txBody>
      </p:sp>
    </p:spTree>
    <p:extLst>
      <p:ext uri="{BB962C8B-B14F-4D97-AF65-F5344CB8AC3E}">
        <p14:creationId xmlns:p14="http://schemas.microsoft.com/office/powerpoint/2010/main" val="3157484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err="1">
                <a:solidFill>
                  <a:prstClr val="black"/>
                </a:solidFill>
                <a:latin typeface="Century Gothic" panose="020B0502020202020204" pitchFamily="34" charset="0"/>
              </a:rPr>
              <a:t>Asnwer</a:t>
            </a:r>
            <a:r>
              <a:rPr lang="en-US" b="1" dirty="0">
                <a:solidFill>
                  <a:prstClr val="black"/>
                </a:solidFill>
                <a:latin typeface="Century Gothic" panose="020B0502020202020204" pitchFamily="34" charset="0"/>
              </a:rPr>
              <a:t> 1 Answer 4</a:t>
            </a:r>
          </a:p>
          <a:p>
            <a:pPr defTabSz="931774">
              <a:defRPr/>
            </a:pPr>
            <a:endParaRPr lang="en-US" b="1" dirty="0">
              <a:solidFill>
                <a:prstClr val="black"/>
              </a:solidFill>
              <a:latin typeface="Century Gothic" panose="020B0502020202020204" pitchFamily="34" charset="0"/>
            </a:endParaRPr>
          </a:p>
          <a:p>
            <a:pPr defTabSz="931774">
              <a:defRPr/>
            </a:pPr>
            <a:r>
              <a:rPr lang="en-US" b="1" dirty="0">
                <a:solidFill>
                  <a:prstClr val="black"/>
                </a:solidFill>
                <a:latin typeface="Century Gothic" panose="020B0502020202020204" pitchFamily="34" charset="0"/>
              </a:rPr>
              <a:t>Pre-dinner is goal 100-150 mg/dL and bedtime goal is 100-180 mg/dL</a:t>
            </a:r>
          </a:p>
          <a:p>
            <a:endParaRPr lang="en-US" dirty="0"/>
          </a:p>
        </p:txBody>
      </p:sp>
      <p:sp>
        <p:nvSpPr>
          <p:cNvPr id="4" name="Slide Number Placeholder 3"/>
          <p:cNvSpPr>
            <a:spLocks noGrp="1"/>
          </p:cNvSpPr>
          <p:nvPr>
            <p:ph type="sldNum" sz="quarter" idx="5"/>
          </p:nvPr>
        </p:nvSpPr>
        <p:spPr/>
        <p:txBody>
          <a:bodyPr/>
          <a:lstStyle/>
          <a:p>
            <a:fld id="{24FC29B8-69F3-E441-9957-971B5767B713}" type="slidenum">
              <a:rPr lang="en-US" smtClean="0"/>
              <a:t>26</a:t>
            </a:fld>
            <a:endParaRPr lang="en-US"/>
          </a:p>
        </p:txBody>
      </p:sp>
    </p:spTree>
    <p:extLst>
      <p:ext uri="{BB962C8B-B14F-4D97-AF65-F5344CB8AC3E}">
        <p14:creationId xmlns:p14="http://schemas.microsoft.com/office/powerpoint/2010/main" val="3584881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Frequent elevations post-dinner but also a low (Fri 10) </a:t>
            </a:r>
          </a:p>
          <a:p>
            <a:pPr marL="174708" indent="-174708">
              <a:buFont typeface="Arial" panose="020B0604020202020204" pitchFamily="34" charset="0"/>
              <a:buChar char="•"/>
            </a:pPr>
            <a:r>
              <a:rPr lang="en-US" dirty="0"/>
              <a:t>Inconsistent elevations at HS and early am, which may be related to initial intake of sweetened ETOH or high CHO containing snack or simply a CHO snack not accompanied by protein or healthy fat </a:t>
            </a:r>
          </a:p>
          <a:p>
            <a:pPr marL="174708" indent="-174708">
              <a:buFont typeface="Arial" panose="020B0604020202020204" pitchFamily="34" charset="0"/>
              <a:buChar char="•"/>
            </a:pPr>
            <a:r>
              <a:rPr lang="en-US" dirty="0"/>
              <a:t>Subsequent hypoglycemia over time in early am may reflect ETOH</a:t>
            </a:r>
            <a:r>
              <a:rPr lang="en-US" b="0" i="0" u="none" strike="noStrike" dirty="0">
                <a:solidFill>
                  <a:srgbClr val="000000"/>
                </a:solidFill>
                <a:effectLst/>
                <a:latin typeface="Open Sans" panose="020F0502020204030204" pitchFamily="34" charset="0"/>
              </a:rPr>
              <a:t> inhibition of gluconeogenesis, which may manifest over several hours</a:t>
            </a:r>
          </a:p>
          <a:p>
            <a:pPr marL="174708" indent="-174708">
              <a:buFont typeface="Arial" panose="020B0604020202020204" pitchFamily="34" charset="0"/>
              <a:buChar char="•"/>
            </a:pPr>
            <a:r>
              <a:rPr lang="en-US" b="0" i="0" u="none" strike="noStrike" dirty="0">
                <a:solidFill>
                  <a:srgbClr val="000000"/>
                </a:solidFill>
                <a:effectLst/>
                <a:latin typeface="Open Sans" panose="020F0502020204030204" pitchFamily="34" charset="0"/>
              </a:rPr>
              <a:t>Pre- and post-lunch variability may reflect dietary inconsistency at breakfast and lunch, respectively</a:t>
            </a:r>
          </a:p>
          <a:p>
            <a:pPr marL="174708" indent="-174708">
              <a:buFont typeface="Arial" panose="020B0604020202020204" pitchFamily="34" charset="0"/>
              <a:buChar char="•"/>
            </a:pPr>
            <a:r>
              <a:rPr lang="en-US" b="0" i="0" u="none" strike="noStrike" dirty="0">
                <a:solidFill>
                  <a:srgbClr val="000000"/>
                </a:solidFill>
                <a:effectLst/>
                <a:latin typeface="Open Sans" panose="020F0502020204030204" pitchFamily="34" charset="0"/>
              </a:rPr>
              <a:t>A1C at 7.3</a:t>
            </a:r>
          </a:p>
          <a:p>
            <a:endParaRPr lang="en-US" dirty="0"/>
          </a:p>
        </p:txBody>
      </p:sp>
      <p:sp>
        <p:nvSpPr>
          <p:cNvPr id="4" name="Slide Number Placeholder 3"/>
          <p:cNvSpPr>
            <a:spLocks noGrp="1"/>
          </p:cNvSpPr>
          <p:nvPr>
            <p:ph type="sldNum" sz="quarter" idx="5"/>
          </p:nvPr>
        </p:nvSpPr>
        <p:spPr/>
        <p:txBody>
          <a:bodyPr/>
          <a:lstStyle/>
          <a:p>
            <a:fld id="{24FC29B8-69F3-E441-9957-971B5767B713}" type="slidenum">
              <a:rPr lang="en-US" smtClean="0"/>
              <a:t>27</a:t>
            </a:fld>
            <a:endParaRPr lang="en-US"/>
          </a:p>
        </p:txBody>
      </p:sp>
    </p:spTree>
    <p:extLst>
      <p:ext uri="{BB962C8B-B14F-4D97-AF65-F5344CB8AC3E}">
        <p14:creationId xmlns:p14="http://schemas.microsoft.com/office/powerpoint/2010/main" val="636339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Frequent elevations post-dinner but also a low (Fri 10) </a:t>
            </a:r>
          </a:p>
          <a:p>
            <a:pPr marL="174708" indent="-174708">
              <a:buFont typeface="Arial" panose="020B0604020202020204" pitchFamily="34" charset="0"/>
              <a:buChar char="•"/>
            </a:pPr>
            <a:r>
              <a:rPr lang="en-US" dirty="0"/>
              <a:t>Inconsistent elevations at HS and early am, which may be related to initial intake of sweetened ETOH or high CHO containing snack or simply a CHO snack not accompanied by protein or healthy fat </a:t>
            </a:r>
          </a:p>
          <a:p>
            <a:pPr marL="174708" indent="-174708">
              <a:buFont typeface="Arial" panose="020B0604020202020204" pitchFamily="34" charset="0"/>
              <a:buChar char="•"/>
            </a:pPr>
            <a:r>
              <a:rPr lang="en-US" dirty="0"/>
              <a:t>Subsequent hypoglycemia over time in early am may reflect ETOH</a:t>
            </a:r>
            <a:r>
              <a:rPr lang="en-US" b="0" i="0" u="none" strike="noStrike" dirty="0">
                <a:solidFill>
                  <a:srgbClr val="000000"/>
                </a:solidFill>
                <a:effectLst/>
                <a:latin typeface="Open Sans" panose="020F0502020204030204" pitchFamily="34" charset="0"/>
              </a:rPr>
              <a:t> inhibition of gluconeogenesis, which may manifest over several hours</a:t>
            </a:r>
          </a:p>
          <a:p>
            <a:pPr marL="174708" indent="-174708">
              <a:buFont typeface="Arial" panose="020B0604020202020204" pitchFamily="34" charset="0"/>
              <a:buChar char="•"/>
            </a:pPr>
            <a:r>
              <a:rPr lang="en-US" b="0" i="0" u="none" strike="noStrike" dirty="0">
                <a:solidFill>
                  <a:srgbClr val="000000"/>
                </a:solidFill>
                <a:effectLst/>
                <a:latin typeface="Open Sans" panose="020F0502020204030204" pitchFamily="34" charset="0"/>
              </a:rPr>
              <a:t>Pre- and post-lunch variability may reflect dietary inconsistency at breakfast and lunch, respectively</a:t>
            </a:r>
          </a:p>
          <a:p>
            <a:pPr marL="174708" indent="-174708">
              <a:buFont typeface="Arial" panose="020B0604020202020204" pitchFamily="34" charset="0"/>
              <a:buChar char="•"/>
            </a:pPr>
            <a:r>
              <a:rPr lang="en-US" b="0" i="0" u="none" strike="noStrike" dirty="0">
                <a:solidFill>
                  <a:srgbClr val="000000"/>
                </a:solidFill>
                <a:effectLst/>
                <a:latin typeface="Open Sans" panose="020F0502020204030204" pitchFamily="34" charset="0"/>
              </a:rPr>
              <a:t>A1C at 7.3</a:t>
            </a:r>
          </a:p>
          <a:p>
            <a:pPr marL="174708" indent="-174708">
              <a:buFont typeface="Arial" panose="020B0604020202020204" pitchFamily="34" charset="0"/>
              <a:buChar char="•"/>
            </a:pPr>
            <a:r>
              <a:rPr lang="en-US" b="0" i="0" u="none" strike="noStrike" dirty="0">
                <a:solidFill>
                  <a:srgbClr val="000000"/>
                </a:solidFill>
                <a:effectLst/>
                <a:latin typeface="Open Sans" panose="020F0502020204030204" pitchFamily="34" charset="0"/>
              </a:rPr>
              <a:t>INTERVENTIONS LARGELY BEHAVIORAL TO ADDRESS GLUCOSE INSTABILITY</a:t>
            </a:r>
          </a:p>
          <a:p>
            <a:pPr marL="174708" indent="-174708">
              <a:buFont typeface="Arial" panose="020B0604020202020204" pitchFamily="34" charset="0"/>
              <a:buChar char="•"/>
            </a:pPr>
            <a:endParaRPr lang="en-US" b="0" i="0" u="none" strike="noStrike" dirty="0">
              <a:solidFill>
                <a:srgbClr val="000000"/>
              </a:solidFill>
              <a:effectLst/>
              <a:latin typeface="Open Sans" panose="020F0502020204030204" pitchFamily="34" charset="0"/>
            </a:endParaRPr>
          </a:p>
          <a:p>
            <a:pPr marL="174708" indent="-174708">
              <a:buFont typeface="Arial" panose="020B0604020202020204" pitchFamily="34" charset="0"/>
              <a:buChar char="•"/>
            </a:pPr>
            <a:r>
              <a:rPr lang="en-US" b="1" dirty="0">
                <a:latin typeface="Century Gothic" panose="020B0502020202020204" pitchFamily="34" charset="0"/>
              </a:rPr>
              <a:t>59 units in place of glargine 59 units bedtime if patient high readiness (no equivocation) to only have </a:t>
            </a:r>
            <a:r>
              <a:rPr lang="en-US" b="1" dirty="0">
                <a:solidFill>
                  <a:prstClr val="black"/>
                </a:solidFill>
                <a:latin typeface="Century Gothic" panose="020B0502020202020204" pitchFamily="34" charset="0"/>
              </a:rPr>
              <a:t>up to 1-2 drinks (unsweetened) </a:t>
            </a:r>
            <a:r>
              <a:rPr lang="en-US" b="1" u="sng" dirty="0">
                <a:solidFill>
                  <a:prstClr val="black"/>
                </a:solidFill>
                <a:latin typeface="Century Gothic" panose="020B0502020202020204" pitchFamily="34" charset="0"/>
              </a:rPr>
              <a:t>per day </a:t>
            </a:r>
            <a:r>
              <a:rPr lang="en-US" b="1" dirty="0">
                <a:solidFill>
                  <a:prstClr val="black"/>
                </a:solidFill>
                <a:latin typeface="Century Gothic" panose="020B0502020202020204" pitchFamily="34" charset="0"/>
              </a:rPr>
              <a:t>with a meal(s) only </a:t>
            </a:r>
            <a:endParaRPr lang="en-US" b="0" i="0" u="none" strike="noStrike" dirty="0">
              <a:solidFill>
                <a:srgbClr val="000000"/>
              </a:solidFill>
              <a:effectLst/>
              <a:latin typeface="Open Sans"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4FC29B8-69F3-E441-9957-971B5767B713}" type="slidenum">
              <a:rPr lang="en-US" smtClean="0"/>
              <a:t>28</a:t>
            </a:fld>
            <a:endParaRPr lang="en-US"/>
          </a:p>
        </p:txBody>
      </p:sp>
    </p:spTree>
    <p:extLst>
      <p:ext uri="{BB962C8B-B14F-4D97-AF65-F5344CB8AC3E}">
        <p14:creationId xmlns:p14="http://schemas.microsoft.com/office/powerpoint/2010/main" val="1893651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Diabetes distress is not being measured</a:t>
            </a:r>
          </a:p>
          <a:p>
            <a:r>
              <a:rPr lang="en-US" dirty="0"/>
              <a:t>QH2 built into documentation; psychosocial referral process</a:t>
            </a:r>
          </a:p>
        </p:txBody>
      </p:sp>
      <p:sp>
        <p:nvSpPr>
          <p:cNvPr id="4" name="Slide Number Placeholder 3"/>
          <p:cNvSpPr>
            <a:spLocks noGrp="1"/>
          </p:cNvSpPr>
          <p:nvPr>
            <p:ph type="sldNum" sz="quarter" idx="5"/>
          </p:nvPr>
        </p:nvSpPr>
        <p:spPr/>
        <p:txBody>
          <a:bodyPr/>
          <a:lstStyle/>
          <a:p>
            <a:fld id="{24FC29B8-69F3-E441-9957-971B5767B713}" type="slidenum">
              <a:rPr lang="en-US" smtClean="0"/>
              <a:t>6</a:t>
            </a:fld>
            <a:endParaRPr lang="en-US"/>
          </a:p>
        </p:txBody>
      </p:sp>
    </p:spTree>
    <p:extLst>
      <p:ext uri="{BB962C8B-B14F-4D97-AF65-F5344CB8AC3E}">
        <p14:creationId xmlns:p14="http://schemas.microsoft.com/office/powerpoint/2010/main" val="1001653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Higher Fat/higher protein </a:t>
            </a:r>
          </a:p>
          <a:p>
            <a:r>
              <a:rPr lang="en-US" sz="1200" b="1" i="0" kern="1200" dirty="0">
                <a:solidFill>
                  <a:schemeClr val="tx1"/>
                </a:solidFill>
                <a:effectLst/>
                <a:latin typeface="+mn-lt"/>
                <a:ea typeface="+mn-ea"/>
                <a:cs typeface="+mn-cs"/>
              </a:rPr>
              <a:t>Split injection strategy:</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Calculate the base dose:</a:t>
            </a:r>
            <a:r>
              <a:rPr lang="en-US" sz="1200" b="0" i="0" kern="1200" dirty="0">
                <a:solidFill>
                  <a:schemeClr val="tx1"/>
                </a:solidFill>
                <a:effectLst/>
                <a:latin typeface="+mn-lt"/>
                <a:ea typeface="+mn-ea"/>
                <a:cs typeface="+mn-cs"/>
              </a:rPr>
              <a:t> Use the standard carb-counting method for the carbohydrate portion of the meal and inject that amount before eating.</a:t>
            </a:r>
          </a:p>
          <a:p>
            <a:r>
              <a:rPr lang="en-US" sz="1200" b="1" i="0" kern="1200" dirty="0">
                <a:solidFill>
                  <a:schemeClr val="tx1"/>
                </a:solidFill>
                <a:effectLst/>
                <a:latin typeface="+mn-lt"/>
                <a:ea typeface="+mn-ea"/>
                <a:cs typeface="+mn-cs"/>
              </a:rPr>
              <a:t>Inject additional insulin later:</a:t>
            </a:r>
            <a:r>
              <a:rPr lang="en-US" sz="1200" b="0" i="0" kern="1200" dirty="0">
                <a:solidFill>
                  <a:schemeClr val="tx1"/>
                </a:solidFill>
                <a:effectLst/>
                <a:latin typeface="+mn-lt"/>
                <a:ea typeface="+mn-ea"/>
                <a:cs typeface="+mn-cs"/>
              </a:rPr>
              <a:t> Give a second injection of rapid-acting insulin after the meal to cover the delayed glucose rise from the fat and protein. Regular insulin may be considered for the second dose, as its slower action may be better suited for a delayed glucose peak, though research is limited</a:t>
            </a:r>
          </a:p>
          <a:p>
            <a:endParaRPr lang="en-US" dirty="0"/>
          </a:p>
        </p:txBody>
      </p:sp>
      <p:sp>
        <p:nvSpPr>
          <p:cNvPr id="4" name="Slide Number Placeholder 3"/>
          <p:cNvSpPr>
            <a:spLocks noGrp="1"/>
          </p:cNvSpPr>
          <p:nvPr>
            <p:ph type="sldNum" sz="quarter" idx="5"/>
          </p:nvPr>
        </p:nvSpPr>
        <p:spPr/>
        <p:txBody>
          <a:bodyPr/>
          <a:lstStyle/>
          <a:p>
            <a:fld id="{24FC29B8-69F3-E441-9957-971B5767B713}" type="slidenum">
              <a:rPr lang="en-US" smtClean="0"/>
              <a:t>7</a:t>
            </a:fld>
            <a:endParaRPr lang="en-US"/>
          </a:p>
        </p:txBody>
      </p:sp>
    </p:spTree>
    <p:extLst>
      <p:ext uri="{BB962C8B-B14F-4D97-AF65-F5344CB8AC3E}">
        <p14:creationId xmlns:p14="http://schemas.microsoft.com/office/powerpoint/2010/main" val="1117354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&lt;70 &gt;240</a:t>
            </a:r>
          </a:p>
        </p:txBody>
      </p:sp>
      <p:sp>
        <p:nvSpPr>
          <p:cNvPr id="4" name="Slide Number Placeholder 3"/>
          <p:cNvSpPr>
            <a:spLocks noGrp="1"/>
          </p:cNvSpPr>
          <p:nvPr>
            <p:ph type="sldNum" sz="quarter" idx="5"/>
          </p:nvPr>
        </p:nvSpPr>
        <p:spPr/>
        <p:txBody>
          <a:bodyPr/>
          <a:lstStyle/>
          <a:p>
            <a:fld id="{24FC29B8-69F3-E441-9957-971B5767B713}" type="slidenum">
              <a:rPr lang="en-US" smtClean="0"/>
              <a:t>8</a:t>
            </a:fld>
            <a:endParaRPr lang="en-US"/>
          </a:p>
        </p:txBody>
      </p:sp>
    </p:spTree>
    <p:extLst>
      <p:ext uri="{BB962C8B-B14F-4D97-AF65-F5344CB8AC3E}">
        <p14:creationId xmlns:p14="http://schemas.microsoft.com/office/powerpoint/2010/main" val="2788500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alarms for low and if these alarms can be turned off.</a:t>
            </a:r>
          </a:p>
          <a:p>
            <a:r>
              <a:rPr lang="en-US" dirty="0"/>
              <a:t>High alarms- best practices when starting a patient that has significant hyperglycemia</a:t>
            </a:r>
          </a:p>
          <a:p>
            <a:endParaRPr lang="en-US" dirty="0"/>
          </a:p>
        </p:txBody>
      </p:sp>
      <p:sp>
        <p:nvSpPr>
          <p:cNvPr id="4" name="Slide Number Placeholder 3"/>
          <p:cNvSpPr>
            <a:spLocks noGrp="1"/>
          </p:cNvSpPr>
          <p:nvPr>
            <p:ph type="sldNum" sz="quarter" idx="5"/>
          </p:nvPr>
        </p:nvSpPr>
        <p:spPr/>
        <p:txBody>
          <a:bodyPr/>
          <a:lstStyle/>
          <a:p>
            <a:fld id="{24FC29B8-69F3-E441-9957-971B5767B713}" type="slidenum">
              <a:rPr lang="en-US" smtClean="0"/>
              <a:t>9</a:t>
            </a:fld>
            <a:endParaRPr lang="en-US"/>
          </a:p>
        </p:txBody>
      </p:sp>
    </p:spTree>
    <p:extLst>
      <p:ext uri="{BB962C8B-B14F-4D97-AF65-F5344CB8AC3E}">
        <p14:creationId xmlns:p14="http://schemas.microsoft.com/office/powerpoint/2010/main" val="1704298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Compression lows when at night from sleeping on the sensor</a:t>
            </a:r>
          </a:p>
        </p:txBody>
      </p:sp>
      <p:sp>
        <p:nvSpPr>
          <p:cNvPr id="4" name="Slide Number Placeholder 3"/>
          <p:cNvSpPr>
            <a:spLocks noGrp="1"/>
          </p:cNvSpPr>
          <p:nvPr>
            <p:ph type="sldNum" sz="quarter" idx="5"/>
          </p:nvPr>
        </p:nvSpPr>
        <p:spPr/>
        <p:txBody>
          <a:bodyPr/>
          <a:lstStyle/>
          <a:p>
            <a:fld id="{24FC29B8-69F3-E441-9957-971B5767B713}" type="slidenum">
              <a:rPr lang="en-US" smtClean="0"/>
              <a:t>11</a:t>
            </a:fld>
            <a:endParaRPr lang="en-US"/>
          </a:p>
        </p:txBody>
      </p:sp>
    </p:spTree>
    <p:extLst>
      <p:ext uri="{BB962C8B-B14F-4D97-AF65-F5344CB8AC3E}">
        <p14:creationId xmlns:p14="http://schemas.microsoft.com/office/powerpoint/2010/main" val="2098567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brand of liquid barrier</a:t>
            </a:r>
          </a:p>
        </p:txBody>
      </p:sp>
      <p:sp>
        <p:nvSpPr>
          <p:cNvPr id="4" name="Slide Number Placeholder 3"/>
          <p:cNvSpPr>
            <a:spLocks noGrp="1"/>
          </p:cNvSpPr>
          <p:nvPr>
            <p:ph type="sldNum" sz="quarter" idx="5"/>
          </p:nvPr>
        </p:nvSpPr>
        <p:spPr/>
        <p:txBody>
          <a:bodyPr/>
          <a:lstStyle/>
          <a:p>
            <a:fld id="{24FC29B8-69F3-E441-9957-971B5767B713}" type="slidenum">
              <a:rPr lang="en-US" smtClean="0"/>
              <a:t>12</a:t>
            </a:fld>
            <a:endParaRPr lang="en-US"/>
          </a:p>
        </p:txBody>
      </p:sp>
    </p:spTree>
    <p:extLst>
      <p:ext uri="{BB962C8B-B14F-4D97-AF65-F5344CB8AC3E}">
        <p14:creationId xmlns:p14="http://schemas.microsoft.com/office/powerpoint/2010/main" val="1360966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FC29B8-69F3-E441-9957-971B5767B713}" type="slidenum">
              <a:rPr lang="en-US" smtClean="0"/>
              <a:t>14</a:t>
            </a:fld>
            <a:endParaRPr lang="en-US"/>
          </a:p>
        </p:txBody>
      </p:sp>
    </p:spTree>
    <p:extLst>
      <p:ext uri="{BB962C8B-B14F-4D97-AF65-F5344CB8AC3E}">
        <p14:creationId xmlns:p14="http://schemas.microsoft.com/office/powerpoint/2010/main" val="692614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D263225-221F-3145-94AA-6221A0AC2BAE}"/>
              </a:ext>
            </a:extLst>
          </p:cNvPr>
          <p:cNvSpPr>
            <a:spLocks noGrp="1"/>
          </p:cNvSpPr>
          <p:nvPr>
            <p:ph type="title"/>
          </p:nvPr>
        </p:nvSpPr>
        <p:spPr>
          <a:xfrm>
            <a:off x="371540" y="369016"/>
            <a:ext cx="11464684" cy="989168"/>
          </a:xfrm>
        </p:spPr>
        <p:txBody>
          <a:bodyPr/>
          <a:lstStyle>
            <a:lvl1pPr algn="l">
              <a:defRPr b="1" i="0" spc="-20" baseline="0">
                <a:solidFill>
                  <a:srgbClr val="4D6F13"/>
                </a:solidFill>
                <a:latin typeface="+mj-lt"/>
              </a:defRPr>
            </a:lvl1pPr>
          </a:lstStyle>
          <a:p>
            <a:r>
              <a:rPr lang="en-US" dirty="0"/>
              <a:t>Click to edit Master title style</a:t>
            </a:r>
          </a:p>
        </p:txBody>
      </p:sp>
      <p:sp>
        <p:nvSpPr>
          <p:cNvPr id="8" name="Content Placeholder 2">
            <a:extLst>
              <a:ext uri="{FF2B5EF4-FFF2-40B4-BE49-F238E27FC236}">
                <a16:creationId xmlns:a16="http://schemas.microsoft.com/office/drawing/2014/main" id="{F54BB363-35D6-5D4F-966B-8E089324F9B8}"/>
              </a:ext>
            </a:extLst>
          </p:cNvPr>
          <p:cNvSpPr>
            <a:spLocks noGrp="1"/>
          </p:cNvSpPr>
          <p:nvPr>
            <p:ph idx="1"/>
          </p:nvPr>
        </p:nvSpPr>
        <p:spPr>
          <a:xfrm>
            <a:off x="383626" y="1358184"/>
            <a:ext cx="11452597" cy="4760604"/>
          </a:xfrm>
        </p:spPr>
        <p:txBody>
          <a:bodyPr/>
          <a:lstStyle>
            <a:lvl1pPr marL="288925" indent="-288925">
              <a:buClr>
                <a:srgbClr val="447ABE"/>
              </a:buClr>
              <a:buSzPct val="70000"/>
              <a:buFont typeface=".Hiragino Kaku Gothic Interface W3"/>
              <a:buChar char="◉"/>
              <a:tabLst/>
              <a:defRPr/>
            </a:lvl1pPr>
            <a:lvl2pPr>
              <a:buClr>
                <a:srgbClr val="447ABE"/>
              </a:buClr>
              <a:buSzPct val="70000"/>
              <a:buFont typeface=".PingFang SC Regular"/>
              <a:buChar char="◎"/>
              <a:defRPr/>
            </a:lvl2pPr>
            <a:lvl3pPr>
              <a:buClr>
                <a:srgbClr val="447ABE"/>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7187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D263225-221F-3145-94AA-6221A0AC2BAE}"/>
              </a:ext>
            </a:extLst>
          </p:cNvPr>
          <p:cNvSpPr>
            <a:spLocks noGrp="1"/>
          </p:cNvSpPr>
          <p:nvPr>
            <p:ph type="title"/>
          </p:nvPr>
        </p:nvSpPr>
        <p:spPr>
          <a:xfrm>
            <a:off x="371540" y="369016"/>
            <a:ext cx="11464684" cy="989168"/>
          </a:xfrm>
        </p:spPr>
        <p:txBody>
          <a:bodyPr/>
          <a:lstStyle>
            <a:lvl1pPr algn="l">
              <a:defRPr b="1" i="0" spc="-20" baseline="0">
                <a:solidFill>
                  <a:srgbClr val="4D6F13"/>
                </a:solidFill>
                <a:latin typeface="+mj-lt"/>
              </a:defRPr>
            </a:lvl1pPr>
          </a:lstStyle>
          <a:p>
            <a:r>
              <a:rPr lang="en-US" dirty="0"/>
              <a:t>Click to edit Master title style</a:t>
            </a:r>
          </a:p>
        </p:txBody>
      </p:sp>
      <p:sp>
        <p:nvSpPr>
          <p:cNvPr id="8" name="Content Placeholder 2">
            <a:extLst>
              <a:ext uri="{FF2B5EF4-FFF2-40B4-BE49-F238E27FC236}">
                <a16:creationId xmlns:a16="http://schemas.microsoft.com/office/drawing/2014/main" id="{F54BB363-35D6-5D4F-966B-8E089324F9B8}"/>
              </a:ext>
            </a:extLst>
          </p:cNvPr>
          <p:cNvSpPr>
            <a:spLocks noGrp="1"/>
          </p:cNvSpPr>
          <p:nvPr>
            <p:ph idx="1"/>
          </p:nvPr>
        </p:nvSpPr>
        <p:spPr>
          <a:xfrm>
            <a:off x="383626" y="1358184"/>
            <a:ext cx="11452597" cy="4760604"/>
          </a:xfrm>
        </p:spPr>
        <p:txBody>
          <a:bodyPr/>
          <a:lstStyle>
            <a:lvl1pPr marL="288925" indent="-288925">
              <a:buClr>
                <a:srgbClr val="447ABE"/>
              </a:buClr>
              <a:buSzPct val="70000"/>
              <a:buFont typeface=".Hiragino Kaku Gothic Interface W3"/>
              <a:buChar char="◉"/>
              <a:tabLst/>
              <a:defRPr/>
            </a:lvl1pPr>
            <a:lvl2pPr>
              <a:buClr>
                <a:srgbClr val="447ABE"/>
              </a:buClr>
              <a:buSzPct val="70000"/>
              <a:buFont typeface=".PingFang SC Regular"/>
              <a:buChar char="◎"/>
              <a:defRPr/>
            </a:lvl2pPr>
            <a:lvl3pPr>
              <a:buClr>
                <a:srgbClr val="447ABE"/>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3101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1">
                <a:solidFill>
                  <a:srgbClr val="4D6F13"/>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96979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263225-221F-3145-94AA-6221A0AC2BAE}"/>
              </a:ext>
            </a:extLst>
          </p:cNvPr>
          <p:cNvSpPr txBox="1">
            <a:spLocks/>
          </p:cNvSpPr>
          <p:nvPr userDrawn="1"/>
        </p:nvSpPr>
        <p:spPr>
          <a:xfrm>
            <a:off x="365580" y="332144"/>
            <a:ext cx="11461007" cy="7987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spc="-20" baseline="0">
                <a:solidFill>
                  <a:srgbClr val="4D6F13"/>
                </a:solidFill>
                <a:latin typeface="+mj-lt"/>
                <a:ea typeface="+mj-ea"/>
                <a:cs typeface="+mj-cs"/>
              </a:defRPr>
            </a:lvl1pPr>
          </a:lstStyle>
          <a:p>
            <a:r>
              <a:rPr lang="en-US" dirty="0"/>
              <a:t>Click to edit Master title style</a:t>
            </a:r>
          </a:p>
        </p:txBody>
      </p:sp>
      <p:sp>
        <p:nvSpPr>
          <p:cNvPr id="9" name="Content Placeholder 2">
            <a:extLst>
              <a:ext uri="{FF2B5EF4-FFF2-40B4-BE49-F238E27FC236}">
                <a16:creationId xmlns:a16="http://schemas.microsoft.com/office/drawing/2014/main" id="{F54BB363-35D6-5D4F-966B-8E089324F9B8}"/>
              </a:ext>
            </a:extLst>
          </p:cNvPr>
          <p:cNvSpPr>
            <a:spLocks noGrp="1"/>
          </p:cNvSpPr>
          <p:nvPr>
            <p:ph idx="13"/>
          </p:nvPr>
        </p:nvSpPr>
        <p:spPr>
          <a:xfrm>
            <a:off x="377667" y="1180728"/>
            <a:ext cx="5648260" cy="4963698"/>
          </a:xfrm>
        </p:spPr>
        <p:txBody>
          <a:bodyPr/>
          <a:lstStyle>
            <a:lvl1pPr marL="288925" indent="-288925">
              <a:buClr>
                <a:srgbClr val="447ABE"/>
              </a:buClr>
              <a:buSzPct val="70000"/>
              <a:buFont typeface=".Hiragino Kaku Gothic Interface W3"/>
              <a:buChar char="◉"/>
              <a:tabLst/>
              <a:defRPr/>
            </a:lvl1pPr>
            <a:lvl2pPr>
              <a:buClr>
                <a:srgbClr val="447ABE"/>
              </a:buClr>
              <a:buSzPct val="70000"/>
              <a:buFont typeface=".PingFang SC Regular"/>
              <a:buChar char="◎"/>
              <a:defRPr/>
            </a:lvl2pPr>
            <a:lvl3pPr>
              <a:buClr>
                <a:srgbClr val="447ABE"/>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F54BB363-35D6-5D4F-966B-8E089324F9B8}"/>
              </a:ext>
            </a:extLst>
          </p:cNvPr>
          <p:cNvSpPr>
            <a:spLocks noGrp="1"/>
          </p:cNvSpPr>
          <p:nvPr>
            <p:ph idx="14"/>
          </p:nvPr>
        </p:nvSpPr>
        <p:spPr>
          <a:xfrm>
            <a:off x="6178327" y="1180728"/>
            <a:ext cx="5648260" cy="4963698"/>
          </a:xfrm>
        </p:spPr>
        <p:txBody>
          <a:bodyPr/>
          <a:lstStyle>
            <a:lvl1pPr marL="288925" indent="-288925">
              <a:buClr>
                <a:srgbClr val="447ABE"/>
              </a:buClr>
              <a:buSzPct val="70000"/>
              <a:buFont typeface=".Hiragino Kaku Gothic Interface W3"/>
              <a:buChar char="◉"/>
              <a:tabLst/>
              <a:defRPr/>
            </a:lvl1pPr>
            <a:lvl2pPr>
              <a:buClr>
                <a:srgbClr val="447ABE"/>
              </a:buClr>
              <a:buSzPct val="70000"/>
              <a:buFont typeface=".PingFang SC Regular"/>
              <a:buChar char="◎"/>
              <a:defRPr/>
            </a:lvl2pPr>
            <a:lvl3pPr>
              <a:buClr>
                <a:srgbClr val="447ABE"/>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0404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1540" y="1035016"/>
            <a:ext cx="562603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6170611" y="1035016"/>
            <a:ext cx="564984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itle 1">
            <a:extLst>
              <a:ext uri="{FF2B5EF4-FFF2-40B4-BE49-F238E27FC236}">
                <a16:creationId xmlns:a16="http://schemas.microsoft.com/office/drawing/2014/main" id="{5D263225-221F-3145-94AA-6221A0AC2BAE}"/>
              </a:ext>
            </a:extLst>
          </p:cNvPr>
          <p:cNvSpPr txBox="1">
            <a:spLocks/>
          </p:cNvSpPr>
          <p:nvPr userDrawn="1"/>
        </p:nvSpPr>
        <p:spPr>
          <a:xfrm>
            <a:off x="371541" y="332144"/>
            <a:ext cx="11448920" cy="7987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spc="-20" baseline="0">
                <a:solidFill>
                  <a:srgbClr val="4D6F13"/>
                </a:solidFill>
                <a:latin typeface="+mj-lt"/>
                <a:ea typeface="+mj-ea"/>
                <a:cs typeface="+mj-cs"/>
              </a:defRPr>
            </a:lvl1pPr>
          </a:lstStyle>
          <a:p>
            <a:r>
              <a:rPr lang="en-US" dirty="0"/>
              <a:t>Click to edit Master title style</a:t>
            </a:r>
          </a:p>
        </p:txBody>
      </p:sp>
      <p:sp>
        <p:nvSpPr>
          <p:cNvPr id="11" name="Content Placeholder 2">
            <a:extLst>
              <a:ext uri="{FF2B5EF4-FFF2-40B4-BE49-F238E27FC236}">
                <a16:creationId xmlns:a16="http://schemas.microsoft.com/office/drawing/2014/main" id="{F54BB363-35D6-5D4F-966B-8E089324F9B8}"/>
              </a:ext>
            </a:extLst>
          </p:cNvPr>
          <p:cNvSpPr>
            <a:spLocks noGrp="1"/>
          </p:cNvSpPr>
          <p:nvPr>
            <p:ph idx="13"/>
          </p:nvPr>
        </p:nvSpPr>
        <p:spPr>
          <a:xfrm>
            <a:off x="371541" y="1979506"/>
            <a:ext cx="5648260" cy="3844310"/>
          </a:xfrm>
        </p:spPr>
        <p:txBody>
          <a:bodyPr/>
          <a:lstStyle>
            <a:lvl1pPr marL="288925" indent="-288925">
              <a:buClr>
                <a:srgbClr val="447ABE"/>
              </a:buClr>
              <a:buSzPct val="70000"/>
              <a:buFont typeface=".Hiragino Kaku Gothic Interface W3"/>
              <a:buChar char="◉"/>
              <a:tabLst/>
              <a:defRPr/>
            </a:lvl1pPr>
            <a:lvl2pPr>
              <a:buClr>
                <a:srgbClr val="447ABE"/>
              </a:buClr>
              <a:buSzPct val="70000"/>
              <a:buFont typeface=".PingFang SC Regular"/>
              <a:buChar char="◎"/>
              <a:defRPr/>
            </a:lvl2pPr>
            <a:lvl3pPr>
              <a:buClr>
                <a:srgbClr val="447ABE"/>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F54BB363-35D6-5D4F-966B-8E089324F9B8}"/>
              </a:ext>
            </a:extLst>
          </p:cNvPr>
          <p:cNvSpPr>
            <a:spLocks noGrp="1"/>
          </p:cNvSpPr>
          <p:nvPr>
            <p:ph idx="14"/>
          </p:nvPr>
        </p:nvSpPr>
        <p:spPr>
          <a:xfrm>
            <a:off x="6172201" y="1979506"/>
            <a:ext cx="5648260" cy="3844310"/>
          </a:xfrm>
        </p:spPr>
        <p:txBody>
          <a:bodyPr/>
          <a:lstStyle>
            <a:lvl1pPr marL="288925" indent="-288925">
              <a:buClr>
                <a:srgbClr val="447ABE"/>
              </a:buClr>
              <a:buSzPct val="70000"/>
              <a:buFont typeface=".Hiragino Kaku Gothic Interface W3"/>
              <a:buChar char="◉"/>
              <a:tabLst/>
              <a:defRPr/>
            </a:lvl1pPr>
            <a:lvl2pPr>
              <a:buClr>
                <a:srgbClr val="447ABE"/>
              </a:buClr>
              <a:buSzPct val="70000"/>
              <a:buFont typeface=".PingFang SC Regular"/>
              <a:buChar char="◎"/>
              <a:defRPr/>
            </a:lvl2pPr>
            <a:lvl3pPr>
              <a:buClr>
                <a:srgbClr val="447ABE"/>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5627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D6F13"/>
                </a:solidFill>
              </a:defRPr>
            </a:lvl1pPr>
          </a:lstStyle>
          <a:p>
            <a:r>
              <a:rPr lang="en-US" dirty="0"/>
              <a:t>Click to edit Master title style</a:t>
            </a:r>
          </a:p>
        </p:txBody>
      </p:sp>
    </p:spTree>
    <p:extLst>
      <p:ext uri="{BB962C8B-B14F-4D97-AF65-F5344CB8AC3E}">
        <p14:creationId xmlns:p14="http://schemas.microsoft.com/office/powerpoint/2010/main" val="497047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418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13483"/>
            <a:ext cx="9144000" cy="2387600"/>
          </a:xfrm>
          <a:prstGeom prst="rect">
            <a:avLst/>
          </a:prstGeom>
        </p:spPr>
        <p:txBody>
          <a:bodyPr anchor="b"/>
          <a:lstStyle>
            <a:lvl1pPr algn="ctr">
              <a:defRPr sz="6000" b="1">
                <a:solidFill>
                  <a:srgbClr val="447ABE"/>
                </a:solidFill>
              </a:defRPr>
            </a:lvl1pPr>
          </a:lstStyle>
          <a:p>
            <a:r>
              <a:rPr lang="en-US" dirty="0"/>
              <a:t>Click to edit Master title style</a:t>
            </a:r>
          </a:p>
        </p:txBody>
      </p:sp>
      <p:sp>
        <p:nvSpPr>
          <p:cNvPr id="3" name="Subtitle 2"/>
          <p:cNvSpPr>
            <a:spLocks noGrp="1"/>
          </p:cNvSpPr>
          <p:nvPr>
            <p:ph type="subTitle" idx="1"/>
          </p:nvPr>
        </p:nvSpPr>
        <p:spPr>
          <a:xfrm>
            <a:off x="1524000" y="4401083"/>
            <a:ext cx="9144000" cy="154678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06675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6C444-9DD0-984F-819D-4A093513CED4}"/>
              </a:ext>
            </a:extLst>
          </p:cNvPr>
          <p:cNvSpPr>
            <a:spLocks noGrp="1"/>
          </p:cNvSpPr>
          <p:nvPr>
            <p:ph type="ctrTitle"/>
          </p:nvPr>
        </p:nvSpPr>
        <p:spPr>
          <a:xfrm>
            <a:off x="1519796" y="1130922"/>
            <a:ext cx="9144000" cy="2387600"/>
          </a:xfrm>
        </p:spPr>
        <p:txBody>
          <a:bodyPr anchor="b"/>
          <a:lstStyle>
            <a:lvl1pPr algn="ctr">
              <a:defRPr sz="6000" b="1">
                <a:solidFill>
                  <a:srgbClr val="4D6F13"/>
                </a:solidFill>
              </a:defRPr>
            </a:lvl1pPr>
          </a:lstStyle>
          <a:p>
            <a:r>
              <a:rPr lang="en-US" dirty="0"/>
              <a:t>Click to edit Master title style</a:t>
            </a:r>
          </a:p>
        </p:txBody>
      </p:sp>
      <p:sp>
        <p:nvSpPr>
          <p:cNvPr id="3" name="Subtitle 2">
            <a:extLst>
              <a:ext uri="{FF2B5EF4-FFF2-40B4-BE49-F238E27FC236}">
                <a16:creationId xmlns:a16="http://schemas.microsoft.com/office/drawing/2014/main" id="{33A4ABE7-BB90-EF4D-ACA5-B392898705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3050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Pag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63225-221F-3145-94AA-6221A0AC2BAE}"/>
              </a:ext>
            </a:extLst>
          </p:cNvPr>
          <p:cNvSpPr>
            <a:spLocks noGrp="1"/>
          </p:cNvSpPr>
          <p:nvPr>
            <p:ph type="title"/>
          </p:nvPr>
        </p:nvSpPr>
        <p:spPr>
          <a:xfrm>
            <a:off x="359454" y="1130922"/>
            <a:ext cx="11464684" cy="798778"/>
          </a:xfrm>
        </p:spPr>
        <p:txBody>
          <a:bodyPr/>
          <a:lstStyle>
            <a:lvl1pPr algn="l">
              <a:defRPr b="1" i="0" spc="-20" baseline="0">
                <a:solidFill>
                  <a:srgbClr val="4D6F13"/>
                </a:solidFill>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F54BB363-35D6-5D4F-966B-8E089324F9B8}"/>
              </a:ext>
            </a:extLst>
          </p:cNvPr>
          <p:cNvSpPr>
            <a:spLocks noGrp="1"/>
          </p:cNvSpPr>
          <p:nvPr>
            <p:ph idx="1"/>
          </p:nvPr>
        </p:nvSpPr>
        <p:spPr>
          <a:xfrm>
            <a:off x="371540" y="1979506"/>
            <a:ext cx="11452597" cy="3844310"/>
          </a:xfrm>
        </p:spPr>
        <p:txBody>
          <a:bodyPr/>
          <a:lstStyle>
            <a:lvl1pPr marL="288925" indent="-288925">
              <a:buClr>
                <a:srgbClr val="447ABE"/>
              </a:buClr>
              <a:buSzPct val="70000"/>
              <a:buFont typeface=".Hiragino Kaku Gothic Interface W3"/>
              <a:buChar char="◉"/>
              <a:tabLst/>
              <a:defRPr/>
            </a:lvl1pPr>
            <a:lvl2pPr>
              <a:buClr>
                <a:srgbClr val="447ABE"/>
              </a:buClr>
              <a:buSzPct val="70000"/>
              <a:buFont typeface=".PingFang SC Regular"/>
              <a:buChar char="◎"/>
              <a:defRPr/>
            </a:lvl2pPr>
            <a:lvl3pPr>
              <a:buClr>
                <a:srgbClr val="447ABE"/>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3972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80C36-7F08-104D-84DF-CDCCED55D2D0}"/>
              </a:ext>
            </a:extLst>
          </p:cNvPr>
          <p:cNvSpPr>
            <a:spLocks noGrp="1"/>
          </p:cNvSpPr>
          <p:nvPr>
            <p:ph type="title"/>
          </p:nvPr>
        </p:nvSpPr>
        <p:spPr>
          <a:xfrm>
            <a:off x="831850" y="1709738"/>
            <a:ext cx="10515600" cy="2852737"/>
          </a:xfrm>
        </p:spPr>
        <p:txBody>
          <a:bodyPr anchor="b"/>
          <a:lstStyle>
            <a:lvl1pPr>
              <a:defRPr sz="6000" b="1">
                <a:solidFill>
                  <a:srgbClr val="4D6F13"/>
                </a:solidFill>
              </a:defRPr>
            </a:lvl1pPr>
          </a:lstStyle>
          <a:p>
            <a:r>
              <a:rPr lang="en-US"/>
              <a:t>Click to edit Master title style</a:t>
            </a:r>
          </a:p>
        </p:txBody>
      </p:sp>
      <p:sp>
        <p:nvSpPr>
          <p:cNvPr id="3" name="Text Placeholder 2">
            <a:extLst>
              <a:ext uri="{FF2B5EF4-FFF2-40B4-BE49-F238E27FC236}">
                <a16:creationId xmlns:a16="http://schemas.microsoft.com/office/drawing/2014/main" id="{EA04E883-CF4F-9A42-B350-C3DEF44D23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55233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263225-221F-3145-94AA-6221A0AC2BAE}"/>
              </a:ext>
            </a:extLst>
          </p:cNvPr>
          <p:cNvSpPr txBox="1">
            <a:spLocks/>
          </p:cNvSpPr>
          <p:nvPr userDrawn="1"/>
        </p:nvSpPr>
        <p:spPr>
          <a:xfrm>
            <a:off x="359454" y="1130922"/>
            <a:ext cx="11461007" cy="7987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spc="-20" baseline="0">
                <a:solidFill>
                  <a:srgbClr val="4D6F13"/>
                </a:solidFill>
                <a:latin typeface="+mj-lt"/>
                <a:ea typeface="+mj-ea"/>
                <a:cs typeface="+mj-cs"/>
              </a:defRPr>
            </a:lvl1pPr>
          </a:lstStyle>
          <a:p>
            <a:r>
              <a:rPr lang="en-US" dirty="0"/>
              <a:t>Click to edit Master title style</a:t>
            </a:r>
          </a:p>
        </p:txBody>
      </p:sp>
      <p:sp>
        <p:nvSpPr>
          <p:cNvPr id="9" name="Content Placeholder 2">
            <a:extLst>
              <a:ext uri="{FF2B5EF4-FFF2-40B4-BE49-F238E27FC236}">
                <a16:creationId xmlns:a16="http://schemas.microsoft.com/office/drawing/2014/main" id="{F54BB363-35D6-5D4F-966B-8E089324F9B8}"/>
              </a:ext>
            </a:extLst>
          </p:cNvPr>
          <p:cNvSpPr>
            <a:spLocks noGrp="1"/>
          </p:cNvSpPr>
          <p:nvPr>
            <p:ph idx="13"/>
          </p:nvPr>
        </p:nvSpPr>
        <p:spPr>
          <a:xfrm>
            <a:off x="371541" y="1979506"/>
            <a:ext cx="5648260" cy="3844310"/>
          </a:xfrm>
        </p:spPr>
        <p:txBody>
          <a:bodyPr/>
          <a:lstStyle>
            <a:lvl1pPr marL="288925" indent="-288925">
              <a:buClr>
                <a:srgbClr val="447ABE"/>
              </a:buClr>
              <a:buSzPct val="70000"/>
              <a:buFont typeface=".Hiragino Kaku Gothic Interface W3"/>
              <a:buChar char="◉"/>
              <a:tabLst/>
              <a:defRPr/>
            </a:lvl1pPr>
            <a:lvl2pPr>
              <a:buClr>
                <a:srgbClr val="447ABE"/>
              </a:buClr>
              <a:buSzPct val="70000"/>
              <a:buFont typeface=".PingFang SC Regular"/>
              <a:buChar char="◎"/>
              <a:defRPr/>
            </a:lvl2pPr>
            <a:lvl3pPr>
              <a:buClr>
                <a:srgbClr val="447ABE"/>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F54BB363-35D6-5D4F-966B-8E089324F9B8}"/>
              </a:ext>
            </a:extLst>
          </p:cNvPr>
          <p:cNvSpPr>
            <a:spLocks noGrp="1"/>
          </p:cNvSpPr>
          <p:nvPr>
            <p:ph idx="14"/>
          </p:nvPr>
        </p:nvSpPr>
        <p:spPr>
          <a:xfrm>
            <a:off x="6172201" y="1979506"/>
            <a:ext cx="5648260" cy="3844310"/>
          </a:xfrm>
        </p:spPr>
        <p:txBody>
          <a:bodyPr/>
          <a:lstStyle>
            <a:lvl1pPr marL="288925" indent="-288925">
              <a:buClr>
                <a:srgbClr val="447ABE"/>
              </a:buClr>
              <a:buSzPct val="70000"/>
              <a:buFont typeface=".Hiragino Kaku Gothic Interface W3"/>
              <a:buChar char="◉"/>
              <a:tabLst/>
              <a:defRPr/>
            </a:lvl1pPr>
            <a:lvl2pPr>
              <a:buClr>
                <a:srgbClr val="447ABE"/>
              </a:buClr>
              <a:buSzPct val="70000"/>
              <a:buFont typeface=".PingFang SC Regular"/>
              <a:buChar char="◎"/>
              <a:defRPr/>
            </a:lvl2pPr>
            <a:lvl3pPr>
              <a:buClr>
                <a:srgbClr val="447ABE"/>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7538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AC6941-8330-9344-A9BF-0EFBDD2969C1}"/>
              </a:ext>
            </a:extLst>
          </p:cNvPr>
          <p:cNvSpPr>
            <a:spLocks noGrp="1"/>
          </p:cNvSpPr>
          <p:nvPr>
            <p:ph type="body" idx="1"/>
          </p:nvPr>
        </p:nvSpPr>
        <p:spPr>
          <a:xfrm>
            <a:off x="371542" y="1681163"/>
            <a:ext cx="5626034"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a:extLst>
              <a:ext uri="{FF2B5EF4-FFF2-40B4-BE49-F238E27FC236}">
                <a16:creationId xmlns:a16="http://schemas.microsoft.com/office/drawing/2014/main" id="{7327B730-96DA-DD41-9C49-AAC552EC8EAC}"/>
              </a:ext>
            </a:extLst>
          </p:cNvPr>
          <p:cNvSpPr>
            <a:spLocks noGrp="1"/>
          </p:cNvSpPr>
          <p:nvPr>
            <p:ph type="body" sz="quarter" idx="3"/>
          </p:nvPr>
        </p:nvSpPr>
        <p:spPr>
          <a:xfrm>
            <a:off x="6172199" y="1681163"/>
            <a:ext cx="5648261"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itle 1">
            <a:extLst>
              <a:ext uri="{FF2B5EF4-FFF2-40B4-BE49-F238E27FC236}">
                <a16:creationId xmlns:a16="http://schemas.microsoft.com/office/drawing/2014/main" id="{5D263225-221F-3145-94AA-6221A0AC2BAE}"/>
              </a:ext>
            </a:extLst>
          </p:cNvPr>
          <p:cNvSpPr txBox="1">
            <a:spLocks/>
          </p:cNvSpPr>
          <p:nvPr userDrawn="1"/>
        </p:nvSpPr>
        <p:spPr>
          <a:xfrm>
            <a:off x="359454" y="1130922"/>
            <a:ext cx="5654221" cy="798778"/>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b="1" i="0" kern="1200" spc="-20" baseline="0">
                <a:solidFill>
                  <a:srgbClr val="4D6F13"/>
                </a:solidFill>
                <a:latin typeface="+mj-lt"/>
                <a:ea typeface="+mj-ea"/>
                <a:cs typeface="+mj-cs"/>
              </a:defRPr>
            </a:lvl1pPr>
          </a:lstStyle>
          <a:p>
            <a:r>
              <a:rPr lang="en-US" dirty="0"/>
              <a:t>Click to edit Master title style</a:t>
            </a:r>
          </a:p>
        </p:txBody>
      </p:sp>
      <p:sp>
        <p:nvSpPr>
          <p:cNvPr id="11" name="Content Placeholder 2">
            <a:extLst>
              <a:ext uri="{FF2B5EF4-FFF2-40B4-BE49-F238E27FC236}">
                <a16:creationId xmlns:a16="http://schemas.microsoft.com/office/drawing/2014/main" id="{F54BB363-35D6-5D4F-966B-8E089324F9B8}"/>
              </a:ext>
            </a:extLst>
          </p:cNvPr>
          <p:cNvSpPr>
            <a:spLocks noGrp="1"/>
          </p:cNvSpPr>
          <p:nvPr>
            <p:ph idx="13"/>
          </p:nvPr>
        </p:nvSpPr>
        <p:spPr>
          <a:xfrm>
            <a:off x="371541" y="2505074"/>
            <a:ext cx="5648260" cy="3318741"/>
          </a:xfrm>
        </p:spPr>
        <p:txBody>
          <a:bodyPr/>
          <a:lstStyle>
            <a:lvl1pPr marL="288925" indent="-288925">
              <a:buClr>
                <a:srgbClr val="447ABE"/>
              </a:buClr>
              <a:buSzPct val="70000"/>
              <a:buFont typeface=".Hiragino Kaku Gothic Interface W3"/>
              <a:buChar char="◉"/>
              <a:tabLst/>
              <a:defRPr/>
            </a:lvl1pPr>
            <a:lvl2pPr>
              <a:buClr>
                <a:srgbClr val="447ABE"/>
              </a:buClr>
              <a:buSzPct val="70000"/>
              <a:buFont typeface=".PingFang SC Regular"/>
              <a:buChar char="◎"/>
              <a:defRPr/>
            </a:lvl2pPr>
            <a:lvl3pPr>
              <a:buClr>
                <a:srgbClr val="447ABE"/>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F54BB363-35D6-5D4F-966B-8E089324F9B8}"/>
              </a:ext>
            </a:extLst>
          </p:cNvPr>
          <p:cNvSpPr>
            <a:spLocks noGrp="1"/>
          </p:cNvSpPr>
          <p:nvPr>
            <p:ph idx="14"/>
          </p:nvPr>
        </p:nvSpPr>
        <p:spPr>
          <a:xfrm>
            <a:off x="6172201" y="2505074"/>
            <a:ext cx="5648260" cy="3318742"/>
          </a:xfrm>
        </p:spPr>
        <p:txBody>
          <a:bodyPr/>
          <a:lstStyle>
            <a:lvl1pPr marL="288925" indent="-288925">
              <a:buClr>
                <a:srgbClr val="447ABE"/>
              </a:buClr>
              <a:buSzPct val="70000"/>
              <a:buFont typeface=".Hiragino Kaku Gothic Interface W3"/>
              <a:buChar char="◉"/>
              <a:tabLst/>
              <a:defRPr/>
            </a:lvl1pPr>
            <a:lvl2pPr>
              <a:buClr>
                <a:srgbClr val="447ABE"/>
              </a:buClr>
              <a:buSzPct val="70000"/>
              <a:buFont typeface=".PingFang SC Regular"/>
              <a:buChar char="◎"/>
              <a:defRPr/>
            </a:lvl2pPr>
            <a:lvl3pPr>
              <a:buClr>
                <a:srgbClr val="447ABE"/>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6033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D263225-221F-3145-94AA-6221A0AC2BAE}"/>
              </a:ext>
            </a:extLst>
          </p:cNvPr>
          <p:cNvSpPr txBox="1">
            <a:spLocks/>
          </p:cNvSpPr>
          <p:nvPr userDrawn="1"/>
        </p:nvSpPr>
        <p:spPr>
          <a:xfrm>
            <a:off x="359454" y="1130922"/>
            <a:ext cx="10895357" cy="7987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spc="-20" baseline="0">
                <a:solidFill>
                  <a:srgbClr val="4D6F13"/>
                </a:solidFill>
                <a:latin typeface="+mj-lt"/>
                <a:ea typeface="+mj-ea"/>
                <a:cs typeface="+mj-cs"/>
              </a:defRPr>
            </a:lvl1pPr>
          </a:lstStyle>
          <a:p>
            <a:r>
              <a:rPr lang="en-US" dirty="0"/>
              <a:t>Click to edit Master title style</a:t>
            </a:r>
          </a:p>
        </p:txBody>
      </p:sp>
      <p:sp>
        <p:nvSpPr>
          <p:cNvPr id="7" name="Date Placeholder 3">
            <a:extLst>
              <a:ext uri="{FF2B5EF4-FFF2-40B4-BE49-F238E27FC236}">
                <a16:creationId xmlns:a16="http://schemas.microsoft.com/office/drawing/2014/main" id="{D6375802-0405-894B-9279-5833E6ABBDAF}"/>
              </a:ext>
            </a:extLst>
          </p:cNvPr>
          <p:cNvSpPr>
            <a:spLocks noGrp="1"/>
          </p:cNvSpPr>
          <p:nvPr>
            <p:ph type="dt" sz="half" idx="10"/>
          </p:nvPr>
        </p:nvSpPr>
        <p:spPr>
          <a:xfrm>
            <a:off x="8719215" y="6356350"/>
            <a:ext cx="2743200" cy="365125"/>
          </a:xfrm>
          <a:prstGeom prst="rect">
            <a:avLst/>
          </a:prstGeom>
        </p:spPr>
        <p:txBody>
          <a:bodyPr/>
          <a:lstStyle>
            <a:lvl1pPr algn="r">
              <a:defRPr sz="1000" baseline="0">
                <a:solidFill>
                  <a:schemeClr val="bg1"/>
                </a:solidFill>
              </a:defRPr>
            </a:lvl1pPr>
          </a:lstStyle>
          <a:p>
            <a:pPr algn="r"/>
            <a:fld id="{3B97588A-69E4-C04B-B7AE-F397A50C65C3}" type="datetime1">
              <a:rPr lang="en-US" smtClean="0"/>
              <a:pPr algn="r"/>
              <a:t>9/23/2025</a:t>
            </a:fld>
            <a:endParaRPr lang="en-US" dirty="0"/>
          </a:p>
        </p:txBody>
      </p:sp>
      <p:sp>
        <p:nvSpPr>
          <p:cNvPr id="8" name="Slide Number Placeholder 5">
            <a:extLst>
              <a:ext uri="{FF2B5EF4-FFF2-40B4-BE49-F238E27FC236}">
                <a16:creationId xmlns:a16="http://schemas.microsoft.com/office/drawing/2014/main" id="{F271385B-BB2F-4E4A-BCBD-16D4F4B2E564}"/>
              </a:ext>
            </a:extLst>
          </p:cNvPr>
          <p:cNvSpPr>
            <a:spLocks noGrp="1"/>
          </p:cNvSpPr>
          <p:nvPr>
            <p:ph type="sldNum" sz="quarter" idx="12"/>
          </p:nvPr>
        </p:nvSpPr>
        <p:spPr>
          <a:xfrm>
            <a:off x="11457880" y="6356350"/>
            <a:ext cx="488795" cy="365125"/>
          </a:xfrm>
          <a:prstGeom prst="rect">
            <a:avLst/>
          </a:prstGeom>
        </p:spPr>
        <p:txBody>
          <a:bodyPr/>
          <a:lstStyle>
            <a:lvl1pPr algn="r">
              <a:defRPr sz="1000" baseline="0">
                <a:solidFill>
                  <a:schemeClr val="bg1"/>
                </a:solidFill>
              </a:defRPr>
            </a:lvl1pPr>
          </a:lstStyle>
          <a:p>
            <a:pPr algn="r"/>
            <a:fld id="{D1DB8CE2-E1E1-AB45-83B1-C390577E9061}" type="slidenum">
              <a:rPr lang="en-US" smtClean="0"/>
              <a:pPr/>
              <a:t>‹#›</a:t>
            </a:fld>
            <a:endParaRPr lang="en-US"/>
          </a:p>
        </p:txBody>
      </p:sp>
    </p:spTree>
    <p:extLst>
      <p:ext uri="{BB962C8B-B14F-4D97-AF65-F5344CB8AC3E}">
        <p14:creationId xmlns:p14="http://schemas.microsoft.com/office/powerpoint/2010/main" val="3068667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7324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solidFill>
                  <a:srgbClr val="4D6F13"/>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40904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3.png"/><Relationship Id="rId5" Type="http://schemas.openxmlformats.org/officeDocument/2006/relationships/slideLayout" Target="../slideLayouts/slideLayout13.xml"/><Relationship Id="rId10"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theme" Target="../theme/theme3.xml"/><Relationship Id="rId1" Type="http://schemas.openxmlformats.org/officeDocument/2006/relationships/slideLayout" Target="../slideLayouts/slideLayout16.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237DEF-AFC3-3E49-8487-4775F06B00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EAAA7E-B0EC-ED46-97AC-9D955BB010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6873628" y="0"/>
            <a:ext cx="5315712" cy="837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7513221" y="383717"/>
            <a:ext cx="1668690" cy="292388"/>
          </a:xfrm>
          <a:prstGeom prst="rect">
            <a:avLst/>
          </a:prstGeom>
          <a:noFill/>
        </p:spPr>
        <p:txBody>
          <a:bodyPr wrap="square" rtlCol="0">
            <a:spAutoFit/>
          </a:bodyPr>
          <a:lstStyle/>
          <a:p>
            <a:r>
              <a:rPr lang="en-US" sz="1300" b="0" dirty="0">
                <a:solidFill>
                  <a:srgbClr val="4077BC"/>
                </a:solidFill>
              </a:rPr>
              <a:t>In collaboration with</a:t>
            </a:r>
          </a:p>
        </p:txBody>
      </p:sp>
      <p:sp>
        <p:nvSpPr>
          <p:cNvPr id="25" name="Rectangle 24"/>
          <p:cNvSpPr/>
          <p:nvPr userDrawn="1"/>
        </p:nvSpPr>
        <p:spPr>
          <a:xfrm>
            <a:off x="105398" y="6281006"/>
            <a:ext cx="11981204" cy="469186"/>
          </a:xfrm>
          <a:prstGeom prst="rect">
            <a:avLst/>
          </a:prstGeom>
          <a:solidFill>
            <a:srgbClr val="53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6" name="TextBox 25"/>
          <p:cNvSpPr txBox="1"/>
          <p:nvPr userDrawn="1"/>
        </p:nvSpPr>
        <p:spPr>
          <a:xfrm>
            <a:off x="414586" y="6437912"/>
            <a:ext cx="7308055" cy="246221"/>
          </a:xfrm>
          <a:prstGeom prst="rect">
            <a:avLst/>
          </a:prstGeom>
          <a:noFill/>
        </p:spPr>
        <p:txBody>
          <a:bodyPr wrap="square" rtlCol="0">
            <a:spAutoFit/>
          </a:bodyPr>
          <a:lstStyle/>
          <a:p>
            <a:r>
              <a:rPr lang="en-US" sz="1000" spc="0" dirty="0">
                <a:solidFill>
                  <a:srgbClr val="FFFFFF"/>
                </a:solidFill>
              </a:rPr>
              <a:t>The</a:t>
            </a:r>
            <a:r>
              <a:rPr lang="en-US" sz="1000" spc="0" dirty="0">
                <a:solidFill>
                  <a:srgbClr val="F8F8DC"/>
                </a:solidFill>
              </a:rPr>
              <a:t> </a:t>
            </a:r>
            <a:r>
              <a:rPr lang="en-US" sz="1000" b="1" spc="0" dirty="0">
                <a:solidFill>
                  <a:srgbClr val="F8F8DC"/>
                </a:solidFill>
              </a:rPr>
              <a:t>Weitzman Institute</a:t>
            </a:r>
            <a:r>
              <a:rPr lang="en-US" sz="1000" b="1" spc="0" baseline="0" dirty="0">
                <a:solidFill>
                  <a:srgbClr val="F8F8DC"/>
                </a:solidFill>
              </a:rPr>
              <a:t> </a:t>
            </a:r>
            <a:r>
              <a:rPr lang="en-US" sz="1000" spc="0" baseline="0" dirty="0">
                <a:solidFill>
                  <a:srgbClr val="F8F8DC"/>
                </a:solidFill>
              </a:rPr>
              <a:t>was founded by                                                             and is part of the  </a:t>
            </a:r>
            <a:endParaRPr lang="en-US" sz="1000" spc="0" dirty="0">
              <a:solidFill>
                <a:srgbClr val="F8F8DC"/>
              </a:solidFill>
            </a:endParaRPr>
          </a:p>
        </p:txBody>
      </p:sp>
      <p:pic>
        <p:nvPicPr>
          <p:cNvPr id="27" name="Picture 26"/>
          <p:cNvPicPr>
            <a:picLocks noChangeAspect="1"/>
          </p:cNvPicPr>
          <p:nvPr userDrawn="1"/>
        </p:nvPicPr>
        <p:blipFill rotWithShape="1">
          <a:blip r:embed="rId11"/>
          <a:srcRect l="18168" t="8791" r="68479" b="36893"/>
          <a:stretch/>
        </p:blipFill>
        <p:spPr>
          <a:xfrm>
            <a:off x="2606457" y="6436191"/>
            <a:ext cx="1678723" cy="203891"/>
          </a:xfrm>
          <a:prstGeom prst="rect">
            <a:avLst/>
          </a:prstGeom>
        </p:spPr>
      </p:pic>
      <p:sp>
        <p:nvSpPr>
          <p:cNvPr id="28" name="Date Placeholder 3">
            <a:extLst>
              <a:ext uri="{FF2B5EF4-FFF2-40B4-BE49-F238E27FC236}">
                <a16:creationId xmlns:a16="http://schemas.microsoft.com/office/drawing/2014/main" id="{52B44A6C-1478-3348-9D91-95EEB4298830}"/>
              </a:ext>
            </a:extLst>
          </p:cNvPr>
          <p:cNvSpPr>
            <a:spLocks noGrp="1"/>
          </p:cNvSpPr>
          <p:nvPr>
            <p:ph type="dt" sz="half" idx="2"/>
          </p:nvPr>
        </p:nvSpPr>
        <p:spPr>
          <a:xfrm>
            <a:off x="893392" y="638334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F6160-2620-4E96-A15A-0EBC89E9E69A}" type="datetime4">
              <a:rPr lang="en-US" smtClean="0"/>
              <a:pPr/>
              <a:t>September 23, 2025</a:t>
            </a:fld>
            <a:r>
              <a:rPr lang="en-US" dirty="0"/>
              <a:t> </a:t>
            </a:r>
          </a:p>
        </p:txBody>
      </p:sp>
      <p:sp>
        <p:nvSpPr>
          <p:cNvPr id="29" name="Footer Placeholder 4">
            <a:extLst>
              <a:ext uri="{FF2B5EF4-FFF2-40B4-BE49-F238E27FC236}">
                <a16:creationId xmlns:a16="http://schemas.microsoft.com/office/drawing/2014/main" id="{84BDE547-534A-354B-AD68-DD2F4A2DBC7B}"/>
              </a:ext>
            </a:extLst>
          </p:cNvPr>
          <p:cNvSpPr>
            <a:spLocks noGrp="1"/>
          </p:cNvSpPr>
          <p:nvPr>
            <p:ph type="ftr" sz="quarter" idx="3"/>
          </p:nvPr>
        </p:nvSpPr>
        <p:spPr>
          <a:xfrm>
            <a:off x="4495800" y="63939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0" name="Slide Number Placeholder 5">
            <a:extLst>
              <a:ext uri="{FF2B5EF4-FFF2-40B4-BE49-F238E27FC236}">
                <a16:creationId xmlns:a16="http://schemas.microsoft.com/office/drawing/2014/main" id="{35ADE93C-74AD-3A43-A354-AC3669F324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DB8CE2-E1E1-AB45-83B1-C390577E9061}" type="slidenum">
              <a:rPr lang="en-US" smtClean="0"/>
              <a:t>‹#›</a:t>
            </a:fld>
            <a:endParaRPr lang="en-US" dirty="0"/>
          </a:p>
        </p:txBody>
      </p:sp>
      <p:sp>
        <p:nvSpPr>
          <p:cNvPr id="31" name="Date Placeholder 3">
            <a:extLst>
              <a:ext uri="{FF2B5EF4-FFF2-40B4-BE49-F238E27FC236}">
                <a16:creationId xmlns:a16="http://schemas.microsoft.com/office/drawing/2014/main" id="{D6375802-0405-894B-9279-5833E6ABBDAF}"/>
              </a:ext>
            </a:extLst>
          </p:cNvPr>
          <p:cNvSpPr txBox="1">
            <a:spLocks/>
          </p:cNvSpPr>
          <p:nvPr userDrawn="1"/>
        </p:nvSpPr>
        <p:spPr>
          <a:xfrm>
            <a:off x="8973085" y="6455906"/>
            <a:ext cx="2380715" cy="241213"/>
          </a:xfrm>
          <a:prstGeom prst="rect">
            <a:avLst/>
          </a:prstGeom>
        </p:spPr>
        <p:txBody>
          <a:bodyPr/>
          <a:lstStyle>
            <a:defPPr>
              <a:defRPr lang="en-US"/>
            </a:defPPr>
            <a:lvl1pPr marL="0" algn="r" defTabSz="914400" rtl="0" eaLnBrk="1" latinLnBrk="0" hangingPunct="1">
              <a:defRPr sz="10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a:solidFill>
                  <a:srgbClr val="F8F8DC"/>
                </a:solidFill>
              </a:rPr>
              <a:t>weitzmaninstitute.org </a:t>
            </a:r>
            <a:r>
              <a:rPr lang="en-US" sz="1000" baseline="0" dirty="0">
                <a:solidFill>
                  <a:srgbClr val="F8F8DC"/>
                </a:solidFill>
              </a:rPr>
              <a:t> |</a:t>
            </a:r>
            <a:r>
              <a:rPr lang="en-US" sz="1000" dirty="0">
                <a:solidFill>
                  <a:srgbClr val="F8F8DC"/>
                </a:solidFill>
              </a:rPr>
              <a:t>  March 6, 2023</a:t>
            </a:r>
          </a:p>
        </p:txBody>
      </p:sp>
      <p:sp>
        <p:nvSpPr>
          <p:cNvPr id="32" name="Slide Number Placeholder 5">
            <a:extLst>
              <a:ext uri="{FF2B5EF4-FFF2-40B4-BE49-F238E27FC236}">
                <a16:creationId xmlns:a16="http://schemas.microsoft.com/office/drawing/2014/main" id="{F271385B-BB2F-4E4A-BCBD-16D4F4B2E564}"/>
              </a:ext>
            </a:extLst>
          </p:cNvPr>
          <p:cNvSpPr txBox="1">
            <a:spLocks/>
          </p:cNvSpPr>
          <p:nvPr userDrawn="1"/>
        </p:nvSpPr>
        <p:spPr>
          <a:xfrm>
            <a:off x="10882097" y="6455906"/>
            <a:ext cx="894007" cy="329959"/>
          </a:xfrm>
          <a:prstGeom prst="rect">
            <a:avLst/>
          </a:prstGeom>
        </p:spPr>
        <p:txBody>
          <a:bodyPr/>
          <a:lstStyle>
            <a:defPPr>
              <a:defRPr lang="en-US"/>
            </a:defPPr>
            <a:lvl1pPr marL="0" algn="r" defTabSz="914400" rtl="0" eaLnBrk="1" latinLnBrk="0" hangingPunct="1">
              <a:defRPr sz="10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DB8CE2-E1E1-AB45-83B1-C390577E9061}" type="slidenum">
              <a:rPr lang="en-US" sz="1050" smtClean="0">
                <a:solidFill>
                  <a:srgbClr val="F8F8DC"/>
                </a:solidFill>
              </a:rPr>
              <a:pPr/>
              <a:t>‹#›</a:t>
            </a:fld>
            <a:endParaRPr lang="en-US" dirty="0">
              <a:solidFill>
                <a:srgbClr val="F8F8DC"/>
              </a:solidFill>
            </a:endParaRPr>
          </a:p>
        </p:txBody>
      </p:sp>
      <p:pic>
        <p:nvPicPr>
          <p:cNvPr id="33" name="Picture 3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181686" y="6364896"/>
            <a:ext cx="1512518" cy="376073"/>
          </a:xfrm>
          <a:prstGeom prst="rect">
            <a:avLst/>
          </a:prstGeom>
        </p:spPr>
      </p:pic>
      <p:pic>
        <p:nvPicPr>
          <p:cNvPr id="4" name="Picture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071940" y="389793"/>
            <a:ext cx="2863703" cy="260986"/>
          </a:xfrm>
          <a:prstGeom prst="rect">
            <a:avLst/>
          </a:prstGeom>
        </p:spPr>
      </p:pic>
    </p:spTree>
    <p:extLst>
      <p:ext uri="{BB962C8B-B14F-4D97-AF65-F5344CB8AC3E}">
        <p14:creationId xmlns:p14="http://schemas.microsoft.com/office/powerpoint/2010/main" val="1169694992"/>
      </p:ext>
    </p:extLst>
  </p:cSld>
  <p:clrMap bg1="lt1" tx1="dk1" bg2="lt2" tx2="dk2" accent1="accent1" accent2="accent2" accent3="accent3" accent4="accent4" accent5="accent5" accent6="accent6" hlink="hlink" folHlink="folHlink"/>
  <p:sldLayoutIdLst>
    <p:sldLayoutId id="2147483666" r:id="rId1"/>
    <p:sldLayoutId id="2147483649" r:id="rId2"/>
    <p:sldLayoutId id="2147483650" r:id="rId3"/>
    <p:sldLayoutId id="2147483651" r:id="rId4"/>
    <p:sldLayoutId id="2147483652" r:id="rId5"/>
    <p:sldLayoutId id="2147483653" r:id="rId6"/>
    <p:sldLayoutId id="2147483654" r:id="rId7"/>
    <p:sldLayoutId id="2147483655" r:id="rId8"/>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Rectangle 31"/>
          <p:cNvSpPr/>
          <p:nvPr userDrawn="1"/>
        </p:nvSpPr>
        <p:spPr>
          <a:xfrm>
            <a:off x="0" y="6281006"/>
            <a:ext cx="12192000" cy="576994"/>
          </a:xfrm>
          <a:prstGeom prst="rect">
            <a:avLst/>
          </a:prstGeom>
          <a:solidFill>
            <a:srgbClr val="53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33" name="TextBox 32"/>
          <p:cNvSpPr txBox="1"/>
          <p:nvPr userDrawn="1"/>
        </p:nvSpPr>
        <p:spPr>
          <a:xfrm>
            <a:off x="414586" y="6437912"/>
            <a:ext cx="7308055" cy="246221"/>
          </a:xfrm>
          <a:prstGeom prst="rect">
            <a:avLst/>
          </a:prstGeom>
          <a:noFill/>
        </p:spPr>
        <p:txBody>
          <a:bodyPr wrap="square" rtlCol="0">
            <a:spAutoFit/>
          </a:bodyPr>
          <a:lstStyle/>
          <a:p>
            <a:r>
              <a:rPr lang="en-US" sz="1000" spc="0" dirty="0">
                <a:solidFill>
                  <a:srgbClr val="FFFFFF"/>
                </a:solidFill>
              </a:rPr>
              <a:t>The</a:t>
            </a:r>
            <a:r>
              <a:rPr lang="en-US" sz="1000" spc="0" dirty="0">
                <a:solidFill>
                  <a:srgbClr val="F8F8DC"/>
                </a:solidFill>
              </a:rPr>
              <a:t> </a:t>
            </a:r>
            <a:r>
              <a:rPr lang="en-US" sz="1000" b="1" spc="0" dirty="0">
                <a:solidFill>
                  <a:srgbClr val="F8F8DC"/>
                </a:solidFill>
              </a:rPr>
              <a:t>Weitzman Institute</a:t>
            </a:r>
            <a:r>
              <a:rPr lang="en-US" sz="1000" b="1" spc="0" baseline="0" dirty="0">
                <a:solidFill>
                  <a:srgbClr val="F8F8DC"/>
                </a:solidFill>
              </a:rPr>
              <a:t> </a:t>
            </a:r>
            <a:r>
              <a:rPr lang="en-US" sz="1000" spc="0" baseline="0" dirty="0">
                <a:solidFill>
                  <a:srgbClr val="F8F8DC"/>
                </a:solidFill>
              </a:rPr>
              <a:t>was founded by                                                             and is part of the  </a:t>
            </a:r>
            <a:endParaRPr lang="en-US" sz="1000" spc="0" dirty="0">
              <a:solidFill>
                <a:srgbClr val="F8F8DC"/>
              </a:solidFill>
            </a:endParaRPr>
          </a:p>
        </p:txBody>
      </p:sp>
      <p:pic>
        <p:nvPicPr>
          <p:cNvPr id="34" name="Picture 33"/>
          <p:cNvPicPr>
            <a:picLocks noChangeAspect="1"/>
          </p:cNvPicPr>
          <p:nvPr userDrawn="1"/>
        </p:nvPicPr>
        <p:blipFill rotWithShape="1">
          <a:blip r:embed="rId10"/>
          <a:srcRect l="18168" t="8791" r="68479" b="36893"/>
          <a:stretch/>
        </p:blipFill>
        <p:spPr>
          <a:xfrm>
            <a:off x="2606457" y="6436191"/>
            <a:ext cx="1678723" cy="203891"/>
          </a:xfrm>
          <a:prstGeom prst="rect">
            <a:avLst/>
          </a:prstGeom>
        </p:spPr>
      </p:pic>
      <p:sp>
        <p:nvSpPr>
          <p:cNvPr id="35" name="Date Placeholder 3">
            <a:extLst>
              <a:ext uri="{FF2B5EF4-FFF2-40B4-BE49-F238E27FC236}">
                <a16:creationId xmlns:a16="http://schemas.microsoft.com/office/drawing/2014/main" id="{52B44A6C-1478-3348-9D91-95EEB4298830}"/>
              </a:ext>
            </a:extLst>
          </p:cNvPr>
          <p:cNvSpPr>
            <a:spLocks noGrp="1"/>
          </p:cNvSpPr>
          <p:nvPr>
            <p:ph type="dt" sz="half" idx="2"/>
          </p:nvPr>
        </p:nvSpPr>
        <p:spPr>
          <a:xfrm>
            <a:off x="893392" y="638334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F6160-2620-4E96-A15A-0EBC89E9E69A}" type="datetime4">
              <a:rPr lang="en-US" smtClean="0"/>
              <a:pPr/>
              <a:t>September 23, 2025</a:t>
            </a:fld>
            <a:r>
              <a:rPr lang="en-US" dirty="0"/>
              <a:t> </a:t>
            </a:r>
          </a:p>
        </p:txBody>
      </p:sp>
      <p:sp>
        <p:nvSpPr>
          <p:cNvPr id="36" name="Footer Placeholder 4">
            <a:extLst>
              <a:ext uri="{FF2B5EF4-FFF2-40B4-BE49-F238E27FC236}">
                <a16:creationId xmlns:a16="http://schemas.microsoft.com/office/drawing/2014/main" id="{84BDE547-534A-354B-AD68-DD2F4A2DBC7B}"/>
              </a:ext>
            </a:extLst>
          </p:cNvPr>
          <p:cNvSpPr>
            <a:spLocks noGrp="1"/>
          </p:cNvSpPr>
          <p:nvPr>
            <p:ph type="ftr" sz="quarter" idx="3"/>
          </p:nvPr>
        </p:nvSpPr>
        <p:spPr>
          <a:xfrm>
            <a:off x="4495800" y="63939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7" name="Slide Number Placeholder 5">
            <a:extLst>
              <a:ext uri="{FF2B5EF4-FFF2-40B4-BE49-F238E27FC236}">
                <a16:creationId xmlns:a16="http://schemas.microsoft.com/office/drawing/2014/main" id="{35ADE93C-74AD-3A43-A354-AC3669F324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DB8CE2-E1E1-AB45-83B1-C390577E9061}" type="slidenum">
              <a:rPr lang="en-US" smtClean="0"/>
              <a:t>‹#›</a:t>
            </a:fld>
            <a:endParaRPr lang="en-US" dirty="0"/>
          </a:p>
        </p:txBody>
      </p:sp>
      <p:sp>
        <p:nvSpPr>
          <p:cNvPr id="38" name="Date Placeholder 3">
            <a:extLst>
              <a:ext uri="{FF2B5EF4-FFF2-40B4-BE49-F238E27FC236}">
                <a16:creationId xmlns:a16="http://schemas.microsoft.com/office/drawing/2014/main" id="{D6375802-0405-894B-9279-5833E6ABBDAF}"/>
              </a:ext>
            </a:extLst>
          </p:cNvPr>
          <p:cNvSpPr txBox="1">
            <a:spLocks/>
          </p:cNvSpPr>
          <p:nvPr userDrawn="1"/>
        </p:nvSpPr>
        <p:spPr>
          <a:xfrm>
            <a:off x="8973085" y="6455906"/>
            <a:ext cx="2380715" cy="241213"/>
          </a:xfrm>
          <a:prstGeom prst="rect">
            <a:avLst/>
          </a:prstGeom>
        </p:spPr>
        <p:txBody>
          <a:bodyPr/>
          <a:lstStyle>
            <a:defPPr>
              <a:defRPr lang="en-US"/>
            </a:defPPr>
            <a:lvl1pPr marL="0" algn="r" defTabSz="914400" rtl="0" eaLnBrk="1" latinLnBrk="0" hangingPunct="1">
              <a:defRPr sz="10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a:solidFill>
                  <a:srgbClr val="F8F8DC"/>
                </a:solidFill>
              </a:rPr>
              <a:t>weitzmaninstitute.org </a:t>
            </a:r>
            <a:r>
              <a:rPr lang="en-US" sz="1000" baseline="0" dirty="0">
                <a:solidFill>
                  <a:srgbClr val="F8F8DC"/>
                </a:solidFill>
              </a:rPr>
              <a:t> |</a:t>
            </a:r>
            <a:r>
              <a:rPr lang="en-US" sz="1000" dirty="0">
                <a:solidFill>
                  <a:srgbClr val="F8F8DC"/>
                </a:solidFill>
              </a:rPr>
              <a:t>  March 6, 2023</a:t>
            </a:r>
          </a:p>
        </p:txBody>
      </p:sp>
      <p:sp>
        <p:nvSpPr>
          <p:cNvPr id="39" name="Slide Number Placeholder 5">
            <a:extLst>
              <a:ext uri="{FF2B5EF4-FFF2-40B4-BE49-F238E27FC236}">
                <a16:creationId xmlns:a16="http://schemas.microsoft.com/office/drawing/2014/main" id="{F271385B-BB2F-4E4A-BCBD-16D4F4B2E564}"/>
              </a:ext>
            </a:extLst>
          </p:cNvPr>
          <p:cNvSpPr txBox="1">
            <a:spLocks/>
          </p:cNvSpPr>
          <p:nvPr userDrawn="1"/>
        </p:nvSpPr>
        <p:spPr>
          <a:xfrm>
            <a:off x="10882097" y="6455906"/>
            <a:ext cx="894007" cy="329959"/>
          </a:xfrm>
          <a:prstGeom prst="rect">
            <a:avLst/>
          </a:prstGeom>
        </p:spPr>
        <p:txBody>
          <a:bodyPr/>
          <a:lstStyle>
            <a:defPPr>
              <a:defRPr lang="en-US"/>
            </a:defPPr>
            <a:lvl1pPr marL="0" algn="r" defTabSz="914400" rtl="0" eaLnBrk="1" latinLnBrk="0" hangingPunct="1">
              <a:defRPr sz="10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DB8CE2-E1E1-AB45-83B1-C390577E9061}" type="slidenum">
              <a:rPr lang="en-US" sz="1050" smtClean="0">
                <a:solidFill>
                  <a:srgbClr val="F8F8DC"/>
                </a:solidFill>
              </a:rPr>
              <a:pPr/>
              <a:t>‹#›</a:t>
            </a:fld>
            <a:endParaRPr lang="en-US" dirty="0">
              <a:solidFill>
                <a:srgbClr val="F8F8DC"/>
              </a:solidFill>
            </a:endParaRPr>
          </a:p>
        </p:txBody>
      </p:sp>
      <p:pic>
        <p:nvPicPr>
          <p:cNvPr id="40" name="Picture 3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181686" y="6364896"/>
            <a:ext cx="1512518" cy="376073"/>
          </a:xfrm>
          <a:prstGeom prst="rect">
            <a:avLst/>
          </a:prstGeom>
        </p:spPr>
      </p:pic>
    </p:spTree>
    <p:extLst>
      <p:ext uri="{BB962C8B-B14F-4D97-AF65-F5344CB8AC3E}">
        <p14:creationId xmlns:p14="http://schemas.microsoft.com/office/powerpoint/2010/main" val="71045353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282DF-0EFF-4375-B6EC-FCDC71613458}" type="datetimeFigureOut">
              <a:rPr lang="en-US" smtClean="0"/>
              <a:t>9/23/2025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DFCED-4F50-4364-BAE8-63F70FE8E541}" type="slidenum">
              <a:rPr lang="en-US" smtClean="0"/>
              <a:t>‹#›</a:t>
            </a:fld>
            <a:endParaRPr lang="en-US"/>
          </a:p>
        </p:txBody>
      </p:sp>
      <p:pic>
        <p:nvPicPr>
          <p:cNvPr id="8" name="Shape 152" descr="WeitzmanInstitute_Horizontal.png"/>
          <p:cNvPicPr preferRelativeResize="0"/>
          <p:nvPr userDrawn="1"/>
        </p:nvPicPr>
        <p:blipFill rotWithShape="1">
          <a:blip r:embed="rId4" cstate="screen">
            <a:alphaModFix/>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3078184" y="625928"/>
            <a:ext cx="6064667" cy="609896"/>
          </a:xfrm>
          <a:prstGeom prst="rect">
            <a:avLst/>
          </a:prstGeom>
          <a:noFill/>
          <a:ln>
            <a:noFill/>
          </a:ln>
        </p:spPr>
      </p:pic>
      <p:sp>
        <p:nvSpPr>
          <p:cNvPr id="16" name="TextBox 15"/>
          <p:cNvSpPr txBox="1"/>
          <p:nvPr userDrawn="1"/>
        </p:nvSpPr>
        <p:spPr>
          <a:xfrm>
            <a:off x="3047019" y="1509815"/>
            <a:ext cx="2838929" cy="369332"/>
          </a:xfrm>
          <a:prstGeom prst="rect">
            <a:avLst/>
          </a:prstGeom>
          <a:noFill/>
        </p:spPr>
        <p:txBody>
          <a:bodyPr wrap="square" rtlCol="0">
            <a:spAutoFit/>
          </a:bodyPr>
          <a:lstStyle/>
          <a:p>
            <a:r>
              <a:rPr lang="en-US" sz="1800" b="1" dirty="0">
                <a:solidFill>
                  <a:srgbClr val="4077BC"/>
                </a:solidFill>
              </a:rPr>
              <a:t>In collaboration with</a:t>
            </a:r>
          </a:p>
        </p:txBody>
      </p:sp>
      <p:pic>
        <p:nvPicPr>
          <p:cNvPr id="18" name="Picture 17"/>
          <p:cNvPicPr>
            <a:picLocks noChangeAspect="1"/>
          </p:cNvPicPr>
          <p:nvPr userDrawn="1"/>
        </p:nvPicPr>
        <p:blipFill rotWithShape="1">
          <a:blip r:embed="rId6" cstate="hqprint">
            <a:extLst>
              <a:ext uri="{28A0092B-C50C-407E-A947-70E740481C1C}">
                <a14:useLocalDpi xmlns:a14="http://schemas.microsoft.com/office/drawing/2010/main"/>
              </a:ext>
            </a:extLst>
          </a:blip>
          <a:srcRect/>
          <a:stretch/>
        </p:blipFill>
        <p:spPr>
          <a:xfrm>
            <a:off x="6804831" y="1927461"/>
            <a:ext cx="45719" cy="59631"/>
          </a:xfrm>
          <a:prstGeom prst="rect">
            <a:avLst/>
          </a:prstGeom>
        </p:spPr>
      </p:pic>
      <p:pic>
        <p:nvPicPr>
          <p:cNvPr id="7" name="Picture 6"/>
          <p:cNvPicPr>
            <a:picLocks noChangeAspect="1"/>
          </p:cNvPicPr>
          <p:nvPr userDrawn="1"/>
        </p:nvPicPr>
        <p:blipFill>
          <a:blip r:embed="rId7">
            <a:extLst>
              <a:ext uri="{BEBA8EAE-BF5A-486C-A8C5-ECC9F3942E4B}">
                <a14:imgProps xmlns:a14="http://schemas.microsoft.com/office/drawing/2010/main">
                  <a14:imgLayer r:embed="rId8">
                    <a14:imgEffect>
                      <a14:brightnessContrast bright="-10000"/>
                    </a14:imgEffect>
                  </a14:imgLayer>
                </a14:imgProps>
              </a:ext>
              <a:ext uri="{28A0092B-C50C-407E-A947-70E740481C1C}">
                <a14:useLocalDpi xmlns:a14="http://schemas.microsoft.com/office/drawing/2010/main" val="0"/>
              </a:ext>
            </a:extLst>
          </a:blip>
          <a:stretch>
            <a:fillRect/>
          </a:stretch>
        </p:blipFill>
        <p:spPr>
          <a:xfrm>
            <a:off x="5234104" y="1496023"/>
            <a:ext cx="3908747" cy="356226"/>
          </a:xfrm>
          <a:prstGeom prst="rect">
            <a:avLst/>
          </a:prstGeom>
        </p:spPr>
      </p:pic>
    </p:spTree>
    <p:extLst>
      <p:ext uri="{BB962C8B-B14F-4D97-AF65-F5344CB8AC3E}">
        <p14:creationId xmlns:p14="http://schemas.microsoft.com/office/powerpoint/2010/main" val="3235630200"/>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32981"/>
            <a:ext cx="9144000" cy="1468102"/>
          </a:xfrm>
        </p:spPr>
        <p:txBody>
          <a:bodyPr/>
          <a:lstStyle/>
          <a:p>
            <a:r>
              <a:rPr lang="en-US" dirty="0">
                <a:latin typeface="Century Gothic" panose="020B0502020202020204" pitchFamily="34" charset="0"/>
              </a:rPr>
              <a:t>Counseling Individuals with Type 1 Diabetes on Using CGM</a:t>
            </a:r>
          </a:p>
        </p:txBody>
      </p:sp>
      <p:sp>
        <p:nvSpPr>
          <p:cNvPr id="3" name="Subtitle 2"/>
          <p:cNvSpPr>
            <a:spLocks noGrp="1"/>
          </p:cNvSpPr>
          <p:nvPr>
            <p:ph type="subTitle" idx="1"/>
          </p:nvPr>
        </p:nvSpPr>
        <p:spPr>
          <a:xfrm>
            <a:off x="1524000" y="4969254"/>
            <a:ext cx="9144000" cy="1546789"/>
          </a:xfrm>
        </p:spPr>
        <p:txBody>
          <a:bodyPr/>
          <a:lstStyle/>
          <a:p>
            <a:r>
              <a:rPr lang="en-US" dirty="0">
                <a:latin typeface="Century Gothic" panose="020B0502020202020204" pitchFamily="34" charset="0"/>
              </a:rPr>
              <a:t>Nancy A. Allen PhD, ANP-BC, FADCES, FAAN</a:t>
            </a:r>
          </a:p>
          <a:p>
            <a:endParaRPr lang="en-US" dirty="0"/>
          </a:p>
        </p:txBody>
      </p:sp>
    </p:spTree>
    <p:extLst>
      <p:ext uri="{BB962C8B-B14F-4D97-AF65-F5344CB8AC3E}">
        <p14:creationId xmlns:p14="http://schemas.microsoft.com/office/powerpoint/2010/main" val="1316073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7358B-96DE-4904-B3C1-EF82974EC49F}"/>
              </a:ext>
            </a:extLst>
          </p:cNvPr>
          <p:cNvSpPr>
            <a:spLocks noGrp="1"/>
          </p:cNvSpPr>
          <p:nvPr>
            <p:ph type="title"/>
          </p:nvPr>
        </p:nvSpPr>
        <p:spPr/>
        <p:txBody>
          <a:bodyPr/>
          <a:lstStyle/>
          <a:p>
            <a:r>
              <a:rPr lang="en-US" dirty="0">
                <a:latin typeface="Century Gothic" panose="020B0502020202020204" pitchFamily="34" charset="0"/>
              </a:rPr>
              <a:t>Device Use: Insertion Site</a:t>
            </a:r>
          </a:p>
        </p:txBody>
      </p:sp>
      <p:sp>
        <p:nvSpPr>
          <p:cNvPr id="3" name="Content Placeholder 2">
            <a:extLst>
              <a:ext uri="{FF2B5EF4-FFF2-40B4-BE49-F238E27FC236}">
                <a16:creationId xmlns:a16="http://schemas.microsoft.com/office/drawing/2014/main" id="{4C72EC1E-9DB1-495C-9267-183B8F222739}"/>
              </a:ext>
            </a:extLst>
          </p:cNvPr>
          <p:cNvSpPr>
            <a:spLocks noGrp="1"/>
          </p:cNvSpPr>
          <p:nvPr>
            <p:ph idx="1"/>
          </p:nvPr>
        </p:nvSpPr>
        <p:spPr>
          <a:xfrm>
            <a:off x="383627" y="1358184"/>
            <a:ext cx="11452597" cy="4354696"/>
          </a:xfrm>
        </p:spPr>
        <p:txBody>
          <a:bodyPr>
            <a:normAutofit fontScale="40000" lnSpcReduction="20000"/>
          </a:bodyPr>
          <a:lstStyle/>
          <a:p>
            <a:r>
              <a:rPr lang="en-US" sz="4500" dirty="0">
                <a:latin typeface="Century Gothic" panose="020B0502020202020204" pitchFamily="34" charset="0"/>
              </a:rPr>
              <a:t>FDA approved sensor site for Libre 2 and 3</a:t>
            </a:r>
          </a:p>
          <a:p>
            <a:pPr lvl="1"/>
            <a:r>
              <a:rPr lang="en-US" sz="4500" dirty="0">
                <a:latin typeface="Century Gothic" panose="020B0502020202020204" pitchFamily="34" charset="0"/>
              </a:rPr>
              <a:t>Back of arm</a:t>
            </a:r>
          </a:p>
          <a:p>
            <a:r>
              <a:rPr lang="en-US" sz="4500" dirty="0">
                <a:latin typeface="Century Gothic" panose="020B0502020202020204" pitchFamily="34" charset="0"/>
              </a:rPr>
              <a:t>Off-label use</a:t>
            </a:r>
          </a:p>
          <a:p>
            <a:pPr lvl="1"/>
            <a:r>
              <a:rPr lang="en-US" sz="4500" dirty="0">
                <a:latin typeface="Century Gothic" panose="020B0502020202020204" pitchFamily="34" charset="0"/>
              </a:rPr>
              <a:t>Abdomen</a:t>
            </a:r>
          </a:p>
          <a:p>
            <a:pPr lvl="1"/>
            <a:r>
              <a:rPr lang="en-US" sz="4500" dirty="0">
                <a:latin typeface="Century Gothic" panose="020B0502020202020204" pitchFamily="34" charset="0"/>
              </a:rPr>
              <a:t>Upper buttocks</a:t>
            </a:r>
          </a:p>
          <a:p>
            <a:pPr lvl="1"/>
            <a:r>
              <a:rPr lang="en-US" sz="4500" dirty="0">
                <a:latin typeface="Century Gothic" panose="020B0502020202020204" pitchFamily="34" charset="0"/>
              </a:rPr>
              <a:t>Legs</a:t>
            </a:r>
          </a:p>
          <a:p>
            <a:r>
              <a:rPr lang="en-US" sz="4500" dirty="0">
                <a:latin typeface="Century Gothic" panose="020B0502020202020204" pitchFamily="34" charset="0"/>
              </a:rPr>
              <a:t>Where is the best place?</a:t>
            </a:r>
          </a:p>
          <a:p>
            <a:pPr lvl="1"/>
            <a:r>
              <a:rPr lang="en-US" sz="4500" dirty="0">
                <a:latin typeface="Century Gothic" panose="020B0502020202020204" pitchFamily="34" charset="0"/>
              </a:rPr>
              <a:t>2 inches from navel; 1 inch from infusion set or manual insulin injection site</a:t>
            </a:r>
          </a:p>
          <a:p>
            <a:pPr lvl="1"/>
            <a:r>
              <a:rPr lang="en-US" sz="4500" dirty="0">
                <a:latin typeface="Century Gothic" panose="020B0502020202020204" pitchFamily="34" charset="0"/>
              </a:rPr>
              <a:t>Avoid areas where clothes may rub against it, i.e. beltline</a:t>
            </a:r>
          </a:p>
          <a:p>
            <a:pPr lvl="1"/>
            <a:r>
              <a:rPr lang="en-US" sz="4500" dirty="0">
                <a:latin typeface="Century Gothic" panose="020B0502020202020204" pitchFamily="34" charset="0"/>
              </a:rPr>
              <a:t>Avoid areas that the body bends often</a:t>
            </a:r>
          </a:p>
          <a:p>
            <a:pPr lvl="1"/>
            <a:r>
              <a:rPr lang="en-US" sz="4500" dirty="0">
                <a:latin typeface="Century Gothic" panose="020B0502020202020204" pitchFamily="34" charset="0"/>
              </a:rPr>
              <a:t>If in a lean area, pinch up at the site or adjust the angle</a:t>
            </a:r>
          </a:p>
          <a:p>
            <a:pPr lvl="1"/>
            <a:r>
              <a:rPr lang="en-US" sz="4500" dirty="0">
                <a:latin typeface="Century Gothic" panose="020B0502020202020204" pitchFamily="34" charset="0"/>
              </a:rPr>
              <a:t>Orientation – horizontally vs. vertically</a:t>
            </a:r>
          </a:p>
          <a:p>
            <a:r>
              <a:rPr lang="en-US" sz="4500" dirty="0">
                <a:latin typeface="Century Gothic" panose="020B0502020202020204" pitchFamily="34" charset="0"/>
              </a:rPr>
              <a:t>What happens if the site bleeds?</a:t>
            </a:r>
          </a:p>
          <a:p>
            <a:pPr lvl="1"/>
            <a:r>
              <a:rPr lang="en-US" sz="4500" dirty="0">
                <a:latin typeface="Century Gothic" panose="020B0502020202020204" pitchFamily="34" charset="0"/>
              </a:rPr>
              <a:t>Apply pressure for several minutes</a:t>
            </a:r>
          </a:p>
          <a:p>
            <a:pPr lvl="1"/>
            <a:r>
              <a:rPr lang="en-US" sz="4500" dirty="0">
                <a:latin typeface="Century Gothic" panose="020B0502020202020204" pitchFamily="34" charset="0"/>
              </a:rPr>
              <a:t>If it stops bleeding, proceed. If bleeding does not stop, remove/replace or else readings may be affected</a:t>
            </a:r>
            <a:endParaRPr lang="en-US" sz="4500" dirty="0"/>
          </a:p>
          <a:p>
            <a:endParaRPr lang="en-US" dirty="0"/>
          </a:p>
        </p:txBody>
      </p:sp>
      <p:sp>
        <p:nvSpPr>
          <p:cNvPr id="6" name="TextBox 5">
            <a:extLst>
              <a:ext uri="{FF2B5EF4-FFF2-40B4-BE49-F238E27FC236}">
                <a16:creationId xmlns:a16="http://schemas.microsoft.com/office/drawing/2014/main" id="{6DDF50A3-038E-4F0C-8432-C389338E29AD}"/>
              </a:ext>
            </a:extLst>
          </p:cNvPr>
          <p:cNvSpPr txBox="1"/>
          <p:nvPr/>
        </p:nvSpPr>
        <p:spPr>
          <a:xfrm>
            <a:off x="169157" y="5712880"/>
            <a:ext cx="12022843" cy="584775"/>
          </a:xfrm>
          <a:prstGeom prst="rect">
            <a:avLst/>
          </a:prstGeom>
          <a:noFill/>
        </p:spPr>
        <p:txBody>
          <a:bodyPr wrap="none" rtlCol="0">
            <a:spAutoFit/>
          </a:bodyPr>
          <a:lstStyle/>
          <a:p>
            <a:r>
              <a:rPr lang="en-US" sz="1600" dirty="0">
                <a:latin typeface="Century Gothic" panose="020B0502020202020204" pitchFamily="34" charset="0"/>
              </a:rPr>
              <a:t>Litchman ML et. al. Continuous Glucose Monitoring in the Real World Using </a:t>
            </a:r>
            <a:r>
              <a:rPr lang="en-US" sz="1600" dirty="0" err="1">
                <a:latin typeface="Century Gothic" panose="020B0502020202020204" pitchFamily="34" charset="0"/>
              </a:rPr>
              <a:t>Photosurveillance</a:t>
            </a:r>
            <a:r>
              <a:rPr lang="en-US" sz="1600" dirty="0">
                <a:latin typeface="Century Gothic" panose="020B0502020202020204" pitchFamily="34" charset="0"/>
              </a:rPr>
              <a:t> of #Dexcom on Instagram</a:t>
            </a:r>
            <a:br>
              <a:rPr lang="en-US" sz="1600" dirty="0">
                <a:latin typeface="Century Gothic" panose="020B0502020202020204" pitchFamily="34" charset="0"/>
              </a:rPr>
            </a:br>
            <a:r>
              <a:rPr lang="en-US" sz="1600" dirty="0">
                <a:latin typeface="Century Gothic" panose="020B0502020202020204" pitchFamily="34" charset="0"/>
              </a:rPr>
              <a:t>JMIR Public Health </a:t>
            </a:r>
            <a:r>
              <a:rPr lang="en-US" sz="1600" dirty="0" err="1">
                <a:latin typeface="Century Gothic" panose="020B0502020202020204" pitchFamily="34" charset="0"/>
              </a:rPr>
              <a:t>Surveill</a:t>
            </a:r>
            <a:r>
              <a:rPr lang="en-US" sz="1600" dirty="0">
                <a:latin typeface="Century Gothic" panose="020B0502020202020204" pitchFamily="34" charset="0"/>
              </a:rPr>
              <a:t> 2019</a:t>
            </a:r>
          </a:p>
        </p:txBody>
      </p:sp>
    </p:spTree>
    <p:extLst>
      <p:ext uri="{BB962C8B-B14F-4D97-AF65-F5344CB8AC3E}">
        <p14:creationId xmlns:p14="http://schemas.microsoft.com/office/powerpoint/2010/main" val="1928650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E2124-DA60-4DB5-9DB9-472B4E82318E}"/>
              </a:ext>
            </a:extLst>
          </p:cNvPr>
          <p:cNvSpPr>
            <a:spLocks noGrp="1"/>
          </p:cNvSpPr>
          <p:nvPr>
            <p:ph type="title"/>
          </p:nvPr>
        </p:nvSpPr>
        <p:spPr/>
        <p:txBody>
          <a:bodyPr/>
          <a:lstStyle/>
          <a:p>
            <a:r>
              <a:rPr lang="en-US" dirty="0">
                <a:latin typeface="Century Gothic" panose="020B0502020202020204" pitchFamily="34" charset="0"/>
              </a:rPr>
              <a:t>CGM Sensor Placement</a:t>
            </a:r>
          </a:p>
        </p:txBody>
      </p:sp>
      <p:sp>
        <p:nvSpPr>
          <p:cNvPr id="3" name="Content Placeholder 2">
            <a:extLst>
              <a:ext uri="{FF2B5EF4-FFF2-40B4-BE49-F238E27FC236}">
                <a16:creationId xmlns:a16="http://schemas.microsoft.com/office/drawing/2014/main" id="{14472451-A3FD-44C5-B55E-8065C82BF596}"/>
              </a:ext>
            </a:extLst>
          </p:cNvPr>
          <p:cNvSpPr>
            <a:spLocks noGrp="1"/>
          </p:cNvSpPr>
          <p:nvPr>
            <p:ph idx="1"/>
          </p:nvPr>
        </p:nvSpPr>
        <p:spPr/>
        <p:txBody>
          <a:bodyPr/>
          <a:lstStyle/>
          <a:p>
            <a:r>
              <a:rPr lang="en-US" dirty="0">
                <a:latin typeface="Century Gothic" panose="020B0502020202020204" pitchFamily="34" charset="0"/>
              </a:rPr>
              <a:t>Review site selection and rotation at every visit</a:t>
            </a:r>
          </a:p>
          <a:p>
            <a:r>
              <a:rPr lang="en-US" dirty="0">
                <a:latin typeface="Century Gothic" panose="020B0502020202020204" pitchFamily="34" charset="0"/>
              </a:rPr>
              <a:t>1-2 inches away from previous site</a:t>
            </a:r>
          </a:p>
          <a:p>
            <a:r>
              <a:rPr lang="en-US" dirty="0">
                <a:latin typeface="Century Gothic" panose="020B0502020202020204" pitchFamily="34" charset="0"/>
              </a:rPr>
              <a:t>Ideally 10 placement sites</a:t>
            </a:r>
          </a:p>
          <a:p>
            <a:r>
              <a:rPr lang="en-US" dirty="0">
                <a:latin typeface="Century Gothic" panose="020B0502020202020204" pitchFamily="34" charset="0"/>
              </a:rPr>
              <a:t>1 week for site to heal before attaching new adhesives</a:t>
            </a:r>
          </a:p>
          <a:p>
            <a:r>
              <a:rPr lang="en-US" dirty="0">
                <a:latin typeface="Century Gothic" panose="020B0502020202020204" pitchFamily="34" charset="0"/>
              </a:rPr>
              <a:t>Avoid broken skin, unhealed irritation</a:t>
            </a:r>
          </a:p>
          <a:p>
            <a:r>
              <a:rPr lang="en-US" dirty="0">
                <a:latin typeface="Century Gothic" panose="020B0502020202020204" pitchFamily="34" charset="0"/>
              </a:rPr>
              <a:t>Consider sleep position, types of sports participation, clothing preferences</a:t>
            </a:r>
          </a:p>
          <a:p>
            <a:r>
              <a:rPr lang="en-US" dirty="0">
                <a:latin typeface="Century Gothic" panose="020B0502020202020204" pitchFamily="34" charset="0"/>
              </a:rPr>
              <a:t>Discrete placement</a:t>
            </a:r>
          </a:p>
          <a:p>
            <a:r>
              <a:rPr lang="en-US" dirty="0">
                <a:latin typeface="Century Gothic" panose="020B0502020202020204" pitchFamily="34" charset="0"/>
              </a:rPr>
              <a:t>On vs. off-label site selection</a:t>
            </a:r>
          </a:p>
        </p:txBody>
      </p:sp>
    </p:spTree>
    <p:extLst>
      <p:ext uri="{BB962C8B-B14F-4D97-AF65-F5344CB8AC3E}">
        <p14:creationId xmlns:p14="http://schemas.microsoft.com/office/powerpoint/2010/main" val="734983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E2D73-73E7-4E17-9793-5A62701FFDCA}"/>
              </a:ext>
            </a:extLst>
          </p:cNvPr>
          <p:cNvSpPr>
            <a:spLocks noGrp="1"/>
          </p:cNvSpPr>
          <p:nvPr>
            <p:ph type="title"/>
          </p:nvPr>
        </p:nvSpPr>
        <p:spPr>
          <a:xfrm>
            <a:off x="256131" y="102686"/>
            <a:ext cx="11464684" cy="989168"/>
          </a:xfrm>
        </p:spPr>
        <p:txBody>
          <a:bodyPr/>
          <a:lstStyle/>
          <a:p>
            <a:r>
              <a:rPr lang="en-US" dirty="0">
                <a:latin typeface="Century Gothic" panose="020B0502020202020204" pitchFamily="34" charset="0"/>
              </a:rPr>
              <a:t>CGM Sensor Site Tips</a:t>
            </a:r>
          </a:p>
        </p:txBody>
      </p:sp>
      <p:sp>
        <p:nvSpPr>
          <p:cNvPr id="3" name="Content Placeholder 2">
            <a:extLst>
              <a:ext uri="{FF2B5EF4-FFF2-40B4-BE49-F238E27FC236}">
                <a16:creationId xmlns:a16="http://schemas.microsoft.com/office/drawing/2014/main" id="{572ACA14-5034-48ED-8D3C-AE7F765DABB6}"/>
              </a:ext>
            </a:extLst>
          </p:cNvPr>
          <p:cNvSpPr>
            <a:spLocks noGrp="1"/>
          </p:cNvSpPr>
          <p:nvPr>
            <p:ph idx="1"/>
          </p:nvPr>
        </p:nvSpPr>
        <p:spPr>
          <a:xfrm>
            <a:off x="383626" y="1358184"/>
            <a:ext cx="11452597" cy="4760604"/>
          </a:xfrm>
        </p:spPr>
        <p:txBody>
          <a:bodyPr>
            <a:normAutofit fontScale="77500" lnSpcReduction="20000"/>
          </a:bodyPr>
          <a:lstStyle/>
          <a:p>
            <a:r>
              <a:rPr lang="en-US" dirty="0">
                <a:latin typeface="Century Gothic" panose="020B0502020202020204" pitchFamily="34" charset="0"/>
              </a:rPr>
              <a:t>Clean skin with oil-free, anti-microbial soap and dry thoroughly</a:t>
            </a:r>
          </a:p>
          <a:p>
            <a:r>
              <a:rPr lang="en-US" dirty="0">
                <a:latin typeface="Century Gothic" panose="020B0502020202020204" pitchFamily="34" charset="0"/>
              </a:rPr>
              <a:t>Gentle exfoliation recommended for oily skin</a:t>
            </a:r>
          </a:p>
          <a:p>
            <a:r>
              <a:rPr lang="en-US" dirty="0">
                <a:latin typeface="Century Gothic" panose="020B0502020202020204" pitchFamily="34" charset="0"/>
              </a:rPr>
              <a:t>Trim/shave hair if needed</a:t>
            </a:r>
          </a:p>
          <a:p>
            <a:r>
              <a:rPr lang="en-US" dirty="0">
                <a:latin typeface="Century Gothic" panose="020B0502020202020204" pitchFamily="34" charset="0"/>
              </a:rPr>
              <a:t>Alcohol may or may not be used, depending on skin tolerance</a:t>
            </a:r>
          </a:p>
          <a:p>
            <a:r>
              <a:rPr lang="en-US" dirty="0">
                <a:latin typeface="Century Gothic" panose="020B0502020202020204" pitchFamily="34" charset="0"/>
              </a:rPr>
              <a:t>Do not place new CGM immediately after shower/bath/steam</a:t>
            </a:r>
          </a:p>
          <a:p>
            <a:r>
              <a:rPr lang="en-US" dirty="0">
                <a:latin typeface="Century Gothic" panose="020B0502020202020204" pitchFamily="34" charset="0"/>
              </a:rPr>
              <a:t>Unscented solid or spray antiperspirant may help skin to reduce sweat</a:t>
            </a:r>
          </a:p>
          <a:p>
            <a:pPr lvl="1"/>
            <a:r>
              <a:rPr lang="en-US" dirty="0">
                <a:latin typeface="Century Gothic" panose="020B0502020202020204" pitchFamily="34" charset="0"/>
              </a:rPr>
              <a:t>Wait 10-15 min after application, wipe off excess before applying CGM site</a:t>
            </a:r>
          </a:p>
          <a:p>
            <a:r>
              <a:rPr lang="en-US" dirty="0">
                <a:latin typeface="Century Gothic" panose="020B0502020202020204" pitchFamily="34" charset="0"/>
              </a:rPr>
              <a:t>To reduce irritation at site, could trial OTC nasal steroid (fluticasone) topically</a:t>
            </a:r>
          </a:p>
          <a:p>
            <a:pPr lvl="1"/>
            <a:r>
              <a:rPr lang="en-US" dirty="0">
                <a:latin typeface="Century Gothic" panose="020B0502020202020204" pitchFamily="34" charset="0"/>
              </a:rPr>
              <a:t>1-2 puffs/sprays to skin, let dry completely (unknown consequences with chronic use)</a:t>
            </a:r>
          </a:p>
          <a:p>
            <a:r>
              <a:rPr lang="en-US" dirty="0">
                <a:latin typeface="Century Gothic" panose="020B0502020202020204" pitchFamily="34" charset="0"/>
              </a:rPr>
              <a:t> Barrier films/liquid adhesives may help prevent mild skin irritation from adhesives</a:t>
            </a:r>
          </a:p>
          <a:p>
            <a:pPr lvl="1"/>
            <a:r>
              <a:rPr lang="en-US" dirty="0">
                <a:latin typeface="Century Gothic" panose="020B0502020202020204" pitchFamily="34" charset="0"/>
              </a:rPr>
              <a:t>Recommended not to insert sensor through barrier films/liquid adhesives</a:t>
            </a:r>
          </a:p>
          <a:p>
            <a:pPr lvl="1"/>
            <a:r>
              <a:rPr lang="en-US" dirty="0">
                <a:latin typeface="Century Gothic" panose="020B0502020202020204" pitchFamily="34" charset="0"/>
              </a:rPr>
              <a:t>Leave a small circle untouched for sensor insertion</a:t>
            </a:r>
          </a:p>
          <a:p>
            <a:pPr lvl="1"/>
            <a:r>
              <a:rPr lang="en-US" dirty="0">
                <a:latin typeface="Century Gothic" panose="020B0502020202020204" pitchFamily="34" charset="0"/>
              </a:rPr>
              <a:t>Wipe skin and let dry completely before inserting</a:t>
            </a:r>
          </a:p>
          <a:p>
            <a:pPr lvl="1"/>
            <a:r>
              <a:rPr lang="en-US" dirty="0">
                <a:latin typeface="Century Gothic" panose="020B0502020202020204" pitchFamily="34" charset="0"/>
              </a:rPr>
              <a:t>Second layer can be added after first layer has dried</a:t>
            </a:r>
          </a:p>
        </p:txBody>
      </p:sp>
    </p:spTree>
    <p:extLst>
      <p:ext uri="{BB962C8B-B14F-4D97-AF65-F5344CB8AC3E}">
        <p14:creationId xmlns:p14="http://schemas.microsoft.com/office/powerpoint/2010/main" val="665500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C69B6-B471-43B1-B9A5-425C883C7805}"/>
              </a:ext>
            </a:extLst>
          </p:cNvPr>
          <p:cNvSpPr>
            <a:spLocks noGrp="1"/>
          </p:cNvSpPr>
          <p:nvPr>
            <p:ph type="title"/>
          </p:nvPr>
        </p:nvSpPr>
        <p:spPr/>
        <p:txBody>
          <a:bodyPr/>
          <a:lstStyle/>
          <a:p>
            <a:r>
              <a:rPr lang="en-US" dirty="0">
                <a:latin typeface="Century Gothic" panose="020B0502020202020204" pitchFamily="34" charset="0"/>
              </a:rPr>
              <a:t>Sensor Removal</a:t>
            </a:r>
          </a:p>
        </p:txBody>
      </p:sp>
      <p:sp>
        <p:nvSpPr>
          <p:cNvPr id="3" name="Content Placeholder 2">
            <a:extLst>
              <a:ext uri="{FF2B5EF4-FFF2-40B4-BE49-F238E27FC236}">
                <a16:creationId xmlns:a16="http://schemas.microsoft.com/office/drawing/2014/main" id="{867754BE-405D-4076-9D37-494530B74C33}"/>
              </a:ext>
            </a:extLst>
          </p:cNvPr>
          <p:cNvSpPr>
            <a:spLocks noGrp="1"/>
          </p:cNvSpPr>
          <p:nvPr>
            <p:ph idx="1"/>
          </p:nvPr>
        </p:nvSpPr>
        <p:spPr/>
        <p:txBody>
          <a:bodyPr>
            <a:normAutofit fontScale="92500" lnSpcReduction="20000"/>
          </a:bodyPr>
          <a:lstStyle/>
          <a:p>
            <a:r>
              <a:rPr lang="en-US" dirty="0">
                <a:latin typeface="Century Gothic" panose="020B0502020202020204" pitchFamily="34" charset="0"/>
              </a:rPr>
              <a:t>Loosen edge of the adhesive with fingernail or use a removal liquid</a:t>
            </a:r>
          </a:p>
          <a:p>
            <a:r>
              <a:rPr lang="en-US" dirty="0">
                <a:latin typeface="Century Gothic" panose="020B0502020202020204" pitchFamily="34" charset="0"/>
              </a:rPr>
              <a:t>Fold back technique</a:t>
            </a:r>
          </a:p>
          <a:p>
            <a:r>
              <a:rPr lang="en-US" dirty="0">
                <a:latin typeface="Century Gothic" panose="020B0502020202020204" pitchFamily="34" charset="0"/>
              </a:rPr>
              <a:t>Stretch and relax technique</a:t>
            </a:r>
          </a:p>
          <a:p>
            <a:r>
              <a:rPr lang="en-US" dirty="0">
                <a:latin typeface="Century Gothic" panose="020B0502020202020204" pitchFamily="34" charset="0"/>
              </a:rPr>
              <a:t>Use adhesive removal wipes to rub the skin under the tape to loosen the adhesive from the skin</a:t>
            </a:r>
          </a:p>
          <a:p>
            <a:r>
              <a:rPr lang="en-US" dirty="0">
                <a:latin typeface="Century Gothic" panose="020B0502020202020204" pitchFamily="34" charset="0"/>
              </a:rPr>
              <a:t>All products leave an oily residue – wash the area with soap, rinse and dry before attempting an insertion in the area</a:t>
            </a:r>
          </a:p>
          <a:p>
            <a:r>
              <a:rPr lang="en-US" dirty="0">
                <a:latin typeface="Century Gothic" panose="020B0502020202020204" pitchFamily="34" charset="0"/>
              </a:rPr>
              <a:t>Remind the patient that there are MANY options for barrier films, liquids and removal agents</a:t>
            </a:r>
          </a:p>
          <a:p>
            <a:r>
              <a:rPr lang="en-US" dirty="0">
                <a:latin typeface="Century Gothic" panose="020B0502020202020204" pitchFamily="34" charset="0"/>
              </a:rPr>
              <a:t>The best choice is very individualized and may require trying several brands</a:t>
            </a:r>
          </a:p>
          <a:p>
            <a:r>
              <a:rPr lang="en-US" dirty="0">
                <a:latin typeface="Century Gothic" panose="020B0502020202020204" pitchFamily="34" charset="0"/>
              </a:rPr>
              <a:t>Some companies may have sample options to send to the patient</a:t>
            </a:r>
          </a:p>
        </p:txBody>
      </p:sp>
    </p:spTree>
    <p:extLst>
      <p:ext uri="{BB962C8B-B14F-4D97-AF65-F5344CB8AC3E}">
        <p14:creationId xmlns:p14="http://schemas.microsoft.com/office/powerpoint/2010/main" val="1465789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entury Gothic" panose="020B0502020202020204" pitchFamily="34" charset="0"/>
              </a:rPr>
              <a:t>Agents That Interfere With Libre 2 Sensor Accuracy</a:t>
            </a:r>
          </a:p>
        </p:txBody>
      </p:sp>
      <p:sp>
        <p:nvSpPr>
          <p:cNvPr id="5" name="Content Placeholder 4">
            <a:extLst>
              <a:ext uri="{FF2B5EF4-FFF2-40B4-BE49-F238E27FC236}">
                <a16:creationId xmlns:a16="http://schemas.microsoft.com/office/drawing/2014/main" id="{58E65CA0-7976-4C4A-A690-239E5253DBEB}"/>
              </a:ext>
            </a:extLst>
          </p:cNvPr>
          <p:cNvSpPr>
            <a:spLocks noGrp="1"/>
          </p:cNvSpPr>
          <p:nvPr>
            <p:ph idx="1"/>
          </p:nvPr>
        </p:nvSpPr>
        <p:spPr>
          <a:xfrm>
            <a:off x="359454" y="2314042"/>
            <a:ext cx="11452597" cy="3844310"/>
          </a:xfrm>
        </p:spPr>
        <p:txBody>
          <a:bodyPr>
            <a:normAutofit/>
          </a:bodyPr>
          <a:lstStyle/>
          <a:p>
            <a:r>
              <a:rPr lang="en-US" dirty="0">
                <a:latin typeface="Century Gothic" panose="020B0502020202020204" pitchFamily="34" charset="0"/>
              </a:rPr>
              <a:t>Ascorbic Acid (Vitamin C)- </a:t>
            </a:r>
            <a:r>
              <a:rPr lang="en-US" b="1" dirty="0">
                <a:latin typeface="Century Gothic" panose="020B0502020202020204" pitchFamily="34" charset="0"/>
              </a:rPr>
              <a:t>new Libre plus sensor does not have this restriction </a:t>
            </a:r>
          </a:p>
          <a:p>
            <a:pPr lvl="1"/>
            <a:r>
              <a:rPr lang="en-US" dirty="0">
                <a:latin typeface="Century Gothic" panose="020B0502020202020204" pitchFamily="34" charset="0"/>
              </a:rPr>
              <a:t>Doses of more than 500mg daily increase readings. </a:t>
            </a:r>
          </a:p>
          <a:p>
            <a:pPr lvl="1"/>
            <a:r>
              <a:rPr lang="en-US" dirty="0">
                <a:latin typeface="Century Gothic" panose="020B0502020202020204" pitchFamily="34" charset="0"/>
              </a:rPr>
              <a:t>One study suggests doses of 1-3g daily increased readings 9.3-20 mg/dL</a:t>
            </a:r>
          </a:p>
          <a:p>
            <a:r>
              <a:rPr lang="en-US" dirty="0">
                <a:latin typeface="Century Gothic" panose="020B0502020202020204" pitchFamily="34" charset="0"/>
              </a:rPr>
              <a:t>Aspirin</a:t>
            </a:r>
          </a:p>
          <a:p>
            <a:pPr lvl="1"/>
            <a:r>
              <a:rPr lang="en-US" dirty="0">
                <a:latin typeface="Century Gothic" panose="020B0502020202020204" pitchFamily="34" charset="0"/>
              </a:rPr>
              <a:t>At high levels (&gt;650 mg) </a:t>
            </a:r>
          </a:p>
          <a:p>
            <a:pPr lvl="1"/>
            <a:r>
              <a:rPr lang="en-US" dirty="0">
                <a:latin typeface="Century Gothic" panose="020B0502020202020204" pitchFamily="34" charset="0"/>
              </a:rPr>
              <a:t>Glucose readings may be falsely lower</a:t>
            </a:r>
          </a:p>
        </p:txBody>
      </p:sp>
    </p:spTree>
    <p:extLst>
      <p:ext uri="{BB962C8B-B14F-4D97-AF65-F5344CB8AC3E}">
        <p14:creationId xmlns:p14="http://schemas.microsoft.com/office/powerpoint/2010/main" val="980165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anose="020B0502020202020204" pitchFamily="34" charset="0"/>
              </a:rPr>
              <a:t>Device Persistence </a:t>
            </a:r>
          </a:p>
        </p:txBody>
      </p:sp>
      <p:sp>
        <p:nvSpPr>
          <p:cNvPr id="5" name="Content Placeholder 4">
            <a:extLst>
              <a:ext uri="{FF2B5EF4-FFF2-40B4-BE49-F238E27FC236}">
                <a16:creationId xmlns:a16="http://schemas.microsoft.com/office/drawing/2014/main" id="{1750674F-D363-41F2-933F-E129EBF04C9D}"/>
              </a:ext>
            </a:extLst>
          </p:cNvPr>
          <p:cNvSpPr>
            <a:spLocks noGrp="1"/>
          </p:cNvSpPr>
          <p:nvPr>
            <p:ph idx="1"/>
          </p:nvPr>
        </p:nvSpPr>
        <p:spPr/>
        <p:txBody>
          <a:bodyPr numCol="2"/>
          <a:lstStyle/>
          <a:p>
            <a:r>
              <a:rPr lang="en-US" dirty="0">
                <a:latin typeface="Century Gothic" panose="020B0502020202020204" pitchFamily="34" charset="0"/>
              </a:rPr>
              <a:t>Skin irritation</a:t>
            </a:r>
          </a:p>
          <a:p>
            <a:r>
              <a:rPr lang="en-US" dirty="0">
                <a:latin typeface="Century Gothic" panose="020B0502020202020204" pitchFamily="34" charset="0"/>
              </a:rPr>
              <a:t>Appearance on the body</a:t>
            </a:r>
          </a:p>
          <a:p>
            <a:r>
              <a:rPr lang="en-US" dirty="0">
                <a:latin typeface="Century Gothic" panose="020B0502020202020204" pitchFamily="34" charset="0"/>
              </a:rPr>
              <a:t>Insertion pain</a:t>
            </a:r>
          </a:p>
          <a:p>
            <a:r>
              <a:rPr lang="en-US" dirty="0">
                <a:latin typeface="Century Gothic" panose="020B0502020202020204" pitchFamily="34" charset="0"/>
              </a:rPr>
              <a:t>Discomfort wearing</a:t>
            </a:r>
          </a:p>
          <a:p>
            <a:r>
              <a:rPr lang="en-US" dirty="0">
                <a:latin typeface="Century Gothic" panose="020B0502020202020204" pitchFamily="34" charset="0"/>
              </a:rPr>
              <a:t>Not as accurate as BGM</a:t>
            </a:r>
          </a:p>
          <a:p>
            <a:r>
              <a:rPr lang="en-US" dirty="0">
                <a:latin typeface="Century Gothic" panose="020B0502020202020204" pitchFamily="34" charset="0"/>
              </a:rPr>
              <a:t>Too many false alarms</a:t>
            </a:r>
          </a:p>
          <a:p>
            <a:r>
              <a:rPr lang="en-US" dirty="0">
                <a:latin typeface="Century Gothic" panose="020B0502020202020204" pitchFamily="34" charset="0"/>
              </a:rPr>
              <a:t>Adhesive did not hold</a:t>
            </a:r>
          </a:p>
          <a:p>
            <a:r>
              <a:rPr lang="en-US" dirty="0">
                <a:latin typeface="Century Gothic" panose="020B0502020202020204" pitchFamily="34" charset="0"/>
              </a:rPr>
              <a:t>Alarmed too frequently</a:t>
            </a:r>
          </a:p>
          <a:p>
            <a:r>
              <a:rPr lang="en-US" dirty="0">
                <a:latin typeface="Century Gothic" panose="020B0502020202020204" pitchFamily="34" charset="0"/>
              </a:rPr>
              <a:t>Not enough advice on use</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0" indent="0">
              <a:buNone/>
            </a:pPr>
            <a:r>
              <a:rPr lang="en-US" dirty="0"/>
              <a:t> </a:t>
            </a:r>
          </a:p>
        </p:txBody>
      </p:sp>
      <p:sp>
        <p:nvSpPr>
          <p:cNvPr id="6" name="TextBox 5">
            <a:extLst>
              <a:ext uri="{FF2B5EF4-FFF2-40B4-BE49-F238E27FC236}">
                <a16:creationId xmlns:a16="http://schemas.microsoft.com/office/drawing/2014/main" id="{34761D72-31FE-401C-817D-F4C7FE563047}"/>
              </a:ext>
            </a:extLst>
          </p:cNvPr>
          <p:cNvSpPr txBox="1"/>
          <p:nvPr/>
        </p:nvSpPr>
        <p:spPr>
          <a:xfrm>
            <a:off x="123290" y="5934122"/>
            <a:ext cx="3500445" cy="369332"/>
          </a:xfrm>
          <a:prstGeom prst="rect">
            <a:avLst/>
          </a:prstGeom>
          <a:noFill/>
        </p:spPr>
        <p:txBody>
          <a:bodyPr wrap="none" rtlCol="0">
            <a:spAutoFit/>
          </a:bodyPr>
          <a:lstStyle/>
          <a:p>
            <a:r>
              <a:rPr lang="pt-BR" dirty="0"/>
              <a:t>Clinical Diabetes 2018. 36(1): 50-58</a:t>
            </a:r>
            <a:endParaRPr lang="en-US" dirty="0"/>
          </a:p>
        </p:txBody>
      </p:sp>
    </p:spTree>
    <p:extLst>
      <p:ext uri="{BB962C8B-B14F-4D97-AF65-F5344CB8AC3E}">
        <p14:creationId xmlns:p14="http://schemas.microsoft.com/office/powerpoint/2010/main" val="3332853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B9EFB-D0B8-4B2D-97FF-3054620D5379}"/>
              </a:ext>
            </a:extLst>
          </p:cNvPr>
          <p:cNvSpPr>
            <a:spLocks noGrp="1"/>
          </p:cNvSpPr>
          <p:nvPr>
            <p:ph type="title"/>
          </p:nvPr>
        </p:nvSpPr>
        <p:spPr/>
        <p:txBody>
          <a:bodyPr/>
          <a:lstStyle/>
          <a:p>
            <a:r>
              <a:rPr lang="en-US" dirty="0">
                <a:latin typeface="Century Gothic" panose="020B0502020202020204" pitchFamily="34" charset="0"/>
              </a:rPr>
              <a:t>Device Persistence- Strategies</a:t>
            </a:r>
          </a:p>
        </p:txBody>
      </p:sp>
      <p:sp>
        <p:nvSpPr>
          <p:cNvPr id="5" name="Content Placeholder 4">
            <a:extLst>
              <a:ext uri="{FF2B5EF4-FFF2-40B4-BE49-F238E27FC236}">
                <a16:creationId xmlns:a16="http://schemas.microsoft.com/office/drawing/2014/main" id="{0277D137-FAE8-432A-A778-F48CF986351A}"/>
              </a:ext>
            </a:extLst>
          </p:cNvPr>
          <p:cNvSpPr>
            <a:spLocks noGrp="1"/>
          </p:cNvSpPr>
          <p:nvPr>
            <p:ph idx="1"/>
          </p:nvPr>
        </p:nvSpPr>
        <p:spPr/>
        <p:txBody>
          <a:bodyPr/>
          <a:lstStyle/>
          <a:p>
            <a:r>
              <a:rPr lang="en-US" dirty="0">
                <a:latin typeface="Century Gothic" panose="020B0502020202020204" pitchFamily="34" charset="0"/>
              </a:rPr>
              <a:t>Setting the stage BEFORE CGM initiation</a:t>
            </a:r>
          </a:p>
          <a:p>
            <a:r>
              <a:rPr lang="en-US" dirty="0">
                <a:latin typeface="Century Gothic" panose="020B0502020202020204" pitchFamily="34" charset="0"/>
              </a:rPr>
              <a:t>Expectations: </a:t>
            </a:r>
          </a:p>
          <a:p>
            <a:pPr lvl="1"/>
            <a:r>
              <a:rPr lang="en-US" dirty="0">
                <a:latin typeface="Century Gothic" panose="020B0502020202020204" pitchFamily="34" charset="0"/>
              </a:rPr>
              <a:t>BGM vs CGM</a:t>
            </a:r>
          </a:p>
          <a:p>
            <a:pPr lvl="1"/>
            <a:r>
              <a:rPr lang="en-US" dirty="0">
                <a:latin typeface="Century Gothic" panose="020B0502020202020204" pitchFamily="34" charset="0"/>
              </a:rPr>
              <a:t>TIR guidelines vs tighter individualized goals</a:t>
            </a:r>
          </a:p>
          <a:p>
            <a:pPr lvl="1"/>
            <a:r>
              <a:rPr lang="en-US" dirty="0">
                <a:latin typeface="Century Gothic" panose="020B0502020202020204" pitchFamily="34" charset="0"/>
              </a:rPr>
              <a:t>Recommendations for setting alarms</a:t>
            </a:r>
          </a:p>
          <a:p>
            <a:pPr lvl="1"/>
            <a:r>
              <a:rPr lang="en-US" dirty="0">
                <a:latin typeface="Century Gothic" panose="020B0502020202020204" pitchFamily="34" charset="0"/>
              </a:rPr>
              <a:t>Preparing for possible issues</a:t>
            </a:r>
          </a:p>
          <a:p>
            <a:pPr lvl="1"/>
            <a:r>
              <a:rPr lang="en-US" dirty="0">
                <a:latin typeface="Century Gothic" panose="020B0502020202020204" pitchFamily="34" charset="0"/>
              </a:rPr>
              <a:t>Site irritation and adhesion</a:t>
            </a:r>
          </a:p>
          <a:p>
            <a:pPr lvl="1"/>
            <a:r>
              <a:rPr lang="en-US" dirty="0">
                <a:latin typeface="Century Gothic" panose="020B0502020202020204" pitchFamily="34" charset="0"/>
              </a:rPr>
              <a:t>Re-assessing after initiation</a:t>
            </a:r>
          </a:p>
          <a:p>
            <a:pPr lvl="1"/>
            <a:r>
              <a:rPr lang="en-US" dirty="0">
                <a:latin typeface="Century Gothic" panose="020B0502020202020204" pitchFamily="34" charset="0"/>
              </a:rPr>
              <a:t>Problem-solving for any issues encountered</a:t>
            </a:r>
          </a:p>
        </p:txBody>
      </p:sp>
    </p:spTree>
    <p:extLst>
      <p:ext uri="{BB962C8B-B14F-4D97-AF65-F5344CB8AC3E}">
        <p14:creationId xmlns:p14="http://schemas.microsoft.com/office/powerpoint/2010/main" val="3367883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2E1B3-759F-4B66-AD97-695F014E80AF}"/>
              </a:ext>
            </a:extLst>
          </p:cNvPr>
          <p:cNvSpPr>
            <a:spLocks noGrp="1"/>
          </p:cNvSpPr>
          <p:nvPr>
            <p:ph type="title"/>
          </p:nvPr>
        </p:nvSpPr>
        <p:spPr>
          <a:xfrm>
            <a:off x="612840" y="711916"/>
            <a:ext cx="11464684" cy="989168"/>
          </a:xfrm>
        </p:spPr>
        <p:txBody>
          <a:bodyPr/>
          <a:lstStyle/>
          <a:p>
            <a:r>
              <a:rPr lang="en-US" dirty="0">
                <a:latin typeface="Century Gothic" panose="020B0502020202020204" pitchFamily="34" charset="0"/>
              </a:rPr>
              <a:t>Case Study  </a:t>
            </a:r>
          </a:p>
        </p:txBody>
      </p:sp>
      <p:sp>
        <p:nvSpPr>
          <p:cNvPr id="3" name="Content Placeholder 2">
            <a:extLst>
              <a:ext uri="{FF2B5EF4-FFF2-40B4-BE49-F238E27FC236}">
                <a16:creationId xmlns:a16="http://schemas.microsoft.com/office/drawing/2014/main" id="{676A74B0-5E3C-41CC-ABFA-B4B1BB64D22B}"/>
              </a:ext>
            </a:extLst>
          </p:cNvPr>
          <p:cNvSpPr>
            <a:spLocks noGrp="1"/>
          </p:cNvSpPr>
          <p:nvPr>
            <p:ph idx="1"/>
          </p:nvPr>
        </p:nvSpPr>
        <p:spPr>
          <a:xfrm>
            <a:off x="337758" y="1528161"/>
            <a:ext cx="7841042" cy="4760604"/>
          </a:xfrm>
        </p:spPr>
        <p:txBody>
          <a:bodyPr>
            <a:normAutofit fontScale="85000" lnSpcReduction="20000"/>
          </a:bodyPr>
          <a:lstStyle/>
          <a:p>
            <a:r>
              <a:rPr lang="en-US" sz="2600" dirty="0">
                <a:latin typeface="Century Gothic" panose="020B0502020202020204" pitchFamily="34" charset="0"/>
              </a:rPr>
              <a:t>Yolanda is a 61 year old female with a 57 year history of T1D. PMH significant for HTN, HLD, CAD, MI, nephropathy, neuropathy, DKA. Her BMI is 26.3 (63.6 kg). She is enrolled in the NIH Type 1 Diabetes CGM Study. Yolanda had her first study visit with the CDCES. Today, she presents for her first study visit with you (prior to initiating CGM). Her A1c today is 8.5%.</a:t>
            </a:r>
          </a:p>
          <a:p>
            <a:pPr marL="0" indent="0">
              <a:buNone/>
            </a:pPr>
            <a:endParaRPr lang="en-US" dirty="0">
              <a:latin typeface="Century Gothic" panose="020B0502020202020204" pitchFamily="34" charset="0"/>
            </a:endParaRPr>
          </a:p>
          <a:p>
            <a:pPr marL="0" indent="0">
              <a:buNone/>
            </a:pPr>
            <a:r>
              <a:rPr lang="en-US" b="1" dirty="0">
                <a:latin typeface="Century Gothic" panose="020B0502020202020204" pitchFamily="34" charset="0"/>
              </a:rPr>
              <a:t>What would your priorities be for the first visit. Select all that apply: </a:t>
            </a:r>
          </a:p>
          <a:p>
            <a:pPr marL="914400" lvl="1" indent="-457200">
              <a:buFont typeface="+mj-lt"/>
              <a:buAutoNum type="arabicPeriod"/>
            </a:pPr>
            <a:r>
              <a:rPr lang="en-US" dirty="0">
                <a:latin typeface="Century Gothic" panose="020B0502020202020204" pitchFamily="34" charset="0"/>
              </a:rPr>
              <a:t>Talk with Yolanda regarding CGM and goals</a:t>
            </a:r>
          </a:p>
          <a:p>
            <a:pPr marL="914400" lvl="1" indent="-457200">
              <a:buFont typeface="+mj-lt"/>
              <a:buAutoNum type="arabicPeriod"/>
            </a:pPr>
            <a:r>
              <a:rPr lang="en-US" dirty="0">
                <a:latin typeface="Century Gothic" panose="020B0502020202020204" pitchFamily="34" charset="0"/>
              </a:rPr>
              <a:t>Assess her current insulin doses and make adjustments if needed</a:t>
            </a:r>
          </a:p>
          <a:p>
            <a:pPr marL="914400" lvl="1" indent="-457200">
              <a:buFont typeface="+mj-lt"/>
              <a:buAutoNum type="arabicPeriod"/>
            </a:pPr>
            <a:r>
              <a:rPr lang="en-US" dirty="0">
                <a:latin typeface="Century Gothic" panose="020B0502020202020204" pitchFamily="34" charset="0"/>
              </a:rPr>
              <a:t>Assess her self-monitored blood glucose (SMBG) data</a:t>
            </a:r>
          </a:p>
          <a:p>
            <a:pPr marL="914400" lvl="1" indent="-457200">
              <a:buFont typeface="+mj-lt"/>
              <a:buAutoNum type="arabicPeriod"/>
            </a:pPr>
            <a:r>
              <a:rPr lang="en-US" dirty="0">
                <a:latin typeface="Century Gothic" panose="020B0502020202020204" pitchFamily="34" charset="0"/>
              </a:rPr>
              <a:t>Determine if Yolanda had any hypoglycemia since her last visit with you</a:t>
            </a:r>
          </a:p>
          <a:p>
            <a:pPr marL="914400" lvl="1" indent="-457200">
              <a:buFont typeface="+mj-lt"/>
              <a:buAutoNum type="arabicPeriod"/>
            </a:pPr>
            <a:r>
              <a:rPr lang="en-US" dirty="0">
                <a:latin typeface="Century Gothic" panose="020B0502020202020204" pitchFamily="34" charset="0"/>
              </a:rPr>
              <a:t>Assess her social support system</a:t>
            </a:r>
          </a:p>
          <a:p>
            <a:endParaRPr lang="en-US" dirty="0"/>
          </a:p>
          <a:p>
            <a:endParaRPr lang="en-US" dirty="0"/>
          </a:p>
        </p:txBody>
      </p:sp>
      <p:pic>
        <p:nvPicPr>
          <p:cNvPr id="6" name="Picture 5" descr="A person with grey hair&#10;&#10;Description automatically generated">
            <a:extLst>
              <a:ext uri="{FF2B5EF4-FFF2-40B4-BE49-F238E27FC236}">
                <a16:creationId xmlns:a16="http://schemas.microsoft.com/office/drawing/2014/main" id="{66C4C0BC-4EFD-B74D-F62C-526CD78FAFDB}"/>
              </a:ext>
            </a:extLst>
          </p:cNvPr>
          <p:cNvPicPr>
            <a:picLocks noChangeAspect="1"/>
          </p:cNvPicPr>
          <p:nvPr/>
        </p:nvPicPr>
        <p:blipFill>
          <a:blip r:embed="rId3"/>
          <a:stretch>
            <a:fillRect/>
          </a:stretch>
        </p:blipFill>
        <p:spPr>
          <a:xfrm>
            <a:off x="9023350" y="1289824"/>
            <a:ext cx="2095500" cy="2705100"/>
          </a:xfrm>
          <a:prstGeom prst="rect">
            <a:avLst/>
          </a:prstGeom>
        </p:spPr>
      </p:pic>
    </p:spTree>
    <p:extLst>
      <p:ext uri="{BB962C8B-B14F-4D97-AF65-F5344CB8AC3E}">
        <p14:creationId xmlns:p14="http://schemas.microsoft.com/office/powerpoint/2010/main" val="2908933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F721-B285-4549-8405-3B7C7F46FB8C}"/>
              </a:ext>
            </a:extLst>
          </p:cNvPr>
          <p:cNvSpPr>
            <a:spLocks noGrp="1"/>
          </p:cNvSpPr>
          <p:nvPr>
            <p:ph type="title"/>
          </p:nvPr>
        </p:nvSpPr>
        <p:spPr>
          <a:xfrm>
            <a:off x="549428" y="949084"/>
            <a:ext cx="11464684" cy="989168"/>
          </a:xfrm>
        </p:spPr>
        <p:txBody>
          <a:bodyPr>
            <a:normAutofit fontScale="90000"/>
          </a:bodyPr>
          <a:lstStyle/>
          <a:p>
            <a:br>
              <a:rPr lang="en-US" dirty="0">
                <a:latin typeface="Century Gothic" panose="020B0502020202020204" pitchFamily="34" charset="0"/>
              </a:rPr>
            </a:br>
            <a:r>
              <a:rPr lang="en-US" dirty="0">
                <a:latin typeface="Century Gothic" panose="020B0502020202020204" pitchFamily="34" charset="0"/>
              </a:rPr>
              <a:t>Visit 1 with PCP</a:t>
            </a:r>
          </a:p>
        </p:txBody>
      </p:sp>
      <p:sp>
        <p:nvSpPr>
          <p:cNvPr id="3" name="Content Placeholder 2">
            <a:extLst>
              <a:ext uri="{FF2B5EF4-FFF2-40B4-BE49-F238E27FC236}">
                <a16:creationId xmlns:a16="http://schemas.microsoft.com/office/drawing/2014/main" id="{78BCC5B5-0092-4D42-9350-273D59F28FC2}"/>
              </a:ext>
            </a:extLst>
          </p:cNvPr>
          <p:cNvSpPr>
            <a:spLocks noGrp="1"/>
          </p:cNvSpPr>
          <p:nvPr>
            <p:ph idx="1"/>
          </p:nvPr>
        </p:nvSpPr>
        <p:spPr/>
        <p:txBody>
          <a:bodyPr>
            <a:normAutofit fontScale="92500" lnSpcReduction="10000"/>
          </a:bodyPr>
          <a:lstStyle/>
          <a:p>
            <a:pPr marL="0" indent="0">
              <a:buNone/>
            </a:pPr>
            <a:endParaRPr lang="en-US" dirty="0"/>
          </a:p>
          <a:p>
            <a:pPr marL="0" indent="0">
              <a:buNone/>
            </a:pPr>
            <a:endParaRPr lang="en-US" b="1" dirty="0">
              <a:latin typeface="Century Gothic" panose="020B0502020202020204" pitchFamily="34" charset="0"/>
            </a:endParaRPr>
          </a:p>
          <a:p>
            <a:pPr marL="0" indent="0">
              <a:buNone/>
            </a:pPr>
            <a:r>
              <a:rPr lang="en-US" b="1" dirty="0">
                <a:latin typeface="Century Gothic" panose="020B0502020202020204" pitchFamily="34" charset="0"/>
              </a:rPr>
              <a:t>Based on Yolanda’s age &amp; past medical history, what should be her target A1C?</a:t>
            </a:r>
          </a:p>
          <a:p>
            <a:pPr marL="911225" lvl="1" indent="-514350">
              <a:buFont typeface="+mj-lt"/>
              <a:buAutoNum type="arabicPeriod"/>
            </a:pPr>
            <a:r>
              <a:rPr lang="en-US" b="1" dirty="0">
                <a:latin typeface="Century Gothic" panose="020B0502020202020204" pitchFamily="34" charset="0"/>
              </a:rPr>
              <a:t>&lt;9%</a:t>
            </a:r>
          </a:p>
          <a:p>
            <a:pPr marL="911225" lvl="1" indent="-514350">
              <a:buFont typeface="+mj-lt"/>
              <a:buAutoNum type="arabicPeriod"/>
            </a:pPr>
            <a:r>
              <a:rPr lang="en-US" b="1" dirty="0">
                <a:latin typeface="Century Gothic" panose="020B0502020202020204" pitchFamily="34" charset="0"/>
              </a:rPr>
              <a:t>&lt;8%</a:t>
            </a:r>
          </a:p>
          <a:p>
            <a:pPr marL="911225" lvl="1" indent="-514350">
              <a:buFont typeface="+mj-lt"/>
              <a:buAutoNum type="arabicPeriod"/>
            </a:pPr>
            <a:r>
              <a:rPr lang="en-US" b="1" dirty="0">
                <a:latin typeface="Century Gothic" panose="020B0502020202020204" pitchFamily="34" charset="0"/>
              </a:rPr>
              <a:t>&lt;7%</a:t>
            </a:r>
          </a:p>
          <a:p>
            <a:pPr marL="911225" lvl="1" indent="-514350">
              <a:buFont typeface="+mj-lt"/>
              <a:buAutoNum type="arabicPeriod"/>
            </a:pPr>
            <a:r>
              <a:rPr lang="en-US" b="1" dirty="0">
                <a:latin typeface="Century Gothic" panose="020B0502020202020204" pitchFamily="34" charset="0"/>
              </a:rPr>
              <a:t>Not sure</a:t>
            </a:r>
          </a:p>
          <a:p>
            <a:pPr marL="0" indent="0">
              <a:buNone/>
            </a:pPr>
            <a:r>
              <a:rPr lang="en-US" b="1" dirty="0">
                <a:latin typeface="Century Gothic" panose="020B0502020202020204" pitchFamily="34" charset="0"/>
              </a:rPr>
              <a:t>What should Yolanda’s fasting or pre-meal glucose target?</a:t>
            </a:r>
          </a:p>
          <a:p>
            <a:pPr marL="911225" lvl="1" indent="-514350">
              <a:buFont typeface="+mj-lt"/>
              <a:buAutoNum type="arabicPeriod"/>
            </a:pPr>
            <a:r>
              <a:rPr lang="en-US" b="1" dirty="0">
                <a:latin typeface="Century Gothic" panose="020B0502020202020204" pitchFamily="34" charset="0"/>
              </a:rPr>
              <a:t>90-130 mg/dL</a:t>
            </a:r>
          </a:p>
          <a:p>
            <a:pPr marL="911225" lvl="1" indent="-514350">
              <a:buFont typeface="+mj-lt"/>
              <a:buAutoNum type="arabicPeriod"/>
            </a:pPr>
            <a:r>
              <a:rPr lang="en-US" b="1" dirty="0">
                <a:latin typeface="Century Gothic" panose="020B0502020202020204" pitchFamily="34" charset="0"/>
              </a:rPr>
              <a:t>90-150 mg/dL</a:t>
            </a:r>
          </a:p>
          <a:p>
            <a:pPr marL="911225" lvl="1" indent="-514350">
              <a:buFont typeface="+mj-lt"/>
              <a:buAutoNum type="arabicPeriod"/>
            </a:pPr>
            <a:r>
              <a:rPr lang="en-US" b="1" dirty="0">
                <a:latin typeface="Century Gothic" panose="020B0502020202020204" pitchFamily="34" charset="0"/>
              </a:rPr>
              <a:t>100-180 mg/dL</a:t>
            </a:r>
          </a:p>
          <a:p>
            <a:pPr marL="911225" lvl="1" indent="-514350">
              <a:buFont typeface="+mj-lt"/>
              <a:buAutoNum type="arabicPeriod"/>
            </a:pPr>
            <a:r>
              <a:rPr lang="en-US" b="1" dirty="0">
                <a:latin typeface="Century Gothic" panose="020B0502020202020204" pitchFamily="34" charset="0"/>
              </a:rPr>
              <a:t>Not sure</a:t>
            </a:r>
          </a:p>
          <a:p>
            <a:endParaRPr lang="en-US" dirty="0"/>
          </a:p>
        </p:txBody>
      </p:sp>
      <p:pic>
        <p:nvPicPr>
          <p:cNvPr id="8" name="Picture 7" descr="A close up of text&#10;&#10;Description automatically generated">
            <a:extLst>
              <a:ext uri="{FF2B5EF4-FFF2-40B4-BE49-F238E27FC236}">
                <a16:creationId xmlns:a16="http://schemas.microsoft.com/office/drawing/2014/main" id="{C784772A-6B39-4B43-947F-294658AFD1FA}"/>
              </a:ext>
            </a:extLst>
          </p:cNvPr>
          <p:cNvPicPr>
            <a:picLocks noChangeAspect="1"/>
          </p:cNvPicPr>
          <p:nvPr/>
        </p:nvPicPr>
        <p:blipFill>
          <a:blip r:embed="rId3"/>
          <a:stretch>
            <a:fillRect/>
          </a:stretch>
        </p:blipFill>
        <p:spPr>
          <a:xfrm>
            <a:off x="4419600" y="863600"/>
            <a:ext cx="7772400" cy="1029021"/>
          </a:xfrm>
          <a:prstGeom prst="rect">
            <a:avLst/>
          </a:prstGeom>
        </p:spPr>
      </p:pic>
    </p:spTree>
    <p:extLst>
      <p:ext uri="{BB962C8B-B14F-4D97-AF65-F5344CB8AC3E}">
        <p14:creationId xmlns:p14="http://schemas.microsoft.com/office/powerpoint/2010/main" val="3842873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927FB-073F-74B5-3A9A-AD70370DB711}"/>
              </a:ext>
            </a:extLst>
          </p:cNvPr>
          <p:cNvSpPr>
            <a:spLocks noGrp="1"/>
          </p:cNvSpPr>
          <p:nvPr>
            <p:ph type="title" idx="4294967295"/>
          </p:nvPr>
        </p:nvSpPr>
        <p:spPr>
          <a:xfrm>
            <a:off x="0" y="830263"/>
            <a:ext cx="11464925" cy="989012"/>
          </a:xfrm>
        </p:spPr>
        <p:txBody>
          <a:bodyPr>
            <a:noAutofit/>
          </a:bodyPr>
          <a:lstStyle/>
          <a:p>
            <a:pPr algn="ctr"/>
            <a:r>
              <a:rPr lang="en-US" sz="3600" i="0" dirty="0">
                <a:solidFill>
                  <a:srgbClr val="212121"/>
                </a:solidFill>
                <a:effectLst/>
                <a:latin typeface="Century Gothic" panose="020B0502020202020204" pitchFamily="34" charset="0"/>
              </a:rPr>
              <a:t>Framework for Considering Glycemic Goals in </a:t>
            </a:r>
            <a:br>
              <a:rPr lang="en-US" sz="3600" i="0" dirty="0">
                <a:solidFill>
                  <a:srgbClr val="212121"/>
                </a:solidFill>
                <a:effectLst/>
                <a:latin typeface="Century Gothic" panose="020B0502020202020204" pitchFamily="34" charset="0"/>
              </a:rPr>
            </a:br>
            <a:r>
              <a:rPr lang="en-US" sz="3600" i="0" dirty="0">
                <a:solidFill>
                  <a:srgbClr val="212121"/>
                </a:solidFill>
                <a:effectLst/>
                <a:latin typeface="Century Gothic" panose="020B0502020202020204" pitchFamily="34" charset="0"/>
              </a:rPr>
              <a:t>Older Adults with Diabetes</a:t>
            </a:r>
            <a:endParaRPr lang="en-US" sz="3600" dirty="0">
              <a:latin typeface="Century Gothic" panose="020B0502020202020204" pitchFamily="34" charset="0"/>
            </a:endParaRPr>
          </a:p>
        </p:txBody>
      </p:sp>
      <p:pic>
        <p:nvPicPr>
          <p:cNvPr id="5" name="Content Placeholder 4" descr="A picture containing text, screenshot, menu, font&#10;&#10;Description automatically generated">
            <a:extLst>
              <a:ext uri="{FF2B5EF4-FFF2-40B4-BE49-F238E27FC236}">
                <a16:creationId xmlns:a16="http://schemas.microsoft.com/office/drawing/2014/main" id="{5B81BEC2-1F7B-ECAC-0E42-736DB0DF7CFF}"/>
              </a:ext>
            </a:extLst>
          </p:cNvPr>
          <p:cNvPicPr>
            <a:picLocks noGrp="1" noChangeAspect="1"/>
          </p:cNvPicPr>
          <p:nvPr>
            <p:ph idx="4294967295"/>
          </p:nvPr>
        </p:nvPicPr>
        <p:blipFill>
          <a:blip r:embed="rId3"/>
          <a:stretch>
            <a:fillRect/>
          </a:stretch>
        </p:blipFill>
        <p:spPr>
          <a:xfrm>
            <a:off x="2283018" y="1819275"/>
            <a:ext cx="7197725" cy="4759325"/>
          </a:xfrm>
        </p:spPr>
      </p:pic>
      <p:sp>
        <p:nvSpPr>
          <p:cNvPr id="6" name="TextBox 5">
            <a:extLst>
              <a:ext uri="{FF2B5EF4-FFF2-40B4-BE49-F238E27FC236}">
                <a16:creationId xmlns:a16="http://schemas.microsoft.com/office/drawing/2014/main" id="{AC5032D0-068D-F9C9-C335-4B678A588788}"/>
              </a:ext>
            </a:extLst>
          </p:cNvPr>
          <p:cNvSpPr txBox="1"/>
          <p:nvPr/>
        </p:nvSpPr>
        <p:spPr>
          <a:xfrm>
            <a:off x="0" y="5818161"/>
            <a:ext cx="7962314" cy="553998"/>
          </a:xfrm>
          <a:prstGeom prst="rect">
            <a:avLst/>
          </a:prstGeom>
          <a:noFill/>
        </p:spPr>
        <p:txBody>
          <a:bodyPr wrap="square" rtlCol="0">
            <a:spAutoFit/>
          </a:bodyPr>
          <a:lstStyle/>
          <a:p>
            <a:r>
              <a:rPr lang="en-US" sz="1000" b="0" i="0" dirty="0" err="1">
                <a:solidFill>
                  <a:srgbClr val="212121"/>
                </a:solidFill>
                <a:effectLst/>
              </a:rPr>
              <a:t>ElSayed</a:t>
            </a:r>
            <a:r>
              <a:rPr lang="en-US" sz="1000" b="0" i="0" dirty="0">
                <a:solidFill>
                  <a:srgbClr val="212121"/>
                </a:solidFill>
                <a:effectLst/>
              </a:rPr>
              <a:t> NA, Aleppo G, </a:t>
            </a:r>
            <a:r>
              <a:rPr lang="en-US" sz="1000" b="0" i="0" dirty="0" err="1">
                <a:solidFill>
                  <a:srgbClr val="212121"/>
                </a:solidFill>
                <a:effectLst/>
              </a:rPr>
              <a:t>Aroda</a:t>
            </a:r>
            <a:r>
              <a:rPr lang="en-US" sz="1000" b="0" i="0" dirty="0">
                <a:solidFill>
                  <a:srgbClr val="212121"/>
                </a:solidFill>
                <a:effectLst/>
              </a:rPr>
              <a:t> VR, et al. </a:t>
            </a:r>
          </a:p>
          <a:p>
            <a:r>
              <a:rPr lang="en-US" sz="1000" b="0" i="0" dirty="0">
                <a:solidFill>
                  <a:srgbClr val="212121"/>
                </a:solidFill>
                <a:effectLst/>
              </a:rPr>
              <a:t>13. Older Adults: Standards of Care in Diabetes-2023. </a:t>
            </a:r>
          </a:p>
          <a:p>
            <a:r>
              <a:rPr lang="en-US" sz="1000" b="0" i="1" dirty="0">
                <a:solidFill>
                  <a:srgbClr val="212121"/>
                </a:solidFill>
                <a:effectLst/>
              </a:rPr>
              <a:t>Diabetes Care</a:t>
            </a:r>
            <a:r>
              <a:rPr lang="en-US" sz="1000" b="0" i="0" dirty="0">
                <a:solidFill>
                  <a:srgbClr val="212121"/>
                </a:solidFill>
                <a:effectLst/>
              </a:rPr>
              <a:t>. 2023;46(Suppl 1):S216-S229.</a:t>
            </a:r>
            <a:endParaRPr lang="en-US" sz="1000" dirty="0"/>
          </a:p>
        </p:txBody>
      </p:sp>
    </p:spTree>
    <p:extLst>
      <p:ext uri="{BB962C8B-B14F-4D97-AF65-F5344CB8AC3E}">
        <p14:creationId xmlns:p14="http://schemas.microsoft.com/office/powerpoint/2010/main" val="1646849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B3B73-68B5-45AC-B2B2-21F985DE3575}"/>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B6EE7CD6-E1F7-4E86-9D54-1899EF9C9989}"/>
              </a:ext>
            </a:extLst>
          </p:cNvPr>
          <p:cNvSpPr>
            <a:spLocks noGrp="1"/>
          </p:cNvSpPr>
          <p:nvPr>
            <p:ph idx="1"/>
          </p:nvPr>
        </p:nvSpPr>
        <p:spPr/>
        <p:txBody>
          <a:bodyPr>
            <a:normAutofit/>
          </a:bodyPr>
          <a:lstStyle/>
          <a:p>
            <a:pPr marL="0" indent="0">
              <a:buNone/>
            </a:pPr>
            <a:r>
              <a:rPr lang="en-US" dirty="0"/>
              <a:t>1. Identify key concepts when discussing the CGM data</a:t>
            </a:r>
          </a:p>
          <a:p>
            <a:pPr marL="0" indent="0">
              <a:buNone/>
            </a:pPr>
            <a:r>
              <a:rPr lang="en-US" dirty="0"/>
              <a:t>2. Indicate typical psychosocial concerns about CGM</a:t>
            </a:r>
          </a:p>
          <a:p>
            <a:pPr marL="0" indent="0">
              <a:buNone/>
            </a:pPr>
            <a:r>
              <a:rPr lang="en-US" dirty="0"/>
              <a:t>3. Summarize troubleshooting topics</a:t>
            </a:r>
          </a:p>
          <a:p>
            <a:pPr marL="0" indent="0">
              <a:buNone/>
            </a:pPr>
            <a:r>
              <a:rPr lang="en-US" dirty="0"/>
              <a:t>4. Interpret the primary reasons for alarm fatigue</a:t>
            </a:r>
          </a:p>
          <a:p>
            <a:pPr marL="0" indent="0">
              <a:buNone/>
            </a:pPr>
            <a:r>
              <a:rPr lang="en-US" dirty="0"/>
              <a:t>5. State general considerations to preserve skin integrity</a:t>
            </a:r>
          </a:p>
          <a:p>
            <a:pPr marL="0" indent="0">
              <a:buNone/>
            </a:pPr>
            <a:r>
              <a:rPr lang="en-US" dirty="0"/>
              <a:t>6. Discuss device persistence and methods to maintain use</a:t>
            </a:r>
          </a:p>
          <a:p>
            <a:endParaRPr lang="en-US" dirty="0"/>
          </a:p>
        </p:txBody>
      </p:sp>
    </p:spTree>
    <p:extLst>
      <p:ext uri="{BB962C8B-B14F-4D97-AF65-F5344CB8AC3E}">
        <p14:creationId xmlns:p14="http://schemas.microsoft.com/office/powerpoint/2010/main" val="4083781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3F180-8DDC-485A-956A-CB10EC4D13DC}"/>
              </a:ext>
            </a:extLst>
          </p:cNvPr>
          <p:cNvSpPr>
            <a:spLocks noGrp="1"/>
          </p:cNvSpPr>
          <p:nvPr>
            <p:ph type="title"/>
          </p:nvPr>
        </p:nvSpPr>
        <p:spPr>
          <a:xfrm>
            <a:off x="383993" y="762716"/>
            <a:ext cx="11464684" cy="989168"/>
          </a:xfrm>
        </p:spPr>
        <p:txBody>
          <a:bodyPr>
            <a:normAutofit/>
          </a:bodyPr>
          <a:lstStyle/>
          <a:p>
            <a:r>
              <a:rPr lang="en-US" dirty="0">
                <a:latin typeface="Century Gothic" panose="020B0502020202020204" pitchFamily="34" charset="0"/>
              </a:rPr>
              <a:t> </a:t>
            </a:r>
            <a:r>
              <a:rPr lang="en-US" sz="4800" dirty="0">
                <a:latin typeface="+mn-lt"/>
              </a:rPr>
              <a:t>Yolanda’s SMBG Data: Visit 1 with PCP</a:t>
            </a:r>
          </a:p>
        </p:txBody>
      </p:sp>
      <p:graphicFrame>
        <p:nvGraphicFramePr>
          <p:cNvPr id="3" name="Table 2">
            <a:extLst>
              <a:ext uri="{FF2B5EF4-FFF2-40B4-BE49-F238E27FC236}">
                <a16:creationId xmlns:a16="http://schemas.microsoft.com/office/drawing/2014/main" id="{40EBEF60-5EE5-C3C0-0B63-0A9CFF2F66B3}"/>
              </a:ext>
            </a:extLst>
          </p:cNvPr>
          <p:cNvGraphicFramePr>
            <a:graphicFrameLocks noGrp="1"/>
          </p:cNvGraphicFramePr>
          <p:nvPr/>
        </p:nvGraphicFramePr>
        <p:xfrm>
          <a:off x="740999" y="1567868"/>
          <a:ext cx="10710002" cy="4527416"/>
        </p:xfrm>
        <a:graphic>
          <a:graphicData uri="http://schemas.openxmlformats.org/drawingml/2006/table">
            <a:tbl>
              <a:tblPr firstRow="1" firstCol="1" bandRow="1">
                <a:tableStyleId>{5C22544A-7EE6-4342-B048-85BDC9FD1C3A}</a:tableStyleId>
              </a:tblPr>
              <a:tblGrid>
                <a:gridCol w="1350764">
                  <a:extLst>
                    <a:ext uri="{9D8B030D-6E8A-4147-A177-3AD203B41FA5}">
                      <a16:colId xmlns:a16="http://schemas.microsoft.com/office/drawing/2014/main" val="3867348893"/>
                    </a:ext>
                  </a:extLst>
                </a:gridCol>
                <a:gridCol w="1576365">
                  <a:extLst>
                    <a:ext uri="{9D8B030D-6E8A-4147-A177-3AD203B41FA5}">
                      <a16:colId xmlns:a16="http://schemas.microsoft.com/office/drawing/2014/main" val="900811676"/>
                    </a:ext>
                  </a:extLst>
                </a:gridCol>
                <a:gridCol w="1190000">
                  <a:extLst>
                    <a:ext uri="{9D8B030D-6E8A-4147-A177-3AD203B41FA5}">
                      <a16:colId xmlns:a16="http://schemas.microsoft.com/office/drawing/2014/main" val="3419197510"/>
                    </a:ext>
                  </a:extLst>
                </a:gridCol>
                <a:gridCol w="1244313">
                  <a:extLst>
                    <a:ext uri="{9D8B030D-6E8A-4147-A177-3AD203B41FA5}">
                      <a16:colId xmlns:a16="http://schemas.microsoft.com/office/drawing/2014/main" val="963027913"/>
                    </a:ext>
                  </a:extLst>
                </a:gridCol>
                <a:gridCol w="1337140">
                  <a:extLst>
                    <a:ext uri="{9D8B030D-6E8A-4147-A177-3AD203B41FA5}">
                      <a16:colId xmlns:a16="http://schemas.microsoft.com/office/drawing/2014/main" val="1425317270"/>
                    </a:ext>
                  </a:extLst>
                </a:gridCol>
                <a:gridCol w="1337140">
                  <a:extLst>
                    <a:ext uri="{9D8B030D-6E8A-4147-A177-3AD203B41FA5}">
                      <a16:colId xmlns:a16="http://schemas.microsoft.com/office/drawing/2014/main" val="3789004064"/>
                    </a:ext>
                  </a:extLst>
                </a:gridCol>
                <a:gridCol w="1337140">
                  <a:extLst>
                    <a:ext uri="{9D8B030D-6E8A-4147-A177-3AD203B41FA5}">
                      <a16:colId xmlns:a16="http://schemas.microsoft.com/office/drawing/2014/main" val="10018889"/>
                    </a:ext>
                  </a:extLst>
                </a:gridCol>
                <a:gridCol w="1337140">
                  <a:extLst>
                    <a:ext uri="{9D8B030D-6E8A-4147-A177-3AD203B41FA5}">
                      <a16:colId xmlns:a16="http://schemas.microsoft.com/office/drawing/2014/main" val="1633437455"/>
                    </a:ext>
                  </a:extLst>
                </a:gridCol>
              </a:tblGrid>
              <a:tr h="413527">
                <a:tc>
                  <a:txBody>
                    <a:bodyPr/>
                    <a:lstStyle/>
                    <a:p>
                      <a:pPr marL="0" marR="0">
                        <a:spcBef>
                          <a:spcPts val="0"/>
                        </a:spcBef>
                        <a:spcAft>
                          <a:spcPts val="0"/>
                        </a:spcAft>
                      </a:pPr>
                      <a:r>
                        <a:rPr lang="en-US" sz="2000" dirty="0">
                          <a:effectLst/>
                        </a:rPr>
                        <a:t>Result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gn="ctr">
                        <a:spcBef>
                          <a:spcPts val="0"/>
                        </a:spcBef>
                        <a:spcAft>
                          <a:spcPts val="0"/>
                        </a:spcAft>
                      </a:pPr>
                      <a:r>
                        <a:rPr lang="en-US" sz="2000">
                          <a:effectLst/>
                        </a:rPr>
                        <a:t>Wednesday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gn="ctr">
                        <a:spcBef>
                          <a:spcPts val="0"/>
                        </a:spcBef>
                        <a:spcAft>
                          <a:spcPts val="0"/>
                        </a:spcAft>
                      </a:pPr>
                      <a:r>
                        <a:rPr lang="en-US" sz="2000">
                          <a:effectLst/>
                        </a:rPr>
                        <a:t>Thursday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gn="ctr">
                        <a:spcBef>
                          <a:spcPts val="0"/>
                        </a:spcBef>
                        <a:spcAft>
                          <a:spcPts val="0"/>
                        </a:spcAft>
                      </a:pPr>
                      <a:r>
                        <a:rPr lang="en-US" sz="2000" dirty="0">
                          <a:effectLst/>
                        </a:rPr>
                        <a:t>Friday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gn="ctr">
                        <a:spcBef>
                          <a:spcPts val="0"/>
                        </a:spcBef>
                        <a:spcAft>
                          <a:spcPts val="0"/>
                        </a:spcAft>
                      </a:pPr>
                      <a:r>
                        <a:rPr lang="en-US" sz="2000">
                          <a:effectLst/>
                        </a:rPr>
                        <a:t>Saturday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gn="ctr">
                        <a:spcBef>
                          <a:spcPts val="0"/>
                        </a:spcBef>
                        <a:spcAft>
                          <a:spcPts val="0"/>
                        </a:spcAft>
                      </a:pPr>
                      <a:r>
                        <a:rPr lang="en-US" sz="2000">
                          <a:effectLst/>
                        </a:rPr>
                        <a:t>Sunday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gn="ctr">
                        <a:spcBef>
                          <a:spcPts val="0"/>
                        </a:spcBef>
                        <a:spcAft>
                          <a:spcPts val="0"/>
                        </a:spcAft>
                      </a:pPr>
                      <a:r>
                        <a:rPr lang="en-US" sz="2000">
                          <a:effectLst/>
                        </a:rPr>
                        <a:t>Monday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gn="ctr">
                        <a:spcBef>
                          <a:spcPts val="0"/>
                        </a:spcBef>
                        <a:spcAft>
                          <a:spcPts val="0"/>
                        </a:spcAft>
                      </a:pPr>
                      <a:r>
                        <a:rPr lang="en-US" sz="2000" dirty="0">
                          <a:effectLst/>
                        </a:rPr>
                        <a:t>Tuesday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extLst>
                  <a:ext uri="{0D108BD9-81ED-4DB2-BD59-A6C34878D82A}">
                    <a16:rowId xmlns:a16="http://schemas.microsoft.com/office/drawing/2014/main" val="2084386669"/>
                  </a:ext>
                </a:extLst>
              </a:tr>
              <a:tr h="413527">
                <a:tc>
                  <a:txBody>
                    <a:bodyPr/>
                    <a:lstStyle/>
                    <a:p>
                      <a:pPr marL="0" marR="0">
                        <a:spcBef>
                          <a:spcPts val="0"/>
                        </a:spcBef>
                        <a:spcAft>
                          <a:spcPts val="0"/>
                        </a:spcAft>
                      </a:pPr>
                      <a:r>
                        <a:rPr lang="en-US" sz="2000" dirty="0">
                          <a:solidFill>
                            <a:schemeClr val="tx1"/>
                          </a:solidFill>
                          <a:effectLst/>
                        </a:rPr>
                        <a:t>Pre-Breakfast</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186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151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186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219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201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159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202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436601737"/>
                  </a:ext>
                </a:extLst>
              </a:tr>
              <a:tr h="413527">
                <a:tc>
                  <a:txBody>
                    <a:bodyPr/>
                    <a:lstStyle/>
                    <a:p>
                      <a:pPr marL="0" marR="0">
                        <a:spcBef>
                          <a:spcPts val="0"/>
                        </a:spcBef>
                        <a:spcAft>
                          <a:spcPts val="0"/>
                        </a:spcAft>
                      </a:pPr>
                      <a:r>
                        <a:rPr lang="en-US" sz="2000" dirty="0">
                          <a:solidFill>
                            <a:schemeClr val="tx1"/>
                          </a:solidFill>
                          <a:effectLst/>
                        </a:rPr>
                        <a:t>Pre-Lunch</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dirty="0">
                          <a:effectLst/>
                        </a:rPr>
                        <a:t>155 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dirty="0">
                          <a:effectLst/>
                        </a:rPr>
                        <a:t>161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206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dirty="0">
                          <a:effectLst/>
                        </a:rPr>
                        <a:t>199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645275763"/>
                  </a:ext>
                </a:extLst>
              </a:tr>
              <a:tr h="413527">
                <a:tc>
                  <a:txBody>
                    <a:bodyPr/>
                    <a:lstStyle/>
                    <a:p>
                      <a:pPr marL="0" marR="0">
                        <a:spcBef>
                          <a:spcPts val="0"/>
                        </a:spcBef>
                        <a:spcAft>
                          <a:spcPts val="0"/>
                        </a:spcAft>
                      </a:pPr>
                      <a:r>
                        <a:rPr lang="en-US" sz="2000">
                          <a:solidFill>
                            <a:schemeClr val="tx1"/>
                          </a:solidFill>
                          <a:effectLst/>
                        </a:rPr>
                        <a:t>Pre-Dinner</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190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a:effectLst/>
                        </a:rPr>
                        <a:t>200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a:effectLst/>
                        </a:rPr>
                        <a:t>196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a:effectLst/>
                        </a:rPr>
                        <a:t>214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a:effectLst/>
                        </a:rPr>
                        <a:t>218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201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06434922"/>
                  </a:ext>
                </a:extLst>
              </a:tr>
              <a:tr h="413527">
                <a:tc>
                  <a:txBody>
                    <a:bodyPr/>
                    <a:lstStyle/>
                    <a:p>
                      <a:pPr marL="0" marR="0">
                        <a:spcBef>
                          <a:spcPts val="0"/>
                        </a:spcBef>
                        <a:spcAft>
                          <a:spcPts val="0"/>
                        </a:spcAft>
                      </a:pPr>
                      <a:r>
                        <a:rPr lang="en-US" sz="2000" dirty="0">
                          <a:solidFill>
                            <a:schemeClr val="tx1"/>
                          </a:solidFill>
                          <a:effectLst/>
                        </a:rPr>
                        <a:t>HS</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190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210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196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dirty="0">
                          <a:effectLst/>
                        </a:rPr>
                        <a:t>193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537024155"/>
                  </a:ext>
                </a:extLst>
              </a:tr>
              <a:tr h="413527">
                <a:tc>
                  <a:txBody>
                    <a:bodyPr/>
                    <a:lstStyle/>
                    <a:p>
                      <a:pPr marL="0" marR="0">
                        <a:spcBef>
                          <a:spcPts val="0"/>
                        </a:spcBef>
                        <a:spcAft>
                          <a:spcPts val="0"/>
                        </a:spcAft>
                      </a:pPr>
                      <a:r>
                        <a:rPr lang="en-US" sz="2000" dirty="0">
                          <a:solidFill>
                            <a:schemeClr val="bg1"/>
                          </a:solidFill>
                          <a:effectLst/>
                        </a:rPr>
                        <a:t>Result</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gn="ctr">
                        <a:spcBef>
                          <a:spcPts val="0"/>
                        </a:spcBef>
                        <a:spcAft>
                          <a:spcPts val="0"/>
                        </a:spcAft>
                      </a:pPr>
                      <a:r>
                        <a:rPr lang="en-US" sz="2000" b="1" dirty="0">
                          <a:solidFill>
                            <a:schemeClr val="bg1"/>
                          </a:solidFill>
                          <a:effectLst/>
                        </a:rPr>
                        <a:t>Wednesday</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gn="ctr">
                        <a:spcBef>
                          <a:spcPts val="0"/>
                        </a:spcBef>
                        <a:spcAft>
                          <a:spcPts val="0"/>
                        </a:spcAft>
                      </a:pPr>
                      <a:r>
                        <a:rPr lang="en-US" sz="2000" b="1" dirty="0">
                          <a:solidFill>
                            <a:schemeClr val="bg1"/>
                          </a:solidFill>
                          <a:effectLst/>
                        </a:rPr>
                        <a:t>Thursday</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gn="ctr">
                        <a:spcBef>
                          <a:spcPts val="0"/>
                        </a:spcBef>
                        <a:spcAft>
                          <a:spcPts val="0"/>
                        </a:spcAft>
                      </a:pPr>
                      <a:r>
                        <a:rPr lang="en-US" sz="2000" b="1" dirty="0">
                          <a:solidFill>
                            <a:schemeClr val="bg1"/>
                          </a:solidFill>
                          <a:effectLst/>
                        </a:rPr>
                        <a:t>Friday</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gn="ctr">
                        <a:spcBef>
                          <a:spcPts val="0"/>
                        </a:spcBef>
                        <a:spcAft>
                          <a:spcPts val="0"/>
                        </a:spcAft>
                      </a:pPr>
                      <a:r>
                        <a:rPr lang="en-US" sz="2000" b="1" dirty="0">
                          <a:solidFill>
                            <a:schemeClr val="bg1"/>
                          </a:solidFill>
                          <a:effectLst/>
                        </a:rPr>
                        <a:t>Saturday</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gn="ctr">
                        <a:spcBef>
                          <a:spcPts val="0"/>
                        </a:spcBef>
                        <a:spcAft>
                          <a:spcPts val="0"/>
                        </a:spcAft>
                      </a:pPr>
                      <a:r>
                        <a:rPr lang="en-US" sz="2000" b="1" dirty="0">
                          <a:solidFill>
                            <a:schemeClr val="bg1"/>
                          </a:solidFill>
                          <a:effectLst/>
                        </a:rPr>
                        <a:t>Sunday</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gn="ctr">
                        <a:spcBef>
                          <a:spcPts val="0"/>
                        </a:spcBef>
                        <a:spcAft>
                          <a:spcPts val="0"/>
                        </a:spcAft>
                      </a:pPr>
                      <a:r>
                        <a:rPr lang="en-US" sz="2000" b="1" dirty="0">
                          <a:solidFill>
                            <a:schemeClr val="bg1"/>
                          </a:solidFill>
                          <a:effectLst/>
                        </a:rPr>
                        <a:t>Monday</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marL="0" marR="0" algn="ctr">
                        <a:spcBef>
                          <a:spcPts val="0"/>
                        </a:spcBef>
                        <a:spcAft>
                          <a:spcPts val="0"/>
                        </a:spcAft>
                      </a:pPr>
                      <a:r>
                        <a:rPr lang="en-US" sz="2000" b="1" dirty="0">
                          <a:solidFill>
                            <a:schemeClr val="bg1"/>
                          </a:solidFill>
                          <a:effectLst/>
                        </a:rPr>
                        <a:t>Tuesday</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extLst>
                  <a:ext uri="{0D108BD9-81ED-4DB2-BD59-A6C34878D82A}">
                    <a16:rowId xmlns:a16="http://schemas.microsoft.com/office/drawing/2014/main" val="1431860765"/>
                  </a:ext>
                </a:extLst>
              </a:tr>
              <a:tr h="413527">
                <a:tc>
                  <a:txBody>
                    <a:bodyPr/>
                    <a:lstStyle/>
                    <a:p>
                      <a:pPr marL="0" marR="0">
                        <a:spcBef>
                          <a:spcPts val="0"/>
                        </a:spcBef>
                        <a:spcAft>
                          <a:spcPts val="0"/>
                        </a:spcAft>
                      </a:pPr>
                      <a:r>
                        <a:rPr lang="en-US" sz="2000" dirty="0">
                          <a:solidFill>
                            <a:schemeClr val="tx1"/>
                          </a:solidFill>
                          <a:effectLst/>
                        </a:rPr>
                        <a:t>Pre-Breakfast</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189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187</a:t>
                      </a:r>
                    </a:p>
                  </a:txBody>
                  <a:tcPr marL="68580" marR="68580" marT="0" marB="0">
                    <a:solidFill>
                      <a:schemeClr val="bg1"/>
                    </a:solidFill>
                  </a:tcPr>
                </a:tc>
                <a:tc>
                  <a:txBody>
                    <a:bodyPr/>
                    <a:lstStyle/>
                    <a:p>
                      <a:pPr marL="0" marR="0" algn="ctr">
                        <a:spcBef>
                          <a:spcPts val="0"/>
                        </a:spcBef>
                        <a:spcAft>
                          <a:spcPts val="0"/>
                        </a:spcAft>
                      </a:pPr>
                      <a:r>
                        <a:rPr lang="en-US" sz="2000" dirty="0">
                          <a:effectLst/>
                        </a:rPr>
                        <a:t>192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150</a:t>
                      </a:r>
                    </a:p>
                  </a:txBody>
                  <a:tcPr marL="68580" marR="68580" marT="0" marB="0">
                    <a:solidFill>
                      <a:schemeClr val="bg1"/>
                    </a:solidFill>
                  </a:tcPr>
                </a:tc>
                <a:tc>
                  <a:txBody>
                    <a:bodyPr/>
                    <a:lstStyle/>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192</a:t>
                      </a:r>
                    </a:p>
                  </a:txBody>
                  <a:tcPr marL="68580" marR="68580" marT="0" marB="0">
                    <a:solidFill>
                      <a:schemeClr val="bg1"/>
                    </a:solidFill>
                  </a:tcPr>
                </a:tc>
                <a:tc>
                  <a:txBody>
                    <a:bodyPr/>
                    <a:lstStyle/>
                    <a:p>
                      <a:pPr marL="0" marR="0" algn="ctr">
                        <a:spcBef>
                          <a:spcPts val="0"/>
                        </a:spcBef>
                        <a:spcAft>
                          <a:spcPts val="0"/>
                        </a:spcAft>
                      </a:pPr>
                      <a:r>
                        <a:rPr lang="en-US" sz="2000" dirty="0">
                          <a:effectLst/>
                        </a:rPr>
                        <a:t>193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099412546"/>
                  </a:ext>
                </a:extLst>
              </a:tr>
              <a:tr h="413527">
                <a:tc>
                  <a:txBody>
                    <a:bodyPr/>
                    <a:lstStyle/>
                    <a:p>
                      <a:pPr marL="0" marR="0">
                        <a:spcBef>
                          <a:spcPts val="0"/>
                        </a:spcBef>
                        <a:spcAft>
                          <a:spcPts val="0"/>
                        </a:spcAft>
                      </a:pPr>
                      <a:r>
                        <a:rPr lang="en-US" sz="2000" dirty="0">
                          <a:solidFill>
                            <a:schemeClr val="tx1"/>
                          </a:solidFill>
                          <a:effectLst/>
                        </a:rPr>
                        <a:t>Pre-Lunch</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221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208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204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dirty="0">
                          <a:effectLst/>
                        </a:rPr>
                        <a:t>201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202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208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dirty="0">
                          <a:effectLst/>
                        </a:rPr>
                        <a:t>201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2502525129"/>
                  </a:ext>
                </a:extLst>
              </a:tr>
              <a:tr h="413527">
                <a:tc>
                  <a:txBody>
                    <a:bodyPr/>
                    <a:lstStyle/>
                    <a:p>
                      <a:pPr marL="0" marR="0">
                        <a:spcBef>
                          <a:spcPts val="0"/>
                        </a:spcBef>
                        <a:spcAft>
                          <a:spcPts val="0"/>
                        </a:spcAft>
                      </a:pPr>
                      <a:r>
                        <a:rPr lang="en-US" sz="2000" dirty="0">
                          <a:solidFill>
                            <a:schemeClr val="tx1"/>
                          </a:solidFill>
                          <a:effectLst/>
                        </a:rPr>
                        <a:t>Pre-Dinner</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a:effectLst/>
                        </a:rPr>
                        <a:t>198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236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a:effectLst/>
                        </a:rPr>
                        <a:t>208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212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693106926"/>
                  </a:ext>
                </a:extLst>
              </a:tr>
              <a:tr h="413527">
                <a:tc>
                  <a:txBody>
                    <a:bodyPr/>
                    <a:lstStyle/>
                    <a:p>
                      <a:pPr marL="0" marR="0">
                        <a:spcBef>
                          <a:spcPts val="0"/>
                        </a:spcBef>
                        <a:spcAft>
                          <a:spcPts val="0"/>
                        </a:spcAft>
                      </a:pPr>
                      <a:r>
                        <a:rPr lang="en-US" sz="2000" dirty="0">
                          <a:solidFill>
                            <a:schemeClr val="tx1"/>
                          </a:solidFill>
                          <a:effectLst/>
                        </a:rPr>
                        <a:t>HS</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199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187</a:t>
                      </a:r>
                    </a:p>
                  </a:txBody>
                  <a:tcPr marL="68580" marR="68580" marT="0" marB="0">
                    <a:solidFill>
                      <a:schemeClr val="bg2"/>
                    </a:solidFill>
                  </a:tcPr>
                </a:tc>
                <a:tc>
                  <a:txBody>
                    <a:bodyPr/>
                    <a:lstStyle/>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203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a:effectLst/>
                        </a:rPr>
                        <a:t>202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gn="ctr">
                        <a:spcBef>
                          <a:spcPts val="0"/>
                        </a:spcBef>
                        <a:spcAft>
                          <a:spcPts val="0"/>
                        </a:spcAft>
                      </a:pPr>
                      <a:r>
                        <a:rPr lang="en-US" sz="2000" dirty="0">
                          <a:effectLst/>
                        </a:rPr>
                        <a:t>199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37822848"/>
                  </a:ext>
                </a:extLst>
              </a:tr>
            </a:tbl>
          </a:graphicData>
        </a:graphic>
      </p:graphicFrame>
    </p:spTree>
    <p:extLst>
      <p:ext uri="{BB962C8B-B14F-4D97-AF65-F5344CB8AC3E}">
        <p14:creationId xmlns:p14="http://schemas.microsoft.com/office/powerpoint/2010/main" val="3889590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F721-B285-4549-8405-3B7C7F46FB8C}"/>
              </a:ext>
            </a:extLst>
          </p:cNvPr>
          <p:cNvSpPr>
            <a:spLocks noGrp="1"/>
          </p:cNvSpPr>
          <p:nvPr>
            <p:ph type="title"/>
          </p:nvPr>
        </p:nvSpPr>
        <p:spPr>
          <a:xfrm>
            <a:off x="343690" y="739212"/>
            <a:ext cx="11464684" cy="989168"/>
          </a:xfrm>
        </p:spPr>
        <p:txBody>
          <a:bodyPr/>
          <a:lstStyle/>
          <a:p>
            <a:r>
              <a:rPr lang="en-US" dirty="0">
                <a:latin typeface="Century Gothic" panose="020B0502020202020204" pitchFamily="34" charset="0"/>
              </a:rPr>
              <a:t>Visit 1 with PCP</a:t>
            </a:r>
          </a:p>
        </p:txBody>
      </p:sp>
      <p:sp>
        <p:nvSpPr>
          <p:cNvPr id="3" name="Content Placeholder 2">
            <a:extLst>
              <a:ext uri="{FF2B5EF4-FFF2-40B4-BE49-F238E27FC236}">
                <a16:creationId xmlns:a16="http://schemas.microsoft.com/office/drawing/2014/main" id="{78BCC5B5-0092-4D42-9350-273D59F28FC2}"/>
              </a:ext>
            </a:extLst>
          </p:cNvPr>
          <p:cNvSpPr>
            <a:spLocks noGrp="1"/>
          </p:cNvSpPr>
          <p:nvPr>
            <p:ph idx="1"/>
          </p:nvPr>
        </p:nvSpPr>
        <p:spPr>
          <a:xfrm>
            <a:off x="343690" y="1612184"/>
            <a:ext cx="11452597" cy="4760604"/>
          </a:xfrm>
        </p:spPr>
        <p:txBody>
          <a:bodyPr>
            <a:normAutofit/>
          </a:bodyPr>
          <a:lstStyle/>
          <a:p>
            <a:r>
              <a:rPr lang="en-US" b="1" dirty="0">
                <a:latin typeface="Century Gothic" panose="020B0502020202020204" pitchFamily="34" charset="0"/>
              </a:rPr>
              <a:t>Yolanda’s regimen:</a:t>
            </a:r>
          </a:p>
          <a:p>
            <a:pPr marL="0" indent="0">
              <a:buNone/>
            </a:pPr>
            <a:r>
              <a:rPr lang="en-US" dirty="0">
                <a:latin typeface="Century Gothic" panose="020B0502020202020204" pitchFamily="34" charset="0"/>
              </a:rPr>
              <a:t>      - </a:t>
            </a:r>
            <a:r>
              <a:rPr lang="en-US" sz="2400" dirty="0">
                <a:latin typeface="Century Gothic" panose="020B0502020202020204" pitchFamily="34" charset="0"/>
              </a:rPr>
              <a:t>Glargine 25 units bedtime</a:t>
            </a:r>
          </a:p>
          <a:p>
            <a:pPr marL="0" indent="0">
              <a:buNone/>
            </a:pPr>
            <a:r>
              <a:rPr lang="en-US" sz="2400" dirty="0">
                <a:latin typeface="Century Gothic" panose="020B0502020202020204" pitchFamily="34" charset="0"/>
              </a:rPr>
              <a:t>       - </a:t>
            </a:r>
            <a:r>
              <a:rPr lang="en-US" sz="2400" dirty="0" err="1">
                <a:latin typeface="Century Gothic" panose="020B0502020202020204" pitchFamily="34" charset="0"/>
              </a:rPr>
              <a:t>Aspart</a:t>
            </a:r>
            <a:r>
              <a:rPr lang="en-US" sz="2400" dirty="0">
                <a:latin typeface="Century Gothic" panose="020B0502020202020204" pitchFamily="34" charset="0"/>
              </a:rPr>
              <a:t> 10 units before meals                                                    </a:t>
            </a:r>
          </a:p>
          <a:p>
            <a:pPr marL="0" indent="0">
              <a:buNone/>
            </a:pPr>
            <a:r>
              <a:rPr lang="en-US" b="1" dirty="0">
                <a:latin typeface="Century Gothic" panose="020B0502020202020204" pitchFamily="34" charset="0"/>
              </a:rPr>
              <a:t>    A1c 8.5%</a:t>
            </a:r>
          </a:p>
          <a:p>
            <a:pPr marL="0" indent="0">
              <a:buNone/>
            </a:pPr>
            <a:endParaRPr lang="en-US" b="1" dirty="0"/>
          </a:p>
          <a:p>
            <a:r>
              <a:rPr lang="en-US" b="1" dirty="0">
                <a:latin typeface="Century Gothic" panose="020B0502020202020204" pitchFamily="34" charset="0"/>
              </a:rPr>
              <a:t>What change would you make first: </a:t>
            </a:r>
          </a:p>
          <a:p>
            <a:pPr marL="911225" lvl="1" indent="-514350">
              <a:buFont typeface="+mj-lt"/>
              <a:buAutoNum type="arabicPeriod"/>
            </a:pPr>
            <a:r>
              <a:rPr lang="en-US" dirty="0">
                <a:latin typeface="Century Gothic" panose="020B0502020202020204" pitchFamily="34" charset="0"/>
              </a:rPr>
              <a:t>Breakfast bolus dose</a:t>
            </a:r>
          </a:p>
          <a:p>
            <a:pPr marL="911225" lvl="1" indent="-514350">
              <a:buFont typeface="+mj-lt"/>
              <a:buAutoNum type="arabicPeriod"/>
            </a:pPr>
            <a:r>
              <a:rPr lang="en-US" dirty="0">
                <a:latin typeface="Century Gothic" panose="020B0502020202020204" pitchFamily="34" charset="0"/>
              </a:rPr>
              <a:t>Lunch bolus dose</a:t>
            </a:r>
          </a:p>
          <a:p>
            <a:pPr marL="911225" lvl="1" indent="-514350">
              <a:buFont typeface="+mj-lt"/>
              <a:buAutoNum type="arabicPeriod"/>
            </a:pPr>
            <a:r>
              <a:rPr lang="en-US" dirty="0">
                <a:latin typeface="Century Gothic" panose="020B0502020202020204" pitchFamily="34" charset="0"/>
              </a:rPr>
              <a:t>Dinner bolus dose</a:t>
            </a:r>
          </a:p>
          <a:p>
            <a:pPr marL="911225" lvl="1" indent="-514350">
              <a:buFont typeface="+mj-lt"/>
              <a:buAutoNum type="arabicPeriod"/>
            </a:pPr>
            <a:r>
              <a:rPr lang="en-US" dirty="0">
                <a:latin typeface="Century Gothic" panose="020B0502020202020204" pitchFamily="34" charset="0"/>
              </a:rPr>
              <a:t>Basal dose </a:t>
            </a:r>
          </a:p>
          <a:p>
            <a:pPr marL="0" indent="0">
              <a:buNone/>
            </a:pPr>
            <a:endParaRPr lang="en-US" b="1" dirty="0"/>
          </a:p>
          <a:p>
            <a:pPr marL="0" indent="0">
              <a:buNone/>
            </a:pPr>
            <a:endParaRPr lang="en-US" dirty="0"/>
          </a:p>
          <a:p>
            <a:endParaRPr lang="en-US" dirty="0"/>
          </a:p>
        </p:txBody>
      </p:sp>
      <p:pic>
        <p:nvPicPr>
          <p:cNvPr id="10" name="Picture 9" descr="A table with numbers and numbers&#10;&#10;Description automatically generated">
            <a:extLst>
              <a:ext uri="{FF2B5EF4-FFF2-40B4-BE49-F238E27FC236}">
                <a16:creationId xmlns:a16="http://schemas.microsoft.com/office/drawing/2014/main" id="{826E1DB4-8F71-FCA6-D7CC-5640E69DCFA0}"/>
              </a:ext>
            </a:extLst>
          </p:cNvPr>
          <p:cNvPicPr>
            <a:picLocks noChangeAspect="1"/>
          </p:cNvPicPr>
          <p:nvPr/>
        </p:nvPicPr>
        <p:blipFill>
          <a:blip r:embed="rId3"/>
          <a:stretch>
            <a:fillRect/>
          </a:stretch>
        </p:blipFill>
        <p:spPr>
          <a:xfrm>
            <a:off x="5472752" y="0"/>
            <a:ext cx="6719248" cy="3322552"/>
          </a:xfrm>
          <a:prstGeom prst="rect">
            <a:avLst/>
          </a:prstGeom>
        </p:spPr>
      </p:pic>
    </p:spTree>
    <p:extLst>
      <p:ext uri="{BB962C8B-B14F-4D97-AF65-F5344CB8AC3E}">
        <p14:creationId xmlns:p14="http://schemas.microsoft.com/office/powerpoint/2010/main" val="2616428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5144F-6002-448F-9035-AE76C9DDB96D}"/>
              </a:ext>
            </a:extLst>
          </p:cNvPr>
          <p:cNvSpPr>
            <a:spLocks noGrp="1"/>
          </p:cNvSpPr>
          <p:nvPr>
            <p:ph type="title"/>
          </p:nvPr>
        </p:nvSpPr>
        <p:spPr/>
        <p:txBody>
          <a:bodyPr/>
          <a:lstStyle/>
          <a:p>
            <a:r>
              <a:rPr lang="en-US" dirty="0">
                <a:latin typeface="Century Gothic" panose="020B0502020202020204" pitchFamily="34" charset="0"/>
              </a:rPr>
              <a:t>Making Insulin Recommendations</a:t>
            </a:r>
          </a:p>
        </p:txBody>
      </p:sp>
      <p:sp>
        <p:nvSpPr>
          <p:cNvPr id="5" name="TextBox 4">
            <a:extLst>
              <a:ext uri="{FF2B5EF4-FFF2-40B4-BE49-F238E27FC236}">
                <a16:creationId xmlns:a16="http://schemas.microsoft.com/office/drawing/2014/main" id="{06C4A0C9-623D-4079-BE43-5B8FF0BDC943}"/>
              </a:ext>
            </a:extLst>
          </p:cNvPr>
          <p:cNvSpPr txBox="1"/>
          <p:nvPr/>
        </p:nvSpPr>
        <p:spPr>
          <a:xfrm>
            <a:off x="359454" y="1865500"/>
            <a:ext cx="7108146" cy="3970318"/>
          </a:xfrm>
          <a:prstGeom prst="rect">
            <a:avLst/>
          </a:prstGeom>
          <a:noFill/>
        </p:spPr>
        <p:txBody>
          <a:bodyPr wrap="square" rtlCol="0">
            <a:spAutoFit/>
          </a:bodyPr>
          <a:lstStyle/>
          <a:p>
            <a:r>
              <a:rPr lang="en-US" sz="2200" b="1" dirty="0">
                <a:latin typeface="Century Gothic" panose="020B0502020202020204" pitchFamily="34" charset="0"/>
              </a:rPr>
              <a:t>What actions will you take at your visit? (Select all that apply)</a:t>
            </a:r>
          </a:p>
          <a:p>
            <a:pPr marL="342900" indent="-342900">
              <a:buAutoNum type="arabicPeriod"/>
            </a:pPr>
            <a:r>
              <a:rPr lang="en-US" sz="2200" b="1" dirty="0">
                <a:latin typeface="Century Gothic" panose="020B0502020202020204" pitchFamily="34" charset="0"/>
              </a:rPr>
              <a:t>Assess the amount and routine that Yolanda uses to take her insulin</a:t>
            </a:r>
          </a:p>
          <a:p>
            <a:pPr marL="342900" indent="-342900">
              <a:buAutoNum type="arabicPeriod"/>
            </a:pPr>
            <a:r>
              <a:rPr lang="en-US" sz="2200" b="1" dirty="0">
                <a:latin typeface="Century Gothic" panose="020B0502020202020204" pitchFamily="34" charset="0"/>
              </a:rPr>
              <a:t>Consider use of </a:t>
            </a:r>
            <a:r>
              <a:rPr lang="en-US" sz="2200" b="1" dirty="0" err="1">
                <a:latin typeface="Century Gothic" panose="020B0502020202020204" pitchFamily="34" charset="0"/>
              </a:rPr>
              <a:t>Degludec</a:t>
            </a:r>
            <a:r>
              <a:rPr lang="en-US" sz="2200" b="1" dirty="0">
                <a:latin typeface="Century Gothic" panose="020B0502020202020204" pitchFamily="34" charset="0"/>
              </a:rPr>
              <a:t> U100 in place of Glargine</a:t>
            </a:r>
          </a:p>
          <a:p>
            <a:pPr marL="342900" indent="-342900">
              <a:buAutoNum type="arabicPeriod"/>
            </a:pPr>
            <a:r>
              <a:rPr lang="en-US" sz="2200" b="1" dirty="0">
                <a:latin typeface="Century Gothic" panose="020B0502020202020204" pitchFamily="34" charset="0"/>
              </a:rPr>
              <a:t>Increase basal insulin by 8 units</a:t>
            </a:r>
          </a:p>
          <a:p>
            <a:pPr marL="342900" indent="-342900">
              <a:buAutoNum type="arabicPeriod"/>
            </a:pPr>
            <a:r>
              <a:rPr lang="en-US" sz="2200" b="1" dirty="0">
                <a:latin typeface="Century Gothic" panose="020B0502020202020204" pitchFamily="34" charset="0"/>
              </a:rPr>
              <a:t>Increase basal insulin by 6 units</a:t>
            </a:r>
          </a:p>
          <a:p>
            <a:pPr marL="342900" indent="-342900">
              <a:buAutoNum type="arabicPeriod"/>
            </a:pPr>
            <a:r>
              <a:rPr lang="en-US" sz="2200" b="1" dirty="0">
                <a:latin typeface="Century Gothic" panose="020B0502020202020204" pitchFamily="34" charset="0"/>
              </a:rPr>
              <a:t>Increase basal insulin by 4 units</a:t>
            </a:r>
          </a:p>
          <a:p>
            <a:pPr marL="342900" indent="-342900">
              <a:buAutoNum type="arabicPeriod"/>
            </a:pPr>
            <a:endParaRPr lang="en-US" b="1" dirty="0">
              <a:latin typeface="Century Gothic" panose="020B0502020202020204" pitchFamily="34" charset="0"/>
            </a:endParaRPr>
          </a:p>
          <a:p>
            <a:pPr marL="342900" indent="-342900">
              <a:buAutoNum type="arabicPeriod"/>
            </a:pPr>
            <a:endParaRPr lang="en-US" b="1" dirty="0">
              <a:latin typeface="Century Gothic" panose="020B0502020202020204" pitchFamily="34" charset="0"/>
            </a:endParaRPr>
          </a:p>
          <a:p>
            <a:endParaRPr lang="en-US" b="1" dirty="0">
              <a:latin typeface="Century Gothic" panose="020B0502020202020204" pitchFamily="34" charset="0"/>
            </a:endParaRPr>
          </a:p>
        </p:txBody>
      </p:sp>
      <p:pic>
        <p:nvPicPr>
          <p:cNvPr id="4" name="Picture 3" descr="A person with grey hair&#10;&#10;Description automatically generated">
            <a:extLst>
              <a:ext uri="{FF2B5EF4-FFF2-40B4-BE49-F238E27FC236}">
                <a16:creationId xmlns:a16="http://schemas.microsoft.com/office/drawing/2014/main" id="{107123B5-3518-F86B-D53A-8971EDFCE926}"/>
              </a:ext>
            </a:extLst>
          </p:cNvPr>
          <p:cNvPicPr>
            <a:picLocks noChangeAspect="1"/>
          </p:cNvPicPr>
          <p:nvPr/>
        </p:nvPicPr>
        <p:blipFill>
          <a:blip r:embed="rId3"/>
          <a:stretch>
            <a:fillRect/>
          </a:stretch>
        </p:blipFill>
        <p:spPr>
          <a:xfrm>
            <a:off x="9895778" y="1382193"/>
            <a:ext cx="1473376" cy="1901995"/>
          </a:xfrm>
          <a:prstGeom prst="rect">
            <a:avLst/>
          </a:prstGeom>
        </p:spPr>
      </p:pic>
      <p:pic>
        <p:nvPicPr>
          <p:cNvPr id="8" name="Picture 7" descr="A table with numbers and numbers&#10;&#10;Description automatically generated">
            <a:extLst>
              <a:ext uri="{FF2B5EF4-FFF2-40B4-BE49-F238E27FC236}">
                <a16:creationId xmlns:a16="http://schemas.microsoft.com/office/drawing/2014/main" id="{635DF442-4123-84B0-4C6B-34CE42BFF900}"/>
              </a:ext>
            </a:extLst>
          </p:cNvPr>
          <p:cNvPicPr>
            <a:picLocks noChangeAspect="1"/>
          </p:cNvPicPr>
          <p:nvPr/>
        </p:nvPicPr>
        <p:blipFill>
          <a:blip r:embed="rId4"/>
          <a:stretch>
            <a:fillRect/>
          </a:stretch>
        </p:blipFill>
        <p:spPr>
          <a:xfrm>
            <a:off x="5268036" y="3821372"/>
            <a:ext cx="6923964" cy="3036627"/>
          </a:xfrm>
          <a:prstGeom prst="rect">
            <a:avLst/>
          </a:prstGeom>
        </p:spPr>
      </p:pic>
    </p:spTree>
    <p:extLst>
      <p:ext uri="{BB962C8B-B14F-4D97-AF65-F5344CB8AC3E}">
        <p14:creationId xmlns:p14="http://schemas.microsoft.com/office/powerpoint/2010/main" val="3870005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ADF7B-C31B-4522-B1B3-59AD366A7CE4}"/>
              </a:ext>
            </a:extLst>
          </p:cNvPr>
          <p:cNvSpPr>
            <a:spLocks noGrp="1"/>
          </p:cNvSpPr>
          <p:nvPr>
            <p:ph type="title"/>
          </p:nvPr>
        </p:nvSpPr>
        <p:spPr>
          <a:xfrm>
            <a:off x="120073" y="739419"/>
            <a:ext cx="11704065" cy="798778"/>
          </a:xfrm>
        </p:spPr>
        <p:txBody>
          <a:bodyPr>
            <a:noAutofit/>
          </a:bodyPr>
          <a:lstStyle/>
          <a:p>
            <a:r>
              <a:rPr lang="en-US" sz="3600" dirty="0">
                <a:latin typeface="Century Gothic" panose="020B0502020202020204" pitchFamily="34" charset="0"/>
              </a:rPr>
              <a:t>Creating a Correction Factor for High Glucose Levels</a:t>
            </a:r>
          </a:p>
        </p:txBody>
      </p:sp>
      <p:sp>
        <p:nvSpPr>
          <p:cNvPr id="6" name="TextBox 5">
            <a:extLst>
              <a:ext uri="{FF2B5EF4-FFF2-40B4-BE49-F238E27FC236}">
                <a16:creationId xmlns:a16="http://schemas.microsoft.com/office/drawing/2014/main" id="{7FA40006-D2AD-4C3B-B65C-3CDD8419D1C1}"/>
              </a:ext>
            </a:extLst>
          </p:cNvPr>
          <p:cNvSpPr txBox="1"/>
          <p:nvPr/>
        </p:nvSpPr>
        <p:spPr>
          <a:xfrm>
            <a:off x="120073" y="1902797"/>
            <a:ext cx="5381648" cy="4647426"/>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t>Yolanda now has a total daily dose of </a:t>
            </a:r>
          </a:p>
          <a:p>
            <a:r>
              <a:rPr lang="en-US" sz="2000" dirty="0"/>
              <a:t>     59 units/day. </a:t>
            </a:r>
          </a:p>
          <a:p>
            <a:pPr marL="285750" indent="-285750">
              <a:buFont typeface="Wingdings" panose="05000000000000000000" pitchFamily="2" charset="2"/>
              <a:buChar char="Ø"/>
            </a:pPr>
            <a:r>
              <a:rPr lang="en-US" sz="2000" dirty="0"/>
              <a:t>The formula for developing a </a:t>
            </a:r>
          </a:p>
          <a:p>
            <a:r>
              <a:rPr lang="en-US" sz="2000" dirty="0"/>
              <a:t>     correction factor is 1800 /59 U=30.5 </a:t>
            </a:r>
          </a:p>
          <a:p>
            <a:pPr marL="285750" indent="-285750">
              <a:buFont typeface="Wingdings" panose="05000000000000000000" pitchFamily="2" charset="2"/>
              <a:buChar char="Ø"/>
            </a:pPr>
            <a:r>
              <a:rPr lang="en-US" sz="2000" dirty="0"/>
              <a:t>1 unit of bolus insulin will decrease </a:t>
            </a:r>
          </a:p>
          <a:p>
            <a:r>
              <a:rPr lang="en-US" sz="2000" dirty="0"/>
              <a:t>     the glucose level by ~30 mg/dL</a:t>
            </a:r>
          </a:p>
          <a:p>
            <a:endParaRPr lang="en-US" sz="2000" dirty="0"/>
          </a:p>
          <a:p>
            <a:r>
              <a:rPr lang="en-US" sz="2000" b="1" dirty="0"/>
              <a:t>What may be the optimal pre-meal correction scale for Yolanda?</a:t>
            </a:r>
          </a:p>
          <a:p>
            <a:pPr marL="342900" indent="-342900">
              <a:buAutoNum type="arabicPeriod"/>
            </a:pPr>
            <a:r>
              <a:rPr lang="en-US" sz="2000" b="1" dirty="0"/>
              <a:t>1:30 </a:t>
            </a:r>
            <a:r>
              <a:rPr lang="en-US" sz="2000" b="1" u="sng" dirty="0"/>
              <a:t>&gt;</a:t>
            </a:r>
            <a:r>
              <a:rPr lang="en-US" sz="2000" b="1" dirty="0"/>
              <a:t>130</a:t>
            </a:r>
          </a:p>
          <a:p>
            <a:pPr marL="342900" indent="-342900">
              <a:buAutoNum type="arabicPeriod"/>
            </a:pPr>
            <a:r>
              <a:rPr lang="en-US" sz="2000" b="1" dirty="0"/>
              <a:t>1:30 </a:t>
            </a:r>
            <a:r>
              <a:rPr lang="en-US" sz="2000" b="1" u="sng" dirty="0"/>
              <a:t>&gt;</a:t>
            </a:r>
            <a:r>
              <a:rPr lang="en-US" sz="2000" b="1" dirty="0"/>
              <a:t>150</a:t>
            </a:r>
          </a:p>
          <a:p>
            <a:pPr marL="342900" indent="-342900">
              <a:buFontTx/>
              <a:buAutoNum type="arabicPeriod"/>
            </a:pPr>
            <a:r>
              <a:rPr lang="en-US" sz="2000" b="1" dirty="0"/>
              <a:t>1:50 </a:t>
            </a:r>
            <a:r>
              <a:rPr lang="en-US" sz="2000" b="1" u="sng" dirty="0"/>
              <a:t>&gt;</a:t>
            </a:r>
            <a:r>
              <a:rPr lang="en-US" sz="2000" b="1" dirty="0"/>
              <a:t>130</a:t>
            </a:r>
          </a:p>
          <a:p>
            <a:pPr marL="342900" indent="-342900">
              <a:buAutoNum type="arabicPeriod"/>
            </a:pPr>
            <a:r>
              <a:rPr lang="en-US" sz="2000" b="1" dirty="0"/>
              <a:t>1:50 </a:t>
            </a:r>
            <a:r>
              <a:rPr lang="en-US" sz="2000" b="1" u="sng" dirty="0"/>
              <a:t>&gt;</a:t>
            </a:r>
            <a:r>
              <a:rPr lang="en-US" sz="2000" b="1" dirty="0"/>
              <a:t>150</a:t>
            </a:r>
          </a:p>
          <a:p>
            <a:pPr marL="342900" indent="-342900">
              <a:buAutoNum type="arabicPeriod"/>
            </a:pPr>
            <a:endParaRPr lang="en-US" b="1" dirty="0">
              <a:latin typeface="Century Gothic" panose="020B0502020202020204" pitchFamily="34" charset="0"/>
            </a:endParaRPr>
          </a:p>
          <a:p>
            <a:endParaRPr lang="en-US" dirty="0"/>
          </a:p>
        </p:txBody>
      </p:sp>
      <p:sp>
        <p:nvSpPr>
          <p:cNvPr id="3" name="TextBox 2">
            <a:extLst>
              <a:ext uri="{FF2B5EF4-FFF2-40B4-BE49-F238E27FC236}">
                <a16:creationId xmlns:a16="http://schemas.microsoft.com/office/drawing/2014/main" id="{A4847CBA-ADEE-DB49-8E92-59C3A9E7B2C6}"/>
              </a:ext>
            </a:extLst>
          </p:cNvPr>
          <p:cNvSpPr txBox="1"/>
          <p:nvPr/>
        </p:nvSpPr>
        <p:spPr>
          <a:xfrm>
            <a:off x="6096000" y="4005044"/>
            <a:ext cx="5974376" cy="2523768"/>
          </a:xfrm>
          <a:prstGeom prst="rect">
            <a:avLst/>
          </a:prstGeom>
          <a:noFill/>
        </p:spPr>
        <p:txBody>
          <a:bodyPr wrap="square" rtlCol="0">
            <a:spAutoFit/>
          </a:bodyPr>
          <a:lstStyle/>
          <a:p>
            <a:r>
              <a:rPr lang="en-US" sz="2000" b="1" dirty="0"/>
              <a:t>You develop a correction factor scale using CF ratio of 1:30 </a:t>
            </a:r>
            <a:r>
              <a:rPr lang="en-US" sz="2000" b="1" u="sng" dirty="0"/>
              <a:t>&gt;</a:t>
            </a:r>
            <a:r>
              <a:rPr lang="en-US" sz="2000" b="1" dirty="0"/>
              <a:t>150. How much additional </a:t>
            </a:r>
            <a:r>
              <a:rPr lang="en-US" sz="2000" b="1" dirty="0" err="1"/>
              <a:t>Aspart</a:t>
            </a:r>
            <a:r>
              <a:rPr lang="en-US" sz="2000" b="1" dirty="0"/>
              <a:t> insulin would she take before a meal for a glucose of 176?</a:t>
            </a:r>
          </a:p>
          <a:p>
            <a:pPr marL="342900" indent="-342900">
              <a:buAutoNum type="arabicPeriod"/>
            </a:pPr>
            <a:r>
              <a:rPr lang="en-US" sz="2000" b="1" dirty="0"/>
              <a:t>1 additional unit of </a:t>
            </a:r>
            <a:r>
              <a:rPr lang="en-US" sz="2000" b="1" dirty="0" err="1"/>
              <a:t>Aspart</a:t>
            </a:r>
            <a:endParaRPr lang="en-US" sz="2000" b="1" dirty="0"/>
          </a:p>
          <a:p>
            <a:pPr marL="342900" indent="-342900">
              <a:buAutoNum type="arabicPeriod"/>
            </a:pPr>
            <a:r>
              <a:rPr lang="en-US" sz="2000" b="1" dirty="0"/>
              <a:t>2 additional units of </a:t>
            </a:r>
            <a:r>
              <a:rPr lang="en-US" sz="2000" b="1" dirty="0" err="1"/>
              <a:t>Aspart</a:t>
            </a:r>
            <a:endParaRPr lang="en-US" sz="2000" b="1" dirty="0"/>
          </a:p>
          <a:p>
            <a:pPr marL="342900" indent="-342900">
              <a:buAutoNum type="arabicPeriod"/>
            </a:pPr>
            <a:r>
              <a:rPr lang="en-US" sz="2000" b="1" dirty="0"/>
              <a:t>3 additional units of </a:t>
            </a:r>
            <a:r>
              <a:rPr lang="en-US" sz="2000" b="1" dirty="0" err="1"/>
              <a:t>Aspart</a:t>
            </a:r>
            <a:endParaRPr lang="en-US" sz="2000" b="1" dirty="0"/>
          </a:p>
          <a:p>
            <a:pPr marL="342900" indent="-342900">
              <a:buAutoNum type="arabicPeriod"/>
            </a:pPr>
            <a:r>
              <a:rPr lang="en-US" sz="2000" b="1" dirty="0"/>
              <a:t>4 additional units of </a:t>
            </a:r>
            <a:r>
              <a:rPr lang="en-US" sz="2000" b="1" dirty="0" err="1"/>
              <a:t>Aspart</a:t>
            </a:r>
            <a:endParaRPr lang="en-US" sz="2000" b="1" dirty="0"/>
          </a:p>
          <a:p>
            <a:endParaRPr lang="en-US" dirty="0"/>
          </a:p>
        </p:txBody>
      </p:sp>
      <p:pic>
        <p:nvPicPr>
          <p:cNvPr id="13" name="Picture 12" descr="A table with numbers and letters&#10;&#10;Description automatically generated">
            <a:extLst>
              <a:ext uri="{FF2B5EF4-FFF2-40B4-BE49-F238E27FC236}">
                <a16:creationId xmlns:a16="http://schemas.microsoft.com/office/drawing/2014/main" id="{2A94C364-DC90-D638-B0F4-DFB31F74D931}"/>
              </a:ext>
            </a:extLst>
          </p:cNvPr>
          <p:cNvPicPr>
            <a:picLocks noChangeAspect="1"/>
          </p:cNvPicPr>
          <p:nvPr/>
        </p:nvPicPr>
        <p:blipFill>
          <a:blip r:embed="rId3"/>
          <a:stretch>
            <a:fillRect/>
          </a:stretch>
        </p:blipFill>
        <p:spPr>
          <a:xfrm>
            <a:off x="4419600" y="1538197"/>
            <a:ext cx="7772400" cy="2331720"/>
          </a:xfrm>
          <a:prstGeom prst="rect">
            <a:avLst/>
          </a:prstGeom>
        </p:spPr>
      </p:pic>
    </p:spTree>
    <p:extLst>
      <p:ext uri="{BB962C8B-B14F-4D97-AF65-F5344CB8AC3E}">
        <p14:creationId xmlns:p14="http://schemas.microsoft.com/office/powerpoint/2010/main" val="2708716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2E1B3-759F-4B66-AD97-695F014E80AF}"/>
              </a:ext>
            </a:extLst>
          </p:cNvPr>
          <p:cNvSpPr>
            <a:spLocks noGrp="1"/>
          </p:cNvSpPr>
          <p:nvPr>
            <p:ph type="title"/>
          </p:nvPr>
        </p:nvSpPr>
        <p:spPr>
          <a:xfrm>
            <a:off x="363658" y="748862"/>
            <a:ext cx="11464684" cy="989168"/>
          </a:xfrm>
        </p:spPr>
        <p:txBody>
          <a:bodyPr/>
          <a:lstStyle/>
          <a:p>
            <a:r>
              <a:rPr lang="en-US" dirty="0">
                <a:latin typeface="+mn-lt"/>
              </a:rPr>
              <a:t>Yolanda: Visit 2 with PCP</a:t>
            </a:r>
          </a:p>
        </p:txBody>
      </p:sp>
      <p:sp>
        <p:nvSpPr>
          <p:cNvPr id="3" name="Content Placeholder 2">
            <a:extLst>
              <a:ext uri="{FF2B5EF4-FFF2-40B4-BE49-F238E27FC236}">
                <a16:creationId xmlns:a16="http://schemas.microsoft.com/office/drawing/2014/main" id="{676A74B0-5E3C-41CC-ABFA-B4B1BB64D22B}"/>
              </a:ext>
            </a:extLst>
          </p:cNvPr>
          <p:cNvSpPr>
            <a:spLocks noGrp="1"/>
          </p:cNvSpPr>
          <p:nvPr>
            <p:ph idx="1"/>
          </p:nvPr>
        </p:nvSpPr>
        <p:spPr>
          <a:xfrm>
            <a:off x="363658" y="1593065"/>
            <a:ext cx="7611942" cy="4760604"/>
          </a:xfrm>
        </p:spPr>
        <p:txBody>
          <a:bodyPr>
            <a:normAutofit fontScale="70000" lnSpcReduction="20000"/>
          </a:bodyPr>
          <a:lstStyle/>
          <a:p>
            <a:r>
              <a:rPr lang="en-US" sz="2800" dirty="0"/>
              <a:t>Yolanda is a 61-year-old female with a 57-year history of T1D. PMH significant for HTN, HLD, CAD, MI, nephropathy, neuropathy, and DKA. Her BMI is 26.3 (63.6 kg). She is enrolled in the NIH Type 1 Diabetes CGM Study. Yolanda had her second study visit with the CDCES</a:t>
            </a:r>
            <a:r>
              <a:rPr lang="en-US" dirty="0"/>
              <a:t> and started CGM. Today, she presents for her second study visit with you. </a:t>
            </a:r>
            <a:r>
              <a:rPr lang="en-US" sz="2800" dirty="0"/>
              <a:t>Her A1c today is </a:t>
            </a:r>
            <a:r>
              <a:rPr lang="en-US" sz="2800" b="1" dirty="0"/>
              <a:t>7.5%.</a:t>
            </a:r>
            <a:endParaRPr lang="en-US" b="1" dirty="0"/>
          </a:p>
          <a:p>
            <a:pPr marL="0" indent="0">
              <a:buNone/>
            </a:pPr>
            <a:r>
              <a:rPr lang="en-US" b="1" dirty="0"/>
              <a:t>      </a:t>
            </a:r>
            <a:r>
              <a:rPr lang="en-US" dirty="0"/>
              <a:t>- Glargine 29 units bedtime</a:t>
            </a:r>
          </a:p>
          <a:p>
            <a:pPr marL="0" indent="0">
              <a:buNone/>
            </a:pPr>
            <a:r>
              <a:rPr lang="en-US" dirty="0"/>
              <a:t>      - </a:t>
            </a:r>
            <a:r>
              <a:rPr lang="en-US" dirty="0" err="1"/>
              <a:t>Aspart</a:t>
            </a:r>
            <a:r>
              <a:rPr lang="en-US" dirty="0"/>
              <a:t> 10 units before meals; CF 1:30 </a:t>
            </a:r>
            <a:r>
              <a:rPr lang="en-US" u="sng" dirty="0"/>
              <a:t>&gt;</a:t>
            </a:r>
            <a:r>
              <a:rPr lang="en-US" dirty="0"/>
              <a:t>150 </a:t>
            </a:r>
            <a:endParaRPr lang="en-US" b="1" dirty="0"/>
          </a:p>
          <a:p>
            <a:pPr marL="0" indent="0">
              <a:buNone/>
            </a:pPr>
            <a:endParaRPr lang="en-US" dirty="0"/>
          </a:p>
          <a:p>
            <a:pPr marL="0" indent="0">
              <a:buNone/>
            </a:pPr>
            <a:r>
              <a:rPr lang="en-US" b="1" dirty="0">
                <a:latin typeface="Century Gothic" panose="020B0502020202020204" pitchFamily="34" charset="0"/>
              </a:rPr>
              <a:t>What would your priorities be for the first visit. Select all that apply: </a:t>
            </a:r>
          </a:p>
          <a:p>
            <a:pPr marL="914400" lvl="1" indent="-457200">
              <a:buFont typeface="+mj-lt"/>
              <a:buAutoNum type="arabicPeriod"/>
            </a:pPr>
            <a:r>
              <a:rPr lang="en-US" dirty="0">
                <a:latin typeface="Century Gothic" panose="020B0502020202020204" pitchFamily="34" charset="0"/>
              </a:rPr>
              <a:t>Congratulate Yolanda on her A1C reduction</a:t>
            </a:r>
          </a:p>
          <a:p>
            <a:pPr marL="914400" lvl="1" indent="-457200">
              <a:buFont typeface="+mj-lt"/>
              <a:buAutoNum type="arabicPeriod"/>
            </a:pPr>
            <a:r>
              <a:rPr lang="en-US" dirty="0">
                <a:latin typeface="Century Gothic" panose="020B0502020202020204" pitchFamily="34" charset="0"/>
              </a:rPr>
              <a:t>Assess progress with goals set at last visit with you, including barriers and facilitators</a:t>
            </a:r>
          </a:p>
          <a:p>
            <a:pPr marL="914400" lvl="1" indent="-457200">
              <a:buFont typeface="+mj-lt"/>
              <a:buAutoNum type="arabicPeriod"/>
            </a:pPr>
            <a:r>
              <a:rPr lang="en-US" dirty="0">
                <a:latin typeface="Century Gothic" panose="020B0502020202020204" pitchFamily="34" charset="0"/>
              </a:rPr>
              <a:t>Assess her current insulin doses and make adjustments if needed, including CF doses and mealtime insulin</a:t>
            </a:r>
          </a:p>
          <a:p>
            <a:pPr marL="914400" lvl="1" indent="-457200">
              <a:buFont typeface="+mj-lt"/>
              <a:buAutoNum type="arabicPeriod"/>
            </a:pPr>
            <a:r>
              <a:rPr lang="en-US" dirty="0">
                <a:latin typeface="Century Gothic" panose="020B0502020202020204" pitchFamily="34" charset="0"/>
              </a:rPr>
              <a:t>Assess her CGM data</a:t>
            </a:r>
          </a:p>
          <a:p>
            <a:pPr marL="914400" lvl="1" indent="-457200">
              <a:buFont typeface="+mj-lt"/>
              <a:buAutoNum type="arabicPeriod"/>
            </a:pPr>
            <a:r>
              <a:rPr lang="en-US" dirty="0">
                <a:latin typeface="Century Gothic" panose="020B0502020202020204" pitchFamily="34" charset="0"/>
              </a:rPr>
              <a:t>Determine if Yolanda has had any hypoglycemia since her last visit with you</a:t>
            </a:r>
          </a:p>
          <a:p>
            <a:endParaRPr lang="en-US" dirty="0"/>
          </a:p>
          <a:p>
            <a:endParaRPr lang="en-US" dirty="0"/>
          </a:p>
        </p:txBody>
      </p:sp>
      <p:pic>
        <p:nvPicPr>
          <p:cNvPr id="4" name="Picture 3" descr="A person with grey hair&#10;&#10;Description automatically generated">
            <a:extLst>
              <a:ext uri="{FF2B5EF4-FFF2-40B4-BE49-F238E27FC236}">
                <a16:creationId xmlns:a16="http://schemas.microsoft.com/office/drawing/2014/main" id="{34DB8A66-6E30-4619-5829-1ECEB5E78CDF}"/>
              </a:ext>
            </a:extLst>
          </p:cNvPr>
          <p:cNvPicPr>
            <a:picLocks noChangeAspect="1"/>
          </p:cNvPicPr>
          <p:nvPr/>
        </p:nvPicPr>
        <p:blipFill>
          <a:blip r:embed="rId3"/>
          <a:stretch>
            <a:fillRect/>
          </a:stretch>
        </p:blipFill>
        <p:spPr>
          <a:xfrm>
            <a:off x="10096500" y="3545871"/>
            <a:ext cx="2095500" cy="2705100"/>
          </a:xfrm>
          <a:prstGeom prst="rect">
            <a:avLst/>
          </a:prstGeom>
        </p:spPr>
      </p:pic>
    </p:spTree>
    <p:extLst>
      <p:ext uri="{BB962C8B-B14F-4D97-AF65-F5344CB8AC3E}">
        <p14:creationId xmlns:p14="http://schemas.microsoft.com/office/powerpoint/2010/main" val="2571179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C0EE6-4F7A-F098-5B42-82B7C693C672}"/>
              </a:ext>
            </a:extLst>
          </p:cNvPr>
          <p:cNvSpPr>
            <a:spLocks noGrp="1"/>
          </p:cNvSpPr>
          <p:nvPr>
            <p:ph type="title"/>
          </p:nvPr>
        </p:nvSpPr>
        <p:spPr>
          <a:xfrm>
            <a:off x="220663" y="794452"/>
            <a:ext cx="11464684" cy="798778"/>
          </a:xfrm>
        </p:spPr>
        <p:txBody>
          <a:bodyPr/>
          <a:lstStyle/>
          <a:p>
            <a:r>
              <a:rPr lang="en-US" dirty="0">
                <a:latin typeface="Century Gothic" panose="020B0502020202020204" pitchFamily="34" charset="0"/>
              </a:rPr>
              <a:t>Visit 2 with Yolanda</a:t>
            </a:r>
          </a:p>
        </p:txBody>
      </p:sp>
      <p:pic>
        <p:nvPicPr>
          <p:cNvPr id="5" name="Content Placeholder 4" descr="A close-up of a chart&#10;&#10;Description automatically generated">
            <a:extLst>
              <a:ext uri="{FF2B5EF4-FFF2-40B4-BE49-F238E27FC236}">
                <a16:creationId xmlns:a16="http://schemas.microsoft.com/office/drawing/2014/main" id="{A54F4677-D437-0EAF-24AD-A2BB3A47ADC9}"/>
              </a:ext>
            </a:extLst>
          </p:cNvPr>
          <p:cNvPicPr>
            <a:picLocks noGrp="1" noChangeAspect="1"/>
          </p:cNvPicPr>
          <p:nvPr>
            <p:ph idx="1"/>
          </p:nvPr>
        </p:nvPicPr>
        <p:blipFill>
          <a:blip r:embed="rId3"/>
          <a:stretch>
            <a:fillRect/>
          </a:stretch>
        </p:blipFill>
        <p:spPr>
          <a:xfrm>
            <a:off x="4512166" y="1786988"/>
            <a:ext cx="7679834" cy="3586952"/>
          </a:xfrm>
        </p:spPr>
      </p:pic>
      <p:sp>
        <p:nvSpPr>
          <p:cNvPr id="7" name="Rectangle 6">
            <a:extLst>
              <a:ext uri="{FF2B5EF4-FFF2-40B4-BE49-F238E27FC236}">
                <a16:creationId xmlns:a16="http://schemas.microsoft.com/office/drawing/2014/main" id="{78D1A192-FEE9-4788-2179-3FA25E39BA44}"/>
              </a:ext>
            </a:extLst>
          </p:cNvPr>
          <p:cNvSpPr/>
          <p:nvPr/>
        </p:nvSpPr>
        <p:spPr>
          <a:xfrm>
            <a:off x="220663" y="1786988"/>
            <a:ext cx="4507281" cy="1200329"/>
          </a:xfrm>
          <a:prstGeom prst="rect">
            <a:avLst/>
          </a:prstGeom>
        </p:spPr>
        <p:txBody>
          <a:bodyPr wrap="square">
            <a:spAutoFit/>
          </a:bodyPr>
          <a:lstStyle/>
          <a:p>
            <a:r>
              <a:rPr lang="en-US" b="1" dirty="0">
                <a:latin typeface="Century Gothic" panose="020B0502020202020204" pitchFamily="34" charset="0"/>
              </a:rPr>
              <a:t>Is there enough data to be analyzed?</a:t>
            </a:r>
          </a:p>
          <a:p>
            <a:r>
              <a:rPr lang="en-US" b="1" dirty="0">
                <a:latin typeface="Century Gothic" panose="020B0502020202020204" pitchFamily="34" charset="0"/>
              </a:rPr>
              <a:t>1. Yes</a:t>
            </a:r>
          </a:p>
          <a:p>
            <a:r>
              <a:rPr lang="en-US" b="1" dirty="0">
                <a:latin typeface="Century Gothic" panose="020B0502020202020204" pitchFamily="34" charset="0"/>
              </a:rPr>
              <a:t>2. No</a:t>
            </a:r>
          </a:p>
          <a:p>
            <a:r>
              <a:rPr lang="en-US" b="1" dirty="0">
                <a:latin typeface="Century Gothic" panose="020B0502020202020204" pitchFamily="34" charset="0"/>
              </a:rPr>
              <a:t>3. I don’t know</a:t>
            </a:r>
          </a:p>
        </p:txBody>
      </p:sp>
      <p:pic>
        <p:nvPicPr>
          <p:cNvPr id="8" name="Picture 7">
            <a:extLst>
              <a:ext uri="{FF2B5EF4-FFF2-40B4-BE49-F238E27FC236}">
                <a16:creationId xmlns:a16="http://schemas.microsoft.com/office/drawing/2014/main" id="{B05D58D1-B42C-6C53-E825-FACFE6505566}"/>
              </a:ext>
            </a:extLst>
          </p:cNvPr>
          <p:cNvPicPr>
            <a:picLocks noChangeAspect="1"/>
          </p:cNvPicPr>
          <p:nvPr/>
        </p:nvPicPr>
        <p:blipFill>
          <a:blip r:embed="rId4"/>
          <a:stretch>
            <a:fillRect/>
          </a:stretch>
        </p:blipFill>
        <p:spPr>
          <a:xfrm>
            <a:off x="220663" y="3602605"/>
            <a:ext cx="3779848" cy="1591194"/>
          </a:xfrm>
          <a:prstGeom prst="rect">
            <a:avLst/>
          </a:prstGeom>
        </p:spPr>
      </p:pic>
    </p:spTree>
    <p:extLst>
      <p:ext uri="{BB962C8B-B14F-4D97-AF65-F5344CB8AC3E}">
        <p14:creationId xmlns:p14="http://schemas.microsoft.com/office/powerpoint/2010/main" val="3355864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aph showing the growth of a number of percents&#10;&#10;Description automatically generated with medium confidence">
            <a:extLst>
              <a:ext uri="{FF2B5EF4-FFF2-40B4-BE49-F238E27FC236}">
                <a16:creationId xmlns:a16="http://schemas.microsoft.com/office/drawing/2014/main" id="{E36AB1C3-6D98-CE44-07D4-12D3D6A8C44E}"/>
              </a:ext>
            </a:extLst>
          </p:cNvPr>
          <p:cNvPicPr>
            <a:picLocks noGrp="1" noChangeAspect="1"/>
          </p:cNvPicPr>
          <p:nvPr>
            <p:ph idx="1"/>
          </p:nvPr>
        </p:nvPicPr>
        <p:blipFill>
          <a:blip r:embed="rId3"/>
          <a:stretch>
            <a:fillRect/>
          </a:stretch>
        </p:blipFill>
        <p:spPr>
          <a:xfrm>
            <a:off x="1515924" y="785234"/>
            <a:ext cx="8491092" cy="3100417"/>
          </a:xfrm>
        </p:spPr>
      </p:pic>
      <p:sp>
        <p:nvSpPr>
          <p:cNvPr id="7" name="TextBox 6">
            <a:extLst>
              <a:ext uri="{FF2B5EF4-FFF2-40B4-BE49-F238E27FC236}">
                <a16:creationId xmlns:a16="http://schemas.microsoft.com/office/drawing/2014/main" id="{BACEB824-984E-28A4-AD53-FA7284BCC443}"/>
              </a:ext>
            </a:extLst>
          </p:cNvPr>
          <p:cNvSpPr txBox="1"/>
          <p:nvPr/>
        </p:nvSpPr>
        <p:spPr>
          <a:xfrm>
            <a:off x="2253064" y="4019465"/>
            <a:ext cx="7432137" cy="2308324"/>
          </a:xfrm>
          <a:prstGeom prst="rect">
            <a:avLst/>
          </a:prstGeom>
          <a:noFill/>
        </p:spPr>
        <p:txBody>
          <a:bodyPr wrap="square" rtlCol="0">
            <a:spAutoFit/>
          </a:bodyPr>
          <a:lstStyle/>
          <a:p>
            <a:r>
              <a:rPr lang="en-US" b="1" dirty="0">
                <a:solidFill>
                  <a:prstClr val="black"/>
                </a:solidFill>
                <a:latin typeface="Century Gothic" panose="020B0502020202020204" pitchFamily="34" charset="0"/>
              </a:rPr>
              <a:t>Where is the problem? Select all that apply:</a:t>
            </a:r>
          </a:p>
          <a:p>
            <a:pPr marL="342900" indent="-342900">
              <a:buFontTx/>
              <a:buAutoNum type="arabicPeriod"/>
            </a:pPr>
            <a:r>
              <a:rPr lang="en-US" b="1" dirty="0">
                <a:solidFill>
                  <a:prstClr val="black"/>
                </a:solidFill>
                <a:latin typeface="Century Gothic" panose="020B0502020202020204" pitchFamily="34" charset="0"/>
              </a:rPr>
              <a:t>Episodes of early am hypoglycemia</a:t>
            </a:r>
          </a:p>
          <a:p>
            <a:pPr marL="342900" indent="-342900">
              <a:buFontTx/>
              <a:buAutoNum type="arabicPeriod"/>
            </a:pPr>
            <a:r>
              <a:rPr lang="en-US" b="1" dirty="0">
                <a:solidFill>
                  <a:prstClr val="black"/>
                </a:solidFill>
                <a:latin typeface="Century Gothic" panose="020B0502020202020204" pitchFamily="34" charset="0"/>
              </a:rPr>
              <a:t>Episodes of pre-dinner (goal 100-150 mg/dL) and bedtime (goal 100-180 mg/dL) hypoglycemia </a:t>
            </a:r>
          </a:p>
          <a:p>
            <a:pPr marL="342900" indent="-342900">
              <a:buFontTx/>
              <a:buAutoNum type="arabicPeriod"/>
            </a:pPr>
            <a:r>
              <a:rPr lang="en-US" b="1" dirty="0">
                <a:solidFill>
                  <a:prstClr val="black"/>
                </a:solidFill>
                <a:latin typeface="Century Gothic" panose="020B0502020202020204" pitchFamily="34" charset="0"/>
              </a:rPr>
              <a:t>Marked glucose instability </a:t>
            </a:r>
          </a:p>
          <a:p>
            <a:pPr marL="342900" indent="-342900">
              <a:buFontTx/>
              <a:buAutoNum type="arabicPeriod"/>
            </a:pPr>
            <a:r>
              <a:rPr lang="en-US" b="1" dirty="0">
                <a:solidFill>
                  <a:prstClr val="black"/>
                </a:solidFill>
                <a:latin typeface="Century Gothic" panose="020B0502020202020204" pitchFamily="34" charset="0"/>
              </a:rPr>
              <a:t>Glucose levels often elevated overnight and post-dinner hours</a:t>
            </a:r>
          </a:p>
          <a:p>
            <a:r>
              <a:rPr lang="en-US" b="1" dirty="0">
                <a:solidFill>
                  <a:prstClr val="black"/>
                </a:solidFill>
                <a:latin typeface="Century Gothic" panose="020B0502020202020204" pitchFamily="34" charset="0"/>
              </a:rPr>
              <a:t>5.  Profound hyperglycemia throughout daytime hours</a:t>
            </a:r>
          </a:p>
          <a:p>
            <a:endParaRPr lang="en-US"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086053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 screen&#10;&#10;Description automatically generated">
            <a:extLst>
              <a:ext uri="{FF2B5EF4-FFF2-40B4-BE49-F238E27FC236}">
                <a16:creationId xmlns:a16="http://schemas.microsoft.com/office/drawing/2014/main" id="{ED33BA9B-C760-CD36-DB9F-A1E0B1B9F303}"/>
              </a:ext>
            </a:extLst>
          </p:cNvPr>
          <p:cNvPicPr>
            <a:picLocks noGrp="1" noChangeAspect="1"/>
          </p:cNvPicPr>
          <p:nvPr>
            <p:ph idx="1"/>
          </p:nvPr>
        </p:nvPicPr>
        <p:blipFill>
          <a:blip r:embed="rId3"/>
          <a:stretch>
            <a:fillRect/>
          </a:stretch>
        </p:blipFill>
        <p:spPr>
          <a:xfrm>
            <a:off x="3502933" y="892098"/>
            <a:ext cx="8329613" cy="3033131"/>
          </a:xfrm>
        </p:spPr>
      </p:pic>
      <p:sp>
        <p:nvSpPr>
          <p:cNvPr id="6" name="TextBox 5">
            <a:extLst>
              <a:ext uri="{FF2B5EF4-FFF2-40B4-BE49-F238E27FC236}">
                <a16:creationId xmlns:a16="http://schemas.microsoft.com/office/drawing/2014/main" id="{7025CAF2-A807-2A63-9EB4-626C0A918791}"/>
              </a:ext>
            </a:extLst>
          </p:cNvPr>
          <p:cNvSpPr txBox="1"/>
          <p:nvPr/>
        </p:nvSpPr>
        <p:spPr>
          <a:xfrm>
            <a:off x="459815" y="4032183"/>
            <a:ext cx="11473092" cy="2308324"/>
          </a:xfrm>
          <a:prstGeom prst="rect">
            <a:avLst/>
          </a:prstGeom>
          <a:noFill/>
        </p:spPr>
        <p:txBody>
          <a:bodyPr wrap="square" rtlCol="0">
            <a:spAutoFit/>
          </a:bodyPr>
          <a:lstStyle/>
          <a:p>
            <a:pPr marL="0" indent="0">
              <a:buNone/>
            </a:pPr>
            <a:r>
              <a:rPr lang="en-US" b="1" dirty="0">
                <a:latin typeface="Century Gothic" panose="020B0502020202020204" pitchFamily="34" charset="0"/>
              </a:rPr>
              <a:t>Yolanda’s Diet &amp; Stress</a:t>
            </a:r>
          </a:p>
          <a:p>
            <a:r>
              <a:rPr lang="en-US" dirty="0">
                <a:latin typeface="Century Gothic" panose="020B0502020202020204" pitchFamily="34" charset="0"/>
              </a:rPr>
              <a:t>      - She reports inconsistent intake &amp; content at meals and HS</a:t>
            </a:r>
          </a:p>
          <a:p>
            <a:r>
              <a:rPr lang="en-US" dirty="0">
                <a:latin typeface="Century Gothic" panose="020B0502020202020204" pitchFamily="34" charset="0"/>
              </a:rPr>
              <a:t>      - Gives full pre-lunch bolus as prescribed at lunch but may not finish meal when busy during day (e.g., work)</a:t>
            </a:r>
          </a:p>
          <a:p>
            <a:r>
              <a:rPr lang="en-US" dirty="0">
                <a:latin typeface="Century Gothic" panose="020B0502020202020204" pitchFamily="34" charset="0"/>
              </a:rPr>
              <a:t>      - Sometimes has a few sweetened alcoholic beverages at HS on an empty stomach due to increased work stress </a:t>
            </a:r>
          </a:p>
          <a:p>
            <a:r>
              <a:rPr lang="en-US" dirty="0">
                <a:latin typeface="Century Gothic" panose="020B0502020202020204" pitchFamily="34" charset="0"/>
              </a:rPr>
              <a:t>        Verifies that bedtime elevations followed by precipitous lows occur after drinking ETOH</a:t>
            </a:r>
          </a:p>
          <a:p>
            <a:pPr marL="0" indent="0">
              <a:buNone/>
            </a:pPr>
            <a:endParaRPr lang="en-US" dirty="0">
              <a:latin typeface="Century Gothic" panose="020B0502020202020204" pitchFamily="34" charset="0"/>
            </a:endParaRPr>
          </a:p>
        </p:txBody>
      </p:sp>
      <p:sp>
        <p:nvSpPr>
          <p:cNvPr id="3" name="TextBox 2">
            <a:extLst>
              <a:ext uri="{FF2B5EF4-FFF2-40B4-BE49-F238E27FC236}">
                <a16:creationId xmlns:a16="http://schemas.microsoft.com/office/drawing/2014/main" id="{3FE9B7DD-D674-42EF-AB25-051105D28DC6}"/>
              </a:ext>
            </a:extLst>
          </p:cNvPr>
          <p:cNvSpPr txBox="1"/>
          <p:nvPr/>
        </p:nvSpPr>
        <p:spPr>
          <a:xfrm>
            <a:off x="124667" y="1572322"/>
            <a:ext cx="3231850" cy="1754326"/>
          </a:xfrm>
          <a:prstGeom prst="rect">
            <a:avLst/>
          </a:prstGeom>
          <a:noFill/>
        </p:spPr>
        <p:txBody>
          <a:bodyPr wrap="square" rtlCol="0">
            <a:spAutoFit/>
          </a:bodyPr>
          <a:lstStyle/>
          <a:p>
            <a:r>
              <a:rPr lang="en-US" dirty="0">
                <a:latin typeface="Century Gothic" panose="020B0502020202020204" pitchFamily="34" charset="0"/>
              </a:rPr>
              <a:t>How to adjust therapy?</a:t>
            </a:r>
          </a:p>
          <a:p>
            <a:r>
              <a:rPr lang="en-US" b="1" dirty="0">
                <a:latin typeface="Century Gothic" panose="020B0502020202020204" pitchFamily="34" charset="0"/>
              </a:rPr>
              <a:t>Yolanda’s Regimen</a:t>
            </a:r>
          </a:p>
          <a:p>
            <a:r>
              <a:rPr lang="en-US" dirty="0">
                <a:latin typeface="Century Gothic" panose="020B0502020202020204" pitchFamily="34" charset="0"/>
              </a:rPr>
              <a:t>      - Glargine 59 units daily</a:t>
            </a:r>
          </a:p>
          <a:p>
            <a:r>
              <a:rPr lang="en-US" dirty="0">
                <a:latin typeface="Century Gothic" panose="020B0502020202020204" pitchFamily="34" charset="0"/>
              </a:rPr>
              <a:t>      - </a:t>
            </a:r>
            <a:r>
              <a:rPr lang="en-US" dirty="0" err="1">
                <a:latin typeface="Century Gothic" panose="020B0502020202020204" pitchFamily="34" charset="0"/>
              </a:rPr>
              <a:t>Aspart</a:t>
            </a:r>
            <a:r>
              <a:rPr lang="en-US" dirty="0">
                <a:latin typeface="Century Gothic" panose="020B0502020202020204" pitchFamily="34" charset="0"/>
              </a:rPr>
              <a:t> 10 units before meals; CF 1:30 </a:t>
            </a:r>
            <a:r>
              <a:rPr lang="en-US" u="sng" dirty="0">
                <a:latin typeface="Century Gothic" panose="020B0502020202020204" pitchFamily="34" charset="0"/>
              </a:rPr>
              <a:t>&gt;</a:t>
            </a:r>
            <a:r>
              <a:rPr lang="en-US" dirty="0">
                <a:latin typeface="Century Gothic" panose="020B0502020202020204" pitchFamily="34" charset="0"/>
              </a:rPr>
              <a:t>150</a:t>
            </a:r>
          </a:p>
          <a:p>
            <a:endParaRPr lang="en-US" dirty="0">
              <a:latin typeface="Century Gothic" panose="020B0502020202020204" pitchFamily="34" charset="0"/>
            </a:endParaRPr>
          </a:p>
        </p:txBody>
      </p:sp>
    </p:spTree>
    <p:extLst>
      <p:ext uri="{BB962C8B-B14F-4D97-AF65-F5344CB8AC3E}">
        <p14:creationId xmlns:p14="http://schemas.microsoft.com/office/powerpoint/2010/main" val="410502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 screen&#10;&#10;Description automatically generated">
            <a:extLst>
              <a:ext uri="{FF2B5EF4-FFF2-40B4-BE49-F238E27FC236}">
                <a16:creationId xmlns:a16="http://schemas.microsoft.com/office/drawing/2014/main" id="{ED33BA9B-C760-CD36-DB9F-A1E0B1B9F303}"/>
              </a:ext>
            </a:extLst>
          </p:cNvPr>
          <p:cNvPicPr>
            <a:picLocks noGrp="1" noChangeAspect="1"/>
          </p:cNvPicPr>
          <p:nvPr>
            <p:ph idx="1"/>
          </p:nvPr>
        </p:nvPicPr>
        <p:blipFill>
          <a:blip r:embed="rId3"/>
          <a:stretch>
            <a:fillRect/>
          </a:stretch>
        </p:blipFill>
        <p:spPr>
          <a:xfrm>
            <a:off x="3862387" y="255168"/>
            <a:ext cx="8329613" cy="2533134"/>
          </a:xfrm>
        </p:spPr>
      </p:pic>
      <p:sp>
        <p:nvSpPr>
          <p:cNvPr id="8" name="TextBox 7">
            <a:extLst>
              <a:ext uri="{FF2B5EF4-FFF2-40B4-BE49-F238E27FC236}">
                <a16:creationId xmlns:a16="http://schemas.microsoft.com/office/drawing/2014/main" id="{FAED1310-9048-2424-DCA4-BB44B8686D80}"/>
              </a:ext>
            </a:extLst>
          </p:cNvPr>
          <p:cNvSpPr txBox="1"/>
          <p:nvPr/>
        </p:nvSpPr>
        <p:spPr>
          <a:xfrm>
            <a:off x="359454" y="1341682"/>
            <a:ext cx="3299671" cy="1046440"/>
          </a:xfrm>
          <a:prstGeom prst="rect">
            <a:avLst/>
          </a:prstGeom>
          <a:noFill/>
        </p:spPr>
        <p:txBody>
          <a:bodyPr wrap="square" rtlCol="0">
            <a:spAutoFit/>
          </a:bodyPr>
          <a:lstStyle/>
          <a:p>
            <a:r>
              <a:rPr lang="en-US" sz="2200" b="1" dirty="0">
                <a:solidFill>
                  <a:prstClr val="black"/>
                </a:solidFill>
              </a:rPr>
              <a:t>How to adjust therapy? Select all that apply: </a:t>
            </a:r>
          </a:p>
          <a:p>
            <a:endParaRPr lang="en-US" dirty="0"/>
          </a:p>
        </p:txBody>
      </p:sp>
      <p:sp>
        <p:nvSpPr>
          <p:cNvPr id="3" name="Rectangle 2">
            <a:extLst>
              <a:ext uri="{FF2B5EF4-FFF2-40B4-BE49-F238E27FC236}">
                <a16:creationId xmlns:a16="http://schemas.microsoft.com/office/drawing/2014/main" id="{68D3A644-E4CC-AECC-5638-5A37AF604A1B}"/>
              </a:ext>
            </a:extLst>
          </p:cNvPr>
          <p:cNvSpPr/>
          <p:nvPr/>
        </p:nvSpPr>
        <p:spPr>
          <a:xfrm>
            <a:off x="359454" y="3188481"/>
            <a:ext cx="11667446" cy="2831544"/>
          </a:xfrm>
          <a:prstGeom prst="rect">
            <a:avLst/>
          </a:prstGeom>
        </p:spPr>
        <p:txBody>
          <a:bodyPr wrap="square">
            <a:spAutoFit/>
          </a:bodyPr>
          <a:lstStyle/>
          <a:p>
            <a:pPr lvl="0"/>
            <a:r>
              <a:rPr lang="en-US" sz="1600" b="1" dirty="0">
                <a:solidFill>
                  <a:prstClr val="black"/>
                </a:solidFill>
                <a:latin typeface="Century Gothic" panose="020B0502020202020204" pitchFamily="34" charset="0"/>
              </a:rPr>
              <a:t>1.Strongly caution that alcohol intake (especially on an empty stomach) may lead to profound hypoglycemia, possible coma, or death</a:t>
            </a:r>
          </a:p>
          <a:p>
            <a:pPr lvl="0"/>
            <a:r>
              <a:rPr lang="en-US" sz="1600" b="1" dirty="0">
                <a:solidFill>
                  <a:prstClr val="black"/>
                </a:solidFill>
                <a:latin typeface="Century Gothic" panose="020B0502020202020204" pitchFamily="34" charset="0"/>
              </a:rPr>
              <a:t>2. Counsel patient she may have up to 1-2 drinks (unsweetened) </a:t>
            </a:r>
            <a:r>
              <a:rPr lang="en-US" sz="1600" b="1" u="sng" dirty="0">
                <a:solidFill>
                  <a:prstClr val="black"/>
                </a:solidFill>
                <a:latin typeface="Century Gothic" panose="020B0502020202020204" pitchFamily="34" charset="0"/>
              </a:rPr>
              <a:t>per day </a:t>
            </a:r>
            <a:r>
              <a:rPr lang="en-US" sz="1600" b="1" dirty="0">
                <a:solidFill>
                  <a:prstClr val="black"/>
                </a:solidFill>
                <a:latin typeface="Century Gothic" panose="020B0502020202020204" pitchFamily="34" charset="0"/>
              </a:rPr>
              <a:t>with a meal(s) only </a:t>
            </a:r>
          </a:p>
          <a:p>
            <a:pPr lvl="0"/>
            <a:r>
              <a:rPr lang="en-US" sz="1600" b="1" dirty="0">
                <a:solidFill>
                  <a:prstClr val="black"/>
                </a:solidFill>
                <a:latin typeface="Century Gothic" panose="020B0502020202020204" pitchFamily="34" charset="0"/>
              </a:rPr>
              <a:t>3. Decrease total basal insulin dose if Yolanda not ready to abstain from ETOH (outside of above recommendation)</a:t>
            </a:r>
          </a:p>
          <a:p>
            <a:pPr lvl="0"/>
            <a:r>
              <a:rPr lang="en-US" sz="1600" b="1" dirty="0">
                <a:solidFill>
                  <a:prstClr val="black"/>
                </a:solidFill>
                <a:latin typeface="Century Gothic" panose="020B0502020202020204" pitchFamily="34" charset="0"/>
              </a:rPr>
              <a:t>4. Prescribe </a:t>
            </a:r>
            <a:r>
              <a:rPr lang="en-US" sz="1600" b="1" dirty="0" err="1">
                <a:solidFill>
                  <a:prstClr val="black"/>
                </a:solidFill>
                <a:latin typeface="Century Gothic" panose="020B0502020202020204" pitchFamily="34" charset="0"/>
              </a:rPr>
              <a:t>d</a:t>
            </a:r>
            <a:r>
              <a:rPr lang="en-US" sz="1600" b="1" dirty="0" err="1">
                <a:latin typeface="Century Gothic" panose="020B0502020202020204" pitchFamily="34" charset="0"/>
              </a:rPr>
              <a:t>egludec</a:t>
            </a:r>
            <a:r>
              <a:rPr lang="en-US" sz="1600" b="1" dirty="0">
                <a:latin typeface="Century Gothic" panose="020B0502020202020204" pitchFamily="34" charset="0"/>
              </a:rPr>
              <a:t> U100  and discontinue glargine</a:t>
            </a:r>
          </a:p>
          <a:p>
            <a:r>
              <a:rPr lang="en-US" sz="1600" b="1" dirty="0">
                <a:latin typeface="Century Gothic" panose="020B0502020202020204" pitchFamily="34" charset="0"/>
              </a:rPr>
              <a:t>5. </a:t>
            </a:r>
            <a:r>
              <a:rPr lang="en-US" sz="1600" b="1" dirty="0">
                <a:solidFill>
                  <a:prstClr val="black"/>
                </a:solidFill>
                <a:latin typeface="Century Gothic" panose="020B0502020202020204" pitchFamily="34" charset="0"/>
              </a:rPr>
              <a:t>Refer to behavioral health for stress management</a:t>
            </a:r>
            <a:endParaRPr lang="en-US" sz="1600" b="1" dirty="0">
              <a:latin typeface="Century Gothic" panose="020B0502020202020204" pitchFamily="34" charset="0"/>
            </a:endParaRPr>
          </a:p>
          <a:p>
            <a:pPr lvl="0"/>
            <a:r>
              <a:rPr lang="en-US" sz="1600" b="1" dirty="0">
                <a:solidFill>
                  <a:prstClr val="black"/>
                </a:solidFill>
                <a:latin typeface="Century Gothic" panose="020B0502020202020204" pitchFamily="34" charset="0"/>
              </a:rPr>
              <a:t>6. Refer to a CDCES for meal planning with a focus on; (1) consistent, balanced intake; (2) balanced HS snacks; (3) effect of ETOH on BG; (4) effect of physical activity on BG </a:t>
            </a:r>
            <a:endParaRPr lang="en-US" sz="1600" b="1" dirty="0">
              <a:latin typeface="Century Gothic" panose="020B0502020202020204" pitchFamily="34" charset="0"/>
            </a:endParaRPr>
          </a:p>
          <a:p>
            <a:pPr lvl="0"/>
            <a:r>
              <a:rPr lang="en-US" sz="1600" b="1" dirty="0">
                <a:solidFill>
                  <a:prstClr val="black"/>
                </a:solidFill>
                <a:latin typeface="Century Gothic" panose="020B0502020202020204" pitchFamily="34" charset="0"/>
              </a:rPr>
              <a:t>7</a:t>
            </a:r>
            <a:r>
              <a:rPr lang="en-US" sz="1600" dirty="0">
                <a:solidFill>
                  <a:prstClr val="black"/>
                </a:solidFill>
                <a:latin typeface="Century Gothic" panose="020B0502020202020204" pitchFamily="34" charset="0"/>
              </a:rPr>
              <a:t>. </a:t>
            </a:r>
            <a:r>
              <a:rPr lang="en-US" sz="1600" b="1" dirty="0">
                <a:effectLst/>
                <a:latin typeface="Century Gothic" panose="020B0502020202020204" pitchFamily="34" charset="0"/>
              </a:rPr>
              <a:t>Faster acting </a:t>
            </a:r>
            <a:r>
              <a:rPr lang="en-US" sz="1600" b="1" dirty="0" err="1">
                <a:latin typeface="Century Gothic" panose="020B0502020202020204" pitchFamily="34" charset="0"/>
              </a:rPr>
              <a:t>A</a:t>
            </a:r>
            <a:r>
              <a:rPr lang="en-US" sz="1600" b="1" dirty="0" err="1">
                <a:effectLst/>
                <a:latin typeface="Century Gothic" panose="020B0502020202020204" pitchFamily="34" charset="0"/>
              </a:rPr>
              <a:t>spart</a:t>
            </a:r>
            <a:r>
              <a:rPr lang="en-US" sz="1600" b="1" dirty="0">
                <a:effectLst/>
                <a:latin typeface="Century Gothic" panose="020B0502020202020204" pitchFamily="34" charset="0"/>
              </a:rPr>
              <a:t> (</a:t>
            </a:r>
            <a:r>
              <a:rPr lang="en-US" sz="1600" b="1" dirty="0" err="1">
                <a:effectLst/>
                <a:latin typeface="Century Gothic" panose="020B0502020202020204" pitchFamily="34" charset="0"/>
              </a:rPr>
              <a:t>Fiasp</a:t>
            </a:r>
            <a:r>
              <a:rPr lang="en-US" sz="1600" b="1" dirty="0">
                <a:effectLst/>
                <a:latin typeface="Century Gothic" panose="020B0502020202020204" pitchFamily="34" charset="0"/>
              </a:rPr>
              <a:t>)</a:t>
            </a:r>
            <a:r>
              <a:rPr lang="en-US" sz="1600" b="1" dirty="0">
                <a:latin typeface="Century Gothic" panose="020B0502020202020204" pitchFamily="34" charset="0"/>
              </a:rPr>
              <a:t>.</a:t>
            </a:r>
            <a:r>
              <a:rPr lang="en-US" sz="1600" b="1" dirty="0">
                <a:effectLst/>
                <a:latin typeface="Century Gothic" panose="020B0502020202020204" pitchFamily="34" charset="0"/>
              </a:rPr>
              <a:t> Immediately following lunch, take Faster </a:t>
            </a:r>
            <a:r>
              <a:rPr lang="en-US" sz="1600" b="1" dirty="0" err="1">
                <a:latin typeface="Century Gothic" panose="020B0502020202020204" pitchFamily="34" charset="0"/>
              </a:rPr>
              <a:t>A</a:t>
            </a:r>
            <a:r>
              <a:rPr lang="en-US" sz="1600" b="1" dirty="0" err="1">
                <a:effectLst/>
                <a:latin typeface="Century Gothic" panose="020B0502020202020204" pitchFamily="34" charset="0"/>
              </a:rPr>
              <a:t>spart</a:t>
            </a:r>
            <a:r>
              <a:rPr lang="en-US" sz="1600" b="1" dirty="0">
                <a:effectLst/>
                <a:latin typeface="Century Gothic" panose="020B0502020202020204" pitchFamily="34" charset="0"/>
              </a:rPr>
              <a:t> . 100% of meal 10 units; 2/3’s (66%) 6 units, 1/3 (33%) 3 units; &lt;1/3 (&lt;33%) 0 units </a:t>
            </a:r>
          </a:p>
          <a:p>
            <a:pPr lvl="0"/>
            <a:endParaRPr lang="en-US"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811265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DC153-341F-42C4-B807-CA64CCE70F06}"/>
              </a:ext>
            </a:extLst>
          </p:cNvPr>
          <p:cNvSpPr>
            <a:spLocks noGrp="1"/>
          </p:cNvSpPr>
          <p:nvPr>
            <p:ph type="title"/>
          </p:nvPr>
        </p:nvSpPr>
        <p:spPr/>
        <p:txBody>
          <a:bodyPr/>
          <a:lstStyle/>
          <a:p>
            <a:r>
              <a:rPr lang="en-US" dirty="0">
                <a:latin typeface="Century Gothic" panose="020B0502020202020204" pitchFamily="34" charset="0"/>
              </a:rPr>
              <a:t>Questions?</a:t>
            </a:r>
          </a:p>
        </p:txBody>
      </p:sp>
    </p:spTree>
    <p:extLst>
      <p:ext uri="{BB962C8B-B14F-4D97-AF65-F5344CB8AC3E}">
        <p14:creationId xmlns:p14="http://schemas.microsoft.com/office/powerpoint/2010/main" val="2555375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7AA09-83EB-4D70-8A68-539D3B08E4B0}"/>
              </a:ext>
            </a:extLst>
          </p:cNvPr>
          <p:cNvSpPr>
            <a:spLocks noGrp="1"/>
          </p:cNvSpPr>
          <p:nvPr>
            <p:ph type="title"/>
          </p:nvPr>
        </p:nvSpPr>
        <p:spPr/>
        <p:txBody>
          <a:bodyPr/>
          <a:lstStyle/>
          <a:p>
            <a:r>
              <a:rPr lang="en-US" dirty="0">
                <a:latin typeface="Century Gothic" panose="020B0502020202020204" pitchFamily="34" charset="0"/>
              </a:rPr>
              <a:t>Making the most out of CGM clinic visit </a:t>
            </a:r>
          </a:p>
        </p:txBody>
      </p:sp>
      <p:sp>
        <p:nvSpPr>
          <p:cNvPr id="3" name="Content Placeholder 2">
            <a:extLst>
              <a:ext uri="{FF2B5EF4-FFF2-40B4-BE49-F238E27FC236}">
                <a16:creationId xmlns:a16="http://schemas.microsoft.com/office/drawing/2014/main" id="{56986D4D-8093-4A93-9FA1-38D60DEBA677}"/>
              </a:ext>
            </a:extLst>
          </p:cNvPr>
          <p:cNvSpPr>
            <a:spLocks noGrp="1"/>
          </p:cNvSpPr>
          <p:nvPr>
            <p:ph idx="1"/>
          </p:nvPr>
        </p:nvSpPr>
        <p:spPr/>
        <p:txBody>
          <a:bodyPr/>
          <a:lstStyle/>
          <a:p>
            <a:r>
              <a:rPr lang="en-US" dirty="0">
                <a:latin typeface="Century Gothic" panose="020B0502020202020204" pitchFamily="34" charset="0"/>
              </a:rPr>
              <a:t>Prior to the visit, encourage patients to: </a:t>
            </a:r>
          </a:p>
          <a:p>
            <a:pPr lvl="1"/>
            <a:r>
              <a:rPr lang="en-US" dirty="0">
                <a:latin typeface="Century Gothic" panose="020B0502020202020204" pitchFamily="34" charset="0"/>
              </a:rPr>
              <a:t>Upload data to clinic portal</a:t>
            </a:r>
          </a:p>
          <a:p>
            <a:pPr lvl="1"/>
            <a:r>
              <a:rPr lang="en-US" dirty="0">
                <a:latin typeface="Century Gothic" panose="020B0502020202020204" pitchFamily="34" charset="0"/>
              </a:rPr>
              <a:t>Review past 2 weeks/month of data</a:t>
            </a:r>
          </a:p>
          <a:p>
            <a:pPr lvl="1"/>
            <a:r>
              <a:rPr lang="en-US" b="1" dirty="0">
                <a:latin typeface="Century Gothic" panose="020B0502020202020204" pitchFamily="34" charset="0"/>
              </a:rPr>
              <a:t>Questions to ask during the visit</a:t>
            </a:r>
          </a:p>
          <a:p>
            <a:pPr lvl="2"/>
            <a:r>
              <a:rPr lang="en-US" dirty="0">
                <a:latin typeface="Century Gothic" panose="020B0502020202020204" pitchFamily="34" charset="0"/>
              </a:rPr>
              <a:t>Areas that may be above or below target</a:t>
            </a:r>
          </a:p>
          <a:p>
            <a:pPr lvl="2"/>
            <a:r>
              <a:rPr lang="en-US" dirty="0">
                <a:latin typeface="Century Gothic" panose="020B0502020202020204" pitchFamily="34" charset="0"/>
              </a:rPr>
              <a:t>General questions to help navigate their data</a:t>
            </a:r>
          </a:p>
          <a:p>
            <a:r>
              <a:rPr lang="en-US" b="1" dirty="0">
                <a:latin typeface="Century Gothic" panose="020B0502020202020204" pitchFamily="34" charset="0"/>
              </a:rPr>
              <a:t>During the visit:</a:t>
            </a:r>
          </a:p>
          <a:p>
            <a:pPr lvl="1"/>
            <a:r>
              <a:rPr lang="en-US" dirty="0">
                <a:latin typeface="Century Gothic" panose="020B0502020202020204" pitchFamily="34" charset="0"/>
              </a:rPr>
              <a:t>Have the patient explain the CGM data in their own words</a:t>
            </a:r>
          </a:p>
          <a:p>
            <a:pPr lvl="1"/>
            <a:r>
              <a:rPr lang="en-US" dirty="0">
                <a:latin typeface="Century Gothic" panose="020B0502020202020204" pitchFamily="34" charset="0"/>
              </a:rPr>
              <a:t>Develop goals based on CGM data</a:t>
            </a:r>
          </a:p>
          <a:p>
            <a:pPr lvl="1"/>
            <a:r>
              <a:rPr lang="en-US" dirty="0">
                <a:latin typeface="Century Gothic" panose="020B0502020202020204" pitchFamily="34" charset="0"/>
              </a:rPr>
              <a:t>Identify priorities to focus on before the next appointment </a:t>
            </a:r>
          </a:p>
        </p:txBody>
      </p:sp>
    </p:spTree>
    <p:extLst>
      <p:ext uri="{BB962C8B-B14F-4D97-AF65-F5344CB8AC3E}">
        <p14:creationId xmlns:p14="http://schemas.microsoft.com/office/powerpoint/2010/main" val="445948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553AA9-56F3-2206-494E-074391342B7D}"/>
              </a:ext>
            </a:extLst>
          </p:cNvPr>
          <p:cNvSpPr>
            <a:spLocks noGrp="1"/>
          </p:cNvSpPr>
          <p:nvPr>
            <p:ph type="title"/>
          </p:nvPr>
        </p:nvSpPr>
        <p:spPr>
          <a:xfrm>
            <a:off x="111513" y="134840"/>
            <a:ext cx="11987560" cy="989168"/>
          </a:xfrm>
        </p:spPr>
        <p:txBody>
          <a:bodyPr>
            <a:normAutofit fontScale="90000"/>
          </a:bodyPr>
          <a:lstStyle/>
          <a:p>
            <a:r>
              <a:rPr lang="en-US" dirty="0">
                <a:latin typeface="Century Gothic" panose="020B0502020202020204" pitchFamily="34" charset="0"/>
              </a:rPr>
              <a:t>Identify key concepts when discussing CGM data </a:t>
            </a:r>
          </a:p>
        </p:txBody>
      </p:sp>
      <p:sp>
        <p:nvSpPr>
          <p:cNvPr id="5" name="Content Placeholder 4">
            <a:extLst>
              <a:ext uri="{FF2B5EF4-FFF2-40B4-BE49-F238E27FC236}">
                <a16:creationId xmlns:a16="http://schemas.microsoft.com/office/drawing/2014/main" id="{A22711A8-B34F-190E-2F2E-441F128C6C08}"/>
              </a:ext>
            </a:extLst>
          </p:cNvPr>
          <p:cNvSpPr>
            <a:spLocks noGrp="1"/>
          </p:cNvSpPr>
          <p:nvPr>
            <p:ph idx="1"/>
          </p:nvPr>
        </p:nvSpPr>
        <p:spPr>
          <a:xfrm>
            <a:off x="838200" y="1385830"/>
            <a:ext cx="10515600" cy="4943475"/>
          </a:xfrm>
        </p:spPr>
        <p:txBody>
          <a:bodyPr>
            <a:normAutofit lnSpcReduction="10000"/>
          </a:bodyPr>
          <a:lstStyle/>
          <a:p>
            <a:r>
              <a:rPr lang="en-US" dirty="0">
                <a:latin typeface="Century Gothic" panose="020B0502020202020204" pitchFamily="34" charset="0"/>
              </a:rPr>
              <a:t>Health Literacy of individuals</a:t>
            </a:r>
          </a:p>
          <a:p>
            <a:r>
              <a:rPr lang="en-US" dirty="0">
                <a:latin typeface="Century Gothic" panose="020B0502020202020204" pitchFamily="34" charset="0"/>
              </a:rPr>
              <a:t>Quality of translation service</a:t>
            </a:r>
          </a:p>
          <a:p>
            <a:pPr lvl="1"/>
            <a:r>
              <a:rPr lang="en-US" dirty="0">
                <a:latin typeface="Century Gothic" panose="020B0502020202020204" pitchFamily="34" charset="0"/>
              </a:rPr>
              <a:t>Translation is verbatim- it does not always reflect the context</a:t>
            </a:r>
          </a:p>
          <a:p>
            <a:pPr lvl="1"/>
            <a:r>
              <a:rPr lang="en-US" dirty="0">
                <a:latin typeface="Century Gothic" panose="020B0502020202020204" pitchFamily="34" charset="0"/>
              </a:rPr>
              <a:t>Translators may lack cultural insight</a:t>
            </a:r>
          </a:p>
          <a:p>
            <a:pPr lvl="1"/>
            <a:r>
              <a:rPr lang="en-US" dirty="0">
                <a:latin typeface="Century Gothic" panose="020B0502020202020204" pitchFamily="34" charset="0"/>
              </a:rPr>
              <a:t>Varying educational levels</a:t>
            </a:r>
          </a:p>
          <a:p>
            <a:pPr lvl="1"/>
            <a:r>
              <a:rPr lang="en-US" dirty="0">
                <a:latin typeface="Century Gothic" panose="020B0502020202020204" pitchFamily="34" charset="0"/>
              </a:rPr>
              <a:t>Instruction vs. Education</a:t>
            </a:r>
          </a:p>
          <a:p>
            <a:pPr lvl="1"/>
            <a:r>
              <a:rPr lang="en-US" dirty="0">
                <a:latin typeface="Century Gothic" panose="020B0502020202020204" pitchFamily="34" charset="0"/>
              </a:rPr>
              <a:t>Less is more </a:t>
            </a:r>
          </a:p>
          <a:p>
            <a:pPr lvl="1"/>
            <a:r>
              <a:rPr lang="en-US" dirty="0">
                <a:latin typeface="Century Gothic" panose="020B0502020202020204" pitchFamily="34" charset="0"/>
              </a:rPr>
              <a:t>Diabetes information too difficult- reading level above average person</a:t>
            </a:r>
          </a:p>
          <a:p>
            <a:r>
              <a:rPr lang="en-US" dirty="0">
                <a:latin typeface="Century Gothic" panose="020B0502020202020204" pitchFamily="34" charset="0"/>
              </a:rPr>
              <a:t>Inclusion of family when discussing CGM data</a:t>
            </a:r>
          </a:p>
          <a:p>
            <a:pPr lvl="1"/>
            <a:r>
              <a:rPr lang="en-US" dirty="0">
                <a:latin typeface="Century Gothic" panose="020B0502020202020204" pitchFamily="34" charset="0"/>
              </a:rPr>
              <a:t>ESL patients may rely on family for vital support in self-managing diabetes</a:t>
            </a:r>
          </a:p>
          <a:p>
            <a:r>
              <a:rPr lang="en-US" dirty="0">
                <a:latin typeface="Century Gothic" panose="020B0502020202020204" pitchFamily="34" charset="0"/>
              </a:rPr>
              <a:t>Consider teach-back method</a:t>
            </a:r>
          </a:p>
        </p:txBody>
      </p:sp>
    </p:spTree>
    <p:extLst>
      <p:ext uri="{BB962C8B-B14F-4D97-AF65-F5344CB8AC3E}">
        <p14:creationId xmlns:p14="http://schemas.microsoft.com/office/powerpoint/2010/main" val="3797400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0D939-9608-E5E2-2621-9537DC19C031}"/>
              </a:ext>
            </a:extLst>
          </p:cNvPr>
          <p:cNvSpPr>
            <a:spLocks noGrp="1"/>
          </p:cNvSpPr>
          <p:nvPr>
            <p:ph type="title"/>
          </p:nvPr>
        </p:nvSpPr>
        <p:spPr/>
        <p:txBody>
          <a:bodyPr>
            <a:normAutofit fontScale="90000"/>
          </a:bodyPr>
          <a:lstStyle/>
          <a:p>
            <a:r>
              <a:rPr lang="en-US" dirty="0">
                <a:latin typeface="Century Gothic" panose="020B0502020202020204" pitchFamily="34" charset="0"/>
              </a:rPr>
              <a:t>Typical psychosocial concerns about CGM</a:t>
            </a:r>
          </a:p>
        </p:txBody>
      </p:sp>
      <p:sp>
        <p:nvSpPr>
          <p:cNvPr id="3" name="Content Placeholder 2">
            <a:extLst>
              <a:ext uri="{FF2B5EF4-FFF2-40B4-BE49-F238E27FC236}">
                <a16:creationId xmlns:a16="http://schemas.microsoft.com/office/drawing/2014/main" id="{E1C3256F-D87D-7165-9662-A2A638B9A2C4}"/>
              </a:ext>
            </a:extLst>
          </p:cNvPr>
          <p:cNvSpPr>
            <a:spLocks noGrp="1"/>
          </p:cNvSpPr>
          <p:nvPr>
            <p:ph idx="1"/>
          </p:nvPr>
        </p:nvSpPr>
        <p:spPr>
          <a:xfrm>
            <a:off x="371540" y="1728380"/>
            <a:ext cx="11452597" cy="4760604"/>
          </a:xfrm>
        </p:spPr>
        <p:txBody>
          <a:bodyPr/>
          <a:lstStyle/>
          <a:p>
            <a:r>
              <a:rPr lang="en-US" dirty="0">
                <a:latin typeface="Century Gothic" panose="020B0502020202020204" pitchFamily="34" charset="0"/>
              </a:rPr>
              <a:t>Individuals may perceive the use of a CGM as a late-stage intervention for T1D vs. a proactive intervention</a:t>
            </a:r>
          </a:p>
          <a:p>
            <a:r>
              <a:rPr lang="en-US" dirty="0">
                <a:latin typeface="Century Gothic" panose="020B0502020202020204" pitchFamily="34" charset="0"/>
              </a:rPr>
              <a:t>Negative perception of family discourages use of the CGM</a:t>
            </a:r>
          </a:p>
          <a:p>
            <a:pPr lvl="1"/>
            <a:r>
              <a:rPr lang="en-US" dirty="0">
                <a:latin typeface="Century Gothic" panose="020B0502020202020204" pitchFamily="34" charset="0"/>
              </a:rPr>
              <a:t>e.g., annoyance of alarm settings</a:t>
            </a:r>
          </a:p>
          <a:p>
            <a:pPr lvl="1"/>
            <a:r>
              <a:rPr lang="en-US" dirty="0">
                <a:latin typeface="Century Gothic" panose="020B0502020202020204" pitchFamily="34" charset="0"/>
              </a:rPr>
              <a:t>Being shamed by family when carb-counting and not embracing the family’s eating habits</a:t>
            </a:r>
          </a:p>
          <a:p>
            <a:r>
              <a:rPr lang="en-US" dirty="0">
                <a:latin typeface="Century Gothic" panose="020B0502020202020204" pitchFamily="34" charset="0"/>
              </a:rPr>
              <a:t>Embarrassed to wear and have CGM visible to others, or to have people hear the alarms</a:t>
            </a:r>
          </a:p>
          <a:p>
            <a:r>
              <a:rPr lang="en-US" dirty="0">
                <a:latin typeface="Century Gothic" panose="020B0502020202020204" pitchFamily="34" charset="0"/>
              </a:rPr>
              <a:t>Distrust that medical data being collected may be used for other purposes</a:t>
            </a:r>
          </a:p>
          <a:p>
            <a:endParaRPr lang="en-US" dirty="0"/>
          </a:p>
          <a:p>
            <a:endParaRPr lang="en-US" dirty="0"/>
          </a:p>
        </p:txBody>
      </p:sp>
    </p:spTree>
    <p:extLst>
      <p:ext uri="{BB962C8B-B14F-4D97-AF65-F5344CB8AC3E}">
        <p14:creationId xmlns:p14="http://schemas.microsoft.com/office/powerpoint/2010/main" val="2601427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95257-EDC6-458D-B4E4-0B5185B1EF1A}"/>
              </a:ext>
            </a:extLst>
          </p:cNvPr>
          <p:cNvSpPr>
            <a:spLocks noGrp="1"/>
          </p:cNvSpPr>
          <p:nvPr>
            <p:ph type="title"/>
          </p:nvPr>
        </p:nvSpPr>
        <p:spPr/>
        <p:txBody>
          <a:bodyPr/>
          <a:lstStyle/>
          <a:p>
            <a:r>
              <a:rPr lang="en-US" dirty="0">
                <a:latin typeface="Century Gothic" panose="020B0502020202020204" pitchFamily="34" charset="0"/>
              </a:rPr>
              <a:t>Assessing psychosocial concerns </a:t>
            </a:r>
          </a:p>
        </p:txBody>
      </p:sp>
      <p:sp>
        <p:nvSpPr>
          <p:cNvPr id="3" name="Content Placeholder 2">
            <a:extLst>
              <a:ext uri="{FF2B5EF4-FFF2-40B4-BE49-F238E27FC236}">
                <a16:creationId xmlns:a16="http://schemas.microsoft.com/office/drawing/2014/main" id="{A3870DE9-AAF4-4806-BA5C-DF5142CC3DB6}"/>
              </a:ext>
            </a:extLst>
          </p:cNvPr>
          <p:cNvSpPr>
            <a:spLocks noGrp="1"/>
          </p:cNvSpPr>
          <p:nvPr>
            <p:ph idx="1"/>
          </p:nvPr>
        </p:nvSpPr>
        <p:spPr/>
        <p:txBody>
          <a:bodyPr numCol="2">
            <a:normAutofit fontScale="92500" lnSpcReduction="10000"/>
          </a:bodyPr>
          <a:lstStyle/>
          <a:p>
            <a:r>
              <a:rPr lang="en-US" dirty="0">
                <a:latin typeface="Century Gothic" panose="020B0502020202020204" pitchFamily="34" charset="0"/>
              </a:rPr>
              <a:t>Alarm/device fatigue</a:t>
            </a:r>
          </a:p>
          <a:p>
            <a:pPr lvl="1"/>
            <a:r>
              <a:rPr lang="en-US" dirty="0">
                <a:latin typeface="Century Gothic" panose="020B0502020202020204" pitchFamily="34" charset="0"/>
              </a:rPr>
              <a:t>Having the alarm thresholds at unrealistic goals</a:t>
            </a:r>
          </a:p>
          <a:p>
            <a:r>
              <a:rPr lang="en-US" dirty="0">
                <a:latin typeface="Century Gothic" panose="020B0502020202020204" pitchFamily="34" charset="0"/>
              </a:rPr>
              <a:t>Fear of hypoglycemia</a:t>
            </a:r>
          </a:p>
          <a:p>
            <a:pPr lvl="1"/>
            <a:r>
              <a:rPr lang="en-US" dirty="0">
                <a:latin typeface="Century Gothic" panose="020B0502020202020204" pitchFamily="34" charset="0"/>
              </a:rPr>
              <a:t>Past experience</a:t>
            </a:r>
          </a:p>
          <a:p>
            <a:pPr lvl="1"/>
            <a:r>
              <a:rPr lang="en-US" dirty="0">
                <a:latin typeface="Century Gothic" panose="020B0502020202020204" pitchFamily="34" charset="0"/>
              </a:rPr>
              <a:t>Misconceptions</a:t>
            </a:r>
          </a:p>
          <a:p>
            <a:pPr lvl="1"/>
            <a:r>
              <a:rPr lang="en-US" dirty="0">
                <a:latin typeface="Century Gothic" panose="020B0502020202020204" pitchFamily="34" charset="0"/>
              </a:rPr>
              <a:t>Current glycemic thresholds</a:t>
            </a:r>
          </a:p>
          <a:p>
            <a:r>
              <a:rPr lang="en-US" dirty="0">
                <a:latin typeface="Century Gothic" panose="020B0502020202020204" pitchFamily="34" charset="0"/>
              </a:rPr>
              <a:t>Diabetes Distress</a:t>
            </a:r>
          </a:p>
          <a:p>
            <a:pPr lvl="1"/>
            <a:r>
              <a:rPr lang="en-US" dirty="0">
                <a:latin typeface="Century Gothic" panose="020B0502020202020204" pitchFamily="34" charset="0"/>
              </a:rPr>
              <a:t>Common and frequent</a:t>
            </a:r>
          </a:p>
          <a:p>
            <a:pPr lvl="1"/>
            <a:r>
              <a:rPr lang="en-US" dirty="0">
                <a:latin typeface="Century Gothic" panose="020B0502020202020204" pitchFamily="34" charset="0"/>
              </a:rPr>
              <a:t>CGM use can reduce in diabetes distress</a:t>
            </a:r>
          </a:p>
          <a:p>
            <a:pPr lvl="1"/>
            <a:r>
              <a:rPr lang="en-US" dirty="0">
                <a:latin typeface="Century Gothic" panose="020B0502020202020204" pitchFamily="34" charset="0"/>
              </a:rPr>
              <a:t>May need a referral for psychosocial assessment/cognitive behavioral therapy </a:t>
            </a:r>
          </a:p>
          <a:p>
            <a:r>
              <a:rPr lang="en-US" dirty="0">
                <a:latin typeface="Century Gothic" panose="020B0502020202020204" pitchFamily="34" charset="0"/>
              </a:rPr>
              <a:t>Quality of life</a:t>
            </a:r>
          </a:p>
          <a:p>
            <a:pPr lvl="1"/>
            <a:r>
              <a:rPr lang="en-US" dirty="0">
                <a:latin typeface="Century Gothic" panose="020B0502020202020204" pitchFamily="34" charset="0"/>
              </a:rPr>
              <a:t>Self-management behaviors dictate CGM persistence</a:t>
            </a:r>
          </a:p>
          <a:p>
            <a:pPr lvl="1"/>
            <a:r>
              <a:rPr lang="en-US" dirty="0">
                <a:latin typeface="Century Gothic" panose="020B0502020202020204" pitchFamily="34" charset="0"/>
              </a:rPr>
              <a:t>Frustration felt by the person with diabetes when their expectations are not met</a:t>
            </a:r>
          </a:p>
          <a:p>
            <a:pPr lvl="1"/>
            <a:r>
              <a:rPr lang="en-US" dirty="0">
                <a:latin typeface="Century Gothic" panose="020B0502020202020204" pitchFamily="34" charset="0"/>
              </a:rPr>
              <a:t>Feelings of being overwhelmed by the increase in data available</a:t>
            </a:r>
          </a:p>
          <a:p>
            <a:pPr lvl="1"/>
            <a:r>
              <a:rPr lang="en-US" dirty="0">
                <a:latin typeface="Century Gothic" panose="020B0502020202020204" pitchFamily="34" charset="0"/>
              </a:rPr>
              <a:t>Self-consciousness of wearing a device</a:t>
            </a:r>
          </a:p>
          <a:p>
            <a:pPr lvl="1"/>
            <a:endParaRPr lang="en-US" dirty="0">
              <a:latin typeface="Century Gothic" panose="020B0502020202020204" pitchFamily="34" charset="0"/>
            </a:endParaRPr>
          </a:p>
          <a:p>
            <a:pPr lvl="1"/>
            <a:endParaRPr lang="en-US" dirty="0"/>
          </a:p>
          <a:p>
            <a:pPr lvl="1"/>
            <a:endParaRPr lang="en-US" dirty="0"/>
          </a:p>
          <a:p>
            <a:endParaRPr lang="en-US" dirty="0"/>
          </a:p>
        </p:txBody>
      </p:sp>
    </p:spTree>
    <p:extLst>
      <p:ext uri="{BB962C8B-B14F-4D97-AF65-F5344CB8AC3E}">
        <p14:creationId xmlns:p14="http://schemas.microsoft.com/office/powerpoint/2010/main" val="2512046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65A46-BF63-4307-9B45-4038E1C55914}"/>
              </a:ext>
            </a:extLst>
          </p:cNvPr>
          <p:cNvSpPr>
            <a:spLocks noGrp="1"/>
          </p:cNvSpPr>
          <p:nvPr>
            <p:ph type="title"/>
          </p:nvPr>
        </p:nvSpPr>
        <p:spPr/>
        <p:txBody>
          <a:bodyPr/>
          <a:lstStyle/>
          <a:p>
            <a:r>
              <a:rPr lang="en-US" dirty="0">
                <a:latin typeface="Century Gothic" panose="020B0502020202020204" pitchFamily="34" charset="0"/>
              </a:rPr>
              <a:t>Fear of Hypoglycemia</a:t>
            </a:r>
          </a:p>
        </p:txBody>
      </p:sp>
      <p:sp>
        <p:nvSpPr>
          <p:cNvPr id="3" name="Content Placeholder 2">
            <a:extLst>
              <a:ext uri="{FF2B5EF4-FFF2-40B4-BE49-F238E27FC236}">
                <a16:creationId xmlns:a16="http://schemas.microsoft.com/office/drawing/2014/main" id="{3168D81D-FB73-45DF-83F5-11BB8C2BCC34}"/>
              </a:ext>
            </a:extLst>
          </p:cNvPr>
          <p:cNvSpPr>
            <a:spLocks noGrp="1"/>
          </p:cNvSpPr>
          <p:nvPr>
            <p:ph idx="1"/>
          </p:nvPr>
        </p:nvSpPr>
        <p:spPr/>
        <p:txBody>
          <a:bodyPr/>
          <a:lstStyle/>
          <a:p>
            <a:r>
              <a:rPr lang="en-US" dirty="0">
                <a:latin typeface="Century Gothic" panose="020B0502020202020204" pitchFamily="34" charset="0"/>
              </a:rPr>
              <a:t>Fear of hypoglycemia is improved with CGM</a:t>
            </a:r>
          </a:p>
          <a:p>
            <a:r>
              <a:rPr lang="en-US" dirty="0">
                <a:latin typeface="Century Gothic" panose="020B0502020202020204" pitchFamily="34" charset="0"/>
              </a:rPr>
              <a:t>Other strategies</a:t>
            </a:r>
          </a:p>
          <a:p>
            <a:pPr lvl="1"/>
            <a:r>
              <a:rPr lang="en-US" dirty="0">
                <a:latin typeface="Century Gothic" panose="020B0502020202020204" pitchFamily="34" charset="0"/>
              </a:rPr>
              <a:t>Review potential sources of misinformation, possible cause of hypoglycemia</a:t>
            </a:r>
          </a:p>
          <a:p>
            <a:pPr lvl="1"/>
            <a:r>
              <a:rPr lang="en-US" dirty="0">
                <a:latin typeface="Century Gothic" panose="020B0502020202020204" pitchFamily="34" charset="0"/>
              </a:rPr>
              <a:t>Develop a plan for:</a:t>
            </a:r>
          </a:p>
          <a:p>
            <a:pPr lvl="2"/>
            <a:r>
              <a:rPr lang="en-US" dirty="0">
                <a:latin typeface="Century Gothic" panose="020B0502020202020204" pitchFamily="34" charset="0"/>
              </a:rPr>
              <a:t>Adjusting insulin doses for higher fat/higher protein meals</a:t>
            </a:r>
          </a:p>
          <a:p>
            <a:pPr lvl="2"/>
            <a:r>
              <a:rPr lang="en-US" dirty="0">
                <a:latin typeface="Century Gothic" panose="020B0502020202020204" pitchFamily="34" charset="0"/>
              </a:rPr>
              <a:t>How to handle alcohol use</a:t>
            </a:r>
          </a:p>
          <a:p>
            <a:pPr lvl="2"/>
            <a:r>
              <a:rPr lang="en-US" dirty="0">
                <a:latin typeface="Century Gothic" panose="020B0502020202020204" pitchFamily="34" charset="0"/>
              </a:rPr>
              <a:t>Changes needed for different types of physical activity and how duration can affect it</a:t>
            </a:r>
          </a:p>
          <a:p>
            <a:pPr lvl="1"/>
            <a:r>
              <a:rPr lang="en-US" dirty="0">
                <a:latin typeface="Century Gothic" panose="020B0502020202020204" pitchFamily="34" charset="0"/>
              </a:rPr>
              <a:t>Refer to CDCES</a:t>
            </a:r>
          </a:p>
          <a:p>
            <a:pPr lvl="1"/>
            <a:r>
              <a:rPr lang="en-US" dirty="0">
                <a:latin typeface="Century Gothic" panose="020B0502020202020204" pitchFamily="34" charset="0"/>
              </a:rPr>
              <a:t>Refer for psychosocial counseling</a:t>
            </a:r>
          </a:p>
          <a:p>
            <a:endParaRPr lang="en-US" dirty="0"/>
          </a:p>
        </p:txBody>
      </p:sp>
    </p:spTree>
    <p:extLst>
      <p:ext uri="{BB962C8B-B14F-4D97-AF65-F5344CB8AC3E}">
        <p14:creationId xmlns:p14="http://schemas.microsoft.com/office/powerpoint/2010/main" val="2497806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488BA-47BC-487E-B8DE-4D5CE56D9C12}"/>
              </a:ext>
            </a:extLst>
          </p:cNvPr>
          <p:cNvSpPr>
            <a:spLocks noGrp="1"/>
          </p:cNvSpPr>
          <p:nvPr>
            <p:ph type="title"/>
          </p:nvPr>
        </p:nvSpPr>
        <p:spPr/>
        <p:txBody>
          <a:bodyPr/>
          <a:lstStyle/>
          <a:p>
            <a:r>
              <a:rPr lang="en-US" dirty="0">
                <a:latin typeface="Century Gothic" panose="020B0502020202020204" pitchFamily="34" charset="0"/>
              </a:rPr>
              <a:t>Device Use: Alarms and Trends</a:t>
            </a:r>
          </a:p>
        </p:txBody>
      </p:sp>
      <p:sp>
        <p:nvSpPr>
          <p:cNvPr id="3" name="Content Placeholder 2">
            <a:extLst>
              <a:ext uri="{FF2B5EF4-FFF2-40B4-BE49-F238E27FC236}">
                <a16:creationId xmlns:a16="http://schemas.microsoft.com/office/drawing/2014/main" id="{5ED458E8-0D63-41B2-A1BB-AE8DBA187991}"/>
              </a:ext>
            </a:extLst>
          </p:cNvPr>
          <p:cNvSpPr>
            <a:spLocks noGrp="1"/>
          </p:cNvSpPr>
          <p:nvPr>
            <p:ph idx="1"/>
          </p:nvPr>
        </p:nvSpPr>
        <p:spPr/>
        <p:txBody>
          <a:bodyPr/>
          <a:lstStyle/>
          <a:p>
            <a:r>
              <a:rPr lang="en-US" dirty="0">
                <a:latin typeface="Century Gothic" panose="020B0502020202020204" pitchFamily="34" charset="0"/>
              </a:rPr>
              <a:t>Why does it alarm so often?</a:t>
            </a:r>
          </a:p>
          <a:p>
            <a:r>
              <a:rPr lang="en-US" dirty="0">
                <a:latin typeface="Century Gothic" panose="020B0502020202020204" pitchFamily="34" charset="0"/>
              </a:rPr>
              <a:t>I want my glucose readings to always be 70-120. Can I do that without all of the alarms?</a:t>
            </a:r>
          </a:p>
          <a:p>
            <a:r>
              <a:rPr lang="en-US" dirty="0">
                <a:latin typeface="Century Gothic" panose="020B0502020202020204" pitchFamily="34" charset="0"/>
              </a:rPr>
              <a:t>It seems that when it alarms and I do a fingerstick, the numbers are different. </a:t>
            </a:r>
          </a:p>
          <a:p>
            <a:r>
              <a:rPr lang="en-US" dirty="0">
                <a:latin typeface="Century Gothic" panose="020B0502020202020204" pitchFamily="34" charset="0"/>
              </a:rPr>
              <a:t>Which alarms are best for me?</a:t>
            </a:r>
          </a:p>
        </p:txBody>
      </p:sp>
    </p:spTree>
    <p:extLst>
      <p:ext uri="{BB962C8B-B14F-4D97-AF65-F5344CB8AC3E}">
        <p14:creationId xmlns:p14="http://schemas.microsoft.com/office/powerpoint/2010/main" val="4169963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633B5-8F11-41E2-9685-0463751C27E6}"/>
              </a:ext>
            </a:extLst>
          </p:cNvPr>
          <p:cNvSpPr>
            <a:spLocks noGrp="1"/>
          </p:cNvSpPr>
          <p:nvPr>
            <p:ph type="title"/>
          </p:nvPr>
        </p:nvSpPr>
        <p:spPr>
          <a:xfrm>
            <a:off x="295391" y="8695"/>
            <a:ext cx="11464684" cy="989168"/>
          </a:xfrm>
        </p:spPr>
        <p:txBody>
          <a:bodyPr/>
          <a:lstStyle/>
          <a:p>
            <a:r>
              <a:rPr lang="en-US" dirty="0">
                <a:latin typeface="Century Gothic" panose="020B0502020202020204" pitchFamily="34" charset="0"/>
              </a:rPr>
              <a:t>Alarm/device fatigue</a:t>
            </a:r>
          </a:p>
        </p:txBody>
      </p:sp>
      <p:sp>
        <p:nvSpPr>
          <p:cNvPr id="3" name="Content Placeholder 2">
            <a:extLst>
              <a:ext uri="{FF2B5EF4-FFF2-40B4-BE49-F238E27FC236}">
                <a16:creationId xmlns:a16="http://schemas.microsoft.com/office/drawing/2014/main" id="{9D420A85-FBCA-47B4-9D3F-2703C4675A3A}"/>
              </a:ext>
            </a:extLst>
          </p:cNvPr>
          <p:cNvSpPr>
            <a:spLocks noGrp="1"/>
          </p:cNvSpPr>
          <p:nvPr>
            <p:ph idx="1"/>
          </p:nvPr>
        </p:nvSpPr>
        <p:spPr>
          <a:xfrm>
            <a:off x="219240" y="1070518"/>
            <a:ext cx="11452597" cy="4824098"/>
          </a:xfrm>
        </p:spPr>
        <p:txBody>
          <a:bodyPr>
            <a:normAutofit fontScale="92500" lnSpcReduction="20000"/>
          </a:bodyPr>
          <a:lstStyle/>
          <a:p>
            <a:r>
              <a:rPr lang="en-US" b="1" dirty="0">
                <a:latin typeface="Century Gothic" panose="020B0502020202020204" pitchFamily="34" charset="0"/>
              </a:rPr>
              <a:t>Hypoglycemia</a:t>
            </a:r>
            <a:r>
              <a:rPr lang="en-US" dirty="0">
                <a:latin typeface="Century Gothic" panose="020B0502020202020204" pitchFamily="34" charset="0"/>
              </a:rPr>
              <a:t>:</a:t>
            </a:r>
          </a:p>
          <a:p>
            <a:pPr lvl="1"/>
            <a:r>
              <a:rPr lang="en-US" dirty="0">
                <a:latin typeface="Century Gothic" panose="020B0502020202020204" pitchFamily="34" charset="0"/>
              </a:rPr>
              <a:t>Alarm threshold of 75 mg/dl is the optimal cutoff for Hypoglycemia alarms and does not increase the number of alarms for hypoglycemia</a:t>
            </a:r>
          </a:p>
          <a:p>
            <a:r>
              <a:rPr lang="en-US" b="1" dirty="0">
                <a:latin typeface="Century Gothic" panose="020B0502020202020204" pitchFamily="34" charset="0"/>
              </a:rPr>
              <a:t>Hyperglycemia</a:t>
            </a:r>
            <a:r>
              <a:rPr lang="en-US" dirty="0">
                <a:latin typeface="Century Gothic" panose="020B0502020202020204" pitchFamily="34" charset="0"/>
              </a:rPr>
              <a:t>:</a:t>
            </a:r>
          </a:p>
          <a:p>
            <a:pPr lvl="1"/>
            <a:r>
              <a:rPr lang="en-US" dirty="0">
                <a:latin typeface="Century Gothic" panose="020B0502020202020204" pitchFamily="34" charset="0"/>
              </a:rPr>
              <a:t> Patients with lower hyperglycemia alarm settings experience lower average glucose levels and about 40-50% less time with glucose levels &gt; 250 and &gt; 320mg/dl without more hypoglycemia</a:t>
            </a:r>
          </a:p>
          <a:p>
            <a:pPr lvl="1"/>
            <a:r>
              <a:rPr lang="en-US" dirty="0">
                <a:latin typeface="Century Gothic" panose="020B0502020202020204" pitchFamily="34" charset="0"/>
              </a:rPr>
              <a:t>Ideal range for hyperglycemia alarms is 180 mg/dl for glucose levels</a:t>
            </a:r>
          </a:p>
          <a:p>
            <a:r>
              <a:rPr lang="en-US" dirty="0">
                <a:latin typeface="Century Gothic" panose="020B0502020202020204" pitchFamily="34" charset="0"/>
              </a:rPr>
              <a:t> Starting patients on CGM with high A1c’s consider a liberal hyperglycemia alert initially and then set the alarm lower at each subsequent visit until the high alert alarm is at 180 mg/dl</a:t>
            </a:r>
          </a:p>
          <a:p>
            <a:r>
              <a:rPr lang="en-US" dirty="0">
                <a:latin typeface="Century Gothic" panose="020B0502020202020204" pitchFamily="34" charset="0"/>
              </a:rPr>
              <a:t>Ask patients what their usual response is to an alarm</a:t>
            </a:r>
          </a:p>
          <a:p>
            <a:pPr lvl="1"/>
            <a:r>
              <a:rPr lang="en-US" dirty="0">
                <a:latin typeface="Century Gothic" panose="020B0502020202020204" pitchFamily="34" charset="0"/>
              </a:rPr>
              <a:t>If they are not taking action, then it’s time for change talk!</a:t>
            </a:r>
          </a:p>
          <a:p>
            <a:r>
              <a:rPr lang="en-US" dirty="0">
                <a:latin typeface="Century Gothic" panose="020B0502020202020204" pitchFamily="34" charset="0"/>
              </a:rPr>
              <a:t>Alarm settings are very personal and individualized. </a:t>
            </a:r>
          </a:p>
        </p:txBody>
      </p:sp>
      <p:sp>
        <p:nvSpPr>
          <p:cNvPr id="7" name="TextBox 6">
            <a:extLst>
              <a:ext uri="{FF2B5EF4-FFF2-40B4-BE49-F238E27FC236}">
                <a16:creationId xmlns:a16="http://schemas.microsoft.com/office/drawing/2014/main" id="{8EFAFA50-28E5-4A12-83E3-DC4E6DB46638}"/>
              </a:ext>
            </a:extLst>
          </p:cNvPr>
          <p:cNvSpPr txBox="1"/>
          <p:nvPr/>
        </p:nvSpPr>
        <p:spPr>
          <a:xfrm>
            <a:off x="287508" y="5674883"/>
            <a:ext cx="11616984" cy="584775"/>
          </a:xfrm>
          <a:prstGeom prst="rect">
            <a:avLst/>
          </a:prstGeom>
          <a:noFill/>
        </p:spPr>
        <p:txBody>
          <a:bodyPr wrap="square" rtlCol="0">
            <a:spAutoFit/>
          </a:bodyPr>
          <a:lstStyle/>
          <a:p>
            <a:r>
              <a:rPr lang="en-US" sz="1600" dirty="0">
                <a:latin typeface="Century Gothic" panose="020B0502020202020204" pitchFamily="34" charset="0"/>
              </a:rPr>
              <a:t>Lin YK etc. Alarm Settings of Continuous Glucose Monitoring Systems and Associations to Glucose Outcomes in Type 1 Diabetes. J </a:t>
            </a:r>
            <a:r>
              <a:rPr lang="en-US" sz="1600" dirty="0" err="1">
                <a:latin typeface="Century Gothic" panose="020B0502020202020204" pitchFamily="34" charset="0"/>
              </a:rPr>
              <a:t>Endocr</a:t>
            </a:r>
            <a:r>
              <a:rPr lang="en-US" sz="1600" dirty="0">
                <a:latin typeface="Century Gothic" panose="020B0502020202020204" pitchFamily="34" charset="0"/>
              </a:rPr>
              <a:t> Soc. 2019</a:t>
            </a:r>
          </a:p>
        </p:txBody>
      </p:sp>
    </p:spTree>
    <p:extLst>
      <p:ext uri="{BB962C8B-B14F-4D97-AF65-F5344CB8AC3E}">
        <p14:creationId xmlns:p14="http://schemas.microsoft.com/office/powerpoint/2010/main" val="1195501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13881</TotalTime>
  <Words>2895</Words>
  <Application>Microsoft Office PowerPoint</Application>
  <PresentationFormat>Widescreen</PresentationFormat>
  <Paragraphs>416</Paragraphs>
  <Slides>29</Slides>
  <Notes>22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29</vt:i4>
      </vt:variant>
    </vt:vector>
  </HeadingPairs>
  <TitlesOfParts>
    <vt:vector size="41" baseType="lpstr">
      <vt:lpstr>.Hiragino Kaku Gothic Interface W3</vt:lpstr>
      <vt:lpstr>.PingFang SC Regular</vt:lpstr>
      <vt:lpstr>Arial</vt:lpstr>
      <vt:lpstr>Calibri</vt:lpstr>
      <vt:lpstr>Calibri Light</vt:lpstr>
      <vt:lpstr>Century Gothic</vt:lpstr>
      <vt:lpstr>Open Sans</vt:lpstr>
      <vt:lpstr>System Font Regular</vt:lpstr>
      <vt:lpstr>Wingdings</vt:lpstr>
      <vt:lpstr>Office Theme</vt:lpstr>
      <vt:lpstr>Custom Design</vt:lpstr>
      <vt:lpstr>1_Custom Design</vt:lpstr>
      <vt:lpstr>Counseling Individuals with Type 1 Diabetes on Using CGM</vt:lpstr>
      <vt:lpstr>Objectives</vt:lpstr>
      <vt:lpstr>Making the most out of CGM clinic visit </vt:lpstr>
      <vt:lpstr>Identify key concepts when discussing CGM data </vt:lpstr>
      <vt:lpstr>Typical psychosocial concerns about CGM</vt:lpstr>
      <vt:lpstr>Assessing psychosocial concerns </vt:lpstr>
      <vt:lpstr>Fear of Hypoglycemia</vt:lpstr>
      <vt:lpstr>Device Use: Alarms and Trends</vt:lpstr>
      <vt:lpstr>Alarm/device fatigue</vt:lpstr>
      <vt:lpstr>Device Use: Insertion Site</vt:lpstr>
      <vt:lpstr>CGM Sensor Placement</vt:lpstr>
      <vt:lpstr>CGM Sensor Site Tips</vt:lpstr>
      <vt:lpstr>Sensor Removal</vt:lpstr>
      <vt:lpstr>Agents That Interfere With Libre 2 Sensor Accuracy</vt:lpstr>
      <vt:lpstr>Device Persistence </vt:lpstr>
      <vt:lpstr>Device Persistence- Strategies</vt:lpstr>
      <vt:lpstr>Case Study  </vt:lpstr>
      <vt:lpstr> Visit 1 with PCP</vt:lpstr>
      <vt:lpstr>Framework for Considering Glycemic Goals in  Older Adults with Diabetes</vt:lpstr>
      <vt:lpstr> Yolanda’s SMBG Data: Visit 1 with PCP</vt:lpstr>
      <vt:lpstr>Visit 1 with PCP</vt:lpstr>
      <vt:lpstr>Making Insulin Recommendations</vt:lpstr>
      <vt:lpstr>Creating a Correction Factor for High Glucose Levels</vt:lpstr>
      <vt:lpstr>Yolanda: Visit 2 with PCP</vt:lpstr>
      <vt:lpstr>Visit 2 with Yolanda</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Nancy Allen</cp:lastModifiedBy>
  <cp:revision>106</cp:revision>
  <dcterms:created xsi:type="dcterms:W3CDTF">2021-08-17T15:16:44Z</dcterms:created>
  <dcterms:modified xsi:type="dcterms:W3CDTF">2025-09-23T17:20:53Z</dcterms:modified>
</cp:coreProperties>
</file>