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2"/>
  </p:notesMasterIdLst>
  <p:handoutMasterIdLst>
    <p:handoutMasterId r:id="rId23"/>
  </p:handoutMasterIdLst>
  <p:sldIdLst>
    <p:sldId id="312" r:id="rId5"/>
    <p:sldId id="282" r:id="rId6"/>
    <p:sldId id="323" r:id="rId7"/>
    <p:sldId id="315" r:id="rId8"/>
    <p:sldId id="326" r:id="rId9"/>
    <p:sldId id="317" r:id="rId10"/>
    <p:sldId id="324" r:id="rId11"/>
    <p:sldId id="325" r:id="rId12"/>
    <p:sldId id="328" r:id="rId13"/>
    <p:sldId id="327" r:id="rId14"/>
    <p:sldId id="329" r:id="rId15"/>
    <p:sldId id="330" r:id="rId16"/>
    <p:sldId id="331" r:id="rId17"/>
    <p:sldId id="332" r:id="rId18"/>
    <p:sldId id="318" r:id="rId19"/>
    <p:sldId id="321" r:id="rId20"/>
    <p:sldId id="297"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243E5-7E10-661A-E9A6-EDD2944E179D}" v="35" dt="2025-06-26T03:28:04.925"/>
    <p1510:client id="{224E224B-0EF9-CAF5-290F-D481CA26942B}" v="661" dt="2025-06-25T04:04:45.704"/>
    <p1510:client id="{4436AD61-6001-44A7-167F-89EF6F88B39B}" v="72" dt="2025-06-25T04:10:51.290"/>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834" y="7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Monajjemi" userId="578bd87e-2747-4241-9fa6-fd2a40de6612" providerId="ADAL" clId="{114777CA-1B90-4236-8FBC-1452375425ED}"/>
    <pc:docChg chg="undo custSel addSld delSld modSld sldOrd">
      <pc:chgData name="Emily Monajjemi" userId="578bd87e-2747-4241-9fa6-fd2a40de6612" providerId="ADAL" clId="{114777CA-1B90-4236-8FBC-1452375425ED}" dt="2025-06-19T18:30:01.843" v="1460" actId="15"/>
      <pc:docMkLst>
        <pc:docMk/>
      </pc:docMkLst>
      <pc:sldChg chg="modSp mod">
        <pc:chgData name="Emily Monajjemi" userId="578bd87e-2747-4241-9fa6-fd2a40de6612" providerId="ADAL" clId="{114777CA-1B90-4236-8FBC-1452375425ED}" dt="2025-06-19T17:08:58.873" v="53" actId="20577"/>
        <pc:sldMkLst>
          <pc:docMk/>
          <pc:sldMk cId="2468595790" sldId="315"/>
        </pc:sldMkLst>
        <pc:spChg chg="mod">
          <ac:chgData name="Emily Monajjemi" userId="578bd87e-2747-4241-9fa6-fd2a40de6612" providerId="ADAL" clId="{114777CA-1B90-4236-8FBC-1452375425ED}" dt="2025-06-19T17:08:43.672" v="30" actId="1035"/>
          <ac:spMkLst>
            <pc:docMk/>
            <pc:sldMk cId="2468595790" sldId="315"/>
            <ac:spMk id="2" creationId="{B28A34A6-22BC-27A4-2C79-EE98A4943B14}"/>
          </ac:spMkLst>
        </pc:spChg>
        <pc:spChg chg="mod">
          <ac:chgData name="Emily Monajjemi" userId="578bd87e-2747-4241-9fa6-fd2a40de6612" providerId="ADAL" clId="{114777CA-1B90-4236-8FBC-1452375425ED}" dt="2025-06-19T17:08:58.873" v="53" actId="20577"/>
          <ac:spMkLst>
            <pc:docMk/>
            <pc:sldMk cId="2468595790" sldId="315"/>
            <ac:spMk id="16" creationId="{AEF9954A-E263-8A7E-58B1-4D03F7D1BD9B}"/>
          </ac:spMkLst>
        </pc:spChg>
      </pc:sldChg>
      <pc:sldChg chg="addSp delSp modSp mod ord">
        <pc:chgData name="Emily Monajjemi" userId="578bd87e-2747-4241-9fa6-fd2a40de6612" providerId="ADAL" clId="{114777CA-1B90-4236-8FBC-1452375425ED}" dt="2025-06-19T17:51:01.447" v="840"/>
        <pc:sldMkLst>
          <pc:docMk/>
          <pc:sldMk cId="1941619646" sldId="317"/>
        </pc:sldMkLst>
        <pc:spChg chg="mod">
          <ac:chgData name="Emily Monajjemi" userId="578bd87e-2747-4241-9fa6-fd2a40de6612" providerId="ADAL" clId="{114777CA-1B90-4236-8FBC-1452375425ED}" dt="2025-06-19T17:49:18.830" v="830" actId="1035"/>
          <ac:spMkLst>
            <pc:docMk/>
            <pc:sldMk cId="1941619646" sldId="317"/>
            <ac:spMk id="3" creationId="{3D55F2D4-C20E-BEBC-1CCF-4449B0456A7E}"/>
          </ac:spMkLst>
        </pc:spChg>
        <pc:picChg chg="add mod">
          <ac:chgData name="Emily Monajjemi" userId="578bd87e-2747-4241-9fa6-fd2a40de6612" providerId="ADAL" clId="{114777CA-1B90-4236-8FBC-1452375425ED}" dt="2025-06-19T17:50:56.091" v="838" actId="1076"/>
          <ac:picMkLst>
            <pc:docMk/>
            <pc:sldMk cId="1941619646" sldId="317"/>
            <ac:picMk id="1028" creationId="{2E212FFF-DFCF-7AD1-6FFC-C1304788EB12}"/>
          </ac:picMkLst>
        </pc:picChg>
      </pc:sldChg>
      <pc:sldChg chg="modSp add mod ord">
        <pc:chgData name="Emily Monajjemi" userId="578bd87e-2747-4241-9fa6-fd2a40de6612" providerId="ADAL" clId="{114777CA-1B90-4236-8FBC-1452375425ED}" dt="2025-06-19T17:29:23.524" v="769" actId="20577"/>
        <pc:sldMkLst>
          <pc:docMk/>
          <pc:sldMk cId="1221110615" sldId="323"/>
        </pc:sldMkLst>
        <pc:spChg chg="mod">
          <ac:chgData name="Emily Monajjemi" userId="578bd87e-2747-4241-9fa6-fd2a40de6612" providerId="ADAL" clId="{114777CA-1B90-4236-8FBC-1452375425ED}" dt="2025-06-19T17:10:33.562" v="111" actId="255"/>
          <ac:spMkLst>
            <pc:docMk/>
            <pc:sldMk cId="1221110615" sldId="323"/>
            <ac:spMk id="2" creationId="{B76ADA0F-A81E-BDB1-C8E9-CB2D9B08E67A}"/>
          </ac:spMkLst>
        </pc:spChg>
        <pc:spChg chg="mod">
          <ac:chgData name="Emily Monajjemi" userId="578bd87e-2747-4241-9fa6-fd2a40de6612" providerId="ADAL" clId="{114777CA-1B90-4236-8FBC-1452375425ED}" dt="2025-06-19T17:29:23.524" v="769" actId="20577"/>
          <ac:spMkLst>
            <pc:docMk/>
            <pc:sldMk cId="1221110615" sldId="323"/>
            <ac:spMk id="16" creationId="{C528DE35-C002-0226-1A28-6FC2DACAA3B1}"/>
          </ac:spMkLst>
        </pc:spChg>
      </pc:sldChg>
      <pc:sldChg chg="addSp modSp add mod ord">
        <pc:chgData name="Emily Monajjemi" userId="578bd87e-2747-4241-9fa6-fd2a40de6612" providerId="ADAL" clId="{114777CA-1B90-4236-8FBC-1452375425ED}" dt="2025-06-19T18:01:57.416" v="957" actId="20577"/>
        <pc:sldMkLst>
          <pc:docMk/>
          <pc:sldMk cId="19186247" sldId="324"/>
        </pc:sldMkLst>
        <pc:spChg chg="mod">
          <ac:chgData name="Emily Monajjemi" userId="578bd87e-2747-4241-9fa6-fd2a40de6612" providerId="ADAL" clId="{114777CA-1B90-4236-8FBC-1452375425ED}" dt="2025-06-19T17:59:57.109" v="885" actId="1035"/>
          <ac:spMkLst>
            <pc:docMk/>
            <pc:sldMk cId="19186247" sldId="324"/>
            <ac:spMk id="2" creationId="{B89078C5-51AC-E0FA-AEFF-FCE274ABB61C}"/>
          </ac:spMkLst>
        </pc:spChg>
        <pc:spChg chg="mod">
          <ac:chgData name="Emily Monajjemi" userId="578bd87e-2747-4241-9fa6-fd2a40de6612" providerId="ADAL" clId="{114777CA-1B90-4236-8FBC-1452375425ED}" dt="2025-06-19T18:01:57.416" v="957" actId="20577"/>
          <ac:spMkLst>
            <pc:docMk/>
            <pc:sldMk cId="19186247" sldId="324"/>
            <ac:spMk id="3" creationId="{AA255DB5-4FB2-DC9D-4337-1275A94A4C90}"/>
          </ac:spMkLst>
        </pc:spChg>
      </pc:sldChg>
      <pc:sldChg chg="addSp delSp modSp add mod">
        <pc:chgData name="Emily Monajjemi" userId="578bd87e-2747-4241-9fa6-fd2a40de6612" providerId="ADAL" clId="{114777CA-1B90-4236-8FBC-1452375425ED}" dt="2025-06-19T18:09:12.716" v="982" actId="1076"/>
        <pc:sldMkLst>
          <pc:docMk/>
          <pc:sldMk cId="63938099" sldId="325"/>
        </pc:sldMkLst>
        <pc:spChg chg="mod">
          <ac:chgData name="Emily Monajjemi" userId="578bd87e-2747-4241-9fa6-fd2a40de6612" providerId="ADAL" clId="{114777CA-1B90-4236-8FBC-1452375425ED}" dt="2025-06-19T18:02:28.879" v="978" actId="20577"/>
          <ac:spMkLst>
            <pc:docMk/>
            <pc:sldMk cId="63938099" sldId="325"/>
            <ac:spMk id="2" creationId="{87EA9C3D-4CA0-A8E2-6D2F-18475D2321AD}"/>
          </ac:spMkLst>
        </pc:spChg>
      </pc:sldChg>
      <pc:sldChg chg="modSp add mod ord">
        <pc:chgData name="Emily Monajjemi" userId="578bd87e-2747-4241-9fa6-fd2a40de6612" providerId="ADAL" clId="{114777CA-1B90-4236-8FBC-1452375425ED}" dt="2025-06-19T17:39:00.605" v="792" actId="20577"/>
        <pc:sldMkLst>
          <pc:docMk/>
          <pc:sldMk cId="1274838491" sldId="326"/>
        </pc:sldMkLst>
        <pc:spChg chg="mod">
          <ac:chgData name="Emily Monajjemi" userId="578bd87e-2747-4241-9fa6-fd2a40de6612" providerId="ADAL" clId="{114777CA-1B90-4236-8FBC-1452375425ED}" dt="2025-06-19T17:30:09.393" v="782" actId="20577"/>
          <ac:spMkLst>
            <pc:docMk/>
            <pc:sldMk cId="1274838491" sldId="326"/>
            <ac:spMk id="2" creationId="{B0F664DC-98DF-E9AC-2933-8FF7372B44F0}"/>
          </ac:spMkLst>
        </pc:spChg>
        <pc:spChg chg="mod">
          <ac:chgData name="Emily Monajjemi" userId="578bd87e-2747-4241-9fa6-fd2a40de6612" providerId="ADAL" clId="{114777CA-1B90-4236-8FBC-1452375425ED}" dt="2025-06-19T17:39:00.605" v="792" actId="20577"/>
          <ac:spMkLst>
            <pc:docMk/>
            <pc:sldMk cId="1274838491" sldId="326"/>
            <ac:spMk id="3" creationId="{8F2E37A8-F7CB-1A46-51B8-D2E83823BF64}"/>
          </ac:spMkLst>
        </pc:spChg>
      </pc:sldChg>
      <pc:sldChg chg="new del">
        <pc:chgData name="Emily Monajjemi" userId="578bd87e-2747-4241-9fa6-fd2a40de6612" providerId="ADAL" clId="{114777CA-1B90-4236-8FBC-1452375425ED}" dt="2025-06-19T17:09:32.255" v="62" actId="680"/>
        <pc:sldMkLst>
          <pc:docMk/>
          <pc:sldMk cId="3565639977" sldId="326"/>
        </pc:sldMkLst>
      </pc:sldChg>
      <pc:sldChg chg="modSp add mod ord">
        <pc:chgData name="Emily Monajjemi" userId="578bd87e-2747-4241-9fa6-fd2a40de6612" providerId="ADAL" clId="{114777CA-1B90-4236-8FBC-1452375425ED}" dt="2025-06-19T18:30:01.843" v="1460" actId="15"/>
        <pc:sldMkLst>
          <pc:docMk/>
          <pc:sldMk cId="757833912" sldId="327"/>
        </pc:sldMkLst>
        <pc:spChg chg="mod">
          <ac:chgData name="Emily Monajjemi" userId="578bd87e-2747-4241-9fa6-fd2a40de6612" providerId="ADAL" clId="{114777CA-1B90-4236-8FBC-1452375425ED}" dt="2025-06-19T18:11:02.244" v="989" actId="20577"/>
          <ac:spMkLst>
            <pc:docMk/>
            <pc:sldMk cId="757833912" sldId="327"/>
            <ac:spMk id="2" creationId="{C995A2D9-5A65-AD3C-B717-AAD31C0E0E22}"/>
          </ac:spMkLst>
        </pc:spChg>
        <pc:spChg chg="mod">
          <ac:chgData name="Emily Monajjemi" userId="578bd87e-2747-4241-9fa6-fd2a40de6612" providerId="ADAL" clId="{114777CA-1B90-4236-8FBC-1452375425ED}" dt="2025-06-19T18:30:01.843" v="1460" actId="15"/>
          <ac:spMkLst>
            <pc:docMk/>
            <pc:sldMk cId="757833912" sldId="327"/>
            <ac:spMk id="16" creationId="{8DD50407-8DC8-E25C-31DD-DD11E57E8C84}"/>
          </ac:spMkLst>
        </pc:spChg>
      </pc:sldChg>
    </pc:docChg>
  </pc:docChgLst>
  <pc:docChgLst>
    <pc:chgData name="Anthony Valdez" userId="S::avaldez@opendoorhealth.com::6b7bb13b-52e4-4b53-a463-4c27ae8967d0" providerId="AD" clId="Web-{4436AD61-6001-44A7-167F-89EF6F88B39B}"/>
    <pc:docChg chg="delSld modSld sldOrd">
      <pc:chgData name="Anthony Valdez" userId="S::avaldez@opendoorhealth.com::6b7bb13b-52e4-4b53-a463-4c27ae8967d0" providerId="AD" clId="Web-{4436AD61-6001-44A7-167F-89EF6F88B39B}" dt="2025-06-25T04:10:51.290" v="70" actId="1076"/>
      <pc:docMkLst>
        <pc:docMk/>
      </pc:docMkLst>
      <pc:sldChg chg="addSp modSp">
        <pc:chgData name="Anthony Valdez" userId="S::avaldez@opendoorhealth.com::6b7bb13b-52e4-4b53-a463-4c27ae8967d0" providerId="AD" clId="Web-{4436AD61-6001-44A7-167F-89EF6F88B39B}" dt="2025-06-25T04:10:51.290" v="70" actId="1076"/>
        <pc:sldMkLst>
          <pc:docMk/>
          <pc:sldMk cId="1973173046" sldId="297"/>
        </pc:sldMkLst>
        <pc:spChg chg="mod">
          <ac:chgData name="Anthony Valdez" userId="S::avaldez@opendoorhealth.com::6b7bb13b-52e4-4b53-a463-4c27ae8967d0" providerId="AD" clId="Web-{4436AD61-6001-44A7-167F-89EF6F88B39B}" dt="2025-06-25T04:10:35.117" v="65" actId="20577"/>
          <ac:spMkLst>
            <pc:docMk/>
            <pc:sldMk cId="1973173046" sldId="297"/>
            <ac:spMk id="3" creationId="{D8B5CEF2-E667-BBB5-2EA6-C06F93B6DE12}"/>
          </ac:spMkLst>
        </pc:spChg>
        <pc:picChg chg="add mod">
          <ac:chgData name="Anthony Valdez" userId="S::avaldez@opendoorhealth.com::6b7bb13b-52e4-4b53-a463-4c27ae8967d0" providerId="AD" clId="Web-{4436AD61-6001-44A7-167F-89EF6F88B39B}" dt="2025-06-25T04:10:51.290" v="70" actId="1076"/>
          <ac:picMkLst>
            <pc:docMk/>
            <pc:sldMk cId="1973173046" sldId="297"/>
            <ac:picMk id="4" creationId="{3A44F322-45D7-11EC-50A2-EE69DB71A1BA}"/>
          </ac:picMkLst>
        </pc:picChg>
      </pc:sldChg>
      <pc:sldChg chg="del">
        <pc:chgData name="Anthony Valdez" userId="S::avaldez@opendoorhealth.com::6b7bb13b-52e4-4b53-a463-4c27ae8967d0" providerId="AD" clId="Web-{4436AD61-6001-44A7-167F-89EF6F88B39B}" dt="2025-06-25T04:09:09.677" v="22"/>
        <pc:sldMkLst>
          <pc:docMk/>
          <pc:sldMk cId="3969996159" sldId="319"/>
        </pc:sldMkLst>
      </pc:sldChg>
      <pc:sldChg chg="delSp modSp ord">
        <pc:chgData name="Anthony Valdez" userId="S::avaldez@opendoorhealth.com::6b7bb13b-52e4-4b53-a463-4c27ae8967d0" providerId="AD" clId="Web-{4436AD61-6001-44A7-167F-89EF6F88B39B}" dt="2025-06-25T04:09:00.787" v="21" actId="14100"/>
        <pc:sldMkLst>
          <pc:docMk/>
          <pc:sldMk cId="2498021601" sldId="321"/>
        </pc:sldMkLst>
        <pc:spChg chg="mod">
          <ac:chgData name="Anthony Valdez" userId="S::avaldez@opendoorhealth.com::6b7bb13b-52e4-4b53-a463-4c27ae8967d0" providerId="AD" clId="Web-{4436AD61-6001-44A7-167F-89EF6F88B39B}" dt="2025-06-25T04:08:45.427" v="15" actId="20577"/>
          <ac:spMkLst>
            <pc:docMk/>
            <pc:sldMk cId="2498021601" sldId="321"/>
            <ac:spMk id="3" creationId="{38D62608-F5E4-7EC0-5EF0-4F988DDDEC5B}"/>
          </ac:spMkLst>
        </pc:spChg>
        <pc:spChg chg="mod">
          <ac:chgData name="Anthony Valdez" userId="S::avaldez@opendoorhealth.com::6b7bb13b-52e4-4b53-a463-4c27ae8967d0" providerId="AD" clId="Web-{4436AD61-6001-44A7-167F-89EF6F88B39B}" dt="2025-06-25T04:09:00.787" v="21" actId="14100"/>
          <ac:spMkLst>
            <pc:docMk/>
            <pc:sldMk cId="2498021601" sldId="321"/>
            <ac:spMk id="12" creationId="{288BD9B8-D6A6-D55A-830D-4D3CC2DC3933}"/>
          </ac:spMkLst>
        </pc:spChg>
        <pc:spChg chg="del mod">
          <ac:chgData name="Anthony Valdez" userId="S::avaldez@opendoorhealth.com::6b7bb13b-52e4-4b53-a463-4c27ae8967d0" providerId="AD" clId="Web-{4436AD61-6001-44A7-167F-89EF6F88B39B}" dt="2025-06-25T04:08:49.693" v="17"/>
          <ac:spMkLst>
            <pc:docMk/>
            <pc:sldMk cId="2498021601" sldId="321"/>
            <ac:spMk id="13" creationId="{0853098E-C088-D323-4BF2-987893F262F6}"/>
          </ac:spMkLst>
        </pc:spChg>
      </pc:sldChg>
      <pc:sldChg chg="del">
        <pc:chgData name="Anthony Valdez" userId="S::avaldez@opendoorhealth.com::6b7bb13b-52e4-4b53-a463-4c27ae8967d0" providerId="AD" clId="Web-{4436AD61-6001-44A7-167F-89EF6F88B39B}" dt="2025-06-25T04:09:11.849" v="23"/>
        <pc:sldMkLst>
          <pc:docMk/>
          <pc:sldMk cId="1686213229" sldId="322"/>
        </pc:sldMkLst>
      </pc:sldChg>
    </pc:docChg>
  </pc:docChgLst>
  <pc:docChgLst>
    <pc:chgData name="Anthony Valdez" userId="S::avaldez@opendoorhealth.com::6b7bb13b-52e4-4b53-a463-4c27ae8967d0" providerId="AD" clId="Web-{165243E5-7E10-661A-E9A6-EDD2944E179D}"/>
    <pc:docChg chg="modSld sldOrd">
      <pc:chgData name="Anthony Valdez" userId="S::avaldez@opendoorhealth.com::6b7bb13b-52e4-4b53-a463-4c27ae8967d0" providerId="AD" clId="Web-{165243E5-7E10-661A-E9A6-EDD2944E179D}" dt="2025-06-26T03:21:42.302" v="31" actId="20577"/>
      <pc:docMkLst>
        <pc:docMk/>
      </pc:docMkLst>
      <pc:sldChg chg="modSp">
        <pc:chgData name="Anthony Valdez" userId="S::avaldez@opendoorhealth.com::6b7bb13b-52e4-4b53-a463-4c27ae8967d0" providerId="AD" clId="Web-{165243E5-7E10-661A-E9A6-EDD2944E179D}" dt="2025-06-26T03:21:42.302" v="31" actId="20577"/>
        <pc:sldMkLst>
          <pc:docMk/>
          <pc:sldMk cId="4072101725" sldId="318"/>
        </pc:sldMkLst>
        <pc:spChg chg="mod">
          <ac:chgData name="Anthony Valdez" userId="S::avaldez@opendoorhealth.com::6b7bb13b-52e4-4b53-a463-4c27ae8967d0" providerId="AD" clId="Web-{165243E5-7E10-661A-E9A6-EDD2944E179D}" dt="2025-06-26T03:21:42.302" v="31" actId="20577"/>
          <ac:spMkLst>
            <pc:docMk/>
            <pc:sldMk cId="4072101725" sldId="318"/>
            <ac:spMk id="4" creationId="{ACE55D3D-AA24-CF53-6679-29B3C83F7646}"/>
          </ac:spMkLst>
        </pc:spChg>
      </pc:sldChg>
      <pc:sldChg chg="addSp delSp modSp ord">
        <pc:chgData name="Anthony Valdez" userId="S::avaldez@opendoorhealth.com::6b7bb13b-52e4-4b53-a463-4c27ae8967d0" providerId="AD" clId="Web-{165243E5-7E10-661A-E9A6-EDD2944E179D}" dt="2025-06-26T03:09:33.229" v="23" actId="14100"/>
        <pc:sldMkLst>
          <pc:docMk/>
          <pc:sldMk cId="63938099" sldId="325"/>
        </pc:sldMkLst>
        <pc:spChg chg="mod">
          <ac:chgData name="Anthony Valdez" userId="S::avaldez@opendoorhealth.com::6b7bb13b-52e4-4b53-a463-4c27ae8967d0" providerId="AD" clId="Web-{165243E5-7E10-661A-E9A6-EDD2944E179D}" dt="2025-06-26T03:09:26.322" v="21" actId="1076"/>
          <ac:spMkLst>
            <pc:docMk/>
            <pc:sldMk cId="63938099" sldId="325"/>
            <ac:spMk id="2" creationId="{87EA9C3D-4CA0-A8E2-6D2F-18475D2321AD}"/>
          </ac:spMkLst>
        </pc:spChg>
        <pc:spChg chg="add del mod">
          <ac:chgData name="Anthony Valdez" userId="S::avaldez@opendoorhealth.com::6b7bb13b-52e4-4b53-a463-4c27ae8967d0" providerId="AD" clId="Web-{165243E5-7E10-661A-E9A6-EDD2944E179D}" dt="2025-06-26T03:08:54.196" v="12"/>
          <ac:spMkLst>
            <pc:docMk/>
            <pc:sldMk cId="63938099" sldId="325"/>
            <ac:spMk id="6" creationId="{724486D1-F405-46BF-D1C2-7A9714FB2704}"/>
          </ac:spMkLst>
        </pc:spChg>
        <pc:picChg chg="del">
          <ac:chgData name="Anthony Valdez" userId="S::avaldez@opendoorhealth.com::6b7bb13b-52e4-4b53-a463-4c27ae8967d0" providerId="AD" clId="Web-{165243E5-7E10-661A-E9A6-EDD2944E179D}" dt="2025-06-26T03:08:50.883" v="11"/>
          <ac:picMkLst>
            <pc:docMk/>
            <pc:sldMk cId="63938099" sldId="325"/>
            <ac:picMk id="5" creationId="{9920C1EF-407C-A37B-4C95-70F2DB3C12B1}"/>
          </ac:picMkLst>
        </pc:picChg>
        <pc:picChg chg="add mod ord">
          <ac:chgData name="Anthony Valdez" userId="S::avaldez@opendoorhealth.com::6b7bb13b-52e4-4b53-a463-4c27ae8967d0" providerId="AD" clId="Web-{165243E5-7E10-661A-E9A6-EDD2944E179D}" dt="2025-06-26T03:09:33.229" v="23" actId="14100"/>
          <ac:picMkLst>
            <pc:docMk/>
            <pc:sldMk cId="63938099" sldId="325"/>
            <ac:picMk id="7" creationId="{8C4586CD-2CD3-0493-E1BE-9C53BCFE537D}"/>
          </ac:picMkLst>
        </pc:picChg>
      </pc:sldChg>
      <pc:sldChg chg="modSp ord">
        <pc:chgData name="Anthony Valdez" userId="S::avaldez@opendoorhealth.com::6b7bb13b-52e4-4b53-a463-4c27ae8967d0" providerId="AD" clId="Web-{165243E5-7E10-661A-E9A6-EDD2944E179D}" dt="2025-06-26T03:16:43.307" v="29" actId="20577"/>
        <pc:sldMkLst>
          <pc:docMk/>
          <pc:sldMk cId="757833912" sldId="327"/>
        </pc:sldMkLst>
        <pc:spChg chg="mod">
          <ac:chgData name="Anthony Valdez" userId="S::avaldez@opendoorhealth.com::6b7bb13b-52e4-4b53-a463-4c27ae8967d0" providerId="AD" clId="Web-{165243E5-7E10-661A-E9A6-EDD2944E179D}" dt="2025-06-26T03:16:43.307" v="29" actId="20577"/>
          <ac:spMkLst>
            <pc:docMk/>
            <pc:sldMk cId="757833912" sldId="327"/>
            <ac:spMk id="16" creationId="{8DD50407-8DC8-E25C-31DD-DD11E57E8C84}"/>
          </ac:spMkLst>
        </pc:spChg>
      </pc:sldChg>
      <pc:sldChg chg="modSp">
        <pc:chgData name="Anthony Valdez" userId="S::avaldez@opendoorhealth.com::6b7bb13b-52e4-4b53-a463-4c27ae8967d0" providerId="AD" clId="Web-{165243E5-7E10-661A-E9A6-EDD2944E179D}" dt="2025-06-26T02:55:01.197" v="8" actId="20577"/>
        <pc:sldMkLst>
          <pc:docMk/>
          <pc:sldMk cId="1103871780" sldId="329"/>
        </pc:sldMkLst>
        <pc:spChg chg="mod">
          <ac:chgData name="Anthony Valdez" userId="S::avaldez@opendoorhealth.com::6b7bb13b-52e4-4b53-a463-4c27ae8967d0" providerId="AD" clId="Web-{165243E5-7E10-661A-E9A6-EDD2944E179D}" dt="2025-06-26T02:55:01.197" v="8" actId="20577"/>
          <ac:spMkLst>
            <pc:docMk/>
            <pc:sldMk cId="1103871780" sldId="329"/>
            <ac:spMk id="16" creationId="{616BAD9F-B066-A77C-70F4-774F7A4E2A61}"/>
          </ac:spMkLst>
        </pc:spChg>
      </pc:sldChg>
    </pc:docChg>
  </pc:docChgLst>
  <pc:docChgLst>
    <pc:chgData name="Anthony Valdez" userId="S::avaldez@opendoorhealth.com::6b7bb13b-52e4-4b53-a463-4c27ae8967d0" providerId="AD" clId="Web-{224E224B-0EF9-CAF5-290F-D481CA26942B}"/>
    <pc:docChg chg="addSld modSld sldOrd">
      <pc:chgData name="Anthony Valdez" userId="S::avaldez@opendoorhealth.com::6b7bb13b-52e4-4b53-a463-4c27ae8967d0" providerId="AD" clId="Web-{224E224B-0EF9-CAF5-290F-D481CA26942B}" dt="2025-06-25T04:04:45.704" v="650" actId="20577"/>
      <pc:docMkLst>
        <pc:docMk/>
      </pc:docMkLst>
      <pc:sldChg chg="addSp delSp modSp mod modClrScheme chgLayout">
        <pc:chgData name="Anthony Valdez" userId="S::avaldez@opendoorhealth.com::6b7bb13b-52e4-4b53-a463-4c27ae8967d0" providerId="AD" clId="Web-{224E224B-0EF9-CAF5-290F-D481CA26942B}" dt="2025-06-24T23:45:15.558" v="579" actId="1076"/>
        <pc:sldMkLst>
          <pc:docMk/>
          <pc:sldMk cId="1941619646" sldId="317"/>
        </pc:sldMkLst>
        <pc:spChg chg="mod">
          <ac:chgData name="Anthony Valdez" userId="S::avaldez@opendoorhealth.com::6b7bb13b-52e4-4b53-a463-4c27ae8967d0" providerId="AD" clId="Web-{224E224B-0EF9-CAF5-290F-D481CA26942B}" dt="2025-06-24T23:45:08.698" v="578"/>
          <ac:spMkLst>
            <pc:docMk/>
            <pc:sldMk cId="1941619646" sldId="317"/>
            <ac:spMk id="3" creationId="{3D55F2D4-C20E-BEBC-1CCF-4449B0456A7E}"/>
          </ac:spMkLst>
        </pc:spChg>
        <pc:spChg chg="mod ord">
          <ac:chgData name="Anthony Valdez" userId="S::avaldez@opendoorhealth.com::6b7bb13b-52e4-4b53-a463-4c27ae8967d0" providerId="AD" clId="Web-{224E224B-0EF9-CAF5-290F-D481CA26942B}" dt="2025-06-24T23:45:08.698" v="578"/>
          <ac:spMkLst>
            <pc:docMk/>
            <pc:sldMk cId="1941619646" sldId="317"/>
            <ac:spMk id="4" creationId="{C82CE1B8-1C92-D6D2-444B-652DB90E86D1}"/>
          </ac:spMkLst>
        </pc:spChg>
        <pc:picChg chg="add mod ord">
          <ac:chgData name="Anthony Valdez" userId="S::avaldez@opendoorhealth.com::6b7bb13b-52e4-4b53-a463-4c27ae8967d0" providerId="AD" clId="Web-{224E224B-0EF9-CAF5-290F-D481CA26942B}" dt="2025-06-24T23:45:15.558" v="579" actId="1076"/>
          <ac:picMkLst>
            <pc:docMk/>
            <pc:sldMk cId="1941619646" sldId="317"/>
            <ac:picMk id="2" creationId="{8596AF9F-4E17-F0ED-0BAC-00D3485E071A}"/>
          </ac:picMkLst>
        </pc:picChg>
        <pc:picChg chg="mod">
          <ac:chgData name="Anthony Valdez" userId="S::avaldez@opendoorhealth.com::6b7bb13b-52e4-4b53-a463-4c27ae8967d0" providerId="AD" clId="Web-{224E224B-0EF9-CAF5-290F-D481CA26942B}" dt="2025-06-24T23:45:08.698" v="578"/>
          <ac:picMkLst>
            <pc:docMk/>
            <pc:sldMk cId="1941619646" sldId="317"/>
            <ac:picMk id="1028" creationId="{2E212FFF-DFCF-7AD1-6FFC-C1304788EB12}"/>
          </ac:picMkLst>
        </pc:picChg>
      </pc:sldChg>
      <pc:sldChg chg="addSp delSp modSp">
        <pc:chgData name="Anthony Valdez" userId="S::avaldez@opendoorhealth.com::6b7bb13b-52e4-4b53-a463-4c27ae8967d0" providerId="AD" clId="Web-{224E224B-0EF9-CAF5-290F-D481CA26942B}" dt="2025-06-25T04:04:45.704" v="650" actId="20577"/>
        <pc:sldMkLst>
          <pc:docMk/>
          <pc:sldMk cId="4072101725" sldId="318"/>
        </pc:sldMkLst>
        <pc:spChg chg="mod">
          <ac:chgData name="Anthony Valdez" userId="S::avaldez@opendoorhealth.com::6b7bb13b-52e4-4b53-a463-4c27ae8967d0" providerId="AD" clId="Web-{224E224B-0EF9-CAF5-290F-D481CA26942B}" dt="2025-06-25T04:04:17.766" v="648" actId="20577"/>
          <ac:spMkLst>
            <pc:docMk/>
            <pc:sldMk cId="4072101725" sldId="318"/>
            <ac:spMk id="3" creationId="{9443EC8A-1733-CCF7-081F-EB4667CB3285}"/>
          </ac:spMkLst>
        </pc:spChg>
        <pc:spChg chg="mod">
          <ac:chgData name="Anthony Valdez" userId="S::avaldez@opendoorhealth.com::6b7bb13b-52e4-4b53-a463-4c27ae8967d0" providerId="AD" clId="Web-{224E224B-0EF9-CAF5-290F-D481CA26942B}" dt="2025-06-25T04:04:45.704" v="650" actId="20577"/>
          <ac:spMkLst>
            <pc:docMk/>
            <pc:sldMk cId="4072101725" sldId="318"/>
            <ac:spMk id="4" creationId="{ACE55D3D-AA24-CF53-6679-29B3C83F7646}"/>
          </ac:spMkLst>
        </pc:spChg>
        <pc:spChg chg="add mod">
          <ac:chgData name="Anthony Valdez" userId="S::avaldez@opendoorhealth.com::6b7bb13b-52e4-4b53-a463-4c27ae8967d0" providerId="AD" clId="Web-{224E224B-0EF9-CAF5-290F-D481CA26942B}" dt="2025-06-25T04:04:11.203" v="641"/>
          <ac:spMkLst>
            <pc:docMk/>
            <pc:sldMk cId="4072101725" sldId="318"/>
            <ac:spMk id="6" creationId="{38953A71-D18F-9365-44E7-EEB3AC8B940C}"/>
          </ac:spMkLst>
        </pc:spChg>
        <pc:picChg chg="del">
          <ac:chgData name="Anthony Valdez" userId="S::avaldez@opendoorhealth.com::6b7bb13b-52e4-4b53-a463-4c27ae8967d0" providerId="AD" clId="Web-{224E224B-0EF9-CAF5-290F-D481CA26942B}" dt="2025-06-25T04:04:11.203" v="641"/>
          <ac:picMkLst>
            <pc:docMk/>
            <pc:sldMk cId="4072101725" sldId="318"/>
            <ac:picMk id="7" creationId="{C570EB79-053B-0283-9D2D-6266701EEDDD}"/>
          </ac:picMkLst>
        </pc:picChg>
      </pc:sldChg>
      <pc:sldChg chg="modSp">
        <pc:chgData name="Anthony Valdez" userId="S::avaldez@opendoorhealth.com::6b7bb13b-52e4-4b53-a463-4c27ae8967d0" providerId="AD" clId="Web-{224E224B-0EF9-CAF5-290F-D481CA26942B}" dt="2025-06-25T00:29:37.503" v="640" actId="20577"/>
        <pc:sldMkLst>
          <pc:docMk/>
          <pc:sldMk cId="19186247" sldId="324"/>
        </pc:sldMkLst>
        <pc:spChg chg="mod">
          <ac:chgData name="Anthony Valdez" userId="S::avaldez@opendoorhealth.com::6b7bb13b-52e4-4b53-a463-4c27ae8967d0" providerId="AD" clId="Web-{224E224B-0EF9-CAF5-290F-D481CA26942B}" dt="2025-06-25T00:29:37.503" v="640" actId="20577"/>
          <ac:spMkLst>
            <pc:docMk/>
            <pc:sldMk cId="19186247" sldId="324"/>
            <ac:spMk id="3" creationId="{AA255DB5-4FB2-DC9D-4337-1275A94A4C90}"/>
          </ac:spMkLst>
        </pc:spChg>
      </pc:sldChg>
      <pc:sldChg chg="modSp">
        <pc:chgData name="Anthony Valdez" userId="S::avaldez@opendoorhealth.com::6b7bb13b-52e4-4b53-a463-4c27ae8967d0" providerId="AD" clId="Web-{224E224B-0EF9-CAF5-290F-D481CA26942B}" dt="2025-06-25T00:09:32.440" v="580" actId="14100"/>
        <pc:sldMkLst>
          <pc:docMk/>
          <pc:sldMk cId="63938099" sldId="325"/>
        </pc:sldMkLst>
        <pc:picChg chg="mod">
          <ac:chgData name="Anthony Valdez" userId="S::avaldez@opendoorhealth.com::6b7bb13b-52e4-4b53-a463-4c27ae8967d0" providerId="AD" clId="Web-{224E224B-0EF9-CAF5-290F-D481CA26942B}" dt="2025-06-25T00:09:32.440" v="580" actId="14100"/>
          <ac:picMkLst>
            <pc:docMk/>
            <pc:sldMk cId="63938099" sldId="325"/>
            <ac:picMk id="5" creationId="{9920C1EF-407C-A37B-4C95-70F2DB3C12B1}"/>
          </ac:picMkLst>
        </pc:picChg>
      </pc:sldChg>
      <pc:sldChg chg="modSp">
        <pc:chgData name="Anthony Valdez" userId="S::avaldez@opendoorhealth.com::6b7bb13b-52e4-4b53-a463-4c27ae8967d0" providerId="AD" clId="Web-{224E224B-0EF9-CAF5-290F-D481CA26942B}" dt="2025-06-24T23:39:51.359" v="575" actId="20577"/>
        <pc:sldMkLst>
          <pc:docMk/>
          <pc:sldMk cId="1274838491" sldId="326"/>
        </pc:sldMkLst>
        <pc:spChg chg="mod">
          <ac:chgData name="Anthony Valdez" userId="S::avaldez@opendoorhealth.com::6b7bb13b-52e4-4b53-a463-4c27ae8967d0" providerId="AD" clId="Web-{224E224B-0EF9-CAF5-290F-D481CA26942B}" dt="2025-06-24T23:39:51.359" v="575" actId="20577"/>
          <ac:spMkLst>
            <pc:docMk/>
            <pc:sldMk cId="1274838491" sldId="326"/>
            <ac:spMk id="3" creationId="{8F2E37A8-F7CB-1A46-51B8-D2E83823BF64}"/>
          </ac:spMkLst>
        </pc:spChg>
      </pc:sldChg>
      <pc:sldChg chg="modSp add ord replId">
        <pc:chgData name="Anthony Valdez" userId="S::avaldez@opendoorhealth.com::6b7bb13b-52e4-4b53-a463-4c27ae8967d0" providerId="AD" clId="Web-{224E224B-0EF9-CAF5-290F-D481CA26942B}" dt="2025-06-24T23:14:40.384" v="249" actId="1076"/>
        <pc:sldMkLst>
          <pc:docMk/>
          <pc:sldMk cId="1421961096" sldId="328"/>
        </pc:sldMkLst>
        <pc:spChg chg="mod">
          <ac:chgData name="Anthony Valdez" userId="S::avaldez@opendoorhealth.com::6b7bb13b-52e4-4b53-a463-4c27ae8967d0" providerId="AD" clId="Web-{224E224B-0EF9-CAF5-290F-D481CA26942B}" dt="2025-06-24T23:07:33.744" v="12" actId="20577"/>
          <ac:spMkLst>
            <pc:docMk/>
            <pc:sldMk cId="1421961096" sldId="328"/>
            <ac:spMk id="2" creationId="{6E7321DD-DD4C-7331-4A60-D47770352A90}"/>
          </ac:spMkLst>
        </pc:spChg>
        <pc:spChg chg="mod">
          <ac:chgData name="Anthony Valdez" userId="S::avaldez@opendoorhealth.com::6b7bb13b-52e4-4b53-a463-4c27ae8967d0" providerId="AD" clId="Web-{224E224B-0EF9-CAF5-290F-D481CA26942B}" dt="2025-06-24T23:14:40.384" v="249" actId="1076"/>
          <ac:spMkLst>
            <pc:docMk/>
            <pc:sldMk cId="1421961096" sldId="328"/>
            <ac:spMk id="3" creationId="{81F959DA-3CCD-7E92-76CA-E15ACE9E1137}"/>
          </ac:spMkLst>
        </pc:spChg>
      </pc:sldChg>
      <pc:sldChg chg="modSp add ord replId">
        <pc:chgData name="Anthony Valdez" userId="S::avaldez@opendoorhealth.com::6b7bb13b-52e4-4b53-a463-4c27ae8967d0" providerId="AD" clId="Web-{224E224B-0EF9-CAF5-290F-D481CA26942B}" dt="2025-06-24T23:32:32.578" v="389" actId="20577"/>
        <pc:sldMkLst>
          <pc:docMk/>
          <pc:sldMk cId="1103871780" sldId="329"/>
        </pc:sldMkLst>
        <pc:spChg chg="mod">
          <ac:chgData name="Anthony Valdez" userId="S::avaldez@opendoorhealth.com::6b7bb13b-52e4-4b53-a463-4c27ae8967d0" providerId="AD" clId="Web-{224E224B-0EF9-CAF5-290F-D481CA26942B}" dt="2025-06-24T23:21:00.444" v="263" actId="20577"/>
          <ac:spMkLst>
            <pc:docMk/>
            <pc:sldMk cId="1103871780" sldId="329"/>
            <ac:spMk id="2" creationId="{9F4E10C0-35FE-375F-3268-02D9BA54EDE6}"/>
          </ac:spMkLst>
        </pc:spChg>
        <pc:spChg chg="mod">
          <ac:chgData name="Anthony Valdez" userId="S::avaldez@opendoorhealth.com::6b7bb13b-52e4-4b53-a463-4c27ae8967d0" providerId="AD" clId="Web-{224E224B-0EF9-CAF5-290F-D481CA26942B}" dt="2025-06-24T23:32:32.578" v="389" actId="20577"/>
          <ac:spMkLst>
            <pc:docMk/>
            <pc:sldMk cId="1103871780" sldId="329"/>
            <ac:spMk id="16" creationId="{616BAD9F-B066-A77C-70F4-774F7A4E2A61}"/>
          </ac:spMkLst>
        </pc:spChg>
      </pc:sldChg>
      <pc:sldChg chg="modSp add ord replId">
        <pc:chgData name="Anthony Valdez" userId="S::avaldez@opendoorhealth.com::6b7bb13b-52e4-4b53-a463-4c27ae8967d0" providerId="AD" clId="Web-{224E224B-0EF9-CAF5-290F-D481CA26942B}" dt="2025-06-24T23:37:36.917" v="570" actId="20577"/>
        <pc:sldMkLst>
          <pc:docMk/>
          <pc:sldMk cId="2647726447" sldId="330"/>
        </pc:sldMkLst>
        <pc:spChg chg="mod">
          <ac:chgData name="Anthony Valdez" userId="S::avaldez@opendoorhealth.com::6b7bb13b-52e4-4b53-a463-4c27ae8967d0" providerId="AD" clId="Web-{224E224B-0EF9-CAF5-290F-D481CA26942B}" dt="2025-06-24T23:32:54.923" v="395" actId="20577"/>
          <ac:spMkLst>
            <pc:docMk/>
            <pc:sldMk cId="2647726447" sldId="330"/>
            <ac:spMk id="2" creationId="{B028224D-3E31-BB4F-5D5A-8076F63EA284}"/>
          </ac:spMkLst>
        </pc:spChg>
        <pc:spChg chg="mod">
          <ac:chgData name="Anthony Valdez" userId="S::avaldez@opendoorhealth.com::6b7bb13b-52e4-4b53-a463-4c27ae8967d0" providerId="AD" clId="Web-{224E224B-0EF9-CAF5-290F-D481CA26942B}" dt="2025-06-24T23:37:36.917" v="570" actId="20577"/>
          <ac:spMkLst>
            <pc:docMk/>
            <pc:sldMk cId="2647726447" sldId="330"/>
            <ac:spMk id="16" creationId="{45DB5CEA-904C-9718-C8DF-C1199F759434}"/>
          </ac:spMkLst>
        </pc:spChg>
      </pc:sldChg>
      <pc:sldChg chg="modSp add ord replId">
        <pc:chgData name="Anthony Valdez" userId="S::avaldez@opendoorhealth.com::6b7bb13b-52e4-4b53-a463-4c27ae8967d0" providerId="AD" clId="Web-{224E224B-0EF9-CAF5-290F-D481CA26942B}" dt="2025-06-25T00:16:56.348" v="600" actId="20577"/>
        <pc:sldMkLst>
          <pc:docMk/>
          <pc:sldMk cId="3060865301" sldId="331"/>
        </pc:sldMkLst>
        <pc:spChg chg="mod">
          <ac:chgData name="Anthony Valdez" userId="S::avaldez@opendoorhealth.com::6b7bb13b-52e4-4b53-a463-4c27ae8967d0" providerId="AD" clId="Web-{224E224B-0EF9-CAF5-290F-D481CA26942B}" dt="2025-06-25T00:14:45.358" v="596" actId="20577"/>
          <ac:spMkLst>
            <pc:docMk/>
            <pc:sldMk cId="3060865301" sldId="331"/>
            <ac:spMk id="2" creationId="{4404B3DE-EBBF-1116-F9EE-09C6BD1B4B73}"/>
          </ac:spMkLst>
        </pc:spChg>
        <pc:spChg chg="mod">
          <ac:chgData name="Anthony Valdez" userId="S::avaldez@opendoorhealth.com::6b7bb13b-52e4-4b53-a463-4c27ae8967d0" providerId="AD" clId="Web-{224E224B-0EF9-CAF5-290F-D481CA26942B}" dt="2025-06-25T00:16:56.348" v="600" actId="20577"/>
          <ac:spMkLst>
            <pc:docMk/>
            <pc:sldMk cId="3060865301" sldId="331"/>
            <ac:spMk id="16" creationId="{B89926D1-0C08-9C83-9CFA-C594E7C6CC41}"/>
          </ac:spMkLst>
        </pc:spChg>
      </pc:sldChg>
      <pc:sldChg chg="modSp add ord replId">
        <pc:chgData name="Anthony Valdez" userId="S::avaldez@opendoorhealth.com::6b7bb13b-52e4-4b53-a463-4c27ae8967d0" providerId="AD" clId="Web-{224E224B-0EF9-CAF5-290F-D481CA26942B}" dt="2025-06-25T00:28:10.781" v="636" actId="20577"/>
        <pc:sldMkLst>
          <pc:docMk/>
          <pc:sldMk cId="404821508" sldId="332"/>
        </pc:sldMkLst>
        <pc:spChg chg="mod">
          <ac:chgData name="Anthony Valdez" userId="S::avaldez@opendoorhealth.com::6b7bb13b-52e4-4b53-a463-4c27ae8967d0" providerId="AD" clId="Web-{224E224B-0EF9-CAF5-290F-D481CA26942B}" dt="2025-06-25T00:17:52.319" v="605" actId="20577"/>
          <ac:spMkLst>
            <pc:docMk/>
            <pc:sldMk cId="404821508" sldId="332"/>
            <ac:spMk id="2" creationId="{280D561A-82D8-FDA8-7CB3-D453C079DF17}"/>
          </ac:spMkLst>
        </pc:spChg>
        <pc:spChg chg="mod">
          <ac:chgData name="Anthony Valdez" userId="S::avaldez@opendoorhealth.com::6b7bb13b-52e4-4b53-a463-4c27ae8967d0" providerId="AD" clId="Web-{224E224B-0EF9-CAF5-290F-D481CA26942B}" dt="2025-06-25T00:28:10.781" v="636" actId="20577"/>
          <ac:spMkLst>
            <pc:docMk/>
            <pc:sldMk cId="404821508" sldId="332"/>
            <ac:spMk id="3" creationId="{68EA1CEA-FF83-AE99-BC68-76D7806208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0A19-603C-6505-4EF9-3C7E7A7D0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186D8-5B46-EDD4-3620-FA49378FE0E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D9AEFF9-E098-4418-D565-AF33BBEE9CA1}"/>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748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7690-9E53-F298-CB0F-E8596DB9E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1BAEE-0505-DC1F-6758-D286A175CFA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7BDC369-41F5-97D0-1467-108E96BCD61F}"/>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31231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9E22-4B1E-05F0-B034-EA0CC7DB7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FC318-ADB2-2DF3-BA80-F86FAEFD104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A64C726-11C8-E5AE-9ACB-2071C9284DF0}"/>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00493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E7DA9-F684-B0D2-33A5-4AFA40F5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086AF-E86C-D402-B7DD-90DA0583E69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E1BB172-9E00-9ECE-A14C-D701D4EACAE1}"/>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61717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5ACF7-CF13-87AE-D9DE-E190D2747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8CD41-233C-EBB0-0B78-DE1E7CF0A08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193AD7B-0995-3929-64C8-846D0B176A8D}"/>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79824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8454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B9C5-40A7-BCD5-6A6E-96D114043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8C076-C62A-AFEA-F815-5CF29DE5337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C699640-C534-2BE1-FA4D-7467E38F8544}"/>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99857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97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AE3F-A49F-46C3-32FC-EC6CA665B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F2CB8-EEEC-B860-68F7-99D0737CA2A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BC35169-5053-C140-5EEE-B13418B89B2A}"/>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4473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7791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E75F-8B88-9F3E-55C4-BD16824C9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7CBD1-1B6F-CF24-98BB-FC1965C2EBC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594BE4-D5C9-F882-4178-E9E1E7764336}"/>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317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8DEC-8BFC-E673-E603-D86131F6F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A2D4E-F225-3C60-AC80-07FB9E3FE1A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CA5026B-6C6A-9542-0CF2-5DC3DD1D9062}"/>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7187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93F0-F1C7-4CD1-E233-2ABDA9E10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7385D-CF71-D8D7-9E26-1BA716127BF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D3B84ED-45F7-4BED-712A-0BB6A0D9008F}"/>
              </a:ext>
            </a:extLst>
          </p:cNvPr>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8377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xmlns=""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xmlns=""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xmlns=""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xmlns=""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xmlns=""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xmlns=""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xmlns=""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xmlns=""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xmlns=""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xmlns=""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xmlns=""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xmlns=""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xmlns=""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xmlns=""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xmlns=""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xmlns=""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xmlns=""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xmlns=""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xmlns=""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xmlns=""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xmlns=""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xmlns=""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xmlns=""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xmlns=""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xmlns=""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xmlns=""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xmlns=""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xmlns=""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xmlns=""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xmlns=""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xmlns=""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xmlns=""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xmlns=""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xmlns=""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xmlns=""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xmlns=""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xmlns=""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xmlns=""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xmlns=""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xmlns=""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xmlns=""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sz="3000"/>
              <a:t>Emergency department follow up</a:t>
            </a:r>
            <a:br>
              <a:rPr lang="en-US" sz="3000"/>
            </a:br>
            <a:r>
              <a:rPr lang="en-US"/>
              <a:t/>
            </a:r>
            <a:br>
              <a:rPr lang="en-US"/>
            </a:br>
            <a:r>
              <a:rPr lang="en-US"/>
              <a:t/>
            </a:r>
            <a:br>
              <a:rPr lang="en-US"/>
            </a:br>
            <a:r>
              <a:rPr lang="en-US" sz="2000"/>
              <a:t>Emily Monajjemi, </a:t>
            </a:r>
            <a:br>
              <a:rPr lang="en-US" sz="2000"/>
            </a:br>
            <a:r>
              <a:rPr lang="en-US" sz="2000"/>
              <a:t>Anthony Valdez</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4E36-4E1B-714F-5813-6053130C2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5A2D9-5A65-AD3C-B717-AAD31C0E0E22}"/>
              </a:ext>
            </a:extLst>
          </p:cNvPr>
          <p:cNvSpPr>
            <a:spLocks noGrp="1"/>
          </p:cNvSpPr>
          <p:nvPr>
            <p:ph type="title"/>
          </p:nvPr>
        </p:nvSpPr>
        <p:spPr>
          <a:xfrm>
            <a:off x="914399" y="20819"/>
            <a:ext cx="7796464" cy="1222385"/>
          </a:xfrm>
        </p:spPr>
        <p:txBody>
          <a:bodyPr/>
          <a:lstStyle/>
          <a:p>
            <a:r>
              <a:rPr lang="en-US"/>
              <a:t>Results</a:t>
            </a:r>
          </a:p>
        </p:txBody>
      </p:sp>
      <p:sp>
        <p:nvSpPr>
          <p:cNvPr id="3" name="Slide Number Placeholder 2">
            <a:extLst>
              <a:ext uri="{FF2B5EF4-FFF2-40B4-BE49-F238E27FC236}">
                <a16:creationId xmlns:a16="http://schemas.microsoft.com/office/drawing/2014/main" id="{813F0F85-1F47-8D6E-A1F1-B76EDFE20C3B}"/>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a:p>
        </p:txBody>
      </p:sp>
      <p:sp>
        <p:nvSpPr>
          <p:cNvPr id="16" name="Content Placeholder 4">
            <a:extLst>
              <a:ext uri="{FF2B5EF4-FFF2-40B4-BE49-F238E27FC236}">
                <a16:creationId xmlns:a16="http://schemas.microsoft.com/office/drawing/2014/main" id="{8DD50407-8DC8-E25C-31DD-DD11E57E8C84}"/>
              </a:ext>
            </a:extLst>
          </p:cNvPr>
          <p:cNvSpPr>
            <a:spLocks noGrp="1"/>
          </p:cNvSpPr>
          <p:nvPr>
            <p:ph sz="half" idx="2"/>
          </p:nvPr>
        </p:nvSpPr>
        <p:spPr>
          <a:xfrm>
            <a:off x="914400" y="1589796"/>
            <a:ext cx="7616952" cy="3720337"/>
          </a:xfrm>
        </p:spPr>
        <p:txBody>
          <a:bodyPr vert="horz" lIns="91440" tIns="0" rIns="91440" bIns="0" rtlCol="0" anchor="t">
            <a:noAutofit/>
          </a:bodyPr>
          <a:lstStyle/>
          <a:p>
            <a:pPr>
              <a:spcBef>
                <a:spcPts val="150"/>
              </a:spcBef>
            </a:pPr>
            <a:r>
              <a:rPr lang="en-US" sz="1600" b="1"/>
              <a:t>Clinician Feedback:</a:t>
            </a:r>
          </a:p>
          <a:p>
            <a:pPr marL="285750" indent="-285750">
              <a:spcBef>
                <a:spcPts val="150"/>
              </a:spcBef>
              <a:buFont typeface="Arial" panose="020B0604020202020204" pitchFamily="34" charset="0"/>
              <a:buChar char="•"/>
            </a:pPr>
            <a:r>
              <a:rPr lang="en-US" sz="1600"/>
              <a:t>TCM message received before appointment helps give context to patient, as oftentimes clinicians who are not patient’s PCP are doing the follow up due to provider shortage and high turnover.</a:t>
            </a:r>
            <a:endParaRPr lang="en-US" sz="1600">
              <a:cs typeface="Sabon Next LT"/>
            </a:endParaRPr>
          </a:p>
          <a:p>
            <a:pPr marL="568960" lvl="1" indent="-285750">
              <a:spcBef>
                <a:spcPts val="150"/>
              </a:spcBef>
            </a:pPr>
            <a:r>
              <a:rPr lang="en-US" sz="1600"/>
              <a:t>what patient was admitted for</a:t>
            </a:r>
            <a:endParaRPr lang="en-US" sz="1600">
              <a:cs typeface="Sabon Next LT"/>
            </a:endParaRPr>
          </a:p>
          <a:p>
            <a:pPr marL="568960" lvl="1" indent="-285750">
              <a:spcBef>
                <a:spcPts val="150"/>
              </a:spcBef>
            </a:pPr>
            <a:r>
              <a:rPr lang="en-US" sz="1600"/>
              <a:t>Referrals needed</a:t>
            </a:r>
            <a:endParaRPr lang="en-US" sz="1600">
              <a:cs typeface="Sabon Next LT"/>
            </a:endParaRPr>
          </a:p>
          <a:p>
            <a:pPr marL="568960" lvl="1" indent="-285750">
              <a:spcBef>
                <a:spcPts val="150"/>
              </a:spcBef>
            </a:pPr>
            <a:r>
              <a:rPr lang="en-US" sz="1600"/>
              <a:t>Patient clinical condition</a:t>
            </a:r>
          </a:p>
          <a:p>
            <a:pPr marL="568960" lvl="1" indent="-285750">
              <a:spcBef>
                <a:spcPts val="150"/>
              </a:spcBef>
            </a:pPr>
            <a:r>
              <a:rPr lang="en-US" sz="1600"/>
              <a:t>Urgency of follow up</a:t>
            </a:r>
            <a:endParaRPr lang="en-US" sz="1600">
              <a:cs typeface="Sabon Next LT"/>
            </a:endParaRPr>
          </a:p>
          <a:p>
            <a:pPr marL="568960" lvl="1" indent="-285750">
              <a:spcBef>
                <a:spcPts val="150"/>
              </a:spcBef>
            </a:pPr>
            <a:r>
              <a:rPr lang="en-US" sz="1600"/>
              <a:t>Medications updated or changed during visit</a:t>
            </a:r>
            <a:endParaRPr lang="en-US" sz="1600">
              <a:cs typeface="Sabon Next LT"/>
            </a:endParaRPr>
          </a:p>
          <a:p>
            <a:pPr marL="568960" lvl="1" indent="-285750">
              <a:spcBef>
                <a:spcPts val="150"/>
              </a:spcBef>
            </a:pPr>
            <a:r>
              <a:rPr lang="en-US" sz="1600"/>
              <a:t>New diagnoses</a:t>
            </a:r>
            <a:endParaRPr lang="en-US" sz="1600">
              <a:cs typeface="Sabon Next LT"/>
            </a:endParaRPr>
          </a:p>
          <a:p>
            <a:pPr marL="568960" lvl="1" indent="-285750">
              <a:spcBef>
                <a:spcPts val="150"/>
              </a:spcBef>
            </a:pPr>
            <a:endParaRPr lang="en-US" sz="1600">
              <a:cs typeface="Sabon Next LT"/>
            </a:endParaRPr>
          </a:p>
          <a:p>
            <a:pPr>
              <a:spcBef>
                <a:spcPts val="150"/>
              </a:spcBef>
            </a:pPr>
            <a:endParaRPr lang="en-US" sz="1600"/>
          </a:p>
        </p:txBody>
      </p:sp>
    </p:spTree>
    <p:extLst>
      <p:ext uri="{BB962C8B-B14F-4D97-AF65-F5344CB8AC3E}">
        <p14:creationId xmlns:p14="http://schemas.microsoft.com/office/powerpoint/2010/main" val="75783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FEA03-EE94-6F31-C4E4-3D8B58112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E10C0-35FE-375F-3268-02D9BA54EDE6}"/>
              </a:ext>
            </a:extLst>
          </p:cNvPr>
          <p:cNvSpPr>
            <a:spLocks noGrp="1"/>
          </p:cNvSpPr>
          <p:nvPr>
            <p:ph type="title"/>
          </p:nvPr>
        </p:nvSpPr>
        <p:spPr>
          <a:xfrm>
            <a:off x="914399" y="20819"/>
            <a:ext cx="7796464" cy="1222385"/>
          </a:xfrm>
        </p:spPr>
        <p:txBody>
          <a:bodyPr/>
          <a:lstStyle/>
          <a:p>
            <a:r>
              <a:rPr lang="en-US"/>
              <a:t>Provider prospectives</a:t>
            </a:r>
          </a:p>
        </p:txBody>
      </p:sp>
      <p:sp>
        <p:nvSpPr>
          <p:cNvPr id="3" name="Slide Number Placeholder 2">
            <a:extLst>
              <a:ext uri="{FF2B5EF4-FFF2-40B4-BE49-F238E27FC236}">
                <a16:creationId xmlns:a16="http://schemas.microsoft.com/office/drawing/2014/main" id="{4B22F410-E7F1-6D7A-0CF9-9EFCE0EDDE53}"/>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a:p>
        </p:txBody>
      </p:sp>
      <p:sp>
        <p:nvSpPr>
          <p:cNvPr id="16" name="Content Placeholder 4">
            <a:extLst>
              <a:ext uri="{FF2B5EF4-FFF2-40B4-BE49-F238E27FC236}">
                <a16:creationId xmlns:a16="http://schemas.microsoft.com/office/drawing/2014/main" id="{616BAD9F-B066-A77C-70F4-774F7A4E2A61}"/>
              </a:ext>
            </a:extLst>
          </p:cNvPr>
          <p:cNvSpPr>
            <a:spLocks noGrp="1"/>
          </p:cNvSpPr>
          <p:nvPr>
            <p:ph sz="half" idx="2"/>
          </p:nvPr>
        </p:nvSpPr>
        <p:spPr>
          <a:xfrm>
            <a:off x="914400" y="1589796"/>
            <a:ext cx="7616952" cy="4355337"/>
          </a:xfrm>
        </p:spPr>
        <p:txBody>
          <a:bodyPr vert="horz" lIns="91440" tIns="0" rIns="91440" bIns="0" rtlCol="0" anchor="t">
            <a:noAutofit/>
          </a:bodyPr>
          <a:lstStyle/>
          <a:p>
            <a:pPr marL="285750" indent="-285750">
              <a:spcBef>
                <a:spcPts val="150"/>
              </a:spcBef>
              <a:buChar char="•"/>
            </a:pPr>
            <a:r>
              <a:rPr lang="en-US" sz="1600" b="1">
                <a:cs typeface="Sabon Next LT"/>
              </a:rPr>
              <a:t>Increasing patient complexity</a:t>
            </a:r>
          </a:p>
          <a:p>
            <a:pPr marL="568960" lvl="1" indent="-285750">
              <a:spcBef>
                <a:spcPts val="150"/>
              </a:spcBef>
            </a:pPr>
            <a:r>
              <a:rPr lang="en-US" sz="1600">
                <a:cs typeface="Sabon Next LT"/>
              </a:rPr>
              <a:t>Patients are discharged with multiple chronic conditions, polypharmacy, and new diagnoses.</a:t>
            </a:r>
          </a:p>
          <a:p>
            <a:pPr marL="568960" lvl="1" indent="-285750">
              <a:spcBef>
                <a:spcPts val="150"/>
              </a:spcBef>
            </a:pPr>
            <a:r>
              <a:rPr lang="en-US" sz="1600">
                <a:ea typeface="+mn-lt"/>
                <a:cs typeface="+mn-lt"/>
              </a:rPr>
              <a:t>Example conditions: CHF, COPD, diabetes, CKD, dementia, substance use</a:t>
            </a:r>
            <a:endParaRPr lang="en-US" sz="1600" b="1">
              <a:cs typeface="Sabon Next LT"/>
            </a:endParaRPr>
          </a:p>
          <a:p>
            <a:pPr marL="568960" lvl="1" indent="-285750">
              <a:spcBef>
                <a:spcPts val="150"/>
              </a:spcBef>
            </a:pPr>
            <a:r>
              <a:rPr lang="en-US" sz="1600">
                <a:ea typeface="+mn-lt"/>
                <a:cs typeface="+mn-lt"/>
              </a:rPr>
              <a:t>PCPs must interpret complex discharge plans and reconcile with ongoing care</a:t>
            </a:r>
            <a:endParaRPr lang="en-US" sz="1600">
              <a:cs typeface="Sabon Next LT"/>
            </a:endParaRPr>
          </a:p>
          <a:p>
            <a:pPr marL="568960" lvl="1" indent="-285750">
              <a:spcBef>
                <a:spcPts val="150"/>
              </a:spcBef>
            </a:pPr>
            <a:r>
              <a:rPr lang="en-US" sz="1600" i="1">
                <a:ea typeface="+mn-lt"/>
                <a:cs typeface="+mn-lt"/>
              </a:rPr>
              <a:t>Quote</a:t>
            </a:r>
            <a:r>
              <a:rPr lang="en-US" sz="1600">
                <a:ea typeface="+mn-lt"/>
                <a:cs typeface="+mn-lt"/>
              </a:rPr>
              <a:t>: "It feels like putting together a 100-piece puzzle in 15 minutes."</a:t>
            </a:r>
            <a:endParaRPr lang="en-US" sz="1600">
              <a:cs typeface="Sabon Next LT"/>
            </a:endParaRPr>
          </a:p>
          <a:p>
            <a:pPr marL="283210" lvl="1" indent="0">
              <a:spcBef>
                <a:spcPts val="150"/>
              </a:spcBef>
              <a:buNone/>
            </a:pPr>
            <a:endParaRPr lang="en-US" sz="1600">
              <a:cs typeface="Sabon Next LT"/>
            </a:endParaRPr>
          </a:p>
          <a:p>
            <a:pPr marL="285750" lvl="1" indent="-285750">
              <a:spcBef>
                <a:spcPts val="150"/>
              </a:spcBef>
              <a:buFont typeface="Arial"/>
            </a:pPr>
            <a:r>
              <a:rPr lang="en-US" sz="1600" b="1">
                <a:cs typeface="Sabon Next LT"/>
              </a:rPr>
              <a:t>Time constraints for PCPs</a:t>
            </a:r>
          </a:p>
          <a:p>
            <a:pPr marL="459740" lvl="2" indent="-285750">
              <a:spcBef>
                <a:spcPts val="150"/>
              </a:spcBef>
              <a:buFont typeface="Wingdings"/>
              <a:buChar char="§"/>
            </a:pPr>
            <a:r>
              <a:rPr lang="en-US" sz="1600">
                <a:cs typeface="Sabon Next LT"/>
              </a:rPr>
              <a:t>Average Open Door Provider needs to see 18-20 patients a day (~ 9-10 pt a clinic)</a:t>
            </a:r>
          </a:p>
          <a:p>
            <a:pPr marL="459740" lvl="2" indent="-285750">
              <a:spcBef>
                <a:spcPts val="150"/>
              </a:spcBef>
              <a:buFont typeface="Wingdings"/>
              <a:buChar char="§"/>
            </a:pPr>
            <a:r>
              <a:rPr lang="en-US" sz="1600">
                <a:ea typeface="+mn-lt"/>
                <a:cs typeface="+mn-lt"/>
              </a:rPr>
              <a:t>TOC appointments require </a:t>
            </a:r>
            <a:r>
              <a:rPr lang="en-US" sz="1600" b="1">
                <a:ea typeface="+mn-lt"/>
                <a:cs typeface="+mn-lt"/>
              </a:rPr>
              <a:t>more time</a:t>
            </a:r>
            <a:r>
              <a:rPr lang="en-US" sz="1600">
                <a:ea typeface="+mn-lt"/>
                <a:cs typeface="+mn-lt"/>
              </a:rPr>
              <a:t>:</a:t>
            </a:r>
            <a:endParaRPr lang="en-US" sz="1600">
              <a:cs typeface="Sabon Next LT"/>
            </a:endParaRPr>
          </a:p>
          <a:p>
            <a:pPr marL="631190" lvl="3" indent="-285750">
              <a:buFont typeface="Arial"/>
              <a:buChar char="•"/>
            </a:pPr>
            <a:r>
              <a:rPr lang="en-US" sz="1600">
                <a:ea typeface="+mn-lt"/>
                <a:cs typeface="+mn-lt"/>
              </a:rPr>
              <a:t>Reviewing hospital records</a:t>
            </a:r>
            <a:endParaRPr lang="en-US">
              <a:cs typeface="Sabon Next LT"/>
            </a:endParaRPr>
          </a:p>
          <a:p>
            <a:pPr marL="631190" lvl="3" indent="-285750">
              <a:buFont typeface="Arial"/>
              <a:buChar char="•"/>
            </a:pPr>
            <a:r>
              <a:rPr lang="en-US" sz="1600">
                <a:ea typeface="+mn-lt"/>
                <a:cs typeface="+mn-lt"/>
              </a:rPr>
              <a:t>Reconciling medications</a:t>
            </a:r>
            <a:endParaRPr lang="en-US">
              <a:cs typeface="Sabon Next LT"/>
            </a:endParaRPr>
          </a:p>
          <a:p>
            <a:pPr marL="631190" lvl="3" indent="-285750">
              <a:buFont typeface="Arial"/>
              <a:buChar char="•"/>
            </a:pPr>
            <a:r>
              <a:rPr lang="en-US" sz="1600">
                <a:ea typeface="+mn-lt"/>
                <a:cs typeface="+mn-lt"/>
              </a:rPr>
              <a:t>Managing new specialist instructions</a:t>
            </a:r>
            <a:endParaRPr lang="en-US">
              <a:ea typeface="+mn-lt"/>
              <a:cs typeface="+mn-lt"/>
            </a:endParaRPr>
          </a:p>
          <a:p>
            <a:pPr marL="631190" lvl="3" indent="-285750">
              <a:buFont typeface="Arial"/>
              <a:buChar char="•"/>
            </a:pPr>
            <a:r>
              <a:rPr lang="en-US" sz="1600">
                <a:ea typeface="+mn-lt"/>
                <a:cs typeface="+mn-lt"/>
              </a:rPr>
              <a:t>Coordinating home care or services</a:t>
            </a:r>
            <a:endParaRPr lang="en-US">
              <a:cs typeface="Sabon Next LT"/>
            </a:endParaRPr>
          </a:p>
          <a:p>
            <a:pPr marL="459740" lvl="2" indent="-285750">
              <a:spcBef>
                <a:spcPts val="150"/>
              </a:spcBef>
              <a:buFont typeface="Wingdings"/>
              <a:buChar char="§"/>
            </a:pPr>
            <a:endParaRPr lang="en-US" sz="1600">
              <a:cs typeface="Sabon Next LT"/>
            </a:endParaRPr>
          </a:p>
          <a:p>
            <a:pPr>
              <a:spcBef>
                <a:spcPts val="150"/>
              </a:spcBef>
            </a:pPr>
            <a:endParaRPr lang="en-US" sz="1600">
              <a:cs typeface="Sabon Next LT"/>
            </a:endParaRPr>
          </a:p>
        </p:txBody>
      </p:sp>
    </p:spTree>
    <p:extLst>
      <p:ext uri="{BB962C8B-B14F-4D97-AF65-F5344CB8AC3E}">
        <p14:creationId xmlns:p14="http://schemas.microsoft.com/office/powerpoint/2010/main" val="110387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4B8A-3920-5C18-0A55-504BED3B4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8224D-3E31-BB4F-5D5A-8076F63EA284}"/>
              </a:ext>
            </a:extLst>
          </p:cNvPr>
          <p:cNvSpPr>
            <a:spLocks noGrp="1"/>
          </p:cNvSpPr>
          <p:nvPr>
            <p:ph type="title"/>
          </p:nvPr>
        </p:nvSpPr>
        <p:spPr>
          <a:xfrm>
            <a:off x="914399" y="20819"/>
            <a:ext cx="7796464" cy="1222385"/>
          </a:xfrm>
        </p:spPr>
        <p:txBody>
          <a:bodyPr/>
          <a:lstStyle/>
          <a:p>
            <a:r>
              <a:rPr lang="en-US"/>
              <a:t>Estimated time needed</a:t>
            </a:r>
          </a:p>
        </p:txBody>
      </p:sp>
      <p:sp>
        <p:nvSpPr>
          <p:cNvPr id="3" name="Slide Number Placeholder 2">
            <a:extLst>
              <a:ext uri="{FF2B5EF4-FFF2-40B4-BE49-F238E27FC236}">
                <a16:creationId xmlns:a16="http://schemas.microsoft.com/office/drawing/2014/main" id="{F96AB7B2-CDEA-9409-5432-F2EC1047A768}"/>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12</a:t>
            </a:fld>
            <a:endParaRPr lang="en-US"/>
          </a:p>
        </p:txBody>
      </p:sp>
      <p:sp>
        <p:nvSpPr>
          <p:cNvPr id="16" name="Content Placeholder 4">
            <a:extLst>
              <a:ext uri="{FF2B5EF4-FFF2-40B4-BE49-F238E27FC236}">
                <a16:creationId xmlns:a16="http://schemas.microsoft.com/office/drawing/2014/main" id="{45DB5CEA-904C-9718-C8DF-C1199F759434}"/>
              </a:ext>
            </a:extLst>
          </p:cNvPr>
          <p:cNvSpPr>
            <a:spLocks noGrp="1"/>
          </p:cNvSpPr>
          <p:nvPr>
            <p:ph sz="half" idx="2"/>
          </p:nvPr>
        </p:nvSpPr>
        <p:spPr>
          <a:xfrm>
            <a:off x="914400" y="1589796"/>
            <a:ext cx="7616952" cy="4355337"/>
          </a:xfrm>
        </p:spPr>
        <p:txBody>
          <a:bodyPr vert="horz" lIns="91440" tIns="0" rIns="91440" bIns="0" rtlCol="0" anchor="t">
            <a:noAutofit/>
          </a:bodyPr>
          <a:lstStyle/>
          <a:p>
            <a:pPr>
              <a:spcBef>
                <a:spcPts val="150"/>
              </a:spcBef>
            </a:pPr>
            <a:endParaRPr lang="en-US" sz="1600" b="1">
              <a:cs typeface="Sabon Next LT"/>
            </a:endParaRPr>
          </a:p>
          <a:p>
            <a:pPr marL="285750" indent="-285750">
              <a:spcBef>
                <a:spcPts val="150"/>
              </a:spcBef>
              <a:buChar char="•"/>
            </a:pPr>
            <a:r>
              <a:rPr lang="en-US" sz="1600">
                <a:cs typeface="Sabon Next LT"/>
              </a:rPr>
              <a:t>Estimated time to complete one post-discharge follow up visit: </a:t>
            </a:r>
          </a:p>
          <a:p>
            <a:pPr marL="568960" lvl="1" indent="-285750">
              <a:spcBef>
                <a:spcPts val="150"/>
              </a:spcBef>
            </a:pPr>
            <a:r>
              <a:rPr lang="en-US" sz="1600">
                <a:cs typeface="Sabon Next LT"/>
              </a:rPr>
              <a:t>Pre-visit review: 15-20 minutes</a:t>
            </a:r>
          </a:p>
          <a:p>
            <a:pPr marL="568960" lvl="1" indent="-285750">
              <a:spcBef>
                <a:spcPts val="150"/>
              </a:spcBef>
            </a:pPr>
            <a:r>
              <a:rPr lang="en-US" sz="1600">
                <a:cs typeface="Sabon Next LT"/>
              </a:rPr>
              <a:t>Patient Visit: 30-40 minutes</a:t>
            </a:r>
          </a:p>
          <a:p>
            <a:pPr marL="568960" lvl="1" indent="-285750">
              <a:spcBef>
                <a:spcPts val="150"/>
              </a:spcBef>
            </a:pPr>
            <a:r>
              <a:rPr lang="en-US" sz="1600">
                <a:cs typeface="Sabon Next LT"/>
              </a:rPr>
              <a:t>Care Coordination &amp; Documentation: 20-30 minutes</a:t>
            </a:r>
          </a:p>
          <a:p>
            <a:pPr marL="568960" lvl="1" indent="-285750">
              <a:spcBef>
                <a:spcPts val="150"/>
              </a:spcBef>
            </a:pPr>
            <a:r>
              <a:rPr lang="en-US" sz="1600">
                <a:cs typeface="Sabon Next LT"/>
              </a:rPr>
              <a:t>Total: 60-90 minutes per hospital discharge</a:t>
            </a:r>
          </a:p>
          <a:p>
            <a:pPr marL="568960" lvl="1" indent="-285750">
              <a:spcBef>
                <a:spcPts val="150"/>
              </a:spcBef>
            </a:pPr>
            <a:endParaRPr lang="en-US" sz="1600">
              <a:cs typeface="Sabon Next LT"/>
            </a:endParaRPr>
          </a:p>
          <a:p>
            <a:pPr marL="568960" lvl="1" indent="-285750">
              <a:spcBef>
                <a:spcPts val="150"/>
              </a:spcBef>
            </a:pPr>
            <a:r>
              <a:rPr lang="en-US" sz="1600">
                <a:cs typeface="Sabon Next LT"/>
              </a:rPr>
              <a:t>Reimbursement models do reflect this time</a:t>
            </a:r>
            <a:endParaRPr lang="en-US"/>
          </a:p>
        </p:txBody>
      </p:sp>
    </p:spTree>
    <p:extLst>
      <p:ext uri="{BB962C8B-B14F-4D97-AF65-F5344CB8AC3E}">
        <p14:creationId xmlns:p14="http://schemas.microsoft.com/office/powerpoint/2010/main" val="264772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F370-6A27-A32C-36B7-4592E4656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4B3DE-EBBF-1116-F9EE-09C6BD1B4B73}"/>
              </a:ext>
            </a:extLst>
          </p:cNvPr>
          <p:cNvSpPr>
            <a:spLocks noGrp="1"/>
          </p:cNvSpPr>
          <p:nvPr>
            <p:ph type="title"/>
          </p:nvPr>
        </p:nvSpPr>
        <p:spPr>
          <a:xfrm>
            <a:off x="914399" y="20819"/>
            <a:ext cx="7796464" cy="1222385"/>
          </a:xfrm>
        </p:spPr>
        <p:txBody>
          <a:bodyPr/>
          <a:lstStyle/>
          <a:p>
            <a:r>
              <a:rPr lang="en-US"/>
              <a:t>Proposed solution: RN led TOC Model </a:t>
            </a:r>
          </a:p>
        </p:txBody>
      </p:sp>
      <p:sp>
        <p:nvSpPr>
          <p:cNvPr id="3" name="Slide Number Placeholder 2">
            <a:extLst>
              <a:ext uri="{FF2B5EF4-FFF2-40B4-BE49-F238E27FC236}">
                <a16:creationId xmlns:a16="http://schemas.microsoft.com/office/drawing/2014/main" id="{5D4E3356-3DF5-1CD4-0805-5BFB85E1C786}"/>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13</a:t>
            </a:fld>
            <a:endParaRPr lang="en-US"/>
          </a:p>
        </p:txBody>
      </p:sp>
      <p:sp>
        <p:nvSpPr>
          <p:cNvPr id="16" name="Content Placeholder 4">
            <a:extLst>
              <a:ext uri="{FF2B5EF4-FFF2-40B4-BE49-F238E27FC236}">
                <a16:creationId xmlns:a16="http://schemas.microsoft.com/office/drawing/2014/main" id="{B89926D1-0C08-9C83-9CFA-C594E7C6CC41}"/>
              </a:ext>
            </a:extLst>
          </p:cNvPr>
          <p:cNvSpPr>
            <a:spLocks noGrp="1"/>
          </p:cNvSpPr>
          <p:nvPr>
            <p:ph sz="half" idx="2"/>
          </p:nvPr>
        </p:nvSpPr>
        <p:spPr>
          <a:xfrm>
            <a:off x="914400" y="1589796"/>
            <a:ext cx="7616952" cy="4355337"/>
          </a:xfrm>
        </p:spPr>
        <p:txBody>
          <a:bodyPr vert="horz" lIns="91440" tIns="0" rIns="91440" bIns="0" rtlCol="0" anchor="t">
            <a:noAutofit/>
          </a:bodyPr>
          <a:lstStyle/>
          <a:p>
            <a:pPr>
              <a:spcBef>
                <a:spcPts val="150"/>
              </a:spcBef>
            </a:pPr>
            <a:endParaRPr lang="en-US" sz="1600" b="1">
              <a:cs typeface="Sabon Next LT"/>
            </a:endParaRPr>
          </a:p>
          <a:p>
            <a:r>
              <a:rPr lang="en-US" sz="1600" b="1">
                <a:ea typeface="+mn-lt"/>
                <a:cs typeface="+mn-lt"/>
              </a:rPr>
              <a:t>Proposed Solution:</a:t>
            </a:r>
            <a:r>
              <a:rPr lang="en-US" sz="1600">
                <a:ea typeface="+mn-lt"/>
                <a:cs typeface="+mn-lt"/>
              </a:rPr>
              <a:t> Registered Nurses initiate the post-discharge visit</a:t>
            </a:r>
            <a:endParaRPr lang="en-US"/>
          </a:p>
          <a:p>
            <a:pPr marL="285750" indent="-285750">
              <a:buFont typeface="Arial"/>
              <a:buChar char="•"/>
            </a:pPr>
            <a:r>
              <a:rPr lang="en-US" sz="1600" b="1">
                <a:ea typeface="+mn-lt"/>
                <a:cs typeface="+mn-lt"/>
              </a:rPr>
              <a:t>Before PCP sees the patient</a:t>
            </a:r>
            <a:r>
              <a:rPr lang="en-US" sz="1600">
                <a:ea typeface="+mn-lt"/>
                <a:cs typeface="+mn-lt"/>
              </a:rPr>
              <a:t>, RN completes:</a:t>
            </a:r>
            <a:endParaRPr lang="en-US"/>
          </a:p>
          <a:p>
            <a:pPr marL="283210" lvl="1" indent="-283210">
              <a:buFont typeface="Arial"/>
              <a:buChar char="•"/>
            </a:pPr>
            <a:r>
              <a:rPr lang="en-US" sz="1600">
                <a:ea typeface="+mn-lt"/>
                <a:cs typeface="+mn-lt"/>
              </a:rPr>
              <a:t>Medication reconciliation</a:t>
            </a:r>
            <a:endParaRPr lang="en-US"/>
          </a:p>
          <a:p>
            <a:pPr marL="283210" lvl="1" indent="-283210">
              <a:buFont typeface="Arial"/>
              <a:buChar char="•"/>
            </a:pPr>
            <a:r>
              <a:rPr lang="en-US" sz="1600">
                <a:ea typeface="+mn-lt"/>
                <a:cs typeface="+mn-lt"/>
              </a:rPr>
              <a:t>Review of discharge summary</a:t>
            </a:r>
            <a:endParaRPr lang="en-US"/>
          </a:p>
          <a:p>
            <a:pPr marL="283210" lvl="1" indent="-283210">
              <a:buFont typeface="Arial"/>
              <a:buChar char="•"/>
            </a:pPr>
            <a:r>
              <a:rPr lang="en-US" sz="1600">
                <a:ea typeface="+mn-lt"/>
                <a:cs typeface="+mn-lt"/>
              </a:rPr>
              <a:t>Identification of pending labs/tests</a:t>
            </a:r>
            <a:endParaRPr lang="en-US"/>
          </a:p>
          <a:p>
            <a:pPr marL="283210" lvl="1" indent="-283210">
              <a:buFont typeface="Arial"/>
              <a:buChar char="•"/>
            </a:pPr>
            <a:r>
              <a:rPr lang="en-US" sz="1600">
                <a:ea typeface="+mn-lt"/>
                <a:cs typeface="+mn-lt"/>
              </a:rPr>
              <a:t>Scheduling of specialty follow-ups</a:t>
            </a:r>
            <a:endParaRPr lang="en-US"/>
          </a:p>
          <a:p>
            <a:pPr marL="283210" lvl="1" indent="-283210">
              <a:buFont typeface="Arial"/>
              <a:buChar char="•"/>
            </a:pPr>
            <a:r>
              <a:rPr lang="en-US" sz="1600">
                <a:ea typeface="+mn-lt"/>
                <a:cs typeface="+mn-lt"/>
              </a:rPr>
              <a:t>Documentation of patient concerns</a:t>
            </a:r>
            <a:endParaRPr lang="en-US"/>
          </a:p>
          <a:p>
            <a:pPr>
              <a:spcBef>
                <a:spcPts val="150"/>
              </a:spcBef>
            </a:pPr>
            <a:endParaRPr lang="en-US" sz="1600">
              <a:cs typeface="Sabon Next LT"/>
            </a:endParaRPr>
          </a:p>
        </p:txBody>
      </p:sp>
    </p:spTree>
    <p:extLst>
      <p:ext uri="{BB962C8B-B14F-4D97-AF65-F5344CB8AC3E}">
        <p14:creationId xmlns:p14="http://schemas.microsoft.com/office/powerpoint/2010/main" val="306086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492F4-0ADF-482A-4695-6AEAE9FB4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D561A-82D8-FDA8-7CB3-D453C079DF17}"/>
              </a:ext>
            </a:extLst>
          </p:cNvPr>
          <p:cNvSpPr>
            <a:spLocks noGrp="1"/>
          </p:cNvSpPr>
          <p:nvPr>
            <p:ph type="title"/>
          </p:nvPr>
        </p:nvSpPr>
        <p:spPr>
          <a:xfrm>
            <a:off x="3460565" y="526922"/>
            <a:ext cx="7965461" cy="994164"/>
          </a:xfrm>
        </p:spPr>
        <p:txBody>
          <a:bodyPr/>
          <a:lstStyle/>
          <a:p>
            <a:r>
              <a:rPr lang="en-US" b="0">
                <a:ea typeface="+mj-lt"/>
                <a:cs typeface="+mj-lt"/>
              </a:rPr>
              <a:t>RN Roles in TOC Visit</a:t>
            </a:r>
            <a:endParaRPr lang="en-US"/>
          </a:p>
        </p:txBody>
      </p:sp>
      <p:sp>
        <p:nvSpPr>
          <p:cNvPr id="3" name="Content Placeholder 2">
            <a:extLst>
              <a:ext uri="{FF2B5EF4-FFF2-40B4-BE49-F238E27FC236}">
                <a16:creationId xmlns:a16="http://schemas.microsoft.com/office/drawing/2014/main" id="{68EA1CEA-FF83-AE99-BC68-76D7806208DB}"/>
              </a:ext>
            </a:extLst>
          </p:cNvPr>
          <p:cNvSpPr>
            <a:spLocks noGrp="1"/>
          </p:cNvSpPr>
          <p:nvPr>
            <p:ph sz="half" idx="2"/>
          </p:nvPr>
        </p:nvSpPr>
        <p:spPr>
          <a:xfrm>
            <a:off x="3050257" y="1814568"/>
            <a:ext cx="7965460" cy="3497698"/>
          </a:xfrm>
        </p:spPr>
        <p:txBody>
          <a:bodyPr vert="horz" lIns="91440" tIns="0" rIns="91440" bIns="0" rtlCol="0" anchor="t">
            <a:normAutofit/>
          </a:bodyPr>
          <a:lstStyle/>
          <a:p>
            <a:pPr marL="347345" indent="-347345">
              <a:buFont typeface="Arial"/>
              <a:buChar char="•"/>
            </a:pPr>
            <a:r>
              <a:rPr lang="en-US" b="1">
                <a:ea typeface="+mn-lt"/>
                <a:cs typeface="+mn-lt"/>
              </a:rPr>
              <a:t>Discharge Summary Review</a:t>
            </a:r>
            <a:endParaRPr lang="en-US"/>
          </a:p>
          <a:p>
            <a:pPr marL="681355" lvl="1" indent="-342900">
              <a:buFont typeface="Courier New" panose="020B0604020202020204" pitchFamily="34" charset="0"/>
              <a:buChar char="o"/>
            </a:pPr>
            <a:r>
              <a:rPr lang="en-US">
                <a:ea typeface="+mn-lt"/>
                <a:cs typeface="+mn-lt"/>
              </a:rPr>
              <a:t>Flag key diagnoses, procedures, hospital events</a:t>
            </a:r>
            <a:endParaRPr lang="en-US">
              <a:cs typeface="Sabon Next LT"/>
            </a:endParaRPr>
          </a:p>
          <a:p>
            <a:pPr marL="347345" indent="-347345">
              <a:buFont typeface="Arial"/>
              <a:buChar char="•"/>
            </a:pPr>
            <a:r>
              <a:rPr lang="en-US" b="1">
                <a:ea typeface="+mn-lt"/>
                <a:cs typeface="+mn-lt"/>
              </a:rPr>
              <a:t>Medication Reconciliation</a:t>
            </a:r>
            <a:endParaRPr lang="en-US"/>
          </a:p>
          <a:p>
            <a:pPr marL="681355" lvl="1" indent="-342900">
              <a:buFont typeface="Courier New" panose="020B0604020202020204" pitchFamily="34" charset="0"/>
              <a:buChar char="o"/>
            </a:pPr>
            <a:r>
              <a:rPr lang="en-US">
                <a:ea typeface="+mn-lt"/>
                <a:cs typeface="+mn-lt"/>
              </a:rPr>
              <a:t>Confirm patient understanding and compliance</a:t>
            </a:r>
            <a:endParaRPr lang="en-US">
              <a:cs typeface="Sabon Next LT"/>
            </a:endParaRPr>
          </a:p>
          <a:p>
            <a:pPr marL="681355" lvl="1" indent="-342900">
              <a:buFont typeface="Courier New" panose="020B0604020202020204" pitchFamily="34" charset="0"/>
              <a:buChar char="o"/>
            </a:pPr>
            <a:r>
              <a:rPr lang="en-US">
                <a:ea typeface="+mn-lt"/>
                <a:cs typeface="+mn-lt"/>
              </a:rPr>
              <a:t>Identify discrepancies or duplications</a:t>
            </a:r>
            <a:endParaRPr lang="en-US">
              <a:cs typeface="Sabon Next LT"/>
            </a:endParaRPr>
          </a:p>
          <a:p>
            <a:pPr marL="347345" indent="-347345">
              <a:buFont typeface="Arial"/>
              <a:buChar char="•"/>
            </a:pPr>
            <a:r>
              <a:rPr lang="en-US" b="1">
                <a:ea typeface="+mn-lt"/>
                <a:cs typeface="+mn-lt"/>
              </a:rPr>
              <a:t>Follow-Up Coordination</a:t>
            </a:r>
            <a:endParaRPr lang="en-US"/>
          </a:p>
          <a:p>
            <a:pPr marL="681355" lvl="1" indent="-342900">
              <a:buFont typeface="Courier New" panose="020B0604020202020204" pitchFamily="34" charset="0"/>
              <a:buChar char="o"/>
            </a:pPr>
            <a:r>
              <a:rPr lang="en-US">
                <a:ea typeface="+mn-lt"/>
                <a:cs typeface="+mn-lt"/>
              </a:rPr>
              <a:t>Schedule imaging, labs, and referrals</a:t>
            </a:r>
            <a:endParaRPr lang="en-US">
              <a:cs typeface="Sabon Next LT"/>
            </a:endParaRPr>
          </a:p>
          <a:p>
            <a:pPr marL="347345" indent="-347345">
              <a:buFont typeface="Arial"/>
              <a:buChar char="•"/>
            </a:pPr>
            <a:r>
              <a:rPr lang="en-US" b="1">
                <a:ea typeface="+mn-lt"/>
                <a:cs typeface="+mn-lt"/>
              </a:rPr>
              <a:t>Patient Education</a:t>
            </a:r>
            <a:endParaRPr lang="en-US"/>
          </a:p>
          <a:p>
            <a:pPr marL="681355" lvl="1" indent="-342900">
              <a:buFont typeface="Courier New" panose="020B0604020202020204" pitchFamily="34" charset="0"/>
              <a:buChar char="o"/>
            </a:pPr>
            <a:r>
              <a:rPr lang="en-US">
                <a:ea typeface="+mn-lt"/>
                <a:cs typeface="+mn-lt"/>
              </a:rPr>
              <a:t>Reinforce care plan, red flag symptoms, and self-monitoring</a:t>
            </a:r>
            <a:endParaRPr lang="en-US">
              <a:cs typeface="Sabon Next LT"/>
            </a:endParaRPr>
          </a:p>
          <a:p>
            <a:pPr marL="0" indent="0">
              <a:buNone/>
            </a:pPr>
            <a:endParaRPr lang="en-US" b="1">
              <a:cs typeface="Sabon Next LT"/>
            </a:endParaRPr>
          </a:p>
          <a:p>
            <a:pPr marL="347345" indent="-347345"/>
            <a:endParaRPr lang="en-US">
              <a:cs typeface="Sabon Next LT"/>
            </a:endParaRPr>
          </a:p>
          <a:p>
            <a:pPr marL="347345" indent="-347345"/>
            <a:endParaRPr lang="en-US">
              <a:cs typeface="Sabon Next LT"/>
            </a:endParaRPr>
          </a:p>
        </p:txBody>
      </p:sp>
      <p:sp>
        <p:nvSpPr>
          <p:cNvPr id="23" name="Slide Number Placeholder 22">
            <a:extLst>
              <a:ext uri="{FF2B5EF4-FFF2-40B4-BE49-F238E27FC236}">
                <a16:creationId xmlns:a16="http://schemas.microsoft.com/office/drawing/2014/main" id="{9170AD12-08D1-60C8-9DF7-A975DE685E9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40482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a:t>recommendations</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vert="horz" lIns="91440" tIns="0" rIns="91440" bIns="0" rtlCol="0" anchor="t">
            <a:normAutofit/>
          </a:bodyPr>
          <a:lstStyle/>
          <a:p>
            <a:pPr marL="285750" indent="-285750">
              <a:buFont typeface="Arial"/>
              <a:buChar char="•"/>
            </a:pPr>
            <a:r>
              <a:rPr lang="en-US">
                <a:ea typeface="+mn-lt"/>
                <a:cs typeface="+mn-lt"/>
              </a:rPr>
              <a:t>Define RN scope and protocols</a:t>
            </a:r>
            <a:endParaRPr lang="en-US"/>
          </a:p>
          <a:p>
            <a:pPr marL="285750" indent="-285750">
              <a:buFont typeface="Arial"/>
              <a:buChar char="•"/>
            </a:pPr>
            <a:r>
              <a:rPr lang="en-US">
                <a:ea typeface="+mn-lt"/>
                <a:cs typeface="+mn-lt"/>
              </a:rPr>
              <a:t>Use EMR templates for discharge documentation</a:t>
            </a:r>
            <a:endParaRPr lang="en-US"/>
          </a:p>
          <a:p>
            <a:pPr marL="285750" indent="-285750">
              <a:buFont typeface="Arial"/>
              <a:buChar char="•"/>
            </a:pPr>
            <a:r>
              <a:rPr lang="en-US">
                <a:ea typeface="+mn-lt"/>
                <a:cs typeface="+mn-lt"/>
              </a:rPr>
              <a:t>Provide RN training on TOC documentation, med rec, and patient coaching</a:t>
            </a:r>
            <a:endParaRPr lang="en-US"/>
          </a:p>
          <a:p>
            <a:pPr marL="285750" indent="-285750">
              <a:buFont typeface="Arial"/>
              <a:buChar char="•"/>
            </a:pPr>
            <a:r>
              <a:rPr lang="en-US">
                <a:ea typeface="+mn-lt"/>
                <a:cs typeface="+mn-lt"/>
              </a:rPr>
              <a:t>Track outcomes: readmissions, visit length, follow-up completion.</a:t>
            </a:r>
            <a:endParaRPr lang="en-US"/>
          </a:p>
          <a:p>
            <a:endParaRPr lang="en-US">
              <a:cs typeface="Sabon Next LT"/>
            </a:endParaRP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15</a:t>
            </a:fld>
            <a:endParaRPr lang="en-US"/>
          </a:p>
        </p:txBody>
      </p:sp>
      <p:sp>
        <p:nvSpPr>
          <p:cNvPr id="6" name="Picture Placeholder 5">
            <a:extLst>
              <a:ext uri="{FF2B5EF4-FFF2-40B4-BE49-F238E27FC236}">
                <a16:creationId xmlns:a16="http://schemas.microsoft.com/office/drawing/2014/main" id="{38953A71-D18F-9365-44E7-EEB3AC8B940C}"/>
              </a:ext>
            </a:extLst>
          </p:cNvPr>
          <p:cNvSpPr>
            <a:spLocks noGrp="1"/>
          </p:cNvSpPr>
          <p:nvPr>
            <p:ph type="pic" sz="quarter" idx="14"/>
          </p:nvPr>
        </p:nvSpPr>
        <p:spPr/>
      </p:sp>
    </p:spTree>
    <p:extLst>
      <p:ext uri="{BB962C8B-B14F-4D97-AF65-F5344CB8AC3E}">
        <p14:creationId xmlns:p14="http://schemas.microsoft.com/office/powerpoint/2010/main" val="407210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a:t>Summary </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8036993" cy="3961593"/>
          </a:xfrm>
        </p:spPr>
        <p:txBody>
          <a:bodyPr vert="horz" lIns="91440" tIns="0" rIns="91440" bIns="0" rtlCol="0" anchor="t">
            <a:normAutofit/>
          </a:bodyPr>
          <a:lstStyle/>
          <a:p>
            <a:pPr marL="347345" indent="-347345"/>
            <a:r>
              <a:rPr lang="en-US">
                <a:ea typeface="+mn-lt"/>
                <a:cs typeface="+mn-lt"/>
              </a:rPr>
              <a:t>TOC visits are high-stakes but time-limited</a:t>
            </a:r>
            <a:endParaRPr lang="en-US">
              <a:cs typeface="Sabon Next LT"/>
            </a:endParaRPr>
          </a:p>
          <a:p>
            <a:pPr marL="347345" indent="-347345"/>
            <a:r>
              <a:rPr lang="en-US">
                <a:ea typeface="+mn-lt"/>
                <a:cs typeface="+mn-lt"/>
              </a:rPr>
              <a:t>PCPs need support to deliver high-quality post-discharge care</a:t>
            </a:r>
            <a:endParaRPr lang="en-US"/>
          </a:p>
          <a:p>
            <a:pPr marL="347345" indent="-347345"/>
            <a:r>
              <a:rPr lang="en-US">
                <a:ea typeface="+mn-lt"/>
                <a:cs typeface="+mn-lt"/>
              </a:rPr>
              <a:t>RNs can play a pivotal role in enhancing safety and efficiency</a:t>
            </a:r>
            <a:endParaRPr lang="en-US"/>
          </a:p>
          <a:p>
            <a:pPr marL="347345" indent="-347345"/>
            <a:r>
              <a:rPr lang="en-US">
                <a:ea typeface="+mn-lt"/>
                <a:cs typeface="+mn-lt"/>
              </a:rPr>
              <a:t>A team-based approach reduces burnout, improves outcomes, and boosts patient satisfaction</a:t>
            </a:r>
            <a:endParaRPr lang="en-US"/>
          </a:p>
          <a:p>
            <a:pPr marL="347345" indent="-347345"/>
            <a:endParaRPr lang="en-US">
              <a:cs typeface="Sabon Next LT"/>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16</a:t>
            </a:fld>
            <a:endParaRPr lang="en-US"/>
          </a:p>
        </p:txBody>
      </p:sp>
    </p:spTree>
    <p:extLst>
      <p:ext uri="{BB962C8B-B14F-4D97-AF65-F5344CB8AC3E}">
        <p14:creationId xmlns:p14="http://schemas.microsoft.com/office/powerpoint/2010/main" val="249802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a:t>Thank </a:t>
            </a:r>
            <a:br>
              <a:rPr lang="en-US"/>
            </a:br>
            <a:r>
              <a:rPr lang="en-US"/>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a:cs typeface="Sabon Next LT"/>
              </a:rPr>
              <a:t>Emily </a:t>
            </a:r>
            <a:r>
              <a:rPr lang="en-US" err="1">
                <a:cs typeface="Sabon Next LT"/>
              </a:rPr>
              <a:t>Monajjemi</a:t>
            </a:r>
            <a:r>
              <a:rPr lang="en-US">
                <a:cs typeface="Sabon Next LT"/>
              </a:rPr>
              <a:t>, FNP</a:t>
            </a:r>
          </a:p>
          <a:p>
            <a:r>
              <a:rPr lang="en-US">
                <a:cs typeface="Sabon Next LT"/>
              </a:rPr>
              <a:t>Anthony Valdez, FNP </a:t>
            </a:r>
          </a:p>
        </p:txBody>
      </p:sp>
      <p:pic>
        <p:nvPicPr>
          <p:cNvPr id="4" name="Picture 3" descr="Open Door Community Health Centers Logo">
            <a:extLst>
              <a:ext uri="{FF2B5EF4-FFF2-40B4-BE49-F238E27FC236}">
                <a16:creationId xmlns:a16="http://schemas.microsoft.com/office/drawing/2014/main" id="{3A44F322-45D7-11EC-50A2-EE69DB71A1BA}"/>
              </a:ext>
            </a:extLst>
          </p:cNvPr>
          <p:cNvPicPr>
            <a:picLocks noChangeAspect="1"/>
          </p:cNvPicPr>
          <p:nvPr/>
        </p:nvPicPr>
        <p:blipFill>
          <a:blip r:embed="rId3"/>
          <a:stretch>
            <a:fillRect/>
          </a:stretch>
        </p:blipFill>
        <p:spPr>
          <a:xfrm>
            <a:off x="300404" y="5694729"/>
            <a:ext cx="3306884" cy="704850"/>
          </a:xfrm>
          <a:prstGeom prst="rect">
            <a:avLst/>
          </a:prstGeom>
        </p:spPr>
      </p:pic>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a:t>Background</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lstStyle/>
          <a:p>
            <a:r>
              <a:rPr lang="en-US"/>
              <a:t>Medicare patients account for a significant portion of emergency department (ED) visits  -  52 visits per 100 people (CDC). This is higher than rates of private insurance and uninsured, but lower than Medicaid patients</a:t>
            </a:r>
          </a:p>
          <a:p>
            <a:r>
              <a:rPr lang="en-US"/>
              <a:t>Medicare patients are often medically complex: older age, chronic conditions, combine to create patients at high risk for poor outcomes.</a:t>
            </a:r>
          </a:p>
          <a:p>
            <a:r>
              <a:rPr lang="en-US"/>
              <a:t>Medicare recommends a follow up with PCP appointment within 7 days of ED/hospital discharge.</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a:p>
        </p:txBody>
      </p:sp>
    </p:spTree>
    <p:extLst>
      <p:ext uri="{BB962C8B-B14F-4D97-AF65-F5344CB8AC3E}">
        <p14:creationId xmlns:p14="http://schemas.microsoft.com/office/powerpoint/2010/main" val="6856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3DD98-674F-61F0-EF30-9762AC0A0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ADA0F-A81E-BDB1-C8E9-CB2D9B08E67A}"/>
              </a:ext>
            </a:extLst>
          </p:cNvPr>
          <p:cNvSpPr>
            <a:spLocks noGrp="1"/>
          </p:cNvSpPr>
          <p:nvPr>
            <p:ph type="title"/>
          </p:nvPr>
        </p:nvSpPr>
        <p:spPr>
          <a:xfrm>
            <a:off x="914399" y="20819"/>
            <a:ext cx="7796464" cy="1222385"/>
          </a:xfrm>
        </p:spPr>
        <p:txBody>
          <a:bodyPr/>
          <a:lstStyle/>
          <a:p>
            <a:r>
              <a:rPr lang="en-US" sz="3000"/>
              <a:t>Timely ED follow up improves mortality</a:t>
            </a:r>
          </a:p>
        </p:txBody>
      </p:sp>
      <p:sp>
        <p:nvSpPr>
          <p:cNvPr id="3" name="Slide Number Placeholder 2">
            <a:extLst>
              <a:ext uri="{FF2B5EF4-FFF2-40B4-BE49-F238E27FC236}">
                <a16:creationId xmlns:a16="http://schemas.microsoft.com/office/drawing/2014/main" id="{E400538E-6DF9-6E9A-7700-A67B3AAFEF7B}"/>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3</a:t>
            </a:fld>
            <a:endParaRPr lang="en-US"/>
          </a:p>
        </p:txBody>
      </p:sp>
      <p:sp>
        <p:nvSpPr>
          <p:cNvPr id="16" name="Content Placeholder 4">
            <a:extLst>
              <a:ext uri="{FF2B5EF4-FFF2-40B4-BE49-F238E27FC236}">
                <a16:creationId xmlns:a16="http://schemas.microsoft.com/office/drawing/2014/main" id="{C528DE35-C002-0226-1A28-6FC2DACAA3B1}"/>
              </a:ext>
            </a:extLst>
          </p:cNvPr>
          <p:cNvSpPr>
            <a:spLocks noGrp="1"/>
          </p:cNvSpPr>
          <p:nvPr>
            <p:ph sz="half" idx="2"/>
          </p:nvPr>
        </p:nvSpPr>
        <p:spPr>
          <a:xfrm>
            <a:off x="914400" y="1589796"/>
            <a:ext cx="7616952" cy="3720337"/>
          </a:xfrm>
        </p:spPr>
        <p:txBody>
          <a:bodyPr>
            <a:noAutofit/>
          </a:bodyPr>
          <a:lstStyle/>
          <a:p>
            <a:r>
              <a:rPr lang="en-US" sz="1600"/>
              <a:t>Atzema et al. (2018). Effect of early physician follow up and subsequent hospital admissions after emergency care for heart failure: a retrospective study. </a:t>
            </a:r>
            <a:r>
              <a:rPr lang="en-US" sz="1600" i="1"/>
              <a:t>CMAJ</a:t>
            </a:r>
            <a:r>
              <a:rPr lang="en-US" sz="1600"/>
              <a:t>.</a:t>
            </a:r>
          </a:p>
          <a:p>
            <a:pPr marL="285750" indent="-285750">
              <a:buFont typeface="Arial" panose="020B0604020202020204" pitchFamily="34" charset="0"/>
              <a:buChar char="•"/>
            </a:pPr>
            <a:r>
              <a:rPr lang="en-US" sz="1600"/>
              <a:t>1 year mortality rate of 20% at baseline</a:t>
            </a:r>
          </a:p>
          <a:p>
            <a:pPr marL="285750" indent="-285750">
              <a:buFont typeface="Arial" panose="020B0604020202020204" pitchFamily="34" charset="0"/>
              <a:buChar char="•"/>
            </a:pPr>
            <a:r>
              <a:rPr lang="en-US" sz="1600"/>
              <a:t>Follow up within 7 days of discharge was associated with lower rates of long-term mortality, subsequent hospital admissions, and a trend to lower short term mortality rates.</a:t>
            </a:r>
          </a:p>
          <a:p>
            <a:pPr marL="569214" lvl="1" indent="-285750"/>
            <a:r>
              <a:rPr lang="en-US" sz="1600"/>
              <a:t>Follow up within 30 days showed reduction of long-term mortality but not reduction in subsequent hospital admissions</a:t>
            </a:r>
          </a:p>
          <a:p>
            <a:pPr marL="285750" indent="-285750">
              <a:buFont typeface="Arial" panose="020B0604020202020204" pitchFamily="34" charset="0"/>
              <a:buChar char="•"/>
            </a:pPr>
            <a:endParaRPr lang="en-US" sz="1600"/>
          </a:p>
        </p:txBody>
      </p:sp>
    </p:spTree>
    <p:extLst>
      <p:ext uri="{BB962C8B-B14F-4D97-AF65-F5344CB8AC3E}">
        <p14:creationId xmlns:p14="http://schemas.microsoft.com/office/powerpoint/2010/main" val="122111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20819"/>
            <a:ext cx="7796464" cy="1222385"/>
          </a:xfrm>
        </p:spPr>
        <p:txBody>
          <a:bodyPr/>
          <a:lstStyle/>
          <a:p>
            <a:r>
              <a:rPr lang="en-US"/>
              <a:t>Transitions of Care Team</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4</a:t>
            </a:fld>
            <a:endParaRPr lang="en-US"/>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1589796"/>
            <a:ext cx="7616952" cy="3720337"/>
          </a:xfrm>
        </p:spPr>
        <p:txBody>
          <a:bodyPr>
            <a:noAutofit/>
          </a:bodyPr>
          <a:lstStyle/>
          <a:p>
            <a:r>
              <a:rPr lang="en-US" sz="1600"/>
              <a:t>What are TCM Services? </a:t>
            </a:r>
          </a:p>
          <a:p>
            <a:pPr marL="285750" indent="-285750">
              <a:buFont typeface="Arial" panose="020B0604020202020204" pitchFamily="34" charset="0"/>
              <a:buChar char="•"/>
            </a:pPr>
            <a:r>
              <a:rPr lang="en-US" sz="1600"/>
              <a:t>Is the coordination of Medicare patient’s transition from a community setting after discharge from an acute care setting. Although Medicare is currently the only insurance that pays for this service, we are following the same process regardless of insurance or payor type. </a:t>
            </a:r>
          </a:p>
          <a:p>
            <a:pPr marL="285750" indent="-285750">
              <a:buFont typeface="Arial" panose="020B0604020202020204" pitchFamily="34" charset="0"/>
              <a:buChar char="•"/>
            </a:pPr>
            <a:r>
              <a:rPr lang="en-US" sz="1600"/>
              <a:t> Post discharge from inpatient setting, the following components are provided to patient</a:t>
            </a:r>
          </a:p>
          <a:p>
            <a:pPr marL="569214" lvl="1" indent="-285750"/>
            <a:r>
              <a:rPr lang="en-US" sz="1600"/>
              <a:t>Face-to-face visit- by PCP </a:t>
            </a:r>
          </a:p>
          <a:p>
            <a:pPr marL="569214" lvl="1" indent="-285750"/>
            <a:r>
              <a:rPr lang="en-US" sz="1600"/>
              <a:t>Non-face-to-face services needed </a:t>
            </a:r>
          </a:p>
          <a:p>
            <a:endParaRPr lang="en-US" sz="1600"/>
          </a:p>
          <a:p>
            <a:r>
              <a:rPr lang="pl-PL" sz="1600"/>
              <a:t>Why do we do TCM? </a:t>
            </a:r>
            <a:endParaRPr lang="en-US" sz="1600"/>
          </a:p>
          <a:p>
            <a:pPr marL="285750" indent="-285750">
              <a:buFont typeface="Arial" panose="020B0604020202020204" pitchFamily="34" charset="0"/>
              <a:buChar char="•"/>
            </a:pPr>
            <a:r>
              <a:rPr lang="en-US" sz="1600"/>
              <a:t>Good quality outreach ensures that patients do not become lost to post care hospitalization, decreases the likelihood of an inpatient readmission and supports patient needs. </a:t>
            </a:r>
          </a:p>
          <a:p>
            <a:pPr marL="285750" indent="-285750">
              <a:buFont typeface="Arial" panose="020B0604020202020204" pitchFamily="34" charset="0"/>
              <a:buChar char="•"/>
            </a:pPr>
            <a:r>
              <a:rPr lang="en-US" sz="1600"/>
              <a:t>This is a quality metric that we are monitoring for our Medicare population currently and will likely expand to other payors soon. </a:t>
            </a:r>
          </a:p>
        </p:txBody>
      </p:sp>
    </p:spTree>
    <p:extLst>
      <p:ext uri="{BB962C8B-B14F-4D97-AF65-F5344CB8AC3E}">
        <p14:creationId xmlns:p14="http://schemas.microsoft.com/office/powerpoint/2010/main" val="246859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750C9-994A-BD6A-C9FD-290541D69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664DC-98DF-E9AC-2933-8FF7372B44F0}"/>
              </a:ext>
            </a:extLst>
          </p:cNvPr>
          <p:cNvSpPr>
            <a:spLocks noGrp="1"/>
          </p:cNvSpPr>
          <p:nvPr>
            <p:ph type="title"/>
          </p:nvPr>
        </p:nvSpPr>
        <p:spPr>
          <a:xfrm>
            <a:off x="3460565" y="1057274"/>
            <a:ext cx="7965461" cy="994164"/>
          </a:xfrm>
        </p:spPr>
        <p:txBody>
          <a:bodyPr/>
          <a:lstStyle/>
          <a:p>
            <a:r>
              <a:rPr lang="en-US"/>
              <a:t>Aim Statement</a:t>
            </a:r>
          </a:p>
        </p:txBody>
      </p:sp>
      <p:sp>
        <p:nvSpPr>
          <p:cNvPr id="3" name="Content Placeholder 2">
            <a:extLst>
              <a:ext uri="{FF2B5EF4-FFF2-40B4-BE49-F238E27FC236}">
                <a16:creationId xmlns:a16="http://schemas.microsoft.com/office/drawing/2014/main" id="{8F2E37A8-F7CB-1A46-51B8-D2E83823BF64}"/>
              </a:ext>
            </a:extLst>
          </p:cNvPr>
          <p:cNvSpPr>
            <a:spLocks noGrp="1"/>
          </p:cNvSpPr>
          <p:nvPr>
            <p:ph sz="half" idx="2"/>
          </p:nvPr>
        </p:nvSpPr>
        <p:spPr>
          <a:xfrm>
            <a:off x="3460565" y="2303029"/>
            <a:ext cx="7965460" cy="3497698"/>
          </a:xfrm>
        </p:spPr>
        <p:txBody>
          <a:bodyPr vert="horz" lIns="91440" tIns="0" rIns="91440" bIns="0" rtlCol="0" anchor="t">
            <a:normAutofit/>
          </a:bodyPr>
          <a:lstStyle/>
          <a:p>
            <a:pPr marL="0" indent="0">
              <a:buNone/>
            </a:pPr>
            <a:r>
              <a:rPr lang="en-US"/>
              <a:t>Improve our understanding of provider perspectives on the current use and effectiveness of Emergency Department/Hospital Discharge follow-up appointments. </a:t>
            </a:r>
          </a:p>
          <a:p>
            <a:pPr marL="0" indent="0">
              <a:buNone/>
            </a:pPr>
            <a:r>
              <a:rPr lang="en-US"/>
              <a:t>This will inform actionable strategies to optimize follow-up care coordination, with the long-term aim of enhancing patient outcomes, reducing unnecessary ED revisits, and improving provider satisfaction.</a:t>
            </a:r>
          </a:p>
        </p:txBody>
      </p:sp>
      <p:sp>
        <p:nvSpPr>
          <p:cNvPr id="23" name="Slide Number Placeholder 22">
            <a:extLst>
              <a:ext uri="{FF2B5EF4-FFF2-40B4-BE49-F238E27FC236}">
                <a16:creationId xmlns:a16="http://schemas.microsoft.com/office/drawing/2014/main" id="{6B183BB7-17D9-94F1-BC58-CD2A5773D49C}"/>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a:p>
        </p:txBody>
      </p:sp>
    </p:spTree>
    <p:extLst>
      <p:ext uri="{BB962C8B-B14F-4D97-AF65-F5344CB8AC3E}">
        <p14:creationId xmlns:p14="http://schemas.microsoft.com/office/powerpoint/2010/main" val="127483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1550564" y="1057274"/>
            <a:ext cx="9875463" cy="999746"/>
          </a:xfrm>
        </p:spPr>
        <p:txBody>
          <a:bodyPr anchor="b">
            <a:normAutofit/>
          </a:bodyPr>
          <a:lstStyle/>
          <a:p>
            <a:r>
              <a:rPr lang="en-US"/>
              <a:t>Fishbone diagram</a:t>
            </a:r>
          </a:p>
        </p:txBody>
      </p:sp>
      <p:pic>
        <p:nvPicPr>
          <p:cNvPr id="1028" name="Picture 4">
            <a:extLst>
              <a:ext uri="{FF2B5EF4-FFF2-40B4-BE49-F238E27FC236}">
                <a16:creationId xmlns:a16="http://schemas.microsoft.com/office/drawing/2014/main" id="{2E212FFF-DFCF-7AD1-6FFC-C1304788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80" b="-3"/>
          <a:stretch>
            <a:fillRect/>
          </a:stretch>
        </p:blipFill>
        <p:spPr bwMode="auto">
          <a:xfrm>
            <a:off x="1550564" y="2303028"/>
            <a:ext cx="5829147" cy="3961593"/>
          </a:xfrm>
          <a:prstGeom prst="rect">
            <a:avLst/>
          </a:prstGeom>
          <a:solidFill>
            <a:srgbClr val="FFFFFF"/>
          </a:solidFill>
        </p:spPr>
      </p:pic>
      <p:pic>
        <p:nvPicPr>
          <p:cNvPr id="2" name="Picture Placeholder 1" descr="A map of the state of california&#10;&#10;AI-generated content may be incorrect.">
            <a:extLst>
              <a:ext uri="{FF2B5EF4-FFF2-40B4-BE49-F238E27FC236}">
                <a16:creationId xmlns:a16="http://schemas.microsoft.com/office/drawing/2014/main" id="{8596AF9F-4E17-F0ED-0BAC-00D3485E071A}"/>
              </a:ext>
            </a:extLst>
          </p:cNvPr>
          <p:cNvPicPr>
            <a:picLocks noGrp="1" noChangeAspect="1"/>
          </p:cNvPicPr>
          <p:nvPr>
            <p:ph sz="half" idx="15"/>
          </p:nvPr>
        </p:nvPicPr>
        <p:blipFill>
          <a:blip r:embed="rId4"/>
          <a:srcRect r="12687" b="2"/>
          <a:stretch>
            <a:fillRect/>
          </a:stretch>
        </p:blipFill>
        <p:spPr>
          <a:xfrm>
            <a:off x="7676259" y="937778"/>
            <a:ext cx="3485184" cy="3961593"/>
          </a:xfrm>
          <a:noFill/>
        </p:spPr>
      </p:pic>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19416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B7BD2-156A-68EF-C46A-8B46ED118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078C5-51AC-E0FA-AEFF-FCE274ABB61C}"/>
              </a:ext>
            </a:extLst>
          </p:cNvPr>
          <p:cNvSpPr>
            <a:spLocks noGrp="1"/>
          </p:cNvSpPr>
          <p:nvPr>
            <p:ph type="title"/>
          </p:nvPr>
        </p:nvSpPr>
        <p:spPr>
          <a:xfrm>
            <a:off x="3460565" y="526922"/>
            <a:ext cx="7965461" cy="994164"/>
          </a:xfrm>
        </p:spPr>
        <p:txBody>
          <a:bodyPr/>
          <a:lstStyle/>
          <a:p>
            <a:r>
              <a:rPr lang="en-US"/>
              <a:t>Stakeholders</a:t>
            </a:r>
          </a:p>
        </p:txBody>
      </p:sp>
      <p:sp>
        <p:nvSpPr>
          <p:cNvPr id="3" name="Content Placeholder 2">
            <a:extLst>
              <a:ext uri="{FF2B5EF4-FFF2-40B4-BE49-F238E27FC236}">
                <a16:creationId xmlns:a16="http://schemas.microsoft.com/office/drawing/2014/main" id="{AA255DB5-4FB2-DC9D-4337-1275A94A4C90}"/>
              </a:ext>
            </a:extLst>
          </p:cNvPr>
          <p:cNvSpPr>
            <a:spLocks noGrp="1"/>
          </p:cNvSpPr>
          <p:nvPr>
            <p:ph sz="half" idx="2"/>
          </p:nvPr>
        </p:nvSpPr>
        <p:spPr>
          <a:xfrm>
            <a:off x="3460565" y="2303029"/>
            <a:ext cx="7965460" cy="3497698"/>
          </a:xfrm>
        </p:spPr>
        <p:txBody>
          <a:bodyPr vert="horz" lIns="91440" tIns="0" rIns="91440" bIns="0" rtlCol="0" anchor="t">
            <a:normAutofit/>
          </a:bodyPr>
          <a:lstStyle/>
          <a:p>
            <a:pPr marL="347345" indent="-347345"/>
            <a:r>
              <a:rPr lang="en-US" b="1"/>
              <a:t>Clinicians</a:t>
            </a:r>
            <a:endParaRPr lang="en-US">
              <a:cs typeface="Sabon Next LT"/>
            </a:endParaRPr>
          </a:p>
          <a:p>
            <a:pPr marL="347345" indent="-347345"/>
            <a:r>
              <a:rPr lang="en-US" b="1"/>
              <a:t>Care Coordinators / Case Managers</a:t>
            </a:r>
            <a:endParaRPr lang="en-US">
              <a:cs typeface="Sabon Next LT"/>
            </a:endParaRPr>
          </a:p>
          <a:p>
            <a:pPr marL="347345" indent="-347345"/>
            <a:r>
              <a:rPr lang="en-US" b="1"/>
              <a:t>Clinic Administrators / Leadership</a:t>
            </a:r>
            <a:endParaRPr lang="en-US">
              <a:cs typeface="Sabon Next LT"/>
            </a:endParaRPr>
          </a:p>
          <a:p>
            <a:pPr marL="347345" indent="-347345"/>
            <a:r>
              <a:rPr lang="en-US" b="1"/>
              <a:t>Front Desk and Scheduling Staff</a:t>
            </a:r>
            <a:endParaRPr lang="en-US">
              <a:cs typeface="Sabon Next LT"/>
            </a:endParaRPr>
          </a:p>
          <a:p>
            <a:pPr marL="347345" indent="-347345"/>
            <a:r>
              <a:rPr lang="en-US" b="1"/>
              <a:t>Payers (Medicare, Medicaid/</a:t>
            </a:r>
            <a:r>
              <a:rPr lang="en-US" b="1" err="1"/>
              <a:t>Medi-cal</a:t>
            </a:r>
            <a:r>
              <a:rPr lang="en-US" b="1"/>
              <a:t>)</a:t>
            </a:r>
            <a:endParaRPr lang="en-US" b="1">
              <a:cs typeface="Sabon Next LT"/>
            </a:endParaRPr>
          </a:p>
          <a:p>
            <a:pPr marL="347345" indent="-347345"/>
            <a:r>
              <a:rPr lang="en-US" b="1"/>
              <a:t>Patients</a:t>
            </a:r>
            <a:endParaRPr lang="en-US" b="1">
              <a:cs typeface="Sabon Next LT"/>
            </a:endParaRPr>
          </a:p>
          <a:p>
            <a:pPr marL="347345" indent="-347345"/>
            <a:endParaRPr lang="en-US">
              <a:cs typeface="Sabon Next LT"/>
            </a:endParaRPr>
          </a:p>
          <a:p>
            <a:pPr marL="347345" indent="-347345"/>
            <a:endParaRPr lang="en-US">
              <a:cs typeface="Sabon Next LT"/>
            </a:endParaRPr>
          </a:p>
          <a:p>
            <a:pPr marL="347345" indent="-347345"/>
            <a:endParaRPr lang="en-US">
              <a:cs typeface="Sabon Next LT"/>
            </a:endParaRPr>
          </a:p>
        </p:txBody>
      </p:sp>
      <p:sp>
        <p:nvSpPr>
          <p:cNvPr id="23" name="Slide Number Placeholder 22">
            <a:extLst>
              <a:ext uri="{FF2B5EF4-FFF2-40B4-BE49-F238E27FC236}">
                <a16:creationId xmlns:a16="http://schemas.microsoft.com/office/drawing/2014/main" id="{78A8159E-5DC6-8D48-24FD-B8D429C5E133}"/>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a:p>
        </p:txBody>
      </p:sp>
    </p:spTree>
    <p:extLst>
      <p:ext uri="{BB962C8B-B14F-4D97-AF65-F5344CB8AC3E}">
        <p14:creationId xmlns:p14="http://schemas.microsoft.com/office/powerpoint/2010/main" val="191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7045D-0A3E-7F11-B7E9-9286B3902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A9C3D-4CA0-A8E2-6D2F-18475D2321AD}"/>
              </a:ext>
            </a:extLst>
          </p:cNvPr>
          <p:cNvSpPr>
            <a:spLocks noGrp="1"/>
          </p:cNvSpPr>
          <p:nvPr>
            <p:ph type="title"/>
          </p:nvPr>
        </p:nvSpPr>
        <p:spPr>
          <a:xfrm>
            <a:off x="924982" y="105486"/>
            <a:ext cx="6166631" cy="703802"/>
          </a:xfrm>
        </p:spPr>
        <p:txBody>
          <a:bodyPr/>
          <a:lstStyle/>
          <a:p>
            <a:r>
              <a:rPr lang="en-US" sz="2800"/>
              <a:t>Process Map/flowchart</a:t>
            </a:r>
          </a:p>
        </p:txBody>
      </p:sp>
      <p:sp>
        <p:nvSpPr>
          <p:cNvPr id="3" name="Slide Number Placeholder 2">
            <a:extLst>
              <a:ext uri="{FF2B5EF4-FFF2-40B4-BE49-F238E27FC236}">
                <a16:creationId xmlns:a16="http://schemas.microsoft.com/office/drawing/2014/main" id="{F51C98F2-268A-A02F-F7A6-1BF9504FB4F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8</a:t>
            </a:fld>
            <a:endParaRPr lang="en-US"/>
          </a:p>
        </p:txBody>
      </p:sp>
      <p:pic>
        <p:nvPicPr>
          <p:cNvPr id="7" name="Content Placeholder 6" descr="A screenshot of a computer screen&#10;&#10;AI-generated content may be incorrect.">
            <a:extLst>
              <a:ext uri="{FF2B5EF4-FFF2-40B4-BE49-F238E27FC236}">
                <a16:creationId xmlns:a16="http://schemas.microsoft.com/office/drawing/2014/main" id="{8C4586CD-2CD3-0493-E1BE-9C53BCFE537D}"/>
              </a:ext>
            </a:extLst>
          </p:cNvPr>
          <p:cNvPicPr>
            <a:picLocks noGrp="1" noChangeAspect="1"/>
          </p:cNvPicPr>
          <p:nvPr>
            <p:ph sz="half" idx="2"/>
          </p:nvPr>
        </p:nvPicPr>
        <p:blipFill>
          <a:blip r:embed="rId3"/>
          <a:stretch>
            <a:fillRect/>
          </a:stretch>
        </p:blipFill>
        <p:spPr>
          <a:xfrm>
            <a:off x="512234" y="806094"/>
            <a:ext cx="7738701" cy="5846374"/>
          </a:xfrm>
        </p:spPr>
      </p:pic>
    </p:spTree>
    <p:extLst>
      <p:ext uri="{BB962C8B-B14F-4D97-AF65-F5344CB8AC3E}">
        <p14:creationId xmlns:p14="http://schemas.microsoft.com/office/powerpoint/2010/main" val="6393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81718-D08A-30B3-78D3-865FDA8A4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321DD-DD4C-7331-4A60-D47770352A90}"/>
              </a:ext>
            </a:extLst>
          </p:cNvPr>
          <p:cNvSpPr>
            <a:spLocks noGrp="1"/>
          </p:cNvSpPr>
          <p:nvPr>
            <p:ph type="title"/>
          </p:nvPr>
        </p:nvSpPr>
        <p:spPr>
          <a:xfrm>
            <a:off x="3460565" y="526922"/>
            <a:ext cx="7965461" cy="994164"/>
          </a:xfrm>
        </p:spPr>
        <p:txBody>
          <a:bodyPr/>
          <a:lstStyle/>
          <a:p>
            <a:r>
              <a:rPr lang="en-US">
                <a:cs typeface="Arial"/>
              </a:rPr>
              <a:t>Current workflow for transitions of care</a:t>
            </a:r>
            <a:endParaRPr lang="en-US" err="1"/>
          </a:p>
        </p:txBody>
      </p:sp>
      <p:sp>
        <p:nvSpPr>
          <p:cNvPr id="3" name="Content Placeholder 2">
            <a:extLst>
              <a:ext uri="{FF2B5EF4-FFF2-40B4-BE49-F238E27FC236}">
                <a16:creationId xmlns:a16="http://schemas.microsoft.com/office/drawing/2014/main" id="{81F959DA-3CCD-7E92-76CA-E15ACE9E1137}"/>
              </a:ext>
            </a:extLst>
          </p:cNvPr>
          <p:cNvSpPr>
            <a:spLocks noGrp="1"/>
          </p:cNvSpPr>
          <p:nvPr>
            <p:ph sz="half" idx="2"/>
          </p:nvPr>
        </p:nvSpPr>
        <p:spPr>
          <a:xfrm>
            <a:off x="3050257" y="1814568"/>
            <a:ext cx="7965460" cy="3497698"/>
          </a:xfrm>
        </p:spPr>
        <p:txBody>
          <a:bodyPr vert="horz" lIns="91440" tIns="0" rIns="91440" bIns="0" rtlCol="0" anchor="t">
            <a:normAutofit fontScale="77500" lnSpcReduction="20000"/>
          </a:bodyPr>
          <a:lstStyle/>
          <a:p>
            <a:pPr marL="342900" indent="-342900">
              <a:buAutoNum type="arabicPeriod"/>
            </a:pPr>
            <a:r>
              <a:rPr lang="en-US" b="1">
                <a:cs typeface="Sabon Next LT"/>
              </a:rPr>
              <a:t>Interactive Contact</a:t>
            </a:r>
          </a:p>
          <a:p>
            <a:pPr marL="681355" lvl="1" indent="-342900">
              <a:buFont typeface="Courier New" panose="020B0604020202020204" pitchFamily="34" charset="0"/>
              <a:buChar char="o"/>
            </a:pPr>
            <a:r>
              <a:rPr lang="en-US" b="1">
                <a:cs typeface="Sabon Next LT"/>
              </a:rPr>
              <a:t>Review discharge list and call patient within 2 days of discharge</a:t>
            </a:r>
          </a:p>
          <a:p>
            <a:pPr marL="681355" lvl="1" indent="-342900">
              <a:buFont typeface="Courier New" panose="020B0604020202020204" pitchFamily="34" charset="0"/>
              <a:buChar char="o"/>
            </a:pPr>
            <a:r>
              <a:rPr lang="en-US" b="1">
                <a:cs typeface="Sabon Next LT"/>
              </a:rPr>
              <a:t>Document medical complexity</a:t>
            </a:r>
          </a:p>
          <a:p>
            <a:pPr marL="681355" lvl="1" indent="-342900">
              <a:buFont typeface="Courier New" panose="020B0604020202020204" pitchFamily="34" charset="0"/>
              <a:buChar char="o"/>
            </a:pPr>
            <a:r>
              <a:rPr lang="en-US" b="1">
                <a:cs typeface="Sabon Next LT"/>
              </a:rPr>
              <a:t>Schedule appointment with PCP </a:t>
            </a:r>
          </a:p>
          <a:p>
            <a:pPr marL="342900" indent="-342900">
              <a:buAutoNum type="arabicPeriod"/>
            </a:pPr>
            <a:r>
              <a:rPr lang="en-US" b="1">
                <a:cs typeface="Sabon Next LT"/>
              </a:rPr>
              <a:t>Face-to-Face Visit</a:t>
            </a:r>
          </a:p>
          <a:p>
            <a:pPr marL="681355" lvl="1" indent="-342900">
              <a:buFont typeface="Courier New" panose="020B0604020202020204" pitchFamily="34" charset="0"/>
              <a:buChar char="o"/>
            </a:pPr>
            <a:r>
              <a:rPr lang="en-US" b="1">
                <a:cs typeface="Sabon Next LT"/>
              </a:rPr>
              <a:t>Must occur within 7-14 business days</a:t>
            </a:r>
          </a:p>
          <a:p>
            <a:pPr marL="681355" lvl="1" indent="-342900">
              <a:buFont typeface="Courier New" panose="020B0604020202020204" pitchFamily="34" charset="0"/>
              <a:buChar char="o"/>
            </a:pPr>
            <a:r>
              <a:rPr lang="en-US" b="1">
                <a:cs typeface="Sabon Next LT"/>
              </a:rPr>
              <a:t>MA must create a "TCM" Episode within the EMR</a:t>
            </a:r>
          </a:p>
          <a:p>
            <a:pPr marL="681355" lvl="1" indent="-342900">
              <a:buFont typeface="Courier New" panose="020B0604020202020204" pitchFamily="34" charset="0"/>
              <a:buChar char="o"/>
            </a:pPr>
            <a:r>
              <a:rPr lang="en-US" b="1">
                <a:cs typeface="Sabon Next LT"/>
              </a:rPr>
              <a:t>Provide must use correct CPT Code</a:t>
            </a:r>
          </a:p>
          <a:p>
            <a:pPr marL="342900" indent="-342900">
              <a:buAutoNum type="arabicPeriod"/>
            </a:pPr>
            <a:r>
              <a:rPr lang="en-US" b="1">
                <a:cs typeface="Sabon Next LT"/>
              </a:rPr>
              <a:t>Non-Face-to-Face services needed</a:t>
            </a:r>
          </a:p>
          <a:p>
            <a:pPr marL="681355" lvl="1" indent="-342900">
              <a:buFont typeface="Courier New" panose="020B0604020202020204" pitchFamily="34" charset="0"/>
              <a:buChar char="o"/>
            </a:pPr>
            <a:r>
              <a:rPr lang="en-US" b="1">
                <a:cs typeface="Sabon Next LT"/>
              </a:rPr>
              <a:t>Occur over the 30-day post discharge period</a:t>
            </a:r>
          </a:p>
          <a:p>
            <a:pPr marL="681355" lvl="1" indent="-342900">
              <a:buFont typeface="Courier New" panose="020B0604020202020204" pitchFamily="34" charset="0"/>
              <a:buChar char="o"/>
            </a:pPr>
            <a:r>
              <a:rPr lang="en-US" b="1">
                <a:cs typeface="Sabon Next LT"/>
              </a:rPr>
              <a:t>Include coordination of services and education needed by the patient</a:t>
            </a:r>
          </a:p>
          <a:p>
            <a:pPr marL="681355" lvl="1" indent="-342900">
              <a:buFont typeface="Courier New" panose="020B0604020202020204" pitchFamily="34" charset="0"/>
              <a:buChar char="o"/>
            </a:pPr>
            <a:r>
              <a:rPr lang="en-US" b="1">
                <a:cs typeface="Sabon Next LT"/>
              </a:rPr>
              <a:t>Must be provided unless not medically needed or indicated</a:t>
            </a:r>
          </a:p>
          <a:p>
            <a:pPr marL="347345" indent="-347345">
              <a:buAutoNum type="arabicPeriod"/>
            </a:pPr>
            <a:endParaRPr lang="en-US">
              <a:cs typeface="Sabon Next LT"/>
            </a:endParaRPr>
          </a:p>
          <a:p>
            <a:pPr marL="347345" indent="-347345">
              <a:buAutoNum type="arabicPeriod"/>
            </a:pPr>
            <a:endParaRPr lang="en-US">
              <a:cs typeface="Sabon Next LT"/>
            </a:endParaRPr>
          </a:p>
        </p:txBody>
      </p:sp>
      <p:sp>
        <p:nvSpPr>
          <p:cNvPr id="23" name="Slide Number Placeholder 22">
            <a:extLst>
              <a:ext uri="{FF2B5EF4-FFF2-40B4-BE49-F238E27FC236}">
                <a16:creationId xmlns:a16="http://schemas.microsoft.com/office/drawing/2014/main" id="{C9E7EC4F-CFC9-1292-3A1B-AFBC51DCFE50}"/>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9</a:t>
            </a:fld>
            <a:endParaRPr lang="en-US"/>
          </a:p>
        </p:txBody>
      </p:sp>
    </p:spTree>
    <p:extLst>
      <p:ext uri="{BB962C8B-B14F-4D97-AF65-F5344CB8AC3E}">
        <p14:creationId xmlns:p14="http://schemas.microsoft.com/office/powerpoint/2010/main" val="142196109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purl.org/dc/terms/"/>
    <ds:schemaRef ds:uri="http://schemas.microsoft.com/sharepoint/v3"/>
    <ds:schemaRef ds:uri="http://schemas.microsoft.com/office/2006/documentManagement/types"/>
    <ds:schemaRef ds:uri="16c05727-aa75-4e4a-9b5f-8a80a1165891"/>
    <ds:schemaRef ds:uri="http://schemas.openxmlformats.org/package/2006/metadata/core-properties"/>
    <ds:schemaRef ds:uri="http://purl.org/dc/elements/1.1/"/>
    <ds:schemaRef ds:uri="http://purl.org/dc/dcmitype/"/>
    <ds:schemaRef ds:uri="http://schemas.microsoft.com/office/infopath/2007/PartnerControls"/>
    <ds:schemaRef ds:uri="230e9df3-be65-4c73-a93b-d1236ebd677e"/>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4948363-B267-4BAC-8655-100FBEC280C1}">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{8315D744-DCAB-435E-A7B8-EB73B48BE5BD}TF8a9b5915-b8c7-461e-8cdd-693d48b5e32371f7b7e2_win32-4bf0b9a2ea37</Template>
  <TotalTime>0</TotalTime>
  <Words>867</Words>
  <Application>Microsoft Office PowerPoint</Application>
  <PresentationFormat>Widescreen</PresentationFormat>
  <Paragraphs>126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Courier New</vt:lpstr>
      <vt:lpstr>Sabon Next LT</vt:lpstr>
      <vt:lpstr>Wingdings</vt:lpstr>
      <vt:lpstr>Custom</vt:lpstr>
      <vt:lpstr>Emergency department follow up   Emily Monajjemi,  Anthony Valdez</vt:lpstr>
      <vt:lpstr>Background</vt:lpstr>
      <vt:lpstr>Timely ED follow up improves mortality</vt:lpstr>
      <vt:lpstr>Transitions of Care Team</vt:lpstr>
      <vt:lpstr>Aim Statement</vt:lpstr>
      <vt:lpstr>Fishbone diagram</vt:lpstr>
      <vt:lpstr>Stakeholders</vt:lpstr>
      <vt:lpstr>Process Map/flowchart</vt:lpstr>
      <vt:lpstr>Current workflow for transitions of care</vt:lpstr>
      <vt:lpstr>Results</vt:lpstr>
      <vt:lpstr>Provider prospectives</vt:lpstr>
      <vt:lpstr>Estimated time needed</vt:lpstr>
      <vt:lpstr>Proposed solution: RN led TOC Model </vt:lpstr>
      <vt:lpstr>RN Roles in TOC Visit</vt:lpstr>
      <vt:lpstr>recommendations</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department follow up   Emily Monajjemi,  Anthony Valdez</dc:title>
  <dc:subject/>
  <dc:creator>Emily Monajjemi</dc:creator>
  <cp:lastModifiedBy>Splaine, Mark</cp:lastModifiedBy>
  <cp:revision>2</cp:revision>
  <dcterms:created xsi:type="dcterms:W3CDTF">2025-06-19T16:30:39Z</dcterms:created>
  <dcterms:modified xsi:type="dcterms:W3CDTF">2025-06-26T16:31:00Z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194f0bf4-aa79-494a-ab21-8277e62c2f67_Enabled">
    <vt:lpwstr>true</vt:lpwstr>
  </property>
  <property fmtid="{D5CDD505-2E9C-101B-9397-08002B2CF9AE}" pid="4" name="MSIP_Label_194f0bf4-aa79-494a-ab21-8277e62c2f67_SetDate">
    <vt:lpwstr>2025-06-19T17:05:01Z</vt:lpwstr>
  </property>
  <property fmtid="{D5CDD505-2E9C-101B-9397-08002B2CF9AE}" pid="5" name="MSIP_Label_194f0bf4-aa79-494a-ab21-8277e62c2f67_Method">
    <vt:lpwstr>Standard</vt:lpwstr>
  </property>
  <property fmtid="{D5CDD505-2E9C-101B-9397-08002B2CF9AE}" pid="6" name="MSIP_Label_194f0bf4-aa79-494a-ab21-8277e62c2f67_Name">
    <vt:lpwstr>General</vt:lpwstr>
  </property>
  <property fmtid="{D5CDD505-2E9C-101B-9397-08002B2CF9AE}" pid="7" name="MSIP_Label_194f0bf4-aa79-494a-ab21-8277e62c2f67_SiteId">
    <vt:lpwstr>655b3313-773e-478d-bd9a-656243be21c3</vt:lpwstr>
  </property>
  <property fmtid="{D5CDD505-2E9C-101B-9397-08002B2CF9AE}" pid="8" name="MSIP_Label_194f0bf4-aa79-494a-ab21-8277e62c2f67_ActionId">
    <vt:lpwstr>33ab66f1-97b3-4896-bd14-a3133a05171c</vt:lpwstr>
  </property>
  <property fmtid="{D5CDD505-2E9C-101B-9397-08002B2CF9AE}" pid="9" name="MSIP_Label_194f0bf4-aa79-494a-ab21-8277e62c2f67_ContentBits">
    <vt:lpwstr>0</vt:lpwstr>
  </property>
  <property fmtid="{D5CDD505-2E9C-101B-9397-08002B2CF9AE}" pid="10" name="MSIP_Label_194f0bf4-aa79-494a-ab21-8277e62c2f67_Tag">
    <vt:lpwstr>10, 3, 0, 1</vt:lpwstr>
  </property>
</Properties>
</file>