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474" r:id="rId4"/>
    <p:sldId id="515" r:id="rId5"/>
    <p:sldId id="516" r:id="rId6"/>
    <p:sldId id="520" r:id="rId7"/>
    <p:sldId id="524" r:id="rId8"/>
    <p:sldId id="534" r:id="rId9"/>
    <p:sldId id="528" r:id="rId10"/>
    <p:sldId id="536" r:id="rId11"/>
    <p:sldId id="517" r:id="rId12"/>
    <p:sldId id="537" r:id="rId13"/>
    <p:sldId id="518" r:id="rId14"/>
    <p:sldId id="527" r:id="rId15"/>
    <p:sldId id="522" r:id="rId16"/>
    <p:sldId id="529" r:id="rId17"/>
    <p:sldId id="523" r:id="rId18"/>
    <p:sldId id="539" r:id="rId19"/>
    <p:sldId id="530" r:id="rId20"/>
  </p:sldIdLst>
  <p:sldSz cx="9144000" cy="6858000" type="screen4x3"/>
  <p:notesSz cx="6858000" cy="9144000"/>
  <p:defaultTextStyle>
    <a:defPPr>
      <a:defRPr lang="en-US"/>
    </a:defPPr>
    <a:lvl1pPr marL="0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662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324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985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648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3308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971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2634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7295" algn="l" defTabSz="4546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Lawless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9DC77-FD4D-401E-9C07-951F066C529C}" v="183" dt="2024-06-13T12:32:49.286"/>
    <p1510:client id="{8EFD1DA8-5F1B-4256-9FBF-E1B3567BF4EE}" v="536" dt="2024-06-13T13:17:06.125"/>
    <p1510:client id="{E9D8B57F-205C-4E06-81FA-E55DC5208A09}" v="4" dt="2024-06-12T22:47:06.579"/>
    <p1510:client id="{F82318BD-A97E-4EAA-80A6-F30A0918B344}" v="160" dt="2024-06-13T03:16:03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02" autoAdjust="0"/>
  </p:normalViewPr>
  <p:slideViewPr>
    <p:cSldViewPr snapToGrid="0">
      <p:cViewPr varScale="1">
        <p:scale>
          <a:sx n="57" d="100"/>
          <a:sy n="57" d="100"/>
        </p:scale>
        <p:origin x="23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Sublocade Survey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0-4271-BE61-8271ABD576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0-4271-BE61-8271ABD576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0-4271-BE61-8271ABD576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0-4271-BE61-8271ABD57686}"/>
              </c:ext>
            </c:extLst>
          </c:dPt>
          <c:cat>
            <c:strRef>
              <c:f>Sheet1!$A$2:$A$5</c:f>
              <c:strCache>
                <c:ptCount val="4"/>
                <c:pt idx="0">
                  <c:v>Provider elgibility =14</c:v>
                </c:pt>
                <c:pt idx="1">
                  <c:v>Uncertain or unknown </c:v>
                </c:pt>
                <c:pt idx="2">
                  <c:v>Interest in sublocade prescribing with increased eduaction </c:v>
                </c:pt>
                <c:pt idx="3">
                  <c:v>Feel that sublocade would be helpful to patients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5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50-4271-BE61-8271ABD57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E832E-F08F-4A1A-9451-B46855B4AD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E0044-B9A1-4440-8E5C-B5F20B3DFAFB}">
      <dgm:prSet/>
      <dgm:spPr/>
      <dgm:t>
        <a:bodyPr/>
        <a:lstStyle/>
        <a:p>
          <a:r>
            <a:rPr lang="en-US"/>
            <a:t>Meeting with stakeholders at CHC</a:t>
          </a:r>
        </a:p>
      </dgm:t>
    </dgm:pt>
    <dgm:pt modelId="{7ADFD780-8C96-4884-ADE9-F2B142C1F50E}" type="parTrans" cxnId="{F5D8A9B5-2166-421A-B930-3D6EA082AA58}">
      <dgm:prSet/>
      <dgm:spPr/>
      <dgm:t>
        <a:bodyPr/>
        <a:lstStyle/>
        <a:p>
          <a:endParaRPr lang="en-US"/>
        </a:p>
      </dgm:t>
    </dgm:pt>
    <dgm:pt modelId="{F31E9F93-5753-4D79-87BB-964572FC8F13}" type="sibTrans" cxnId="{F5D8A9B5-2166-421A-B930-3D6EA082AA58}">
      <dgm:prSet/>
      <dgm:spPr/>
      <dgm:t>
        <a:bodyPr/>
        <a:lstStyle/>
        <a:p>
          <a:endParaRPr lang="en-US"/>
        </a:p>
      </dgm:t>
    </dgm:pt>
    <dgm:pt modelId="{1AA47B2E-B83C-4260-8898-E5076C1011EF}">
      <dgm:prSet/>
      <dgm:spPr/>
      <dgm:t>
        <a:bodyPr/>
        <a:lstStyle/>
        <a:p>
          <a:r>
            <a:rPr lang="en-US" dirty="0"/>
            <a:t>Collect information - current Sublocade ordering process at our site</a:t>
          </a:r>
        </a:p>
      </dgm:t>
    </dgm:pt>
    <dgm:pt modelId="{0893AC8C-425C-4C2E-8084-34CD86011299}" type="parTrans" cxnId="{7FE719BB-2DDC-43FD-9565-339CD269023A}">
      <dgm:prSet/>
      <dgm:spPr/>
      <dgm:t>
        <a:bodyPr/>
        <a:lstStyle/>
        <a:p>
          <a:endParaRPr lang="en-US"/>
        </a:p>
      </dgm:t>
    </dgm:pt>
    <dgm:pt modelId="{FE9C2E0C-874C-4E9D-AC04-A198AC3C4F4A}" type="sibTrans" cxnId="{7FE719BB-2DDC-43FD-9565-339CD269023A}">
      <dgm:prSet/>
      <dgm:spPr/>
      <dgm:t>
        <a:bodyPr/>
        <a:lstStyle/>
        <a:p>
          <a:endParaRPr lang="en-US"/>
        </a:p>
      </dgm:t>
    </dgm:pt>
    <dgm:pt modelId="{2C98365C-25AB-4B5D-9F84-9805347302C7}">
      <dgm:prSet/>
      <dgm:spPr/>
      <dgm:t>
        <a:bodyPr/>
        <a:lstStyle/>
        <a:p>
          <a:r>
            <a:rPr lang="en-US" dirty="0"/>
            <a:t>Understand the process and regulations  needed to be able to  store Sublocade within CHC- pharmacy</a:t>
          </a:r>
        </a:p>
      </dgm:t>
    </dgm:pt>
    <dgm:pt modelId="{858FA80B-B2DB-43F4-8467-458F340037C5}" type="parTrans" cxnId="{83788453-EC81-4FF2-8608-B0E202A69B34}">
      <dgm:prSet/>
      <dgm:spPr/>
      <dgm:t>
        <a:bodyPr/>
        <a:lstStyle/>
        <a:p>
          <a:endParaRPr lang="en-US"/>
        </a:p>
      </dgm:t>
    </dgm:pt>
    <dgm:pt modelId="{8C7C0FD5-C8F7-4AA2-BC0B-194A6A9CE4F5}" type="sibTrans" cxnId="{83788453-EC81-4FF2-8608-B0E202A69B34}">
      <dgm:prSet/>
      <dgm:spPr/>
      <dgm:t>
        <a:bodyPr/>
        <a:lstStyle/>
        <a:p>
          <a:endParaRPr lang="en-US"/>
        </a:p>
      </dgm:t>
    </dgm:pt>
    <dgm:pt modelId="{891A92E1-F737-4125-B452-19BF49C7C8D3}">
      <dgm:prSet/>
      <dgm:spPr/>
      <dgm:t>
        <a:bodyPr/>
        <a:lstStyle/>
        <a:p>
          <a:r>
            <a:rPr lang="en-US"/>
            <a:t>Developed a survey to help us understand how providers feel about Sublocade ordering</a:t>
          </a:r>
        </a:p>
      </dgm:t>
    </dgm:pt>
    <dgm:pt modelId="{AB5EFAC0-0E66-4293-BE96-0A0A03C4F9A2}" type="parTrans" cxnId="{99451B71-006D-4063-8193-0CC0FDE4C8C9}">
      <dgm:prSet/>
      <dgm:spPr/>
      <dgm:t>
        <a:bodyPr/>
        <a:lstStyle/>
        <a:p>
          <a:endParaRPr lang="en-US"/>
        </a:p>
      </dgm:t>
    </dgm:pt>
    <dgm:pt modelId="{93396D35-7D71-402D-9A9D-4B896494E23F}" type="sibTrans" cxnId="{99451B71-006D-4063-8193-0CC0FDE4C8C9}">
      <dgm:prSet/>
      <dgm:spPr/>
      <dgm:t>
        <a:bodyPr/>
        <a:lstStyle/>
        <a:p>
          <a:endParaRPr lang="en-US"/>
        </a:p>
      </dgm:t>
    </dgm:pt>
    <dgm:pt modelId="{10B8F0A6-DEBD-409C-B834-3D87BBCA00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collect information about provider interest in prescribing Sublocade</a:t>
          </a:r>
        </a:p>
      </dgm:t>
    </dgm:pt>
    <dgm:pt modelId="{7C3A2F43-D0D6-4B09-BE3F-75B5E7ABF9AE}" type="parTrans" cxnId="{8FC02985-BEF6-47C6-B039-DE95857DCB85}">
      <dgm:prSet/>
      <dgm:spPr/>
      <dgm:t>
        <a:bodyPr/>
        <a:lstStyle/>
        <a:p>
          <a:endParaRPr lang="en-US"/>
        </a:p>
      </dgm:t>
    </dgm:pt>
    <dgm:pt modelId="{A9582FAB-43FD-4A23-95BD-B2A74F801F84}" type="sibTrans" cxnId="{8FC02985-BEF6-47C6-B039-DE95857DCB85}">
      <dgm:prSet/>
      <dgm:spPr/>
      <dgm:t>
        <a:bodyPr/>
        <a:lstStyle/>
        <a:p>
          <a:endParaRPr lang="en-US"/>
        </a:p>
      </dgm:t>
    </dgm:pt>
    <dgm:pt modelId="{57BEE20F-3159-42D6-B1D0-2B862AD57316}">
      <dgm:prSet/>
      <dgm:spPr/>
      <dgm:t>
        <a:bodyPr/>
        <a:lstStyle/>
        <a:p>
          <a:r>
            <a:rPr lang="en-US"/>
            <a:t>Meet with CHC Sublocade expert – Catherine Hinojosa at New London site</a:t>
          </a:r>
        </a:p>
      </dgm:t>
    </dgm:pt>
    <dgm:pt modelId="{AD457CE0-37CE-41F8-A772-628D00840D1E}" type="parTrans" cxnId="{79FA7272-C4DB-465B-8B9F-A6ABA146F426}">
      <dgm:prSet/>
      <dgm:spPr/>
      <dgm:t>
        <a:bodyPr/>
        <a:lstStyle/>
        <a:p>
          <a:endParaRPr lang="en-US"/>
        </a:p>
      </dgm:t>
    </dgm:pt>
    <dgm:pt modelId="{E04F7B4D-57C6-46AF-BC49-536B5ECC5F63}" type="sibTrans" cxnId="{79FA7272-C4DB-465B-8B9F-A6ABA146F426}">
      <dgm:prSet/>
      <dgm:spPr/>
      <dgm:t>
        <a:bodyPr/>
        <a:lstStyle/>
        <a:p>
          <a:endParaRPr lang="en-US"/>
        </a:p>
      </dgm:t>
    </dgm:pt>
    <dgm:pt modelId="{40EAD581-854D-40C6-A7E7-33D4E6633E9D}">
      <dgm:prSet/>
      <dgm:spPr/>
      <dgm:t>
        <a:bodyPr/>
        <a:lstStyle/>
        <a:p>
          <a:r>
            <a:rPr lang="en-US" dirty="0"/>
            <a:t>Understand the process utilized at of other sites to be able to deliver Sublocade in a similar way within our organization</a:t>
          </a:r>
        </a:p>
      </dgm:t>
    </dgm:pt>
    <dgm:pt modelId="{9D45E7F1-2724-4697-9A4F-7F217EA4304A}" type="parTrans" cxnId="{F22527FF-4B0B-4257-B176-027EBBB84EDF}">
      <dgm:prSet/>
      <dgm:spPr/>
      <dgm:t>
        <a:bodyPr/>
        <a:lstStyle/>
        <a:p>
          <a:endParaRPr lang="en-US"/>
        </a:p>
      </dgm:t>
    </dgm:pt>
    <dgm:pt modelId="{CBF43F75-D020-499F-B521-58B8AA0F8807}" type="sibTrans" cxnId="{F22527FF-4B0B-4257-B176-027EBBB84EDF}">
      <dgm:prSet/>
      <dgm:spPr/>
      <dgm:t>
        <a:bodyPr/>
        <a:lstStyle/>
        <a:p>
          <a:endParaRPr lang="en-US"/>
        </a:p>
      </dgm:t>
    </dgm:pt>
    <dgm:pt modelId="{D1F836A6-4379-A340-928A-3E6DE14498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create initiatives that can be implemented to improve Sublocade ordering</a:t>
          </a:r>
        </a:p>
      </dgm:t>
    </dgm:pt>
    <dgm:pt modelId="{B8E1B194-3291-C447-92E4-2D667CB4F4B9}" type="parTrans" cxnId="{27681A40-D67E-9A41-886A-BCBD3DC8D425}">
      <dgm:prSet/>
      <dgm:spPr/>
    </dgm:pt>
    <dgm:pt modelId="{AAB83913-DFF7-2D4F-AE88-00EF992DF19E}" type="sibTrans" cxnId="{27681A40-D67E-9A41-886A-BCBD3DC8D425}">
      <dgm:prSet/>
      <dgm:spPr/>
    </dgm:pt>
    <dgm:pt modelId="{3272FA15-9C76-E145-8A02-6C3ADE1972D0}" type="pres">
      <dgm:prSet presAssocID="{1C2E832E-F08F-4A1A-9451-B46855B4AD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47E16-D4B6-4D4F-B812-AE556C26A49B}" type="pres">
      <dgm:prSet presAssocID="{096E0044-B9A1-4440-8E5C-B5F20B3DFAFB}" presName="composite" presStyleCnt="0"/>
      <dgm:spPr/>
    </dgm:pt>
    <dgm:pt modelId="{DDB2B5F0-13D1-FD45-9557-335CA1EA12C5}" type="pres">
      <dgm:prSet presAssocID="{096E0044-B9A1-4440-8E5C-B5F20B3DFA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13517-8F27-C948-BDE5-5B80D5EAE014}" type="pres">
      <dgm:prSet presAssocID="{096E0044-B9A1-4440-8E5C-B5F20B3DFAF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063E5-1D98-5F4A-B1D4-376D93D60F93}" type="pres">
      <dgm:prSet presAssocID="{F31E9F93-5753-4D79-87BB-964572FC8F13}" presName="space" presStyleCnt="0"/>
      <dgm:spPr/>
    </dgm:pt>
    <dgm:pt modelId="{17E2099E-FB58-4B4F-B799-B609F6DFD58D}" type="pres">
      <dgm:prSet presAssocID="{891A92E1-F737-4125-B452-19BF49C7C8D3}" presName="composite" presStyleCnt="0"/>
      <dgm:spPr/>
    </dgm:pt>
    <dgm:pt modelId="{E33938A8-D25B-9E41-AB41-53A8DCE4BCF1}" type="pres">
      <dgm:prSet presAssocID="{891A92E1-F737-4125-B452-19BF49C7C8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8F423-DFC7-F541-956F-2835282461C4}" type="pres">
      <dgm:prSet presAssocID="{891A92E1-F737-4125-B452-19BF49C7C8D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7C7C0-E0E9-C447-9FE4-6D3F12D45619}" type="pres">
      <dgm:prSet presAssocID="{93396D35-7D71-402D-9A9D-4B896494E23F}" presName="space" presStyleCnt="0"/>
      <dgm:spPr/>
    </dgm:pt>
    <dgm:pt modelId="{2AE834DD-68D6-DF41-940B-70C0B5B57CB8}" type="pres">
      <dgm:prSet presAssocID="{57BEE20F-3159-42D6-B1D0-2B862AD57316}" presName="composite" presStyleCnt="0"/>
      <dgm:spPr/>
    </dgm:pt>
    <dgm:pt modelId="{212C5794-315D-7740-9307-9064E18EA575}" type="pres">
      <dgm:prSet presAssocID="{57BEE20F-3159-42D6-B1D0-2B862AD573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5BB49-A8C7-C741-9FF9-1BF8F26426E8}" type="pres">
      <dgm:prSet presAssocID="{57BEE20F-3159-42D6-B1D0-2B862AD573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86B87-EC00-1C47-97BD-C32E8C83E634}" type="presOf" srcId="{2C98365C-25AB-4B5D-9F84-9805347302C7}" destId="{B3713517-8F27-C948-BDE5-5B80D5EAE014}" srcOrd="0" destOrd="1" presId="urn:microsoft.com/office/officeart/2005/8/layout/hList1"/>
    <dgm:cxn modelId="{9586B850-5F5A-D54A-816C-FEAA4B3E85C3}" type="presOf" srcId="{57BEE20F-3159-42D6-B1D0-2B862AD57316}" destId="{212C5794-315D-7740-9307-9064E18EA575}" srcOrd="0" destOrd="0" presId="urn:microsoft.com/office/officeart/2005/8/layout/hList1"/>
    <dgm:cxn modelId="{7FE719BB-2DDC-43FD-9565-339CD269023A}" srcId="{096E0044-B9A1-4440-8E5C-B5F20B3DFAFB}" destId="{1AA47B2E-B83C-4260-8898-E5076C1011EF}" srcOrd="0" destOrd="0" parTransId="{0893AC8C-425C-4C2E-8084-34CD86011299}" sibTransId="{FE9C2E0C-874C-4E9D-AC04-A198AC3C4F4A}"/>
    <dgm:cxn modelId="{79FA7272-C4DB-465B-8B9F-A6ABA146F426}" srcId="{1C2E832E-F08F-4A1A-9451-B46855B4AD2F}" destId="{57BEE20F-3159-42D6-B1D0-2B862AD57316}" srcOrd="2" destOrd="0" parTransId="{AD457CE0-37CE-41F8-A772-628D00840D1E}" sibTransId="{E04F7B4D-57C6-46AF-BC49-536B5ECC5F63}"/>
    <dgm:cxn modelId="{F44B27C2-2617-8B46-B773-D999652A1D46}" type="presOf" srcId="{096E0044-B9A1-4440-8E5C-B5F20B3DFAFB}" destId="{DDB2B5F0-13D1-FD45-9557-335CA1EA12C5}" srcOrd="0" destOrd="0" presId="urn:microsoft.com/office/officeart/2005/8/layout/hList1"/>
    <dgm:cxn modelId="{99451B71-006D-4063-8193-0CC0FDE4C8C9}" srcId="{1C2E832E-F08F-4A1A-9451-B46855B4AD2F}" destId="{891A92E1-F737-4125-B452-19BF49C7C8D3}" srcOrd="1" destOrd="0" parTransId="{AB5EFAC0-0E66-4293-BE96-0A0A03C4F9A2}" sibTransId="{93396D35-7D71-402D-9A9D-4B896494E23F}"/>
    <dgm:cxn modelId="{81CF726B-279C-7341-9481-32B7D09B3406}" type="presOf" srcId="{D1F836A6-4379-A340-928A-3E6DE1449859}" destId="{50B8F423-DFC7-F541-956F-2835282461C4}" srcOrd="0" destOrd="1" presId="urn:microsoft.com/office/officeart/2005/8/layout/hList1"/>
    <dgm:cxn modelId="{8FC02985-BEF6-47C6-B039-DE95857DCB85}" srcId="{891A92E1-F737-4125-B452-19BF49C7C8D3}" destId="{10B8F0A6-DEBD-409C-B834-3D87BBCA000D}" srcOrd="0" destOrd="0" parTransId="{7C3A2F43-D0D6-4B09-BE3F-75B5E7ABF9AE}" sibTransId="{A9582FAB-43FD-4A23-95BD-B2A74F801F84}"/>
    <dgm:cxn modelId="{AD0C4BAE-31F2-FF49-A78F-13D5190A04EE}" type="presOf" srcId="{1AA47B2E-B83C-4260-8898-E5076C1011EF}" destId="{B3713517-8F27-C948-BDE5-5B80D5EAE014}" srcOrd="0" destOrd="0" presId="urn:microsoft.com/office/officeart/2005/8/layout/hList1"/>
    <dgm:cxn modelId="{F22527FF-4B0B-4257-B176-027EBBB84EDF}" srcId="{57BEE20F-3159-42D6-B1D0-2B862AD57316}" destId="{40EAD581-854D-40C6-A7E7-33D4E6633E9D}" srcOrd="0" destOrd="0" parTransId="{9D45E7F1-2724-4697-9A4F-7F217EA4304A}" sibTransId="{CBF43F75-D020-499F-B521-58B8AA0F8807}"/>
    <dgm:cxn modelId="{83788453-EC81-4FF2-8608-B0E202A69B34}" srcId="{096E0044-B9A1-4440-8E5C-B5F20B3DFAFB}" destId="{2C98365C-25AB-4B5D-9F84-9805347302C7}" srcOrd="1" destOrd="0" parTransId="{858FA80B-B2DB-43F4-8467-458F340037C5}" sibTransId="{8C7C0FD5-C8F7-4AA2-BC0B-194A6A9CE4F5}"/>
    <dgm:cxn modelId="{9A11113F-83A0-7243-B924-E352D48F34B3}" type="presOf" srcId="{10B8F0A6-DEBD-409C-B834-3D87BBCA000D}" destId="{50B8F423-DFC7-F541-956F-2835282461C4}" srcOrd="0" destOrd="0" presId="urn:microsoft.com/office/officeart/2005/8/layout/hList1"/>
    <dgm:cxn modelId="{9E238555-71F1-F14F-9390-0AA386541F48}" type="presOf" srcId="{891A92E1-F737-4125-B452-19BF49C7C8D3}" destId="{E33938A8-D25B-9E41-AB41-53A8DCE4BCF1}" srcOrd="0" destOrd="0" presId="urn:microsoft.com/office/officeart/2005/8/layout/hList1"/>
    <dgm:cxn modelId="{4305C0C6-9191-3F45-8776-976E46586009}" type="presOf" srcId="{40EAD581-854D-40C6-A7E7-33D4E6633E9D}" destId="{2045BB49-A8C7-C741-9FF9-1BF8F26426E8}" srcOrd="0" destOrd="0" presId="urn:microsoft.com/office/officeart/2005/8/layout/hList1"/>
    <dgm:cxn modelId="{318AEBD2-5DE4-C140-A007-D182ECAFC693}" type="presOf" srcId="{1C2E832E-F08F-4A1A-9451-B46855B4AD2F}" destId="{3272FA15-9C76-E145-8A02-6C3ADE1972D0}" srcOrd="0" destOrd="0" presId="urn:microsoft.com/office/officeart/2005/8/layout/hList1"/>
    <dgm:cxn modelId="{27681A40-D67E-9A41-886A-BCBD3DC8D425}" srcId="{891A92E1-F737-4125-B452-19BF49C7C8D3}" destId="{D1F836A6-4379-A340-928A-3E6DE1449859}" srcOrd="1" destOrd="0" parTransId="{B8E1B194-3291-C447-92E4-2D667CB4F4B9}" sibTransId="{AAB83913-DFF7-2D4F-AE88-00EF992DF19E}"/>
    <dgm:cxn modelId="{F5D8A9B5-2166-421A-B930-3D6EA082AA58}" srcId="{1C2E832E-F08F-4A1A-9451-B46855B4AD2F}" destId="{096E0044-B9A1-4440-8E5C-B5F20B3DFAFB}" srcOrd="0" destOrd="0" parTransId="{7ADFD780-8C96-4884-ADE9-F2B142C1F50E}" sibTransId="{F31E9F93-5753-4D79-87BB-964572FC8F13}"/>
    <dgm:cxn modelId="{B0B6C653-3262-5244-9373-CDF9D106204F}" type="presParOf" srcId="{3272FA15-9C76-E145-8A02-6C3ADE1972D0}" destId="{DFE47E16-D4B6-4D4F-B812-AE556C26A49B}" srcOrd="0" destOrd="0" presId="urn:microsoft.com/office/officeart/2005/8/layout/hList1"/>
    <dgm:cxn modelId="{78472B58-F705-4E41-91C3-04C00DD82DD4}" type="presParOf" srcId="{DFE47E16-D4B6-4D4F-B812-AE556C26A49B}" destId="{DDB2B5F0-13D1-FD45-9557-335CA1EA12C5}" srcOrd="0" destOrd="0" presId="urn:microsoft.com/office/officeart/2005/8/layout/hList1"/>
    <dgm:cxn modelId="{BD973CE8-A5A0-7148-85B9-40BD79E7DA77}" type="presParOf" srcId="{DFE47E16-D4B6-4D4F-B812-AE556C26A49B}" destId="{B3713517-8F27-C948-BDE5-5B80D5EAE014}" srcOrd="1" destOrd="0" presId="urn:microsoft.com/office/officeart/2005/8/layout/hList1"/>
    <dgm:cxn modelId="{5F05B762-D7FE-5047-B1B0-C4E017B72A83}" type="presParOf" srcId="{3272FA15-9C76-E145-8A02-6C3ADE1972D0}" destId="{6C6063E5-1D98-5F4A-B1D4-376D93D60F93}" srcOrd="1" destOrd="0" presId="urn:microsoft.com/office/officeart/2005/8/layout/hList1"/>
    <dgm:cxn modelId="{0656430E-503B-C445-BBC4-B57B7C71C37F}" type="presParOf" srcId="{3272FA15-9C76-E145-8A02-6C3ADE1972D0}" destId="{17E2099E-FB58-4B4F-B799-B609F6DFD58D}" srcOrd="2" destOrd="0" presId="urn:microsoft.com/office/officeart/2005/8/layout/hList1"/>
    <dgm:cxn modelId="{56A1232E-0F9E-7140-B0A8-B9E438CB3575}" type="presParOf" srcId="{17E2099E-FB58-4B4F-B799-B609F6DFD58D}" destId="{E33938A8-D25B-9E41-AB41-53A8DCE4BCF1}" srcOrd="0" destOrd="0" presId="urn:microsoft.com/office/officeart/2005/8/layout/hList1"/>
    <dgm:cxn modelId="{3D0593C2-F568-E54F-909B-07310EE442E2}" type="presParOf" srcId="{17E2099E-FB58-4B4F-B799-B609F6DFD58D}" destId="{50B8F423-DFC7-F541-956F-2835282461C4}" srcOrd="1" destOrd="0" presId="urn:microsoft.com/office/officeart/2005/8/layout/hList1"/>
    <dgm:cxn modelId="{CF8840E3-310C-6C46-8610-CAC882503990}" type="presParOf" srcId="{3272FA15-9C76-E145-8A02-6C3ADE1972D0}" destId="{C447C7C0-E0E9-C447-9FE4-6D3F12D45619}" srcOrd="3" destOrd="0" presId="urn:microsoft.com/office/officeart/2005/8/layout/hList1"/>
    <dgm:cxn modelId="{A4035686-2A89-E646-81E5-06D26C2EA4CB}" type="presParOf" srcId="{3272FA15-9C76-E145-8A02-6C3ADE1972D0}" destId="{2AE834DD-68D6-DF41-940B-70C0B5B57CB8}" srcOrd="4" destOrd="0" presId="urn:microsoft.com/office/officeart/2005/8/layout/hList1"/>
    <dgm:cxn modelId="{951CEA0E-7DF8-7A4D-BEB7-E9126D379777}" type="presParOf" srcId="{2AE834DD-68D6-DF41-940B-70C0B5B57CB8}" destId="{212C5794-315D-7740-9307-9064E18EA575}" srcOrd="0" destOrd="0" presId="urn:microsoft.com/office/officeart/2005/8/layout/hList1"/>
    <dgm:cxn modelId="{B81374E7-347B-E445-B67F-8751100AA478}" type="presParOf" srcId="{2AE834DD-68D6-DF41-940B-70C0B5B57CB8}" destId="{2045BB49-A8C7-C741-9FF9-1BF8F26426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2B5F0-13D1-FD45-9557-335CA1EA12C5}">
      <dsp:nvSpPr>
        <dsp:cNvPr id="0" name=""/>
        <dsp:cNvSpPr/>
      </dsp:nvSpPr>
      <dsp:spPr>
        <a:xfrm>
          <a:off x="2528" y="132098"/>
          <a:ext cx="2464894" cy="704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Meeting with stakeholders at CHC</a:t>
          </a:r>
        </a:p>
      </dsp:txBody>
      <dsp:txXfrm>
        <a:off x="2528" y="132098"/>
        <a:ext cx="2464894" cy="704822"/>
      </dsp:txXfrm>
    </dsp:sp>
    <dsp:sp modelId="{B3713517-8F27-C948-BDE5-5B80D5EAE014}">
      <dsp:nvSpPr>
        <dsp:cNvPr id="0" name=""/>
        <dsp:cNvSpPr/>
      </dsp:nvSpPr>
      <dsp:spPr>
        <a:xfrm>
          <a:off x="2528" y="836920"/>
          <a:ext cx="2464894" cy="1614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Collect information - current Sublocade ordering process at our site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Understand the process and regulations  needed to be able to  store Sublocade within CHC- pharmacy</a:t>
          </a:r>
        </a:p>
      </dsp:txBody>
      <dsp:txXfrm>
        <a:off x="2528" y="836920"/>
        <a:ext cx="2464894" cy="1614060"/>
      </dsp:txXfrm>
    </dsp:sp>
    <dsp:sp modelId="{E33938A8-D25B-9E41-AB41-53A8DCE4BCF1}">
      <dsp:nvSpPr>
        <dsp:cNvPr id="0" name=""/>
        <dsp:cNvSpPr/>
      </dsp:nvSpPr>
      <dsp:spPr>
        <a:xfrm>
          <a:off x="2812507" y="132098"/>
          <a:ext cx="2464894" cy="704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Developed a survey to help us understand how providers feel about Sublocade ordering</a:t>
          </a:r>
        </a:p>
      </dsp:txBody>
      <dsp:txXfrm>
        <a:off x="2812507" y="132098"/>
        <a:ext cx="2464894" cy="704822"/>
      </dsp:txXfrm>
    </dsp:sp>
    <dsp:sp modelId="{50B8F423-DFC7-F541-956F-2835282461C4}">
      <dsp:nvSpPr>
        <dsp:cNvPr id="0" name=""/>
        <dsp:cNvSpPr/>
      </dsp:nvSpPr>
      <dsp:spPr>
        <a:xfrm>
          <a:off x="2812507" y="836920"/>
          <a:ext cx="2464894" cy="1614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kern="1200" dirty="0"/>
            <a:t>To collect information about provider interest in prescribing Sublocade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400" kern="1200" dirty="0"/>
            <a:t>To create initiatives that can be implemented to improve Sublocade ordering</a:t>
          </a:r>
        </a:p>
      </dsp:txBody>
      <dsp:txXfrm>
        <a:off x="2812507" y="836920"/>
        <a:ext cx="2464894" cy="1614060"/>
      </dsp:txXfrm>
    </dsp:sp>
    <dsp:sp modelId="{212C5794-315D-7740-9307-9064E18EA575}">
      <dsp:nvSpPr>
        <dsp:cNvPr id="0" name=""/>
        <dsp:cNvSpPr/>
      </dsp:nvSpPr>
      <dsp:spPr>
        <a:xfrm>
          <a:off x="5622487" y="132098"/>
          <a:ext cx="2464894" cy="704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Meet with CHC Sublocade expert – Catherine Hinojosa at New London site</a:t>
          </a:r>
        </a:p>
      </dsp:txBody>
      <dsp:txXfrm>
        <a:off x="5622487" y="132098"/>
        <a:ext cx="2464894" cy="704822"/>
      </dsp:txXfrm>
    </dsp:sp>
    <dsp:sp modelId="{2045BB49-A8C7-C741-9FF9-1BF8F26426E8}">
      <dsp:nvSpPr>
        <dsp:cNvPr id="0" name=""/>
        <dsp:cNvSpPr/>
      </dsp:nvSpPr>
      <dsp:spPr>
        <a:xfrm>
          <a:off x="5622487" y="836920"/>
          <a:ext cx="2464894" cy="1614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Understand the process utilized at of other sites to be able to deliver Sublocade in a similar way within our organization</a:t>
          </a:r>
        </a:p>
      </dsp:txBody>
      <dsp:txXfrm>
        <a:off x="5622487" y="836920"/>
        <a:ext cx="2464894" cy="161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710A-7349-44C7-BA2A-3455870AFEF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C7D1B-6069-47AA-A5EF-A3A9C19C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662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324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985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648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308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971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634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295" algn="l" defTabSz="909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What did you learn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8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What did you learn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marR="0" lvl="0" indent="0" algn="l" defTabSz="90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Greenwald, M. K., Wiest, K. L., Haight, B. R.,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Laffont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, C. M., &amp; Zhao, Y. (2023). Examining the benefit of a higher maintenance dose of extended-release buprenorphine in opioid-injecting participants treated for opioid use disorder.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Harm reduction journal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,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20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Mono Web"/>
              </a:rPr>
              <a:t>(1), 173. https://doi.org/10.1186/s12954-023-00906-7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4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4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endParaRPr lang="en-US" altLang="en-US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cs typeface="Calibri"/>
              </a:rPr>
              <a:t>PDSA Cycle: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 smtClean="0">
                <a:cs typeface="Calibri"/>
              </a:rPr>
              <a:t>Plan: Collect data through survey on current </a:t>
            </a:r>
            <a:r>
              <a:rPr lang="en-US" altLang="en-US" dirty="0" err="1" smtClean="0">
                <a:cs typeface="Calibri"/>
              </a:rPr>
              <a:t>sublocade</a:t>
            </a:r>
            <a:r>
              <a:rPr lang="en-US" altLang="en-US" dirty="0" smtClean="0">
                <a:cs typeface="Calibri"/>
              </a:rPr>
              <a:t> process,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 smtClean="0">
                <a:ea typeface="Calibri"/>
                <a:cs typeface="Calibri"/>
              </a:rPr>
              <a:t>Do: Meet with stakeholders, discuss at provider meeting adjust expectations 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 smtClean="0">
                <a:ea typeface="Calibri"/>
                <a:cs typeface="Calibri"/>
              </a:rPr>
              <a:t>Study: Continue to monitor and re-adjust project to meet the changing needs of the organization 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 smtClean="0">
                <a:ea typeface="Calibri"/>
                <a:cs typeface="Calibri"/>
              </a:rPr>
              <a:t>Act: Create a streamline flow </a:t>
            </a:r>
            <a:r>
              <a:rPr lang="en-US" altLang="en-US" dirty="0" err="1" smtClean="0">
                <a:ea typeface="Calibri"/>
                <a:cs typeface="Calibri"/>
              </a:rPr>
              <a:t>sublocade</a:t>
            </a:r>
            <a:r>
              <a:rPr lang="en-US" altLang="en-US" dirty="0" smtClean="0">
                <a:ea typeface="Calibri"/>
                <a:cs typeface="Calibri"/>
              </a:rPr>
              <a:t> document/protocol with the goal to increase provider </a:t>
            </a:r>
            <a:r>
              <a:rPr lang="en-US" altLang="en-US" dirty="0" err="1" smtClean="0">
                <a:ea typeface="Calibri"/>
                <a:cs typeface="Calibri"/>
              </a:rPr>
              <a:t>subcloade</a:t>
            </a:r>
            <a:r>
              <a:rPr lang="en-US" altLang="en-US" dirty="0" smtClean="0">
                <a:ea typeface="Calibri"/>
                <a:cs typeface="Calibri"/>
              </a:rPr>
              <a:t> awareness </a:t>
            </a:r>
          </a:p>
          <a:p>
            <a:pPr lvl="2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 smtClean="0">
                <a:ea typeface="Calibri"/>
                <a:cs typeface="Calibri"/>
              </a:rPr>
              <a:t>Increase the number of patients being administered </a:t>
            </a:r>
            <a:r>
              <a:rPr lang="en-US" altLang="en-US" dirty="0" err="1" smtClean="0">
                <a:ea typeface="Calibri"/>
                <a:cs typeface="Calibri"/>
              </a:rPr>
              <a:t>sublocade</a:t>
            </a:r>
            <a:r>
              <a:rPr lang="en-US" altLang="en-US" dirty="0" smtClean="0">
                <a:ea typeface="Calibri"/>
                <a:cs typeface="Calibri"/>
              </a:rPr>
              <a:t> at CHC Meriden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A0F8-9D41-C34C-9D36-F22A7697DB9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761B-DE55-7344-BAF4-AF2A5867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54-023-00906-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47/SAR.S1558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https://www.clinicaltrialsarena.com/wp-content/uploads/sites/22/2019/07/1l-image-Sublocad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https://www.consultationmanager.com/wp-content/uploads/2022/05/Identify-and-prioritise-key-stakeholder-relationships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09527" y="1029808"/>
            <a:ext cx="8920173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4800" b="1" kern="0" dirty="0">
              <a:solidFill>
                <a:schemeClr val="tx2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>
                <a:solidFill>
                  <a:schemeClr val="tx2"/>
                </a:solidFill>
              </a:rPr>
              <a:t>Increasing Sublocade Access at CHC Meriden</a:t>
            </a:r>
            <a:endParaRPr lang="en-US" altLang="en-US" sz="3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600" b="1" kern="0" dirty="0">
                <a:solidFill>
                  <a:schemeClr val="accent1">
                    <a:lumMod val="75000"/>
                  </a:schemeClr>
                </a:solidFill>
              </a:rPr>
              <a:t>Hillary Miller and Martha Darnall</a:t>
            </a:r>
          </a:p>
          <a:p>
            <a:pPr marL="336427" indent="-336427" algn="ctr" eaLnBrk="0" hangingPunct="0">
              <a:buClr>
                <a:schemeClr val="hlink"/>
              </a:buClr>
              <a:buSzPct val="75000"/>
              <a:defRPr/>
            </a:pPr>
            <a:endParaRPr lang="en-US" altLang="en-US" sz="3200" b="1" kern="0" dirty="0">
              <a:solidFill>
                <a:schemeClr val="accent1"/>
              </a:solidFill>
            </a:endParaRPr>
          </a:p>
          <a:p>
            <a:pPr marL="336427" indent="-336427" algn="ctr" eaLnBrk="0" hangingPunct="0"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>
                <a:solidFill>
                  <a:schemeClr val="accent1"/>
                </a:solidFill>
              </a:rPr>
              <a:t>2025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257021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925" y="5395875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Residency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717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5434606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13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5" y="1507958"/>
            <a:ext cx="8232082" cy="40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7579" y="689110"/>
            <a:ext cx="7111207" cy="685800"/>
          </a:xfrm>
          <a:ln>
            <a:noFill/>
          </a:ln>
        </p:spPr>
        <p:txBody>
          <a:bodyPr/>
          <a:lstStyle/>
          <a:p>
            <a:r>
              <a:rPr lang="en-US" sz="3600" b="1" dirty="0" err="1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Sublocade</a:t>
            </a:r>
            <a:r>
              <a:rPr lang="en-US" sz="3600" b="1" dirty="0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Protocal</a:t>
            </a:r>
            <a:endParaRPr lang="en-US" sz="3600" b="1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6060" y="6212320"/>
            <a:ext cx="2104373" cy="451349"/>
          </a:xfrm>
          <a:ln>
            <a:noFill/>
          </a:ln>
        </p:spPr>
        <p:txBody>
          <a:bodyPr/>
          <a:lstStyle/>
          <a:p>
            <a:pPr algn="r">
              <a:defRPr/>
            </a:pPr>
            <a:fld id="{E65720E2-1DD1-46DD-BCF8-E553B3731CA8}" type="slidenum"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altLang="en-US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99" y="1332553"/>
            <a:ext cx="5502443" cy="49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71403836"/>
              </p:ext>
            </p:extLst>
          </p:nvPr>
        </p:nvGraphicFramePr>
        <p:xfrm>
          <a:off x="571644" y="1423516"/>
          <a:ext cx="8243003" cy="463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26243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Results (cont.)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34066"/>
            <a:ext cx="8267178" cy="4632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Challenges: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cs typeface="Calibri"/>
              </a:rPr>
              <a:t>Access to regulatory and operational requirements for the organization to be able to store Sublocade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Involved many different departments and staff 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Limitations: 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Time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alt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7216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862038"/>
            <a:ext cx="8554725" cy="44327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is a proven and effective way to support harm reduction efforts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To support individuals with substance use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hx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CHC Meriden Staff were eager to here about the project and had interest in increasing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access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QI projects can take many turns throughout the process 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  <a:sym typeface="Wingdings" panose="05000000000000000000" pitchFamily="2" charset="2"/>
              </a:rPr>
              <a:t> </a:t>
            </a:r>
            <a:endParaRPr lang="en-US" alt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Importance of ensuring the CHC Meriden site needs are the priority 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26573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Conclusions/Implications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34066"/>
            <a:ext cx="8267178" cy="46325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Next steps: Follow-up on regulatory and operational requirements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Next time: Review providers awareness of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Next time: Review the number of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prescriptions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Advice for future QI projects in Meriden: Provider meetings are an opportunity to hear concerns for workflow to learn how to best learn and develop future QI projects 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7401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Dr. Mark Splaine, Emma Warshauer CHC QI </a:t>
            </a:r>
          </a:p>
          <a:p>
            <a:r>
              <a:rPr lang="en-US" dirty="0" smtClean="0"/>
              <a:t>Dr. Kara Lewis CHC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Ching</a:t>
            </a:r>
            <a:r>
              <a:rPr lang="en-US" dirty="0" smtClean="0"/>
              <a:t>-Hung Chiang CHC Walgreens </a:t>
            </a:r>
          </a:p>
          <a:p>
            <a:r>
              <a:rPr lang="en-US" dirty="0" smtClean="0"/>
              <a:t>Deandra Whalen CHC Meriden Nurse Manager </a:t>
            </a:r>
          </a:p>
          <a:p>
            <a:r>
              <a:rPr lang="en-US" dirty="0" smtClean="0"/>
              <a:t>Dr. Patel CHC- Meriden Medical Director </a:t>
            </a:r>
          </a:p>
          <a:p>
            <a:r>
              <a:rPr lang="en-US" dirty="0" smtClean="0"/>
              <a:t>Dr. Catherine Hinojosa – New London Provider</a:t>
            </a:r>
          </a:p>
          <a:p>
            <a:r>
              <a:rPr lang="en-US" dirty="0" smtClean="0"/>
              <a:t>CHC providers, nurses and MA staff who provided input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14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2"/>
                </a:solidFill>
                <a:ea typeface="Calibri"/>
                <a:cs typeface="Calibri"/>
              </a:rPr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375781" y="1734066"/>
            <a:ext cx="8267178" cy="463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324">
              <a:spcBef>
                <a:spcPts val="0"/>
              </a:spcBef>
              <a:defRPr/>
            </a:pPr>
            <a:r>
              <a:rPr lang="en-US" altLang="en-US" sz="1600" dirty="0">
                <a:latin typeface="+mj-lt"/>
              </a:rPr>
              <a:t>Greenwald, M. K., Wiest, K. L., Haight, B. R., </a:t>
            </a:r>
            <a:r>
              <a:rPr lang="en-US" altLang="en-US" sz="1600" dirty="0" err="1">
                <a:latin typeface="+mj-lt"/>
              </a:rPr>
              <a:t>Laffont</a:t>
            </a:r>
            <a:r>
              <a:rPr lang="en-US" altLang="en-US" sz="1600" dirty="0">
                <a:latin typeface="+mj-lt"/>
              </a:rPr>
              <a:t>, C. M., &amp; Zhao, Y. (2023). Examining the benefit of a higher maintenance dose of extended-release buprenorphine in opioid-injecting participants treated for opioid use disorder. </a:t>
            </a:r>
            <a:r>
              <a:rPr lang="en-US" altLang="en-US" sz="1600" i="1" dirty="0">
                <a:latin typeface="+mj-lt"/>
              </a:rPr>
              <a:t>Harm reduction journal</a:t>
            </a:r>
            <a:r>
              <a:rPr lang="en-US" altLang="en-US" sz="1600" dirty="0">
                <a:latin typeface="+mj-lt"/>
              </a:rPr>
              <a:t>, </a:t>
            </a:r>
            <a:r>
              <a:rPr lang="en-US" altLang="en-US" sz="1600" i="1" dirty="0">
                <a:latin typeface="+mj-lt"/>
              </a:rPr>
              <a:t>20</a:t>
            </a:r>
            <a:r>
              <a:rPr lang="en-US" altLang="en-US" sz="1600" dirty="0">
                <a:latin typeface="+mj-lt"/>
              </a:rPr>
              <a:t>(1), 173. </a:t>
            </a:r>
            <a:r>
              <a:rPr lang="en-US" altLang="en-US" sz="1600" dirty="0">
                <a:latin typeface="+mj-lt"/>
                <a:hlinkClick r:id="rId3"/>
              </a:rPr>
              <a:t>https://doi.org/10.1186/s12954-023-00906-7</a:t>
            </a:r>
            <a:endParaRPr lang="en-US" alt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endParaRPr lang="en-US" alt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(June 2025) </a:t>
            </a:r>
            <a:r>
              <a:rPr lang="en-US" sz="1600" i="1" dirty="0">
                <a:latin typeface="+mj-lt"/>
              </a:rPr>
              <a:t>Prescribing-information.pdf</a:t>
            </a:r>
            <a:r>
              <a:rPr lang="en-US" sz="1600" dirty="0">
                <a:latin typeface="+mj-lt"/>
              </a:rPr>
              <a:t>. Available at: https://www.sublocade.com/Content/pdf/prescribing-information.pdf (Accessed: 09 June 2025). </a:t>
            </a:r>
            <a:endParaRPr lang="en-US" alt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endParaRPr lang="en-US" alt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Ling, W., </a:t>
            </a:r>
            <a:r>
              <a:rPr lang="en-US" sz="1600" dirty="0" err="1">
                <a:latin typeface="+mj-lt"/>
              </a:rPr>
              <a:t>Shoptaw</a:t>
            </a:r>
            <a:r>
              <a:rPr lang="en-US" sz="1600" dirty="0">
                <a:latin typeface="+mj-lt"/>
              </a:rPr>
              <a:t>, S., &amp; Goodman-Meza, D. (2019). Depot Buprenorphine Injection In The Management Of Opioid Use Disorder: From Development To Implementation. </a:t>
            </a:r>
            <a:r>
              <a:rPr lang="en-US" sz="1600" i="1" dirty="0">
                <a:latin typeface="+mj-lt"/>
              </a:rPr>
              <a:t>Substance abuse and rehabilitation</a:t>
            </a:r>
            <a:r>
              <a:rPr lang="en-US" sz="1600" dirty="0">
                <a:latin typeface="+mj-lt"/>
              </a:rPr>
              <a:t>, </a:t>
            </a:r>
            <a:r>
              <a:rPr lang="en-US" sz="1600" i="1" dirty="0">
                <a:latin typeface="+mj-lt"/>
              </a:rPr>
              <a:t>10</a:t>
            </a:r>
            <a:r>
              <a:rPr lang="en-US" sz="1600" dirty="0">
                <a:latin typeface="+mj-lt"/>
              </a:rPr>
              <a:t>, 69–78. </a:t>
            </a:r>
            <a:r>
              <a:rPr lang="en-US" sz="1600" dirty="0">
                <a:latin typeface="+mj-lt"/>
                <a:hlinkClick r:id="rId4"/>
              </a:rPr>
              <a:t>https://doi.org/10.2147/SAR.S155843</a:t>
            </a:r>
            <a:endParaRPr 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endParaRPr lang="en-US" altLang="en-US" sz="16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r>
              <a:rPr lang="en-US" sz="1600" dirty="0" err="1">
                <a:latin typeface="+mj-lt"/>
              </a:rPr>
              <a:t>Rutrick</a:t>
            </a:r>
            <a:r>
              <a:rPr lang="en-US" sz="1600" dirty="0">
                <a:latin typeface="+mj-lt"/>
              </a:rPr>
              <a:t>, D. </a:t>
            </a:r>
            <a:r>
              <a:rPr lang="en-US" sz="1600" i="1" dirty="0">
                <a:latin typeface="+mj-lt"/>
              </a:rPr>
              <a:t>et al.</a:t>
            </a:r>
            <a:r>
              <a:rPr lang="en-US" sz="1600" dirty="0">
                <a:latin typeface="+mj-lt"/>
              </a:rPr>
              <a:t> (2023) ‘18-month efficacy and safety analysis of monthly subcutaneous buprenorphine injection for opioid use disorder: Integrated analysis of phase 3 studies’, </a:t>
            </a:r>
            <a:r>
              <a:rPr lang="en-US" sz="1600" i="1" dirty="0">
                <a:latin typeface="+mj-lt"/>
              </a:rPr>
              <a:t>Journal of Substance Use and Addiction Treatment</a:t>
            </a:r>
            <a:r>
              <a:rPr lang="en-US" sz="1600" dirty="0">
                <a:latin typeface="+mj-lt"/>
              </a:rPr>
              <a:t>, 154, p. 209155. doi:10.1016/j.josat.2023.209155. </a:t>
            </a:r>
          </a:p>
          <a:p>
            <a:pPr marL="0" indent="0" defTabSz="909324">
              <a:spcBef>
                <a:spcPts val="0"/>
              </a:spcBef>
              <a:buNone/>
              <a:defRPr/>
            </a:pPr>
            <a:endParaRPr lang="en-US" sz="14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endParaRPr lang="en-US" sz="1400" dirty="0">
              <a:latin typeface="+mj-lt"/>
            </a:endParaRPr>
          </a:p>
          <a:p>
            <a:pPr defTabSz="909324">
              <a:spcBef>
                <a:spcPts val="0"/>
              </a:spcBef>
              <a:defRPr/>
            </a:pPr>
            <a:endParaRPr lang="en-US" altLang="en-US" sz="1300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528181" y="1886466"/>
            <a:ext cx="8267178" cy="463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en-US" alt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000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24946"/>
            <a:ext cx="8229600" cy="8499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700" dirty="0"/>
              <a:t>Sublocade= Buprenorphine ER injection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700" dirty="0"/>
              <a:t>Long-acting injection- Moderate to severe opioid use disorder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700" dirty="0"/>
              <a:t>Once a month medication</a:t>
            </a:r>
          </a:p>
          <a:p>
            <a:pPr lvl="1">
              <a:lnSpc>
                <a:spcPct val="90000"/>
              </a:lnSpc>
              <a:buFont typeface="Arial"/>
              <a:buChar char="v"/>
            </a:pPr>
            <a:r>
              <a:rPr lang="en-US" sz="1700" dirty="0"/>
              <a:t>Benefits: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700" dirty="0"/>
              <a:t>Steady release of Buprenorphine over one month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700" dirty="0"/>
              <a:t>Reduces the potential of medication diversion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700" dirty="0"/>
              <a:t>Improves adherence and compliance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700" dirty="0"/>
              <a:t>Enhances privacy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700" dirty="0"/>
              <a:t>Supports long- term recovery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2" name="Picture 1" descr="A box of medication on a white surface&#10;&#10;Description automatically generated">
            <a:extLst>
              <a:ext uri="{FF2B5EF4-FFF2-40B4-BE49-F238E27FC236}">
                <a16:creationId xmlns:a16="http://schemas.microsoft.com/office/drawing/2014/main" id="{F21525C9-1556-3276-E4BC-95AFA890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17885272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41990" y="854366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Aim Statement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0939" y="2057964"/>
            <a:ext cx="8267178" cy="4632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To improve Sublocade access to patients with moderate to severe opioid use disorder in our clinic.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Enhance treatment outcomes 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Increase retention in care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Mitigate the risks associated with opioid misuse and relapse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2994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The Problem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34066"/>
            <a:ext cx="8267178" cy="4632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Challenging process for Sublocade ordering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Genoa 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only 2 patients are treated with Sublocade at CHC Meriden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Regulatory and operational unknowns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Met with Kara Lewis- Director of clinical pharmacy services- Meriden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Unable to establish a clear process for how Sublocade can be stored  at CHC- pharmacy.</a:t>
            </a:r>
          </a:p>
          <a:p>
            <a:pPr marL="457200" lvl="1" indent="0">
              <a:lnSpc>
                <a:spcPct val="90000"/>
              </a:lnSpc>
              <a:spcBef>
                <a:spcPts val="20"/>
              </a:spcBef>
              <a:buNone/>
              <a:defRPr/>
            </a:pPr>
            <a:endParaRPr lang="en-US" dirty="0">
              <a:solidFill>
                <a:srgbClr val="1F497D"/>
              </a:solidFill>
              <a:ea typeface="Calibri"/>
              <a:cs typeface="Calibri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0233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31836"/>
            <a:ext cx="8229600" cy="1443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latin typeface="+mj-lt"/>
                <a:ea typeface="+mj-ea"/>
                <a:cs typeface="+mj-cs"/>
              </a:rPr>
              <a:t>Stakeholders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91440" tIns="45720" rIns="91440" bIns="45720" rtlCol="0">
            <a:normAutofit/>
          </a:bodyPr>
          <a:lstStyle/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Pharmacy director (Kara Lewis)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Pharmacist (Dr. Ching) at CHC Walgreens 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CHC Medical providers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RN manager- (Deandra Whalen)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RNs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PSAs</a:t>
            </a:r>
          </a:p>
          <a:p>
            <a:pPr marL="56007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Medical assistants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/>
          </a:p>
        </p:txBody>
      </p:sp>
      <p:pic>
        <p:nvPicPr>
          <p:cNvPr id="6" name="Picture 5" descr="Positive Stakeholder Relationships | Consultation Manager">
            <a:extLst>
              <a:ext uri="{FF2B5EF4-FFF2-40B4-BE49-F238E27FC236}">
                <a16:creationId xmlns:a16="http://schemas.microsoft.com/office/drawing/2014/main" id="{A89E4F08-0E09-6A06-046E-64CEE79E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612" y="2252085"/>
            <a:ext cx="4041775" cy="304143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5383767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7EBED6B-3BD7-4780-B44E-F03C51D03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78502"/>
              </p:ext>
            </p:extLst>
          </p:nvPr>
        </p:nvGraphicFramePr>
        <p:xfrm>
          <a:off x="457200" y="2742327"/>
          <a:ext cx="8089910" cy="258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594034" y="1132574"/>
            <a:ext cx="7816241" cy="120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tx2"/>
                </a:solidFill>
              </a:rPr>
              <a:t>Approach to Change</a:t>
            </a:r>
          </a:p>
        </p:txBody>
      </p:sp>
    </p:spTree>
    <p:extLst>
      <p:ext uri="{BB962C8B-B14F-4D97-AF65-F5344CB8AC3E}">
        <p14:creationId xmlns:p14="http://schemas.microsoft.com/office/powerpoint/2010/main" val="288357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102180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Outcome Measures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5471" y="2225402"/>
            <a:ext cx="8267178" cy="4632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Continuously adjusted throughout our project  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Original outcome measure:</a:t>
            </a:r>
          </a:p>
          <a:p>
            <a:pPr lvl="2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Review number of prescriptions for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 </a:t>
            </a:r>
          </a:p>
          <a:p>
            <a:pPr lvl="2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Look to review process of storage of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on site at CHC Meriden </a:t>
            </a:r>
          </a:p>
          <a:p>
            <a:pPr lvl="1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Current outcome </a:t>
            </a:r>
          </a:p>
          <a:p>
            <a:pPr lvl="2">
              <a:lnSpc>
                <a:spcPct val="110000"/>
              </a:lnSpc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Increase the provider awareness of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ordering process 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2142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-272413" y="473047"/>
            <a:ext cx="9685127" cy="120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tx2"/>
                </a:solidFill>
              </a:rPr>
              <a:t>Data Collected Prior to 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54" y="1372603"/>
            <a:ext cx="69532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Process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0939" y="1427086"/>
            <a:ext cx="8267178" cy="46325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Education: 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Reviewed provider awareness during meeting with staff 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Acknowledged the need for increased education for management of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and how to order at the CHC Meriden site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Resource provision: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  <a:buFont typeface="Courier New"/>
              <a:buChar char="o"/>
              <a:defRPr/>
            </a:pP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Created the CHC Meriden </a:t>
            </a:r>
            <a:r>
              <a:rPr lang="en-US" altLang="en-US" dirty="0" err="1">
                <a:solidFill>
                  <a:schemeClr val="tx2"/>
                </a:solidFill>
                <a:ea typeface="Calibri"/>
                <a:cs typeface="Calibri"/>
              </a:rPr>
              <a:t>Sublocade</a:t>
            </a:r>
            <a:r>
              <a:rPr lang="en-US" altLang="en-US" dirty="0">
                <a:solidFill>
                  <a:schemeClr val="tx2"/>
                </a:solidFill>
                <a:ea typeface="Calibri"/>
                <a:cs typeface="Calibri"/>
              </a:rPr>
              <a:t> Protocol </a:t>
            </a:r>
          </a:p>
          <a:p>
            <a:pPr lvl="2">
              <a:spcBef>
                <a:spcPct val="15000"/>
              </a:spcBef>
              <a:spcAft>
                <a:spcPct val="15000"/>
              </a:spcAft>
              <a:buFont typeface="Courier New"/>
              <a:buChar char="o"/>
              <a:defRPr/>
            </a:pPr>
            <a:r>
              <a:rPr lang="en-US" dirty="0">
                <a:solidFill>
                  <a:schemeClr val="tx2"/>
                </a:solidFill>
                <a:cs typeface="Calibri"/>
              </a:rPr>
              <a:t>Will be distributed to the CHC Meriden providers at next staff meeting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400" b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567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HC_WI_PPTtemp_Light_R1027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CHC_WI_PPTtemp_Light_R102716</Template>
  <TotalTime>2230</TotalTime>
  <Words>930</Words>
  <Application>Microsoft Office PowerPoint</Application>
  <PresentationFormat>On-screen Show (4:3)</PresentationFormat>
  <Paragraphs>140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Aharoni</vt:lpstr>
      <vt:lpstr>Arial</vt:lpstr>
      <vt:lpstr>Calibri</vt:lpstr>
      <vt:lpstr>Courier New</vt:lpstr>
      <vt:lpstr>Roboto Mono Web</vt:lpstr>
      <vt:lpstr>Times New Roman</vt:lpstr>
      <vt:lpstr>Wingdings</vt:lpstr>
      <vt:lpstr>Wingdings 2</vt:lpstr>
      <vt:lpstr>CHC_WI_PPTtemp_Light_R102716</vt:lpstr>
      <vt:lpstr>1_Office Theme</vt:lpstr>
      <vt:lpstr>2_Office Theme</vt:lpstr>
      <vt:lpstr>PowerPoint Presentation</vt:lpstr>
      <vt:lpstr>Background</vt:lpstr>
      <vt:lpstr>Aim Statement</vt:lpstr>
      <vt:lpstr>The Problem</vt:lpstr>
      <vt:lpstr>Stakeholders</vt:lpstr>
      <vt:lpstr>PowerPoint Presentation</vt:lpstr>
      <vt:lpstr>Outcome Measures</vt:lpstr>
      <vt:lpstr>PowerPoint Presentation</vt:lpstr>
      <vt:lpstr>Process</vt:lpstr>
      <vt:lpstr>Process</vt:lpstr>
      <vt:lpstr>Sublocade Protocal</vt:lpstr>
      <vt:lpstr>Results</vt:lpstr>
      <vt:lpstr>Results (cont.)</vt:lpstr>
      <vt:lpstr>Key Takeaways</vt:lpstr>
      <vt:lpstr>Conclusions/Implications</vt:lpstr>
      <vt:lpstr>Thank you! </vt:lpstr>
      <vt:lpstr>References</vt:lpstr>
    </vt:vector>
  </TitlesOfParts>
  <Company>Maurer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Maurer</dc:creator>
  <cp:lastModifiedBy>Miller, Hillary</cp:lastModifiedBy>
  <cp:revision>140</cp:revision>
  <dcterms:created xsi:type="dcterms:W3CDTF">2014-09-04T15:59:57Z</dcterms:created>
  <dcterms:modified xsi:type="dcterms:W3CDTF">2025-06-11T13:04:49Z</dcterms:modified>
</cp:coreProperties>
</file>