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20"/>
  </p:notesMasterIdLst>
  <p:sldIdLst>
    <p:sldId id="474" r:id="rId4"/>
    <p:sldId id="530" r:id="rId5"/>
    <p:sldId id="529" r:id="rId6"/>
    <p:sldId id="515" r:id="rId7"/>
    <p:sldId id="516" r:id="rId8"/>
    <p:sldId id="526" r:id="rId9"/>
    <p:sldId id="517" r:id="rId10"/>
    <p:sldId id="520" r:id="rId11"/>
    <p:sldId id="524" r:id="rId12"/>
    <p:sldId id="519" r:id="rId13"/>
    <p:sldId id="525" r:id="rId14"/>
    <p:sldId id="521" r:id="rId15"/>
    <p:sldId id="522" r:id="rId16"/>
    <p:sldId id="523" r:id="rId17"/>
    <p:sldId id="527" r:id="rId18"/>
    <p:sldId id="528" r:id="rId19"/>
  </p:sldIdLst>
  <p:sldSz cx="9144000" cy="6858000" type="screen4x3"/>
  <p:notesSz cx="6858000" cy="9144000"/>
  <p:defaultTextStyle>
    <a:defPPr>
      <a:defRPr lang="en-US"/>
    </a:defPPr>
    <a:lvl1pPr marL="0" algn="l" defTabSz="454662" rtl="0" eaLnBrk="1" latinLnBrk="0" hangingPunct="1">
      <a:defRPr sz="1800" kern="1200">
        <a:solidFill>
          <a:schemeClr val="tx1"/>
        </a:solidFill>
        <a:latin typeface="+mn-lt"/>
        <a:ea typeface="+mn-ea"/>
        <a:cs typeface="+mn-cs"/>
      </a:defRPr>
    </a:lvl1pPr>
    <a:lvl2pPr marL="454662" algn="l" defTabSz="454662" rtl="0" eaLnBrk="1" latinLnBrk="0" hangingPunct="1">
      <a:defRPr sz="1800" kern="1200">
        <a:solidFill>
          <a:schemeClr val="tx1"/>
        </a:solidFill>
        <a:latin typeface="+mn-lt"/>
        <a:ea typeface="+mn-ea"/>
        <a:cs typeface="+mn-cs"/>
      </a:defRPr>
    </a:lvl2pPr>
    <a:lvl3pPr marL="909324" algn="l" defTabSz="454662" rtl="0" eaLnBrk="1" latinLnBrk="0" hangingPunct="1">
      <a:defRPr sz="1800" kern="1200">
        <a:solidFill>
          <a:schemeClr val="tx1"/>
        </a:solidFill>
        <a:latin typeface="+mn-lt"/>
        <a:ea typeface="+mn-ea"/>
        <a:cs typeface="+mn-cs"/>
      </a:defRPr>
    </a:lvl3pPr>
    <a:lvl4pPr marL="1363985" algn="l" defTabSz="454662" rtl="0" eaLnBrk="1" latinLnBrk="0" hangingPunct="1">
      <a:defRPr sz="1800" kern="1200">
        <a:solidFill>
          <a:schemeClr val="tx1"/>
        </a:solidFill>
        <a:latin typeface="+mn-lt"/>
        <a:ea typeface="+mn-ea"/>
        <a:cs typeface="+mn-cs"/>
      </a:defRPr>
    </a:lvl4pPr>
    <a:lvl5pPr marL="1818648" algn="l" defTabSz="454662" rtl="0" eaLnBrk="1" latinLnBrk="0" hangingPunct="1">
      <a:defRPr sz="1800" kern="1200">
        <a:solidFill>
          <a:schemeClr val="tx1"/>
        </a:solidFill>
        <a:latin typeface="+mn-lt"/>
        <a:ea typeface="+mn-ea"/>
        <a:cs typeface="+mn-cs"/>
      </a:defRPr>
    </a:lvl5pPr>
    <a:lvl6pPr marL="2273308" algn="l" defTabSz="454662" rtl="0" eaLnBrk="1" latinLnBrk="0" hangingPunct="1">
      <a:defRPr sz="1800" kern="1200">
        <a:solidFill>
          <a:schemeClr val="tx1"/>
        </a:solidFill>
        <a:latin typeface="+mn-lt"/>
        <a:ea typeface="+mn-ea"/>
        <a:cs typeface="+mn-cs"/>
      </a:defRPr>
    </a:lvl6pPr>
    <a:lvl7pPr marL="2727971" algn="l" defTabSz="454662" rtl="0" eaLnBrk="1" latinLnBrk="0" hangingPunct="1">
      <a:defRPr sz="1800" kern="1200">
        <a:solidFill>
          <a:schemeClr val="tx1"/>
        </a:solidFill>
        <a:latin typeface="+mn-lt"/>
        <a:ea typeface="+mn-ea"/>
        <a:cs typeface="+mn-cs"/>
      </a:defRPr>
    </a:lvl7pPr>
    <a:lvl8pPr marL="3182634" algn="l" defTabSz="454662" rtl="0" eaLnBrk="1" latinLnBrk="0" hangingPunct="1">
      <a:defRPr sz="1800" kern="1200">
        <a:solidFill>
          <a:schemeClr val="tx1"/>
        </a:solidFill>
        <a:latin typeface="+mn-lt"/>
        <a:ea typeface="+mn-ea"/>
        <a:cs typeface="+mn-cs"/>
      </a:defRPr>
    </a:lvl8pPr>
    <a:lvl9pPr marL="3637295" algn="l" defTabSz="4546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ha Lawless" initials="M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B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71810-8AF2-9F22-4DCD-679028617136}" v="1019" dt="2025-06-12T15:15:32.683"/>
    <p1510:client id="{90E6AA3A-FF9C-1DF8-6F91-F27C3CD2CB04}" v="1" dt="2025-06-12T04:17:30.798"/>
    <p1510:client id="{CBBCC882-648E-F7E7-B0A6-93FA226B937F}" v="98" dt="2025-06-12T15:39:28.240"/>
    <p1510:client id="{CD910B5F-7F10-6380-C33E-CD7D649D64DA}" v="259" dt="2025-06-10T17:05:38.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B710A-7349-44C7-BA2A-3455870AFEF0}" type="datetimeFigureOut">
              <a:rPr lang="en-US" smtClean="0"/>
              <a:t>6/23/2025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C7D1B-6069-47AA-A5EF-A3A9C19C737E}" type="slidenum">
              <a:rPr lang="en-US" smtClean="0"/>
              <a:t>‹#›</a:t>
            </a:fld>
            <a:endParaRPr lang="en-US"/>
          </a:p>
        </p:txBody>
      </p:sp>
    </p:spTree>
    <p:extLst>
      <p:ext uri="{BB962C8B-B14F-4D97-AF65-F5344CB8AC3E}">
        <p14:creationId xmlns:p14="http://schemas.microsoft.com/office/powerpoint/2010/main" val="2671646678"/>
      </p:ext>
    </p:extLst>
  </p:cSld>
  <p:clrMap bg1="lt1" tx1="dk1" bg2="lt2" tx2="dk2" accent1="accent1" accent2="accent2" accent3="accent3" accent4="accent4" accent5="accent5" accent6="accent6" hlink="hlink" folHlink="folHlink"/>
  <p:notesStyle>
    <a:lvl1pPr marL="0" algn="l" defTabSz="909324" rtl="0" eaLnBrk="1" latinLnBrk="0" hangingPunct="1">
      <a:defRPr sz="1200" kern="1200">
        <a:solidFill>
          <a:schemeClr val="tx1"/>
        </a:solidFill>
        <a:latin typeface="+mn-lt"/>
        <a:ea typeface="+mn-ea"/>
        <a:cs typeface="+mn-cs"/>
      </a:defRPr>
    </a:lvl1pPr>
    <a:lvl2pPr marL="454662" algn="l" defTabSz="909324" rtl="0" eaLnBrk="1" latinLnBrk="0" hangingPunct="1">
      <a:defRPr sz="1200" kern="1200">
        <a:solidFill>
          <a:schemeClr val="tx1"/>
        </a:solidFill>
        <a:latin typeface="+mn-lt"/>
        <a:ea typeface="+mn-ea"/>
        <a:cs typeface="+mn-cs"/>
      </a:defRPr>
    </a:lvl2pPr>
    <a:lvl3pPr marL="909324" algn="l" defTabSz="909324" rtl="0" eaLnBrk="1" latinLnBrk="0" hangingPunct="1">
      <a:defRPr sz="1200" kern="1200">
        <a:solidFill>
          <a:schemeClr val="tx1"/>
        </a:solidFill>
        <a:latin typeface="+mn-lt"/>
        <a:ea typeface="+mn-ea"/>
        <a:cs typeface="+mn-cs"/>
      </a:defRPr>
    </a:lvl3pPr>
    <a:lvl4pPr marL="1363985" algn="l" defTabSz="909324" rtl="0" eaLnBrk="1" latinLnBrk="0" hangingPunct="1">
      <a:defRPr sz="1200" kern="1200">
        <a:solidFill>
          <a:schemeClr val="tx1"/>
        </a:solidFill>
        <a:latin typeface="+mn-lt"/>
        <a:ea typeface="+mn-ea"/>
        <a:cs typeface="+mn-cs"/>
      </a:defRPr>
    </a:lvl4pPr>
    <a:lvl5pPr marL="1818648" algn="l" defTabSz="909324" rtl="0" eaLnBrk="1" latinLnBrk="0" hangingPunct="1">
      <a:defRPr sz="1200" kern="1200">
        <a:solidFill>
          <a:schemeClr val="tx1"/>
        </a:solidFill>
        <a:latin typeface="+mn-lt"/>
        <a:ea typeface="+mn-ea"/>
        <a:cs typeface="+mn-cs"/>
      </a:defRPr>
    </a:lvl5pPr>
    <a:lvl6pPr marL="2273308" algn="l" defTabSz="909324" rtl="0" eaLnBrk="1" latinLnBrk="0" hangingPunct="1">
      <a:defRPr sz="1200" kern="1200">
        <a:solidFill>
          <a:schemeClr val="tx1"/>
        </a:solidFill>
        <a:latin typeface="+mn-lt"/>
        <a:ea typeface="+mn-ea"/>
        <a:cs typeface="+mn-cs"/>
      </a:defRPr>
    </a:lvl6pPr>
    <a:lvl7pPr marL="2727971" algn="l" defTabSz="909324" rtl="0" eaLnBrk="1" latinLnBrk="0" hangingPunct="1">
      <a:defRPr sz="1200" kern="1200">
        <a:solidFill>
          <a:schemeClr val="tx1"/>
        </a:solidFill>
        <a:latin typeface="+mn-lt"/>
        <a:ea typeface="+mn-ea"/>
        <a:cs typeface="+mn-cs"/>
      </a:defRPr>
    </a:lvl7pPr>
    <a:lvl8pPr marL="3182634" algn="l" defTabSz="909324" rtl="0" eaLnBrk="1" latinLnBrk="0" hangingPunct="1">
      <a:defRPr sz="1200" kern="1200">
        <a:solidFill>
          <a:schemeClr val="tx1"/>
        </a:solidFill>
        <a:latin typeface="+mn-lt"/>
        <a:ea typeface="+mn-ea"/>
        <a:cs typeface="+mn-cs"/>
      </a:defRPr>
    </a:lvl8pPr>
    <a:lvl9pPr marL="3637295" algn="l" defTabSz="9093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a:p>
        </p:txBody>
      </p:sp>
    </p:spTree>
    <p:extLst>
      <p:ext uri="{BB962C8B-B14F-4D97-AF65-F5344CB8AC3E}">
        <p14:creationId xmlns:p14="http://schemas.microsoft.com/office/powerpoint/2010/main" val="194230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545D7E"/>
                </a:solidFill>
              </a:rPr>
              <a:t>Colorectal cancer is cancer that develops in the colon or rectum, which are parts of the large intestine. Most colorectal cancers begin as polyps, abnormal growths on the lining of the colon or rectum. Some polyps can turn into cancer over time. Regular screening tests like colonoscopies can detect polyps and remove them before they turn into cancer, or find cancer at an early stage when treatment is more effective but some patients are not eligible for direct colonoscopy whether due to illness, lab results, medications , access to transportation or lack of knowledge. FIT testing is recommended for patients who are not eligible for colonoscopy or those with without access who are at risk or of age for screening for colon cancer.</a:t>
            </a:r>
            <a:endParaRPr lang="en-US"/>
          </a:p>
        </p:txBody>
      </p:sp>
      <p:sp>
        <p:nvSpPr>
          <p:cNvPr id="4" name="Slide Number Placeholder 3"/>
          <p:cNvSpPr>
            <a:spLocks noGrp="1"/>
          </p:cNvSpPr>
          <p:nvPr>
            <p:ph type="sldNum" sz="quarter" idx="5"/>
          </p:nvPr>
        </p:nvSpPr>
        <p:spPr/>
        <p:txBody>
          <a:bodyPr/>
          <a:lstStyle/>
          <a:p>
            <a:fld id="{A0FC7D1B-6069-47AA-A5EF-A3A9C19C737E}" type="slidenum">
              <a:rPr lang="en-US" smtClean="0"/>
              <a:t>4</a:t>
            </a:fld>
            <a:endParaRPr lang="en-US"/>
          </a:p>
        </p:txBody>
      </p:sp>
    </p:spTree>
    <p:extLst>
      <p:ext uri="{BB962C8B-B14F-4D97-AF65-F5344CB8AC3E}">
        <p14:creationId xmlns:p14="http://schemas.microsoft.com/office/powerpoint/2010/main" val="233489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15000"/>
              </a:spcBef>
              <a:spcAft>
                <a:spcPct val="15000"/>
              </a:spcAft>
              <a:buFont typeface="Arial"/>
              <a:buChar char="•"/>
            </a:pPr>
            <a:r>
              <a:rPr lang="en-US">
                <a:solidFill>
                  <a:schemeClr val="tx2"/>
                </a:solidFill>
              </a:rPr>
              <a:t>Share a flowchart and other information about the process on which you focused</a:t>
            </a:r>
            <a:endParaRPr lang="en-US"/>
          </a:p>
          <a:p>
            <a:pPr marL="285750" indent="-285750">
              <a:spcBef>
                <a:spcPct val="15000"/>
              </a:spcBef>
              <a:spcAft>
                <a:spcPct val="15000"/>
              </a:spcAft>
              <a:buFont typeface="Arial"/>
              <a:buChar char="•"/>
            </a:pPr>
            <a:r>
              <a:rPr lang="en-US">
                <a:solidFill>
                  <a:schemeClr val="tx2"/>
                </a:solidFill>
              </a:rPr>
              <a:t>(See next slide for a flowchart example that you can adapt)</a:t>
            </a:r>
            <a:endParaRPr lang="en-US"/>
          </a:p>
        </p:txBody>
      </p:sp>
      <p:sp>
        <p:nvSpPr>
          <p:cNvPr id="4" name="Slide Number Placeholder 3"/>
          <p:cNvSpPr>
            <a:spLocks noGrp="1"/>
          </p:cNvSpPr>
          <p:nvPr>
            <p:ph type="sldNum" sz="quarter" idx="5"/>
          </p:nvPr>
        </p:nvSpPr>
        <p:spPr/>
        <p:txBody>
          <a:bodyPr/>
          <a:lstStyle/>
          <a:p>
            <a:fld id="{A0FC7D1B-6069-47AA-A5EF-A3A9C19C737E}" type="slidenum">
              <a:rPr lang="en-US" smtClean="0"/>
              <a:t>7</a:t>
            </a:fld>
            <a:endParaRPr lang="en-US"/>
          </a:p>
        </p:txBody>
      </p:sp>
    </p:spTree>
    <p:extLst>
      <p:ext uri="{BB962C8B-B14F-4D97-AF65-F5344CB8AC3E}">
        <p14:creationId xmlns:p14="http://schemas.microsoft.com/office/powerpoint/2010/main" val="175331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0000"/>
              </a:lnSpc>
              <a:spcBef>
                <a:spcPct val="20000"/>
              </a:spcBef>
              <a:buFont typeface="Arial"/>
              <a:buChar char="•"/>
            </a:pPr>
            <a:r>
              <a:rPr lang="en-US">
                <a:solidFill>
                  <a:schemeClr val="tx2"/>
                </a:solidFill>
              </a:rPr>
              <a:t>What factors did you consider related to the</a:t>
            </a:r>
            <a:endParaRPr lang="en-US"/>
          </a:p>
          <a:p>
            <a:pPr marL="454660" lvl="1">
              <a:lnSpc>
                <a:spcPct val="110000"/>
              </a:lnSpc>
              <a:spcBef>
                <a:spcPct val="20000"/>
              </a:spcBef>
              <a:buFont typeface="Arial"/>
              <a:buChar char="•"/>
            </a:pPr>
            <a:r>
              <a:rPr lang="en-US">
                <a:solidFill>
                  <a:srgbClr val="FF0000"/>
                </a:solidFill>
              </a:rPr>
              <a:t>Pt getting denied and reason for FIT test </a:t>
            </a:r>
            <a:endParaRPr lang="en-US">
              <a:ea typeface="Calibri"/>
              <a:cs typeface="Calibri"/>
            </a:endParaRPr>
          </a:p>
          <a:p>
            <a:pPr marL="285750" indent="-285750">
              <a:lnSpc>
                <a:spcPct val="110000"/>
              </a:lnSpc>
              <a:spcBef>
                <a:spcPct val="20000"/>
              </a:spcBef>
              <a:buFont typeface="Arial"/>
              <a:buChar char="•"/>
            </a:pPr>
            <a:r>
              <a:rPr lang="en-US">
                <a:solidFill>
                  <a:schemeClr val="tx2"/>
                </a:solidFill>
              </a:rPr>
              <a:t> problem you are addressing in your project?</a:t>
            </a:r>
            <a:endParaRPr lang="en-US"/>
          </a:p>
          <a:p>
            <a:pPr marL="285750" indent="-285750">
              <a:lnSpc>
                <a:spcPct val="110000"/>
              </a:lnSpc>
              <a:spcBef>
                <a:spcPct val="20000"/>
              </a:spcBef>
              <a:buFont typeface="Arial"/>
              <a:buChar char="•"/>
            </a:pPr>
            <a:r>
              <a:rPr lang="en-US">
                <a:solidFill>
                  <a:schemeClr val="tx2"/>
                </a:solidFill>
              </a:rPr>
              <a:t>To improve access to FIT testing for our patient population who are not qualified for colonoscopy </a:t>
            </a:r>
            <a:endParaRPr lang="en-US"/>
          </a:p>
          <a:p>
            <a:pPr marL="285750" indent="-285750">
              <a:lnSpc>
                <a:spcPct val="110000"/>
              </a:lnSpc>
              <a:spcBef>
                <a:spcPct val="20000"/>
              </a:spcBef>
              <a:buFont typeface="Arial"/>
              <a:buChar char="•"/>
            </a:pPr>
            <a:r>
              <a:rPr lang="en-US">
                <a:solidFill>
                  <a:schemeClr val="tx2"/>
                </a:solidFill>
              </a:rPr>
              <a:t>How did you narrow the focus of your project?</a:t>
            </a:r>
            <a:endParaRPr lang="en-US"/>
          </a:p>
          <a:p>
            <a:pPr marL="285750" indent="-285750">
              <a:lnSpc>
                <a:spcPct val="110000"/>
              </a:lnSpc>
              <a:spcBef>
                <a:spcPct val="20000"/>
              </a:spcBef>
              <a:buFont typeface="Arial"/>
              <a:buChar char="•"/>
            </a:pPr>
            <a:r>
              <a:rPr lang="en-US">
                <a:solidFill>
                  <a:srgbClr val="FF0000"/>
                </a:solidFill>
              </a:rPr>
              <a:t>Pt getting denied and reason for FIT test </a:t>
            </a:r>
            <a:endParaRPr lang="en-US"/>
          </a:p>
          <a:p>
            <a:pPr marL="285750" indent="-285750">
              <a:lnSpc>
                <a:spcPct val="110000"/>
              </a:lnSpc>
              <a:spcBef>
                <a:spcPct val="20000"/>
              </a:spcBef>
              <a:buFont typeface="Arial"/>
              <a:buChar char="•"/>
            </a:pPr>
            <a:r>
              <a:rPr lang="en-US">
                <a:solidFill>
                  <a:schemeClr val="tx2"/>
                </a:solidFill>
              </a:rPr>
              <a:t>Share the diagram if you created one.</a:t>
            </a:r>
            <a:endParaRPr lang="en-US"/>
          </a:p>
        </p:txBody>
      </p:sp>
      <p:sp>
        <p:nvSpPr>
          <p:cNvPr id="4" name="Slide Number Placeholder 3"/>
          <p:cNvSpPr>
            <a:spLocks noGrp="1"/>
          </p:cNvSpPr>
          <p:nvPr>
            <p:ph type="sldNum" sz="quarter" idx="5"/>
          </p:nvPr>
        </p:nvSpPr>
        <p:spPr/>
        <p:txBody>
          <a:bodyPr/>
          <a:lstStyle/>
          <a:p>
            <a:fld id="{A0FC7D1B-6069-47AA-A5EF-A3A9C19C737E}" type="slidenum">
              <a:rPr lang="en-US" smtClean="0"/>
              <a:t>8</a:t>
            </a:fld>
            <a:endParaRPr lang="en-US"/>
          </a:p>
        </p:txBody>
      </p:sp>
    </p:spTree>
    <p:extLst>
      <p:ext uri="{BB962C8B-B14F-4D97-AF65-F5344CB8AC3E}">
        <p14:creationId xmlns:p14="http://schemas.microsoft.com/office/powerpoint/2010/main" val="904410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0000"/>
                </a:solidFill>
              </a:rPr>
              <a:t>If you engaged with any of the stakeholders, what did you learn from them?</a:t>
            </a:r>
            <a:endParaRPr lang="en-US"/>
          </a:p>
        </p:txBody>
      </p:sp>
      <p:sp>
        <p:nvSpPr>
          <p:cNvPr id="4" name="Slide Number Placeholder 3"/>
          <p:cNvSpPr>
            <a:spLocks noGrp="1"/>
          </p:cNvSpPr>
          <p:nvPr>
            <p:ph type="sldNum" sz="quarter" idx="5"/>
          </p:nvPr>
        </p:nvSpPr>
        <p:spPr/>
        <p:txBody>
          <a:bodyPr/>
          <a:lstStyle/>
          <a:p>
            <a:fld id="{A0FC7D1B-6069-47AA-A5EF-A3A9C19C737E}" type="slidenum">
              <a:rPr lang="en-US" smtClean="0"/>
              <a:t>9</a:t>
            </a:fld>
            <a:endParaRPr lang="en-US"/>
          </a:p>
        </p:txBody>
      </p:sp>
    </p:spTree>
    <p:extLst>
      <p:ext uri="{BB962C8B-B14F-4D97-AF65-F5344CB8AC3E}">
        <p14:creationId xmlns:p14="http://schemas.microsoft.com/office/powerpoint/2010/main" val="163843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Font typeface="Arial"/>
              <a:buChar char="•"/>
            </a:pPr>
            <a:r>
              <a:rPr lang="en-US">
                <a:solidFill>
                  <a:srgbClr val="FF0000"/>
                </a:solidFill>
              </a:rPr>
              <a:t>Provide examples of the data you had or collected during the improvement effort</a:t>
            </a:r>
            <a:endParaRPr lang="en-US">
              <a:solidFill>
                <a:srgbClr val="FF0000"/>
              </a:solidFill>
              <a:ea typeface="Calibri"/>
              <a:cs typeface="Calibri"/>
            </a:endParaRPr>
          </a:p>
          <a:p>
            <a:pPr marL="285750" indent="-285750">
              <a:spcBef>
                <a:spcPct val="20000"/>
              </a:spcBef>
              <a:buFont typeface="Arial"/>
              <a:buChar char="•"/>
            </a:pPr>
            <a:r>
              <a:rPr lang="en-US">
                <a:ea typeface="Calibri"/>
                <a:cs typeface="Calibri"/>
              </a:rPr>
              <a:t>Going from 66% to 64%</a:t>
            </a:r>
            <a:endParaRPr lang="en-US"/>
          </a:p>
          <a:p>
            <a:pPr marL="285750" indent="-285750">
              <a:spcBef>
                <a:spcPct val="20000"/>
              </a:spcBef>
              <a:buFont typeface="Arial"/>
              <a:buChar char="•"/>
            </a:pPr>
            <a:r>
              <a:rPr lang="en-US">
                <a:solidFill>
                  <a:srgbClr val="FF0000"/>
                </a:solidFill>
              </a:rPr>
              <a:t>Explain what these data mean</a:t>
            </a:r>
            <a:endParaRPr lang="en-US">
              <a:solidFill>
                <a:srgbClr val="FF0000"/>
              </a:solidFill>
              <a:ea typeface="Calibri"/>
              <a:cs typeface="Calibri"/>
            </a:endParaRPr>
          </a:p>
        </p:txBody>
      </p:sp>
      <p:sp>
        <p:nvSpPr>
          <p:cNvPr id="4" name="Slide Number Placeholder 3"/>
          <p:cNvSpPr>
            <a:spLocks noGrp="1"/>
          </p:cNvSpPr>
          <p:nvPr>
            <p:ph type="sldNum" sz="quarter" idx="5"/>
          </p:nvPr>
        </p:nvSpPr>
        <p:spPr/>
        <p:txBody>
          <a:bodyPr/>
          <a:lstStyle/>
          <a:p>
            <a:fld id="{A0FC7D1B-6069-47AA-A5EF-A3A9C19C737E}" type="slidenum">
              <a:rPr lang="en-US" smtClean="0"/>
              <a:t>10</a:t>
            </a:fld>
            <a:endParaRPr lang="en-US"/>
          </a:p>
        </p:txBody>
      </p:sp>
    </p:spTree>
    <p:extLst>
      <p:ext uri="{BB962C8B-B14F-4D97-AF65-F5344CB8AC3E}">
        <p14:creationId xmlns:p14="http://schemas.microsoft.com/office/powerpoint/2010/main" val="4102868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PLAN- Identify  the population overdue for CRC screening and specific process to improve/increase FIT kit return rate for example reminder phone call</a:t>
            </a:r>
          </a:p>
          <a:p>
            <a:r>
              <a:rPr lang="en-US">
                <a:ea typeface="Calibri"/>
                <a:cs typeface="Calibri"/>
              </a:rPr>
              <a:t>DO- Implement invention in a  small scale. For example calling 2-3 patients who were given the FIT kit.</a:t>
            </a:r>
          </a:p>
          <a:p>
            <a:r>
              <a:rPr lang="en-US">
                <a:ea typeface="Calibri"/>
                <a:cs typeface="Calibri"/>
              </a:rPr>
              <a:t>STUDY- Analyse data to assess impact- Did return rate improve.</a:t>
            </a:r>
          </a:p>
          <a:p>
            <a:r>
              <a:rPr lang="en-US">
                <a:ea typeface="Calibri"/>
                <a:cs typeface="Calibri"/>
              </a:rPr>
              <a:t>ACT- Refine the intervention based on findings and scale up if successful or develop new strategies if  unsuccessful.</a:t>
            </a:r>
          </a:p>
          <a:p>
            <a:endParaRPr lang="en-US">
              <a:ea typeface="Calibri"/>
              <a:cs typeface="Calibri"/>
            </a:endParaRPr>
          </a:p>
          <a:p>
            <a:r>
              <a:rPr lang="en-US">
                <a:ea typeface="Calibri"/>
                <a:cs typeface="Calibri"/>
              </a:rPr>
              <a:t>Lesson learnt- In real time  FIT testing is a highly acceptable, effective less invasive inexpensive trackable tool for screening for CRC when implemented  in an organized, programmatic way with strong systems for educating,  reminding following up patients and tracking results.</a:t>
            </a: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Np fellows workload not allowing us to  go back and track  if patients where given testing kits or returned them.</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0FC7D1B-6069-47AA-A5EF-A3A9C19C737E}" type="slidenum">
              <a:rPr lang="en-US" smtClean="0"/>
              <a:t>12</a:t>
            </a:fld>
            <a:endParaRPr lang="en-US"/>
          </a:p>
        </p:txBody>
      </p:sp>
    </p:spTree>
    <p:extLst>
      <p:ext uri="{BB962C8B-B14F-4D97-AF65-F5344CB8AC3E}">
        <p14:creationId xmlns:p14="http://schemas.microsoft.com/office/powerpoint/2010/main" val="2682099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0000"/>
              </a:lnSpc>
              <a:spcBef>
                <a:spcPct val="20000"/>
              </a:spcBef>
              <a:buFont typeface="Arial"/>
              <a:buChar char="•"/>
            </a:pPr>
            <a:r>
              <a:rPr lang="en-US">
                <a:solidFill>
                  <a:srgbClr val="FF0000"/>
                </a:solidFill>
              </a:rPr>
              <a:t>Describe the results of your improvement effort</a:t>
            </a:r>
          </a:p>
          <a:p>
            <a:pPr marL="285750" indent="-285750">
              <a:lnSpc>
                <a:spcPct val="110000"/>
              </a:lnSpc>
              <a:spcBef>
                <a:spcPct val="20000"/>
              </a:spcBef>
              <a:buFont typeface="Arial"/>
              <a:buChar char="•"/>
            </a:pPr>
            <a:r>
              <a:rPr lang="en-US">
                <a:solidFill>
                  <a:schemeClr val="tx2"/>
                </a:solidFill>
                <a:ea typeface="Calibri"/>
                <a:cs typeface="Calibri"/>
              </a:rPr>
              <a:t>-Able to identify some of the weak points in our project </a:t>
            </a:r>
            <a:endParaRPr lang="en-US">
              <a:solidFill>
                <a:schemeClr val="tx2"/>
              </a:solidFill>
            </a:endParaRPr>
          </a:p>
          <a:p>
            <a:pPr marL="454660" lvl="1">
              <a:lnSpc>
                <a:spcPct val="110000"/>
              </a:lnSpc>
              <a:spcBef>
                <a:spcPct val="20000"/>
              </a:spcBef>
              <a:buFont typeface="Arial"/>
              <a:buChar char="•"/>
            </a:pPr>
            <a:r>
              <a:rPr lang="en-US">
                <a:solidFill>
                  <a:schemeClr val="tx2"/>
                </a:solidFill>
              </a:rPr>
              <a:t>Include barriers- lack of staff to f/u with patients about FIT test, education barrier for pt who did not understand the importance of screening, or cultural practices </a:t>
            </a:r>
            <a:endParaRPr lang="en-US">
              <a:solidFill>
                <a:srgbClr val="000000"/>
              </a:solidFill>
            </a:endParaRPr>
          </a:p>
          <a:p>
            <a:pPr marL="454660" lvl="1">
              <a:lnSpc>
                <a:spcPct val="110000"/>
              </a:lnSpc>
              <a:spcBef>
                <a:spcPct val="20000"/>
              </a:spcBef>
              <a:buFont typeface="Arial"/>
              <a:buChar char="•"/>
            </a:pPr>
            <a:r>
              <a:rPr lang="en-US">
                <a:solidFill>
                  <a:schemeClr val="tx2"/>
                </a:solidFill>
              </a:rPr>
              <a:t>challenges, success factors in your description</a:t>
            </a:r>
            <a:endParaRPr lang="en-US">
              <a:ea typeface="Calibri"/>
              <a:cs typeface="Calibri"/>
            </a:endParaRPr>
          </a:p>
          <a:p>
            <a:pPr marL="285750" indent="-285750">
              <a:lnSpc>
                <a:spcPct val="110000"/>
              </a:lnSpc>
              <a:spcBef>
                <a:spcPct val="20000"/>
              </a:spcBef>
              <a:buFont typeface="Arial"/>
              <a:buChar char="•"/>
            </a:pPr>
            <a:r>
              <a:rPr lang="en-US">
                <a:solidFill>
                  <a:srgbClr val="FF0000"/>
                </a:solidFill>
              </a:rPr>
              <a:t>What did you learn from doing this work?</a:t>
            </a:r>
          </a:p>
        </p:txBody>
      </p:sp>
      <p:sp>
        <p:nvSpPr>
          <p:cNvPr id="4" name="Slide Number Placeholder 3"/>
          <p:cNvSpPr>
            <a:spLocks noGrp="1"/>
          </p:cNvSpPr>
          <p:nvPr>
            <p:ph type="sldNum" sz="quarter" idx="5"/>
          </p:nvPr>
        </p:nvSpPr>
        <p:spPr/>
        <p:txBody>
          <a:bodyPr/>
          <a:lstStyle/>
          <a:p>
            <a:fld id="{A0FC7D1B-6069-47AA-A5EF-A3A9C19C737E}" type="slidenum">
              <a:rPr lang="en-US" smtClean="0"/>
              <a:t>13</a:t>
            </a:fld>
            <a:endParaRPr lang="en-US"/>
          </a:p>
        </p:txBody>
      </p:sp>
    </p:spTree>
    <p:extLst>
      <p:ext uri="{BB962C8B-B14F-4D97-AF65-F5344CB8AC3E}">
        <p14:creationId xmlns:p14="http://schemas.microsoft.com/office/powerpoint/2010/main" val="762583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C7D1B-6069-47AA-A5EF-A3A9C19C737E}" type="slidenum">
              <a:rPr lang="en-US" smtClean="0"/>
              <a:t>14</a:t>
            </a:fld>
            <a:endParaRPr lang="en-US"/>
          </a:p>
        </p:txBody>
      </p:sp>
    </p:spTree>
    <p:extLst>
      <p:ext uri="{BB962C8B-B14F-4D97-AF65-F5344CB8AC3E}">
        <p14:creationId xmlns:p14="http://schemas.microsoft.com/office/powerpoint/2010/main" val="311810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B0A0F8-9D41-C34C-9D36-F22A7697DB93}"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93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4662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964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8557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754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4114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843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2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114662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26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681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3994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935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4662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964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8557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7541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4114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84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903964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20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26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6814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3994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B0A0F8-9D41-C34C-9D36-F22A7697DB93}"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13855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B0A0F8-9D41-C34C-9D36-F22A7697DB93}" type="datetimeFigureOut">
              <a:rPr lang="en-US" smtClean="0"/>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B0A0F8-9D41-C34C-9D36-F22A7697DB93}" type="datetimeFigureOut">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0A0F8-9D41-C34C-9D36-F22A7697DB93}" type="datetimeFigureOut">
              <a:rPr lang="en-US" smtClean="0"/>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0A0F8-9D41-C34C-9D36-F22A7697DB93}" type="datetimeFigureOut">
              <a:rPr lang="en-US" smtClean="0"/>
              <a:t>6/23/2025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6761B-DE55-7344-BAF4-AF2A5867A258}" type="slidenum">
              <a:rPr lang="en-US" smtClean="0"/>
              <a:t>‹#›</a:t>
            </a:fld>
            <a:endParaRPr lang="en-US"/>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F348-B3D9-4D48-9047-CE76AC290D03}" type="datetimeFigureOut">
              <a:rPr lang="en-US" smtClean="0">
                <a:solidFill>
                  <a:prstClr val="black">
                    <a:tint val="75000"/>
                  </a:prstClr>
                </a:solidFill>
                <a:latin typeface="Calibri"/>
              </a:rPr>
              <a:pPr/>
              <a:t>6/23/2025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109527" y="1029808"/>
            <a:ext cx="8920173" cy="4168711"/>
          </a:xfrm>
          <a:prstGeom prst="rect">
            <a:avLst/>
          </a:prstGeom>
          <a:noFill/>
          <a:ln w="12700">
            <a:noFill/>
            <a:miter lim="800000"/>
            <a:headEnd/>
            <a:tailEnd/>
          </a:ln>
        </p:spPr>
        <p:txBody>
          <a:bodyPr lIns="88779" tIns="43611" rIns="88779" bIns="43611" anchor="t"/>
          <a:lstStyle/>
          <a:p>
            <a:pPr marL="335915" indent="-335915" algn="ctr" eaLnBrk="0" hangingPunct="0">
              <a:spcBef>
                <a:spcPct val="20000"/>
              </a:spcBef>
              <a:spcAft>
                <a:spcPts val="987"/>
              </a:spcAft>
              <a:buClr>
                <a:srgbClr val="0000FF"/>
              </a:buClr>
              <a:buSzPct val="75000"/>
              <a:defRPr/>
            </a:pPr>
            <a:r>
              <a:rPr lang="en-US" altLang="en-US" sz="4800" b="1" kern="0" dirty="0">
                <a:solidFill>
                  <a:schemeClr val="bg1"/>
                </a:solidFill>
              </a:rPr>
              <a:t> Increasing Colorectal Cancer Screening   </a:t>
            </a:r>
            <a:endParaRPr lang="en-US" altLang="en-US" sz="4800" b="1" kern="0" dirty="0">
              <a:solidFill>
                <a:schemeClr val="bg1"/>
              </a:solidFill>
              <a:ea typeface="Calibri"/>
              <a:cs typeface="Calibri"/>
            </a:endParaRPr>
          </a:p>
          <a:p>
            <a:pPr marL="335915" indent="-335915" algn="ctr" eaLnBrk="0" hangingPunct="0">
              <a:buClr>
                <a:schemeClr val="hlink"/>
              </a:buClr>
              <a:buSzPct val="75000"/>
              <a:defRPr/>
            </a:pPr>
            <a:endParaRPr lang="en-US" altLang="en-US" sz="3200" b="1" kern="0">
              <a:solidFill>
                <a:schemeClr val="accent1"/>
              </a:solidFill>
              <a:ea typeface="Calibri"/>
              <a:cs typeface="Calibri"/>
            </a:endParaRPr>
          </a:p>
          <a:p>
            <a:pPr marL="335915" indent="-335915" algn="ctr" eaLnBrk="0" hangingPunct="0">
              <a:buClr>
                <a:schemeClr val="hlink"/>
              </a:buClr>
              <a:buSzPct val="75000"/>
              <a:defRPr/>
            </a:pPr>
            <a:r>
              <a:rPr lang="en-US" altLang="en-US" sz="3200" b="1" kern="0" dirty="0">
                <a:solidFill>
                  <a:schemeClr val="accent1"/>
                </a:solidFill>
              </a:rPr>
              <a:t>Anita </a:t>
            </a:r>
            <a:r>
              <a:rPr lang="en-US" altLang="en-US" sz="3200" b="1" kern="0" dirty="0" err="1">
                <a:solidFill>
                  <a:schemeClr val="accent1"/>
                </a:solidFill>
              </a:rPr>
              <a:t>Pepra</a:t>
            </a:r>
            <a:endParaRPr lang="en-US" altLang="en-US" sz="3200" b="1" kern="0" dirty="0">
              <a:solidFill>
                <a:schemeClr val="accent1"/>
              </a:solidFill>
              <a:ea typeface="Calibri"/>
              <a:cs typeface="Calibri"/>
            </a:endParaRPr>
          </a:p>
          <a:p>
            <a:pPr marL="335915" indent="-335915" algn="ctr">
              <a:defRPr/>
            </a:pPr>
            <a:r>
              <a:rPr lang="en-US" altLang="en-US" sz="3200" b="1" kern="0" dirty="0">
                <a:solidFill>
                  <a:schemeClr val="accent1"/>
                </a:solidFill>
                <a:ea typeface="Calibri"/>
                <a:cs typeface="Calibri"/>
              </a:rPr>
              <a:t>Leona </a:t>
            </a:r>
            <a:r>
              <a:rPr lang="en-US" sz="3200" b="1" kern="0" dirty="0">
                <a:solidFill>
                  <a:schemeClr val="accent1"/>
                </a:solidFill>
                <a:ea typeface="+mn-lt"/>
                <a:cs typeface="+mn-lt"/>
              </a:rPr>
              <a:t>Njoku-Ejiogu</a:t>
            </a:r>
            <a:endParaRPr lang="en-US" altLang="en-US" sz="3200" b="1" kern="0" dirty="0">
              <a:solidFill>
                <a:schemeClr val="accent1"/>
              </a:solidFill>
              <a:ea typeface="+mn-lt"/>
              <a:cs typeface="+mn-lt"/>
            </a:endParaRPr>
          </a:p>
          <a:p>
            <a:pPr marL="335915" indent="-335915" algn="ctr" eaLnBrk="0" hangingPunct="0">
              <a:buClr>
                <a:schemeClr val="hlink"/>
              </a:buClr>
              <a:buSzPct val="75000"/>
              <a:defRPr/>
            </a:pPr>
            <a:endParaRPr lang="en-US" altLang="en-US" sz="3200" b="1" kern="0">
              <a:solidFill>
                <a:schemeClr val="accent1"/>
              </a:solidFill>
              <a:ea typeface="Calibri"/>
              <a:cs typeface="Calibri"/>
            </a:endParaRPr>
          </a:p>
          <a:p>
            <a:pPr marL="335915" indent="-335915" algn="ctr">
              <a:defRPr/>
            </a:pPr>
            <a:r>
              <a:rPr lang="en-US" altLang="en-US" sz="3200" b="1" kern="0" dirty="0">
                <a:solidFill>
                  <a:schemeClr val="accent1"/>
                </a:solidFill>
              </a:rPr>
              <a:t>June 12, 2025</a:t>
            </a:r>
            <a:endParaRPr lang="en-US" dirty="0">
              <a:solidFill>
                <a:schemeClr val="accent1"/>
              </a:solidFill>
            </a:endParaRPr>
          </a:p>
          <a:p>
            <a:pPr marL="335915" indent="-335915" algn="ctr" eaLnBrk="0" hangingPunct="0">
              <a:lnSpc>
                <a:spcPct val="90000"/>
              </a:lnSpc>
              <a:spcBef>
                <a:spcPct val="20000"/>
              </a:spcBef>
              <a:spcAft>
                <a:spcPct val="20000"/>
              </a:spcAft>
              <a:buClr>
                <a:schemeClr val="hlink"/>
              </a:buClr>
              <a:buSzPct val="75000"/>
              <a:defRPr/>
            </a:pPr>
            <a:endParaRPr lang="en-US" altLang="en-US" sz="2800" b="1" kern="0">
              <a:solidFill>
                <a:schemeClr val="bg1"/>
              </a:solidFill>
              <a:ea typeface="Calibri"/>
              <a:cs typeface="Calibri"/>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5257021"/>
            <a:ext cx="1000125" cy="1000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8837" y="5382467"/>
            <a:ext cx="7458075" cy="584775"/>
          </a:xfrm>
          <a:prstGeom prst="rect">
            <a:avLst/>
          </a:prstGeom>
          <a:noFill/>
        </p:spPr>
        <p:txBody>
          <a:bodyPr wrap="square" rtlCol="0">
            <a:spAutoFit/>
          </a:bodyPr>
          <a:lstStyle/>
          <a:p>
            <a:r>
              <a:rPr lang="en-US" sz="3200">
                <a:solidFill>
                  <a:srgbClr val="893BC3"/>
                </a:solidFill>
                <a:latin typeface="Aharoni" panose="02010803020104030203" pitchFamily="2" charset="-79"/>
                <a:cs typeface="Aharoni" panose="02010803020104030203" pitchFamily="2" charset="-79"/>
              </a:rPr>
              <a:t>Nurse Practitioner &amp; Post-Doctoral</a:t>
            </a:r>
          </a:p>
        </p:txBody>
      </p:sp>
      <p:sp>
        <p:nvSpPr>
          <p:cNvPr id="3" name="Rectangle 2"/>
          <p:cNvSpPr/>
          <p:nvPr/>
        </p:nvSpPr>
        <p:spPr>
          <a:xfrm>
            <a:off x="1914525" y="5717513"/>
            <a:ext cx="5668690" cy="523220"/>
          </a:xfrm>
          <a:prstGeom prst="rect">
            <a:avLst/>
          </a:prstGeom>
        </p:spPr>
        <p:txBody>
          <a:bodyPr wrap="square">
            <a:spAutoFit/>
          </a:bodyPr>
          <a:lstStyle/>
          <a:p>
            <a:r>
              <a:rPr lang="en-US" sz="2800">
                <a:solidFill>
                  <a:schemeClr val="tx2">
                    <a:lumMod val="40000"/>
                    <a:lumOff val="60000"/>
                  </a:schemeClr>
                </a:solidFill>
                <a:latin typeface="Aharoni" panose="02010803020104030203" pitchFamily="2" charset="-79"/>
                <a:cs typeface="Aharoni" panose="02010803020104030203" pitchFamily="2" charset="-79"/>
              </a:rPr>
              <a:t>Training Programs</a:t>
            </a:r>
          </a:p>
        </p:txBody>
      </p:sp>
    </p:spTree>
    <p:extLst>
      <p:ext uri="{BB962C8B-B14F-4D97-AF65-F5344CB8AC3E}">
        <p14:creationId xmlns:p14="http://schemas.microsoft.com/office/powerpoint/2010/main" val="5434606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60750" y="509693"/>
            <a:ext cx="7816241" cy="1203598"/>
          </a:xfrm>
        </p:spPr>
        <p:txBody>
          <a:bodyPr>
            <a:normAutofit/>
          </a:bodyPr>
          <a:lstStyle/>
          <a:p>
            <a:r>
              <a:rPr lang="en-US" altLang="en-US" b="1">
                <a:solidFill>
                  <a:schemeClr val="tx2"/>
                </a:solidFill>
              </a:rPr>
              <a:t>Data </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10</a:t>
            </a:fld>
            <a:endParaRPr lang="en-US" altLang="en-US" sz="1400" b="0">
              <a:solidFill>
                <a:schemeClr val="bg1"/>
              </a:solidFill>
              <a:latin typeface="Times New Roman" pitchFamily="18" charset="0"/>
              <a:ea typeface="MS PGothic" pitchFamily="34" charset="-128"/>
            </a:endParaRPr>
          </a:p>
        </p:txBody>
      </p:sp>
      <p:pic>
        <p:nvPicPr>
          <p:cNvPr id="2" name="Picture 1" descr="A screenshot of a medical screening dashboard&#10;&#10;AI-generated content may be incorrect.">
            <a:extLst>
              <a:ext uri="{FF2B5EF4-FFF2-40B4-BE49-F238E27FC236}">
                <a16:creationId xmlns:a16="http://schemas.microsoft.com/office/drawing/2014/main" id="{2AB5A993-B1B0-DC52-8FB1-69358FBFA000}"/>
              </a:ext>
            </a:extLst>
          </p:cNvPr>
          <p:cNvPicPr>
            <a:picLocks noChangeAspect="1"/>
          </p:cNvPicPr>
          <p:nvPr/>
        </p:nvPicPr>
        <p:blipFill>
          <a:blip r:embed="rId3"/>
          <a:stretch>
            <a:fillRect/>
          </a:stretch>
        </p:blipFill>
        <p:spPr>
          <a:xfrm>
            <a:off x="1752585" y="1469388"/>
            <a:ext cx="5635895" cy="4816231"/>
          </a:xfrm>
          <a:prstGeom prst="rect">
            <a:avLst/>
          </a:prstGeom>
        </p:spPr>
      </p:pic>
    </p:spTree>
    <p:extLst>
      <p:ext uri="{BB962C8B-B14F-4D97-AF65-F5344CB8AC3E}">
        <p14:creationId xmlns:p14="http://schemas.microsoft.com/office/powerpoint/2010/main" val="382489681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5BD42-BE92-96F4-BF7D-FB76E0EAA008}"/>
              </a:ext>
            </a:extLst>
          </p:cNvPr>
          <p:cNvSpPr>
            <a:spLocks noGrp="1"/>
          </p:cNvSpPr>
          <p:nvPr>
            <p:ph type="title"/>
          </p:nvPr>
        </p:nvSpPr>
        <p:spPr>
          <a:xfrm>
            <a:off x="379046" y="567715"/>
            <a:ext cx="8229600" cy="1143000"/>
          </a:xfrm>
        </p:spPr>
        <p:txBody>
          <a:bodyPr/>
          <a:lstStyle/>
          <a:p>
            <a:r>
              <a:rPr lang="en-US" b="1">
                <a:solidFill>
                  <a:schemeClr val="tx2"/>
                </a:solidFill>
                <a:ea typeface="Calibri"/>
                <a:cs typeface="Calibri"/>
              </a:rPr>
              <a:t>More Data</a:t>
            </a:r>
            <a:endParaRPr lang="en-US" b="1">
              <a:solidFill>
                <a:schemeClr val="tx2"/>
              </a:solidFill>
            </a:endParaRPr>
          </a:p>
        </p:txBody>
      </p:sp>
      <p:pic>
        <p:nvPicPr>
          <p:cNvPr id="4" name="Content Placeholder 3" descr="A screenshot of a graph&#10;&#10;AI-generated content may be incorrect.">
            <a:extLst>
              <a:ext uri="{FF2B5EF4-FFF2-40B4-BE49-F238E27FC236}">
                <a16:creationId xmlns:a16="http://schemas.microsoft.com/office/drawing/2014/main" id="{F35A220A-46D5-B31E-B23F-E7DA5269D8E2}"/>
              </a:ext>
            </a:extLst>
          </p:cNvPr>
          <p:cNvPicPr>
            <a:picLocks noGrp="1" noChangeAspect="1"/>
          </p:cNvPicPr>
          <p:nvPr>
            <p:ph idx="1"/>
          </p:nvPr>
        </p:nvPicPr>
        <p:blipFill>
          <a:blip r:embed="rId2"/>
          <a:stretch>
            <a:fillRect/>
          </a:stretch>
        </p:blipFill>
        <p:spPr>
          <a:xfrm>
            <a:off x="658672" y="1827591"/>
            <a:ext cx="7686675" cy="2266950"/>
          </a:xfrm>
        </p:spPr>
      </p:pic>
      <p:pic>
        <p:nvPicPr>
          <p:cNvPr id="5" name="Picture 4" descr="A screenshot of a graph&#10;&#10;AI-generated content may be incorrect.">
            <a:extLst>
              <a:ext uri="{FF2B5EF4-FFF2-40B4-BE49-F238E27FC236}">
                <a16:creationId xmlns:a16="http://schemas.microsoft.com/office/drawing/2014/main" id="{BF5F90AD-DE52-2AE0-E33B-6D092F0D960C}"/>
              </a:ext>
            </a:extLst>
          </p:cNvPr>
          <p:cNvPicPr>
            <a:picLocks noChangeAspect="1"/>
          </p:cNvPicPr>
          <p:nvPr/>
        </p:nvPicPr>
        <p:blipFill>
          <a:blip r:embed="rId3"/>
          <a:stretch>
            <a:fillRect/>
          </a:stretch>
        </p:blipFill>
        <p:spPr>
          <a:xfrm>
            <a:off x="632828" y="4095167"/>
            <a:ext cx="7715250" cy="1962150"/>
          </a:xfrm>
          <a:prstGeom prst="rect">
            <a:avLst/>
          </a:prstGeom>
        </p:spPr>
      </p:pic>
    </p:spTree>
    <p:extLst>
      <p:ext uri="{BB962C8B-B14F-4D97-AF65-F5344CB8AC3E}">
        <p14:creationId xmlns:p14="http://schemas.microsoft.com/office/powerpoint/2010/main" val="57223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tx2"/>
                </a:solidFill>
              </a:rPr>
              <a:t>Approach to Change </a:t>
            </a:r>
          </a:p>
        </p:txBody>
      </p:sp>
      <p:sp>
        <p:nvSpPr>
          <p:cNvPr id="3076" name="Rectangle 13"/>
          <p:cNvSpPr>
            <a:spLocks noGrp="1" noChangeArrowheads="1"/>
          </p:cNvSpPr>
          <p:nvPr>
            <p:ph type="body" idx="1"/>
          </p:nvPr>
        </p:nvSpPr>
        <p:spPr>
          <a:xfrm>
            <a:off x="574808" y="1570183"/>
            <a:ext cx="8472655" cy="5128992"/>
          </a:xfrm>
        </p:spPr>
        <p:txBody>
          <a:bodyPr vert="horz" lIns="91440" tIns="45720" rIns="91440" bIns="45720" rtlCol="0" anchor="t">
            <a:normAutofit/>
          </a:bodyPr>
          <a:lstStyle/>
          <a:p>
            <a:pPr>
              <a:lnSpc>
                <a:spcPct val="110000"/>
              </a:lnSpc>
              <a:defRPr/>
            </a:pPr>
            <a:r>
              <a:rPr lang="en-US" altLang="en-US">
                <a:solidFill>
                  <a:schemeClr val="tx2"/>
                </a:solidFill>
              </a:rPr>
              <a:t>Things to change:</a:t>
            </a:r>
            <a:endParaRPr lang="en-US" altLang="en-US">
              <a:solidFill>
                <a:schemeClr val="tx2"/>
              </a:solidFill>
              <a:ea typeface="Calibri"/>
              <a:cs typeface="Calibri"/>
            </a:endParaRPr>
          </a:p>
          <a:p>
            <a:pPr lvl="1">
              <a:lnSpc>
                <a:spcPct val="110000"/>
              </a:lnSpc>
              <a:buFont typeface="Courier New"/>
              <a:buChar char="o"/>
              <a:defRPr/>
            </a:pPr>
            <a:r>
              <a:rPr lang="en-US" altLang="en-US" sz="1600">
                <a:solidFill>
                  <a:schemeClr val="tx2"/>
                </a:solidFill>
                <a:ea typeface="Calibri"/>
                <a:cs typeface="Calibri"/>
              </a:rPr>
              <a:t>Making sure the FIT testing kits are placed in all the exam rooms</a:t>
            </a:r>
            <a:endParaRPr lang="en-US" altLang="en-US" sz="3200">
              <a:solidFill>
                <a:schemeClr val="tx2"/>
              </a:solidFill>
              <a:ea typeface="Calibri"/>
              <a:cs typeface="Calibri"/>
            </a:endParaRPr>
          </a:p>
          <a:p>
            <a:pPr lvl="1">
              <a:lnSpc>
                <a:spcPct val="110000"/>
              </a:lnSpc>
              <a:buFont typeface="Courier New"/>
              <a:buChar char="o"/>
              <a:defRPr/>
            </a:pPr>
            <a:r>
              <a:rPr lang="en-US" altLang="en-US" sz="1600">
                <a:solidFill>
                  <a:schemeClr val="tx2"/>
                </a:solidFill>
                <a:ea typeface="Calibri"/>
                <a:cs typeface="Calibri"/>
              </a:rPr>
              <a:t>Using process mapping to identify barriers such as health literacy, language and system level gaps</a:t>
            </a:r>
          </a:p>
          <a:p>
            <a:pPr>
              <a:lnSpc>
                <a:spcPct val="110000"/>
              </a:lnSpc>
              <a:defRPr/>
            </a:pPr>
            <a:r>
              <a:rPr lang="en-US" altLang="en-US">
                <a:solidFill>
                  <a:schemeClr val="tx2"/>
                </a:solidFill>
              </a:rPr>
              <a:t>PDSA cycles</a:t>
            </a:r>
            <a:endParaRPr lang="en-US" altLang="en-US">
              <a:solidFill>
                <a:schemeClr val="tx2"/>
              </a:solidFill>
              <a:ea typeface="Calibri"/>
              <a:cs typeface="Calibri"/>
            </a:endParaRPr>
          </a:p>
          <a:p>
            <a:pPr lvl="1">
              <a:lnSpc>
                <a:spcPct val="110000"/>
              </a:lnSpc>
              <a:buFont typeface="Courier New"/>
              <a:buChar char="o"/>
              <a:defRPr/>
            </a:pPr>
            <a:r>
              <a:rPr lang="en-US" altLang="en-US" sz="1500">
                <a:solidFill>
                  <a:schemeClr val="tx2"/>
                </a:solidFill>
              </a:rPr>
              <a:t>To increase screening uptake this will allow for early detection and reduce mortality and morbidity rate.</a:t>
            </a:r>
            <a:endParaRPr lang="en-US" altLang="en-US" sz="1500">
              <a:solidFill>
                <a:schemeClr val="tx2"/>
              </a:solidFill>
              <a:ea typeface="Calibri"/>
              <a:cs typeface="Calibri"/>
            </a:endParaRPr>
          </a:p>
          <a:p>
            <a:pPr lvl="1">
              <a:lnSpc>
                <a:spcPct val="110000"/>
              </a:lnSpc>
              <a:buFont typeface="Courier New"/>
              <a:buChar char="o"/>
              <a:defRPr/>
            </a:pPr>
            <a:r>
              <a:rPr lang="en-US" altLang="en-US" sz="1500">
                <a:solidFill>
                  <a:schemeClr val="tx2"/>
                </a:solidFill>
              </a:rPr>
              <a:t>Improving testing return rate because FIT test is a non invasive,  inexpensive screening method to detect blood in stool which is a sign of colon cancer  by boosting return rate more people can be screened with potential early detection leading to improved outcomes</a:t>
            </a:r>
            <a:endParaRPr lang="en-US" altLang="en-US" sz="1500">
              <a:solidFill>
                <a:schemeClr val="tx2"/>
              </a:solidFill>
              <a:ea typeface="Calibri"/>
              <a:cs typeface="Calibri"/>
            </a:endParaRPr>
          </a:p>
          <a:p>
            <a:pPr marL="0" indent="0">
              <a:lnSpc>
                <a:spcPct val="110000"/>
              </a:lnSpc>
              <a:buNone/>
              <a:defRPr/>
            </a:pPr>
            <a:endParaRPr lang="en-US" altLang="en-US" sz="1600">
              <a:solidFill>
                <a:schemeClr val="tx2"/>
              </a:solidFill>
              <a:ea typeface="Calibri"/>
              <a:cs typeface="Calibri"/>
            </a:endParaRPr>
          </a:p>
          <a:p>
            <a:pPr>
              <a:lnSpc>
                <a:spcPct val="110000"/>
              </a:lnSpc>
              <a:defRPr/>
            </a:pPr>
            <a:endParaRPr lang="en-US" altLang="en-US" sz="1600">
              <a:solidFill>
                <a:schemeClr val="tx2"/>
              </a:solidFill>
              <a:ea typeface="Calibri"/>
              <a:cs typeface="Calibri"/>
            </a:endParaRPr>
          </a:p>
          <a:p>
            <a:pPr>
              <a:lnSpc>
                <a:spcPct val="110000"/>
              </a:lnSpc>
              <a:defRPr/>
            </a:pPr>
            <a:endParaRPr lang="en-US" altLang="en-US" sz="1600">
              <a:solidFill>
                <a:schemeClr val="tx2"/>
              </a:solidFill>
              <a:ea typeface="Calibri"/>
              <a:cs typeface="Calibri"/>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12</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41439288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fontScale="90000"/>
          </a:bodyPr>
          <a:lstStyle/>
          <a:p>
            <a:r>
              <a:rPr lang="en-US" altLang="en-US" b="1">
                <a:solidFill>
                  <a:schemeClr val="tx2"/>
                </a:solidFill>
              </a:rPr>
              <a:t>Results /</a:t>
            </a:r>
            <a:br>
              <a:rPr lang="en-US" altLang="en-US" b="1">
                <a:solidFill>
                  <a:schemeClr val="tx2"/>
                </a:solidFill>
              </a:rPr>
            </a:br>
            <a:r>
              <a:rPr lang="en-US" altLang="en-US" b="1">
                <a:solidFill>
                  <a:schemeClr val="tx2"/>
                </a:solidFill>
                <a:ea typeface="Calibri"/>
                <a:cs typeface="Calibri"/>
              </a:rPr>
              <a:t>Lessons Learned</a:t>
            </a:r>
          </a:p>
        </p:txBody>
      </p:sp>
      <p:sp>
        <p:nvSpPr>
          <p:cNvPr id="3076" name="Rectangle 13"/>
          <p:cNvSpPr>
            <a:spLocks noGrp="1" noChangeArrowheads="1"/>
          </p:cNvSpPr>
          <p:nvPr>
            <p:ph type="body" idx="1"/>
          </p:nvPr>
        </p:nvSpPr>
        <p:spPr>
          <a:xfrm>
            <a:off x="313151" y="1953271"/>
            <a:ext cx="8267178" cy="4632598"/>
          </a:xfrm>
        </p:spPr>
        <p:txBody>
          <a:bodyPr vert="horz" lIns="91440" tIns="45720" rIns="91440" bIns="45720" rtlCol="0" anchor="t">
            <a:normAutofit/>
          </a:bodyPr>
          <a:lstStyle/>
          <a:p>
            <a:pPr>
              <a:lnSpc>
                <a:spcPct val="110000"/>
              </a:lnSpc>
              <a:defRPr/>
            </a:pPr>
            <a:r>
              <a:rPr lang="en-US">
                <a:solidFill>
                  <a:schemeClr val="tx2"/>
                </a:solidFill>
              </a:rPr>
              <a:t>Barriers </a:t>
            </a:r>
          </a:p>
          <a:p>
            <a:pPr lvl="1">
              <a:lnSpc>
                <a:spcPct val="110000"/>
              </a:lnSpc>
              <a:defRPr/>
            </a:pPr>
            <a:r>
              <a:rPr lang="en-US" sz="2000">
                <a:solidFill>
                  <a:schemeClr val="tx2"/>
                </a:solidFill>
                <a:ea typeface="Calibri"/>
                <a:cs typeface="Calibri"/>
              </a:rPr>
              <a:t>Clinic flow, lack of staff to track patients, availability of providers at site </a:t>
            </a:r>
          </a:p>
          <a:p>
            <a:pPr>
              <a:lnSpc>
                <a:spcPct val="110000"/>
              </a:lnSpc>
              <a:defRPr/>
            </a:pPr>
            <a:r>
              <a:rPr lang="en-US">
                <a:solidFill>
                  <a:schemeClr val="tx2"/>
                </a:solidFill>
              </a:rPr>
              <a:t>Challenges</a:t>
            </a:r>
            <a:endParaRPr lang="en-US">
              <a:solidFill>
                <a:schemeClr val="tx2"/>
              </a:solidFill>
              <a:ea typeface="Calibri"/>
              <a:cs typeface="Calibri"/>
            </a:endParaRPr>
          </a:p>
          <a:p>
            <a:pPr lvl="1">
              <a:lnSpc>
                <a:spcPct val="110000"/>
              </a:lnSpc>
              <a:defRPr/>
            </a:pPr>
            <a:r>
              <a:rPr lang="en-US" sz="2000">
                <a:solidFill>
                  <a:schemeClr val="tx2"/>
                </a:solidFill>
                <a:ea typeface="Calibri"/>
                <a:cs typeface="Calibri"/>
              </a:rPr>
              <a:t>Patient adherence, stocking issues, staff being on the same page </a:t>
            </a:r>
          </a:p>
          <a:p>
            <a:pPr lvl="1">
              <a:lnSpc>
                <a:spcPct val="110000"/>
              </a:lnSpc>
              <a:defRPr/>
            </a:pPr>
            <a:r>
              <a:rPr lang="en-US" sz="2000">
                <a:solidFill>
                  <a:schemeClr val="tx2"/>
                </a:solidFill>
                <a:ea typeface="Calibri"/>
                <a:cs typeface="Calibri"/>
              </a:rPr>
              <a:t>Minimal number of days the fellows making the intervention were at the site</a:t>
            </a:r>
          </a:p>
          <a:p>
            <a:pPr lvl="1">
              <a:lnSpc>
                <a:spcPct val="110000"/>
              </a:lnSpc>
              <a:defRPr/>
            </a:pPr>
            <a:r>
              <a:rPr lang="en-US" sz="2000">
                <a:solidFill>
                  <a:schemeClr val="tx2"/>
                </a:solidFill>
                <a:ea typeface="Calibri"/>
                <a:cs typeface="Calibri"/>
              </a:rPr>
              <a:t>Only two of the nine providers participated in the intervention</a:t>
            </a:r>
          </a:p>
          <a:p>
            <a:pPr marL="0" indent="0">
              <a:lnSpc>
                <a:spcPct val="110000"/>
              </a:lnSpc>
              <a:buNone/>
              <a:defRPr/>
            </a:pPr>
            <a:endParaRPr lang="en-US" sz="1200">
              <a:solidFill>
                <a:schemeClr val="tx2"/>
              </a:solidFill>
              <a:ea typeface="Calibri"/>
              <a:cs typeface="Calibri"/>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13</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68272160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tx2"/>
                </a:solidFill>
              </a:rPr>
              <a:t>Conclusions/Implications </a:t>
            </a:r>
          </a:p>
        </p:txBody>
      </p:sp>
      <p:sp>
        <p:nvSpPr>
          <p:cNvPr id="3076" name="Rectangle 13"/>
          <p:cNvSpPr>
            <a:spLocks noGrp="1" noChangeArrowheads="1"/>
          </p:cNvSpPr>
          <p:nvPr>
            <p:ph type="body" idx="1"/>
          </p:nvPr>
        </p:nvSpPr>
        <p:spPr>
          <a:xfrm>
            <a:off x="-132219" y="1884704"/>
            <a:ext cx="8267178" cy="4632598"/>
          </a:xfrm>
        </p:spPr>
        <p:txBody>
          <a:bodyPr vert="horz" lIns="91440" tIns="45720" rIns="91440" bIns="45720" rtlCol="0" anchor="t">
            <a:normAutofit/>
          </a:bodyPr>
          <a:lstStyle/>
          <a:p>
            <a:pPr>
              <a:lnSpc>
                <a:spcPct val="110000"/>
              </a:lnSpc>
              <a:defRPr/>
            </a:pPr>
            <a:r>
              <a:rPr lang="en-US" altLang="en-US">
                <a:solidFill>
                  <a:schemeClr val="tx2"/>
                </a:solidFill>
              </a:rPr>
              <a:t>What is/are the next steps for the work you initiated?</a:t>
            </a:r>
          </a:p>
          <a:p>
            <a:pPr lvl="1">
              <a:lnSpc>
                <a:spcPct val="110000"/>
              </a:lnSpc>
              <a:defRPr/>
            </a:pPr>
            <a:r>
              <a:rPr lang="en-US" altLang="en-US" sz="1600">
                <a:solidFill>
                  <a:schemeClr val="tx2"/>
                </a:solidFill>
              </a:rPr>
              <a:t>To ensure outreach occurs to patients giving FIT tests to remind them to bring back the specimens.</a:t>
            </a:r>
            <a:endParaRPr lang="en-US" altLang="en-US" sz="1600">
              <a:solidFill>
                <a:schemeClr val="tx2"/>
              </a:solidFill>
              <a:ea typeface="Calibri"/>
              <a:cs typeface="Calibri"/>
            </a:endParaRPr>
          </a:p>
          <a:p>
            <a:pPr lvl="1">
              <a:lnSpc>
                <a:spcPct val="110000"/>
              </a:lnSpc>
              <a:defRPr/>
            </a:pPr>
            <a:r>
              <a:rPr lang="en-US" altLang="en-US" sz="1600">
                <a:solidFill>
                  <a:schemeClr val="tx2"/>
                </a:solidFill>
              </a:rPr>
              <a:t>To ensure patients are well educated about the reason for screening and its importance for early detection and prevention. Example: pamphlets or reading materials.</a:t>
            </a:r>
            <a:endParaRPr lang="en-US" altLang="en-US" sz="1600">
              <a:solidFill>
                <a:schemeClr val="tx2"/>
              </a:solidFill>
              <a:ea typeface="Calibri"/>
              <a:cs typeface="Calibri"/>
            </a:endParaRPr>
          </a:p>
          <a:p>
            <a:pPr>
              <a:lnSpc>
                <a:spcPct val="110000"/>
              </a:lnSpc>
              <a:defRPr/>
            </a:pPr>
            <a:r>
              <a:rPr lang="en-US" altLang="en-US">
                <a:solidFill>
                  <a:schemeClr val="tx2"/>
                </a:solidFill>
              </a:rPr>
              <a:t>What would you do differently if you were starting this effort again?</a:t>
            </a:r>
          </a:p>
          <a:p>
            <a:pPr lvl="1">
              <a:lnSpc>
                <a:spcPct val="110000"/>
              </a:lnSpc>
              <a:defRPr/>
            </a:pPr>
            <a:r>
              <a:rPr lang="en-US" altLang="en-US" sz="1600">
                <a:solidFill>
                  <a:schemeClr val="tx2"/>
                </a:solidFill>
              </a:rPr>
              <a:t>Getting all the providers on board</a:t>
            </a:r>
          </a:p>
          <a:p>
            <a:pPr lvl="1">
              <a:lnSpc>
                <a:spcPct val="110000"/>
              </a:lnSpc>
              <a:defRPr/>
            </a:pPr>
            <a:r>
              <a:rPr lang="en-US" altLang="en-US" sz="1600">
                <a:solidFill>
                  <a:schemeClr val="tx2"/>
                </a:solidFill>
                <a:ea typeface="Calibri"/>
                <a:cs typeface="Calibri"/>
              </a:rPr>
              <a:t>Getting all the exam rooms adequately stocked with the FIT kits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14</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46874019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FC27-9055-5F06-A8F5-8763397070DE}"/>
              </a:ext>
            </a:extLst>
          </p:cNvPr>
          <p:cNvSpPr>
            <a:spLocks noGrp="1"/>
          </p:cNvSpPr>
          <p:nvPr>
            <p:ph type="title"/>
          </p:nvPr>
        </p:nvSpPr>
        <p:spPr>
          <a:xfrm>
            <a:off x="0" y="711200"/>
            <a:ext cx="8686800" cy="1366982"/>
          </a:xfrm>
        </p:spPr>
        <p:txBody>
          <a:bodyPr>
            <a:normAutofit/>
          </a:bodyPr>
          <a:lstStyle/>
          <a:p>
            <a:r>
              <a:rPr lang="en-US">
                <a:solidFill>
                  <a:schemeClr val="tx2"/>
                </a:solidFill>
              </a:rPr>
              <a:t>Conclusions/Implications continued</a:t>
            </a:r>
          </a:p>
        </p:txBody>
      </p:sp>
      <p:sp>
        <p:nvSpPr>
          <p:cNvPr id="3" name="TextBox 2">
            <a:extLst>
              <a:ext uri="{FF2B5EF4-FFF2-40B4-BE49-F238E27FC236}">
                <a16:creationId xmlns:a16="http://schemas.microsoft.com/office/drawing/2014/main" id="{D58D22F8-86AA-8642-5273-7A277602359A}"/>
              </a:ext>
            </a:extLst>
          </p:cNvPr>
          <p:cNvSpPr txBox="1"/>
          <p:nvPr/>
        </p:nvSpPr>
        <p:spPr>
          <a:xfrm>
            <a:off x="316061" y="2045319"/>
            <a:ext cx="8682182" cy="2211631"/>
          </a:xfrm>
          <a:prstGeom prst="rect">
            <a:avLst/>
          </a:prstGeom>
          <a:noFill/>
        </p:spPr>
        <p:txBody>
          <a:bodyPr wrap="square" lIns="91440" tIns="45720" rIns="91440" bIns="45720" rtlCol="0" anchor="t">
            <a:spAutoFit/>
          </a:bodyPr>
          <a:lstStyle/>
          <a:p>
            <a:pPr>
              <a:lnSpc>
                <a:spcPct val="110000"/>
              </a:lnSpc>
              <a:defRPr/>
            </a:pPr>
            <a:r>
              <a:rPr lang="en-US" altLang="en-US" sz="3000">
                <a:solidFill>
                  <a:schemeClr val="tx2"/>
                </a:solidFill>
              </a:rPr>
              <a:t>Future NP residents </a:t>
            </a:r>
            <a:endParaRPr lang="en-US">
              <a:solidFill>
                <a:schemeClr val="tx2"/>
              </a:solidFill>
            </a:endParaRPr>
          </a:p>
          <a:p>
            <a:pPr marL="285750" indent="-285750">
              <a:lnSpc>
                <a:spcPct val="110000"/>
              </a:lnSpc>
              <a:buFont typeface="Arial"/>
              <a:buChar char="•"/>
              <a:defRPr/>
            </a:pPr>
            <a:r>
              <a:rPr lang="en-US" altLang="en-US" sz="2000">
                <a:solidFill>
                  <a:schemeClr val="tx2"/>
                </a:solidFill>
              </a:rPr>
              <a:t>Our advice to future residents would be to focus on the following:</a:t>
            </a:r>
            <a:endParaRPr lang="en-US" sz="2000">
              <a:solidFill>
                <a:schemeClr val="tx2"/>
              </a:solidFill>
              <a:ea typeface="Calibri"/>
              <a:cs typeface="Calibri"/>
            </a:endParaRPr>
          </a:p>
          <a:p>
            <a:pPr marL="285750" indent="-285750">
              <a:lnSpc>
                <a:spcPct val="110000"/>
              </a:lnSpc>
              <a:buFont typeface="Arial" panose="020B0604020202020204" pitchFamily="34" charset="0"/>
              <a:buChar char="•"/>
              <a:defRPr/>
            </a:pPr>
            <a:r>
              <a:rPr lang="en-US" altLang="en-US" sz="2000">
                <a:solidFill>
                  <a:schemeClr val="tx2"/>
                </a:solidFill>
                <a:ea typeface="Calibri"/>
                <a:cs typeface="Calibri"/>
              </a:rPr>
              <a:t>Getting the list of from </a:t>
            </a:r>
            <a:r>
              <a:rPr lang="en-US" sz="2000">
                <a:solidFill>
                  <a:schemeClr val="tx2"/>
                </a:solidFill>
                <a:ea typeface="Calibri"/>
                <a:cs typeface="Calibri"/>
              </a:rPr>
              <a:t>gastroenterology of the required criteria for direct colonoscopy</a:t>
            </a:r>
            <a:endParaRPr lang="en-US" altLang="en-US" sz="2000">
              <a:solidFill>
                <a:schemeClr val="tx2"/>
              </a:solidFill>
              <a:ea typeface="Calibri"/>
              <a:cs typeface="Calibri"/>
            </a:endParaRPr>
          </a:p>
          <a:p>
            <a:pPr marL="285750" indent="-285750">
              <a:lnSpc>
                <a:spcPct val="110000"/>
              </a:lnSpc>
              <a:buFont typeface="Arial" panose="020B0604020202020204" pitchFamily="34" charset="0"/>
              <a:buChar char="•"/>
              <a:defRPr/>
            </a:pPr>
            <a:r>
              <a:rPr lang="en-US" sz="2000">
                <a:solidFill>
                  <a:schemeClr val="tx2"/>
                </a:solidFill>
                <a:ea typeface="Calibri"/>
                <a:cs typeface="Calibri"/>
              </a:rPr>
              <a:t>Getting all the provider on board to follow in the initiative.</a:t>
            </a:r>
          </a:p>
          <a:p>
            <a:pPr>
              <a:lnSpc>
                <a:spcPct val="110000"/>
              </a:lnSpc>
              <a:defRPr/>
            </a:pPr>
            <a:endParaRPr lang="en-US" altLang="en-US" sz="1600">
              <a:solidFill>
                <a:schemeClr val="tx2"/>
              </a:solidFill>
              <a:ea typeface="Calibri"/>
              <a:cs typeface="Calibri"/>
            </a:endParaRPr>
          </a:p>
        </p:txBody>
      </p:sp>
    </p:spTree>
    <p:extLst>
      <p:ext uri="{BB962C8B-B14F-4D97-AF65-F5344CB8AC3E}">
        <p14:creationId xmlns:p14="http://schemas.microsoft.com/office/powerpoint/2010/main" val="310213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4EAD-FE4D-0E55-EBD8-44E11A6A75C2}"/>
              </a:ext>
            </a:extLst>
          </p:cNvPr>
          <p:cNvSpPr>
            <a:spLocks noGrp="1"/>
          </p:cNvSpPr>
          <p:nvPr>
            <p:ph type="title"/>
          </p:nvPr>
        </p:nvSpPr>
        <p:spPr/>
        <p:txBody>
          <a:bodyPr/>
          <a:lstStyle/>
          <a:p>
            <a:r>
              <a:rPr lang="en-US"/>
              <a:t>References</a:t>
            </a:r>
          </a:p>
        </p:txBody>
      </p:sp>
      <p:sp>
        <p:nvSpPr>
          <p:cNvPr id="3" name="TextBox 2">
            <a:extLst>
              <a:ext uri="{FF2B5EF4-FFF2-40B4-BE49-F238E27FC236}">
                <a16:creationId xmlns:a16="http://schemas.microsoft.com/office/drawing/2014/main" id="{A545E33D-759B-2F48-2E13-55289FBECB56}"/>
              </a:ext>
            </a:extLst>
          </p:cNvPr>
          <p:cNvSpPr txBox="1"/>
          <p:nvPr/>
        </p:nvSpPr>
        <p:spPr>
          <a:xfrm>
            <a:off x="457200" y="1847273"/>
            <a:ext cx="8049491" cy="1477328"/>
          </a:xfrm>
          <a:prstGeom prst="rect">
            <a:avLst/>
          </a:prstGeom>
          <a:noFill/>
        </p:spPr>
        <p:txBody>
          <a:bodyPr wrap="square" rtlCol="0">
            <a:spAutoFit/>
          </a:bodyPr>
          <a:lstStyle/>
          <a:p>
            <a:r>
              <a:rPr lang="en-US"/>
              <a:t>Robertson, D. J., et al. (2016, October 19). </a:t>
            </a:r>
            <a:r>
              <a:rPr lang="en-US" i="1"/>
              <a:t>Recommendations on fecal immunochemical testing to screen for colorectal neoplasia: A consensus statement by the US Multi-Society Task Force on Colorectal Cancer</a:t>
            </a:r>
            <a:r>
              <a:rPr lang="en-US"/>
              <a:t>. Gastroenterology. https://pubmed.ncbi.nlm.nih.gov/27769517/ </a:t>
            </a:r>
          </a:p>
          <a:p>
            <a:endParaRPr lang="en-US"/>
          </a:p>
        </p:txBody>
      </p:sp>
    </p:spTree>
    <p:extLst>
      <p:ext uri="{BB962C8B-B14F-4D97-AF65-F5344CB8AC3E}">
        <p14:creationId xmlns:p14="http://schemas.microsoft.com/office/powerpoint/2010/main" val="130573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B5B72-244E-014A-FF7C-7B7119DD0153}"/>
              </a:ext>
            </a:extLst>
          </p:cNvPr>
          <p:cNvSpPr>
            <a:spLocks noGrp="1"/>
          </p:cNvSpPr>
          <p:nvPr>
            <p:ph type="title"/>
          </p:nvPr>
        </p:nvSpPr>
        <p:spPr>
          <a:xfrm>
            <a:off x="457200" y="572131"/>
            <a:ext cx="8229600" cy="1143000"/>
          </a:xfrm>
        </p:spPr>
        <p:txBody>
          <a:bodyPr/>
          <a:lstStyle/>
          <a:p>
            <a:r>
              <a:rPr lang="en-US">
                <a:ea typeface="Calibri"/>
                <a:cs typeface="Calibri"/>
              </a:rPr>
              <a:t>Background</a:t>
            </a:r>
            <a:endParaRPr lang="en-US"/>
          </a:p>
        </p:txBody>
      </p:sp>
      <p:sp>
        <p:nvSpPr>
          <p:cNvPr id="3" name="Content Placeholder 2">
            <a:extLst>
              <a:ext uri="{FF2B5EF4-FFF2-40B4-BE49-F238E27FC236}">
                <a16:creationId xmlns:a16="http://schemas.microsoft.com/office/drawing/2014/main" id="{CF1E7D7E-21A3-6861-F876-E2A6424F7474}"/>
              </a:ext>
            </a:extLst>
          </p:cNvPr>
          <p:cNvSpPr>
            <a:spLocks noGrp="1"/>
          </p:cNvSpPr>
          <p:nvPr>
            <p:ph idx="1"/>
          </p:nvPr>
        </p:nvSpPr>
        <p:spPr/>
        <p:txBody>
          <a:bodyPr vert="horz" lIns="91440" tIns="45720" rIns="91440" bIns="45720" rtlCol="0" anchor="t">
            <a:normAutofit/>
          </a:bodyPr>
          <a:lstStyle/>
          <a:p>
            <a:r>
              <a:rPr lang="en-US">
                <a:ea typeface="Calibri"/>
                <a:cs typeface="Calibri"/>
              </a:rPr>
              <a:t>MMG, like many institutions, has a hard time getting our patients screened for colon-rectal cancer.</a:t>
            </a:r>
          </a:p>
          <a:p>
            <a:r>
              <a:rPr lang="en-US">
                <a:ea typeface="Calibri"/>
                <a:cs typeface="Calibri"/>
              </a:rPr>
              <a:t>A barrier we identified was long wait lists for specialty appointments with GI for colonoscopy</a:t>
            </a:r>
          </a:p>
          <a:p>
            <a:r>
              <a:rPr lang="en-US">
                <a:ea typeface="Calibri"/>
                <a:cs typeface="Calibri"/>
              </a:rPr>
              <a:t>FIT testing is an intervention that cuts outs the referral to specialists</a:t>
            </a:r>
          </a:p>
        </p:txBody>
      </p:sp>
    </p:spTree>
    <p:extLst>
      <p:ext uri="{BB962C8B-B14F-4D97-AF65-F5344CB8AC3E}">
        <p14:creationId xmlns:p14="http://schemas.microsoft.com/office/powerpoint/2010/main" val="383265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407-2EC8-87F9-3DFE-86E63D795C7D}"/>
              </a:ext>
            </a:extLst>
          </p:cNvPr>
          <p:cNvSpPr>
            <a:spLocks noGrp="1"/>
          </p:cNvSpPr>
          <p:nvPr>
            <p:ph type="title"/>
          </p:nvPr>
        </p:nvSpPr>
        <p:spPr>
          <a:xfrm>
            <a:off x="457200" y="454700"/>
            <a:ext cx="8229600" cy="1143000"/>
          </a:xfrm>
        </p:spPr>
        <p:txBody>
          <a:bodyPr/>
          <a:lstStyle/>
          <a:p>
            <a:r>
              <a:rPr lang="en-US"/>
              <a:t>Background</a:t>
            </a:r>
          </a:p>
        </p:txBody>
      </p:sp>
      <p:sp>
        <p:nvSpPr>
          <p:cNvPr id="3" name="Content Placeholder 2">
            <a:extLst>
              <a:ext uri="{FF2B5EF4-FFF2-40B4-BE49-F238E27FC236}">
                <a16:creationId xmlns:a16="http://schemas.microsoft.com/office/drawing/2014/main" id="{1FF34452-19BD-A45A-2A6C-FAACE5C6E096}"/>
              </a:ext>
            </a:extLst>
          </p:cNvPr>
          <p:cNvSpPr>
            <a:spLocks noGrp="1"/>
          </p:cNvSpPr>
          <p:nvPr>
            <p:ph idx="1"/>
          </p:nvPr>
        </p:nvSpPr>
        <p:spPr/>
        <p:txBody>
          <a:bodyPr vert="horz" lIns="91440" tIns="45720" rIns="91440" bIns="45720" rtlCol="0" anchor="t">
            <a:normAutofit/>
          </a:bodyPr>
          <a:lstStyle/>
          <a:p>
            <a:r>
              <a:rPr lang="en-US" sz="1800"/>
              <a:t>The fecal immunochemical test(FIT) is used to screen for colorectal cancer based on its ability to directly detect human hemoglobin in stool using antibodies, which improves specificity for lower gastrointestinal bleeding compared to guaiac-based occult blood tests.</a:t>
            </a:r>
          </a:p>
          <a:p>
            <a:r>
              <a:rPr lang="en-US" sz="1800"/>
              <a:t>It is recommended by the us multi-society task force on colorectal cancer because of it’s noninvasive, inexpensive, no diet restriction and more  patients acceptability rate leading to a higher </a:t>
            </a:r>
            <a:r>
              <a:rPr kumimoji="0" lang="en-US" sz="1800" b="0" i="0" u="none" strike="noStrike" kern="1200" cap="none" spc="0" normalizeH="0" baseline="0" noProof="0">
                <a:ln>
                  <a:noFill/>
                </a:ln>
                <a:solidFill>
                  <a:prstClr val="black"/>
                </a:solidFill>
                <a:effectLst/>
                <a:uLnTx/>
                <a:uFillTx/>
                <a:latin typeface="Calibri"/>
                <a:ea typeface="+mn-ea"/>
                <a:cs typeface="+mn-cs"/>
              </a:rPr>
              <a:t>screening</a:t>
            </a:r>
            <a:r>
              <a:rPr lang="en-US" sz="1800"/>
              <a:t> participation rate.</a:t>
            </a:r>
          </a:p>
          <a:p>
            <a:r>
              <a:rPr lang="en-US" sz="1800"/>
              <a:t>FIT  is typically used in organized colorectal cancer screening programs by identifying eligible patients, educating them, distributing FIT kits, collecting returned samples and ensuring timely follow up colonoscopy for positive results. This organized implementation improves screening uptake/ outcomes also decreases  mortality and morbidity.</a:t>
            </a:r>
          </a:p>
          <a:p>
            <a:endParaRPr lang="en-US" sz="1800"/>
          </a:p>
          <a:p>
            <a:endParaRPr lang="en-US" sz="2400"/>
          </a:p>
        </p:txBody>
      </p:sp>
    </p:spTree>
    <p:extLst>
      <p:ext uri="{BB962C8B-B14F-4D97-AF65-F5344CB8AC3E}">
        <p14:creationId xmlns:p14="http://schemas.microsoft.com/office/powerpoint/2010/main" val="297942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Grp="1" noChangeArrowheads="1"/>
          </p:cNvSpPr>
          <p:nvPr>
            <p:ph type="title"/>
          </p:nvPr>
        </p:nvSpPr>
        <p:spPr>
          <a:xfrm>
            <a:off x="676408" y="701982"/>
            <a:ext cx="7816241" cy="1203598"/>
          </a:xfrm>
        </p:spPr>
        <p:txBody>
          <a:bodyPr>
            <a:normAutofit/>
          </a:bodyPr>
          <a:lstStyle/>
          <a:p>
            <a:r>
              <a:rPr lang="en-US" altLang="en-US" b="1">
                <a:solidFill>
                  <a:schemeClr val="tx2"/>
                </a:solidFill>
              </a:rPr>
              <a:t>Background continued </a:t>
            </a:r>
          </a:p>
        </p:txBody>
      </p:sp>
      <p:sp>
        <p:nvSpPr>
          <p:cNvPr id="3076" name="Rectangle 13"/>
          <p:cNvSpPr>
            <a:spLocks noGrp="1" noChangeArrowheads="1"/>
          </p:cNvSpPr>
          <p:nvPr>
            <p:ph type="body" idx="1"/>
          </p:nvPr>
        </p:nvSpPr>
        <p:spPr>
          <a:xfrm>
            <a:off x="375781" y="1752650"/>
            <a:ext cx="8267178" cy="4632598"/>
          </a:xfrm>
        </p:spPr>
        <p:txBody>
          <a:bodyPr vert="horz" lIns="91440" tIns="45720" rIns="91440" bIns="45720" rtlCol="0" anchor="t">
            <a:normAutofit/>
          </a:bodyPr>
          <a:lstStyle/>
          <a:p>
            <a:pPr marL="0" indent="0">
              <a:lnSpc>
                <a:spcPct val="90000"/>
              </a:lnSpc>
              <a:buNone/>
            </a:pPr>
            <a:r>
              <a:rPr lang="en-US" sz="2000">
                <a:solidFill>
                  <a:srgbClr val="EEF0FF"/>
                </a:solidFill>
                <a:ea typeface="+mn-lt"/>
                <a:cs typeface="+mn-lt"/>
              </a:rPr>
              <a:t>   Colorectal cancer screening-</a:t>
            </a:r>
          </a:p>
          <a:p>
            <a:pPr marL="0" indent="0">
              <a:lnSpc>
                <a:spcPct val="90000"/>
              </a:lnSpc>
              <a:buNone/>
            </a:pPr>
            <a:r>
              <a:rPr lang="en-US" sz="2000">
                <a:solidFill>
                  <a:srgbClr val="333333"/>
                </a:solidFill>
                <a:latin typeface="Calibri"/>
                <a:ea typeface="+mn-lt"/>
                <a:cs typeface="+mn-lt"/>
              </a:rPr>
              <a:t>The USPSTF recommends screening for colorectal cancer in adults aged 45 to 75</a:t>
            </a:r>
            <a:endParaRPr lang="en-US" sz="2000">
              <a:solidFill>
                <a:srgbClr val="EEF0FF"/>
              </a:solidFill>
              <a:latin typeface="Calibri"/>
              <a:ea typeface="+mn-lt"/>
              <a:cs typeface="+mn-lt"/>
            </a:endParaRPr>
          </a:p>
          <a:p>
            <a:pPr marL="0" indent="0">
              <a:lnSpc>
                <a:spcPct val="90000"/>
              </a:lnSpc>
              <a:buNone/>
            </a:pPr>
            <a:endParaRPr lang="en-US" sz="1600">
              <a:solidFill>
                <a:schemeClr val="tx1">
                  <a:lumMod val="95000"/>
                  <a:lumOff val="5000"/>
                </a:schemeClr>
              </a:solidFill>
              <a:ea typeface="Calibri"/>
              <a:cs typeface="Calibri"/>
            </a:endParaRPr>
          </a:p>
          <a:p>
            <a:pPr>
              <a:buNone/>
            </a:pPr>
            <a:r>
              <a:rPr lang="en-US" sz="1800">
                <a:solidFill>
                  <a:srgbClr val="0B4778"/>
                </a:solidFill>
                <a:latin typeface="Calibri"/>
                <a:ea typeface="Calibri"/>
                <a:cs typeface="Poppins"/>
              </a:rPr>
              <a:t>Types of tests offered at MMG</a:t>
            </a:r>
            <a:endParaRPr lang="en-US" sz="1800">
              <a:latin typeface="Calibri"/>
              <a:ea typeface="Calibri"/>
              <a:cs typeface="Calibri"/>
            </a:endParaRPr>
          </a:p>
          <a:p>
            <a:pPr marL="0" indent="0">
              <a:lnSpc>
                <a:spcPct val="90000"/>
              </a:lnSpc>
              <a:buNone/>
            </a:pPr>
            <a:r>
              <a:rPr lang="en-US" sz="1800">
                <a:solidFill>
                  <a:srgbClr val="1C1D1F"/>
                </a:solidFill>
                <a:latin typeface="Calibri"/>
                <a:ea typeface="Calibri"/>
                <a:cs typeface="Calibri"/>
              </a:rPr>
              <a:t> </a:t>
            </a:r>
            <a:r>
              <a:rPr lang="en-US" sz="1800" b="1">
                <a:solidFill>
                  <a:srgbClr val="1C1D1F"/>
                </a:solidFill>
                <a:latin typeface="Calibri"/>
                <a:ea typeface="Calibri"/>
                <a:cs typeface="Calibri"/>
              </a:rPr>
              <a:t>Fecal immunochemical test (FIT)</a:t>
            </a:r>
            <a:r>
              <a:rPr lang="en-US" sz="1800">
                <a:solidFill>
                  <a:srgbClr val="1C1D1F"/>
                </a:solidFill>
                <a:latin typeface="Calibri"/>
                <a:ea typeface="Calibri"/>
                <a:cs typeface="Calibri"/>
              </a:rPr>
              <a:t> -uses antibodies to detect blood in the stool done yearly</a:t>
            </a:r>
          </a:p>
          <a:p>
            <a:pPr marL="0" indent="0">
              <a:lnSpc>
                <a:spcPct val="90000"/>
              </a:lnSpc>
              <a:buNone/>
            </a:pPr>
            <a:r>
              <a:rPr lang="en-US" sz="1800">
                <a:solidFill>
                  <a:srgbClr val="1C1D1F"/>
                </a:solidFill>
                <a:latin typeface="Calibri"/>
                <a:ea typeface="Calibri"/>
                <a:cs typeface="Calibri"/>
              </a:rPr>
              <a:t> </a:t>
            </a:r>
            <a:r>
              <a:rPr lang="en-US" sz="1800" b="1">
                <a:solidFill>
                  <a:srgbClr val="1C1D1F"/>
                </a:solidFill>
                <a:latin typeface="Calibri"/>
                <a:ea typeface="Calibri"/>
                <a:cs typeface="Calibri"/>
              </a:rPr>
              <a:t>Direct Colonoscopy: </a:t>
            </a:r>
            <a:r>
              <a:rPr lang="en-US" sz="1800">
                <a:solidFill>
                  <a:srgbClr val="1C1D1F"/>
                </a:solidFill>
                <a:latin typeface="Calibri"/>
                <a:ea typeface="Calibri"/>
                <a:cs typeface="Calibri"/>
              </a:rPr>
              <a:t>"Healthy" patients can receive this type of referral. A nurse in the GI department reviews the chart and, if eligible, sends them the prep and schedules them directly for colonoscopy.</a:t>
            </a:r>
          </a:p>
          <a:p>
            <a:pPr marL="0" indent="0">
              <a:lnSpc>
                <a:spcPct val="90000"/>
              </a:lnSpc>
              <a:buNone/>
            </a:pPr>
            <a:r>
              <a:rPr lang="en-US" sz="1800" b="1">
                <a:solidFill>
                  <a:srgbClr val="1C1D1F"/>
                </a:solidFill>
                <a:latin typeface="Calibri"/>
                <a:ea typeface="Calibri"/>
                <a:cs typeface="Calibri"/>
              </a:rPr>
              <a:t> Referral to GI for colonoscopy</a:t>
            </a:r>
            <a:r>
              <a:rPr lang="en-US" sz="1800">
                <a:solidFill>
                  <a:srgbClr val="1C1D1F"/>
                </a:solidFill>
                <a:latin typeface="Calibri"/>
                <a:ea typeface="Calibri"/>
                <a:cs typeface="Calibri"/>
              </a:rPr>
              <a:t>: "High- risk" patients receives referral to GI to get schedules for an office visit where recommendations are made prior to colonoscopy.</a:t>
            </a:r>
          </a:p>
          <a:p>
            <a:pPr marL="0" indent="0">
              <a:lnSpc>
                <a:spcPct val="90000"/>
              </a:lnSpc>
              <a:buNone/>
            </a:pPr>
            <a:r>
              <a:rPr lang="en-US" sz="1800">
                <a:solidFill>
                  <a:srgbClr val="1C1D1F"/>
                </a:solidFill>
                <a:latin typeface="Calibri"/>
                <a:ea typeface="Calibri"/>
                <a:cs typeface="Calibri"/>
              </a:rPr>
              <a:t> + Typical waiting time for this appointment at MMG is 6-9 months</a:t>
            </a:r>
          </a:p>
        </p:txBody>
      </p:sp>
      <p:sp>
        <p:nvSpPr>
          <p:cNvPr id="3077"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4</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1788527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altLang="en-US" b="1">
                <a:solidFill>
                  <a:schemeClr val="tx2"/>
                </a:solidFill>
              </a:rPr>
              <a:t>Aim Statement</a:t>
            </a:r>
          </a:p>
        </p:txBody>
      </p:sp>
      <p:sp>
        <p:nvSpPr>
          <p:cNvPr id="3076" name="Rectangle 13"/>
          <p:cNvSpPr>
            <a:spLocks noGrp="1" noChangeArrowheads="1"/>
          </p:cNvSpPr>
          <p:nvPr>
            <p:ph type="body" idx="1"/>
          </p:nvPr>
        </p:nvSpPr>
        <p:spPr>
          <a:xfrm>
            <a:off x="375781" y="1705038"/>
            <a:ext cx="8267178" cy="4632598"/>
          </a:xfrm>
        </p:spPr>
        <p:txBody>
          <a:bodyPr vert="horz" lIns="91440" tIns="45720" rIns="91440" bIns="45720" rtlCol="0" anchor="t">
            <a:normAutofit/>
          </a:bodyPr>
          <a:lstStyle/>
          <a:p>
            <a:pPr>
              <a:spcBef>
                <a:spcPct val="15000"/>
              </a:spcBef>
              <a:spcAft>
                <a:spcPct val="15000"/>
              </a:spcAft>
              <a:defRPr/>
            </a:pPr>
            <a:r>
              <a:rPr lang="en-US" sz="2800">
                <a:solidFill>
                  <a:schemeClr val="tx2"/>
                </a:solidFill>
                <a:ea typeface="+mn-lt"/>
                <a:cs typeface="+mn-lt"/>
              </a:rPr>
              <a:t>Aim Statement: To increase CRC screening from 66% to 67% from January 2025 by May 2025</a:t>
            </a:r>
            <a:endParaRPr lang="en-US">
              <a:solidFill>
                <a:schemeClr val="tx2"/>
              </a:solidFill>
            </a:endParaRPr>
          </a:p>
          <a:p>
            <a:pPr>
              <a:spcBef>
                <a:spcPct val="15000"/>
              </a:spcBef>
              <a:spcAft>
                <a:spcPct val="15000"/>
              </a:spcAft>
              <a:defRPr/>
            </a:pPr>
            <a:r>
              <a:rPr lang="en-US" sz="2800">
                <a:solidFill>
                  <a:schemeClr val="tx2"/>
                </a:solidFill>
                <a:ea typeface="Calibri"/>
                <a:cs typeface="Calibri"/>
              </a:rPr>
              <a:t>By ordering FIT test for patient who met criterial for CRC screening </a:t>
            </a:r>
          </a:p>
          <a:p>
            <a:pPr marL="0" indent="0">
              <a:spcBef>
                <a:spcPct val="15000"/>
              </a:spcBef>
              <a:spcAft>
                <a:spcPct val="15000"/>
              </a:spcAft>
              <a:buNone/>
              <a:defRPr/>
            </a:pPr>
            <a:endParaRPr lang="en-US" sz="2800">
              <a:solidFill>
                <a:schemeClr val="tx2"/>
              </a:solidFill>
              <a:ea typeface="Calibri"/>
              <a:cs typeface="Calibri"/>
            </a:endParaRPr>
          </a:p>
          <a:p>
            <a:pPr marL="0" indent="0">
              <a:spcBef>
                <a:spcPct val="15000"/>
              </a:spcBef>
              <a:spcAft>
                <a:spcPct val="15000"/>
              </a:spcAft>
              <a:buNone/>
              <a:defRPr/>
            </a:pPr>
            <a:endParaRPr lang="en-US">
              <a:solidFill>
                <a:schemeClr val="tx2"/>
              </a:solidFill>
              <a:ea typeface="Calibri"/>
              <a:cs typeface="Calibri"/>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5</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76329947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11B1-C58D-727D-F6FB-3DB5DEEE595B}"/>
              </a:ext>
            </a:extLst>
          </p:cNvPr>
          <p:cNvSpPr>
            <a:spLocks noGrp="1"/>
          </p:cNvSpPr>
          <p:nvPr>
            <p:ph type="title"/>
          </p:nvPr>
        </p:nvSpPr>
        <p:spPr>
          <a:xfrm>
            <a:off x="457200" y="455769"/>
            <a:ext cx="8229600" cy="1143000"/>
          </a:xfrm>
        </p:spPr>
        <p:txBody>
          <a:bodyPr/>
          <a:lstStyle/>
          <a:p>
            <a:r>
              <a:rPr lang="en-US">
                <a:ea typeface="Calibri"/>
                <a:cs typeface="Calibri"/>
              </a:rPr>
              <a:t>Brainstorming </a:t>
            </a:r>
            <a:endParaRPr lang="en-US"/>
          </a:p>
        </p:txBody>
      </p:sp>
      <p:pic>
        <p:nvPicPr>
          <p:cNvPr id="4" name="Content Placeholder 3" descr="A screenshot of a computer&#10;&#10;AI-generated content may be incorrect.">
            <a:extLst>
              <a:ext uri="{FF2B5EF4-FFF2-40B4-BE49-F238E27FC236}">
                <a16:creationId xmlns:a16="http://schemas.microsoft.com/office/drawing/2014/main" id="{67681E6D-4D1D-8C59-A342-5CE954502DF8}"/>
              </a:ext>
            </a:extLst>
          </p:cNvPr>
          <p:cNvPicPr>
            <a:picLocks noGrp="1" noChangeAspect="1"/>
          </p:cNvPicPr>
          <p:nvPr>
            <p:ph idx="1"/>
          </p:nvPr>
        </p:nvPicPr>
        <p:blipFill>
          <a:blip r:embed="rId2"/>
          <a:stretch>
            <a:fillRect/>
          </a:stretch>
        </p:blipFill>
        <p:spPr>
          <a:xfrm>
            <a:off x="994349" y="1596544"/>
            <a:ext cx="7155303" cy="4489553"/>
          </a:xfrm>
        </p:spPr>
      </p:pic>
    </p:spTree>
    <p:extLst>
      <p:ext uri="{BB962C8B-B14F-4D97-AF65-F5344CB8AC3E}">
        <p14:creationId xmlns:p14="http://schemas.microsoft.com/office/powerpoint/2010/main" val="201190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508550"/>
            <a:ext cx="7816241" cy="1203598"/>
          </a:xfrm>
        </p:spPr>
        <p:txBody>
          <a:bodyPr>
            <a:normAutofit/>
          </a:bodyPr>
          <a:lstStyle/>
          <a:p>
            <a:r>
              <a:rPr lang="en-US" altLang="en-US" b="1">
                <a:solidFill>
                  <a:schemeClr val="tx2"/>
                </a:solidFill>
              </a:rPr>
              <a:t>Process </a:t>
            </a:r>
          </a:p>
        </p:txBody>
      </p:sp>
      <p:sp>
        <p:nvSpPr>
          <p:cNvPr id="3076" name="Rectangle 13"/>
          <p:cNvSpPr>
            <a:spLocks noGrp="1" noChangeArrowheads="1"/>
          </p:cNvSpPr>
          <p:nvPr>
            <p:ph type="body" idx="1"/>
          </p:nvPr>
        </p:nvSpPr>
        <p:spPr>
          <a:xfrm>
            <a:off x="375781" y="1705038"/>
            <a:ext cx="8267178" cy="4632598"/>
          </a:xfrm>
        </p:spPr>
        <p:txBody>
          <a:bodyPr vert="horz" lIns="91440" tIns="45720" rIns="91440" bIns="45720" rtlCol="0" anchor="t">
            <a:normAutofit/>
          </a:bodyPr>
          <a:lstStyle/>
          <a:p>
            <a:pPr>
              <a:spcBef>
                <a:spcPct val="15000"/>
              </a:spcBef>
              <a:spcAft>
                <a:spcPct val="15000"/>
              </a:spcAft>
              <a:defRPr/>
            </a:pPr>
            <a:endParaRPr lang="en-US" altLang="en-US">
              <a:solidFill>
                <a:schemeClr val="tx2"/>
              </a:solidFill>
              <a:ea typeface="Calibri"/>
              <a:cs typeface="Calibri"/>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7</a:t>
            </a:fld>
            <a:endParaRPr lang="en-US" altLang="en-US" sz="1400" b="0">
              <a:solidFill>
                <a:schemeClr val="bg1"/>
              </a:solidFill>
              <a:latin typeface="Times New Roman" pitchFamily="18" charset="0"/>
              <a:ea typeface="MS PGothic" pitchFamily="34" charset="-128"/>
            </a:endParaRPr>
          </a:p>
        </p:txBody>
      </p:sp>
      <p:pic>
        <p:nvPicPr>
          <p:cNvPr id="2" name="Picture 1" descr="A diagram of a cancer screening&#10;&#10;AI-generated content may be incorrect.">
            <a:extLst>
              <a:ext uri="{FF2B5EF4-FFF2-40B4-BE49-F238E27FC236}">
                <a16:creationId xmlns:a16="http://schemas.microsoft.com/office/drawing/2014/main" id="{9990E599-A5CA-3F17-ED3F-97F6A84B7865}"/>
              </a:ext>
            </a:extLst>
          </p:cNvPr>
          <p:cNvPicPr>
            <a:picLocks noChangeAspect="1"/>
          </p:cNvPicPr>
          <p:nvPr/>
        </p:nvPicPr>
        <p:blipFill>
          <a:blip r:embed="rId3"/>
          <a:stretch>
            <a:fillRect/>
          </a:stretch>
        </p:blipFill>
        <p:spPr>
          <a:xfrm>
            <a:off x="449384" y="1483231"/>
            <a:ext cx="8274539" cy="4936843"/>
          </a:xfrm>
          <a:prstGeom prst="rect">
            <a:avLst/>
          </a:prstGeom>
        </p:spPr>
      </p:pic>
    </p:spTree>
    <p:extLst>
      <p:ext uri="{BB962C8B-B14F-4D97-AF65-F5344CB8AC3E}">
        <p14:creationId xmlns:p14="http://schemas.microsoft.com/office/powerpoint/2010/main" val="38655671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tx2"/>
                </a:solidFill>
              </a:rPr>
              <a:t>Fishbone Diagram </a:t>
            </a:r>
          </a:p>
        </p:txBody>
      </p:sp>
      <p:sp>
        <p:nvSpPr>
          <p:cNvPr id="3076" name="Rectangle 13"/>
          <p:cNvSpPr>
            <a:spLocks noGrp="1" noChangeArrowheads="1"/>
          </p:cNvSpPr>
          <p:nvPr>
            <p:ph type="body" idx="1"/>
          </p:nvPr>
        </p:nvSpPr>
        <p:spPr>
          <a:xfrm>
            <a:off x="375781" y="1734066"/>
            <a:ext cx="8267178" cy="4632598"/>
          </a:xfrm>
        </p:spPr>
        <p:txBody>
          <a:bodyPr vert="horz" lIns="91440" tIns="45720" rIns="91440" bIns="45720" rtlCol="0" anchor="t">
            <a:normAutofit/>
          </a:bodyPr>
          <a:lstStyle/>
          <a:p>
            <a:pPr marL="0" indent="0">
              <a:lnSpc>
                <a:spcPct val="110000"/>
              </a:lnSpc>
              <a:buNone/>
              <a:defRPr/>
            </a:pPr>
            <a:endParaRPr lang="en-US" altLang="en-US">
              <a:solidFill>
                <a:schemeClr val="tx2"/>
              </a:solidFill>
              <a:ea typeface="Calibri"/>
              <a:cs typeface="Calibri"/>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8</a:t>
            </a:fld>
            <a:endParaRPr lang="en-US" altLang="en-US" sz="1400" b="0">
              <a:solidFill>
                <a:schemeClr val="bg1"/>
              </a:solidFill>
              <a:latin typeface="Times New Roman" pitchFamily="18" charset="0"/>
              <a:ea typeface="MS PGothic" pitchFamily="34" charset="-128"/>
            </a:endParaRPr>
          </a:p>
        </p:txBody>
      </p:sp>
      <p:pic>
        <p:nvPicPr>
          <p:cNvPr id="2" name="Picture 1" descr="A screenshot of a project&#10;&#10;AI-generated content may be incorrect.">
            <a:extLst>
              <a:ext uri="{FF2B5EF4-FFF2-40B4-BE49-F238E27FC236}">
                <a16:creationId xmlns:a16="http://schemas.microsoft.com/office/drawing/2014/main" id="{CF2A2350-FAB0-7E32-2152-D69692405587}"/>
              </a:ext>
            </a:extLst>
          </p:cNvPr>
          <p:cNvPicPr>
            <a:picLocks noChangeAspect="1"/>
          </p:cNvPicPr>
          <p:nvPr/>
        </p:nvPicPr>
        <p:blipFill>
          <a:blip r:embed="rId3"/>
          <a:stretch>
            <a:fillRect/>
          </a:stretch>
        </p:blipFill>
        <p:spPr>
          <a:xfrm>
            <a:off x="494765" y="1709616"/>
            <a:ext cx="7245933" cy="4659923"/>
          </a:xfrm>
          <a:prstGeom prst="rect">
            <a:avLst/>
          </a:prstGeom>
        </p:spPr>
      </p:pic>
    </p:spTree>
    <p:extLst>
      <p:ext uri="{BB962C8B-B14F-4D97-AF65-F5344CB8AC3E}">
        <p14:creationId xmlns:p14="http://schemas.microsoft.com/office/powerpoint/2010/main" val="361102333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tx2"/>
                </a:solidFill>
              </a:rPr>
              <a:t>Stakeholders </a:t>
            </a:r>
          </a:p>
        </p:txBody>
      </p:sp>
      <p:sp>
        <p:nvSpPr>
          <p:cNvPr id="3076" name="Rectangle 13"/>
          <p:cNvSpPr>
            <a:spLocks noGrp="1" noChangeArrowheads="1"/>
          </p:cNvSpPr>
          <p:nvPr>
            <p:ph type="body" idx="1"/>
          </p:nvPr>
        </p:nvSpPr>
        <p:spPr>
          <a:xfrm>
            <a:off x="375781" y="1734066"/>
            <a:ext cx="8267178" cy="4632598"/>
          </a:xfrm>
        </p:spPr>
        <p:txBody>
          <a:bodyPr vert="horz" lIns="91440" tIns="45720" rIns="91440" bIns="45720" rtlCol="0" anchor="t">
            <a:normAutofit lnSpcReduction="10000"/>
          </a:bodyPr>
          <a:lstStyle/>
          <a:p>
            <a:pPr>
              <a:lnSpc>
                <a:spcPct val="110000"/>
              </a:lnSpc>
              <a:defRPr/>
            </a:pPr>
            <a:r>
              <a:rPr lang="en-US" altLang="en-US" b="1">
                <a:solidFill>
                  <a:schemeClr val="tx2"/>
                </a:solidFill>
                <a:ea typeface="Calibri"/>
                <a:cs typeface="Calibri"/>
              </a:rPr>
              <a:t>Patient, family of patient/ caregiver</a:t>
            </a:r>
            <a:endParaRPr lang="en-US">
              <a:solidFill>
                <a:schemeClr val="tx2"/>
              </a:solidFill>
              <a:ea typeface="Calibri"/>
              <a:cs typeface="Calibri"/>
            </a:endParaRPr>
          </a:p>
          <a:p>
            <a:pPr lvl="1">
              <a:lnSpc>
                <a:spcPct val="110000"/>
              </a:lnSpc>
              <a:buFont typeface="Courier New"/>
              <a:buChar char="o"/>
              <a:defRPr/>
            </a:pPr>
            <a:r>
              <a:rPr lang="en-US" altLang="en-US">
                <a:solidFill>
                  <a:schemeClr val="tx2"/>
                </a:solidFill>
                <a:ea typeface="Calibri"/>
                <a:cs typeface="Calibri"/>
              </a:rPr>
              <a:t> Key stakeholder</a:t>
            </a:r>
            <a:endParaRPr lang="en-US">
              <a:solidFill>
                <a:schemeClr val="tx2"/>
              </a:solidFill>
              <a:ea typeface="Calibri"/>
              <a:cs typeface="Calibri"/>
            </a:endParaRPr>
          </a:p>
          <a:p>
            <a:pPr>
              <a:lnSpc>
                <a:spcPct val="110000"/>
              </a:lnSpc>
              <a:defRPr/>
            </a:pPr>
            <a:r>
              <a:rPr lang="en-US" altLang="en-US" b="1">
                <a:solidFill>
                  <a:schemeClr val="tx2"/>
                </a:solidFill>
                <a:ea typeface="Calibri"/>
                <a:cs typeface="Calibri"/>
              </a:rPr>
              <a:t>Medical provider (MD, NP)</a:t>
            </a:r>
            <a:r>
              <a:rPr lang="en-US" altLang="en-US">
                <a:solidFill>
                  <a:schemeClr val="tx2"/>
                </a:solidFill>
                <a:ea typeface="Calibri"/>
                <a:cs typeface="Calibri"/>
              </a:rPr>
              <a:t> </a:t>
            </a:r>
          </a:p>
          <a:p>
            <a:pPr lvl="1">
              <a:lnSpc>
                <a:spcPct val="110000"/>
              </a:lnSpc>
              <a:buFont typeface="Courier New"/>
              <a:buChar char="o"/>
              <a:defRPr/>
            </a:pPr>
            <a:r>
              <a:rPr lang="en-US">
                <a:solidFill>
                  <a:schemeClr val="tx2"/>
                </a:solidFill>
                <a:ea typeface="Calibri"/>
                <a:cs typeface="Calibri"/>
              </a:rPr>
              <a:t> Key stakeholder</a:t>
            </a:r>
            <a:endParaRPr lang="en-US" sz="3200">
              <a:solidFill>
                <a:schemeClr val="tx2"/>
              </a:solidFill>
              <a:ea typeface="Calibri"/>
              <a:cs typeface="Calibri"/>
            </a:endParaRPr>
          </a:p>
          <a:p>
            <a:pPr>
              <a:lnSpc>
                <a:spcPct val="110000"/>
              </a:lnSpc>
              <a:defRPr/>
            </a:pPr>
            <a:r>
              <a:rPr lang="en-US" altLang="en-US" b="1">
                <a:solidFill>
                  <a:schemeClr val="tx2"/>
                </a:solidFill>
                <a:ea typeface="Calibri"/>
                <a:cs typeface="Calibri"/>
              </a:rPr>
              <a:t>Nurse (RN, LPN) &amp; supportive staff </a:t>
            </a:r>
            <a:endParaRPr lang="en-US">
              <a:solidFill>
                <a:schemeClr val="tx2"/>
              </a:solidFill>
              <a:ea typeface="Calibri"/>
              <a:cs typeface="Calibri"/>
            </a:endParaRPr>
          </a:p>
          <a:p>
            <a:pPr lvl="1">
              <a:lnSpc>
                <a:spcPct val="110000"/>
              </a:lnSpc>
              <a:buFont typeface="Courier New"/>
              <a:buChar char="o"/>
              <a:defRPr/>
            </a:pPr>
            <a:r>
              <a:rPr lang="en-US" altLang="en-US">
                <a:solidFill>
                  <a:schemeClr val="tx2"/>
                </a:solidFill>
                <a:ea typeface="Calibri"/>
                <a:cs typeface="Calibri"/>
              </a:rPr>
              <a:t>Secondary stakeholder </a:t>
            </a:r>
            <a:endParaRPr lang="en-US">
              <a:solidFill>
                <a:schemeClr val="tx2"/>
              </a:solidFill>
              <a:ea typeface="Calibri"/>
              <a:cs typeface="Calibri"/>
            </a:endParaRPr>
          </a:p>
          <a:p>
            <a:pPr>
              <a:lnSpc>
                <a:spcPct val="110000"/>
              </a:lnSpc>
              <a:defRPr/>
            </a:pPr>
            <a:r>
              <a:rPr lang="en-US" altLang="en-US" b="1">
                <a:solidFill>
                  <a:schemeClr val="tx2"/>
                </a:solidFill>
                <a:ea typeface="Calibri"/>
                <a:cs typeface="Calibri"/>
              </a:rPr>
              <a:t>Administration/ Leadership</a:t>
            </a:r>
            <a:r>
              <a:rPr lang="en-US" altLang="en-US">
                <a:solidFill>
                  <a:schemeClr val="tx2"/>
                </a:solidFill>
                <a:ea typeface="Calibri"/>
                <a:cs typeface="Calibri"/>
              </a:rPr>
              <a:t> </a:t>
            </a:r>
            <a:endParaRPr lang="en-US">
              <a:solidFill>
                <a:schemeClr val="tx2"/>
              </a:solidFill>
              <a:ea typeface="Calibri"/>
              <a:cs typeface="Calibri"/>
            </a:endParaRPr>
          </a:p>
          <a:p>
            <a:pPr lvl="1">
              <a:lnSpc>
                <a:spcPct val="110000"/>
              </a:lnSpc>
              <a:buFont typeface="Courier New"/>
              <a:buChar char="o"/>
              <a:defRPr/>
            </a:pPr>
            <a:r>
              <a:rPr lang="en-US">
                <a:solidFill>
                  <a:schemeClr val="tx2"/>
                </a:solidFill>
                <a:ea typeface="Calibri"/>
                <a:cs typeface="Calibri"/>
              </a:rPr>
              <a:t> Key stakeholder</a:t>
            </a:r>
            <a:r>
              <a:rPr lang="en-US" altLang="en-US">
                <a:solidFill>
                  <a:schemeClr val="tx2"/>
                </a:solidFill>
                <a:ea typeface="Calibri"/>
                <a:cs typeface="Calibri"/>
              </a:rPr>
              <a:t>  </a:t>
            </a:r>
            <a:endParaRPr lang="en-US">
              <a:solidFill>
                <a:schemeClr val="tx2"/>
              </a:solidFill>
              <a:ea typeface="Calibri"/>
              <a:cs typeface="Calibri"/>
            </a:endParaRPr>
          </a:p>
          <a:p>
            <a:pPr>
              <a:lnSpc>
                <a:spcPct val="110000"/>
              </a:lnSpc>
              <a:defRPr/>
            </a:pPr>
            <a:endParaRPr lang="en-US" altLang="en-US">
              <a:solidFill>
                <a:srgbClr val="FF0000"/>
              </a:solidFill>
              <a:ea typeface="Calibri"/>
              <a:cs typeface="Calibri"/>
            </a:endParaRPr>
          </a:p>
          <a:p>
            <a:pPr>
              <a:lnSpc>
                <a:spcPct val="110000"/>
              </a:lnSpc>
              <a:defRPr/>
            </a:pPr>
            <a:endParaRPr lang="en-US" altLang="en-US">
              <a:solidFill>
                <a:srgbClr val="FF0000"/>
              </a:solidFill>
              <a:ea typeface="Calibri"/>
              <a:cs typeface="Calibri"/>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9</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538376765"/>
      </p:ext>
    </p:extLst>
  </p:cSld>
  <p:clrMapOvr>
    <a:masterClrMapping/>
  </p:clrMapOvr>
  <p:transition spd="slow"/>
</p:sld>
</file>

<file path=ppt/theme/theme1.xml><?xml version="1.0" encoding="utf-8"?>
<a:theme xmlns:a="http://schemas.openxmlformats.org/drawingml/2006/main" name="CHC_WI_PPTtemp_Light_R10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CHC_WI_PPTtemp_Light_R102716</Template>
  <Application>Microsoft Office PowerPoint</Application>
  <PresentationFormat>On-screen Show (4:3)</PresentationFormat>
  <Slides>16</Slides>
  <Notes>9</Notes>
  <HiddenSlides>0</HiddenSlide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CHC_WI_PPTtemp_Light_R102716</vt:lpstr>
      <vt:lpstr>1_Office Theme</vt:lpstr>
      <vt:lpstr>2_Office Theme</vt:lpstr>
      <vt:lpstr>PowerPoint Presentation</vt:lpstr>
      <vt:lpstr>Background</vt:lpstr>
      <vt:lpstr>Background</vt:lpstr>
      <vt:lpstr>Background continued </vt:lpstr>
      <vt:lpstr>Aim Statement</vt:lpstr>
      <vt:lpstr>Brainstorming </vt:lpstr>
      <vt:lpstr>Process </vt:lpstr>
      <vt:lpstr>Fishbone Diagram </vt:lpstr>
      <vt:lpstr>Stakeholders </vt:lpstr>
      <vt:lpstr>Data </vt:lpstr>
      <vt:lpstr>More Data</vt:lpstr>
      <vt:lpstr>Approach to Change </vt:lpstr>
      <vt:lpstr>Results / Lessons Learned</vt:lpstr>
      <vt:lpstr>Conclusions/Implications </vt:lpstr>
      <vt:lpstr>Conclusions/Implications continued</vt:lpstr>
      <vt:lpstr>References</vt:lpstr>
    </vt:vector>
  </TitlesOfParts>
  <Company>Maurer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Maurer</dc:creator>
  <cp:revision>10</cp:revision>
  <dcterms:created xsi:type="dcterms:W3CDTF">2014-09-04T15:59:57Z</dcterms:created>
  <dcterms:modified xsi:type="dcterms:W3CDTF">2025-06-23T11:54:58Z</dcterms:modified>
</cp:coreProperties>
</file>