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334" r:id="rId2"/>
    <p:sldId id="396" r:id="rId3"/>
    <p:sldId id="397" r:id="rId4"/>
    <p:sldId id="398" r:id="rId5"/>
    <p:sldId id="354" r:id="rId6"/>
    <p:sldId id="399" r:id="rId7"/>
    <p:sldId id="400" r:id="rId8"/>
    <p:sldId id="408" r:id="rId9"/>
    <p:sldId id="407" r:id="rId10"/>
    <p:sldId id="426" r:id="rId11"/>
    <p:sldId id="427" r:id="rId12"/>
    <p:sldId id="428" r:id="rId13"/>
    <p:sldId id="424" r:id="rId14"/>
    <p:sldId id="281" r:id="rId15"/>
    <p:sldId id="422" r:id="rId16"/>
    <p:sldId id="409" r:id="rId17"/>
    <p:sldId id="410" r:id="rId18"/>
    <p:sldId id="411" r:id="rId19"/>
    <p:sldId id="412" r:id="rId20"/>
    <p:sldId id="413" r:id="rId21"/>
    <p:sldId id="414" r:id="rId22"/>
    <p:sldId id="423" r:id="rId23"/>
    <p:sldId id="306" r:id="rId24"/>
    <p:sldId id="323" r:id="rId25"/>
    <p:sldId id="415" r:id="rId26"/>
    <p:sldId id="416" r:id="rId27"/>
    <p:sldId id="417" r:id="rId28"/>
    <p:sldId id="418" r:id="rId29"/>
    <p:sldId id="419" r:id="rId30"/>
    <p:sldId id="420" r:id="rId31"/>
    <p:sldId id="421" r:id="rId32"/>
    <p:sldId id="394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2571" autoAdjust="0"/>
  </p:normalViewPr>
  <p:slideViewPr>
    <p:cSldViewPr>
      <p:cViewPr varScale="1">
        <p:scale>
          <a:sx n="64" d="100"/>
          <a:sy n="64" d="100"/>
        </p:scale>
        <p:origin x="148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21FE2-E792-4DF8-8099-7A6AF6BD10CD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FBD2D-0805-48FF-AB52-683E231FD2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18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EMMA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6779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94275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67381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86742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5976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760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07E64E-159B-417F-AC73-EC5D393CD6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6660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8B7BDB-D297-495F-993E-A610C2630F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07417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8B7BDB-D297-495F-993E-A610C2630F2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17000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71362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327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EMMA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2740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94077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575031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300">
                <a:latin typeface="Arial" pitchFamily="34" charset="0"/>
                <a:ea typeface="MS PGothic" pitchFamily="34" charset="-128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081EA2-7E66-4711-952B-774383B5C38F}" type="slidenum">
              <a:rPr lang="en-US" altLang="en-US" sz="1300">
                <a:latin typeface="Arial" pitchFamily="34" charset="0"/>
                <a:ea typeface="MS PGothic" pitchFamily="34" charset="-128"/>
              </a:rPr>
              <a:pPr algn="r" eaLnBrk="1" hangingPunct="1">
                <a:spcBef>
                  <a:spcPct val="0"/>
                </a:spcBef>
              </a:pPr>
              <a:t>22</a:t>
            </a:fld>
            <a:endParaRPr lang="en-US" altLang="en-US" sz="130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</p:spTree>
    <p:extLst>
      <p:ext uri="{BB962C8B-B14F-4D97-AF65-F5344CB8AC3E}">
        <p14:creationId xmlns:p14="http://schemas.microsoft.com/office/powerpoint/2010/main" val="6908331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433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GARRETT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47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EMMA</a:t>
            </a:r>
          </a:p>
        </p:txBody>
      </p:sp>
      <p:sp>
        <p:nvSpPr>
          <p:cNvPr id="337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 cap="flat"/>
        </p:spPr>
      </p:sp>
    </p:spTree>
    <p:extLst>
      <p:ext uri="{BB962C8B-B14F-4D97-AF65-F5344CB8AC3E}">
        <p14:creationId xmlns:p14="http://schemas.microsoft.com/office/powerpoint/2010/main" val="27471357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8794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8794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081EA2-7E66-4711-952B-774383B5C38F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pPr marL="0" marR="0" lvl="0" indent="0" algn="r" defTabSz="879475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EMMA</a:t>
            </a:r>
          </a:p>
        </p:txBody>
      </p:sp>
    </p:spTree>
    <p:extLst>
      <p:ext uri="{BB962C8B-B14F-4D97-AF65-F5344CB8AC3E}">
        <p14:creationId xmlns:p14="http://schemas.microsoft.com/office/powerpoint/2010/main" val="27059768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8794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8794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081EA2-7E66-4711-952B-774383B5C38F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pPr marL="0" marR="0" lvl="0" indent="0" algn="r" defTabSz="879475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EMMA</a:t>
            </a:r>
          </a:p>
        </p:txBody>
      </p:sp>
    </p:spTree>
    <p:extLst>
      <p:ext uri="{BB962C8B-B14F-4D97-AF65-F5344CB8AC3E}">
        <p14:creationId xmlns:p14="http://schemas.microsoft.com/office/powerpoint/2010/main" val="32956466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8794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8794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081EA2-7E66-4711-952B-774383B5C38F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pPr marL="0" marR="0" lvl="0" indent="0" algn="r" defTabSz="879475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EMMA</a:t>
            </a:r>
          </a:p>
        </p:txBody>
      </p:sp>
    </p:spTree>
    <p:extLst>
      <p:ext uri="{BB962C8B-B14F-4D97-AF65-F5344CB8AC3E}">
        <p14:creationId xmlns:p14="http://schemas.microsoft.com/office/powerpoint/2010/main" val="18442294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8794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8794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081EA2-7E66-4711-952B-774383B5C38F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pPr marL="0" marR="0" lvl="0" indent="0" algn="r" defTabSz="879475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EMMA</a:t>
            </a:r>
          </a:p>
        </p:txBody>
      </p:sp>
    </p:spTree>
    <p:extLst>
      <p:ext uri="{BB962C8B-B14F-4D97-AF65-F5344CB8AC3E}">
        <p14:creationId xmlns:p14="http://schemas.microsoft.com/office/powerpoint/2010/main" val="428663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EMMA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265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514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8794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8794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081EA2-7E66-4711-952B-774383B5C38F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pPr marL="0" marR="0" lvl="0" indent="0" algn="r" defTabSz="879475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</p:spTree>
    <p:extLst>
      <p:ext uri="{BB962C8B-B14F-4D97-AF65-F5344CB8AC3E}">
        <p14:creationId xmlns:p14="http://schemas.microsoft.com/office/powerpoint/2010/main" val="114630145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818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EMMA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DFBD2D-0805-48FF-AB52-683E231FD28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487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EMMA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C7D1B-6069-47AA-A5EF-A3A9C19C737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798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0554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 txBox="1">
            <a:spLocks noGrp="1" noChangeArrowheads="1"/>
          </p:cNvSpPr>
          <p:nvPr/>
        </p:nvSpPr>
        <p:spPr bwMode="auto">
          <a:xfrm>
            <a:off x="0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l" defTabSz="8794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t>www.clinicalmicrosystem.org</a:t>
            </a:r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84852" y="8687426"/>
            <a:ext cx="2971593" cy="45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 anchor="b"/>
          <a:lstStyle>
            <a:lvl1pPr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8794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8794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081EA2-7E66-4711-952B-774383B5C38F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MS PGothic" pitchFamily="34" charset="-128"/>
                <a:cs typeface="+mn-cs"/>
              </a:rPr>
              <a:pPr marL="0" marR="0" lvl="0" indent="0" algn="r" defTabSz="879475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MS PGothic" pitchFamily="34" charset="-128"/>
              <a:cs typeface="+mn-cs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7388"/>
            <a:ext cx="4575175" cy="3430587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0148" y="4343713"/>
            <a:ext cx="5037705" cy="411229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0" tIns="45699" rIns="91400" bIns="4569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</p:spTree>
    <p:extLst>
      <p:ext uri="{BB962C8B-B14F-4D97-AF65-F5344CB8AC3E}">
        <p14:creationId xmlns:p14="http://schemas.microsoft.com/office/powerpoint/2010/main" val="2197945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MARK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07E64E-159B-417F-AC73-EC5D393CD6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48428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DFBD2D-0805-48FF-AB52-683E231FD2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6775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3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14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94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33455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6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96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5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41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14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43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20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8B149-E0F2-46F0-AC55-6D3947D2FD4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8B149-E0F2-46F0-AC55-6D3947D2FD48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0E99B-16B3-480A-8AA9-2062A245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8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oEP4dTAmAQ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JENOhSXzi2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hi.org/resources/Pages/HowtoImprove/ScienceofImprovementSettingAims.aspx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sq.org/quality-resources/fishbone" TargetMode="External"/><Relationship Id="rId5" Type="http://schemas.openxmlformats.org/officeDocument/2006/relationships/hyperlink" Target="https://www.nichq.org/insight/qi-tips-formula-developing-great-aim-statement" TargetMode="External"/><Relationship Id="rId4" Type="http://schemas.openxmlformats.org/officeDocument/2006/relationships/hyperlink" Target="https://resourcelibrary.stfm.org/HigherLogic/System/DownloadDocumentFile.ashx?DocumentFileKey=27fc6113-ab04-4100-966c-8d2349b4494c&amp;forceDialog=1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 txBox="1">
            <a:spLocks noChangeArrowheads="1"/>
          </p:cNvSpPr>
          <p:nvPr/>
        </p:nvSpPr>
        <p:spPr bwMode="auto">
          <a:xfrm>
            <a:off x="291682" y="1029808"/>
            <a:ext cx="8623718" cy="41687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88779" tIns="43611" rIns="88779" bIns="43611"/>
          <a:lstStyle/>
          <a:p>
            <a:pPr marL="336427" indent="-336427" algn="ctr" eaLnBrk="0" hangingPunct="0">
              <a:spcBef>
                <a:spcPct val="20000"/>
              </a:spcBef>
              <a:spcAft>
                <a:spcPts val="987"/>
              </a:spcAft>
              <a:buClr>
                <a:schemeClr val="hlink"/>
              </a:buClr>
              <a:buSzPct val="75000"/>
              <a:defRPr/>
            </a:pPr>
            <a:endParaRPr lang="en-US" altLang="en-US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4800" b="1" kern="0" dirty="0" smtClean="0">
                <a:solidFill>
                  <a:schemeClr val="bg1"/>
                </a:solidFill>
              </a:rPr>
              <a:t>Quality Improvement Seminar</a:t>
            </a: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3200" kern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Mark Splaine &amp; Emma Warshauer</a:t>
            </a: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r>
              <a:rPr lang="en-US" altLang="en-US" sz="3200" kern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1"/>
                </a:solidFill>
              </a:rPr>
              <a:t>December 11, 2025</a:t>
            </a:r>
            <a:endParaRPr lang="en-US" altLang="en-US" sz="3200" kern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1"/>
              </a:solidFill>
            </a:endParaRPr>
          </a:p>
          <a:p>
            <a:pPr marL="336427" indent="-336427" algn="ctr" eaLnBrk="0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lr>
                <a:schemeClr val="hlink"/>
              </a:buClr>
              <a:buSzPct val="75000"/>
              <a:defRPr/>
            </a:pPr>
            <a:endParaRPr lang="en-US" altLang="en-US" sz="2800" b="1" kern="0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5056967"/>
            <a:ext cx="1000125" cy="10001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14525" y="5047792"/>
            <a:ext cx="745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893BC3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Nurse Practitioner &amp; Physician Assistant</a:t>
            </a:r>
          </a:p>
        </p:txBody>
      </p:sp>
      <p:sp>
        <p:nvSpPr>
          <p:cNvPr id="3" name="Rectangle 2"/>
          <p:cNvSpPr/>
          <p:nvPr/>
        </p:nvSpPr>
        <p:spPr>
          <a:xfrm>
            <a:off x="1914525" y="5432513"/>
            <a:ext cx="56686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Training Programs</a:t>
            </a:r>
            <a:endParaRPr lang="en-US" sz="2800" dirty="0">
              <a:solidFill>
                <a:schemeClr val="tx2">
                  <a:lumMod val="40000"/>
                  <a:lumOff val="6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 rot="21353334">
            <a:off x="80962" y="2381006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INTERACTIVE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26670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INFORMATIVE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 rot="730540">
            <a:off x="5992201" y="3148479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SKILL BUILDING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9800" y="2362200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TEAM WORK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 rot="21287501">
            <a:off x="701247" y="959843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STRATEGIC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 rot="330888">
            <a:off x="5735387" y="1002626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FOCUSED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28600" y="31197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FUN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24200" y="1062335"/>
            <a:ext cx="266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RELEVANT</a:t>
            </a:r>
            <a:endParaRPr lang="en-US" sz="2400" b="1" dirty="0">
              <a:solidFill>
                <a:schemeClr val="accent3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805190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 txBox="1">
            <a:spLocks noChangeArrowheads="1"/>
          </p:cNvSpPr>
          <p:nvPr/>
        </p:nvSpPr>
        <p:spPr>
          <a:xfrm>
            <a:off x="228600" y="853802"/>
            <a:ext cx="8763000" cy="120359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Montefiore Medical</a:t>
            </a:r>
            <a:r>
              <a:rPr kumimoji="0" lang="en-US" altLang="en-US" sz="4400" b="1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Group – Via Verde</a:t>
            </a:r>
            <a:endParaRPr kumimoji="0" lang="en-US" altLang="en-US" sz="44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2861" y="1752600"/>
            <a:ext cx="9166861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53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316" y="1371600"/>
            <a:ext cx="8871284" cy="501675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1600" b="1" u="sng" dirty="0"/>
              <a:t>Aim Statement</a:t>
            </a:r>
            <a:r>
              <a:rPr lang="en-US" sz="1600" b="1" dirty="0"/>
              <a:t>: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The aim of this project is to improve the quality and consistency of follow-up for patients with positive PHQ-9 screenings.</a:t>
            </a:r>
          </a:p>
          <a:p>
            <a:r>
              <a:rPr lang="en-US" sz="1600" b="1" u="sng" dirty="0"/>
              <a:t>Process Description</a:t>
            </a:r>
            <a:r>
              <a:rPr lang="en-US" sz="1600" b="1" dirty="0"/>
              <a:t>: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The process begins with PHQ-9 screening of all patients aged 12 years and older and ends with completion of a documented follow-up plan within 48 hours for any patient with a PHQ-9 score of 10 or higher.</a:t>
            </a:r>
            <a:br>
              <a:rPr lang="en-US" sz="1600" dirty="0"/>
            </a:br>
            <a:r>
              <a:rPr lang="en-US" sz="1600" dirty="0"/>
              <a:t>Providers must complete four required steps to appropriately address a positive PHQ-9 screen: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Prescribe an antidepressant</a:t>
            </a:r>
            <a:r>
              <a:rPr lang="en-US" sz="1600" dirty="0"/>
              <a:t>, when clinically indicated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Place a referral to Behavioral Health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Behavioral Health visit</a:t>
            </a:r>
            <a:endParaRPr lang="en-US" sz="16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/>
              <a:t>Include standardized behavioral health follow-up text in the treatment plan</a:t>
            </a:r>
            <a:endParaRPr lang="en-US" sz="1600" dirty="0"/>
          </a:p>
          <a:p>
            <a:r>
              <a:rPr lang="en-US" sz="1600" b="1" u="sng" dirty="0"/>
              <a:t>Expected Outcome</a:t>
            </a:r>
            <a:r>
              <a:rPr lang="en-US" sz="1600" b="1" dirty="0"/>
              <a:t>: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By improving this process, we expect to ensure patients are appropriately connected to available behavioral health resources and to increase timely follow-up completion by </a:t>
            </a:r>
            <a:r>
              <a:rPr lang="en-US" sz="1600" b="1" dirty="0"/>
              <a:t>3%</a:t>
            </a:r>
            <a:r>
              <a:rPr lang="en-US" sz="1600" dirty="0"/>
              <a:t>.</a:t>
            </a:r>
          </a:p>
          <a:p>
            <a:r>
              <a:rPr lang="en-US" sz="1600" b="1" u="sng" dirty="0"/>
              <a:t>Rationale / Importance</a:t>
            </a:r>
            <a:r>
              <a:rPr lang="en-US" sz="1600" b="1" dirty="0"/>
              <a:t>: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Positive PHQ-9 scores are a critical signal for potential depression, functional impairment, or suicide risk. Missed follow-ups can compromise patient safety and health outcomes. By standardizing and improving the follow-up process, we enhance early intervention, support patient well-being, and strengthen collaboration between primary care and behavioral health services.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678359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Sun River Health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2787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316" y="1371600"/>
            <a:ext cx="8871284" cy="501675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en-US" sz="2000" dirty="0"/>
              <a:t>The aim is to improve the quality and value of </a:t>
            </a:r>
            <a:r>
              <a:rPr lang="en-US" sz="2000" u="sng" dirty="0"/>
              <a:t>continuity of care for patients with their PCPs. </a:t>
            </a:r>
            <a:endParaRPr lang="en-US" sz="2000" dirty="0"/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The </a:t>
            </a:r>
            <a:r>
              <a:rPr lang="en-US" sz="2000" dirty="0"/>
              <a:t>process starts with...</a:t>
            </a:r>
            <a:r>
              <a:rPr lang="en-US" sz="2000" u="sng" dirty="0"/>
              <a:t>   collecting data at the Meriden CHC site including providers/PSAs who have been present for &gt;3 years </a:t>
            </a:r>
            <a:r>
              <a:rPr lang="en-US" sz="2000" dirty="0"/>
              <a:t>and the process ends when…</a:t>
            </a:r>
            <a:r>
              <a:rPr lang="en-US" sz="2000" u="sng" dirty="0"/>
              <a:t> at least one attainable intervention that would address provider concerns and improve continuity of care with PCPs  </a:t>
            </a:r>
            <a:r>
              <a:rPr lang="en-US" sz="2000" dirty="0"/>
              <a:t>.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By </a:t>
            </a:r>
            <a:r>
              <a:rPr lang="en-US" sz="2000" dirty="0"/>
              <a:t>working on this we expect to: </a:t>
            </a:r>
          </a:p>
          <a:p>
            <a:pPr lvl="1"/>
            <a:r>
              <a:rPr lang="en-US" sz="2000" u="sng" dirty="0"/>
              <a:t>Improve provider satisfaction </a:t>
            </a:r>
            <a:endParaRPr lang="en-US" sz="2000" dirty="0"/>
          </a:p>
          <a:p>
            <a:pPr lvl="1"/>
            <a:r>
              <a:rPr lang="en-US" sz="2000" u="sng" dirty="0"/>
              <a:t>Improve patient satisfaction </a:t>
            </a:r>
            <a:endParaRPr lang="en-US" sz="2000" dirty="0"/>
          </a:p>
          <a:p>
            <a:pPr lvl="1"/>
            <a:r>
              <a:rPr lang="en-US" sz="2000" u="sng" dirty="0"/>
              <a:t>Improve work flow, both administrative and clinical </a:t>
            </a:r>
            <a:endParaRPr lang="en-US" sz="2000" dirty="0"/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It </a:t>
            </a:r>
            <a:r>
              <a:rPr lang="en-US" sz="2000" dirty="0"/>
              <a:t>is important to work on this now because</a:t>
            </a:r>
            <a:r>
              <a:rPr lang="en-US" sz="2000" u="sng" dirty="0"/>
              <a:t>…. This topic comes up frequently during staff meetings and provider conversations. It also appears to be a patient concern based on our limited experience at Meriden CHC.  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678359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CHC Meriden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557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 txBox="1">
            <a:spLocks noChangeArrowheads="1"/>
          </p:cNvSpPr>
          <p:nvPr/>
        </p:nvSpPr>
        <p:spPr>
          <a:xfrm>
            <a:off x="676408" y="2073002"/>
            <a:ext cx="7816241" cy="120359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Camino Health Center</a:t>
            </a:r>
            <a:endParaRPr kumimoji="0" lang="en-US" altLang="en-US" sz="44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1983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408" y="1730175"/>
            <a:ext cx="7816241" cy="2181521"/>
          </a:xfrm>
        </p:spPr>
        <p:txBody>
          <a:bodyPr/>
          <a:lstStyle/>
          <a:p>
            <a:r>
              <a:rPr lang="en-US" altLang="en-US" b="1" dirty="0" smtClean="0"/>
              <a:t>Break!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218928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Take five minutes to recharge and refresh.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14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1000" y="1271016"/>
            <a:ext cx="2438400" cy="16245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2710" y="1201667"/>
            <a:ext cx="1812676" cy="19721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5833" y="4419600"/>
            <a:ext cx="2657385" cy="187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19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73585"/>
            <a:ext cx="8229600" cy="1307615"/>
          </a:xfrm>
        </p:spPr>
        <p:txBody>
          <a:bodyPr>
            <a:normAutofit/>
          </a:bodyPr>
          <a:lstStyle/>
          <a:p>
            <a:r>
              <a:rPr lang="en-US" b="1" dirty="0" smtClean="0"/>
              <a:t>Poll Question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787" y="1828800"/>
            <a:ext cx="8486503" cy="3962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Do you have any prior experience using a fishbone (cause-and-effect) diagram? (select one)</a:t>
            </a:r>
            <a:endParaRPr lang="en-US" sz="2800" dirty="0"/>
          </a:p>
          <a:p>
            <a:pPr lvl="1"/>
            <a:r>
              <a:rPr lang="en-US" dirty="0"/>
              <a:t>Yes, I have used this may times.</a:t>
            </a:r>
            <a:endParaRPr lang="en-US" sz="2400" dirty="0"/>
          </a:p>
          <a:p>
            <a:pPr lvl="1"/>
            <a:r>
              <a:rPr lang="en-US" dirty="0"/>
              <a:t>Yes, I have used this once before.</a:t>
            </a:r>
            <a:endParaRPr lang="en-US" sz="2400" dirty="0"/>
          </a:p>
          <a:p>
            <a:pPr lvl="1"/>
            <a:r>
              <a:rPr lang="en-US" dirty="0"/>
              <a:t>Somewhat, I am familiar with the tool but have not used it before.</a:t>
            </a:r>
            <a:endParaRPr lang="en-US" sz="2400" dirty="0"/>
          </a:p>
          <a:p>
            <a:pPr lvl="1"/>
            <a:r>
              <a:rPr lang="en-US" dirty="0"/>
              <a:t>No, this is a new tool for me.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993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928336"/>
            <a:ext cx="7772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tool to help a team work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together 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using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structured approach to brainstorming a list of causes of a 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problem</a:t>
            </a: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8" name="Picture 4" descr="Image result for late for work Fishbone diagram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08032" y="2971800"/>
            <a:ext cx="4835768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3150275"/>
            <a:ext cx="1981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head of the fish is the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problem:</a:t>
            </a:r>
            <a:b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Late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</a:t>
            </a:r>
            <a:r>
              <a:rPr kumimoji="0" 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work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4F81B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bones are causes grouped by category.</a:t>
            </a:r>
          </a:p>
        </p:txBody>
      </p:sp>
      <p:sp>
        <p:nvSpPr>
          <p:cNvPr id="5" name="Rectangle 12"/>
          <p:cNvSpPr txBox="1">
            <a:spLocks noChangeArrowheads="1"/>
          </p:cNvSpPr>
          <p:nvPr/>
        </p:nvSpPr>
        <p:spPr>
          <a:xfrm>
            <a:off x="676408" y="810840"/>
            <a:ext cx="7816241" cy="1203598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Fishbone Diagram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or</a:t>
            </a:r>
            <a:b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Cause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&amp; Effect Diagram</a:t>
            </a:r>
          </a:p>
        </p:txBody>
      </p:sp>
    </p:spTree>
    <p:extLst>
      <p:ext uri="{BB962C8B-B14F-4D97-AF65-F5344CB8AC3E}">
        <p14:creationId xmlns:p14="http://schemas.microsoft.com/office/powerpoint/2010/main" val="239562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551360"/>
            <a:ext cx="838199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Team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must agree on the problem statement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related to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global aim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first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Decide on which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general categories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 will use.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Typical ones include:</a:t>
            </a:r>
          </a:p>
          <a:p>
            <a:pPr marL="6858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Equipment/supplies</a:t>
            </a:r>
          </a:p>
          <a:p>
            <a:pPr marL="6858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Technology</a:t>
            </a:r>
          </a:p>
          <a:p>
            <a:pPr marL="6858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Staff</a:t>
            </a:r>
          </a:p>
          <a:p>
            <a:pPr marL="6858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Processes/procedure</a:t>
            </a:r>
          </a:p>
          <a:p>
            <a:pPr marL="6858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Environment</a:t>
            </a:r>
          </a:p>
          <a:p>
            <a:pPr marL="6858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Patients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Begin brainstorming contributing causes (within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category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 as a whole)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Focus on current state!!  No solutions yet!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3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Don’t worry about messiness	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AutoShape 4" descr="Image result for fishhead cartoon"/>
          <p:cNvSpPr>
            <a:spLocks noChangeAspect="1" noChangeArrowheads="1"/>
          </p:cNvSpPr>
          <p:nvPr/>
        </p:nvSpPr>
        <p:spPr bwMode="auto">
          <a:xfrm>
            <a:off x="1259682" y="-520304"/>
            <a:ext cx="3836194" cy="2878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AutoShape 6" descr="Image result for fishhead cartoon"/>
          <p:cNvSpPr>
            <a:spLocks noChangeAspect="1" noChangeArrowheads="1"/>
          </p:cNvSpPr>
          <p:nvPr/>
        </p:nvSpPr>
        <p:spPr bwMode="auto">
          <a:xfrm>
            <a:off x="1373982" y="-406004"/>
            <a:ext cx="3836194" cy="2878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AutoShape 8" descr="Image result for fishhead cartoon"/>
          <p:cNvSpPr>
            <a:spLocks noChangeAspect="1" noChangeArrowheads="1"/>
          </p:cNvSpPr>
          <p:nvPr/>
        </p:nvSpPr>
        <p:spPr bwMode="auto">
          <a:xfrm>
            <a:off x="1488282" y="-291704"/>
            <a:ext cx="3836194" cy="2878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12"/>
          <p:cNvSpPr txBox="1">
            <a:spLocks noChangeArrowheads="1"/>
          </p:cNvSpPr>
          <p:nvPr/>
        </p:nvSpPr>
        <p:spPr>
          <a:xfrm>
            <a:off x="676408" y="457200"/>
            <a:ext cx="7816241" cy="12035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Steps to Follow</a:t>
            </a:r>
            <a:endParaRPr kumimoji="0" lang="en-US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03758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 txBox="1">
            <a:spLocks noChangeArrowheads="1"/>
          </p:cNvSpPr>
          <p:nvPr/>
        </p:nvSpPr>
        <p:spPr>
          <a:xfrm>
            <a:off x="676408" y="658440"/>
            <a:ext cx="7816241" cy="120359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Template</a:t>
            </a:r>
            <a:endParaRPr kumimoji="0" lang="en-US" alt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371600"/>
            <a:ext cx="9144000" cy="5479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36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 txBox="1">
            <a:spLocks noChangeArrowheads="1"/>
          </p:cNvSpPr>
          <p:nvPr/>
        </p:nvSpPr>
        <p:spPr>
          <a:xfrm>
            <a:off x="676408" y="658440"/>
            <a:ext cx="7816241" cy="120359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Completed Template</a:t>
            </a:r>
            <a:endParaRPr kumimoji="0" lang="en-US" altLang="en-US" sz="4400" b="1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350818"/>
            <a:ext cx="9144000" cy="5507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00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2"/>
          <p:cNvSpPr>
            <a:spLocks noGrp="1" noChangeArrowheads="1"/>
          </p:cNvSpPr>
          <p:nvPr>
            <p:ph type="title"/>
          </p:nvPr>
        </p:nvSpPr>
        <p:spPr>
          <a:xfrm>
            <a:off x="678535" y="609600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/>
              <a:t>Session Goals</a:t>
            </a:r>
            <a:endParaRPr lang="en-US" altLang="en-US" b="1" dirty="0"/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28600" y="1655895"/>
            <a:ext cx="8724378" cy="4632598"/>
          </a:xfrm>
        </p:spPr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tx2"/>
                </a:solidFill>
              </a:rPr>
              <a:t>Hear about and discuss your efforts to draft a global </a:t>
            </a:r>
            <a:r>
              <a:rPr lang="en-US" dirty="0">
                <a:solidFill>
                  <a:schemeClr val="tx2"/>
                </a:solidFill>
              </a:rPr>
              <a:t>aim </a:t>
            </a:r>
            <a:r>
              <a:rPr lang="en-US" dirty="0" smtClean="0">
                <a:solidFill>
                  <a:schemeClr val="tx2"/>
                </a:solidFill>
              </a:rPr>
              <a:t>statement from your project idea</a:t>
            </a:r>
            <a:endParaRPr lang="en-US" dirty="0">
              <a:solidFill>
                <a:schemeClr val="tx2"/>
              </a:solidFill>
            </a:endParaRPr>
          </a:p>
          <a:p>
            <a:pPr lvl="0"/>
            <a:r>
              <a:rPr lang="en-US" dirty="0">
                <a:solidFill>
                  <a:schemeClr val="tx2"/>
                </a:solidFill>
              </a:rPr>
              <a:t>Draft a problem statement related to </a:t>
            </a:r>
            <a:r>
              <a:rPr lang="en-US" dirty="0" smtClean="0">
                <a:solidFill>
                  <a:schemeClr val="tx2"/>
                </a:solidFill>
              </a:rPr>
              <a:t>a </a:t>
            </a:r>
            <a:r>
              <a:rPr lang="en-US" dirty="0">
                <a:solidFill>
                  <a:schemeClr val="tx2"/>
                </a:solidFill>
              </a:rPr>
              <a:t>global </a:t>
            </a:r>
            <a:r>
              <a:rPr lang="en-US" dirty="0" smtClean="0">
                <a:solidFill>
                  <a:schemeClr val="tx2"/>
                </a:solidFill>
              </a:rPr>
              <a:t>aim example</a:t>
            </a:r>
            <a:endParaRPr lang="en-US" dirty="0">
              <a:solidFill>
                <a:schemeClr val="tx2"/>
              </a:solidFill>
            </a:endParaRPr>
          </a:p>
          <a:p>
            <a:pPr lvl="0"/>
            <a:r>
              <a:rPr lang="en-US" dirty="0">
                <a:solidFill>
                  <a:schemeClr val="tx2"/>
                </a:solidFill>
              </a:rPr>
              <a:t>Brainstorm ideas to begin populating </a:t>
            </a:r>
            <a:r>
              <a:rPr lang="en-US" dirty="0" smtClean="0">
                <a:solidFill>
                  <a:schemeClr val="tx2"/>
                </a:solidFill>
              </a:rPr>
              <a:t>a </a:t>
            </a:r>
            <a:r>
              <a:rPr lang="en-US" dirty="0">
                <a:solidFill>
                  <a:schemeClr val="tx2"/>
                </a:solidFill>
              </a:rPr>
              <a:t>fishbone </a:t>
            </a:r>
            <a:r>
              <a:rPr lang="en-US" dirty="0" smtClean="0">
                <a:solidFill>
                  <a:schemeClr val="tx2"/>
                </a:solidFill>
              </a:rPr>
              <a:t>diagram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077" name="Slide Number Placeholder 5"/>
          <p:cNvSpPr txBox="1">
            <a:spLocks noGrp="1"/>
          </p:cNvSpPr>
          <p:nvPr/>
        </p:nvSpPr>
        <p:spPr bwMode="auto">
          <a:xfrm>
            <a:off x="6552679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3" tIns="45712" rIns="91423" bIns="45712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66330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3098" y="762000"/>
            <a:ext cx="9157098" cy="6096000"/>
          </a:xfrm>
          <a:prstGeom prst="rect">
            <a:avLst/>
          </a:prstGeom>
        </p:spPr>
      </p:pic>
      <p:sp>
        <p:nvSpPr>
          <p:cNvPr id="3" name="Rectangle 12"/>
          <p:cNvSpPr txBox="1">
            <a:spLocks noChangeArrowheads="1"/>
          </p:cNvSpPr>
          <p:nvPr/>
        </p:nvSpPr>
        <p:spPr>
          <a:xfrm>
            <a:off x="6019800" y="2827201"/>
            <a:ext cx="2819400" cy="1203598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CHC Hartford Example</a:t>
            </a:r>
            <a:endParaRPr kumimoji="0" lang="en-US" altLang="en-US" sz="3600" b="1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537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658440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/>
              <a:t>Work on a Fishbone</a:t>
            </a:r>
            <a:endParaRPr lang="en-US" altLang="en-US" b="1" dirty="0"/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676400"/>
            <a:ext cx="8267178" cy="4632598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We will break into two small groups to complete the fishbone template for one team’s project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For this activity, we will do the following: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Identify a team (we need a volunteer)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Select a problem statement based on the team’s aim statement (goal)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Brainstorm contributing causes and place the ideas in the template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271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FEEBB-83AA-4BAB-8697-27EFFEA8DC7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271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34592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08038"/>
            <a:ext cx="8229600" cy="715962"/>
          </a:xfrm>
        </p:spPr>
        <p:txBody>
          <a:bodyPr lIns="90918" tIns="45457" rIns="90918" bIns="45457">
            <a:normAutofit fontScale="90000"/>
          </a:bodyPr>
          <a:lstStyle/>
          <a:p>
            <a:pPr eaLnBrk="1" hangingPunct="1"/>
            <a:r>
              <a:rPr lang="en-US" altLang="en-US" b="1" dirty="0" smtClean="0"/>
              <a:t>Fishbone Diagram Small Groups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81000" y="1600200"/>
            <a:ext cx="4267200" cy="4525963"/>
          </a:xfrm>
        </p:spPr>
        <p:txBody>
          <a:bodyPr lIns="90918" tIns="45457" rIns="90918" bIns="45457">
            <a:normAutofit/>
          </a:bodyPr>
          <a:lstStyle/>
          <a:p>
            <a:pPr marL="0" indent="0" algn="ctr" eaLnBrk="1" hangingPunct="1">
              <a:lnSpc>
                <a:spcPct val="110000"/>
              </a:lnSpc>
              <a:buNone/>
              <a:defRPr/>
            </a:pPr>
            <a:r>
              <a:rPr lang="en-US" altLang="en-US" sz="3300" u="sng" dirty="0" smtClean="0">
                <a:solidFill>
                  <a:schemeClr val="tx2"/>
                </a:solidFill>
              </a:rPr>
              <a:t>Emma/Garrett’s Group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DePaul CHC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Holyoke HC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Sun River Health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CHC Hartford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CHC Meriden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CHC Middletown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4038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300" u="sng" dirty="0" smtClean="0">
                <a:solidFill>
                  <a:schemeClr val="tx2"/>
                </a:solidFill>
              </a:rPr>
              <a:t>Mark’s Group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Montefiore Medical Group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UC Irvine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Yakima NHS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Open Door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CHC New London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CHC New Britain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22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56829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22515" y="1730175"/>
            <a:ext cx="8071733" cy="2181521"/>
          </a:xfrm>
        </p:spPr>
        <p:txBody>
          <a:bodyPr/>
          <a:lstStyle/>
          <a:p>
            <a:r>
              <a:rPr lang="en-US" altLang="en-US" b="1" dirty="0" smtClean="0"/>
              <a:t>What haven’t we figured out yet?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805125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Questions or issues that remain unclear?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23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212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408" y="1730175"/>
            <a:ext cx="7816241" cy="2181521"/>
          </a:xfrm>
        </p:spPr>
        <p:txBody>
          <a:bodyPr/>
          <a:lstStyle/>
          <a:p>
            <a:r>
              <a:rPr lang="en-US" altLang="en-US" b="1" dirty="0" smtClean="0"/>
              <a:t>Take-home Thoughts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805124"/>
            <a:ext cx="8116866" cy="1909875"/>
          </a:xfrm>
        </p:spPr>
        <p:txBody>
          <a:bodyPr>
            <a:normAutofit/>
          </a:bodyPr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Garrett – share 1 or 2 ideas you will take away from our small group discussion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24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709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695432"/>
            <a:ext cx="7816241" cy="1128373"/>
          </a:xfrm>
        </p:spPr>
        <p:txBody>
          <a:bodyPr/>
          <a:lstStyle/>
          <a:p>
            <a:r>
              <a:rPr lang="en-US" altLang="en-US" b="1" dirty="0" smtClean="0"/>
              <a:t>Summary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676400"/>
            <a:ext cx="7816241" cy="4464688"/>
          </a:xfrm>
        </p:spPr>
        <p:txBody>
          <a:bodyPr>
            <a:normAutofit fontScale="92500"/>
          </a:bodyPr>
          <a:lstStyle/>
          <a:p>
            <a:r>
              <a:rPr lang="en-US" altLang="en-US" sz="2800" dirty="0" smtClean="0">
                <a:solidFill>
                  <a:schemeClr val="tx2"/>
                </a:solidFill>
              </a:rPr>
              <a:t>You have learned about a framework to guide your thinking about how to organize improvement work</a:t>
            </a:r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Also, we have reviewed some important tools for quality improvement work – global aim and fishbone diagram</a:t>
            </a:r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Based on your submissions, it is clear you are already formulating some very good ideas for your projects.</a:t>
            </a:r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Our next step will be to better understand the process related to your project topic.</a:t>
            </a:r>
            <a:endParaRPr lang="en-US" altLang="en-US" sz="2800" dirty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271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FEEBB-83AA-4BAB-8697-27EFFEA8DC7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271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42710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763000" cy="4494790"/>
          </a:xfrm>
        </p:spPr>
        <p:txBody>
          <a:bodyPr lIns="90918" tIns="45457" rIns="90918" bIns="45457">
            <a:norm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The next office hours will be on 12/18 and 1/15 all from 11:30am-12:30pm EST.</a:t>
            </a:r>
          </a:p>
          <a:p>
            <a:pPr>
              <a:lnSpc>
                <a:spcPct val="110000"/>
              </a:lnSpc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We would like to meet with each project team once during December or January.  Please let us know when your team would like to confer.</a:t>
            </a:r>
            <a:endParaRPr lang="en-US" sz="2200" dirty="0"/>
          </a:p>
          <a:p>
            <a:pPr>
              <a:lnSpc>
                <a:spcPct val="110000"/>
              </a:lnSpc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Email us if none of the times work for your team and you would like to meet at another time.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sz="2400" dirty="0" smtClean="0">
                <a:solidFill>
                  <a:schemeClr val="tx2"/>
                </a:solidFill>
              </a:rPr>
              <a:t>This discussion will be for us to learn a bit more about your project plan and to think together how we can assist you in your work.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685800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/>
              <a:t>Upcoming Office Hours &amp; Teams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271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FEEBB-83AA-4BAB-8697-27EFFEA8DC7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271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90120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63880" y="1793703"/>
            <a:ext cx="7816241" cy="4494790"/>
          </a:xfrm>
        </p:spPr>
        <p:txBody>
          <a:bodyPr lIns="90918" tIns="45457" rIns="90918" bIns="45457">
            <a:norm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We will discuss tips and strategies for using flowcharts to enhance your understanding of an improvement effort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We will break into small groups to discuss draft examples of flowchart related to your projects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/>
              <a:t>Session V Highlights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271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FEEBB-83AA-4BAB-8697-27EFFEA8DC7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271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20698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63880" y="1601001"/>
            <a:ext cx="7946720" cy="4723599"/>
          </a:xfrm>
        </p:spPr>
        <p:txBody>
          <a:bodyPr lIns="90918" tIns="45457" rIns="90918" bIns="45457">
            <a:normAutofit fontScale="62500" lnSpcReduction="20000"/>
          </a:bodyPr>
          <a:lstStyle/>
          <a:p>
            <a:pPr lvl="0"/>
            <a:r>
              <a:rPr lang="en-US" dirty="0">
                <a:solidFill>
                  <a:schemeClr val="tx2"/>
                </a:solidFill>
              </a:rPr>
              <a:t>Revise your global aim statement, if needed, based on today’s discussion or additional ideas you have about your project</a:t>
            </a:r>
            <a:endParaRPr lang="en-US" sz="2800" dirty="0">
              <a:solidFill>
                <a:schemeClr val="tx2"/>
              </a:solidFill>
            </a:endParaRPr>
          </a:p>
          <a:p>
            <a:pPr lvl="0"/>
            <a:r>
              <a:rPr lang="en-US" dirty="0">
                <a:solidFill>
                  <a:schemeClr val="tx2"/>
                </a:solidFill>
              </a:rPr>
              <a:t>Next, review your initial fishbone diagram draft, and brainstorm as a group about additional factors that contribute to your problem statement</a:t>
            </a:r>
            <a:endParaRPr lang="en-US" sz="2800" dirty="0">
              <a:solidFill>
                <a:schemeClr val="tx2"/>
              </a:solidFill>
            </a:endParaRPr>
          </a:p>
          <a:p>
            <a:pPr lvl="0"/>
            <a:r>
              <a:rPr lang="en-US" dirty="0">
                <a:solidFill>
                  <a:schemeClr val="tx2"/>
                </a:solidFill>
              </a:rPr>
              <a:t>Session preparation (background on flowcharting):</a:t>
            </a:r>
            <a:endParaRPr lang="en-US" sz="2800" dirty="0">
              <a:solidFill>
                <a:schemeClr val="tx2"/>
              </a:solidFill>
            </a:endParaRPr>
          </a:p>
          <a:p>
            <a:pPr lvl="1"/>
            <a:r>
              <a:rPr lang="en-US" dirty="0">
                <a:solidFill>
                  <a:schemeClr val="tx2"/>
                </a:solidFill>
              </a:rPr>
              <a:t>Watch the two videos on flowcharting </a:t>
            </a:r>
            <a:endParaRPr lang="en-US" sz="2400" dirty="0">
              <a:solidFill>
                <a:schemeClr val="tx2"/>
              </a:solidFill>
            </a:endParaRPr>
          </a:p>
          <a:p>
            <a:pPr lvl="1"/>
            <a:r>
              <a:rPr lang="en-US" dirty="0">
                <a:solidFill>
                  <a:schemeClr val="tx2"/>
                </a:solidFill>
              </a:rPr>
              <a:t>Read the document on flowcharting</a:t>
            </a:r>
            <a:endParaRPr lang="en-US" sz="2400" dirty="0">
              <a:solidFill>
                <a:schemeClr val="tx2"/>
              </a:solidFill>
            </a:endParaRPr>
          </a:p>
          <a:p>
            <a:pPr lvl="0"/>
            <a:r>
              <a:rPr lang="en-US" dirty="0">
                <a:solidFill>
                  <a:schemeClr val="tx2"/>
                </a:solidFill>
              </a:rPr>
              <a:t>Work with your site colleagues to generate a draft of the </a:t>
            </a:r>
            <a:r>
              <a:rPr lang="en-US" u="sng" dirty="0">
                <a:solidFill>
                  <a:schemeClr val="tx2"/>
                </a:solidFill>
              </a:rPr>
              <a:t>actual process</a:t>
            </a:r>
            <a:r>
              <a:rPr lang="en-US" dirty="0">
                <a:solidFill>
                  <a:schemeClr val="tx2"/>
                </a:solidFill>
              </a:rPr>
              <a:t> for your project topic</a:t>
            </a:r>
            <a:endParaRPr lang="en-US" sz="2800" dirty="0">
              <a:solidFill>
                <a:schemeClr val="tx2"/>
              </a:solidFill>
            </a:endParaRPr>
          </a:p>
          <a:p>
            <a:pPr lvl="0"/>
            <a:r>
              <a:rPr lang="en-US" dirty="0">
                <a:solidFill>
                  <a:schemeClr val="tx2"/>
                </a:solidFill>
              </a:rPr>
              <a:t>If you have time, review your ideas about the process with others involved in the process for their feedback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Contact Emma or Mark if you have questions or need assistance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Send a summary of your draft process by Tuesday (1/6/26)</a:t>
            </a:r>
          </a:p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Our next session will be on Thursday, 1/8/26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/>
              <a:t>Assignment for Session V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271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FEEBB-83AA-4BAB-8697-27EFFEA8DC7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271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4550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63880" y="1753610"/>
            <a:ext cx="7816241" cy="4494790"/>
          </a:xfrm>
        </p:spPr>
        <p:txBody>
          <a:bodyPr lIns="90918" tIns="45457" rIns="90918" bIns="45457">
            <a:normAutofit fontScale="92500" lnSpcReduction="2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The two video links provided below will give you a brief but helpful introduction to developing a process map (flowchart)</a:t>
            </a:r>
          </a:p>
          <a:p>
            <a:pPr lvl="1">
              <a:lnSpc>
                <a:spcPct val="110000"/>
              </a:lnSpc>
              <a:defRPr/>
            </a:pPr>
            <a:r>
              <a:rPr lang="en-US" u="sng" dirty="0">
                <a:hlinkClick r:id="rId3"/>
              </a:rPr>
              <a:t>https://www.youtube.com/watch?v=GoEP4dTAmAQ</a:t>
            </a:r>
            <a:r>
              <a:rPr lang="en-US" dirty="0"/>
              <a:t>   (</a:t>
            </a:r>
            <a:r>
              <a:rPr lang="en-US" dirty="0" smtClean="0"/>
              <a:t>simple overview, roughly 4 minutes)</a:t>
            </a:r>
            <a:endParaRPr lang="en-US" dirty="0"/>
          </a:p>
          <a:p>
            <a:pPr lvl="1">
              <a:lnSpc>
                <a:spcPct val="110000"/>
              </a:lnSpc>
              <a:defRPr/>
            </a:pPr>
            <a:r>
              <a:rPr lang="en-US" u="sng" dirty="0">
                <a:hlinkClick r:id="rId4"/>
              </a:rPr>
              <a:t>https://www.youtube.com/watch?v=JENOhSXzi2U</a:t>
            </a:r>
            <a:r>
              <a:rPr lang="en-US" dirty="0"/>
              <a:t>   </a:t>
            </a:r>
            <a:r>
              <a:rPr lang="en-US" dirty="0" smtClean="0"/>
              <a:t>(more detailed info, roughly 8 minutes)</a:t>
            </a:r>
          </a:p>
          <a:p>
            <a:pPr>
              <a:lnSpc>
                <a:spcPct val="110000"/>
              </a:lnSpc>
              <a:defRPr/>
            </a:pPr>
            <a:r>
              <a:rPr lang="en-US" dirty="0" smtClean="0">
                <a:solidFill>
                  <a:schemeClr val="tx2"/>
                </a:solidFill>
              </a:rPr>
              <a:t>We will send you an additional reading to provide more detailed insights about flowcharting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/>
              <a:t>Resources to Review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271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FEEBB-83AA-4BAB-8697-27EFFEA8DC7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271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52323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10285"/>
            <a:ext cx="7816241" cy="752249"/>
          </a:xfrm>
        </p:spPr>
        <p:txBody>
          <a:bodyPr lIns="90918" tIns="45457" rIns="90918" bIns="45457" anchor="t">
            <a:noAutofit/>
          </a:bodyPr>
          <a:lstStyle/>
          <a:p>
            <a:r>
              <a:rPr lang="en-US" altLang="en-US" b="1" dirty="0" smtClean="0"/>
              <a:t>Roles</a:t>
            </a:r>
            <a:endParaRPr lang="en-US" altLang="en-US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3880" y="1548380"/>
            <a:ext cx="7816241" cy="4740113"/>
          </a:xfrm>
        </p:spPr>
        <p:txBody>
          <a:bodyPr lIns="90918" tIns="45457" rIns="90918" bIns="45457">
            <a:normAutofit/>
          </a:bodyPr>
          <a:lstStyle/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Theory burst presenter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Mark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Facilitator, timekeeper &amp; technical genius</a:t>
            </a:r>
            <a:endParaRPr lang="en-US" altLang="en-US" dirty="0">
              <a:solidFill>
                <a:schemeClr val="tx2"/>
              </a:solidFill>
            </a:endParaRP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Emma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Take-home thoughts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</a:pPr>
            <a:r>
              <a:rPr lang="en-US" altLang="en-US" dirty="0" smtClean="0">
                <a:solidFill>
                  <a:schemeClr val="tx2"/>
                </a:solidFill>
              </a:rPr>
              <a:t>Emma and others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047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408" y="1730175"/>
            <a:ext cx="7816241" cy="2181521"/>
          </a:xfrm>
        </p:spPr>
        <p:txBody>
          <a:bodyPr/>
          <a:lstStyle/>
          <a:p>
            <a:r>
              <a:rPr lang="en-US" altLang="en-US" b="1" dirty="0" smtClean="0"/>
              <a:t>Additional Template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6093" y="3805125"/>
            <a:ext cx="8116866" cy="1429272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2"/>
                </a:solidFill>
              </a:rPr>
              <a:t>Process Map / Flowchart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30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3167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663880" y="1753610"/>
            <a:ext cx="7816241" cy="4494790"/>
          </a:xfrm>
        </p:spPr>
        <p:txBody>
          <a:bodyPr lIns="90918" tIns="45457" rIns="90918" bIns="45457">
            <a:normAutofit fontScale="70000" lnSpcReduction="20000"/>
          </a:bodyPr>
          <a:lstStyle/>
          <a:p>
            <a:r>
              <a:rPr lang="en-US" dirty="0"/>
              <a:t>Science of Improvement: Setting Aims.  Institute for Healthcare Improvement Website. (</a:t>
            </a:r>
            <a:r>
              <a:rPr lang="en-US" u="sng" dirty="0">
                <a:hlinkClick r:id="rId3"/>
              </a:rPr>
              <a:t>http://www.ihi.org/resources/Pages/HowtoImprove/ScienceofImprovementSettingAims.aspx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 smtClean="0"/>
              <a:t>Global </a:t>
            </a:r>
            <a:r>
              <a:rPr lang="en-US" dirty="0"/>
              <a:t>Aim Statement Document.  Society of Teachers of Family Medicine Resource Library Website.  (</a:t>
            </a:r>
            <a:r>
              <a:rPr lang="en-US" u="sng" dirty="0">
                <a:hlinkClick r:id="rId4"/>
              </a:rPr>
              <a:t>https://resourcelibrary.stfm.org/HigherLogic/System/DownloadDocumentFile.ashx?DocumentFileKey=27fc6113-ab04-4100-966c-8d2349b4494c&amp;forceDialog=1</a:t>
            </a:r>
            <a:r>
              <a:rPr lang="en-US" dirty="0"/>
              <a:t>) </a:t>
            </a:r>
            <a:endParaRPr lang="en-US" dirty="0" smtClean="0"/>
          </a:p>
          <a:p>
            <a:r>
              <a:rPr lang="en-US" dirty="0" smtClean="0"/>
              <a:t>QI </a:t>
            </a:r>
            <a:r>
              <a:rPr lang="en-US" dirty="0"/>
              <a:t>Tips: A Formula for Developing a Great Aim Statement.  National Institute for Children’s Health Quality Website.  (</a:t>
            </a:r>
            <a:r>
              <a:rPr lang="en-US" u="sng" dirty="0">
                <a:hlinkClick r:id="rId5"/>
              </a:rPr>
              <a:t>https://www.nichq.org/insight/qi-tips-formula-developing-great-aim-statement</a:t>
            </a:r>
            <a:r>
              <a:rPr lang="en-US" dirty="0" smtClean="0"/>
              <a:t>)</a:t>
            </a:r>
          </a:p>
          <a:p>
            <a:r>
              <a:rPr lang="en-US" dirty="0"/>
              <a:t>American Society for Quality Website. (</a:t>
            </a:r>
            <a:r>
              <a:rPr lang="en-US" u="sng" dirty="0">
                <a:hlinkClick r:id="rId6"/>
              </a:rPr>
              <a:t>https://asq.org/quality-resources/fishbone</a:t>
            </a:r>
            <a:r>
              <a:rPr lang="en-US" dirty="0"/>
              <a:t>)</a:t>
            </a:r>
            <a:endParaRPr lang="en-US" sz="2800" dirty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2"/>
            <a:ext cx="7816241" cy="1128373"/>
          </a:xfrm>
        </p:spPr>
        <p:txBody>
          <a:bodyPr lIns="90918" tIns="45457" rIns="90918" bIns="45457"/>
          <a:lstStyle/>
          <a:p>
            <a:pPr eaLnBrk="1" hangingPunct="1"/>
            <a:r>
              <a:rPr lang="en-US" altLang="en-US" b="1" dirty="0" smtClean="0"/>
              <a:t>References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271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FEEBB-83AA-4BAB-8697-27EFFEA8DC7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271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89966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8159" y="3762079"/>
            <a:ext cx="7816241" cy="2181521"/>
          </a:xfrm>
        </p:spPr>
        <p:txBody>
          <a:bodyPr/>
          <a:lstStyle/>
          <a:p>
            <a:r>
              <a:rPr lang="en-US" altLang="en-US" b="1" dirty="0" smtClean="0"/>
              <a:t>We wish you all a wonderful and safe holiday season!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32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  <p:pic>
        <p:nvPicPr>
          <p:cNvPr id="2" name="Picture 2" descr="FREE Happy Holidays Clipart | FREE Download | Pearly Arts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71600" y="838200"/>
            <a:ext cx="6403975" cy="336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03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672954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/>
              <a:t>Agenda</a:t>
            </a:r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705038"/>
            <a:ext cx="8267178" cy="463259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Welcome (10 </a:t>
            </a:r>
            <a:r>
              <a:rPr lang="en-US" altLang="en-US" dirty="0">
                <a:solidFill>
                  <a:schemeClr val="tx2"/>
                </a:solidFill>
              </a:rPr>
              <a:t>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Theory burst (5 minutes)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Global aim tips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Global aim examples (25 minutes)</a:t>
            </a:r>
            <a:endParaRPr lang="en-US" altLang="en-US" dirty="0">
              <a:solidFill>
                <a:schemeClr val="tx2"/>
              </a:solidFill>
            </a:endParaRP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Break (5 minutes)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Theory </a:t>
            </a:r>
            <a:r>
              <a:rPr lang="en-US" altLang="en-US" dirty="0">
                <a:solidFill>
                  <a:schemeClr val="tx2"/>
                </a:solidFill>
              </a:rPr>
              <a:t>burst (5 minutes)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Fishbone diagrams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Fishbone example &amp; discussion (30 minutes)</a:t>
            </a:r>
          </a:p>
          <a:p>
            <a:pPr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Summary and take-home points (5 minutes)</a:t>
            </a:r>
          </a:p>
          <a:p>
            <a:pPr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Preview of next </a:t>
            </a:r>
            <a:r>
              <a:rPr lang="en-US" altLang="en-US" dirty="0">
                <a:solidFill>
                  <a:schemeClr val="tx2"/>
                </a:solidFill>
              </a:rPr>
              <a:t>s</a:t>
            </a:r>
            <a:r>
              <a:rPr lang="en-US" altLang="en-US" dirty="0" smtClean="0">
                <a:solidFill>
                  <a:schemeClr val="tx2"/>
                </a:solidFill>
              </a:rPr>
              <a:t>ession (5 minutes)</a:t>
            </a: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F1FEEBB-83AA-4BAB-8697-27EFFEA8DC70}" type="slidenum">
              <a:rPr lang="en-US" altLang="en-US" sz="1400" b="0">
                <a:solidFill>
                  <a:schemeClr val="bg1"/>
                </a:solidFill>
                <a:latin typeface="Times New Roman" pitchFamily="18" charset="0"/>
                <a:ea typeface="MS PGothic" pitchFamily="34" charset="-128"/>
              </a:rPr>
              <a:pPr algn="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4</a:t>
            </a:fld>
            <a:endParaRPr lang="en-US" altLang="en-US" sz="1400" b="0" dirty="0">
              <a:solidFill>
                <a:schemeClr val="bg1"/>
              </a:solidFill>
              <a:latin typeface="Times New Roman" pitchFamily="18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85417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19200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An </a:t>
            </a:r>
            <a:r>
              <a:rPr lang="en-US" sz="2400" i="1" dirty="0">
                <a:solidFill>
                  <a:schemeClr val="bg1"/>
                </a:solidFill>
              </a:rPr>
              <a:t>overview of Quality Improvement (</a:t>
            </a:r>
            <a:r>
              <a:rPr lang="en-US" sz="2400" i="1" dirty="0" smtClean="0">
                <a:solidFill>
                  <a:schemeClr val="bg1"/>
                </a:solidFill>
              </a:rPr>
              <a:t>10/9/25)</a:t>
            </a:r>
            <a:endParaRPr lang="en-US" sz="2400" i="1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Care </a:t>
            </a:r>
            <a:r>
              <a:rPr lang="en-US" sz="2400" i="1" dirty="0">
                <a:solidFill>
                  <a:schemeClr val="bg1"/>
                </a:solidFill>
              </a:rPr>
              <a:t>Observations &amp; Stakeholder Considerations (</a:t>
            </a:r>
            <a:r>
              <a:rPr lang="en-US" sz="2400" i="1" dirty="0" smtClean="0">
                <a:solidFill>
                  <a:schemeClr val="bg1"/>
                </a:solidFill>
              </a:rPr>
              <a:t>10/23/25)</a:t>
            </a:r>
            <a:endParaRPr lang="en-US" sz="2400" i="1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i="1" dirty="0" smtClean="0">
                <a:solidFill>
                  <a:schemeClr val="bg1"/>
                </a:solidFill>
              </a:rPr>
              <a:t>Organizing </a:t>
            </a:r>
            <a:r>
              <a:rPr lang="en-US" sz="2400" i="1" dirty="0">
                <a:solidFill>
                  <a:schemeClr val="bg1"/>
                </a:solidFill>
              </a:rPr>
              <a:t>your Improvement Project (</a:t>
            </a:r>
            <a:r>
              <a:rPr lang="en-US" sz="2400" i="1" dirty="0" smtClean="0">
                <a:solidFill>
                  <a:schemeClr val="bg1"/>
                </a:solidFill>
              </a:rPr>
              <a:t>11/13/25)</a:t>
            </a:r>
            <a:endParaRPr lang="en-US" sz="2400" i="1" dirty="0">
              <a:solidFill>
                <a:schemeClr val="bg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b="1" dirty="0" smtClean="0">
                <a:solidFill>
                  <a:schemeClr val="tx2"/>
                </a:solidFill>
              </a:rPr>
              <a:t>Global </a:t>
            </a:r>
            <a:r>
              <a:rPr lang="en-US" sz="2400" b="1" dirty="0">
                <a:solidFill>
                  <a:schemeClr val="tx2"/>
                </a:solidFill>
              </a:rPr>
              <a:t>Aim and Fishbone Diagram (</a:t>
            </a:r>
            <a:r>
              <a:rPr lang="en-US" sz="2400" b="1" dirty="0" smtClean="0">
                <a:solidFill>
                  <a:schemeClr val="tx2"/>
                </a:solidFill>
              </a:rPr>
              <a:t>12/11/25)</a:t>
            </a:r>
            <a:endParaRPr lang="en-US" sz="2400" b="1" dirty="0">
              <a:solidFill>
                <a:schemeClr val="tx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Process </a:t>
            </a:r>
            <a:r>
              <a:rPr lang="en-US" sz="2400" dirty="0">
                <a:solidFill>
                  <a:schemeClr val="tx2"/>
                </a:solidFill>
              </a:rPr>
              <a:t>Mapping (Flowcharts) (</a:t>
            </a:r>
            <a:r>
              <a:rPr lang="en-US" sz="2400" dirty="0" smtClean="0">
                <a:solidFill>
                  <a:schemeClr val="tx2"/>
                </a:solidFill>
              </a:rPr>
              <a:t>1/8/26)</a:t>
            </a:r>
            <a:endParaRPr lang="en-US" sz="2400" dirty="0">
              <a:solidFill>
                <a:schemeClr val="tx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Measurement </a:t>
            </a:r>
            <a:r>
              <a:rPr lang="en-US" sz="2400" dirty="0">
                <a:solidFill>
                  <a:schemeClr val="tx2"/>
                </a:solidFill>
              </a:rPr>
              <a:t>to Inform Change (</a:t>
            </a:r>
            <a:r>
              <a:rPr lang="en-US" sz="2400" dirty="0" smtClean="0">
                <a:solidFill>
                  <a:schemeClr val="tx2"/>
                </a:solidFill>
              </a:rPr>
              <a:t>1/22/26 </a:t>
            </a:r>
            <a:r>
              <a:rPr lang="en-US" sz="2400" dirty="0">
                <a:solidFill>
                  <a:schemeClr val="tx2"/>
                </a:solidFill>
              </a:rPr>
              <a:t>&amp; </a:t>
            </a:r>
            <a:r>
              <a:rPr lang="en-US" sz="2400" dirty="0" smtClean="0">
                <a:solidFill>
                  <a:schemeClr val="tx2"/>
                </a:solidFill>
              </a:rPr>
              <a:t>1/29/26)</a:t>
            </a:r>
            <a:endParaRPr lang="en-US" sz="2400" dirty="0">
              <a:solidFill>
                <a:schemeClr val="tx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An </a:t>
            </a:r>
            <a:r>
              <a:rPr lang="en-US" sz="2400" dirty="0">
                <a:solidFill>
                  <a:schemeClr val="tx2"/>
                </a:solidFill>
              </a:rPr>
              <a:t>Approach to Testing a Change (</a:t>
            </a:r>
            <a:r>
              <a:rPr lang="en-US" sz="2400" dirty="0" smtClean="0">
                <a:solidFill>
                  <a:schemeClr val="tx2"/>
                </a:solidFill>
              </a:rPr>
              <a:t>2/12/26)</a:t>
            </a:r>
            <a:endParaRPr lang="en-US" sz="2400" dirty="0">
              <a:solidFill>
                <a:schemeClr val="tx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Communication </a:t>
            </a:r>
            <a:r>
              <a:rPr lang="en-US" sz="2400" dirty="0">
                <a:solidFill>
                  <a:schemeClr val="tx2"/>
                </a:solidFill>
              </a:rPr>
              <a:t>about your Improvement Effort (</a:t>
            </a:r>
            <a:r>
              <a:rPr lang="en-US" sz="2400" dirty="0" smtClean="0">
                <a:solidFill>
                  <a:schemeClr val="tx2"/>
                </a:solidFill>
              </a:rPr>
              <a:t>2/26/26)</a:t>
            </a:r>
            <a:endParaRPr lang="en-US" sz="2400" dirty="0">
              <a:solidFill>
                <a:schemeClr val="tx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Stakeholder </a:t>
            </a:r>
            <a:r>
              <a:rPr lang="en-US" sz="2400" dirty="0">
                <a:solidFill>
                  <a:schemeClr val="tx2"/>
                </a:solidFill>
              </a:rPr>
              <a:t>Analysis &amp; Conflict Management (</a:t>
            </a:r>
            <a:r>
              <a:rPr lang="en-US" sz="2400" dirty="0" smtClean="0">
                <a:solidFill>
                  <a:schemeClr val="tx2"/>
                </a:solidFill>
              </a:rPr>
              <a:t>3/12/26)</a:t>
            </a:r>
            <a:endParaRPr lang="en-US" sz="2400" dirty="0">
              <a:solidFill>
                <a:schemeClr val="tx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Managing </a:t>
            </a:r>
            <a:r>
              <a:rPr lang="en-US" sz="2400" dirty="0">
                <a:solidFill>
                  <a:schemeClr val="tx2"/>
                </a:solidFill>
              </a:rPr>
              <a:t>Up and Gaining Leadership Buy-In (</a:t>
            </a:r>
            <a:r>
              <a:rPr lang="en-US" sz="2400" dirty="0" smtClean="0">
                <a:solidFill>
                  <a:schemeClr val="tx2"/>
                </a:solidFill>
              </a:rPr>
              <a:t>3/26/26)</a:t>
            </a:r>
            <a:endParaRPr lang="en-US" sz="2400" dirty="0">
              <a:solidFill>
                <a:schemeClr val="tx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Negotiation </a:t>
            </a:r>
            <a:r>
              <a:rPr lang="en-US" sz="2400" dirty="0">
                <a:solidFill>
                  <a:schemeClr val="tx2"/>
                </a:solidFill>
              </a:rPr>
              <a:t>(</a:t>
            </a:r>
            <a:r>
              <a:rPr lang="en-US" sz="2400" dirty="0" smtClean="0">
                <a:solidFill>
                  <a:schemeClr val="tx2"/>
                </a:solidFill>
              </a:rPr>
              <a:t>4/9/26)</a:t>
            </a:r>
            <a:endParaRPr lang="en-US" sz="2400" dirty="0">
              <a:solidFill>
                <a:schemeClr val="tx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Negotiation </a:t>
            </a:r>
            <a:r>
              <a:rPr lang="en-US" sz="2400" dirty="0">
                <a:solidFill>
                  <a:schemeClr val="tx2"/>
                </a:solidFill>
              </a:rPr>
              <a:t>and More About Cycles of Change (</a:t>
            </a:r>
            <a:r>
              <a:rPr lang="en-US" sz="2400" dirty="0" smtClean="0">
                <a:solidFill>
                  <a:schemeClr val="tx2"/>
                </a:solidFill>
              </a:rPr>
              <a:t>4/23/26)</a:t>
            </a:r>
            <a:endParaRPr lang="en-US" sz="2400" dirty="0">
              <a:solidFill>
                <a:schemeClr val="tx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Sustaining </a:t>
            </a:r>
            <a:r>
              <a:rPr lang="en-US" sz="2400" dirty="0">
                <a:solidFill>
                  <a:schemeClr val="tx2"/>
                </a:solidFill>
              </a:rPr>
              <a:t>your Improvement Effort (</a:t>
            </a:r>
            <a:r>
              <a:rPr lang="en-US" sz="2400" dirty="0" smtClean="0">
                <a:solidFill>
                  <a:schemeClr val="tx2"/>
                </a:solidFill>
              </a:rPr>
              <a:t>5/14/26)</a:t>
            </a:r>
            <a:endParaRPr lang="en-US" sz="2400" dirty="0">
              <a:solidFill>
                <a:schemeClr val="tx2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tx2"/>
                </a:solidFill>
              </a:rPr>
              <a:t>Resident </a:t>
            </a:r>
            <a:r>
              <a:rPr lang="en-US" sz="2400" dirty="0">
                <a:solidFill>
                  <a:schemeClr val="tx2"/>
                </a:solidFill>
              </a:rPr>
              <a:t>Presentations (</a:t>
            </a:r>
            <a:r>
              <a:rPr lang="en-US" sz="2400" dirty="0" smtClean="0">
                <a:solidFill>
                  <a:schemeClr val="tx2"/>
                </a:solidFill>
              </a:rPr>
              <a:t>5/28/26, 6/11/26, 6/25/26)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9966" y="6096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Curriculum Plan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559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2"/>
          <p:cNvSpPr>
            <a:spLocks noGrp="1" noChangeArrowheads="1"/>
          </p:cNvSpPr>
          <p:nvPr>
            <p:ph type="title"/>
          </p:nvPr>
        </p:nvSpPr>
        <p:spPr>
          <a:xfrm>
            <a:off x="676408" y="658440"/>
            <a:ext cx="7816241" cy="1203598"/>
          </a:xfrm>
        </p:spPr>
        <p:txBody>
          <a:bodyPr>
            <a:normAutofit/>
          </a:bodyPr>
          <a:lstStyle/>
          <a:p>
            <a:r>
              <a:rPr lang="en-US" altLang="en-US" b="1" dirty="0" smtClean="0"/>
              <a:t>Global Aim Statements (Tips)</a:t>
            </a:r>
            <a:endParaRPr lang="en-US" altLang="en-US" b="1" dirty="0"/>
          </a:p>
        </p:txBody>
      </p:sp>
      <p:sp>
        <p:nvSpPr>
          <p:cNvPr id="3076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75781" y="1524000"/>
            <a:ext cx="8267178" cy="463259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Some things to consider (from NICHQ):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The </a:t>
            </a:r>
            <a:r>
              <a:rPr lang="en-US" altLang="en-US" dirty="0">
                <a:solidFill>
                  <a:schemeClr val="tx2"/>
                </a:solidFill>
              </a:rPr>
              <a:t>concrete goals you want to achieve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Who </a:t>
            </a:r>
            <a:r>
              <a:rPr lang="en-US" altLang="en-US" dirty="0">
                <a:solidFill>
                  <a:schemeClr val="tx2"/>
                </a:solidFill>
              </a:rPr>
              <a:t>will benefit from this improvement? Whose </a:t>
            </a:r>
            <a:r>
              <a:rPr lang="en-US" altLang="en-US" dirty="0" smtClean="0">
                <a:solidFill>
                  <a:schemeClr val="tx2"/>
                </a:solidFill>
              </a:rPr>
              <a:t>interests </a:t>
            </a:r>
            <a:r>
              <a:rPr lang="en-US" altLang="en-US" dirty="0">
                <a:solidFill>
                  <a:schemeClr val="tx2"/>
                </a:solidFill>
              </a:rPr>
              <a:t>are served?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What </a:t>
            </a:r>
            <a:r>
              <a:rPr lang="en-US" altLang="en-US" dirty="0">
                <a:solidFill>
                  <a:schemeClr val="tx2"/>
                </a:solidFill>
              </a:rPr>
              <a:t>will be done? Is it supported by evidence or experience?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Where </a:t>
            </a:r>
            <a:r>
              <a:rPr lang="en-US" altLang="en-US" dirty="0">
                <a:solidFill>
                  <a:schemeClr val="tx2"/>
                </a:solidFill>
              </a:rPr>
              <a:t>will the change occur?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When </a:t>
            </a:r>
            <a:r>
              <a:rPr lang="en-US" altLang="en-US" dirty="0">
                <a:solidFill>
                  <a:schemeClr val="tx2"/>
                </a:solidFill>
              </a:rPr>
              <a:t>will it start and stop?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dirty="0" smtClean="0">
                <a:solidFill>
                  <a:schemeClr val="tx2"/>
                </a:solidFill>
              </a:rPr>
              <a:t>What </a:t>
            </a:r>
            <a:r>
              <a:rPr lang="en-US" altLang="en-US" dirty="0">
                <a:solidFill>
                  <a:schemeClr val="tx2"/>
                </a:solidFill>
              </a:rPr>
              <a:t>are the boundaries of the processes? What is in, what is out</a:t>
            </a:r>
            <a:r>
              <a:rPr lang="en-US" altLang="en-US" dirty="0" smtClean="0">
                <a:solidFill>
                  <a:schemeClr val="tx2"/>
                </a:solidFill>
              </a:rPr>
              <a:t>?</a:t>
            </a: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271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FEEBB-83AA-4BAB-8697-27EFFEA8DC7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271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4103" y="6107668"/>
            <a:ext cx="764029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https://www.nichq.org/insight/qi-tips-formula-developing-great-aim-statement</a:t>
            </a:r>
          </a:p>
        </p:txBody>
      </p:sp>
    </p:spTree>
    <p:extLst>
      <p:ext uri="{BB962C8B-B14F-4D97-AF65-F5344CB8AC3E}">
        <p14:creationId xmlns:p14="http://schemas.microsoft.com/office/powerpoint/2010/main" val="41700130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63880" y="752413"/>
            <a:ext cx="7816241" cy="619188"/>
          </a:xfrm>
        </p:spPr>
        <p:txBody>
          <a:bodyPr lIns="90918" tIns="45457" rIns="90918" bIns="45457">
            <a:normAutofit fontScale="90000"/>
          </a:bodyPr>
          <a:lstStyle/>
          <a:p>
            <a:pPr eaLnBrk="1" hangingPunct="1"/>
            <a:r>
              <a:rPr lang="en-US" altLang="en-US" b="1" dirty="0" smtClean="0"/>
              <a:t>Global Aim Assignment</a:t>
            </a: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 bwMode="auto">
          <a:xfrm>
            <a:off x="6552710" y="6059684"/>
            <a:ext cx="1905521" cy="4576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918" tIns="45457" rIns="90918" bIns="45457"/>
          <a:lstStyle>
            <a:lvl1pPr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u"/>
              <a:defRPr sz="32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Char char="•"/>
              <a:defRPr sz="28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Wingdings" pitchFamily="2" charset="2"/>
              <a:buChar char="ü"/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;"/>
              <a:defRPr sz="20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27100" eaLnBrk="0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27100" eaLnBrk="0" fontAlgn="base" hangingPunct="0">
              <a:spcBef>
                <a:spcPct val="20000"/>
              </a:spcBef>
              <a:spcAft>
                <a:spcPts val="1000"/>
              </a:spcAft>
              <a:buClr>
                <a:schemeClr val="hlink"/>
              </a:buClr>
              <a:buSzPct val="75000"/>
              <a:buFont typeface="Monotype Sorts"/>
              <a:buChar char="W"/>
              <a:defRPr sz="20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marR="0" lvl="0" indent="0" algn="r" defTabSz="9271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F1FEEBB-83AA-4BAB-8697-27EFFEA8DC70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itchFamily="18" charset="0"/>
                <a:ea typeface="MS PGothic" pitchFamily="34" charset="-128"/>
                <a:cs typeface="+mn-cs"/>
              </a:rPr>
              <a:pPr marL="0" marR="0" lvl="0" indent="0" algn="r" defTabSz="9271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itchFamily="18" charset="0"/>
              <a:ea typeface="MS PGothic" pitchFamily="34" charset="-128"/>
              <a:cs typeface="+mn-cs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599"/>
            <a:ext cx="9144000" cy="4916893"/>
          </a:xfrm>
        </p:spPr>
        <p:txBody>
          <a:bodyPr lIns="90918" tIns="45457" rIns="90918" bIns="45457">
            <a:no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altLang="en-US" sz="2400" dirty="0" smtClean="0">
                <a:solidFill>
                  <a:schemeClr val="tx2"/>
                </a:solidFill>
              </a:rPr>
              <a:t>Decide on the topic for the project you would like to develop at your site (agree together as a group on this)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sz="2400" dirty="0" smtClean="0">
                <a:solidFill>
                  <a:schemeClr val="tx2"/>
                </a:solidFill>
              </a:rPr>
              <a:t>Session preparation: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sz="2400" dirty="0" smtClean="0">
                <a:solidFill>
                  <a:schemeClr val="tx2"/>
                </a:solidFill>
              </a:rPr>
              <a:t>Review templates</a:t>
            </a:r>
          </a:p>
          <a:p>
            <a:pPr lvl="1">
              <a:lnSpc>
                <a:spcPct val="110000"/>
              </a:lnSpc>
              <a:defRPr/>
            </a:pPr>
            <a:r>
              <a:rPr lang="en-US" altLang="en-US" sz="2400" dirty="0" smtClean="0">
                <a:solidFill>
                  <a:schemeClr val="tx2"/>
                </a:solidFill>
              </a:rPr>
              <a:t>Watch the two videos on brainstorming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sz="2400" dirty="0" smtClean="0">
                <a:solidFill>
                  <a:schemeClr val="tx2"/>
                </a:solidFill>
              </a:rPr>
              <a:t>Work with your site colleagues to generate a draft of a global aim statement for your project topic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altLang="en-US" sz="2400" dirty="0" smtClean="0">
                <a:solidFill>
                  <a:schemeClr val="tx2"/>
                </a:solidFill>
              </a:rPr>
              <a:t>If you have time, draft a problem statement and begin filling in your fishbone diagram</a:t>
            </a:r>
          </a:p>
        </p:txBody>
      </p:sp>
    </p:spTree>
    <p:extLst>
      <p:ext uri="{BB962C8B-B14F-4D97-AF65-F5344CB8AC3E}">
        <p14:creationId xmlns:p14="http://schemas.microsoft.com/office/powerpoint/2010/main" val="14216421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73585"/>
            <a:ext cx="8229600" cy="1307615"/>
          </a:xfrm>
        </p:spPr>
        <p:txBody>
          <a:bodyPr>
            <a:normAutofit/>
          </a:bodyPr>
          <a:lstStyle/>
          <a:p>
            <a:r>
              <a:rPr lang="en-US" b="1" dirty="0" smtClean="0"/>
              <a:t>Poll Question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787" y="1828800"/>
            <a:ext cx="8486503" cy="3962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Which of the following best describes your team’s experience in drafting your global aim statement? (select one)</a:t>
            </a:r>
            <a:endParaRPr lang="en-US" sz="2800" dirty="0"/>
          </a:p>
          <a:p>
            <a:pPr lvl="1"/>
            <a:r>
              <a:rPr lang="en-US" dirty="0"/>
              <a:t>We followed the template and found it pretty easy.</a:t>
            </a:r>
            <a:endParaRPr lang="en-US" sz="2400" dirty="0"/>
          </a:p>
          <a:p>
            <a:pPr lvl="1"/>
            <a:r>
              <a:rPr lang="en-US" dirty="0"/>
              <a:t>We followed the template, but had 1 or 2 aspects we were not sure about.</a:t>
            </a:r>
            <a:endParaRPr lang="en-US" sz="2400" dirty="0"/>
          </a:p>
          <a:p>
            <a:pPr lvl="1"/>
            <a:r>
              <a:rPr lang="en-US" dirty="0"/>
              <a:t>We tried to use the template, but had a hard time translating our project idea to this format.</a:t>
            </a:r>
            <a:endParaRPr lang="en-US" sz="2400" dirty="0"/>
          </a:p>
          <a:p>
            <a:pPr lvl="1"/>
            <a:r>
              <a:rPr lang="en-US" dirty="0"/>
              <a:t>We appreciate the template, but we are still struggling to decide on our project topic.</a:t>
            </a:r>
            <a:endParaRPr lang="en-US" sz="2400" dirty="0"/>
          </a:p>
          <a:p>
            <a:pPr lvl="1"/>
            <a:r>
              <a:rPr lang="en-US" dirty="0"/>
              <a:t>Our experience is not captured in any of the options.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1996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 txBox="1">
            <a:spLocks noChangeArrowheads="1"/>
          </p:cNvSpPr>
          <p:nvPr/>
        </p:nvSpPr>
        <p:spPr>
          <a:xfrm>
            <a:off x="676408" y="853802"/>
            <a:ext cx="7816241" cy="120359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Holyoke Health Center</a:t>
            </a:r>
            <a:endParaRPr kumimoji="0" lang="en-US" altLang="en-US" sz="44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752600"/>
            <a:ext cx="9143999" cy="3886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82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C_WI_PPTtemp_Option2_R0524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CHC_WI_PPTtemp_Option2_R052416</Template>
  <TotalTime>11776</TotalTime>
  <Words>1751</Words>
  <Application>Microsoft Office PowerPoint</Application>
  <PresentationFormat>On-screen Show (4:3)</PresentationFormat>
  <Paragraphs>274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MS PGothic</vt:lpstr>
      <vt:lpstr>Aharoni</vt:lpstr>
      <vt:lpstr>Arial</vt:lpstr>
      <vt:lpstr>Calibri</vt:lpstr>
      <vt:lpstr>Times New Roman</vt:lpstr>
      <vt:lpstr>CHC_WI_PPTtemp_Option2_R052416</vt:lpstr>
      <vt:lpstr>PowerPoint Presentation</vt:lpstr>
      <vt:lpstr>Session Goals</vt:lpstr>
      <vt:lpstr>Roles</vt:lpstr>
      <vt:lpstr>Agenda</vt:lpstr>
      <vt:lpstr>PowerPoint Presentation</vt:lpstr>
      <vt:lpstr>Global Aim Statements (Tips)</vt:lpstr>
      <vt:lpstr>Global Aim Assignment</vt:lpstr>
      <vt:lpstr>Poll Question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Break!</vt:lpstr>
      <vt:lpstr>Poll Question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Work on a Fishbone</vt:lpstr>
      <vt:lpstr>Fishbone Diagram Small Groups</vt:lpstr>
      <vt:lpstr>What haven’t we figured out yet?</vt:lpstr>
      <vt:lpstr>Take-home Thoughts</vt:lpstr>
      <vt:lpstr>Summary</vt:lpstr>
      <vt:lpstr>Upcoming Office Hours &amp; Teams</vt:lpstr>
      <vt:lpstr>Session V Highlights</vt:lpstr>
      <vt:lpstr>Assignment for Session V</vt:lpstr>
      <vt:lpstr>Resources to Review</vt:lpstr>
      <vt:lpstr>Additional Template</vt:lpstr>
      <vt:lpstr>References</vt:lpstr>
      <vt:lpstr>We wish you all a wonderful and safe holiday season!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Feeney, Patti</dc:creator>
  <cp:lastModifiedBy>Splaine, Mark</cp:lastModifiedBy>
  <cp:revision>193</cp:revision>
  <dcterms:created xsi:type="dcterms:W3CDTF">2016-09-01T16:53:39Z</dcterms:created>
  <dcterms:modified xsi:type="dcterms:W3CDTF">2025-12-11T17:34:55Z</dcterms:modified>
</cp:coreProperties>
</file>