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2E759F-3FB2-4E18-ACEF-E04CCC68B49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3281017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E759F-3FB2-4E18-ACEF-E04CCC68B49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632767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E759F-3FB2-4E18-ACEF-E04CCC68B49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1007007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E759F-3FB2-4E18-ACEF-E04CCC68B49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371752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F2E759F-3FB2-4E18-ACEF-E04CCC68B49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267944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2E759F-3FB2-4E18-ACEF-E04CCC68B49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991657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2E759F-3FB2-4E18-ACEF-E04CCC68B494}" type="datetimeFigureOut">
              <a:rPr lang="en-US" smtClean="0"/>
              <a:t>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2660918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2E759F-3FB2-4E18-ACEF-E04CCC68B494}" type="datetimeFigureOut">
              <a:rPr lang="en-US" smtClean="0"/>
              <a:t>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425825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E759F-3FB2-4E18-ACEF-E04CCC68B494}" type="datetimeFigureOut">
              <a:rPr lang="en-US" smtClean="0"/>
              <a:t>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3611187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2E759F-3FB2-4E18-ACEF-E04CCC68B49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197082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2E759F-3FB2-4E18-ACEF-E04CCC68B49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8A5E17-81DD-4972-AD5F-7E62FC654C51}" type="slidenum">
              <a:rPr lang="en-US" smtClean="0"/>
              <a:t>‹#›</a:t>
            </a:fld>
            <a:endParaRPr lang="en-US"/>
          </a:p>
        </p:txBody>
      </p:sp>
    </p:spTree>
    <p:extLst>
      <p:ext uri="{BB962C8B-B14F-4D97-AF65-F5344CB8AC3E}">
        <p14:creationId xmlns:p14="http://schemas.microsoft.com/office/powerpoint/2010/main" val="2136000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E759F-3FB2-4E18-ACEF-E04CCC68B494}" type="datetimeFigureOut">
              <a:rPr lang="en-US" smtClean="0"/>
              <a:t>1/5/2026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8A5E17-81DD-4972-AD5F-7E62FC654C51}" type="slidenum">
              <a:rPr lang="en-US" smtClean="0"/>
              <a:t>‹#›</a:t>
            </a:fld>
            <a:endParaRPr lang="en-US"/>
          </a:p>
        </p:txBody>
      </p:sp>
    </p:spTree>
    <p:extLst>
      <p:ext uri="{BB962C8B-B14F-4D97-AF65-F5344CB8AC3E}">
        <p14:creationId xmlns:p14="http://schemas.microsoft.com/office/powerpoint/2010/main" val="2801262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esperanz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66862" y="417909"/>
            <a:ext cx="4586938" cy="12199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6" name="Title 5"/>
          <p:cNvSpPr>
            <a:spLocks noGrp="1"/>
          </p:cNvSpPr>
          <p:nvPr>
            <p:ph type="title"/>
          </p:nvPr>
        </p:nvSpPr>
        <p:spPr>
          <a:xfrm>
            <a:off x="838200" y="365125"/>
            <a:ext cx="10515600" cy="1325563"/>
          </a:xfrm>
        </p:spPr>
        <p:txBody>
          <a:bodyPr/>
          <a:lstStyle/>
          <a:p>
            <a:r>
              <a:rPr lang="en-US" dirty="0" smtClean="0"/>
              <a:t>Esperanza Health Center </a:t>
            </a:r>
            <a:endParaRPr lang="en-US" dirty="0"/>
          </a:p>
        </p:txBody>
      </p:sp>
      <p:sp>
        <p:nvSpPr>
          <p:cNvPr id="7" name="Content Placeholder 6"/>
          <p:cNvSpPr>
            <a:spLocks noGrp="1"/>
          </p:cNvSpPr>
          <p:nvPr>
            <p:ph sz="half" idx="1"/>
          </p:nvPr>
        </p:nvSpPr>
        <p:spPr>
          <a:xfrm>
            <a:off x="838200" y="1825625"/>
            <a:ext cx="10515600" cy="4351338"/>
          </a:xfrm>
        </p:spPr>
        <p:txBody>
          <a:bodyPr/>
          <a:lstStyle/>
          <a:p>
            <a:pPr marL="0" indent="0" algn="ctr">
              <a:buNone/>
            </a:pPr>
            <a:r>
              <a:rPr lang="en-US" b="1" dirty="0" smtClean="0"/>
              <a:t>Health Center Descriptio</a:t>
            </a:r>
            <a:r>
              <a:rPr lang="en-US" b="1" dirty="0"/>
              <a:t>n</a:t>
            </a:r>
            <a:endParaRPr lang="en-US" b="1" dirty="0" smtClean="0"/>
          </a:p>
          <a:p>
            <a:r>
              <a:rPr lang="en-US" dirty="0" smtClean="0"/>
              <a:t>Compelled by the love of God in Christ Jesus, in cooperation with the Church and others, Esperanza Health Center is a  multi-cultural ministry providing holistic healthcare to the Latino and underserved communities of Philadelphia.         </a:t>
            </a:r>
          </a:p>
          <a:p>
            <a:r>
              <a:rPr lang="en-US" dirty="0" smtClean="0"/>
              <a:t>We seek to fulfill our mission by providing affordable, high-quality,           bilingual and multi-cultural primary health care services in Jesus’ name, regardless of ability to pay, to all those in our communities who seek care.</a:t>
            </a:r>
          </a:p>
        </p:txBody>
      </p:sp>
    </p:spTree>
    <p:extLst>
      <p:ext uri="{BB962C8B-B14F-4D97-AF65-F5344CB8AC3E}">
        <p14:creationId xmlns:p14="http://schemas.microsoft.com/office/powerpoint/2010/main" val="232105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3200400" cy="4351338"/>
          </a:xfrm>
          <a:ln>
            <a:solidFill>
              <a:schemeClr val="accent1"/>
            </a:solidFill>
          </a:ln>
        </p:spPr>
        <p:txBody>
          <a:bodyPr>
            <a:normAutofit fontScale="70000" lnSpcReduction="20000"/>
          </a:bodyPr>
          <a:lstStyle/>
          <a:p>
            <a:pPr marL="0" indent="0" algn="ctr">
              <a:buNone/>
            </a:pPr>
            <a:r>
              <a:rPr lang="en-US" b="1" dirty="0" smtClean="0"/>
              <a:t>Mission Statement</a:t>
            </a:r>
          </a:p>
          <a:p>
            <a:r>
              <a:rPr lang="en-US" dirty="0" smtClean="0"/>
              <a:t>As an organization compelled by the love of Christ in caring for the people who live in North Philadelphia, Esperanza Health Center has created a Nurse Practitioner Residency Program in order to equip newly graduated nurse     practitioners to confidently, compassionately, and effectively provide holistic              primary health care to people in historically marginalized urban communities.  </a:t>
            </a:r>
          </a:p>
        </p:txBody>
      </p:sp>
      <p:sp>
        <p:nvSpPr>
          <p:cNvPr id="5" name="Content Placeholder 3"/>
          <p:cNvSpPr txBox="1">
            <a:spLocks/>
          </p:cNvSpPr>
          <p:nvPr/>
        </p:nvSpPr>
        <p:spPr>
          <a:xfrm>
            <a:off x="8153400" y="1825625"/>
            <a:ext cx="3200400" cy="4351338"/>
          </a:xfrm>
          <a:prstGeom prst="rect">
            <a:avLst/>
          </a:prstGeom>
          <a:ln>
            <a:solidFill>
              <a:schemeClr val="accent2"/>
            </a:solidFill>
          </a:ln>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smtClean="0"/>
              <a:t>Core Program Elements</a:t>
            </a:r>
          </a:p>
          <a:p>
            <a:r>
              <a:rPr lang="en-US" dirty="0" smtClean="0"/>
              <a:t>Esperanza Health Center’s Nurse Practitioner Residency Program is a full-time, 15-month, salaried position that provides a structured, supportive, and effective environment for  new graduate nurse practitioners and will consist of the following elements:</a:t>
            </a:r>
          </a:p>
          <a:p>
            <a:pPr lvl="1"/>
            <a:r>
              <a:rPr lang="en-US" dirty="0" smtClean="0"/>
              <a:t>4 days of either mentored of </a:t>
            </a:r>
            <a:r>
              <a:rPr lang="en-US" dirty="0" err="1" smtClean="0"/>
              <a:t>precepted</a:t>
            </a:r>
            <a:r>
              <a:rPr lang="en-US" dirty="0" smtClean="0"/>
              <a:t> clinical sessions</a:t>
            </a:r>
          </a:p>
          <a:p>
            <a:pPr lvl="1"/>
            <a:r>
              <a:rPr lang="en-US" dirty="0" smtClean="0"/>
              <a:t>½ day of didactics</a:t>
            </a:r>
          </a:p>
          <a:p>
            <a:pPr lvl="1"/>
            <a:r>
              <a:rPr lang="en-US" dirty="0" smtClean="0"/>
              <a:t>½ day dedicated to a quality improvement project </a:t>
            </a:r>
          </a:p>
        </p:txBody>
      </p:sp>
      <p:sp>
        <p:nvSpPr>
          <p:cNvPr id="9" name="Content Placeholder 3"/>
          <p:cNvSpPr txBox="1">
            <a:spLocks/>
          </p:cNvSpPr>
          <p:nvPr/>
        </p:nvSpPr>
        <p:spPr>
          <a:xfrm>
            <a:off x="4495800" y="1825625"/>
            <a:ext cx="3200400" cy="4351338"/>
          </a:xfrm>
          <a:prstGeom prst="rect">
            <a:avLst/>
          </a:prstGeom>
          <a:ln>
            <a:solidFill>
              <a:srgbClr val="00B050"/>
            </a:solidFill>
          </a:ln>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smtClean="0"/>
              <a:t>Program Drivers</a:t>
            </a:r>
          </a:p>
          <a:p>
            <a:r>
              <a:rPr lang="en-US" dirty="0" smtClean="0"/>
              <a:t>The development of the NP residency program is driven by the goal of seeing each NP resident achieve the following by the end of the residency program:</a:t>
            </a:r>
          </a:p>
          <a:p>
            <a:pPr lvl="1">
              <a:spcBef>
                <a:spcPts val="200"/>
              </a:spcBef>
            </a:pPr>
            <a:r>
              <a:rPr lang="en-US" dirty="0" smtClean="0"/>
              <a:t>Effectively care for complex primary care patients in an urban FQHC setting</a:t>
            </a:r>
          </a:p>
          <a:p>
            <a:pPr lvl="1">
              <a:spcBef>
                <a:spcPts val="200"/>
              </a:spcBef>
            </a:pPr>
            <a:r>
              <a:rPr lang="en-US" dirty="0" smtClean="0"/>
              <a:t>Demonstrate clinical leadership skills in communication, collaboration, critical thinking, and integrity using an integrated team model</a:t>
            </a:r>
          </a:p>
          <a:p>
            <a:pPr lvl="1">
              <a:spcBef>
                <a:spcPts val="200"/>
              </a:spcBef>
            </a:pPr>
            <a:r>
              <a:rPr lang="en-US" dirty="0" smtClean="0"/>
              <a:t>Understand how inequities in social drivers of health affect the health and wellbeing of individuals and communities</a:t>
            </a:r>
          </a:p>
          <a:p>
            <a:pPr lvl="1">
              <a:spcBef>
                <a:spcPts val="200"/>
              </a:spcBef>
            </a:pPr>
            <a:r>
              <a:rPr lang="en-US" dirty="0" smtClean="0"/>
              <a:t>Integrate cultural awareness and sensitivity into every aspect of clinical practice</a:t>
            </a:r>
          </a:p>
          <a:p>
            <a:pPr lvl="1">
              <a:spcBef>
                <a:spcPts val="200"/>
              </a:spcBef>
            </a:pPr>
            <a:r>
              <a:rPr lang="en-US" dirty="0" smtClean="0"/>
              <a:t>Be knowledgeable in quality improvement, population health, and integrated health systems </a:t>
            </a:r>
          </a:p>
          <a:p>
            <a:pPr lvl="1">
              <a:spcBef>
                <a:spcPts val="200"/>
              </a:spcBef>
            </a:pPr>
            <a:r>
              <a:rPr lang="en-US" dirty="0" smtClean="0"/>
              <a:t>Develop practices that encourage longevity and job satisfaction</a:t>
            </a:r>
          </a:p>
        </p:txBody>
      </p:sp>
      <p:pic>
        <p:nvPicPr>
          <p:cNvPr id="12" name="Picture 3" descr="esperanz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9262" y="570309"/>
            <a:ext cx="4586938" cy="12199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Title 5"/>
          <p:cNvSpPr txBox="1">
            <a:spLocks/>
          </p:cNvSpPr>
          <p:nvPr/>
        </p:nvSpPr>
        <p:spPr>
          <a:xfrm>
            <a:off x="838200" y="517525"/>
            <a:ext cx="106680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Esperanza Health Center </a:t>
            </a:r>
            <a:endParaRPr lang="en-US" dirty="0"/>
          </a:p>
        </p:txBody>
      </p:sp>
    </p:spTree>
    <p:extLst>
      <p:ext uri="{BB962C8B-B14F-4D97-AF65-F5344CB8AC3E}">
        <p14:creationId xmlns:p14="http://schemas.microsoft.com/office/powerpoint/2010/main" val="206728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3200400" cy="4351338"/>
          </a:xfrm>
          <a:ln>
            <a:solidFill>
              <a:schemeClr val="accent1"/>
            </a:solidFill>
          </a:ln>
        </p:spPr>
        <p:txBody>
          <a:bodyPr>
            <a:normAutofit fontScale="77500" lnSpcReduction="20000"/>
          </a:bodyPr>
          <a:lstStyle/>
          <a:p>
            <a:pPr marL="0" indent="0" algn="ctr">
              <a:buNone/>
            </a:pPr>
            <a:r>
              <a:rPr lang="en-US" b="1" dirty="0" smtClean="0"/>
              <a:t>Innovations</a:t>
            </a:r>
          </a:p>
          <a:p>
            <a:r>
              <a:rPr lang="en-US" dirty="0" smtClean="0"/>
              <a:t>Acknowledged the need for further  postgraduate training for advanced practice providers</a:t>
            </a:r>
          </a:p>
          <a:p>
            <a:r>
              <a:rPr lang="en-US" dirty="0" smtClean="0"/>
              <a:t>Collaborated with Cahaba Medical Care in the creation of a                             NP Residency Program</a:t>
            </a:r>
          </a:p>
          <a:p>
            <a:r>
              <a:rPr lang="en-US" dirty="0" smtClean="0"/>
              <a:t>Developed a team dedicated to the creation and execution of a robust, sustainable NP Residency Program</a:t>
            </a:r>
          </a:p>
        </p:txBody>
      </p:sp>
      <p:sp>
        <p:nvSpPr>
          <p:cNvPr id="4" name="Content Placeholder 3"/>
          <p:cNvSpPr>
            <a:spLocks noGrp="1"/>
          </p:cNvSpPr>
          <p:nvPr>
            <p:ph sz="half" idx="2"/>
          </p:nvPr>
        </p:nvSpPr>
        <p:spPr>
          <a:xfrm>
            <a:off x="4495800" y="1825625"/>
            <a:ext cx="3200400" cy="4351338"/>
          </a:xfrm>
          <a:ln>
            <a:solidFill>
              <a:srgbClr val="00B050"/>
            </a:solidFill>
          </a:ln>
        </p:spPr>
        <p:txBody>
          <a:bodyPr>
            <a:normAutofit fontScale="77500" lnSpcReduction="20000"/>
          </a:bodyPr>
          <a:lstStyle/>
          <a:p>
            <a:pPr marL="0" indent="0" algn="ctr">
              <a:buNone/>
            </a:pPr>
            <a:r>
              <a:rPr lang="en-US" b="1" dirty="0" smtClean="0"/>
              <a:t>‘Aha’ Moment</a:t>
            </a:r>
          </a:p>
          <a:p>
            <a:r>
              <a:rPr lang="en-US" dirty="0" smtClean="0"/>
              <a:t>Partnering with local universities is crucial and encourages the development and          retention of providers familiar with and   committed to shared communities.</a:t>
            </a:r>
          </a:p>
        </p:txBody>
      </p:sp>
      <p:sp>
        <p:nvSpPr>
          <p:cNvPr id="5" name="Content Placeholder 3"/>
          <p:cNvSpPr txBox="1">
            <a:spLocks/>
          </p:cNvSpPr>
          <p:nvPr/>
        </p:nvSpPr>
        <p:spPr>
          <a:xfrm>
            <a:off x="8153400" y="1825625"/>
            <a:ext cx="3200400" cy="4351338"/>
          </a:xfrm>
          <a:prstGeom prst="rect">
            <a:avLst/>
          </a:prstGeom>
          <a:ln>
            <a:solidFill>
              <a:schemeClr val="accent2"/>
            </a:solidFill>
          </a:ln>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smtClean="0"/>
              <a:t>Recommendations</a:t>
            </a:r>
          </a:p>
          <a:p>
            <a:pPr marL="514350" indent="-514350">
              <a:buFont typeface="+mj-lt"/>
              <a:buAutoNum type="arabicPeriod"/>
            </a:pPr>
            <a:r>
              <a:rPr lang="en-US" dirty="0" smtClean="0"/>
              <a:t>Ensure the commitment of                       organizational leadership</a:t>
            </a:r>
          </a:p>
          <a:p>
            <a:pPr marL="514350" indent="-514350">
              <a:buFont typeface="+mj-lt"/>
              <a:buAutoNum type="arabicPeriod"/>
            </a:pPr>
            <a:r>
              <a:rPr lang="en-US" dirty="0" smtClean="0"/>
              <a:t>Plan regular meetings with the project team to ensure that you are keeping up with desired timeline</a:t>
            </a:r>
          </a:p>
          <a:p>
            <a:pPr marL="514350" indent="-514350">
              <a:buFont typeface="+mj-lt"/>
              <a:buAutoNum type="arabicPeriod"/>
            </a:pPr>
            <a:r>
              <a:rPr lang="en-US" dirty="0" smtClean="0"/>
              <a:t>Build partnerships with local                 universities </a:t>
            </a:r>
          </a:p>
        </p:txBody>
      </p:sp>
      <p:pic>
        <p:nvPicPr>
          <p:cNvPr id="8" name="Picture 3" descr="esperanz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9262" y="570309"/>
            <a:ext cx="4586938" cy="12199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9" name="Title 5"/>
          <p:cNvSpPr txBox="1">
            <a:spLocks/>
          </p:cNvSpPr>
          <p:nvPr/>
        </p:nvSpPr>
        <p:spPr>
          <a:xfrm>
            <a:off x="838200" y="517525"/>
            <a:ext cx="106680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Esperanza Health Center </a:t>
            </a:r>
            <a:endParaRPr lang="en-US" dirty="0"/>
          </a:p>
        </p:txBody>
      </p:sp>
    </p:spTree>
    <p:extLst>
      <p:ext uri="{BB962C8B-B14F-4D97-AF65-F5344CB8AC3E}">
        <p14:creationId xmlns:p14="http://schemas.microsoft.com/office/powerpoint/2010/main" val="228109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ln>
            <a:solidFill>
              <a:schemeClr val="accent1"/>
            </a:solidFill>
          </a:ln>
        </p:spPr>
        <p:txBody>
          <a:bodyPr>
            <a:noAutofit/>
          </a:bodyPr>
          <a:lstStyle/>
          <a:p>
            <a:pPr marL="0" indent="0" algn="ctr">
              <a:buNone/>
            </a:pPr>
            <a:r>
              <a:rPr lang="en-US" b="1" dirty="0" smtClean="0"/>
              <a:t>Voice of the Team </a:t>
            </a:r>
          </a:p>
          <a:p>
            <a:r>
              <a:rPr lang="en-US" sz="2400" dirty="0" smtClean="0"/>
              <a:t>“Having the opportunity to play a part in the training of new nurse practitioners is an exciting and humbling opportunity. Our sincere hope is that each resident completing our program would feel eager and fully  prepared for a long and fruitful career in primary care.”</a:t>
            </a:r>
          </a:p>
          <a:p>
            <a:pPr marL="457200" lvl="1" indent="0" algn="r">
              <a:buNone/>
            </a:pPr>
            <a:r>
              <a:rPr lang="en-US" dirty="0" smtClean="0"/>
              <a:t>— Steven Wood, FNP,                                                   NP Residency Program Director</a:t>
            </a:r>
          </a:p>
          <a:p>
            <a:endParaRPr lang="en-US" sz="2400" dirty="0"/>
          </a:p>
        </p:txBody>
      </p:sp>
      <p:sp>
        <p:nvSpPr>
          <p:cNvPr id="4" name="Content Placeholder 3"/>
          <p:cNvSpPr>
            <a:spLocks noGrp="1"/>
          </p:cNvSpPr>
          <p:nvPr>
            <p:ph sz="half" idx="2"/>
          </p:nvPr>
        </p:nvSpPr>
        <p:spPr>
          <a:ln>
            <a:solidFill>
              <a:srgbClr val="00B050"/>
            </a:solidFill>
          </a:ln>
        </p:spPr>
        <p:txBody>
          <a:bodyPr>
            <a:normAutofit fontScale="62500" lnSpcReduction="20000"/>
          </a:bodyPr>
          <a:lstStyle/>
          <a:p>
            <a:pPr marL="0" indent="0" algn="ctr">
              <a:buNone/>
            </a:pPr>
            <a:r>
              <a:rPr lang="en-US" sz="4500" b="1" dirty="0" smtClean="0"/>
              <a:t>Voice of Leadership</a:t>
            </a:r>
          </a:p>
          <a:p>
            <a:r>
              <a:rPr lang="en-US" sz="3400" dirty="0" smtClean="0"/>
              <a:t>“We are thrilled to be moving forward with this NP residency. It is an opportunity for us to strengthen our collaboration amongst our various teams (behavioral health, dental, community health, etc.), implement innovative  ways to deliver healthcare and patient education, and empower our patients and community. We are glad to participate in raising up the next generation of healthcare leaders, as we strive to close health equity gaps and be present amongst the people who we care for.”</a:t>
            </a:r>
          </a:p>
          <a:p>
            <a:pPr marL="0" indent="0" algn="r">
              <a:buNone/>
            </a:pPr>
            <a:r>
              <a:rPr lang="en-US" sz="3400" dirty="0" smtClean="0"/>
              <a:t>— Charlene Chen, MD, Director of Medical Education </a:t>
            </a:r>
          </a:p>
        </p:txBody>
      </p:sp>
      <p:pic>
        <p:nvPicPr>
          <p:cNvPr id="8" name="Picture 3" descr="esperanz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9262" y="570309"/>
            <a:ext cx="4586938" cy="12199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9" name="Title 5"/>
          <p:cNvSpPr txBox="1">
            <a:spLocks/>
          </p:cNvSpPr>
          <p:nvPr/>
        </p:nvSpPr>
        <p:spPr>
          <a:xfrm>
            <a:off x="838200" y="517525"/>
            <a:ext cx="106680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Esperanza Health Center </a:t>
            </a:r>
            <a:endParaRPr lang="en-US" dirty="0"/>
          </a:p>
        </p:txBody>
      </p:sp>
    </p:spTree>
    <p:extLst>
      <p:ext uri="{BB962C8B-B14F-4D97-AF65-F5344CB8AC3E}">
        <p14:creationId xmlns:p14="http://schemas.microsoft.com/office/powerpoint/2010/main" val="2089129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ln>
            <a:solidFill>
              <a:schemeClr val="accent1"/>
            </a:solidFill>
          </a:ln>
        </p:spPr>
        <p:txBody>
          <a:bodyPr>
            <a:normAutofit/>
          </a:bodyPr>
          <a:lstStyle/>
          <a:p>
            <a:pPr marL="0" indent="0" algn="ctr">
              <a:buNone/>
            </a:pPr>
            <a:r>
              <a:rPr lang="en-US" b="1" dirty="0" smtClean="0"/>
              <a:t>Measures/Impact	</a:t>
            </a:r>
          </a:p>
          <a:p>
            <a:r>
              <a:rPr lang="en-US" dirty="0" smtClean="0"/>
              <a:t>In the last 3 years, 6 of the 7 CRNPs who left Esperanza Health Center referenced feeling overwhelmed or over-burdened by their work.</a:t>
            </a:r>
          </a:p>
          <a:p>
            <a:endParaRPr lang="en-US" dirty="0" smtClean="0"/>
          </a:p>
          <a:p>
            <a:endParaRPr lang="en-US" dirty="0"/>
          </a:p>
        </p:txBody>
      </p:sp>
      <p:sp>
        <p:nvSpPr>
          <p:cNvPr id="4" name="Content Placeholder 3"/>
          <p:cNvSpPr>
            <a:spLocks noGrp="1"/>
          </p:cNvSpPr>
          <p:nvPr>
            <p:ph sz="half" idx="2"/>
          </p:nvPr>
        </p:nvSpPr>
        <p:spPr>
          <a:ln>
            <a:solidFill>
              <a:srgbClr val="00B050"/>
            </a:solidFill>
          </a:ln>
        </p:spPr>
        <p:txBody>
          <a:bodyPr>
            <a:normAutofit/>
          </a:bodyPr>
          <a:lstStyle/>
          <a:p>
            <a:pPr marL="0" indent="0" algn="ctr">
              <a:buNone/>
            </a:pPr>
            <a:r>
              <a:rPr lang="en-US" b="1" dirty="0" smtClean="0"/>
              <a:t>Key Partners</a:t>
            </a:r>
          </a:p>
          <a:p>
            <a:r>
              <a:rPr lang="en-US" u="sng" dirty="0" smtClean="0"/>
              <a:t>Internal</a:t>
            </a:r>
            <a:r>
              <a:rPr lang="en-US" dirty="0" smtClean="0"/>
              <a:t>: </a:t>
            </a:r>
          </a:p>
          <a:p>
            <a:pPr lvl="1">
              <a:buFont typeface="Wingdings" panose="05000000000000000000" pitchFamily="2" charset="2"/>
              <a:buChar char="Ø"/>
            </a:pPr>
            <a:r>
              <a:rPr lang="en-US" dirty="0" smtClean="0"/>
              <a:t>EHC Leadership Team                       </a:t>
            </a:r>
          </a:p>
          <a:p>
            <a:pPr lvl="1">
              <a:buFont typeface="Wingdings" panose="05000000000000000000" pitchFamily="2" charset="2"/>
              <a:buChar char="Ø"/>
            </a:pPr>
            <a:r>
              <a:rPr lang="en-US" dirty="0" smtClean="0"/>
              <a:t>Medical provider team                    </a:t>
            </a:r>
          </a:p>
          <a:p>
            <a:pPr lvl="1">
              <a:buFont typeface="Wingdings" panose="05000000000000000000" pitchFamily="2" charset="2"/>
              <a:buChar char="Ø"/>
            </a:pPr>
            <a:r>
              <a:rPr lang="en-US" dirty="0" smtClean="0"/>
              <a:t>Director of Medical Education</a:t>
            </a:r>
          </a:p>
          <a:p>
            <a:r>
              <a:rPr lang="en-US" u="sng" dirty="0" smtClean="0"/>
              <a:t>External</a:t>
            </a:r>
            <a:r>
              <a:rPr lang="en-US" dirty="0" smtClean="0"/>
              <a:t>: </a:t>
            </a:r>
          </a:p>
          <a:p>
            <a:pPr lvl="1">
              <a:buFont typeface="Wingdings" panose="05000000000000000000" pitchFamily="2" charset="2"/>
              <a:buChar char="Ø"/>
            </a:pPr>
            <a:r>
              <a:rPr lang="en-US" dirty="0" smtClean="0"/>
              <a:t>Local FNP programs                     </a:t>
            </a:r>
          </a:p>
          <a:p>
            <a:pPr lvl="1">
              <a:buFont typeface="Wingdings" panose="05000000000000000000" pitchFamily="2" charset="2"/>
              <a:buChar char="Ø"/>
            </a:pPr>
            <a:r>
              <a:rPr lang="en-US" dirty="0" smtClean="0"/>
              <a:t>Christian Community Health Fellowship                                         </a:t>
            </a:r>
          </a:p>
          <a:p>
            <a:pPr lvl="1">
              <a:buFont typeface="Wingdings" panose="05000000000000000000" pitchFamily="2" charset="2"/>
              <a:buChar char="Ø"/>
            </a:pPr>
            <a:r>
              <a:rPr lang="en-US" dirty="0" smtClean="0"/>
              <a:t>Our patients</a:t>
            </a:r>
          </a:p>
          <a:p>
            <a:endParaRPr lang="en-US" dirty="0"/>
          </a:p>
        </p:txBody>
      </p:sp>
      <p:pic>
        <p:nvPicPr>
          <p:cNvPr id="7" name="Picture 3" descr="esperanz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9262" y="570309"/>
            <a:ext cx="4586938" cy="12199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8" name="Title 5"/>
          <p:cNvSpPr txBox="1">
            <a:spLocks/>
          </p:cNvSpPr>
          <p:nvPr/>
        </p:nvSpPr>
        <p:spPr>
          <a:xfrm>
            <a:off x="838200" y="517525"/>
            <a:ext cx="106680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Esperanza Health Center </a:t>
            </a:r>
            <a:endParaRPr lang="en-US" dirty="0"/>
          </a:p>
        </p:txBody>
      </p:sp>
    </p:spTree>
    <p:extLst>
      <p:ext uri="{BB962C8B-B14F-4D97-AF65-F5344CB8AC3E}">
        <p14:creationId xmlns:p14="http://schemas.microsoft.com/office/powerpoint/2010/main" val="780728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640</Words>
  <Application>Microsoft Office PowerPoint</Application>
  <PresentationFormat>Widescreen</PresentationFormat>
  <Paragraphs>50</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Wingdings</vt:lpstr>
      <vt:lpstr>Office Theme</vt:lpstr>
      <vt:lpstr>Esperanza Health Center </vt:lpstr>
      <vt:lpstr>PowerPoint Presentation</vt:lpstr>
      <vt:lpstr>PowerPoint Presentation</vt:lpstr>
      <vt:lpstr>PowerPoint Presentation</vt:lpstr>
      <vt:lpstr>PowerPoint Presentation</vt:lpstr>
    </vt:vector>
  </TitlesOfParts>
  <Company>CHC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CENTER NAME</dc:title>
  <dc:creator>Angers, Meaghan</dc:creator>
  <cp:lastModifiedBy>Angers, Meaghan</cp:lastModifiedBy>
  <cp:revision>25</cp:revision>
  <dcterms:created xsi:type="dcterms:W3CDTF">2025-12-29T20:29:43Z</dcterms:created>
  <dcterms:modified xsi:type="dcterms:W3CDTF">2026-01-05T18:53:00Z</dcterms:modified>
</cp:coreProperties>
</file>