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60" r:id="rId6"/>
    <p:sldId id="262"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2E759F-3FB2-4E18-ACEF-E04CCC68B494}"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3281017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E759F-3FB2-4E18-ACEF-E04CCC68B494}"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632767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E759F-3FB2-4E18-ACEF-E04CCC68B494}"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1007007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E759F-3FB2-4E18-ACEF-E04CCC68B494}"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371752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F2E759F-3FB2-4E18-ACEF-E04CCC68B494}"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267944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2E759F-3FB2-4E18-ACEF-E04CCC68B494}"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991657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2E759F-3FB2-4E18-ACEF-E04CCC68B494}" type="datetimeFigureOut">
              <a:rPr lang="en-US" smtClean="0"/>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2660918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2E759F-3FB2-4E18-ACEF-E04CCC68B494}" type="datetimeFigureOut">
              <a:rPr lang="en-US" smtClean="0"/>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425825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E759F-3FB2-4E18-ACEF-E04CCC68B494}" type="datetimeFigureOut">
              <a:rPr lang="en-US" smtClean="0"/>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3611187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2E759F-3FB2-4E18-ACEF-E04CCC68B494}"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197082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2E759F-3FB2-4E18-ACEF-E04CCC68B494}"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2136000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E759F-3FB2-4E18-ACEF-E04CCC68B494}" type="datetimeFigureOut">
              <a:rPr lang="en-US" smtClean="0"/>
              <a:t>12/30/2025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8A5E17-81DD-4972-AD5F-7E62FC654C51}" type="slidenum">
              <a:rPr lang="en-US" smtClean="0"/>
              <a:t>‹#›</a:t>
            </a:fld>
            <a:endParaRPr lang="en-US"/>
          </a:p>
        </p:txBody>
      </p:sp>
    </p:spTree>
    <p:extLst>
      <p:ext uri="{BB962C8B-B14F-4D97-AF65-F5344CB8AC3E}">
        <p14:creationId xmlns:p14="http://schemas.microsoft.com/office/powerpoint/2010/main" val="2801262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lowerb@mwhs1.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drive.google.com/drive/folders/1fqg1sMK5qbN8bjbcXboDvVQBD6kifEzz"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INSTRUCTIONS</a:t>
            </a:r>
            <a:endParaRPr lang="en-US" dirty="0"/>
          </a:p>
        </p:txBody>
      </p:sp>
      <p:sp>
        <p:nvSpPr>
          <p:cNvPr id="3" name="Content Placeholder 2"/>
          <p:cNvSpPr>
            <a:spLocks noGrp="1"/>
          </p:cNvSpPr>
          <p:nvPr>
            <p:ph idx="1"/>
          </p:nvPr>
        </p:nvSpPr>
        <p:spPr/>
        <p:txBody>
          <a:bodyPr>
            <a:normAutofit lnSpcReduction="10000"/>
          </a:bodyPr>
          <a:lstStyle/>
          <a:p>
            <a:pPr marL="0" indent="0">
              <a:spcBef>
                <a:spcPts val="0"/>
              </a:spcBef>
              <a:spcAft>
                <a:spcPts val="600"/>
              </a:spcAft>
              <a:buNone/>
            </a:pPr>
            <a:r>
              <a:rPr lang="en-US" sz="2400" b="1" u="sng" dirty="0" smtClean="0"/>
              <a:t>Showcase Purpose</a:t>
            </a:r>
          </a:p>
          <a:p>
            <a:pPr>
              <a:spcBef>
                <a:spcPts val="0"/>
              </a:spcBef>
              <a:spcAft>
                <a:spcPts val="600"/>
              </a:spcAft>
            </a:pPr>
            <a:r>
              <a:rPr lang="en-US" sz="1800" dirty="0" smtClean="0"/>
              <a:t>Tell the story of your health center’s work during this community of practice (CoP) </a:t>
            </a:r>
          </a:p>
          <a:p>
            <a:pPr>
              <a:spcBef>
                <a:spcPts val="0"/>
              </a:spcBef>
              <a:spcAft>
                <a:spcPts val="600"/>
              </a:spcAft>
            </a:pPr>
            <a:r>
              <a:rPr lang="en-US" sz="1800" dirty="0" smtClean="0"/>
              <a:t>Generate reflections among you and the other team members about your involvement in this CoP</a:t>
            </a:r>
          </a:p>
          <a:p>
            <a:pPr>
              <a:spcBef>
                <a:spcPts val="0"/>
              </a:spcBef>
              <a:spcAft>
                <a:spcPts val="600"/>
              </a:spcAft>
            </a:pPr>
            <a:r>
              <a:rPr lang="en-US" sz="1800" dirty="0" smtClean="0"/>
              <a:t>Share your work in future meetings with health center staff, leadership, and stakeholders (e.g. health center board of directors, community partners, funders)</a:t>
            </a:r>
          </a:p>
          <a:p>
            <a:pPr>
              <a:spcBef>
                <a:spcPts val="0"/>
              </a:spcBef>
              <a:spcAft>
                <a:spcPts val="600"/>
              </a:spcAft>
            </a:pPr>
            <a:endParaRPr lang="en-US" sz="1800" dirty="0" smtClean="0"/>
          </a:p>
          <a:p>
            <a:pPr marL="0" indent="0">
              <a:spcBef>
                <a:spcPts val="0"/>
              </a:spcBef>
              <a:spcAft>
                <a:spcPts val="600"/>
              </a:spcAft>
              <a:buNone/>
            </a:pPr>
            <a:r>
              <a:rPr lang="en-US" sz="2400" b="1" u="sng" dirty="0" smtClean="0"/>
              <a:t>Showcase Process</a:t>
            </a:r>
            <a:r>
              <a:rPr lang="en-US" sz="2400" u="sng" dirty="0" smtClean="0"/>
              <a:t> </a:t>
            </a:r>
            <a:endParaRPr lang="en-US" sz="2400" u="sng" dirty="0"/>
          </a:p>
          <a:p>
            <a:pPr>
              <a:spcBef>
                <a:spcPts val="0"/>
              </a:spcBef>
              <a:spcAft>
                <a:spcPts val="600"/>
              </a:spcAft>
            </a:pPr>
            <a:r>
              <a:rPr lang="en-US" sz="1800" dirty="0" smtClean="0"/>
              <a:t>Complete the “Response” in the slides below following the prompts in </a:t>
            </a:r>
            <a:r>
              <a:rPr lang="en-US" sz="1800" i="1" dirty="0" smtClean="0"/>
              <a:t>italics</a:t>
            </a:r>
            <a:endParaRPr lang="en-US" sz="1800" dirty="0" smtClean="0"/>
          </a:p>
          <a:p>
            <a:pPr>
              <a:spcBef>
                <a:spcPts val="0"/>
              </a:spcBef>
              <a:spcAft>
                <a:spcPts val="600"/>
              </a:spcAft>
            </a:pPr>
            <a:r>
              <a:rPr lang="en-US" sz="1800" dirty="0" smtClean="0"/>
              <a:t>If you do not have a response for the box, then please delete the box</a:t>
            </a:r>
          </a:p>
          <a:p>
            <a:pPr>
              <a:spcBef>
                <a:spcPts val="0"/>
              </a:spcBef>
              <a:spcAft>
                <a:spcPts val="600"/>
              </a:spcAft>
            </a:pPr>
            <a:r>
              <a:rPr lang="en-US" sz="1800" dirty="0" smtClean="0"/>
              <a:t>You may adjust the template to fit your health center’s “style”, such as the font, color, formatting, etc. Additionally, if you have your own health center template available, you may use that. Feel free to be creative and make this your own! </a:t>
            </a:r>
          </a:p>
          <a:p>
            <a:pPr>
              <a:spcBef>
                <a:spcPts val="0"/>
              </a:spcBef>
              <a:spcAft>
                <a:spcPts val="600"/>
              </a:spcAft>
            </a:pPr>
            <a:r>
              <a:rPr lang="en-US" sz="1800" dirty="0" smtClean="0"/>
              <a:t>Send your completed template to Bianca Flowers (</a:t>
            </a:r>
            <a:r>
              <a:rPr lang="en-US" sz="1800" dirty="0" smtClean="0">
                <a:hlinkClick r:id="rId2"/>
              </a:rPr>
              <a:t>flowerb@mwhs1.com</a:t>
            </a:r>
            <a:r>
              <a:rPr lang="en-US" sz="1800" dirty="0" smtClean="0"/>
              <a:t>) by </a:t>
            </a:r>
            <a:r>
              <a:rPr lang="en-US" sz="1800" dirty="0" smtClean="0"/>
              <a:t>Friday </a:t>
            </a:r>
            <a:r>
              <a:rPr lang="en-US" sz="1800" dirty="0" smtClean="0"/>
              <a:t>February </a:t>
            </a:r>
            <a:r>
              <a:rPr lang="en-US" sz="1800" dirty="0" smtClean="0"/>
              <a:t>27</a:t>
            </a:r>
            <a:r>
              <a:rPr lang="en-US" sz="1800" baseline="30000" dirty="0" smtClean="0"/>
              <a:t>th</a:t>
            </a:r>
            <a:r>
              <a:rPr lang="en-US" sz="1800" dirty="0" smtClean="0"/>
              <a:t> </a:t>
            </a:r>
            <a:endParaRPr lang="en-US" sz="1800" dirty="0" smtClean="0"/>
          </a:p>
          <a:p>
            <a:pPr>
              <a:spcBef>
                <a:spcPts val="0"/>
              </a:spcBef>
              <a:spcAft>
                <a:spcPts val="600"/>
              </a:spcAft>
            </a:pPr>
            <a:r>
              <a:rPr lang="en-US" sz="1800" dirty="0" smtClean="0"/>
              <a:t>Be prepared to share the showcase in the last learning session on Tuesday March 10</a:t>
            </a:r>
            <a:r>
              <a:rPr lang="en-US" sz="1800" baseline="30000" dirty="0" smtClean="0"/>
              <a:t>th</a:t>
            </a:r>
            <a:r>
              <a:rPr lang="en-US" sz="1800" dirty="0" smtClean="0"/>
              <a:t> at 1pm ET / 10am PT</a:t>
            </a:r>
          </a:p>
        </p:txBody>
      </p:sp>
    </p:spTree>
    <p:extLst>
      <p:ext uri="{BB962C8B-B14F-4D97-AF65-F5344CB8AC3E}">
        <p14:creationId xmlns:p14="http://schemas.microsoft.com/office/powerpoint/2010/main" val="2700883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HEALTH CENTER NAME </a:t>
            </a:r>
            <a:endParaRPr lang="en-US" dirty="0"/>
          </a:p>
        </p:txBody>
      </p:sp>
      <p:sp>
        <p:nvSpPr>
          <p:cNvPr id="7" name="Content Placeholder 6"/>
          <p:cNvSpPr>
            <a:spLocks noGrp="1"/>
          </p:cNvSpPr>
          <p:nvPr>
            <p:ph sz="half" idx="1"/>
          </p:nvPr>
        </p:nvSpPr>
        <p:spPr>
          <a:xfrm>
            <a:off x="838200" y="1825625"/>
            <a:ext cx="10515600" cy="4351338"/>
          </a:xfrm>
        </p:spPr>
        <p:txBody>
          <a:bodyPr/>
          <a:lstStyle/>
          <a:p>
            <a:pPr marL="0" indent="0" algn="ctr">
              <a:buNone/>
            </a:pPr>
            <a:r>
              <a:rPr lang="en-US" b="1" dirty="0" smtClean="0"/>
              <a:t>Health Center Descriptio</a:t>
            </a:r>
            <a:r>
              <a:rPr lang="en-US" b="1" dirty="0"/>
              <a:t>n</a:t>
            </a:r>
            <a:endParaRPr lang="en-US" b="1" dirty="0" smtClean="0"/>
          </a:p>
          <a:p>
            <a:r>
              <a:rPr lang="en-US" i="1" dirty="0" smtClean="0"/>
              <a:t>Insert a brief description of your health center. </a:t>
            </a:r>
            <a:endParaRPr lang="en-US" i="1" dirty="0"/>
          </a:p>
        </p:txBody>
      </p:sp>
      <p:sp>
        <p:nvSpPr>
          <p:cNvPr id="9" name="TextBox 8"/>
          <p:cNvSpPr txBox="1"/>
          <p:nvPr/>
        </p:nvSpPr>
        <p:spPr>
          <a:xfrm>
            <a:off x="6172200" y="213360"/>
            <a:ext cx="5181601" cy="1477328"/>
          </a:xfrm>
          <a:prstGeom prst="rect">
            <a:avLst/>
          </a:prstGeom>
          <a:noFill/>
        </p:spPr>
        <p:txBody>
          <a:bodyPr wrap="square" rtlCol="0" anchor="ctr">
            <a:spAutoFit/>
          </a:bodyPr>
          <a:lstStyle/>
          <a:p>
            <a:endParaRPr lang="en-US" dirty="0" smtClean="0"/>
          </a:p>
          <a:p>
            <a:endParaRPr lang="en-US" dirty="0"/>
          </a:p>
          <a:p>
            <a:pPr algn="r"/>
            <a:r>
              <a:rPr lang="en-US" dirty="0" smtClean="0"/>
              <a:t>Insert health center logo</a:t>
            </a:r>
          </a:p>
          <a:p>
            <a:endParaRPr lang="en-US" dirty="0"/>
          </a:p>
          <a:p>
            <a:endParaRPr lang="en-US" dirty="0"/>
          </a:p>
        </p:txBody>
      </p:sp>
    </p:spTree>
    <p:extLst>
      <p:ext uri="{BB962C8B-B14F-4D97-AF65-F5344CB8AC3E}">
        <p14:creationId xmlns:p14="http://schemas.microsoft.com/office/powerpoint/2010/main" val="2321055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CENTER NAME </a:t>
            </a:r>
            <a:endParaRPr lang="en-US" dirty="0"/>
          </a:p>
        </p:txBody>
      </p:sp>
      <p:sp>
        <p:nvSpPr>
          <p:cNvPr id="3" name="Content Placeholder 2"/>
          <p:cNvSpPr>
            <a:spLocks noGrp="1"/>
          </p:cNvSpPr>
          <p:nvPr>
            <p:ph sz="half" idx="1"/>
          </p:nvPr>
        </p:nvSpPr>
        <p:spPr>
          <a:xfrm>
            <a:off x="838200" y="1825625"/>
            <a:ext cx="3200400" cy="4351338"/>
          </a:xfrm>
          <a:ln>
            <a:solidFill>
              <a:schemeClr val="accent1"/>
            </a:solidFill>
          </a:ln>
        </p:spPr>
        <p:txBody>
          <a:bodyPr>
            <a:normAutofit fontScale="85000" lnSpcReduction="20000"/>
          </a:bodyPr>
          <a:lstStyle/>
          <a:p>
            <a:pPr marL="0" indent="0" algn="ctr">
              <a:buNone/>
            </a:pPr>
            <a:r>
              <a:rPr lang="en-US" b="1" dirty="0" smtClean="0"/>
              <a:t>Mission Statement</a:t>
            </a:r>
          </a:p>
          <a:p>
            <a:r>
              <a:rPr lang="en-US" i="1" dirty="0" smtClean="0"/>
              <a:t>Insert </a:t>
            </a:r>
            <a:r>
              <a:rPr lang="en-US" i="1" dirty="0"/>
              <a:t>your most up-to-date mission </a:t>
            </a:r>
            <a:r>
              <a:rPr lang="en-US" i="1" dirty="0" smtClean="0"/>
              <a:t>statement for your Postgraduate </a:t>
            </a:r>
            <a:r>
              <a:rPr lang="en-US" i="1" dirty="0"/>
              <a:t>NP/PA Training </a:t>
            </a:r>
            <a:r>
              <a:rPr lang="en-US" i="1" dirty="0" smtClean="0"/>
              <a:t>Program.</a:t>
            </a:r>
            <a:endParaRPr lang="en-US" dirty="0"/>
          </a:p>
          <a:p>
            <a:endParaRPr lang="en-US" dirty="0" smtClean="0"/>
          </a:p>
          <a:p>
            <a:pPr marL="0" indent="0" algn="ctr">
              <a:buNone/>
            </a:pPr>
            <a:r>
              <a:rPr lang="en-US" b="1" dirty="0" smtClean="0"/>
              <a:t>Vision Statement</a:t>
            </a:r>
          </a:p>
          <a:p>
            <a:r>
              <a:rPr lang="en-US" i="1" dirty="0" smtClean="0"/>
              <a:t>Insert your most up-to-date vision statement for your Postgraduate NP/PA Training Program. </a:t>
            </a:r>
            <a:endParaRPr lang="en-US" dirty="0" smtClean="0"/>
          </a:p>
          <a:p>
            <a:pPr marL="0" indent="0">
              <a:buNone/>
            </a:pPr>
            <a:endParaRPr lang="en-US" b="1" dirty="0"/>
          </a:p>
        </p:txBody>
      </p:sp>
      <p:sp>
        <p:nvSpPr>
          <p:cNvPr id="5" name="Content Placeholder 3"/>
          <p:cNvSpPr txBox="1">
            <a:spLocks/>
          </p:cNvSpPr>
          <p:nvPr/>
        </p:nvSpPr>
        <p:spPr>
          <a:xfrm>
            <a:off x="8153400" y="1825625"/>
            <a:ext cx="3200400" cy="4351338"/>
          </a:xfrm>
          <a:prstGeom prst="rect">
            <a:avLst/>
          </a:prstGeom>
          <a:ln>
            <a:solidFill>
              <a:schemeClr val="accent2"/>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smtClean="0"/>
              <a:t>Core Program Elements</a:t>
            </a:r>
          </a:p>
          <a:p>
            <a:r>
              <a:rPr lang="en-US" i="1" dirty="0" smtClean="0"/>
              <a:t>Insert your most up-to-date core program elements for your Postgraduate NP/PA Training Program.</a:t>
            </a:r>
            <a:endParaRPr lang="en-US" i="1" dirty="0"/>
          </a:p>
        </p:txBody>
      </p:sp>
      <p:sp>
        <p:nvSpPr>
          <p:cNvPr id="6" name="TextBox 5"/>
          <p:cNvSpPr txBox="1"/>
          <p:nvPr/>
        </p:nvSpPr>
        <p:spPr>
          <a:xfrm>
            <a:off x="6172200" y="213360"/>
            <a:ext cx="5181601" cy="1477328"/>
          </a:xfrm>
          <a:prstGeom prst="rect">
            <a:avLst/>
          </a:prstGeom>
          <a:noFill/>
        </p:spPr>
        <p:txBody>
          <a:bodyPr wrap="square" rtlCol="0" anchor="ctr">
            <a:spAutoFit/>
          </a:bodyPr>
          <a:lstStyle/>
          <a:p>
            <a:endParaRPr lang="en-US" dirty="0" smtClean="0"/>
          </a:p>
          <a:p>
            <a:endParaRPr lang="en-US" dirty="0"/>
          </a:p>
          <a:p>
            <a:pPr algn="r"/>
            <a:r>
              <a:rPr lang="en-US" dirty="0" smtClean="0"/>
              <a:t>Insert health center logo</a:t>
            </a:r>
          </a:p>
          <a:p>
            <a:endParaRPr lang="en-US" dirty="0"/>
          </a:p>
          <a:p>
            <a:endParaRPr lang="en-US" dirty="0"/>
          </a:p>
        </p:txBody>
      </p:sp>
      <p:sp>
        <p:nvSpPr>
          <p:cNvPr id="9" name="Content Placeholder 3"/>
          <p:cNvSpPr txBox="1">
            <a:spLocks/>
          </p:cNvSpPr>
          <p:nvPr/>
        </p:nvSpPr>
        <p:spPr>
          <a:xfrm>
            <a:off x="4495800" y="1825625"/>
            <a:ext cx="3200400" cy="4351338"/>
          </a:xfrm>
          <a:prstGeom prst="rect">
            <a:avLst/>
          </a:prstGeom>
          <a:ln>
            <a:solidFill>
              <a:srgbClr val="00B05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smtClean="0"/>
              <a:t>Program Drivers</a:t>
            </a:r>
          </a:p>
          <a:p>
            <a:r>
              <a:rPr lang="en-US" i="1" dirty="0" smtClean="0"/>
              <a:t>Insert your most up-to-date program drivers for your Postgraduate NP/PA Training Program.</a:t>
            </a:r>
          </a:p>
        </p:txBody>
      </p:sp>
    </p:spTree>
    <p:extLst>
      <p:ext uri="{BB962C8B-B14F-4D97-AF65-F5344CB8AC3E}">
        <p14:creationId xmlns:p14="http://schemas.microsoft.com/office/powerpoint/2010/main" val="2067283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CENTER NAME </a:t>
            </a:r>
            <a:endParaRPr lang="en-US" dirty="0"/>
          </a:p>
        </p:txBody>
      </p:sp>
      <p:sp>
        <p:nvSpPr>
          <p:cNvPr id="3" name="Content Placeholder 2"/>
          <p:cNvSpPr>
            <a:spLocks noGrp="1"/>
          </p:cNvSpPr>
          <p:nvPr>
            <p:ph sz="half" idx="1"/>
          </p:nvPr>
        </p:nvSpPr>
        <p:spPr>
          <a:xfrm>
            <a:off x="838200" y="1825625"/>
            <a:ext cx="3200400" cy="4351338"/>
          </a:xfrm>
          <a:ln>
            <a:solidFill>
              <a:schemeClr val="accent1"/>
            </a:solidFill>
          </a:ln>
        </p:spPr>
        <p:txBody>
          <a:bodyPr>
            <a:normAutofit/>
          </a:bodyPr>
          <a:lstStyle/>
          <a:p>
            <a:pPr marL="0" indent="0" algn="ctr">
              <a:buNone/>
            </a:pPr>
            <a:r>
              <a:rPr lang="en-US" b="1" dirty="0" smtClean="0"/>
              <a:t>Innovation(s)</a:t>
            </a:r>
          </a:p>
          <a:p>
            <a:r>
              <a:rPr lang="en-US" i="1" dirty="0" smtClean="0"/>
              <a:t>Insert 1-3 innovation(s) that demonstrate your health center’s movement toward implementing your Postgraduate NP/PA Training Program.</a:t>
            </a:r>
          </a:p>
          <a:p>
            <a:pPr marL="0" indent="0">
              <a:buNone/>
            </a:pPr>
            <a:endParaRPr lang="en-US" b="1" dirty="0"/>
          </a:p>
        </p:txBody>
      </p:sp>
      <p:sp>
        <p:nvSpPr>
          <p:cNvPr id="4" name="Content Placeholder 3"/>
          <p:cNvSpPr>
            <a:spLocks noGrp="1"/>
          </p:cNvSpPr>
          <p:nvPr>
            <p:ph sz="half" idx="2"/>
          </p:nvPr>
        </p:nvSpPr>
        <p:spPr>
          <a:xfrm>
            <a:off x="4495800" y="1825625"/>
            <a:ext cx="3200400" cy="4351338"/>
          </a:xfrm>
          <a:ln>
            <a:solidFill>
              <a:srgbClr val="00B050"/>
            </a:solidFill>
          </a:ln>
        </p:spPr>
        <p:txBody>
          <a:bodyPr>
            <a:normAutofit/>
          </a:bodyPr>
          <a:lstStyle/>
          <a:p>
            <a:pPr marL="0" indent="0" algn="ctr">
              <a:buNone/>
            </a:pPr>
            <a:r>
              <a:rPr lang="en-US" b="1" dirty="0" smtClean="0"/>
              <a:t>‘Aha’ Moment(s)</a:t>
            </a:r>
          </a:p>
          <a:p>
            <a:r>
              <a:rPr lang="en-US" i="1" dirty="0" smtClean="0"/>
              <a:t>Insert 1-3 “lightbulb” moment(s) during this community of </a:t>
            </a:r>
            <a:r>
              <a:rPr lang="en-US" i="1" dirty="0"/>
              <a:t>practice for implementing </a:t>
            </a:r>
            <a:r>
              <a:rPr lang="en-US" i="1" dirty="0" smtClean="0"/>
              <a:t>your </a:t>
            </a:r>
            <a:r>
              <a:rPr lang="en-US" i="1" dirty="0"/>
              <a:t>Postgraduate NP/PA Training Program</a:t>
            </a:r>
            <a:r>
              <a:rPr lang="en-US" i="1" dirty="0" smtClean="0"/>
              <a:t>.</a:t>
            </a:r>
            <a:endParaRPr lang="en-US" dirty="0"/>
          </a:p>
        </p:txBody>
      </p:sp>
      <p:sp>
        <p:nvSpPr>
          <p:cNvPr id="5" name="Content Placeholder 3"/>
          <p:cNvSpPr txBox="1">
            <a:spLocks/>
          </p:cNvSpPr>
          <p:nvPr/>
        </p:nvSpPr>
        <p:spPr>
          <a:xfrm>
            <a:off x="8153400" y="1825625"/>
            <a:ext cx="3200400" cy="4351338"/>
          </a:xfrm>
          <a:prstGeom prst="rect">
            <a:avLst/>
          </a:prstGeom>
          <a:ln>
            <a:solidFill>
              <a:schemeClr val="accent2"/>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smtClean="0"/>
              <a:t>Recommendation(s)</a:t>
            </a:r>
          </a:p>
          <a:p>
            <a:r>
              <a:rPr lang="en-US" sz="2600" i="1" dirty="0" smtClean="0"/>
              <a:t>Insert 1-3 recommendation(s) for others starting to implement a Postgraduate NP/PA Training Program or in this community of practice.</a:t>
            </a:r>
          </a:p>
        </p:txBody>
      </p:sp>
      <p:sp>
        <p:nvSpPr>
          <p:cNvPr id="6" name="TextBox 5"/>
          <p:cNvSpPr txBox="1"/>
          <p:nvPr/>
        </p:nvSpPr>
        <p:spPr>
          <a:xfrm>
            <a:off x="6172200" y="213360"/>
            <a:ext cx="5181601" cy="1477328"/>
          </a:xfrm>
          <a:prstGeom prst="rect">
            <a:avLst/>
          </a:prstGeom>
          <a:noFill/>
        </p:spPr>
        <p:txBody>
          <a:bodyPr wrap="square" rtlCol="0" anchor="ctr">
            <a:spAutoFit/>
          </a:bodyPr>
          <a:lstStyle/>
          <a:p>
            <a:endParaRPr lang="en-US" dirty="0" smtClean="0"/>
          </a:p>
          <a:p>
            <a:endParaRPr lang="en-US" dirty="0"/>
          </a:p>
          <a:p>
            <a:pPr algn="r"/>
            <a:r>
              <a:rPr lang="en-US" dirty="0" smtClean="0"/>
              <a:t>Insert health center logo</a:t>
            </a:r>
          </a:p>
          <a:p>
            <a:endParaRPr lang="en-US" dirty="0"/>
          </a:p>
          <a:p>
            <a:endParaRPr lang="en-US" dirty="0"/>
          </a:p>
        </p:txBody>
      </p:sp>
    </p:spTree>
    <p:extLst>
      <p:ext uri="{BB962C8B-B14F-4D97-AF65-F5344CB8AC3E}">
        <p14:creationId xmlns:p14="http://schemas.microsoft.com/office/powerpoint/2010/main" val="228109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ln>
            <a:solidFill>
              <a:schemeClr val="accent1"/>
            </a:solidFill>
          </a:ln>
        </p:spPr>
        <p:txBody>
          <a:bodyPr>
            <a:normAutofit/>
          </a:bodyPr>
          <a:lstStyle/>
          <a:p>
            <a:pPr marL="0" indent="0" algn="ctr">
              <a:buNone/>
            </a:pPr>
            <a:r>
              <a:rPr lang="en-US" b="1" dirty="0" smtClean="0"/>
              <a:t>Voice of the Team </a:t>
            </a:r>
          </a:p>
          <a:p>
            <a:r>
              <a:rPr lang="en-US" i="1" dirty="0" smtClean="0"/>
              <a:t>Insert a brief statement from one of the team members about the impact of your project work.</a:t>
            </a:r>
          </a:p>
          <a:p>
            <a:r>
              <a:rPr lang="en-US" i="1" dirty="0" smtClean="0"/>
              <a:t>Include the name of team member and job title.</a:t>
            </a:r>
          </a:p>
          <a:p>
            <a:endParaRPr lang="en-US" dirty="0"/>
          </a:p>
        </p:txBody>
      </p:sp>
      <p:sp>
        <p:nvSpPr>
          <p:cNvPr id="4" name="Content Placeholder 3"/>
          <p:cNvSpPr>
            <a:spLocks noGrp="1"/>
          </p:cNvSpPr>
          <p:nvPr>
            <p:ph sz="half" idx="2"/>
          </p:nvPr>
        </p:nvSpPr>
        <p:spPr>
          <a:ln>
            <a:solidFill>
              <a:srgbClr val="00B050"/>
            </a:solidFill>
          </a:ln>
        </p:spPr>
        <p:txBody>
          <a:bodyPr>
            <a:normAutofit/>
          </a:bodyPr>
          <a:lstStyle/>
          <a:p>
            <a:pPr marL="0" indent="0" algn="ctr">
              <a:buNone/>
            </a:pPr>
            <a:r>
              <a:rPr lang="en-US" b="1" dirty="0" smtClean="0"/>
              <a:t>Voice of Leadership</a:t>
            </a:r>
          </a:p>
          <a:p>
            <a:r>
              <a:rPr lang="en-US" i="1" dirty="0" smtClean="0"/>
              <a:t>Insert a brief statement from a health center leader on the impact of your project work on the health center organization.</a:t>
            </a:r>
          </a:p>
          <a:p>
            <a:r>
              <a:rPr lang="en-US" i="1" dirty="0" smtClean="0"/>
              <a:t>Include the name of leader and job title.</a:t>
            </a:r>
          </a:p>
          <a:p>
            <a:r>
              <a:rPr lang="en-US" i="1" dirty="0" smtClean="0"/>
              <a:t>This could be a quote from the application submitted for the community of practice.</a:t>
            </a:r>
          </a:p>
          <a:p>
            <a:endParaRPr lang="en-US" dirty="0"/>
          </a:p>
        </p:txBody>
      </p:sp>
      <p:sp>
        <p:nvSpPr>
          <p:cNvPr id="5" name="Title 1"/>
          <p:cNvSpPr>
            <a:spLocks noGrp="1"/>
          </p:cNvSpPr>
          <p:nvPr>
            <p:ph type="title"/>
          </p:nvPr>
        </p:nvSpPr>
        <p:spPr>
          <a:xfrm>
            <a:off x="838200" y="365125"/>
            <a:ext cx="10515600" cy="1325563"/>
          </a:xfrm>
        </p:spPr>
        <p:txBody>
          <a:bodyPr/>
          <a:lstStyle/>
          <a:p>
            <a:r>
              <a:rPr lang="en-US" dirty="0" smtClean="0"/>
              <a:t>HEALTH CENTER NAME </a:t>
            </a:r>
            <a:endParaRPr lang="en-US" dirty="0"/>
          </a:p>
        </p:txBody>
      </p:sp>
      <p:sp>
        <p:nvSpPr>
          <p:cNvPr id="6" name="TextBox 5"/>
          <p:cNvSpPr txBox="1"/>
          <p:nvPr/>
        </p:nvSpPr>
        <p:spPr>
          <a:xfrm>
            <a:off x="6172200" y="213360"/>
            <a:ext cx="5181601" cy="1477328"/>
          </a:xfrm>
          <a:prstGeom prst="rect">
            <a:avLst/>
          </a:prstGeom>
          <a:noFill/>
        </p:spPr>
        <p:txBody>
          <a:bodyPr wrap="square" rtlCol="0" anchor="ctr">
            <a:spAutoFit/>
          </a:bodyPr>
          <a:lstStyle/>
          <a:p>
            <a:endParaRPr lang="en-US" dirty="0" smtClean="0"/>
          </a:p>
          <a:p>
            <a:endParaRPr lang="en-US" dirty="0"/>
          </a:p>
          <a:p>
            <a:pPr algn="r"/>
            <a:r>
              <a:rPr lang="en-US" dirty="0" smtClean="0"/>
              <a:t>Insert health center logo</a:t>
            </a:r>
          </a:p>
          <a:p>
            <a:endParaRPr lang="en-US" dirty="0"/>
          </a:p>
          <a:p>
            <a:endParaRPr lang="en-US" dirty="0"/>
          </a:p>
        </p:txBody>
      </p:sp>
    </p:spTree>
    <p:extLst>
      <p:ext uri="{BB962C8B-B14F-4D97-AF65-F5344CB8AC3E}">
        <p14:creationId xmlns:p14="http://schemas.microsoft.com/office/powerpoint/2010/main" val="2089129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ln>
            <a:solidFill>
              <a:schemeClr val="accent1"/>
            </a:solidFill>
          </a:ln>
        </p:spPr>
        <p:txBody>
          <a:bodyPr>
            <a:normAutofit/>
          </a:bodyPr>
          <a:lstStyle/>
          <a:p>
            <a:pPr marL="0" indent="0" algn="ctr">
              <a:buNone/>
            </a:pPr>
            <a:r>
              <a:rPr lang="en-US" b="1" dirty="0" smtClean="0"/>
              <a:t>Measures/Impact	</a:t>
            </a:r>
          </a:p>
          <a:p>
            <a:r>
              <a:rPr lang="en-US" i="1" dirty="0" smtClean="0"/>
              <a:t>Insert any data related to starting </a:t>
            </a:r>
            <a:r>
              <a:rPr lang="en-US" i="1" dirty="0"/>
              <a:t>your Postgraduate NP/PA Training Program. </a:t>
            </a:r>
            <a:endParaRPr lang="en-US" i="1" dirty="0" smtClean="0"/>
          </a:p>
          <a:p>
            <a:r>
              <a:rPr lang="en-US" i="1" dirty="0" smtClean="0"/>
              <a:t>This may also include your community of practice baseline self-assessment data from the ORIC or RTAT. Results are available via your </a:t>
            </a:r>
            <a:r>
              <a:rPr lang="en-US" i="1" dirty="0" smtClean="0">
                <a:hlinkClick r:id="rId2"/>
              </a:rPr>
              <a:t>Google Drive folder</a:t>
            </a:r>
            <a:r>
              <a:rPr lang="en-US" i="1" dirty="0" smtClean="0"/>
              <a:t>. </a:t>
            </a:r>
          </a:p>
          <a:p>
            <a:endParaRPr lang="en-US" dirty="0"/>
          </a:p>
        </p:txBody>
      </p:sp>
      <p:sp>
        <p:nvSpPr>
          <p:cNvPr id="4" name="Content Placeholder 3"/>
          <p:cNvSpPr>
            <a:spLocks noGrp="1"/>
          </p:cNvSpPr>
          <p:nvPr>
            <p:ph sz="half" idx="2"/>
          </p:nvPr>
        </p:nvSpPr>
        <p:spPr>
          <a:ln>
            <a:solidFill>
              <a:srgbClr val="00B050"/>
            </a:solidFill>
          </a:ln>
        </p:spPr>
        <p:txBody>
          <a:bodyPr>
            <a:normAutofit/>
          </a:bodyPr>
          <a:lstStyle/>
          <a:p>
            <a:pPr marL="0" indent="0" algn="ctr">
              <a:buNone/>
            </a:pPr>
            <a:r>
              <a:rPr lang="en-US" b="1" dirty="0" smtClean="0"/>
              <a:t>Key Partners</a:t>
            </a:r>
          </a:p>
          <a:p>
            <a:r>
              <a:rPr lang="en-US" i="1" dirty="0" smtClean="0"/>
              <a:t>Stakeholders related to the goals of this project:</a:t>
            </a:r>
          </a:p>
          <a:p>
            <a:pPr lvl="1"/>
            <a:r>
              <a:rPr lang="en-US" i="1" u="sng" dirty="0" smtClean="0"/>
              <a:t>Internal</a:t>
            </a:r>
            <a:r>
              <a:rPr lang="en-US" i="1" dirty="0" smtClean="0"/>
              <a:t>: within the health center- (leadership, patient advisory groups)</a:t>
            </a:r>
          </a:p>
          <a:p>
            <a:pPr lvl="1"/>
            <a:r>
              <a:rPr lang="en-US" i="1" u="sng" dirty="0" smtClean="0"/>
              <a:t>External</a:t>
            </a:r>
            <a:r>
              <a:rPr lang="en-US" i="1" dirty="0" smtClean="0"/>
              <a:t>: outside of the health center (community organizations; schools; universities)  </a:t>
            </a:r>
          </a:p>
          <a:p>
            <a:pPr lvl="2"/>
            <a:r>
              <a:rPr lang="en-US" i="1" dirty="0" smtClean="0"/>
              <a:t>Do not include names – just titles and/or organizations </a:t>
            </a:r>
          </a:p>
          <a:p>
            <a:endParaRPr lang="en-US" dirty="0"/>
          </a:p>
        </p:txBody>
      </p:sp>
      <p:sp>
        <p:nvSpPr>
          <p:cNvPr id="5" name="Title 1"/>
          <p:cNvSpPr>
            <a:spLocks noGrp="1"/>
          </p:cNvSpPr>
          <p:nvPr>
            <p:ph type="title"/>
          </p:nvPr>
        </p:nvSpPr>
        <p:spPr>
          <a:xfrm>
            <a:off x="838200" y="365125"/>
            <a:ext cx="10515600" cy="1325563"/>
          </a:xfrm>
        </p:spPr>
        <p:txBody>
          <a:bodyPr/>
          <a:lstStyle/>
          <a:p>
            <a:r>
              <a:rPr lang="en-US" dirty="0" smtClean="0"/>
              <a:t>HEALTH CENTER NAME </a:t>
            </a:r>
            <a:endParaRPr lang="en-US" dirty="0"/>
          </a:p>
        </p:txBody>
      </p:sp>
      <p:sp>
        <p:nvSpPr>
          <p:cNvPr id="6" name="TextBox 5"/>
          <p:cNvSpPr txBox="1"/>
          <p:nvPr/>
        </p:nvSpPr>
        <p:spPr>
          <a:xfrm>
            <a:off x="6172200" y="213360"/>
            <a:ext cx="5181601" cy="1477328"/>
          </a:xfrm>
          <a:prstGeom prst="rect">
            <a:avLst/>
          </a:prstGeom>
          <a:noFill/>
        </p:spPr>
        <p:txBody>
          <a:bodyPr wrap="square" rtlCol="0" anchor="ctr">
            <a:spAutoFit/>
          </a:bodyPr>
          <a:lstStyle/>
          <a:p>
            <a:endParaRPr lang="en-US" dirty="0" smtClean="0"/>
          </a:p>
          <a:p>
            <a:endParaRPr lang="en-US" dirty="0"/>
          </a:p>
          <a:p>
            <a:pPr algn="r"/>
            <a:r>
              <a:rPr lang="en-US" dirty="0" smtClean="0"/>
              <a:t>Insert health center logo</a:t>
            </a:r>
          </a:p>
          <a:p>
            <a:endParaRPr lang="en-US" dirty="0"/>
          </a:p>
          <a:p>
            <a:endParaRPr lang="en-US" dirty="0"/>
          </a:p>
        </p:txBody>
      </p:sp>
    </p:spTree>
    <p:extLst>
      <p:ext uri="{BB962C8B-B14F-4D97-AF65-F5344CB8AC3E}">
        <p14:creationId xmlns:p14="http://schemas.microsoft.com/office/powerpoint/2010/main" val="780728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ln>
            <a:solidFill>
              <a:schemeClr val="accent1"/>
            </a:solidFill>
          </a:ln>
        </p:spPr>
        <p:txBody>
          <a:bodyPr>
            <a:normAutofit/>
          </a:bodyPr>
          <a:lstStyle/>
          <a:p>
            <a:pPr marL="0" indent="0" algn="ctr">
              <a:buNone/>
            </a:pPr>
            <a:r>
              <a:rPr lang="en-US" b="1" dirty="0" smtClean="0"/>
              <a:t>Other</a:t>
            </a:r>
          </a:p>
          <a:p>
            <a:r>
              <a:rPr lang="en-US" i="1" dirty="0" smtClean="0"/>
              <a:t>Include any comments, thoughts, or deliverables that you completed during the community of practice that was a success to implement your </a:t>
            </a:r>
            <a:r>
              <a:rPr lang="en-US" i="1" dirty="0"/>
              <a:t>Postgraduate NP/PA Training </a:t>
            </a:r>
            <a:r>
              <a:rPr lang="en-US" i="1" dirty="0" smtClean="0"/>
              <a:t>Program. </a:t>
            </a:r>
            <a:endParaRPr lang="en-US" dirty="0"/>
          </a:p>
        </p:txBody>
      </p:sp>
      <p:sp>
        <p:nvSpPr>
          <p:cNvPr id="4" name="Content Placeholder 3"/>
          <p:cNvSpPr>
            <a:spLocks noGrp="1"/>
          </p:cNvSpPr>
          <p:nvPr>
            <p:ph sz="half" idx="2"/>
          </p:nvPr>
        </p:nvSpPr>
        <p:spPr>
          <a:ln>
            <a:solidFill>
              <a:srgbClr val="00B050"/>
            </a:solidFill>
          </a:ln>
        </p:spPr>
        <p:txBody>
          <a:bodyPr>
            <a:normAutofit/>
          </a:bodyPr>
          <a:lstStyle/>
          <a:p>
            <a:pPr marL="0" indent="0" algn="ctr">
              <a:buNone/>
            </a:pPr>
            <a:r>
              <a:rPr lang="en-US" b="1" dirty="0" smtClean="0"/>
              <a:t>Process Map or other Visuals</a:t>
            </a:r>
          </a:p>
          <a:p>
            <a:r>
              <a:rPr lang="en-US" i="1" dirty="0" smtClean="0"/>
              <a:t>Insert visuals such as photos, graphs, or updated workflows/process maps.</a:t>
            </a:r>
          </a:p>
        </p:txBody>
      </p:sp>
      <p:sp>
        <p:nvSpPr>
          <p:cNvPr id="5" name="Title 1"/>
          <p:cNvSpPr>
            <a:spLocks noGrp="1"/>
          </p:cNvSpPr>
          <p:nvPr>
            <p:ph type="title"/>
          </p:nvPr>
        </p:nvSpPr>
        <p:spPr>
          <a:xfrm>
            <a:off x="838200" y="365125"/>
            <a:ext cx="10515600" cy="1325563"/>
          </a:xfrm>
        </p:spPr>
        <p:txBody>
          <a:bodyPr/>
          <a:lstStyle/>
          <a:p>
            <a:r>
              <a:rPr lang="en-US" dirty="0" smtClean="0"/>
              <a:t>HEALTH CENTER NAME </a:t>
            </a:r>
            <a:endParaRPr lang="en-US" dirty="0"/>
          </a:p>
        </p:txBody>
      </p:sp>
      <p:sp>
        <p:nvSpPr>
          <p:cNvPr id="6" name="TextBox 5"/>
          <p:cNvSpPr txBox="1"/>
          <p:nvPr/>
        </p:nvSpPr>
        <p:spPr>
          <a:xfrm>
            <a:off x="6172200" y="213360"/>
            <a:ext cx="5181601" cy="1477328"/>
          </a:xfrm>
          <a:prstGeom prst="rect">
            <a:avLst/>
          </a:prstGeom>
          <a:noFill/>
        </p:spPr>
        <p:txBody>
          <a:bodyPr wrap="square" rtlCol="0" anchor="ctr">
            <a:spAutoFit/>
          </a:bodyPr>
          <a:lstStyle/>
          <a:p>
            <a:endParaRPr lang="en-US" dirty="0" smtClean="0"/>
          </a:p>
          <a:p>
            <a:endParaRPr lang="en-US" dirty="0"/>
          </a:p>
          <a:p>
            <a:pPr algn="r"/>
            <a:r>
              <a:rPr lang="en-US" dirty="0" smtClean="0"/>
              <a:t>Insert health center logo</a:t>
            </a:r>
          </a:p>
          <a:p>
            <a:endParaRPr lang="en-US" dirty="0"/>
          </a:p>
          <a:p>
            <a:endParaRPr lang="en-US" dirty="0"/>
          </a:p>
        </p:txBody>
      </p:sp>
    </p:spTree>
    <p:extLst>
      <p:ext uri="{BB962C8B-B14F-4D97-AF65-F5344CB8AC3E}">
        <p14:creationId xmlns:p14="http://schemas.microsoft.com/office/powerpoint/2010/main" val="3986556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582</Words>
  <Application>Microsoft Office PowerPoint</Application>
  <PresentationFormat>Widescreen</PresentationFormat>
  <Paragraphs>72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INSTRUCTIONS</vt:lpstr>
      <vt:lpstr>HEALTH CENTER NAME </vt:lpstr>
      <vt:lpstr>HEALTH CENTER NAME </vt:lpstr>
      <vt:lpstr>HEALTH CENTER NAME </vt:lpstr>
      <vt:lpstr>HEALTH CENTER NAME </vt:lpstr>
      <vt:lpstr>HEALTH CENTER NAME </vt:lpstr>
      <vt:lpstr>HEALTH CENTER NAME </vt:lpstr>
    </vt:vector>
  </TitlesOfParts>
  <Company>CHC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CENTER NAME </dc:title>
  <dc:creator>Angers, Meaghan</dc:creator>
  <cp:lastModifiedBy>Angers, Meaghan</cp:lastModifiedBy>
  <cp:revision>25</cp:revision>
  <dcterms:created xsi:type="dcterms:W3CDTF">2025-12-29T20:29:43Z</dcterms:created>
  <dcterms:modified xsi:type="dcterms:W3CDTF">2025-12-30T17:56:15Z</dcterms:modified>
</cp:coreProperties>
</file>