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1.xml" ContentType="application/vnd.openxmlformats-officedocument.presentationml.tags+xml"/>
  <Override PartName="/ppt/notesSlides/notesSlide9.xml" ContentType="application/vnd.openxmlformats-officedocument.presentationml.notesSlide+xml"/>
  <Override PartName="/ppt/tags/tag2.xml" ContentType="application/vnd.openxmlformats-officedocument.presentationml.tag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tags/tag3.xml" ContentType="application/vnd.openxmlformats-officedocument.presentationml.tags+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334" r:id="rId2"/>
    <p:sldId id="261" r:id="rId3"/>
    <p:sldId id="263" r:id="rId4"/>
    <p:sldId id="462" r:id="rId5"/>
    <p:sldId id="308" r:id="rId6"/>
    <p:sldId id="463" r:id="rId7"/>
    <p:sldId id="354" r:id="rId8"/>
    <p:sldId id="464" r:id="rId9"/>
    <p:sldId id="465" r:id="rId10"/>
    <p:sldId id="467" r:id="rId11"/>
    <p:sldId id="468" r:id="rId12"/>
    <p:sldId id="489" r:id="rId13"/>
    <p:sldId id="491" r:id="rId14"/>
    <p:sldId id="471" r:id="rId15"/>
    <p:sldId id="472" r:id="rId16"/>
    <p:sldId id="473" r:id="rId17"/>
    <p:sldId id="474" r:id="rId18"/>
    <p:sldId id="475" r:id="rId19"/>
    <p:sldId id="490" r:id="rId20"/>
    <p:sldId id="281" r:id="rId21"/>
    <p:sldId id="486" r:id="rId22"/>
    <p:sldId id="423" r:id="rId23"/>
    <p:sldId id="451" r:id="rId24"/>
    <p:sldId id="477" r:id="rId25"/>
    <p:sldId id="478" r:id="rId26"/>
    <p:sldId id="479" r:id="rId27"/>
    <p:sldId id="306" r:id="rId28"/>
    <p:sldId id="323" r:id="rId29"/>
    <p:sldId id="482" r:id="rId30"/>
    <p:sldId id="454" r:id="rId31"/>
    <p:sldId id="483" r:id="rId32"/>
    <p:sldId id="485"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571" autoAdjust="0"/>
  </p:normalViewPr>
  <p:slideViewPr>
    <p:cSldViewPr>
      <p:cViewPr varScale="1">
        <p:scale>
          <a:sx n="61" d="100"/>
          <a:sy n="61" d="100"/>
        </p:scale>
        <p:origin x="1572" y="6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118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921FE2-E792-4DF8-8099-7A6AF6BD10CD}" type="datetimeFigureOut">
              <a:rPr lang="en-US" smtClean="0"/>
              <a:t>1/19/2026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DFBD2D-0805-48FF-AB52-683E231FD28B}" type="slidenum">
              <a:rPr lang="en-US" smtClean="0"/>
              <a:t>‹#›</a:t>
            </a:fld>
            <a:endParaRPr lang="en-US"/>
          </a:p>
        </p:txBody>
      </p:sp>
    </p:spTree>
    <p:extLst>
      <p:ext uri="{BB962C8B-B14F-4D97-AF65-F5344CB8AC3E}">
        <p14:creationId xmlns:p14="http://schemas.microsoft.com/office/powerpoint/2010/main" val="2645118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EMMA</a:t>
            </a:r>
          </a:p>
        </p:txBody>
      </p:sp>
      <p:sp>
        <p:nvSpPr>
          <p:cNvPr id="4" name="Slide Number Placeholder 3"/>
          <p:cNvSpPr>
            <a:spLocks noGrp="1"/>
          </p:cNvSpPr>
          <p:nvPr>
            <p:ph type="sldNum" sz="quarter" idx="10"/>
          </p:nvPr>
        </p:nvSpPr>
        <p:spPr/>
        <p:txBody>
          <a:bodyPr/>
          <a:lstStyle/>
          <a:p>
            <a:fld id="{A0FC7D1B-6069-47AA-A5EF-A3A9C19C737E}" type="slidenum">
              <a:rPr lang="en-US" smtClean="0"/>
              <a:t>1</a:t>
            </a:fld>
            <a:endParaRPr lang="en-US" dirty="0"/>
          </a:p>
        </p:txBody>
      </p:sp>
    </p:spTree>
    <p:extLst>
      <p:ext uri="{BB962C8B-B14F-4D97-AF65-F5344CB8AC3E}">
        <p14:creationId xmlns:p14="http://schemas.microsoft.com/office/powerpoint/2010/main" val="31626779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07E64E-159B-417F-AC73-EC5D393CD68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096300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548887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2366776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23629-122C-3FF8-6BAE-DF14593BEC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4BBF8A-3B87-D012-4632-83159DCBAD6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5A7BBE-173B-6F59-0A83-A132ED1C8E0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4" name="Slide Number Placeholder 3">
            <a:extLst>
              <a:ext uri="{FF2B5EF4-FFF2-40B4-BE49-F238E27FC236}">
                <a16:creationId xmlns:a16="http://schemas.microsoft.com/office/drawing/2014/main" id="{948BDB0D-B955-D2AF-8D70-8378A4AFC645}"/>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679045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56" tIns="44436" rIns="90456" bIns="44436"/>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30723" name="Rectangle 3"/>
          <p:cNvSpPr>
            <a:spLocks noGrp="1" noRot="1" noChangeAspect="1" noChangeArrowheads="1" noTextEdit="1"/>
          </p:cNvSpPr>
          <p:nvPr>
            <p:ph type="sldImg"/>
          </p:nvPr>
        </p:nvSpPr>
        <p:spPr>
          <a:xfrm>
            <a:off x="1122363" y="690563"/>
            <a:ext cx="4614862" cy="3460750"/>
          </a:xfrm>
          <a:ln cap="flat"/>
        </p:spPr>
      </p:sp>
    </p:spTree>
    <p:extLst>
      <p:ext uri="{BB962C8B-B14F-4D97-AF65-F5344CB8AC3E}">
        <p14:creationId xmlns:p14="http://schemas.microsoft.com/office/powerpoint/2010/main" val="25365880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219517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913324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247598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552596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48372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EMMA</a:t>
            </a:r>
          </a:p>
        </p:txBody>
      </p:sp>
      <p:sp>
        <p:nvSpPr>
          <p:cNvPr id="4" name="Slide Number Placeholder 3"/>
          <p:cNvSpPr>
            <a:spLocks noGrp="1"/>
          </p:cNvSpPr>
          <p:nvPr>
            <p:ph type="sldNum" sz="quarter" idx="5"/>
          </p:nvPr>
        </p:nvSpPr>
        <p:spPr/>
        <p:txBody>
          <a:bodyPr/>
          <a:lstStyle/>
          <a:p>
            <a:fld id="{36DFBD2D-0805-48FF-AB52-683E231FD28B}" type="slidenum">
              <a:rPr lang="en-US" smtClean="0"/>
              <a:t>2</a:t>
            </a:fld>
            <a:endParaRPr lang="en-US"/>
          </a:p>
        </p:txBody>
      </p:sp>
    </p:spTree>
    <p:extLst>
      <p:ext uri="{BB962C8B-B14F-4D97-AF65-F5344CB8AC3E}">
        <p14:creationId xmlns:p14="http://schemas.microsoft.com/office/powerpoint/2010/main" val="38610928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4" name="Slide Number Placeholder 3"/>
          <p:cNvSpPr>
            <a:spLocks noGrp="1"/>
          </p:cNvSpPr>
          <p:nvPr>
            <p:ph type="sldNum" sz="quarter" idx="10"/>
          </p:nvPr>
        </p:nvSpPr>
        <p:spPr/>
        <p:txBody>
          <a:bodyPr/>
          <a:lstStyle/>
          <a:p>
            <a:fld id="{36DFBD2D-0805-48FF-AB52-683E231FD28B}" type="slidenum">
              <a:rPr lang="en-US" smtClean="0"/>
              <a:t>20</a:t>
            </a:fld>
            <a:endParaRPr lang="en-US"/>
          </a:p>
        </p:txBody>
      </p:sp>
    </p:spTree>
    <p:extLst>
      <p:ext uri="{BB962C8B-B14F-4D97-AF65-F5344CB8AC3E}">
        <p14:creationId xmlns:p14="http://schemas.microsoft.com/office/powerpoint/2010/main" val="20987604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4" name="Slide Number Placeholder 3"/>
          <p:cNvSpPr>
            <a:spLocks noGrp="1"/>
          </p:cNvSpPr>
          <p:nvPr>
            <p:ph type="sldNum" sz="quarter" idx="10"/>
          </p:nvPr>
        </p:nvSpPr>
        <p:spPr/>
        <p:txBody>
          <a:bodyPr/>
          <a:lstStyle/>
          <a:p>
            <a:fld id="{36DFBD2D-0805-48FF-AB52-683E231FD28B}" type="slidenum">
              <a:rPr lang="en-US" smtClean="0"/>
              <a:t>21</a:t>
            </a:fld>
            <a:endParaRPr lang="en-US"/>
          </a:p>
        </p:txBody>
      </p:sp>
    </p:spTree>
    <p:extLst>
      <p:ext uri="{BB962C8B-B14F-4D97-AF65-F5344CB8AC3E}">
        <p14:creationId xmlns:p14="http://schemas.microsoft.com/office/powerpoint/2010/main" val="29570289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22</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 &amp; EMMA</a:t>
            </a:r>
          </a:p>
        </p:txBody>
      </p:sp>
    </p:spTree>
    <p:extLst>
      <p:ext uri="{BB962C8B-B14F-4D97-AF65-F5344CB8AC3E}">
        <p14:creationId xmlns:p14="http://schemas.microsoft.com/office/powerpoint/2010/main" val="6908331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EMMA, GARRETT, MARK</a:t>
            </a:r>
          </a:p>
        </p:txBody>
      </p:sp>
      <p:sp>
        <p:nvSpPr>
          <p:cNvPr id="4" name="Slide Number Placeholder 3"/>
          <p:cNvSpPr>
            <a:spLocks noGrp="1"/>
          </p:cNvSpPr>
          <p:nvPr>
            <p:ph type="sldNum" sz="quarter" idx="10"/>
          </p:nvPr>
        </p:nvSpPr>
        <p:spPr/>
        <p:txBody>
          <a:bodyPr/>
          <a:lstStyle/>
          <a:p>
            <a:fld id="{36DFBD2D-0805-48FF-AB52-683E231FD28B}" type="slidenum">
              <a:rPr lang="en-US" smtClean="0"/>
              <a:t>23</a:t>
            </a:fld>
            <a:endParaRPr lang="en-US"/>
          </a:p>
        </p:txBody>
      </p:sp>
    </p:spTree>
    <p:extLst>
      <p:ext uri="{BB962C8B-B14F-4D97-AF65-F5344CB8AC3E}">
        <p14:creationId xmlns:p14="http://schemas.microsoft.com/office/powerpoint/2010/main" val="34737763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4" name="Slide Number Placeholder 3"/>
          <p:cNvSpPr>
            <a:spLocks noGrp="1"/>
          </p:cNvSpPr>
          <p:nvPr>
            <p:ph type="sldNum" sz="quarter" idx="10"/>
          </p:nvPr>
        </p:nvSpPr>
        <p:spPr/>
        <p:txBody>
          <a:bodyPr/>
          <a:lstStyle/>
          <a:p>
            <a:fld id="{36DFBD2D-0805-48FF-AB52-683E231FD28B}" type="slidenum">
              <a:rPr lang="en-US" smtClean="0"/>
              <a:t>24</a:t>
            </a:fld>
            <a:endParaRPr lang="en-US"/>
          </a:p>
        </p:txBody>
      </p:sp>
    </p:spTree>
    <p:extLst>
      <p:ext uri="{BB962C8B-B14F-4D97-AF65-F5344CB8AC3E}">
        <p14:creationId xmlns:p14="http://schemas.microsoft.com/office/powerpoint/2010/main" val="130589856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31747" name="Rectangle 3"/>
          <p:cNvSpPr>
            <a:spLocks noGrp="1" noRot="1" noChangeAspect="1" noChangeArrowheads="1" noTextEdit="1"/>
          </p:cNvSpPr>
          <p:nvPr>
            <p:ph type="sldImg"/>
          </p:nvPr>
        </p:nvSpPr>
        <p:spPr>
          <a:xfrm>
            <a:off x="1143000" y="685800"/>
            <a:ext cx="4572000" cy="3429000"/>
          </a:xfrm>
          <a:ln cap="flat"/>
        </p:spPr>
      </p:sp>
    </p:spTree>
    <p:extLst>
      <p:ext uri="{BB962C8B-B14F-4D97-AF65-F5344CB8AC3E}">
        <p14:creationId xmlns:p14="http://schemas.microsoft.com/office/powerpoint/2010/main" val="42018616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4" name="Slide Number Placeholder 3"/>
          <p:cNvSpPr>
            <a:spLocks noGrp="1"/>
          </p:cNvSpPr>
          <p:nvPr>
            <p:ph type="sldNum" sz="quarter" idx="10"/>
          </p:nvPr>
        </p:nvSpPr>
        <p:spPr/>
        <p:txBody>
          <a:bodyPr/>
          <a:lstStyle/>
          <a:p>
            <a:fld id="{36DFBD2D-0805-48FF-AB52-683E231FD28B}" type="slidenum">
              <a:rPr lang="en-US" smtClean="0"/>
              <a:t>26</a:t>
            </a:fld>
            <a:endParaRPr lang="en-US"/>
          </a:p>
        </p:txBody>
      </p:sp>
    </p:spTree>
    <p:extLst>
      <p:ext uri="{BB962C8B-B14F-4D97-AF65-F5344CB8AC3E}">
        <p14:creationId xmlns:p14="http://schemas.microsoft.com/office/powerpoint/2010/main" val="374790182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4" name="Slide Number Placeholder 3"/>
          <p:cNvSpPr>
            <a:spLocks noGrp="1"/>
          </p:cNvSpPr>
          <p:nvPr>
            <p:ph type="sldNum" sz="quarter" idx="10"/>
          </p:nvPr>
        </p:nvSpPr>
        <p:spPr/>
        <p:txBody>
          <a:bodyPr/>
          <a:lstStyle/>
          <a:p>
            <a:fld id="{36DFBD2D-0805-48FF-AB52-683E231FD28B}" type="slidenum">
              <a:rPr lang="en-US" smtClean="0"/>
              <a:t>27</a:t>
            </a:fld>
            <a:endParaRPr lang="en-US"/>
          </a:p>
        </p:txBody>
      </p:sp>
    </p:spTree>
    <p:extLst>
      <p:ext uri="{BB962C8B-B14F-4D97-AF65-F5344CB8AC3E}">
        <p14:creationId xmlns:p14="http://schemas.microsoft.com/office/powerpoint/2010/main" val="159694336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GARRETT</a:t>
            </a:r>
          </a:p>
        </p:txBody>
      </p:sp>
      <p:sp>
        <p:nvSpPr>
          <p:cNvPr id="4" name="Slide Number Placeholder 3"/>
          <p:cNvSpPr>
            <a:spLocks noGrp="1"/>
          </p:cNvSpPr>
          <p:nvPr>
            <p:ph type="sldNum" sz="quarter" idx="10"/>
          </p:nvPr>
        </p:nvSpPr>
        <p:spPr/>
        <p:txBody>
          <a:bodyPr/>
          <a:lstStyle/>
          <a:p>
            <a:fld id="{36DFBD2D-0805-48FF-AB52-683E231FD28B}" type="slidenum">
              <a:rPr lang="en-US" smtClean="0"/>
              <a:t>28</a:t>
            </a:fld>
            <a:endParaRPr lang="en-US"/>
          </a:p>
        </p:txBody>
      </p:sp>
    </p:spTree>
    <p:extLst>
      <p:ext uri="{BB962C8B-B14F-4D97-AF65-F5344CB8AC3E}">
        <p14:creationId xmlns:p14="http://schemas.microsoft.com/office/powerpoint/2010/main" val="3946747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EMMA</a:t>
            </a:r>
          </a:p>
        </p:txBody>
      </p:sp>
      <p:sp>
        <p:nvSpPr>
          <p:cNvPr id="33795" name="Rectangle 3"/>
          <p:cNvSpPr>
            <a:spLocks noGrp="1" noRot="1" noChangeAspect="1" noChangeArrowheads="1" noTextEdit="1"/>
          </p:cNvSpPr>
          <p:nvPr>
            <p:ph type="sldImg"/>
          </p:nvPr>
        </p:nvSpPr>
        <p:spPr>
          <a:xfrm>
            <a:off x="1143000" y="685800"/>
            <a:ext cx="4572000" cy="3429000"/>
          </a:xfrm>
          <a:ln cap="flat"/>
        </p:spPr>
      </p:sp>
    </p:spTree>
    <p:extLst>
      <p:ext uri="{BB962C8B-B14F-4D97-AF65-F5344CB8AC3E}">
        <p14:creationId xmlns:p14="http://schemas.microsoft.com/office/powerpoint/2010/main" val="2411729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EMMA</a:t>
            </a:r>
          </a:p>
        </p:txBody>
      </p:sp>
      <p:sp>
        <p:nvSpPr>
          <p:cNvPr id="4" name="Slide Number Placeholder 3"/>
          <p:cNvSpPr>
            <a:spLocks noGrp="1"/>
          </p:cNvSpPr>
          <p:nvPr>
            <p:ph type="sldNum" sz="quarter" idx="5"/>
          </p:nvPr>
        </p:nvSpPr>
        <p:spPr/>
        <p:txBody>
          <a:bodyPr/>
          <a:lstStyle/>
          <a:p>
            <a:fld id="{36DFBD2D-0805-48FF-AB52-683E231FD28B}" type="slidenum">
              <a:rPr lang="en-US" smtClean="0"/>
              <a:t>3</a:t>
            </a:fld>
            <a:endParaRPr lang="en-US"/>
          </a:p>
        </p:txBody>
      </p:sp>
    </p:spTree>
    <p:extLst>
      <p:ext uri="{BB962C8B-B14F-4D97-AF65-F5344CB8AC3E}">
        <p14:creationId xmlns:p14="http://schemas.microsoft.com/office/powerpoint/2010/main" val="258115889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marL="0" marR="0" lvl="0" indent="0" algn="l" defTabSz="879475" rtl="0" eaLnBrk="1" fontAlgn="auto" latinLnBrk="0" hangingPunct="1">
              <a:lnSpc>
                <a:spcPct val="100000"/>
              </a:lnSpc>
              <a:spcBef>
                <a:spcPct val="0"/>
              </a:spcBef>
              <a:spcAft>
                <a:spcPts val="0"/>
              </a:spcAft>
              <a:buClrTx/>
              <a:buSzTx/>
              <a:buFontTx/>
              <a:buNone/>
              <a:tabLst/>
              <a:defRPr/>
            </a:pPr>
            <a:r>
              <a:rPr kumimoji="0" lang="en-US" altLang="en-US" sz="1300" b="0" i="0" u="none" strike="noStrike" kern="1200" cap="none" spc="0" normalizeH="0" baseline="0" noProof="0">
                <a:ln>
                  <a:noFill/>
                </a:ln>
                <a:solidFill>
                  <a:prstClr val="black"/>
                </a:solidFill>
                <a:effectLst/>
                <a:uLnTx/>
                <a:uFillTx/>
                <a:latin typeface="Arial" pitchFamily="34" charset="0"/>
                <a:ea typeface="MS PGothic" pitchFamily="34" charset="-128"/>
                <a:cs typeface="+mn-cs"/>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marL="0" marR="0" lvl="0" indent="0" algn="r" defTabSz="879475" rtl="0" eaLnBrk="1" fontAlgn="auto" latinLnBrk="0" hangingPunct="1">
              <a:lnSpc>
                <a:spcPct val="100000"/>
              </a:lnSpc>
              <a:spcBef>
                <a:spcPct val="0"/>
              </a:spcBef>
              <a:spcAft>
                <a:spcPts val="0"/>
              </a:spcAft>
              <a:buClrTx/>
              <a:buSzTx/>
              <a:buFontTx/>
              <a:buNone/>
              <a:tabLst/>
              <a:defRPr/>
            </a:pPr>
            <a:fld id="{14081EA2-7E66-4711-952B-774383B5C38F}" type="slidenum">
              <a:rPr kumimoji="0" lang="en-US" altLang="en-US" sz="1300" b="0" i="0" u="none" strike="noStrike" kern="1200" cap="none" spc="0" normalizeH="0" baseline="0" noProof="0">
                <a:ln>
                  <a:noFill/>
                </a:ln>
                <a:solidFill>
                  <a:prstClr val="black"/>
                </a:solidFill>
                <a:effectLst/>
                <a:uLnTx/>
                <a:uFillTx/>
                <a:latin typeface="Arial" pitchFamily="34" charset="0"/>
                <a:ea typeface="MS PGothic" pitchFamily="34" charset="-128"/>
                <a:cs typeface="+mn-cs"/>
              </a:rPr>
              <a:pPr marL="0" marR="0" lvl="0" indent="0" algn="r" defTabSz="879475" rtl="0" eaLnBrk="1" fontAlgn="auto" latinLnBrk="0" hangingPunct="1">
                <a:lnSpc>
                  <a:spcPct val="100000"/>
                </a:lnSpc>
                <a:spcBef>
                  <a:spcPct val="0"/>
                </a:spcBef>
                <a:spcAft>
                  <a:spcPts val="0"/>
                </a:spcAft>
                <a:buClrTx/>
                <a:buSzTx/>
                <a:buFontTx/>
                <a:buNone/>
                <a:tabLst/>
                <a:defRPr/>
              </a:pPr>
              <a:t>30</a:t>
            </a:fld>
            <a:endParaRPr kumimoji="0" lang="en-US" altLang="en-US" sz="1300" b="0" i="0" u="none" strike="noStrike" kern="1200" cap="none" spc="0" normalizeH="0" baseline="0" noProof="0">
              <a:ln>
                <a:noFill/>
              </a:ln>
              <a:solidFill>
                <a:prstClr val="black"/>
              </a:solidFill>
              <a:effectLst/>
              <a:uLnTx/>
              <a:uFillTx/>
              <a:latin typeface="Arial" pitchFamily="34" charset="0"/>
              <a:ea typeface="MS PGothic" pitchFamily="34" charset="-128"/>
              <a:cs typeface="+mn-cs"/>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EMMA</a:t>
            </a:r>
          </a:p>
        </p:txBody>
      </p:sp>
    </p:spTree>
    <p:extLst>
      <p:ext uri="{BB962C8B-B14F-4D97-AF65-F5344CB8AC3E}">
        <p14:creationId xmlns:p14="http://schemas.microsoft.com/office/powerpoint/2010/main" val="4887982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31</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EMMA</a:t>
            </a:r>
          </a:p>
        </p:txBody>
      </p:sp>
    </p:spTree>
    <p:extLst>
      <p:ext uri="{BB962C8B-B14F-4D97-AF65-F5344CB8AC3E}">
        <p14:creationId xmlns:p14="http://schemas.microsoft.com/office/powerpoint/2010/main" val="28215941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txBox="1">
            <a:spLocks noGrp="1" noChangeArrowheads="1"/>
          </p:cNvSpPr>
          <p:nvPr/>
        </p:nvSpPr>
        <p:spPr bwMode="auto">
          <a:xfrm>
            <a:off x="0"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r>
              <a:rPr lang="en-US" altLang="en-US" sz="1300">
                <a:latin typeface="Arial" pitchFamily="34" charset="0"/>
                <a:ea typeface="MS PGothic" pitchFamily="34" charset="-128"/>
              </a:rPr>
              <a:t>www.clinicalmicrosystem.org</a:t>
            </a:r>
          </a:p>
        </p:txBody>
      </p:sp>
      <p:sp>
        <p:nvSpPr>
          <p:cNvPr id="35843" name="Rectangle 7"/>
          <p:cNvSpPr txBox="1">
            <a:spLocks noGrp="1" noChangeArrowheads="1"/>
          </p:cNvSpPr>
          <p:nvPr/>
        </p:nvSpPr>
        <p:spPr bwMode="auto">
          <a:xfrm>
            <a:off x="3884852" y="8687426"/>
            <a:ext cx="2971593" cy="455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nchor="b"/>
          <a:lstStyle>
            <a:lvl1pPr defTabSz="879475" eaLnBrk="0" hangingPunct="0">
              <a:spcBef>
                <a:spcPct val="30000"/>
              </a:spcBef>
              <a:defRPr sz="1200">
                <a:solidFill>
                  <a:schemeClr val="tx1"/>
                </a:solidFill>
                <a:latin typeface="Times New Roman" pitchFamily="18" charset="0"/>
              </a:defRPr>
            </a:lvl1pPr>
            <a:lvl2pPr marL="742950" indent="-285750" defTabSz="879475" eaLnBrk="0" hangingPunct="0">
              <a:spcBef>
                <a:spcPct val="30000"/>
              </a:spcBef>
              <a:defRPr sz="1200">
                <a:solidFill>
                  <a:schemeClr val="tx1"/>
                </a:solidFill>
                <a:latin typeface="Times New Roman" pitchFamily="18" charset="0"/>
              </a:defRPr>
            </a:lvl2pPr>
            <a:lvl3pPr marL="1143000" indent="-228600" defTabSz="879475" eaLnBrk="0" hangingPunct="0">
              <a:spcBef>
                <a:spcPct val="30000"/>
              </a:spcBef>
              <a:defRPr sz="1200">
                <a:solidFill>
                  <a:schemeClr val="tx1"/>
                </a:solidFill>
                <a:latin typeface="Times New Roman" pitchFamily="18" charset="0"/>
              </a:defRPr>
            </a:lvl3pPr>
            <a:lvl4pPr marL="1600200" indent="-228600" defTabSz="879475" eaLnBrk="0" hangingPunct="0">
              <a:spcBef>
                <a:spcPct val="30000"/>
              </a:spcBef>
              <a:defRPr sz="1200">
                <a:solidFill>
                  <a:schemeClr val="tx1"/>
                </a:solidFill>
                <a:latin typeface="Times New Roman" pitchFamily="18" charset="0"/>
              </a:defRPr>
            </a:lvl4pPr>
            <a:lvl5pPr marL="2057400" indent="-228600" defTabSz="879475" eaLnBrk="0" hangingPunct="0">
              <a:spcBef>
                <a:spcPct val="30000"/>
              </a:spcBef>
              <a:defRPr sz="1200">
                <a:solidFill>
                  <a:schemeClr val="tx1"/>
                </a:solidFill>
                <a:latin typeface="Times New Roman" pitchFamily="18" charset="0"/>
              </a:defRPr>
            </a:lvl5pPr>
            <a:lvl6pPr marL="2514600" indent="-228600" defTabSz="879475" eaLnBrk="0" fontAlgn="base" hangingPunct="0">
              <a:spcBef>
                <a:spcPct val="30000"/>
              </a:spcBef>
              <a:spcAft>
                <a:spcPct val="0"/>
              </a:spcAft>
              <a:defRPr sz="1200">
                <a:solidFill>
                  <a:schemeClr val="tx1"/>
                </a:solidFill>
                <a:latin typeface="Times New Roman" pitchFamily="18" charset="0"/>
              </a:defRPr>
            </a:lvl6pPr>
            <a:lvl7pPr marL="2971800" indent="-228600" defTabSz="879475" eaLnBrk="0" fontAlgn="base" hangingPunct="0">
              <a:spcBef>
                <a:spcPct val="30000"/>
              </a:spcBef>
              <a:spcAft>
                <a:spcPct val="0"/>
              </a:spcAft>
              <a:defRPr sz="1200">
                <a:solidFill>
                  <a:schemeClr val="tx1"/>
                </a:solidFill>
                <a:latin typeface="Times New Roman" pitchFamily="18" charset="0"/>
              </a:defRPr>
            </a:lvl7pPr>
            <a:lvl8pPr marL="3429000" indent="-228600" defTabSz="879475" eaLnBrk="0" fontAlgn="base" hangingPunct="0">
              <a:spcBef>
                <a:spcPct val="30000"/>
              </a:spcBef>
              <a:spcAft>
                <a:spcPct val="0"/>
              </a:spcAft>
              <a:defRPr sz="1200">
                <a:solidFill>
                  <a:schemeClr val="tx1"/>
                </a:solidFill>
                <a:latin typeface="Times New Roman" pitchFamily="18" charset="0"/>
              </a:defRPr>
            </a:lvl8pPr>
            <a:lvl9pPr marL="3886200" indent="-228600" defTabSz="879475" eaLnBrk="0" fontAlgn="base" hangingPunct="0">
              <a:spcBef>
                <a:spcPct val="30000"/>
              </a:spcBef>
              <a:spcAft>
                <a:spcPct val="0"/>
              </a:spcAft>
              <a:defRPr sz="1200">
                <a:solidFill>
                  <a:schemeClr val="tx1"/>
                </a:solidFill>
                <a:latin typeface="Times New Roman" pitchFamily="18" charset="0"/>
              </a:defRPr>
            </a:lvl9pPr>
          </a:lstStyle>
          <a:p>
            <a:pPr algn="r" eaLnBrk="1" hangingPunct="1">
              <a:spcBef>
                <a:spcPct val="0"/>
              </a:spcBef>
            </a:pPr>
            <a:fld id="{14081EA2-7E66-4711-952B-774383B5C38F}" type="slidenum">
              <a:rPr lang="en-US" altLang="en-US" sz="1300">
                <a:latin typeface="Arial" pitchFamily="34" charset="0"/>
                <a:ea typeface="MS PGothic" pitchFamily="34" charset="-128"/>
              </a:rPr>
              <a:pPr algn="r" eaLnBrk="1" hangingPunct="1">
                <a:spcBef>
                  <a:spcPct val="0"/>
                </a:spcBef>
              </a:pPr>
              <a:t>32</a:t>
            </a:fld>
            <a:endParaRPr lang="en-US" altLang="en-US" sz="1300">
              <a:latin typeface="Arial" pitchFamily="34" charset="0"/>
              <a:ea typeface="MS PGothic" pitchFamily="34" charset="-128"/>
            </a:endParaRPr>
          </a:p>
        </p:txBody>
      </p:sp>
      <p:sp>
        <p:nvSpPr>
          <p:cNvPr id="35844" name="Rectangle 2"/>
          <p:cNvSpPr>
            <a:spLocks noGrp="1" noRot="1" noChangeAspect="1" noChangeArrowheads="1" noTextEdit="1"/>
          </p:cNvSpPr>
          <p:nvPr>
            <p:ph type="sldImg"/>
          </p:nvPr>
        </p:nvSpPr>
        <p:spPr>
          <a:xfrm>
            <a:off x="1141413" y="687388"/>
            <a:ext cx="4575175" cy="3430587"/>
          </a:xfrm>
          <a:ln/>
        </p:spPr>
      </p:sp>
      <p:sp>
        <p:nvSpPr>
          <p:cNvPr id="35845" name="Rectangle 3"/>
          <p:cNvSpPr>
            <a:spLocks noGrp="1" noChangeArrowheads="1"/>
          </p:cNvSpPr>
          <p:nvPr>
            <p:ph type="body" idx="1"/>
          </p:nvPr>
        </p:nvSpPr>
        <p:spPr>
          <a:xfrm>
            <a:off x="910148" y="4343713"/>
            <a:ext cx="5037705" cy="4112298"/>
          </a:xfrm>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00" tIns="45699" rIns="91400" bIns="45699"/>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EMMA</a:t>
            </a:r>
          </a:p>
        </p:txBody>
      </p:sp>
    </p:spTree>
    <p:extLst>
      <p:ext uri="{BB962C8B-B14F-4D97-AF65-F5344CB8AC3E}">
        <p14:creationId xmlns:p14="http://schemas.microsoft.com/office/powerpoint/2010/main" val="9531873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EMMA</a:t>
            </a:r>
          </a:p>
        </p:txBody>
      </p:sp>
      <p:sp>
        <p:nvSpPr>
          <p:cNvPr id="4" name="Slide Number Placeholder 3"/>
          <p:cNvSpPr>
            <a:spLocks noGrp="1"/>
          </p:cNvSpPr>
          <p:nvPr>
            <p:ph type="sldNum" sz="quarter" idx="10"/>
          </p:nvPr>
        </p:nvSpPr>
        <p:spPr/>
        <p:txBody>
          <a:bodyPr/>
          <a:lstStyle/>
          <a:p>
            <a:fld id="{36DFBD2D-0805-48FF-AB52-683E231FD28B}" type="slidenum">
              <a:rPr lang="en-US" smtClean="0"/>
              <a:t>4</a:t>
            </a:fld>
            <a:endParaRPr lang="en-US"/>
          </a:p>
        </p:txBody>
      </p:sp>
    </p:spTree>
    <p:extLst>
      <p:ext uri="{BB962C8B-B14F-4D97-AF65-F5344CB8AC3E}">
        <p14:creationId xmlns:p14="http://schemas.microsoft.com/office/powerpoint/2010/main" val="3753906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EMMA</a:t>
            </a:r>
          </a:p>
        </p:txBody>
      </p:sp>
      <p:sp>
        <p:nvSpPr>
          <p:cNvPr id="4" name="Slide Number Placeholder 3"/>
          <p:cNvSpPr>
            <a:spLocks noGrp="1"/>
          </p:cNvSpPr>
          <p:nvPr>
            <p:ph type="sldNum" sz="quarter" idx="10"/>
          </p:nvPr>
        </p:nvSpPr>
        <p:spPr/>
        <p:txBody>
          <a:bodyPr/>
          <a:lstStyle/>
          <a:p>
            <a:fld id="{36DFBD2D-0805-48FF-AB52-683E231FD28B}" type="slidenum">
              <a:rPr lang="en-US" smtClean="0"/>
              <a:t>5</a:t>
            </a:fld>
            <a:endParaRPr lang="en-US"/>
          </a:p>
        </p:txBody>
      </p:sp>
    </p:spTree>
    <p:extLst>
      <p:ext uri="{BB962C8B-B14F-4D97-AF65-F5344CB8AC3E}">
        <p14:creationId xmlns:p14="http://schemas.microsoft.com/office/powerpoint/2010/main" val="1313673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EMMA</a:t>
            </a:r>
          </a:p>
        </p:txBody>
      </p:sp>
      <p:sp>
        <p:nvSpPr>
          <p:cNvPr id="4" name="Slide Number Placeholder 3"/>
          <p:cNvSpPr>
            <a:spLocks noGrp="1"/>
          </p:cNvSpPr>
          <p:nvPr>
            <p:ph type="sldNum" sz="quarter" idx="10"/>
          </p:nvPr>
        </p:nvSpPr>
        <p:spPr/>
        <p:txBody>
          <a:bodyPr/>
          <a:lstStyle/>
          <a:p>
            <a:fld id="{36DFBD2D-0805-48FF-AB52-683E231FD28B}" type="slidenum">
              <a:rPr lang="en-US" smtClean="0"/>
              <a:t>6</a:t>
            </a:fld>
            <a:endParaRPr lang="en-US"/>
          </a:p>
        </p:txBody>
      </p:sp>
    </p:spTree>
    <p:extLst>
      <p:ext uri="{BB962C8B-B14F-4D97-AF65-F5344CB8AC3E}">
        <p14:creationId xmlns:p14="http://schemas.microsoft.com/office/powerpoint/2010/main" val="3871238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EMMA</a:t>
            </a:r>
          </a:p>
        </p:txBody>
      </p:sp>
      <p:sp>
        <p:nvSpPr>
          <p:cNvPr id="4" name="Slide Number Placeholder 3"/>
          <p:cNvSpPr>
            <a:spLocks noGrp="1"/>
          </p:cNvSpPr>
          <p:nvPr>
            <p:ph type="sldNum" sz="quarter" idx="10"/>
          </p:nvPr>
        </p:nvSpPr>
        <p:spPr/>
        <p:txBody>
          <a:bodyPr/>
          <a:lstStyle/>
          <a:p>
            <a:fld id="{A0FC7D1B-6069-47AA-A5EF-A3A9C19C737E}" type="slidenum">
              <a:rPr lang="en-US" smtClean="0"/>
              <a:t>7</a:t>
            </a:fld>
            <a:endParaRPr lang="en-US" dirty="0"/>
          </a:p>
        </p:txBody>
      </p:sp>
    </p:spTree>
    <p:extLst>
      <p:ext uri="{BB962C8B-B14F-4D97-AF65-F5344CB8AC3E}">
        <p14:creationId xmlns:p14="http://schemas.microsoft.com/office/powerpoint/2010/main" val="14017986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xfrm>
            <a:off x="1143000" y="685800"/>
            <a:ext cx="4572000" cy="3429000"/>
          </a:xfrm>
          <a:ln/>
        </p:spPr>
      </p:sp>
      <p:sp>
        <p:nvSpPr>
          <p:cNvPr id="2969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Tree>
    <p:extLst>
      <p:ext uri="{BB962C8B-B14F-4D97-AF65-F5344CB8AC3E}">
        <p14:creationId xmlns:p14="http://schemas.microsoft.com/office/powerpoint/2010/main" val="33179231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MARK</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6DFBD2D-0805-48FF-AB52-683E231FD28B}"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09882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AD8B149-E0F2-46F0-AC55-6D3947D2FD48}"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943935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D8B149-E0F2-46F0-AC55-6D3947D2FD48}"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816814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D8B149-E0F2-46F0-AC55-6D3947D2FD48}"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3183994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7334558"/>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AD8B149-E0F2-46F0-AC55-6D3947D2FD48}"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114662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D8B149-E0F2-46F0-AC55-6D3947D2FD48}"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903964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AD8B149-E0F2-46F0-AC55-6D3947D2FD48}"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138557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AD8B149-E0F2-46F0-AC55-6D3947D2FD48}"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087541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AD8B149-E0F2-46F0-AC55-6D3947D2FD48}" type="datetimeFigureOut">
              <a:rPr lang="en-US" smtClean="0"/>
              <a:t>1/19/2026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2834114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D8B149-E0F2-46F0-AC55-6D3947D2FD48}" type="datetimeFigureOut">
              <a:rPr lang="en-US" smtClean="0"/>
              <a:t>1/19/2026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4107843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D8B149-E0F2-46F0-AC55-6D3947D2FD48}"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1026920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D8B149-E0F2-46F0-AC55-6D3947D2FD48}"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D0E99B-16B3-480A-8AA9-2062A2451497}" type="slidenum">
              <a:rPr lang="en-US" smtClean="0"/>
              <a:t>‹#›</a:t>
            </a:fld>
            <a:endParaRPr lang="en-US"/>
          </a:p>
        </p:txBody>
      </p:sp>
    </p:spTree>
    <p:extLst>
      <p:ext uri="{BB962C8B-B14F-4D97-AF65-F5344CB8AC3E}">
        <p14:creationId xmlns:p14="http://schemas.microsoft.com/office/powerpoint/2010/main" val="31426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email">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D8B149-E0F2-46F0-AC55-6D3947D2FD48}" type="datetimeFigureOut">
              <a:rPr lang="en-US" smtClean="0"/>
              <a:t>1/19/2026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D0E99B-16B3-480A-8AA9-2062A2451497}" type="slidenum">
              <a:rPr lang="en-US" smtClean="0"/>
              <a:t>‹#›</a:t>
            </a:fld>
            <a:endParaRPr lang="en-US"/>
          </a:p>
        </p:txBody>
      </p:sp>
    </p:spTree>
    <p:extLst>
      <p:ext uri="{BB962C8B-B14F-4D97-AF65-F5344CB8AC3E}">
        <p14:creationId xmlns:p14="http://schemas.microsoft.com/office/powerpoint/2010/main" val="22742831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https://mcusercontent.com/8eeee921893db656502b54f00/images/0e0f1bd4-a57b-4cfa-be43-7659e33eab37.pn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8.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qualitysafety.bmj.com/content/20/1/46.abstract"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6.xml"/><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2"/>
          <p:cNvSpPr txBox="1">
            <a:spLocks noChangeArrowheads="1"/>
          </p:cNvSpPr>
          <p:nvPr/>
        </p:nvSpPr>
        <p:spPr bwMode="auto">
          <a:xfrm>
            <a:off x="291682" y="1029808"/>
            <a:ext cx="8623718" cy="4168711"/>
          </a:xfrm>
          <a:prstGeom prst="rect">
            <a:avLst/>
          </a:prstGeom>
          <a:noFill/>
          <a:ln w="12700">
            <a:noFill/>
            <a:miter lim="800000"/>
            <a:headEnd/>
            <a:tailEnd/>
          </a:ln>
        </p:spPr>
        <p:txBody>
          <a:bodyPr lIns="88779" tIns="43611" rIns="88779" bIns="43611"/>
          <a:lstStyle/>
          <a:p>
            <a:pPr marL="336427" indent="-336427" algn="ctr" eaLnBrk="0" hangingPunct="0">
              <a:spcBef>
                <a:spcPct val="20000"/>
              </a:spcBef>
              <a:spcAft>
                <a:spcPts val="987"/>
              </a:spcAft>
              <a:buClr>
                <a:schemeClr val="hlink"/>
              </a:buClr>
              <a:buSzPct val="75000"/>
              <a:defRPr/>
            </a:pPr>
            <a:endParaRPr lang="en-US" altLang="en-US" b="1" kern="0" dirty="0">
              <a:solidFill>
                <a:schemeClr val="bg1"/>
              </a:solidFill>
            </a:endParaRPr>
          </a:p>
          <a:p>
            <a:pPr marL="336427" indent="-336427" algn="ctr" eaLnBrk="0" hangingPunct="0">
              <a:lnSpc>
                <a:spcPct val="90000"/>
              </a:lnSpc>
              <a:spcBef>
                <a:spcPct val="20000"/>
              </a:spcBef>
              <a:spcAft>
                <a:spcPct val="20000"/>
              </a:spcAft>
              <a:buClr>
                <a:schemeClr val="hlink"/>
              </a:buClr>
              <a:buSzPct val="75000"/>
              <a:defRPr/>
            </a:pPr>
            <a:r>
              <a:rPr lang="en-US" altLang="en-US" sz="4800" b="1" kern="0" dirty="0">
                <a:solidFill>
                  <a:schemeClr val="bg1"/>
                </a:solidFill>
              </a:rPr>
              <a:t>Quality Improvement Seminar</a:t>
            </a:r>
          </a:p>
          <a:p>
            <a:pPr marL="336427" indent="-336427" algn="ctr" eaLnBrk="0" hangingPunct="0">
              <a:lnSpc>
                <a:spcPct val="90000"/>
              </a:lnSpc>
              <a:spcBef>
                <a:spcPct val="20000"/>
              </a:spcBef>
              <a:spcAft>
                <a:spcPct val="20000"/>
              </a:spcAft>
              <a:buClr>
                <a:schemeClr val="hlink"/>
              </a:buClr>
              <a:buSzPct val="75000"/>
              <a:defRPr/>
            </a:pPr>
            <a:endParaRPr lang="en-US" altLang="en-US" sz="2800" b="1" kern="0" dirty="0">
              <a:solidFill>
                <a:schemeClr val="bg1"/>
              </a:solidFill>
            </a:endParaRPr>
          </a:p>
          <a:p>
            <a:pPr marL="336427" indent="-336427" algn="ctr" eaLnBrk="0" hangingPunct="0">
              <a:lnSpc>
                <a:spcPct val="90000"/>
              </a:lnSpc>
              <a:spcBef>
                <a:spcPct val="20000"/>
              </a:spcBef>
              <a:spcAft>
                <a:spcPct val="20000"/>
              </a:spcAft>
              <a:buClr>
                <a:schemeClr val="hlink"/>
              </a:buClr>
              <a:buSzPct val="75000"/>
              <a:defRPr/>
            </a:pPr>
            <a:endParaRPr lang="en-US" altLang="en-US" sz="2800" b="1" kern="0" dirty="0">
              <a:solidFill>
                <a:schemeClr val="bg1"/>
              </a:solidFill>
            </a:endParaRPr>
          </a:p>
          <a:p>
            <a:pPr marL="336427" indent="-336427" algn="ctr" eaLnBrk="0" hangingPunct="0">
              <a:lnSpc>
                <a:spcPct val="90000"/>
              </a:lnSpc>
              <a:spcBef>
                <a:spcPct val="20000"/>
              </a:spcBef>
              <a:spcAft>
                <a:spcPct val="20000"/>
              </a:spcAft>
              <a:buClr>
                <a:schemeClr val="hlink"/>
              </a:buClr>
              <a:buSzPct val="75000"/>
              <a:defRPr/>
            </a:pPr>
            <a:r>
              <a:rPr lang="en-US" altLang="en-US" sz="3200" kern="0" dirty="0">
                <a:ln w="10541" cmpd="sng">
                  <a:solidFill>
                    <a:schemeClr val="accent1">
                      <a:shade val="88000"/>
                      <a:satMod val="110000"/>
                    </a:schemeClr>
                  </a:solidFill>
                  <a:prstDash val="solid"/>
                </a:ln>
                <a:solidFill>
                  <a:schemeClr val="accent1"/>
                </a:solidFill>
              </a:rPr>
              <a:t>Mark Splaine &amp; Emma Warshauer</a:t>
            </a:r>
          </a:p>
          <a:p>
            <a:pPr marL="336427" indent="-336427" algn="ctr" eaLnBrk="0" hangingPunct="0">
              <a:lnSpc>
                <a:spcPct val="90000"/>
              </a:lnSpc>
              <a:spcBef>
                <a:spcPct val="20000"/>
              </a:spcBef>
              <a:spcAft>
                <a:spcPct val="20000"/>
              </a:spcAft>
              <a:buClr>
                <a:schemeClr val="hlink"/>
              </a:buClr>
              <a:buSzPct val="75000"/>
              <a:defRPr/>
            </a:pPr>
            <a:r>
              <a:rPr lang="en-US" altLang="en-US" sz="3200" kern="0" dirty="0">
                <a:ln w="10541" cmpd="sng">
                  <a:solidFill>
                    <a:schemeClr val="accent1">
                      <a:shade val="88000"/>
                      <a:satMod val="110000"/>
                    </a:schemeClr>
                  </a:solidFill>
                  <a:prstDash val="solid"/>
                </a:ln>
                <a:solidFill>
                  <a:schemeClr val="accent1"/>
                </a:solidFill>
              </a:rPr>
              <a:t>January 22, 2026</a:t>
            </a:r>
          </a:p>
          <a:p>
            <a:pPr marL="336427" indent="-336427" algn="ctr" eaLnBrk="0" hangingPunct="0">
              <a:lnSpc>
                <a:spcPct val="90000"/>
              </a:lnSpc>
              <a:spcBef>
                <a:spcPct val="20000"/>
              </a:spcBef>
              <a:spcAft>
                <a:spcPct val="20000"/>
              </a:spcAft>
              <a:buClr>
                <a:schemeClr val="hlink"/>
              </a:buClr>
              <a:buSzPct val="75000"/>
              <a:defRPr/>
            </a:pPr>
            <a:endParaRPr lang="en-US" altLang="en-US" sz="2800" b="1" kern="0" dirty="0">
              <a:solidFill>
                <a:schemeClr val="bg1"/>
              </a:solidFill>
            </a:endParaRPr>
          </a:p>
        </p:txBody>
      </p:sp>
      <p:pic>
        <p:nvPicPr>
          <p:cNvPr id="2050" name="Picture 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14400" y="5056967"/>
            <a:ext cx="1000125" cy="1000125"/>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914525" y="5047792"/>
            <a:ext cx="7458075" cy="523220"/>
          </a:xfrm>
          <a:prstGeom prst="rect">
            <a:avLst/>
          </a:prstGeom>
          <a:noFill/>
        </p:spPr>
        <p:txBody>
          <a:bodyPr wrap="square" rtlCol="0">
            <a:spAutoFit/>
          </a:bodyPr>
          <a:lstStyle/>
          <a:p>
            <a:r>
              <a:rPr lang="en-US" sz="2800" dirty="0">
                <a:solidFill>
                  <a:srgbClr val="893BC3"/>
                </a:solidFill>
                <a:latin typeface="Aharoni" panose="02010803020104030203" pitchFamily="2" charset="-79"/>
                <a:cs typeface="Aharoni" panose="02010803020104030203" pitchFamily="2" charset="-79"/>
              </a:rPr>
              <a:t>Nurse Practitioner &amp; Physician Assistant</a:t>
            </a:r>
          </a:p>
        </p:txBody>
      </p:sp>
      <p:sp>
        <p:nvSpPr>
          <p:cNvPr id="3" name="Rectangle 2"/>
          <p:cNvSpPr/>
          <p:nvPr/>
        </p:nvSpPr>
        <p:spPr>
          <a:xfrm>
            <a:off x="1951310" y="5432513"/>
            <a:ext cx="5668690" cy="523220"/>
          </a:xfrm>
          <a:prstGeom prst="rect">
            <a:avLst/>
          </a:prstGeom>
        </p:spPr>
        <p:txBody>
          <a:bodyPr wrap="square">
            <a:spAutoFit/>
          </a:bodyPr>
          <a:lstStyle/>
          <a:p>
            <a:r>
              <a:rPr lang="en-US" sz="2800" dirty="0">
                <a:solidFill>
                  <a:schemeClr val="tx2">
                    <a:lumMod val="40000"/>
                    <a:lumOff val="60000"/>
                  </a:schemeClr>
                </a:solidFill>
                <a:latin typeface="Aharoni" panose="02010803020104030203" pitchFamily="2" charset="-79"/>
                <a:cs typeface="Aharoni" panose="02010803020104030203" pitchFamily="2" charset="-79"/>
              </a:rPr>
              <a:t>Training Programs</a:t>
            </a:r>
          </a:p>
        </p:txBody>
      </p:sp>
      <p:sp>
        <p:nvSpPr>
          <p:cNvPr id="4" name="TextBox 3"/>
          <p:cNvSpPr txBox="1"/>
          <p:nvPr/>
        </p:nvSpPr>
        <p:spPr>
          <a:xfrm rot="21353334">
            <a:off x="80962" y="2381006"/>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INTERACTIVE</a:t>
            </a:r>
          </a:p>
        </p:txBody>
      </p:sp>
      <p:sp>
        <p:nvSpPr>
          <p:cNvPr id="7" name="TextBox 6"/>
          <p:cNvSpPr txBox="1"/>
          <p:nvPr/>
        </p:nvSpPr>
        <p:spPr>
          <a:xfrm>
            <a:off x="2895600" y="2667000"/>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INFORMATIVE</a:t>
            </a:r>
          </a:p>
        </p:txBody>
      </p:sp>
      <p:sp>
        <p:nvSpPr>
          <p:cNvPr id="8" name="TextBox 7"/>
          <p:cNvSpPr txBox="1"/>
          <p:nvPr/>
        </p:nvSpPr>
        <p:spPr>
          <a:xfrm rot="730540">
            <a:off x="5992201" y="3148479"/>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SKILL BUILDING</a:t>
            </a:r>
          </a:p>
        </p:txBody>
      </p:sp>
      <p:sp>
        <p:nvSpPr>
          <p:cNvPr id="9" name="TextBox 8"/>
          <p:cNvSpPr txBox="1"/>
          <p:nvPr/>
        </p:nvSpPr>
        <p:spPr>
          <a:xfrm>
            <a:off x="6019800" y="2362200"/>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TEAMWORK</a:t>
            </a:r>
          </a:p>
        </p:txBody>
      </p:sp>
      <p:sp>
        <p:nvSpPr>
          <p:cNvPr id="10" name="TextBox 9"/>
          <p:cNvSpPr txBox="1"/>
          <p:nvPr/>
        </p:nvSpPr>
        <p:spPr>
          <a:xfrm rot="21287501">
            <a:off x="701247" y="959843"/>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STRATEGIC</a:t>
            </a:r>
          </a:p>
        </p:txBody>
      </p:sp>
      <p:sp>
        <p:nvSpPr>
          <p:cNvPr id="11" name="TextBox 10"/>
          <p:cNvSpPr txBox="1"/>
          <p:nvPr/>
        </p:nvSpPr>
        <p:spPr>
          <a:xfrm rot="330888">
            <a:off x="5735387" y="1002626"/>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FOCUSED</a:t>
            </a:r>
          </a:p>
        </p:txBody>
      </p:sp>
      <p:sp>
        <p:nvSpPr>
          <p:cNvPr id="12" name="TextBox 11"/>
          <p:cNvSpPr txBox="1"/>
          <p:nvPr/>
        </p:nvSpPr>
        <p:spPr>
          <a:xfrm>
            <a:off x="228600" y="3119735"/>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FUN</a:t>
            </a:r>
          </a:p>
        </p:txBody>
      </p:sp>
      <p:sp>
        <p:nvSpPr>
          <p:cNvPr id="13" name="TextBox 12"/>
          <p:cNvSpPr txBox="1"/>
          <p:nvPr/>
        </p:nvSpPr>
        <p:spPr>
          <a:xfrm>
            <a:off x="3124200" y="1062335"/>
            <a:ext cx="2667000" cy="461665"/>
          </a:xfrm>
          <a:prstGeom prst="rect">
            <a:avLst/>
          </a:prstGeom>
          <a:noFill/>
        </p:spPr>
        <p:txBody>
          <a:bodyPr wrap="square" rtlCol="0">
            <a:spAutoFit/>
          </a:bodyPr>
          <a:lstStyle/>
          <a:p>
            <a:pPr algn="ctr"/>
            <a:r>
              <a:rPr lang="en-US" sz="2400" b="1" dirty="0">
                <a:solidFill>
                  <a:schemeClr val="accent3">
                    <a:lumMod val="75000"/>
                  </a:schemeClr>
                </a:solidFill>
                <a:latin typeface="Aharoni" panose="02010803020104030203" pitchFamily="2" charset="-79"/>
                <a:cs typeface="Aharoni" panose="02010803020104030203" pitchFamily="2" charset="-79"/>
              </a:rPr>
              <a:t>RELEVANT</a:t>
            </a:r>
          </a:p>
        </p:txBody>
      </p:sp>
    </p:spTree>
    <p:extLst>
      <p:ext uri="{BB962C8B-B14F-4D97-AF65-F5344CB8AC3E}">
        <p14:creationId xmlns:p14="http://schemas.microsoft.com/office/powerpoint/2010/main" val="308051907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73585"/>
            <a:ext cx="8229600" cy="1307615"/>
          </a:xfrm>
        </p:spPr>
        <p:txBody>
          <a:bodyPr>
            <a:normAutofit/>
          </a:bodyPr>
          <a:lstStyle/>
          <a:p>
            <a:r>
              <a:rPr lang="en-US" b="1" dirty="0"/>
              <a:t>Poll Question?</a:t>
            </a:r>
          </a:p>
        </p:txBody>
      </p:sp>
      <p:sp>
        <p:nvSpPr>
          <p:cNvPr id="3" name="Content Placeholder 2"/>
          <p:cNvSpPr>
            <a:spLocks noGrp="1"/>
          </p:cNvSpPr>
          <p:nvPr>
            <p:ph idx="1"/>
          </p:nvPr>
        </p:nvSpPr>
        <p:spPr>
          <a:xfrm>
            <a:off x="434787" y="1828800"/>
            <a:ext cx="8486503" cy="3962400"/>
          </a:xfrm>
        </p:spPr>
        <p:txBody>
          <a:bodyPr>
            <a:normAutofit fontScale="92500" lnSpcReduction="20000"/>
          </a:bodyPr>
          <a:lstStyle/>
          <a:p>
            <a:r>
              <a:rPr lang="en-US" dirty="0">
                <a:solidFill>
                  <a:schemeClr val="tx2"/>
                </a:solidFill>
              </a:rPr>
              <a:t>Tell us about your experience in drafting some possible measures related to your project (select one).</a:t>
            </a:r>
            <a:endParaRPr lang="en-US" sz="3600" dirty="0">
              <a:solidFill>
                <a:schemeClr val="tx2"/>
              </a:solidFill>
            </a:endParaRPr>
          </a:p>
          <a:p>
            <a:pPr marL="971550" lvl="1" indent="-514350">
              <a:buFont typeface="+mj-lt"/>
              <a:buAutoNum type="alphaLcPeriod"/>
            </a:pPr>
            <a:r>
              <a:rPr lang="en-US" dirty="0">
                <a:solidFill>
                  <a:schemeClr val="tx2"/>
                </a:solidFill>
              </a:rPr>
              <a:t>It was pretty straightforward; we have a few in mind.</a:t>
            </a:r>
            <a:endParaRPr lang="en-US" sz="2400" dirty="0">
              <a:solidFill>
                <a:schemeClr val="tx2"/>
              </a:solidFill>
            </a:endParaRPr>
          </a:p>
          <a:p>
            <a:pPr marL="971550" lvl="1" indent="-514350">
              <a:buFont typeface="+mj-lt"/>
              <a:buAutoNum type="alphaLcPeriod"/>
            </a:pPr>
            <a:r>
              <a:rPr lang="en-US" dirty="0">
                <a:solidFill>
                  <a:schemeClr val="tx2"/>
                </a:solidFill>
              </a:rPr>
              <a:t>It was a bit challenging; we came up with one or two.</a:t>
            </a:r>
            <a:endParaRPr lang="en-US" sz="2400" dirty="0">
              <a:solidFill>
                <a:schemeClr val="tx2"/>
              </a:solidFill>
            </a:endParaRPr>
          </a:p>
          <a:p>
            <a:pPr marL="971550" lvl="1" indent="-514350">
              <a:buFont typeface="+mj-lt"/>
              <a:buAutoNum type="alphaLcPeriod"/>
            </a:pPr>
            <a:r>
              <a:rPr lang="en-US" dirty="0">
                <a:solidFill>
                  <a:schemeClr val="tx2"/>
                </a:solidFill>
              </a:rPr>
              <a:t>It was hard; we are not sure about how to do this.</a:t>
            </a:r>
            <a:endParaRPr lang="en-US" sz="2400" dirty="0">
              <a:solidFill>
                <a:schemeClr val="tx2"/>
              </a:solidFill>
            </a:endParaRPr>
          </a:p>
          <a:p>
            <a:pPr marL="971550" lvl="1" indent="-514350">
              <a:buFont typeface="+mj-lt"/>
              <a:buAutoNum type="alphaLcPeriod"/>
            </a:pPr>
            <a:r>
              <a:rPr lang="en-US" dirty="0">
                <a:solidFill>
                  <a:schemeClr val="tx2"/>
                </a:solidFill>
              </a:rPr>
              <a:t>Our team did not get that far in our work.</a:t>
            </a:r>
            <a:endParaRPr lang="en-US" sz="2400" dirty="0">
              <a:solidFill>
                <a:schemeClr val="tx2"/>
              </a:solidFill>
            </a:endParaRPr>
          </a:p>
          <a:p>
            <a:pPr marL="0" indent="0">
              <a:buNone/>
            </a:pPr>
            <a:endParaRPr lang="en-US" sz="3600" dirty="0">
              <a:solidFill>
                <a:schemeClr val="tx2"/>
              </a:solidFill>
            </a:endParaRPr>
          </a:p>
          <a:p>
            <a:pPr marL="0" indent="0" algn="ctr">
              <a:buNone/>
              <a:defRPr/>
            </a:pPr>
            <a:r>
              <a:rPr lang="en-US" b="1" i="1" dirty="0">
                <a:solidFill>
                  <a:schemeClr val="tx2"/>
                </a:solidFill>
              </a:rPr>
              <a:t>Thanks for sharing!</a:t>
            </a:r>
          </a:p>
        </p:txBody>
      </p:sp>
    </p:spTree>
    <p:custDataLst>
      <p:tags r:id="rId1"/>
    </p:custDataLst>
    <p:extLst>
      <p:ext uri="{BB962C8B-B14F-4D97-AF65-F5344CB8AC3E}">
        <p14:creationId xmlns:p14="http://schemas.microsoft.com/office/powerpoint/2010/main" val="3849415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0316" y="1600200"/>
            <a:ext cx="6813884" cy="3662541"/>
          </a:xfrm>
          <a:prstGeom prst="rect">
            <a:avLst/>
          </a:prstGeom>
        </p:spPr>
        <p:txBody>
          <a:bodyPr wrap="square">
            <a:spAutoFit/>
          </a:bodyPr>
          <a:lstStyle/>
          <a:p>
            <a:pPr marL="742950" marR="0" lvl="1"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srgbClr val="1F497D"/>
                </a:solidFill>
                <a:effectLst/>
                <a:uLnTx/>
                <a:uFillTx/>
                <a:latin typeface="Calibri"/>
                <a:ea typeface="+mn-ea"/>
                <a:cs typeface="+mn-cs"/>
              </a:rPr>
              <a:t>We will hear from some teams:</a:t>
            </a:r>
          </a:p>
          <a:p>
            <a:pPr marL="1257300" marR="0" lvl="2" indent="-342900" algn="l" defTabSz="914400" rtl="0" eaLnBrk="1" fontAlgn="auto" latinLnBrk="0" hangingPunct="1">
              <a:lnSpc>
                <a:spcPct val="100000"/>
              </a:lnSpc>
              <a:spcBef>
                <a:spcPts val="0"/>
              </a:spcBef>
              <a:spcAft>
                <a:spcPts val="600"/>
              </a:spcAft>
              <a:buClrTx/>
              <a:buSzTx/>
              <a:buFont typeface="Wingdings" panose="05000000000000000000" pitchFamily="2" charset="2"/>
              <a:buChar char="ü"/>
              <a:tabLst/>
              <a:defRPr/>
            </a:pPr>
            <a:r>
              <a:rPr lang="en-US" sz="2800" dirty="0">
                <a:solidFill>
                  <a:srgbClr val="1F497D"/>
                </a:solidFill>
                <a:latin typeface="Calibri"/>
              </a:rPr>
              <a:t>Yakima NHS (Heather, Laura)</a:t>
            </a:r>
            <a:endParaRPr kumimoji="0" lang="en-US" sz="2800" b="0" i="0" u="none" strike="noStrike" kern="1200" cap="none" spc="0" normalizeH="0" baseline="0" noProof="0" dirty="0">
              <a:ln>
                <a:noFill/>
              </a:ln>
              <a:solidFill>
                <a:srgbClr val="1F497D"/>
              </a:solidFill>
              <a:effectLst/>
              <a:uLnTx/>
              <a:uFillTx/>
              <a:latin typeface="Calibri"/>
              <a:ea typeface="+mn-ea"/>
              <a:cs typeface="+mn-cs"/>
            </a:endParaRPr>
          </a:p>
          <a:p>
            <a:pPr marL="1257300" marR="0" lvl="2" indent="-342900" algn="l" defTabSz="914400" rtl="0" eaLnBrk="1" fontAlgn="auto" latinLnBrk="0" hangingPunct="1">
              <a:lnSpc>
                <a:spcPct val="100000"/>
              </a:lnSpc>
              <a:spcBef>
                <a:spcPts val="0"/>
              </a:spcBef>
              <a:spcAft>
                <a:spcPts val="600"/>
              </a:spcAft>
              <a:buClrTx/>
              <a:buSzTx/>
              <a:buFont typeface="Wingdings" panose="05000000000000000000" pitchFamily="2" charset="2"/>
              <a:buChar char="ü"/>
              <a:tabLst/>
              <a:defRPr/>
            </a:pPr>
            <a:r>
              <a:rPr kumimoji="0" lang="en-US" sz="2800" b="0" i="0" u="none" strike="noStrike" kern="1200" cap="none" spc="0" normalizeH="0" baseline="0" noProof="0" dirty="0">
                <a:ln>
                  <a:noFill/>
                </a:ln>
                <a:solidFill>
                  <a:srgbClr val="1F497D"/>
                </a:solidFill>
                <a:effectLst/>
                <a:uLnTx/>
                <a:uFillTx/>
                <a:latin typeface="Calibri"/>
                <a:ea typeface="+mn-ea"/>
                <a:cs typeface="+mn-cs"/>
              </a:rPr>
              <a:t>CHC Meriden (Brenna, Shenell)</a:t>
            </a:r>
          </a:p>
          <a:p>
            <a:pPr marL="914400" marR="0" lvl="2" indent="0" algn="l" defTabSz="914400" rtl="0" eaLnBrk="1" fontAlgn="auto" latinLnBrk="0" hangingPunct="1">
              <a:lnSpc>
                <a:spcPct val="100000"/>
              </a:lnSpc>
              <a:spcBef>
                <a:spcPts val="0"/>
              </a:spcBef>
              <a:spcAft>
                <a:spcPts val="600"/>
              </a:spcAft>
              <a:buClrTx/>
              <a:buSzTx/>
              <a:buFontTx/>
              <a:buNone/>
              <a:tabLst/>
              <a:defRPr/>
            </a:pPr>
            <a:endParaRPr kumimoji="0" lang="en-US" sz="2800" b="0" i="0" u="none" strike="noStrike" kern="1200" cap="none" spc="0" normalizeH="0" baseline="0" noProof="0" dirty="0">
              <a:ln>
                <a:noFill/>
              </a:ln>
              <a:solidFill>
                <a:srgbClr val="1F497D"/>
              </a:solidFill>
              <a:effectLst/>
              <a:uLnTx/>
              <a:uFillTx/>
              <a:latin typeface="Calibri"/>
              <a:ea typeface="+mn-ea"/>
              <a:cs typeface="+mn-cs"/>
            </a:endParaRPr>
          </a:p>
          <a:p>
            <a:pPr marL="742950" marR="0" lvl="1"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srgbClr val="1F497D"/>
                </a:solidFill>
                <a:effectLst/>
                <a:uLnTx/>
                <a:uFillTx/>
                <a:latin typeface="Calibri"/>
                <a:ea typeface="+mn-ea"/>
                <a:cs typeface="+mn-cs"/>
              </a:rPr>
              <a:t>Share your summary in roughly 3 minutes so we have time for questions and discussion</a:t>
            </a:r>
          </a:p>
        </p:txBody>
      </p:sp>
      <p:sp>
        <p:nvSpPr>
          <p:cNvPr id="4" name="TextBox 3"/>
          <p:cNvSpPr txBox="1"/>
          <p:nvPr/>
        </p:nvSpPr>
        <p:spPr>
          <a:xfrm>
            <a:off x="533400" y="816114"/>
            <a:ext cx="8153400"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Calibri"/>
                <a:ea typeface="+mn-ea"/>
                <a:cs typeface="+mn-cs"/>
              </a:rPr>
              <a:t>Examples from Teams</a:t>
            </a:r>
            <a:endParaRPr kumimoji="0" lang="en-US" sz="4400" b="1" i="1" u="none" strike="noStrike" kern="1200" cap="none" spc="0" normalizeH="0" baseline="0" noProof="0" dirty="0">
              <a:ln>
                <a:noFill/>
              </a:ln>
              <a:solidFill>
                <a:prstClr val="black"/>
              </a:solidFill>
              <a:effectLst/>
              <a:uLnTx/>
              <a:uFillTx/>
              <a:latin typeface="Calibri"/>
              <a:ea typeface="+mn-ea"/>
              <a:cs typeface="+mn-cs"/>
            </a:endParaRPr>
          </a:p>
        </p:txBody>
      </p:sp>
      <p:pic>
        <p:nvPicPr>
          <p:cNvPr id="3078" name="Picture 6" descr="Image result for participate in class stick figure .png"/>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781800" y="1619250"/>
            <a:ext cx="2114550" cy="211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14621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1500" y="669162"/>
            <a:ext cx="815340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Calibri"/>
                <a:ea typeface="+mn-ea"/>
                <a:cs typeface="+mn-cs"/>
              </a:rPr>
              <a:t>Example – Yakima NHS</a:t>
            </a:r>
          </a:p>
        </p:txBody>
      </p:sp>
      <p:pic>
        <p:nvPicPr>
          <p:cNvPr id="5" name="Picture 4">
            <a:extLst>
              <a:ext uri="{FF2B5EF4-FFF2-40B4-BE49-F238E27FC236}">
                <a16:creationId xmlns:a16="http://schemas.microsoft.com/office/drawing/2014/main" id="{A13F46D7-E89C-AD41-EE19-6C9893C85201}"/>
              </a:ext>
            </a:extLst>
          </p:cNvPr>
          <p:cNvPicPr>
            <a:picLocks noChangeAspect="1"/>
          </p:cNvPicPr>
          <p:nvPr/>
        </p:nvPicPr>
        <p:blipFill>
          <a:blip r:embed="rId3"/>
          <a:srcRect l="34166" t="12945" r="34167" b="52964"/>
          <a:stretch>
            <a:fillRect/>
          </a:stretch>
        </p:blipFill>
        <p:spPr>
          <a:xfrm>
            <a:off x="36786" y="1524000"/>
            <a:ext cx="4658137" cy="2819400"/>
          </a:xfrm>
          <a:prstGeom prst="rect">
            <a:avLst/>
          </a:prstGeom>
        </p:spPr>
      </p:pic>
      <p:pic>
        <p:nvPicPr>
          <p:cNvPr id="6" name="Picture 5">
            <a:extLst>
              <a:ext uri="{FF2B5EF4-FFF2-40B4-BE49-F238E27FC236}">
                <a16:creationId xmlns:a16="http://schemas.microsoft.com/office/drawing/2014/main" id="{9ED33E82-2EE1-368D-C3CB-57B3A56E6985}"/>
              </a:ext>
            </a:extLst>
          </p:cNvPr>
          <p:cNvPicPr>
            <a:picLocks noChangeAspect="1"/>
          </p:cNvPicPr>
          <p:nvPr/>
        </p:nvPicPr>
        <p:blipFill>
          <a:blip r:embed="rId3"/>
          <a:srcRect l="34166" t="52965" r="34167" b="7016"/>
          <a:stretch>
            <a:fillRect/>
          </a:stretch>
        </p:blipFill>
        <p:spPr>
          <a:xfrm>
            <a:off x="4737655" y="3200400"/>
            <a:ext cx="4346028" cy="3087967"/>
          </a:xfrm>
          <a:prstGeom prst="rect">
            <a:avLst/>
          </a:prstGeom>
        </p:spPr>
      </p:pic>
    </p:spTree>
    <p:extLst>
      <p:ext uri="{BB962C8B-B14F-4D97-AF65-F5344CB8AC3E}">
        <p14:creationId xmlns:p14="http://schemas.microsoft.com/office/powerpoint/2010/main" val="25112131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1B80C-5F2C-9750-AFF3-C1A2D5551DF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31C295A-4F4A-C163-8C80-F0D1DF2F8D33}"/>
              </a:ext>
            </a:extLst>
          </p:cNvPr>
          <p:cNvSpPr txBox="1"/>
          <p:nvPr/>
        </p:nvSpPr>
        <p:spPr>
          <a:xfrm>
            <a:off x="571500" y="669162"/>
            <a:ext cx="815340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Calibri"/>
                <a:ea typeface="+mn-ea"/>
                <a:cs typeface="+mn-cs"/>
              </a:rPr>
              <a:t>Example – CHC Meriden</a:t>
            </a:r>
          </a:p>
        </p:txBody>
      </p:sp>
      <p:pic>
        <p:nvPicPr>
          <p:cNvPr id="2" name="Picture 1">
            <a:extLst>
              <a:ext uri="{FF2B5EF4-FFF2-40B4-BE49-F238E27FC236}">
                <a16:creationId xmlns:a16="http://schemas.microsoft.com/office/drawing/2014/main" id="{AB41C075-CC31-9B15-E127-59C5CA13FA81}"/>
              </a:ext>
            </a:extLst>
          </p:cNvPr>
          <p:cNvPicPr>
            <a:picLocks noChangeAspect="1"/>
          </p:cNvPicPr>
          <p:nvPr/>
        </p:nvPicPr>
        <p:blipFill>
          <a:blip r:embed="rId3"/>
          <a:stretch>
            <a:fillRect/>
          </a:stretch>
        </p:blipFill>
        <p:spPr>
          <a:xfrm>
            <a:off x="0" y="1466850"/>
            <a:ext cx="9144000" cy="4933950"/>
          </a:xfrm>
          <a:prstGeom prst="rect">
            <a:avLst/>
          </a:prstGeom>
          <a:solidFill>
            <a:schemeClr val="bg1"/>
          </a:solidFill>
        </p:spPr>
      </p:pic>
    </p:spTree>
    <p:extLst>
      <p:ext uri="{BB962C8B-B14F-4D97-AF65-F5344CB8AC3E}">
        <p14:creationId xmlns:p14="http://schemas.microsoft.com/office/powerpoint/2010/main" val="36928946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63880" y="922686"/>
            <a:ext cx="7816241" cy="1128373"/>
          </a:xfrm>
        </p:spPr>
        <p:txBody>
          <a:bodyPr>
            <a:noAutofit/>
          </a:bodyPr>
          <a:lstStyle/>
          <a:p>
            <a:r>
              <a:rPr lang="en-US" altLang="en-US" sz="4000" b="1" dirty="0"/>
              <a:t>Approach to Developing Measures</a:t>
            </a:r>
          </a:p>
        </p:txBody>
      </p:sp>
      <p:sp>
        <p:nvSpPr>
          <p:cNvPr id="8195" name="Rectangle 3"/>
          <p:cNvSpPr>
            <a:spLocks noGrp="1" noChangeArrowheads="1"/>
          </p:cNvSpPr>
          <p:nvPr>
            <p:ph type="body" idx="1"/>
          </p:nvPr>
        </p:nvSpPr>
        <p:spPr>
          <a:xfrm>
            <a:off x="609079" y="2164225"/>
            <a:ext cx="7816241" cy="3685028"/>
          </a:xfrm>
        </p:spPr>
        <p:txBody>
          <a:bodyPr/>
          <a:lstStyle/>
          <a:p>
            <a:pPr>
              <a:lnSpc>
                <a:spcPct val="80000"/>
              </a:lnSpc>
            </a:pPr>
            <a:r>
              <a:rPr lang="en-US" altLang="en-US" i="1" dirty="0">
                <a:solidFill>
                  <a:schemeClr val="accent1"/>
                </a:solidFill>
              </a:rPr>
              <a:t>Understand your process</a:t>
            </a:r>
          </a:p>
          <a:p>
            <a:pPr>
              <a:lnSpc>
                <a:spcPct val="80000"/>
              </a:lnSpc>
            </a:pPr>
            <a:r>
              <a:rPr lang="en-US" altLang="en-US" i="1" dirty="0">
                <a:solidFill>
                  <a:schemeClr val="accent1"/>
                </a:solidFill>
              </a:rPr>
              <a:t>Know what question(s) you are trying to answer to achieve your aim</a:t>
            </a:r>
          </a:p>
          <a:p>
            <a:pPr>
              <a:lnSpc>
                <a:spcPct val="80000"/>
              </a:lnSpc>
            </a:pPr>
            <a:r>
              <a:rPr lang="en-US" altLang="en-US" i="1" dirty="0">
                <a:solidFill>
                  <a:schemeClr val="accent1"/>
                </a:solidFill>
              </a:rPr>
              <a:t>Develop a set of possible measures</a:t>
            </a:r>
          </a:p>
          <a:p>
            <a:pPr>
              <a:lnSpc>
                <a:spcPct val="80000"/>
              </a:lnSpc>
            </a:pPr>
            <a:r>
              <a:rPr lang="en-US" altLang="en-US" dirty="0">
                <a:solidFill>
                  <a:schemeClr val="tx2"/>
                </a:solidFill>
              </a:rPr>
              <a:t>Choose one (or a couple) of measures </a:t>
            </a:r>
          </a:p>
          <a:p>
            <a:pPr>
              <a:lnSpc>
                <a:spcPct val="80000"/>
              </a:lnSpc>
            </a:pPr>
            <a:r>
              <a:rPr lang="en-US" altLang="en-US" dirty="0">
                <a:solidFill>
                  <a:schemeClr val="tx2"/>
                </a:solidFill>
              </a:rPr>
              <a:t>Define the measures and develop a method for collecting the data</a:t>
            </a:r>
          </a:p>
        </p:txBody>
      </p:sp>
      <p:sp>
        <p:nvSpPr>
          <p:cNvPr id="5"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14</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884712242"/>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63880" y="848927"/>
            <a:ext cx="7816241" cy="827473"/>
          </a:xfrm>
        </p:spPr>
        <p:txBody>
          <a:bodyPr lIns="91423" tIns="45712" rIns="91423" bIns="45712" anchor="t"/>
          <a:lstStyle/>
          <a:p>
            <a:r>
              <a:rPr lang="en-US" altLang="en-US" b="1" dirty="0"/>
              <a:t>Measure Definitions</a:t>
            </a:r>
          </a:p>
        </p:txBody>
      </p:sp>
      <p:sp>
        <p:nvSpPr>
          <p:cNvPr id="14339" name="Rectangle 3"/>
          <p:cNvSpPr>
            <a:spLocks noGrp="1" noChangeArrowheads="1"/>
          </p:cNvSpPr>
          <p:nvPr>
            <p:ph type="body" idx="1"/>
          </p:nvPr>
        </p:nvSpPr>
        <p:spPr>
          <a:xfrm>
            <a:off x="676406" y="1728757"/>
            <a:ext cx="7816241" cy="4063710"/>
          </a:xfrm>
        </p:spPr>
        <p:txBody>
          <a:bodyPr lIns="91423" tIns="45712" rIns="91423" bIns="45712">
            <a:normAutofit lnSpcReduction="10000"/>
          </a:bodyPr>
          <a:lstStyle/>
          <a:p>
            <a:pPr>
              <a:lnSpc>
                <a:spcPct val="80000"/>
              </a:lnSpc>
            </a:pPr>
            <a:r>
              <a:rPr lang="en-US" altLang="en-US" sz="3600" dirty="0">
                <a:solidFill>
                  <a:schemeClr val="tx2"/>
                </a:solidFill>
              </a:rPr>
              <a:t>Conceptual</a:t>
            </a:r>
            <a:endParaRPr lang="en-US" altLang="en-US" dirty="0">
              <a:solidFill>
                <a:schemeClr val="tx2"/>
              </a:solidFill>
            </a:endParaRPr>
          </a:p>
          <a:p>
            <a:pPr lvl="1">
              <a:lnSpc>
                <a:spcPct val="80000"/>
              </a:lnSpc>
            </a:pPr>
            <a:r>
              <a:rPr lang="en-US" altLang="en-US" sz="3200" dirty="0">
                <a:solidFill>
                  <a:schemeClr val="tx2"/>
                </a:solidFill>
              </a:rPr>
              <a:t>Brief statement describing a variable of interest</a:t>
            </a:r>
          </a:p>
          <a:p>
            <a:pPr lvl="1">
              <a:lnSpc>
                <a:spcPct val="80000"/>
              </a:lnSpc>
            </a:pPr>
            <a:r>
              <a:rPr lang="en-US" altLang="en-US" sz="3200" dirty="0">
                <a:solidFill>
                  <a:schemeClr val="tx2"/>
                </a:solidFill>
              </a:rPr>
              <a:t>Tells </a:t>
            </a:r>
            <a:r>
              <a:rPr lang="en-US" altLang="en-US" sz="3200" b="1" i="1" u="sng" dirty="0">
                <a:solidFill>
                  <a:schemeClr val="tx2"/>
                </a:solidFill>
              </a:rPr>
              <a:t>what</a:t>
            </a:r>
            <a:r>
              <a:rPr lang="en-US" altLang="en-US" sz="3200" dirty="0">
                <a:solidFill>
                  <a:schemeClr val="tx2"/>
                </a:solidFill>
              </a:rPr>
              <a:t> you want to measure</a:t>
            </a:r>
          </a:p>
          <a:p>
            <a:pPr>
              <a:lnSpc>
                <a:spcPct val="80000"/>
              </a:lnSpc>
            </a:pPr>
            <a:r>
              <a:rPr lang="en-US" altLang="en-US" sz="3600" dirty="0">
                <a:solidFill>
                  <a:schemeClr val="tx2"/>
                </a:solidFill>
              </a:rPr>
              <a:t>Operational</a:t>
            </a:r>
            <a:endParaRPr lang="en-US" altLang="en-US" dirty="0">
              <a:solidFill>
                <a:schemeClr val="tx2"/>
              </a:solidFill>
            </a:endParaRPr>
          </a:p>
          <a:p>
            <a:pPr lvl="1">
              <a:lnSpc>
                <a:spcPct val="80000"/>
              </a:lnSpc>
            </a:pPr>
            <a:r>
              <a:rPr lang="en-US" altLang="en-US" sz="3200" dirty="0">
                <a:solidFill>
                  <a:schemeClr val="tx2"/>
                </a:solidFill>
              </a:rPr>
              <a:t>A clearly specified method for reliably sorting, classifying or measuring a variable</a:t>
            </a:r>
          </a:p>
          <a:p>
            <a:pPr lvl="1">
              <a:lnSpc>
                <a:spcPct val="80000"/>
              </a:lnSpc>
            </a:pPr>
            <a:r>
              <a:rPr lang="en-US" altLang="en-US" sz="3200" dirty="0">
                <a:solidFill>
                  <a:schemeClr val="tx2"/>
                </a:solidFill>
              </a:rPr>
              <a:t>Tells </a:t>
            </a:r>
            <a:r>
              <a:rPr lang="en-US" altLang="en-US" sz="3200" b="1" i="1" u="sng" dirty="0">
                <a:solidFill>
                  <a:schemeClr val="tx2"/>
                </a:solidFill>
              </a:rPr>
              <a:t>how</a:t>
            </a:r>
            <a:r>
              <a:rPr lang="en-US" altLang="en-US" sz="3200" dirty="0">
                <a:solidFill>
                  <a:schemeClr val="tx2"/>
                </a:solidFill>
              </a:rPr>
              <a:t> a variable should be measured</a:t>
            </a:r>
            <a:endParaRPr lang="en-US" altLang="en-US" dirty="0">
              <a:solidFill>
                <a:schemeClr val="tx2"/>
              </a:solidFill>
            </a:endParaRPr>
          </a:p>
        </p:txBody>
      </p:sp>
      <p:sp>
        <p:nvSpPr>
          <p:cNvPr id="5"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15</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28410138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63880" y="693117"/>
            <a:ext cx="7816241" cy="1128373"/>
          </a:xfrm>
        </p:spPr>
        <p:txBody>
          <a:bodyPr lIns="91423" tIns="45712" rIns="91423" bIns="45712" anchor="t"/>
          <a:lstStyle/>
          <a:p>
            <a:r>
              <a:rPr lang="en-US" altLang="en-US" b="1" dirty="0"/>
              <a:t>Clean Room Example</a:t>
            </a:r>
          </a:p>
        </p:txBody>
      </p:sp>
      <p:sp>
        <p:nvSpPr>
          <p:cNvPr id="9219" name="Rectangle 3"/>
          <p:cNvSpPr>
            <a:spLocks noGrp="1" noChangeArrowheads="1"/>
          </p:cNvSpPr>
          <p:nvPr>
            <p:ph type="body" idx="1"/>
          </p:nvPr>
        </p:nvSpPr>
        <p:spPr>
          <a:xfrm>
            <a:off x="663880" y="1524000"/>
            <a:ext cx="7816241" cy="4993302"/>
          </a:xfrm>
        </p:spPr>
        <p:txBody>
          <a:bodyPr>
            <a:normAutofit fontScale="92500" lnSpcReduction="10000"/>
          </a:bodyPr>
          <a:lstStyle/>
          <a:p>
            <a:pPr>
              <a:defRPr/>
            </a:pPr>
            <a:r>
              <a:rPr lang="en-US" altLang="en-US" dirty="0">
                <a:solidFill>
                  <a:schemeClr val="tx2"/>
                </a:solidFill>
              </a:rPr>
              <a:t>Think about the concept of room cleanliness</a:t>
            </a:r>
          </a:p>
          <a:p>
            <a:pPr lvl="1">
              <a:defRPr/>
            </a:pPr>
            <a:r>
              <a:rPr lang="en-US" altLang="en-US" dirty="0">
                <a:solidFill>
                  <a:schemeClr val="tx2"/>
                </a:solidFill>
              </a:rPr>
              <a:t>Defined as a room that is clean in the context of where the room is and what purpose the room serves.</a:t>
            </a:r>
          </a:p>
          <a:p>
            <a:pPr>
              <a:defRPr/>
            </a:pPr>
            <a:r>
              <a:rPr lang="en-US" altLang="en-US" u="sng" dirty="0">
                <a:solidFill>
                  <a:schemeClr val="tx2"/>
                </a:solidFill>
              </a:rPr>
              <a:t>Provide examples of an operational definition for a clean room for </a:t>
            </a:r>
            <a:r>
              <a:rPr lang="en-US" altLang="en-US" dirty="0">
                <a:solidFill>
                  <a:schemeClr val="tx2"/>
                </a:solidFill>
              </a:rPr>
              <a:t>:</a:t>
            </a:r>
          </a:p>
          <a:p>
            <a:pPr marL="958531" lvl="1" indent="-507458">
              <a:buFontTx/>
              <a:buAutoNum type="arabicPeriod"/>
              <a:defRPr/>
            </a:pPr>
            <a:r>
              <a:rPr lang="en-US" altLang="en-US" dirty="0">
                <a:solidFill>
                  <a:schemeClr val="tx2"/>
                </a:solidFill>
              </a:rPr>
              <a:t>Teenager’s Bedroom </a:t>
            </a:r>
          </a:p>
          <a:p>
            <a:pPr marL="1353221" lvl="2" indent="-507458">
              <a:defRPr/>
            </a:pPr>
            <a:r>
              <a:rPr lang="en-US" altLang="en-US" dirty="0">
                <a:solidFill>
                  <a:schemeClr val="tx2"/>
                </a:solidFill>
              </a:rPr>
              <a:t>(Montefiore, Middletown, New Britain, Open Door, Holyoke, Yakima)</a:t>
            </a:r>
          </a:p>
          <a:p>
            <a:pPr marL="958531" lvl="1" indent="-507458">
              <a:buFontTx/>
              <a:buAutoNum type="arabicPeriod"/>
              <a:defRPr/>
            </a:pPr>
            <a:r>
              <a:rPr lang="en-US" altLang="en-US" dirty="0">
                <a:solidFill>
                  <a:schemeClr val="tx2"/>
                </a:solidFill>
              </a:rPr>
              <a:t>Luxury Suite at Ritz Carleton Hotel </a:t>
            </a:r>
          </a:p>
          <a:p>
            <a:pPr marL="1353221" lvl="2" indent="-507458">
              <a:defRPr/>
            </a:pPr>
            <a:r>
              <a:rPr lang="en-US" altLang="en-US" dirty="0">
                <a:solidFill>
                  <a:schemeClr val="tx2"/>
                </a:solidFill>
              </a:rPr>
              <a:t>(DePaul, Sun River, New London, Meriden,</a:t>
            </a:r>
            <a:br>
              <a:rPr lang="en-US" altLang="en-US" dirty="0">
                <a:solidFill>
                  <a:schemeClr val="tx2"/>
                </a:solidFill>
              </a:rPr>
            </a:br>
            <a:r>
              <a:rPr lang="en-US" altLang="en-US" dirty="0">
                <a:solidFill>
                  <a:schemeClr val="tx2"/>
                </a:solidFill>
              </a:rPr>
              <a:t>Hartford, UC Irvine)</a:t>
            </a:r>
          </a:p>
        </p:txBody>
      </p:sp>
      <p:sp>
        <p:nvSpPr>
          <p:cNvPr id="5"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16</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874298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055758" y="724461"/>
            <a:ext cx="6999663" cy="827473"/>
          </a:xfrm>
        </p:spPr>
        <p:txBody>
          <a:bodyPr lIns="91423" tIns="45712" rIns="91423" bIns="45712" anchor="t">
            <a:noAutofit/>
          </a:bodyPr>
          <a:lstStyle/>
          <a:p>
            <a:r>
              <a:rPr lang="en-US" altLang="en-US" sz="4000" b="1" dirty="0"/>
              <a:t>Questions for operationally defining a measure</a:t>
            </a:r>
          </a:p>
        </p:txBody>
      </p:sp>
      <p:sp>
        <p:nvSpPr>
          <p:cNvPr id="16387" name="Rectangle 3"/>
          <p:cNvSpPr>
            <a:spLocks noGrp="1" noChangeArrowheads="1"/>
          </p:cNvSpPr>
          <p:nvPr>
            <p:ph type="body" idx="1"/>
          </p:nvPr>
        </p:nvSpPr>
        <p:spPr>
          <a:xfrm>
            <a:off x="676406" y="2196048"/>
            <a:ext cx="7816241" cy="4740733"/>
          </a:xfrm>
        </p:spPr>
        <p:txBody>
          <a:bodyPr lIns="91423" tIns="45712" rIns="91423" bIns="45712">
            <a:normAutofit/>
          </a:bodyPr>
          <a:lstStyle/>
          <a:p>
            <a:pPr>
              <a:lnSpc>
                <a:spcPct val="80000"/>
              </a:lnSpc>
            </a:pPr>
            <a:r>
              <a:rPr lang="en-US" altLang="en-US" dirty="0">
                <a:solidFill>
                  <a:schemeClr val="tx2"/>
                </a:solidFill>
              </a:rPr>
              <a:t>What is the phenomenon?</a:t>
            </a:r>
          </a:p>
          <a:p>
            <a:pPr>
              <a:lnSpc>
                <a:spcPct val="80000"/>
              </a:lnSpc>
            </a:pPr>
            <a:r>
              <a:rPr lang="en-US" altLang="en-US" dirty="0">
                <a:solidFill>
                  <a:schemeClr val="tx2"/>
                </a:solidFill>
              </a:rPr>
              <a:t>What aspect will you measure?</a:t>
            </a:r>
          </a:p>
          <a:p>
            <a:pPr>
              <a:lnSpc>
                <a:spcPct val="80000"/>
              </a:lnSpc>
            </a:pPr>
            <a:r>
              <a:rPr lang="en-US" altLang="en-US" dirty="0">
                <a:solidFill>
                  <a:schemeClr val="tx2"/>
                </a:solidFill>
              </a:rPr>
              <a:t>How do you know the measure reflects the phenomenon faithfully?</a:t>
            </a:r>
          </a:p>
          <a:p>
            <a:pPr>
              <a:lnSpc>
                <a:spcPct val="80000"/>
              </a:lnSpc>
            </a:pPr>
            <a:r>
              <a:rPr lang="en-US" altLang="en-US" dirty="0">
                <a:solidFill>
                  <a:schemeClr val="tx2"/>
                </a:solidFill>
              </a:rPr>
              <a:t>How will measurement be made?</a:t>
            </a:r>
          </a:p>
          <a:p>
            <a:pPr>
              <a:lnSpc>
                <a:spcPct val="80000"/>
              </a:lnSpc>
            </a:pPr>
            <a:r>
              <a:rPr lang="en-US" altLang="en-US" dirty="0">
                <a:solidFill>
                  <a:schemeClr val="tx2"/>
                </a:solidFill>
              </a:rPr>
              <a:t>How will the measure be displayed?</a:t>
            </a:r>
          </a:p>
          <a:p>
            <a:pPr>
              <a:lnSpc>
                <a:spcPct val="80000"/>
              </a:lnSpc>
            </a:pPr>
            <a:r>
              <a:rPr lang="en-US" altLang="en-US" dirty="0">
                <a:solidFill>
                  <a:schemeClr val="tx2"/>
                </a:solidFill>
              </a:rPr>
              <a:t>Who will do the measurement and display?</a:t>
            </a:r>
          </a:p>
        </p:txBody>
      </p:sp>
      <p:sp>
        <p:nvSpPr>
          <p:cNvPr id="5"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17</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30069588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63880" y="772236"/>
            <a:ext cx="7816241" cy="752249"/>
          </a:xfrm>
        </p:spPr>
        <p:txBody>
          <a:bodyPr lIns="91423" tIns="45712" rIns="91423" bIns="45712" anchor="t"/>
          <a:lstStyle/>
          <a:p>
            <a:r>
              <a:rPr lang="en-US" altLang="en-US" sz="3900" b="1" dirty="0"/>
              <a:t>Diabetes Examples</a:t>
            </a:r>
          </a:p>
        </p:txBody>
      </p:sp>
      <p:graphicFrame>
        <p:nvGraphicFramePr>
          <p:cNvPr id="3" name="Table 2"/>
          <p:cNvGraphicFramePr>
            <a:graphicFrameLocks noGrp="1"/>
          </p:cNvGraphicFramePr>
          <p:nvPr/>
        </p:nvGraphicFramePr>
        <p:xfrm>
          <a:off x="137787" y="1674934"/>
          <a:ext cx="8868427" cy="4438267"/>
        </p:xfrm>
        <a:graphic>
          <a:graphicData uri="http://schemas.openxmlformats.org/drawingml/2006/table">
            <a:tbl>
              <a:tblPr firstRow="1" firstCol="1" bandRow="1">
                <a:tableStyleId>{5C22544A-7EE6-4342-B048-85BDC9FD1C3A}</a:tableStyleId>
              </a:tblPr>
              <a:tblGrid>
                <a:gridCol w="1277655">
                  <a:extLst>
                    <a:ext uri="{9D8B030D-6E8A-4147-A177-3AD203B41FA5}">
                      <a16:colId xmlns:a16="http://schemas.microsoft.com/office/drawing/2014/main" val="20000"/>
                    </a:ext>
                  </a:extLst>
                </a:gridCol>
                <a:gridCol w="1462878">
                  <a:extLst>
                    <a:ext uri="{9D8B030D-6E8A-4147-A177-3AD203B41FA5}">
                      <a16:colId xmlns:a16="http://schemas.microsoft.com/office/drawing/2014/main" val="20001"/>
                    </a:ext>
                  </a:extLst>
                </a:gridCol>
                <a:gridCol w="6127894">
                  <a:extLst>
                    <a:ext uri="{9D8B030D-6E8A-4147-A177-3AD203B41FA5}">
                      <a16:colId xmlns:a16="http://schemas.microsoft.com/office/drawing/2014/main" val="20002"/>
                    </a:ext>
                  </a:extLst>
                </a:gridCol>
              </a:tblGrid>
              <a:tr h="573628">
                <a:tc>
                  <a:txBody>
                    <a:bodyPr/>
                    <a:lstStyle/>
                    <a:p>
                      <a:pPr marL="0" marR="0" algn="ctr">
                        <a:spcBef>
                          <a:spcPts val="0"/>
                        </a:spcBef>
                        <a:spcAft>
                          <a:spcPts val="0"/>
                        </a:spcAft>
                      </a:pPr>
                      <a:r>
                        <a:rPr lang="en-US" sz="1800" u="sng" dirty="0">
                          <a:solidFill>
                            <a:schemeClr val="tx1"/>
                          </a:solidFill>
                          <a:effectLst/>
                        </a:rPr>
                        <a:t>Measure</a:t>
                      </a:r>
                      <a:endParaRPr lang="en-US" sz="1800" dirty="0">
                        <a:solidFill>
                          <a:schemeClr val="tx1"/>
                        </a:solidFill>
                        <a:effectLst/>
                        <a:latin typeface="Garamond"/>
                        <a:ea typeface="Times New Roman"/>
                        <a:cs typeface="Times New Roman"/>
                      </a:endParaRPr>
                    </a:p>
                  </a:txBody>
                  <a:tcPr marL="41133" marR="4113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u="sng" dirty="0">
                          <a:solidFill>
                            <a:schemeClr val="tx1"/>
                          </a:solidFill>
                          <a:effectLst/>
                        </a:rPr>
                        <a:t>Conceptual Definition</a:t>
                      </a:r>
                      <a:endParaRPr lang="en-US" sz="1800" dirty="0">
                        <a:solidFill>
                          <a:schemeClr val="tx1"/>
                        </a:solidFill>
                        <a:effectLst/>
                        <a:latin typeface="Garamond"/>
                        <a:ea typeface="Times New Roman"/>
                        <a:cs typeface="Times New Roman"/>
                      </a:endParaRPr>
                    </a:p>
                  </a:txBody>
                  <a:tcPr marL="41133" marR="4113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800" u="sng" dirty="0">
                          <a:solidFill>
                            <a:schemeClr val="tx1"/>
                          </a:solidFill>
                          <a:effectLst/>
                        </a:rPr>
                        <a:t>Operational Definition</a:t>
                      </a:r>
                      <a:endParaRPr lang="en-US" sz="1800" dirty="0">
                        <a:solidFill>
                          <a:schemeClr val="tx1"/>
                        </a:solidFill>
                        <a:effectLst/>
                        <a:latin typeface="Garamond"/>
                        <a:ea typeface="Times New Roman"/>
                        <a:cs typeface="Times New Roman"/>
                      </a:endParaRPr>
                    </a:p>
                  </a:txBody>
                  <a:tcPr marL="41133" marR="4113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156544">
                <a:tc>
                  <a:txBody>
                    <a:bodyPr/>
                    <a:lstStyle/>
                    <a:p>
                      <a:pPr marL="0" marR="0" algn="ctr">
                        <a:spcBef>
                          <a:spcPts val="0"/>
                        </a:spcBef>
                        <a:spcAft>
                          <a:spcPts val="0"/>
                        </a:spcAft>
                      </a:pPr>
                      <a:r>
                        <a:rPr lang="en-US" sz="1800" dirty="0">
                          <a:solidFill>
                            <a:schemeClr val="tx1"/>
                          </a:solidFill>
                          <a:effectLst/>
                        </a:rPr>
                        <a:t>HbA1c</a:t>
                      </a:r>
                      <a:endParaRPr lang="en-US" sz="1800" dirty="0">
                        <a:solidFill>
                          <a:schemeClr val="tx1"/>
                        </a:solidFill>
                        <a:effectLst/>
                        <a:latin typeface="Garamond"/>
                        <a:ea typeface="Times New Roman"/>
                        <a:cs typeface="Times New Roman"/>
                      </a:endParaRPr>
                    </a:p>
                  </a:txBody>
                  <a:tcPr marL="41133" marR="411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baseline="0" dirty="0">
                          <a:effectLst/>
                          <a:latin typeface="+mn-lt"/>
                          <a:ea typeface="+mn-ea"/>
                          <a:cs typeface="+mn-cs"/>
                        </a:rPr>
                        <a:t>Measure of average blood sugar control</a:t>
                      </a:r>
                      <a:endParaRPr lang="en-US" sz="1400" dirty="0">
                        <a:effectLst/>
                        <a:latin typeface="Garamond"/>
                        <a:ea typeface="Times New Roman"/>
                        <a:cs typeface="Times New Roman"/>
                      </a:endParaRPr>
                    </a:p>
                  </a:txBody>
                  <a:tcPr marL="41133" marR="411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Lab test ordered on all diabetic patients every three months; results of last test entered into diabetic flowsheet before office visit by medical assistant; if test not up-to-date,</a:t>
                      </a:r>
                      <a:r>
                        <a:rPr lang="en-US" sz="1400" baseline="0" dirty="0">
                          <a:effectLst/>
                        </a:rPr>
                        <a:t> patient is called by medical assistant and asked to have test done before next visit</a:t>
                      </a:r>
                      <a:r>
                        <a:rPr lang="en-US" sz="1400" dirty="0">
                          <a:effectLst/>
                        </a:rPr>
                        <a:t>.</a:t>
                      </a:r>
                      <a:endParaRPr lang="en-US" sz="1400" dirty="0">
                        <a:effectLst/>
                        <a:latin typeface="Garamond"/>
                        <a:ea typeface="Times New Roman"/>
                        <a:cs typeface="Times New Roman"/>
                      </a:endParaRPr>
                    </a:p>
                  </a:txBody>
                  <a:tcPr marL="41133" marR="411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147251">
                <a:tc>
                  <a:txBody>
                    <a:bodyPr/>
                    <a:lstStyle/>
                    <a:p>
                      <a:pPr marL="0" marR="0" algn="ctr">
                        <a:spcBef>
                          <a:spcPts val="0"/>
                        </a:spcBef>
                        <a:spcAft>
                          <a:spcPts val="0"/>
                        </a:spcAft>
                      </a:pPr>
                      <a:r>
                        <a:rPr lang="en-US" sz="1800" dirty="0">
                          <a:solidFill>
                            <a:schemeClr val="tx1"/>
                          </a:solidFill>
                          <a:effectLst/>
                        </a:rPr>
                        <a:t>Emotional Function</a:t>
                      </a:r>
                      <a:endParaRPr lang="en-US" sz="1800" dirty="0">
                        <a:solidFill>
                          <a:schemeClr val="tx1"/>
                        </a:solidFill>
                        <a:effectLst/>
                        <a:latin typeface="Garamond"/>
                        <a:ea typeface="Times New Roman"/>
                        <a:cs typeface="Times New Roman"/>
                      </a:endParaRPr>
                    </a:p>
                  </a:txBody>
                  <a:tcPr marL="41133" marR="411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effectLst/>
                        </a:rPr>
                        <a:t>Patient’s self-assessment of </a:t>
                      </a:r>
                      <a:r>
                        <a:rPr lang="en-US" sz="1400" baseline="0" dirty="0">
                          <a:effectLst/>
                        </a:rPr>
                        <a:t>depression symptoms</a:t>
                      </a:r>
                      <a:endParaRPr lang="en-US" sz="1400" dirty="0">
                        <a:effectLst/>
                        <a:latin typeface="Garamond"/>
                        <a:ea typeface="Times New Roman"/>
                        <a:cs typeface="Times New Roman"/>
                      </a:endParaRPr>
                    </a:p>
                  </a:txBody>
                  <a:tcPr marL="41133" marR="411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spcBef>
                          <a:spcPts val="0"/>
                        </a:spcBef>
                        <a:spcAft>
                          <a:spcPts val="0"/>
                        </a:spcAft>
                      </a:pPr>
                      <a:r>
                        <a:rPr lang="en-US" sz="1400" dirty="0">
                          <a:effectLst/>
                        </a:rPr>
                        <a:t>Survey (PHQ9)</a:t>
                      </a:r>
                      <a:r>
                        <a:rPr lang="en-US" sz="1400" baseline="0" dirty="0">
                          <a:effectLst/>
                        </a:rPr>
                        <a:t> given to patient upon check-in to appointment by receptionist</a:t>
                      </a:r>
                      <a:r>
                        <a:rPr lang="en-US" sz="1400" dirty="0">
                          <a:effectLst/>
                        </a:rPr>
                        <a:t>; medical assistant computes score for completed survey</a:t>
                      </a:r>
                      <a:r>
                        <a:rPr lang="en-US" sz="1400" baseline="0" dirty="0">
                          <a:effectLst/>
                        </a:rPr>
                        <a:t> and enters value into diabetes flowsheet</a:t>
                      </a:r>
                      <a:r>
                        <a:rPr lang="en-US" sz="1400" dirty="0">
                          <a:effectLst/>
                        </a:rPr>
                        <a:t>; done every six months for all diabetic patients.</a:t>
                      </a:r>
                      <a:endParaRPr lang="en-US" sz="1400" dirty="0">
                        <a:effectLst/>
                        <a:latin typeface="Garamond"/>
                        <a:ea typeface="Times New Roman"/>
                        <a:cs typeface="Times New Roman"/>
                      </a:endParaRPr>
                    </a:p>
                  </a:txBody>
                  <a:tcPr marL="41133" marR="411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560844">
                <a:tc>
                  <a:txBody>
                    <a:bodyPr/>
                    <a:lstStyle/>
                    <a:p>
                      <a:pPr marL="0" marR="0" algn="ctr">
                        <a:spcBef>
                          <a:spcPts val="0"/>
                        </a:spcBef>
                        <a:spcAft>
                          <a:spcPts val="0"/>
                        </a:spcAft>
                      </a:pPr>
                      <a:r>
                        <a:rPr lang="en-US" sz="1800" dirty="0">
                          <a:solidFill>
                            <a:schemeClr val="tx1"/>
                          </a:solidFill>
                          <a:effectLst/>
                        </a:rPr>
                        <a:t>ER Visits</a:t>
                      </a:r>
                      <a:endParaRPr lang="en-US" sz="1800" dirty="0">
                        <a:solidFill>
                          <a:schemeClr val="tx1"/>
                        </a:solidFill>
                        <a:effectLst/>
                        <a:latin typeface="Garamond"/>
                        <a:ea typeface="Times New Roman"/>
                        <a:cs typeface="Times New Roman"/>
                      </a:endParaRPr>
                    </a:p>
                  </a:txBody>
                  <a:tcPr marL="41133" marR="411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effectLst/>
                        </a:rPr>
                        <a:t>Patient</a:t>
                      </a:r>
                      <a:r>
                        <a:rPr lang="en-US" sz="1400" baseline="0" dirty="0">
                          <a:effectLst/>
                        </a:rPr>
                        <a:t> use of Emergency Room for care</a:t>
                      </a:r>
                      <a:endParaRPr lang="en-US" sz="1400" dirty="0">
                        <a:effectLst/>
                        <a:latin typeface="Garamond"/>
                        <a:ea typeface="Times New Roman"/>
                        <a:cs typeface="Times New Roman"/>
                      </a:endParaRPr>
                    </a:p>
                  </a:txBody>
                  <a:tcPr marL="41133" marR="411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effectLst/>
                        </a:rPr>
                        <a:t>Medical record review by a patient care technician confirms date of and reason for any Emergency Room visit in the previous six months; results of review entered into the diabetes flowsheet prior to office visit; done prior to every office visit for all diabetic patients.</a:t>
                      </a:r>
                      <a:endParaRPr lang="en-US" sz="1400" dirty="0">
                        <a:effectLst/>
                        <a:latin typeface="Garamond"/>
                        <a:ea typeface="Times New Roman"/>
                        <a:cs typeface="Times New Roman"/>
                      </a:endParaRPr>
                    </a:p>
                    <a:p>
                      <a:pPr marL="0" marR="0">
                        <a:spcBef>
                          <a:spcPts val="0"/>
                        </a:spcBef>
                        <a:spcAft>
                          <a:spcPts val="0"/>
                        </a:spcAft>
                      </a:pPr>
                      <a:endParaRPr lang="en-US" sz="1400" dirty="0">
                        <a:effectLst/>
                        <a:latin typeface="Garamond"/>
                        <a:ea typeface="Times New Roman"/>
                        <a:cs typeface="Times New Roman"/>
                      </a:endParaRPr>
                    </a:p>
                  </a:txBody>
                  <a:tcPr marL="41133" marR="41133"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5"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18</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7997560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1500" y="669162"/>
            <a:ext cx="815340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Calibri"/>
                <a:ea typeface="+mn-ea"/>
                <a:cs typeface="+mn-cs"/>
              </a:rPr>
              <a:t>Example – DePaul CHC</a:t>
            </a:r>
          </a:p>
        </p:txBody>
      </p:sp>
      <p:pic>
        <p:nvPicPr>
          <p:cNvPr id="2" name="Picture 1"/>
          <p:cNvPicPr>
            <a:picLocks noChangeAspect="1"/>
          </p:cNvPicPr>
          <p:nvPr/>
        </p:nvPicPr>
        <p:blipFill rotWithShape="1">
          <a:blip r:embed="rId3"/>
          <a:srcRect l="25988" t="22917" r="25988" b="11459"/>
          <a:stretch/>
        </p:blipFill>
        <p:spPr>
          <a:xfrm>
            <a:off x="152400" y="1268264"/>
            <a:ext cx="8763000" cy="5565573"/>
          </a:xfrm>
          <a:prstGeom prst="rect">
            <a:avLst/>
          </a:prstGeom>
        </p:spPr>
      </p:pic>
    </p:spTree>
    <p:extLst>
      <p:ext uri="{BB962C8B-B14F-4D97-AF65-F5344CB8AC3E}">
        <p14:creationId xmlns:p14="http://schemas.microsoft.com/office/powerpoint/2010/main" val="3939607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857250"/>
          </a:xfrm>
        </p:spPr>
        <p:txBody>
          <a:bodyPr/>
          <a:lstStyle/>
          <a:p>
            <a:r>
              <a:rPr lang="en-US" b="1" dirty="0"/>
              <a:t>Continuing Education Credits</a:t>
            </a:r>
          </a:p>
        </p:txBody>
      </p:sp>
      <p:sp>
        <p:nvSpPr>
          <p:cNvPr id="3" name="Content Placeholder 2"/>
          <p:cNvSpPr>
            <a:spLocks noGrp="1"/>
          </p:cNvSpPr>
          <p:nvPr>
            <p:ph idx="1"/>
          </p:nvPr>
        </p:nvSpPr>
        <p:spPr>
          <a:xfrm>
            <a:off x="228599" y="1771650"/>
            <a:ext cx="6859622" cy="4324350"/>
          </a:xfrm>
        </p:spPr>
        <p:txBody>
          <a:bodyPr>
            <a:noAutofit/>
          </a:bodyPr>
          <a:lstStyle/>
          <a:p>
            <a:pPr marL="0" indent="0">
              <a:buNone/>
            </a:pPr>
            <a:r>
              <a:rPr lang="en-US" sz="1800" dirty="0">
                <a:solidFill>
                  <a:schemeClr val="tx2"/>
                </a:solidFill>
              </a:rPr>
              <a:t>In support of improving patient care, Moses/Weitzman Health System is jointly accredited by the Accreditation Council for Continuing Medical Education (ACCME), the Accreditation Council for Pharmacy Education (ACPE), and the American Nurses Credentialing Center (ANCC), to provide continuing education for the healthcare team.</a:t>
            </a:r>
          </a:p>
          <a:p>
            <a:pPr marL="0" indent="0">
              <a:buNone/>
            </a:pPr>
            <a:endParaRPr lang="en-US" sz="1800" dirty="0">
              <a:solidFill>
                <a:schemeClr val="tx2"/>
              </a:solidFill>
            </a:endParaRPr>
          </a:p>
          <a:p>
            <a:pPr marL="0" indent="0">
              <a:buNone/>
            </a:pPr>
            <a:r>
              <a:rPr lang="en-US" sz="1800" dirty="0">
                <a:solidFill>
                  <a:schemeClr val="tx2"/>
                </a:solidFill>
              </a:rPr>
              <a:t>This series is intended for Postgraduate Nurse Practitioners - Family, Psychiatric Mental Health, Adult-Gerontology, and Pediatric.</a:t>
            </a:r>
          </a:p>
          <a:p>
            <a:pPr marL="0" indent="0">
              <a:buNone/>
            </a:pPr>
            <a:endParaRPr lang="en-US" sz="1800" dirty="0">
              <a:solidFill>
                <a:schemeClr val="tx2"/>
              </a:solidFill>
            </a:endParaRPr>
          </a:p>
          <a:p>
            <a:pPr marL="0" indent="0">
              <a:buNone/>
            </a:pPr>
            <a:r>
              <a:rPr lang="en-US" sz="1800" dirty="0">
                <a:solidFill>
                  <a:schemeClr val="tx2"/>
                </a:solidFill>
              </a:rPr>
              <a:t>Please complete the survey and claim your post-session certificate on the </a:t>
            </a:r>
            <a:r>
              <a:rPr lang="en-US" sz="1800" dirty="0" err="1">
                <a:solidFill>
                  <a:schemeClr val="tx2"/>
                </a:solidFill>
              </a:rPr>
              <a:t>WeP</a:t>
            </a:r>
            <a:r>
              <a:rPr lang="en-US" sz="1800" dirty="0">
                <a:solidFill>
                  <a:schemeClr val="tx2"/>
                </a:solidFill>
              </a:rPr>
              <a:t> after today’s session. </a:t>
            </a:r>
          </a:p>
          <a:p>
            <a:pPr marL="0" indent="0">
              <a:buNone/>
            </a:pPr>
            <a:endParaRPr lang="en-US" sz="1800" dirty="0">
              <a:solidFill>
                <a:schemeClr val="tx2"/>
              </a:solidFill>
            </a:endParaRPr>
          </a:p>
          <a:p>
            <a:pPr marL="0" indent="0">
              <a:buNone/>
            </a:pPr>
            <a:r>
              <a:rPr lang="en-US" sz="1800" dirty="0">
                <a:solidFill>
                  <a:schemeClr val="tx2"/>
                </a:solidFill>
              </a:rPr>
              <a:t>You will be able to claim a comprehensive certificate on the </a:t>
            </a:r>
            <a:r>
              <a:rPr lang="en-US" sz="1800" dirty="0" err="1">
                <a:solidFill>
                  <a:schemeClr val="tx2"/>
                </a:solidFill>
              </a:rPr>
              <a:t>WeP</a:t>
            </a:r>
            <a:r>
              <a:rPr lang="en-US" sz="1800" dirty="0">
                <a:solidFill>
                  <a:schemeClr val="tx2"/>
                </a:solidFill>
              </a:rPr>
              <a:t> at the end of the series, </a:t>
            </a:r>
            <a:r>
              <a:rPr lang="en-US" sz="1800" b="1" dirty="0">
                <a:solidFill>
                  <a:schemeClr val="tx2"/>
                </a:solidFill>
              </a:rPr>
              <a:t>July 9, 2026</a:t>
            </a:r>
            <a:r>
              <a:rPr lang="en-US" sz="1800" dirty="0">
                <a:solidFill>
                  <a:schemeClr val="tx2"/>
                </a:solidFill>
              </a:rPr>
              <a:t>. </a:t>
            </a:r>
          </a:p>
          <a:p>
            <a:pPr marL="0" indent="0">
              <a:buNone/>
            </a:pPr>
            <a:endParaRPr lang="en-US" sz="1800" dirty="0">
              <a:solidFill>
                <a:schemeClr val="tx2"/>
              </a:solidFill>
            </a:endParaRPr>
          </a:p>
        </p:txBody>
      </p:sp>
      <p:pic>
        <p:nvPicPr>
          <p:cNvPr id="1026" name="Picture 2" descr="https://mcusercontent.com/8eeee921893db656502b54f00/images/0e0f1bd4-a57b-4cfa-be43-7659e33eab37.png"/>
          <p:cNvPicPr>
            <a:picLocks noChangeAspect="1" noChangeArrowheads="1"/>
          </p:cNvPicPr>
          <p:nvPr/>
        </p:nvPicPr>
        <p:blipFill>
          <a:blip r:link="rId3">
            <a:extLst>
              <a:ext uri="{28A0092B-C50C-407E-A947-70E740481C1C}">
                <a14:useLocalDpi xmlns:a14="http://schemas.microsoft.com/office/drawing/2010/main" val="0"/>
              </a:ext>
            </a:extLst>
          </a:blip>
          <a:srcRect/>
          <a:stretch>
            <a:fillRect/>
          </a:stretch>
        </p:blipFill>
        <p:spPr bwMode="auto">
          <a:xfrm>
            <a:off x="7088221" y="2971800"/>
            <a:ext cx="1979579" cy="1363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45416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676408" y="1730175"/>
            <a:ext cx="7816241" cy="2181521"/>
          </a:xfrm>
        </p:spPr>
        <p:txBody>
          <a:bodyPr/>
          <a:lstStyle/>
          <a:p>
            <a:r>
              <a:rPr lang="en-US" altLang="en-US" b="1" dirty="0"/>
              <a:t>Break!</a:t>
            </a:r>
          </a:p>
        </p:txBody>
      </p:sp>
      <p:sp>
        <p:nvSpPr>
          <p:cNvPr id="41987" name="Rectangle 3"/>
          <p:cNvSpPr>
            <a:spLocks noGrp="1" noChangeArrowheads="1"/>
          </p:cNvSpPr>
          <p:nvPr>
            <p:ph type="subTitle" idx="1"/>
          </p:nvPr>
        </p:nvSpPr>
        <p:spPr>
          <a:xfrm>
            <a:off x="526093" y="3218928"/>
            <a:ext cx="8116866" cy="1429272"/>
          </a:xfrm>
        </p:spPr>
        <p:txBody>
          <a:bodyPr/>
          <a:lstStyle/>
          <a:p>
            <a:r>
              <a:rPr lang="en-US" altLang="en-US" dirty="0">
                <a:solidFill>
                  <a:schemeClr val="tx2"/>
                </a:solidFill>
              </a:rPr>
              <a:t>Take five minutes to recharge and refresh.</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20</a:t>
            </a:fld>
            <a:endParaRPr lang="en-US" altLang="en-US" sz="1400" b="0" dirty="0">
              <a:solidFill>
                <a:schemeClr val="bg1"/>
              </a:solidFill>
              <a:latin typeface="Times New Roman" pitchFamily="18" charset="0"/>
              <a:ea typeface="MS PGothic" pitchFamily="34" charset="-128"/>
            </a:endParaRP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81000" y="1271016"/>
            <a:ext cx="2438400" cy="1624584"/>
          </a:xfrm>
          <a:prstGeom prst="rect">
            <a:avLst/>
          </a:prstGeom>
        </p:spPr>
      </p:pic>
      <p:pic>
        <p:nvPicPr>
          <p:cNvPr id="3" name="Picture 2"/>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552710" y="1201667"/>
            <a:ext cx="1812676" cy="1972152"/>
          </a:xfrm>
          <a:prstGeom prst="rect">
            <a:avLst/>
          </a:prstGeom>
        </p:spPr>
      </p:pic>
      <p:pic>
        <p:nvPicPr>
          <p:cNvPr id="4" name="Picture 3"/>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3255833" y="4419600"/>
            <a:ext cx="2657385" cy="1872824"/>
          </a:xfrm>
          <a:prstGeom prst="rect">
            <a:avLst/>
          </a:prstGeom>
        </p:spPr>
      </p:pic>
    </p:spTree>
    <p:extLst>
      <p:ext uri="{BB962C8B-B14F-4D97-AF65-F5344CB8AC3E}">
        <p14:creationId xmlns:p14="http://schemas.microsoft.com/office/powerpoint/2010/main" val="40731907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2"/>
          <p:cNvSpPr>
            <a:spLocks noGrp="1" noChangeArrowheads="1"/>
          </p:cNvSpPr>
          <p:nvPr>
            <p:ph type="title"/>
          </p:nvPr>
        </p:nvSpPr>
        <p:spPr>
          <a:xfrm>
            <a:off x="676408" y="658440"/>
            <a:ext cx="7816241" cy="1203598"/>
          </a:xfrm>
        </p:spPr>
        <p:txBody>
          <a:bodyPr>
            <a:normAutofit/>
          </a:bodyPr>
          <a:lstStyle/>
          <a:p>
            <a:r>
              <a:rPr lang="en-US" altLang="en-US" b="1" dirty="0"/>
              <a:t>Measure Discussion</a:t>
            </a:r>
          </a:p>
        </p:txBody>
      </p:sp>
      <p:sp>
        <p:nvSpPr>
          <p:cNvPr id="3076" name="Rectangle 13"/>
          <p:cNvSpPr>
            <a:spLocks noGrp="1" noChangeArrowheads="1"/>
          </p:cNvSpPr>
          <p:nvPr>
            <p:ph type="body" idx="1"/>
          </p:nvPr>
        </p:nvSpPr>
        <p:spPr>
          <a:xfrm>
            <a:off x="375781" y="1676400"/>
            <a:ext cx="8267178" cy="4632598"/>
          </a:xfrm>
        </p:spPr>
        <p:txBody>
          <a:bodyPr>
            <a:normAutofit fontScale="85000" lnSpcReduction="20000"/>
          </a:bodyPr>
          <a:lstStyle/>
          <a:p>
            <a:pPr>
              <a:lnSpc>
                <a:spcPct val="110000"/>
              </a:lnSpc>
              <a:defRPr/>
            </a:pPr>
            <a:r>
              <a:rPr lang="en-US" altLang="en-US" dirty="0">
                <a:solidFill>
                  <a:schemeClr val="tx2"/>
                </a:solidFill>
              </a:rPr>
              <a:t>We will break into team-based groups (12 minutes)</a:t>
            </a:r>
          </a:p>
          <a:p>
            <a:pPr>
              <a:lnSpc>
                <a:spcPct val="110000"/>
              </a:lnSpc>
              <a:defRPr/>
            </a:pPr>
            <a:r>
              <a:rPr lang="en-US" altLang="en-US" dirty="0">
                <a:solidFill>
                  <a:schemeClr val="tx2"/>
                </a:solidFill>
              </a:rPr>
              <a:t>Each group will discuss one measure you think will be critical to your project</a:t>
            </a:r>
          </a:p>
          <a:p>
            <a:pPr>
              <a:lnSpc>
                <a:spcPct val="110000"/>
              </a:lnSpc>
              <a:defRPr/>
            </a:pPr>
            <a:r>
              <a:rPr lang="en-US" altLang="en-US" dirty="0">
                <a:solidFill>
                  <a:schemeClr val="tx2"/>
                </a:solidFill>
              </a:rPr>
              <a:t>Questions:</a:t>
            </a:r>
          </a:p>
          <a:p>
            <a:pPr marL="971550" lvl="1" indent="-514350">
              <a:lnSpc>
                <a:spcPct val="110000"/>
              </a:lnSpc>
              <a:buFont typeface="+mj-lt"/>
              <a:buAutoNum type="arabicPeriod"/>
              <a:defRPr/>
            </a:pPr>
            <a:r>
              <a:rPr lang="en-US" altLang="en-US" dirty="0">
                <a:solidFill>
                  <a:schemeClr val="tx2"/>
                </a:solidFill>
              </a:rPr>
              <a:t>Why is this measure critical?</a:t>
            </a:r>
          </a:p>
          <a:p>
            <a:pPr marL="971550" lvl="1" indent="-514350">
              <a:lnSpc>
                <a:spcPct val="110000"/>
              </a:lnSpc>
              <a:buFont typeface="+mj-lt"/>
              <a:buAutoNum type="arabicPeriod"/>
              <a:defRPr/>
            </a:pPr>
            <a:r>
              <a:rPr lang="en-US" altLang="en-US" dirty="0">
                <a:solidFill>
                  <a:schemeClr val="tx2"/>
                </a:solidFill>
              </a:rPr>
              <a:t>Are the data for this measure currently available?</a:t>
            </a:r>
          </a:p>
          <a:p>
            <a:pPr marL="1371600" lvl="2" indent="-514350">
              <a:lnSpc>
                <a:spcPct val="110000"/>
              </a:lnSpc>
              <a:buFont typeface="+mj-lt"/>
              <a:buAutoNum type="arabicPeriod"/>
              <a:defRPr/>
            </a:pPr>
            <a:r>
              <a:rPr lang="en-US" altLang="en-US" dirty="0">
                <a:solidFill>
                  <a:schemeClr val="tx2"/>
                </a:solidFill>
              </a:rPr>
              <a:t>If yes, what is the source for the data?</a:t>
            </a:r>
          </a:p>
          <a:p>
            <a:pPr marL="1371600" lvl="2" indent="-514350">
              <a:lnSpc>
                <a:spcPct val="110000"/>
              </a:lnSpc>
              <a:buFont typeface="+mj-lt"/>
              <a:buAutoNum type="arabicPeriod"/>
              <a:defRPr/>
            </a:pPr>
            <a:r>
              <a:rPr lang="en-US" altLang="en-US" dirty="0">
                <a:solidFill>
                  <a:schemeClr val="tx2"/>
                </a:solidFill>
              </a:rPr>
              <a:t>If no, how are you thinking you might gather these data?</a:t>
            </a:r>
          </a:p>
          <a:p>
            <a:pPr marL="971550" lvl="1" indent="-514350">
              <a:lnSpc>
                <a:spcPct val="110000"/>
              </a:lnSpc>
              <a:buFont typeface="+mj-lt"/>
              <a:buAutoNum type="arabicPeriod"/>
              <a:defRPr/>
            </a:pPr>
            <a:r>
              <a:rPr lang="en-US" altLang="en-US" dirty="0">
                <a:solidFill>
                  <a:schemeClr val="tx2"/>
                </a:solidFill>
              </a:rPr>
              <a:t>What issues or questions does you have related to gathering data for this measure?</a:t>
            </a:r>
          </a:p>
          <a:p>
            <a:pPr>
              <a:lnSpc>
                <a:spcPct val="110000"/>
              </a:lnSpc>
              <a:defRPr/>
            </a:pPr>
            <a:r>
              <a:rPr lang="en-US" altLang="en-US" dirty="0">
                <a:solidFill>
                  <a:schemeClr val="tx2"/>
                </a:solidFill>
              </a:rPr>
              <a:t>Be prepared to share your answers with the large group</a:t>
            </a:r>
          </a:p>
          <a:p>
            <a:pPr>
              <a:lnSpc>
                <a:spcPct val="110000"/>
              </a:lnSpc>
              <a:defRPr/>
            </a:pPr>
            <a:endParaRPr lang="en-US" altLang="en-US" dirty="0">
              <a:solidFill>
                <a:schemeClr val="tx2"/>
              </a:solidFill>
            </a:endParaRP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21</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1774101652"/>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a:xfrm>
            <a:off x="457200" y="808038"/>
            <a:ext cx="8229600" cy="715962"/>
          </a:xfrm>
        </p:spPr>
        <p:txBody>
          <a:bodyPr lIns="90918" tIns="45457" rIns="90918" bIns="45457">
            <a:normAutofit fontScale="90000"/>
          </a:bodyPr>
          <a:lstStyle/>
          <a:p>
            <a:pPr eaLnBrk="1" hangingPunct="1"/>
            <a:r>
              <a:rPr lang="en-US" altLang="en-US" b="1" dirty="0"/>
              <a:t>Small Group Measure Discussion</a:t>
            </a:r>
          </a:p>
        </p:txBody>
      </p:sp>
      <p:sp>
        <p:nvSpPr>
          <p:cNvPr id="25604" name="Rectangle 3"/>
          <p:cNvSpPr>
            <a:spLocks noGrp="1" noChangeArrowheads="1"/>
          </p:cNvSpPr>
          <p:nvPr>
            <p:ph sz="half" idx="1"/>
          </p:nvPr>
        </p:nvSpPr>
        <p:spPr>
          <a:xfrm>
            <a:off x="381000" y="1600200"/>
            <a:ext cx="4267200" cy="4525963"/>
          </a:xfrm>
        </p:spPr>
        <p:txBody>
          <a:bodyPr lIns="90918" tIns="45457" rIns="90918" bIns="45457">
            <a:normAutofit/>
          </a:bodyPr>
          <a:lstStyle/>
          <a:p>
            <a:pPr marL="0" indent="0" algn="ctr" eaLnBrk="1" hangingPunct="1">
              <a:lnSpc>
                <a:spcPct val="110000"/>
              </a:lnSpc>
              <a:buNone/>
              <a:defRPr/>
            </a:pPr>
            <a:r>
              <a:rPr lang="en-US" altLang="en-US" sz="3300" dirty="0">
                <a:solidFill>
                  <a:schemeClr val="tx2"/>
                </a:solidFill>
              </a:rPr>
              <a:t>We will use breakout</a:t>
            </a:r>
          </a:p>
          <a:p>
            <a:pPr eaLnBrk="1" hangingPunct="1">
              <a:lnSpc>
                <a:spcPct val="110000"/>
              </a:lnSpc>
              <a:defRPr/>
            </a:pPr>
            <a:r>
              <a:rPr lang="en-US" altLang="en-US" dirty="0">
                <a:solidFill>
                  <a:schemeClr val="tx2"/>
                </a:solidFill>
              </a:rPr>
              <a:t>DePaul CHC</a:t>
            </a:r>
          </a:p>
          <a:p>
            <a:pPr eaLnBrk="1" hangingPunct="1">
              <a:lnSpc>
                <a:spcPct val="110000"/>
              </a:lnSpc>
              <a:defRPr/>
            </a:pPr>
            <a:r>
              <a:rPr lang="en-US" altLang="en-US" dirty="0">
                <a:solidFill>
                  <a:schemeClr val="tx2"/>
                </a:solidFill>
              </a:rPr>
              <a:t>Holyoke HC</a:t>
            </a:r>
          </a:p>
          <a:p>
            <a:pPr>
              <a:lnSpc>
                <a:spcPct val="110000"/>
              </a:lnSpc>
              <a:defRPr/>
            </a:pPr>
            <a:r>
              <a:rPr lang="en-US" altLang="en-US" dirty="0">
                <a:solidFill>
                  <a:schemeClr val="tx2"/>
                </a:solidFill>
              </a:rPr>
              <a:t>Sun River Health</a:t>
            </a:r>
          </a:p>
          <a:p>
            <a:pPr>
              <a:lnSpc>
                <a:spcPct val="110000"/>
              </a:lnSpc>
              <a:defRPr/>
            </a:pPr>
            <a:r>
              <a:rPr lang="en-US" altLang="en-US" dirty="0">
                <a:solidFill>
                  <a:schemeClr val="tx2"/>
                </a:solidFill>
              </a:rPr>
              <a:t>CHC Hartford</a:t>
            </a:r>
          </a:p>
          <a:p>
            <a:pPr>
              <a:lnSpc>
                <a:spcPct val="110000"/>
              </a:lnSpc>
              <a:defRPr/>
            </a:pPr>
            <a:r>
              <a:rPr lang="en-US" altLang="en-US" dirty="0">
                <a:solidFill>
                  <a:schemeClr val="tx2"/>
                </a:solidFill>
              </a:rPr>
              <a:t>CHC Meriden</a:t>
            </a:r>
          </a:p>
          <a:p>
            <a:pPr>
              <a:lnSpc>
                <a:spcPct val="110000"/>
              </a:lnSpc>
              <a:defRPr/>
            </a:pPr>
            <a:r>
              <a:rPr lang="en-US" altLang="en-US" dirty="0">
                <a:solidFill>
                  <a:schemeClr val="tx2"/>
                </a:solidFill>
              </a:rPr>
              <a:t>CHC Middletown/NB</a:t>
            </a:r>
          </a:p>
        </p:txBody>
      </p:sp>
      <p:sp>
        <p:nvSpPr>
          <p:cNvPr id="2" name="Content Placeholder 1"/>
          <p:cNvSpPr>
            <a:spLocks noGrp="1"/>
          </p:cNvSpPr>
          <p:nvPr>
            <p:ph sz="half" idx="2"/>
          </p:nvPr>
        </p:nvSpPr>
        <p:spPr>
          <a:xfrm>
            <a:off x="4343400" y="1646237"/>
            <a:ext cx="4038600" cy="4525963"/>
          </a:xfrm>
        </p:spPr>
        <p:txBody>
          <a:bodyPr>
            <a:normAutofit/>
          </a:bodyPr>
          <a:lstStyle/>
          <a:p>
            <a:pPr marL="0" indent="0">
              <a:buNone/>
            </a:pPr>
            <a:r>
              <a:rPr lang="en-US" sz="3300" dirty="0">
                <a:solidFill>
                  <a:schemeClr val="tx2"/>
                </a:solidFill>
              </a:rPr>
              <a:t>rooms for each team:</a:t>
            </a:r>
          </a:p>
          <a:p>
            <a:r>
              <a:rPr lang="en-US" dirty="0">
                <a:solidFill>
                  <a:schemeClr val="tx2"/>
                </a:solidFill>
              </a:rPr>
              <a:t>MMG Via Verde</a:t>
            </a:r>
          </a:p>
          <a:p>
            <a:r>
              <a:rPr lang="en-US" dirty="0">
                <a:solidFill>
                  <a:schemeClr val="tx2"/>
                </a:solidFill>
              </a:rPr>
              <a:t>MMG Group II</a:t>
            </a:r>
          </a:p>
          <a:p>
            <a:r>
              <a:rPr lang="en-US" dirty="0">
                <a:solidFill>
                  <a:schemeClr val="tx2"/>
                </a:solidFill>
              </a:rPr>
              <a:t>Camino HC (Irvine)</a:t>
            </a:r>
          </a:p>
          <a:p>
            <a:r>
              <a:rPr lang="en-US" dirty="0">
                <a:solidFill>
                  <a:schemeClr val="tx2"/>
                </a:solidFill>
              </a:rPr>
              <a:t>Yakima NHS</a:t>
            </a:r>
          </a:p>
          <a:p>
            <a:r>
              <a:rPr lang="en-US" dirty="0">
                <a:solidFill>
                  <a:schemeClr val="tx2"/>
                </a:solidFill>
              </a:rPr>
              <a:t>Open Door</a:t>
            </a:r>
          </a:p>
          <a:p>
            <a:r>
              <a:rPr lang="en-US" dirty="0">
                <a:solidFill>
                  <a:schemeClr val="tx2"/>
                </a:solidFill>
              </a:rPr>
              <a:t>CHC New London</a:t>
            </a:r>
          </a:p>
          <a:p>
            <a:r>
              <a:rPr lang="en-US" dirty="0">
                <a:solidFill>
                  <a:schemeClr val="tx2"/>
                </a:solidFill>
              </a:rPr>
              <a:t>CHC PMHNP</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22</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625682939"/>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0316" y="1764030"/>
            <a:ext cx="8871284" cy="1077218"/>
          </a:xfrm>
          <a:prstGeom prst="rect">
            <a:avLst/>
          </a:prstGeom>
        </p:spPr>
        <p:txBody>
          <a:bodyPr wrap="square">
            <a:spAutoFit/>
          </a:bodyPr>
          <a:lstStyle/>
          <a:p>
            <a:pPr marL="742950" lvl="1" indent="-285750">
              <a:spcAft>
                <a:spcPts val="600"/>
              </a:spcAft>
              <a:buFont typeface="Arial" panose="020B0604020202020204" pitchFamily="34" charset="0"/>
              <a:buChar char="•"/>
            </a:pPr>
            <a:r>
              <a:rPr lang="en-US" sz="3200" dirty="0">
                <a:solidFill>
                  <a:schemeClr val="tx2"/>
                </a:solidFill>
              </a:rPr>
              <a:t>Reporter’s summary from some groups -- share 1 or 2 highlights from the discussion</a:t>
            </a:r>
            <a:endParaRPr lang="en-US" sz="2800" dirty="0">
              <a:solidFill>
                <a:schemeClr val="tx2"/>
              </a:solidFill>
            </a:endParaRPr>
          </a:p>
        </p:txBody>
      </p:sp>
      <p:sp>
        <p:nvSpPr>
          <p:cNvPr id="4" name="TextBox 3"/>
          <p:cNvSpPr txBox="1"/>
          <p:nvPr/>
        </p:nvSpPr>
        <p:spPr>
          <a:xfrm>
            <a:off x="914400" y="816114"/>
            <a:ext cx="7315200" cy="769441"/>
          </a:xfrm>
          <a:prstGeom prst="rect">
            <a:avLst/>
          </a:prstGeom>
          <a:noFill/>
        </p:spPr>
        <p:txBody>
          <a:bodyPr wrap="square" rtlCol="0">
            <a:spAutoFit/>
          </a:bodyPr>
          <a:lstStyle/>
          <a:p>
            <a:pPr algn="ctr"/>
            <a:r>
              <a:rPr lang="en-US" sz="4400" b="1" dirty="0"/>
              <a:t>Highlights from Project Groups</a:t>
            </a:r>
          </a:p>
        </p:txBody>
      </p:sp>
    </p:spTree>
    <p:custDataLst>
      <p:tags r:id="rId1"/>
    </p:custDataLst>
    <p:extLst>
      <p:ext uri="{BB962C8B-B14F-4D97-AF65-F5344CB8AC3E}">
        <p14:creationId xmlns:p14="http://schemas.microsoft.com/office/powerpoint/2010/main" val="8040278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p:cNvSpPr>
            <a:spLocks noGrp="1" noChangeArrowheads="1"/>
          </p:cNvSpPr>
          <p:nvPr>
            <p:ph type="title"/>
          </p:nvPr>
        </p:nvSpPr>
        <p:spPr>
          <a:xfrm>
            <a:off x="513567" y="1139156"/>
            <a:ext cx="8116866" cy="1128373"/>
          </a:xfrm>
        </p:spPr>
        <p:txBody>
          <a:bodyPr lIns="91423" tIns="45712" rIns="91423" bIns="45712" anchor="t">
            <a:normAutofit/>
          </a:bodyPr>
          <a:lstStyle/>
          <a:p>
            <a:pPr>
              <a:defRPr/>
            </a:pPr>
            <a:r>
              <a:rPr lang="en-US" altLang="en-US" b="1" dirty="0"/>
              <a:t>Developing a data collection plan</a:t>
            </a:r>
          </a:p>
        </p:txBody>
      </p:sp>
      <p:sp>
        <p:nvSpPr>
          <p:cNvPr id="20483" name="Rectangle 3"/>
          <p:cNvSpPr>
            <a:spLocks noGrp="1" noChangeArrowheads="1"/>
          </p:cNvSpPr>
          <p:nvPr>
            <p:ph type="body" idx="1"/>
          </p:nvPr>
        </p:nvSpPr>
        <p:spPr>
          <a:xfrm>
            <a:off x="663880" y="2133600"/>
            <a:ext cx="7816241" cy="4063710"/>
          </a:xfrm>
        </p:spPr>
        <p:txBody>
          <a:bodyPr lIns="91423" tIns="45712" rIns="91423" bIns="45712"/>
          <a:lstStyle/>
          <a:p>
            <a:r>
              <a:rPr lang="en-US" altLang="en-US" dirty="0">
                <a:solidFill>
                  <a:schemeClr val="tx2"/>
                </a:solidFill>
              </a:rPr>
              <a:t>Be clear about who does what when</a:t>
            </a:r>
          </a:p>
          <a:p>
            <a:r>
              <a:rPr lang="en-US" altLang="en-US" dirty="0">
                <a:solidFill>
                  <a:schemeClr val="tx2"/>
                </a:solidFill>
              </a:rPr>
              <a:t>Consider what is needed to collect the data</a:t>
            </a:r>
          </a:p>
          <a:p>
            <a:r>
              <a:rPr lang="en-US" altLang="en-US" dirty="0">
                <a:solidFill>
                  <a:schemeClr val="tx2"/>
                </a:solidFill>
              </a:rPr>
              <a:t>Try to build the data collection into the process of work</a:t>
            </a:r>
          </a:p>
          <a:p>
            <a:r>
              <a:rPr lang="en-US" altLang="en-US" dirty="0">
                <a:solidFill>
                  <a:schemeClr val="tx2"/>
                </a:solidFill>
              </a:rPr>
              <a:t>Pilot the data collection and then revise it as needed</a:t>
            </a:r>
          </a:p>
        </p:txBody>
      </p:sp>
      <p:sp>
        <p:nvSpPr>
          <p:cNvPr id="5"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24</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33617687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63880" y="658440"/>
            <a:ext cx="7816241" cy="1128373"/>
          </a:xfrm>
        </p:spPr>
        <p:txBody>
          <a:bodyPr>
            <a:normAutofit/>
          </a:bodyPr>
          <a:lstStyle/>
          <a:p>
            <a:pPr>
              <a:defRPr/>
            </a:pPr>
            <a:r>
              <a:rPr lang="en-US" altLang="en-US" b="1" dirty="0"/>
              <a:t>Data Collection Plan Questions</a:t>
            </a:r>
          </a:p>
        </p:txBody>
      </p:sp>
      <p:sp>
        <p:nvSpPr>
          <p:cNvPr id="22531" name="Rectangle 3"/>
          <p:cNvSpPr>
            <a:spLocks noGrp="1" noChangeArrowheads="1"/>
          </p:cNvSpPr>
          <p:nvPr>
            <p:ph type="body" idx="1"/>
          </p:nvPr>
        </p:nvSpPr>
        <p:spPr>
          <a:xfrm>
            <a:off x="663880" y="1711588"/>
            <a:ext cx="7816241" cy="5083947"/>
          </a:xfrm>
        </p:spPr>
        <p:txBody>
          <a:bodyPr/>
          <a:lstStyle/>
          <a:p>
            <a:pPr>
              <a:lnSpc>
                <a:spcPct val="80000"/>
              </a:lnSpc>
            </a:pPr>
            <a:r>
              <a:rPr lang="en-US" altLang="en-US" sz="2800" dirty="0">
                <a:solidFill>
                  <a:schemeClr val="tx2"/>
                </a:solidFill>
              </a:rPr>
              <a:t>What data will you collect?</a:t>
            </a:r>
          </a:p>
          <a:p>
            <a:pPr>
              <a:lnSpc>
                <a:spcPct val="80000"/>
              </a:lnSpc>
            </a:pPr>
            <a:r>
              <a:rPr lang="en-US" altLang="en-US" sz="2800" dirty="0">
                <a:solidFill>
                  <a:schemeClr val="tx2"/>
                </a:solidFill>
              </a:rPr>
              <a:t>How will the data be analyzed?</a:t>
            </a:r>
          </a:p>
          <a:p>
            <a:pPr>
              <a:lnSpc>
                <a:spcPct val="80000"/>
              </a:lnSpc>
            </a:pPr>
            <a:r>
              <a:rPr lang="en-US" altLang="en-US" sz="2800" dirty="0">
                <a:solidFill>
                  <a:schemeClr val="tx2"/>
                </a:solidFill>
              </a:rPr>
              <a:t>Will the data be stratified?  If so, what will be the strata?</a:t>
            </a:r>
          </a:p>
          <a:p>
            <a:pPr>
              <a:lnSpc>
                <a:spcPct val="80000"/>
              </a:lnSpc>
            </a:pPr>
            <a:r>
              <a:rPr lang="en-US" altLang="en-US" sz="2800" dirty="0">
                <a:solidFill>
                  <a:schemeClr val="tx2"/>
                </a:solidFill>
              </a:rPr>
              <a:t>How much data will be collected?</a:t>
            </a:r>
          </a:p>
          <a:p>
            <a:pPr>
              <a:lnSpc>
                <a:spcPct val="80000"/>
              </a:lnSpc>
            </a:pPr>
            <a:r>
              <a:rPr lang="en-US" altLang="en-US" sz="2800" dirty="0">
                <a:solidFill>
                  <a:schemeClr val="tx2"/>
                </a:solidFill>
              </a:rPr>
              <a:t>When will data collection start and stop?</a:t>
            </a:r>
          </a:p>
          <a:p>
            <a:pPr>
              <a:lnSpc>
                <a:spcPct val="80000"/>
              </a:lnSpc>
            </a:pPr>
            <a:r>
              <a:rPr lang="en-US" altLang="en-US" sz="2800" dirty="0">
                <a:solidFill>
                  <a:schemeClr val="tx2"/>
                </a:solidFill>
              </a:rPr>
              <a:t>Who will collect the data and where?</a:t>
            </a:r>
          </a:p>
          <a:p>
            <a:pPr>
              <a:lnSpc>
                <a:spcPct val="80000"/>
              </a:lnSpc>
            </a:pPr>
            <a:r>
              <a:rPr lang="en-US" altLang="en-US" sz="2800" dirty="0">
                <a:solidFill>
                  <a:schemeClr val="tx2"/>
                </a:solidFill>
              </a:rPr>
              <a:t>Who needs what training to collect these data?</a:t>
            </a:r>
          </a:p>
          <a:p>
            <a:pPr>
              <a:lnSpc>
                <a:spcPct val="80000"/>
              </a:lnSpc>
            </a:pPr>
            <a:r>
              <a:rPr lang="en-US" altLang="en-US" sz="2800" dirty="0">
                <a:solidFill>
                  <a:schemeClr val="tx2"/>
                </a:solidFill>
              </a:rPr>
              <a:t>When will the data collection be piloted?</a:t>
            </a:r>
          </a:p>
        </p:txBody>
      </p:sp>
      <p:sp>
        <p:nvSpPr>
          <p:cNvPr id="5"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25</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3194663927"/>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63880" y="695771"/>
            <a:ext cx="7816241" cy="1128374"/>
          </a:xfrm>
        </p:spPr>
        <p:txBody>
          <a:bodyPr lIns="91423" tIns="45712" rIns="91423" bIns="45712" anchor="ctr">
            <a:noAutofit/>
          </a:bodyPr>
          <a:lstStyle/>
          <a:p>
            <a:r>
              <a:rPr lang="en-US" altLang="en-US" b="1" dirty="0"/>
              <a:t>Issues that often come up…</a:t>
            </a:r>
          </a:p>
        </p:txBody>
      </p:sp>
      <p:sp>
        <p:nvSpPr>
          <p:cNvPr id="23555" name="Rectangle 3"/>
          <p:cNvSpPr>
            <a:spLocks noGrp="1" noChangeArrowheads="1"/>
          </p:cNvSpPr>
          <p:nvPr>
            <p:ph type="body" idx="1"/>
          </p:nvPr>
        </p:nvSpPr>
        <p:spPr>
          <a:xfrm>
            <a:off x="663880" y="1954771"/>
            <a:ext cx="7816241" cy="3686018"/>
          </a:xfrm>
        </p:spPr>
        <p:txBody>
          <a:bodyPr lIns="91423" tIns="45712" rIns="91423" bIns="45712">
            <a:normAutofit/>
          </a:bodyPr>
          <a:lstStyle/>
          <a:p>
            <a:pPr>
              <a:lnSpc>
                <a:spcPct val="80000"/>
              </a:lnSpc>
            </a:pPr>
            <a:r>
              <a:rPr lang="en-US" altLang="en-US" sz="3600" dirty="0">
                <a:solidFill>
                  <a:schemeClr val="tx2"/>
                </a:solidFill>
              </a:rPr>
              <a:t>Deciding how much data you need</a:t>
            </a:r>
          </a:p>
          <a:p>
            <a:pPr>
              <a:lnSpc>
                <a:spcPct val="80000"/>
              </a:lnSpc>
            </a:pPr>
            <a:r>
              <a:rPr lang="en-US" altLang="en-US" sz="3600" dirty="0">
                <a:solidFill>
                  <a:schemeClr val="tx2"/>
                </a:solidFill>
              </a:rPr>
              <a:t>Understanding who might need training to collect the data</a:t>
            </a:r>
          </a:p>
          <a:p>
            <a:pPr>
              <a:lnSpc>
                <a:spcPct val="80000"/>
              </a:lnSpc>
            </a:pPr>
            <a:r>
              <a:rPr lang="en-US" altLang="en-US" sz="3600" dirty="0">
                <a:solidFill>
                  <a:schemeClr val="tx2"/>
                </a:solidFill>
              </a:rPr>
              <a:t>How to display the measure</a:t>
            </a:r>
          </a:p>
          <a:p>
            <a:pPr>
              <a:lnSpc>
                <a:spcPct val="80000"/>
              </a:lnSpc>
            </a:pPr>
            <a:r>
              <a:rPr lang="en-US" altLang="en-US" sz="3600" dirty="0">
                <a:solidFill>
                  <a:schemeClr val="tx2"/>
                </a:solidFill>
              </a:rPr>
              <a:t>Doing a pilot test</a:t>
            </a:r>
          </a:p>
        </p:txBody>
      </p:sp>
      <p:sp>
        <p:nvSpPr>
          <p:cNvPr id="5"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26</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10474345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ctrTitle"/>
          </p:nvPr>
        </p:nvSpPr>
        <p:spPr>
          <a:xfrm>
            <a:off x="522515" y="1730175"/>
            <a:ext cx="8071733" cy="2181521"/>
          </a:xfrm>
        </p:spPr>
        <p:txBody>
          <a:bodyPr/>
          <a:lstStyle/>
          <a:p>
            <a:r>
              <a:rPr lang="en-US" altLang="en-US" b="1" dirty="0"/>
              <a:t>What haven’t we figured out yet?</a:t>
            </a:r>
          </a:p>
        </p:txBody>
      </p:sp>
      <p:sp>
        <p:nvSpPr>
          <p:cNvPr id="40963" name="Rectangle 3"/>
          <p:cNvSpPr>
            <a:spLocks noGrp="1" noChangeArrowheads="1"/>
          </p:cNvSpPr>
          <p:nvPr>
            <p:ph type="subTitle" idx="1"/>
          </p:nvPr>
        </p:nvSpPr>
        <p:spPr>
          <a:xfrm>
            <a:off x="526093" y="3805125"/>
            <a:ext cx="8116866" cy="1429272"/>
          </a:xfrm>
        </p:spPr>
        <p:txBody>
          <a:bodyPr/>
          <a:lstStyle/>
          <a:p>
            <a:r>
              <a:rPr lang="en-US" altLang="en-US" dirty="0">
                <a:solidFill>
                  <a:schemeClr val="tx2"/>
                </a:solidFill>
              </a:rPr>
              <a:t>Questions or issues that remain unclear?</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27</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40121275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676408" y="1730175"/>
            <a:ext cx="7816241" cy="2181521"/>
          </a:xfrm>
        </p:spPr>
        <p:txBody>
          <a:bodyPr/>
          <a:lstStyle/>
          <a:p>
            <a:r>
              <a:rPr lang="en-US" altLang="en-US" b="1" dirty="0"/>
              <a:t>Take-home Thoughts</a:t>
            </a:r>
          </a:p>
        </p:txBody>
      </p:sp>
      <p:sp>
        <p:nvSpPr>
          <p:cNvPr id="41987" name="Rectangle 3"/>
          <p:cNvSpPr>
            <a:spLocks noGrp="1" noChangeArrowheads="1"/>
          </p:cNvSpPr>
          <p:nvPr>
            <p:ph type="subTitle" idx="1"/>
          </p:nvPr>
        </p:nvSpPr>
        <p:spPr>
          <a:xfrm>
            <a:off x="526093" y="3805124"/>
            <a:ext cx="8116866" cy="1909875"/>
          </a:xfrm>
        </p:spPr>
        <p:txBody>
          <a:bodyPr>
            <a:normAutofit/>
          </a:bodyPr>
          <a:lstStyle/>
          <a:p>
            <a:r>
              <a:rPr lang="en-US" altLang="en-US" dirty="0">
                <a:solidFill>
                  <a:schemeClr val="tx2"/>
                </a:solidFill>
              </a:rPr>
              <a:t>Garrett – share 1 or 2 ideas you will take away from our small group discussion</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28</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39870991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63880" y="695432"/>
            <a:ext cx="7816241" cy="1128373"/>
          </a:xfrm>
        </p:spPr>
        <p:txBody>
          <a:bodyPr/>
          <a:lstStyle/>
          <a:p>
            <a:r>
              <a:rPr lang="en-US" altLang="en-US" b="1" dirty="0"/>
              <a:t>Summary</a:t>
            </a:r>
          </a:p>
        </p:txBody>
      </p:sp>
      <p:sp>
        <p:nvSpPr>
          <p:cNvPr id="25603" name="Rectangle 3"/>
          <p:cNvSpPr>
            <a:spLocks noGrp="1" noChangeArrowheads="1"/>
          </p:cNvSpPr>
          <p:nvPr>
            <p:ph type="body" idx="1"/>
          </p:nvPr>
        </p:nvSpPr>
        <p:spPr>
          <a:xfrm>
            <a:off x="663880" y="1823805"/>
            <a:ext cx="7816241" cy="4025446"/>
          </a:xfrm>
        </p:spPr>
        <p:txBody>
          <a:bodyPr/>
          <a:lstStyle/>
          <a:p>
            <a:r>
              <a:rPr lang="en-US" altLang="en-US" sz="2800" dirty="0">
                <a:solidFill>
                  <a:schemeClr val="tx2"/>
                </a:solidFill>
              </a:rPr>
              <a:t>Attention must be given to selecting, defining and collecting data for any measure</a:t>
            </a:r>
          </a:p>
          <a:p>
            <a:r>
              <a:rPr lang="en-US" altLang="en-US" sz="2800" dirty="0">
                <a:solidFill>
                  <a:schemeClr val="tx2"/>
                </a:solidFill>
              </a:rPr>
              <a:t>This always sounds easier than it actually is, so one should leave time to do this well</a:t>
            </a:r>
          </a:p>
          <a:p>
            <a:r>
              <a:rPr lang="en-US" altLang="en-US" sz="2800" dirty="0">
                <a:solidFill>
                  <a:schemeClr val="tx2"/>
                </a:solidFill>
              </a:rPr>
              <a:t>Practice is helpful, and even more useful when applied to something specific on which you are working</a:t>
            </a:r>
          </a:p>
        </p:txBody>
      </p:sp>
      <p:sp>
        <p:nvSpPr>
          <p:cNvPr id="5"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29</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2337706481"/>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914400"/>
            <a:ext cx="6172200" cy="857250"/>
          </a:xfrm>
        </p:spPr>
        <p:txBody>
          <a:bodyPr/>
          <a:lstStyle/>
          <a:p>
            <a:r>
              <a:rPr lang="en-US" b="1" dirty="0"/>
              <a:t>Disclosures</a:t>
            </a:r>
          </a:p>
        </p:txBody>
      </p:sp>
      <p:sp>
        <p:nvSpPr>
          <p:cNvPr id="3" name="Content Placeholder 2"/>
          <p:cNvSpPr>
            <a:spLocks noGrp="1"/>
          </p:cNvSpPr>
          <p:nvPr>
            <p:ph idx="1"/>
          </p:nvPr>
        </p:nvSpPr>
        <p:spPr>
          <a:xfrm>
            <a:off x="542925" y="1752600"/>
            <a:ext cx="8058150" cy="4343400"/>
          </a:xfrm>
        </p:spPr>
        <p:txBody>
          <a:bodyPr>
            <a:normAutofit/>
          </a:bodyPr>
          <a:lstStyle/>
          <a:p>
            <a:r>
              <a:rPr lang="en-US" sz="2000" dirty="0">
                <a:solidFill>
                  <a:schemeClr val="tx2"/>
                </a:solidFill>
              </a:rPr>
              <a:t>With respect to the following presentation, there has been no relevant (direct or indirect) financial relationship between the faculty listed above or other activity planners and any ineligible company in the past 24 months which would be considered a relevant financial relationship.</a:t>
            </a:r>
          </a:p>
          <a:p>
            <a:endParaRPr lang="en-US" sz="2000" dirty="0">
              <a:solidFill>
                <a:schemeClr val="tx2"/>
              </a:solidFill>
            </a:endParaRPr>
          </a:p>
          <a:p>
            <a:r>
              <a:rPr lang="en-US" sz="2000" dirty="0">
                <a:solidFill>
                  <a:schemeClr val="tx2"/>
                </a:solidFill>
              </a:rPr>
              <a:t>The views expressed in this presentation are those of the faculty and may not reflect official policy of Moses Weitzman Health System.</a:t>
            </a:r>
          </a:p>
          <a:p>
            <a:endParaRPr lang="en-US" sz="2000" dirty="0">
              <a:solidFill>
                <a:schemeClr val="tx2"/>
              </a:solidFill>
            </a:endParaRPr>
          </a:p>
          <a:p>
            <a:r>
              <a:rPr lang="en-US" sz="2000" dirty="0">
                <a:solidFill>
                  <a:schemeClr val="tx2"/>
                </a:solidFill>
              </a:rPr>
              <a:t>We are obligated to disclose any products which are off-label, unlabeled, experimental, and/or under investigation (not FDA approved) and any limitations on the information that are presented, such as data that are preliminary or that represent ongoing research, interim analyses, and/or unsupported opinion. </a:t>
            </a:r>
          </a:p>
        </p:txBody>
      </p:sp>
    </p:spTree>
    <p:extLst>
      <p:ext uri="{BB962C8B-B14F-4D97-AF65-F5344CB8AC3E}">
        <p14:creationId xmlns:p14="http://schemas.microsoft.com/office/powerpoint/2010/main" val="38451147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228600" y="1828800"/>
            <a:ext cx="8763000" cy="4114800"/>
          </a:xfrm>
        </p:spPr>
        <p:txBody>
          <a:bodyPr lIns="90918" tIns="45457" rIns="90918" bIns="45457">
            <a:normAutofit/>
          </a:bodyPr>
          <a:lstStyle/>
          <a:p>
            <a:pPr>
              <a:lnSpc>
                <a:spcPct val="110000"/>
              </a:lnSpc>
              <a:defRPr/>
            </a:pPr>
            <a:r>
              <a:rPr lang="en-US" sz="2400" dirty="0">
                <a:solidFill>
                  <a:schemeClr val="tx2"/>
                </a:solidFill>
              </a:rPr>
              <a:t>The next office hours will be on 2/19 from 11:30am-12:30pm EST.</a:t>
            </a:r>
          </a:p>
          <a:p>
            <a:pPr>
              <a:lnSpc>
                <a:spcPct val="110000"/>
              </a:lnSpc>
              <a:defRPr/>
            </a:pPr>
            <a:r>
              <a:rPr lang="en-US" sz="2400" dirty="0">
                <a:solidFill>
                  <a:schemeClr val="tx2"/>
                </a:solidFill>
              </a:rPr>
              <a:t>We have met with several project groups already.  </a:t>
            </a:r>
          </a:p>
          <a:p>
            <a:pPr>
              <a:lnSpc>
                <a:spcPct val="110000"/>
              </a:lnSpc>
              <a:defRPr/>
            </a:pPr>
            <a:r>
              <a:rPr lang="en-US" sz="2400" dirty="0">
                <a:solidFill>
                  <a:schemeClr val="tx2"/>
                </a:solidFill>
              </a:rPr>
              <a:t>We would like to meet with the remaining project teams once by the end of February.  </a:t>
            </a:r>
          </a:p>
          <a:p>
            <a:pPr>
              <a:lnSpc>
                <a:spcPct val="110000"/>
              </a:lnSpc>
              <a:defRPr/>
            </a:pPr>
            <a:r>
              <a:rPr lang="en-US" sz="2400" dirty="0">
                <a:solidFill>
                  <a:schemeClr val="tx2"/>
                </a:solidFill>
              </a:rPr>
              <a:t>Please let us know when your team would like to confer.</a:t>
            </a:r>
            <a:endParaRPr lang="en-US" sz="2200" dirty="0"/>
          </a:p>
          <a:p>
            <a:pPr>
              <a:lnSpc>
                <a:spcPct val="110000"/>
              </a:lnSpc>
              <a:defRPr/>
            </a:pPr>
            <a:r>
              <a:rPr lang="en-US" altLang="en-US" sz="2400" dirty="0">
                <a:solidFill>
                  <a:schemeClr val="tx2"/>
                </a:solidFill>
              </a:rPr>
              <a:t>This discussion will be for us to learn a bit more about your project plan and to think together how we can assist you in your work.</a:t>
            </a:r>
          </a:p>
        </p:txBody>
      </p:sp>
      <p:sp>
        <p:nvSpPr>
          <p:cNvPr id="27651" name="Rectangle 2"/>
          <p:cNvSpPr>
            <a:spLocks noGrp="1" noChangeArrowheads="1"/>
          </p:cNvSpPr>
          <p:nvPr>
            <p:ph type="title"/>
          </p:nvPr>
        </p:nvSpPr>
        <p:spPr>
          <a:xfrm>
            <a:off x="663880" y="685800"/>
            <a:ext cx="7816241" cy="1128373"/>
          </a:xfrm>
        </p:spPr>
        <p:txBody>
          <a:bodyPr lIns="90918" tIns="45457" rIns="90918" bIns="45457"/>
          <a:lstStyle/>
          <a:p>
            <a:pPr eaLnBrk="1" hangingPunct="1"/>
            <a:r>
              <a:rPr lang="en-US" altLang="en-US" b="1" dirty="0"/>
              <a:t>Upcoming Office Hours &amp; Teams</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30</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Tree>
    <p:extLst>
      <p:ext uri="{BB962C8B-B14F-4D97-AF65-F5344CB8AC3E}">
        <p14:creationId xmlns:p14="http://schemas.microsoft.com/office/powerpoint/2010/main" val="359436143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5030" y="5515429"/>
            <a:ext cx="7199086" cy="435428"/>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604" name="Rectangle 3"/>
          <p:cNvSpPr>
            <a:spLocks noGrp="1" noChangeArrowheads="1"/>
          </p:cNvSpPr>
          <p:nvPr>
            <p:ph idx="1"/>
          </p:nvPr>
        </p:nvSpPr>
        <p:spPr>
          <a:xfrm>
            <a:off x="663880" y="1793703"/>
            <a:ext cx="7816241" cy="4287770"/>
          </a:xfrm>
        </p:spPr>
        <p:txBody>
          <a:bodyPr lIns="91423" tIns="45712" rIns="91423" bIns="45712">
            <a:normAutofit fontScale="92500" lnSpcReduction="20000"/>
          </a:bodyPr>
          <a:lstStyle/>
          <a:p>
            <a:pPr eaLnBrk="1" hangingPunct="1">
              <a:lnSpc>
                <a:spcPct val="110000"/>
              </a:lnSpc>
              <a:defRPr/>
            </a:pPr>
            <a:r>
              <a:rPr lang="en-US" altLang="en-US" dirty="0">
                <a:solidFill>
                  <a:schemeClr val="tx2"/>
                </a:solidFill>
              </a:rPr>
              <a:t>Focus for next session on January 29</a:t>
            </a:r>
            <a:r>
              <a:rPr lang="en-US" altLang="en-US" baseline="30000" dirty="0">
                <a:solidFill>
                  <a:schemeClr val="tx2"/>
                </a:solidFill>
              </a:rPr>
              <a:t>th</a:t>
            </a:r>
            <a:r>
              <a:rPr lang="en-US" altLang="en-US" dirty="0">
                <a:solidFill>
                  <a:schemeClr val="tx2"/>
                </a:solidFill>
              </a:rPr>
              <a:t> is understanding variation</a:t>
            </a:r>
          </a:p>
          <a:p>
            <a:pPr lvl="1" eaLnBrk="1" hangingPunct="1">
              <a:lnSpc>
                <a:spcPct val="110000"/>
              </a:lnSpc>
              <a:defRPr/>
            </a:pPr>
            <a:r>
              <a:rPr lang="en-US" altLang="en-US" dirty="0">
                <a:solidFill>
                  <a:schemeClr val="tx2"/>
                </a:solidFill>
              </a:rPr>
              <a:t>We will discuss how to identify different patterns of variation and what these patterns mean</a:t>
            </a:r>
          </a:p>
          <a:p>
            <a:pPr lvl="1" eaLnBrk="1" hangingPunct="1">
              <a:lnSpc>
                <a:spcPct val="110000"/>
              </a:lnSpc>
              <a:defRPr/>
            </a:pPr>
            <a:r>
              <a:rPr lang="en-US" altLang="en-US" dirty="0">
                <a:solidFill>
                  <a:schemeClr val="tx2"/>
                </a:solidFill>
              </a:rPr>
              <a:t>We will learn about run charts as a new way to display data over time and analyze the data for the type(s) of variation present</a:t>
            </a:r>
          </a:p>
          <a:p>
            <a:pPr eaLnBrk="1" hangingPunct="1">
              <a:lnSpc>
                <a:spcPct val="110000"/>
              </a:lnSpc>
              <a:defRPr/>
            </a:pPr>
            <a:r>
              <a:rPr lang="en-US" altLang="en-US" dirty="0">
                <a:solidFill>
                  <a:schemeClr val="tx2"/>
                </a:solidFill>
              </a:rPr>
              <a:t>Please read the following</a:t>
            </a:r>
          </a:p>
          <a:p>
            <a:pPr lvl="1" eaLnBrk="1" hangingPunct="1">
              <a:lnSpc>
                <a:spcPct val="110000"/>
              </a:lnSpc>
              <a:defRPr/>
            </a:pPr>
            <a:r>
              <a:rPr lang="en-US" altLang="en-US" dirty="0">
                <a:solidFill>
                  <a:schemeClr val="tx2"/>
                </a:solidFill>
              </a:rPr>
              <a:t>Perla article on run charts (BMJ Quality and Safety)</a:t>
            </a:r>
          </a:p>
          <a:p>
            <a:pPr marL="457200" lvl="1" indent="0">
              <a:lnSpc>
                <a:spcPct val="110000"/>
              </a:lnSpc>
              <a:buNone/>
              <a:defRPr/>
            </a:pPr>
            <a:r>
              <a:rPr lang="en-US" altLang="en-US" sz="2600" i="1" dirty="0">
                <a:solidFill>
                  <a:schemeClr val="tx2"/>
                </a:solidFill>
                <a:hlinkClick r:id="rId3"/>
              </a:rPr>
              <a:t>http://qualitysafety.bmj.com/content/20/1/46.abstract</a:t>
            </a:r>
            <a:endParaRPr lang="en-US" altLang="en-US" sz="2600" i="1" dirty="0">
              <a:solidFill>
                <a:schemeClr val="tx2"/>
              </a:solidFill>
            </a:endParaRPr>
          </a:p>
        </p:txBody>
      </p:sp>
      <p:sp>
        <p:nvSpPr>
          <p:cNvPr id="27651" name="Rectangle 2"/>
          <p:cNvSpPr>
            <a:spLocks noGrp="1" noChangeArrowheads="1"/>
          </p:cNvSpPr>
          <p:nvPr>
            <p:ph type="title"/>
          </p:nvPr>
        </p:nvSpPr>
        <p:spPr>
          <a:xfrm>
            <a:off x="663880" y="752412"/>
            <a:ext cx="7816241" cy="1128373"/>
          </a:xfrm>
        </p:spPr>
        <p:txBody>
          <a:bodyPr lIns="91423" tIns="45712" rIns="91423" bIns="45712"/>
          <a:lstStyle/>
          <a:p>
            <a:pPr eaLnBrk="1" hangingPunct="1"/>
            <a:r>
              <a:rPr lang="en-US" altLang="en-US" b="1" dirty="0"/>
              <a:t>Session VII Assignment</a:t>
            </a:r>
          </a:p>
        </p:txBody>
      </p:sp>
      <p:sp>
        <p:nvSpPr>
          <p:cNvPr id="5"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31</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174177466"/>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3"/>
          <p:cNvSpPr>
            <a:spLocks noGrp="1" noChangeArrowheads="1"/>
          </p:cNvSpPr>
          <p:nvPr>
            <p:ph idx="1"/>
          </p:nvPr>
        </p:nvSpPr>
        <p:spPr>
          <a:xfrm>
            <a:off x="663880" y="1793703"/>
            <a:ext cx="7816241" cy="4494790"/>
          </a:xfrm>
        </p:spPr>
        <p:txBody>
          <a:bodyPr lIns="90918" tIns="45457" rIns="90918" bIns="45457">
            <a:normAutofit/>
          </a:bodyPr>
          <a:lstStyle/>
          <a:p>
            <a:pPr marL="285750" lvl="1">
              <a:buFont typeface="Arial" panose="020B0604020202020204" pitchFamily="34" charset="0"/>
              <a:buChar char="•"/>
            </a:pPr>
            <a:r>
              <a:rPr lang="en-US" sz="2400" dirty="0">
                <a:solidFill>
                  <a:schemeClr val="tx2"/>
                </a:solidFill>
              </a:rPr>
              <a:t>Langley GJ, Moen R, Nolan KM, Nolan, TW, Norman CL, and Provost LP.  </a:t>
            </a:r>
            <a:r>
              <a:rPr lang="en-US" sz="2400" u="sng" dirty="0">
                <a:solidFill>
                  <a:schemeClr val="tx2"/>
                </a:solidFill>
              </a:rPr>
              <a:t>The Improvement Guide: A Practical Approach to Enhancing Organizational Performance (2</a:t>
            </a:r>
            <a:r>
              <a:rPr lang="en-US" sz="2400" u="sng" baseline="30000" dirty="0">
                <a:solidFill>
                  <a:schemeClr val="tx2"/>
                </a:solidFill>
              </a:rPr>
              <a:t>nd</a:t>
            </a:r>
            <a:r>
              <a:rPr lang="en-US" sz="2400" u="sng" dirty="0">
                <a:solidFill>
                  <a:schemeClr val="tx2"/>
                </a:solidFill>
              </a:rPr>
              <a:t> Edition)</a:t>
            </a:r>
            <a:r>
              <a:rPr lang="en-US" sz="2400" dirty="0">
                <a:solidFill>
                  <a:schemeClr val="tx2"/>
                </a:solidFill>
              </a:rPr>
              <a:t>.  San Francisco, CA: </a:t>
            </a:r>
            <a:r>
              <a:rPr lang="en-US" sz="2400" dirty="0" err="1">
                <a:solidFill>
                  <a:schemeClr val="tx2"/>
                </a:solidFill>
              </a:rPr>
              <a:t>Jossey</a:t>
            </a:r>
            <a:r>
              <a:rPr lang="en-US" sz="2400" dirty="0">
                <a:solidFill>
                  <a:schemeClr val="tx2"/>
                </a:solidFill>
              </a:rPr>
              <a:t>-Bass, 2009. Chapter 1, pp 23-25.</a:t>
            </a:r>
          </a:p>
          <a:p>
            <a:pPr marL="285750" lvl="1">
              <a:buFont typeface="Arial" panose="020B0604020202020204" pitchFamily="34" charset="0"/>
              <a:buChar char="•"/>
            </a:pPr>
            <a:r>
              <a:rPr lang="en-US" sz="2400" dirty="0">
                <a:solidFill>
                  <a:schemeClr val="tx2"/>
                </a:solidFill>
              </a:rPr>
              <a:t>Nelson EC, Splaine ME, </a:t>
            </a:r>
            <a:r>
              <a:rPr lang="en-US" sz="2400" dirty="0" err="1">
                <a:solidFill>
                  <a:schemeClr val="tx2"/>
                </a:solidFill>
              </a:rPr>
              <a:t>Batalden</a:t>
            </a:r>
            <a:r>
              <a:rPr lang="en-US" sz="2400" dirty="0">
                <a:solidFill>
                  <a:schemeClr val="tx2"/>
                </a:solidFill>
              </a:rPr>
              <a:t> PB, Plume SK.  Building measurement and data collection into medical practice.  Ann Intern Med 1998; 128(6): 460-466.</a:t>
            </a:r>
          </a:p>
          <a:p>
            <a:pPr marL="342900" lvl="1" indent="-342900">
              <a:buFont typeface="Arial" panose="020B0604020202020204" pitchFamily="34" charset="0"/>
              <a:buChar char="•"/>
            </a:pPr>
            <a:r>
              <a:rPr lang="en-US" sz="2400" dirty="0">
                <a:solidFill>
                  <a:schemeClr val="tx2"/>
                </a:solidFill>
              </a:rPr>
              <a:t>George ML, Rowlands D, Price M, and </a:t>
            </a:r>
            <a:r>
              <a:rPr lang="en-US" sz="2400" dirty="0" err="1">
                <a:solidFill>
                  <a:schemeClr val="tx2"/>
                </a:solidFill>
              </a:rPr>
              <a:t>Maxley</a:t>
            </a:r>
            <a:r>
              <a:rPr lang="en-US" sz="2400" dirty="0">
                <a:solidFill>
                  <a:schemeClr val="tx2"/>
                </a:solidFill>
              </a:rPr>
              <a:t> J.  </a:t>
            </a:r>
            <a:r>
              <a:rPr lang="en-US" sz="2400" u="sng" dirty="0">
                <a:solidFill>
                  <a:schemeClr val="tx2"/>
                </a:solidFill>
              </a:rPr>
              <a:t>The Lean Six Sigma Pocket </a:t>
            </a:r>
            <a:r>
              <a:rPr lang="en-US" sz="2400" u="sng" dirty="0" err="1">
                <a:solidFill>
                  <a:schemeClr val="tx2"/>
                </a:solidFill>
              </a:rPr>
              <a:t>Toolbook</a:t>
            </a:r>
            <a:r>
              <a:rPr lang="en-US" sz="2400" dirty="0">
                <a:solidFill>
                  <a:schemeClr val="tx2"/>
                </a:solidFill>
              </a:rPr>
              <a:t>.  New York, NY: McGraw-Hill, 2005. Chapters 6 and 7, pp 104-118.</a:t>
            </a:r>
          </a:p>
        </p:txBody>
      </p:sp>
      <p:sp>
        <p:nvSpPr>
          <p:cNvPr id="27651" name="Rectangle 2"/>
          <p:cNvSpPr>
            <a:spLocks noGrp="1" noChangeArrowheads="1"/>
          </p:cNvSpPr>
          <p:nvPr>
            <p:ph type="title"/>
          </p:nvPr>
        </p:nvSpPr>
        <p:spPr>
          <a:xfrm>
            <a:off x="663880" y="752412"/>
            <a:ext cx="7816241" cy="1128373"/>
          </a:xfrm>
        </p:spPr>
        <p:txBody>
          <a:bodyPr lIns="90918" tIns="45457" rIns="90918" bIns="45457"/>
          <a:lstStyle/>
          <a:p>
            <a:pPr eaLnBrk="1" hangingPunct="1"/>
            <a:r>
              <a:rPr lang="en-US" altLang="en-US" b="1" dirty="0"/>
              <a:t>References</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32</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402502040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2"/>
          <p:cNvSpPr>
            <a:spLocks noGrp="1" noChangeArrowheads="1"/>
          </p:cNvSpPr>
          <p:nvPr>
            <p:ph type="title"/>
          </p:nvPr>
        </p:nvSpPr>
        <p:spPr>
          <a:xfrm>
            <a:off x="676406" y="701982"/>
            <a:ext cx="7816241" cy="1203598"/>
          </a:xfrm>
        </p:spPr>
        <p:txBody>
          <a:bodyPr>
            <a:normAutofit/>
          </a:bodyPr>
          <a:lstStyle/>
          <a:p>
            <a:r>
              <a:rPr lang="en-US" altLang="en-US" b="1" dirty="0"/>
              <a:t>Session Goals</a:t>
            </a:r>
          </a:p>
        </p:txBody>
      </p:sp>
      <p:sp>
        <p:nvSpPr>
          <p:cNvPr id="3076" name="Rectangle 13"/>
          <p:cNvSpPr>
            <a:spLocks noGrp="1" noChangeArrowheads="1"/>
          </p:cNvSpPr>
          <p:nvPr>
            <p:ph type="body" idx="1"/>
          </p:nvPr>
        </p:nvSpPr>
        <p:spPr>
          <a:xfrm>
            <a:off x="375781" y="1752650"/>
            <a:ext cx="8267178" cy="4632598"/>
          </a:xfrm>
        </p:spPr>
        <p:txBody>
          <a:bodyPr>
            <a:normAutofit lnSpcReduction="10000"/>
          </a:bodyPr>
          <a:lstStyle/>
          <a:p>
            <a:pPr>
              <a:defRPr/>
            </a:pPr>
            <a:r>
              <a:rPr lang="en-US" sz="2800" dirty="0">
                <a:solidFill>
                  <a:schemeClr val="tx2"/>
                </a:solidFill>
              </a:rPr>
              <a:t>Appreciate the value of using balanced measures in quality improvement work</a:t>
            </a:r>
          </a:p>
          <a:p>
            <a:pPr>
              <a:defRPr/>
            </a:pPr>
            <a:r>
              <a:rPr lang="en-US" sz="2800" dirty="0">
                <a:solidFill>
                  <a:schemeClr val="tx2"/>
                </a:solidFill>
              </a:rPr>
              <a:t>Construct a value compass of measures for a specific clinical example</a:t>
            </a:r>
          </a:p>
          <a:p>
            <a:pPr>
              <a:defRPr/>
            </a:pPr>
            <a:r>
              <a:rPr lang="en-US" sz="2800" dirty="0">
                <a:solidFill>
                  <a:schemeClr val="tx2"/>
                </a:solidFill>
              </a:rPr>
              <a:t>Recognize the difference between a conceptual and an operational definition</a:t>
            </a:r>
          </a:p>
          <a:p>
            <a:pPr>
              <a:defRPr/>
            </a:pPr>
            <a:r>
              <a:rPr lang="en-US" sz="2800" dirty="0">
                <a:solidFill>
                  <a:schemeClr val="tx2"/>
                </a:solidFill>
              </a:rPr>
              <a:t>Develop an operational definition for a measure</a:t>
            </a:r>
          </a:p>
          <a:p>
            <a:pPr>
              <a:defRPr/>
            </a:pPr>
            <a:r>
              <a:rPr lang="en-US" sz="2800" dirty="0">
                <a:solidFill>
                  <a:schemeClr val="tx2"/>
                </a:solidFill>
              </a:rPr>
              <a:t>Formulate a plan for collecting data for a specific measure and identify potential associated challenges in the data collection</a:t>
            </a:r>
            <a:endParaRPr lang="en-US" altLang="en-US" sz="2800" dirty="0">
              <a:solidFill>
                <a:schemeClr val="tx2"/>
              </a:solidFill>
            </a:endParaRPr>
          </a:p>
        </p:txBody>
      </p:sp>
      <p:sp>
        <p:nvSpPr>
          <p:cNvPr id="3077"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4</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3221395259"/>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63880" y="710285"/>
            <a:ext cx="7816241" cy="752249"/>
          </a:xfrm>
        </p:spPr>
        <p:txBody>
          <a:bodyPr lIns="90918" tIns="45457" rIns="90918" bIns="45457" anchor="t">
            <a:noAutofit/>
          </a:bodyPr>
          <a:lstStyle/>
          <a:p>
            <a:r>
              <a:rPr lang="en-US" altLang="en-US" b="1" dirty="0"/>
              <a:t>Roles</a:t>
            </a:r>
          </a:p>
        </p:txBody>
      </p:sp>
      <p:sp>
        <p:nvSpPr>
          <p:cNvPr id="16387" name="Rectangle 3"/>
          <p:cNvSpPr>
            <a:spLocks noGrp="1" noChangeArrowheads="1"/>
          </p:cNvSpPr>
          <p:nvPr>
            <p:ph type="body" idx="1"/>
          </p:nvPr>
        </p:nvSpPr>
        <p:spPr>
          <a:xfrm>
            <a:off x="663880" y="1548380"/>
            <a:ext cx="7816241" cy="4740113"/>
          </a:xfrm>
        </p:spPr>
        <p:txBody>
          <a:bodyPr lIns="90918" tIns="45457" rIns="90918" bIns="45457">
            <a:normAutofit/>
          </a:bodyPr>
          <a:lstStyle/>
          <a:p>
            <a:pPr>
              <a:spcBef>
                <a:spcPct val="15000"/>
              </a:spcBef>
              <a:spcAft>
                <a:spcPct val="15000"/>
              </a:spcAft>
            </a:pPr>
            <a:r>
              <a:rPr lang="en-US" altLang="en-US" dirty="0">
                <a:solidFill>
                  <a:schemeClr val="tx2"/>
                </a:solidFill>
              </a:rPr>
              <a:t>Theory burst presenter</a:t>
            </a:r>
          </a:p>
          <a:p>
            <a:pPr lvl="1">
              <a:spcBef>
                <a:spcPct val="15000"/>
              </a:spcBef>
              <a:spcAft>
                <a:spcPct val="15000"/>
              </a:spcAft>
            </a:pPr>
            <a:r>
              <a:rPr lang="en-US" altLang="en-US" dirty="0">
                <a:solidFill>
                  <a:schemeClr val="tx2"/>
                </a:solidFill>
              </a:rPr>
              <a:t>Mark</a:t>
            </a:r>
          </a:p>
          <a:p>
            <a:pPr>
              <a:spcBef>
                <a:spcPct val="15000"/>
              </a:spcBef>
              <a:spcAft>
                <a:spcPct val="15000"/>
              </a:spcAft>
            </a:pPr>
            <a:r>
              <a:rPr lang="en-US" altLang="en-US" dirty="0">
                <a:solidFill>
                  <a:schemeClr val="tx2"/>
                </a:solidFill>
              </a:rPr>
              <a:t>Facilitator, timekeeper &amp; technical genius</a:t>
            </a:r>
          </a:p>
          <a:p>
            <a:pPr lvl="1">
              <a:spcBef>
                <a:spcPct val="15000"/>
              </a:spcBef>
              <a:spcAft>
                <a:spcPct val="15000"/>
              </a:spcAft>
            </a:pPr>
            <a:r>
              <a:rPr lang="en-US" altLang="en-US" dirty="0">
                <a:solidFill>
                  <a:schemeClr val="tx2"/>
                </a:solidFill>
              </a:rPr>
              <a:t>Emma</a:t>
            </a:r>
          </a:p>
          <a:p>
            <a:pPr>
              <a:spcBef>
                <a:spcPct val="15000"/>
              </a:spcBef>
              <a:spcAft>
                <a:spcPct val="15000"/>
              </a:spcAft>
            </a:pPr>
            <a:r>
              <a:rPr lang="en-US" altLang="en-US" dirty="0">
                <a:solidFill>
                  <a:schemeClr val="tx2"/>
                </a:solidFill>
              </a:rPr>
              <a:t>Take-home thoughts</a:t>
            </a:r>
          </a:p>
          <a:p>
            <a:pPr lvl="1">
              <a:spcBef>
                <a:spcPct val="15000"/>
              </a:spcBef>
              <a:spcAft>
                <a:spcPct val="15000"/>
              </a:spcAft>
            </a:pPr>
            <a:r>
              <a:rPr lang="en-US" altLang="en-US" dirty="0">
                <a:solidFill>
                  <a:schemeClr val="tx2"/>
                </a:solidFill>
              </a:rPr>
              <a:t>Garrett or Emma</a:t>
            </a:r>
          </a:p>
        </p:txBody>
      </p:sp>
      <p:sp>
        <p:nvSpPr>
          <p:cNvPr id="5" name="Slide Number Placeholder 5"/>
          <p:cNvSpPr txBox="1">
            <a:spLocks noGrp="1"/>
          </p:cNvSpPr>
          <p:nvPr/>
        </p:nvSpPr>
        <p:spPr bwMode="auto">
          <a:xfrm>
            <a:off x="6552710"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918" tIns="45457" rIns="90918" bIns="45457"/>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5</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22132208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2"/>
          <p:cNvSpPr>
            <a:spLocks noGrp="1" noChangeArrowheads="1"/>
          </p:cNvSpPr>
          <p:nvPr>
            <p:ph type="title"/>
          </p:nvPr>
        </p:nvSpPr>
        <p:spPr>
          <a:xfrm>
            <a:off x="676406" y="672954"/>
            <a:ext cx="7816241" cy="1203598"/>
          </a:xfrm>
        </p:spPr>
        <p:txBody>
          <a:bodyPr>
            <a:normAutofit/>
          </a:bodyPr>
          <a:lstStyle/>
          <a:p>
            <a:r>
              <a:rPr lang="en-US" altLang="en-US" b="1" dirty="0"/>
              <a:t>Agenda</a:t>
            </a:r>
          </a:p>
        </p:txBody>
      </p:sp>
      <p:sp>
        <p:nvSpPr>
          <p:cNvPr id="3076" name="Rectangle 13"/>
          <p:cNvSpPr>
            <a:spLocks noGrp="1" noChangeArrowheads="1"/>
          </p:cNvSpPr>
          <p:nvPr>
            <p:ph type="body" idx="1"/>
          </p:nvPr>
        </p:nvSpPr>
        <p:spPr>
          <a:xfrm>
            <a:off x="375781" y="1600200"/>
            <a:ext cx="8267178" cy="4632598"/>
          </a:xfrm>
        </p:spPr>
        <p:txBody>
          <a:bodyPr>
            <a:normAutofit fontScale="92500" lnSpcReduction="10000"/>
          </a:bodyPr>
          <a:lstStyle/>
          <a:p>
            <a:pPr>
              <a:defRPr/>
            </a:pPr>
            <a:r>
              <a:rPr lang="en-US" sz="2800" dirty="0">
                <a:solidFill>
                  <a:schemeClr val="tx2"/>
                </a:solidFill>
              </a:rPr>
              <a:t>Welcome (5 mins)</a:t>
            </a:r>
          </a:p>
          <a:p>
            <a:pPr>
              <a:defRPr/>
            </a:pPr>
            <a:r>
              <a:rPr lang="en-US" sz="2800" dirty="0">
                <a:solidFill>
                  <a:schemeClr val="tx2"/>
                </a:solidFill>
              </a:rPr>
              <a:t>Balanced measures (5 mins)</a:t>
            </a:r>
          </a:p>
          <a:p>
            <a:pPr>
              <a:defRPr/>
            </a:pPr>
            <a:r>
              <a:rPr lang="en-US" sz="2800" dirty="0">
                <a:solidFill>
                  <a:schemeClr val="tx2"/>
                </a:solidFill>
              </a:rPr>
              <a:t>Measure examples from teams (15 </a:t>
            </a:r>
            <a:r>
              <a:rPr lang="en-US" sz="2800" dirty="0" err="1">
                <a:solidFill>
                  <a:schemeClr val="tx2"/>
                </a:solidFill>
              </a:rPr>
              <a:t>mins</a:t>
            </a:r>
            <a:r>
              <a:rPr lang="en-US" sz="2800" dirty="0">
                <a:solidFill>
                  <a:schemeClr val="tx2"/>
                </a:solidFill>
              </a:rPr>
              <a:t>)</a:t>
            </a:r>
          </a:p>
          <a:p>
            <a:pPr>
              <a:defRPr/>
            </a:pPr>
            <a:r>
              <a:rPr lang="en-US" sz="2800" dirty="0">
                <a:solidFill>
                  <a:schemeClr val="tx2"/>
                </a:solidFill>
              </a:rPr>
              <a:t>Defining measures (15 </a:t>
            </a:r>
            <a:r>
              <a:rPr lang="en-US" sz="2800" dirty="0" err="1">
                <a:solidFill>
                  <a:schemeClr val="tx2"/>
                </a:solidFill>
              </a:rPr>
              <a:t>mins</a:t>
            </a:r>
            <a:r>
              <a:rPr lang="en-US" sz="2800" dirty="0">
                <a:solidFill>
                  <a:schemeClr val="tx2"/>
                </a:solidFill>
              </a:rPr>
              <a:t>)</a:t>
            </a:r>
          </a:p>
          <a:p>
            <a:pPr>
              <a:defRPr/>
            </a:pPr>
            <a:r>
              <a:rPr lang="en-US" sz="2800" dirty="0">
                <a:solidFill>
                  <a:schemeClr val="tx2"/>
                </a:solidFill>
              </a:rPr>
              <a:t>Measure Example from Garrett (10 </a:t>
            </a:r>
            <a:r>
              <a:rPr lang="en-US" sz="2800" dirty="0" err="1">
                <a:solidFill>
                  <a:schemeClr val="tx2"/>
                </a:solidFill>
              </a:rPr>
              <a:t>mins</a:t>
            </a:r>
            <a:r>
              <a:rPr lang="en-US" sz="2800" dirty="0">
                <a:solidFill>
                  <a:schemeClr val="tx2"/>
                </a:solidFill>
              </a:rPr>
              <a:t>)</a:t>
            </a:r>
          </a:p>
          <a:p>
            <a:pPr>
              <a:defRPr/>
            </a:pPr>
            <a:r>
              <a:rPr lang="en-US" sz="2800" dirty="0">
                <a:solidFill>
                  <a:schemeClr val="tx2"/>
                </a:solidFill>
              </a:rPr>
              <a:t>Break (5 </a:t>
            </a:r>
            <a:r>
              <a:rPr lang="en-US" sz="2800" dirty="0" err="1">
                <a:solidFill>
                  <a:schemeClr val="tx2"/>
                </a:solidFill>
              </a:rPr>
              <a:t>mins</a:t>
            </a:r>
            <a:r>
              <a:rPr lang="en-US" sz="2800" dirty="0">
                <a:solidFill>
                  <a:schemeClr val="tx2"/>
                </a:solidFill>
              </a:rPr>
              <a:t>)</a:t>
            </a:r>
          </a:p>
          <a:p>
            <a:pPr>
              <a:defRPr/>
            </a:pPr>
            <a:r>
              <a:rPr lang="en-US" sz="2800" dirty="0">
                <a:solidFill>
                  <a:schemeClr val="tx2"/>
                </a:solidFill>
              </a:rPr>
              <a:t>Small group discussion in teams (25 </a:t>
            </a:r>
            <a:r>
              <a:rPr lang="en-US" sz="2800" dirty="0" err="1">
                <a:solidFill>
                  <a:schemeClr val="tx2"/>
                </a:solidFill>
              </a:rPr>
              <a:t>mins</a:t>
            </a:r>
            <a:r>
              <a:rPr lang="en-US" sz="2800" dirty="0">
                <a:solidFill>
                  <a:schemeClr val="tx2"/>
                </a:solidFill>
              </a:rPr>
              <a:t>)</a:t>
            </a:r>
          </a:p>
          <a:p>
            <a:pPr>
              <a:defRPr/>
            </a:pPr>
            <a:r>
              <a:rPr lang="en-US" altLang="en-US" sz="2800" dirty="0">
                <a:solidFill>
                  <a:schemeClr val="tx2"/>
                </a:solidFill>
              </a:rPr>
              <a:t>Data collection plans (5 mins)</a:t>
            </a:r>
          </a:p>
          <a:p>
            <a:pPr>
              <a:defRPr/>
            </a:pPr>
            <a:r>
              <a:rPr lang="en-US" altLang="en-US" sz="2800" dirty="0">
                <a:solidFill>
                  <a:schemeClr val="tx2"/>
                </a:solidFill>
              </a:rPr>
              <a:t>Summary and take-home points (3 mins)</a:t>
            </a:r>
          </a:p>
          <a:p>
            <a:pPr>
              <a:defRPr/>
            </a:pPr>
            <a:r>
              <a:rPr lang="en-US" altLang="en-US" sz="2800" dirty="0">
                <a:solidFill>
                  <a:schemeClr val="tx2"/>
                </a:solidFill>
              </a:rPr>
              <a:t>Preview of next session (2 mins)</a:t>
            </a:r>
          </a:p>
        </p:txBody>
      </p:sp>
      <p:sp>
        <p:nvSpPr>
          <p:cNvPr id="5"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algn="r">
              <a:spcBef>
                <a:spcPct val="0"/>
              </a:spcBef>
              <a:spcAft>
                <a:spcPct val="0"/>
              </a:spcAft>
              <a:buClrTx/>
              <a:buSzTx/>
              <a:buFontTx/>
              <a:buNone/>
            </a:pPr>
            <a:fld id="{BF1FEEBB-83AA-4BAB-8697-27EFFEA8DC70}" type="slidenum">
              <a:rPr lang="en-US" altLang="en-US" sz="1400" b="0">
                <a:solidFill>
                  <a:schemeClr val="bg1"/>
                </a:solidFill>
                <a:latin typeface="Times New Roman" pitchFamily="18" charset="0"/>
                <a:ea typeface="MS PGothic" pitchFamily="34" charset="-128"/>
              </a:rPr>
              <a:pPr algn="r">
                <a:spcBef>
                  <a:spcPct val="0"/>
                </a:spcBef>
                <a:spcAft>
                  <a:spcPct val="0"/>
                </a:spcAft>
                <a:buClrTx/>
                <a:buSzTx/>
                <a:buFontTx/>
                <a:buNone/>
              </a:pPr>
              <a:t>6</a:t>
            </a:fld>
            <a:endParaRPr lang="en-US" altLang="en-US" sz="1400" b="0" dirty="0">
              <a:solidFill>
                <a:schemeClr val="bg1"/>
              </a:solidFill>
              <a:latin typeface="Times New Roman" pitchFamily="18" charset="0"/>
              <a:ea typeface="MS PGothic" pitchFamily="34" charset="-128"/>
            </a:endParaRPr>
          </a:p>
        </p:txBody>
      </p:sp>
    </p:spTree>
    <p:extLst>
      <p:ext uri="{BB962C8B-B14F-4D97-AF65-F5344CB8AC3E}">
        <p14:creationId xmlns:p14="http://schemas.microsoft.com/office/powerpoint/2010/main" val="3316084966"/>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19200"/>
            <a:ext cx="9144000" cy="5262979"/>
          </a:xfrm>
          <a:prstGeom prst="rect">
            <a:avLst/>
          </a:prstGeom>
        </p:spPr>
        <p:txBody>
          <a:bodyPr wrap="square">
            <a:spAutoFit/>
          </a:bodyPr>
          <a:lstStyle/>
          <a:p>
            <a:pPr marL="742950" lvl="1" indent="-285750">
              <a:buFont typeface="Arial" panose="020B0604020202020204" pitchFamily="34" charset="0"/>
              <a:buChar char="•"/>
              <a:defRPr/>
            </a:pPr>
            <a:r>
              <a:rPr lang="en-US" sz="2400" i="1" dirty="0">
                <a:solidFill>
                  <a:schemeClr val="bg1"/>
                </a:solidFill>
              </a:rPr>
              <a:t>An overview of Quality Improvement (10/9/25)</a:t>
            </a:r>
          </a:p>
          <a:p>
            <a:pPr marL="742950" lvl="1" indent="-285750">
              <a:buFont typeface="Arial" panose="020B0604020202020204" pitchFamily="34" charset="0"/>
              <a:buChar char="•"/>
              <a:defRPr/>
            </a:pPr>
            <a:r>
              <a:rPr lang="en-US" sz="2400" i="1" dirty="0">
                <a:solidFill>
                  <a:schemeClr val="bg1"/>
                </a:solidFill>
              </a:rPr>
              <a:t>Care Observations &amp; Stakeholder Considerations (10/23/25)</a:t>
            </a:r>
          </a:p>
          <a:p>
            <a:pPr marL="742950" lvl="1" indent="-285750">
              <a:buFont typeface="Arial" panose="020B0604020202020204" pitchFamily="34" charset="0"/>
              <a:buChar char="•"/>
              <a:defRPr/>
            </a:pPr>
            <a:r>
              <a:rPr lang="en-US" sz="2400" i="1" dirty="0">
                <a:solidFill>
                  <a:schemeClr val="bg1"/>
                </a:solidFill>
              </a:rPr>
              <a:t>Organizing your Improvement Project (11/13/25)</a:t>
            </a:r>
          </a:p>
          <a:p>
            <a:pPr marL="742950" lvl="1" indent="-285750">
              <a:buFont typeface="Arial" panose="020B0604020202020204" pitchFamily="34" charset="0"/>
              <a:buChar char="•"/>
              <a:defRPr/>
            </a:pPr>
            <a:r>
              <a:rPr lang="en-US" sz="2400" i="1" dirty="0">
                <a:solidFill>
                  <a:schemeClr val="bg1"/>
                </a:solidFill>
              </a:rPr>
              <a:t>Global Aim and Fishbone Diagram (12/11/25)</a:t>
            </a:r>
          </a:p>
          <a:p>
            <a:pPr marL="742950" lvl="1" indent="-285750">
              <a:buFont typeface="Arial" panose="020B0604020202020204" pitchFamily="34" charset="0"/>
              <a:buChar char="•"/>
              <a:defRPr/>
            </a:pPr>
            <a:r>
              <a:rPr lang="en-US" sz="2400" i="1" dirty="0">
                <a:solidFill>
                  <a:schemeClr val="bg1"/>
                </a:solidFill>
              </a:rPr>
              <a:t>Process Mapping (Flowcharts) (1/8/26)</a:t>
            </a:r>
          </a:p>
          <a:p>
            <a:pPr marL="742950" lvl="1" indent="-285750">
              <a:buFont typeface="Arial" panose="020B0604020202020204" pitchFamily="34" charset="0"/>
              <a:buChar char="•"/>
              <a:defRPr/>
            </a:pPr>
            <a:r>
              <a:rPr lang="en-US" sz="2400" b="1" dirty="0">
                <a:solidFill>
                  <a:schemeClr val="tx2"/>
                </a:solidFill>
              </a:rPr>
              <a:t>Measurement to Inform Change (1/22/26 </a:t>
            </a:r>
            <a:r>
              <a:rPr lang="en-US" sz="2400" dirty="0">
                <a:solidFill>
                  <a:schemeClr val="tx2"/>
                </a:solidFill>
              </a:rPr>
              <a:t>&amp; 1/29/26)</a:t>
            </a:r>
          </a:p>
          <a:p>
            <a:pPr marL="742950" lvl="1" indent="-285750">
              <a:buFont typeface="Arial" panose="020B0604020202020204" pitchFamily="34" charset="0"/>
              <a:buChar char="•"/>
              <a:defRPr/>
            </a:pPr>
            <a:r>
              <a:rPr lang="en-US" sz="2400" dirty="0">
                <a:solidFill>
                  <a:schemeClr val="tx2"/>
                </a:solidFill>
              </a:rPr>
              <a:t>An Approach to Testing a Change (2/12/26)</a:t>
            </a:r>
          </a:p>
          <a:p>
            <a:pPr marL="742950" lvl="1" indent="-285750">
              <a:buFont typeface="Arial" panose="020B0604020202020204" pitchFamily="34" charset="0"/>
              <a:buChar char="•"/>
              <a:defRPr/>
            </a:pPr>
            <a:r>
              <a:rPr lang="en-US" sz="2400" dirty="0">
                <a:solidFill>
                  <a:schemeClr val="tx2"/>
                </a:solidFill>
              </a:rPr>
              <a:t>Communication about your Improvement Effort (2/26/26)</a:t>
            </a:r>
          </a:p>
          <a:p>
            <a:pPr marL="742950" lvl="1" indent="-285750">
              <a:buFont typeface="Arial" panose="020B0604020202020204" pitchFamily="34" charset="0"/>
              <a:buChar char="•"/>
              <a:defRPr/>
            </a:pPr>
            <a:r>
              <a:rPr lang="en-US" sz="2400" dirty="0">
                <a:solidFill>
                  <a:schemeClr val="tx2"/>
                </a:solidFill>
              </a:rPr>
              <a:t>Stakeholder Analysis &amp; Conflict Management (3/12/26)</a:t>
            </a:r>
          </a:p>
          <a:p>
            <a:pPr marL="742950" lvl="1" indent="-285750">
              <a:buFont typeface="Arial" panose="020B0604020202020204" pitchFamily="34" charset="0"/>
              <a:buChar char="•"/>
              <a:defRPr/>
            </a:pPr>
            <a:r>
              <a:rPr lang="en-US" sz="2400" dirty="0">
                <a:solidFill>
                  <a:schemeClr val="tx2"/>
                </a:solidFill>
              </a:rPr>
              <a:t>Managing Up and Gaining Leadership Buy-In (3/26/26)</a:t>
            </a:r>
          </a:p>
          <a:p>
            <a:pPr marL="742950" lvl="1" indent="-285750">
              <a:buFont typeface="Arial" panose="020B0604020202020204" pitchFamily="34" charset="0"/>
              <a:buChar char="•"/>
              <a:defRPr/>
            </a:pPr>
            <a:r>
              <a:rPr lang="en-US" sz="2400" dirty="0">
                <a:solidFill>
                  <a:schemeClr val="tx2"/>
                </a:solidFill>
              </a:rPr>
              <a:t>Negotiation (4/9/26)</a:t>
            </a:r>
          </a:p>
          <a:p>
            <a:pPr marL="742950" lvl="1" indent="-285750">
              <a:buFont typeface="Arial" panose="020B0604020202020204" pitchFamily="34" charset="0"/>
              <a:buChar char="•"/>
              <a:defRPr/>
            </a:pPr>
            <a:r>
              <a:rPr lang="en-US" sz="2400" dirty="0">
                <a:solidFill>
                  <a:schemeClr val="tx2"/>
                </a:solidFill>
              </a:rPr>
              <a:t>Negotiation and More About Cycles of Change (4/23/26)</a:t>
            </a:r>
          </a:p>
          <a:p>
            <a:pPr marL="742950" lvl="1" indent="-285750">
              <a:buFont typeface="Arial" panose="020B0604020202020204" pitchFamily="34" charset="0"/>
              <a:buChar char="•"/>
              <a:defRPr/>
            </a:pPr>
            <a:r>
              <a:rPr lang="en-US" sz="2400" dirty="0">
                <a:solidFill>
                  <a:schemeClr val="tx2"/>
                </a:solidFill>
              </a:rPr>
              <a:t>Sustaining your Improvement Effort (5/14/26)</a:t>
            </a:r>
          </a:p>
          <a:p>
            <a:pPr marL="742950" lvl="1" indent="-285750">
              <a:buFont typeface="Arial" panose="020B0604020202020204" pitchFamily="34" charset="0"/>
              <a:buChar char="•"/>
              <a:defRPr/>
            </a:pPr>
            <a:r>
              <a:rPr lang="en-US" sz="2400" dirty="0">
                <a:solidFill>
                  <a:schemeClr val="tx2"/>
                </a:solidFill>
              </a:rPr>
              <a:t>Resident Presentations (5/28/26, 6/11/26, 6/25/26)</a:t>
            </a:r>
          </a:p>
        </p:txBody>
      </p:sp>
      <p:sp>
        <p:nvSpPr>
          <p:cNvPr id="4" name="TextBox 3"/>
          <p:cNvSpPr txBox="1"/>
          <p:nvPr/>
        </p:nvSpPr>
        <p:spPr>
          <a:xfrm>
            <a:off x="809966" y="609600"/>
            <a:ext cx="7315200" cy="70788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effectLst/>
                <a:uLnTx/>
                <a:uFillTx/>
                <a:latin typeface="Calibri"/>
                <a:ea typeface="+mn-ea"/>
                <a:cs typeface="+mn-cs"/>
              </a:rPr>
              <a:t>Curriculum Plan</a:t>
            </a:r>
          </a:p>
        </p:txBody>
      </p:sp>
    </p:spTree>
    <p:extLst>
      <p:ext uri="{BB962C8B-B14F-4D97-AF65-F5344CB8AC3E}">
        <p14:creationId xmlns:p14="http://schemas.microsoft.com/office/powerpoint/2010/main" val="3965593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63880" y="638955"/>
            <a:ext cx="7816241" cy="1128373"/>
          </a:xfrm>
        </p:spPr>
        <p:txBody>
          <a:bodyPr/>
          <a:lstStyle/>
          <a:p>
            <a:r>
              <a:rPr lang="en-US" altLang="en-US" b="1" dirty="0"/>
              <a:t>Model for Improvement</a:t>
            </a:r>
          </a:p>
        </p:txBody>
      </p:sp>
      <p:sp>
        <p:nvSpPr>
          <p:cNvPr id="3" name="TextBox 2"/>
          <p:cNvSpPr txBox="1"/>
          <p:nvPr/>
        </p:nvSpPr>
        <p:spPr>
          <a:xfrm>
            <a:off x="5699342" y="2345409"/>
            <a:ext cx="1830720" cy="368094"/>
          </a:xfrm>
          <a:prstGeom prst="rect">
            <a:avLst/>
          </a:prstGeom>
          <a:noFill/>
        </p:spPr>
        <p:txBody>
          <a:bodyPr wrap="none" lIns="90215" tIns="45107" rIns="90215" bIns="45107">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F497D"/>
                </a:solidFill>
                <a:effectLst/>
                <a:uLnTx/>
                <a:uFillTx/>
                <a:latin typeface="Calibri"/>
                <a:ea typeface="+mn-ea"/>
                <a:cs typeface="+mn-cs"/>
              </a:rPr>
              <a:t>Three questions...</a:t>
            </a:r>
          </a:p>
        </p:txBody>
      </p:sp>
      <p:sp>
        <p:nvSpPr>
          <p:cNvPr id="7" name="TextBox 6"/>
          <p:cNvSpPr txBox="1"/>
          <p:nvPr/>
        </p:nvSpPr>
        <p:spPr>
          <a:xfrm>
            <a:off x="5849655" y="3925131"/>
            <a:ext cx="1676575" cy="922092"/>
          </a:xfrm>
          <a:prstGeom prst="rect">
            <a:avLst/>
          </a:prstGeom>
          <a:noFill/>
        </p:spPr>
        <p:txBody>
          <a:bodyPr wrap="none" lIns="90215" tIns="45107" rIns="90215" bIns="45107">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F497D"/>
                </a:solidFill>
                <a:effectLst/>
                <a:uLnTx/>
                <a:uFillTx/>
                <a:latin typeface="Calibri"/>
                <a:ea typeface="+mn-ea"/>
                <a:cs typeface="+mn-cs"/>
              </a:rPr>
              <a:t>…coupled with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F497D"/>
                </a:solidFill>
                <a:effectLst/>
                <a:uLnTx/>
                <a:uFillTx/>
                <a:latin typeface="Calibri"/>
                <a:ea typeface="+mn-ea"/>
                <a:cs typeface="+mn-cs"/>
              </a:rPr>
              <a:t>an approach for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1" u="none" strike="noStrike" kern="1200" cap="none" spc="0" normalizeH="0" baseline="0" noProof="0" dirty="0">
                <a:ln>
                  <a:noFill/>
                </a:ln>
                <a:solidFill>
                  <a:srgbClr val="1F497D"/>
                </a:solidFill>
                <a:effectLst/>
                <a:uLnTx/>
                <a:uFillTx/>
                <a:latin typeface="Calibri"/>
                <a:ea typeface="+mn-ea"/>
                <a:cs typeface="+mn-cs"/>
              </a:rPr>
              <a:t>testing change.</a:t>
            </a:r>
          </a:p>
        </p:txBody>
      </p:sp>
      <p:sp>
        <p:nvSpPr>
          <p:cNvPr id="17" name="TextBox 16"/>
          <p:cNvSpPr txBox="1"/>
          <p:nvPr/>
        </p:nvSpPr>
        <p:spPr>
          <a:xfrm>
            <a:off x="1478071" y="5903644"/>
            <a:ext cx="5274483" cy="337316"/>
          </a:xfrm>
          <a:prstGeom prst="rect">
            <a:avLst/>
          </a:prstGeom>
          <a:noFill/>
        </p:spPr>
        <p:txBody>
          <a:bodyPr wrap="none" lIns="90215" tIns="45107" rIns="90215" bIns="45107">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srgbClr val="1F497D"/>
                </a:solidFill>
                <a:effectLst/>
                <a:uLnTx/>
                <a:uFillTx/>
                <a:latin typeface="Calibri"/>
                <a:ea typeface="+mn-ea"/>
                <a:cs typeface="+mn-cs"/>
              </a:rPr>
              <a:t>Langley GJ, et. al. </a:t>
            </a:r>
            <a:r>
              <a:rPr kumimoji="0" lang="en-US" sz="1600" b="0" i="1" u="sng" strike="noStrike" kern="1200" cap="none" spc="0" normalizeH="0" baseline="0" noProof="0" dirty="0">
                <a:ln>
                  <a:noFill/>
                </a:ln>
                <a:solidFill>
                  <a:srgbClr val="1F497D"/>
                </a:solidFill>
                <a:effectLst/>
                <a:uLnTx/>
                <a:uFillTx/>
                <a:latin typeface="Calibri"/>
                <a:ea typeface="+mn-ea"/>
                <a:cs typeface="+mn-cs"/>
              </a:rPr>
              <a:t>The Improvement Guide (2</a:t>
            </a:r>
            <a:r>
              <a:rPr kumimoji="0" lang="en-US" sz="1600" b="0" i="1" u="sng" strike="noStrike" kern="1200" cap="none" spc="0" normalizeH="0" baseline="30000" noProof="0" dirty="0">
                <a:ln>
                  <a:noFill/>
                </a:ln>
                <a:solidFill>
                  <a:srgbClr val="1F497D"/>
                </a:solidFill>
                <a:effectLst/>
                <a:uLnTx/>
                <a:uFillTx/>
                <a:latin typeface="Calibri"/>
                <a:ea typeface="+mn-ea"/>
                <a:cs typeface="+mn-cs"/>
              </a:rPr>
              <a:t>nd</a:t>
            </a:r>
            <a:r>
              <a:rPr kumimoji="0" lang="en-US" sz="1600" b="0" i="1" u="sng" strike="noStrike" kern="1200" cap="none" spc="0" normalizeH="0" baseline="0" noProof="0" dirty="0">
                <a:ln>
                  <a:noFill/>
                </a:ln>
                <a:solidFill>
                  <a:srgbClr val="1F497D"/>
                </a:solidFill>
                <a:effectLst/>
                <a:uLnTx/>
                <a:uFillTx/>
                <a:latin typeface="Calibri"/>
                <a:ea typeface="+mn-ea"/>
                <a:cs typeface="+mn-cs"/>
              </a:rPr>
              <a:t> Edition)</a:t>
            </a:r>
            <a:r>
              <a:rPr kumimoji="0" lang="en-US" sz="1600" b="0" i="1" u="none" strike="noStrike" kern="1200" cap="none" spc="0" normalizeH="0" baseline="0" noProof="0" dirty="0">
                <a:ln>
                  <a:noFill/>
                </a:ln>
                <a:solidFill>
                  <a:srgbClr val="1F497D"/>
                </a:solidFill>
                <a:effectLst/>
                <a:uLnTx/>
                <a:uFillTx/>
                <a:latin typeface="Calibri"/>
                <a:ea typeface="+mn-ea"/>
                <a:cs typeface="+mn-cs"/>
              </a:rPr>
              <a:t>, 2009.</a:t>
            </a:r>
          </a:p>
        </p:txBody>
      </p:sp>
      <p:sp>
        <p:nvSpPr>
          <p:cNvPr id="4" name="TextBox 3"/>
          <p:cNvSpPr txBox="1"/>
          <p:nvPr/>
        </p:nvSpPr>
        <p:spPr bwMode="auto">
          <a:xfrm>
            <a:off x="288099" y="1843910"/>
            <a:ext cx="5110619" cy="1631216"/>
          </a:xfrm>
          <a:prstGeom prst="rect">
            <a:avLst/>
          </a:prstGeom>
          <a:noFill/>
          <a:ln>
            <a:solidFill>
              <a:schemeClr val="tx2"/>
            </a:solidFill>
          </a:ln>
        </p:spPr>
        <p:txBody>
          <a:bodyPr>
            <a:spAutoFit/>
          </a:bodyPr>
          <a:lstStyle/>
          <a:p>
            <a:pPr marL="338305" marR="0" lvl="0" indent="-33830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1F497D"/>
                </a:solidFill>
                <a:effectLst/>
                <a:uLnTx/>
                <a:uFillTx/>
                <a:latin typeface="Calibri"/>
                <a:ea typeface="+mn-ea"/>
                <a:cs typeface="+mn-cs"/>
              </a:rPr>
              <a:t>What are we trying to accomplish? (Aim)</a:t>
            </a:r>
          </a:p>
          <a:p>
            <a:pPr marL="338305" marR="0" lvl="0" indent="-33830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1F497D"/>
                </a:solidFill>
                <a:effectLst/>
                <a:uLnTx/>
                <a:uFillTx/>
                <a:latin typeface="Calibri"/>
                <a:ea typeface="+mn-ea"/>
                <a:cs typeface="+mn-cs"/>
              </a:rPr>
              <a:t>How will we know that a change is an improvement?  (Measures)</a:t>
            </a:r>
          </a:p>
          <a:p>
            <a:pPr marL="338305" marR="0" lvl="0" indent="-33830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1F497D"/>
                </a:solidFill>
                <a:effectLst/>
                <a:uLnTx/>
                <a:uFillTx/>
                <a:latin typeface="Calibri"/>
                <a:ea typeface="+mn-ea"/>
                <a:cs typeface="+mn-cs"/>
              </a:rPr>
              <a:t>What change can we make that will result in improvement? (Change)</a:t>
            </a:r>
          </a:p>
        </p:txBody>
      </p:sp>
      <p:sp>
        <p:nvSpPr>
          <p:cNvPr id="11" name="Line 8"/>
          <p:cNvSpPr>
            <a:spLocks noChangeShapeType="1"/>
          </p:cNvSpPr>
          <p:nvPr/>
        </p:nvSpPr>
        <p:spPr bwMode="auto">
          <a:xfrm>
            <a:off x="1903956" y="4791785"/>
            <a:ext cx="1878904" cy="0"/>
          </a:xfrm>
          <a:prstGeom prst="line">
            <a:avLst/>
          </a:prstGeom>
          <a:noFill/>
          <a:ln w="12700">
            <a:solidFill>
              <a:schemeClr val="tx2"/>
            </a:solidFill>
            <a:round/>
            <a:headEnd type="none" w="med" len="med"/>
            <a:tailEnd type="non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F497D"/>
              </a:solidFill>
              <a:effectLst/>
              <a:uLnTx/>
              <a:uFillTx/>
              <a:latin typeface="Calibri"/>
              <a:ea typeface="+mn-ea"/>
              <a:cs typeface="+mn-cs"/>
            </a:endParaRPr>
          </a:p>
        </p:txBody>
      </p:sp>
      <p:sp>
        <p:nvSpPr>
          <p:cNvPr id="10" name="Oval 7"/>
          <p:cNvSpPr>
            <a:spLocks noChangeArrowheads="1"/>
          </p:cNvSpPr>
          <p:nvPr/>
        </p:nvSpPr>
        <p:spPr bwMode="auto">
          <a:xfrm>
            <a:off x="1903956" y="3851474"/>
            <a:ext cx="1878904" cy="1879054"/>
          </a:xfrm>
          <a:prstGeom prst="ellipse">
            <a:avLst/>
          </a:prstGeom>
          <a:noFill/>
          <a:ln w="12700">
            <a:solidFill>
              <a:schemeClr val="tx2"/>
            </a:solidFill>
            <a:round/>
            <a:headEnd/>
            <a:tailEnd/>
          </a:ln>
        </p:spPr>
        <p:txBody>
          <a:bodyPr wrap="none" anchor="ct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0" fontAlgn="auto"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srgbClr val="1F497D"/>
              </a:solidFill>
              <a:effectLst/>
              <a:uLnTx/>
              <a:uFillTx/>
              <a:latin typeface="Calibri"/>
              <a:ea typeface="+mn-ea"/>
              <a:cs typeface="+mn-cs"/>
            </a:endParaRPr>
          </a:p>
        </p:txBody>
      </p:sp>
      <p:sp>
        <p:nvSpPr>
          <p:cNvPr id="12" name="Line 9"/>
          <p:cNvSpPr>
            <a:spLocks noChangeShapeType="1"/>
          </p:cNvSpPr>
          <p:nvPr/>
        </p:nvSpPr>
        <p:spPr bwMode="auto">
          <a:xfrm>
            <a:off x="2843408" y="3851474"/>
            <a:ext cx="0" cy="1879054"/>
          </a:xfrm>
          <a:prstGeom prst="line">
            <a:avLst/>
          </a:prstGeom>
          <a:noFill/>
          <a:ln w="12700">
            <a:solidFill>
              <a:schemeClr val="tx2"/>
            </a:solidFill>
            <a:round/>
            <a:headEnd type="none" w="med" len="med"/>
            <a:tailEnd type="non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F497D"/>
              </a:solidFill>
              <a:effectLst/>
              <a:uLnTx/>
              <a:uFillTx/>
              <a:latin typeface="Calibri"/>
              <a:ea typeface="+mn-ea"/>
              <a:cs typeface="+mn-cs"/>
            </a:endParaRPr>
          </a:p>
        </p:txBody>
      </p:sp>
      <p:sp>
        <p:nvSpPr>
          <p:cNvPr id="5" name="TextBox 4"/>
          <p:cNvSpPr txBox="1"/>
          <p:nvPr/>
        </p:nvSpPr>
        <p:spPr bwMode="auto">
          <a:xfrm>
            <a:off x="2880986" y="4226031"/>
            <a:ext cx="635110" cy="400110"/>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1F497D"/>
                </a:solidFill>
                <a:effectLst/>
                <a:uLnTx/>
                <a:uFillTx/>
                <a:latin typeface="Calibri"/>
                <a:ea typeface="+mn-ea"/>
                <a:cs typeface="+mn-cs"/>
              </a:rPr>
              <a:t>Plan</a:t>
            </a:r>
          </a:p>
        </p:txBody>
      </p:sp>
      <p:sp>
        <p:nvSpPr>
          <p:cNvPr id="14" name="TextBox 13"/>
          <p:cNvSpPr txBox="1"/>
          <p:nvPr/>
        </p:nvSpPr>
        <p:spPr bwMode="auto">
          <a:xfrm>
            <a:off x="2973366" y="4903054"/>
            <a:ext cx="476412" cy="400110"/>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1F497D"/>
                </a:solidFill>
                <a:effectLst/>
                <a:uLnTx/>
                <a:uFillTx/>
                <a:latin typeface="Calibri"/>
                <a:ea typeface="+mn-ea"/>
                <a:cs typeface="+mn-cs"/>
              </a:rPr>
              <a:t>Do</a:t>
            </a:r>
          </a:p>
        </p:txBody>
      </p:sp>
      <p:sp>
        <p:nvSpPr>
          <p:cNvPr id="15" name="TextBox 14"/>
          <p:cNvSpPr txBox="1"/>
          <p:nvPr/>
        </p:nvSpPr>
        <p:spPr bwMode="auto">
          <a:xfrm>
            <a:off x="2052703" y="4903054"/>
            <a:ext cx="774571" cy="400110"/>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1F497D"/>
                </a:solidFill>
                <a:effectLst/>
                <a:uLnTx/>
                <a:uFillTx/>
                <a:latin typeface="Calibri"/>
                <a:ea typeface="+mn-ea"/>
                <a:cs typeface="+mn-cs"/>
              </a:rPr>
              <a:t>Study</a:t>
            </a:r>
          </a:p>
        </p:txBody>
      </p:sp>
      <p:sp>
        <p:nvSpPr>
          <p:cNvPr id="16" name="TextBox 15"/>
          <p:cNvSpPr txBox="1"/>
          <p:nvPr/>
        </p:nvSpPr>
        <p:spPr bwMode="auto">
          <a:xfrm>
            <a:off x="2193621" y="4226031"/>
            <a:ext cx="529312" cy="400110"/>
          </a:xfrm>
          <a:prstGeom prst="rect">
            <a:avLst/>
          </a:prstGeom>
          <a:noFill/>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1F497D"/>
                </a:solidFill>
                <a:effectLst/>
                <a:uLnTx/>
                <a:uFillTx/>
                <a:latin typeface="Calibri"/>
                <a:ea typeface="+mn-ea"/>
                <a:cs typeface="+mn-cs"/>
              </a:rPr>
              <a:t>Act</a:t>
            </a:r>
          </a:p>
        </p:txBody>
      </p:sp>
      <p:sp>
        <p:nvSpPr>
          <p:cNvPr id="6" name="Bent Arrow 5"/>
          <p:cNvSpPr/>
          <p:nvPr/>
        </p:nvSpPr>
        <p:spPr bwMode="auto">
          <a:xfrm rot="10800000">
            <a:off x="4045907" y="3655575"/>
            <a:ext cx="601249" cy="946580"/>
          </a:xfrm>
          <a:prstGeom prst="bentArrow">
            <a:avLst/>
          </a:prstGeom>
          <a:solidFill>
            <a:schemeClr val="accent1"/>
          </a:solidFill>
          <a:ln w="12700" cap="flat" cmpd="sng" algn="ctr">
            <a:solidFill>
              <a:schemeClr val="tx1"/>
            </a:solidFill>
            <a:prstDash val="solid"/>
            <a:round/>
            <a:headEnd type="none" w="med" len="med"/>
            <a:tailEnd type="none" w="med" len="med"/>
          </a:ln>
          <a:effectLst/>
        </p:spPr>
        <p:txBody>
          <a:bodyPr/>
          <a:lstStyle/>
          <a:p>
            <a:pPr marL="0" marR="0" lvl="0" indent="0" algn="l" defTabSz="914400" rtl="0" eaLnBrk="0" fontAlgn="auto" latinLnBrk="0" hangingPunct="0">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F497D"/>
              </a:solidFill>
              <a:effectLst/>
              <a:uLnTx/>
              <a:uFillTx/>
              <a:latin typeface="Calibri"/>
              <a:ea typeface="+mn-ea"/>
              <a:cs typeface="+mn-cs"/>
            </a:endParaRPr>
          </a:p>
        </p:txBody>
      </p:sp>
      <p:sp>
        <p:nvSpPr>
          <p:cNvPr id="18" name="Bent Arrow 17"/>
          <p:cNvSpPr/>
          <p:nvPr/>
        </p:nvSpPr>
        <p:spPr bwMode="auto">
          <a:xfrm rot="16200000">
            <a:off x="866995" y="3828241"/>
            <a:ext cx="946580" cy="601249"/>
          </a:xfrm>
          <a:prstGeom prst="bentArrow">
            <a:avLst/>
          </a:prstGeom>
          <a:solidFill>
            <a:schemeClr val="accent1"/>
          </a:solidFill>
          <a:ln w="12700" cap="flat" cmpd="sng" algn="ctr">
            <a:solidFill>
              <a:schemeClr val="tx1"/>
            </a:solidFill>
            <a:prstDash val="solid"/>
            <a:round/>
            <a:headEnd type="none" w="med" len="med"/>
            <a:tailEnd type="none" w="med" len="med"/>
          </a:ln>
          <a:effectLst/>
        </p:spPr>
        <p:txBody>
          <a:bodyPr/>
          <a:lstStyle/>
          <a:p>
            <a:pPr marL="0" marR="0" lvl="0" indent="0" algn="l" defTabSz="914400" rtl="0" eaLnBrk="0" fontAlgn="auto" latinLnBrk="0" hangingPunct="0">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1F497D"/>
              </a:solidFill>
              <a:effectLst/>
              <a:uLnTx/>
              <a:uFillTx/>
              <a:latin typeface="Calibri"/>
              <a:ea typeface="+mn-ea"/>
              <a:cs typeface="+mn-cs"/>
            </a:endParaRPr>
          </a:p>
        </p:txBody>
      </p:sp>
      <p:sp>
        <p:nvSpPr>
          <p:cNvPr id="20" name="Slide Number Placeholder 5"/>
          <p:cNvSpPr txBox="1">
            <a:spLocks noGrp="1"/>
          </p:cNvSpPr>
          <p:nvPr/>
        </p:nvSpPr>
        <p:spPr bwMode="auto">
          <a:xfrm>
            <a:off x="6552679" y="6059684"/>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srgbClr val="1F497D"/>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8</a:t>
            </a:fld>
            <a:endParaRPr kumimoji="0" lang="en-US" altLang="en-US" sz="1400" b="0" i="0" u="none" strike="noStrike" kern="1200" cap="none" spc="0" normalizeH="0" baseline="0" noProof="0" dirty="0">
              <a:ln>
                <a:noFill/>
              </a:ln>
              <a:solidFill>
                <a:srgbClr val="1F497D"/>
              </a:solidFill>
              <a:effectLst/>
              <a:uLnTx/>
              <a:uFillTx/>
              <a:latin typeface="Times New Roman" pitchFamily="18" charset="0"/>
              <a:ea typeface="MS PGothic" pitchFamily="34" charset="-128"/>
              <a:cs typeface="+mn-cs"/>
            </a:endParaRPr>
          </a:p>
        </p:txBody>
      </p:sp>
      <p:sp>
        <p:nvSpPr>
          <p:cNvPr id="19" name="Rectangle 18"/>
          <p:cNvSpPr/>
          <p:nvPr/>
        </p:nvSpPr>
        <p:spPr>
          <a:xfrm>
            <a:off x="543992" y="2148944"/>
            <a:ext cx="4103163" cy="670455"/>
          </a:xfrm>
          <a:prstGeom prst="rect">
            <a:avLst/>
          </a:prstGeom>
          <a:noFill/>
          <a:ln w="38100"/>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597053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63880" y="939855"/>
            <a:ext cx="7816241" cy="827473"/>
          </a:xfrm>
        </p:spPr>
        <p:txBody>
          <a:bodyPr lIns="91407" tIns="45704" rIns="91407" bIns="45704" anchor="t">
            <a:normAutofit/>
          </a:bodyPr>
          <a:lstStyle/>
          <a:p>
            <a:r>
              <a:rPr lang="en-US" altLang="en-US" sz="4000" b="1" dirty="0">
                <a:latin typeface="+mn-lt"/>
              </a:rPr>
              <a:t>Value Compass Diabetes Care</a:t>
            </a:r>
          </a:p>
        </p:txBody>
      </p:sp>
      <p:sp>
        <p:nvSpPr>
          <p:cNvPr id="11267" name="Rectangle 3"/>
          <p:cNvSpPr>
            <a:spLocks noChangeArrowheads="1"/>
          </p:cNvSpPr>
          <p:nvPr/>
        </p:nvSpPr>
        <p:spPr bwMode="auto">
          <a:xfrm>
            <a:off x="3166499" y="1879206"/>
            <a:ext cx="2939074"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r>
              <a:rPr kumimoji="0" lang="en-US" altLang="en-US" sz="3200" b="1" i="1" u="none" strike="noStrike" kern="1200" cap="none" spc="0" normalizeH="0" baseline="0" noProof="0">
                <a:ln>
                  <a:noFill/>
                </a:ln>
                <a:solidFill>
                  <a:srgbClr val="00B050"/>
                </a:solidFill>
                <a:effectLst/>
                <a:uLnTx/>
                <a:uFillTx/>
                <a:latin typeface="Calibri"/>
                <a:ea typeface="+mn-ea"/>
                <a:cs typeface="+mn-cs"/>
              </a:rPr>
              <a:t>Functional Status</a:t>
            </a:r>
            <a:endParaRPr kumimoji="0" lang="en-US" altLang="en-US" sz="3200" b="0" i="0" u="none" strike="noStrike" kern="1200" cap="none" spc="0" normalizeH="0" baseline="0" noProof="0">
              <a:ln>
                <a:noFill/>
              </a:ln>
              <a:solidFill>
                <a:srgbClr val="00B050"/>
              </a:solidFill>
              <a:effectLst/>
              <a:uLnTx/>
              <a:uFillTx/>
              <a:latin typeface="Calibri"/>
              <a:ea typeface="+mn-ea"/>
              <a:cs typeface="+mn-cs"/>
            </a:endParaRPr>
          </a:p>
        </p:txBody>
      </p:sp>
      <p:sp>
        <p:nvSpPr>
          <p:cNvPr id="11268" name="Oval 4"/>
          <p:cNvSpPr>
            <a:spLocks noChangeArrowheads="1"/>
          </p:cNvSpPr>
          <p:nvPr/>
        </p:nvSpPr>
        <p:spPr bwMode="auto">
          <a:xfrm>
            <a:off x="3920647" y="3145492"/>
            <a:ext cx="1443625" cy="1570319"/>
          </a:xfrm>
          <a:prstGeom prst="ellipse">
            <a:avLst/>
          </a:prstGeom>
          <a:solidFill>
            <a:srgbClr val="FFFF00"/>
          </a:solidFill>
          <a:ln w="12700">
            <a:solidFill>
              <a:srgbClr val="000000"/>
            </a:solidFill>
            <a:round/>
            <a:headEnd/>
            <a:tailEnd/>
          </a:ln>
        </p:spPr>
        <p:txBody>
          <a:bodyPr lIns="90215" tIns="45107" rIns="90215" bIns="45107"/>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prstClr val="black"/>
              </a:solidFill>
              <a:effectLst/>
              <a:uLnTx/>
              <a:uFillTx/>
              <a:latin typeface="Calibri"/>
              <a:ea typeface="+mn-ea"/>
              <a:cs typeface="+mn-cs"/>
            </a:endParaRPr>
          </a:p>
        </p:txBody>
      </p:sp>
      <p:sp>
        <p:nvSpPr>
          <p:cNvPr id="11269" name="Line 5"/>
          <p:cNvSpPr>
            <a:spLocks noChangeShapeType="1"/>
          </p:cNvSpPr>
          <p:nvPr/>
        </p:nvSpPr>
        <p:spPr bwMode="auto">
          <a:xfrm>
            <a:off x="4634630" y="3158029"/>
            <a:ext cx="1566" cy="1507632"/>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lIns="90215" tIns="45107" rIns="90215" bIns="45107"/>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black"/>
              </a:solidFill>
              <a:effectLst/>
              <a:uLnTx/>
              <a:uFillTx/>
              <a:latin typeface="Calibri"/>
              <a:ea typeface="+mn-ea"/>
              <a:cs typeface="+mn-cs"/>
            </a:endParaRPr>
          </a:p>
        </p:txBody>
      </p:sp>
      <p:sp>
        <p:nvSpPr>
          <p:cNvPr id="11270" name="Freeform 6"/>
          <p:cNvSpPr>
            <a:spLocks/>
          </p:cNvSpPr>
          <p:nvPr/>
        </p:nvSpPr>
        <p:spPr bwMode="auto">
          <a:xfrm>
            <a:off x="4570435" y="3158029"/>
            <a:ext cx="129957" cy="184928"/>
          </a:xfrm>
          <a:custGeom>
            <a:avLst/>
            <a:gdLst>
              <a:gd name="T0" fmla="*/ 2147483647 w 83"/>
              <a:gd name="T1" fmla="*/ 2147483647 h 118"/>
              <a:gd name="T2" fmla="*/ 2147483647 w 83"/>
              <a:gd name="T3" fmla="*/ 2147483647 h 118"/>
              <a:gd name="T4" fmla="*/ 2147483647 w 83"/>
              <a:gd name="T5" fmla="*/ 0 h 118"/>
              <a:gd name="T6" fmla="*/ 0 w 83"/>
              <a:gd name="T7" fmla="*/ 2147483647 h 118"/>
              <a:gd name="T8" fmla="*/ 2147483647 w 83"/>
              <a:gd name="T9" fmla="*/ 2147483647 h 11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3" h="118">
                <a:moveTo>
                  <a:pt x="41" y="83"/>
                </a:moveTo>
                <a:lnTo>
                  <a:pt x="83" y="118"/>
                </a:lnTo>
                <a:lnTo>
                  <a:pt x="41" y="0"/>
                </a:lnTo>
                <a:lnTo>
                  <a:pt x="0" y="118"/>
                </a:lnTo>
                <a:lnTo>
                  <a:pt x="41" y="83"/>
                </a:lnTo>
                <a:close/>
              </a:path>
            </a:pathLst>
          </a:custGeom>
          <a:solidFill>
            <a:schemeClr val="tx1"/>
          </a:solidFill>
          <a:ln w="12700">
            <a:solidFill>
              <a:srgbClr val="000000"/>
            </a:solidFill>
            <a:prstDash val="solid"/>
            <a:round/>
            <a:headEnd/>
            <a:tailEnd/>
          </a:ln>
        </p:spPr>
        <p:txBody>
          <a:bodyPr lIns="90215" tIns="45107" rIns="90215" bIns="45107"/>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black"/>
              </a:solidFill>
              <a:effectLst/>
              <a:uLnTx/>
              <a:uFillTx/>
              <a:latin typeface="Calibri"/>
              <a:ea typeface="+mn-ea"/>
              <a:cs typeface="+mn-cs"/>
            </a:endParaRPr>
          </a:p>
        </p:txBody>
      </p:sp>
      <p:sp>
        <p:nvSpPr>
          <p:cNvPr id="11271" name="Freeform 7"/>
          <p:cNvSpPr>
            <a:spLocks/>
          </p:cNvSpPr>
          <p:nvPr/>
        </p:nvSpPr>
        <p:spPr bwMode="auto">
          <a:xfrm>
            <a:off x="4570435" y="4479166"/>
            <a:ext cx="129957" cy="186494"/>
          </a:xfrm>
          <a:custGeom>
            <a:avLst/>
            <a:gdLst>
              <a:gd name="T0" fmla="*/ 2147483647 w 83"/>
              <a:gd name="T1" fmla="*/ 2147483647 h 119"/>
              <a:gd name="T2" fmla="*/ 0 w 83"/>
              <a:gd name="T3" fmla="*/ 0 h 119"/>
              <a:gd name="T4" fmla="*/ 2147483647 w 83"/>
              <a:gd name="T5" fmla="*/ 2147483647 h 119"/>
              <a:gd name="T6" fmla="*/ 2147483647 w 83"/>
              <a:gd name="T7" fmla="*/ 0 h 119"/>
              <a:gd name="T8" fmla="*/ 2147483647 w 83"/>
              <a:gd name="T9" fmla="*/ 2147483647 h 1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3" h="119">
                <a:moveTo>
                  <a:pt x="41" y="35"/>
                </a:moveTo>
                <a:lnTo>
                  <a:pt x="0" y="0"/>
                </a:lnTo>
                <a:lnTo>
                  <a:pt x="41" y="119"/>
                </a:lnTo>
                <a:lnTo>
                  <a:pt x="83" y="0"/>
                </a:lnTo>
                <a:lnTo>
                  <a:pt x="41" y="35"/>
                </a:lnTo>
                <a:close/>
              </a:path>
            </a:pathLst>
          </a:custGeom>
          <a:solidFill>
            <a:schemeClr val="tx1"/>
          </a:solidFill>
          <a:ln w="12700">
            <a:solidFill>
              <a:srgbClr val="000000"/>
            </a:solidFill>
            <a:prstDash val="solid"/>
            <a:round/>
            <a:headEnd/>
            <a:tailEnd/>
          </a:ln>
        </p:spPr>
        <p:txBody>
          <a:bodyPr lIns="90215" tIns="45107" rIns="90215" bIns="45107"/>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black"/>
              </a:solidFill>
              <a:effectLst/>
              <a:uLnTx/>
              <a:uFillTx/>
              <a:latin typeface="Calibri"/>
              <a:ea typeface="+mn-ea"/>
              <a:cs typeface="+mn-cs"/>
            </a:endParaRPr>
          </a:p>
        </p:txBody>
      </p:sp>
      <p:sp>
        <p:nvSpPr>
          <p:cNvPr id="11272" name="Line 8"/>
          <p:cNvSpPr>
            <a:spLocks noChangeShapeType="1"/>
          </p:cNvSpPr>
          <p:nvPr/>
        </p:nvSpPr>
        <p:spPr bwMode="auto">
          <a:xfrm>
            <a:off x="3920647" y="3900874"/>
            <a:ext cx="1431099" cy="1568"/>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lIns="90215" tIns="45107" rIns="90215" bIns="45107"/>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black"/>
              </a:solidFill>
              <a:effectLst/>
              <a:uLnTx/>
              <a:uFillTx/>
              <a:latin typeface="Calibri"/>
              <a:ea typeface="+mn-ea"/>
              <a:cs typeface="+mn-cs"/>
            </a:endParaRPr>
          </a:p>
        </p:txBody>
      </p:sp>
      <p:sp>
        <p:nvSpPr>
          <p:cNvPr id="11273" name="Freeform 9"/>
          <p:cNvSpPr>
            <a:spLocks/>
          </p:cNvSpPr>
          <p:nvPr/>
        </p:nvSpPr>
        <p:spPr bwMode="auto">
          <a:xfrm>
            <a:off x="3920647" y="3835053"/>
            <a:ext cx="186325" cy="130077"/>
          </a:xfrm>
          <a:custGeom>
            <a:avLst/>
            <a:gdLst>
              <a:gd name="T0" fmla="*/ 2147483647 w 119"/>
              <a:gd name="T1" fmla="*/ 2147483647 h 83"/>
              <a:gd name="T2" fmla="*/ 2147483647 w 119"/>
              <a:gd name="T3" fmla="*/ 0 h 83"/>
              <a:gd name="T4" fmla="*/ 0 w 119"/>
              <a:gd name="T5" fmla="*/ 2147483647 h 83"/>
              <a:gd name="T6" fmla="*/ 2147483647 w 119"/>
              <a:gd name="T7" fmla="*/ 2147483647 h 83"/>
              <a:gd name="T8" fmla="*/ 2147483647 w 119"/>
              <a:gd name="T9" fmla="*/ 2147483647 h 8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9" h="83">
                <a:moveTo>
                  <a:pt x="83" y="42"/>
                </a:moveTo>
                <a:lnTo>
                  <a:pt x="119" y="0"/>
                </a:lnTo>
                <a:lnTo>
                  <a:pt x="0" y="42"/>
                </a:lnTo>
                <a:lnTo>
                  <a:pt x="119" y="83"/>
                </a:lnTo>
                <a:lnTo>
                  <a:pt x="83" y="42"/>
                </a:lnTo>
                <a:close/>
              </a:path>
            </a:pathLst>
          </a:custGeom>
          <a:solidFill>
            <a:schemeClr val="tx1"/>
          </a:solidFill>
          <a:ln w="12700">
            <a:solidFill>
              <a:srgbClr val="000000"/>
            </a:solidFill>
            <a:prstDash val="solid"/>
            <a:round/>
            <a:headEnd/>
            <a:tailEnd/>
          </a:ln>
        </p:spPr>
        <p:txBody>
          <a:bodyPr lIns="90215" tIns="45107" rIns="90215" bIns="45107"/>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black"/>
              </a:solidFill>
              <a:effectLst/>
              <a:uLnTx/>
              <a:uFillTx/>
              <a:latin typeface="Calibri"/>
              <a:ea typeface="+mn-ea"/>
              <a:cs typeface="+mn-cs"/>
            </a:endParaRPr>
          </a:p>
        </p:txBody>
      </p:sp>
      <p:sp>
        <p:nvSpPr>
          <p:cNvPr id="11274" name="Freeform 10"/>
          <p:cNvSpPr>
            <a:spLocks/>
          </p:cNvSpPr>
          <p:nvPr/>
        </p:nvSpPr>
        <p:spPr bwMode="auto">
          <a:xfrm>
            <a:off x="5165421" y="3835053"/>
            <a:ext cx="186324" cy="130077"/>
          </a:xfrm>
          <a:custGeom>
            <a:avLst/>
            <a:gdLst>
              <a:gd name="T0" fmla="*/ 2147483647 w 119"/>
              <a:gd name="T1" fmla="*/ 2147483647 h 83"/>
              <a:gd name="T2" fmla="*/ 0 w 119"/>
              <a:gd name="T3" fmla="*/ 2147483647 h 83"/>
              <a:gd name="T4" fmla="*/ 2147483647 w 119"/>
              <a:gd name="T5" fmla="*/ 2147483647 h 83"/>
              <a:gd name="T6" fmla="*/ 0 w 119"/>
              <a:gd name="T7" fmla="*/ 0 h 83"/>
              <a:gd name="T8" fmla="*/ 2147483647 w 119"/>
              <a:gd name="T9" fmla="*/ 2147483647 h 8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9" h="83">
                <a:moveTo>
                  <a:pt x="36" y="42"/>
                </a:moveTo>
                <a:lnTo>
                  <a:pt x="0" y="83"/>
                </a:lnTo>
                <a:lnTo>
                  <a:pt x="119" y="42"/>
                </a:lnTo>
                <a:lnTo>
                  <a:pt x="0" y="0"/>
                </a:lnTo>
                <a:lnTo>
                  <a:pt x="36" y="42"/>
                </a:lnTo>
                <a:close/>
              </a:path>
            </a:pathLst>
          </a:custGeom>
          <a:solidFill>
            <a:schemeClr val="tx1"/>
          </a:solidFill>
          <a:ln w="12700">
            <a:solidFill>
              <a:srgbClr val="000000"/>
            </a:solidFill>
            <a:prstDash val="solid"/>
            <a:round/>
            <a:headEnd/>
            <a:tailEnd/>
          </a:ln>
        </p:spPr>
        <p:txBody>
          <a:bodyPr lIns="90215" tIns="45107" rIns="90215" bIns="45107"/>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black"/>
              </a:solidFill>
              <a:effectLst/>
              <a:uLnTx/>
              <a:uFillTx/>
              <a:latin typeface="Calibri"/>
              <a:ea typeface="+mn-ea"/>
              <a:cs typeface="+mn-cs"/>
            </a:endParaRPr>
          </a:p>
        </p:txBody>
      </p:sp>
      <p:sp>
        <p:nvSpPr>
          <p:cNvPr id="11275" name="Rectangle 11"/>
          <p:cNvSpPr>
            <a:spLocks noChangeArrowheads="1"/>
          </p:cNvSpPr>
          <p:nvPr/>
        </p:nvSpPr>
        <p:spPr bwMode="auto">
          <a:xfrm>
            <a:off x="5962934" y="3646991"/>
            <a:ext cx="2000548"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r>
              <a:rPr kumimoji="0" lang="en-US" altLang="en-US" sz="3200" b="1" i="1" u="none" strike="noStrike" kern="1200" cap="none" spc="0" normalizeH="0" baseline="0" noProof="0">
                <a:ln>
                  <a:noFill/>
                </a:ln>
                <a:solidFill>
                  <a:srgbClr val="00B050"/>
                </a:solidFill>
                <a:effectLst/>
                <a:uLnTx/>
                <a:uFillTx/>
                <a:latin typeface="Calibri"/>
                <a:ea typeface="+mn-ea"/>
                <a:cs typeface="+mn-cs"/>
              </a:rPr>
              <a:t>Satisfaction</a:t>
            </a:r>
            <a:endParaRPr kumimoji="0" lang="en-US" altLang="en-US" sz="3200" b="0" i="0" u="none" strike="noStrike" kern="1200" cap="none" spc="0" normalizeH="0" baseline="0" noProof="0">
              <a:ln>
                <a:noFill/>
              </a:ln>
              <a:solidFill>
                <a:srgbClr val="00B050"/>
              </a:solidFill>
              <a:effectLst/>
              <a:uLnTx/>
              <a:uFillTx/>
              <a:latin typeface="Calibri"/>
              <a:ea typeface="+mn-ea"/>
              <a:cs typeface="+mn-cs"/>
            </a:endParaRPr>
          </a:p>
        </p:txBody>
      </p:sp>
      <p:sp>
        <p:nvSpPr>
          <p:cNvPr id="11276" name="Rectangle 12"/>
          <p:cNvSpPr>
            <a:spLocks noChangeArrowheads="1"/>
          </p:cNvSpPr>
          <p:nvPr/>
        </p:nvSpPr>
        <p:spPr bwMode="auto">
          <a:xfrm>
            <a:off x="498455" y="3584303"/>
            <a:ext cx="3011850"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r>
              <a:rPr kumimoji="0" lang="en-US" altLang="en-US" sz="3200" b="1" i="1" u="none" strike="noStrike" kern="1200" cap="none" spc="0" normalizeH="0" baseline="0" noProof="0" dirty="0">
                <a:ln>
                  <a:noFill/>
                </a:ln>
                <a:solidFill>
                  <a:srgbClr val="00B050"/>
                </a:solidFill>
                <a:effectLst/>
                <a:uLnTx/>
                <a:uFillTx/>
                <a:latin typeface="Calibri"/>
                <a:ea typeface="+mn-ea"/>
                <a:cs typeface="+mn-cs"/>
              </a:rPr>
              <a:t>Clinical Outcomes</a:t>
            </a:r>
            <a:endParaRPr kumimoji="0" lang="en-US" altLang="en-US" sz="3200" b="0" i="0" u="none" strike="noStrike" kern="1200" cap="none" spc="0" normalizeH="0" baseline="0" noProof="0" dirty="0">
              <a:ln>
                <a:noFill/>
              </a:ln>
              <a:solidFill>
                <a:srgbClr val="00B050"/>
              </a:solidFill>
              <a:effectLst/>
              <a:uLnTx/>
              <a:uFillTx/>
              <a:latin typeface="Calibri"/>
              <a:ea typeface="+mn-ea"/>
              <a:cs typeface="+mn-cs"/>
            </a:endParaRPr>
          </a:p>
        </p:txBody>
      </p:sp>
      <p:sp>
        <p:nvSpPr>
          <p:cNvPr id="11277" name="Rectangle 13"/>
          <p:cNvSpPr>
            <a:spLocks noChangeArrowheads="1"/>
          </p:cNvSpPr>
          <p:nvPr/>
        </p:nvSpPr>
        <p:spPr bwMode="auto">
          <a:xfrm>
            <a:off x="4193633" y="4913276"/>
            <a:ext cx="891270"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r>
              <a:rPr kumimoji="0" lang="en-US" altLang="en-US" sz="3200" b="1" i="1" u="none" strike="noStrike" kern="1200" cap="none" spc="0" normalizeH="0" baseline="0" noProof="0">
                <a:ln>
                  <a:noFill/>
                </a:ln>
                <a:solidFill>
                  <a:srgbClr val="00B050"/>
                </a:solidFill>
                <a:effectLst/>
                <a:uLnTx/>
                <a:uFillTx/>
                <a:latin typeface="Calibri"/>
                <a:ea typeface="+mn-ea"/>
                <a:cs typeface="+mn-cs"/>
              </a:rPr>
              <a:t>Costs</a:t>
            </a:r>
            <a:endParaRPr kumimoji="0" lang="en-US" altLang="en-US" sz="3200" b="0" i="0" u="none" strike="noStrike" kern="1200" cap="none" spc="0" normalizeH="0" baseline="0" noProof="0">
              <a:ln>
                <a:noFill/>
              </a:ln>
              <a:solidFill>
                <a:srgbClr val="00B050"/>
              </a:solidFill>
              <a:effectLst/>
              <a:uLnTx/>
              <a:uFillTx/>
              <a:latin typeface="Calibri"/>
              <a:ea typeface="+mn-ea"/>
              <a:cs typeface="+mn-cs"/>
            </a:endParaRPr>
          </a:p>
        </p:txBody>
      </p:sp>
      <p:sp>
        <p:nvSpPr>
          <p:cNvPr id="11278" name="Rectangle 14"/>
          <p:cNvSpPr>
            <a:spLocks noChangeArrowheads="1"/>
          </p:cNvSpPr>
          <p:nvPr/>
        </p:nvSpPr>
        <p:spPr bwMode="auto">
          <a:xfrm>
            <a:off x="2838185" y="5430448"/>
            <a:ext cx="183960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1F497D"/>
                </a:solidFill>
                <a:effectLst/>
                <a:uLnTx/>
                <a:uFillTx/>
                <a:latin typeface="Calibri"/>
                <a:ea typeface="+mn-ea"/>
                <a:cs typeface="+mn-cs"/>
              </a:rPr>
              <a:t>Medications</a:t>
            </a:r>
          </a:p>
        </p:txBody>
      </p:sp>
      <p:sp>
        <p:nvSpPr>
          <p:cNvPr id="11279" name="Rectangle 15"/>
          <p:cNvSpPr>
            <a:spLocks noChangeArrowheads="1"/>
          </p:cNvSpPr>
          <p:nvPr/>
        </p:nvSpPr>
        <p:spPr bwMode="auto">
          <a:xfrm>
            <a:off x="5384627" y="5347387"/>
            <a:ext cx="6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prstClr val="white"/>
              </a:solidFill>
              <a:effectLst/>
              <a:uLnTx/>
              <a:uFillTx/>
              <a:latin typeface="Calibri"/>
              <a:ea typeface="+mn-ea"/>
              <a:cs typeface="+mn-cs"/>
            </a:endParaRPr>
          </a:p>
        </p:txBody>
      </p:sp>
      <p:sp>
        <p:nvSpPr>
          <p:cNvPr id="11280" name="Rectangle 16"/>
          <p:cNvSpPr>
            <a:spLocks noChangeArrowheads="1"/>
          </p:cNvSpPr>
          <p:nvPr/>
        </p:nvSpPr>
        <p:spPr bwMode="auto">
          <a:xfrm>
            <a:off x="2863237" y="5806572"/>
            <a:ext cx="163666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1F497D"/>
                </a:solidFill>
                <a:effectLst/>
                <a:uLnTx/>
                <a:uFillTx/>
                <a:latin typeface="Calibri"/>
                <a:ea typeface="+mn-ea"/>
                <a:cs typeface="+mn-cs"/>
              </a:rPr>
              <a:t>Clinic visits</a:t>
            </a:r>
          </a:p>
        </p:txBody>
      </p:sp>
      <p:sp>
        <p:nvSpPr>
          <p:cNvPr id="11281" name="Rectangle 17"/>
          <p:cNvSpPr>
            <a:spLocks noChangeArrowheads="1"/>
          </p:cNvSpPr>
          <p:nvPr/>
        </p:nvSpPr>
        <p:spPr bwMode="auto">
          <a:xfrm>
            <a:off x="5356443" y="5623212"/>
            <a:ext cx="6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prstClr val="white"/>
              </a:solidFill>
              <a:effectLst/>
              <a:uLnTx/>
              <a:uFillTx/>
              <a:latin typeface="Calibri"/>
              <a:ea typeface="+mn-ea"/>
              <a:cs typeface="+mn-cs"/>
            </a:endParaRPr>
          </a:p>
        </p:txBody>
      </p:sp>
      <p:sp>
        <p:nvSpPr>
          <p:cNvPr id="11282" name="Rectangle 18"/>
          <p:cNvSpPr>
            <a:spLocks noChangeArrowheads="1"/>
          </p:cNvSpPr>
          <p:nvPr/>
        </p:nvSpPr>
        <p:spPr bwMode="auto">
          <a:xfrm>
            <a:off x="4984268" y="5427968"/>
            <a:ext cx="1691169"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1F497D"/>
                </a:solidFill>
                <a:effectLst/>
                <a:uLnTx/>
                <a:uFillTx/>
                <a:latin typeface="Calibri"/>
                <a:ea typeface="+mn-ea"/>
                <a:cs typeface="+mn-cs"/>
              </a:rPr>
              <a:t>Admissions</a:t>
            </a:r>
          </a:p>
        </p:txBody>
      </p:sp>
      <p:sp>
        <p:nvSpPr>
          <p:cNvPr id="11283" name="Rectangle 19"/>
          <p:cNvSpPr>
            <a:spLocks noChangeArrowheads="1"/>
          </p:cNvSpPr>
          <p:nvPr/>
        </p:nvSpPr>
        <p:spPr bwMode="auto">
          <a:xfrm>
            <a:off x="5368969" y="5900602"/>
            <a:ext cx="6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prstClr val="white"/>
              </a:solidFill>
              <a:effectLst/>
              <a:uLnTx/>
              <a:uFillTx/>
              <a:latin typeface="Calibri"/>
              <a:ea typeface="+mn-ea"/>
              <a:cs typeface="+mn-cs"/>
            </a:endParaRPr>
          </a:p>
        </p:txBody>
      </p:sp>
      <p:sp>
        <p:nvSpPr>
          <p:cNvPr id="11284" name="Rectangle 20"/>
          <p:cNvSpPr>
            <a:spLocks noChangeArrowheads="1"/>
          </p:cNvSpPr>
          <p:nvPr/>
        </p:nvSpPr>
        <p:spPr bwMode="auto">
          <a:xfrm>
            <a:off x="5159632" y="5804092"/>
            <a:ext cx="123912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1F497D"/>
                </a:solidFill>
                <a:effectLst/>
                <a:uLnTx/>
                <a:uFillTx/>
                <a:latin typeface="Calibri"/>
                <a:ea typeface="+mn-ea"/>
                <a:cs typeface="+mn-cs"/>
              </a:rPr>
              <a:t>ED visits</a:t>
            </a:r>
          </a:p>
        </p:txBody>
      </p:sp>
      <p:sp>
        <p:nvSpPr>
          <p:cNvPr id="11285" name="Rectangle 21"/>
          <p:cNvSpPr>
            <a:spLocks noChangeArrowheads="1"/>
          </p:cNvSpPr>
          <p:nvPr/>
        </p:nvSpPr>
        <p:spPr bwMode="auto">
          <a:xfrm>
            <a:off x="840810" y="4101475"/>
            <a:ext cx="256961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1F497D"/>
                </a:solidFill>
                <a:effectLst/>
                <a:uLnTx/>
                <a:uFillTx/>
                <a:latin typeface="Calibri"/>
                <a:ea typeface="+mn-ea"/>
                <a:cs typeface="+mn-cs"/>
              </a:rPr>
              <a:t>Hemoglobin A1C </a:t>
            </a:r>
          </a:p>
        </p:txBody>
      </p:sp>
      <p:sp>
        <p:nvSpPr>
          <p:cNvPr id="11286" name="Rectangle 22"/>
          <p:cNvSpPr>
            <a:spLocks noChangeArrowheads="1"/>
          </p:cNvSpPr>
          <p:nvPr/>
        </p:nvSpPr>
        <p:spPr bwMode="auto">
          <a:xfrm>
            <a:off x="690498" y="4527749"/>
            <a:ext cx="298190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1F497D"/>
                </a:solidFill>
                <a:effectLst/>
                <a:uLnTx/>
                <a:uFillTx/>
                <a:latin typeface="Calibri"/>
                <a:ea typeface="+mn-ea"/>
                <a:cs typeface="+mn-cs"/>
              </a:rPr>
              <a:t>Medication changes</a:t>
            </a:r>
          </a:p>
        </p:txBody>
      </p:sp>
      <p:sp>
        <p:nvSpPr>
          <p:cNvPr id="11287" name="Rectangle 23"/>
          <p:cNvSpPr>
            <a:spLocks noChangeArrowheads="1"/>
          </p:cNvSpPr>
          <p:nvPr/>
        </p:nvSpPr>
        <p:spPr bwMode="auto">
          <a:xfrm>
            <a:off x="3101758" y="2330555"/>
            <a:ext cx="3302186"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1F497D"/>
                </a:solidFill>
                <a:effectLst/>
                <a:uLnTx/>
                <a:uFillTx/>
                <a:latin typeface="Calibri"/>
                <a:ea typeface="+mn-ea"/>
                <a:cs typeface="+mn-cs"/>
              </a:rPr>
              <a:t>Emotional functioning</a:t>
            </a:r>
            <a:endParaRPr kumimoji="0" lang="en-US" altLang="en-US" sz="2800" b="0" i="0" u="none" strike="noStrike" kern="1200" cap="none" spc="0" normalizeH="0" baseline="0" noProof="0" dirty="0">
              <a:ln>
                <a:noFill/>
              </a:ln>
              <a:solidFill>
                <a:srgbClr val="1F497D"/>
              </a:solidFill>
              <a:effectLst/>
              <a:uLnTx/>
              <a:uFillTx/>
              <a:latin typeface="Calibri"/>
              <a:ea typeface="+mn-ea"/>
              <a:cs typeface="+mn-cs"/>
            </a:endParaRPr>
          </a:p>
        </p:txBody>
      </p:sp>
      <p:sp>
        <p:nvSpPr>
          <p:cNvPr id="11288" name="Rectangle 24"/>
          <p:cNvSpPr>
            <a:spLocks noChangeArrowheads="1"/>
          </p:cNvSpPr>
          <p:nvPr/>
        </p:nvSpPr>
        <p:spPr bwMode="auto">
          <a:xfrm>
            <a:off x="3012510" y="2698845"/>
            <a:ext cx="347204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1F497D"/>
                </a:solidFill>
                <a:effectLst/>
                <a:uLnTx/>
                <a:uFillTx/>
                <a:latin typeface="Calibri"/>
                <a:ea typeface="+mn-ea"/>
                <a:cs typeface="+mn-cs"/>
              </a:rPr>
              <a:t>Days missed from work</a:t>
            </a:r>
            <a:endParaRPr kumimoji="0" lang="en-US" altLang="en-US" sz="2800" b="0" i="0" u="none" strike="noStrike" kern="1200" cap="none" spc="0" normalizeH="0" baseline="0" noProof="0">
              <a:ln>
                <a:noFill/>
              </a:ln>
              <a:solidFill>
                <a:srgbClr val="1F497D"/>
              </a:solidFill>
              <a:effectLst/>
              <a:uLnTx/>
              <a:uFillTx/>
              <a:latin typeface="Calibri"/>
              <a:ea typeface="+mn-ea"/>
              <a:cs typeface="+mn-cs"/>
            </a:endParaRPr>
          </a:p>
        </p:txBody>
      </p:sp>
      <p:sp>
        <p:nvSpPr>
          <p:cNvPr id="11289" name="Rectangle 25"/>
          <p:cNvSpPr>
            <a:spLocks noChangeArrowheads="1"/>
          </p:cNvSpPr>
          <p:nvPr/>
        </p:nvSpPr>
        <p:spPr bwMode="auto">
          <a:xfrm>
            <a:off x="5561556" y="4151625"/>
            <a:ext cx="309879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l" defTabSz="914400" rtl="0" eaLnBrk="1" fontAlgn="auto"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1F497D"/>
                </a:solidFill>
                <a:effectLst/>
                <a:uLnTx/>
                <a:uFillTx/>
                <a:latin typeface="Calibri"/>
                <a:ea typeface="+mn-ea"/>
                <a:cs typeface="+mn-cs"/>
              </a:rPr>
              <a:t>Patient’s perspective</a:t>
            </a:r>
          </a:p>
        </p:txBody>
      </p:sp>
      <p:sp>
        <p:nvSpPr>
          <p:cNvPr id="27" name="Slide Number Placeholder 5"/>
          <p:cNvSpPr txBox="1">
            <a:spLocks noGrp="1"/>
          </p:cNvSpPr>
          <p:nvPr/>
        </p:nvSpPr>
        <p:spPr bwMode="auto">
          <a:xfrm>
            <a:off x="6552679" y="6074198"/>
            <a:ext cx="1905521" cy="457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3" tIns="45712" rIns="91423" bIns="45712"/>
          <a:lstStyle>
            <a:lvl1pPr defTabSz="927100" eaLnBrk="0" hangingPunct="0">
              <a:spcBef>
                <a:spcPct val="20000"/>
              </a:spcBef>
              <a:spcAft>
                <a:spcPts val="1000"/>
              </a:spcAft>
              <a:buClr>
                <a:schemeClr val="hlink"/>
              </a:buClr>
              <a:buSzPct val="75000"/>
              <a:buFont typeface="Monotype Sorts"/>
              <a:buChar char="u"/>
              <a:defRPr sz="3200" b="1">
                <a:solidFill>
                  <a:schemeClr val="tx1"/>
                </a:solidFill>
                <a:latin typeface="Arial" pitchFamily="34" charset="0"/>
              </a:defRPr>
            </a:lvl1pPr>
            <a:lvl2pPr marL="742950" indent="-285750" defTabSz="927100" eaLnBrk="0" hangingPunct="0">
              <a:spcBef>
                <a:spcPct val="20000"/>
              </a:spcBef>
              <a:spcAft>
                <a:spcPts val="1000"/>
              </a:spcAft>
              <a:buClr>
                <a:schemeClr val="hlink"/>
              </a:buClr>
              <a:buSzPct val="75000"/>
              <a:buChar char="•"/>
              <a:defRPr sz="2800" b="1">
                <a:solidFill>
                  <a:schemeClr val="tx1"/>
                </a:solidFill>
                <a:latin typeface="Arial" pitchFamily="34" charset="0"/>
              </a:defRPr>
            </a:lvl2pPr>
            <a:lvl3pPr marL="1143000" indent="-228600" defTabSz="927100" eaLnBrk="0" hangingPunct="0">
              <a:spcBef>
                <a:spcPct val="20000"/>
              </a:spcBef>
              <a:spcAft>
                <a:spcPts val="1000"/>
              </a:spcAft>
              <a:buClr>
                <a:schemeClr val="hlink"/>
              </a:buClr>
              <a:buSzPct val="75000"/>
              <a:buFont typeface="Wingdings" pitchFamily="2" charset="2"/>
              <a:buChar char="ü"/>
              <a:defRPr sz="2400" b="1">
                <a:solidFill>
                  <a:schemeClr val="tx1"/>
                </a:solidFill>
                <a:latin typeface="Arial" pitchFamily="34" charset="0"/>
              </a:defRPr>
            </a:lvl3pPr>
            <a:lvl4pPr marL="1600200" indent="-228600" defTabSz="927100" eaLnBrk="0" hangingPunct="0">
              <a:spcBef>
                <a:spcPct val="20000"/>
              </a:spcBef>
              <a:spcAft>
                <a:spcPts val="1000"/>
              </a:spcAft>
              <a:buClr>
                <a:schemeClr val="hlink"/>
              </a:buClr>
              <a:buSzPct val="75000"/>
              <a:buFont typeface="Monotype Sorts"/>
              <a:buChar char=";"/>
              <a:defRPr sz="2000" b="1">
                <a:solidFill>
                  <a:schemeClr val="tx1"/>
                </a:solidFill>
                <a:latin typeface="Arial" pitchFamily="34" charset="0"/>
              </a:defRPr>
            </a:lvl4pPr>
            <a:lvl5pPr marL="2057400" indent="-228600" defTabSz="927100" eaLnBrk="0"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5pPr>
            <a:lvl6pPr marL="25146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6pPr>
            <a:lvl7pPr marL="29718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7pPr>
            <a:lvl8pPr marL="34290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8pPr>
            <a:lvl9pPr marL="3886200" indent="-228600" defTabSz="927100" eaLnBrk="0" fontAlgn="base" hangingPunct="0">
              <a:spcBef>
                <a:spcPct val="20000"/>
              </a:spcBef>
              <a:spcAft>
                <a:spcPts val="1000"/>
              </a:spcAft>
              <a:buClr>
                <a:schemeClr val="hlink"/>
              </a:buClr>
              <a:buSzPct val="75000"/>
              <a:buFont typeface="Monotype Sorts"/>
              <a:buChar char="W"/>
              <a:defRPr sz="2000" b="1">
                <a:solidFill>
                  <a:schemeClr val="tx1"/>
                </a:solidFill>
                <a:latin typeface="Arial" pitchFamily="34" charset="0"/>
              </a:defRPr>
            </a:lvl9pPr>
          </a:lstStyle>
          <a:p>
            <a:pPr marL="0" marR="0" lvl="0" indent="0" algn="r" defTabSz="927100" rtl="0" eaLnBrk="0" fontAlgn="auto" latinLnBrk="0" hangingPunct="0">
              <a:lnSpc>
                <a:spcPct val="100000"/>
              </a:lnSpc>
              <a:spcBef>
                <a:spcPct val="0"/>
              </a:spcBef>
              <a:spcAft>
                <a:spcPct val="0"/>
              </a:spcAft>
              <a:buClrTx/>
              <a:buSzTx/>
              <a:buFontTx/>
              <a:buNone/>
              <a:tabLst/>
              <a:defRPr/>
            </a:pPr>
            <a:fld id="{BF1FEEBB-83AA-4BAB-8697-27EFFEA8DC70}" type="slidenum">
              <a:rPr kumimoji="0" lang="en-US" altLang="en-US" sz="1400" b="0" i="0" u="none" strike="noStrike" kern="1200" cap="none" spc="0" normalizeH="0" baseline="0" noProof="0">
                <a:ln>
                  <a:noFill/>
                </a:ln>
                <a:solidFill>
                  <a:prstClr val="white"/>
                </a:solidFill>
                <a:effectLst/>
                <a:uLnTx/>
                <a:uFillTx/>
                <a:latin typeface="Times New Roman" pitchFamily="18" charset="0"/>
                <a:ea typeface="MS PGothic" pitchFamily="34" charset="-128"/>
                <a:cs typeface="+mn-cs"/>
              </a:rPr>
              <a:pPr marL="0" marR="0" lvl="0" indent="0" algn="r" defTabSz="927100" rtl="0" eaLnBrk="0" fontAlgn="auto" latinLnBrk="0" hangingPunct="0">
                <a:lnSpc>
                  <a:spcPct val="100000"/>
                </a:lnSpc>
                <a:spcBef>
                  <a:spcPct val="0"/>
                </a:spcBef>
                <a:spcAft>
                  <a:spcPct val="0"/>
                </a:spcAft>
                <a:buClrTx/>
                <a:buSzTx/>
                <a:buFontTx/>
                <a:buNone/>
                <a:tabLst/>
                <a:defRPr/>
              </a:pPr>
              <a:t>9</a:t>
            </a:fld>
            <a:endParaRPr kumimoji="0" lang="en-US" altLang="en-US" sz="1400" b="0" i="0" u="none" strike="noStrike" kern="1200" cap="none" spc="0" normalizeH="0" baseline="0" noProof="0" dirty="0">
              <a:ln>
                <a:noFill/>
              </a:ln>
              <a:solidFill>
                <a:prstClr val="white"/>
              </a:solidFill>
              <a:effectLst/>
              <a:uLnTx/>
              <a:uFillTx/>
              <a:latin typeface="Times New Roman" pitchFamily="18" charset="0"/>
              <a:ea typeface="MS PGothic" pitchFamily="34" charset="-128"/>
              <a:cs typeface="+mn-cs"/>
            </a:endParaRPr>
          </a:p>
        </p:txBody>
      </p:sp>
      <p:sp>
        <p:nvSpPr>
          <p:cNvPr id="2" name="Rectangle 1"/>
          <p:cNvSpPr/>
          <p:nvPr/>
        </p:nvSpPr>
        <p:spPr>
          <a:xfrm>
            <a:off x="690498" y="4139434"/>
            <a:ext cx="2719926" cy="392928"/>
          </a:xfrm>
          <a:prstGeom prst="rect">
            <a:avLst/>
          </a:prstGeom>
          <a:noFill/>
          <a:ln w="38100"/>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28" name="Rectangle 27"/>
          <p:cNvSpPr/>
          <p:nvPr/>
        </p:nvSpPr>
        <p:spPr>
          <a:xfrm>
            <a:off x="5401882" y="4179956"/>
            <a:ext cx="3437317" cy="402555"/>
          </a:xfrm>
          <a:prstGeom prst="rect">
            <a:avLst/>
          </a:prstGeom>
          <a:noFill/>
          <a:ln w="38100"/>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29" name="Rectangle 28"/>
          <p:cNvSpPr/>
          <p:nvPr/>
        </p:nvSpPr>
        <p:spPr>
          <a:xfrm>
            <a:off x="2747009" y="5842051"/>
            <a:ext cx="3805670" cy="392928"/>
          </a:xfrm>
          <a:prstGeom prst="rect">
            <a:avLst/>
          </a:prstGeom>
          <a:noFill/>
          <a:ln w="38100"/>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30" name="Rectangle 29"/>
          <p:cNvSpPr/>
          <p:nvPr/>
        </p:nvSpPr>
        <p:spPr>
          <a:xfrm>
            <a:off x="4882628" y="5468407"/>
            <a:ext cx="1899172" cy="392928"/>
          </a:xfrm>
          <a:prstGeom prst="rect">
            <a:avLst/>
          </a:prstGeom>
          <a:noFill/>
          <a:ln w="38100"/>
        </p:spPr>
        <p:style>
          <a:lnRef idx="2">
            <a:schemeClr val="dk1"/>
          </a:lnRef>
          <a:fillRef idx="1">
            <a:schemeClr val="lt1"/>
          </a:fillRef>
          <a:effectRef idx="0">
            <a:schemeClr val="dk1"/>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Tree>
    <p:custDataLst>
      <p:tags r:id="rId1"/>
    </p:custDataLst>
    <p:extLst>
      <p:ext uri="{BB962C8B-B14F-4D97-AF65-F5344CB8AC3E}">
        <p14:creationId xmlns:p14="http://schemas.microsoft.com/office/powerpoint/2010/main" val="1306100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8" grpId="0" animBg="1"/>
      <p:bldP spid="29" grpId="0" animBg="1"/>
      <p:bldP spid="30"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CHC_WI_PPTtemp_Option2_R052416">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CHC_WI_PPTtemp_Option2_R052416</Template>
  <TotalTime>12353</TotalTime>
  <Words>1927</Words>
  <Application>Microsoft Office PowerPoint</Application>
  <PresentationFormat>On-screen Show (4:3)</PresentationFormat>
  <Paragraphs>314</Paragraphs>
  <Slides>32</Slides>
  <Notes>32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Aharoni</vt:lpstr>
      <vt:lpstr>Arial</vt:lpstr>
      <vt:lpstr>Calibri</vt:lpstr>
      <vt:lpstr>Garamond</vt:lpstr>
      <vt:lpstr>Times New Roman</vt:lpstr>
      <vt:lpstr>Wingdings</vt:lpstr>
      <vt:lpstr>CHC_WI_PPTtemp_Option2_R052416</vt:lpstr>
      <vt:lpstr>PowerPoint Presentation</vt:lpstr>
      <vt:lpstr>Continuing Education Credits</vt:lpstr>
      <vt:lpstr>Disclosures</vt:lpstr>
      <vt:lpstr>Session Goals</vt:lpstr>
      <vt:lpstr>Roles</vt:lpstr>
      <vt:lpstr>Agenda</vt:lpstr>
      <vt:lpstr>PowerPoint Presentation</vt:lpstr>
      <vt:lpstr>Model for Improvement</vt:lpstr>
      <vt:lpstr>Value Compass Diabetes Care</vt:lpstr>
      <vt:lpstr>Poll Question?</vt:lpstr>
      <vt:lpstr>PowerPoint Presentation</vt:lpstr>
      <vt:lpstr>PowerPoint Presentation</vt:lpstr>
      <vt:lpstr>PowerPoint Presentation</vt:lpstr>
      <vt:lpstr>Approach to Developing Measures</vt:lpstr>
      <vt:lpstr>Measure Definitions</vt:lpstr>
      <vt:lpstr>Clean Room Example</vt:lpstr>
      <vt:lpstr>Questions for operationally defining a measure</vt:lpstr>
      <vt:lpstr>Diabetes Examples</vt:lpstr>
      <vt:lpstr>PowerPoint Presentation</vt:lpstr>
      <vt:lpstr>Break!</vt:lpstr>
      <vt:lpstr>Measure Discussion</vt:lpstr>
      <vt:lpstr>Small Group Measure Discussion</vt:lpstr>
      <vt:lpstr>PowerPoint Presentation</vt:lpstr>
      <vt:lpstr>Developing a data collection plan</vt:lpstr>
      <vt:lpstr>Data Collection Plan Questions</vt:lpstr>
      <vt:lpstr>Issues that often come up…</vt:lpstr>
      <vt:lpstr>What haven’t we figured out yet?</vt:lpstr>
      <vt:lpstr>Take-home Thoughts</vt:lpstr>
      <vt:lpstr>Summary</vt:lpstr>
      <vt:lpstr>Upcoming Office Hours &amp; Teams</vt:lpstr>
      <vt:lpstr>Session VII Assignment</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Feeney, Patti</dc:creator>
  <cp:lastModifiedBy>Splaine, Mark</cp:lastModifiedBy>
  <cp:revision>213</cp:revision>
  <dcterms:created xsi:type="dcterms:W3CDTF">2016-09-01T16:53:39Z</dcterms:created>
  <dcterms:modified xsi:type="dcterms:W3CDTF">2026-01-19T20:33:17Z</dcterms:modified>
</cp:coreProperties>
</file>