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notesSlides/notesSlide8.xml" ContentType="application/vnd.openxmlformats-officedocument.presentationml.notesSlide+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0" r:id="rId2"/>
    <p:sldMasterId id="2147483677" r:id="rId3"/>
  </p:sldMasterIdLst>
  <p:notesMasterIdLst>
    <p:notesMasterId r:id="rId30"/>
  </p:notesMasterIdLst>
  <p:handoutMasterIdLst>
    <p:handoutMasterId r:id="rId31"/>
  </p:handoutMasterIdLst>
  <p:sldIdLst>
    <p:sldId id="284" r:id="rId4"/>
    <p:sldId id="261" r:id="rId5"/>
    <p:sldId id="297" r:id="rId6"/>
    <p:sldId id="298" r:id="rId7"/>
    <p:sldId id="260" r:id="rId8"/>
    <p:sldId id="286" r:id="rId9"/>
    <p:sldId id="287" r:id="rId10"/>
    <p:sldId id="288" r:id="rId11"/>
    <p:sldId id="289" r:id="rId12"/>
    <p:sldId id="290" r:id="rId13"/>
    <p:sldId id="295" r:id="rId14"/>
    <p:sldId id="300" r:id="rId15"/>
    <p:sldId id="291" r:id="rId16"/>
    <p:sldId id="302" r:id="rId17"/>
    <p:sldId id="306" r:id="rId18"/>
    <p:sldId id="303" r:id="rId19"/>
    <p:sldId id="304" r:id="rId20"/>
    <p:sldId id="305" r:id="rId21"/>
    <p:sldId id="307" r:id="rId22"/>
    <p:sldId id="292" r:id="rId23"/>
    <p:sldId id="294" r:id="rId24"/>
    <p:sldId id="299" r:id="rId25"/>
    <p:sldId id="293" r:id="rId26"/>
    <p:sldId id="301" r:id="rId27"/>
    <p:sldId id="262" r:id="rId28"/>
    <p:sldId id="280"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B1B"/>
    <a:srgbClr val="53741D"/>
    <a:srgbClr val="4D6F13"/>
    <a:srgbClr val="447A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33"/>
    <p:restoredTop sz="90985" autoAdjust="0"/>
  </p:normalViewPr>
  <p:slideViewPr>
    <p:cSldViewPr snapToGrid="0" snapToObjects="1">
      <p:cViewPr varScale="1">
        <p:scale>
          <a:sx n="102" d="100"/>
          <a:sy n="102" d="100"/>
        </p:scale>
        <p:origin x="1560" y="96"/>
      </p:cViewPr>
      <p:guideLst/>
    </p:cSldViewPr>
  </p:slideViewPr>
  <p:notesTextViewPr>
    <p:cViewPr>
      <p:scale>
        <a:sx n="1" d="1"/>
        <a:sy n="1" d="1"/>
      </p:scale>
      <p:origin x="0" y="0"/>
    </p:cViewPr>
  </p:notesTextViewPr>
  <p:notesViewPr>
    <p:cSldViewPr snapToGrid="0" snapToObjects="1">
      <p:cViewPr varScale="1">
        <p:scale>
          <a:sx n="159" d="100"/>
          <a:sy n="159" d="100"/>
        </p:scale>
        <p:origin x="41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5D9ABA-CC77-3549-A982-A61430642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08A19E-4369-DA4E-8FB9-858DF58A3E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8A5C9F-1964-4A41-8269-847D1AC6A716}" type="datetimeFigureOut">
              <a:rPr lang="en-US" smtClean="0"/>
              <a:t>2/19/2026</a:t>
            </a:fld>
            <a:endParaRPr lang="en-US"/>
          </a:p>
        </p:txBody>
      </p:sp>
      <p:sp>
        <p:nvSpPr>
          <p:cNvPr id="4" name="Footer Placeholder 3">
            <a:extLst>
              <a:ext uri="{FF2B5EF4-FFF2-40B4-BE49-F238E27FC236}">
                <a16:creationId xmlns:a16="http://schemas.microsoft.com/office/drawing/2014/main" id="{4B5C717B-2E3C-1140-82C4-9754EC19DF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EF03-3771-5A47-9113-AD7CEEBBCA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8B5C3-D829-FE4F-AC23-CCC91BB5CEE4}" type="slidenum">
              <a:rPr lang="en-US" smtClean="0"/>
              <a:t>‹#›</a:t>
            </a:fld>
            <a:endParaRPr lang="en-US"/>
          </a:p>
        </p:txBody>
      </p:sp>
    </p:spTree>
    <p:extLst>
      <p:ext uri="{BB962C8B-B14F-4D97-AF65-F5344CB8AC3E}">
        <p14:creationId xmlns:p14="http://schemas.microsoft.com/office/powerpoint/2010/main" val="3414677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987B3-A106-E344-AB69-61AFB3D27E34}" type="datetimeFigureOut">
              <a:rPr lang="en-US" smtClean="0"/>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277FF-23D9-0542-A6CA-8A9108633949}" type="slidenum">
              <a:rPr lang="en-US" smtClean="0"/>
              <a:t>‹#›</a:t>
            </a:fld>
            <a:endParaRPr lang="en-US"/>
          </a:p>
        </p:txBody>
      </p:sp>
    </p:spTree>
    <p:extLst>
      <p:ext uri="{BB962C8B-B14F-4D97-AF65-F5344CB8AC3E}">
        <p14:creationId xmlns:p14="http://schemas.microsoft.com/office/powerpoint/2010/main" val="229896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curid=73507983"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ki/User:Doc_Jam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uptodate.com/contents/cirrhosis-in-adults-etiologies-clinical-manifestations-and-diagnosis/abstract/22" TargetMode="External"/><Relationship Id="rId4" Type="http://schemas.openxmlformats.org/officeDocument/2006/relationships/hyperlink" Target="https://creativecommons.org/licenses/by-sa/3.0/deed.e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GNU_Free_Documentation_Licens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ommons.wikimedia.org/wiki/Commons:GNU_Free_Documentation_License,_version_1.2" TargetMode="External"/><Relationship Id="rId4" Type="http://schemas.openxmlformats.org/officeDocument/2006/relationships/hyperlink" Target="https://en.wikipedia.org/wiki/en:Free_Software_Foundatio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Correct Answer: D – Direct bone marrow toxicity from alcohol</a:t>
            </a:r>
            <a:br>
              <a:rPr lang="en-US" dirty="0"/>
            </a:br>
            <a:r>
              <a:rPr lang="en-US" dirty="0"/>
              <a:t>(</a:t>
            </a:r>
            <a:r>
              <a:rPr lang="en-US" i="1" dirty="0"/>
              <a:t>Alcohol itself suppresses erythropoiesis and causes macrocytosis even in the absence of vitamin deficiencies.</a:t>
            </a:r>
            <a:r>
              <a:rPr lang="en-US" dirty="0"/>
              <a:t>)</a:t>
            </a:r>
          </a:p>
          <a:p>
            <a:endParaRPr lang="en-US" dirty="0"/>
          </a:p>
          <a:p>
            <a:r>
              <a:rPr lang="en-US" dirty="0"/>
              <a:t>Ballard HS. The hematological complications of alcoholism. </a:t>
            </a:r>
            <a:r>
              <a:rPr lang="en-US" i="1" dirty="0"/>
              <a:t>Alcohol Health Res World.</a:t>
            </a:r>
            <a:r>
              <a:rPr lang="en-US" dirty="0"/>
              <a:t> 1997;21(1):42–52.</a:t>
            </a:r>
          </a:p>
        </p:txBody>
      </p:sp>
      <p:sp>
        <p:nvSpPr>
          <p:cNvPr id="4" name="Slide Number Placeholder 3"/>
          <p:cNvSpPr>
            <a:spLocks noGrp="1"/>
          </p:cNvSpPr>
          <p:nvPr>
            <p:ph type="sldNum" sz="quarter" idx="5"/>
          </p:nvPr>
        </p:nvSpPr>
        <p:spPr/>
        <p:txBody>
          <a:bodyPr/>
          <a:lstStyle/>
          <a:p>
            <a:fld id="{397277FF-23D9-0542-A6CA-8A9108633949}" type="slidenum">
              <a:rPr lang="en-US" smtClean="0"/>
              <a:t>3</a:t>
            </a:fld>
            <a:endParaRPr lang="en-US"/>
          </a:p>
        </p:txBody>
      </p:sp>
    </p:spTree>
    <p:extLst>
      <p:ext uri="{BB962C8B-B14F-4D97-AF65-F5344CB8AC3E}">
        <p14:creationId xmlns:p14="http://schemas.microsoft.com/office/powerpoint/2010/main" val="3470390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are not specific, think of Sherlock Holmes, they are clues!</a:t>
            </a:r>
          </a:p>
        </p:txBody>
      </p:sp>
      <p:sp>
        <p:nvSpPr>
          <p:cNvPr id="4" name="Slide Number Placeholder 3"/>
          <p:cNvSpPr>
            <a:spLocks noGrp="1"/>
          </p:cNvSpPr>
          <p:nvPr>
            <p:ph type="sldNum" sz="quarter" idx="5"/>
          </p:nvPr>
        </p:nvSpPr>
        <p:spPr/>
        <p:txBody>
          <a:bodyPr/>
          <a:lstStyle/>
          <a:p>
            <a:fld id="{397277FF-23D9-0542-A6CA-8A9108633949}" type="slidenum">
              <a:rPr lang="en-US" smtClean="0"/>
              <a:t>13</a:t>
            </a:fld>
            <a:endParaRPr lang="en-US"/>
          </a:p>
        </p:txBody>
      </p:sp>
    </p:spTree>
    <p:extLst>
      <p:ext uri="{BB962C8B-B14F-4D97-AF65-F5344CB8AC3E}">
        <p14:creationId xmlns:p14="http://schemas.microsoft.com/office/powerpoint/2010/main" val="251947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lesions can be seen in patients with cirrhosis and are most commonly seen on the upper chest, face, and back. A central feeding vessel, most easily seen in the lesion on the right, leads to other telangiectatic vessels, arranged in the shape of a spider, best appreciated in the lesion on the left. Pressure over the central vessel with the end of a paper clip or a glass slide causes the entire lesion to blanch. </a:t>
            </a:r>
            <a:r>
              <a:rPr lang="en-US" b="0" i="0" dirty="0">
                <a:solidFill>
                  <a:srgbClr val="232323"/>
                </a:solidFill>
                <a:effectLst/>
                <a:latin typeface="Inter"/>
              </a:rPr>
              <a:t>"</a:t>
            </a:r>
            <a:r>
              <a:rPr lang="en-US" b="0" i="0" dirty="0" err="1">
                <a:solidFill>
                  <a:srgbClr val="AD1F85"/>
                </a:solidFill>
                <a:effectLst/>
                <a:latin typeface="Inter"/>
                <a:hlinkClick r:id="rId3"/>
              </a:rPr>
              <a:t>SpiderAngioma</a:t>
            </a:r>
            <a:r>
              <a:rPr lang="en-US" b="0" i="0" dirty="0">
                <a:solidFill>
                  <a:srgbClr val="232323"/>
                </a:solidFill>
                <a:effectLst/>
                <a:latin typeface="Inter"/>
              </a:rPr>
              <a:t>" by </a:t>
            </a:r>
            <a:r>
              <a:rPr lang="en-US" b="0" i="0" dirty="0">
                <a:solidFill>
                  <a:srgbClr val="AD1F85"/>
                </a:solidFill>
                <a:effectLst/>
                <a:latin typeface="Inter"/>
                <a:hlinkClick r:id="rId4"/>
              </a:rPr>
              <a:t>James Heilman, MD</a:t>
            </a:r>
            <a:r>
              <a:rPr lang="en-US" b="0" i="0" dirty="0">
                <a:solidFill>
                  <a:srgbClr val="232323"/>
                </a:solidFill>
                <a:effectLst/>
                <a:latin typeface="Inter"/>
              </a:rPr>
              <a:t> is licensed under </a:t>
            </a:r>
            <a:r>
              <a:rPr lang="en-US" b="0" i="0" dirty="0">
                <a:solidFill>
                  <a:srgbClr val="AD1F85"/>
                </a:solidFill>
                <a:effectLst/>
                <a:latin typeface="Inter"/>
                <a:hlinkClick r:id="rId5"/>
              </a:rPr>
              <a:t>CC BY-SA 4.0</a:t>
            </a:r>
            <a:r>
              <a:rPr lang="en-US" b="0" i="0" dirty="0">
                <a:solidFill>
                  <a:srgbClr val="232323"/>
                </a:solidFill>
                <a:effectLst/>
                <a:latin typeface="Inter"/>
              </a:rPr>
              <a:t>.</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14</a:t>
            </a:fld>
            <a:endParaRPr lang="en-US"/>
          </a:p>
        </p:txBody>
      </p:sp>
    </p:spTree>
    <p:extLst>
      <p:ext uri="{BB962C8B-B14F-4D97-AF65-F5344CB8AC3E}">
        <p14:creationId xmlns:p14="http://schemas.microsoft.com/office/powerpoint/2010/main" val="270472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This file is licensed under the </a:t>
            </a:r>
            <a:r>
              <a:rPr lang="en-US" b="0" i="0" u="none" strike="noStrike" dirty="0">
                <a:solidFill>
                  <a:srgbClr val="3366CC"/>
                </a:solidFill>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creativecommons:by-sa/3.0/deed.en"/>
              </a:rPr>
              <a:t>Attribution-Share Alike 3.0 </a:t>
            </a:r>
            <a:r>
              <a:rPr lang="en-US" b="0" i="0" u="none" strike="noStrike" dirty="0" err="1">
                <a:solidFill>
                  <a:srgbClr val="3366CC"/>
                </a:solidFill>
                <a:effectLst/>
                <a:latin typeface="Arial" panose="020B0604020202020204" pitchFamily="34" charset="0"/>
                <a:hlinkClick r:id="rId4" tooltip="creativecommons:by-sa/3.0/deed.en"/>
              </a:rPr>
              <a:t>Unported</a:t>
            </a:r>
            <a:r>
              <a:rPr lang="en-US" b="0" i="0" dirty="0">
                <a:solidFill>
                  <a:srgbClr val="202122"/>
                </a:solidFill>
                <a:effectLst/>
                <a:latin typeface="Arial" panose="020B0604020202020204" pitchFamily="34" charset="0"/>
              </a:rPr>
              <a:t> license. </a:t>
            </a:r>
            <a:r>
              <a:rPr lang="en-US" b="0" i="0" dirty="0">
                <a:solidFill>
                  <a:srgbClr val="232323"/>
                </a:solidFill>
                <a:effectLst/>
                <a:latin typeface="Noto Sans" panose="020B0502040504020204" pitchFamily="34" charset="0"/>
              </a:rPr>
              <a:t>Palmar erythema is an exaggeration of the normal speckled mottling of the palm and is believed to be caused by altered sex hormone metabolism [</a:t>
            </a:r>
            <a:r>
              <a:rPr lang="en-US" b="0" i="0" u="none" strike="noStrike" dirty="0">
                <a:solidFill>
                  <a:srgbClr val="0074B9"/>
                </a:solidFill>
                <a:effectLst/>
                <a:latin typeface="Noto Sans" panose="020B0502040504020204" pitchFamily="34" charset="0"/>
                <a:hlinkClick r:id="rId5"/>
              </a:rPr>
              <a:t>22</a:t>
            </a:r>
            <a:r>
              <a:rPr lang="en-US" b="0" i="0" dirty="0">
                <a:solidFill>
                  <a:srgbClr val="232323"/>
                </a:solidFill>
                <a:effectLst/>
                <a:latin typeface="Noto Sans" panose="020B0502040504020204" pitchFamily="34" charset="0"/>
              </a:rPr>
              <a:t>]. It is most frequently found on the thenar and hypothenar eminences, while sparing the central portions of the palm. Palmar erythema is not specific for liver disease and can be seen in association with pregnancy, rheumatoid arthritis, hyperthyroidism, and hematologic malignancies.</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15</a:t>
            </a:fld>
            <a:endParaRPr lang="en-US"/>
          </a:p>
        </p:txBody>
      </p:sp>
    </p:spTree>
    <p:extLst>
      <p:ext uri="{BB962C8B-B14F-4D97-AF65-F5344CB8AC3E}">
        <p14:creationId xmlns:p14="http://schemas.microsoft.com/office/powerpoint/2010/main" val="77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Patients with cirrhosis may have a finding known as Terry nails. In patients with Terry nails, the proximal two-thirds of the nail plate appears white, whereas the distal one-third is red. This finding is believed to be secondary to a low serum albumin. Terry nails may also be seen in patients with renal failure, diabetes, and heart failure. </a:t>
            </a:r>
            <a:r>
              <a:rPr lang="en-US" b="0" i="0" dirty="0">
                <a:solidFill>
                  <a:srgbClr val="202122"/>
                </a:solidFill>
                <a:effectLst/>
                <a:latin typeface="Arial" panose="020B0604020202020204" pitchFamily="34" charset="0"/>
              </a:rPr>
              <a:t>Permission is granted to copy, distribute and/or modify this document under the terms of the </a:t>
            </a:r>
            <a:r>
              <a:rPr lang="en-US" b="1" i="0" u="none" strike="noStrike" dirty="0">
                <a:solidFill>
                  <a:srgbClr val="3366CC"/>
                </a:solidFill>
                <a:effectLst/>
                <a:latin typeface="Arial" panose="020B0604020202020204" pitchFamily="34" charset="0"/>
                <a:hlinkClick r:id="rId3" tooltip="w:en:GNU Free Documentation License"/>
              </a:rPr>
              <a:t>GNU Free Documentation License</a:t>
            </a:r>
            <a:r>
              <a:rPr lang="en-US" b="0" i="0" dirty="0">
                <a:solidFill>
                  <a:srgbClr val="202122"/>
                </a:solidFill>
                <a:effectLst/>
                <a:latin typeface="Arial" panose="020B0604020202020204" pitchFamily="34" charset="0"/>
              </a:rPr>
              <a:t>, Version 1.2 or any later version published by the </a:t>
            </a:r>
            <a:r>
              <a:rPr lang="en-US" b="0" i="0" u="none" strike="noStrike" dirty="0">
                <a:solidFill>
                  <a:srgbClr val="3366CC"/>
                </a:solidFill>
                <a:effectLst/>
                <a:latin typeface="Arial" panose="020B0604020202020204" pitchFamily="34" charset="0"/>
                <a:hlinkClick r:id="rId4" tooltip="w:en:Free Software Foundation"/>
              </a:rPr>
              <a:t>Free Software Foundation</a:t>
            </a:r>
            <a:r>
              <a:rPr lang="en-US" b="0" i="0" dirty="0">
                <a:solidFill>
                  <a:srgbClr val="202122"/>
                </a:solidFill>
                <a:effectLst/>
                <a:latin typeface="Arial" panose="020B0604020202020204" pitchFamily="34" charset="0"/>
              </a:rPr>
              <a:t>; with no Invariant Sections, no Front-Cover Texts, and no Back-Cover Texts. A copy of the license is included in the section entitled </a:t>
            </a:r>
            <a:r>
              <a:rPr lang="en-US" b="0" i="1" u="none" strike="noStrike" dirty="0">
                <a:solidFill>
                  <a:srgbClr val="3366CC"/>
                </a:solidFill>
                <a:effectLst/>
                <a:latin typeface="Arial" panose="020B0604020202020204" pitchFamily="34" charset="0"/>
                <a:hlinkClick r:id="rId5" tooltip="Commons:GNU Free Documentation License, version 1.2"/>
              </a:rPr>
              <a:t>GNU Free Documentation License</a:t>
            </a:r>
            <a:r>
              <a:rPr lang="en-US" b="0" i="0" dirty="0">
                <a:solidFill>
                  <a:srgbClr val="202122"/>
                </a:solidFill>
                <a:effectLst/>
                <a:latin typeface="Arial" panose="020B0604020202020204" pitchFamily="34" charset="0"/>
              </a:rPr>
              <a:t>.</a:t>
            </a:r>
            <a:br>
              <a:rPr lang="en-US" dirty="0"/>
            </a:b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16</a:t>
            </a:fld>
            <a:endParaRPr lang="en-US"/>
          </a:p>
        </p:txBody>
      </p:sp>
    </p:spTree>
    <p:extLst>
      <p:ext uri="{BB962C8B-B14F-4D97-AF65-F5344CB8AC3E}">
        <p14:creationId xmlns:p14="http://schemas.microsoft.com/office/powerpoint/2010/main" val="162327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Nodular fibrosing lesions with bands radiating distally are features of </a:t>
            </a:r>
            <a:r>
              <a:rPr lang="en-US" b="0" i="0" dirty="0" err="1">
                <a:solidFill>
                  <a:srgbClr val="232323"/>
                </a:solidFill>
                <a:effectLst/>
                <a:latin typeface="Noto Sans" panose="020B0502040504020204" pitchFamily="34" charset="0"/>
              </a:rPr>
              <a:t>Dupuytren's</a:t>
            </a:r>
            <a:r>
              <a:rPr lang="en-US" b="0" i="0" dirty="0">
                <a:solidFill>
                  <a:srgbClr val="232323"/>
                </a:solidFill>
                <a:effectLst/>
                <a:latin typeface="Noto Sans" panose="020B0502040504020204" pitchFamily="34" charset="0"/>
              </a:rPr>
              <a:t> contracture. The ulnar side of the hand is affected, with the fourth and fifth fingers usually involved first. The pathogenesis is unknown but may be related to free radical formation generated by the oxidative metabolism of hypoxanthine  </a:t>
            </a:r>
            <a:r>
              <a:rPr lang="en-US" b="0" i="0" dirty="0">
                <a:solidFill>
                  <a:srgbClr val="202122"/>
                </a:solidFill>
                <a:effectLst/>
                <a:latin typeface="Arial" panose="020B0604020202020204" pitchFamily="34" charset="0"/>
              </a:rPr>
              <a:t>This file is licensed under the </a:t>
            </a:r>
            <a:r>
              <a:rPr lang="en-US" b="0" i="0" u="none" strike="noStrike" dirty="0">
                <a:solidFill>
                  <a:srgbClr val="3366CC"/>
                </a:solidFill>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17</a:t>
            </a:fld>
            <a:endParaRPr lang="en-US"/>
          </a:p>
        </p:txBody>
      </p:sp>
    </p:spTree>
    <p:extLst>
      <p:ext uri="{BB962C8B-B14F-4D97-AF65-F5344CB8AC3E}">
        <p14:creationId xmlns:p14="http://schemas.microsoft.com/office/powerpoint/2010/main" val="243708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Inflammatory papules and pustules are present on the nose and cheeks.</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18</a:t>
            </a:fld>
            <a:endParaRPr lang="en-US"/>
          </a:p>
        </p:txBody>
      </p:sp>
    </p:spTree>
    <p:extLst>
      <p:ext uri="{BB962C8B-B14F-4D97-AF65-F5344CB8AC3E}">
        <p14:creationId xmlns:p14="http://schemas.microsoft.com/office/powerpoint/2010/main" val="392627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Roboto" panose="02000000000000000000" pitchFamily="2" charset="0"/>
              </a:rPr>
              <a:t>beta- 2 agonists, caffeine, theophylline, lithium and tricyclics can all cause tremor as their side effect. drugs whose withdrawal causes tremor- the most famous is of course alcohol, but also benzos, opiates and barbiturates can cause tremor if someone is withdrawing from them. </a:t>
            </a:r>
            <a:r>
              <a:rPr lang="en-US" b="0" i="0" dirty="0">
                <a:solidFill>
                  <a:srgbClr val="232323"/>
                </a:solidFill>
                <a:effectLst/>
                <a:latin typeface="Noto Sans" panose="020B0502040504020204" pitchFamily="34" charset="0"/>
              </a:rPr>
              <a:t>It is almost always bilateral; unilateral asterixis (or any asymmetric response) suggests an occult structural lesion</a:t>
            </a:r>
          </a:p>
          <a:p>
            <a:r>
              <a:rPr lang="en-US" dirty="0"/>
              <a:t>The term </a:t>
            </a:r>
            <a:r>
              <a:rPr lang="en-US" b="1" dirty="0"/>
              <a:t>asterixis</a:t>
            </a:r>
            <a:r>
              <a:rPr lang="en-US" dirty="0"/>
              <a:t> originates from Ancient Greek, combining the prefix </a:t>
            </a:r>
            <a:r>
              <a:rPr lang="en-US" b="1" dirty="0"/>
              <a:t>"a-"</a:t>
            </a:r>
            <a:r>
              <a:rPr lang="en-US" dirty="0"/>
              <a:t> (meaning "not" or "without") with </a:t>
            </a:r>
            <a:r>
              <a:rPr lang="en-US" b="1" dirty="0"/>
              <a:t>"</a:t>
            </a:r>
            <a:r>
              <a:rPr lang="en-US" b="1" dirty="0" err="1"/>
              <a:t>stērixis</a:t>
            </a:r>
            <a:r>
              <a:rPr lang="en-US" b="1" dirty="0"/>
              <a:t>"</a:t>
            </a:r>
            <a:r>
              <a:rPr lang="en-US" dirty="0"/>
              <a:t> (meaning "fixed position" or "support"). Thus, "asterixis" literally translates to "lack of fixed position" or "loss of support."</a:t>
            </a:r>
          </a:p>
          <a:p>
            <a:r>
              <a:rPr lang="en-US" dirty="0"/>
              <a:t>This etymology aptly describes the clinical sign of asterixis, which involves brief, involuntary lapses in muscle tone, leading to a flapping motion, typically observed when a person attempts to maintain a steady posture, such as extending the arms with wrists dorsiflexed. These sudden interruptions in sustained muscle contraction reflect the "loss of support" implied by the term.</a:t>
            </a:r>
          </a:p>
          <a:p>
            <a:endParaRPr lang="en-US" b="0" i="0" dirty="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Source </a:t>
            </a:r>
            <a:r>
              <a:rPr lang="en-US" b="0" i="0" dirty="0" err="1">
                <a:solidFill>
                  <a:srgbClr val="232323"/>
                </a:solidFill>
                <a:effectLst/>
                <a:latin typeface="Noto Sans" panose="020B0502040504020204" pitchFamily="34" charset="0"/>
              </a:rPr>
              <a:t>GripMed</a:t>
            </a:r>
            <a:r>
              <a:rPr lang="en-US" b="0" i="0" dirty="0">
                <a:solidFill>
                  <a:srgbClr val="232323"/>
                </a:solidFill>
                <a:effectLst/>
                <a:latin typeface="Noto Sans" panose="020B0502040504020204" pitchFamily="34" charset="0"/>
              </a:rPr>
              <a:t> </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19</a:t>
            </a:fld>
            <a:endParaRPr lang="en-US"/>
          </a:p>
        </p:txBody>
      </p:sp>
    </p:spTree>
    <p:extLst>
      <p:ext uri="{BB962C8B-B14F-4D97-AF65-F5344CB8AC3E}">
        <p14:creationId xmlns:p14="http://schemas.microsoft.com/office/powerpoint/2010/main" val="410728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altLang="en-US" sz="1200" i="0" u="none" strike="noStrike" cap="none" normalizeH="0" baseline="0" dirty="0">
                <a:ln>
                  <a:noFill/>
                </a:ln>
                <a:solidFill>
                  <a:schemeClr val="tx1"/>
                </a:solidFill>
                <a:effectLst/>
              </a:rPr>
            </a:br>
            <a:r>
              <a:rPr kumimoji="0" lang="en-US" altLang="en-US" sz="1200" i="0" u="none" strike="noStrike" cap="none" normalizeH="0" baseline="0" dirty="0">
                <a:ln>
                  <a:noFill/>
                </a:ln>
                <a:solidFill>
                  <a:schemeClr val="tx1"/>
                </a:solidFill>
                <a:effectLst/>
              </a:rPr>
              <a:t>What to Do: Treatable conditions even in active use</a:t>
            </a:r>
          </a:p>
          <a:p>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20</a:t>
            </a:fld>
            <a:endParaRPr lang="en-US"/>
          </a:p>
        </p:txBody>
      </p:sp>
    </p:spTree>
    <p:extLst>
      <p:ext uri="{BB962C8B-B14F-4D97-AF65-F5344CB8AC3E}">
        <p14:creationId xmlns:p14="http://schemas.microsoft.com/office/powerpoint/2010/main" val="257248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Kjaergaard</a:t>
            </a:r>
            <a:r>
              <a:rPr lang="en-US" b="0" i="0" dirty="0">
                <a:solidFill>
                  <a:srgbClr val="212121"/>
                </a:solidFill>
                <a:effectLst/>
                <a:latin typeface="BlinkMacSystemFont"/>
              </a:rPr>
              <a:t> M, </a:t>
            </a:r>
            <a:r>
              <a:rPr lang="en-US" b="0" i="0" dirty="0" err="1">
                <a:solidFill>
                  <a:srgbClr val="212121"/>
                </a:solidFill>
                <a:effectLst/>
                <a:latin typeface="BlinkMacSystemFont"/>
              </a:rPr>
              <a:t>Lindvig</a:t>
            </a:r>
            <a:r>
              <a:rPr lang="en-US" b="0" i="0" dirty="0">
                <a:solidFill>
                  <a:srgbClr val="212121"/>
                </a:solidFill>
                <a:effectLst/>
                <a:latin typeface="BlinkMacSystemFont"/>
              </a:rPr>
              <a:t> KP, </a:t>
            </a:r>
            <a:r>
              <a:rPr lang="en-US" b="0" i="0" dirty="0" err="1">
                <a:solidFill>
                  <a:srgbClr val="212121"/>
                </a:solidFill>
                <a:effectLst/>
                <a:latin typeface="BlinkMacSystemFont"/>
              </a:rPr>
              <a:t>Thorhauge</a:t>
            </a:r>
            <a:r>
              <a:rPr lang="en-US" b="0" i="0" dirty="0">
                <a:solidFill>
                  <a:srgbClr val="212121"/>
                </a:solidFill>
                <a:effectLst/>
                <a:latin typeface="BlinkMacSystemFont"/>
              </a:rPr>
              <a:t> KH, Andersen P, Hansen JK, Kastrup N, Jensen JM, Hansen CD, Johansen S, </a:t>
            </a:r>
            <a:r>
              <a:rPr lang="en-US" b="0" i="0" dirty="0" err="1">
                <a:solidFill>
                  <a:srgbClr val="212121"/>
                </a:solidFill>
                <a:effectLst/>
                <a:latin typeface="BlinkMacSystemFont"/>
              </a:rPr>
              <a:t>Israelsen</a:t>
            </a:r>
            <a:r>
              <a:rPr lang="en-US" b="0" i="0" dirty="0">
                <a:solidFill>
                  <a:srgbClr val="212121"/>
                </a:solidFill>
                <a:effectLst/>
                <a:latin typeface="BlinkMacSystemFont"/>
              </a:rPr>
              <a:t> M, Torp N, </a:t>
            </a:r>
            <a:r>
              <a:rPr lang="en-US" b="0" i="0" dirty="0" err="1">
                <a:solidFill>
                  <a:srgbClr val="212121"/>
                </a:solidFill>
                <a:effectLst/>
                <a:latin typeface="BlinkMacSystemFont"/>
              </a:rPr>
              <a:t>Trelle</a:t>
            </a:r>
            <a:r>
              <a:rPr lang="en-US" b="0" i="0" dirty="0">
                <a:solidFill>
                  <a:srgbClr val="212121"/>
                </a:solidFill>
                <a:effectLst/>
                <a:latin typeface="BlinkMacSystemFont"/>
              </a:rPr>
              <a:t> MB, Shan S, </a:t>
            </a:r>
            <a:r>
              <a:rPr lang="en-US" b="0" i="0" dirty="0" err="1">
                <a:solidFill>
                  <a:srgbClr val="212121"/>
                </a:solidFill>
                <a:effectLst/>
                <a:latin typeface="BlinkMacSystemFont"/>
              </a:rPr>
              <a:t>Detlefsen</a:t>
            </a:r>
            <a:r>
              <a:rPr lang="en-US" b="0" i="0" dirty="0">
                <a:solidFill>
                  <a:srgbClr val="212121"/>
                </a:solidFill>
                <a:effectLst/>
                <a:latin typeface="BlinkMacSystemFont"/>
              </a:rPr>
              <a:t> S, </a:t>
            </a:r>
            <a:r>
              <a:rPr lang="en-US" b="0" i="0" dirty="0" err="1">
                <a:solidFill>
                  <a:srgbClr val="212121"/>
                </a:solidFill>
                <a:effectLst/>
                <a:latin typeface="BlinkMacSystemFont"/>
              </a:rPr>
              <a:t>Antonsen</a:t>
            </a:r>
            <a:r>
              <a:rPr lang="en-US" b="0" i="0" dirty="0">
                <a:solidFill>
                  <a:srgbClr val="212121"/>
                </a:solidFill>
                <a:effectLst/>
                <a:latin typeface="BlinkMacSystemFont"/>
              </a:rPr>
              <a:t> S, Andersen JE, </a:t>
            </a:r>
            <a:r>
              <a:rPr lang="en-US" b="0" i="0" dirty="0" err="1">
                <a:solidFill>
                  <a:srgbClr val="212121"/>
                </a:solidFill>
                <a:effectLst/>
                <a:latin typeface="BlinkMacSystemFont"/>
              </a:rPr>
              <a:t>Graupera</a:t>
            </a:r>
            <a:r>
              <a:rPr lang="en-US" b="0" i="0" dirty="0">
                <a:solidFill>
                  <a:srgbClr val="212121"/>
                </a:solidFill>
                <a:effectLst/>
                <a:latin typeface="BlinkMacSystemFont"/>
              </a:rPr>
              <a:t> I, </a:t>
            </a:r>
            <a:r>
              <a:rPr lang="en-US" b="0" i="0" dirty="0" err="1">
                <a:solidFill>
                  <a:srgbClr val="212121"/>
                </a:solidFill>
                <a:effectLst/>
                <a:latin typeface="BlinkMacSystemFont"/>
              </a:rPr>
              <a:t>Ginés</a:t>
            </a:r>
            <a:r>
              <a:rPr lang="en-US" b="0" i="0" dirty="0">
                <a:solidFill>
                  <a:srgbClr val="212121"/>
                </a:solidFill>
                <a:effectLst/>
                <a:latin typeface="BlinkMacSystemFont"/>
              </a:rPr>
              <a:t> P, Thiele M, </a:t>
            </a:r>
            <a:r>
              <a:rPr lang="en-US" b="0" i="0" dirty="0" err="1">
                <a:solidFill>
                  <a:srgbClr val="212121"/>
                </a:solidFill>
                <a:effectLst/>
                <a:latin typeface="BlinkMacSystemFont"/>
              </a:rPr>
              <a:t>Krag</a:t>
            </a:r>
            <a:r>
              <a:rPr lang="en-US" b="0" i="0" dirty="0">
                <a:solidFill>
                  <a:srgbClr val="212121"/>
                </a:solidFill>
                <a:effectLst/>
                <a:latin typeface="BlinkMacSystemFont"/>
              </a:rPr>
              <a:t> A. Using the ELF test, FIB-4 and NAFLD fibrosis score to screen the population for liver disease. J Hepatol. 2023 Aug;79(2):277-286. </a:t>
            </a:r>
            <a:r>
              <a:rPr lang="en-US" b="0" i="0" dirty="0" err="1">
                <a:solidFill>
                  <a:srgbClr val="212121"/>
                </a:solidFill>
                <a:effectLst/>
                <a:latin typeface="BlinkMacSystemFont"/>
              </a:rPr>
              <a:t>doi</a:t>
            </a:r>
            <a:r>
              <a:rPr lang="en-US" b="0" i="0" dirty="0">
                <a:solidFill>
                  <a:srgbClr val="212121"/>
                </a:solidFill>
                <a:effectLst/>
                <a:latin typeface="BlinkMacSystemFont"/>
              </a:rPr>
              <a:t>: 10.1016/j.jhep.2023.04.002. </a:t>
            </a:r>
            <a:r>
              <a:rPr lang="en-US" b="0" i="0" dirty="0" err="1">
                <a:solidFill>
                  <a:srgbClr val="212121"/>
                </a:solidFill>
                <a:effectLst/>
                <a:latin typeface="BlinkMacSystemFont"/>
              </a:rPr>
              <a:t>Epub</a:t>
            </a:r>
            <a:r>
              <a:rPr lang="en-US" b="0" i="0" dirty="0">
                <a:solidFill>
                  <a:srgbClr val="212121"/>
                </a:solidFill>
                <a:effectLst/>
                <a:latin typeface="BlinkMacSystemFont"/>
              </a:rPr>
              <a:t> 2023 Apr 21. PMID: 37088311.</a:t>
            </a:r>
          </a:p>
          <a:p>
            <a:endParaRPr lang="en-US" b="0" i="0" dirty="0">
              <a:solidFill>
                <a:srgbClr val="212121"/>
              </a:solidFill>
              <a:effectLst/>
              <a:latin typeface="BlinkMacSystemFont"/>
            </a:endParaRPr>
          </a:p>
          <a:p>
            <a:r>
              <a:rPr lang="en-US" dirty="0"/>
              <a:t>Sterling, Richard K.1; Duarte-</a:t>
            </a:r>
            <a:r>
              <a:rPr lang="en-US" dirty="0" err="1"/>
              <a:t>Rojo</a:t>
            </a:r>
            <a:r>
              <a:rPr lang="en-US" dirty="0"/>
              <a:t>, Andres2; Patel, Keyur3; Asrani, Sumeet K.4; </a:t>
            </a:r>
            <a:r>
              <a:rPr lang="en-US" dirty="0" err="1"/>
              <a:t>Alsawas</a:t>
            </a:r>
            <a:r>
              <a:rPr lang="en-US" dirty="0"/>
              <a:t>, Mouaz5; </a:t>
            </a:r>
            <a:r>
              <a:rPr lang="en-US" dirty="0" err="1"/>
              <a:t>Dranoff</a:t>
            </a:r>
            <a:r>
              <a:rPr lang="en-US" dirty="0"/>
              <a:t>, Jonathan A.6,7; </a:t>
            </a:r>
            <a:r>
              <a:rPr lang="en-US" dirty="0" err="1"/>
              <a:t>Fiel</a:t>
            </a:r>
            <a:r>
              <a:rPr lang="en-US" dirty="0"/>
              <a:t>, Maria Isabel8; Murad, M. Hassan5; Leung, Daniel H.9; Levine, Deborah10; </a:t>
            </a:r>
            <a:r>
              <a:rPr lang="en-US" dirty="0" err="1"/>
              <a:t>Taddei</a:t>
            </a:r>
            <a:r>
              <a:rPr lang="en-US" dirty="0"/>
              <a:t>, Tamar H.6,7; </a:t>
            </a:r>
            <a:r>
              <a:rPr lang="en-US" dirty="0" err="1"/>
              <a:t>Taouli</a:t>
            </a:r>
            <a:r>
              <a:rPr lang="en-US" dirty="0"/>
              <a:t>, Bachir11; </a:t>
            </a:r>
            <a:r>
              <a:rPr lang="en-US" dirty="0" err="1"/>
              <a:t>Rockey</a:t>
            </a:r>
            <a:r>
              <a:rPr lang="en-US" dirty="0"/>
              <a:t>, Don C.12. AASLD Practice Guideline on imaging-based noninvasive liver disease assessment of hepatic fibrosis and steatosis. Hepatology 81(2):p 672-724, February 2025. | DOI: 10.1097/HEP.0000000000000843 </a:t>
            </a:r>
          </a:p>
        </p:txBody>
      </p:sp>
      <p:sp>
        <p:nvSpPr>
          <p:cNvPr id="4" name="Slide Number Placeholder 3"/>
          <p:cNvSpPr>
            <a:spLocks noGrp="1"/>
          </p:cNvSpPr>
          <p:nvPr>
            <p:ph type="sldNum" sz="quarter" idx="5"/>
          </p:nvPr>
        </p:nvSpPr>
        <p:spPr/>
        <p:txBody>
          <a:bodyPr/>
          <a:lstStyle/>
          <a:p>
            <a:fld id="{397277FF-23D9-0542-A6CA-8A9108633949}" type="slidenum">
              <a:rPr lang="en-US" smtClean="0"/>
              <a:t>23</a:t>
            </a:fld>
            <a:endParaRPr lang="en-US"/>
          </a:p>
        </p:txBody>
      </p:sp>
    </p:spTree>
    <p:extLst>
      <p:ext uri="{BB962C8B-B14F-4D97-AF65-F5344CB8AC3E}">
        <p14:creationId xmlns:p14="http://schemas.microsoft.com/office/powerpoint/2010/main" val="190494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Correct Answer: C – Start thiamine and multivitamin supplementation</a:t>
            </a:r>
            <a:endParaRPr lang="en-US" dirty="0"/>
          </a:p>
          <a:p>
            <a:r>
              <a:rPr lang="en-US" b="1" dirty="0"/>
              <a:t>Teaching Point:</a:t>
            </a:r>
            <a:br>
              <a:rPr lang="en-US" dirty="0"/>
            </a:br>
            <a:r>
              <a:rPr lang="en-US" dirty="0"/>
              <a:t>Even without abstinence, nutritional support, liver monitoring, and cardiovascular care can reduce hospitalizations and mortality.</a:t>
            </a:r>
          </a:p>
          <a:p>
            <a:endParaRPr lang="en-US" dirty="0"/>
          </a:p>
          <a:p>
            <a:r>
              <a:rPr lang="en-US" dirty="0"/>
              <a:t>World Health Organization (WHO) Clinical Guidelines for Management of Harmful Drinking and Alcohol Dependence (2009)</a:t>
            </a:r>
          </a:p>
          <a:p>
            <a:endParaRPr lang="en-US" dirty="0"/>
          </a:p>
          <a:p>
            <a:r>
              <a:rPr lang="en-US" dirty="0"/>
              <a:t>Wood E, et al. Strategies for managing alcohol use in patients with comorbid conditions. </a:t>
            </a:r>
            <a:r>
              <a:rPr lang="en-US" i="1" dirty="0"/>
              <a:t>CMAJ.</a:t>
            </a:r>
            <a:r>
              <a:rPr lang="en-US" dirty="0"/>
              <a:t> 2011;183(17):E1087–E1094</a:t>
            </a:r>
          </a:p>
          <a:p>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4</a:t>
            </a:fld>
            <a:endParaRPr lang="en-US"/>
          </a:p>
        </p:txBody>
      </p:sp>
    </p:spTree>
    <p:extLst>
      <p:ext uri="{BB962C8B-B14F-4D97-AF65-F5344CB8AC3E}">
        <p14:creationId xmlns:p14="http://schemas.microsoft.com/office/powerpoint/2010/main" val="220197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Esser</a:t>
            </a:r>
            <a:r>
              <a:rPr lang="en-US" b="0" i="0" dirty="0">
                <a:solidFill>
                  <a:srgbClr val="212121"/>
                </a:solidFill>
                <a:effectLst/>
                <a:latin typeface="BlinkMacSystemFont"/>
              </a:rPr>
              <a:t> MB, </a:t>
            </a:r>
            <a:r>
              <a:rPr lang="en-US" b="0" i="0" dirty="0" err="1">
                <a:solidFill>
                  <a:srgbClr val="212121"/>
                </a:solidFill>
                <a:effectLst/>
                <a:latin typeface="BlinkMacSystemFont"/>
              </a:rPr>
              <a:t>Sherk</a:t>
            </a:r>
            <a:r>
              <a:rPr lang="en-US" b="0" i="0" dirty="0">
                <a:solidFill>
                  <a:srgbClr val="212121"/>
                </a:solidFill>
                <a:effectLst/>
                <a:latin typeface="BlinkMacSystemFont"/>
              </a:rPr>
              <a:t> A, Liu Y, </a:t>
            </a:r>
            <a:r>
              <a:rPr lang="en-US" b="0" i="0" dirty="0" err="1">
                <a:solidFill>
                  <a:srgbClr val="212121"/>
                </a:solidFill>
                <a:effectLst/>
                <a:latin typeface="BlinkMacSystemFont"/>
              </a:rPr>
              <a:t>Naimi</a:t>
            </a:r>
            <a:r>
              <a:rPr lang="en-US" b="0" i="0" dirty="0">
                <a:solidFill>
                  <a:srgbClr val="212121"/>
                </a:solidFill>
                <a:effectLst/>
                <a:latin typeface="BlinkMacSystemFont"/>
              </a:rPr>
              <a:t> TS. Deaths from Excessive Alcohol Use - United States, 2016-2021. MMWR </a:t>
            </a:r>
            <a:r>
              <a:rPr lang="en-US" b="0" i="0" dirty="0" err="1">
                <a:solidFill>
                  <a:srgbClr val="212121"/>
                </a:solidFill>
                <a:effectLst/>
                <a:latin typeface="BlinkMacSystemFont"/>
              </a:rPr>
              <a:t>Morb</a:t>
            </a:r>
            <a:r>
              <a:rPr lang="en-US" b="0" i="0" dirty="0">
                <a:solidFill>
                  <a:srgbClr val="212121"/>
                </a:solidFill>
                <a:effectLst/>
                <a:latin typeface="BlinkMacSystemFont"/>
              </a:rPr>
              <a:t> Mortal </a:t>
            </a:r>
            <a:r>
              <a:rPr lang="en-US" b="0" i="0" dirty="0" err="1">
                <a:solidFill>
                  <a:srgbClr val="212121"/>
                </a:solidFill>
                <a:effectLst/>
                <a:latin typeface="BlinkMacSystemFont"/>
              </a:rPr>
              <a:t>Wkly</a:t>
            </a:r>
            <a:r>
              <a:rPr lang="en-US" b="0" i="0" dirty="0">
                <a:solidFill>
                  <a:srgbClr val="212121"/>
                </a:solidFill>
                <a:effectLst/>
                <a:latin typeface="BlinkMacSystemFont"/>
              </a:rPr>
              <a:t> Rep. 2024 Feb 29;73(8):154-161. </a:t>
            </a:r>
            <a:r>
              <a:rPr lang="en-US" b="0" i="0" dirty="0" err="1">
                <a:solidFill>
                  <a:srgbClr val="212121"/>
                </a:solidFill>
                <a:effectLst/>
                <a:latin typeface="BlinkMacSystemFont"/>
              </a:rPr>
              <a:t>doi</a:t>
            </a:r>
            <a:r>
              <a:rPr lang="en-US" b="0" i="0" dirty="0">
                <a:solidFill>
                  <a:srgbClr val="212121"/>
                </a:solidFill>
                <a:effectLst/>
                <a:latin typeface="BlinkMacSystemFont"/>
              </a:rPr>
              <a:t>: 10.15585/mmwr.mm7308a1. PMID: 38421934; PMCID: PMC10907037.</a:t>
            </a:r>
          </a:p>
          <a:p>
            <a:endParaRPr lang="en-US" b="0" i="0" dirty="0">
              <a:solidFill>
                <a:srgbClr val="212121"/>
              </a:solidFill>
              <a:effectLst/>
              <a:latin typeface="BlinkMacSystemFont"/>
            </a:endParaRPr>
          </a:p>
          <a:p>
            <a:r>
              <a:rPr lang="en-US" b="0" i="0" dirty="0" err="1">
                <a:solidFill>
                  <a:srgbClr val="212121"/>
                </a:solidFill>
                <a:effectLst/>
                <a:latin typeface="BlinkMacSystemFont"/>
              </a:rPr>
              <a:t>Stahre</a:t>
            </a:r>
            <a:r>
              <a:rPr lang="en-US" b="0" i="0" dirty="0">
                <a:solidFill>
                  <a:srgbClr val="212121"/>
                </a:solidFill>
                <a:effectLst/>
                <a:latin typeface="BlinkMacSystemFont"/>
              </a:rPr>
              <a:t> M, </a:t>
            </a:r>
            <a:r>
              <a:rPr lang="en-US" b="0" i="0" dirty="0" err="1">
                <a:solidFill>
                  <a:srgbClr val="212121"/>
                </a:solidFill>
                <a:effectLst/>
                <a:latin typeface="BlinkMacSystemFont"/>
              </a:rPr>
              <a:t>Roeber</a:t>
            </a:r>
            <a:r>
              <a:rPr lang="en-US" b="0" i="0" dirty="0">
                <a:solidFill>
                  <a:srgbClr val="212121"/>
                </a:solidFill>
                <a:effectLst/>
                <a:latin typeface="BlinkMacSystemFont"/>
              </a:rPr>
              <a:t> J, </a:t>
            </a:r>
            <a:r>
              <a:rPr lang="en-US" b="0" i="0" dirty="0" err="1">
                <a:solidFill>
                  <a:srgbClr val="212121"/>
                </a:solidFill>
                <a:effectLst/>
                <a:latin typeface="BlinkMacSystemFont"/>
              </a:rPr>
              <a:t>Kanny</a:t>
            </a:r>
            <a:r>
              <a:rPr lang="en-US" b="0" i="0" dirty="0">
                <a:solidFill>
                  <a:srgbClr val="212121"/>
                </a:solidFill>
                <a:effectLst/>
                <a:latin typeface="BlinkMacSystemFont"/>
              </a:rPr>
              <a:t> D, Brewer RD, Zhang X. Contribution of excessive alcohol consumption to deaths and years of potential life lost in the United States. </a:t>
            </a:r>
            <a:r>
              <a:rPr lang="en-US" b="0" i="0" dirty="0" err="1">
                <a:solidFill>
                  <a:srgbClr val="212121"/>
                </a:solidFill>
                <a:effectLst/>
                <a:latin typeface="BlinkMacSystemFont"/>
              </a:rPr>
              <a:t>Prev</a:t>
            </a:r>
            <a:r>
              <a:rPr lang="en-US" b="0" i="0" dirty="0">
                <a:solidFill>
                  <a:srgbClr val="212121"/>
                </a:solidFill>
                <a:effectLst/>
                <a:latin typeface="BlinkMacSystemFont"/>
              </a:rPr>
              <a:t> Chronic Dis. 2014 Jun 26;11:E109. </a:t>
            </a:r>
            <a:r>
              <a:rPr lang="en-US" b="0" i="0" dirty="0" err="1">
                <a:solidFill>
                  <a:srgbClr val="212121"/>
                </a:solidFill>
                <a:effectLst/>
                <a:latin typeface="BlinkMacSystemFont"/>
              </a:rPr>
              <a:t>doi</a:t>
            </a:r>
            <a:r>
              <a:rPr lang="en-US" b="0" i="0" dirty="0">
                <a:solidFill>
                  <a:srgbClr val="212121"/>
                </a:solidFill>
                <a:effectLst/>
                <a:latin typeface="BlinkMacSystemFont"/>
              </a:rPr>
              <a:t>: 10.5888/pcd11.130293. PMID: 24967831; PMCID: PMC4075492.</a:t>
            </a:r>
          </a:p>
          <a:p>
            <a:endParaRPr lang="en-US" b="0" i="0" dirty="0">
              <a:solidFill>
                <a:srgbClr val="212121"/>
              </a:solidFill>
              <a:effectLst/>
              <a:latin typeface="BlinkMacSystemFont"/>
            </a:endParaRPr>
          </a:p>
          <a:p>
            <a:r>
              <a:rPr lang="en-US" b="0" i="0" dirty="0">
                <a:solidFill>
                  <a:srgbClr val="212121"/>
                </a:solidFill>
                <a:effectLst/>
                <a:latin typeface="BlinkMacSystemFont"/>
              </a:rPr>
              <a:t>Matarazzo A, </a:t>
            </a:r>
            <a:r>
              <a:rPr lang="en-US" b="0" i="0" dirty="0" err="1">
                <a:solidFill>
                  <a:srgbClr val="212121"/>
                </a:solidFill>
                <a:effectLst/>
                <a:latin typeface="BlinkMacSystemFont"/>
              </a:rPr>
              <a:t>Hennekens</a:t>
            </a:r>
            <a:r>
              <a:rPr lang="en-US" b="0" i="0" dirty="0">
                <a:solidFill>
                  <a:srgbClr val="212121"/>
                </a:solidFill>
                <a:effectLst/>
                <a:latin typeface="BlinkMacSystemFont"/>
              </a:rPr>
              <a:t> CH, Dunn J, Benson K, Willett Y, Levine RS, Mejia MC, </a:t>
            </a:r>
            <a:r>
              <a:rPr lang="en-US" b="0" i="0" dirty="0" err="1">
                <a:solidFill>
                  <a:srgbClr val="212121"/>
                </a:solidFill>
                <a:effectLst/>
                <a:latin typeface="BlinkMacSystemFont"/>
              </a:rPr>
              <a:t>Kitsantas</a:t>
            </a:r>
            <a:r>
              <a:rPr lang="en-US" b="0" i="0" dirty="0">
                <a:solidFill>
                  <a:srgbClr val="212121"/>
                </a:solidFill>
                <a:effectLst/>
                <a:latin typeface="BlinkMacSystemFont"/>
              </a:rPr>
              <a:t> P. New Clinical and Public Health Challenges: Increasing Trends in United States Alcohol Related Mortality. Am J Med. 2025 Mar;138(3):477-486. </a:t>
            </a:r>
            <a:r>
              <a:rPr lang="en-US" b="0" i="0" dirty="0" err="1">
                <a:solidFill>
                  <a:srgbClr val="212121"/>
                </a:solidFill>
                <a:effectLst/>
                <a:latin typeface="BlinkMacSystemFont"/>
              </a:rPr>
              <a:t>doi</a:t>
            </a:r>
            <a:r>
              <a:rPr lang="en-US" b="0" i="0" dirty="0">
                <a:solidFill>
                  <a:srgbClr val="212121"/>
                </a:solidFill>
                <a:effectLst/>
                <a:latin typeface="BlinkMacSystemFont"/>
              </a:rPr>
              <a:t>: 10.1016/j.amjmed.2024.10.024. </a:t>
            </a:r>
            <a:r>
              <a:rPr lang="en-US" b="0" i="0" dirty="0" err="1">
                <a:solidFill>
                  <a:srgbClr val="212121"/>
                </a:solidFill>
                <a:effectLst/>
                <a:latin typeface="BlinkMacSystemFont"/>
              </a:rPr>
              <a:t>Epub</a:t>
            </a:r>
            <a:r>
              <a:rPr lang="en-US" b="0" i="0" dirty="0">
                <a:solidFill>
                  <a:srgbClr val="212121"/>
                </a:solidFill>
                <a:effectLst/>
                <a:latin typeface="BlinkMacSystemFont"/>
              </a:rPr>
              <a:t> 2024 Nov 10. PMID: 39532247.</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5</a:t>
            </a:fld>
            <a:endParaRPr lang="en-US"/>
          </a:p>
        </p:txBody>
      </p:sp>
    </p:spTree>
    <p:extLst>
      <p:ext uri="{BB962C8B-B14F-4D97-AF65-F5344CB8AC3E}">
        <p14:creationId xmlns:p14="http://schemas.microsoft.com/office/powerpoint/2010/main" val="395616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Taylor B, Rehm J. The </a:t>
            </a:r>
            <a:r>
              <a:rPr lang="en-US" b="0" i="0" dirty="0" err="1">
                <a:solidFill>
                  <a:srgbClr val="212121"/>
                </a:solidFill>
                <a:effectLst/>
                <a:latin typeface="BlinkMacSystemFont"/>
              </a:rPr>
              <a:t>rel</a:t>
            </a:r>
            <a:endParaRPr lang="en-US" b="0" i="0" dirty="0">
              <a:solidFill>
                <a:srgbClr val="212121"/>
              </a:solidFill>
              <a:effectLst/>
              <a:latin typeface="BlinkMacSystemFont"/>
            </a:endParaRPr>
          </a:p>
          <a:p>
            <a:endParaRPr lang="en-US" b="0" i="0" dirty="0">
              <a:solidFill>
                <a:srgbClr val="212121"/>
              </a:solidFill>
              <a:effectLst/>
              <a:latin typeface="BlinkMacSystemFont"/>
            </a:endParaRPr>
          </a:p>
          <a:p>
            <a:r>
              <a:rPr lang="en-US" b="0" i="0" dirty="0">
                <a:solidFill>
                  <a:srgbClr val="212121"/>
                </a:solidFill>
                <a:effectLst/>
                <a:latin typeface="BlinkMacSystemFont"/>
              </a:rPr>
              <a:t>Alpert HR, Slater ME, Yoon YH, Chen CM, Winstanley N, </a:t>
            </a:r>
            <a:r>
              <a:rPr lang="en-US" b="0" i="0" dirty="0" err="1">
                <a:solidFill>
                  <a:srgbClr val="212121"/>
                </a:solidFill>
                <a:effectLst/>
                <a:latin typeface="BlinkMacSystemFont"/>
              </a:rPr>
              <a:t>Esser</a:t>
            </a:r>
            <a:r>
              <a:rPr lang="en-US" b="0" i="0" dirty="0">
                <a:solidFill>
                  <a:srgbClr val="212121"/>
                </a:solidFill>
                <a:effectLst/>
                <a:latin typeface="BlinkMacSystemFont"/>
              </a:rPr>
              <a:t> MB. Alcohol Consumption and 15 Causes of Fatal Injuries: A Systematic Review and Meta-Analysis. Am J </a:t>
            </a:r>
            <a:r>
              <a:rPr lang="en-US" b="0" i="0" dirty="0" err="1">
                <a:solidFill>
                  <a:srgbClr val="212121"/>
                </a:solidFill>
                <a:effectLst/>
                <a:latin typeface="BlinkMacSystemFont"/>
              </a:rPr>
              <a:t>Prev</a:t>
            </a:r>
            <a:r>
              <a:rPr lang="en-US" b="0" i="0" dirty="0">
                <a:solidFill>
                  <a:srgbClr val="212121"/>
                </a:solidFill>
                <a:effectLst/>
                <a:latin typeface="BlinkMacSystemFont"/>
              </a:rPr>
              <a:t> Med. 2022 Aug;63(2):286-300. </a:t>
            </a:r>
            <a:r>
              <a:rPr lang="en-US" b="0" i="0" dirty="0" err="1">
                <a:solidFill>
                  <a:srgbClr val="212121"/>
                </a:solidFill>
                <a:effectLst/>
                <a:latin typeface="BlinkMacSystemFont"/>
              </a:rPr>
              <a:t>doi</a:t>
            </a:r>
            <a:r>
              <a:rPr lang="en-US" b="0" i="0" dirty="0">
                <a:solidFill>
                  <a:srgbClr val="212121"/>
                </a:solidFill>
                <a:effectLst/>
                <a:latin typeface="BlinkMacSystemFont"/>
              </a:rPr>
              <a:t>: 10.1016/j.amepre.2022.03.025. </a:t>
            </a:r>
            <a:r>
              <a:rPr lang="en-US" b="0" i="0" dirty="0" err="1">
                <a:solidFill>
                  <a:srgbClr val="212121"/>
                </a:solidFill>
                <a:effectLst/>
                <a:latin typeface="BlinkMacSystemFont"/>
              </a:rPr>
              <a:t>Epub</a:t>
            </a:r>
            <a:r>
              <a:rPr lang="en-US" b="0" i="0" dirty="0">
                <a:solidFill>
                  <a:srgbClr val="212121"/>
                </a:solidFill>
                <a:effectLst/>
                <a:latin typeface="BlinkMacSystemFont"/>
              </a:rPr>
              <a:t> 2022 May 15. PMID: 35581102; PMCID: PMC9347063.ationship between alcohol consumption and fatal motor vehicle injury: high risk at low alcohol levels. Alcohol Clin Exp Res. 2012 Oct;36(10):1827-34. </a:t>
            </a:r>
            <a:r>
              <a:rPr lang="en-US" b="0" i="0" dirty="0" err="1">
                <a:solidFill>
                  <a:srgbClr val="212121"/>
                </a:solidFill>
                <a:effectLst/>
                <a:latin typeface="BlinkMacSystemFont"/>
              </a:rPr>
              <a:t>doi</a:t>
            </a:r>
            <a:r>
              <a:rPr lang="en-US" b="0" i="0" dirty="0">
                <a:solidFill>
                  <a:srgbClr val="212121"/>
                </a:solidFill>
                <a:effectLst/>
                <a:latin typeface="BlinkMacSystemFont"/>
              </a:rPr>
              <a:t>: 10.1111/j.1530-0277.2012.01785.x. </a:t>
            </a:r>
            <a:r>
              <a:rPr lang="en-US" b="0" i="0" dirty="0" err="1">
                <a:solidFill>
                  <a:srgbClr val="212121"/>
                </a:solidFill>
                <a:effectLst/>
                <a:latin typeface="BlinkMacSystemFont"/>
              </a:rPr>
              <a:t>Epub</a:t>
            </a:r>
            <a:r>
              <a:rPr lang="en-US" b="0" i="0" dirty="0">
                <a:solidFill>
                  <a:srgbClr val="212121"/>
                </a:solidFill>
                <a:effectLst/>
                <a:latin typeface="BlinkMacSystemFont"/>
              </a:rPr>
              <a:t> 2012 May 7. PMID: 22563862; PMCID: PMC3433627.</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6</a:t>
            </a:fld>
            <a:endParaRPr lang="en-US"/>
          </a:p>
        </p:txBody>
      </p:sp>
    </p:spTree>
    <p:extLst>
      <p:ext uri="{BB962C8B-B14F-4D97-AF65-F5344CB8AC3E}">
        <p14:creationId xmlns:p14="http://schemas.microsoft.com/office/powerpoint/2010/main" val="3295410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Spindler C, </a:t>
            </a:r>
            <a:r>
              <a:rPr lang="en-US" b="0" i="0" dirty="0" err="1">
                <a:solidFill>
                  <a:srgbClr val="212121"/>
                </a:solidFill>
                <a:effectLst/>
                <a:latin typeface="BlinkMacSystemFont"/>
              </a:rPr>
              <a:t>Trautmann</a:t>
            </a:r>
            <a:r>
              <a:rPr lang="en-US" b="0" i="0" dirty="0">
                <a:solidFill>
                  <a:srgbClr val="212121"/>
                </a:solidFill>
                <a:effectLst/>
                <a:latin typeface="BlinkMacSystemFont"/>
              </a:rPr>
              <a:t> S, Alexander N, </a:t>
            </a:r>
            <a:r>
              <a:rPr lang="en-US" b="0" i="0" dirty="0" err="1">
                <a:solidFill>
                  <a:srgbClr val="212121"/>
                </a:solidFill>
                <a:effectLst/>
                <a:latin typeface="BlinkMacSystemFont"/>
              </a:rPr>
              <a:t>Bröning</a:t>
            </a:r>
            <a:r>
              <a:rPr lang="en-US" b="0" i="0" dirty="0">
                <a:solidFill>
                  <a:srgbClr val="212121"/>
                </a:solidFill>
                <a:effectLst/>
                <a:latin typeface="BlinkMacSystemFont"/>
              </a:rPr>
              <a:t> S, </a:t>
            </a:r>
            <a:r>
              <a:rPr lang="en-US" b="0" i="0" dirty="0" err="1">
                <a:solidFill>
                  <a:srgbClr val="212121"/>
                </a:solidFill>
                <a:effectLst/>
                <a:latin typeface="BlinkMacSystemFont"/>
              </a:rPr>
              <a:t>Bartscher</a:t>
            </a:r>
            <a:r>
              <a:rPr lang="en-US" b="0" i="0" dirty="0">
                <a:solidFill>
                  <a:srgbClr val="212121"/>
                </a:solidFill>
                <a:effectLst/>
                <a:latin typeface="BlinkMacSystemFont"/>
              </a:rPr>
              <a:t> S, </a:t>
            </a:r>
            <a:r>
              <a:rPr lang="en-US" b="0" i="0" dirty="0" err="1">
                <a:solidFill>
                  <a:srgbClr val="212121"/>
                </a:solidFill>
                <a:effectLst/>
                <a:latin typeface="BlinkMacSystemFont"/>
              </a:rPr>
              <a:t>Stuppe</a:t>
            </a:r>
            <a:r>
              <a:rPr lang="en-US" b="0" i="0" dirty="0">
                <a:solidFill>
                  <a:srgbClr val="212121"/>
                </a:solidFill>
                <a:effectLst/>
                <a:latin typeface="BlinkMacSystemFont"/>
              </a:rPr>
              <a:t> M, </a:t>
            </a:r>
            <a:r>
              <a:rPr lang="en-US" b="0" i="0" dirty="0" err="1">
                <a:solidFill>
                  <a:srgbClr val="212121"/>
                </a:solidFill>
                <a:effectLst/>
                <a:latin typeface="BlinkMacSystemFont"/>
              </a:rPr>
              <a:t>Muehlhan</a:t>
            </a:r>
            <a:r>
              <a:rPr lang="en-US" b="0" i="0" dirty="0">
                <a:solidFill>
                  <a:srgbClr val="212121"/>
                </a:solidFill>
                <a:effectLst/>
                <a:latin typeface="BlinkMacSystemFont"/>
              </a:rPr>
              <a:t> M. Meta-analysis of grey matter changes and their behavioral characterization in patients with alcohol use disorder. Sci Rep. 2021 Mar 4;11(1):5238. </a:t>
            </a:r>
            <a:r>
              <a:rPr lang="en-US" b="0" i="0" dirty="0" err="1">
                <a:solidFill>
                  <a:srgbClr val="212121"/>
                </a:solidFill>
                <a:effectLst/>
                <a:latin typeface="BlinkMacSystemFont"/>
              </a:rPr>
              <a:t>doi</a:t>
            </a:r>
            <a:r>
              <a:rPr lang="en-US" b="0" i="0" dirty="0">
                <a:solidFill>
                  <a:srgbClr val="212121"/>
                </a:solidFill>
                <a:effectLst/>
                <a:latin typeface="BlinkMacSystemFont"/>
              </a:rPr>
              <a:t>: 10.1038/s41598-021-84804-7. PMID: 33664372; PMCID: PMC7933165.</a:t>
            </a:r>
          </a:p>
          <a:p>
            <a:endParaRPr lang="en-US" b="0" i="0" dirty="0">
              <a:solidFill>
                <a:srgbClr val="212121"/>
              </a:solidFill>
              <a:effectLst/>
              <a:latin typeface="BlinkMacSystemFont"/>
            </a:endParaRPr>
          </a:p>
          <a:p>
            <a:r>
              <a:rPr lang="en-US" b="0" i="0" dirty="0">
                <a:solidFill>
                  <a:srgbClr val="212121"/>
                </a:solidFill>
                <a:effectLst/>
                <a:latin typeface="BlinkMacSystemFont"/>
              </a:rPr>
              <a:t>Huang J, Ahmed IM, Wang T, </a:t>
            </a:r>
            <a:r>
              <a:rPr lang="en-US" b="0" i="0" dirty="0" err="1">
                <a:solidFill>
                  <a:srgbClr val="212121"/>
                </a:solidFill>
                <a:effectLst/>
                <a:latin typeface="BlinkMacSystemFont"/>
              </a:rPr>
              <a:t>Xie</a:t>
            </a:r>
            <a:r>
              <a:rPr lang="en-US" b="0" i="0" dirty="0">
                <a:solidFill>
                  <a:srgbClr val="212121"/>
                </a:solidFill>
                <a:effectLst/>
                <a:latin typeface="BlinkMacSystemFont"/>
              </a:rPr>
              <a:t> C. Beyond the Liver: Neurologic Manifestations of Alcohol Use. Clin Liver Dis. 2024 Nov;28(4):681-697. </a:t>
            </a:r>
            <a:r>
              <a:rPr lang="en-US" b="0" i="0" dirty="0" err="1">
                <a:solidFill>
                  <a:srgbClr val="212121"/>
                </a:solidFill>
                <a:effectLst/>
                <a:latin typeface="BlinkMacSystemFont"/>
              </a:rPr>
              <a:t>doi</a:t>
            </a:r>
            <a:r>
              <a:rPr lang="en-US" b="0" i="0" dirty="0">
                <a:solidFill>
                  <a:srgbClr val="212121"/>
                </a:solidFill>
                <a:effectLst/>
                <a:latin typeface="BlinkMacSystemFont"/>
              </a:rPr>
              <a:t>: 10.1016/j.cld.2024.06.004. </a:t>
            </a:r>
            <a:r>
              <a:rPr lang="en-US" b="0" i="0" dirty="0" err="1">
                <a:solidFill>
                  <a:srgbClr val="212121"/>
                </a:solidFill>
                <a:effectLst/>
                <a:latin typeface="BlinkMacSystemFont"/>
              </a:rPr>
              <a:t>Epub</a:t>
            </a:r>
            <a:r>
              <a:rPr lang="en-US" b="0" i="0" dirty="0">
                <a:solidFill>
                  <a:srgbClr val="212121"/>
                </a:solidFill>
                <a:effectLst/>
                <a:latin typeface="BlinkMacSystemFont"/>
              </a:rPr>
              <a:t> 2024 Jul 23. PMID: 39362715.</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7</a:t>
            </a:fld>
            <a:endParaRPr lang="en-US"/>
          </a:p>
        </p:txBody>
      </p:sp>
    </p:spTree>
    <p:extLst>
      <p:ext uri="{BB962C8B-B14F-4D97-AF65-F5344CB8AC3E}">
        <p14:creationId xmlns:p14="http://schemas.microsoft.com/office/powerpoint/2010/main" val="429221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Crabb DW, </a:t>
            </a:r>
            <a:r>
              <a:rPr lang="en-US" b="0" i="0" dirty="0" err="1">
                <a:solidFill>
                  <a:srgbClr val="212121"/>
                </a:solidFill>
                <a:effectLst/>
                <a:latin typeface="BlinkMacSystemFont"/>
              </a:rPr>
              <a:t>Im</a:t>
            </a:r>
            <a:r>
              <a:rPr lang="en-US" b="0" i="0" dirty="0">
                <a:solidFill>
                  <a:srgbClr val="212121"/>
                </a:solidFill>
                <a:effectLst/>
                <a:latin typeface="BlinkMacSystemFont"/>
              </a:rPr>
              <a:t> GY, Szabo G, Mellinger JL, Lucey MR. Diagnosis and Treatment of Alcohol-Associated Liver Diseases: 2019 Practice Guidance From the American Association for the Study of Liver Diseases. Hepatology. 2020 Jan;71(1):306-333. </a:t>
            </a:r>
            <a:r>
              <a:rPr lang="en-US" b="0" i="0" dirty="0" err="1">
                <a:solidFill>
                  <a:srgbClr val="212121"/>
                </a:solidFill>
                <a:effectLst/>
                <a:latin typeface="BlinkMacSystemFont"/>
              </a:rPr>
              <a:t>doi</a:t>
            </a:r>
            <a:r>
              <a:rPr lang="en-US" b="0" i="0" dirty="0">
                <a:solidFill>
                  <a:srgbClr val="212121"/>
                </a:solidFill>
                <a:effectLst/>
                <a:latin typeface="BlinkMacSystemFont"/>
              </a:rPr>
              <a:t>: 10.1002/hep.30866. PMID: 31314133.</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8</a:t>
            </a:fld>
            <a:endParaRPr lang="en-US"/>
          </a:p>
        </p:txBody>
      </p:sp>
    </p:spTree>
    <p:extLst>
      <p:ext uri="{BB962C8B-B14F-4D97-AF65-F5344CB8AC3E}">
        <p14:creationId xmlns:p14="http://schemas.microsoft.com/office/powerpoint/2010/main" val="65281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Klatsky</a:t>
            </a:r>
            <a:r>
              <a:rPr lang="en-US" b="0" i="0" dirty="0">
                <a:solidFill>
                  <a:srgbClr val="212121"/>
                </a:solidFill>
                <a:effectLst/>
                <a:latin typeface="BlinkMacSystemFont"/>
              </a:rPr>
              <a:t> AL. </a:t>
            </a:r>
            <a:r>
              <a:rPr lang="en-US" b="0" i="0" dirty="0" err="1">
                <a:solidFill>
                  <a:srgbClr val="212121"/>
                </a:solidFill>
                <a:effectLst/>
                <a:latin typeface="BlinkMacSystemFont"/>
              </a:rPr>
              <a:t>Alcoh</a:t>
            </a:r>
            <a:endParaRPr lang="en-US" b="0" i="0" dirty="0">
              <a:solidFill>
                <a:srgbClr val="212121"/>
              </a:solidFill>
              <a:effectLst/>
              <a:latin typeface="BlinkMacSystemFont"/>
            </a:endParaRPr>
          </a:p>
          <a:p>
            <a:endParaRPr lang="en-US" b="0" i="0" dirty="0">
              <a:solidFill>
                <a:srgbClr val="212121"/>
              </a:solidFill>
              <a:effectLst/>
              <a:latin typeface="BlinkMacSystemFont"/>
            </a:endParaRPr>
          </a:p>
          <a:p>
            <a:endParaRPr lang="en-US" b="0" i="0" dirty="0">
              <a:solidFill>
                <a:srgbClr val="212121"/>
              </a:solidFill>
              <a:effectLst/>
              <a:latin typeface="BlinkMacSystemFont"/>
            </a:endParaRPr>
          </a:p>
          <a:p>
            <a:r>
              <a:rPr lang="en-US" b="0" i="0" dirty="0">
                <a:solidFill>
                  <a:srgbClr val="212121"/>
                </a:solidFill>
                <a:effectLst/>
                <a:latin typeface="BlinkMacSystemFont"/>
              </a:rPr>
              <a:t>Abbas D, </a:t>
            </a:r>
            <a:r>
              <a:rPr lang="en-US" b="0" i="0" dirty="0" err="1">
                <a:solidFill>
                  <a:srgbClr val="212121"/>
                </a:solidFill>
                <a:effectLst/>
                <a:latin typeface="BlinkMacSystemFont"/>
              </a:rPr>
              <a:t>Ciricillo</a:t>
            </a:r>
            <a:r>
              <a:rPr lang="en-US" b="0" i="0" dirty="0">
                <a:solidFill>
                  <a:srgbClr val="212121"/>
                </a:solidFill>
                <a:effectLst/>
                <a:latin typeface="BlinkMacSystemFont"/>
              </a:rPr>
              <a:t> JA, </a:t>
            </a:r>
            <a:r>
              <a:rPr lang="en-US" b="0" i="0" dirty="0" err="1">
                <a:solidFill>
                  <a:srgbClr val="212121"/>
                </a:solidFill>
                <a:effectLst/>
                <a:latin typeface="BlinkMacSystemFont"/>
              </a:rPr>
              <a:t>Elom</a:t>
            </a:r>
            <a:r>
              <a:rPr lang="en-US" b="0" i="0" dirty="0">
                <a:solidFill>
                  <a:srgbClr val="212121"/>
                </a:solidFill>
                <a:effectLst/>
                <a:latin typeface="BlinkMacSystemFont"/>
              </a:rPr>
              <a:t> HA, Moon AM. Extrahepatic Health Effects of Alcohol Use and Alcohol-associated Liver Disease. Clin </a:t>
            </a:r>
            <a:r>
              <a:rPr lang="en-US" b="0" i="0" dirty="0" err="1">
                <a:solidFill>
                  <a:srgbClr val="212121"/>
                </a:solidFill>
                <a:effectLst/>
                <a:latin typeface="BlinkMacSystemFont"/>
              </a:rPr>
              <a:t>Ther</a:t>
            </a:r>
            <a:r>
              <a:rPr lang="en-US" b="0" i="0" dirty="0">
                <a:solidFill>
                  <a:srgbClr val="212121"/>
                </a:solidFill>
                <a:effectLst/>
                <a:latin typeface="BlinkMacSystemFont"/>
              </a:rPr>
              <a:t>. 2023 Dec;45(12):1201-1211. </a:t>
            </a:r>
            <a:r>
              <a:rPr lang="en-US" b="0" i="0" dirty="0" err="1">
                <a:solidFill>
                  <a:srgbClr val="212121"/>
                </a:solidFill>
                <a:effectLst/>
                <a:latin typeface="BlinkMacSystemFont"/>
              </a:rPr>
              <a:t>doi</a:t>
            </a:r>
            <a:r>
              <a:rPr lang="en-US" b="0" i="0" dirty="0">
                <a:solidFill>
                  <a:srgbClr val="212121"/>
                </a:solidFill>
                <a:effectLst/>
                <a:latin typeface="BlinkMacSystemFont"/>
              </a:rPr>
              <a:t>: 10.1016/j.clinthera.2023.08.018. </a:t>
            </a:r>
            <a:r>
              <a:rPr lang="en-US" b="0" i="0" dirty="0" err="1">
                <a:solidFill>
                  <a:srgbClr val="212121"/>
                </a:solidFill>
                <a:effectLst/>
                <a:latin typeface="BlinkMacSystemFont"/>
              </a:rPr>
              <a:t>Epub</a:t>
            </a:r>
            <a:r>
              <a:rPr lang="en-US" b="0" i="0" dirty="0">
                <a:solidFill>
                  <a:srgbClr val="212121"/>
                </a:solidFill>
                <a:effectLst/>
                <a:latin typeface="BlinkMacSystemFont"/>
              </a:rPr>
              <a:t> 2023 Oct 6. PMID: 37806811.ol and cardiovascular diseases: where do we stand today? J Intern Med. 2015 Sep;278(3):238-50. </a:t>
            </a:r>
            <a:r>
              <a:rPr lang="en-US" b="0" i="0" dirty="0" err="1">
                <a:solidFill>
                  <a:srgbClr val="212121"/>
                </a:solidFill>
                <a:effectLst/>
                <a:latin typeface="BlinkMacSystemFont"/>
              </a:rPr>
              <a:t>doi</a:t>
            </a:r>
            <a:r>
              <a:rPr lang="en-US" b="0" i="0" dirty="0">
                <a:solidFill>
                  <a:srgbClr val="212121"/>
                </a:solidFill>
                <a:effectLst/>
                <a:latin typeface="BlinkMacSystemFont"/>
              </a:rPr>
              <a:t>: 10.1111/joim.12390. </a:t>
            </a:r>
            <a:r>
              <a:rPr lang="en-US" b="0" i="0" dirty="0" err="1">
                <a:solidFill>
                  <a:srgbClr val="212121"/>
                </a:solidFill>
                <a:effectLst/>
                <a:latin typeface="BlinkMacSystemFont"/>
              </a:rPr>
              <a:t>Epub</a:t>
            </a:r>
            <a:r>
              <a:rPr lang="en-US" b="0" i="0" dirty="0">
                <a:solidFill>
                  <a:srgbClr val="212121"/>
                </a:solidFill>
                <a:effectLst/>
                <a:latin typeface="BlinkMacSystemFont"/>
              </a:rPr>
              <a:t> 2015 Jul 8. PMID: 26158548.</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9</a:t>
            </a:fld>
            <a:endParaRPr lang="en-US"/>
          </a:p>
        </p:txBody>
      </p:sp>
    </p:spTree>
    <p:extLst>
      <p:ext uri="{BB962C8B-B14F-4D97-AF65-F5344CB8AC3E}">
        <p14:creationId xmlns:p14="http://schemas.microsoft.com/office/powerpoint/2010/main" val="300097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Rachdaoui</a:t>
            </a:r>
            <a:r>
              <a:rPr lang="en-US" b="0" i="0" dirty="0">
                <a:solidFill>
                  <a:srgbClr val="212121"/>
                </a:solidFill>
                <a:effectLst/>
                <a:latin typeface="BlinkMacSystemFont"/>
              </a:rPr>
              <a:t> N, Sarkar DK. Pathophysiology of the Effects of Alcohol Abuse on the Endocrine System. Alcohol Res. 2017;38(2):255-276. PMID: 28988577; PMCID: PMC5513689.</a:t>
            </a:r>
          </a:p>
          <a:p>
            <a:endParaRPr lang="en-US" b="0" i="0" dirty="0">
              <a:solidFill>
                <a:srgbClr val="212121"/>
              </a:solidFill>
              <a:effectLst/>
              <a:latin typeface="BlinkMacSystemFont"/>
            </a:endParaRPr>
          </a:p>
          <a:p>
            <a:r>
              <a:rPr lang="en-US" b="0" i="0" dirty="0">
                <a:solidFill>
                  <a:srgbClr val="212121"/>
                </a:solidFill>
                <a:effectLst/>
                <a:latin typeface="BlinkMacSystemFont"/>
              </a:rPr>
              <a:t>Crotty K, Anton P, Coleman LG, Morris NL, Lewis SA, Samuelson DR, McMahan RH, Hartmann P, Kim A, </a:t>
            </a:r>
            <a:r>
              <a:rPr lang="en-US" b="0" i="0" dirty="0" err="1">
                <a:solidFill>
                  <a:srgbClr val="212121"/>
                </a:solidFill>
                <a:effectLst/>
                <a:latin typeface="BlinkMacSystemFont"/>
              </a:rPr>
              <a:t>Ratna</a:t>
            </a:r>
            <a:r>
              <a:rPr lang="en-US" b="0" i="0" dirty="0">
                <a:solidFill>
                  <a:srgbClr val="212121"/>
                </a:solidFill>
                <a:effectLst/>
                <a:latin typeface="BlinkMacSystemFont"/>
              </a:rPr>
              <a:t> A, </a:t>
            </a:r>
            <a:r>
              <a:rPr lang="en-US" b="0" i="0" dirty="0" err="1">
                <a:solidFill>
                  <a:srgbClr val="212121"/>
                </a:solidFill>
                <a:effectLst/>
                <a:latin typeface="BlinkMacSystemFont"/>
              </a:rPr>
              <a:t>Mandrekar</a:t>
            </a:r>
            <a:r>
              <a:rPr lang="en-US" b="0" i="0" dirty="0">
                <a:solidFill>
                  <a:srgbClr val="212121"/>
                </a:solidFill>
                <a:effectLst/>
                <a:latin typeface="BlinkMacSystemFont"/>
              </a:rPr>
              <a:t> P, Wyatt TA, Choudhry MA, Kovacs EJ, McCullough R, </a:t>
            </a:r>
            <a:r>
              <a:rPr lang="en-US" b="0" i="0" dirty="0" err="1">
                <a:solidFill>
                  <a:srgbClr val="212121"/>
                </a:solidFill>
                <a:effectLst/>
                <a:latin typeface="BlinkMacSystemFont"/>
              </a:rPr>
              <a:t>Yeligar</a:t>
            </a:r>
            <a:r>
              <a:rPr lang="en-US" b="0" i="0" dirty="0">
                <a:solidFill>
                  <a:srgbClr val="212121"/>
                </a:solidFill>
                <a:effectLst/>
                <a:latin typeface="BlinkMacSystemFont"/>
              </a:rPr>
              <a:t> SM. A critical review of recent knowledge of alcohol's effects on the immunological response in different tissues. Alcohol Clin Exp Res (Hoboken). 2023 Jan;47(1):36-44. </a:t>
            </a:r>
            <a:r>
              <a:rPr lang="en-US" b="0" i="0" dirty="0" err="1">
                <a:solidFill>
                  <a:srgbClr val="212121"/>
                </a:solidFill>
                <a:effectLst/>
                <a:latin typeface="BlinkMacSystemFont"/>
              </a:rPr>
              <a:t>doi</a:t>
            </a:r>
            <a:r>
              <a:rPr lang="en-US" b="0" i="0" dirty="0">
                <a:solidFill>
                  <a:srgbClr val="212121"/>
                </a:solidFill>
                <a:effectLst/>
                <a:latin typeface="BlinkMacSystemFont"/>
              </a:rPr>
              <a:t>: 10.1111/acer.14979. </a:t>
            </a:r>
            <a:r>
              <a:rPr lang="en-US" b="0" i="0" dirty="0" err="1">
                <a:solidFill>
                  <a:srgbClr val="212121"/>
                </a:solidFill>
                <a:effectLst/>
                <a:latin typeface="BlinkMacSystemFont"/>
              </a:rPr>
              <a:t>Epub</a:t>
            </a:r>
            <a:r>
              <a:rPr lang="en-US" b="0" i="0" dirty="0">
                <a:solidFill>
                  <a:srgbClr val="212121"/>
                </a:solidFill>
                <a:effectLst/>
                <a:latin typeface="BlinkMacSystemFont"/>
              </a:rPr>
              <a:t> 2022 Nov 29. PMID: 36446606; PMCID: PMC9974783.</a:t>
            </a:r>
          </a:p>
          <a:p>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10</a:t>
            </a:fld>
            <a:endParaRPr lang="en-US"/>
          </a:p>
        </p:txBody>
      </p:sp>
    </p:spTree>
    <p:extLst>
      <p:ext uri="{BB962C8B-B14F-4D97-AF65-F5344CB8AC3E}">
        <p14:creationId xmlns:p14="http://schemas.microsoft.com/office/powerpoint/2010/main" val="274611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de Goede J, van der Mark-</a:t>
            </a:r>
            <a:r>
              <a:rPr lang="en-US" b="0" i="0" dirty="0" err="1">
                <a:solidFill>
                  <a:srgbClr val="212121"/>
                </a:solidFill>
                <a:effectLst/>
                <a:latin typeface="BlinkMacSystemFont"/>
              </a:rPr>
              <a:t>Reeuwijk</a:t>
            </a:r>
            <a:r>
              <a:rPr lang="en-US" b="0" i="0" dirty="0">
                <a:solidFill>
                  <a:srgbClr val="212121"/>
                </a:solidFill>
                <a:effectLst/>
                <a:latin typeface="BlinkMacSystemFont"/>
              </a:rPr>
              <a:t> KG, Braun KP, le </a:t>
            </a:r>
            <a:r>
              <a:rPr lang="en-US" b="0" i="0" dirty="0" err="1">
                <a:solidFill>
                  <a:srgbClr val="212121"/>
                </a:solidFill>
                <a:effectLst/>
                <a:latin typeface="BlinkMacSystemFont"/>
              </a:rPr>
              <a:t>Cessie</a:t>
            </a:r>
            <a:r>
              <a:rPr lang="en-US" b="0" i="0" dirty="0">
                <a:solidFill>
                  <a:srgbClr val="212121"/>
                </a:solidFill>
                <a:effectLst/>
                <a:latin typeface="BlinkMacSystemFont"/>
              </a:rPr>
              <a:t> S, </a:t>
            </a:r>
            <a:r>
              <a:rPr lang="en-US" b="0" i="0" dirty="0" err="1">
                <a:solidFill>
                  <a:srgbClr val="212121"/>
                </a:solidFill>
                <a:effectLst/>
                <a:latin typeface="BlinkMacSystemFont"/>
              </a:rPr>
              <a:t>Durston</a:t>
            </a:r>
            <a:r>
              <a:rPr lang="en-US" b="0" i="0" dirty="0">
                <a:solidFill>
                  <a:srgbClr val="212121"/>
                </a:solidFill>
                <a:effectLst/>
                <a:latin typeface="BlinkMacSystemFont"/>
              </a:rPr>
              <a:t> S, Engels RCME, </a:t>
            </a:r>
            <a:r>
              <a:rPr lang="en-US" b="0" i="0" dirty="0" err="1">
                <a:solidFill>
                  <a:srgbClr val="212121"/>
                </a:solidFill>
                <a:effectLst/>
                <a:latin typeface="BlinkMacSystemFont"/>
              </a:rPr>
              <a:t>Goudriaan</a:t>
            </a:r>
            <a:r>
              <a:rPr lang="en-US" b="0" i="0" dirty="0">
                <a:solidFill>
                  <a:srgbClr val="212121"/>
                </a:solidFill>
                <a:effectLst/>
                <a:latin typeface="BlinkMacSystemFont"/>
              </a:rPr>
              <a:t> AE, Moons KGM, </a:t>
            </a:r>
            <a:r>
              <a:rPr lang="en-US" b="0" i="0" dirty="0" err="1">
                <a:solidFill>
                  <a:srgbClr val="212121"/>
                </a:solidFill>
                <a:effectLst/>
                <a:latin typeface="BlinkMacSystemFont"/>
              </a:rPr>
              <a:t>Vollebergh</a:t>
            </a:r>
            <a:r>
              <a:rPr lang="en-US" b="0" i="0" dirty="0">
                <a:solidFill>
                  <a:srgbClr val="212121"/>
                </a:solidFill>
                <a:effectLst/>
                <a:latin typeface="BlinkMacSystemFont"/>
              </a:rPr>
              <a:t> WAM, de Vries TJ, </a:t>
            </a:r>
            <a:r>
              <a:rPr lang="en-US" b="0" i="0" dirty="0" err="1">
                <a:solidFill>
                  <a:srgbClr val="212121"/>
                </a:solidFill>
                <a:effectLst/>
                <a:latin typeface="BlinkMacSystemFont"/>
              </a:rPr>
              <a:t>Wiers</a:t>
            </a:r>
            <a:r>
              <a:rPr lang="en-US" b="0" i="0" dirty="0">
                <a:solidFill>
                  <a:srgbClr val="212121"/>
                </a:solidFill>
                <a:effectLst/>
                <a:latin typeface="BlinkMacSystemFont"/>
              </a:rPr>
              <a:t> RW, </a:t>
            </a:r>
            <a:r>
              <a:rPr lang="en-US" b="0" i="0" dirty="0" err="1">
                <a:solidFill>
                  <a:srgbClr val="212121"/>
                </a:solidFill>
                <a:effectLst/>
                <a:latin typeface="BlinkMacSystemFont"/>
              </a:rPr>
              <a:t>Oosterlaan</a:t>
            </a:r>
            <a:r>
              <a:rPr lang="en-US" b="0" i="0" dirty="0">
                <a:solidFill>
                  <a:srgbClr val="212121"/>
                </a:solidFill>
                <a:effectLst/>
                <a:latin typeface="BlinkMacSystemFont"/>
              </a:rPr>
              <a:t> J. Alcohol and Brain Development in Adolescents and Young Adults: A Systematic Review of the Literature and Advisory Report of the Health Council of the Netherlands. Adv </a:t>
            </a:r>
            <a:r>
              <a:rPr lang="en-US" b="0" i="0" dirty="0" err="1">
                <a:solidFill>
                  <a:srgbClr val="212121"/>
                </a:solidFill>
                <a:effectLst/>
                <a:latin typeface="BlinkMacSystemFont"/>
              </a:rPr>
              <a:t>Nutr</a:t>
            </a:r>
            <a:r>
              <a:rPr lang="en-US" b="0" i="0" dirty="0">
                <a:solidFill>
                  <a:srgbClr val="212121"/>
                </a:solidFill>
                <a:effectLst/>
                <a:latin typeface="BlinkMacSystemFont"/>
              </a:rPr>
              <a:t>. 2021 Jul 30;12(4):1379-1410. </a:t>
            </a:r>
            <a:r>
              <a:rPr lang="en-US" b="0" i="0" dirty="0" err="1">
                <a:solidFill>
                  <a:srgbClr val="212121"/>
                </a:solidFill>
                <a:effectLst/>
                <a:latin typeface="BlinkMacSystemFont"/>
              </a:rPr>
              <a:t>doi</a:t>
            </a:r>
            <a:r>
              <a:rPr lang="en-US" b="0" i="0" dirty="0">
                <a:solidFill>
                  <a:srgbClr val="212121"/>
                </a:solidFill>
                <a:effectLst/>
                <a:latin typeface="BlinkMacSystemFont"/>
              </a:rPr>
              <a:t>: 10.1093/advances/nmaa170. PMID: 33530096.</a:t>
            </a:r>
            <a:endParaRPr lang="en-US" dirty="0"/>
          </a:p>
        </p:txBody>
      </p:sp>
      <p:sp>
        <p:nvSpPr>
          <p:cNvPr id="4" name="Slide Number Placeholder 3"/>
          <p:cNvSpPr>
            <a:spLocks noGrp="1"/>
          </p:cNvSpPr>
          <p:nvPr>
            <p:ph type="sldNum" sz="quarter" idx="5"/>
          </p:nvPr>
        </p:nvSpPr>
        <p:spPr/>
        <p:txBody>
          <a:bodyPr/>
          <a:lstStyle/>
          <a:p>
            <a:fld id="{397277FF-23D9-0542-A6CA-8A9108633949}" type="slidenum">
              <a:rPr lang="en-US" smtClean="0"/>
              <a:t>11</a:t>
            </a:fld>
            <a:endParaRPr lang="en-US"/>
          </a:p>
        </p:txBody>
      </p:sp>
    </p:spTree>
    <p:extLst>
      <p:ext uri="{BB962C8B-B14F-4D97-AF65-F5344CB8AC3E}">
        <p14:creationId xmlns:p14="http://schemas.microsoft.com/office/powerpoint/2010/main" val="3779000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opBor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74C591-9A48-274B-AD30-BF7278F06757}"/>
              </a:ext>
            </a:extLst>
          </p:cNvPr>
          <p:cNvSpPr txBox="1"/>
          <p:nvPr userDrawn="1"/>
        </p:nvSpPr>
        <p:spPr>
          <a:xfrm>
            <a:off x="11734800" y="6326619"/>
            <a:ext cx="304800" cy="369332"/>
          </a:xfrm>
          <a:prstGeom prst="rect">
            <a:avLst/>
          </a:prstGeom>
          <a:noFill/>
        </p:spPr>
        <p:txBody>
          <a:bodyPr wrap="square" rtlCol="0" anchor="b">
            <a:spAutoFit/>
          </a:bodyPr>
          <a:lstStyle/>
          <a:p>
            <a:pPr algn="ctr"/>
            <a:fld id="{3D624103-554C-2E4E-857E-364EE110D31D}" type="slidenum">
              <a:rPr lang="en-US" sz="900" smtClean="0">
                <a:solidFill>
                  <a:srgbClr val="2B4B1B"/>
                </a:solidFill>
              </a:rPr>
              <a:t>‹#›</a:t>
            </a:fld>
            <a:endParaRPr lang="en-US" sz="900" dirty="0">
              <a:solidFill>
                <a:srgbClr val="2B4B1B"/>
              </a:solidFill>
            </a:endParaRPr>
          </a:p>
        </p:txBody>
      </p:sp>
      <p:sp>
        <p:nvSpPr>
          <p:cNvPr id="10" name="TextBox 9">
            <a:extLst>
              <a:ext uri="{FF2B5EF4-FFF2-40B4-BE49-F238E27FC236}">
                <a16:creationId xmlns:a16="http://schemas.microsoft.com/office/drawing/2014/main" id="{B52F03C8-E0C0-7A45-964C-2FEBD1CE3B59}"/>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rgbClr val="2B4B1B"/>
                </a:solidFill>
              </a:rPr>
              <a:t>weitzmaninstitute.org</a:t>
            </a:r>
            <a:r>
              <a:rPr lang="en-US" sz="900" dirty="0">
                <a:solidFill>
                  <a:srgbClr val="2B4B1B"/>
                </a:solidFill>
              </a:rPr>
              <a:t>     |     </a:t>
            </a:r>
            <a:fld id="{AC52C9D6-60B4-F24A-B68C-E36D25C601FB}" type="datetime4">
              <a:rPr lang="en-US" sz="900" smtClean="0">
                <a:solidFill>
                  <a:srgbClr val="2B4B1B"/>
                </a:solidFill>
              </a:rPr>
              <a:pPr algn="r"/>
              <a:t>February 19, 2026</a:t>
            </a:fld>
            <a:endParaRPr lang="en-US" sz="900" dirty="0">
              <a:solidFill>
                <a:srgbClr val="2B4B1B"/>
              </a:solidFill>
            </a:endParaRPr>
          </a:p>
        </p:txBody>
      </p:sp>
    </p:spTree>
    <p:custDataLst>
      <p:tags r:id="rId1"/>
    </p:custDataLst>
    <p:extLst>
      <p:ext uri="{BB962C8B-B14F-4D97-AF65-F5344CB8AC3E}">
        <p14:creationId xmlns:p14="http://schemas.microsoft.com/office/powerpoint/2010/main" val="9315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C444-9DD0-984F-819D-4A093513CE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A4ABE7-BB90-EF4D-ACA5-B392898705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BD08CB-8C95-0045-AEF0-A01FD9285D4F}"/>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5" name="Footer Placeholder 4">
            <a:extLst>
              <a:ext uri="{FF2B5EF4-FFF2-40B4-BE49-F238E27FC236}">
                <a16:creationId xmlns:a16="http://schemas.microsoft.com/office/drawing/2014/main" id="{BCA95E2E-80CB-2F40-810E-6605571809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48C7C-A2B9-4648-A2FE-2E41B92FCB49}"/>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222333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Content P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74C591-9A48-274B-AD30-BF7278F06757}"/>
              </a:ext>
            </a:extLst>
          </p:cNvPr>
          <p:cNvSpPr txBox="1"/>
          <p:nvPr userDrawn="1"/>
        </p:nvSpPr>
        <p:spPr>
          <a:xfrm>
            <a:off x="11734800" y="6326619"/>
            <a:ext cx="304800" cy="369332"/>
          </a:xfrm>
          <a:prstGeom prst="rect">
            <a:avLst/>
          </a:prstGeom>
          <a:noFill/>
        </p:spPr>
        <p:txBody>
          <a:bodyPr wrap="square" rtlCol="0" anchor="b">
            <a:spAutoFit/>
          </a:bodyPr>
          <a:lstStyle/>
          <a:p>
            <a:pPr algn="ctr"/>
            <a:fld id="{3D624103-554C-2E4E-857E-364EE110D31D}" type="slidenum">
              <a:rPr lang="en-US" sz="900" smtClean="0">
                <a:solidFill>
                  <a:schemeClr val="tx1"/>
                </a:solidFill>
              </a:rPr>
              <a:t>‹#›</a:t>
            </a:fld>
            <a:endParaRPr lang="en-US" sz="900" dirty="0">
              <a:solidFill>
                <a:schemeClr val="tx1"/>
              </a:solidFill>
            </a:endParaRPr>
          </a:p>
        </p:txBody>
      </p:sp>
      <p:sp>
        <p:nvSpPr>
          <p:cNvPr id="10" name="TextBox 9">
            <a:extLst>
              <a:ext uri="{FF2B5EF4-FFF2-40B4-BE49-F238E27FC236}">
                <a16:creationId xmlns:a16="http://schemas.microsoft.com/office/drawing/2014/main" id="{B52F03C8-E0C0-7A45-964C-2FEBD1CE3B59}"/>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chemeClr val="tx1"/>
                </a:solidFill>
              </a:rPr>
              <a:t>weitzmaninstitute.org</a:t>
            </a:r>
            <a:r>
              <a:rPr lang="en-US" sz="900" dirty="0">
                <a:solidFill>
                  <a:schemeClr val="tx1"/>
                </a:solidFill>
              </a:rPr>
              <a:t>     |     </a:t>
            </a:r>
            <a:fld id="{AC52C9D6-60B4-F24A-B68C-E36D25C601FB}" type="datetime4">
              <a:rPr lang="en-US" sz="900" smtClean="0">
                <a:solidFill>
                  <a:schemeClr val="tx1"/>
                </a:solidFill>
              </a:rPr>
              <a:pPr algn="r"/>
              <a:t>February 19, 2026</a:t>
            </a:fld>
            <a:endParaRPr lang="en-US" sz="900" dirty="0">
              <a:solidFill>
                <a:schemeClr val="tx1"/>
              </a:solidFill>
            </a:endParaRPr>
          </a:p>
        </p:txBody>
      </p:sp>
      <p:sp>
        <p:nvSpPr>
          <p:cNvPr id="13" name="Title 3">
            <a:extLst>
              <a:ext uri="{FF2B5EF4-FFF2-40B4-BE49-F238E27FC236}">
                <a16:creationId xmlns:a16="http://schemas.microsoft.com/office/drawing/2014/main" id="{A922BCCD-A515-1B4C-9096-12A179F5EA10}"/>
              </a:ext>
            </a:extLst>
          </p:cNvPr>
          <p:cNvSpPr>
            <a:spLocks noGrp="1"/>
          </p:cNvSpPr>
          <p:nvPr>
            <p:ph type="title"/>
          </p:nvPr>
        </p:nvSpPr>
        <p:spPr>
          <a:xfrm>
            <a:off x="526094" y="1279850"/>
            <a:ext cx="11139814" cy="917341"/>
          </a:xfrm>
          <a:prstGeom prst="rect">
            <a:avLst/>
          </a:prstGeom>
        </p:spPr>
        <p:txBody>
          <a:bodyPr anchor="t"/>
          <a:lstStyle>
            <a:lvl1pPr>
              <a:defRPr sz="4400" b="1" i="0">
                <a:solidFill>
                  <a:srgbClr val="4D6F13"/>
                </a:solidFill>
              </a:defRPr>
            </a:lvl1pPr>
          </a:lstStyle>
          <a:p>
            <a:endParaRPr lang="en-US" b="1" spc="-20" dirty="0">
              <a:solidFill>
                <a:srgbClr val="4D6F13"/>
              </a:solidFill>
              <a:latin typeface="Calibri" panose="020F0502020204030204" pitchFamily="34" charset="0"/>
              <a:cs typeface="Calibri" panose="020F0502020204030204" pitchFamily="34" charset="0"/>
            </a:endParaRPr>
          </a:p>
        </p:txBody>
      </p:sp>
      <p:sp>
        <p:nvSpPr>
          <p:cNvPr id="14" name="Content Placeholder 4">
            <a:extLst>
              <a:ext uri="{FF2B5EF4-FFF2-40B4-BE49-F238E27FC236}">
                <a16:creationId xmlns:a16="http://schemas.microsoft.com/office/drawing/2014/main" id="{B35FE12C-8491-5344-B20E-73ECA1BCAD77}"/>
              </a:ext>
            </a:extLst>
          </p:cNvPr>
          <p:cNvSpPr>
            <a:spLocks noGrp="1"/>
          </p:cNvSpPr>
          <p:nvPr>
            <p:ph idx="4294967295"/>
          </p:nvPr>
        </p:nvSpPr>
        <p:spPr>
          <a:xfrm>
            <a:off x="526093" y="2170879"/>
            <a:ext cx="11139813" cy="4006084"/>
          </a:xfrm>
          <a:prstGeom prst="rect">
            <a:avLst/>
          </a:prstGeom>
        </p:spPr>
        <p:txBody>
          <a:bodyPr/>
          <a:lstStyle/>
          <a:p>
            <a:pPr marL="346075" indent="-346075">
              <a:buClr>
                <a:srgbClr val="447ABE"/>
              </a:buClr>
              <a:buSzPct val="80000"/>
              <a:buFont typeface=".Hiragino Kaku Gothic Interface W3"/>
              <a:buChar char="◉"/>
            </a:pPr>
            <a:endParaRPr lang="en-US" dirty="0"/>
          </a:p>
        </p:txBody>
      </p:sp>
    </p:spTree>
    <p:custDataLst>
      <p:tags r:id="rId1"/>
    </p:custDataLst>
    <p:extLst>
      <p:ext uri="{BB962C8B-B14F-4D97-AF65-F5344CB8AC3E}">
        <p14:creationId xmlns:p14="http://schemas.microsoft.com/office/powerpoint/2010/main" val="375761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Content Green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747C458-014A-2B35-C650-9E484B89D83E}"/>
              </a:ext>
            </a:extLst>
          </p:cNvPr>
          <p:cNvSpPr>
            <a:spLocks noGrp="1"/>
          </p:cNvSpPr>
          <p:nvPr>
            <p:ph type="title"/>
          </p:nvPr>
        </p:nvSpPr>
        <p:spPr>
          <a:xfrm>
            <a:off x="526094" y="1279850"/>
            <a:ext cx="11139814" cy="917341"/>
          </a:xfrm>
          <a:prstGeom prst="rect">
            <a:avLst/>
          </a:prstGeom>
        </p:spPr>
        <p:txBody>
          <a:bodyPr anchor="t"/>
          <a:lstStyle>
            <a:lvl1pPr>
              <a:defRPr sz="4400" b="1" i="0">
                <a:solidFill>
                  <a:srgbClr val="4D6F13"/>
                </a:solidFill>
              </a:defRPr>
            </a:lvl1pPr>
          </a:lstStyle>
          <a:p>
            <a:endParaRPr lang="en-US" b="1" spc="-20" dirty="0">
              <a:solidFill>
                <a:srgbClr val="4D6F13"/>
              </a:solidFill>
              <a:latin typeface="Calibri" panose="020F0502020204030204" pitchFamily="34" charset="0"/>
              <a:cs typeface="Calibri" panose="020F0502020204030204" pitchFamily="34" charset="0"/>
            </a:endParaRPr>
          </a:p>
        </p:txBody>
      </p:sp>
      <p:sp>
        <p:nvSpPr>
          <p:cNvPr id="8" name="Content Placeholder 4">
            <a:extLst>
              <a:ext uri="{FF2B5EF4-FFF2-40B4-BE49-F238E27FC236}">
                <a16:creationId xmlns:a16="http://schemas.microsoft.com/office/drawing/2014/main" id="{7A9DF0DE-7A3C-DA35-E98A-56809727026D}"/>
              </a:ext>
            </a:extLst>
          </p:cNvPr>
          <p:cNvSpPr>
            <a:spLocks noGrp="1"/>
          </p:cNvSpPr>
          <p:nvPr>
            <p:ph idx="4294967295"/>
          </p:nvPr>
        </p:nvSpPr>
        <p:spPr>
          <a:xfrm>
            <a:off x="526093" y="2170879"/>
            <a:ext cx="11139813" cy="4006084"/>
          </a:xfrm>
          <a:prstGeom prst="rect">
            <a:avLst/>
          </a:prstGeom>
        </p:spPr>
        <p:txBody>
          <a:bodyPr/>
          <a:lstStyle/>
          <a:p>
            <a:pPr marL="346075" indent="-346075">
              <a:buClr>
                <a:srgbClr val="447ABE"/>
              </a:buClr>
              <a:buSzPct val="80000"/>
              <a:buFont typeface=".Hiragino Kaku Gothic Interface W3"/>
              <a:buChar char="◉"/>
            </a:pPr>
            <a:endParaRPr lang="en-US" dirty="0"/>
          </a:p>
        </p:txBody>
      </p:sp>
    </p:spTree>
    <p:custDataLst>
      <p:tags r:id="rId1"/>
    </p:custDataLst>
    <p:extLst>
      <p:ext uri="{BB962C8B-B14F-4D97-AF65-F5344CB8AC3E}">
        <p14:creationId xmlns:p14="http://schemas.microsoft.com/office/powerpoint/2010/main" val="218841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0C36-7F08-104D-84DF-CDCCED55D2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4E883-CF4F-9A42-B350-C3DEF44D232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32F3F-4B56-B74B-97F7-74020AE0696F}"/>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5" name="Footer Placeholder 4">
            <a:extLst>
              <a:ext uri="{FF2B5EF4-FFF2-40B4-BE49-F238E27FC236}">
                <a16:creationId xmlns:a16="http://schemas.microsoft.com/office/drawing/2014/main" id="{AFB180FD-BAF7-FF40-BE7A-66BC9DA87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0B9D6-4AF6-4944-8D48-E4ED460FDF26}"/>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48898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EB73-4C1C-E843-8197-7F4B220D1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C6D810-131D-7742-A4B3-40027B60D6DC}"/>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EB51B8B-E930-DC48-BBF2-F5527627DF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28606-F9D5-DB4E-B015-F760487E5D9B}"/>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6" name="Footer Placeholder 5">
            <a:extLst>
              <a:ext uri="{FF2B5EF4-FFF2-40B4-BE49-F238E27FC236}">
                <a16:creationId xmlns:a16="http://schemas.microsoft.com/office/drawing/2014/main" id="{D1685A97-9FD8-C849-A62F-11A8A5F96A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860351-0FCD-1949-AEE6-F3A422DC29C1}"/>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92752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8A57-158D-174A-AD9F-4CBBA6FA1D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AC6941-8330-9344-A9BF-0EFBDD2969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84D2C-1869-1D43-84F8-0EC9A1C726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7B730-96DA-DD41-9C49-AAC552EC8E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A895E-DC64-0E42-9E2E-063F48FC4AC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622F59-33AD-824B-B86E-D1BEFA2B693D}"/>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8" name="Footer Placeholder 7">
            <a:extLst>
              <a:ext uri="{FF2B5EF4-FFF2-40B4-BE49-F238E27FC236}">
                <a16:creationId xmlns:a16="http://schemas.microsoft.com/office/drawing/2014/main" id="{5BB7337D-ED61-254B-9914-BAFE25A12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E9B029-803F-1044-AAB3-AEAF621F92D5}"/>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916595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D42D-EAC6-364F-9963-DF69E828F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9886A9-3EF9-2542-BBAB-CEC5CC5408A2}"/>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4" name="Footer Placeholder 3">
            <a:extLst>
              <a:ext uri="{FF2B5EF4-FFF2-40B4-BE49-F238E27FC236}">
                <a16:creationId xmlns:a16="http://schemas.microsoft.com/office/drawing/2014/main" id="{61D738D2-9107-1842-932B-2607C0C96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8729C9-57B6-E648-8E9F-B4F938990AF4}"/>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942306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F94E1-5A94-1E46-9537-872C1BC89A6A}"/>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3" name="Footer Placeholder 2">
            <a:extLst>
              <a:ext uri="{FF2B5EF4-FFF2-40B4-BE49-F238E27FC236}">
                <a16:creationId xmlns:a16="http://schemas.microsoft.com/office/drawing/2014/main" id="{29E8D2D1-441C-E846-A061-65BE4DE53F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1DD0B-F339-984E-9E30-FE2A02A014A3}"/>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15582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9476-8480-2B4A-AB0B-442FF30C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82A14-938F-934B-8B07-AEB02A2FA9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EEB08A-24DF-1140-9665-A12BE1544D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10BED-AA4C-B047-B3EA-6CFD8F600845}"/>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6" name="Footer Placeholder 5">
            <a:extLst>
              <a:ext uri="{FF2B5EF4-FFF2-40B4-BE49-F238E27FC236}">
                <a16:creationId xmlns:a16="http://schemas.microsoft.com/office/drawing/2014/main" id="{2D6D0BB6-9CF9-7849-A15D-7852701793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FA405-D25A-284B-B1FC-79E18E0B7933}"/>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468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469C-FCBF-1447-B2C1-79B90925FD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0CF109-36FA-EE47-A0D4-EF69FE5C29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2C164D-1216-544F-8CF5-6528DDC4BE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AF6CE-EA3B-F34C-B758-0A6E2FD5790F}"/>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6" name="Footer Placeholder 5">
            <a:extLst>
              <a:ext uri="{FF2B5EF4-FFF2-40B4-BE49-F238E27FC236}">
                <a16:creationId xmlns:a16="http://schemas.microsoft.com/office/drawing/2014/main" id="{B980F9A9-99FF-5D4B-ACB3-DA43FCAB4A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B97B6A-D2B7-9849-809E-5EF6D481B5FD}"/>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81406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Slide_TopBor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C444-9DD0-984F-819D-4A093513CED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33A4ABE7-BB90-EF4D-ACA5-B392898705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20203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5A8D-BEA3-034B-861E-FA3A377B88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308718-7A72-3F49-9511-FB6F65B55C4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EE654-651B-6A45-BBC5-79541A68A3B4}"/>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5" name="Footer Placeholder 4">
            <a:extLst>
              <a:ext uri="{FF2B5EF4-FFF2-40B4-BE49-F238E27FC236}">
                <a16:creationId xmlns:a16="http://schemas.microsoft.com/office/drawing/2014/main" id="{17BA405D-85FC-9941-8854-02D503FB7C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06BB5-8D2C-A34B-9A18-339749062892}"/>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35551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7157D-5B5B-1446-91C6-2686D43694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7ECA6C-B934-2840-B5C3-DC71C7B2CE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2B982-DFD2-6141-9B35-6D1150BFA919}"/>
              </a:ext>
            </a:extLst>
          </p:cNvPr>
          <p:cNvSpPr>
            <a:spLocks noGrp="1"/>
          </p:cNvSpPr>
          <p:nvPr>
            <p:ph type="dt" sz="half" idx="10"/>
          </p:nvPr>
        </p:nvSpPr>
        <p:spPr>
          <a:xfrm>
            <a:off x="838200" y="6356350"/>
            <a:ext cx="2743200" cy="365125"/>
          </a:xfrm>
          <a:prstGeom prst="rect">
            <a:avLst/>
          </a:prstGeom>
        </p:spPr>
        <p:txBody>
          <a:bodyPr/>
          <a:lstStyle/>
          <a:p>
            <a:fld id="{261096FF-0A1E-2B40-8F68-CB88BB8DEE6D}" type="datetimeFigureOut">
              <a:rPr lang="en-US" smtClean="0"/>
              <a:t>2/19/2026</a:t>
            </a:fld>
            <a:endParaRPr lang="en-US"/>
          </a:p>
        </p:txBody>
      </p:sp>
      <p:sp>
        <p:nvSpPr>
          <p:cNvPr id="5" name="Footer Placeholder 4">
            <a:extLst>
              <a:ext uri="{FF2B5EF4-FFF2-40B4-BE49-F238E27FC236}">
                <a16:creationId xmlns:a16="http://schemas.microsoft.com/office/drawing/2014/main" id="{59D36AAB-2E78-144A-A66F-55C2F4EBBC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7522B5-2D14-6441-A31A-F259953C0D6B}"/>
              </a:ext>
            </a:extLst>
          </p:cNvPr>
          <p:cNvSpPr>
            <a:spLocks noGrp="1"/>
          </p:cNvSpPr>
          <p:nvPr>
            <p:ph type="sldNum" sz="quarter" idx="12"/>
          </p:nvPr>
        </p:nvSpPr>
        <p:spPr>
          <a:xfrm>
            <a:off x="8610600" y="6356350"/>
            <a:ext cx="2743200" cy="365125"/>
          </a:xfrm>
          <a:prstGeom prst="rect">
            <a:avLst/>
          </a:prstGeom>
        </p:spPr>
        <p:txBody>
          <a:bodyPr/>
          <a:lstStyle/>
          <a:p>
            <a:fld id="{D1DB8CE2-E1E1-AB45-83B1-C390577E9061}" type="slidenum">
              <a:rPr lang="en-US" smtClean="0"/>
              <a:t>‹#›</a:t>
            </a:fld>
            <a:endParaRPr lang="en-US"/>
          </a:p>
        </p:txBody>
      </p:sp>
    </p:spTree>
    <p:custDataLst>
      <p:tags r:id="rId1"/>
    </p:custDataLst>
    <p:extLst>
      <p:ext uri="{BB962C8B-B14F-4D97-AF65-F5344CB8AC3E}">
        <p14:creationId xmlns:p14="http://schemas.microsoft.com/office/powerpoint/2010/main" val="422576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AFF8-25C6-284E-BEA6-EAA00AB34DC7}"/>
              </a:ext>
            </a:extLst>
          </p:cNvPr>
          <p:cNvSpPr>
            <a:spLocks noGrp="1"/>
          </p:cNvSpPr>
          <p:nvPr>
            <p:ph type="title"/>
          </p:nvPr>
        </p:nvSpPr>
        <p:spPr>
          <a:xfrm>
            <a:off x="458373" y="1293593"/>
            <a:ext cx="10515600" cy="718087"/>
          </a:xfrm>
          <a:prstGeom prst="rect">
            <a:avLst/>
          </a:prstGeom>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50B50D16-2504-EC46-A380-3B721D99998A}"/>
              </a:ext>
            </a:extLst>
          </p:cNvPr>
          <p:cNvSpPr>
            <a:spLocks noGrp="1"/>
          </p:cNvSpPr>
          <p:nvPr>
            <p:ph type="pic" sz="quarter" idx="10"/>
          </p:nvPr>
        </p:nvSpPr>
        <p:spPr>
          <a:xfrm>
            <a:off x="458373" y="2153090"/>
            <a:ext cx="11177587" cy="3832225"/>
          </a:xfrm>
          <a:prstGeom prst="rect">
            <a:avLst/>
          </a:prstGeom>
        </p:spPr>
        <p:txBody>
          <a:bodyPr/>
          <a:lstStyle/>
          <a:p>
            <a:endParaRPr lang="en-US" dirty="0"/>
          </a:p>
        </p:txBody>
      </p:sp>
    </p:spTree>
    <p:custDataLst>
      <p:tags r:id="rId1"/>
    </p:custDataLst>
    <p:extLst>
      <p:ext uri="{BB962C8B-B14F-4D97-AF65-F5344CB8AC3E}">
        <p14:creationId xmlns:p14="http://schemas.microsoft.com/office/powerpoint/2010/main" val="204410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_TopBor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AEC255B1-86FF-DE45-B5ED-A5E530E62224}"/>
              </a:ext>
            </a:extLst>
          </p:cNvPr>
          <p:cNvSpPr>
            <a:spLocks noGrp="1"/>
          </p:cNvSpPr>
          <p:nvPr>
            <p:ph type="title"/>
          </p:nvPr>
        </p:nvSpPr>
        <p:spPr>
          <a:xfrm>
            <a:off x="153572" y="1022398"/>
            <a:ext cx="11788860" cy="594360"/>
          </a:xfrm>
          <a:prstGeom prst="rect">
            <a:avLst/>
          </a:prstGeom>
        </p:spPr>
        <p:txBody>
          <a:bodyPr vert="horz" lIns="91440" tIns="45720" rIns="91440" bIns="45720" rtlCol="0" anchor="t">
            <a:normAutofit/>
          </a:bodyPr>
          <a:lstStyle/>
          <a:p>
            <a:r>
              <a:rPr lang="en-US" dirty="0"/>
              <a:t>Click to edit Master title style</a:t>
            </a:r>
          </a:p>
        </p:txBody>
      </p:sp>
    </p:spTree>
    <p:custDataLst>
      <p:tags r:id="rId1"/>
    </p:custDataLst>
    <p:extLst>
      <p:ext uri="{BB962C8B-B14F-4D97-AF65-F5344CB8AC3E}">
        <p14:creationId xmlns:p14="http://schemas.microsoft.com/office/powerpoint/2010/main" val="78207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list_TopBor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F54BB363-35D6-5D4F-966B-8E089324F9B8}"/>
              </a:ext>
            </a:extLst>
          </p:cNvPr>
          <p:cNvSpPr>
            <a:spLocks noGrp="1"/>
          </p:cNvSpPr>
          <p:nvPr>
            <p:ph idx="1"/>
          </p:nvPr>
        </p:nvSpPr>
        <p:spPr>
          <a:xfrm>
            <a:off x="155448" y="1828800"/>
            <a:ext cx="11558227" cy="5334000"/>
          </a:xfrm>
          <a:prstGeom prst="rect">
            <a:avLst/>
          </a:prstGeom>
        </p:spPr>
        <p:txBody>
          <a:bodyPr/>
          <a:lstStyle>
            <a:lvl1pPr marL="288925" indent="-288925">
              <a:buClr>
                <a:srgbClr val="4379BD"/>
              </a:buClr>
              <a:buSzPct val="70000"/>
              <a:buFont typeface=".Hiragino Kaku Gothic Interface W3"/>
              <a:buChar char="◉"/>
              <a:tabLst/>
              <a:defRPr sz="2400"/>
            </a:lvl1pPr>
            <a:lvl2pPr>
              <a:buClr>
                <a:srgbClr val="447ABE"/>
              </a:buClr>
              <a:buSzPct val="70000"/>
              <a:buFont typeface=".PingFang SC Regular"/>
              <a:buChar char="◎"/>
              <a:defRPr sz="2000"/>
            </a:lvl2pPr>
            <a:lvl3pPr>
              <a:buClr>
                <a:srgbClr val="4379BD"/>
              </a:buClr>
              <a:buFont typeface="System Font Regular"/>
              <a:buChar char="●"/>
              <a:defRPr sz="1800"/>
            </a:lvl3pPr>
            <a:lvl4pPr marL="1546225" indent="-174625">
              <a:buClr>
                <a:srgbClr val="447ABE"/>
              </a:buClr>
              <a:buFont typeface="System Font Regular"/>
              <a:buChar char="•"/>
              <a:tabLst/>
              <a:defRPr sz="1800"/>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18145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lide_TopBor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AEC255B1-86FF-DE45-B5ED-A5E530E62224}"/>
              </a:ext>
            </a:extLst>
          </p:cNvPr>
          <p:cNvSpPr>
            <a:spLocks noGrp="1"/>
          </p:cNvSpPr>
          <p:nvPr>
            <p:ph type="title"/>
          </p:nvPr>
        </p:nvSpPr>
        <p:spPr>
          <a:xfrm>
            <a:off x="153572" y="1022398"/>
            <a:ext cx="10515600" cy="594360"/>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10"/>
          <p:cNvSpPr>
            <a:spLocks noGrp="1"/>
          </p:cNvSpPr>
          <p:nvPr>
            <p:ph sz="quarter" idx="10"/>
          </p:nvPr>
        </p:nvSpPr>
        <p:spPr>
          <a:xfrm>
            <a:off x="155448" y="1828799"/>
            <a:ext cx="11786984" cy="4486083"/>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2086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_BothBorder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74C591-9A48-274B-AD30-BF7278F06757}"/>
              </a:ext>
            </a:extLst>
          </p:cNvPr>
          <p:cNvSpPr txBox="1"/>
          <p:nvPr userDrawn="1"/>
        </p:nvSpPr>
        <p:spPr>
          <a:xfrm>
            <a:off x="11734800" y="6465119"/>
            <a:ext cx="304800" cy="230832"/>
          </a:xfrm>
          <a:prstGeom prst="rect">
            <a:avLst/>
          </a:prstGeom>
          <a:noFill/>
        </p:spPr>
        <p:txBody>
          <a:bodyPr wrap="square" rtlCol="0" anchor="b">
            <a:spAutoFit/>
          </a:bodyPr>
          <a:lstStyle/>
          <a:p>
            <a:pPr algn="ctr"/>
            <a:fld id="{3D624103-554C-2E4E-857E-364EE110D31D}" type="slidenum">
              <a:rPr lang="en-US" sz="900" smtClean="0">
                <a:solidFill>
                  <a:schemeClr val="bg1"/>
                </a:solidFill>
              </a:rPr>
              <a:t>‹#›</a:t>
            </a:fld>
            <a:endParaRPr lang="en-US" sz="900" dirty="0">
              <a:solidFill>
                <a:schemeClr val="bg1"/>
              </a:solidFill>
            </a:endParaRPr>
          </a:p>
        </p:txBody>
      </p:sp>
      <p:sp>
        <p:nvSpPr>
          <p:cNvPr id="10" name="TextBox 9">
            <a:extLst>
              <a:ext uri="{FF2B5EF4-FFF2-40B4-BE49-F238E27FC236}">
                <a16:creationId xmlns:a16="http://schemas.microsoft.com/office/drawing/2014/main" id="{B52F03C8-E0C0-7A45-964C-2FEBD1CE3B59}"/>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chemeClr val="bg1"/>
                </a:solidFill>
              </a:rPr>
              <a:t>weitzmaninstitute.org</a:t>
            </a:r>
            <a:r>
              <a:rPr lang="en-US" sz="900" dirty="0">
                <a:solidFill>
                  <a:schemeClr val="bg1"/>
                </a:solidFill>
              </a:rPr>
              <a:t>     |     </a:t>
            </a:r>
            <a:fld id="{AC52C9D6-60B4-F24A-B68C-E36D25C601FB}" type="datetime4">
              <a:rPr lang="en-US" sz="900" smtClean="0">
                <a:solidFill>
                  <a:schemeClr val="bg1"/>
                </a:solidFill>
              </a:rPr>
              <a:pPr algn="r"/>
              <a:t>February 19, 2026</a:t>
            </a:fld>
            <a:endParaRPr lang="en-US" sz="900" dirty="0">
              <a:solidFill>
                <a:schemeClr val="bg1"/>
              </a:solidFill>
            </a:endParaRPr>
          </a:p>
        </p:txBody>
      </p:sp>
    </p:spTree>
    <p:custDataLst>
      <p:tags r:id="rId1"/>
    </p:custDataLst>
    <p:extLst>
      <p:ext uri="{BB962C8B-B14F-4D97-AF65-F5344CB8AC3E}">
        <p14:creationId xmlns:p14="http://schemas.microsoft.com/office/powerpoint/2010/main" val="135152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NoBorder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2522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List_NoBorder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263225-221F-3145-94AA-6221A0AC2BAE}"/>
              </a:ext>
            </a:extLst>
          </p:cNvPr>
          <p:cNvSpPr>
            <a:spLocks noGrp="1"/>
          </p:cNvSpPr>
          <p:nvPr>
            <p:ph type="title"/>
          </p:nvPr>
        </p:nvSpPr>
        <p:spPr>
          <a:xfrm>
            <a:off x="155448" y="304800"/>
            <a:ext cx="11570315" cy="594360"/>
          </a:xfrm>
          <a:prstGeom prst="rect">
            <a:avLst/>
          </a:prstGeom>
        </p:spPr>
        <p:txBody>
          <a:bodyPr/>
          <a:lstStyle>
            <a:lvl1pPr algn="l">
              <a:defRPr sz="3600" b="1" i="0" spc="-20" baseline="0">
                <a:solidFill>
                  <a:srgbClr val="2B4B1B"/>
                </a:solidFill>
                <a:latin typeface="+mn-lt"/>
                <a:cs typeface="Calibri Light" panose="020F030202020403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F54BB363-35D6-5D4F-966B-8E089324F9B8}"/>
              </a:ext>
            </a:extLst>
          </p:cNvPr>
          <p:cNvSpPr>
            <a:spLocks noGrp="1"/>
          </p:cNvSpPr>
          <p:nvPr>
            <p:ph idx="1"/>
          </p:nvPr>
        </p:nvSpPr>
        <p:spPr>
          <a:xfrm>
            <a:off x="155448" y="1143000"/>
            <a:ext cx="11558227" cy="5334000"/>
          </a:xfrm>
          <a:prstGeom prst="rect">
            <a:avLst/>
          </a:prstGeom>
        </p:spPr>
        <p:txBody>
          <a:bodyPr/>
          <a:lstStyle>
            <a:lvl1pPr marL="288925" indent="-288925">
              <a:buClr>
                <a:srgbClr val="4379BD"/>
              </a:buClr>
              <a:buSzPct val="70000"/>
              <a:buFont typeface=".Hiragino Kaku Gothic Interface W3"/>
              <a:buChar char="◉"/>
              <a:tabLst/>
              <a:defRPr sz="2400"/>
            </a:lvl1pPr>
            <a:lvl2pPr>
              <a:buClr>
                <a:srgbClr val="447ABE"/>
              </a:buClr>
              <a:buSzPct val="70000"/>
              <a:buFont typeface=".PingFang SC Regular"/>
              <a:buChar char="◎"/>
              <a:defRPr sz="2000"/>
            </a:lvl2pPr>
            <a:lvl3pPr>
              <a:buClr>
                <a:srgbClr val="4379BD"/>
              </a:buClr>
              <a:buFont typeface="System Font Regular"/>
              <a:buChar char="●"/>
              <a:defRPr sz="1800"/>
            </a:lvl3pPr>
            <a:lvl4pPr marL="1546225" indent="-174625">
              <a:buClr>
                <a:srgbClr val="447ABE"/>
              </a:buClr>
              <a:buFont typeface="System Font Regular"/>
              <a:buChar char="•"/>
              <a:tabLst/>
              <a:defRPr sz="1800"/>
            </a:lvl4pPr>
            <a:lvl5pPr marL="2005013" indent="-176213">
              <a:buClr>
                <a:srgbClr val="447ABE"/>
              </a:buClr>
              <a:buFont typeface="System Font Regular"/>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2974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NoBorder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263225-221F-3145-94AA-6221A0AC2BAE}"/>
              </a:ext>
            </a:extLst>
          </p:cNvPr>
          <p:cNvSpPr>
            <a:spLocks noGrp="1"/>
          </p:cNvSpPr>
          <p:nvPr>
            <p:ph type="title"/>
          </p:nvPr>
        </p:nvSpPr>
        <p:spPr>
          <a:xfrm>
            <a:off x="155448" y="304800"/>
            <a:ext cx="11786984" cy="762000"/>
          </a:xfrm>
          <a:prstGeom prst="rect">
            <a:avLst/>
          </a:prstGeom>
        </p:spPr>
        <p:txBody>
          <a:bodyPr/>
          <a:lstStyle>
            <a:lvl1pPr algn="l">
              <a:defRPr sz="3600" b="1" i="0" spc="-20" baseline="0">
                <a:solidFill>
                  <a:srgbClr val="2B4B1B"/>
                </a:solidFill>
                <a:latin typeface="+mn-lt"/>
                <a:cs typeface="Calibri Light" panose="020F0302020204030204" pitchFamily="34" charset="0"/>
              </a:defRPr>
            </a:lvl1pPr>
          </a:lstStyle>
          <a:p>
            <a:r>
              <a:rPr lang="en-US" dirty="0"/>
              <a:t>Click to edit Master title style</a:t>
            </a:r>
          </a:p>
        </p:txBody>
      </p:sp>
      <p:sp>
        <p:nvSpPr>
          <p:cNvPr id="11" name="Content Placeholder 10"/>
          <p:cNvSpPr>
            <a:spLocks noGrp="1"/>
          </p:cNvSpPr>
          <p:nvPr>
            <p:ph sz="quarter" idx="10"/>
          </p:nvPr>
        </p:nvSpPr>
        <p:spPr>
          <a:xfrm>
            <a:off x="155448" y="1142999"/>
            <a:ext cx="11786984" cy="5116651"/>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97251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ags" Target="../tags/tag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3.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ags" Target="../tags/tag1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57827B-228E-8349-BBC6-71CCE1BB4ECB}"/>
              </a:ext>
            </a:extLst>
          </p:cNvPr>
          <p:cNvSpPr txBox="1"/>
          <p:nvPr userDrawn="1"/>
        </p:nvSpPr>
        <p:spPr>
          <a:xfrm>
            <a:off x="11734800" y="6326619"/>
            <a:ext cx="304800" cy="369332"/>
          </a:xfrm>
          <a:prstGeom prst="rect">
            <a:avLst/>
          </a:prstGeom>
          <a:noFill/>
        </p:spPr>
        <p:txBody>
          <a:bodyPr wrap="square" rtlCol="0" anchor="b">
            <a:spAutoFit/>
          </a:bodyPr>
          <a:lstStyle/>
          <a:p>
            <a:pPr algn="ctr"/>
            <a:fld id="{3D624103-554C-2E4E-857E-364EE110D31D}" type="slidenum">
              <a:rPr lang="en-US" sz="900" smtClean="0">
                <a:solidFill>
                  <a:schemeClr val="tx1"/>
                </a:solidFill>
              </a:rPr>
              <a:t>‹#›</a:t>
            </a:fld>
            <a:endParaRPr lang="en-US" sz="900" dirty="0">
              <a:solidFill>
                <a:schemeClr val="tx1"/>
              </a:solidFill>
            </a:endParaRPr>
          </a:p>
        </p:txBody>
      </p:sp>
      <p:sp>
        <p:nvSpPr>
          <p:cNvPr id="8" name="TextBox 7">
            <a:extLst>
              <a:ext uri="{FF2B5EF4-FFF2-40B4-BE49-F238E27FC236}">
                <a16:creationId xmlns:a16="http://schemas.microsoft.com/office/drawing/2014/main" id="{8C082AEC-C47B-B54C-A9BF-4B37C5538407}"/>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chemeClr val="tx1"/>
                </a:solidFill>
              </a:rPr>
              <a:t>weitzmaninstitute.org</a:t>
            </a:r>
            <a:r>
              <a:rPr lang="en-US" sz="900" dirty="0">
                <a:solidFill>
                  <a:schemeClr val="tx1"/>
                </a:solidFill>
              </a:rPr>
              <a:t>     |     </a:t>
            </a:r>
            <a:fld id="{AC52C9D6-60B4-F24A-B68C-E36D25C601FB}" type="datetime4">
              <a:rPr lang="en-US" sz="900" smtClean="0">
                <a:solidFill>
                  <a:schemeClr val="tx1"/>
                </a:solidFill>
              </a:rPr>
              <a:pPr algn="r"/>
              <a:t>February 19, 2026</a:t>
            </a:fld>
            <a:endParaRPr lang="en-US" sz="900" dirty="0">
              <a:solidFill>
                <a:schemeClr val="tx1"/>
              </a:solidFill>
            </a:endParaRPr>
          </a:p>
        </p:txBody>
      </p:sp>
      <p:sp>
        <p:nvSpPr>
          <p:cNvPr id="9" name="Text Placeholder 8">
            <a:extLst>
              <a:ext uri="{FF2B5EF4-FFF2-40B4-BE49-F238E27FC236}">
                <a16:creationId xmlns:a16="http://schemas.microsoft.com/office/drawing/2014/main" id="{7DC3A452-7943-0849-A738-A673B4DDB0CB}"/>
              </a:ext>
            </a:extLst>
          </p:cNvPr>
          <p:cNvSpPr>
            <a:spLocks noGrp="1"/>
          </p:cNvSpPr>
          <p:nvPr>
            <p:ph type="body" idx="1"/>
          </p:nvPr>
        </p:nvSpPr>
        <p:spPr>
          <a:xfrm>
            <a:off x="153571" y="1828800"/>
            <a:ext cx="118278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AEC255B1-86FF-DE45-B5ED-A5E530E62224}"/>
              </a:ext>
            </a:extLst>
          </p:cNvPr>
          <p:cNvSpPr>
            <a:spLocks noGrp="1"/>
          </p:cNvSpPr>
          <p:nvPr>
            <p:ph type="title"/>
          </p:nvPr>
        </p:nvSpPr>
        <p:spPr>
          <a:xfrm>
            <a:off x="153572" y="1022398"/>
            <a:ext cx="11827838" cy="594360"/>
          </a:xfrm>
          <a:prstGeom prst="rect">
            <a:avLst/>
          </a:prstGeom>
        </p:spPr>
        <p:txBody>
          <a:bodyPr vert="horz" lIns="91440" tIns="45720" rIns="91440" bIns="45720" rtlCol="0" anchor="t">
            <a:normAutofit/>
          </a:bodyPr>
          <a:lstStyle/>
          <a:p>
            <a:r>
              <a:rPr lang="en-US" dirty="0"/>
              <a:t>Click to edit Master title style</a:t>
            </a:r>
          </a:p>
        </p:txBody>
      </p:sp>
    </p:spTree>
    <p:custDataLst>
      <p:tags r:id="rId8"/>
    </p:custDataLst>
    <p:extLst>
      <p:ext uri="{BB962C8B-B14F-4D97-AF65-F5344CB8AC3E}">
        <p14:creationId xmlns:p14="http://schemas.microsoft.com/office/powerpoint/2010/main" val="1581137833"/>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5" r:id="rId3"/>
    <p:sldLayoutId id="2147483666" r:id="rId4"/>
    <p:sldLayoutId id="2147483668" r:id="rId5"/>
    <p:sldLayoutId id="2147483676" r:id="rId6"/>
  </p:sldLayoutIdLst>
  <p:txStyles>
    <p:titleStyle>
      <a:lvl1pPr algn="l" defTabSz="914400" rtl="0" eaLnBrk="1" latinLnBrk="0" hangingPunct="1">
        <a:lnSpc>
          <a:spcPct val="90000"/>
        </a:lnSpc>
        <a:spcBef>
          <a:spcPct val="0"/>
        </a:spcBef>
        <a:buNone/>
        <a:defRPr sz="3600" b="1" kern="1200">
          <a:solidFill>
            <a:srgbClr val="2B4B1B"/>
          </a:solidFill>
          <a:latin typeface="+mj-lt"/>
          <a:ea typeface="+mj-ea"/>
          <a:cs typeface="+mj-cs"/>
        </a:defRPr>
      </a:lvl1pPr>
    </p:titleStyle>
    <p:bodyStyle>
      <a:lvl1pPr marL="342900" indent="-342900" algn="l" defTabSz="914400" rtl="0" eaLnBrk="1" latinLnBrk="0" hangingPunct="1">
        <a:lnSpc>
          <a:spcPct val="90000"/>
        </a:lnSpc>
        <a:spcBef>
          <a:spcPts val="1000"/>
        </a:spcBef>
        <a:buClr>
          <a:srgbClr val="447ABE"/>
        </a:buClr>
        <a:buSzPct val="100000"/>
        <a:buFont typeface=".Hiragino Kaku Gothic Interface W3"/>
        <a:buChar char="◉"/>
        <a:tabLst/>
        <a:defRPr sz="28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Clr>
          <a:srgbClr val="447ABE"/>
        </a:buClr>
        <a:buSzPct val="100000"/>
        <a:buFont typeface=".Hiragino Kaku Gothic Interface W3"/>
        <a:buChar char="◉"/>
        <a:tabLst/>
        <a:defRPr sz="2400" kern="1200">
          <a:solidFill>
            <a:schemeClr val="tx1"/>
          </a:solidFill>
          <a:latin typeface="+mn-lt"/>
          <a:ea typeface="+mn-ea"/>
          <a:cs typeface="+mn-cs"/>
        </a:defRPr>
      </a:lvl2pPr>
      <a:lvl3pPr marL="1206500" indent="-292100" algn="l" defTabSz="914400" rtl="0" eaLnBrk="1" latinLnBrk="0" hangingPunct="1">
        <a:lnSpc>
          <a:spcPct val="90000"/>
        </a:lnSpc>
        <a:spcBef>
          <a:spcPts val="500"/>
        </a:spcBef>
        <a:buClr>
          <a:srgbClr val="447ABE"/>
        </a:buClr>
        <a:buSzPct val="100000"/>
        <a:buFont typeface=".Hiragino Kaku Gothic Interface W3"/>
        <a:buChar char="◉"/>
        <a:tabLst/>
        <a:defRPr sz="2000" kern="1200">
          <a:solidFill>
            <a:schemeClr val="tx1"/>
          </a:solidFill>
          <a:latin typeface="+mn-lt"/>
          <a:ea typeface="+mn-ea"/>
          <a:cs typeface="+mn-cs"/>
        </a:defRPr>
      </a:lvl3pPr>
      <a:lvl4pPr marL="1606550" indent="-234950" algn="l" defTabSz="914400" rtl="0" eaLnBrk="1" latinLnBrk="0" hangingPunct="1">
        <a:lnSpc>
          <a:spcPct val="90000"/>
        </a:lnSpc>
        <a:spcBef>
          <a:spcPts val="500"/>
        </a:spcBef>
        <a:buClr>
          <a:srgbClr val="447ABE"/>
        </a:buClr>
        <a:buSzPct val="100000"/>
        <a:buFont typeface=".Hiragino Kaku Gothic Interface W3"/>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7ABE"/>
        </a:buClr>
        <a:buSzPct val="100000"/>
        <a:buFont typeface=".Hiragino Kaku Gothic Interface W3"/>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7827B-228E-8349-BBC6-71CCE1BB4ECB}"/>
              </a:ext>
            </a:extLst>
          </p:cNvPr>
          <p:cNvSpPr txBox="1"/>
          <p:nvPr userDrawn="1"/>
        </p:nvSpPr>
        <p:spPr>
          <a:xfrm>
            <a:off x="11734800" y="6326619"/>
            <a:ext cx="304800" cy="369332"/>
          </a:xfrm>
          <a:prstGeom prst="rect">
            <a:avLst/>
          </a:prstGeom>
          <a:noFill/>
        </p:spPr>
        <p:txBody>
          <a:bodyPr wrap="square" rtlCol="0" anchor="b">
            <a:spAutoFit/>
          </a:bodyPr>
          <a:lstStyle/>
          <a:p>
            <a:pPr algn="ctr"/>
            <a:fld id="{3D624103-554C-2E4E-857E-364EE110D31D}" type="slidenum">
              <a:rPr lang="en-US" sz="900" smtClean="0">
                <a:solidFill>
                  <a:schemeClr val="tx1"/>
                </a:solidFill>
              </a:rPr>
              <a:t>‹#›</a:t>
            </a:fld>
            <a:endParaRPr lang="en-US" sz="900" dirty="0">
              <a:solidFill>
                <a:schemeClr val="tx1"/>
              </a:solidFill>
            </a:endParaRPr>
          </a:p>
        </p:txBody>
      </p:sp>
      <p:sp>
        <p:nvSpPr>
          <p:cNvPr id="3" name="TextBox 2">
            <a:extLst>
              <a:ext uri="{FF2B5EF4-FFF2-40B4-BE49-F238E27FC236}">
                <a16:creationId xmlns:a16="http://schemas.microsoft.com/office/drawing/2014/main" id="{8C082AEC-C47B-B54C-A9BF-4B37C5538407}"/>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chemeClr val="tx1"/>
                </a:solidFill>
              </a:rPr>
              <a:t>weitzmaninstitute.org</a:t>
            </a:r>
            <a:r>
              <a:rPr lang="en-US" sz="900" dirty="0">
                <a:solidFill>
                  <a:schemeClr val="tx1"/>
                </a:solidFill>
              </a:rPr>
              <a:t>     |     </a:t>
            </a:r>
            <a:fld id="{AC52C9D6-60B4-F24A-B68C-E36D25C601FB}" type="datetime4">
              <a:rPr lang="en-US" sz="900" smtClean="0">
                <a:solidFill>
                  <a:schemeClr val="tx1"/>
                </a:solidFill>
              </a:rPr>
              <a:pPr algn="r"/>
              <a:t>February 19, 2026</a:t>
            </a:fld>
            <a:endParaRPr lang="en-US" sz="900" dirty="0">
              <a:solidFill>
                <a:schemeClr val="tx1"/>
              </a:solidFill>
            </a:endParaRPr>
          </a:p>
        </p:txBody>
      </p:sp>
    </p:spTree>
    <p:custDataLst>
      <p:tags r:id="rId5"/>
    </p:custDataLst>
    <p:extLst>
      <p:ext uri="{BB962C8B-B14F-4D97-AF65-F5344CB8AC3E}">
        <p14:creationId xmlns:p14="http://schemas.microsoft.com/office/powerpoint/2010/main" val="621289499"/>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75" r:id="rId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57827B-228E-8349-BBC6-71CCE1BB4ECB}"/>
              </a:ext>
            </a:extLst>
          </p:cNvPr>
          <p:cNvSpPr txBox="1"/>
          <p:nvPr userDrawn="1"/>
        </p:nvSpPr>
        <p:spPr>
          <a:xfrm>
            <a:off x="11734800" y="6326619"/>
            <a:ext cx="304800" cy="369332"/>
          </a:xfrm>
          <a:prstGeom prst="rect">
            <a:avLst/>
          </a:prstGeom>
          <a:noFill/>
        </p:spPr>
        <p:txBody>
          <a:bodyPr wrap="square" rtlCol="0" anchor="b">
            <a:spAutoFit/>
          </a:bodyPr>
          <a:lstStyle/>
          <a:p>
            <a:pPr algn="ctr"/>
            <a:fld id="{3D624103-554C-2E4E-857E-364EE110D31D}" type="slidenum">
              <a:rPr lang="en-US" sz="900" smtClean="0">
                <a:solidFill>
                  <a:schemeClr val="tx1"/>
                </a:solidFill>
              </a:rPr>
              <a:t>‹#›</a:t>
            </a:fld>
            <a:endParaRPr lang="en-US" sz="900" dirty="0">
              <a:solidFill>
                <a:schemeClr val="tx1"/>
              </a:solidFill>
            </a:endParaRPr>
          </a:p>
        </p:txBody>
      </p:sp>
      <p:sp>
        <p:nvSpPr>
          <p:cNvPr id="8" name="TextBox 7">
            <a:extLst>
              <a:ext uri="{FF2B5EF4-FFF2-40B4-BE49-F238E27FC236}">
                <a16:creationId xmlns:a16="http://schemas.microsoft.com/office/drawing/2014/main" id="{8C082AEC-C47B-B54C-A9BF-4B37C5538407}"/>
              </a:ext>
            </a:extLst>
          </p:cNvPr>
          <p:cNvSpPr txBox="1"/>
          <p:nvPr userDrawn="1"/>
        </p:nvSpPr>
        <p:spPr>
          <a:xfrm>
            <a:off x="8132956" y="6465119"/>
            <a:ext cx="3601844" cy="230832"/>
          </a:xfrm>
          <a:prstGeom prst="rect">
            <a:avLst/>
          </a:prstGeom>
          <a:noFill/>
        </p:spPr>
        <p:txBody>
          <a:bodyPr wrap="square" rtlCol="0" anchor="b">
            <a:spAutoFit/>
          </a:bodyPr>
          <a:lstStyle/>
          <a:p>
            <a:pPr algn="r"/>
            <a:r>
              <a:rPr lang="en-US" sz="900" dirty="0" err="1">
                <a:solidFill>
                  <a:schemeClr val="tx1"/>
                </a:solidFill>
              </a:rPr>
              <a:t>weitzmaninstitute.org</a:t>
            </a:r>
            <a:r>
              <a:rPr lang="en-US" sz="900" dirty="0">
                <a:solidFill>
                  <a:schemeClr val="tx1"/>
                </a:solidFill>
              </a:rPr>
              <a:t>     |     </a:t>
            </a:r>
            <a:fld id="{AC52C9D6-60B4-F24A-B68C-E36D25C601FB}" type="datetime4">
              <a:rPr lang="en-US" sz="900" smtClean="0">
                <a:solidFill>
                  <a:schemeClr val="tx1"/>
                </a:solidFill>
              </a:rPr>
              <a:pPr algn="r"/>
              <a:t>February 19, 2026</a:t>
            </a:fld>
            <a:endParaRPr lang="en-US" sz="900" dirty="0">
              <a:solidFill>
                <a:schemeClr val="tx1"/>
              </a:solidFill>
            </a:endParaRPr>
          </a:p>
        </p:txBody>
      </p:sp>
      <p:sp>
        <p:nvSpPr>
          <p:cNvPr id="9" name="Text Placeholder 8">
            <a:extLst>
              <a:ext uri="{FF2B5EF4-FFF2-40B4-BE49-F238E27FC236}">
                <a16:creationId xmlns:a16="http://schemas.microsoft.com/office/drawing/2014/main" id="{7DC3A452-7943-0849-A738-A673B4DDB0CB}"/>
              </a:ext>
            </a:extLst>
          </p:cNvPr>
          <p:cNvSpPr>
            <a:spLocks noGrp="1"/>
          </p:cNvSpPr>
          <p:nvPr>
            <p:ph type="body" idx="1"/>
          </p:nvPr>
        </p:nvSpPr>
        <p:spPr>
          <a:xfrm>
            <a:off x="458372" y="197333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a:extLst>
              <a:ext uri="{FF2B5EF4-FFF2-40B4-BE49-F238E27FC236}">
                <a16:creationId xmlns:a16="http://schemas.microsoft.com/office/drawing/2014/main" id="{AEC255B1-86FF-DE45-B5ED-A5E530E62224}"/>
              </a:ext>
            </a:extLst>
          </p:cNvPr>
          <p:cNvSpPr>
            <a:spLocks noGrp="1"/>
          </p:cNvSpPr>
          <p:nvPr>
            <p:ph type="title"/>
          </p:nvPr>
        </p:nvSpPr>
        <p:spPr>
          <a:xfrm>
            <a:off x="458372" y="1162843"/>
            <a:ext cx="10515600" cy="810493"/>
          </a:xfrm>
          <a:prstGeom prst="rect">
            <a:avLst/>
          </a:prstGeom>
        </p:spPr>
        <p:txBody>
          <a:bodyPr vert="horz" lIns="91440" tIns="45720" rIns="91440" bIns="45720" rtlCol="0" anchor="t">
            <a:normAutofit/>
          </a:bodyPr>
          <a:lstStyle/>
          <a:p>
            <a:r>
              <a:rPr lang="en-US" dirty="0"/>
              <a:t>Click to edit Master title style</a:t>
            </a:r>
          </a:p>
        </p:txBody>
      </p:sp>
    </p:spTree>
    <p:custDataLst>
      <p:tags r:id="rId15"/>
    </p:custDataLst>
    <p:extLst>
      <p:ext uri="{BB962C8B-B14F-4D97-AF65-F5344CB8AC3E}">
        <p14:creationId xmlns:p14="http://schemas.microsoft.com/office/powerpoint/2010/main" val="23645767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b="1" kern="1200">
          <a:solidFill>
            <a:srgbClr val="4D6F13"/>
          </a:solidFill>
          <a:latin typeface="+mj-lt"/>
          <a:ea typeface="+mj-ea"/>
          <a:cs typeface="+mj-cs"/>
        </a:defRPr>
      </a:lvl1pPr>
    </p:titleStyle>
    <p:bodyStyle>
      <a:lvl1pPr marL="342900" indent="-342900" algn="l" defTabSz="914400" rtl="0" eaLnBrk="1" latinLnBrk="0" hangingPunct="1">
        <a:lnSpc>
          <a:spcPct val="90000"/>
        </a:lnSpc>
        <a:spcBef>
          <a:spcPts val="1000"/>
        </a:spcBef>
        <a:buClr>
          <a:srgbClr val="447ABE"/>
        </a:buClr>
        <a:buSzPct val="100000"/>
        <a:buFont typeface=".Hiragino Kaku Gothic Interface W3"/>
        <a:buChar char="◉"/>
        <a:tabLst/>
        <a:defRPr sz="28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Clr>
          <a:srgbClr val="447ABE"/>
        </a:buClr>
        <a:buSzPct val="100000"/>
        <a:buFont typeface=".Hiragino Kaku Gothic Interface W3"/>
        <a:buChar char="◉"/>
        <a:tabLst/>
        <a:defRPr sz="2400" kern="1200">
          <a:solidFill>
            <a:schemeClr val="tx1"/>
          </a:solidFill>
          <a:latin typeface="+mn-lt"/>
          <a:ea typeface="+mn-ea"/>
          <a:cs typeface="+mn-cs"/>
        </a:defRPr>
      </a:lvl2pPr>
      <a:lvl3pPr marL="1206500" indent="-292100" algn="l" defTabSz="914400" rtl="0" eaLnBrk="1" latinLnBrk="0" hangingPunct="1">
        <a:lnSpc>
          <a:spcPct val="90000"/>
        </a:lnSpc>
        <a:spcBef>
          <a:spcPts val="500"/>
        </a:spcBef>
        <a:buClr>
          <a:srgbClr val="447ABE"/>
        </a:buClr>
        <a:buSzPct val="100000"/>
        <a:buFont typeface=".Hiragino Kaku Gothic Interface W3"/>
        <a:buChar char="◉"/>
        <a:tabLst/>
        <a:defRPr sz="2000" kern="1200">
          <a:solidFill>
            <a:schemeClr val="tx1"/>
          </a:solidFill>
          <a:latin typeface="+mn-lt"/>
          <a:ea typeface="+mn-ea"/>
          <a:cs typeface="+mn-cs"/>
        </a:defRPr>
      </a:lvl3pPr>
      <a:lvl4pPr marL="1606550" indent="-234950" algn="l" defTabSz="914400" rtl="0" eaLnBrk="1" latinLnBrk="0" hangingPunct="1">
        <a:lnSpc>
          <a:spcPct val="90000"/>
        </a:lnSpc>
        <a:spcBef>
          <a:spcPts val="500"/>
        </a:spcBef>
        <a:buClr>
          <a:srgbClr val="447ABE"/>
        </a:buClr>
        <a:buSzPct val="100000"/>
        <a:buFont typeface=".Hiragino Kaku Gothic Interface W3"/>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7ABE"/>
        </a:buClr>
        <a:buSzPct val="100000"/>
        <a:buFont typeface=".Hiragino Kaku Gothic Interface W3"/>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hyperlink" Target="https://www.wallpaperflare.com/search?wallpaper=scanning" TargetMode="External"/><Relationship Id="rId2" Type="http://schemas.openxmlformats.org/officeDocument/2006/relationships/slideLayout" Target="../slideLayouts/slideLayout17.xml"/><Relationship Id="rId1" Type="http://schemas.openxmlformats.org/officeDocument/2006/relationships/tags" Target="../tags/tag34.xml"/><Relationship Id="rId6" Type="http://schemas.openxmlformats.org/officeDocument/2006/relationships/image" Target="../media/image12.jpg"/><Relationship Id="rId5" Type="http://schemas.openxmlformats.org/officeDocument/2006/relationships/hyperlink" Target="https://cushieblog.com/2020/02/08/" TargetMode="Externa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7.xml"/><Relationship Id="rId5" Type="http://schemas.openxmlformats.org/officeDocument/2006/relationships/hyperlink" Target="https://pixabay.com/en/falling-tripping-down-stairs-99175/"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29.xml"/><Relationship Id="rId5" Type="http://schemas.openxmlformats.org/officeDocument/2006/relationships/hyperlink" Target="https://pixabay.com/en/death-scythe-dead-halloween-2026312/"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hyperlink" Target="https://creativecommons.org/licenses/by-nd/3.0/" TargetMode="External"/><Relationship Id="rId5" Type="http://schemas.openxmlformats.org/officeDocument/2006/relationships/hyperlink" Target="https://www.lawyersandsettlements.com/lawsuit/california-car-accidents.html?ua=mobile"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3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hyperlink" Target="https://brownstone.org/articles/the-rise-of-hepatitis/"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wallpaperflare.com/microscopic-cells-hd-biology-neurons-wallpaper-uvfkx/download/1920x1080" TargetMode="External"/><Relationship Id="rId2" Type="http://schemas.openxmlformats.org/officeDocument/2006/relationships/slideLayout" Target="../slideLayouts/slideLayout17.xml"/><Relationship Id="rId1" Type="http://schemas.openxmlformats.org/officeDocument/2006/relationships/tags" Target="../tags/tag33.xml"/><Relationship Id="rId6" Type="http://schemas.openxmlformats.org/officeDocument/2006/relationships/image" Target="../media/image10.jpg"/><Relationship Id="rId5" Type="http://schemas.openxmlformats.org/officeDocument/2006/relationships/hyperlink" Target="https://www.lifestyle.info.hu/mi-okozza-a-sziv-es-errendszeri-betegsegeket/"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9DC31D9-ECFD-EC45-8612-B466EBA54B2A}"/>
              </a:ext>
            </a:extLst>
          </p:cNvPr>
          <p:cNvSpPr txBox="1">
            <a:spLocks/>
          </p:cNvSpPr>
          <p:nvPr/>
        </p:nvSpPr>
        <p:spPr>
          <a:xfrm>
            <a:off x="0" y="5486400"/>
            <a:ext cx="12192000" cy="7750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882A529-16C0-EF48-9A04-39244F15FCAE}"/>
              </a:ext>
            </a:extLst>
          </p:cNvPr>
          <p:cNvSpPr>
            <a:spLocks noGrp="1"/>
          </p:cNvSpPr>
          <p:nvPr>
            <p:ph type="ctrTitle"/>
          </p:nvPr>
        </p:nvSpPr>
        <p:spPr>
          <a:xfrm>
            <a:off x="0" y="2546846"/>
            <a:ext cx="12192000" cy="1890656"/>
          </a:xfrm>
        </p:spPr>
        <p:txBody>
          <a:bodyPr anchor="t">
            <a:normAutofit/>
          </a:bodyPr>
          <a:lstStyle/>
          <a:p>
            <a:pPr>
              <a:lnSpc>
                <a:spcPct val="100000"/>
              </a:lnSpc>
            </a:pPr>
            <a:r>
              <a:rPr lang="en-US" sz="3600" spc="-20" dirty="0">
                <a:solidFill>
                  <a:srgbClr val="2B4B1B"/>
                </a:solidFill>
                <a:latin typeface="Calibri" panose="020F0502020204030204" pitchFamily="34" charset="0"/>
                <a:cs typeface="Calibri" panose="020F0502020204030204" pitchFamily="34" charset="0"/>
              </a:rPr>
              <a:t>Sequalae of AUD: Medical</a:t>
            </a:r>
            <a:br>
              <a:rPr lang="en-US" sz="3600" spc="-20" dirty="0">
                <a:solidFill>
                  <a:srgbClr val="2B4B1B"/>
                </a:solidFill>
                <a:latin typeface="Calibri" panose="020F0502020204030204" pitchFamily="34" charset="0"/>
                <a:cs typeface="Calibri" panose="020F0502020204030204" pitchFamily="34" charset="0"/>
              </a:rPr>
            </a:br>
            <a:r>
              <a:rPr lang="en-US" sz="1800" dirty="0"/>
              <a:t>What Primary Care and Behavioral Health Teams Need to Recognize and Manage</a:t>
            </a:r>
            <a:endParaRPr lang="en-US" sz="1800" b="0" spc="-20" dirty="0">
              <a:solidFill>
                <a:srgbClr val="2B4B1B"/>
              </a:solidFill>
              <a:latin typeface="Calibri" panose="020F0502020204030204" pitchFamily="34" charset="0"/>
              <a:cs typeface="Calibri" panose="020F0502020204030204" pitchFamily="34" charset="0"/>
            </a:endParaRPr>
          </a:p>
        </p:txBody>
      </p:sp>
      <p:sp>
        <p:nvSpPr>
          <p:cNvPr id="8" name="Subtitle 2">
            <a:extLst>
              <a:ext uri="{FF2B5EF4-FFF2-40B4-BE49-F238E27FC236}">
                <a16:creationId xmlns:a16="http://schemas.microsoft.com/office/drawing/2014/main" id="{2255C290-487C-3F43-92E8-69098B7799CE}"/>
              </a:ext>
            </a:extLst>
          </p:cNvPr>
          <p:cNvSpPr>
            <a:spLocks noGrp="1"/>
          </p:cNvSpPr>
          <p:nvPr>
            <p:ph type="subTitle" idx="1"/>
          </p:nvPr>
        </p:nvSpPr>
        <p:spPr>
          <a:xfrm>
            <a:off x="0" y="3867596"/>
            <a:ext cx="12192000" cy="2321330"/>
          </a:xfrm>
        </p:spPr>
        <p:txBody>
          <a:bodyPr>
            <a:normAutofit/>
          </a:bodyPr>
          <a:lstStyle/>
          <a:p>
            <a:r>
              <a:rPr lang="en-US" b="1" dirty="0"/>
              <a:t>Jack Todd Wahrenberger MD MPH</a:t>
            </a:r>
          </a:p>
          <a:p>
            <a:endParaRPr lang="en-US" b="1" dirty="0"/>
          </a:p>
          <a:p>
            <a:r>
              <a:rPr lang="en-US" dirty="0"/>
              <a:t>February 23, 2026</a:t>
            </a:r>
          </a:p>
        </p:txBody>
      </p:sp>
    </p:spTree>
    <p:custDataLst>
      <p:tags r:id="rId1"/>
    </p:custDataLst>
    <p:extLst>
      <p:ext uri="{BB962C8B-B14F-4D97-AF65-F5344CB8AC3E}">
        <p14:creationId xmlns:p14="http://schemas.microsoft.com/office/powerpoint/2010/main" val="54958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Endocrine, Immune, and Cancer</a:t>
            </a:r>
          </a:p>
        </p:txBody>
      </p:sp>
      <p:sp>
        <p:nvSpPr>
          <p:cNvPr id="4" name="Content Placeholder 2"/>
          <p:cNvSpPr>
            <a:spLocks noGrp="1"/>
          </p:cNvSpPr>
          <p:nvPr>
            <p:ph idx="4294967295"/>
          </p:nvPr>
        </p:nvSpPr>
        <p:spPr>
          <a:xfrm>
            <a:off x="155448" y="1828800"/>
            <a:ext cx="8335409" cy="4625094"/>
          </a:xfrm>
          <a:prstGeom prst="rect">
            <a:avLst/>
          </a:prstGeom>
        </p:spPr>
        <p:txBody>
          <a:bodyPr>
            <a:normAutofit fontScale="92500" lnSpcReduction="10000"/>
          </a:bodyPr>
          <a:lstStyle/>
          <a:p>
            <a:pPr marL="182880" indent="-182880">
              <a:buClr>
                <a:schemeClr val="tx1"/>
              </a:buClr>
              <a:buFont typeface="Arial" panose="020B0604020202020204" pitchFamily="34" charset="0"/>
              <a:buChar char="•"/>
            </a:pPr>
            <a:r>
              <a:rPr lang="en-US" sz="2000" dirty="0"/>
              <a:t>Endocrine – Disrupted </a:t>
            </a:r>
            <a:r>
              <a:rPr lang="en-US" sz="2000" b="0" i="0" dirty="0">
                <a:solidFill>
                  <a:srgbClr val="424242"/>
                </a:solidFill>
                <a:effectLst/>
              </a:rPr>
              <a:t>multiple endocrine axes</a:t>
            </a:r>
            <a:endParaRPr lang="en-US" sz="2000" dirty="0"/>
          </a:p>
          <a:p>
            <a:pPr marL="646430" lvl="1" indent="-182880">
              <a:buClr>
                <a:schemeClr val="tx1"/>
              </a:buClr>
              <a:buFont typeface="Arial" panose="020B0604020202020204" pitchFamily="34" charset="0"/>
              <a:buChar char="•"/>
            </a:pPr>
            <a:r>
              <a:rPr lang="en-US" sz="2000" b="0" i="0" dirty="0">
                <a:solidFill>
                  <a:srgbClr val="424242"/>
                </a:solidFill>
                <a:effectLst/>
              </a:rPr>
              <a:t>hypothalamic-pituitary-adrenal (HPA) axis, leading to altered cortisol levels and stress intolerance</a:t>
            </a:r>
          </a:p>
          <a:p>
            <a:pPr marL="646430" lvl="1" indent="-182880">
              <a:buClr>
                <a:schemeClr val="tx1"/>
              </a:buClr>
              <a:buFont typeface="Arial" panose="020B0604020202020204" pitchFamily="34" charset="0"/>
              <a:buChar char="•"/>
            </a:pPr>
            <a:r>
              <a:rPr lang="en-US" sz="2000" b="0" i="0" dirty="0">
                <a:solidFill>
                  <a:srgbClr val="424242"/>
                </a:solidFill>
                <a:effectLst/>
              </a:rPr>
              <a:t>hypothalamic-pituitary-gonadal (HPG) axis, causing reproductive dysfunction such as hypogonadism and menstrual irregularities.</a:t>
            </a:r>
            <a:endParaRPr lang="en-US" sz="2000" dirty="0">
              <a:solidFill>
                <a:srgbClr val="424242"/>
              </a:solidFill>
            </a:endParaRPr>
          </a:p>
          <a:p>
            <a:pPr marL="646430" lvl="1" indent="-182880">
              <a:buClr>
                <a:schemeClr val="tx1"/>
              </a:buClr>
              <a:buFont typeface="Arial" panose="020B0604020202020204" pitchFamily="34" charset="0"/>
              <a:buChar char="•"/>
            </a:pPr>
            <a:r>
              <a:rPr lang="en-US" sz="2000" b="0" i="0" dirty="0">
                <a:solidFill>
                  <a:srgbClr val="424242"/>
                </a:solidFill>
                <a:effectLst/>
              </a:rPr>
              <a:t>hypothalamic-pituitary-thyroid (HPT) axis, resulting in thyroid dysfunction.</a:t>
            </a:r>
          </a:p>
          <a:p>
            <a:pPr marL="646430" lvl="1" indent="-182880">
              <a:buClr>
                <a:schemeClr val="tx1"/>
              </a:buClr>
              <a:buFont typeface="Arial" panose="020B0604020202020204" pitchFamily="34" charset="0"/>
              <a:buChar char="•"/>
            </a:pPr>
            <a:r>
              <a:rPr lang="en-US" sz="2000" b="0" i="0" dirty="0">
                <a:solidFill>
                  <a:srgbClr val="424242"/>
                </a:solidFill>
                <a:effectLst/>
              </a:rPr>
              <a:t>hypothalamic-pituitary-growth hormone/insulin-like growth factor-1 (GH/IGF-1) axis</a:t>
            </a:r>
            <a:r>
              <a:rPr lang="en-US" sz="2000" dirty="0">
                <a:solidFill>
                  <a:srgbClr val="424242"/>
                </a:solidFill>
              </a:rPr>
              <a:t> </a:t>
            </a:r>
            <a:r>
              <a:rPr lang="en-US" sz="2000" b="0" i="0" dirty="0">
                <a:solidFill>
                  <a:srgbClr val="424242"/>
                </a:solidFill>
                <a:effectLst/>
              </a:rPr>
              <a:t>contributes to various disorders, including osteoporosis, diabetes, and immune abnormalities</a:t>
            </a:r>
            <a:endParaRPr lang="en-US" sz="1200" dirty="0">
              <a:solidFill>
                <a:srgbClr val="424242"/>
              </a:solidFill>
              <a:latin typeface="Lora" pitchFamily="2" charset="0"/>
            </a:endParaRPr>
          </a:p>
          <a:p>
            <a:pPr marL="182880" indent="-182880">
              <a:buClr>
                <a:schemeClr val="tx1"/>
              </a:buClr>
              <a:buFont typeface="Arial" panose="020B0604020202020204" pitchFamily="34" charset="0"/>
              <a:buChar char="•"/>
            </a:pPr>
            <a:r>
              <a:rPr lang="en-US" sz="2000" dirty="0">
                <a:solidFill>
                  <a:srgbClr val="424242"/>
                </a:solidFill>
              </a:rPr>
              <a:t>Immune System -</a:t>
            </a:r>
            <a:r>
              <a:rPr lang="en-US" sz="2000" dirty="0"/>
              <a:t> by disrupting key immune cells (e.g., microglia, alveolar macrophages, Kupffer cells), promoting inflammation, gut barrier leakage, systemic infection risk, and tumor progression.</a:t>
            </a:r>
          </a:p>
          <a:p>
            <a:pPr marL="182880" indent="-182880">
              <a:buClr>
                <a:schemeClr val="tx1"/>
              </a:buClr>
              <a:buFont typeface="Arial" panose="020B0604020202020204" pitchFamily="34" charset="0"/>
              <a:buChar char="•"/>
            </a:pPr>
            <a:r>
              <a:rPr lang="en-US" sz="2000" dirty="0"/>
              <a:t>Cancer - Alcohol is a major cancer risk factor, linked to cancers of the upper aerodigestive tract, liver, colorectum, and breast via acetaldehyde toxicity, CYP2E1-induced oxidative stress, disrupted DNA methylation, impaired folate metabolism, elevated estrogen, and immune suppression</a:t>
            </a:r>
          </a:p>
        </p:txBody>
      </p:sp>
      <p:pic>
        <p:nvPicPr>
          <p:cNvPr id="5" name="Picture 4" descr="A blue and red x-ray of a human brain&#10;&#10;Description automatically generated">
            <a:extLst>
              <a:ext uri="{FF2B5EF4-FFF2-40B4-BE49-F238E27FC236}">
                <a16:creationId xmlns:a16="http://schemas.microsoft.com/office/drawing/2014/main" id="{9447C575-AC28-4763-8D18-22CD43C9DBD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66889" y="4141347"/>
            <a:ext cx="3614811" cy="1897776"/>
          </a:xfrm>
          <a:prstGeom prst="rect">
            <a:avLst/>
          </a:prstGeom>
        </p:spPr>
      </p:pic>
      <p:pic>
        <p:nvPicPr>
          <p:cNvPr id="8" name="Picture 7" descr="A close-up of a cell&#10;&#10;Description automatically generated">
            <a:extLst>
              <a:ext uri="{FF2B5EF4-FFF2-40B4-BE49-F238E27FC236}">
                <a16:creationId xmlns:a16="http://schemas.microsoft.com/office/drawing/2014/main" id="{07E6BA37-2042-4A21-B0EC-A74F56A9715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56590" y="1319212"/>
            <a:ext cx="3625110" cy="2362297"/>
          </a:xfrm>
          <a:prstGeom prst="rect">
            <a:avLst/>
          </a:prstGeom>
        </p:spPr>
      </p:pic>
    </p:spTree>
    <p:custDataLst>
      <p:tags r:id="rId1"/>
    </p:custDataLst>
    <p:extLst>
      <p:ext uri="{BB962C8B-B14F-4D97-AF65-F5344CB8AC3E}">
        <p14:creationId xmlns:p14="http://schemas.microsoft.com/office/powerpoint/2010/main" val="280723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Adolescent Medical Sequelae</a:t>
            </a:r>
          </a:p>
        </p:txBody>
      </p:sp>
      <p:sp>
        <p:nvSpPr>
          <p:cNvPr id="4" name="Content Placeholder 2"/>
          <p:cNvSpPr>
            <a:spLocks noGrp="1"/>
          </p:cNvSpPr>
          <p:nvPr>
            <p:ph idx="4294967295"/>
          </p:nvPr>
        </p:nvSpPr>
        <p:spPr>
          <a:xfrm>
            <a:off x="155448" y="1828800"/>
            <a:ext cx="11442684" cy="4625094"/>
          </a:xfrm>
          <a:prstGeom prst="rect">
            <a:avLst/>
          </a:prstGeom>
        </p:spPr>
        <p:txBody>
          <a:bodyPr/>
          <a:lstStyle/>
          <a:p>
            <a:r>
              <a:rPr lang="en-US" sz="2000" b="1" dirty="0"/>
              <a:t>Neurocognitive Effects</a:t>
            </a:r>
            <a:endParaRPr lang="en-US" sz="2000" dirty="0"/>
          </a:p>
          <a:p>
            <a:pPr>
              <a:buFont typeface="Arial" panose="020B0604020202020204" pitchFamily="34" charset="0"/>
              <a:buChar char="•"/>
            </a:pPr>
            <a:r>
              <a:rPr lang="en-US" sz="2000" dirty="0"/>
              <a:t>Impaired attention, memory, verbal learning, visuospatial skills, and executive function</a:t>
            </a:r>
          </a:p>
          <a:p>
            <a:pPr>
              <a:buFont typeface="Arial" panose="020B0604020202020204" pitchFamily="34" charset="0"/>
              <a:buChar char="•"/>
            </a:pPr>
            <a:r>
              <a:rPr lang="en-US" sz="2000" dirty="0"/>
              <a:t>Slowed psychomotor speed</a:t>
            </a:r>
          </a:p>
          <a:p>
            <a:pPr>
              <a:buFont typeface="Arial" panose="020B0604020202020204" pitchFamily="34" charset="0"/>
              <a:buChar char="•"/>
            </a:pPr>
            <a:r>
              <a:rPr lang="en-US" sz="2000" dirty="0"/>
              <a:t>Deficits may persist into adulthood, impacting academics and functioning</a:t>
            </a:r>
          </a:p>
          <a:p>
            <a:r>
              <a:rPr lang="en-US" sz="2000" b="1" dirty="0"/>
              <a:t>Brain Structure and Function</a:t>
            </a:r>
            <a:endParaRPr lang="en-US" sz="2000" dirty="0"/>
          </a:p>
          <a:p>
            <a:pPr>
              <a:buFont typeface="Arial" panose="020B0604020202020204" pitchFamily="34" charset="0"/>
              <a:buChar char="•"/>
            </a:pPr>
            <a:r>
              <a:rPr lang="en-US" sz="2000" dirty="0"/>
              <a:t>Accelerated gray matter loss</a:t>
            </a:r>
          </a:p>
          <a:p>
            <a:pPr>
              <a:buFont typeface="Arial" panose="020B0604020202020204" pitchFamily="34" charset="0"/>
              <a:buChar char="•"/>
            </a:pPr>
            <a:r>
              <a:rPr lang="en-US" sz="2000" dirty="0"/>
              <a:t>Blunted white matter development</a:t>
            </a:r>
          </a:p>
          <a:p>
            <a:pPr>
              <a:buFont typeface="Arial" panose="020B0604020202020204" pitchFamily="34" charset="0"/>
              <a:buChar char="•"/>
            </a:pPr>
            <a:r>
              <a:rPr lang="en-US" sz="2000" dirty="0"/>
              <a:t>Disrupted neural activation during tasks requiring attention and executive control</a:t>
            </a:r>
          </a:p>
          <a:p>
            <a:r>
              <a:rPr lang="en-US" sz="2000" b="1" dirty="0"/>
              <a:t>Long-Term Sequelae</a:t>
            </a:r>
            <a:endParaRPr lang="en-US" sz="2000" dirty="0"/>
          </a:p>
          <a:p>
            <a:pPr>
              <a:buFont typeface="Arial" panose="020B0604020202020204" pitchFamily="34" charset="0"/>
              <a:buChar char="•"/>
            </a:pPr>
            <a:r>
              <a:rPr lang="en-US" sz="2000" dirty="0"/>
              <a:t>Persistent anxiety, memory issues, and altered alcohol sensitivity in adulthood</a:t>
            </a:r>
          </a:p>
          <a:p>
            <a:pPr>
              <a:buFont typeface="Arial" panose="020B0604020202020204" pitchFamily="34" charset="0"/>
              <a:buChar char="•"/>
            </a:pPr>
            <a:endParaRPr lang="en-US" sz="2000" dirty="0"/>
          </a:p>
          <a:p>
            <a:pPr marL="182880" indent="-182880">
              <a:buClr>
                <a:schemeClr val="tx1"/>
              </a:buClr>
              <a:buFont typeface="Arial" panose="020B0604020202020204" pitchFamily="34" charset="0"/>
              <a:buChar char="•"/>
            </a:pPr>
            <a:endParaRPr lang="en-US" sz="2000" dirty="0"/>
          </a:p>
        </p:txBody>
      </p:sp>
    </p:spTree>
    <p:custDataLst>
      <p:tags r:id="rId1"/>
    </p:custDataLst>
    <p:extLst>
      <p:ext uri="{BB962C8B-B14F-4D97-AF65-F5344CB8AC3E}">
        <p14:creationId xmlns:p14="http://schemas.microsoft.com/office/powerpoint/2010/main" val="205267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12B4-22C5-4F95-9142-47AB87E49C8C}"/>
              </a:ext>
            </a:extLst>
          </p:cNvPr>
          <p:cNvSpPr>
            <a:spLocks noGrp="1"/>
          </p:cNvSpPr>
          <p:nvPr>
            <p:ph type="title"/>
          </p:nvPr>
        </p:nvSpPr>
        <p:spPr/>
        <p:txBody>
          <a:bodyPr/>
          <a:lstStyle/>
          <a:p>
            <a:r>
              <a:rPr lang="en-US" dirty="0">
                <a:solidFill>
                  <a:srgbClr val="2B4B1B"/>
                </a:solidFill>
              </a:rPr>
              <a:t>Adolescent Medical Sequelae</a:t>
            </a:r>
            <a:endParaRPr lang="en-US" dirty="0"/>
          </a:p>
        </p:txBody>
      </p:sp>
      <p:sp>
        <p:nvSpPr>
          <p:cNvPr id="3" name="Content Placeholder 2">
            <a:extLst>
              <a:ext uri="{FF2B5EF4-FFF2-40B4-BE49-F238E27FC236}">
                <a16:creationId xmlns:a16="http://schemas.microsoft.com/office/drawing/2014/main" id="{08984812-2DEF-498E-8257-3BE6D81A92CB}"/>
              </a:ext>
            </a:extLst>
          </p:cNvPr>
          <p:cNvSpPr>
            <a:spLocks noGrp="1"/>
          </p:cNvSpPr>
          <p:nvPr>
            <p:ph idx="4294967295"/>
          </p:nvPr>
        </p:nvSpPr>
        <p:spPr>
          <a:xfrm>
            <a:off x="458372" y="1973335"/>
            <a:ext cx="10515600" cy="4794857"/>
          </a:xfrm>
        </p:spPr>
        <p:txBody>
          <a:bodyPr>
            <a:normAutofit fontScale="40000" lnSpcReduction="20000"/>
          </a:bodyPr>
          <a:lstStyle/>
          <a:p>
            <a:r>
              <a:rPr lang="en-US" sz="5500" b="1" dirty="0"/>
              <a:t>Growth &amp; Puberty</a:t>
            </a:r>
            <a:endParaRPr lang="en-US" sz="5500" dirty="0"/>
          </a:p>
          <a:p>
            <a:pPr lvl="1">
              <a:buFont typeface="Arial" panose="020B0604020202020204" pitchFamily="34" charset="0"/>
              <a:buChar char="•"/>
            </a:pPr>
            <a:r>
              <a:rPr lang="en-US" sz="5100" dirty="0"/>
              <a:t>Disrupts endocrine function (growth hormone, sex hormones)</a:t>
            </a:r>
          </a:p>
          <a:p>
            <a:pPr lvl="1">
              <a:buFont typeface="Arial" panose="020B0604020202020204" pitchFamily="34" charset="0"/>
              <a:buChar char="•"/>
            </a:pPr>
            <a:r>
              <a:rPr lang="en-US" sz="5100" dirty="0"/>
              <a:t>May cause delayed or impaired physical development</a:t>
            </a:r>
          </a:p>
          <a:p>
            <a:r>
              <a:rPr lang="en-US" sz="5500" b="1" dirty="0"/>
              <a:t>Bone Health</a:t>
            </a:r>
            <a:endParaRPr lang="en-US" sz="5500" dirty="0"/>
          </a:p>
          <a:p>
            <a:pPr lvl="1">
              <a:buFont typeface="Arial" panose="020B0604020202020204" pitchFamily="34" charset="0"/>
              <a:buChar char="•"/>
            </a:pPr>
            <a:r>
              <a:rPr lang="en-US" sz="5100" dirty="0"/>
              <a:t>Impairs bone mineralization and growth</a:t>
            </a:r>
          </a:p>
          <a:p>
            <a:pPr lvl="1">
              <a:buFont typeface="Arial" panose="020B0604020202020204" pitchFamily="34" charset="0"/>
              <a:buChar char="•"/>
            </a:pPr>
            <a:r>
              <a:rPr lang="en-US" sz="5100" dirty="0"/>
              <a:t>Increases risk of low bone density, fractures, and future osteoporosis</a:t>
            </a:r>
          </a:p>
          <a:p>
            <a:r>
              <a:rPr lang="en-US" sz="5500" b="1" dirty="0"/>
              <a:t>Liver Health</a:t>
            </a:r>
            <a:endParaRPr lang="en-US" sz="5500" dirty="0"/>
          </a:p>
          <a:p>
            <a:pPr lvl="1">
              <a:buFont typeface="Arial" panose="020B0604020202020204" pitchFamily="34" charset="0"/>
              <a:buChar char="•"/>
            </a:pPr>
            <a:r>
              <a:rPr lang="en-US" sz="5100" dirty="0"/>
              <a:t>Heightened vulnerability to fatty liver, hepatitis, and early cirrhosis</a:t>
            </a:r>
          </a:p>
          <a:p>
            <a:pPr lvl="1">
              <a:buFont typeface="Arial" panose="020B0604020202020204" pitchFamily="34" charset="0"/>
              <a:buChar char="•"/>
            </a:pPr>
            <a:r>
              <a:rPr lang="en-US" sz="5100" dirty="0"/>
              <a:t>Liver immaturity increases sensitivity to alcohol toxicity</a:t>
            </a:r>
          </a:p>
          <a:p>
            <a:r>
              <a:rPr lang="en-US" sz="5500" b="1" dirty="0"/>
              <a:t>Cardiovascular Health</a:t>
            </a:r>
            <a:endParaRPr lang="en-US" sz="5500" dirty="0"/>
          </a:p>
          <a:p>
            <a:pPr lvl="1">
              <a:buFont typeface="Arial" panose="020B0604020202020204" pitchFamily="34" charset="0"/>
              <a:buChar char="•"/>
            </a:pPr>
            <a:r>
              <a:rPr lang="en-US" sz="5100" dirty="0"/>
              <a:t>Risk of hypertension, cardiomyopathy, and arrhythmias</a:t>
            </a:r>
          </a:p>
          <a:p>
            <a:pPr lvl="1">
              <a:buFont typeface="Arial" panose="020B0604020202020204" pitchFamily="34" charset="0"/>
              <a:buChar char="•"/>
            </a:pPr>
            <a:r>
              <a:rPr lang="en-US" sz="5100" dirty="0"/>
              <a:t>Effects may be worsened by co-use of other substances and poor health behaviors</a:t>
            </a:r>
          </a:p>
          <a:p>
            <a:r>
              <a:rPr lang="en-US" sz="5500" b="1" dirty="0"/>
              <a:t>Immune System</a:t>
            </a:r>
            <a:endParaRPr lang="en-US" sz="5500" dirty="0"/>
          </a:p>
          <a:p>
            <a:pPr lvl="1">
              <a:buFont typeface="Arial" panose="020B0604020202020204" pitchFamily="34" charset="0"/>
              <a:buChar char="•"/>
            </a:pPr>
            <a:r>
              <a:rPr lang="en-US" sz="5100" dirty="0"/>
              <a:t>Suppresses immune response, raising infection risk</a:t>
            </a:r>
          </a:p>
          <a:p>
            <a:pPr lvl="1">
              <a:buFont typeface="Arial" panose="020B0604020202020204" pitchFamily="34" charset="0"/>
              <a:buChar char="•"/>
            </a:pPr>
            <a:r>
              <a:rPr lang="en-US" sz="5100" dirty="0"/>
              <a:t>Driven by alcohol-induced neuroinflammation and immune disruption</a:t>
            </a:r>
          </a:p>
          <a:p>
            <a:endParaRPr lang="en-US" dirty="0"/>
          </a:p>
        </p:txBody>
      </p:sp>
    </p:spTree>
    <p:extLst>
      <p:ext uri="{BB962C8B-B14F-4D97-AF65-F5344CB8AC3E}">
        <p14:creationId xmlns:p14="http://schemas.microsoft.com/office/powerpoint/2010/main" val="3668084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627" y="928460"/>
            <a:ext cx="10515600" cy="1325563"/>
          </a:xfrm>
        </p:spPr>
        <p:txBody>
          <a:bodyPr>
            <a:normAutofit/>
          </a:bodyPr>
          <a:lstStyle/>
          <a:p>
            <a:r>
              <a:rPr lang="en-US" dirty="0">
                <a:solidFill>
                  <a:srgbClr val="2B4B1B"/>
                </a:solidFill>
              </a:rPr>
              <a:t>Physical Examination</a:t>
            </a:r>
          </a:p>
        </p:txBody>
      </p:sp>
      <p:sp>
        <p:nvSpPr>
          <p:cNvPr id="4" name="Content Placeholder 2"/>
          <p:cNvSpPr>
            <a:spLocks noGrp="1"/>
          </p:cNvSpPr>
          <p:nvPr>
            <p:ph sz="half" idx="2"/>
          </p:nvPr>
        </p:nvSpPr>
        <p:spPr>
          <a:xfrm>
            <a:off x="839788" y="1902279"/>
            <a:ext cx="5157787" cy="4287384"/>
          </a:xfrm>
          <a:prstGeom prst="rect">
            <a:avLst/>
          </a:prstGeom>
        </p:spPr>
        <p:txBody>
          <a:bodyPr>
            <a:normAutofit/>
          </a:bodyPr>
          <a:lstStyle/>
          <a:p>
            <a:pPr>
              <a:defRPr sz="1600" b="1"/>
            </a:pPr>
            <a:r>
              <a:rPr lang="en-US" sz="2000" dirty="0"/>
              <a:t>General Appearance:</a:t>
            </a:r>
          </a:p>
          <a:p>
            <a:pPr lvl="1">
              <a:defRPr sz="1400"/>
            </a:pPr>
            <a:r>
              <a:rPr lang="en-US" sz="1800" dirty="0"/>
              <a:t>Signs of malnutrition or muscle wasting</a:t>
            </a:r>
          </a:p>
          <a:p>
            <a:pPr>
              <a:defRPr sz="1600" b="1"/>
            </a:pPr>
            <a:r>
              <a:rPr lang="en-US" sz="2000" dirty="0"/>
              <a:t>Skin:</a:t>
            </a:r>
          </a:p>
          <a:p>
            <a:pPr lvl="1">
              <a:defRPr sz="1400"/>
            </a:pPr>
            <a:r>
              <a:rPr lang="en-US" sz="1800" dirty="0"/>
              <a:t>Spider angiomas</a:t>
            </a:r>
          </a:p>
          <a:p>
            <a:pPr lvl="1">
              <a:defRPr sz="1400"/>
            </a:pPr>
            <a:r>
              <a:rPr lang="en-US" sz="1800" dirty="0"/>
              <a:t>Palmar erythema</a:t>
            </a:r>
          </a:p>
          <a:p>
            <a:pPr lvl="1">
              <a:defRPr sz="1400"/>
            </a:pPr>
            <a:r>
              <a:rPr lang="en-US" sz="1800" dirty="0"/>
              <a:t>Jaundice</a:t>
            </a:r>
          </a:p>
          <a:p>
            <a:pPr lvl="1">
              <a:defRPr sz="1400"/>
            </a:pPr>
            <a:r>
              <a:rPr lang="en-US" sz="1800" dirty="0"/>
              <a:t>Caput medusae</a:t>
            </a:r>
          </a:p>
          <a:p>
            <a:pPr lvl="1">
              <a:defRPr sz="1400"/>
            </a:pPr>
            <a:r>
              <a:rPr lang="en-US" sz="1800" dirty="0"/>
              <a:t>Easy bruising</a:t>
            </a:r>
          </a:p>
          <a:p>
            <a:pPr>
              <a:defRPr sz="1600" b="1"/>
            </a:pPr>
            <a:r>
              <a:rPr lang="en-US" sz="2000" dirty="0"/>
              <a:t>Dermatology:</a:t>
            </a:r>
          </a:p>
          <a:p>
            <a:pPr lvl="1">
              <a:defRPr sz="1400"/>
            </a:pPr>
            <a:r>
              <a:rPr lang="en-US" sz="1800" dirty="0"/>
              <a:t>facial telangiectasias</a:t>
            </a:r>
          </a:p>
          <a:p>
            <a:pPr lvl="1">
              <a:defRPr sz="1400"/>
            </a:pPr>
            <a:r>
              <a:rPr lang="en-US" sz="1800" dirty="0"/>
              <a:t>Rosacea</a:t>
            </a:r>
          </a:p>
        </p:txBody>
      </p:sp>
      <p:sp>
        <p:nvSpPr>
          <p:cNvPr id="6" name="Content Placeholder 5">
            <a:extLst>
              <a:ext uri="{FF2B5EF4-FFF2-40B4-BE49-F238E27FC236}">
                <a16:creationId xmlns:a16="http://schemas.microsoft.com/office/drawing/2014/main" id="{BC586DFC-010A-4F08-A932-C3FF19D6F190}"/>
              </a:ext>
            </a:extLst>
          </p:cNvPr>
          <p:cNvSpPr>
            <a:spLocks noGrp="1"/>
          </p:cNvSpPr>
          <p:nvPr>
            <p:ph sz="quarter" idx="4"/>
          </p:nvPr>
        </p:nvSpPr>
        <p:spPr>
          <a:xfrm>
            <a:off x="6172200" y="1902279"/>
            <a:ext cx="5183188" cy="4287384"/>
          </a:xfrm>
        </p:spPr>
        <p:txBody>
          <a:bodyPr>
            <a:normAutofit lnSpcReduction="10000"/>
          </a:bodyPr>
          <a:lstStyle/>
          <a:p>
            <a:pPr>
              <a:defRPr sz="1600" b="1"/>
            </a:pPr>
            <a:r>
              <a:rPr lang="en-US" sz="1800" dirty="0"/>
              <a:t>Hands</a:t>
            </a:r>
            <a:r>
              <a:rPr lang="en-US" dirty="0"/>
              <a:t>:</a:t>
            </a:r>
          </a:p>
          <a:p>
            <a:pPr lvl="1">
              <a:defRPr sz="1400"/>
            </a:pPr>
            <a:r>
              <a:rPr lang="en-US" sz="1800" dirty="0" err="1"/>
              <a:t>Dupuytren’s</a:t>
            </a:r>
            <a:r>
              <a:rPr lang="en-US" sz="1800" dirty="0"/>
              <a:t> contracture</a:t>
            </a:r>
          </a:p>
          <a:p>
            <a:pPr lvl="1">
              <a:defRPr sz="1400"/>
            </a:pPr>
            <a:r>
              <a:rPr lang="en-US" sz="1800" dirty="0"/>
              <a:t>Terry’s nails</a:t>
            </a:r>
          </a:p>
          <a:p>
            <a:pPr lvl="1">
              <a:defRPr sz="1400"/>
            </a:pPr>
            <a:r>
              <a:rPr lang="en-US" sz="1800" dirty="0"/>
              <a:t>Clubbing (less common)</a:t>
            </a:r>
          </a:p>
          <a:p>
            <a:pPr>
              <a:defRPr sz="1600" b="1"/>
            </a:pPr>
            <a:r>
              <a:rPr lang="en-US" sz="2000" dirty="0"/>
              <a:t>Abdomen:</a:t>
            </a:r>
          </a:p>
          <a:p>
            <a:pPr lvl="1">
              <a:defRPr sz="1400"/>
            </a:pPr>
            <a:r>
              <a:rPr lang="en-US" sz="1800" dirty="0"/>
              <a:t>Hepatomegaly or shrunken liver</a:t>
            </a:r>
          </a:p>
          <a:p>
            <a:pPr lvl="1">
              <a:defRPr sz="1400"/>
            </a:pPr>
            <a:r>
              <a:rPr lang="en-US" sz="1800" dirty="0"/>
              <a:t>Splenomegaly</a:t>
            </a:r>
          </a:p>
          <a:p>
            <a:pPr lvl="1">
              <a:defRPr sz="1400"/>
            </a:pPr>
            <a:r>
              <a:rPr lang="en-US" sz="1800" dirty="0"/>
              <a:t>Ascites (fluid wave, shifting dullness)</a:t>
            </a:r>
          </a:p>
          <a:p>
            <a:pPr>
              <a:defRPr sz="1600" b="1"/>
            </a:pPr>
            <a:r>
              <a:rPr lang="en-US" sz="2000" dirty="0"/>
              <a:t>Neurologic:</a:t>
            </a:r>
          </a:p>
          <a:p>
            <a:pPr lvl="1">
              <a:defRPr sz="1400"/>
            </a:pPr>
            <a:r>
              <a:rPr lang="en-US" sz="1800" dirty="0"/>
              <a:t>Gait ataxia</a:t>
            </a:r>
          </a:p>
          <a:p>
            <a:pPr lvl="1">
              <a:defRPr sz="1400"/>
            </a:pPr>
            <a:r>
              <a:rPr lang="en-US" sz="1800" dirty="0"/>
              <a:t>Peripheral neuropathy</a:t>
            </a:r>
          </a:p>
          <a:p>
            <a:pPr lvl="1">
              <a:defRPr sz="1400"/>
            </a:pPr>
            <a:r>
              <a:rPr lang="en-US" sz="1800" dirty="0"/>
              <a:t>Asterixis (with hepatic encephalopathy)</a:t>
            </a:r>
          </a:p>
          <a:p>
            <a:pPr lvl="1">
              <a:defRPr sz="1400"/>
            </a:pPr>
            <a:r>
              <a:rPr lang="en-US" sz="1800" dirty="0"/>
              <a:t>Memory impairment, confusion (Wernicke-Korsakoff)</a:t>
            </a:r>
          </a:p>
          <a:p>
            <a:endParaRPr lang="en-US" dirty="0"/>
          </a:p>
        </p:txBody>
      </p:sp>
    </p:spTree>
    <p:custDataLst>
      <p:tags r:id="rId1"/>
    </p:custDataLst>
    <p:extLst>
      <p:ext uri="{BB962C8B-B14F-4D97-AF65-F5344CB8AC3E}">
        <p14:creationId xmlns:p14="http://schemas.microsoft.com/office/powerpoint/2010/main" val="324462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8D29-7FD4-4146-B2D1-715F07685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787" y="1083132"/>
            <a:ext cx="5330664" cy="559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560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0CC76A8-D824-4278-87AB-44B0017F0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9" y="939846"/>
            <a:ext cx="7212563" cy="560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70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16DEB2-DBB6-4651-AB83-B1AA2D43C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577" y="1067320"/>
            <a:ext cx="4021104" cy="536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7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D07C140-C122-46B5-B7A4-98C0FF506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853" y="1222310"/>
            <a:ext cx="9106677" cy="512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11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9CB12E-EC1C-4ED8-A17A-D10A299BF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9" y="1543049"/>
            <a:ext cx="6865423" cy="453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5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sterixis Flapping&#10;&#10;Higher Resolution MP4 Video Here: ...">
            <a:extLst>
              <a:ext uri="{FF2B5EF4-FFF2-40B4-BE49-F238E27FC236}">
                <a16:creationId xmlns:a16="http://schemas.microsoft.com/office/drawing/2014/main" id="{A3F13D3D-9E65-44A0-9A16-5E24477D14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1007706"/>
            <a:ext cx="3069091" cy="545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5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55448" y="1828800"/>
            <a:ext cx="11861800" cy="5073650"/>
          </a:xfrm>
          <a:prstGeom prst="rect">
            <a:avLst/>
          </a:prstGeom>
        </p:spPr>
        <p:txBody>
          <a:bodyPr>
            <a:normAutofit/>
          </a:bodyPr>
          <a:lstStyle/>
          <a:p>
            <a:pPr marL="0" indent="0">
              <a:buNone/>
            </a:pPr>
            <a:r>
              <a:rPr lang="en-US" sz="2400" b="1" i="1" dirty="0"/>
              <a:t>By the end of this session, participants will be able to…</a:t>
            </a:r>
          </a:p>
          <a:p>
            <a:pPr marL="0" indent="0">
              <a:buNone/>
            </a:pPr>
            <a:endParaRPr lang="en-US" sz="2400" b="1" i="1" dirty="0"/>
          </a:p>
          <a:p>
            <a:pPr>
              <a:buFont typeface="Arial" panose="020B0604020202020204" pitchFamily="34" charset="0"/>
              <a:buChar char="•"/>
            </a:pPr>
            <a:r>
              <a:rPr lang="en-US" sz="2400" dirty="0"/>
              <a:t>Identify major medical sequelae of chronic Alcohol Use Disorder (AUD)</a:t>
            </a:r>
          </a:p>
          <a:p>
            <a:pPr>
              <a:buFont typeface="Arial" panose="020B0604020202020204" pitchFamily="34" charset="0"/>
              <a:buChar char="•"/>
            </a:pPr>
            <a:r>
              <a:rPr lang="en-US" sz="2400" dirty="0"/>
              <a:t>Recognize how these complications commonly present in primary care and community settings</a:t>
            </a:r>
          </a:p>
          <a:p>
            <a:pPr>
              <a:buFont typeface="Arial" panose="020B0604020202020204" pitchFamily="34" charset="0"/>
              <a:buChar char="•"/>
            </a:pPr>
            <a:r>
              <a:rPr lang="en-US" sz="2400" dirty="0"/>
              <a:t>Apply practical, harm-reduction-based strategies in patients not pursuing abstinence</a:t>
            </a:r>
          </a:p>
          <a:p>
            <a:pPr marL="0" indent="0">
              <a:buNone/>
            </a:pPr>
            <a:endParaRPr lang="en-US" sz="2400" b="1" i="1" dirty="0"/>
          </a:p>
          <a:p>
            <a:pPr marL="274320" indent="-274320">
              <a:buClr>
                <a:schemeClr val="tx1"/>
              </a:buClr>
              <a:buFont typeface="+mj-lt"/>
              <a:buAutoNum type="arabicPeriod"/>
            </a:pPr>
            <a:endParaRPr lang="en-US" sz="2000" dirty="0"/>
          </a:p>
        </p:txBody>
      </p:sp>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Learning objectives</a:t>
            </a:r>
          </a:p>
        </p:txBody>
      </p:sp>
    </p:spTree>
    <p:custDataLst>
      <p:tags r:id="rId1"/>
    </p:custDataLst>
    <p:extLst>
      <p:ext uri="{BB962C8B-B14F-4D97-AF65-F5344CB8AC3E}">
        <p14:creationId xmlns:p14="http://schemas.microsoft.com/office/powerpoint/2010/main" val="216238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t>Clinical Red Flags in Primary Care</a:t>
            </a:r>
            <a:endParaRPr lang="en-US" dirty="0">
              <a:solidFill>
                <a:srgbClr val="2B4B1B"/>
              </a:solidFill>
            </a:endParaRPr>
          </a:p>
        </p:txBody>
      </p:sp>
      <p:sp>
        <p:nvSpPr>
          <p:cNvPr id="3" name="Rectangle 1">
            <a:extLst>
              <a:ext uri="{FF2B5EF4-FFF2-40B4-BE49-F238E27FC236}">
                <a16:creationId xmlns:a16="http://schemas.microsoft.com/office/drawing/2014/main" id="{CE177C42-CB3E-46E8-AD4E-CE17D490CB25}"/>
              </a:ext>
            </a:extLst>
          </p:cNvPr>
          <p:cNvSpPr>
            <a:spLocks noGrp="1" noChangeArrowheads="1"/>
          </p:cNvSpPr>
          <p:nvPr>
            <p:ph idx="4294967295"/>
          </p:nvPr>
        </p:nvSpPr>
        <p:spPr bwMode="auto">
          <a:xfrm>
            <a:off x="258212" y="1626988"/>
            <a:ext cx="63292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i="0" u="none" strike="noStrike" cap="none" normalizeH="0" baseline="0" dirty="0">
                <a:ln>
                  <a:noFill/>
                </a:ln>
                <a:solidFill>
                  <a:schemeClr val="tx1"/>
                </a:solidFill>
                <a:effectLst/>
              </a:rPr>
              <a:t>Recurrent falls, confusion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i="0" u="none" strike="noStrike" cap="none" normalizeH="0" baseline="0" dirty="0">
                <a:ln>
                  <a:noFill/>
                </a:ln>
                <a:solidFill>
                  <a:schemeClr val="tx1"/>
                </a:solidFill>
                <a:effectLst/>
              </a:rPr>
              <a:t>Macrocytosis without anemia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i="0" u="none" strike="noStrike" cap="none" normalizeH="0" baseline="0" dirty="0">
                <a:ln>
                  <a:noFill/>
                </a:ln>
                <a:solidFill>
                  <a:schemeClr val="tx1"/>
                </a:solidFill>
                <a:effectLst/>
              </a:rPr>
              <a:t>Low platelets and bruising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i="0" u="none" strike="noStrike" cap="none" normalizeH="0" baseline="0" dirty="0">
                <a:ln>
                  <a:noFill/>
                </a:ln>
                <a:solidFill>
                  <a:schemeClr val="tx1"/>
                </a:solidFill>
                <a:effectLst/>
              </a:rPr>
              <a:t>Gait disturbance, unexplained neuropathy</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p>
        </p:txBody>
      </p:sp>
      <p:pic>
        <p:nvPicPr>
          <p:cNvPr id="5" name="Picture 4" descr="A black and white sign with a person falling down stairs&#10;&#10;Description automatically generated">
            <a:extLst>
              <a:ext uri="{FF2B5EF4-FFF2-40B4-BE49-F238E27FC236}">
                <a16:creationId xmlns:a16="http://schemas.microsoft.com/office/drawing/2014/main" id="{7B7EFB38-42B2-49A3-BCEC-1851F8A98E0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28045" y="1903445"/>
            <a:ext cx="2763416" cy="2763416"/>
          </a:xfrm>
          <a:prstGeom prst="rect">
            <a:avLst/>
          </a:prstGeom>
        </p:spPr>
      </p:pic>
    </p:spTree>
    <p:custDataLst>
      <p:tags r:id="rId1"/>
    </p:custDataLst>
    <p:extLst>
      <p:ext uri="{BB962C8B-B14F-4D97-AF65-F5344CB8AC3E}">
        <p14:creationId xmlns:p14="http://schemas.microsoft.com/office/powerpoint/2010/main" val="970497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Symptom management strategy</a:t>
            </a:r>
          </a:p>
        </p:txBody>
      </p:sp>
      <p:sp>
        <p:nvSpPr>
          <p:cNvPr id="4" name="Content Placeholder 2"/>
          <p:cNvSpPr>
            <a:spLocks noGrp="1"/>
          </p:cNvSpPr>
          <p:nvPr>
            <p:ph idx="4294967295"/>
          </p:nvPr>
        </p:nvSpPr>
        <p:spPr>
          <a:xfrm>
            <a:off x="155448" y="1828800"/>
            <a:ext cx="11442684" cy="4625094"/>
          </a:xfrm>
          <a:prstGeom prst="rect">
            <a:avLst/>
          </a:prstGeom>
        </p:spPr>
        <p:txBody>
          <a:bodyPr>
            <a:normAutofit lnSpcReduction="10000"/>
          </a:bodyPr>
          <a:lstStyle/>
          <a:p>
            <a:pPr marL="182880" indent="-182880">
              <a:buClr>
                <a:schemeClr val="tx1"/>
              </a:buClr>
              <a:buFont typeface="Arial" panose="020B0604020202020204" pitchFamily="34" charset="0"/>
              <a:buChar char="•"/>
            </a:pPr>
            <a:r>
              <a:rPr lang="en-US" sz="2000" dirty="0"/>
              <a:t>Decreased Libido</a:t>
            </a:r>
          </a:p>
          <a:p>
            <a:pPr marL="182880" indent="-182880">
              <a:buClr>
                <a:schemeClr val="tx1"/>
              </a:buClr>
              <a:buFont typeface="Arial" panose="020B0604020202020204" pitchFamily="34" charset="0"/>
              <a:buChar char="•"/>
            </a:pPr>
            <a:r>
              <a:rPr lang="en-US" sz="2000" dirty="0"/>
              <a:t>Erectile disfunction</a:t>
            </a:r>
          </a:p>
          <a:p>
            <a:pPr marL="182880" indent="-182880">
              <a:buClr>
                <a:schemeClr val="tx1"/>
              </a:buClr>
              <a:buFont typeface="Arial" panose="020B0604020202020204" pitchFamily="34" charset="0"/>
              <a:buChar char="•"/>
            </a:pPr>
            <a:r>
              <a:rPr lang="en-US" sz="2000" dirty="0"/>
              <a:t>Diarrhea</a:t>
            </a:r>
          </a:p>
          <a:p>
            <a:pPr marL="182880" indent="-182880">
              <a:buClr>
                <a:schemeClr val="tx1"/>
              </a:buClr>
              <a:buFont typeface="Arial" panose="020B0604020202020204" pitchFamily="34" charset="0"/>
              <a:buChar char="•"/>
            </a:pPr>
            <a:r>
              <a:rPr lang="en-US" sz="2000" dirty="0"/>
              <a:t>Nausea and GERD</a:t>
            </a:r>
          </a:p>
          <a:p>
            <a:pPr marL="182880" indent="-182880">
              <a:buClr>
                <a:schemeClr val="tx1"/>
              </a:buClr>
              <a:buFont typeface="Arial" panose="020B0604020202020204" pitchFamily="34" charset="0"/>
              <a:buChar char="•"/>
            </a:pPr>
            <a:r>
              <a:rPr lang="en-US" sz="2000" dirty="0"/>
              <a:t>Abdominal Pain</a:t>
            </a:r>
          </a:p>
          <a:p>
            <a:pPr marL="182880" indent="-182880">
              <a:buClr>
                <a:schemeClr val="tx1"/>
              </a:buClr>
              <a:buFont typeface="Arial" panose="020B0604020202020204" pitchFamily="34" charset="0"/>
              <a:buChar char="•"/>
            </a:pPr>
            <a:r>
              <a:rPr lang="en-US" sz="2000" dirty="0"/>
              <a:t>Rosacea</a:t>
            </a:r>
          </a:p>
          <a:p>
            <a:pPr marL="182880" indent="-182880">
              <a:buClr>
                <a:schemeClr val="tx1"/>
              </a:buClr>
              <a:buFont typeface="Arial" panose="020B0604020202020204" pitchFamily="34" charset="0"/>
              <a:buChar char="•"/>
            </a:pPr>
            <a:r>
              <a:rPr lang="en-US" sz="2000" dirty="0"/>
              <a:t>Dry Skin</a:t>
            </a:r>
          </a:p>
          <a:p>
            <a:pPr marL="182880" indent="-182880">
              <a:buClr>
                <a:schemeClr val="tx1"/>
              </a:buClr>
              <a:buFont typeface="Arial" panose="020B0604020202020204" pitchFamily="34" charset="0"/>
              <a:buChar char="•"/>
            </a:pPr>
            <a:r>
              <a:rPr lang="en-US" sz="2000" dirty="0"/>
              <a:t>Insomnia</a:t>
            </a:r>
          </a:p>
          <a:p>
            <a:pPr marL="182880" indent="-182880">
              <a:buClr>
                <a:schemeClr val="tx1"/>
              </a:buClr>
              <a:buFont typeface="Arial" panose="020B0604020202020204" pitchFamily="34" charset="0"/>
              <a:buChar char="•"/>
            </a:pPr>
            <a:r>
              <a:rPr lang="en-US" sz="2000" dirty="0"/>
              <a:t>Sleep apnea</a:t>
            </a:r>
          </a:p>
          <a:p>
            <a:pPr marL="182880" indent="-182880">
              <a:buClr>
                <a:schemeClr val="tx1"/>
              </a:buClr>
              <a:buFont typeface="Arial" panose="020B0604020202020204" pitchFamily="34" charset="0"/>
              <a:buChar char="•"/>
            </a:pPr>
            <a:r>
              <a:rPr lang="en-US" sz="2000" dirty="0"/>
              <a:t>Obesity</a:t>
            </a:r>
          </a:p>
          <a:p>
            <a:pPr marL="182880" indent="-182880">
              <a:buClr>
                <a:schemeClr val="tx1"/>
              </a:buClr>
              <a:buFont typeface="Arial" panose="020B0604020202020204" pitchFamily="34" charset="0"/>
              <a:buChar char="•"/>
            </a:pPr>
            <a:r>
              <a:rPr lang="en-US" sz="2000" dirty="0"/>
              <a:t>Poor Blood pressure control</a:t>
            </a:r>
          </a:p>
          <a:p>
            <a:pPr marL="182880" indent="-182880">
              <a:buClr>
                <a:schemeClr val="tx1"/>
              </a:buClr>
              <a:buFont typeface="Arial" panose="020B0604020202020204" pitchFamily="34" charset="0"/>
              <a:buChar char="•"/>
            </a:pPr>
            <a:r>
              <a:rPr lang="en-US" sz="2000" dirty="0"/>
              <a:t>Poor Diabetes control</a:t>
            </a:r>
          </a:p>
        </p:txBody>
      </p:sp>
    </p:spTree>
    <p:custDataLst>
      <p:tags r:id="rId1"/>
    </p:custDataLst>
    <p:extLst>
      <p:ext uri="{BB962C8B-B14F-4D97-AF65-F5344CB8AC3E}">
        <p14:creationId xmlns:p14="http://schemas.microsoft.com/office/powerpoint/2010/main" val="419803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5574-C8A3-45B0-BBD2-8DEC0884B1CF}"/>
              </a:ext>
            </a:extLst>
          </p:cNvPr>
          <p:cNvSpPr>
            <a:spLocks noGrp="1"/>
          </p:cNvSpPr>
          <p:nvPr>
            <p:ph type="title"/>
          </p:nvPr>
        </p:nvSpPr>
        <p:spPr/>
        <p:txBody>
          <a:bodyPr/>
          <a:lstStyle/>
          <a:p>
            <a:r>
              <a:rPr lang="en-US" dirty="0"/>
              <a:t>Medical Sequelae – Adults vs Adolescents</a:t>
            </a:r>
          </a:p>
        </p:txBody>
      </p:sp>
      <p:graphicFrame>
        <p:nvGraphicFramePr>
          <p:cNvPr id="4" name="Content Placeholder 3">
            <a:extLst>
              <a:ext uri="{FF2B5EF4-FFF2-40B4-BE49-F238E27FC236}">
                <a16:creationId xmlns:a16="http://schemas.microsoft.com/office/drawing/2014/main" id="{E0B05735-9FB7-4BDB-8F1F-658EE6251F2B}"/>
              </a:ext>
            </a:extLst>
          </p:cNvPr>
          <p:cNvGraphicFramePr>
            <a:graphicFrameLocks noGrp="1"/>
          </p:cNvGraphicFramePr>
          <p:nvPr>
            <p:ph idx="4294967295"/>
            <p:extLst>
              <p:ext uri="{D42A27DB-BD31-4B8C-83A1-F6EECF244321}">
                <p14:modId xmlns:p14="http://schemas.microsoft.com/office/powerpoint/2010/main" val="1839641331"/>
              </p:ext>
            </p:extLst>
          </p:nvPr>
        </p:nvGraphicFramePr>
        <p:xfrm>
          <a:off x="885965" y="2041072"/>
          <a:ext cx="8547285" cy="4686299"/>
        </p:xfrm>
        <a:graphic>
          <a:graphicData uri="http://schemas.openxmlformats.org/drawingml/2006/table">
            <a:tbl>
              <a:tblPr/>
              <a:tblGrid>
                <a:gridCol w="2849095">
                  <a:extLst>
                    <a:ext uri="{9D8B030D-6E8A-4147-A177-3AD203B41FA5}">
                      <a16:colId xmlns:a16="http://schemas.microsoft.com/office/drawing/2014/main" val="1281904490"/>
                    </a:ext>
                  </a:extLst>
                </a:gridCol>
                <a:gridCol w="2849095">
                  <a:extLst>
                    <a:ext uri="{9D8B030D-6E8A-4147-A177-3AD203B41FA5}">
                      <a16:colId xmlns:a16="http://schemas.microsoft.com/office/drawing/2014/main" val="3828367305"/>
                    </a:ext>
                  </a:extLst>
                </a:gridCol>
                <a:gridCol w="2849095">
                  <a:extLst>
                    <a:ext uri="{9D8B030D-6E8A-4147-A177-3AD203B41FA5}">
                      <a16:colId xmlns:a16="http://schemas.microsoft.com/office/drawing/2014/main" val="1521634951"/>
                    </a:ext>
                  </a:extLst>
                </a:gridCol>
              </a:tblGrid>
              <a:tr h="288387">
                <a:tc>
                  <a:txBody>
                    <a:bodyPr/>
                    <a:lstStyle/>
                    <a:p>
                      <a:r>
                        <a:rPr lang="en-US" sz="1200" b="1" dirty="0"/>
                        <a:t>Domain</a:t>
                      </a:r>
                      <a:endParaRPr lang="en-US" sz="1200" dirty="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Adults</a:t>
                      </a:r>
                      <a:endParaRPr lang="en-US" sz="1200" dirty="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Adolescents</a:t>
                      </a:r>
                      <a:endParaRPr lang="en-US" sz="120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067333"/>
                  </a:ext>
                </a:extLst>
              </a:tr>
              <a:tr h="720968">
                <a:tc>
                  <a:txBody>
                    <a:bodyPr/>
                    <a:lstStyle/>
                    <a:p>
                      <a:r>
                        <a:rPr lang="en-US" sz="1200" b="1" dirty="0"/>
                        <a:t>Immediate Effects</a:t>
                      </a:r>
                      <a:endParaRPr lang="en-US" sz="1200" dirty="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CNS depression- Disinhibition- Impaired coordination &amp; judgment</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Same as adults- Higher risk for risky behaviors, trauma, and substance co-use</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496648"/>
                  </a:ext>
                </a:extLst>
              </a:tr>
              <a:tr h="1369842">
                <a:tc>
                  <a:txBody>
                    <a:bodyPr/>
                    <a:lstStyle/>
                    <a:p>
                      <a:r>
                        <a:rPr lang="en-US" sz="1200" b="1"/>
                        <a:t>Long-Term Sequelae</a:t>
                      </a:r>
                      <a:endParaRPr lang="en-US" sz="120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Cardiomyopathy- Liver disease (steatosis → hepatitis → cirrhosis)- GI bleeding- Pancreatitis- Neuropathy- Cancer (oral, esophageal, liver, breast, colorectal)- Immunosuppression</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 Rare to see chronic end-organ disease - Early onset increases lifetime risk of adult AUD and comorbidities</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947646"/>
                  </a:ext>
                </a:extLst>
              </a:tr>
              <a:tr h="1802423">
                <a:tc>
                  <a:txBody>
                    <a:bodyPr/>
                    <a:lstStyle/>
                    <a:p>
                      <a:r>
                        <a:rPr lang="en-US" sz="1200" b="1"/>
                        <a:t>Developmental Impact</a:t>
                      </a:r>
                      <a:endParaRPr lang="en-US" sz="120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Mostly complete organ development- Sequelae depend on cumulative dose and duration</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r>
                        <a:rPr lang="en-US" sz="1200" b="1" dirty="0"/>
                        <a:t>Brain:</a:t>
                      </a:r>
                      <a:r>
                        <a:rPr lang="en-US" sz="1200" dirty="0"/>
                        <a:t> disrupted frontal lobe development, executive function, memory- </a:t>
                      </a:r>
                      <a:r>
                        <a:rPr lang="en-US" sz="1200" b="1" dirty="0"/>
                        <a:t>Liver:</a:t>
                      </a:r>
                      <a:r>
                        <a:rPr lang="en-US" sz="1200" dirty="0"/>
                        <a:t> greater susceptibility to hepatotoxicity- </a:t>
                      </a:r>
                      <a:r>
                        <a:rPr lang="en-US" sz="1200" b="1" dirty="0"/>
                        <a:t>Bone:</a:t>
                      </a:r>
                      <a:r>
                        <a:rPr lang="en-US" sz="1200" dirty="0"/>
                        <a:t> reduced peak bone mass- </a:t>
                      </a:r>
                      <a:r>
                        <a:rPr lang="en-US" sz="1200" b="1" dirty="0"/>
                        <a:t>Marrow:</a:t>
                      </a:r>
                      <a:r>
                        <a:rPr lang="en-US" sz="1200" dirty="0"/>
                        <a:t> impaired hematopoiesis- </a:t>
                      </a:r>
                      <a:r>
                        <a:rPr lang="en-US" sz="1200" b="1" dirty="0"/>
                        <a:t>Psychiatric vulnerability</a:t>
                      </a:r>
                      <a:r>
                        <a:rPr lang="en-US" sz="1200" dirty="0"/>
                        <a:t> increased (e.g., depression, suicidality)</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946191"/>
                  </a:ext>
                </a:extLst>
              </a:tr>
              <a:tr h="504679">
                <a:tc>
                  <a:txBody>
                    <a:bodyPr/>
                    <a:lstStyle/>
                    <a:p>
                      <a:r>
                        <a:rPr lang="en-US" sz="1200" b="1"/>
                        <a:t>Dose–Response Pattern</a:t>
                      </a:r>
                      <a:endParaRPr lang="en-US" sz="120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Typically, </a:t>
                      </a:r>
                      <a:r>
                        <a:rPr lang="en-US" sz="1200" b="1" dirty="0"/>
                        <a:t>linear</a:t>
                      </a:r>
                      <a:r>
                        <a:rPr lang="en-US" sz="1200" dirty="0"/>
                        <a:t> and </a:t>
                      </a:r>
                      <a:r>
                        <a:rPr lang="en-US" sz="1200" b="1" dirty="0"/>
                        <a:t>cumulative</a:t>
                      </a:r>
                      <a:endParaRPr lang="en-US" sz="1200" dirty="0"/>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r>
                        <a:rPr lang="en-US" sz="1200" b="1" dirty="0"/>
                        <a:t>Nonlinear, stage-specific</a:t>
                      </a:r>
                      <a:r>
                        <a:rPr lang="en-US" sz="1200" dirty="0"/>
                        <a:t> effects due to organ immaturity</a:t>
                      </a:r>
                    </a:p>
                  </a:txBody>
                  <a:tcPr marL="61644" marR="61644" marT="30822" marB="308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200573"/>
                  </a:ext>
                </a:extLst>
              </a:tr>
            </a:tbl>
          </a:graphicData>
        </a:graphic>
      </p:graphicFrame>
    </p:spTree>
    <p:extLst>
      <p:ext uri="{BB962C8B-B14F-4D97-AF65-F5344CB8AC3E}">
        <p14:creationId xmlns:p14="http://schemas.microsoft.com/office/powerpoint/2010/main" val="2053351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Harm Reduction in Medical Management</a:t>
            </a:r>
          </a:p>
        </p:txBody>
      </p:sp>
      <p:sp>
        <p:nvSpPr>
          <p:cNvPr id="4" name="Content Placeholder 2"/>
          <p:cNvSpPr>
            <a:spLocks noGrp="1"/>
          </p:cNvSpPr>
          <p:nvPr>
            <p:ph idx="4294967295"/>
          </p:nvPr>
        </p:nvSpPr>
        <p:spPr>
          <a:xfrm>
            <a:off x="155448" y="1828800"/>
            <a:ext cx="11442684" cy="4625094"/>
          </a:xfrm>
          <a:prstGeom prst="rect">
            <a:avLst/>
          </a:prstGeom>
        </p:spPr>
        <p:txBody>
          <a:bodyPr/>
          <a:lstStyle/>
          <a:p>
            <a:pPr marL="182880" indent="-182880">
              <a:buClr>
                <a:schemeClr val="tx1"/>
              </a:buClr>
              <a:buFont typeface="Arial" panose="020B0604020202020204" pitchFamily="34" charset="0"/>
              <a:buChar char="•"/>
            </a:pPr>
            <a:r>
              <a:rPr lang="en-US" sz="2000" dirty="0"/>
              <a:t>SBIRT</a:t>
            </a:r>
          </a:p>
          <a:p>
            <a:pPr marL="182880" indent="-182880">
              <a:buClr>
                <a:schemeClr val="tx1"/>
              </a:buClr>
              <a:buFont typeface="Arial" panose="020B0604020202020204" pitchFamily="34" charset="0"/>
              <a:buChar char="•"/>
            </a:pPr>
            <a:r>
              <a:rPr lang="en-US" sz="2000" dirty="0"/>
              <a:t>Support Small Goals, not just abstinence</a:t>
            </a:r>
          </a:p>
          <a:p>
            <a:pPr marL="182880" indent="-182880">
              <a:buClr>
                <a:schemeClr val="tx1"/>
              </a:buClr>
              <a:buFont typeface="Arial" panose="020B0604020202020204" pitchFamily="34" charset="0"/>
              <a:buChar char="•"/>
            </a:pPr>
            <a:r>
              <a:rPr lang="en-US" sz="2000" dirty="0"/>
              <a:t>Thiamine, Multivitamins, Hydration, PPI</a:t>
            </a:r>
          </a:p>
          <a:p>
            <a:pPr marL="182880" indent="-182880">
              <a:buClr>
                <a:schemeClr val="tx1"/>
              </a:buClr>
              <a:buFont typeface="Arial" panose="020B0604020202020204" pitchFamily="34" charset="0"/>
              <a:buChar char="•"/>
            </a:pPr>
            <a:r>
              <a:rPr lang="en-US" sz="2000" dirty="0"/>
              <a:t>Monitor Liver, Cardiac, metabolic Health, CBC, check for co-occurring Hep C and B</a:t>
            </a:r>
          </a:p>
          <a:p>
            <a:pPr marL="182880" indent="-182880">
              <a:buClr>
                <a:schemeClr val="tx1"/>
              </a:buClr>
              <a:buFont typeface="Arial" panose="020B0604020202020204" pitchFamily="34" charset="0"/>
              <a:buChar char="•"/>
            </a:pPr>
            <a:r>
              <a:rPr lang="en-US" sz="2000" dirty="0"/>
              <a:t>If LFT’s remain elevated consider Transient Elastography, Ultrasound and Fibrosis Maker Panels</a:t>
            </a:r>
          </a:p>
          <a:p>
            <a:pPr marL="182880" indent="-182880">
              <a:buClr>
                <a:schemeClr val="tx1"/>
              </a:buClr>
              <a:buFont typeface="Arial" panose="020B0604020202020204" pitchFamily="34" charset="0"/>
              <a:buChar char="•"/>
            </a:pPr>
            <a:r>
              <a:rPr lang="en-US" sz="2000" dirty="0"/>
              <a:t>Avoid Stigmatizing language in documentation</a:t>
            </a:r>
          </a:p>
          <a:p>
            <a:pPr marL="182880" indent="-182880">
              <a:buClr>
                <a:schemeClr val="tx1"/>
              </a:buClr>
              <a:buFont typeface="Arial" panose="020B0604020202020204" pitchFamily="34" charset="0"/>
              <a:buChar char="•"/>
            </a:pPr>
            <a:r>
              <a:rPr lang="en-US" sz="2000" dirty="0"/>
              <a:t>Specific for Adolescents:</a:t>
            </a:r>
          </a:p>
          <a:p>
            <a:pPr marL="646430" lvl="1" indent="-182880">
              <a:buClr>
                <a:schemeClr val="tx1"/>
              </a:buClr>
              <a:buFont typeface="Arial" panose="020B0604020202020204" pitchFamily="34" charset="0"/>
              <a:buChar char="•"/>
            </a:pPr>
            <a:r>
              <a:rPr lang="en-US" sz="1600" dirty="0"/>
              <a:t>Early Identification</a:t>
            </a:r>
          </a:p>
          <a:p>
            <a:pPr marL="646430" lvl="1" indent="-182880">
              <a:buClr>
                <a:schemeClr val="tx1"/>
              </a:buClr>
              <a:buFont typeface="Arial" panose="020B0604020202020204" pitchFamily="34" charset="0"/>
              <a:buChar char="•"/>
            </a:pPr>
            <a:r>
              <a:rPr lang="en-US" sz="1600" dirty="0"/>
              <a:t>Addressing co-occurring activities</a:t>
            </a:r>
          </a:p>
          <a:p>
            <a:pPr marL="646430" lvl="1" indent="-182880">
              <a:buClr>
                <a:schemeClr val="tx1"/>
              </a:buClr>
              <a:buFont typeface="Arial" panose="020B0604020202020204" pitchFamily="34" charset="0"/>
              <a:buChar char="•"/>
            </a:pPr>
            <a:r>
              <a:rPr lang="en-US" sz="1600" dirty="0"/>
              <a:t>Reducing binge drinking</a:t>
            </a:r>
          </a:p>
          <a:p>
            <a:pPr marL="0" indent="0">
              <a:buClr>
                <a:schemeClr val="tx1"/>
              </a:buClr>
              <a:buNone/>
            </a:pPr>
            <a:endParaRPr lang="en-US" sz="2000" dirty="0"/>
          </a:p>
        </p:txBody>
      </p:sp>
    </p:spTree>
    <p:custDataLst>
      <p:tags r:id="rId1"/>
    </p:custDataLst>
    <p:extLst>
      <p:ext uri="{BB962C8B-B14F-4D97-AF65-F5344CB8AC3E}">
        <p14:creationId xmlns:p14="http://schemas.microsoft.com/office/powerpoint/2010/main" val="249478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D6A53C7C-3B2F-4F5A-B4E5-3FD6D20C4230}"/>
              </a:ext>
            </a:extLst>
          </p:cNvPr>
          <p:cNvGraphicFramePr>
            <a:graphicFrameLocks noGrp="1"/>
          </p:cNvGraphicFramePr>
          <p:nvPr>
            <p:extLst>
              <p:ext uri="{D42A27DB-BD31-4B8C-83A1-F6EECF244321}">
                <p14:modId xmlns:p14="http://schemas.microsoft.com/office/powerpoint/2010/main" val="3720430978"/>
              </p:ext>
            </p:extLst>
          </p:nvPr>
        </p:nvGraphicFramePr>
        <p:xfrm>
          <a:off x="799139" y="904724"/>
          <a:ext cx="9474048" cy="5571071"/>
        </p:xfrm>
        <a:graphic>
          <a:graphicData uri="http://schemas.openxmlformats.org/drawingml/2006/table">
            <a:tbl>
              <a:tblPr/>
              <a:tblGrid>
                <a:gridCol w="2868123">
                  <a:extLst>
                    <a:ext uri="{9D8B030D-6E8A-4147-A177-3AD203B41FA5}">
                      <a16:colId xmlns:a16="http://schemas.microsoft.com/office/drawing/2014/main" val="523061129"/>
                    </a:ext>
                  </a:extLst>
                </a:gridCol>
                <a:gridCol w="3311524">
                  <a:extLst>
                    <a:ext uri="{9D8B030D-6E8A-4147-A177-3AD203B41FA5}">
                      <a16:colId xmlns:a16="http://schemas.microsoft.com/office/drawing/2014/main" val="3313437426"/>
                    </a:ext>
                  </a:extLst>
                </a:gridCol>
                <a:gridCol w="3294401">
                  <a:extLst>
                    <a:ext uri="{9D8B030D-6E8A-4147-A177-3AD203B41FA5}">
                      <a16:colId xmlns:a16="http://schemas.microsoft.com/office/drawing/2014/main" val="816064605"/>
                    </a:ext>
                  </a:extLst>
                </a:gridCol>
              </a:tblGrid>
              <a:tr h="322217">
                <a:tc>
                  <a:txBody>
                    <a:bodyPr/>
                    <a:lstStyle/>
                    <a:p>
                      <a:r>
                        <a:rPr lang="en-US" sz="1300" b="1"/>
                        <a:t>Domain</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a:t>Adolescents</a:t>
                      </a:r>
                      <a:endParaRPr lang="en-US" sz="1300"/>
                    </a:p>
                  </a:txBody>
                  <a:tcPr marL="67432" marR="67432" marT="33717" marB="33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1"/>
                        <a:t>Adults</a:t>
                      </a:r>
                      <a:endParaRPr lang="en-US" sz="1300"/>
                    </a:p>
                  </a:txBody>
                  <a:tcPr marL="67432" marR="67432" marT="33717" marB="3371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6843999"/>
                  </a:ext>
                </a:extLst>
              </a:tr>
              <a:tr h="527688">
                <a:tc>
                  <a:txBody>
                    <a:bodyPr/>
                    <a:lstStyle/>
                    <a:p>
                      <a:r>
                        <a:rPr lang="en-US" sz="1300" b="1"/>
                        <a:t>Goal</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Prevent long-term neurodevelopmental, hepatic, and behavioral harm</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Minimize cumulative organ damage, cancer risk, and acute complications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796188"/>
                  </a:ext>
                </a:extLst>
              </a:tr>
              <a:tr h="733158">
                <a:tc>
                  <a:txBody>
                    <a:bodyPr/>
                    <a:lstStyle/>
                    <a:p>
                      <a:r>
                        <a:rPr lang="en-US" sz="1300" b="1"/>
                        <a:t>Delay or Reduce Use</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Delay onset of first use- Enforce underage drinking laws- Educate about binge drinking risks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Promote lower-risk drinking limits- Encourage alcohol-free days- Avoid mixing with sedatives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037633"/>
                  </a:ext>
                </a:extLst>
              </a:tr>
              <a:tr h="733158">
                <a:tc>
                  <a:txBody>
                    <a:bodyPr/>
                    <a:lstStyle/>
                    <a:p>
                      <a:r>
                        <a:rPr lang="en-US" sz="1300" b="1"/>
                        <a:t>Medical Monitoring</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Monitor growth, development, mental health- Screen for early liver or neurocognitive impact</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Regular labs (LFTs, lipids, glucose)- Screen for liver disease, neuropathy, anemia, and cancer</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198009"/>
                  </a:ext>
                </a:extLst>
              </a:tr>
              <a:tr h="733158">
                <a:tc>
                  <a:txBody>
                    <a:bodyPr/>
                    <a:lstStyle/>
                    <a:p>
                      <a:r>
                        <a:rPr lang="en-US" sz="1300" b="1"/>
                        <a:t>Nutritional Support</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Encourage balanced diet- Thiamine and folate if heavy use suspected</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Thiamine, folate, multivitamins- PPI if GI risk- Manage malnutrition in chronic drinkers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142577"/>
                  </a:ext>
                </a:extLst>
              </a:tr>
              <a:tr h="733158">
                <a:tc>
                  <a:txBody>
                    <a:bodyPr/>
                    <a:lstStyle/>
                    <a:p>
                      <a:r>
                        <a:rPr lang="en-US" sz="1300" b="1"/>
                        <a:t>Behavioral Strategies</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School- and family-based education- Peer and digital engagement- Promote protective environments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Motivational interviewing- Address co-occurring anxiety, insomnia, PTSD- Link to recovery supports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4425308"/>
                  </a:ext>
                </a:extLst>
              </a:tr>
              <a:tr h="733158">
                <a:tc>
                  <a:txBody>
                    <a:bodyPr/>
                    <a:lstStyle/>
                    <a:p>
                      <a:r>
                        <a:rPr lang="en-US" sz="1300" b="1"/>
                        <a:t>Medical Treatment</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Focus on screening and early intervention- Treat psychiatric comorbidities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Offer medications for AUD (e.g., naltrexone, acamprosate)- Support reduction even if not abstinent</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120070"/>
                  </a:ext>
                </a:extLst>
              </a:tr>
              <a:tr h="527688">
                <a:tc>
                  <a:txBody>
                    <a:bodyPr/>
                    <a:lstStyle/>
                    <a:p>
                      <a:r>
                        <a:rPr lang="en-US" sz="1300" b="1"/>
                        <a:t>Immunization &amp; ID</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Hepatitis A/B vaccines- Prevent STI &amp; infection through safer behaviors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Hep A/B vaccination- Screen/treat HIV, HCV, TB- Address immune suppression</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501594"/>
                  </a:ext>
                </a:extLst>
              </a:tr>
              <a:tr h="527688">
                <a:tc>
                  <a:txBody>
                    <a:bodyPr/>
                    <a:lstStyle/>
                    <a:p>
                      <a:r>
                        <a:rPr lang="en-US" sz="1300" b="1"/>
                        <a:t>Social Supports</a:t>
                      </a:r>
                      <a:endParaRPr lang="en-US" sz="1300"/>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 Strengthen school, family, and community connections</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 Stabilize housing, food, income- Case management and peer support</a:t>
                      </a:r>
                    </a:p>
                  </a:txBody>
                  <a:tcPr marL="67432" marR="67432" marT="33717" marB="33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445769"/>
                  </a:ext>
                </a:extLst>
              </a:tr>
            </a:tbl>
          </a:graphicData>
        </a:graphic>
      </p:graphicFrame>
    </p:spTree>
    <p:extLst>
      <p:ext uri="{BB962C8B-B14F-4D97-AF65-F5344CB8AC3E}">
        <p14:creationId xmlns:p14="http://schemas.microsoft.com/office/powerpoint/2010/main" val="1793385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31328" y="1731190"/>
            <a:ext cx="9144000" cy="679815"/>
          </a:xfrm>
          <a:prstGeom prst="rect">
            <a:avLst/>
          </a:prstGeom>
        </p:spPr>
        <p:txBody>
          <a:bodyPr/>
          <a:lstStyle>
            <a:lvl1pPr algn="l" defTabSz="914400" rtl="0" eaLnBrk="1" latinLnBrk="0" hangingPunct="1">
              <a:lnSpc>
                <a:spcPct val="90000"/>
              </a:lnSpc>
              <a:spcBef>
                <a:spcPct val="0"/>
              </a:spcBef>
              <a:buNone/>
              <a:defRPr sz="3600" b="1" kern="1200">
                <a:solidFill>
                  <a:srgbClr val="2B4B1B"/>
                </a:solidFill>
                <a:latin typeface="+mj-lt"/>
                <a:ea typeface="+mj-ea"/>
                <a:cs typeface="+mj-cs"/>
              </a:defRPr>
            </a:lvl1pPr>
          </a:lstStyle>
          <a:p>
            <a:pPr algn="ctr"/>
            <a:r>
              <a:rPr lang="en-US" sz="4800" dirty="0"/>
              <a:t>Questions?</a:t>
            </a:r>
          </a:p>
        </p:txBody>
      </p:sp>
      <p:sp>
        <p:nvSpPr>
          <p:cNvPr id="3" name="Subtitle 2"/>
          <p:cNvSpPr txBox="1">
            <a:spLocks/>
          </p:cNvSpPr>
          <p:nvPr/>
        </p:nvSpPr>
        <p:spPr>
          <a:xfrm>
            <a:off x="3314855" y="2518802"/>
            <a:ext cx="4976947" cy="1144689"/>
          </a:xfrm>
          <a:prstGeom prst="rect">
            <a:avLst/>
          </a:prstGeom>
        </p:spPr>
        <p:txBody>
          <a:bodyPr>
            <a:normAutofit/>
          </a:bodyPr>
          <a:lstStyle>
            <a:lvl1pPr marL="342900" indent="-342900" algn="l" defTabSz="914400" rtl="0" eaLnBrk="1" latinLnBrk="0" hangingPunct="1">
              <a:lnSpc>
                <a:spcPct val="90000"/>
              </a:lnSpc>
              <a:spcBef>
                <a:spcPts val="1000"/>
              </a:spcBef>
              <a:buClr>
                <a:srgbClr val="447ABE"/>
              </a:buClr>
              <a:buSzPct val="100000"/>
              <a:buFont typeface=".Hiragino Kaku Gothic Interface W3"/>
              <a:buChar char="◉"/>
              <a:tabLst/>
              <a:defRPr sz="28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Clr>
                <a:srgbClr val="447ABE"/>
              </a:buClr>
              <a:buSzPct val="100000"/>
              <a:buFont typeface=".Hiragino Kaku Gothic Interface W3"/>
              <a:buChar char="◉"/>
              <a:tabLst/>
              <a:defRPr sz="2400" kern="1200">
                <a:solidFill>
                  <a:schemeClr val="tx1"/>
                </a:solidFill>
                <a:latin typeface="+mn-lt"/>
                <a:ea typeface="+mn-ea"/>
                <a:cs typeface="+mn-cs"/>
              </a:defRPr>
            </a:lvl2pPr>
            <a:lvl3pPr marL="1206500" indent="-292100" algn="l" defTabSz="914400" rtl="0" eaLnBrk="1" latinLnBrk="0" hangingPunct="1">
              <a:lnSpc>
                <a:spcPct val="90000"/>
              </a:lnSpc>
              <a:spcBef>
                <a:spcPts val="500"/>
              </a:spcBef>
              <a:buClr>
                <a:srgbClr val="447ABE"/>
              </a:buClr>
              <a:buSzPct val="100000"/>
              <a:buFont typeface=".Hiragino Kaku Gothic Interface W3"/>
              <a:buChar char="◉"/>
              <a:tabLst/>
              <a:defRPr sz="2000" kern="1200">
                <a:solidFill>
                  <a:schemeClr val="tx1"/>
                </a:solidFill>
                <a:latin typeface="+mn-lt"/>
                <a:ea typeface="+mn-ea"/>
                <a:cs typeface="+mn-cs"/>
              </a:defRPr>
            </a:lvl3pPr>
            <a:lvl4pPr marL="1606550" indent="-234950" algn="l" defTabSz="914400" rtl="0" eaLnBrk="1" latinLnBrk="0" hangingPunct="1">
              <a:lnSpc>
                <a:spcPct val="90000"/>
              </a:lnSpc>
              <a:spcBef>
                <a:spcPts val="500"/>
              </a:spcBef>
              <a:buClr>
                <a:srgbClr val="447ABE"/>
              </a:buClr>
              <a:buSzPct val="100000"/>
              <a:buFont typeface=".Hiragino Kaku Gothic Interface W3"/>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7ABE"/>
              </a:buClr>
              <a:buSzPct val="100000"/>
              <a:buFont typeface=".Hiragino Kaku Gothic Interface W3"/>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Feel free to unmute or put your questions in the chat!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2761" t="24932" r="42128" b="31313"/>
          <a:stretch/>
        </p:blipFill>
        <p:spPr>
          <a:xfrm>
            <a:off x="5014022" y="3448562"/>
            <a:ext cx="1578613" cy="1547251"/>
          </a:xfrm>
          <a:prstGeom prst="rect">
            <a:avLst/>
          </a:prstGeom>
        </p:spPr>
      </p:pic>
    </p:spTree>
    <p:custDataLst>
      <p:tags r:id="rId1"/>
    </p:custDataLst>
    <p:extLst>
      <p:ext uri="{BB962C8B-B14F-4D97-AF65-F5344CB8AC3E}">
        <p14:creationId xmlns:p14="http://schemas.microsoft.com/office/powerpoint/2010/main" val="232147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References</a:t>
            </a:r>
          </a:p>
        </p:txBody>
      </p:sp>
      <p:sp>
        <p:nvSpPr>
          <p:cNvPr id="3" name="Content Placeholder 2"/>
          <p:cNvSpPr>
            <a:spLocks noGrp="1"/>
          </p:cNvSpPr>
          <p:nvPr>
            <p:ph sz="quarter" idx="4294967295"/>
          </p:nvPr>
        </p:nvSpPr>
        <p:spPr>
          <a:xfrm>
            <a:off x="155448" y="1616075"/>
            <a:ext cx="11787188" cy="5052951"/>
          </a:xfrm>
        </p:spPr>
        <p:txBody>
          <a:bodyPr>
            <a:noAutofit/>
          </a:bodyPr>
          <a:lstStyle/>
          <a:p>
            <a:pPr>
              <a:spcBef>
                <a:spcPts val="0"/>
              </a:spcBef>
            </a:pPr>
            <a:r>
              <a:rPr lang="en-US" sz="1050" dirty="0"/>
              <a:t>Abbas D, </a:t>
            </a:r>
            <a:r>
              <a:rPr lang="en-US" sz="1050" dirty="0" err="1"/>
              <a:t>Ciricillo</a:t>
            </a:r>
            <a:r>
              <a:rPr lang="en-US" sz="1050" dirty="0"/>
              <a:t> JA, </a:t>
            </a:r>
            <a:r>
              <a:rPr lang="en-US" sz="1050" dirty="0" err="1"/>
              <a:t>Elom</a:t>
            </a:r>
            <a:r>
              <a:rPr lang="en-US" sz="1050" dirty="0"/>
              <a:t> HA, Moon AM. Extrahepatic Health Effects of Alcohol Use and Alcohol-associated Liver Disease. </a:t>
            </a:r>
            <a:r>
              <a:rPr lang="en-US" sz="1050" dirty="0" err="1"/>
              <a:t>Clin</a:t>
            </a:r>
            <a:r>
              <a:rPr lang="en-US" sz="1050" dirty="0"/>
              <a:t> </a:t>
            </a:r>
            <a:r>
              <a:rPr lang="en-US" sz="1050" dirty="0" err="1"/>
              <a:t>Ther</a:t>
            </a:r>
            <a:r>
              <a:rPr lang="en-US" sz="1050" dirty="0"/>
              <a:t>. 2023 Dec;45(12):1201-1211. </a:t>
            </a:r>
            <a:r>
              <a:rPr lang="en-US" sz="1050" dirty="0" err="1"/>
              <a:t>doi</a:t>
            </a:r>
            <a:r>
              <a:rPr lang="en-US" sz="1050" dirty="0"/>
              <a:t>: 10.1016/j.clinthera.2023.08.018. </a:t>
            </a:r>
            <a:r>
              <a:rPr lang="en-US" sz="1050" dirty="0" err="1"/>
              <a:t>Epub</a:t>
            </a:r>
            <a:r>
              <a:rPr lang="en-US" sz="1050" dirty="0"/>
              <a:t> 2023 Oct 6. PMID: 37806811.</a:t>
            </a:r>
          </a:p>
          <a:p>
            <a:pPr>
              <a:spcBef>
                <a:spcPts val="0"/>
              </a:spcBef>
            </a:pPr>
            <a:r>
              <a:rPr lang="en-US" sz="1050" dirty="0"/>
              <a:t>Alpert HR, Slater ME, Yoon YH, Chen CM, </a:t>
            </a:r>
            <a:r>
              <a:rPr lang="en-US" sz="1050" dirty="0" err="1"/>
              <a:t>Winstanley</a:t>
            </a:r>
            <a:r>
              <a:rPr lang="en-US" sz="1050" dirty="0"/>
              <a:t> N, </a:t>
            </a:r>
            <a:r>
              <a:rPr lang="en-US" sz="1050" dirty="0" err="1"/>
              <a:t>Esser</a:t>
            </a:r>
            <a:r>
              <a:rPr lang="en-US" sz="1050" dirty="0"/>
              <a:t> MB. Alcohol Consumption and 15 Causes of Fatal Injuries: A Systematic Review and Meta-Analysis. Am J </a:t>
            </a:r>
            <a:r>
              <a:rPr lang="en-US" sz="1050" dirty="0" err="1"/>
              <a:t>Prev</a:t>
            </a:r>
            <a:r>
              <a:rPr lang="en-US" sz="1050" dirty="0"/>
              <a:t> Med. 2022 Aug;63(2):286-300. </a:t>
            </a:r>
            <a:r>
              <a:rPr lang="en-US" sz="1050" dirty="0" err="1"/>
              <a:t>doi</a:t>
            </a:r>
            <a:r>
              <a:rPr lang="en-US" sz="1050" dirty="0"/>
              <a:t>: 10.1016/j.amepre.2022.03.025. </a:t>
            </a:r>
            <a:r>
              <a:rPr lang="en-US" sz="1050" dirty="0" err="1"/>
              <a:t>Epub</a:t>
            </a:r>
            <a:r>
              <a:rPr lang="en-US" sz="1050" dirty="0"/>
              <a:t> 2022 May 15. PMID: 35581102; PMCID: PMC9347063.</a:t>
            </a:r>
          </a:p>
          <a:p>
            <a:pPr>
              <a:spcBef>
                <a:spcPts val="0"/>
              </a:spcBef>
            </a:pPr>
            <a:r>
              <a:rPr lang="en-US" sz="1050" dirty="0"/>
              <a:t>Ballard HS. The hematological complications of alcoholism. Alcohol Health Res World. 1997;21(1):42–52.</a:t>
            </a:r>
          </a:p>
          <a:p>
            <a:pPr>
              <a:spcBef>
                <a:spcPts val="0"/>
              </a:spcBef>
            </a:pPr>
            <a:r>
              <a:rPr lang="en-US" sz="1050" dirty="0" err="1"/>
              <a:t>Crabb</a:t>
            </a:r>
            <a:r>
              <a:rPr lang="en-US" sz="1050" dirty="0"/>
              <a:t> DW, </a:t>
            </a:r>
            <a:r>
              <a:rPr lang="en-US" sz="1050" dirty="0" err="1"/>
              <a:t>Im</a:t>
            </a:r>
            <a:r>
              <a:rPr lang="en-US" sz="1050" dirty="0"/>
              <a:t> GY, Szabo G, </a:t>
            </a:r>
            <a:r>
              <a:rPr lang="en-US" sz="1050" dirty="0" err="1"/>
              <a:t>Mellinger</a:t>
            </a:r>
            <a:r>
              <a:rPr lang="en-US" sz="1050" dirty="0"/>
              <a:t> JL, Lucey MR. Diagnosis and Treatment of Alcohol-Associated Liver Diseases: 2019 Practice Guidance From the American Association for the Study of Liver Diseases. </a:t>
            </a:r>
            <a:r>
              <a:rPr lang="en-US" sz="1050" dirty="0" err="1"/>
              <a:t>Hepatology</a:t>
            </a:r>
            <a:r>
              <a:rPr lang="en-US" sz="1050" dirty="0"/>
              <a:t>. 2020 Jan;71(1):306-333. </a:t>
            </a:r>
            <a:r>
              <a:rPr lang="en-US" sz="1050" dirty="0" err="1"/>
              <a:t>doi</a:t>
            </a:r>
            <a:r>
              <a:rPr lang="en-US" sz="1050" dirty="0"/>
              <a:t>: 10.1002/hep.30866. PMID: 31314133.</a:t>
            </a:r>
          </a:p>
          <a:p>
            <a:pPr>
              <a:spcBef>
                <a:spcPts val="0"/>
              </a:spcBef>
            </a:pPr>
            <a:r>
              <a:rPr lang="en-US" sz="1050" dirty="0"/>
              <a:t>Crotty K, Anton P, Coleman LG, Morris NL, Lewis SA, Samuelson DR, McMahan RH, Hartmann P, Kim A, </a:t>
            </a:r>
            <a:r>
              <a:rPr lang="en-US" sz="1050" dirty="0" err="1"/>
              <a:t>Ratna</a:t>
            </a:r>
            <a:r>
              <a:rPr lang="en-US" sz="1050" dirty="0"/>
              <a:t> A, </a:t>
            </a:r>
            <a:r>
              <a:rPr lang="en-US" sz="1050" dirty="0" err="1"/>
              <a:t>Mandrekar</a:t>
            </a:r>
            <a:r>
              <a:rPr lang="en-US" sz="1050" dirty="0"/>
              <a:t> P, Wyatt TA, Choudhry MA, Kovacs EJ, McCullough R, </a:t>
            </a:r>
            <a:r>
              <a:rPr lang="en-US" sz="1050" dirty="0" err="1"/>
              <a:t>Yeligar</a:t>
            </a:r>
            <a:r>
              <a:rPr lang="en-US" sz="1050" dirty="0"/>
              <a:t> SM. A critical review of recent knowledge of alcohol's effects on the immunological response in different tissues. </a:t>
            </a:r>
          </a:p>
          <a:p>
            <a:pPr>
              <a:spcBef>
                <a:spcPts val="0"/>
              </a:spcBef>
            </a:pPr>
            <a:r>
              <a:rPr lang="en-US" sz="1050" dirty="0"/>
              <a:t>Alcohol </a:t>
            </a:r>
            <a:r>
              <a:rPr lang="en-US" sz="1050" dirty="0" err="1"/>
              <a:t>Clin</a:t>
            </a:r>
            <a:r>
              <a:rPr lang="en-US" sz="1050" dirty="0"/>
              <a:t> </a:t>
            </a:r>
            <a:r>
              <a:rPr lang="en-US" sz="1050" dirty="0" err="1"/>
              <a:t>Exp</a:t>
            </a:r>
            <a:r>
              <a:rPr lang="en-US" sz="1050" dirty="0"/>
              <a:t> Res. 2023 Jan;47(1):36-44. </a:t>
            </a:r>
            <a:r>
              <a:rPr lang="en-US" sz="1050" dirty="0" err="1"/>
              <a:t>doi</a:t>
            </a:r>
            <a:r>
              <a:rPr lang="en-US" sz="1050" dirty="0"/>
              <a:t>: 10.1111/acer.14979. </a:t>
            </a:r>
            <a:r>
              <a:rPr lang="en-US" sz="1050" dirty="0" err="1"/>
              <a:t>Epub</a:t>
            </a:r>
            <a:r>
              <a:rPr lang="en-US" sz="1050" dirty="0"/>
              <a:t> 2022 Nov 29. PMID: 36446606; PMCID: PMC9974783.</a:t>
            </a:r>
          </a:p>
          <a:p>
            <a:pPr>
              <a:spcBef>
                <a:spcPts val="0"/>
              </a:spcBef>
            </a:pPr>
            <a:r>
              <a:rPr lang="en-US" sz="1050" dirty="0"/>
              <a:t>de </a:t>
            </a:r>
            <a:r>
              <a:rPr lang="en-US" sz="1050" dirty="0" err="1"/>
              <a:t>Goede</a:t>
            </a:r>
            <a:r>
              <a:rPr lang="en-US" sz="1050" dirty="0"/>
              <a:t> J, van der Mark-</a:t>
            </a:r>
            <a:r>
              <a:rPr lang="en-US" sz="1050" dirty="0" err="1"/>
              <a:t>Reeuwijk</a:t>
            </a:r>
            <a:r>
              <a:rPr lang="en-US" sz="1050" dirty="0"/>
              <a:t> KG, Braun KP, le </a:t>
            </a:r>
            <a:r>
              <a:rPr lang="en-US" sz="1050" dirty="0" err="1"/>
              <a:t>Cessie</a:t>
            </a:r>
            <a:r>
              <a:rPr lang="en-US" sz="1050" dirty="0"/>
              <a:t> S, </a:t>
            </a:r>
            <a:r>
              <a:rPr lang="en-US" sz="1050" dirty="0" err="1"/>
              <a:t>Durston</a:t>
            </a:r>
            <a:r>
              <a:rPr lang="en-US" sz="1050" dirty="0"/>
              <a:t> S, Engels RCME, </a:t>
            </a:r>
            <a:r>
              <a:rPr lang="en-US" sz="1050" dirty="0" err="1"/>
              <a:t>Goudriaan</a:t>
            </a:r>
            <a:r>
              <a:rPr lang="en-US" sz="1050" dirty="0"/>
              <a:t> AE, Moons KGM, </a:t>
            </a:r>
            <a:r>
              <a:rPr lang="en-US" sz="1050" dirty="0" err="1"/>
              <a:t>Vollebergh</a:t>
            </a:r>
            <a:r>
              <a:rPr lang="en-US" sz="1050" dirty="0"/>
              <a:t> WAM, de </a:t>
            </a:r>
            <a:r>
              <a:rPr lang="en-US" sz="1050" dirty="0" err="1"/>
              <a:t>Vries</a:t>
            </a:r>
            <a:r>
              <a:rPr lang="en-US" sz="1050" dirty="0"/>
              <a:t> TJ, </a:t>
            </a:r>
            <a:r>
              <a:rPr lang="en-US" sz="1050" dirty="0" err="1"/>
              <a:t>Wiers</a:t>
            </a:r>
            <a:r>
              <a:rPr lang="en-US" sz="1050" dirty="0"/>
              <a:t> RW, </a:t>
            </a:r>
            <a:r>
              <a:rPr lang="en-US" sz="1050" dirty="0" err="1"/>
              <a:t>Oosterlaan</a:t>
            </a:r>
            <a:r>
              <a:rPr lang="en-US" sz="1050" dirty="0"/>
              <a:t> J. Alcohol and Brain Development in Adolescents and Young Adults: A Systematic Review of the Literature and Advisory Report of the Health Council of the Netherlands. </a:t>
            </a:r>
            <a:r>
              <a:rPr lang="en-US" sz="1050" dirty="0" err="1"/>
              <a:t>Adv</a:t>
            </a:r>
            <a:r>
              <a:rPr lang="en-US" sz="1050" dirty="0"/>
              <a:t> </a:t>
            </a:r>
            <a:r>
              <a:rPr lang="en-US" sz="1050" dirty="0" err="1"/>
              <a:t>Nutr</a:t>
            </a:r>
            <a:r>
              <a:rPr lang="en-US" sz="1050" dirty="0"/>
              <a:t>. 2021 Jul 30;12(4):1379-1410. </a:t>
            </a:r>
            <a:r>
              <a:rPr lang="en-US" sz="1050" dirty="0" err="1"/>
              <a:t>doi</a:t>
            </a:r>
            <a:r>
              <a:rPr lang="en-US" sz="1050" dirty="0"/>
              <a:t>: 10.1093/advances/nmaa170. PMID: 33530096.</a:t>
            </a:r>
          </a:p>
          <a:p>
            <a:pPr>
              <a:spcBef>
                <a:spcPts val="0"/>
              </a:spcBef>
            </a:pPr>
            <a:r>
              <a:rPr lang="en-US" sz="1050" dirty="0" err="1"/>
              <a:t>Esser</a:t>
            </a:r>
            <a:r>
              <a:rPr lang="en-US" sz="1050" dirty="0"/>
              <a:t> MB, </a:t>
            </a:r>
            <a:r>
              <a:rPr lang="en-US" sz="1050" dirty="0" err="1"/>
              <a:t>Sherk</a:t>
            </a:r>
            <a:r>
              <a:rPr lang="en-US" sz="1050" dirty="0"/>
              <a:t> A, Liu Y, </a:t>
            </a:r>
            <a:r>
              <a:rPr lang="en-US" sz="1050" dirty="0" err="1"/>
              <a:t>Naimi</a:t>
            </a:r>
            <a:r>
              <a:rPr lang="en-US" sz="1050" dirty="0"/>
              <a:t> TS. Deaths from Excessive Alcohol Use - United States, 2016-2021. MMWR </a:t>
            </a:r>
            <a:r>
              <a:rPr lang="en-US" sz="1050" dirty="0" err="1"/>
              <a:t>Morb</a:t>
            </a:r>
            <a:r>
              <a:rPr lang="en-US" sz="1050" dirty="0"/>
              <a:t> Mortal </a:t>
            </a:r>
            <a:r>
              <a:rPr lang="en-US" sz="1050" dirty="0" err="1"/>
              <a:t>Wkly</a:t>
            </a:r>
            <a:r>
              <a:rPr lang="en-US" sz="1050" dirty="0"/>
              <a:t> Rep. 2024 Feb 29;73(8):154-161. </a:t>
            </a:r>
            <a:r>
              <a:rPr lang="en-US" sz="1050" dirty="0" err="1"/>
              <a:t>doi</a:t>
            </a:r>
            <a:r>
              <a:rPr lang="en-US" sz="1050" dirty="0"/>
              <a:t>: 10.15585/mmwr.mm7308a1. PMID: 38421934; PMCID: PMC10907037.</a:t>
            </a:r>
          </a:p>
          <a:p>
            <a:pPr>
              <a:spcBef>
                <a:spcPts val="0"/>
              </a:spcBef>
            </a:pPr>
            <a:r>
              <a:rPr lang="en-US" sz="1050" dirty="0"/>
              <a:t>Huang J, Ahmed IM, Wang T, </a:t>
            </a:r>
            <a:r>
              <a:rPr lang="en-US" sz="1050" dirty="0" err="1"/>
              <a:t>Xie</a:t>
            </a:r>
            <a:r>
              <a:rPr lang="en-US" sz="1050" dirty="0"/>
              <a:t> C. Beyond the Liver: Neurologic Manifestations of Alcohol Use. </a:t>
            </a:r>
            <a:r>
              <a:rPr lang="en-US" sz="1050" dirty="0" err="1"/>
              <a:t>Clin</a:t>
            </a:r>
            <a:r>
              <a:rPr lang="en-US" sz="1050" dirty="0"/>
              <a:t> Liver Dis. 2024 Nov;28(4):681-697. </a:t>
            </a:r>
            <a:r>
              <a:rPr lang="en-US" sz="1050" dirty="0" err="1"/>
              <a:t>doi</a:t>
            </a:r>
            <a:r>
              <a:rPr lang="en-US" sz="1050" dirty="0"/>
              <a:t>: 10.1016/j.cld.2024.06.004. </a:t>
            </a:r>
            <a:r>
              <a:rPr lang="en-US" sz="1050" dirty="0" err="1"/>
              <a:t>Epub</a:t>
            </a:r>
            <a:r>
              <a:rPr lang="en-US" sz="1050" dirty="0"/>
              <a:t> 2024 Jul 23. PMID: 39362715.</a:t>
            </a:r>
          </a:p>
          <a:p>
            <a:pPr>
              <a:spcBef>
                <a:spcPts val="0"/>
              </a:spcBef>
            </a:pPr>
            <a:r>
              <a:rPr lang="en-US" sz="1050" dirty="0" err="1"/>
              <a:t>Kjaergaard</a:t>
            </a:r>
            <a:r>
              <a:rPr lang="en-US" sz="1050" dirty="0"/>
              <a:t> M, </a:t>
            </a:r>
            <a:r>
              <a:rPr lang="en-US" sz="1050" dirty="0" err="1"/>
              <a:t>Lindvig</a:t>
            </a:r>
            <a:r>
              <a:rPr lang="en-US" sz="1050" dirty="0"/>
              <a:t> KP, </a:t>
            </a:r>
            <a:r>
              <a:rPr lang="en-US" sz="1050" dirty="0" err="1"/>
              <a:t>Thorhauge</a:t>
            </a:r>
            <a:r>
              <a:rPr lang="en-US" sz="1050" dirty="0"/>
              <a:t> KH, et al. Using the ELF test, FIB-4 and NAFLD fibrosis score to screen the population for liver disease. J </a:t>
            </a:r>
            <a:r>
              <a:rPr lang="en-US" sz="1050" dirty="0" err="1"/>
              <a:t>Hepatol</a:t>
            </a:r>
            <a:r>
              <a:rPr lang="en-US" sz="1050" dirty="0"/>
              <a:t>. 2023 Aug;79(2):277-286. </a:t>
            </a:r>
            <a:r>
              <a:rPr lang="en-US" sz="1050" dirty="0" err="1"/>
              <a:t>doi</a:t>
            </a:r>
            <a:r>
              <a:rPr lang="en-US" sz="1050" dirty="0"/>
              <a:t>: 10.1016/j.jhep.2023.04.002. </a:t>
            </a:r>
            <a:r>
              <a:rPr lang="en-US" sz="1050" dirty="0" err="1"/>
              <a:t>Epub</a:t>
            </a:r>
            <a:r>
              <a:rPr lang="en-US" sz="1050" dirty="0"/>
              <a:t> 2023 Apr 21. PMID: 37088311.</a:t>
            </a:r>
          </a:p>
          <a:p>
            <a:pPr>
              <a:spcBef>
                <a:spcPts val="0"/>
              </a:spcBef>
            </a:pPr>
            <a:r>
              <a:rPr lang="en-US" sz="1050" dirty="0" err="1"/>
              <a:t>Klatsky</a:t>
            </a:r>
            <a:r>
              <a:rPr lang="en-US" sz="1050" dirty="0"/>
              <a:t> AL. Alcohol and cardiovascular diseases: where do we stand today? J Intern Med. 2015 Sep;278(3):238-50. </a:t>
            </a:r>
            <a:r>
              <a:rPr lang="en-US" sz="1050" dirty="0" err="1"/>
              <a:t>doi</a:t>
            </a:r>
            <a:r>
              <a:rPr lang="en-US" sz="1050" dirty="0"/>
              <a:t>: 10.1111/joim.12390. </a:t>
            </a:r>
            <a:r>
              <a:rPr lang="en-US" sz="1050" dirty="0" err="1"/>
              <a:t>Epub</a:t>
            </a:r>
            <a:r>
              <a:rPr lang="en-US" sz="1050" dirty="0"/>
              <a:t> 2015 Jul 8. PMID: 26158548.</a:t>
            </a:r>
          </a:p>
          <a:p>
            <a:pPr>
              <a:spcBef>
                <a:spcPts val="0"/>
              </a:spcBef>
            </a:pPr>
            <a:r>
              <a:rPr lang="en-US" sz="1050" dirty="0" err="1"/>
              <a:t>Matarazzo</a:t>
            </a:r>
            <a:r>
              <a:rPr lang="en-US" sz="1050" dirty="0"/>
              <a:t> A, </a:t>
            </a:r>
            <a:r>
              <a:rPr lang="en-US" sz="1050" dirty="0" err="1"/>
              <a:t>Hennekens</a:t>
            </a:r>
            <a:r>
              <a:rPr lang="en-US" sz="1050" dirty="0"/>
              <a:t> CH, Dunn J, Benson K, Willett Y, Levine RS, Mejia MC, </a:t>
            </a:r>
            <a:r>
              <a:rPr lang="en-US" sz="1050" dirty="0" err="1"/>
              <a:t>Kitsantas</a:t>
            </a:r>
            <a:r>
              <a:rPr lang="en-US" sz="1050" dirty="0"/>
              <a:t> P. New Clinical and Public Health Challenges: Increasing Trends in United States Alcohol Related Mortality. Am J Med. 2025 Mar;138(3):477-486. </a:t>
            </a:r>
            <a:r>
              <a:rPr lang="en-US" sz="1050" dirty="0" err="1"/>
              <a:t>doi</a:t>
            </a:r>
            <a:r>
              <a:rPr lang="en-US" sz="1050" dirty="0"/>
              <a:t>: 10.1016/j.amjmed.2024.10.024. </a:t>
            </a:r>
            <a:r>
              <a:rPr lang="en-US" sz="1050" dirty="0" err="1"/>
              <a:t>Epub</a:t>
            </a:r>
            <a:r>
              <a:rPr lang="en-US" sz="1050" dirty="0"/>
              <a:t> 2024 Nov 10. PMID: 39532247.</a:t>
            </a:r>
          </a:p>
          <a:p>
            <a:pPr>
              <a:spcBef>
                <a:spcPts val="0"/>
              </a:spcBef>
            </a:pPr>
            <a:r>
              <a:rPr lang="en-US" sz="1050" dirty="0" err="1"/>
              <a:t>Rachdaoui</a:t>
            </a:r>
            <a:r>
              <a:rPr lang="en-US" sz="1050" dirty="0"/>
              <a:t> N, Sarkar DK. Pathophysiology of the Effects of Alcohol Abuse on the Endocrine System. Alcohol Res. 2017;38(2):255-276. PMID: 28988577; PMCID: PMC5513689.</a:t>
            </a:r>
          </a:p>
          <a:p>
            <a:pPr>
              <a:spcBef>
                <a:spcPts val="0"/>
              </a:spcBef>
            </a:pPr>
            <a:r>
              <a:rPr lang="en-US" sz="1050" dirty="0" err="1"/>
              <a:t>Spindler</a:t>
            </a:r>
            <a:r>
              <a:rPr lang="en-US" sz="1050" dirty="0"/>
              <a:t> C, </a:t>
            </a:r>
            <a:r>
              <a:rPr lang="en-US" sz="1050" dirty="0" err="1"/>
              <a:t>Trautmann</a:t>
            </a:r>
            <a:r>
              <a:rPr lang="en-US" sz="1050" dirty="0"/>
              <a:t> S, Alexander N, </a:t>
            </a:r>
            <a:r>
              <a:rPr lang="en-US" sz="1050" dirty="0" err="1"/>
              <a:t>Bröning</a:t>
            </a:r>
            <a:r>
              <a:rPr lang="en-US" sz="1050" dirty="0"/>
              <a:t> S, </a:t>
            </a:r>
            <a:r>
              <a:rPr lang="en-US" sz="1050" dirty="0" err="1"/>
              <a:t>Bartscher</a:t>
            </a:r>
            <a:r>
              <a:rPr lang="en-US" sz="1050" dirty="0"/>
              <a:t> S, </a:t>
            </a:r>
            <a:r>
              <a:rPr lang="en-US" sz="1050" dirty="0" err="1"/>
              <a:t>Stuppe</a:t>
            </a:r>
            <a:r>
              <a:rPr lang="en-US" sz="1050" dirty="0"/>
              <a:t> M, </a:t>
            </a:r>
            <a:r>
              <a:rPr lang="en-US" sz="1050" dirty="0" err="1"/>
              <a:t>Muehlhan</a:t>
            </a:r>
            <a:r>
              <a:rPr lang="en-US" sz="1050" dirty="0"/>
              <a:t> M. Meta-analysis of grey matter changes and their behavioral characterization in patients with alcohol use disorder. </a:t>
            </a:r>
            <a:r>
              <a:rPr lang="en-US" sz="1050" dirty="0" err="1"/>
              <a:t>Sci</a:t>
            </a:r>
            <a:r>
              <a:rPr lang="en-US" sz="1050" dirty="0"/>
              <a:t> Rep. 2021 Mar 4;11(1):5238. </a:t>
            </a:r>
            <a:r>
              <a:rPr lang="en-US" sz="1050" dirty="0" err="1"/>
              <a:t>doi</a:t>
            </a:r>
            <a:r>
              <a:rPr lang="en-US" sz="1050" dirty="0"/>
              <a:t>: 10.1038/s41598-021-84804-7. PMID: 33664372; PMCID: PMC7933165.</a:t>
            </a:r>
          </a:p>
          <a:p>
            <a:pPr>
              <a:spcBef>
                <a:spcPts val="0"/>
              </a:spcBef>
            </a:pPr>
            <a:r>
              <a:rPr lang="en-US" sz="1050" dirty="0" err="1"/>
              <a:t>Stahre</a:t>
            </a:r>
            <a:r>
              <a:rPr lang="en-US" sz="1050" dirty="0"/>
              <a:t> M, </a:t>
            </a:r>
            <a:r>
              <a:rPr lang="en-US" sz="1050" dirty="0" err="1"/>
              <a:t>Roeber</a:t>
            </a:r>
            <a:r>
              <a:rPr lang="en-US" sz="1050" dirty="0"/>
              <a:t> J, </a:t>
            </a:r>
            <a:r>
              <a:rPr lang="en-US" sz="1050" dirty="0" err="1"/>
              <a:t>Kanny</a:t>
            </a:r>
            <a:r>
              <a:rPr lang="en-US" sz="1050" dirty="0"/>
              <a:t> D, Brewer RD, Zhang X. Contribution of excessive alcohol consumption to deaths and years of potential life lost in the United States. </a:t>
            </a:r>
            <a:r>
              <a:rPr lang="en-US" sz="1050" dirty="0" err="1"/>
              <a:t>Prev</a:t>
            </a:r>
            <a:r>
              <a:rPr lang="en-US" sz="1050" dirty="0"/>
              <a:t> Chronic Dis. 2014 Jun 26;11:E109. </a:t>
            </a:r>
            <a:r>
              <a:rPr lang="en-US" sz="1050" dirty="0" err="1"/>
              <a:t>doi</a:t>
            </a:r>
            <a:r>
              <a:rPr lang="en-US" sz="1050" dirty="0"/>
              <a:t>: 10.5888/pcd11.130293. PMID: 24967831; PMCID: PMC4075492.</a:t>
            </a:r>
          </a:p>
          <a:p>
            <a:pPr>
              <a:spcBef>
                <a:spcPts val="0"/>
              </a:spcBef>
            </a:pPr>
            <a:r>
              <a:rPr lang="en-US" sz="1050" dirty="0"/>
              <a:t>Sterling RK, Duarte-</a:t>
            </a:r>
            <a:r>
              <a:rPr lang="en-US" sz="1050" dirty="0" err="1"/>
              <a:t>Rojo</a:t>
            </a:r>
            <a:r>
              <a:rPr lang="en-US" sz="1050" dirty="0"/>
              <a:t> A, Patel K, et al. AASLD Practice Guideline on imaging-based noninvasive liver disease assessment of hepatic fibrosis and steatosis. </a:t>
            </a:r>
            <a:r>
              <a:rPr lang="en-US" sz="1050" dirty="0" err="1"/>
              <a:t>Hepatology</a:t>
            </a:r>
            <a:r>
              <a:rPr lang="en-US" sz="1050" dirty="0"/>
              <a:t>. 2025 Feb;81(2):672-724. </a:t>
            </a:r>
            <a:r>
              <a:rPr lang="en-US" sz="1050" dirty="0" err="1"/>
              <a:t>doi</a:t>
            </a:r>
            <a:r>
              <a:rPr lang="en-US" sz="1050" dirty="0"/>
              <a:t>: 10.1097/HEP.0000000000000843.</a:t>
            </a:r>
          </a:p>
          <a:p>
            <a:pPr>
              <a:spcBef>
                <a:spcPts val="0"/>
              </a:spcBef>
            </a:pPr>
            <a:r>
              <a:rPr lang="en-US" sz="1050" dirty="0"/>
              <a:t>Taylor B, </a:t>
            </a:r>
            <a:r>
              <a:rPr lang="en-US" sz="1050" dirty="0" err="1"/>
              <a:t>Rehm</a:t>
            </a:r>
            <a:r>
              <a:rPr lang="en-US" sz="1050" dirty="0"/>
              <a:t> J. The relationship between alcohol consumption and fatal motor vehicle injury: high risk at low alcohol levels. Alcohol </a:t>
            </a:r>
            <a:r>
              <a:rPr lang="en-US" sz="1050" dirty="0" err="1"/>
              <a:t>Clin</a:t>
            </a:r>
            <a:r>
              <a:rPr lang="en-US" sz="1050" dirty="0"/>
              <a:t> </a:t>
            </a:r>
            <a:r>
              <a:rPr lang="en-US" sz="1050" dirty="0" err="1"/>
              <a:t>Exp</a:t>
            </a:r>
            <a:r>
              <a:rPr lang="en-US" sz="1050" dirty="0"/>
              <a:t> Res. 2012 Oct;36(10):1827-34. </a:t>
            </a:r>
            <a:r>
              <a:rPr lang="en-US" sz="1050" dirty="0" err="1"/>
              <a:t>doi</a:t>
            </a:r>
            <a:r>
              <a:rPr lang="en-US" sz="1050" dirty="0"/>
              <a:t>: 10.1111/j.1530-0277.2012.01785.x. </a:t>
            </a:r>
            <a:r>
              <a:rPr lang="en-US" sz="1050" dirty="0" err="1"/>
              <a:t>Epub</a:t>
            </a:r>
            <a:r>
              <a:rPr lang="en-US" sz="1050" dirty="0"/>
              <a:t> 2012 May 7. PMID: 22563862; PMCID: PMC3433627.</a:t>
            </a:r>
          </a:p>
          <a:p>
            <a:pPr>
              <a:spcBef>
                <a:spcPts val="0"/>
              </a:spcBef>
            </a:pPr>
            <a:r>
              <a:rPr lang="en-US" sz="1050" dirty="0"/>
              <a:t>Wood E, et al. Strategies for managing alcohol use in patients with comorbid conditions. CMAJ. 2011;183(17):E1087–E1094.</a:t>
            </a:r>
          </a:p>
          <a:p>
            <a:pPr>
              <a:spcBef>
                <a:spcPts val="0"/>
              </a:spcBef>
            </a:pPr>
            <a:r>
              <a:rPr lang="en-US" sz="1050" dirty="0"/>
              <a:t>World Health Organization (WHO). Clinical Guidelines for Management of Harmful Drinking and Alcohol Dependence. 2009.</a:t>
            </a:r>
          </a:p>
        </p:txBody>
      </p:sp>
    </p:spTree>
    <p:custDataLst>
      <p:tags r:id="rId1"/>
    </p:custDataLst>
    <p:extLst>
      <p:ext uri="{BB962C8B-B14F-4D97-AF65-F5344CB8AC3E}">
        <p14:creationId xmlns:p14="http://schemas.microsoft.com/office/powerpoint/2010/main" val="252905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125F-6559-4407-AE39-25673E1836B9}"/>
              </a:ext>
            </a:extLst>
          </p:cNvPr>
          <p:cNvSpPr>
            <a:spLocks noGrp="1"/>
          </p:cNvSpPr>
          <p:nvPr>
            <p:ph type="title"/>
          </p:nvPr>
        </p:nvSpPr>
        <p:spPr/>
        <p:txBody>
          <a:bodyPr/>
          <a:lstStyle/>
          <a:p>
            <a:r>
              <a:rPr lang="en-US" dirty="0"/>
              <a:t>Polling Question 1</a:t>
            </a:r>
          </a:p>
        </p:txBody>
      </p:sp>
      <p:sp>
        <p:nvSpPr>
          <p:cNvPr id="3" name="Content Placeholder 2">
            <a:extLst>
              <a:ext uri="{FF2B5EF4-FFF2-40B4-BE49-F238E27FC236}">
                <a16:creationId xmlns:a16="http://schemas.microsoft.com/office/drawing/2014/main" id="{5162CF6C-83C2-4A36-8EFA-1FC5ED49F41D}"/>
              </a:ext>
            </a:extLst>
          </p:cNvPr>
          <p:cNvSpPr>
            <a:spLocks noGrp="1"/>
          </p:cNvSpPr>
          <p:nvPr>
            <p:ph idx="4294967295"/>
          </p:nvPr>
        </p:nvSpPr>
        <p:spPr/>
        <p:txBody>
          <a:bodyPr/>
          <a:lstStyle/>
          <a:p>
            <a:pPr marL="0" indent="0">
              <a:buNone/>
            </a:pPr>
            <a:r>
              <a:rPr lang="en-US" b="1" dirty="0"/>
              <a:t>Which of the following is the most common cause of macrocytosis in patients with Alcohol Use Disorder?</a:t>
            </a:r>
            <a:endParaRPr lang="en-US" dirty="0"/>
          </a:p>
          <a:p>
            <a:pPr marL="0" indent="0">
              <a:buNone/>
            </a:pPr>
            <a:r>
              <a:rPr lang="en-US" dirty="0"/>
              <a:t>A) Vitamin B12 deficiency</a:t>
            </a:r>
            <a:br>
              <a:rPr lang="en-US" dirty="0"/>
            </a:br>
            <a:r>
              <a:rPr lang="en-US" dirty="0"/>
              <a:t>B) Folic acid deficiency</a:t>
            </a:r>
            <a:br>
              <a:rPr lang="en-US" dirty="0"/>
            </a:br>
            <a:r>
              <a:rPr lang="en-US" dirty="0"/>
              <a:t>C) Hypothyroidism</a:t>
            </a:r>
            <a:br>
              <a:rPr lang="en-US" dirty="0"/>
            </a:br>
            <a:r>
              <a:rPr lang="en-US" dirty="0"/>
              <a:t>D) Direct bone marrow toxicity from alcohol</a:t>
            </a:r>
            <a:br>
              <a:rPr lang="en-US" dirty="0"/>
            </a:br>
            <a:r>
              <a:rPr lang="en-US" dirty="0"/>
              <a:t>E) Liver disease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0553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C54B-3AC5-41B6-8B06-5E5F0B34AC1C}"/>
              </a:ext>
            </a:extLst>
          </p:cNvPr>
          <p:cNvSpPr>
            <a:spLocks noGrp="1"/>
          </p:cNvSpPr>
          <p:nvPr>
            <p:ph type="title"/>
          </p:nvPr>
        </p:nvSpPr>
        <p:spPr/>
        <p:txBody>
          <a:bodyPr/>
          <a:lstStyle/>
          <a:p>
            <a:r>
              <a:rPr lang="en-US" dirty="0"/>
              <a:t>Polling Question 2</a:t>
            </a:r>
          </a:p>
        </p:txBody>
      </p:sp>
      <p:sp>
        <p:nvSpPr>
          <p:cNvPr id="3" name="Content Placeholder 2">
            <a:extLst>
              <a:ext uri="{FF2B5EF4-FFF2-40B4-BE49-F238E27FC236}">
                <a16:creationId xmlns:a16="http://schemas.microsoft.com/office/drawing/2014/main" id="{103348AC-CD10-41D1-9CDC-5098C1C7B707}"/>
              </a:ext>
            </a:extLst>
          </p:cNvPr>
          <p:cNvSpPr>
            <a:spLocks noGrp="1"/>
          </p:cNvSpPr>
          <p:nvPr>
            <p:ph idx="4294967295"/>
          </p:nvPr>
        </p:nvSpPr>
        <p:spPr/>
        <p:txBody>
          <a:bodyPr/>
          <a:lstStyle/>
          <a:p>
            <a:pPr marL="0" indent="0">
              <a:buNone/>
            </a:pPr>
            <a:r>
              <a:rPr lang="en-US" b="1" dirty="0"/>
              <a:t>Which of the following is an evidence-based harm reduction strategy for managing ongoing alcohol use in a medically fragile patient?</a:t>
            </a:r>
          </a:p>
          <a:p>
            <a:pPr marL="0" indent="0">
              <a:buNone/>
            </a:pPr>
            <a:endParaRPr lang="en-US" dirty="0"/>
          </a:p>
          <a:p>
            <a:pPr marL="0" indent="0">
              <a:buNone/>
            </a:pPr>
            <a:r>
              <a:rPr lang="en-US" dirty="0"/>
              <a:t>A) Prescribe disulfiram to encourage abstinence</a:t>
            </a:r>
            <a:br>
              <a:rPr lang="en-US" dirty="0"/>
            </a:br>
            <a:r>
              <a:rPr lang="en-US" dirty="0"/>
              <a:t>B) Delay treatment of hypertension until abstinence</a:t>
            </a:r>
            <a:br>
              <a:rPr lang="en-US" dirty="0"/>
            </a:br>
            <a:r>
              <a:rPr lang="en-US" dirty="0"/>
              <a:t>C) Start thiamine and multivitamin supplementation</a:t>
            </a:r>
            <a:br>
              <a:rPr lang="en-US" dirty="0"/>
            </a:br>
            <a:r>
              <a:rPr lang="en-US" dirty="0"/>
              <a:t>D) Only refer for behavioral treatment after sobriety</a:t>
            </a:r>
            <a:br>
              <a:rPr lang="en-US" dirty="0"/>
            </a:br>
            <a:r>
              <a:rPr lang="en-US" dirty="0"/>
              <a:t>E) Recommend complete dietary restriction until detox</a:t>
            </a:r>
          </a:p>
          <a:p>
            <a:pPr marL="0" indent="0">
              <a:buNone/>
            </a:pPr>
            <a:endParaRPr lang="en-US" dirty="0"/>
          </a:p>
        </p:txBody>
      </p:sp>
    </p:spTree>
    <p:extLst>
      <p:ext uri="{BB962C8B-B14F-4D97-AF65-F5344CB8AC3E}">
        <p14:creationId xmlns:p14="http://schemas.microsoft.com/office/powerpoint/2010/main" val="41875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Alcohol Use and Morbidity and Mortality</a:t>
            </a:r>
          </a:p>
        </p:txBody>
      </p:sp>
      <p:sp>
        <p:nvSpPr>
          <p:cNvPr id="4" name="Content Placeholder 2"/>
          <p:cNvSpPr>
            <a:spLocks noGrp="1"/>
          </p:cNvSpPr>
          <p:nvPr>
            <p:ph idx="4294967295"/>
          </p:nvPr>
        </p:nvSpPr>
        <p:spPr>
          <a:xfrm>
            <a:off x="155448" y="1847461"/>
            <a:ext cx="11442684" cy="4625094"/>
          </a:xfrm>
          <a:prstGeom prst="rect">
            <a:avLst/>
          </a:prstGeom>
        </p:spPr>
        <p:txBody>
          <a:bodyPr>
            <a:normAutofit/>
          </a:bodyPr>
          <a:lstStyle/>
          <a:p>
            <a:pPr marL="182880" indent="-182880">
              <a:buClr>
                <a:schemeClr val="tx1"/>
              </a:buClr>
              <a:buFont typeface="Arial" panose="020B0604020202020204" pitchFamily="34" charset="0"/>
              <a:buChar char="•"/>
            </a:pPr>
            <a:r>
              <a:rPr lang="en-US" sz="2000" b="0" i="0" dirty="0">
                <a:solidFill>
                  <a:srgbClr val="232323"/>
                </a:solidFill>
                <a:effectLst/>
              </a:rPr>
              <a:t>Excessive alcohol consumption is the third leading preventable cause of death in the United States, with over 178,000 people dying annually because of excess alcohol use. This translates to 488 deaths per day.  </a:t>
            </a:r>
          </a:p>
          <a:p>
            <a:pPr marL="182880" indent="-182880">
              <a:buClr>
                <a:schemeClr val="tx1"/>
              </a:buClr>
              <a:buFont typeface="Arial" panose="020B0604020202020204" pitchFamily="34" charset="0"/>
              <a:buChar char="•"/>
            </a:pPr>
            <a:r>
              <a:rPr lang="en-US" sz="2000" b="0" i="0" dirty="0">
                <a:solidFill>
                  <a:srgbClr val="232323"/>
                </a:solidFill>
                <a:effectLst/>
              </a:rPr>
              <a:t>Excessive drinking, defined as binge drinking, heavy weekly alcohol consumption, and drinking while underage or pregnant, has been found to result in 1 in 10 deaths among working age adults.</a:t>
            </a:r>
          </a:p>
          <a:p>
            <a:pPr marL="182880" indent="-182880">
              <a:buClr>
                <a:schemeClr val="tx1"/>
              </a:buClr>
              <a:buFont typeface="Arial" panose="020B0604020202020204" pitchFamily="34" charset="0"/>
              <a:buChar char="•"/>
            </a:pPr>
            <a:r>
              <a:rPr lang="en-US" sz="2000" b="0" i="0" dirty="0">
                <a:solidFill>
                  <a:srgbClr val="232323"/>
                </a:solidFill>
                <a:effectLst/>
              </a:rPr>
              <a:t>Rates of alcohol-related deaths in the United States have increased over time. Alcohol-related mortality rates increased from 10.7 per 100,000 in 1999 to 21.6 per 100,000 in 2020, according to data from the United States Centers for Disease Control and Prevention</a:t>
            </a:r>
            <a:r>
              <a:rPr lang="en-US" sz="2000" dirty="0">
                <a:solidFill>
                  <a:srgbClr val="232323"/>
                </a:solidFill>
              </a:rPr>
              <a:t>.</a:t>
            </a:r>
          </a:p>
          <a:p>
            <a:pPr marL="182880" indent="-182880">
              <a:buClr>
                <a:schemeClr val="tx1"/>
              </a:buClr>
              <a:buFont typeface="Arial" panose="020B0604020202020204" pitchFamily="34" charset="0"/>
              <a:buChar char="•"/>
            </a:pPr>
            <a:r>
              <a:rPr lang="en-US" sz="2000" dirty="0"/>
              <a:t>Suicide – Discussed in next ECHO Didactic</a:t>
            </a:r>
          </a:p>
          <a:p>
            <a:pPr marL="182880" indent="-182880">
              <a:buClr>
                <a:schemeClr val="tx1"/>
              </a:buClr>
              <a:buFont typeface="Arial" panose="020B0604020202020204" pitchFamily="34" charset="0"/>
              <a:buChar char="•"/>
            </a:pPr>
            <a:r>
              <a:rPr lang="en-US" sz="2000" dirty="0"/>
              <a:t>Fatal Accidents and Trauma</a:t>
            </a:r>
          </a:p>
          <a:p>
            <a:pPr marL="182880" indent="-182880">
              <a:buClr>
                <a:schemeClr val="tx1"/>
              </a:buClr>
              <a:buFont typeface="Arial" panose="020B0604020202020204" pitchFamily="34" charset="0"/>
              <a:buChar char="•"/>
            </a:pPr>
            <a:r>
              <a:rPr lang="en-US" sz="2000" dirty="0"/>
              <a:t>Medical Comorbidity</a:t>
            </a:r>
            <a:endParaRPr lang="en-US" sz="2000" dirty="0">
              <a:solidFill>
                <a:srgbClr val="232323"/>
              </a:solidFill>
            </a:endParaRPr>
          </a:p>
        </p:txBody>
      </p:sp>
      <p:pic>
        <p:nvPicPr>
          <p:cNvPr id="5" name="Picture 4" descr="A skeleton holding a scythe&#10;&#10;Description automatically generated">
            <a:extLst>
              <a:ext uri="{FF2B5EF4-FFF2-40B4-BE49-F238E27FC236}">
                <a16:creationId xmlns:a16="http://schemas.microsoft.com/office/drawing/2014/main" id="{8BCF55EF-BE2C-43FA-ACB0-5E4FB0B565C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37025" y="4040154"/>
            <a:ext cx="3416637" cy="2817845"/>
          </a:xfrm>
          <a:prstGeom prst="rect">
            <a:avLst/>
          </a:prstGeom>
        </p:spPr>
      </p:pic>
    </p:spTree>
    <p:custDataLst>
      <p:tags r:id="rId1"/>
    </p:custDataLst>
    <p:extLst>
      <p:ext uri="{BB962C8B-B14F-4D97-AF65-F5344CB8AC3E}">
        <p14:creationId xmlns:p14="http://schemas.microsoft.com/office/powerpoint/2010/main" val="164180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Fatal Accidents and Trauma</a:t>
            </a:r>
          </a:p>
        </p:txBody>
      </p:sp>
      <p:sp>
        <p:nvSpPr>
          <p:cNvPr id="4" name="Content Placeholder 2"/>
          <p:cNvSpPr>
            <a:spLocks noGrp="1"/>
          </p:cNvSpPr>
          <p:nvPr>
            <p:ph idx="4294967295"/>
          </p:nvPr>
        </p:nvSpPr>
        <p:spPr>
          <a:xfrm>
            <a:off x="155448" y="1828800"/>
            <a:ext cx="5641339" cy="4625094"/>
          </a:xfrm>
          <a:prstGeom prst="rect">
            <a:avLst/>
          </a:prstGeom>
        </p:spPr>
        <p:txBody>
          <a:bodyPr>
            <a:normAutofit/>
          </a:bodyPr>
          <a:lstStyle/>
          <a:p>
            <a:pPr marL="182880" indent="-182880">
              <a:buClr>
                <a:schemeClr val="tx1"/>
              </a:buClr>
              <a:buFont typeface="Arial" panose="020B0604020202020204" pitchFamily="34" charset="0"/>
              <a:buChar char="•"/>
            </a:pPr>
            <a:r>
              <a:rPr lang="en-US" sz="2000" b="0" i="0" dirty="0">
                <a:solidFill>
                  <a:srgbClr val="424242"/>
                </a:solidFill>
                <a:effectLst/>
              </a:rPr>
              <a:t>Alcohol consumption is a major risk factor for fatal motor vehicle accidents.</a:t>
            </a:r>
          </a:p>
          <a:p>
            <a:pPr marL="182880" indent="-182880">
              <a:buClr>
                <a:schemeClr val="tx1"/>
              </a:buClr>
              <a:buFont typeface="Arial" panose="020B0604020202020204" pitchFamily="34" charset="0"/>
              <a:buChar char="•"/>
            </a:pPr>
            <a:r>
              <a:rPr lang="en-US" sz="2000" b="0" i="0" dirty="0">
                <a:solidFill>
                  <a:srgbClr val="424242"/>
                </a:solidFill>
                <a:effectLst/>
              </a:rPr>
              <a:t>At a BAC of 0.08%, the legal limit in many jurisdictions, the OR for fatal injury is 13.0 (95% CI: 11.1-15.2)</a:t>
            </a:r>
            <a:endParaRPr lang="en-US" sz="2000" dirty="0">
              <a:solidFill>
                <a:srgbClr val="424242"/>
              </a:solidFill>
            </a:endParaRPr>
          </a:p>
          <a:p>
            <a:pPr marL="182880" indent="-182880">
              <a:buClr>
                <a:schemeClr val="tx1"/>
              </a:buClr>
              <a:buFont typeface="Arial" panose="020B0604020202020204" pitchFamily="34" charset="0"/>
              <a:buChar char="•"/>
            </a:pPr>
            <a:r>
              <a:rPr lang="en-US" sz="2000" dirty="0">
                <a:solidFill>
                  <a:srgbClr val="424242"/>
                </a:solidFill>
              </a:rPr>
              <a:t>There is a dose response relationship showing that even relatively low levels of consumption had a risk that is not trivial. </a:t>
            </a:r>
            <a:r>
              <a:rPr lang="en-US" sz="2000" b="0" i="0" dirty="0">
                <a:solidFill>
                  <a:srgbClr val="424242"/>
                </a:solidFill>
                <a:effectLst/>
              </a:rPr>
              <a:t>The relative risk of a fatal crash increases sharply at BAC levels of 0.08% and higher.</a:t>
            </a:r>
            <a:endParaRPr lang="en-US" sz="2000" dirty="0">
              <a:solidFill>
                <a:srgbClr val="424242"/>
              </a:solidFill>
            </a:endParaRPr>
          </a:p>
          <a:p>
            <a:pPr marL="182880" indent="-182880">
              <a:buClr>
                <a:schemeClr val="tx1"/>
              </a:buClr>
              <a:buFont typeface="Arial" panose="020B0604020202020204" pitchFamily="34" charset="0"/>
              <a:buChar char="•"/>
            </a:pPr>
            <a:r>
              <a:rPr lang="en-US" sz="2000" dirty="0">
                <a:solidFill>
                  <a:srgbClr val="424242"/>
                </a:solidFill>
              </a:rPr>
              <a:t>Alcohol use is implicated in a variety of other non-traffic fatal injuries including drowning, falls, and fires.</a:t>
            </a:r>
          </a:p>
          <a:p>
            <a:pPr marL="182880" indent="-182880">
              <a:buClr>
                <a:schemeClr val="tx1"/>
              </a:buClr>
              <a:buFont typeface="Arial" panose="020B0604020202020204" pitchFamily="34" charset="0"/>
              <a:buChar char="•"/>
            </a:pPr>
            <a:endParaRPr lang="en-US" sz="2000" dirty="0"/>
          </a:p>
        </p:txBody>
      </p:sp>
      <p:pic>
        <p:nvPicPr>
          <p:cNvPr id="5" name="Picture 4" descr="A group of cars that have been crashed&#10;&#10;Description automatically generated">
            <a:extLst>
              <a:ext uri="{FF2B5EF4-FFF2-40B4-BE49-F238E27FC236}">
                <a16:creationId xmlns:a16="http://schemas.microsoft.com/office/drawing/2014/main" id="{3F793ECD-EC92-42C0-9EE7-25953873F7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59453" y="1828800"/>
            <a:ext cx="6046265" cy="4006850"/>
          </a:xfrm>
          <a:prstGeom prst="rect">
            <a:avLst/>
          </a:prstGeom>
        </p:spPr>
      </p:pic>
      <p:sp>
        <p:nvSpPr>
          <p:cNvPr id="6" name="TextBox 5">
            <a:extLst>
              <a:ext uri="{FF2B5EF4-FFF2-40B4-BE49-F238E27FC236}">
                <a16:creationId xmlns:a16="http://schemas.microsoft.com/office/drawing/2014/main" id="{B8C89198-2F81-4209-87CF-91F6DDF5D2A1}"/>
              </a:ext>
            </a:extLst>
          </p:cNvPr>
          <p:cNvSpPr txBox="1"/>
          <p:nvPr/>
        </p:nvSpPr>
        <p:spPr>
          <a:xfrm>
            <a:off x="8202385" y="6032500"/>
            <a:ext cx="3200400" cy="230832"/>
          </a:xfrm>
          <a:prstGeom prst="rect">
            <a:avLst/>
          </a:prstGeom>
          <a:noFill/>
        </p:spPr>
        <p:txBody>
          <a:bodyPr wrap="square" rtlCol="0">
            <a:spAutoFit/>
          </a:bodyPr>
          <a:lstStyle/>
          <a:p>
            <a:r>
              <a:rPr lang="en-US" sz="900">
                <a:hlinkClick r:id="rId5" tooltip="https://www.lawyersandsettlements.com/lawsuit/california-car-accidents.html?ua=mobile"/>
              </a:rPr>
              <a:t>This Photo</a:t>
            </a:r>
            <a:r>
              <a:rPr lang="en-US" sz="900"/>
              <a:t> by Unknown Author is licensed under </a:t>
            </a:r>
            <a:r>
              <a:rPr lang="en-US" sz="900">
                <a:hlinkClick r:id="rId6" tooltip="https://creativecommons.org/licenses/by-nd/3.0/"/>
              </a:rPr>
              <a:t>CC BY-ND</a:t>
            </a:r>
            <a:endParaRPr lang="en-US" sz="900"/>
          </a:p>
        </p:txBody>
      </p:sp>
    </p:spTree>
    <p:custDataLst>
      <p:tags r:id="rId1"/>
    </p:custDataLst>
    <p:extLst>
      <p:ext uri="{BB962C8B-B14F-4D97-AF65-F5344CB8AC3E}">
        <p14:creationId xmlns:p14="http://schemas.microsoft.com/office/powerpoint/2010/main" val="71719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Medical Comorbidity – Neurologic Sequelae</a:t>
            </a:r>
          </a:p>
        </p:txBody>
      </p:sp>
      <p:sp>
        <p:nvSpPr>
          <p:cNvPr id="4" name="Content Placeholder 2"/>
          <p:cNvSpPr>
            <a:spLocks noGrp="1"/>
          </p:cNvSpPr>
          <p:nvPr>
            <p:ph idx="4294967295"/>
          </p:nvPr>
        </p:nvSpPr>
        <p:spPr>
          <a:xfrm>
            <a:off x="155448" y="1828800"/>
            <a:ext cx="8176789" cy="4625094"/>
          </a:xfrm>
          <a:prstGeom prst="rect">
            <a:avLst/>
          </a:prstGeom>
        </p:spPr>
        <p:txBody>
          <a:bodyPr>
            <a:normAutofit fontScale="92500" lnSpcReduction="10000"/>
          </a:bodyPr>
          <a:lstStyle/>
          <a:p>
            <a:pPr marL="182880" indent="-182880">
              <a:buClr>
                <a:schemeClr val="tx1"/>
              </a:buClr>
              <a:buFont typeface="Arial" panose="020B0604020202020204" pitchFamily="34" charset="0"/>
              <a:buChar char="•"/>
            </a:pPr>
            <a:r>
              <a:rPr lang="en-US" sz="2000" dirty="0"/>
              <a:t>Chronic Alcohol use causes Thiamin deficiency, Loss of Grey Matter, Neuroinflammation and oxidative Stress which are neurotoxic.</a:t>
            </a:r>
          </a:p>
          <a:p>
            <a:pPr marL="182880" indent="-182880">
              <a:buClr>
                <a:schemeClr val="tx1"/>
              </a:buClr>
              <a:buFont typeface="Arial" panose="020B0604020202020204" pitchFamily="34" charset="0"/>
              <a:buChar char="•"/>
            </a:pPr>
            <a:r>
              <a:rPr lang="en-US" sz="2000" dirty="0"/>
              <a:t>Wernicke’s Encephalopathy – due to a B1 (Thiamine) deficiency, which leads to the classic triad of confusion, ataxia, and ophthalmoplegia (</a:t>
            </a:r>
            <a:r>
              <a:rPr lang="en-US" sz="2000" b="1" dirty="0"/>
              <a:t>bilateral lateral gaze palsy</a:t>
            </a:r>
            <a:r>
              <a:rPr lang="en-US" sz="2000" dirty="0"/>
              <a:t>, due to weakness of the </a:t>
            </a:r>
            <a:r>
              <a:rPr lang="en-US" sz="2000" b="1" dirty="0"/>
              <a:t>sixth cranial nerve)</a:t>
            </a:r>
            <a:r>
              <a:rPr lang="en-US" sz="2000" dirty="0"/>
              <a:t>.  This is a clinical diagnosis with some neuroimaging changes and lab abnormalities suggestive.</a:t>
            </a:r>
          </a:p>
          <a:p>
            <a:pPr marL="182880" indent="-182880">
              <a:buClr>
                <a:schemeClr val="tx1"/>
              </a:buClr>
              <a:buFont typeface="Arial" panose="020B0604020202020204" pitchFamily="34" charset="0"/>
              <a:buChar char="•"/>
            </a:pPr>
            <a:r>
              <a:rPr lang="en-US" sz="2000" b="0" i="0" dirty="0">
                <a:solidFill>
                  <a:srgbClr val="424242"/>
                </a:solidFill>
                <a:effectLst/>
              </a:rPr>
              <a:t>If untreated, WE can progress to Korsakoff's syndrome (KS), characterized by severe anterograde amnesia and confabulation.</a:t>
            </a:r>
          </a:p>
          <a:p>
            <a:pPr marL="182880" indent="-182880">
              <a:buClr>
                <a:schemeClr val="tx1"/>
              </a:buClr>
              <a:buFont typeface="Arial" panose="020B0604020202020204" pitchFamily="34" charset="0"/>
              <a:buChar char="•"/>
            </a:pPr>
            <a:r>
              <a:rPr lang="en-US" sz="2000" dirty="0">
                <a:solidFill>
                  <a:srgbClr val="424242"/>
                </a:solidFill>
              </a:rPr>
              <a:t>Alcohol Related Dementia (executive function, visual special and memory)</a:t>
            </a:r>
          </a:p>
          <a:p>
            <a:pPr marL="182880" indent="-182880">
              <a:buClr>
                <a:schemeClr val="tx1"/>
              </a:buClr>
              <a:buFont typeface="Arial" panose="020B0604020202020204" pitchFamily="34" charset="0"/>
              <a:buChar char="•"/>
            </a:pPr>
            <a:r>
              <a:rPr lang="en-US" sz="2000" dirty="0">
                <a:solidFill>
                  <a:srgbClr val="424242"/>
                </a:solidFill>
              </a:rPr>
              <a:t>Peripheral Neuropathy</a:t>
            </a:r>
          </a:p>
          <a:p>
            <a:pPr marL="182880" indent="-182880">
              <a:buClr>
                <a:schemeClr val="tx1"/>
              </a:buClr>
              <a:buFont typeface="Arial" panose="020B0604020202020204" pitchFamily="34" charset="0"/>
              <a:buChar char="•"/>
            </a:pPr>
            <a:r>
              <a:rPr lang="en-US" sz="2000" dirty="0">
                <a:solidFill>
                  <a:srgbClr val="424242"/>
                </a:solidFill>
              </a:rPr>
              <a:t>Cerebellar degeneration</a:t>
            </a:r>
          </a:p>
          <a:p>
            <a:pPr marL="182880" indent="-182880">
              <a:buClr>
                <a:schemeClr val="tx1"/>
              </a:buClr>
              <a:buFont typeface="Arial" panose="020B0604020202020204" pitchFamily="34" charset="0"/>
              <a:buChar char="•"/>
            </a:pPr>
            <a:r>
              <a:rPr lang="en-US" sz="2000" dirty="0">
                <a:solidFill>
                  <a:srgbClr val="424242"/>
                </a:solidFill>
              </a:rPr>
              <a:t>Contributes to Alzheimer’s and Parkinson’s disease</a:t>
            </a:r>
          </a:p>
          <a:p>
            <a:pPr marL="182880" indent="-182880">
              <a:buClr>
                <a:schemeClr val="tx1"/>
              </a:buClr>
              <a:buFont typeface="Arial" panose="020B0604020202020204" pitchFamily="34" charset="0"/>
              <a:buChar char="•"/>
            </a:pPr>
            <a:r>
              <a:rPr lang="en-US" sz="2000" dirty="0">
                <a:solidFill>
                  <a:srgbClr val="424242"/>
                </a:solidFill>
              </a:rPr>
              <a:t>Think about patients with excessive falls, burning in feet and hands, memory problems.  Work on diet, thiamine supplements, falls risk evaluation.</a:t>
            </a:r>
            <a:endParaRPr lang="en-US" sz="2000" dirty="0"/>
          </a:p>
        </p:txBody>
      </p:sp>
      <p:pic>
        <p:nvPicPr>
          <p:cNvPr id="8" name="Picture 7" descr="Human brain nerve cells">
            <a:extLst>
              <a:ext uri="{FF2B5EF4-FFF2-40B4-BE49-F238E27FC236}">
                <a16:creationId xmlns:a16="http://schemas.microsoft.com/office/drawing/2014/main" id="{BCA7A46B-F7FA-4CF4-BFA7-219165D381B2}"/>
              </a:ext>
            </a:extLst>
          </p:cNvPr>
          <p:cNvPicPr>
            <a:picLocks noChangeAspect="1"/>
          </p:cNvPicPr>
          <p:nvPr/>
        </p:nvPicPr>
        <p:blipFill>
          <a:blip r:embed="rId4"/>
          <a:stretch>
            <a:fillRect/>
          </a:stretch>
        </p:blipFill>
        <p:spPr>
          <a:xfrm>
            <a:off x="8332237" y="1996751"/>
            <a:ext cx="3614056" cy="3937518"/>
          </a:xfrm>
          <a:prstGeom prst="rect">
            <a:avLst/>
          </a:prstGeom>
        </p:spPr>
      </p:pic>
    </p:spTree>
    <p:custDataLst>
      <p:tags r:id="rId1"/>
    </p:custDataLst>
    <p:extLst>
      <p:ext uri="{BB962C8B-B14F-4D97-AF65-F5344CB8AC3E}">
        <p14:creationId xmlns:p14="http://schemas.microsoft.com/office/powerpoint/2010/main" val="199069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Hepatic and GI Complications</a:t>
            </a:r>
          </a:p>
        </p:txBody>
      </p:sp>
      <p:sp>
        <p:nvSpPr>
          <p:cNvPr id="4" name="Content Placeholder 2"/>
          <p:cNvSpPr>
            <a:spLocks noGrp="1"/>
          </p:cNvSpPr>
          <p:nvPr>
            <p:ph idx="4294967295"/>
          </p:nvPr>
        </p:nvSpPr>
        <p:spPr>
          <a:xfrm>
            <a:off x="155448" y="1828800"/>
            <a:ext cx="8232772" cy="4625094"/>
          </a:xfrm>
          <a:prstGeom prst="rect">
            <a:avLst/>
          </a:prstGeom>
        </p:spPr>
        <p:txBody>
          <a:bodyPr>
            <a:normAutofit fontScale="92500" lnSpcReduction="10000"/>
          </a:bodyPr>
          <a:lstStyle/>
          <a:p>
            <a:pPr marL="182880" indent="-182880">
              <a:buClr>
                <a:schemeClr val="tx1"/>
              </a:buClr>
              <a:buFont typeface="Arial" panose="020B0604020202020204" pitchFamily="34" charset="0"/>
              <a:buChar char="•"/>
            </a:pPr>
            <a:r>
              <a:rPr lang="en-US" sz="2000" dirty="0"/>
              <a:t>Alcohol-Associated Liver Disease (ALD) – A Silent Progressive Spectrum</a:t>
            </a:r>
          </a:p>
          <a:p>
            <a:pPr marL="646430" lvl="1" indent="-182880">
              <a:buClr>
                <a:schemeClr val="tx1"/>
              </a:buClr>
              <a:buFont typeface="Arial" panose="020B0604020202020204" pitchFamily="34" charset="0"/>
              <a:buChar char="•"/>
            </a:pPr>
            <a:r>
              <a:rPr lang="en-US" sz="1600" dirty="0"/>
              <a:t>Steatosis</a:t>
            </a:r>
          </a:p>
          <a:p>
            <a:pPr marL="646430" lvl="1" indent="-182880">
              <a:buClr>
                <a:schemeClr val="tx1"/>
              </a:buClr>
              <a:buFont typeface="Arial" panose="020B0604020202020204" pitchFamily="34" charset="0"/>
              <a:buChar char="•"/>
            </a:pPr>
            <a:r>
              <a:rPr lang="en-US" sz="1600" dirty="0"/>
              <a:t>Fibrosis</a:t>
            </a:r>
          </a:p>
          <a:p>
            <a:pPr marL="646430" lvl="1" indent="-182880">
              <a:buClr>
                <a:schemeClr val="tx1"/>
              </a:buClr>
              <a:buFont typeface="Arial" panose="020B0604020202020204" pitchFamily="34" charset="0"/>
              <a:buChar char="•"/>
            </a:pPr>
            <a:r>
              <a:rPr lang="en-US" sz="1600" dirty="0"/>
              <a:t>Cirrhosis</a:t>
            </a:r>
          </a:p>
          <a:p>
            <a:pPr marL="646430" lvl="1" indent="-182880">
              <a:buClr>
                <a:schemeClr val="tx1"/>
              </a:buClr>
              <a:buFont typeface="Arial" panose="020B0604020202020204" pitchFamily="34" charset="0"/>
              <a:buChar char="•"/>
            </a:pPr>
            <a:r>
              <a:rPr lang="en-US" sz="1600" dirty="0"/>
              <a:t>Hepatocellular Carcinoma</a:t>
            </a:r>
          </a:p>
          <a:p>
            <a:pPr marL="646430" lvl="1" indent="-182880">
              <a:buClr>
                <a:schemeClr val="tx1"/>
              </a:buClr>
              <a:buFont typeface="Arial" panose="020B0604020202020204" pitchFamily="34" charset="0"/>
              <a:buChar char="•"/>
            </a:pPr>
            <a:r>
              <a:rPr lang="en-US" sz="1600" dirty="0"/>
              <a:t>Later physical examination findings:  portal hypertension, ascites, variceal bleeding, encephalopathy, infections</a:t>
            </a:r>
          </a:p>
          <a:p>
            <a:pPr marL="182880" indent="-182880">
              <a:buClr>
                <a:schemeClr val="tx1"/>
              </a:buClr>
              <a:buFont typeface="Arial" panose="020B0604020202020204" pitchFamily="34" charset="0"/>
              <a:buChar char="•"/>
            </a:pPr>
            <a:r>
              <a:rPr lang="en-US" sz="2000" dirty="0"/>
              <a:t>Gastrointestinal:</a:t>
            </a:r>
          </a:p>
          <a:p>
            <a:pPr marL="646430" lvl="1" indent="-182880">
              <a:buClr>
                <a:schemeClr val="tx1"/>
              </a:buClr>
              <a:buFont typeface="Arial" panose="020B0604020202020204" pitchFamily="34" charset="0"/>
              <a:buChar char="•"/>
            </a:pPr>
            <a:r>
              <a:rPr lang="en-US" sz="1600" dirty="0"/>
              <a:t>Esophagitis and Gastritis:  dyspepsia, nausea, vomiting from direct mucosal damage leading to inflammation</a:t>
            </a:r>
          </a:p>
          <a:p>
            <a:pPr marL="646430" lvl="1" indent="-182880">
              <a:buClr>
                <a:schemeClr val="tx1"/>
              </a:buClr>
              <a:buFont typeface="Arial" panose="020B0604020202020204" pitchFamily="34" charset="0"/>
              <a:buChar char="•"/>
            </a:pPr>
            <a:r>
              <a:rPr lang="en-US" sz="1600" dirty="0"/>
              <a:t>Pancreatitis:  leads to malabsorption, diabetes, severe abdominal pain</a:t>
            </a:r>
          </a:p>
          <a:p>
            <a:pPr marL="646430" lvl="1" indent="-182880">
              <a:buClr>
                <a:schemeClr val="tx1"/>
              </a:buClr>
              <a:buFont typeface="Arial" panose="020B0604020202020204" pitchFamily="34" charset="0"/>
              <a:buChar char="•"/>
            </a:pPr>
            <a:r>
              <a:rPr lang="en-US" sz="1600" dirty="0"/>
              <a:t>Intestinal Damage:  changes to absorption, intestinal microbiome and mucosal immune system</a:t>
            </a:r>
          </a:p>
          <a:p>
            <a:pPr marL="646430" lvl="1" indent="-182880">
              <a:buClr>
                <a:schemeClr val="tx1"/>
              </a:buClr>
              <a:buFont typeface="Arial" panose="020B0604020202020204" pitchFamily="34" charset="0"/>
              <a:buChar char="•"/>
            </a:pPr>
            <a:r>
              <a:rPr lang="en-US" sz="1600" dirty="0"/>
              <a:t>Acute hematemesis after binge drinking:  Mallory-Weiss tear.</a:t>
            </a:r>
          </a:p>
          <a:p>
            <a:pPr marL="646430" lvl="1" indent="-182880">
              <a:buClr>
                <a:schemeClr val="tx1"/>
              </a:buClr>
              <a:buFont typeface="Arial" panose="020B0604020202020204" pitchFamily="34" charset="0"/>
              <a:buChar char="•"/>
            </a:pPr>
            <a:endParaRPr lang="en-US" sz="1600" dirty="0"/>
          </a:p>
          <a:p>
            <a:pPr marL="182880" indent="-182880">
              <a:buClr>
                <a:schemeClr val="tx1"/>
              </a:buClr>
              <a:buFont typeface="Arial" panose="020B0604020202020204" pitchFamily="34" charset="0"/>
              <a:buChar char="•"/>
            </a:pPr>
            <a:r>
              <a:rPr lang="en-US" sz="2000" dirty="0"/>
              <a:t>Sometimes presenting early with abdominal pain, fatigue, Reflux, diarrhea but typically these are later sequelae.  Looking at labs, PPI’s, nutritional support, avoid hepatotoxins</a:t>
            </a:r>
          </a:p>
        </p:txBody>
      </p:sp>
      <p:pic>
        <p:nvPicPr>
          <p:cNvPr id="7" name="Picture 6" descr="Hands holding a liver&#10;&#10;Description automatically generated">
            <a:extLst>
              <a:ext uri="{FF2B5EF4-FFF2-40B4-BE49-F238E27FC236}">
                <a16:creationId xmlns:a16="http://schemas.microsoft.com/office/drawing/2014/main" id="{A111182B-8338-4B0E-AD34-99CFB903316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70393" y="2748521"/>
            <a:ext cx="3531473" cy="2070326"/>
          </a:xfrm>
          <a:prstGeom prst="rect">
            <a:avLst/>
          </a:prstGeom>
        </p:spPr>
      </p:pic>
    </p:spTree>
    <p:custDataLst>
      <p:tags r:id="rId1"/>
    </p:custDataLst>
    <p:extLst>
      <p:ext uri="{BB962C8B-B14F-4D97-AF65-F5344CB8AC3E}">
        <p14:creationId xmlns:p14="http://schemas.microsoft.com/office/powerpoint/2010/main" val="121338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448" y="1022350"/>
            <a:ext cx="10515600" cy="593725"/>
          </a:xfrm>
        </p:spPr>
        <p:txBody>
          <a:bodyPr>
            <a:normAutofit fontScale="90000"/>
          </a:bodyPr>
          <a:lstStyle/>
          <a:p>
            <a:r>
              <a:rPr lang="en-US" dirty="0">
                <a:solidFill>
                  <a:srgbClr val="2B4B1B"/>
                </a:solidFill>
              </a:rPr>
              <a:t>Cardiovascular and Hematologic Effects</a:t>
            </a:r>
          </a:p>
        </p:txBody>
      </p:sp>
      <p:sp>
        <p:nvSpPr>
          <p:cNvPr id="4" name="Content Placeholder 2"/>
          <p:cNvSpPr>
            <a:spLocks noGrp="1"/>
          </p:cNvSpPr>
          <p:nvPr>
            <p:ph idx="4294967295"/>
          </p:nvPr>
        </p:nvSpPr>
        <p:spPr>
          <a:xfrm>
            <a:off x="155448" y="1828800"/>
            <a:ext cx="8177000" cy="4625094"/>
          </a:xfrm>
          <a:prstGeom prst="rect">
            <a:avLst/>
          </a:prstGeom>
        </p:spPr>
        <p:txBody>
          <a:bodyPr/>
          <a:lstStyle/>
          <a:p>
            <a:pPr marL="182880" indent="-182880">
              <a:buClr>
                <a:schemeClr val="tx1"/>
              </a:buClr>
              <a:buFont typeface="Arial" panose="020B0604020202020204" pitchFamily="34" charset="0"/>
              <a:buChar char="•"/>
            </a:pPr>
            <a:r>
              <a:rPr lang="en-US" sz="2000" dirty="0"/>
              <a:t>Cardiovascular – dose dependent</a:t>
            </a:r>
          </a:p>
          <a:p>
            <a:pPr marL="646430" lvl="1" indent="-182880">
              <a:buClr>
                <a:schemeClr val="tx1"/>
              </a:buClr>
              <a:buFont typeface="Arial" panose="020B0604020202020204" pitchFamily="34" charset="0"/>
              <a:buChar char="•"/>
            </a:pPr>
            <a:r>
              <a:rPr lang="en-US" sz="1600" dirty="0"/>
              <a:t>Hypertension – silent </a:t>
            </a:r>
          </a:p>
          <a:p>
            <a:pPr marL="646430" lvl="1" indent="-182880">
              <a:buClr>
                <a:schemeClr val="tx1"/>
              </a:buClr>
              <a:buFont typeface="Arial" panose="020B0604020202020204" pitchFamily="34" charset="0"/>
              <a:buChar char="•"/>
            </a:pPr>
            <a:r>
              <a:rPr lang="en-US" sz="1600" dirty="0"/>
              <a:t>Cardiomyopathy – Dilated LV, Increase LV Mass and systolic dysfunction (no squeeze).  Significant portion of non-ischemic cases</a:t>
            </a:r>
          </a:p>
          <a:p>
            <a:pPr marL="646430" lvl="1" indent="-182880">
              <a:buClr>
                <a:schemeClr val="tx1"/>
              </a:buClr>
              <a:buFont typeface="Arial" panose="020B0604020202020204" pitchFamily="34" charset="0"/>
              <a:buChar char="•"/>
            </a:pPr>
            <a:r>
              <a:rPr lang="en-US" sz="1600" dirty="0"/>
              <a:t>Arrhythmias – Atrial Fibrillation (Holiday Heart – heavy weekend drinker)</a:t>
            </a:r>
          </a:p>
          <a:p>
            <a:pPr marL="646430" lvl="1" indent="-182880">
              <a:buClr>
                <a:schemeClr val="tx1"/>
              </a:buClr>
              <a:buFont typeface="Arial" panose="020B0604020202020204" pitchFamily="34" charset="0"/>
              <a:buChar char="•"/>
            </a:pPr>
            <a:r>
              <a:rPr lang="en-US" sz="1600" dirty="0"/>
              <a:t>Stroke – increased risk of hemorrhagic and ischemic Strokes</a:t>
            </a:r>
          </a:p>
          <a:p>
            <a:pPr marL="182880" indent="-182880">
              <a:buClr>
                <a:schemeClr val="tx1"/>
              </a:buClr>
              <a:buFont typeface="Arial" panose="020B0604020202020204" pitchFamily="34" charset="0"/>
              <a:buChar char="•"/>
            </a:pPr>
            <a:r>
              <a:rPr lang="en-US" sz="2000" dirty="0"/>
              <a:t>Hematologic</a:t>
            </a:r>
          </a:p>
          <a:p>
            <a:pPr marL="646430" lvl="1" indent="-182880">
              <a:buClr>
                <a:schemeClr val="tx1"/>
              </a:buClr>
              <a:buFont typeface="Arial" panose="020B0604020202020204" pitchFamily="34" charset="0"/>
              <a:buChar char="•"/>
            </a:pPr>
            <a:r>
              <a:rPr lang="en-US" sz="1600" dirty="0"/>
              <a:t>Anemia – Megaloblastic (increased MCV) – due to B9 (Folic Acid) and B12 (Cobalamin) but more significantly direct toxic effects on erythroblasts.</a:t>
            </a:r>
          </a:p>
          <a:p>
            <a:pPr marL="646430" lvl="1" indent="-182880">
              <a:buClr>
                <a:schemeClr val="tx1"/>
              </a:buClr>
              <a:buFont typeface="Arial" panose="020B0604020202020204" pitchFamily="34" charset="0"/>
              <a:buChar char="•"/>
            </a:pPr>
            <a:r>
              <a:rPr lang="en-US" sz="1600" dirty="0"/>
              <a:t>Leukopenia – increase susceptibility to infections</a:t>
            </a:r>
          </a:p>
          <a:p>
            <a:pPr marL="646430" lvl="1" indent="-182880">
              <a:buClr>
                <a:schemeClr val="tx1"/>
              </a:buClr>
              <a:buFont typeface="Arial" panose="020B0604020202020204" pitchFamily="34" charset="0"/>
              <a:buChar char="•"/>
            </a:pPr>
            <a:r>
              <a:rPr lang="en-US" sz="1600" dirty="0"/>
              <a:t>Thrombocytopenia</a:t>
            </a:r>
          </a:p>
          <a:p>
            <a:pPr marL="646430" lvl="1" indent="-182880">
              <a:buClr>
                <a:schemeClr val="tx1"/>
              </a:buClr>
              <a:buFont typeface="Arial" panose="020B0604020202020204" pitchFamily="34" charset="0"/>
              <a:buChar char="•"/>
            </a:pPr>
            <a:r>
              <a:rPr lang="en-US" sz="1600" dirty="0"/>
              <a:t>Direct Hemolysis of RBC’s leading to increased LDH, Bilirubin and haptoglobin.</a:t>
            </a:r>
          </a:p>
          <a:p>
            <a:pPr marL="646430" lvl="1" indent="-182880">
              <a:buClr>
                <a:schemeClr val="tx1"/>
              </a:buClr>
              <a:buFont typeface="Arial" panose="020B0604020202020204" pitchFamily="34" charset="0"/>
              <a:buChar char="•"/>
            </a:pPr>
            <a:endParaRPr lang="en-US" sz="1600" dirty="0"/>
          </a:p>
          <a:p>
            <a:pPr marL="182880" indent="-182880">
              <a:buClr>
                <a:schemeClr val="tx1"/>
              </a:buClr>
              <a:buFont typeface="Arial" panose="020B0604020202020204" pitchFamily="34" charset="0"/>
              <a:buChar char="•"/>
            </a:pPr>
            <a:r>
              <a:rPr lang="en-US" sz="2000" dirty="0"/>
              <a:t>Manage Hypertension, empiric Thiamine, B12/Folate, avoid NSAIDS</a:t>
            </a:r>
          </a:p>
        </p:txBody>
      </p:sp>
      <p:pic>
        <p:nvPicPr>
          <p:cNvPr id="5" name="Picture 4" descr="A close-up of a human body&#10;&#10;Description automatically generated">
            <a:extLst>
              <a:ext uri="{FF2B5EF4-FFF2-40B4-BE49-F238E27FC236}">
                <a16:creationId xmlns:a16="http://schemas.microsoft.com/office/drawing/2014/main" id="{AABED06B-16EB-4ECE-AA00-7CA50BBF97D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32448" y="3617410"/>
            <a:ext cx="3704104" cy="2475576"/>
          </a:xfrm>
          <a:prstGeom prst="rect">
            <a:avLst/>
          </a:prstGeom>
        </p:spPr>
      </p:pic>
      <p:pic>
        <p:nvPicPr>
          <p:cNvPr id="8" name="Picture 7" descr="Red blood cells in a blood vessel&#10;&#10;Description automatically generated">
            <a:extLst>
              <a:ext uri="{FF2B5EF4-FFF2-40B4-BE49-F238E27FC236}">
                <a16:creationId xmlns:a16="http://schemas.microsoft.com/office/drawing/2014/main" id="{326937F0-A81D-4A42-B06B-DEF28B5FE20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313975" y="1716832"/>
            <a:ext cx="3704104" cy="1520890"/>
          </a:xfrm>
          <a:prstGeom prst="rect">
            <a:avLst/>
          </a:prstGeom>
        </p:spPr>
      </p:pic>
    </p:spTree>
    <p:custDataLst>
      <p:tags r:id="rId1"/>
    </p:custDataLst>
    <p:extLst>
      <p:ext uri="{BB962C8B-B14F-4D97-AF65-F5344CB8AC3E}">
        <p14:creationId xmlns:p14="http://schemas.microsoft.com/office/powerpoint/2010/main" val="3932767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rCh46Vy2"/>
  <p:tag name="ARTICULATE_DESIGN_ID_CUSTOM DESIGN" val="dauubRPS"/>
  <p:tag name="ARTICULATE_DESIGN_ID_1_OFFICE THEME" val="sozqlXpe"/>
  <p:tag name="ARTICULATE_SLIDE_THUMBNAIL_REFRESH" val="1"/>
  <p:tag name="ARTICULATE_DESIGN_ID_BLANK" val="lKG2ibLM"/>
  <p:tag name="ARTICULATE_DESIGN_ID_TOP AND BOTTOM BORDER" val="dBxlYSB8"/>
  <p:tag name="ARTICULATE_DESIGN_ID_NO BORDERS" val="tQb90qMC"/>
  <p:tag name="ARTICULATE_DESIGN_ID_TOP BORDER ONLY" val="zKkgxtvi"/>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op border only">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Bord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1856</TotalTime>
  <Words>4462</Words>
  <Application>Microsoft Office PowerPoint</Application>
  <PresentationFormat>Widescreen</PresentationFormat>
  <Paragraphs>287</Paragraphs>
  <Slides>26</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.Hiragino Kaku Gothic Interface W3</vt:lpstr>
      <vt:lpstr>.PingFang SC Regular</vt:lpstr>
      <vt:lpstr>Arial</vt:lpstr>
      <vt:lpstr>BlinkMacSystemFont</vt:lpstr>
      <vt:lpstr>Calibri</vt:lpstr>
      <vt:lpstr>Calibri Light</vt:lpstr>
      <vt:lpstr>Inter</vt:lpstr>
      <vt:lpstr>Lora</vt:lpstr>
      <vt:lpstr>Noto Sans</vt:lpstr>
      <vt:lpstr>Roboto</vt:lpstr>
      <vt:lpstr>System Font Regular</vt:lpstr>
      <vt:lpstr>Top border only</vt:lpstr>
      <vt:lpstr>No Borders</vt:lpstr>
      <vt:lpstr>Office Theme</vt:lpstr>
      <vt:lpstr>Sequalae of AUD: Medical What Primary Care and Behavioral Health Teams Need to Recognize and Manage</vt:lpstr>
      <vt:lpstr>Learning objectives</vt:lpstr>
      <vt:lpstr>Polling Question 1</vt:lpstr>
      <vt:lpstr>Polling Question 2</vt:lpstr>
      <vt:lpstr>Alcohol Use and Morbidity and Mortality</vt:lpstr>
      <vt:lpstr>Fatal Accidents and Trauma</vt:lpstr>
      <vt:lpstr>Medical Comorbidity – Neurologic Sequelae</vt:lpstr>
      <vt:lpstr>Hepatic and GI Complications</vt:lpstr>
      <vt:lpstr>Cardiovascular and Hematologic Effects</vt:lpstr>
      <vt:lpstr>Endocrine, Immune, and Cancer</vt:lpstr>
      <vt:lpstr>Adolescent Medical Sequelae</vt:lpstr>
      <vt:lpstr>Adolescent Medical Sequelae</vt:lpstr>
      <vt:lpstr>Physical Examination</vt:lpstr>
      <vt:lpstr>PowerPoint Presentation</vt:lpstr>
      <vt:lpstr>PowerPoint Presentation</vt:lpstr>
      <vt:lpstr>PowerPoint Presentation</vt:lpstr>
      <vt:lpstr>PowerPoint Presentation</vt:lpstr>
      <vt:lpstr>PowerPoint Presentation</vt:lpstr>
      <vt:lpstr>PowerPoint Presentation</vt:lpstr>
      <vt:lpstr>Clinical Red Flags in Primary Care</vt:lpstr>
      <vt:lpstr>Symptom management strategy</vt:lpstr>
      <vt:lpstr>Medical Sequelae – Adults vs Adolescents</vt:lpstr>
      <vt:lpstr>Harm Reduction in Medical Management</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Warshauer, Emma</cp:lastModifiedBy>
  <cp:revision>102</cp:revision>
  <dcterms:created xsi:type="dcterms:W3CDTF">2021-08-17T15:16:44Z</dcterms:created>
  <dcterms:modified xsi:type="dcterms:W3CDTF">2026-02-19T17:44:37Z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3237604D-FEC1-40B4-B463-734D3C3113B4</vt:lpwstr>
  </property>
  <property fmtid="{D5CDD505-2E9C-101B-9397-08002B2CF9AE}" pid="3" name="ArticulatePath">
    <vt:lpwstr>MWHS_TCLP_PPTTempWide</vt:lpwstr>
  </property>
</Properties>
</file>