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0" r:id="rId2"/>
    <p:sldMasterId id="2147483677" r:id="rId3"/>
  </p:sldMasterIdLst>
  <p:notesMasterIdLst>
    <p:notesMasterId r:id="rId39"/>
  </p:notesMasterIdLst>
  <p:handoutMasterIdLst>
    <p:handoutMasterId r:id="rId40"/>
  </p:handoutMasterIdLst>
  <p:sldIdLst>
    <p:sldId id="284" r:id="rId4"/>
    <p:sldId id="261" r:id="rId5"/>
    <p:sldId id="285" r:id="rId6"/>
    <p:sldId id="260" r:id="rId7"/>
    <p:sldId id="286" r:id="rId8"/>
    <p:sldId id="290" r:id="rId9"/>
    <p:sldId id="288" r:id="rId10"/>
    <p:sldId id="289" r:id="rId11"/>
    <p:sldId id="291" r:id="rId12"/>
    <p:sldId id="292" r:id="rId13"/>
    <p:sldId id="294" r:id="rId14"/>
    <p:sldId id="293" r:id="rId15"/>
    <p:sldId id="295" r:id="rId16"/>
    <p:sldId id="296" r:id="rId17"/>
    <p:sldId id="301" r:id="rId18"/>
    <p:sldId id="297" r:id="rId19"/>
    <p:sldId id="298" r:id="rId20"/>
    <p:sldId id="300" r:id="rId21"/>
    <p:sldId id="299" r:id="rId22"/>
    <p:sldId id="302" r:id="rId23"/>
    <p:sldId id="303" r:id="rId24"/>
    <p:sldId id="304" r:id="rId25"/>
    <p:sldId id="305" r:id="rId26"/>
    <p:sldId id="315" r:id="rId27"/>
    <p:sldId id="306" r:id="rId28"/>
    <p:sldId id="308" r:id="rId29"/>
    <p:sldId id="307" r:id="rId30"/>
    <p:sldId id="309" r:id="rId31"/>
    <p:sldId id="311" r:id="rId32"/>
    <p:sldId id="310" r:id="rId33"/>
    <p:sldId id="313" r:id="rId34"/>
    <p:sldId id="312" r:id="rId35"/>
    <p:sldId id="314" r:id="rId36"/>
    <p:sldId id="262" r:id="rId37"/>
    <p:sldId id="280" r:id="rId38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B1B"/>
    <a:srgbClr val="53741D"/>
    <a:srgbClr val="4D6F13"/>
    <a:srgbClr val="447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72" autoAdjust="0"/>
  </p:normalViewPr>
  <p:slideViewPr>
    <p:cSldViewPr snapToGrid="0" snapToObjects="1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9" d="100"/>
          <a:sy n="159" d="100"/>
        </p:scale>
        <p:origin x="418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5D9ABA-CC77-3549-A982-A61430642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8A19E-4369-DA4E-8FB9-858DF58A3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5C9F-1964-4A41-8269-847D1AC6A71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C717B-2E3C-1140-82C4-9754EC19DF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0EF03-3771-5A47-9113-AD7CEEBBCA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8B5C3-D829-FE4F-AC23-CCC91BB5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7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87B3-A106-E344-AB69-61AFB3D27E3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77FF-23D9-0542-A6CA-8A910863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rgbClr val="2B4B1B"/>
                </a:solidFill>
              </a:rPr>
              <a:t>‹#›</a:t>
            </a:fld>
            <a:endParaRPr lang="en-US" sz="900" dirty="0">
              <a:solidFill>
                <a:srgbClr val="2B4B1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F03C8-E0C0-7A45-964C-2FEBD1CE3B59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rgbClr val="2B4B1B"/>
                </a:solidFill>
              </a:rPr>
              <a:t>weitzmaninstitute.org</a:t>
            </a:r>
            <a:r>
              <a:rPr lang="en-US" sz="900" dirty="0">
                <a:solidFill>
                  <a:srgbClr val="2B4B1B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rgbClr val="2B4B1B"/>
                </a:solidFill>
              </a:rPr>
              <a:pPr algn="r"/>
              <a:t>March 20, 2026</a:t>
            </a:fld>
            <a:endParaRPr lang="en-US" sz="900" dirty="0">
              <a:solidFill>
                <a:srgbClr val="2B4B1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5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C444-9DD0-984F-819D-4A09351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ABE7-BB90-EF4D-ACA5-B39289870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08CB-8C95-0045-AEF0-A01FD928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95E2E-80CB-2F40-810E-66055718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48C7C-A2B9-4648-A2FE-2E41B92F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33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F03C8-E0C0-7A45-964C-2FEBD1CE3B59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tx1"/>
                </a:solidFill>
              </a:rPr>
              <a:t>weitzmaninstitute.org</a:t>
            </a:r>
            <a:r>
              <a:rPr lang="en-US" sz="900" dirty="0">
                <a:solidFill>
                  <a:schemeClr val="tx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tx1"/>
                </a:solidFill>
              </a:rPr>
              <a:pPr algn="r"/>
              <a:t>March 20, 2026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922BCCD-A515-1B4C-9096-12A179F5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917341"/>
          </a:xfrm>
          <a:prstGeom prst="rect">
            <a:avLst/>
          </a:prstGeom>
        </p:spPr>
        <p:txBody>
          <a:bodyPr anchor="t"/>
          <a:lstStyle>
            <a:lvl1pPr>
              <a:defRPr sz="4400" b="1" i="0">
                <a:solidFill>
                  <a:srgbClr val="4D6F13"/>
                </a:solidFill>
              </a:defRPr>
            </a:lvl1pPr>
          </a:lstStyle>
          <a:p>
            <a:endParaRPr lang="en-US" b="1" spc="-20" dirty="0">
              <a:solidFill>
                <a:srgbClr val="4D6F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35FE12C-8491-5344-B20E-73ECA1BCAD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4006084"/>
          </a:xfrm>
          <a:prstGeom prst="rect">
            <a:avLst/>
          </a:prstGeom>
        </p:spPr>
        <p:txBody>
          <a:bodyPr/>
          <a:lstStyle/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61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747C458-014A-2B35-C650-9E484B89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917341"/>
          </a:xfrm>
          <a:prstGeom prst="rect">
            <a:avLst/>
          </a:prstGeom>
        </p:spPr>
        <p:txBody>
          <a:bodyPr anchor="t"/>
          <a:lstStyle>
            <a:lvl1pPr>
              <a:defRPr sz="4400" b="1" i="0">
                <a:solidFill>
                  <a:srgbClr val="4D6F13"/>
                </a:solidFill>
              </a:defRPr>
            </a:lvl1pPr>
          </a:lstStyle>
          <a:p>
            <a:endParaRPr lang="en-US" b="1" spc="-20" dirty="0">
              <a:solidFill>
                <a:srgbClr val="4D6F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A9DF0DE-7A3C-DA35-E98A-5680972702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4006084"/>
          </a:xfrm>
          <a:prstGeom prst="rect">
            <a:avLst/>
          </a:prstGeom>
        </p:spPr>
        <p:txBody>
          <a:bodyPr/>
          <a:lstStyle/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41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0C36-7F08-104D-84DF-CDCCED55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883-CF4F-9A42-B350-C3DEF44D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F3F-4B56-B74B-97F7-74020AE0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180FD-BAF7-FF40-BE7A-66BC9DA8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B9D6-4AF6-4944-8D48-E4ED460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98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EB73-4C1C-E843-8197-7F4B220D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D810-131D-7742-A4B3-40027B60D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51B8B-E930-DC48-BBF2-F5527627D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28606-F9D5-DB4E-B015-F760487E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85A97-9FD8-C849-A62F-11A8A5F9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60351-0FCD-1949-AEE6-F3A422DC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52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8A57-158D-174A-AD9F-4CBBA6F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C6941-8330-9344-A9BF-0EFBDD29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84D2C-1869-1D43-84F8-0EC9A1C72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7B730-96DA-DD41-9C49-AAC552EC8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A895E-DC64-0E42-9E2E-063F48FC4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22F59-33AD-824B-B86E-D1BEFA2B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7337D-ED61-254B-9914-BAFE25A1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9B029-803F-1044-AAB3-AEAF621F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59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D42D-EAC6-364F-9963-DF69E828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886A9-3EF9-2542-BBAB-CEC5CC54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738D2-9107-1842-932B-2607C0C9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729C9-57B6-E648-8E9F-B4F93899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30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F94E1-5A94-1E46-9537-872C1BC8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8D2D1-441C-E846-A061-65BE4DE5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1DD0B-F339-984E-9E30-FE2A02A0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824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9476-8480-2B4A-AB0B-442FF30C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2A14-938F-934B-8B07-AEB02A2F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B08A-24DF-1140-9665-A12BE1544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10BED-AA4C-B047-B3EA-6CFD8F6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D0BB6-9CF9-7849-A15D-78527017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FA405-D25A-284B-B1FC-79E18E0B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469C-FCBF-1447-B2C1-79B90925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CF109-36FA-EE47-A0D4-EF69FE5C2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C164D-1216-544F-8CF5-6528DDC4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AF6CE-EA3B-F34C-B758-0A6E2FD5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0F9A9-99FF-5D4B-ACB3-DA43FCAB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7B6A-D2B7-9849-809E-5EF6D481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06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C444-9DD0-984F-819D-4A09351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ABE7-BB90-EF4D-ACA5-B39289870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03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5A8D-BEA3-034B-861E-FA3A377B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08718-7A72-3F49-9511-FB6F65B55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E654-651B-6A45-BBC5-79541A68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405D-85FC-9941-8854-02D503FB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6BB5-8D2C-A34B-9A18-3397490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1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7157D-5B5B-1446-91C6-2686D4369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ECA6C-B934-2840-B5C3-DC71C7B2C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B982-DFD2-6141-9B35-6D1150BF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6AAB-2E78-144A-A66F-55C2F4EB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22B5-2D14-6441-A31A-F259953C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76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AFF8-25C6-284E-BEA6-EAA00AB3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3" y="1293593"/>
            <a:ext cx="10515600" cy="7180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B50D16-2504-EC46-A380-3B721D9999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73" y="2153090"/>
            <a:ext cx="11177587" cy="38322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108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022398"/>
            <a:ext cx="1178886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93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022398"/>
            <a:ext cx="1178886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07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list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4BB363-35D6-5D4F-966B-8E089324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828800"/>
            <a:ext cx="11558227" cy="5334000"/>
          </a:xfrm>
          <a:prstGeom prst="rect">
            <a:avLst/>
          </a:prstGeom>
        </p:spPr>
        <p:txBody>
          <a:bodyPr/>
          <a:lstStyle>
            <a:lvl1pPr marL="288925" indent="-288925">
              <a:buClr>
                <a:srgbClr val="4379BD"/>
              </a:buClr>
              <a:buSzPct val="70000"/>
              <a:buFont typeface=".Hiragino Kaku Gothic Interface W3"/>
              <a:buChar char="◉"/>
              <a:tabLst/>
              <a:defRPr sz="2400"/>
            </a:lvl1pPr>
            <a:lvl2pPr>
              <a:buClr>
                <a:srgbClr val="447ABE"/>
              </a:buClr>
              <a:buSzPct val="70000"/>
              <a:buFont typeface=".PingFang SC Regular"/>
              <a:buChar char="◎"/>
              <a:defRPr sz="2000"/>
            </a:lvl2pPr>
            <a:lvl3pPr>
              <a:buClr>
                <a:srgbClr val="4379BD"/>
              </a:buClr>
              <a:buFont typeface="System Font Regular"/>
              <a:buChar char="●"/>
              <a:defRPr sz="1800"/>
            </a:lvl3pPr>
            <a:lvl4pPr marL="1546225" indent="-174625">
              <a:buClr>
                <a:srgbClr val="447ABE"/>
              </a:buClr>
              <a:buFont typeface="System Font Regular"/>
              <a:buChar char="•"/>
              <a:tabLst/>
              <a:defRPr sz="1800"/>
            </a:lvl4pPr>
            <a:lvl5pPr marL="2005013" indent="-176213">
              <a:buClr>
                <a:srgbClr val="447ABE"/>
              </a:buClr>
              <a:buFont typeface="System Font Regular"/>
              <a:buChar char="◦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45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022398"/>
            <a:ext cx="1051560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/>
          </p:nvPr>
        </p:nvSpPr>
        <p:spPr>
          <a:xfrm>
            <a:off x="155448" y="1828799"/>
            <a:ext cx="11786984" cy="4486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6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oth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46511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F03C8-E0C0-7A45-964C-2FEBD1CE3B59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bg1"/>
                </a:solidFill>
              </a:rPr>
              <a:t>weitzmaninstitute.org</a:t>
            </a:r>
            <a:r>
              <a:rPr lang="en-US" sz="900" dirty="0">
                <a:solidFill>
                  <a:schemeClr val="bg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bg1"/>
                </a:solidFill>
              </a:rPr>
              <a:pPr algn="r"/>
              <a:t>March 20, 2026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52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522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List_No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263225-221F-3145-94AA-6221A0AC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304800"/>
            <a:ext cx="11570315" cy="594360"/>
          </a:xfrm>
          <a:prstGeom prst="rect">
            <a:avLst/>
          </a:prstGeom>
        </p:spPr>
        <p:txBody>
          <a:bodyPr/>
          <a:lstStyle>
            <a:lvl1pPr algn="l">
              <a:defRPr sz="3600" b="1" i="0" spc="-20" baseline="0">
                <a:solidFill>
                  <a:srgbClr val="2B4B1B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4BB363-35D6-5D4F-966B-8E089324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11558227" cy="5334000"/>
          </a:xfrm>
          <a:prstGeom prst="rect">
            <a:avLst/>
          </a:prstGeom>
        </p:spPr>
        <p:txBody>
          <a:bodyPr/>
          <a:lstStyle>
            <a:lvl1pPr marL="288925" indent="-288925">
              <a:buClr>
                <a:srgbClr val="4379BD"/>
              </a:buClr>
              <a:buSzPct val="70000"/>
              <a:buFont typeface=".Hiragino Kaku Gothic Interface W3"/>
              <a:buChar char="◉"/>
              <a:tabLst/>
              <a:defRPr sz="2400"/>
            </a:lvl1pPr>
            <a:lvl2pPr>
              <a:buClr>
                <a:srgbClr val="447ABE"/>
              </a:buClr>
              <a:buSzPct val="70000"/>
              <a:buFont typeface=".PingFang SC Regular"/>
              <a:buChar char="◎"/>
              <a:defRPr sz="2000"/>
            </a:lvl2pPr>
            <a:lvl3pPr>
              <a:buClr>
                <a:srgbClr val="4379BD"/>
              </a:buClr>
              <a:buFont typeface="System Font Regular"/>
              <a:buChar char="●"/>
              <a:defRPr sz="1800"/>
            </a:lvl3pPr>
            <a:lvl4pPr marL="1546225" indent="-174625">
              <a:buClr>
                <a:srgbClr val="447ABE"/>
              </a:buClr>
              <a:buFont typeface="System Font Regular"/>
              <a:buChar char="•"/>
              <a:tabLst/>
              <a:defRPr sz="1800"/>
            </a:lvl4pPr>
            <a:lvl5pPr marL="2005013" indent="-176213">
              <a:buClr>
                <a:srgbClr val="447ABE"/>
              </a:buClr>
              <a:buFont typeface="System Font Regular"/>
              <a:buChar char="◦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74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No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263225-221F-3145-94AA-6221A0AC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304800"/>
            <a:ext cx="11786984" cy="762000"/>
          </a:xfrm>
          <a:prstGeom prst="rect">
            <a:avLst/>
          </a:prstGeom>
        </p:spPr>
        <p:txBody>
          <a:bodyPr/>
          <a:lstStyle>
            <a:lvl1pPr algn="l">
              <a:defRPr sz="3600" b="1" i="0" spc="-20" baseline="0">
                <a:solidFill>
                  <a:srgbClr val="2B4B1B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55448" y="1142999"/>
            <a:ext cx="11786984" cy="51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51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ags" Target="../tags/tag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82AEC-C47B-B54C-A9BF-4B37C5538407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tx1"/>
                </a:solidFill>
              </a:rPr>
              <a:t>weitzmaninstitute.org</a:t>
            </a:r>
            <a:r>
              <a:rPr lang="en-US" sz="900" dirty="0">
                <a:solidFill>
                  <a:schemeClr val="tx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tx1"/>
                </a:solidFill>
              </a:rPr>
              <a:pPr algn="r"/>
              <a:t>March 20, 2026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C3A452-7943-0849-A738-A673B4DDB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71" y="1828800"/>
            <a:ext cx="118278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022398"/>
            <a:ext cx="11827838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58113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6" r:id="rId4"/>
    <p:sldLayoutId id="2147483668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B4B1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447ABE"/>
        </a:buClr>
        <a:buSzPct val="100000"/>
        <a:buFont typeface=".Hiragino Kaku Gothic Interface W3"/>
        <a:buChar char="◉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550" indent="-2349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2AEC-C47B-B54C-A9BF-4B37C5538407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tx1"/>
                </a:solidFill>
              </a:rPr>
              <a:t>weitzmaninstitute.org</a:t>
            </a:r>
            <a:r>
              <a:rPr lang="en-US" sz="900" dirty="0">
                <a:solidFill>
                  <a:schemeClr val="tx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tx1"/>
                </a:solidFill>
              </a:rPr>
              <a:pPr algn="r"/>
              <a:t>March 20, 2026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6212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46511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82AEC-C47B-B54C-A9BF-4B37C5538407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bg1"/>
                </a:solidFill>
              </a:rPr>
              <a:t>weitzmaninstitute.org</a:t>
            </a:r>
            <a:r>
              <a:rPr lang="en-US" sz="900" dirty="0">
                <a:solidFill>
                  <a:schemeClr val="bg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bg1"/>
                </a:solidFill>
              </a:rPr>
              <a:pPr algn="r"/>
              <a:t>March 20, 2026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C3A452-7943-0849-A738-A673B4DDB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372" y="197333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2" y="1162843"/>
            <a:ext cx="10515600" cy="810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36457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D6F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447ABE"/>
        </a:buClr>
        <a:buSzPct val="100000"/>
        <a:buFont typeface=".Hiragino Kaku Gothic Interface W3"/>
        <a:buChar char="◉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550" indent="-2349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875-025-02706-3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2.xml"/><Relationship Id="rId4" Type="http://schemas.openxmlformats.org/officeDocument/2006/relationships/hyperlink" Target="https://doi.org/10.1177/263348952110184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49DC31D9-ECFD-EC45-8612-B466EBA54B2A}"/>
              </a:ext>
            </a:extLst>
          </p:cNvPr>
          <p:cNvSpPr txBox="1">
            <a:spLocks/>
          </p:cNvSpPr>
          <p:nvPr/>
        </p:nvSpPr>
        <p:spPr>
          <a:xfrm>
            <a:off x="0" y="5486400"/>
            <a:ext cx="12192000" cy="77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82A529-16C0-EF48-9A04-39244F15F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46846"/>
            <a:ext cx="12192000" cy="189065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spc="-20" dirty="0">
                <a:solidFill>
                  <a:srgbClr val="2B4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Motivational Interviewing</a:t>
            </a:r>
            <a:endParaRPr lang="en-US" sz="2800" b="0" spc="-20" dirty="0">
              <a:solidFill>
                <a:srgbClr val="2B4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255C290-487C-3F43-92E8-69098B779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67596"/>
            <a:ext cx="12192000" cy="2321330"/>
          </a:xfrm>
        </p:spPr>
        <p:txBody>
          <a:bodyPr>
            <a:normAutofit/>
          </a:bodyPr>
          <a:lstStyle/>
          <a:p>
            <a:r>
              <a:rPr lang="en-US" b="1" dirty="0"/>
              <a:t>Daniel Bryant, </a:t>
            </a:r>
            <a:r>
              <a:rPr lang="en-US" b="1" dirty="0" err="1"/>
              <a:t>MSEd</a:t>
            </a:r>
            <a:r>
              <a:rPr lang="en-US" b="1" dirty="0"/>
              <a:t>, LPC</a:t>
            </a:r>
          </a:p>
          <a:p>
            <a:endParaRPr lang="en-US" b="1" dirty="0"/>
          </a:p>
          <a:p>
            <a:r>
              <a:rPr lang="en-US" dirty="0"/>
              <a:t>March 23,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8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Clinician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5521196" cy="46191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400" b="1" dirty="0"/>
              <a:t>Motivation is heavily influenced by clinician style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Better predictor of client outcome than any characteristic of the client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Most important predictor of response to interventions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Specifically, the helping alliance and good interpersonal skills are better predictors of success than a clinician’s education, license, or experience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0996" r="16682" b="11361"/>
          <a:stretch/>
        </p:blipFill>
        <p:spPr>
          <a:xfrm>
            <a:off x="6046289" y="1828800"/>
            <a:ext cx="6032650" cy="3987539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16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8424" y="2601022"/>
            <a:ext cx="9035153" cy="1655957"/>
          </a:xfrm>
          <a:ln w="38100">
            <a:solidFill>
              <a:srgbClr val="2B4B1B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2B4B1B"/>
                </a:solidFill>
              </a:rPr>
              <a:t>Motivational Interviewing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0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1070" y="2720793"/>
            <a:ext cx="4103885" cy="1118343"/>
          </a:xfrm>
          <a:solidFill>
            <a:srgbClr val="2B4B1B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Principles of MI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585745" y="2300749"/>
            <a:ext cx="4782312" cy="2094271"/>
          </a:xfrm>
          <a:prstGeom prst="rect">
            <a:avLst/>
          </a:prstGeom>
        </p:spPr>
        <p:txBody>
          <a:bodyPr/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 sz="3600" b="1" dirty="0"/>
              <a:t>ACE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Autonomy versus Authority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Collaboration versus Confrontation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Evocation versus Explanation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67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MI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5619388" cy="4412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Express empathy and acceptance of current behaviors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Develop discrepancies between current behaviors and personal goals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Avoid direct confrontation so as not to increase resistance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Roll with resistance when identified by using reflective statements and by reframing an individual’s statement towards increasing the discrepancy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3" t="12720" r="13431" b="8243"/>
          <a:stretch/>
        </p:blipFill>
        <p:spPr>
          <a:xfrm>
            <a:off x="6186009" y="1828800"/>
            <a:ext cx="6077088" cy="4051392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05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MI basics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1442684" cy="4068773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400" b="1" dirty="0"/>
              <a:t>You achieve this by…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Attending to specific language of change (DARN-CAT)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Using OARS to drive the conversation towards the client self-describing their motivation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Weighting reflective statements and summaries with the change talk at the end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Identifying the stage of change a client is in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Using specific skills that match specific stages of change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00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Identifying change talk: DARN-CAT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1442684" cy="48787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D</a:t>
            </a:r>
            <a:r>
              <a:rPr lang="en-US" sz="2400" b="1" dirty="0">
                <a:solidFill>
                  <a:srgbClr val="2B4B1B"/>
                </a:solidFill>
              </a:rPr>
              <a:t>esire: </a:t>
            </a:r>
            <a:r>
              <a:rPr lang="en-US" sz="2400" dirty="0"/>
              <a:t>I want/wish/prefer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A</a:t>
            </a:r>
            <a:r>
              <a:rPr lang="en-US" sz="2400" b="1" dirty="0">
                <a:solidFill>
                  <a:srgbClr val="2B4B1B"/>
                </a:solidFill>
              </a:rPr>
              <a:t>bility: </a:t>
            </a:r>
            <a:r>
              <a:rPr lang="en-US" sz="2400" dirty="0"/>
              <a:t>I can/could/able/possible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R</a:t>
            </a:r>
            <a:r>
              <a:rPr lang="en-US" sz="2400" b="1" dirty="0">
                <a:solidFill>
                  <a:srgbClr val="2B4B1B"/>
                </a:solidFill>
              </a:rPr>
              <a:t>eason: </a:t>
            </a:r>
            <a:r>
              <a:rPr lang="en-US" sz="2400" dirty="0"/>
              <a:t>What’s good about a choice? Why do it?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N</a:t>
            </a:r>
            <a:r>
              <a:rPr lang="en-US" sz="2400" b="1" dirty="0">
                <a:solidFill>
                  <a:srgbClr val="2B4B1B"/>
                </a:solidFill>
              </a:rPr>
              <a:t>eed: </a:t>
            </a:r>
            <a:r>
              <a:rPr lang="en-US" sz="2400" dirty="0"/>
              <a:t>I must/have to/got to/important/matters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C</a:t>
            </a:r>
            <a:r>
              <a:rPr lang="en-US" sz="2400" b="1" dirty="0">
                <a:solidFill>
                  <a:srgbClr val="2B4B1B"/>
                </a:solidFill>
              </a:rPr>
              <a:t>ommitment: </a:t>
            </a:r>
            <a:r>
              <a:rPr lang="en-US" sz="2400" dirty="0"/>
              <a:t>I will/am going to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A</a:t>
            </a:r>
            <a:r>
              <a:rPr lang="en-US" sz="2400" b="1" dirty="0">
                <a:solidFill>
                  <a:srgbClr val="2B4B1B"/>
                </a:solidFill>
              </a:rPr>
              <a:t>ctuation: </a:t>
            </a:r>
            <a:r>
              <a:rPr lang="en-US" sz="2400" dirty="0"/>
              <a:t>I’m ready to, I will start tomorrow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T</a:t>
            </a:r>
            <a:r>
              <a:rPr lang="en-US" sz="2400" b="1" dirty="0">
                <a:solidFill>
                  <a:srgbClr val="2B4B1B"/>
                </a:solidFill>
              </a:rPr>
              <a:t>aking Steps: </a:t>
            </a:r>
            <a:r>
              <a:rPr lang="en-US" sz="2400" dirty="0"/>
              <a:t>I tried, I started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69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193233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Proficiency in Person Centered Counseling: The OARS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1442684" cy="4501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O</a:t>
            </a:r>
            <a:r>
              <a:rPr lang="en-US" sz="2400" b="1" dirty="0">
                <a:solidFill>
                  <a:srgbClr val="2B4B1B"/>
                </a:solidFill>
              </a:rPr>
              <a:t>pen ended questions: </a:t>
            </a:r>
            <a:r>
              <a:rPr lang="en-US" sz="2400" dirty="0"/>
              <a:t>cannot be answered with a “yes” or “no”</a:t>
            </a:r>
          </a:p>
          <a:p>
            <a:pPr marL="646430" lvl="1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Open ended questions can elicit significant change talk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A</a:t>
            </a:r>
            <a:r>
              <a:rPr lang="en-US" sz="2400" b="1" dirty="0">
                <a:solidFill>
                  <a:srgbClr val="2B4B1B"/>
                </a:solidFill>
              </a:rPr>
              <a:t>ffirmations: </a:t>
            </a:r>
            <a:r>
              <a:rPr lang="en-US" sz="2400" dirty="0"/>
              <a:t>direct statements of support</a:t>
            </a:r>
          </a:p>
          <a:p>
            <a:pPr marL="646430" lvl="1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Affirmations help enhance positive attitudes about the change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R</a:t>
            </a:r>
            <a:r>
              <a:rPr lang="en-US" sz="2400" b="1" dirty="0">
                <a:solidFill>
                  <a:srgbClr val="2B4B1B"/>
                </a:solidFill>
              </a:rPr>
              <a:t>eflective Listening: </a:t>
            </a:r>
            <a:r>
              <a:rPr lang="en-US" sz="2400" dirty="0"/>
              <a:t>listen carefully, then paraphrase what you have heard </a:t>
            </a:r>
          </a:p>
          <a:p>
            <a:pPr marL="646430" lvl="1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Reflecting what you hear can help resolve ambivalence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S</a:t>
            </a:r>
            <a:r>
              <a:rPr lang="en-US" sz="2400" b="1" dirty="0">
                <a:solidFill>
                  <a:srgbClr val="2B4B1B"/>
                </a:solidFill>
              </a:rPr>
              <a:t>ummarize: </a:t>
            </a:r>
            <a:r>
              <a:rPr lang="en-US" sz="2400" dirty="0"/>
              <a:t>describe the key points that the patient has made</a:t>
            </a:r>
          </a:p>
          <a:p>
            <a:pPr marL="646430" lvl="1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Summaries can redirect the conversation when the patient gets off track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5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Example MI questions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1442684" cy="32402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400" b="1" dirty="0"/>
              <a:t>Miller and </a:t>
            </a:r>
            <a:r>
              <a:rPr lang="en-US" sz="2400" b="1" dirty="0" err="1"/>
              <a:t>Rollnick</a:t>
            </a:r>
            <a:r>
              <a:rPr lang="en-US" sz="2400" b="1" dirty="0"/>
              <a:t> developed questions meant to exemplify MI: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“Why would you want to make this change?”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“How might you go about it in order to succeed?”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“What are the three best reasons for you to do it?”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“How important is it for you to make this change, and why?”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“So, what do you think you’ll do?”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3" y="1204032"/>
            <a:ext cx="1904762" cy="19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94" y="120403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20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19746" y="2601022"/>
            <a:ext cx="5752509" cy="1655957"/>
          </a:xfrm>
          <a:ln w="38100">
            <a:solidFill>
              <a:srgbClr val="2B4B1B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2B4B1B"/>
                </a:solidFill>
              </a:rPr>
              <a:t>Ambivalence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011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Ambivalence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0150725" cy="4117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People have reasons to change and reasons not to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Ambivalence is a normal experience and part of the change process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Public education enhances ambivalence</a:t>
            </a:r>
          </a:p>
          <a:p>
            <a:pPr marL="646430" lvl="1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“Just say no”</a:t>
            </a:r>
          </a:p>
          <a:p>
            <a:pPr marL="646430" lvl="1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#Truth</a:t>
            </a:r>
          </a:p>
          <a:p>
            <a:pPr marL="646430" lvl="1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D.A.R.E.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Alcohol has less public education than other drugs and tobacco and misinformation is still prevalent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fact that people still have motivations to do unhealthy things is normal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10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1861800" cy="3430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By the end of this session, participants will be able to…</a:t>
            </a:r>
          </a:p>
          <a:p>
            <a:pPr marL="274320" indent="-27432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Define motivational interviewing (MI)</a:t>
            </a:r>
          </a:p>
          <a:p>
            <a:pPr marL="274320" indent="-27432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Identify both barriers to and benefits of MI</a:t>
            </a:r>
          </a:p>
          <a:p>
            <a:pPr marL="274320" indent="-27432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Describe the motivational interviewing style</a:t>
            </a:r>
          </a:p>
          <a:p>
            <a:pPr marL="274320" indent="-27432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Describe the role of ambivalence in the MI process</a:t>
            </a:r>
          </a:p>
          <a:p>
            <a:pPr marL="274320" indent="-274320"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Learning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384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Ambivalence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1442684" cy="4117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/>
              <a:t>Ambivalence is simultaneously two things at once: change talk and sustain talk.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9489" r="22756" b="20234"/>
          <a:stretch/>
        </p:blipFill>
        <p:spPr>
          <a:xfrm>
            <a:off x="2877328" y="2441438"/>
            <a:ext cx="5974539" cy="35986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94611" y="2862232"/>
            <a:ext cx="1822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B4B1B"/>
                </a:solidFill>
              </a:rPr>
              <a:t>“I know I need to quit drinking…”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2128" y="3910205"/>
            <a:ext cx="3064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B4B1B"/>
                </a:solidFill>
              </a:rPr>
              <a:t>“…but I’ve tried to quit so many times and it never works.”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87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50343" y="2601022"/>
            <a:ext cx="6291315" cy="1655957"/>
          </a:xfrm>
          <a:ln w="38100">
            <a:solidFill>
              <a:srgbClr val="2B4B1B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2B4B1B"/>
                </a:solidFill>
              </a:rPr>
              <a:t>Stages of 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24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6917" y="2743046"/>
            <a:ext cx="4595598" cy="1118343"/>
          </a:xfrm>
          <a:solidFill>
            <a:srgbClr val="2B4B1B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Stages of Change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1319212"/>
            <a:ext cx="5382808" cy="4830514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515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193233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Stages of Change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799"/>
            <a:ext cx="5572826" cy="4979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Precontemplation: </a:t>
            </a:r>
            <a:r>
              <a:rPr lang="en-US" sz="2400" dirty="0"/>
              <a:t>General belief that a problem does not exist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Contemplation: </a:t>
            </a:r>
            <a:r>
              <a:rPr lang="en-US" sz="2400" dirty="0"/>
              <a:t>Acknowledgement of a problem but general unwillingness to do anything about it within the next month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Preparation: </a:t>
            </a:r>
            <a:r>
              <a:rPr lang="en-US" sz="2400" dirty="0"/>
              <a:t>Plan and intent to address the problem within the next 30 days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Action: </a:t>
            </a:r>
            <a:r>
              <a:rPr lang="en-US" sz="2400" dirty="0"/>
              <a:t>Change has been made for less than 6 months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Maintenance: </a:t>
            </a:r>
            <a:r>
              <a:rPr lang="en-US" sz="2400" dirty="0"/>
              <a:t>Change has been sustained for greater than 6 months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1319212"/>
            <a:ext cx="5382808" cy="4830514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91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193233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Stages of Change: Zoom Poll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599168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/>
              <a:t>Which stage of change do you find most challenging to support patients through?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Precontemplation: </a:t>
            </a:r>
            <a:r>
              <a:rPr lang="en-US" sz="2400" dirty="0"/>
              <a:t>General belief that a problem does not exist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Contemplation: </a:t>
            </a:r>
            <a:r>
              <a:rPr lang="en-US" sz="2400" dirty="0"/>
              <a:t>Acknowledgement of a problem but general unwillingness to do anything about it within the next month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Preparation: </a:t>
            </a:r>
            <a:r>
              <a:rPr lang="en-US" sz="2400" dirty="0"/>
              <a:t>Plan and intent to address the problem within the next 30 days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Action: </a:t>
            </a:r>
            <a:r>
              <a:rPr lang="en-US" sz="2400" dirty="0"/>
              <a:t>Change has been made for less than 6 months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Maintenance: </a:t>
            </a:r>
            <a:r>
              <a:rPr lang="en-US" sz="2400" dirty="0"/>
              <a:t>Change has been sustained for greater than 6 months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1828800"/>
            <a:ext cx="5382808" cy="4830514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965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Stages of Change: Precontemplation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4693822" cy="2595563"/>
          </a:xfrm>
          <a:prstGeom prst="rect">
            <a:avLst/>
          </a:prstGeom>
        </p:spPr>
        <p:txBody>
          <a:bodyPr/>
          <a:lstStyle/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Marked by the client not considering making a change or not seeing that a problem exists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Denial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9489" r="22756" b="20234"/>
          <a:stretch/>
        </p:blipFill>
        <p:spPr>
          <a:xfrm>
            <a:off x="5308255" y="1774811"/>
            <a:ext cx="5974539" cy="35986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18958" y="2236824"/>
            <a:ext cx="1999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B4B1B"/>
                </a:solidFill>
              </a:rPr>
              <a:t>“______ is not a problem for me.”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810863" y="3437153"/>
            <a:ext cx="256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B4B1B"/>
                </a:solidFill>
              </a:rPr>
              <a:t>“I’ve got _____ under control.”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193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Stages of Change: Contemplation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4991460" cy="2595563"/>
          </a:xfrm>
          <a:prstGeom prst="rect">
            <a:avLst/>
          </a:prstGeom>
        </p:spPr>
        <p:txBody>
          <a:bodyPr/>
          <a:lstStyle/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Client recognizes there is a problem but is unsure what to do or whether they want to do it.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General timeline of unwillingness to make a change within the next month or so.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9489" r="22756" b="20234"/>
          <a:stretch/>
        </p:blipFill>
        <p:spPr>
          <a:xfrm>
            <a:off x="5308255" y="1774811"/>
            <a:ext cx="5974539" cy="35986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2085" y="3080886"/>
            <a:ext cx="3002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B4B1B"/>
                </a:solidFill>
              </a:rPr>
              <a:t>“Yes, _______ is a concern for me, but I’m not sure I’m ready to deal with it yet.”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8295524" y="2404765"/>
            <a:ext cx="256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B4B1B"/>
                </a:solidFill>
              </a:rPr>
              <a:t>“It’s just not the right time.”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724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Stages of Change: Preparation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1442684" cy="48433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Moving to preparation is the hard work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Now you’ve got the task of identifying next steps and building a plan the patient agrees to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Offer a menu of options with possible choices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Ask open ended questions that elicit statements about the future, such as the following: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“Where do we go from here?”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“What do you think you will do?”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“What are some good things about making this change?”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“How are you going to do it?”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200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Listening for change talk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799"/>
            <a:ext cx="11442684" cy="48236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Reflective listening is a fundamental MI skill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When we hear change talk, we want to reflect it back to the person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Change talk sounds like the </a:t>
            </a:r>
            <a:r>
              <a:rPr lang="en-US" sz="2400" b="1" dirty="0">
                <a:solidFill>
                  <a:srgbClr val="2B4B1B"/>
                </a:solidFill>
              </a:rPr>
              <a:t>DARN-CAT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D</a:t>
            </a:r>
            <a:r>
              <a:rPr lang="en-US" dirty="0"/>
              <a:t>esire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A</a:t>
            </a:r>
            <a:r>
              <a:rPr lang="en-US" dirty="0"/>
              <a:t>bility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R</a:t>
            </a:r>
            <a:r>
              <a:rPr lang="en-US" dirty="0"/>
              <a:t>eason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N</a:t>
            </a:r>
            <a:r>
              <a:rPr lang="en-US" dirty="0"/>
              <a:t>eed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C</a:t>
            </a:r>
            <a:r>
              <a:rPr lang="en-US" dirty="0"/>
              <a:t>ommitment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A</a:t>
            </a:r>
            <a:r>
              <a:rPr lang="en-US" dirty="0"/>
              <a:t>ctuation</a:t>
            </a:r>
          </a:p>
          <a:p>
            <a:pPr marL="646430" lvl="1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4B1B"/>
                </a:solidFill>
              </a:rPr>
              <a:t>T</a:t>
            </a:r>
            <a:r>
              <a:rPr lang="en-US" dirty="0"/>
              <a:t>aking steps</a:t>
            </a:r>
          </a:p>
          <a:p>
            <a:pPr marL="646430" lvl="1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39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193233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Stages of Change and You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799"/>
            <a:ext cx="6257626" cy="51427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400" b="1" dirty="0"/>
              <a:t>As a provider, you have a different job with each stage of change.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Precontemplation: </a:t>
            </a:r>
            <a:r>
              <a:rPr lang="en-US" sz="2400" dirty="0"/>
              <a:t>Increase and develop ambivalence 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Contemplation: </a:t>
            </a:r>
            <a:r>
              <a:rPr lang="en-US" sz="2400" dirty="0"/>
              <a:t>Highlight and explore the ambivalence and increase motivation for action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Preparation: </a:t>
            </a:r>
            <a:r>
              <a:rPr lang="en-US" sz="2400" dirty="0"/>
              <a:t>Develop plans that are likely to succeed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Action: </a:t>
            </a:r>
            <a:r>
              <a:rPr lang="en-US" sz="2400" dirty="0"/>
              <a:t>Encourage and support progress, plan for challenges ahead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Maintenance: </a:t>
            </a:r>
            <a:r>
              <a:rPr lang="en-US" sz="2400" dirty="0"/>
              <a:t>Relapse prevention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1828799"/>
            <a:ext cx="5382808" cy="4830514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11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12512" r="6041" b="24509"/>
          <a:stretch/>
        </p:blipFill>
        <p:spPr>
          <a:xfrm>
            <a:off x="1793403" y="1474838"/>
            <a:ext cx="8742844" cy="35632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8083" y="2374409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Motivational interviewing is a client-centered, yet directive method for enhancing intrinsic motivation for positive behavior change by exploring and resolving ambivalence.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362333" y="5601071"/>
            <a:ext cx="3816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Miller, W.R. &amp; </a:t>
            </a:r>
            <a:r>
              <a:rPr lang="en-US" b="1" dirty="0" err="1"/>
              <a:t>Rollnick</a:t>
            </a:r>
            <a:r>
              <a:rPr lang="en-US" b="1" dirty="0"/>
              <a:t>, S. (2002)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74" y="3640465"/>
            <a:ext cx="1904762" cy="19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165" y="3640465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241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Stages of Change quiz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1678658" cy="48551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“I really don’t need a program to help me manage my alcohol use. I only drink when people try to control me or tell me what to do.”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“I’ve been using the stuff that I learned in group so that I don’t drink as much or as often. I haven’t gotten drunk in over a month. I think I’ll keep this up.”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“People are always on my case to do something with my life. But I know what I have to do to get my kids back. I can take care of myself – I just have to stay clear of my old friends.”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“My doctor has been telling me how important it is for me to quit drinking. I want to quit and I know I’ve got to start somewhere.”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“I’ve been really prioritizing my sobriety, going to meetings usually 5 times a week. It’s been almost a year now and I feel great. I can’t imagine falling out of this routine.”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102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06805" y="2601022"/>
            <a:ext cx="4978390" cy="1655957"/>
          </a:xfrm>
          <a:ln w="38100">
            <a:solidFill>
              <a:srgbClr val="2B4B1B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2B4B1B"/>
                </a:solidFill>
              </a:rPr>
              <a:t>Phases of 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062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Four Phases of MI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070522" y="1828798"/>
            <a:ext cx="4434250" cy="2076573"/>
          </a:xfrm>
          <a:prstGeom prst="rect">
            <a:avLst/>
          </a:prstGeom>
          <a:ln w="28575">
            <a:solidFill>
              <a:srgbClr val="2B4B1B"/>
            </a:solidFill>
          </a:ln>
        </p:spPr>
        <p:txBody>
          <a:bodyPr tIns="91440" bIns="91440"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2B4B1B"/>
                </a:solidFill>
              </a:rPr>
              <a:t>Engaging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Accurate empathy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Autonomy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Acceptance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OARS 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31542" y="1828797"/>
            <a:ext cx="4434250" cy="2076573"/>
          </a:xfrm>
          <a:prstGeom prst="rect">
            <a:avLst/>
          </a:prstGeom>
          <a:ln w="28575">
            <a:solidFill>
              <a:srgbClr val="2B4B1B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2B4B1B"/>
                </a:solidFill>
              </a:rPr>
              <a:t>Focusing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Negotiating and agreeing on goals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Guiding client to goals they may not yet have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0522" y="4246551"/>
            <a:ext cx="4434250" cy="2076573"/>
          </a:xfrm>
          <a:prstGeom prst="rect">
            <a:avLst/>
          </a:prstGeom>
          <a:ln w="28575">
            <a:solidFill>
              <a:srgbClr val="2B4B1B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2B4B1B"/>
                </a:solidFill>
              </a:rPr>
              <a:t>Evoking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Using the OARS to elicit and evoke direct change language from the client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31542" y="4246550"/>
            <a:ext cx="4434250" cy="2076573"/>
          </a:xfrm>
          <a:prstGeom prst="rect">
            <a:avLst/>
          </a:prstGeom>
          <a:ln w="28575">
            <a:solidFill>
              <a:srgbClr val="2B4B1B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2B4B1B"/>
                </a:solidFill>
              </a:rPr>
              <a:t>Planning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preparation stage of change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Developing realistic, achievable, and specific plans to move client towards behavior change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283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Making it work in your setting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6122614" cy="2595563"/>
          </a:xfrm>
          <a:prstGeom prst="rect">
            <a:avLst/>
          </a:prstGeom>
        </p:spPr>
        <p:txBody>
          <a:bodyPr/>
          <a:lstStyle/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Each phase can take place over time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Attention to language and moving quickly to reflections of change talk when you hear it (shorten their discussion)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Ask permission to discuss this again next time and then actually do it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t="9328" r="15192" b="11708"/>
          <a:stretch/>
        </p:blipFill>
        <p:spPr>
          <a:xfrm>
            <a:off x="6615592" y="1871758"/>
            <a:ext cx="5259335" cy="3515883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3640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1328" y="1731190"/>
            <a:ext cx="9144000" cy="679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B4B1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Questions?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314855" y="2518802"/>
            <a:ext cx="4976947" cy="11446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Feel free to unmute or put your questions in the chat!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1" t="24932" r="42128" b="31313"/>
          <a:stretch/>
        </p:blipFill>
        <p:spPr>
          <a:xfrm>
            <a:off x="5014022" y="3448562"/>
            <a:ext cx="1578613" cy="1547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473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5448" y="1828800"/>
            <a:ext cx="11787188" cy="4683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/>
              <a:t>Aujoulat</a:t>
            </a:r>
            <a:r>
              <a:rPr lang="en-US" sz="1800" dirty="0"/>
              <a:t>, P., </a:t>
            </a:r>
            <a:r>
              <a:rPr lang="en-US" sz="1800" dirty="0" err="1"/>
              <a:t>Manac’h</a:t>
            </a:r>
            <a:r>
              <a:rPr lang="en-US" sz="1800" dirty="0"/>
              <a:t>, A., Le </a:t>
            </a:r>
            <a:r>
              <a:rPr lang="en-US" sz="1800" dirty="0" err="1"/>
              <a:t>Reste</a:t>
            </a:r>
            <a:r>
              <a:rPr lang="en-US" sz="1800" dirty="0"/>
              <a:t>, C. </a:t>
            </a:r>
            <a:r>
              <a:rPr lang="en-US" sz="1800" i="1" dirty="0"/>
              <a:t>et al.</a:t>
            </a:r>
            <a:r>
              <a:rPr lang="en-US" sz="1800" dirty="0"/>
              <a:t> Investigating assumptions in motivational interviewing among general practitioners: a qualitative study. </a:t>
            </a:r>
            <a:r>
              <a:rPr lang="en-US" sz="1800" i="1" dirty="0"/>
              <a:t>BMC Prim. Care</a:t>
            </a:r>
            <a:r>
              <a:rPr lang="en-US" sz="1800" dirty="0"/>
              <a:t> </a:t>
            </a:r>
            <a:r>
              <a:rPr lang="en-US" sz="1800" i="1" dirty="0"/>
              <a:t>26</a:t>
            </a:r>
            <a:r>
              <a:rPr lang="en-US" sz="1800" dirty="0"/>
              <a:t>, 15 (2025). </a:t>
            </a:r>
            <a:r>
              <a:rPr lang="en-US" sz="1800" dirty="0">
                <a:hlinkClick r:id="rId3"/>
              </a:rPr>
              <a:t>https://doi.org/10.1186/s12875-025-02706-3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Hatch, M. R., </a:t>
            </a:r>
            <a:r>
              <a:rPr lang="en-US" sz="1800" dirty="0" err="1"/>
              <a:t>Carandang</a:t>
            </a:r>
            <a:r>
              <a:rPr lang="en-US" sz="1800" dirty="0"/>
              <a:t>, K., </a:t>
            </a:r>
            <a:r>
              <a:rPr lang="en-US" sz="1800" dirty="0" err="1"/>
              <a:t>Moullin</a:t>
            </a:r>
            <a:r>
              <a:rPr lang="en-US" sz="1800" dirty="0"/>
              <a:t>, J. C., </a:t>
            </a:r>
            <a:r>
              <a:rPr lang="en-US" sz="1800" dirty="0" err="1"/>
              <a:t>Ehrhart</a:t>
            </a:r>
            <a:r>
              <a:rPr lang="en-US" sz="1800" dirty="0"/>
              <a:t>, M. G., &amp; Aarons, G. A. (2021). Barriers to implementing motivational interviewing in addiction treatment: A nominal group technique process evaluation. </a:t>
            </a:r>
            <a:r>
              <a:rPr lang="en-US" sz="1800" i="1" dirty="0"/>
              <a:t>Implementation Research and Practice, 2</a:t>
            </a:r>
            <a:r>
              <a:rPr lang="en-US" sz="1800" dirty="0"/>
              <a:t>. </a:t>
            </a:r>
            <a:r>
              <a:rPr lang="en-US" sz="1800" dirty="0">
                <a:hlinkClick r:id="rId4"/>
              </a:rPr>
              <a:t>https://doi.org/10.1177/26334895211018400</a:t>
            </a:r>
            <a:r>
              <a:rPr lang="en-US" sz="1800" dirty="0"/>
              <a:t> (Original work published 2021)</a:t>
            </a:r>
          </a:p>
          <a:p>
            <a:pPr marL="0" indent="0">
              <a:buNone/>
            </a:pPr>
            <a:r>
              <a:rPr lang="en-US" sz="1800" dirty="0"/>
              <a:t>Smedslund G, Berg RC, </a:t>
            </a:r>
            <a:r>
              <a:rPr lang="en-US" sz="1800" dirty="0" err="1"/>
              <a:t>Hammerstrøm</a:t>
            </a:r>
            <a:r>
              <a:rPr lang="en-US" sz="1800" dirty="0"/>
              <a:t> KT, </a:t>
            </a:r>
            <a:r>
              <a:rPr lang="en-US" sz="1800" dirty="0" err="1"/>
              <a:t>Steiro</a:t>
            </a:r>
            <a:r>
              <a:rPr lang="en-US" sz="1800" dirty="0"/>
              <a:t> A, </a:t>
            </a:r>
            <a:r>
              <a:rPr lang="en-US" sz="1800" dirty="0" err="1"/>
              <a:t>Leiknes</a:t>
            </a:r>
            <a:r>
              <a:rPr lang="en-US" sz="1800" dirty="0"/>
              <a:t> KA, Dahl HM, </a:t>
            </a:r>
            <a:r>
              <a:rPr lang="en-US" sz="1800" dirty="0" err="1"/>
              <a:t>Karlsen</a:t>
            </a:r>
            <a:r>
              <a:rPr lang="en-US" sz="1800" dirty="0"/>
              <a:t> K. Motivational interviewing for substance abuse. Cochrane Database </a:t>
            </a:r>
            <a:r>
              <a:rPr lang="en-US" sz="1800" dirty="0" err="1"/>
              <a:t>Syst</a:t>
            </a:r>
            <a:r>
              <a:rPr lang="en-US" sz="1800" dirty="0"/>
              <a:t> Rev. 2011 May 11;2011(5):CD008063. </a:t>
            </a:r>
            <a:r>
              <a:rPr lang="en-US" sz="1800" dirty="0" err="1"/>
              <a:t>doi</a:t>
            </a:r>
            <a:r>
              <a:rPr lang="en-US" sz="1800" dirty="0"/>
              <a:t>: 10.1002/14651858.CD008063.pub2. Update in: Cochrane Database </a:t>
            </a:r>
            <a:r>
              <a:rPr lang="en-US" sz="1800" dirty="0" err="1"/>
              <a:t>Syst</a:t>
            </a:r>
            <a:r>
              <a:rPr lang="en-US" sz="1800" dirty="0"/>
              <a:t> Rev. 2023 Dec 12;12:CD008063. </a:t>
            </a:r>
            <a:r>
              <a:rPr lang="en-US" sz="1800" dirty="0" err="1"/>
              <a:t>doi</a:t>
            </a:r>
            <a:r>
              <a:rPr lang="en-US" sz="1800" dirty="0"/>
              <a:t>: 10.1002/14651858.CD008063. pub3. PMID: 21563163; PMCID: PMC8939890.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05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Challenges of effective MI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1442684" cy="554539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Qualitative studies found providers identified the following challenges: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22998" r="82815" b="41238"/>
          <a:stretch/>
        </p:blipFill>
        <p:spPr>
          <a:xfrm>
            <a:off x="1223667" y="2486840"/>
            <a:ext cx="788012" cy="121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t="22314" r="54370" b="42027"/>
          <a:stretch/>
        </p:blipFill>
        <p:spPr>
          <a:xfrm>
            <a:off x="3960832" y="2418734"/>
            <a:ext cx="1466592" cy="1404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0" t="24086" r="26277" b="42861"/>
          <a:stretch/>
        </p:blipFill>
        <p:spPr>
          <a:xfrm>
            <a:off x="7183199" y="2486840"/>
            <a:ext cx="1364967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8" t="20332" r="1114" b="42757"/>
          <a:stretch/>
        </p:blipFill>
        <p:spPr>
          <a:xfrm>
            <a:off x="10049923" y="2401497"/>
            <a:ext cx="1242249" cy="14049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049" y="3799179"/>
            <a:ext cx="2822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Lack of time</a:t>
            </a:r>
          </a:p>
          <a:p>
            <a:pPr algn="ctr"/>
            <a:r>
              <a:rPr lang="en-US" i="1" dirty="0"/>
              <a:t>“I would love to spend 30 minutes with each patient but it’s not feasible.”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6878" y="3799179"/>
            <a:ext cx="2822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Staff resistance</a:t>
            </a:r>
          </a:p>
          <a:p>
            <a:pPr algn="ctr"/>
            <a:r>
              <a:rPr lang="en-US" i="1" dirty="0"/>
              <a:t>“We ask patients to change all the time but, it is us who find it difficult to change.”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3855" y="3799179"/>
            <a:ext cx="2423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Cost</a:t>
            </a:r>
          </a:p>
          <a:p>
            <a:pPr algn="ctr"/>
            <a:r>
              <a:rPr lang="en-US" i="1" dirty="0"/>
              <a:t>“Time is money in general practice.”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08577" y="3799179"/>
            <a:ext cx="2724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Training</a:t>
            </a:r>
          </a:p>
          <a:p>
            <a:pPr algn="ctr"/>
            <a:r>
              <a:rPr lang="en-US" i="1" dirty="0"/>
              <a:t>“If I was offered training in dermatology or communication, I would choose dermatology. We like medicine so we tend to focus on that not communication.”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37360" y="5481985"/>
            <a:ext cx="7028875" cy="837619"/>
          </a:xfrm>
          <a:prstGeom prst="rect">
            <a:avLst/>
          </a:prstGeom>
          <a:solidFill>
            <a:srgbClr val="2B4B1B"/>
          </a:solidFill>
        </p:spPr>
        <p:txBody>
          <a:bodyPr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Share in the chat: What is your and/or your center’s biggest barrier to effective motivational interviewing?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3331" r="74809" b="65086"/>
          <a:stretch/>
        </p:blipFill>
        <p:spPr>
          <a:xfrm rot="20962739">
            <a:off x="823957" y="5543968"/>
            <a:ext cx="795736" cy="757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8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The righting reflex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799"/>
            <a:ext cx="6428232" cy="47927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400" b="1" dirty="0"/>
              <a:t>One challenge is our natural response to </a:t>
            </a:r>
            <a:br>
              <a:rPr lang="en-US" sz="2400" b="1" dirty="0"/>
            </a:br>
            <a:r>
              <a:rPr lang="en-US" sz="2400" b="1" dirty="0"/>
              <a:t>self-destructive behavior.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Our natural response to seeing and discussing these unhealthy behaviors is to try and change them.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often believe that our role is to convince or persuade.</a:t>
            </a:r>
          </a:p>
          <a:p>
            <a:pPr marL="182880" indent="-18288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Our efforts to advise and change clients creates the natural response to defend their behavior and do the opposite of what we’re rightly recommending.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t="9592" r="17536" b="12936"/>
          <a:stretch/>
        </p:blipFill>
        <p:spPr>
          <a:xfrm>
            <a:off x="6636775" y="2195975"/>
            <a:ext cx="5651582" cy="3742536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76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Benefits of MI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78372" y="3150343"/>
            <a:ext cx="4231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Decreases substance use at short, medium, and long term follow up</a:t>
            </a:r>
          </a:p>
          <a:p>
            <a:pPr algn="ctr"/>
            <a:endParaRPr lang="en-US" b="1" dirty="0"/>
          </a:p>
          <a:p>
            <a:pPr algn="ctr"/>
            <a:r>
              <a:rPr lang="en-US" i="1" dirty="0"/>
              <a:t>Long term follow up was a significantly lower effect size than short term follow up but still significant</a:t>
            </a:r>
          </a:p>
        </p:txBody>
      </p:sp>
      <p:sp>
        <p:nvSpPr>
          <p:cNvPr id="33" name="Google Shape;1956;p50"/>
          <p:cNvSpPr/>
          <p:nvPr/>
        </p:nvSpPr>
        <p:spPr>
          <a:xfrm rot="5400000" flipH="1">
            <a:off x="1317422" y="1004758"/>
            <a:ext cx="2839758" cy="5474601"/>
          </a:xfrm>
          <a:prstGeom prst="bentArrow">
            <a:avLst>
              <a:gd name="adj1" fmla="val 25000"/>
              <a:gd name="adj2" fmla="val 19775"/>
              <a:gd name="adj3" fmla="val 25000"/>
              <a:gd name="adj4" fmla="val 43750"/>
            </a:avLst>
          </a:prstGeom>
          <a:solidFill>
            <a:srgbClr val="2B4B1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" name="Google Shape;1956;p50"/>
          <p:cNvSpPr/>
          <p:nvPr/>
        </p:nvSpPr>
        <p:spPr>
          <a:xfrm rot="5400000" flipV="1">
            <a:off x="8034821" y="927086"/>
            <a:ext cx="2839758" cy="5474601"/>
          </a:xfrm>
          <a:prstGeom prst="bentArrow">
            <a:avLst>
              <a:gd name="adj1" fmla="val 25000"/>
              <a:gd name="adj2" fmla="val 19775"/>
              <a:gd name="adj3" fmla="val 25000"/>
              <a:gd name="adj4" fmla="val 43750"/>
            </a:avLst>
          </a:prstGeom>
          <a:solidFill>
            <a:srgbClr val="2B4B1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6414" y="2322179"/>
            <a:ext cx="2855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Increases readiness to change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Increases retention to treatment</a:t>
            </a:r>
          </a:p>
          <a:p>
            <a:pPr algn="ctr"/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08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8496" y="2601022"/>
            <a:ext cx="8235008" cy="1655957"/>
          </a:xfrm>
          <a:ln w="38100">
            <a:solidFill>
              <a:srgbClr val="2B4B1B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2B4B1B"/>
                </a:solidFill>
              </a:rPr>
              <a:t>Defining Motivation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51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Motivation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1442684" cy="8672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/>
              <a:t>Motivation is often seen as an either/or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61594" y="5099568"/>
            <a:ext cx="543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b="1" dirty="0"/>
              <a:t>Clients are considered motivated if they…</a:t>
            </a:r>
          </a:p>
          <a:p>
            <a:pPr marL="18923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Agree with a recommended course of treatment</a:t>
            </a:r>
          </a:p>
          <a:p>
            <a:pPr marL="18923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Comply with treatment activities</a:t>
            </a:r>
          </a:p>
          <a:p>
            <a:pPr marL="18923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Accept the label of “addict” or “alcoholic”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8178" y="5110939"/>
            <a:ext cx="49121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b="1" dirty="0"/>
              <a:t>Clients are considered unmotivated if they…</a:t>
            </a:r>
          </a:p>
          <a:p>
            <a:pPr marL="18923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Resist a diagnosis</a:t>
            </a:r>
          </a:p>
          <a:p>
            <a:pPr marL="18923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Struggle or decline to adhere to a treatment recommendation or protocol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24492" r="56115" b="24857"/>
          <a:stretch/>
        </p:blipFill>
        <p:spPr>
          <a:xfrm>
            <a:off x="1341575" y="2399660"/>
            <a:ext cx="3418962" cy="2539652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7" t="24756" r="3874" b="24593"/>
          <a:stretch/>
        </p:blipFill>
        <p:spPr>
          <a:xfrm>
            <a:off x="7237506" y="2399660"/>
            <a:ext cx="3433542" cy="2539652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35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Motivation, cont.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8592626" cy="49302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/>
              <a:t>Motivation is better understood as on a continuum and having multiple manifestations and properties. Motivation is…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Key to change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Multidimensional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Dynamic and fluctuating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 state not a trait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Influenced by social interaction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Modifiable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i="1" dirty="0"/>
              <a:t>Influenced by clinician style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379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rCh46Vy2"/>
  <p:tag name="ARTICULATE_DESIGN_ID_CUSTOM DESIGN" val="dauubRPS"/>
  <p:tag name="ARTICULATE_DESIGN_ID_1_OFFICE THEME" val="sozqlXpe"/>
  <p:tag name="ARTICULATE_SLIDE_THUMBNAIL_REFRESH" val="1"/>
  <p:tag name="ARTICULATE_DESIGN_ID_BLANK" val="lKG2ibLM"/>
  <p:tag name="ARTICULATE_DESIGN_ID_TOP AND BOTTOM BORDER" val="dBxlYSB8"/>
  <p:tag name="ARTICULATE_DESIGN_ID_NO BORDERS" val="tQb90qMC"/>
  <p:tag name="ARTICULATE_DESIGN_ID_TOP BORDER ONLY" val="zKkgxtvi"/>
  <p:tag name="ARTICULATE_SLIDE_COUNT" val="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op border only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Bor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10048</TotalTime>
  <Words>1890</Words>
  <Application>Microsoft Office PowerPoint</Application>
  <PresentationFormat>Widescreen</PresentationFormat>
  <Paragraphs>198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.Hiragino Kaku Gothic Interface W3</vt:lpstr>
      <vt:lpstr>.PingFang SC Regular</vt:lpstr>
      <vt:lpstr>Arial</vt:lpstr>
      <vt:lpstr>Calibri</vt:lpstr>
      <vt:lpstr>Calibri Light</vt:lpstr>
      <vt:lpstr>Inter</vt:lpstr>
      <vt:lpstr>System Font Regular</vt:lpstr>
      <vt:lpstr>Top border only</vt:lpstr>
      <vt:lpstr>No Borders</vt:lpstr>
      <vt:lpstr>Office Theme</vt:lpstr>
      <vt:lpstr>Motivational Interviewing</vt:lpstr>
      <vt:lpstr>Learning objectives</vt:lpstr>
      <vt:lpstr>PowerPoint Presentation</vt:lpstr>
      <vt:lpstr>Challenges of effective MI</vt:lpstr>
      <vt:lpstr>The righting reflex</vt:lpstr>
      <vt:lpstr>Benefits of MI</vt:lpstr>
      <vt:lpstr>Defining Motivation</vt:lpstr>
      <vt:lpstr>Motivation</vt:lpstr>
      <vt:lpstr>Motivation, cont. </vt:lpstr>
      <vt:lpstr>Clinician style</vt:lpstr>
      <vt:lpstr>Motivational Interviewing Style</vt:lpstr>
      <vt:lpstr>Principles of MI</vt:lpstr>
      <vt:lpstr>MI style</vt:lpstr>
      <vt:lpstr>MI basics</vt:lpstr>
      <vt:lpstr>Identifying change talk: DARN-CAT</vt:lpstr>
      <vt:lpstr>Proficiency in Person Centered Counseling: The OARS</vt:lpstr>
      <vt:lpstr>Example MI questions</vt:lpstr>
      <vt:lpstr>Ambivalence</vt:lpstr>
      <vt:lpstr>Ambivalence</vt:lpstr>
      <vt:lpstr>Ambivalence</vt:lpstr>
      <vt:lpstr>Stages of Change</vt:lpstr>
      <vt:lpstr>Stages of Change</vt:lpstr>
      <vt:lpstr>Stages of Change</vt:lpstr>
      <vt:lpstr>Stages of Change: Zoom Poll</vt:lpstr>
      <vt:lpstr>Stages of Change: Precontemplation</vt:lpstr>
      <vt:lpstr>Stages of Change: Contemplation</vt:lpstr>
      <vt:lpstr>Stages of Change: Preparation</vt:lpstr>
      <vt:lpstr>Listening for change talk</vt:lpstr>
      <vt:lpstr>Stages of Change and You</vt:lpstr>
      <vt:lpstr>Stages of Change quiz</vt:lpstr>
      <vt:lpstr>Phases of MI</vt:lpstr>
      <vt:lpstr>Four Phases of MI</vt:lpstr>
      <vt:lpstr>Making it work in your setting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Warshauer, Emma</cp:lastModifiedBy>
  <cp:revision>97</cp:revision>
  <dcterms:created xsi:type="dcterms:W3CDTF">2021-08-17T15:16:44Z</dcterms:created>
  <dcterms:modified xsi:type="dcterms:W3CDTF">2026-03-20T14:58:46Z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3237604D-FEC1-40B4-B463-734D3C3113B4</vt:lpwstr>
  </property>
  <property fmtid="{D5CDD505-2E9C-101B-9397-08002B2CF9AE}" pid="3" name="ArticulatePath">
    <vt:lpwstr>MWHS_TCLP_PPTTempWide</vt:lpwstr>
  </property>
</Properties>
</file>